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handoutMasterIdLst>
    <p:handoutMasterId r:id="rId103"/>
  </p:handoutMasterIdLst>
  <p:sldIdLst>
    <p:sldId id="1033" r:id="rId2"/>
    <p:sldId id="1994" r:id="rId3"/>
    <p:sldId id="2197" r:id="rId4"/>
    <p:sldId id="2188" r:id="rId5"/>
    <p:sldId id="2216" r:id="rId6"/>
    <p:sldId id="2198" r:id="rId7"/>
    <p:sldId id="2201" r:id="rId8"/>
    <p:sldId id="2107" r:id="rId9"/>
    <p:sldId id="2189" r:id="rId10"/>
    <p:sldId id="2100" r:id="rId11"/>
    <p:sldId id="2103" r:id="rId12"/>
    <p:sldId id="2108" r:id="rId13"/>
    <p:sldId id="2122" r:id="rId14"/>
    <p:sldId id="2039" r:id="rId15"/>
    <p:sldId id="1803" r:id="rId16"/>
    <p:sldId id="1807" r:id="rId17"/>
    <p:sldId id="1808" r:id="rId18"/>
    <p:sldId id="2176" r:id="rId19"/>
    <p:sldId id="2177" r:id="rId20"/>
    <p:sldId id="2178" r:id="rId21"/>
    <p:sldId id="2179" r:id="rId22"/>
    <p:sldId id="2207" r:id="rId23"/>
    <p:sldId id="2204" r:id="rId24"/>
    <p:sldId id="2181" r:id="rId25"/>
    <p:sldId id="2206" r:id="rId26"/>
    <p:sldId id="2006" r:id="rId27"/>
    <p:sldId id="1880" r:id="rId28"/>
    <p:sldId id="1895" r:id="rId29"/>
    <p:sldId id="1881" r:id="rId30"/>
    <p:sldId id="1882" r:id="rId31"/>
    <p:sldId id="2000" r:id="rId32"/>
    <p:sldId id="1883" r:id="rId33"/>
    <p:sldId id="2001" r:id="rId34"/>
    <p:sldId id="1884" r:id="rId35"/>
    <p:sldId id="2002" r:id="rId36"/>
    <p:sldId id="1885" r:id="rId37"/>
    <p:sldId id="2005" r:id="rId38"/>
    <p:sldId id="2004" r:id="rId39"/>
    <p:sldId id="1886" r:id="rId40"/>
    <p:sldId id="2098" r:id="rId41"/>
    <p:sldId id="1923" r:id="rId42"/>
    <p:sldId id="2208" r:id="rId43"/>
    <p:sldId id="2186" r:id="rId44"/>
    <p:sldId id="2184" r:id="rId45"/>
    <p:sldId id="2185" r:id="rId46"/>
    <p:sldId id="1937" r:id="rId47"/>
    <p:sldId id="1980" r:id="rId48"/>
    <p:sldId id="1789" r:id="rId49"/>
    <p:sldId id="1965" r:id="rId50"/>
    <p:sldId id="1981" r:id="rId51"/>
    <p:sldId id="1982" r:id="rId52"/>
    <p:sldId id="1983" r:id="rId53"/>
    <p:sldId id="1984" r:id="rId54"/>
    <p:sldId id="1985" r:id="rId55"/>
    <p:sldId id="1986" r:id="rId56"/>
    <p:sldId id="1987" r:id="rId57"/>
    <p:sldId id="1973" r:id="rId58"/>
    <p:sldId id="2196" r:id="rId59"/>
    <p:sldId id="1996" r:id="rId60"/>
    <p:sldId id="2213" r:id="rId61"/>
    <p:sldId id="1776" r:id="rId62"/>
    <p:sldId id="2125" r:id="rId63"/>
    <p:sldId id="2126" r:id="rId64"/>
    <p:sldId id="2129" r:id="rId65"/>
    <p:sldId id="2131" r:id="rId66"/>
    <p:sldId id="2132" r:id="rId67"/>
    <p:sldId id="2133" r:id="rId68"/>
    <p:sldId id="2134" r:id="rId69"/>
    <p:sldId id="2221" r:id="rId70"/>
    <p:sldId id="2200" r:id="rId71"/>
    <p:sldId id="2135" r:id="rId72"/>
    <p:sldId id="2136" r:id="rId73"/>
    <p:sldId id="2137" r:id="rId74"/>
    <p:sldId id="2138" r:id="rId75"/>
    <p:sldId id="2139" r:id="rId76"/>
    <p:sldId id="2140" r:id="rId77"/>
    <p:sldId id="2141" r:id="rId78"/>
    <p:sldId id="2142" r:id="rId79"/>
    <p:sldId id="2143" r:id="rId80"/>
    <p:sldId id="2144" r:id="rId81"/>
    <p:sldId id="2205" r:id="rId82"/>
    <p:sldId id="2145" r:id="rId83"/>
    <p:sldId id="2158" r:id="rId84"/>
    <p:sldId id="2159" r:id="rId85"/>
    <p:sldId id="2160" r:id="rId86"/>
    <p:sldId id="2161" r:id="rId87"/>
    <p:sldId id="2162" r:id="rId88"/>
    <p:sldId id="2163" r:id="rId89"/>
    <p:sldId id="2164" r:id="rId90"/>
    <p:sldId id="2165" r:id="rId91"/>
    <p:sldId id="2166" r:id="rId92"/>
    <p:sldId id="2167" r:id="rId93"/>
    <p:sldId id="2168" r:id="rId94"/>
    <p:sldId id="2169" r:id="rId95"/>
    <p:sldId id="2183" r:id="rId96"/>
    <p:sldId id="2170" r:id="rId97"/>
    <p:sldId id="2171" r:id="rId98"/>
    <p:sldId id="2172" r:id="rId99"/>
    <p:sldId id="2173" r:id="rId100"/>
    <p:sldId id="2174" r:id="rId101"/>
  </p:sldIdLst>
  <p:sldSz cx="9144000" cy="6858000" type="screen4x3"/>
  <p:notesSz cx="9874250" cy="6797675"/>
  <p:defaultTextStyle>
    <a:defPPr>
      <a:defRPr lang="de-DE"/>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900"/>
    <a:srgbClr val="FF6600"/>
    <a:srgbClr val="0000FF"/>
    <a:srgbClr val="663300"/>
    <a:srgbClr val="006600"/>
    <a:srgbClr val="00FFFF"/>
    <a:srgbClr val="660033"/>
    <a:srgbClr val="CCEC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Helle Formatvorlage 2 - Akz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30" autoAdjust="0"/>
    <p:restoredTop sz="78276" autoAdjust="0"/>
  </p:normalViewPr>
  <p:slideViewPr>
    <p:cSldViewPr snapToGrid="0" snapToObjects="1">
      <p:cViewPr varScale="1">
        <p:scale>
          <a:sx n="85" d="100"/>
          <a:sy n="85" d="100"/>
        </p:scale>
        <p:origin x="516"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279918" cy="339884"/>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5592027" y="0"/>
            <a:ext cx="4279918" cy="339884"/>
          </a:xfrm>
          <a:prstGeom prst="rect">
            <a:avLst/>
          </a:prstGeom>
        </p:spPr>
        <p:txBody>
          <a:bodyPr vert="horz" lIns="91440" tIns="45720" rIns="91440" bIns="45720" rtlCol="0"/>
          <a:lstStyle>
            <a:lvl1pPr algn="r">
              <a:defRPr sz="1200"/>
            </a:lvl1pPr>
          </a:lstStyle>
          <a:p>
            <a:fld id="{E9B9D95B-5B96-49A4-AC62-2A51F23E81A6}" type="datetimeFigureOut">
              <a:rPr lang="de-DE" smtClean="0"/>
              <a:pPr/>
              <a:t>17.03.2015</a:t>
            </a:fld>
            <a:endParaRPr lang="de-DE"/>
          </a:p>
        </p:txBody>
      </p:sp>
      <p:sp>
        <p:nvSpPr>
          <p:cNvPr id="4" name="Fußzeilenplatzhalter 3"/>
          <p:cNvSpPr>
            <a:spLocks noGrp="1"/>
          </p:cNvSpPr>
          <p:nvPr>
            <p:ph type="ftr" sz="quarter" idx="2"/>
          </p:nvPr>
        </p:nvSpPr>
        <p:spPr>
          <a:xfrm>
            <a:off x="0" y="6456699"/>
            <a:ext cx="4279918" cy="339884"/>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5592027" y="6456699"/>
            <a:ext cx="4279918" cy="339884"/>
          </a:xfrm>
          <a:prstGeom prst="rect">
            <a:avLst/>
          </a:prstGeom>
        </p:spPr>
        <p:txBody>
          <a:bodyPr vert="horz" lIns="91440" tIns="45720" rIns="91440" bIns="45720" rtlCol="0" anchor="b"/>
          <a:lstStyle>
            <a:lvl1pPr algn="r">
              <a:defRPr sz="1200"/>
            </a:lvl1pPr>
          </a:lstStyle>
          <a:p>
            <a:fld id="{222E6EFD-480C-42EC-9912-0A24C13319A5}" type="slidenum">
              <a:rPr lang="de-DE" smtClean="0"/>
              <a:pPr/>
              <a:t>‹#›</a:t>
            </a:fld>
            <a:endParaRPr lang="de-DE"/>
          </a:p>
        </p:txBody>
      </p:sp>
    </p:spTree>
    <p:extLst>
      <p:ext uri="{BB962C8B-B14F-4D97-AF65-F5344CB8AC3E}">
        <p14:creationId xmlns:p14="http://schemas.microsoft.com/office/powerpoint/2010/main" val="3780439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hdr" sz="quarter"/>
          </p:nvPr>
        </p:nvSpPr>
        <p:spPr bwMode="auto">
          <a:xfrm>
            <a:off x="0" y="2"/>
            <a:ext cx="4279918" cy="339123"/>
          </a:xfrm>
          <a:prstGeom prst="rect">
            <a:avLst/>
          </a:prstGeom>
          <a:noFill/>
          <a:ln w="9525">
            <a:noFill/>
            <a:miter lim="800000"/>
            <a:headEnd/>
            <a:tailEnd/>
          </a:ln>
          <a:effectLst/>
        </p:spPr>
        <p:txBody>
          <a:bodyPr vert="horz" wrap="square" lIns="95571" tIns="47786" rIns="95571" bIns="47786" numCol="1" anchor="t" anchorCtr="0" compatLnSpc="1">
            <a:prstTxWarp prst="textNoShape">
              <a:avLst/>
            </a:prstTxWarp>
          </a:bodyPr>
          <a:lstStyle>
            <a:lvl1pPr algn="l" defTabSz="955675">
              <a:defRPr sz="1300" smtClean="0"/>
            </a:lvl1pPr>
          </a:lstStyle>
          <a:p>
            <a:pPr>
              <a:defRPr/>
            </a:pPr>
            <a:endParaRPr lang="de-DE"/>
          </a:p>
        </p:txBody>
      </p:sp>
      <p:sp>
        <p:nvSpPr>
          <p:cNvPr id="344067" name="Rectangle 3"/>
          <p:cNvSpPr>
            <a:spLocks noGrp="1" noChangeArrowheads="1"/>
          </p:cNvSpPr>
          <p:nvPr>
            <p:ph type="dt" idx="1"/>
          </p:nvPr>
        </p:nvSpPr>
        <p:spPr bwMode="auto">
          <a:xfrm>
            <a:off x="5592027" y="2"/>
            <a:ext cx="4279918" cy="339123"/>
          </a:xfrm>
          <a:prstGeom prst="rect">
            <a:avLst/>
          </a:prstGeom>
          <a:noFill/>
          <a:ln w="9525">
            <a:noFill/>
            <a:miter lim="800000"/>
            <a:headEnd/>
            <a:tailEnd/>
          </a:ln>
          <a:effectLst/>
        </p:spPr>
        <p:txBody>
          <a:bodyPr vert="horz" wrap="square" lIns="95571" tIns="47786" rIns="95571" bIns="47786" numCol="1" anchor="t" anchorCtr="0" compatLnSpc="1">
            <a:prstTxWarp prst="textNoShape">
              <a:avLst/>
            </a:prstTxWarp>
          </a:bodyPr>
          <a:lstStyle>
            <a:lvl1pPr algn="r" defTabSz="955675">
              <a:defRPr sz="1300" smtClean="0"/>
            </a:lvl1pPr>
          </a:lstStyle>
          <a:p>
            <a:pPr>
              <a:defRPr/>
            </a:pPr>
            <a:endParaRPr lang="de-DE"/>
          </a:p>
        </p:txBody>
      </p:sp>
      <p:sp>
        <p:nvSpPr>
          <p:cNvPr id="147460" name="Rectangle 4"/>
          <p:cNvSpPr>
            <a:spLocks noGrp="1" noRot="1" noChangeAspect="1" noChangeArrowheads="1" noTextEdit="1"/>
          </p:cNvSpPr>
          <p:nvPr>
            <p:ph type="sldImg" idx="2"/>
          </p:nvPr>
        </p:nvSpPr>
        <p:spPr bwMode="auto">
          <a:xfrm>
            <a:off x="3238500" y="509588"/>
            <a:ext cx="3400425" cy="2549525"/>
          </a:xfrm>
          <a:prstGeom prst="rect">
            <a:avLst/>
          </a:prstGeom>
          <a:noFill/>
          <a:ln w="9525">
            <a:solidFill>
              <a:srgbClr val="000000"/>
            </a:solidFill>
            <a:miter lim="800000"/>
            <a:headEnd/>
            <a:tailEnd/>
          </a:ln>
        </p:spPr>
      </p:sp>
      <p:sp>
        <p:nvSpPr>
          <p:cNvPr id="344069" name="Rectangle 5"/>
          <p:cNvSpPr>
            <a:spLocks noGrp="1" noChangeArrowheads="1"/>
          </p:cNvSpPr>
          <p:nvPr>
            <p:ph type="body" sz="quarter" idx="3"/>
          </p:nvPr>
        </p:nvSpPr>
        <p:spPr bwMode="auto">
          <a:xfrm>
            <a:off x="986966" y="3228190"/>
            <a:ext cx="7900322" cy="3058628"/>
          </a:xfrm>
          <a:prstGeom prst="rect">
            <a:avLst/>
          </a:prstGeom>
          <a:noFill/>
          <a:ln w="9525">
            <a:noFill/>
            <a:miter lim="800000"/>
            <a:headEnd/>
            <a:tailEnd/>
          </a:ln>
          <a:effectLst/>
        </p:spPr>
        <p:txBody>
          <a:bodyPr vert="horz" wrap="square" lIns="95571" tIns="47786" rIns="95571" bIns="47786"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344070" name="Rectangle 6"/>
          <p:cNvSpPr>
            <a:spLocks noGrp="1" noChangeArrowheads="1"/>
          </p:cNvSpPr>
          <p:nvPr>
            <p:ph type="ftr" sz="quarter" idx="4"/>
          </p:nvPr>
        </p:nvSpPr>
        <p:spPr bwMode="auto">
          <a:xfrm>
            <a:off x="0" y="6457467"/>
            <a:ext cx="4279918" cy="339123"/>
          </a:xfrm>
          <a:prstGeom prst="rect">
            <a:avLst/>
          </a:prstGeom>
          <a:noFill/>
          <a:ln w="9525">
            <a:noFill/>
            <a:miter lim="800000"/>
            <a:headEnd/>
            <a:tailEnd/>
          </a:ln>
          <a:effectLst/>
        </p:spPr>
        <p:txBody>
          <a:bodyPr vert="horz" wrap="square" lIns="95571" tIns="47786" rIns="95571" bIns="47786" numCol="1" anchor="b" anchorCtr="0" compatLnSpc="1">
            <a:prstTxWarp prst="textNoShape">
              <a:avLst/>
            </a:prstTxWarp>
          </a:bodyPr>
          <a:lstStyle>
            <a:lvl1pPr algn="l" defTabSz="955675">
              <a:defRPr sz="1300" smtClean="0"/>
            </a:lvl1pPr>
          </a:lstStyle>
          <a:p>
            <a:pPr>
              <a:defRPr/>
            </a:pPr>
            <a:endParaRPr lang="de-DE"/>
          </a:p>
        </p:txBody>
      </p:sp>
      <p:sp>
        <p:nvSpPr>
          <p:cNvPr id="344071" name="Rectangle 7"/>
          <p:cNvSpPr>
            <a:spLocks noGrp="1" noChangeArrowheads="1"/>
          </p:cNvSpPr>
          <p:nvPr>
            <p:ph type="sldNum" sz="quarter" idx="5"/>
          </p:nvPr>
        </p:nvSpPr>
        <p:spPr bwMode="auto">
          <a:xfrm>
            <a:off x="5592027" y="6457467"/>
            <a:ext cx="4279918" cy="339123"/>
          </a:xfrm>
          <a:prstGeom prst="rect">
            <a:avLst/>
          </a:prstGeom>
          <a:noFill/>
          <a:ln w="9525">
            <a:noFill/>
            <a:miter lim="800000"/>
            <a:headEnd/>
            <a:tailEnd/>
          </a:ln>
          <a:effectLst/>
        </p:spPr>
        <p:txBody>
          <a:bodyPr vert="horz" wrap="square" lIns="95571" tIns="47786" rIns="95571" bIns="47786" numCol="1" anchor="b" anchorCtr="0" compatLnSpc="1">
            <a:prstTxWarp prst="textNoShape">
              <a:avLst/>
            </a:prstTxWarp>
          </a:bodyPr>
          <a:lstStyle>
            <a:lvl1pPr algn="r" defTabSz="955675">
              <a:defRPr sz="1300" smtClean="0"/>
            </a:lvl1pPr>
          </a:lstStyle>
          <a:p>
            <a:pPr>
              <a:defRPr/>
            </a:pPr>
            <a:fld id="{54BC4E36-821F-4733-9C42-FC515D945A49}" type="slidenum">
              <a:rPr lang="de-DE"/>
              <a:pPr>
                <a:defRPr/>
              </a:pPr>
              <a:t>‹#›</a:t>
            </a:fld>
            <a:endParaRPr lang="de-DE"/>
          </a:p>
        </p:txBody>
      </p:sp>
    </p:spTree>
    <p:extLst>
      <p:ext uri="{BB962C8B-B14F-4D97-AF65-F5344CB8AC3E}">
        <p14:creationId xmlns:p14="http://schemas.microsoft.com/office/powerpoint/2010/main" val="14996906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de.wikipedia.org/wiki/SINQ" TargetMode="External"/><Relationship Id="rId13" Type="http://schemas.openxmlformats.org/officeDocument/2006/relationships/hyperlink" Target="http://de.wikipedia.org/wiki/Neutronenfluss#cite_note-5" TargetMode="External"/><Relationship Id="rId18" Type="http://schemas.openxmlformats.org/officeDocument/2006/relationships/hyperlink" Target="http://en.wikipedia.org/wiki/Fast_reactor" TargetMode="External"/><Relationship Id="rId3" Type="http://schemas.openxmlformats.org/officeDocument/2006/relationships/hyperlink" Target="http://de.wikipedia.org/wiki/Kritikalit%C3%A4t" TargetMode="External"/><Relationship Id="rId7" Type="http://schemas.openxmlformats.org/officeDocument/2006/relationships/hyperlink" Target="http://de.wikipedia.org/wiki/Druckwasserreaktor" TargetMode="External"/><Relationship Id="rId12" Type="http://schemas.openxmlformats.org/officeDocument/2006/relationships/hyperlink" Target="http://de.wikipedia.org/wiki/Fusionsreaktor" TargetMode="External"/><Relationship Id="rId17" Type="http://schemas.openxmlformats.org/officeDocument/2006/relationships/hyperlink" Target="http://en.wikipedia.org/wiki/Mode_(statistics)" TargetMode="External"/><Relationship Id="rId2" Type="http://schemas.openxmlformats.org/officeDocument/2006/relationships/slide" Target="../slides/slide5.xml"/><Relationship Id="rId16" Type="http://schemas.openxmlformats.org/officeDocument/2006/relationships/hyperlink" Target="http://en.wikipedia.org/wiki/Center_of_momentum_frame" TargetMode="External"/><Relationship Id="rId1" Type="http://schemas.openxmlformats.org/officeDocument/2006/relationships/notesMaster" Target="../notesMasters/notesMaster1.xml"/><Relationship Id="rId6" Type="http://schemas.openxmlformats.org/officeDocument/2006/relationships/hyperlink" Target="http://de.wikipedia.org/wiki/TRIGA#cite_note-1" TargetMode="External"/><Relationship Id="rId11" Type="http://schemas.openxmlformats.org/officeDocument/2006/relationships/hyperlink" Target="http://de.wikipedia.org/wiki/Neutronenfluss#cite_note-4" TargetMode="External"/><Relationship Id="rId5" Type="http://schemas.openxmlformats.org/officeDocument/2006/relationships/hyperlink" Target="http://de.wikipedia.org/wiki/Reaktivit%C3%A4tskoeffizient" TargetMode="External"/><Relationship Id="rId15" Type="http://schemas.openxmlformats.org/officeDocument/2006/relationships/hyperlink" Target="http://en.wikipedia.org/wiki/Maxwell%E2%80%93Boltzmann_distribution" TargetMode="External"/><Relationship Id="rId10" Type="http://schemas.openxmlformats.org/officeDocument/2006/relationships/hyperlink" Target="http://de.wikipedia.org/wiki/FRM-II" TargetMode="External"/><Relationship Id="rId19" Type="http://schemas.openxmlformats.org/officeDocument/2006/relationships/hyperlink" Target="http://en.wikipedia.org/wiki/Fast_neutron" TargetMode="External"/><Relationship Id="rId4" Type="http://schemas.openxmlformats.org/officeDocument/2006/relationships/hyperlink" Target="http://de.wikipedia.org/wiki/Neutronenfluss" TargetMode="External"/><Relationship Id="rId9" Type="http://schemas.openxmlformats.org/officeDocument/2006/relationships/hyperlink" Target="http://de.wikipedia.org/wiki/Forschungsreaktor" TargetMode="External"/><Relationship Id="rId14" Type="http://schemas.openxmlformats.org/officeDocument/2006/relationships/hyperlink" Target="http://en.wikipedia.org/wiki/Nuclear_fission"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1</a:t>
            </a:fld>
            <a:endParaRPr lang="de-DE"/>
          </a:p>
        </p:txBody>
      </p:sp>
    </p:spTree>
    <p:extLst>
      <p:ext uri="{BB962C8B-B14F-4D97-AF65-F5344CB8AC3E}">
        <p14:creationId xmlns:p14="http://schemas.microsoft.com/office/powerpoint/2010/main" val="2659217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44E34E22-AAF6-4D94-8530-1C16F9C9CB67}" type="slidenum">
              <a:rPr lang="de-DE"/>
              <a:pPr/>
              <a:t>12</a:t>
            </a:fld>
            <a:endParaRPr lang="de-DE"/>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de-DE" dirty="0" smtClean="0"/>
          </a:p>
        </p:txBody>
      </p:sp>
    </p:spTree>
    <p:extLst>
      <p:ext uri="{BB962C8B-B14F-4D97-AF65-F5344CB8AC3E}">
        <p14:creationId xmlns:p14="http://schemas.microsoft.com/office/powerpoint/2010/main" val="2931042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44E34E22-AAF6-4D94-8530-1C16F9C9CB67}" type="slidenum">
              <a:rPr lang="de-DE"/>
              <a:pPr/>
              <a:t>13</a:t>
            </a:fld>
            <a:endParaRPr lang="de-DE"/>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de-DE" dirty="0" smtClean="0"/>
          </a:p>
        </p:txBody>
      </p:sp>
    </p:spTree>
    <p:extLst>
      <p:ext uri="{BB962C8B-B14F-4D97-AF65-F5344CB8AC3E}">
        <p14:creationId xmlns:p14="http://schemas.microsoft.com/office/powerpoint/2010/main" val="1305554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14</a:t>
            </a:fld>
            <a:endParaRPr lang="de-DE"/>
          </a:p>
        </p:txBody>
      </p:sp>
    </p:spTree>
    <p:extLst>
      <p:ext uri="{BB962C8B-B14F-4D97-AF65-F5344CB8AC3E}">
        <p14:creationId xmlns:p14="http://schemas.microsoft.com/office/powerpoint/2010/main" val="1389171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15</a:t>
            </a:fld>
            <a:endParaRPr lang="de-DE"/>
          </a:p>
        </p:txBody>
      </p:sp>
    </p:spTree>
    <p:extLst>
      <p:ext uri="{BB962C8B-B14F-4D97-AF65-F5344CB8AC3E}">
        <p14:creationId xmlns:p14="http://schemas.microsoft.com/office/powerpoint/2010/main" val="1470802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16</a:t>
            </a:fld>
            <a:endParaRPr lang="de-DE"/>
          </a:p>
        </p:txBody>
      </p:sp>
    </p:spTree>
    <p:extLst>
      <p:ext uri="{BB962C8B-B14F-4D97-AF65-F5344CB8AC3E}">
        <p14:creationId xmlns:p14="http://schemas.microsoft.com/office/powerpoint/2010/main" val="3344447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17</a:t>
            </a:fld>
            <a:endParaRPr lang="de-DE"/>
          </a:p>
        </p:txBody>
      </p:sp>
    </p:spTree>
    <p:extLst>
      <p:ext uri="{BB962C8B-B14F-4D97-AF65-F5344CB8AC3E}">
        <p14:creationId xmlns:p14="http://schemas.microsoft.com/office/powerpoint/2010/main" val="789107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26</a:t>
            </a:fld>
            <a:endParaRPr lang="de-DE"/>
          </a:p>
        </p:txBody>
      </p:sp>
    </p:spTree>
    <p:extLst>
      <p:ext uri="{BB962C8B-B14F-4D97-AF65-F5344CB8AC3E}">
        <p14:creationId xmlns:p14="http://schemas.microsoft.com/office/powerpoint/2010/main" val="667332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27</a:t>
            </a:fld>
            <a:endParaRPr lang="de-DE"/>
          </a:p>
        </p:txBody>
      </p:sp>
    </p:spTree>
    <p:extLst>
      <p:ext uri="{BB962C8B-B14F-4D97-AF65-F5344CB8AC3E}">
        <p14:creationId xmlns:p14="http://schemas.microsoft.com/office/powerpoint/2010/main" val="447913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28</a:t>
            </a:fld>
            <a:endParaRPr lang="de-DE"/>
          </a:p>
        </p:txBody>
      </p:sp>
    </p:spTree>
    <p:extLst>
      <p:ext uri="{BB962C8B-B14F-4D97-AF65-F5344CB8AC3E}">
        <p14:creationId xmlns:p14="http://schemas.microsoft.com/office/powerpoint/2010/main" val="4287188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29</a:t>
            </a:fld>
            <a:endParaRPr lang="de-DE"/>
          </a:p>
        </p:txBody>
      </p:sp>
    </p:spTree>
    <p:extLst>
      <p:ext uri="{BB962C8B-B14F-4D97-AF65-F5344CB8AC3E}">
        <p14:creationId xmlns:p14="http://schemas.microsoft.com/office/powerpoint/2010/main" val="3191373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44E34E22-AAF6-4D94-8530-1C16F9C9CB67}" type="slidenum">
              <a:rPr lang="de-DE"/>
              <a:pPr/>
              <a:t>2</a:t>
            </a:fld>
            <a:endParaRPr lang="de-DE"/>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de-DE" dirty="0" smtClean="0"/>
          </a:p>
        </p:txBody>
      </p:sp>
    </p:spTree>
    <p:extLst>
      <p:ext uri="{BB962C8B-B14F-4D97-AF65-F5344CB8AC3E}">
        <p14:creationId xmlns:p14="http://schemas.microsoft.com/office/powerpoint/2010/main" val="3904527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30</a:t>
            </a:fld>
            <a:endParaRPr lang="de-DE"/>
          </a:p>
        </p:txBody>
      </p:sp>
    </p:spTree>
    <p:extLst>
      <p:ext uri="{BB962C8B-B14F-4D97-AF65-F5344CB8AC3E}">
        <p14:creationId xmlns:p14="http://schemas.microsoft.com/office/powerpoint/2010/main" val="603835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31</a:t>
            </a:fld>
            <a:endParaRPr lang="de-DE"/>
          </a:p>
        </p:txBody>
      </p:sp>
    </p:spTree>
    <p:extLst>
      <p:ext uri="{BB962C8B-B14F-4D97-AF65-F5344CB8AC3E}">
        <p14:creationId xmlns:p14="http://schemas.microsoft.com/office/powerpoint/2010/main" val="1578092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32</a:t>
            </a:fld>
            <a:endParaRPr lang="de-DE"/>
          </a:p>
        </p:txBody>
      </p:sp>
    </p:spTree>
    <p:extLst>
      <p:ext uri="{BB962C8B-B14F-4D97-AF65-F5344CB8AC3E}">
        <p14:creationId xmlns:p14="http://schemas.microsoft.com/office/powerpoint/2010/main" val="106997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33</a:t>
            </a:fld>
            <a:endParaRPr lang="de-DE"/>
          </a:p>
        </p:txBody>
      </p:sp>
    </p:spTree>
    <p:extLst>
      <p:ext uri="{BB962C8B-B14F-4D97-AF65-F5344CB8AC3E}">
        <p14:creationId xmlns:p14="http://schemas.microsoft.com/office/powerpoint/2010/main" val="10053161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34</a:t>
            </a:fld>
            <a:endParaRPr lang="de-DE"/>
          </a:p>
        </p:txBody>
      </p:sp>
    </p:spTree>
    <p:extLst>
      <p:ext uri="{BB962C8B-B14F-4D97-AF65-F5344CB8AC3E}">
        <p14:creationId xmlns:p14="http://schemas.microsoft.com/office/powerpoint/2010/main" val="4114623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35</a:t>
            </a:fld>
            <a:endParaRPr lang="de-DE"/>
          </a:p>
        </p:txBody>
      </p:sp>
    </p:spTree>
    <p:extLst>
      <p:ext uri="{BB962C8B-B14F-4D97-AF65-F5344CB8AC3E}">
        <p14:creationId xmlns:p14="http://schemas.microsoft.com/office/powerpoint/2010/main" val="3114974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36</a:t>
            </a:fld>
            <a:endParaRPr lang="de-DE"/>
          </a:p>
        </p:txBody>
      </p:sp>
    </p:spTree>
    <p:extLst>
      <p:ext uri="{BB962C8B-B14F-4D97-AF65-F5344CB8AC3E}">
        <p14:creationId xmlns:p14="http://schemas.microsoft.com/office/powerpoint/2010/main" val="3223503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37</a:t>
            </a:fld>
            <a:endParaRPr lang="de-DE"/>
          </a:p>
        </p:txBody>
      </p:sp>
    </p:spTree>
    <p:extLst>
      <p:ext uri="{BB962C8B-B14F-4D97-AF65-F5344CB8AC3E}">
        <p14:creationId xmlns:p14="http://schemas.microsoft.com/office/powerpoint/2010/main" val="6948031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38</a:t>
            </a:fld>
            <a:endParaRPr lang="de-DE"/>
          </a:p>
        </p:txBody>
      </p:sp>
    </p:spTree>
    <p:extLst>
      <p:ext uri="{BB962C8B-B14F-4D97-AF65-F5344CB8AC3E}">
        <p14:creationId xmlns:p14="http://schemas.microsoft.com/office/powerpoint/2010/main" val="3254226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39</a:t>
            </a:fld>
            <a:endParaRPr lang="de-DE"/>
          </a:p>
        </p:txBody>
      </p:sp>
    </p:spTree>
    <p:extLst>
      <p:ext uri="{BB962C8B-B14F-4D97-AF65-F5344CB8AC3E}">
        <p14:creationId xmlns:p14="http://schemas.microsoft.com/office/powerpoint/2010/main" val="1025561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Siehe „</a:t>
            </a:r>
            <a:r>
              <a:rPr lang="de-DE" sz="1200" b="0" i="0" u="none" strike="noStrike" kern="1200" baseline="0" dirty="0" smtClean="0">
                <a:solidFill>
                  <a:schemeClr val="tx1"/>
                </a:solidFill>
                <a:latin typeface="Arial" charset="0"/>
                <a:ea typeface="+mn-ea"/>
                <a:cs typeface="+mn-cs"/>
              </a:rPr>
              <a:t> Strategiepapier zur Neutronenforschung in Deutschland: 2015-2045“</a:t>
            </a:r>
          </a:p>
          <a:p>
            <a:endParaRPr lang="en-US" sz="1200" b="0" i="0" u="none" strike="noStrike" kern="1200" baseline="0" dirty="0" smtClean="0">
              <a:solidFill>
                <a:schemeClr val="tx1"/>
              </a:solidFill>
              <a:latin typeface="Arial" charset="0"/>
              <a:ea typeface="+mn-ea"/>
              <a:cs typeface="+mn-cs"/>
            </a:endParaRPr>
          </a:p>
          <a:p>
            <a:r>
              <a:rPr lang="en-US" sz="1200" b="0" i="0" u="none" strike="noStrike" kern="1200" baseline="0" dirty="0" smtClean="0">
                <a:solidFill>
                  <a:schemeClr val="tx1"/>
                </a:solidFill>
                <a:latin typeface="Arial" charset="0"/>
                <a:ea typeface="+mn-ea"/>
                <a:cs typeface="+mn-cs"/>
              </a:rPr>
              <a:t>Opportunities for material science</a:t>
            </a:r>
            <a:endParaRPr lang="de-DE" dirty="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3</a:t>
            </a:fld>
            <a:endParaRPr lang="de-DE"/>
          </a:p>
        </p:txBody>
      </p:sp>
    </p:spTree>
    <p:extLst>
      <p:ext uri="{BB962C8B-B14F-4D97-AF65-F5344CB8AC3E}">
        <p14:creationId xmlns:p14="http://schemas.microsoft.com/office/powerpoint/2010/main" val="4184595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40</a:t>
            </a:fld>
            <a:endParaRPr lang="de-DE"/>
          </a:p>
        </p:txBody>
      </p:sp>
    </p:spTree>
    <p:extLst>
      <p:ext uri="{BB962C8B-B14F-4D97-AF65-F5344CB8AC3E}">
        <p14:creationId xmlns:p14="http://schemas.microsoft.com/office/powerpoint/2010/main" val="2223966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41</a:t>
            </a:fld>
            <a:endParaRPr lang="de-DE"/>
          </a:p>
        </p:txBody>
      </p:sp>
    </p:spTree>
    <p:extLst>
      <p:ext uri="{BB962C8B-B14F-4D97-AF65-F5344CB8AC3E}">
        <p14:creationId xmlns:p14="http://schemas.microsoft.com/office/powerpoint/2010/main" val="1637975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46</a:t>
            </a:fld>
            <a:endParaRPr lang="de-DE"/>
          </a:p>
        </p:txBody>
      </p:sp>
    </p:spTree>
    <p:extLst>
      <p:ext uri="{BB962C8B-B14F-4D97-AF65-F5344CB8AC3E}">
        <p14:creationId xmlns:p14="http://schemas.microsoft.com/office/powerpoint/2010/main" val="12549205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47</a:t>
            </a:fld>
            <a:endParaRPr lang="de-DE"/>
          </a:p>
        </p:txBody>
      </p:sp>
    </p:spTree>
    <p:extLst>
      <p:ext uri="{BB962C8B-B14F-4D97-AF65-F5344CB8AC3E}">
        <p14:creationId xmlns:p14="http://schemas.microsoft.com/office/powerpoint/2010/main" val="11675628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Calibri" pitchFamily="34" charset="0"/>
                <a:cs typeface="Calibri" pitchFamily="34" charset="0"/>
              </a:rPr>
              <a:t>K equivalent to 21.9 mA, H-, 30keV</a:t>
            </a:r>
            <a:endParaRPr lang="de-DE" dirty="0" smtClean="0">
              <a:latin typeface="Calibri" pitchFamily="34" charset="0"/>
              <a:cs typeface="Calibri" pitchFamily="34" charset="0"/>
            </a:endParaRPr>
          </a:p>
          <a:p>
            <a:endParaRPr lang="de-DE" dirty="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48</a:t>
            </a:fld>
            <a:endParaRPr lang="de-DE"/>
          </a:p>
        </p:txBody>
      </p:sp>
    </p:spTree>
    <p:extLst>
      <p:ext uri="{BB962C8B-B14F-4D97-AF65-F5344CB8AC3E}">
        <p14:creationId xmlns:p14="http://schemas.microsoft.com/office/powerpoint/2010/main" val="2692518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49</a:t>
            </a:fld>
            <a:endParaRPr lang="de-DE"/>
          </a:p>
        </p:txBody>
      </p:sp>
    </p:spTree>
    <p:extLst>
      <p:ext uri="{BB962C8B-B14F-4D97-AF65-F5344CB8AC3E}">
        <p14:creationId xmlns:p14="http://schemas.microsoft.com/office/powerpoint/2010/main" val="17700191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50</a:t>
            </a:fld>
            <a:endParaRPr lang="de-DE"/>
          </a:p>
        </p:txBody>
      </p:sp>
    </p:spTree>
    <p:extLst>
      <p:ext uri="{BB962C8B-B14F-4D97-AF65-F5344CB8AC3E}">
        <p14:creationId xmlns:p14="http://schemas.microsoft.com/office/powerpoint/2010/main" val="10389187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51</a:t>
            </a:fld>
            <a:endParaRPr lang="de-DE"/>
          </a:p>
        </p:txBody>
      </p:sp>
    </p:spTree>
    <p:extLst>
      <p:ext uri="{BB962C8B-B14F-4D97-AF65-F5344CB8AC3E}">
        <p14:creationId xmlns:p14="http://schemas.microsoft.com/office/powerpoint/2010/main" val="25484045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52</a:t>
            </a:fld>
            <a:endParaRPr lang="de-DE"/>
          </a:p>
        </p:txBody>
      </p:sp>
    </p:spTree>
    <p:extLst>
      <p:ext uri="{BB962C8B-B14F-4D97-AF65-F5344CB8AC3E}">
        <p14:creationId xmlns:p14="http://schemas.microsoft.com/office/powerpoint/2010/main" val="9856349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53</a:t>
            </a:fld>
            <a:endParaRPr lang="de-DE"/>
          </a:p>
        </p:txBody>
      </p:sp>
    </p:spTree>
    <p:extLst>
      <p:ext uri="{BB962C8B-B14F-4D97-AF65-F5344CB8AC3E}">
        <p14:creationId xmlns:p14="http://schemas.microsoft.com/office/powerpoint/2010/main" val="3943211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FRM-II, München: &gt;400 </a:t>
            </a:r>
            <a:r>
              <a:rPr lang="de-DE" dirty="0" err="1" smtClean="0"/>
              <a:t>Mio</a:t>
            </a:r>
            <a:r>
              <a:rPr lang="de-DE" dirty="0" smtClean="0"/>
              <a:t> Euro Kosten,</a:t>
            </a:r>
            <a:r>
              <a:rPr lang="de-DE" baseline="0" dirty="0" smtClean="0"/>
              <a:t> 20MW Nennleistung. 8E14 n/s/cm^2</a:t>
            </a:r>
          </a:p>
          <a:p>
            <a:r>
              <a:rPr lang="de-DE" baseline="0" dirty="0" smtClean="0"/>
              <a:t>ILL, Grenoble: 55 MW Leistung</a:t>
            </a:r>
          </a:p>
          <a:p>
            <a:r>
              <a:rPr lang="de-DE" baseline="0" dirty="0" smtClean="0"/>
              <a:t>PIK, </a:t>
            </a:r>
            <a:r>
              <a:rPr lang="de-DE" baseline="0" dirty="0" err="1" smtClean="0"/>
              <a:t>Gatchina</a:t>
            </a:r>
            <a:r>
              <a:rPr lang="de-DE" baseline="0" dirty="0" smtClean="0"/>
              <a:t>, (</a:t>
            </a:r>
            <a:r>
              <a:rPr lang="de-DE" baseline="0" dirty="0" err="1" smtClean="0"/>
              <a:t>St.Petersburg</a:t>
            </a:r>
            <a:r>
              <a:rPr lang="de-DE" baseline="0" dirty="0" smtClean="0"/>
              <a:t>): 100 MW </a:t>
            </a:r>
            <a:r>
              <a:rPr lang="de-DE" baseline="0" dirty="0" err="1" smtClean="0"/>
              <a:t>Therm</a:t>
            </a:r>
            <a:r>
              <a:rPr lang="de-DE" baseline="0" dirty="0" smtClean="0"/>
              <a:t>. Leistung, </a:t>
            </a:r>
            <a:r>
              <a:rPr lang="de-DE" baseline="0" dirty="0" err="1" smtClean="0"/>
              <a:t>neutron</a:t>
            </a:r>
            <a:r>
              <a:rPr lang="de-DE" baseline="0" dirty="0" smtClean="0"/>
              <a:t> </a:t>
            </a:r>
            <a:r>
              <a:rPr lang="de-DE" baseline="0" dirty="0" err="1" smtClean="0"/>
              <a:t>flux</a:t>
            </a:r>
            <a:r>
              <a:rPr lang="de-DE" baseline="0" dirty="0" smtClean="0"/>
              <a:t>: 5e15 cm-2 s-1</a:t>
            </a:r>
          </a:p>
          <a:p>
            <a:endParaRPr lang="de-DE" baseline="0" dirty="0" smtClean="0"/>
          </a:p>
          <a:p>
            <a:r>
              <a:rPr lang="de-DE" baseline="0" dirty="0" smtClean="0"/>
              <a:t>TRIGA (66 weltweit): Leistung: 20kW bis 16 MW.</a:t>
            </a:r>
          </a:p>
          <a:p>
            <a:r>
              <a:rPr lang="de-DE" baseline="0" dirty="0" smtClean="0"/>
              <a:t>„</a:t>
            </a:r>
            <a:r>
              <a:rPr lang="de-DE" dirty="0" smtClean="0"/>
              <a:t>TRIGA-Reaktoren können im Puls-Betrieb gefahren werden. Das heißt, dass der Reaktor ungeregelt bis in den </a:t>
            </a:r>
            <a:r>
              <a:rPr lang="de-DE" dirty="0" smtClean="0">
                <a:hlinkClick r:id="rId3" tooltip="Kritikalität"/>
              </a:rPr>
              <a:t>prompt überkritischen</a:t>
            </a:r>
            <a:r>
              <a:rPr lang="de-DE" dirty="0" smtClean="0"/>
              <a:t> Zustand angefahren wird. Der </a:t>
            </a:r>
            <a:r>
              <a:rPr lang="de-DE" dirty="0" smtClean="0">
                <a:hlinkClick r:id="rId4" tooltip="Neutronenfluss"/>
              </a:rPr>
              <a:t>Neutronenfluss</a:t>
            </a:r>
            <a:r>
              <a:rPr lang="de-DE" dirty="0" smtClean="0"/>
              <a:t> und damit die Wärmeleistung steigt sehr schnell an, bis der negative </a:t>
            </a:r>
            <a:r>
              <a:rPr lang="de-DE" dirty="0" smtClean="0">
                <a:hlinkClick r:id="rId5" tooltip="Reaktivitätskoeffizient"/>
              </a:rPr>
              <a:t>Temperaturkoeffizient der Reaktivität</a:t>
            </a:r>
            <a:r>
              <a:rPr lang="de-DE" dirty="0" smtClean="0"/>
              <a:t> der Brennstäbe den Reaktor wieder unterkritisch macht.</a:t>
            </a:r>
            <a:r>
              <a:rPr lang="de-DE" baseline="30000" dirty="0" smtClean="0">
                <a:hlinkClick r:id="rId6"/>
              </a:rPr>
              <a:t>[1]</a:t>
            </a:r>
            <a:r>
              <a:rPr lang="de-DE" dirty="0" smtClean="0"/>
              <a:t> Die Impulsdauer beträgt etwa 30 </a:t>
            </a:r>
            <a:r>
              <a:rPr lang="de-DE" dirty="0" err="1" smtClean="0"/>
              <a:t>ms.</a:t>
            </a:r>
            <a:r>
              <a:rPr lang="de-DE" dirty="0" smtClean="0"/>
              <a:t> Wegen der Restwärme in den Brennelementen muss der Reaktor dann bis zum nächsten Impuls abkühlen. Bei diesem Betrieb werden sehr hohe Impulsleistungen und Neutronenflussdichten erreicht, die im kontinuierlichen Betrieb nicht möglich wären.“</a:t>
            </a:r>
            <a:endParaRPr lang="de-DE" baseline="0" dirty="0" smtClean="0"/>
          </a:p>
          <a:p>
            <a:endParaRPr lang="de-DE" baseline="0" dirty="0" smtClean="0"/>
          </a:p>
          <a:p>
            <a:r>
              <a:rPr lang="de-DE" baseline="0" dirty="0" smtClean="0"/>
              <a:t>„</a:t>
            </a:r>
            <a:r>
              <a:rPr lang="en-US" dirty="0" smtClean="0"/>
              <a:t>TRIGA is no ordinary light water reactor because much of its "moderation" of neutrons is due to the hydrogen that is mixed in with the fuel itself. Therefore, as the fuel temperature increases when the control rods are suddenly removed, the neutrons inside the hydrogen-containing fuel rod become warmer than the neutrons outside in the cold water. These warmer neutrons inside the fuel cause less </a:t>
            </a:r>
            <a:r>
              <a:rPr lang="en-US" dirty="0" err="1" smtClean="0"/>
              <a:t>fissioning</a:t>
            </a:r>
            <a:r>
              <a:rPr lang="en-US" dirty="0" smtClean="0"/>
              <a:t> in the fuel and escape into the surrounding water. The end result is that the reactor automatically reduces power within a few thousandths of a second, faster than any engineered device can operate. In other words, the fuel rods themselves act as an automatic power regulator, shutting the reactor down without engineered devices. “</a:t>
            </a:r>
            <a:endParaRPr lang="de-DE" baseline="0" dirty="0" smtClean="0"/>
          </a:p>
          <a:p>
            <a:endParaRPr lang="de-DE" baseline="0" dirty="0" smtClean="0"/>
          </a:p>
          <a:p>
            <a:r>
              <a:rPr lang="de-DE" dirty="0" smtClean="0"/>
              <a:t>Der totale Neutronenfluss im Kern eines typischen </a:t>
            </a:r>
            <a:r>
              <a:rPr lang="de-DE" dirty="0" smtClean="0">
                <a:hlinkClick r:id="rId7" tooltip="Druckwasserreaktor"/>
              </a:rPr>
              <a:t>Druckwasserreaktors</a:t>
            </a:r>
            <a:r>
              <a:rPr lang="de-DE" dirty="0" smtClean="0"/>
              <a:t> liegt bei etwa 10</a:t>
            </a:r>
            <a:r>
              <a:rPr lang="de-DE" baseline="30000" dirty="0" smtClean="0"/>
              <a:t>13</a:t>
            </a:r>
            <a:r>
              <a:rPr lang="de-DE" dirty="0" smtClean="0"/>
              <a:t> cm</a:t>
            </a:r>
            <a:r>
              <a:rPr lang="de-DE" baseline="30000" dirty="0" smtClean="0"/>
              <a:t>−2</a:t>
            </a:r>
            <a:r>
              <a:rPr lang="de-DE" dirty="0" smtClean="0"/>
              <a:t>s</a:t>
            </a:r>
            <a:r>
              <a:rPr lang="de-DE" baseline="30000" dirty="0" smtClean="0"/>
              <a:t>−1</a:t>
            </a:r>
            <a:r>
              <a:rPr lang="de-DE" dirty="0" smtClean="0"/>
              <a:t>.</a:t>
            </a:r>
          </a:p>
          <a:p>
            <a:r>
              <a:rPr lang="de-DE" dirty="0" smtClean="0"/>
              <a:t>Die </a:t>
            </a:r>
            <a:r>
              <a:rPr lang="de-DE" dirty="0" err="1" smtClean="0"/>
              <a:t>Spallations</a:t>
            </a:r>
            <a:r>
              <a:rPr lang="de-DE" dirty="0" smtClean="0"/>
              <a:t>-Neutronenquelle </a:t>
            </a:r>
            <a:r>
              <a:rPr lang="de-DE" dirty="0" smtClean="0">
                <a:hlinkClick r:id="rId8" tooltip="SINQ"/>
              </a:rPr>
              <a:t>SINQ</a:t>
            </a:r>
            <a:r>
              <a:rPr lang="de-DE" dirty="0" smtClean="0"/>
              <a:t> erreicht 10</a:t>
            </a:r>
            <a:r>
              <a:rPr lang="de-DE" baseline="30000" dirty="0" smtClean="0"/>
              <a:t>14</a:t>
            </a:r>
            <a:r>
              <a:rPr lang="de-DE" dirty="0" smtClean="0"/>
              <a:t> cm</a:t>
            </a:r>
            <a:r>
              <a:rPr lang="de-DE" baseline="30000" dirty="0" smtClean="0"/>
              <a:t>−2</a:t>
            </a:r>
            <a:r>
              <a:rPr lang="de-DE" dirty="0" smtClean="0"/>
              <a:t>s</a:t>
            </a:r>
            <a:r>
              <a:rPr lang="de-DE" baseline="30000" dirty="0" smtClean="0"/>
              <a:t>−1</a:t>
            </a:r>
            <a:r>
              <a:rPr lang="de-DE" dirty="0" smtClean="0"/>
              <a:t>, der </a:t>
            </a:r>
            <a:r>
              <a:rPr lang="de-DE" dirty="0" smtClean="0">
                <a:hlinkClick r:id="rId9" tooltip="Forschungsreaktor"/>
              </a:rPr>
              <a:t>Forschungsreaktor</a:t>
            </a:r>
            <a:r>
              <a:rPr lang="de-DE" dirty="0" smtClean="0"/>
              <a:t> </a:t>
            </a:r>
            <a:r>
              <a:rPr lang="de-DE" dirty="0" smtClean="0">
                <a:hlinkClick r:id="rId10" tooltip="FRM-II"/>
              </a:rPr>
              <a:t>FRM-II</a:t>
            </a:r>
            <a:r>
              <a:rPr lang="de-DE" dirty="0" smtClean="0"/>
              <a:t> 8×10</a:t>
            </a:r>
            <a:r>
              <a:rPr lang="de-DE" baseline="30000" dirty="0" smtClean="0"/>
              <a:t>14</a:t>
            </a:r>
            <a:r>
              <a:rPr lang="de-DE" dirty="0" smtClean="0"/>
              <a:t> cm</a:t>
            </a:r>
            <a:r>
              <a:rPr lang="de-DE" baseline="30000" dirty="0" smtClean="0"/>
              <a:t>−2</a:t>
            </a:r>
            <a:r>
              <a:rPr lang="de-DE" dirty="0" smtClean="0"/>
              <a:t>s</a:t>
            </a:r>
            <a:r>
              <a:rPr lang="de-DE" baseline="30000" dirty="0" smtClean="0"/>
              <a:t>−1</a:t>
            </a:r>
            <a:r>
              <a:rPr lang="de-DE" dirty="0" smtClean="0"/>
              <a:t>.</a:t>
            </a:r>
            <a:r>
              <a:rPr lang="de-DE" baseline="30000" dirty="0" smtClean="0">
                <a:hlinkClick r:id="rId11"/>
              </a:rPr>
              <a:t>[4]</a:t>
            </a:r>
            <a:endParaRPr lang="de-DE" dirty="0" smtClean="0"/>
          </a:p>
          <a:p>
            <a:r>
              <a:rPr lang="de-DE" dirty="0" smtClean="0"/>
              <a:t>In einem </a:t>
            </a:r>
            <a:r>
              <a:rPr lang="de-DE" dirty="0" smtClean="0">
                <a:hlinkClick r:id="rId12" tooltip="Fusionsreaktor"/>
              </a:rPr>
              <a:t>Fusionsreaktor</a:t>
            </a:r>
            <a:r>
              <a:rPr lang="de-DE" dirty="0" smtClean="0"/>
              <a:t> wird die Wand des Plasmagefäßes ebenfalls einem Neutronenfluss von etwa 10</a:t>
            </a:r>
            <a:r>
              <a:rPr lang="de-DE" baseline="30000" dirty="0" smtClean="0"/>
              <a:t>14</a:t>
            </a:r>
            <a:r>
              <a:rPr lang="de-DE" dirty="0" smtClean="0"/>
              <a:t> cm</a:t>
            </a:r>
            <a:r>
              <a:rPr lang="de-DE" baseline="30000" dirty="0" smtClean="0"/>
              <a:t>−2</a:t>
            </a:r>
            <a:r>
              <a:rPr lang="de-DE" dirty="0" smtClean="0"/>
              <a:t>s</a:t>
            </a:r>
            <a:r>
              <a:rPr lang="de-DE" baseline="30000" dirty="0" smtClean="0"/>
              <a:t>−1</a:t>
            </a:r>
            <a:r>
              <a:rPr lang="de-DE" dirty="0" smtClean="0"/>
              <a:t> ausgesetzt sein</a:t>
            </a:r>
            <a:r>
              <a:rPr lang="de-DE" baseline="30000" dirty="0" smtClean="0">
                <a:hlinkClick r:id="rId13"/>
              </a:rPr>
              <a:t>[5]</a:t>
            </a:r>
            <a:r>
              <a:rPr lang="de-DE" dirty="0" smtClean="0"/>
              <a:t>.</a:t>
            </a:r>
          </a:p>
          <a:p>
            <a:endParaRPr lang="de-DE" baseline="0" dirty="0" smtClean="0"/>
          </a:p>
          <a:p>
            <a:endParaRPr lang="de-DE" baseline="0" dirty="0" smtClean="0"/>
          </a:p>
          <a:p>
            <a:r>
              <a:rPr lang="de-DE" baseline="0" dirty="0" smtClean="0"/>
              <a:t>„</a:t>
            </a:r>
            <a:r>
              <a:rPr lang="en-US" dirty="0" smtClean="0"/>
              <a:t>Reactor-based sources now produce 10</a:t>
            </a:r>
            <a:r>
              <a:rPr lang="en-US" baseline="30000" dirty="0" smtClean="0"/>
              <a:t>15</a:t>
            </a:r>
            <a:r>
              <a:rPr lang="en-US" dirty="0" smtClean="0"/>
              <a:t> n/(cm² s), and spallation sources generate greater than 10</a:t>
            </a:r>
            <a:r>
              <a:rPr lang="en-US" baseline="30000" dirty="0" smtClean="0"/>
              <a:t>17</a:t>
            </a:r>
            <a:r>
              <a:rPr lang="en-US" dirty="0" smtClean="0"/>
              <a:t> n/(cm² s).”</a:t>
            </a:r>
          </a:p>
          <a:p>
            <a:endParaRPr lang="en-US" dirty="0" smtClean="0"/>
          </a:p>
          <a:p>
            <a:r>
              <a:rPr lang="en-US" dirty="0" smtClean="0"/>
              <a:t>“</a:t>
            </a:r>
            <a:r>
              <a:rPr lang="en-US" dirty="0" smtClean="0">
                <a:hlinkClick r:id="rId14" tooltip="Nuclear fission"/>
              </a:rPr>
              <a:t>nuclear fission</a:t>
            </a:r>
            <a:r>
              <a:rPr lang="en-US" dirty="0" smtClean="0"/>
              <a:t> produces neutrons with a mean energy of 2 MeV (200 TJ/kg, i.e. 20,000 km/s), which qualifies as "fast". However the range of neutrons from fission follows a </a:t>
            </a:r>
            <a:r>
              <a:rPr lang="en-US" dirty="0" smtClean="0">
                <a:hlinkClick r:id="rId15" tooltip="Maxwell–Boltzmann distribution"/>
              </a:rPr>
              <a:t>Maxwell–Boltzmann distribution</a:t>
            </a:r>
            <a:r>
              <a:rPr lang="en-US" dirty="0" smtClean="0"/>
              <a:t> from 0 to about 14 MeV in the </a:t>
            </a:r>
            <a:r>
              <a:rPr lang="en-US" dirty="0" smtClean="0">
                <a:hlinkClick r:id="rId16" tooltip="Center of momentum frame"/>
              </a:rPr>
              <a:t>center of momentum frame</a:t>
            </a:r>
            <a:r>
              <a:rPr lang="en-US" dirty="0" smtClean="0"/>
              <a:t> of the disintegration, and the </a:t>
            </a:r>
            <a:r>
              <a:rPr lang="en-US" dirty="0" smtClean="0">
                <a:hlinkClick r:id="rId17" tooltip="Mode (statistics)"/>
              </a:rPr>
              <a:t>mode</a:t>
            </a:r>
            <a:r>
              <a:rPr lang="en-US" dirty="0" smtClean="0"/>
              <a:t> of the energy is only 0.75 MeV, meaning that fewer than half of fission neutrons qualify as "fast" even by the 1 MeV criterion.”</a:t>
            </a:r>
          </a:p>
          <a:p>
            <a:r>
              <a:rPr lang="en-US" dirty="0" smtClean="0"/>
              <a:t>… Moderation..</a:t>
            </a:r>
          </a:p>
          <a:p>
            <a:r>
              <a:rPr lang="en-US" dirty="0" smtClean="0">
                <a:hlinkClick r:id="rId18" tooltip="Fast reactor"/>
              </a:rPr>
              <a:t>Fast reactors</a:t>
            </a:r>
            <a:r>
              <a:rPr lang="en-US" dirty="0" smtClean="0"/>
              <a:t> use unmoderated </a:t>
            </a:r>
            <a:r>
              <a:rPr lang="en-US" dirty="0" smtClean="0">
                <a:hlinkClick r:id="rId19" tooltip="Fast neutron"/>
              </a:rPr>
              <a:t>fast neutrons</a:t>
            </a:r>
            <a:r>
              <a:rPr lang="en-US" dirty="0" smtClean="0"/>
              <a:t> to sustain the reaction </a:t>
            </a:r>
            <a:endParaRPr lang="de-DE" dirty="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5</a:t>
            </a:fld>
            <a:endParaRPr lang="de-DE"/>
          </a:p>
        </p:txBody>
      </p:sp>
    </p:spTree>
    <p:extLst>
      <p:ext uri="{BB962C8B-B14F-4D97-AF65-F5344CB8AC3E}">
        <p14:creationId xmlns:p14="http://schemas.microsoft.com/office/powerpoint/2010/main" val="6211495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54</a:t>
            </a:fld>
            <a:endParaRPr lang="de-DE"/>
          </a:p>
        </p:txBody>
      </p:sp>
    </p:spTree>
    <p:extLst>
      <p:ext uri="{BB962C8B-B14F-4D97-AF65-F5344CB8AC3E}">
        <p14:creationId xmlns:p14="http://schemas.microsoft.com/office/powerpoint/2010/main" val="22193562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55</a:t>
            </a:fld>
            <a:endParaRPr lang="de-DE"/>
          </a:p>
        </p:txBody>
      </p:sp>
    </p:spTree>
    <p:extLst>
      <p:ext uri="{BB962C8B-B14F-4D97-AF65-F5344CB8AC3E}">
        <p14:creationId xmlns:p14="http://schemas.microsoft.com/office/powerpoint/2010/main" val="8544576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56</a:t>
            </a:fld>
            <a:endParaRPr lang="de-DE"/>
          </a:p>
        </p:txBody>
      </p:sp>
    </p:spTree>
    <p:extLst>
      <p:ext uri="{BB962C8B-B14F-4D97-AF65-F5344CB8AC3E}">
        <p14:creationId xmlns:p14="http://schemas.microsoft.com/office/powerpoint/2010/main" val="6671956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57</a:t>
            </a:fld>
            <a:endParaRPr lang="de-DE"/>
          </a:p>
        </p:txBody>
      </p:sp>
    </p:spTree>
    <p:extLst>
      <p:ext uri="{BB962C8B-B14F-4D97-AF65-F5344CB8AC3E}">
        <p14:creationId xmlns:p14="http://schemas.microsoft.com/office/powerpoint/2010/main" val="38536857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Time </a:t>
            </a:r>
            <a:r>
              <a:rPr lang="de-DE" dirty="0" err="1" smtClean="0"/>
              <a:t>structure</a:t>
            </a:r>
            <a:r>
              <a:rPr lang="de-DE" dirty="0" smtClean="0"/>
              <a:t> </a:t>
            </a:r>
            <a:r>
              <a:rPr lang="de-DE" dirty="0" err="1" smtClean="0"/>
              <a:t>complementary</a:t>
            </a:r>
            <a:r>
              <a:rPr lang="de-DE" dirty="0" smtClean="0"/>
              <a:t>.</a:t>
            </a:r>
            <a:endParaRPr lang="de-DE" dirty="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58</a:t>
            </a:fld>
            <a:endParaRPr lang="de-DE"/>
          </a:p>
        </p:txBody>
      </p:sp>
    </p:spTree>
    <p:extLst>
      <p:ext uri="{BB962C8B-B14F-4D97-AF65-F5344CB8AC3E}">
        <p14:creationId xmlns:p14="http://schemas.microsoft.com/office/powerpoint/2010/main" val="21663958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smtClean="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59</a:t>
            </a:fld>
            <a:endParaRPr lang="de-DE"/>
          </a:p>
        </p:txBody>
      </p:sp>
    </p:spTree>
    <p:extLst>
      <p:ext uri="{BB962C8B-B14F-4D97-AF65-F5344CB8AC3E}">
        <p14:creationId xmlns:p14="http://schemas.microsoft.com/office/powerpoint/2010/main" val="27767026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61</a:t>
            </a:fld>
            <a:endParaRPr lang="de-DE"/>
          </a:p>
        </p:txBody>
      </p:sp>
    </p:spTree>
    <p:extLst>
      <p:ext uri="{BB962C8B-B14F-4D97-AF65-F5344CB8AC3E}">
        <p14:creationId xmlns:p14="http://schemas.microsoft.com/office/powerpoint/2010/main" val="10298535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Check </a:t>
            </a:r>
            <a:r>
              <a:rPr lang="de-DE" dirty="0" err="1" smtClean="0"/>
              <a:t>Divergenzwinkel</a:t>
            </a:r>
            <a:r>
              <a:rPr lang="de-DE" baseline="0" dirty="0" smtClean="0"/>
              <a:t> Quelle klein/groß</a:t>
            </a:r>
          </a:p>
          <a:p>
            <a:r>
              <a:rPr lang="de-DE" baseline="0" dirty="0" smtClean="0"/>
              <a:t>Emittanz</a:t>
            </a:r>
          </a:p>
          <a:p>
            <a:endParaRPr lang="de-DE" baseline="0" dirty="0" smtClean="0"/>
          </a:p>
          <a:p>
            <a:r>
              <a:rPr lang="de-DE" baseline="0" dirty="0" smtClean="0"/>
              <a:t>Check Parameter Netzteil</a:t>
            </a:r>
            <a:endParaRPr lang="de-DE" dirty="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64</a:t>
            </a:fld>
            <a:endParaRPr lang="de-DE"/>
          </a:p>
        </p:txBody>
      </p:sp>
    </p:spTree>
    <p:extLst>
      <p:ext uri="{BB962C8B-B14F-4D97-AF65-F5344CB8AC3E}">
        <p14:creationId xmlns:p14="http://schemas.microsoft.com/office/powerpoint/2010/main" val="3161266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Colonna:</a:t>
            </a:r>
            <a:r>
              <a:rPr lang="en-US" baseline="0" dirty="0" smtClean="0"/>
              <a:t> “</a:t>
            </a:r>
            <a:r>
              <a:rPr lang="en-US" sz="1200" b="0" i="0" u="none" strike="noStrike" kern="1200" baseline="0" dirty="0" smtClean="0">
                <a:solidFill>
                  <a:schemeClr val="tx1"/>
                </a:solidFill>
                <a:latin typeface="Arial" charset="0"/>
                <a:ea typeface="+mn-ea"/>
                <a:cs typeface="+mn-cs"/>
              </a:rPr>
              <a:t>Simulated and measured neutron </a:t>
            </a:r>
            <a:r>
              <a:rPr lang="en-US" sz="1200" b="0" i="0" u="none" strike="noStrike" kern="1200" baseline="0" dirty="0" err="1" smtClean="0">
                <a:solidFill>
                  <a:schemeClr val="tx1"/>
                </a:solidFill>
                <a:latin typeface="Arial" charset="0"/>
                <a:ea typeface="+mn-ea"/>
                <a:cs typeface="+mn-cs"/>
              </a:rPr>
              <a:t>fluence</a:t>
            </a:r>
            <a:r>
              <a:rPr lang="en-US" sz="1200" b="0" i="0" u="none" strike="noStrike" kern="1200" baseline="0" dirty="0" smtClean="0">
                <a:solidFill>
                  <a:schemeClr val="tx1"/>
                </a:solidFill>
                <a:latin typeface="Arial" charset="0"/>
                <a:ea typeface="+mn-ea"/>
                <a:cs typeface="+mn-cs"/>
              </a:rPr>
              <a:t> per proton pulse, available for measurements in the experimental area, at 200 m from the </a:t>
            </a:r>
            <a:r>
              <a:rPr lang="de-DE" sz="1200" b="0" i="0" u="none" strike="noStrike" kern="1200" baseline="0" dirty="0" err="1" smtClean="0">
                <a:solidFill>
                  <a:schemeClr val="tx1"/>
                </a:solidFill>
                <a:latin typeface="Arial" charset="0"/>
                <a:ea typeface="+mn-ea"/>
                <a:cs typeface="+mn-cs"/>
              </a:rPr>
              <a:t>spallation</a:t>
            </a:r>
            <a:r>
              <a:rPr lang="de-DE" sz="1200" b="0" i="0" u="none" strike="noStrike" kern="1200" baseline="0" dirty="0" smtClean="0">
                <a:solidFill>
                  <a:schemeClr val="tx1"/>
                </a:solidFill>
                <a:latin typeface="Arial" charset="0"/>
                <a:ea typeface="+mn-ea"/>
                <a:cs typeface="+mn-cs"/>
              </a:rPr>
              <a:t> </a:t>
            </a:r>
            <a:r>
              <a:rPr lang="de-DE" sz="1200" b="0" i="0" u="none" strike="noStrike" kern="1200" baseline="0" dirty="0" err="1" smtClean="0">
                <a:solidFill>
                  <a:schemeClr val="tx1"/>
                </a:solidFill>
                <a:latin typeface="Arial" charset="0"/>
                <a:ea typeface="+mn-ea"/>
                <a:cs typeface="+mn-cs"/>
              </a:rPr>
              <a:t>target</a:t>
            </a:r>
            <a:r>
              <a:rPr lang="de-DE" sz="1200" b="0" i="0" u="none" strike="noStrike" kern="1200" baseline="0" dirty="0" smtClean="0">
                <a:solidFill>
                  <a:schemeClr val="tx1"/>
                </a:solidFill>
                <a:latin typeface="Arial" charset="0"/>
                <a:ea typeface="+mn-ea"/>
                <a:cs typeface="+mn-cs"/>
              </a:rPr>
              <a:t>.“</a:t>
            </a:r>
          </a:p>
          <a:p>
            <a:endParaRPr lang="en-US" sz="1200" b="0" i="0" u="none" strike="noStrike" kern="1200" baseline="0" dirty="0" smtClean="0">
              <a:solidFill>
                <a:schemeClr val="tx1"/>
              </a:solidFill>
              <a:latin typeface="Arial" charset="0"/>
              <a:ea typeface="+mn-ea"/>
              <a:cs typeface="+mn-cs"/>
            </a:endParaRPr>
          </a:p>
          <a:p>
            <a:r>
              <a:rPr lang="en-US" dirty="0" smtClean="0"/>
              <a:t>The neutron </a:t>
            </a:r>
            <a:r>
              <a:rPr lang="en-US" dirty="0" err="1" smtClean="0"/>
              <a:t>fluence</a:t>
            </a:r>
            <a:r>
              <a:rPr lang="en-US" dirty="0" smtClean="0"/>
              <a:t> is defined as the neutron flux integrated over a certain time period.</a:t>
            </a:r>
          </a:p>
          <a:p>
            <a:endParaRPr lang="en-US" dirty="0" smtClean="0"/>
          </a:p>
          <a:p>
            <a:r>
              <a:rPr lang="en-US" dirty="0" smtClean="0"/>
              <a:t>n-</a:t>
            </a:r>
            <a:r>
              <a:rPr lang="en-US" dirty="0" err="1" smtClean="0"/>
              <a:t>tof</a:t>
            </a:r>
            <a:r>
              <a:rPr lang="en-US" dirty="0" smtClean="0"/>
              <a:t>: 5E4 n/s/cm^2 between</a:t>
            </a:r>
            <a:r>
              <a:rPr lang="en-US" baseline="0" dirty="0" smtClean="0"/>
              <a:t> 1… 100 </a:t>
            </a:r>
            <a:r>
              <a:rPr lang="en-US" baseline="0" dirty="0" err="1" smtClean="0"/>
              <a:t>keV</a:t>
            </a:r>
            <a:r>
              <a:rPr lang="en-US" baseline="0" dirty="0" smtClean="0"/>
              <a:t> (2007)</a:t>
            </a:r>
            <a:endParaRPr lang="de-DE" dirty="0"/>
          </a:p>
        </p:txBody>
      </p:sp>
      <p:sp>
        <p:nvSpPr>
          <p:cNvPr id="4" name="Foliennummernplatzhalter 3"/>
          <p:cNvSpPr>
            <a:spLocks noGrp="1"/>
          </p:cNvSpPr>
          <p:nvPr>
            <p:ph type="sldNum" sz="quarter" idx="10"/>
          </p:nvPr>
        </p:nvSpPr>
        <p:spPr/>
        <p:txBody>
          <a:bodyPr/>
          <a:lstStyle/>
          <a:p>
            <a:pPr>
              <a:defRPr/>
            </a:pPr>
            <a:fld id="{54BC4E36-821F-4733-9C42-FC515D945A49}" type="slidenum">
              <a:rPr lang="de-DE" smtClean="0"/>
              <a:pPr>
                <a:defRPr/>
              </a:pPr>
              <a:t>6</a:t>
            </a:fld>
            <a:endParaRPr lang="de-DE"/>
          </a:p>
        </p:txBody>
      </p:sp>
    </p:spTree>
    <p:extLst>
      <p:ext uri="{BB962C8B-B14F-4D97-AF65-F5344CB8AC3E}">
        <p14:creationId xmlns:p14="http://schemas.microsoft.com/office/powerpoint/2010/main" val="196103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44E34E22-AAF6-4D94-8530-1C16F9C9CB67}" type="slidenum">
              <a:rPr lang="de-DE"/>
              <a:pPr/>
              <a:t>8</a:t>
            </a:fld>
            <a:endParaRPr lang="de-DE"/>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de-DE" dirty="0" smtClean="0"/>
          </a:p>
        </p:txBody>
      </p:sp>
    </p:spTree>
    <p:extLst>
      <p:ext uri="{BB962C8B-B14F-4D97-AF65-F5344CB8AC3E}">
        <p14:creationId xmlns:p14="http://schemas.microsoft.com/office/powerpoint/2010/main" val="1595087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44E34E22-AAF6-4D94-8530-1C16F9C9CB67}" type="slidenum">
              <a:rPr lang="de-DE"/>
              <a:pPr/>
              <a:t>9</a:t>
            </a:fld>
            <a:endParaRPr lang="de-DE"/>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de-DE" dirty="0" smtClean="0"/>
          </a:p>
        </p:txBody>
      </p:sp>
    </p:spTree>
    <p:extLst>
      <p:ext uri="{BB962C8B-B14F-4D97-AF65-F5344CB8AC3E}">
        <p14:creationId xmlns:p14="http://schemas.microsoft.com/office/powerpoint/2010/main" val="3797559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44E34E22-AAF6-4D94-8530-1C16F9C9CB67}" type="slidenum">
              <a:rPr lang="de-DE"/>
              <a:pPr/>
              <a:t>10</a:t>
            </a:fld>
            <a:endParaRPr lang="de-DE"/>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r>
              <a:rPr lang="en-US" sz="1200" b="0" i="0" u="none" strike="noStrike" kern="1200" baseline="0" dirty="0" smtClean="0">
                <a:solidFill>
                  <a:schemeClr val="tx1"/>
                </a:solidFill>
                <a:latin typeface="Arial" charset="0"/>
                <a:ea typeface="+mn-ea"/>
                <a:cs typeface="+mn-cs"/>
              </a:rPr>
              <a:t>At the moment, the ion source is undergoing a detailed</a:t>
            </a:r>
          </a:p>
          <a:p>
            <a:r>
              <a:rPr lang="en-US" sz="1200" b="0" i="0" u="none" strike="noStrike" kern="1200" baseline="0" dirty="0" smtClean="0">
                <a:solidFill>
                  <a:schemeClr val="tx1"/>
                </a:solidFill>
                <a:latin typeface="Arial" charset="0"/>
                <a:ea typeface="+mn-ea"/>
                <a:cs typeface="+mn-cs"/>
              </a:rPr>
              <a:t>test program at a dedicated ion source test stand. A proton</a:t>
            </a:r>
          </a:p>
          <a:p>
            <a:r>
              <a:rPr lang="en-US" sz="1200" b="0" i="0" u="none" strike="noStrike" kern="1200" baseline="0" dirty="0" smtClean="0">
                <a:solidFill>
                  <a:schemeClr val="tx1"/>
                </a:solidFill>
                <a:latin typeface="Arial" charset="0"/>
                <a:ea typeface="+mn-ea"/>
                <a:cs typeface="+mn-cs"/>
              </a:rPr>
              <a:t>beam current density of 480 mA/cm2 was achieved during</a:t>
            </a:r>
          </a:p>
          <a:p>
            <a:r>
              <a:rPr lang="en-US" sz="1200" b="0" i="0" u="none" strike="noStrike" kern="1200" baseline="0" dirty="0" smtClean="0">
                <a:solidFill>
                  <a:schemeClr val="tx1"/>
                </a:solidFill>
                <a:latin typeface="Arial" charset="0"/>
                <a:ea typeface="+mn-ea"/>
                <a:cs typeface="+mn-cs"/>
              </a:rPr>
              <a:t>dc operation using a total arc power of 9.7 kW. For an emission</a:t>
            </a:r>
          </a:p>
          <a:p>
            <a:r>
              <a:rPr lang="en-US" sz="1200" b="0" i="0" u="none" strike="noStrike" kern="1200" baseline="0" dirty="0" smtClean="0">
                <a:solidFill>
                  <a:schemeClr val="tx1"/>
                </a:solidFill>
                <a:latin typeface="Arial" charset="0"/>
                <a:ea typeface="+mn-ea"/>
                <a:cs typeface="+mn-cs"/>
              </a:rPr>
              <a:t>opening radius of 4mm, a proton current of 240mA</a:t>
            </a:r>
          </a:p>
          <a:p>
            <a:r>
              <a:rPr lang="en-US" sz="1200" b="0" i="0" u="none" strike="noStrike" kern="1200" baseline="0" dirty="0" smtClean="0">
                <a:solidFill>
                  <a:schemeClr val="tx1"/>
                </a:solidFill>
                <a:latin typeface="Arial" charset="0"/>
                <a:ea typeface="+mn-ea"/>
                <a:cs typeface="+mn-cs"/>
              </a:rPr>
              <a:t>was extracted at 50 </a:t>
            </a:r>
            <a:r>
              <a:rPr lang="en-US" sz="1200" b="0" i="0" u="none" strike="noStrike" kern="1200" baseline="0" dirty="0" err="1" smtClean="0">
                <a:solidFill>
                  <a:schemeClr val="tx1"/>
                </a:solidFill>
                <a:latin typeface="Arial" charset="0"/>
                <a:ea typeface="+mn-ea"/>
                <a:cs typeface="+mn-cs"/>
              </a:rPr>
              <a:t>keV</a:t>
            </a:r>
            <a:r>
              <a:rPr lang="en-US" sz="1200" b="0" i="0" u="none" strike="noStrike" kern="1200" baseline="0" dirty="0" smtClean="0">
                <a:solidFill>
                  <a:schemeClr val="tx1"/>
                </a:solidFill>
                <a:latin typeface="Arial" charset="0"/>
                <a:ea typeface="+mn-ea"/>
                <a:cs typeface="+mn-cs"/>
              </a:rPr>
              <a:t> beam energy. By manipulating the</a:t>
            </a:r>
          </a:p>
          <a:p>
            <a:r>
              <a:rPr lang="en-US" sz="1200" b="0" i="0" u="none" strike="noStrike" kern="1200" baseline="0" dirty="0" smtClean="0">
                <a:solidFill>
                  <a:schemeClr val="tx1"/>
                </a:solidFill>
                <a:latin typeface="Arial" charset="0"/>
                <a:ea typeface="+mn-ea"/>
                <a:cs typeface="+mn-cs"/>
              </a:rPr>
              <a:t>plasma properties, the percentage of the undesired hydrogen</a:t>
            </a:r>
          </a:p>
          <a:p>
            <a:r>
              <a:rPr lang="de-DE" sz="1200" b="0" i="0" u="none" strike="noStrike" kern="1200" baseline="0" dirty="0" err="1" smtClean="0">
                <a:solidFill>
                  <a:schemeClr val="tx1"/>
                </a:solidFill>
                <a:latin typeface="Arial" charset="0"/>
                <a:ea typeface="+mn-ea"/>
                <a:cs typeface="+mn-cs"/>
              </a:rPr>
              <a:t>fractions</a:t>
            </a:r>
            <a:r>
              <a:rPr lang="de-DE" sz="1200" b="0" i="0" u="none" strike="noStrike" kern="1200" baseline="0" dirty="0" smtClean="0">
                <a:solidFill>
                  <a:schemeClr val="tx1"/>
                </a:solidFill>
                <a:latin typeface="Arial" charset="0"/>
                <a:ea typeface="+mn-ea"/>
                <a:cs typeface="+mn-cs"/>
              </a:rPr>
              <a:t>, H+</a:t>
            </a:r>
          </a:p>
          <a:p>
            <a:r>
              <a:rPr lang="de-DE" sz="1200" b="0" i="0" u="none" strike="noStrike" kern="1200" baseline="0" dirty="0" smtClean="0">
                <a:solidFill>
                  <a:schemeClr val="tx1"/>
                </a:solidFill>
                <a:latin typeface="Arial" charset="0"/>
                <a:ea typeface="+mn-ea"/>
                <a:cs typeface="+mn-cs"/>
              </a:rPr>
              <a:t>2 </a:t>
            </a:r>
            <a:r>
              <a:rPr lang="de-DE" sz="1200" b="0" i="0" u="none" strike="noStrike" kern="1200" baseline="0" dirty="0" err="1" smtClean="0">
                <a:solidFill>
                  <a:schemeClr val="tx1"/>
                </a:solidFill>
                <a:latin typeface="Arial" charset="0"/>
                <a:ea typeface="+mn-ea"/>
                <a:cs typeface="+mn-cs"/>
              </a:rPr>
              <a:t>and</a:t>
            </a:r>
            <a:r>
              <a:rPr lang="de-DE" sz="1200" b="0" i="0" u="none" strike="noStrike" kern="1200" baseline="0" dirty="0" smtClean="0">
                <a:solidFill>
                  <a:schemeClr val="tx1"/>
                </a:solidFill>
                <a:latin typeface="Arial" charset="0"/>
                <a:ea typeface="+mn-ea"/>
                <a:cs typeface="+mn-cs"/>
              </a:rPr>
              <a:t> H+</a:t>
            </a:r>
          </a:p>
          <a:p>
            <a:r>
              <a:rPr lang="en-US" sz="1200" b="0" i="0" u="none" strike="noStrike" kern="1200" baseline="0" dirty="0" smtClean="0">
                <a:solidFill>
                  <a:schemeClr val="tx1"/>
                </a:solidFill>
                <a:latin typeface="Arial" charset="0"/>
                <a:ea typeface="+mn-ea"/>
                <a:cs typeface="+mn-cs"/>
              </a:rPr>
              <a:t>3 , can be reduced to less than 10% [5].</a:t>
            </a:r>
          </a:p>
          <a:p>
            <a:r>
              <a:rPr lang="en-US" sz="1200" b="0" i="0" u="none" strike="noStrike" kern="1200" baseline="0" dirty="0" smtClean="0">
                <a:solidFill>
                  <a:schemeClr val="tx1"/>
                </a:solidFill>
                <a:latin typeface="Arial" charset="0"/>
                <a:ea typeface="+mn-ea"/>
                <a:cs typeface="+mn-cs"/>
              </a:rPr>
              <a:t>First beam emittance measurements show an 89%-</a:t>
            </a:r>
            <a:r>
              <a:rPr lang="en-US" sz="1200" b="0" i="0" u="none" strike="noStrike" kern="1200" baseline="0" dirty="0" err="1" smtClean="0">
                <a:solidFill>
                  <a:schemeClr val="tx1"/>
                </a:solidFill>
                <a:latin typeface="Arial" charset="0"/>
                <a:ea typeface="+mn-ea"/>
                <a:cs typeface="+mn-cs"/>
              </a:rPr>
              <a:t>rms</a:t>
            </a:r>
            <a:r>
              <a:rPr lang="en-US" sz="1200" b="0" i="0" u="none" strike="noStrike" kern="1200" baseline="0" dirty="0" smtClean="0">
                <a:solidFill>
                  <a:schemeClr val="tx1"/>
                </a:solidFill>
                <a:latin typeface="Arial" charset="0"/>
                <a:ea typeface="+mn-ea"/>
                <a:cs typeface="+mn-cs"/>
              </a:rPr>
              <a:t> emittance</a:t>
            </a:r>
          </a:p>
          <a:p>
            <a:r>
              <a:rPr lang="en-US" sz="1200" b="0" i="0" u="none" strike="noStrike" kern="1200" baseline="0" dirty="0" smtClean="0">
                <a:solidFill>
                  <a:schemeClr val="tx1"/>
                </a:solidFill>
                <a:latin typeface="Arial" charset="0"/>
                <a:ea typeface="+mn-ea"/>
                <a:cs typeface="+mn-cs"/>
              </a:rPr>
              <a:t>of ǫ </a:t>
            </a:r>
            <a:r>
              <a:rPr lang="en-US" sz="1200" b="0" i="0" u="none" strike="noStrike" kern="1200" baseline="0" dirty="0" err="1" smtClean="0">
                <a:solidFill>
                  <a:schemeClr val="tx1"/>
                </a:solidFill>
                <a:latin typeface="Arial" charset="0"/>
                <a:ea typeface="+mn-ea"/>
                <a:cs typeface="+mn-cs"/>
              </a:rPr>
              <a:t>rms</a:t>
            </a:r>
            <a:r>
              <a:rPr lang="en-US" sz="1200" b="0" i="0" u="none" strike="noStrike" kern="1200" baseline="0" dirty="0" smtClean="0">
                <a:solidFill>
                  <a:schemeClr val="tx1"/>
                </a:solidFill>
                <a:latin typeface="Arial" charset="0"/>
                <a:ea typeface="+mn-ea"/>
                <a:cs typeface="+mn-cs"/>
              </a:rPr>
              <a:t>, norm = 0.08mm·mrad at 52 </a:t>
            </a:r>
            <a:r>
              <a:rPr lang="en-US" sz="1200" b="0" i="0" u="none" strike="noStrike" kern="1200" baseline="0" dirty="0" err="1" smtClean="0">
                <a:solidFill>
                  <a:schemeClr val="tx1"/>
                </a:solidFill>
                <a:latin typeface="Arial" charset="0"/>
                <a:ea typeface="+mn-ea"/>
                <a:cs typeface="+mn-cs"/>
              </a:rPr>
              <a:t>keV</a:t>
            </a:r>
            <a:r>
              <a:rPr lang="en-US" sz="1200" b="0" i="0" u="none" strike="noStrike" kern="1200" baseline="0" dirty="0" smtClean="0">
                <a:solidFill>
                  <a:schemeClr val="tx1"/>
                </a:solidFill>
                <a:latin typeface="Arial" charset="0"/>
                <a:ea typeface="+mn-ea"/>
                <a:cs typeface="+mn-cs"/>
              </a:rPr>
              <a:t> energy and</a:t>
            </a:r>
          </a:p>
          <a:p>
            <a:r>
              <a:rPr lang="en-US" sz="1200" b="0" i="0" u="none" strike="noStrike" kern="1200" baseline="0" dirty="0" smtClean="0">
                <a:solidFill>
                  <a:schemeClr val="tx1"/>
                </a:solidFill>
                <a:latin typeface="Arial" charset="0"/>
                <a:ea typeface="+mn-ea"/>
                <a:cs typeface="+mn-cs"/>
              </a:rPr>
              <a:t>at a normalized beam current of 85mA [6].</a:t>
            </a:r>
            <a:endParaRPr lang="de-DE" dirty="0" smtClean="0"/>
          </a:p>
        </p:txBody>
      </p:sp>
    </p:spTree>
    <p:extLst>
      <p:ext uri="{BB962C8B-B14F-4D97-AF65-F5344CB8AC3E}">
        <p14:creationId xmlns:p14="http://schemas.microsoft.com/office/powerpoint/2010/main" val="2874922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44E34E22-AAF6-4D94-8530-1C16F9C9CB67}" type="slidenum">
              <a:rPr lang="de-DE"/>
              <a:pPr/>
              <a:t>11</a:t>
            </a:fld>
            <a:endParaRPr lang="de-DE"/>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de-DE" dirty="0" smtClean="0"/>
          </a:p>
        </p:txBody>
      </p:sp>
    </p:spTree>
    <p:extLst>
      <p:ext uri="{BB962C8B-B14F-4D97-AF65-F5344CB8AC3E}">
        <p14:creationId xmlns:p14="http://schemas.microsoft.com/office/powerpoint/2010/main" val="2874922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0AF89646-A38B-4B09-BFFF-D2A441498884}" type="slidenum">
              <a:rPr lang="de-DE"/>
              <a:pPr>
                <a:defRPr/>
              </a:pPr>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B16BC77B-6F16-4DF5-B788-055F38EE4BF2}" type="slidenum">
              <a:rPr lang="de-DE"/>
              <a:pPr>
                <a:defRPr/>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1EA0BC61-8946-449F-8037-6178016E1873}" type="slidenum">
              <a:rPr lang="de-DE"/>
              <a:pPr>
                <a:defRPr/>
              </a:pPr>
              <a:t>‹#›</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600200"/>
            <a:ext cx="4038600" cy="2185988"/>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48200" y="3938588"/>
            <a:ext cx="4038600" cy="218757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4"/>
          <p:cNvSpPr>
            <a:spLocks noGrp="1" noChangeArrowheads="1"/>
          </p:cNvSpPr>
          <p:nvPr>
            <p:ph type="dt" sz="half" idx="10"/>
          </p:nvPr>
        </p:nvSpPr>
        <p:spPr>
          <a:ln/>
        </p:spPr>
        <p:txBody>
          <a:bodyPr/>
          <a:lstStyle>
            <a:lvl1pPr>
              <a:defRPr/>
            </a:lvl1pPr>
          </a:lstStyle>
          <a:p>
            <a:pPr>
              <a:defRPr/>
            </a:pPr>
            <a:endParaRPr lang="de-DE"/>
          </a:p>
        </p:txBody>
      </p:sp>
      <p:sp>
        <p:nvSpPr>
          <p:cNvPr id="7" name="Rectangle 5"/>
          <p:cNvSpPr>
            <a:spLocks noGrp="1" noChangeArrowheads="1"/>
          </p:cNvSpPr>
          <p:nvPr>
            <p:ph type="ftr" sz="quarter" idx="11"/>
          </p:nvPr>
        </p:nvSpPr>
        <p:spPr>
          <a:ln/>
        </p:spPr>
        <p:txBody>
          <a:bodyPr/>
          <a:lstStyle>
            <a:lvl1pPr>
              <a:defRPr/>
            </a:lvl1pPr>
          </a:lstStyle>
          <a:p>
            <a:pPr>
              <a:defRPr/>
            </a:pPr>
            <a:endParaRPr lang="de-DE"/>
          </a:p>
        </p:txBody>
      </p:sp>
      <p:sp>
        <p:nvSpPr>
          <p:cNvPr id="8" name="Rectangle 6"/>
          <p:cNvSpPr>
            <a:spLocks noGrp="1" noChangeArrowheads="1"/>
          </p:cNvSpPr>
          <p:nvPr>
            <p:ph type="sldNum" sz="quarter" idx="12"/>
          </p:nvPr>
        </p:nvSpPr>
        <p:spPr>
          <a:ln/>
        </p:spPr>
        <p:txBody>
          <a:bodyPr/>
          <a:lstStyle>
            <a:lvl1pPr>
              <a:defRPr/>
            </a:lvl1pPr>
          </a:lstStyle>
          <a:p>
            <a:pPr>
              <a:defRPr/>
            </a:pPr>
            <a:fld id="{8B80A825-9411-431F-A731-AB1058B04EFD}" type="slidenum">
              <a:rPr lang="de-DE"/>
              <a:pPr>
                <a:defRPr/>
              </a:pPr>
              <a:t>‹#›</a:t>
            </a:fld>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quarter" idx="1"/>
          </p:nvPr>
        </p:nvSpPr>
        <p:spPr>
          <a:xfrm>
            <a:off x="457200" y="1600200"/>
            <a:ext cx="4038600" cy="2185988"/>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600200"/>
            <a:ext cx="4038600" cy="2185988"/>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57200" y="3938588"/>
            <a:ext cx="4038600" cy="218757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Inhaltsplatzhalter 5"/>
          <p:cNvSpPr>
            <a:spLocks noGrp="1"/>
          </p:cNvSpPr>
          <p:nvPr>
            <p:ph sz="quarter" idx="4"/>
          </p:nvPr>
        </p:nvSpPr>
        <p:spPr>
          <a:xfrm>
            <a:off x="4648200" y="3938588"/>
            <a:ext cx="4038600" cy="2187575"/>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272D79DA-A858-4A0A-BD66-2115FACEFE2E}" type="slidenum">
              <a:rPr lang="de-DE"/>
              <a:pPr>
                <a:defRPr/>
              </a:pPr>
              <a:t>‹#›</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28600" y="719138"/>
            <a:ext cx="8229600" cy="1143000"/>
          </a:xfrm>
          <a:prstGeom prst="rect">
            <a:avLst/>
          </a:prstGeom>
        </p:spPr>
        <p:txBody>
          <a:bodyPr/>
          <a:lstStyle>
            <a:lvl1pPr algn="l">
              <a:defRPr sz="3400">
                <a:latin typeface="Calibri" pitchFamily="34" charset="0"/>
              </a:defRPr>
            </a:lvl1pPr>
          </a:lstStyle>
          <a:p>
            <a:r>
              <a:rPr lang="de-DE" dirty="0" smtClean="0"/>
              <a:t>Titelmasterformat durch Klicken bearbeiten</a:t>
            </a:r>
            <a:endParaRPr lang="de-DE" dirty="0"/>
          </a:p>
        </p:txBody>
      </p:sp>
      <p:sp>
        <p:nvSpPr>
          <p:cNvPr id="3" name="Inhaltsplatzhalter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08388826-1314-4D7E-A009-B3273A905EAD}" type="slidenum">
              <a:rPr lang="de-DE"/>
              <a:pPr>
                <a:defRPr/>
              </a:pPr>
              <a:t>‹#›</a:t>
            </a:fld>
            <a:endParaRPr lang="de-DE"/>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F19C531D-4D45-405F-9B1F-1B7EED3A25C5}" type="slidenum">
              <a:rPr lang="de-DE"/>
              <a:pPr>
                <a:defRPr/>
              </a:pPr>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F678F802-E269-490D-AE28-41A01A1250A1}" type="slidenum">
              <a:rPr lang="de-DE"/>
              <a:pPr>
                <a:defRPr/>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439626B9-FEBC-48AD-AB44-14C1AA73C183}" type="slidenum">
              <a:rPr lang="de-DE"/>
              <a:pPr>
                <a:defRPr/>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B6CDE0E5-4E22-46DD-B3CB-BDCB85BFF2F0}" type="slidenum">
              <a:rPr lang="de-DE"/>
              <a:pPr>
                <a:defRPr/>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F70C9A1E-D833-41EE-8BE9-C5BE1672673B}" type="slidenum">
              <a:rPr lang="de-DE"/>
              <a:pPr>
                <a:defRPr/>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238D6F86-9182-46ED-A058-D952C6660630}" type="slidenum">
              <a:rPr lang="de-DE"/>
              <a:pPr>
                <a:defRPr/>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E8A6C024-23DE-44E6-B93B-784424FCC038}" type="slidenum">
              <a:rPr lang="de-DE"/>
              <a:pPr>
                <a:defRPr/>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de-DE"/>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de-DE"/>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B818CA1C-48A7-46B4-B067-56A3093E17A0}" type="slidenum">
              <a:rPr lang="de-DE"/>
              <a:pPr>
                <a:defRPr/>
              </a:pPr>
              <a:t>‹#›</a:t>
            </a:fld>
            <a:endParaRPr lang="de-DE"/>
          </a:p>
        </p:txBody>
      </p:sp>
      <p:sp>
        <p:nvSpPr>
          <p:cNvPr id="1034" name="Rectangle 10"/>
          <p:cNvSpPr>
            <a:spLocks noChangeArrowheads="1"/>
          </p:cNvSpPr>
          <p:nvPr/>
        </p:nvSpPr>
        <p:spPr bwMode="auto">
          <a:xfrm>
            <a:off x="179388" y="762000"/>
            <a:ext cx="8785225" cy="5903913"/>
          </a:xfrm>
          <a:prstGeom prst="rect">
            <a:avLst/>
          </a:prstGeom>
          <a:solidFill>
            <a:srgbClr val="EAEAEA"/>
          </a:solidFill>
          <a:ln w="25400">
            <a:solidFill>
              <a:schemeClr val="tx1"/>
            </a:solidFill>
            <a:miter lim="800000"/>
            <a:headEnd/>
            <a:tailEnd/>
          </a:ln>
          <a:effectLst/>
        </p:spPr>
        <p:txBody>
          <a:bodyPr wrap="none" anchor="ctr"/>
          <a:lstStyle/>
          <a:p>
            <a:pPr>
              <a:defRPr/>
            </a:pPr>
            <a:endParaRPr lang="de-DE"/>
          </a:p>
        </p:txBody>
      </p:sp>
      <p:sp>
        <p:nvSpPr>
          <p:cNvPr id="1077" name="Text Box 53"/>
          <p:cNvSpPr txBox="1">
            <a:spLocks noChangeArrowheads="1"/>
          </p:cNvSpPr>
          <p:nvPr/>
        </p:nvSpPr>
        <p:spPr bwMode="auto">
          <a:xfrm>
            <a:off x="2390371" y="96693"/>
            <a:ext cx="4568495" cy="584775"/>
          </a:xfrm>
          <a:prstGeom prst="rect">
            <a:avLst/>
          </a:prstGeom>
          <a:noFill/>
          <a:ln w="25400" algn="ctr">
            <a:noFill/>
            <a:miter lim="800000"/>
            <a:headEnd/>
            <a:tailEnd/>
          </a:ln>
          <a:effectLst/>
        </p:spPr>
        <p:txBody>
          <a:bodyPr wrap="none" anchor="ctr">
            <a:spAutoFit/>
          </a:bodyPr>
          <a:lstStyle/>
          <a:p>
            <a:pPr>
              <a:defRPr/>
            </a:pPr>
            <a:r>
              <a:rPr lang="de-DE" sz="1600" dirty="0" smtClean="0">
                <a:solidFill>
                  <a:schemeClr val="tx2"/>
                </a:solidFill>
                <a:latin typeface="Calibri" pitchFamily="34" charset="0"/>
              </a:rPr>
              <a:t>C. Wiesner, Beam</a:t>
            </a:r>
            <a:r>
              <a:rPr lang="de-DE" sz="1600" baseline="0" dirty="0" smtClean="0">
                <a:solidFill>
                  <a:schemeClr val="tx2"/>
                </a:solidFill>
                <a:latin typeface="Calibri" pitchFamily="34" charset="0"/>
              </a:rPr>
              <a:t> </a:t>
            </a:r>
            <a:r>
              <a:rPr lang="en-US" sz="1600" dirty="0" smtClean="0">
                <a:solidFill>
                  <a:schemeClr val="tx2"/>
                </a:solidFill>
                <a:latin typeface="Calibri" pitchFamily="34" charset="0"/>
              </a:rPr>
              <a:t>Chopping and Transport for FRANZ</a:t>
            </a:r>
          </a:p>
          <a:p>
            <a:pPr>
              <a:defRPr/>
            </a:pPr>
            <a:endParaRPr lang="de-DE" sz="1600" dirty="0">
              <a:solidFill>
                <a:schemeClr val="tx2"/>
              </a:solidFill>
              <a:latin typeface="Calibri" pitchFamily="34" charset="0"/>
            </a:endParaRPr>
          </a:p>
        </p:txBody>
      </p:sp>
      <p:sp>
        <p:nvSpPr>
          <p:cNvPr id="1078" name="Text Box 54"/>
          <p:cNvSpPr txBox="1">
            <a:spLocks noChangeArrowheads="1"/>
          </p:cNvSpPr>
          <p:nvPr/>
        </p:nvSpPr>
        <p:spPr bwMode="auto">
          <a:xfrm>
            <a:off x="3897088" y="414398"/>
            <a:ext cx="1328184" cy="307777"/>
          </a:xfrm>
          <a:prstGeom prst="rect">
            <a:avLst/>
          </a:prstGeom>
          <a:noFill/>
          <a:ln w="25400" algn="ctr">
            <a:noFill/>
            <a:miter lim="800000"/>
            <a:headEnd/>
            <a:tailEnd/>
          </a:ln>
          <a:effectLst/>
        </p:spPr>
        <p:txBody>
          <a:bodyPr wrap="none" anchor="ctr">
            <a:spAutoFit/>
          </a:bodyPr>
          <a:lstStyle/>
          <a:p>
            <a:pPr>
              <a:defRPr/>
            </a:pPr>
            <a:r>
              <a:rPr lang="de-DE" sz="1400" dirty="0" smtClean="0">
                <a:latin typeface="Calibri" pitchFamily="34" charset="0"/>
              </a:rPr>
              <a:t>March 17, 2015</a:t>
            </a:r>
            <a:endParaRPr lang="de-DE" sz="1400" dirty="0">
              <a:latin typeface="Calibri" pitchFamily="34" charset="0"/>
            </a:endParaRPr>
          </a:p>
        </p:txBody>
      </p:sp>
      <p:sp>
        <p:nvSpPr>
          <p:cNvPr id="12" name="Rectangle 2"/>
          <p:cNvSpPr>
            <a:spLocks noChangeArrowheads="1"/>
          </p:cNvSpPr>
          <p:nvPr/>
        </p:nvSpPr>
        <p:spPr bwMode="auto">
          <a:xfrm>
            <a:off x="304800" y="1303035"/>
            <a:ext cx="8534400" cy="5250165"/>
          </a:xfrm>
          <a:prstGeom prst="rect">
            <a:avLst/>
          </a:prstGeom>
          <a:solidFill>
            <a:schemeClr val="bg1"/>
          </a:solidFill>
          <a:ln w="25400">
            <a:solidFill>
              <a:schemeClr val="tx1"/>
            </a:solidFill>
            <a:miter lim="800000"/>
            <a:headEnd type="none" w="lg" len="lg"/>
            <a:tailEnd type="none" w="lg" len="lg"/>
          </a:ln>
        </p:spPr>
        <p:txBody>
          <a:bodyPr wrap="none" anchor="ctr"/>
          <a:lstStyle/>
          <a:p>
            <a:endParaRPr lang="de-DE"/>
          </a:p>
        </p:txBody>
      </p:sp>
      <p:pic>
        <p:nvPicPr>
          <p:cNvPr id="13" name="Picture 7" descr="logo"/>
          <p:cNvPicPr>
            <a:picLocks noChangeAspect="1" noChangeArrowheads="1"/>
          </p:cNvPicPr>
          <p:nvPr userDrawn="1"/>
        </p:nvPicPr>
        <p:blipFill>
          <a:blip r:embed="rId15" cstate="print"/>
          <a:srcRect/>
          <a:stretch>
            <a:fillRect/>
          </a:stretch>
        </p:blipFill>
        <p:spPr bwMode="auto">
          <a:xfrm>
            <a:off x="7812088" y="44450"/>
            <a:ext cx="1152525" cy="627063"/>
          </a:xfrm>
          <a:prstGeom prst="rect">
            <a:avLst/>
          </a:prstGeom>
          <a:noFill/>
          <a:ln w="9525">
            <a:noFill/>
            <a:miter lim="800000"/>
            <a:headEnd/>
            <a:tailEnd/>
          </a:ln>
        </p:spPr>
      </p:pic>
      <p:pic>
        <p:nvPicPr>
          <p:cNvPr id="14" name="Grafik 1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1223" y="73391"/>
            <a:ext cx="1152000" cy="61609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0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 Id="rId5" Type="http://schemas.openxmlformats.org/officeDocument/2006/relationships/image" Target="../media/image182.png"/><Relationship Id="rId4" Type="http://schemas.openxmlformats.org/officeDocument/2006/relationships/image" Target="../media/image18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23.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4.png"/><Relationship Id="rId7" Type="http://schemas.openxmlformats.org/officeDocument/2006/relationships/image" Target="../media/image4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2.w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image" Target="../media/image49.png"/><Relationship Id="rId7" Type="http://schemas.openxmlformats.org/officeDocument/2006/relationships/image" Target="../media/image47.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46.wmf"/><Relationship Id="rId4" Type="http://schemas.openxmlformats.org/officeDocument/2006/relationships/oleObject" Target="../embeddings/oleObject3.bin"/><Relationship Id="rId9" Type="http://schemas.openxmlformats.org/officeDocument/2006/relationships/image" Target="../media/image48.wmf"/></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330.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3.emf"/><Relationship Id="rId4" Type="http://schemas.openxmlformats.org/officeDocument/2006/relationships/image" Target="../media/image92.emf"/></Relationships>
</file>

<file path=ppt/slides/_rels/slide4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102.png"/></Relationships>
</file>

<file path=ppt/slides/_rels/slide5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104.png"/></Relationships>
</file>

<file path=ppt/slides/_rels/slide5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105.png"/></Relationships>
</file>

<file path=ppt/slides/_rels/slide5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106.png"/></Relationships>
</file>

<file path=ppt/slides/_rels/slide5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107.png"/></Relationships>
</file>

<file path=ppt/slides/_rels/slide5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0.png"/><Relationship Id="rId4" Type="http://schemas.openxmlformats.org/officeDocument/2006/relationships/image" Target="../media/image108.png"/></Relationships>
</file>

<file path=ppt/slides/_rels/slide5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0.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7.jpeg"/></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6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jpeg"/><Relationship Id="rId4" Type="http://schemas.openxmlformats.org/officeDocument/2006/relationships/image" Target="../media/image128.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8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4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 Id="rId6" Type="http://schemas.openxmlformats.org/officeDocument/2006/relationships/image" Target="../media/image157.wmf"/><Relationship Id="rId5" Type="http://schemas.openxmlformats.org/officeDocument/2006/relationships/image" Target="../media/image156.jpeg"/><Relationship Id="rId4" Type="http://schemas.openxmlformats.org/officeDocument/2006/relationships/image" Target="../media/image155.jpeg"/></Relationships>
</file>

<file path=ppt/slides/_rels/slide84.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60.jpeg"/><Relationship Id="rId7" Type="http://schemas.openxmlformats.org/officeDocument/2006/relationships/image" Target="../media/image163.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62.jpeg"/><Relationship Id="rId11" Type="http://schemas.openxmlformats.org/officeDocument/2006/relationships/image" Target="../media/image159.wmf"/><Relationship Id="rId5" Type="http://schemas.openxmlformats.org/officeDocument/2006/relationships/image" Target="../media/image157.wmf"/><Relationship Id="rId10" Type="http://schemas.openxmlformats.org/officeDocument/2006/relationships/oleObject" Target="../embeddings/oleObject6.bin"/><Relationship Id="rId4" Type="http://schemas.openxmlformats.org/officeDocument/2006/relationships/image" Target="../media/image161.jpeg"/><Relationship Id="rId9" Type="http://schemas.openxmlformats.org/officeDocument/2006/relationships/image" Target="../media/image16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bwMode="auto">
          <a:xfrm>
            <a:off x="-25638" y="0"/>
            <a:ext cx="9143999" cy="6947731"/>
          </a:xfrm>
          <a:prstGeom prst="rect">
            <a:avLst/>
          </a:prstGeom>
          <a:solidFill>
            <a:schemeClr val="bg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pic>
        <p:nvPicPr>
          <p:cNvPr id="16" name="Picture 4" descr="D:\Eigene Dokumente\Chopper\Bilder\Kammer_Flansche_okt_nov2012\IMG_75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959" y="762000"/>
            <a:ext cx="7956129" cy="576214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3"/>
          <p:cNvSpPr txBox="1">
            <a:spLocks noChangeArrowheads="1"/>
          </p:cNvSpPr>
          <p:nvPr/>
        </p:nvSpPr>
        <p:spPr bwMode="auto">
          <a:xfrm>
            <a:off x="646504" y="762000"/>
            <a:ext cx="7956129" cy="5762143"/>
          </a:xfrm>
          <a:prstGeom prst="rect">
            <a:avLst/>
          </a:prstGeom>
          <a:solidFill>
            <a:srgbClr val="FFFFFF">
              <a:alpha val="69804"/>
            </a:srgbClr>
          </a:solidFill>
          <a:ln w="19050">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marL="711200" indent="-711200" eaLnBrk="1" hangingPunct="1">
              <a:lnSpc>
                <a:spcPct val="80000"/>
              </a:lnSpc>
              <a:spcBef>
                <a:spcPct val="0"/>
              </a:spcBef>
            </a:pPr>
            <a:endParaRPr lang="de-DE" sz="2400" dirty="0" smtClean="0"/>
          </a:p>
        </p:txBody>
      </p:sp>
      <p:sp>
        <p:nvSpPr>
          <p:cNvPr id="13" name="Text Box 3"/>
          <p:cNvSpPr txBox="1">
            <a:spLocks noChangeArrowheads="1"/>
          </p:cNvSpPr>
          <p:nvPr/>
        </p:nvSpPr>
        <p:spPr bwMode="auto">
          <a:xfrm>
            <a:off x="2100580" y="2113552"/>
            <a:ext cx="4191000" cy="369332"/>
          </a:xfrm>
          <a:prstGeom prst="rect">
            <a:avLst/>
          </a:prstGeom>
          <a:noFill/>
          <a:ln w="9525">
            <a:noFill/>
            <a:miter lim="800000"/>
            <a:headEnd/>
            <a:tailEnd/>
          </a:ln>
        </p:spPr>
        <p:txBody>
          <a:bodyPr>
            <a:spAutoFit/>
          </a:bodyPr>
          <a:lstStyle/>
          <a:p>
            <a:pPr>
              <a:spcBef>
                <a:spcPct val="50000"/>
              </a:spcBef>
            </a:pPr>
            <a:r>
              <a:rPr lang="de-DE" dirty="0" smtClean="0">
                <a:latin typeface="Calibri" panose="020F0502020204030204" pitchFamily="34" charset="0"/>
                <a:cs typeface="Times New Roman" pitchFamily="18" charset="0"/>
              </a:rPr>
              <a:t>March 17, 2015</a:t>
            </a:r>
            <a:endParaRPr lang="de-DE" dirty="0">
              <a:latin typeface="Calibri" panose="020F0502020204030204" pitchFamily="34" charset="0"/>
            </a:endParaRPr>
          </a:p>
        </p:txBody>
      </p:sp>
      <p:sp>
        <p:nvSpPr>
          <p:cNvPr id="14" name="Text Box 2"/>
          <p:cNvSpPr txBox="1">
            <a:spLocks noChangeArrowheads="1"/>
          </p:cNvSpPr>
          <p:nvPr/>
        </p:nvSpPr>
        <p:spPr bwMode="auto">
          <a:xfrm>
            <a:off x="1927452" y="4261862"/>
            <a:ext cx="5261386" cy="1107996"/>
          </a:xfrm>
          <a:prstGeom prst="rect">
            <a:avLst/>
          </a:prstGeom>
          <a:noFill/>
          <a:ln w="9525">
            <a:noFill/>
            <a:miter lim="800000"/>
            <a:headEnd/>
            <a:tailEnd/>
          </a:ln>
        </p:spPr>
        <p:txBody>
          <a:bodyPr wrap="square">
            <a:spAutoFit/>
          </a:bodyPr>
          <a:lstStyle/>
          <a:p>
            <a:r>
              <a:rPr lang="de-DE" sz="2200" dirty="0" smtClean="0">
                <a:latin typeface="Calibri" panose="020F0502020204030204" pitchFamily="34" charset="0"/>
              </a:rPr>
              <a:t>C. Wiesner, M. </a:t>
            </a:r>
            <a:r>
              <a:rPr lang="de-DE" sz="2200" dirty="0" err="1" smtClean="0">
                <a:latin typeface="Calibri" panose="020F0502020204030204" pitchFamily="34" charset="0"/>
              </a:rPr>
              <a:t>Droba</a:t>
            </a:r>
            <a:r>
              <a:rPr lang="de-DE" sz="2200" dirty="0" smtClean="0">
                <a:latin typeface="Calibri" panose="020F0502020204030204" pitchFamily="34" charset="0"/>
              </a:rPr>
              <a:t>, O. </a:t>
            </a:r>
            <a:r>
              <a:rPr lang="de-DE" sz="2200" dirty="0" err="1" smtClean="0">
                <a:latin typeface="Calibri" panose="020F0502020204030204" pitchFamily="34" charset="0"/>
              </a:rPr>
              <a:t>Meusel</a:t>
            </a:r>
            <a:r>
              <a:rPr lang="de-DE" sz="2200" dirty="0" smtClean="0">
                <a:latin typeface="Calibri" panose="020F0502020204030204" pitchFamily="34" charset="0"/>
              </a:rPr>
              <a:t>, D. Noll, </a:t>
            </a:r>
          </a:p>
          <a:p>
            <a:r>
              <a:rPr lang="de-DE" sz="2200" dirty="0" smtClean="0">
                <a:latin typeface="Calibri" panose="020F0502020204030204" pitchFamily="34" charset="0"/>
              </a:rPr>
              <a:t>O. </a:t>
            </a:r>
            <a:r>
              <a:rPr lang="de-DE" sz="2200" dirty="0" err="1" smtClean="0">
                <a:latin typeface="Calibri" panose="020F0502020204030204" pitchFamily="34" charset="0"/>
              </a:rPr>
              <a:t>Payir</a:t>
            </a:r>
            <a:r>
              <a:rPr lang="de-DE" sz="2200" dirty="0" smtClean="0">
                <a:latin typeface="Calibri" panose="020F0502020204030204" pitchFamily="34" charset="0"/>
              </a:rPr>
              <a:t>, U. Ratzinger, P. Schneider</a:t>
            </a:r>
          </a:p>
          <a:p>
            <a:r>
              <a:rPr lang="de-DE" sz="2200" dirty="0" smtClean="0">
                <a:latin typeface="Calibri" panose="020F0502020204030204" pitchFamily="34" charset="0"/>
              </a:rPr>
              <a:t>IAP, Goethe-Universität Frankfurt am Main</a:t>
            </a:r>
            <a:endParaRPr lang="de-DE" sz="2200" dirty="0">
              <a:latin typeface="Calibri" panose="020F0502020204030204" pitchFamily="34" charset="0"/>
            </a:endParaRPr>
          </a:p>
        </p:txBody>
      </p:sp>
      <p:sp>
        <p:nvSpPr>
          <p:cNvPr id="15" name="Rectangle 4"/>
          <p:cNvSpPr>
            <a:spLocks noChangeArrowheads="1"/>
          </p:cNvSpPr>
          <p:nvPr/>
        </p:nvSpPr>
        <p:spPr bwMode="auto">
          <a:xfrm>
            <a:off x="909434" y="2746692"/>
            <a:ext cx="7361736" cy="693737"/>
          </a:xfrm>
          <a:prstGeom prst="rect">
            <a:avLst/>
          </a:prstGeom>
          <a:noFill/>
          <a:ln w="9525">
            <a:noFill/>
            <a:miter lim="800000"/>
            <a:headEnd/>
            <a:tailEnd/>
          </a:ln>
        </p:spPr>
        <p:txBody>
          <a:bodyPr/>
          <a:lstStyle/>
          <a:p>
            <a:r>
              <a:rPr lang="en-US" sz="4000" b="1" dirty="0">
                <a:latin typeface="Calibri" panose="020F0502020204030204" pitchFamily="34" charset="0"/>
              </a:rPr>
              <a:t>Chopping and Transport of </a:t>
            </a:r>
            <a:r>
              <a:rPr lang="en-US" sz="4000" b="1" dirty="0" smtClean="0">
                <a:latin typeface="Calibri" panose="020F0502020204030204" pitchFamily="34" charset="0"/>
              </a:rPr>
              <a:t/>
            </a:r>
            <a:br>
              <a:rPr lang="en-US" sz="4000" b="1" dirty="0" smtClean="0">
                <a:latin typeface="Calibri" panose="020F0502020204030204" pitchFamily="34" charset="0"/>
              </a:rPr>
            </a:br>
            <a:r>
              <a:rPr lang="en-US" sz="4000" b="1" dirty="0" smtClean="0">
                <a:latin typeface="Calibri" panose="020F0502020204030204" pitchFamily="34" charset="0"/>
              </a:rPr>
              <a:t>Low-Energy </a:t>
            </a:r>
            <a:r>
              <a:rPr lang="en-US" sz="4000" b="1" dirty="0">
                <a:latin typeface="Calibri" panose="020F0502020204030204" pitchFamily="34" charset="0"/>
              </a:rPr>
              <a:t>Ion Beams for FRANZ</a:t>
            </a:r>
            <a:endParaRPr lang="de-DE" sz="4000" b="1" dirty="0">
              <a:solidFill>
                <a:schemeClr val="tx2"/>
              </a:solidFill>
              <a:latin typeface="Calibri" panose="020F0502020204030204" pitchFamily="34" charset="0"/>
            </a:endParaRPr>
          </a:p>
        </p:txBody>
      </p:sp>
    </p:spTree>
    <p:extLst>
      <p:ext uri="{BB962C8B-B14F-4D97-AF65-F5344CB8AC3E}">
        <p14:creationId xmlns:p14="http://schemas.microsoft.com/office/powerpoint/2010/main" val="38847564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323964" y="1728720"/>
            <a:ext cx="6496072" cy="244088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Frankfurt Neutron Source FRANZ</a:t>
            </a:r>
          </a:p>
        </p:txBody>
      </p:sp>
      <p:sp>
        <p:nvSpPr>
          <p:cNvPr id="17" name="Titel 1"/>
          <p:cNvSpPr txBox="1">
            <a:spLocks/>
          </p:cNvSpPr>
          <p:nvPr/>
        </p:nvSpPr>
        <p:spPr>
          <a:xfrm>
            <a:off x="451998" y="792167"/>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sp>
        <p:nvSpPr>
          <p:cNvPr id="23" name="Text Box 34"/>
          <p:cNvSpPr txBox="1">
            <a:spLocks noChangeArrowheads="1"/>
          </p:cNvSpPr>
          <p:nvPr/>
        </p:nvSpPr>
        <p:spPr bwMode="auto">
          <a:xfrm>
            <a:off x="5112897" y="4418795"/>
            <a:ext cx="3418052" cy="2031325"/>
          </a:xfrm>
          <a:prstGeom prst="rect">
            <a:avLst/>
          </a:prstGeom>
          <a:solidFill>
            <a:schemeClr val="bg1"/>
          </a:solidFill>
          <a:ln w="9525" algn="ctr">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de-DE" dirty="0" smtClean="0">
                <a:solidFill>
                  <a:srgbClr val="FF6600"/>
                </a:solidFill>
                <a:latin typeface="Calibri" panose="020F0502020204030204" pitchFamily="34" charset="0"/>
              </a:rPr>
              <a:t> </a:t>
            </a:r>
            <a:r>
              <a:rPr lang="de-DE" dirty="0" err="1" smtClean="0">
                <a:solidFill>
                  <a:srgbClr val="FF6600"/>
                </a:solidFill>
                <a:latin typeface="Calibri" panose="020F0502020204030204" pitchFamily="34" charset="0"/>
              </a:rPr>
              <a:t>Arc-discharge</a:t>
            </a:r>
            <a:r>
              <a:rPr lang="de-DE" dirty="0" smtClean="0">
                <a:solidFill>
                  <a:srgbClr val="FF6600"/>
                </a:solidFill>
                <a:latin typeface="Calibri" panose="020F0502020204030204" pitchFamily="34" charset="0"/>
              </a:rPr>
              <a:t> </a:t>
            </a:r>
            <a:r>
              <a:rPr lang="de-DE" dirty="0" err="1" smtClean="0">
                <a:solidFill>
                  <a:srgbClr val="FF6600"/>
                </a:solidFill>
                <a:latin typeface="Calibri" panose="020F0502020204030204" pitchFamily="34" charset="0"/>
              </a:rPr>
              <a:t>driven</a:t>
            </a:r>
            <a:r>
              <a:rPr lang="de-DE" dirty="0" smtClean="0">
                <a:solidFill>
                  <a:srgbClr val="FF6600"/>
                </a:solidFill>
                <a:latin typeface="Calibri" panose="020F0502020204030204" pitchFamily="34" charset="0"/>
              </a:rPr>
              <a:t> </a:t>
            </a:r>
            <a:r>
              <a:rPr lang="de-DE" dirty="0" err="1" smtClean="0">
                <a:solidFill>
                  <a:srgbClr val="FF6600"/>
                </a:solidFill>
                <a:latin typeface="Calibri" panose="020F0502020204030204" pitchFamily="34" charset="0"/>
              </a:rPr>
              <a:t>ion</a:t>
            </a:r>
            <a:r>
              <a:rPr lang="de-DE" dirty="0" smtClean="0">
                <a:solidFill>
                  <a:srgbClr val="FF6600"/>
                </a:solidFill>
                <a:latin typeface="Calibri" panose="020F0502020204030204" pitchFamily="34" charset="0"/>
              </a:rPr>
              <a:t> </a:t>
            </a:r>
            <a:r>
              <a:rPr lang="de-DE" dirty="0" err="1" smtClean="0">
                <a:solidFill>
                  <a:srgbClr val="FF6600"/>
                </a:solidFill>
                <a:latin typeface="Calibri" panose="020F0502020204030204" pitchFamily="34" charset="0"/>
              </a:rPr>
              <a:t>source</a:t>
            </a:r>
            <a:endParaRPr lang="de-DE" dirty="0" smtClean="0">
              <a:solidFill>
                <a:srgbClr val="FF6600"/>
              </a:solidFill>
              <a:latin typeface="Calibri" panose="020F0502020204030204" pitchFamily="34" charset="0"/>
            </a:endParaRPr>
          </a:p>
          <a:p>
            <a:pPr algn="l">
              <a:buFontTx/>
              <a:buChar char="•"/>
            </a:pPr>
            <a:r>
              <a:rPr lang="de-DE" dirty="0" smtClean="0">
                <a:solidFill>
                  <a:srgbClr val="FF6600"/>
                </a:solidFill>
                <a:latin typeface="Calibri" panose="020F0502020204030204" pitchFamily="34" charset="0"/>
              </a:rPr>
              <a:t> Proton </a:t>
            </a:r>
            <a:r>
              <a:rPr lang="de-DE" dirty="0" err="1" smtClean="0">
                <a:solidFill>
                  <a:srgbClr val="FF6600"/>
                </a:solidFill>
                <a:latin typeface="Calibri" panose="020F0502020204030204" pitchFamily="34" charset="0"/>
              </a:rPr>
              <a:t>current</a:t>
            </a:r>
            <a:r>
              <a:rPr lang="de-DE" dirty="0">
                <a:solidFill>
                  <a:srgbClr val="FF6600"/>
                </a:solidFill>
                <a:latin typeface="Calibri" panose="020F0502020204030204" pitchFamily="34" charset="0"/>
              </a:rPr>
              <a:t>: 5</a:t>
            </a:r>
            <a:r>
              <a:rPr lang="de-DE" dirty="0" smtClean="0">
                <a:solidFill>
                  <a:srgbClr val="FF6600"/>
                </a:solidFill>
                <a:latin typeface="Calibri" panose="020F0502020204030204" pitchFamily="34" charset="0"/>
              </a:rPr>
              <a:t>0 </a:t>
            </a:r>
            <a:r>
              <a:rPr lang="de-DE" dirty="0">
                <a:solidFill>
                  <a:srgbClr val="FF6600"/>
                </a:solidFill>
                <a:latin typeface="Calibri" panose="020F0502020204030204" pitchFamily="34" charset="0"/>
              </a:rPr>
              <a:t>mA </a:t>
            </a:r>
            <a:r>
              <a:rPr lang="de-DE" dirty="0" smtClean="0">
                <a:solidFill>
                  <a:srgbClr val="FF6600"/>
                </a:solidFill>
                <a:latin typeface="Calibri" panose="020F0502020204030204" pitchFamily="34" charset="0"/>
              </a:rPr>
              <a:t> (240 mA)</a:t>
            </a:r>
          </a:p>
          <a:p>
            <a:pPr algn="l">
              <a:buFontTx/>
              <a:buChar char="•"/>
            </a:pPr>
            <a:r>
              <a:rPr lang="de-DE" dirty="0" smtClean="0">
                <a:solidFill>
                  <a:srgbClr val="FF6600"/>
                </a:solidFill>
                <a:latin typeface="Calibri" panose="020F0502020204030204" pitchFamily="34" charset="0"/>
              </a:rPr>
              <a:t> </a:t>
            </a:r>
            <a:r>
              <a:rPr lang="de-DE" dirty="0" err="1" smtClean="0">
                <a:solidFill>
                  <a:srgbClr val="FF6600"/>
                </a:solidFill>
                <a:latin typeface="Calibri" panose="020F0502020204030204" pitchFamily="34" charset="0"/>
              </a:rPr>
              <a:t>Current</a:t>
            </a:r>
            <a:r>
              <a:rPr lang="de-DE" dirty="0" smtClean="0">
                <a:solidFill>
                  <a:srgbClr val="FF6600"/>
                </a:solidFill>
                <a:latin typeface="Calibri" panose="020F0502020204030204" pitchFamily="34" charset="0"/>
              </a:rPr>
              <a:t> </a:t>
            </a:r>
            <a:r>
              <a:rPr lang="de-DE" dirty="0" err="1" smtClean="0">
                <a:solidFill>
                  <a:srgbClr val="FF6600"/>
                </a:solidFill>
                <a:latin typeface="Calibri" panose="020F0502020204030204" pitchFamily="34" charset="0"/>
              </a:rPr>
              <a:t>density</a:t>
            </a:r>
            <a:r>
              <a:rPr lang="de-DE" dirty="0" smtClean="0">
                <a:solidFill>
                  <a:srgbClr val="FF6600"/>
                </a:solidFill>
                <a:latin typeface="Calibri" panose="020F0502020204030204" pitchFamily="34" charset="0"/>
              </a:rPr>
              <a:t>: 480 mA/cm</a:t>
            </a:r>
            <a:r>
              <a:rPr lang="de-DE" baseline="30000" dirty="0" smtClean="0">
                <a:solidFill>
                  <a:srgbClr val="FF6600"/>
                </a:solidFill>
                <a:latin typeface="Calibri" panose="020F0502020204030204" pitchFamily="34" charset="0"/>
              </a:rPr>
              <a:t>2</a:t>
            </a:r>
            <a:endParaRPr lang="de-DE" baseline="30000" dirty="0">
              <a:solidFill>
                <a:srgbClr val="FF6600"/>
              </a:solidFill>
              <a:latin typeface="Calibri" panose="020F0502020204030204" pitchFamily="34" charset="0"/>
            </a:endParaRPr>
          </a:p>
          <a:p>
            <a:pPr algn="l">
              <a:buFontTx/>
              <a:buChar char="•"/>
            </a:pPr>
            <a:r>
              <a:rPr lang="de-DE" dirty="0">
                <a:solidFill>
                  <a:srgbClr val="FF6600"/>
                </a:solidFill>
                <a:latin typeface="Calibri" panose="020F0502020204030204" pitchFamily="34" charset="0"/>
              </a:rPr>
              <a:t> </a:t>
            </a:r>
            <a:r>
              <a:rPr lang="de-DE" dirty="0" smtClean="0">
                <a:solidFill>
                  <a:srgbClr val="FF6600"/>
                </a:solidFill>
                <a:latin typeface="Calibri" panose="020F0502020204030204" pitchFamily="34" charset="0"/>
              </a:rPr>
              <a:t>DC </a:t>
            </a:r>
            <a:r>
              <a:rPr lang="de-DE" dirty="0" err="1">
                <a:solidFill>
                  <a:srgbClr val="FF6600"/>
                </a:solidFill>
                <a:latin typeface="Calibri" panose="020F0502020204030204" pitchFamily="34" charset="0"/>
              </a:rPr>
              <a:t>operation</a:t>
            </a:r>
            <a:endParaRPr lang="de-DE" dirty="0">
              <a:solidFill>
                <a:srgbClr val="FF6600"/>
              </a:solidFill>
              <a:latin typeface="Calibri" panose="020F0502020204030204" pitchFamily="34" charset="0"/>
            </a:endParaRPr>
          </a:p>
          <a:p>
            <a:pPr algn="l">
              <a:buFontTx/>
              <a:buChar char="•"/>
            </a:pPr>
            <a:r>
              <a:rPr lang="de-DE" dirty="0">
                <a:solidFill>
                  <a:srgbClr val="FF6600"/>
                </a:solidFill>
                <a:latin typeface="Calibri" panose="020F0502020204030204" pitchFamily="34" charset="0"/>
              </a:rPr>
              <a:t> Proton </a:t>
            </a:r>
            <a:r>
              <a:rPr lang="de-DE" dirty="0" err="1">
                <a:solidFill>
                  <a:srgbClr val="FF6600"/>
                </a:solidFill>
                <a:latin typeface="Calibri" panose="020F0502020204030204" pitchFamily="34" charset="0"/>
              </a:rPr>
              <a:t>fraction</a:t>
            </a:r>
            <a:r>
              <a:rPr lang="de-DE" dirty="0">
                <a:solidFill>
                  <a:srgbClr val="FF6600"/>
                </a:solidFill>
                <a:latin typeface="Calibri" panose="020F0502020204030204" pitchFamily="34" charset="0"/>
              </a:rPr>
              <a:t> &gt; 90 </a:t>
            </a:r>
            <a:r>
              <a:rPr lang="de-DE" dirty="0" smtClean="0">
                <a:solidFill>
                  <a:srgbClr val="FF6600"/>
                </a:solidFill>
                <a:latin typeface="Calibri" panose="020F0502020204030204" pitchFamily="34" charset="0"/>
              </a:rPr>
              <a:t>%</a:t>
            </a:r>
          </a:p>
          <a:p>
            <a:pPr algn="l">
              <a:buFontTx/>
              <a:buChar char="•"/>
            </a:pPr>
            <a:r>
              <a:rPr lang="de-DE" dirty="0">
                <a:solidFill>
                  <a:srgbClr val="FF6600"/>
                </a:solidFill>
                <a:latin typeface="Calibri" panose="020F0502020204030204" pitchFamily="34" charset="0"/>
              </a:rPr>
              <a:t> </a:t>
            </a:r>
            <a:r>
              <a:rPr lang="de-DE" dirty="0" smtClean="0">
                <a:solidFill>
                  <a:srgbClr val="FF6600"/>
                </a:solidFill>
                <a:latin typeface="Calibri" panose="020F0502020204030204" pitchFamily="34" charset="0"/>
              </a:rPr>
              <a:t>Beam </a:t>
            </a:r>
            <a:r>
              <a:rPr lang="de-DE" dirty="0" err="1">
                <a:solidFill>
                  <a:srgbClr val="FF6600"/>
                </a:solidFill>
                <a:latin typeface="Calibri" panose="020F0502020204030204" pitchFamily="34" charset="0"/>
              </a:rPr>
              <a:t>e</a:t>
            </a:r>
            <a:r>
              <a:rPr lang="de-DE" dirty="0" err="1" smtClean="0">
                <a:solidFill>
                  <a:srgbClr val="FF6600"/>
                </a:solidFill>
                <a:latin typeface="Calibri" panose="020F0502020204030204" pitchFamily="34" charset="0"/>
              </a:rPr>
              <a:t>nergy</a:t>
            </a:r>
            <a:r>
              <a:rPr lang="de-DE" dirty="0">
                <a:solidFill>
                  <a:srgbClr val="FF6600"/>
                </a:solidFill>
                <a:latin typeface="Calibri" panose="020F0502020204030204" pitchFamily="34" charset="0"/>
              </a:rPr>
              <a:t>: 120 </a:t>
            </a:r>
            <a:r>
              <a:rPr lang="de-DE" dirty="0" err="1" smtClean="0">
                <a:solidFill>
                  <a:srgbClr val="FF6600"/>
                </a:solidFill>
                <a:latin typeface="Calibri" panose="020F0502020204030204" pitchFamily="34" charset="0"/>
              </a:rPr>
              <a:t>keV</a:t>
            </a:r>
            <a:endParaRPr lang="de-DE" dirty="0">
              <a:solidFill>
                <a:srgbClr val="FF6600"/>
              </a:solidFill>
              <a:latin typeface="Calibri" panose="020F0502020204030204" pitchFamily="34" charset="0"/>
            </a:endParaRPr>
          </a:p>
          <a:p>
            <a:pPr algn="l">
              <a:buFontTx/>
              <a:buChar char="•"/>
            </a:pPr>
            <a:r>
              <a:rPr lang="de-DE" dirty="0" smtClean="0">
                <a:solidFill>
                  <a:srgbClr val="FF6600"/>
                </a:solidFill>
                <a:latin typeface="Calibri" panose="020F0502020204030204" pitchFamily="34" charset="0"/>
              </a:rPr>
              <a:t> </a:t>
            </a:r>
            <a:r>
              <a:rPr lang="el-GR" dirty="0" smtClean="0">
                <a:solidFill>
                  <a:srgbClr val="FF6600"/>
                </a:solidFill>
                <a:latin typeface="Calibri" panose="020F0502020204030204" pitchFamily="34" charset="0"/>
              </a:rPr>
              <a:t>ε</a:t>
            </a:r>
            <a:r>
              <a:rPr lang="de-DE" baseline="-25000" dirty="0" smtClean="0">
                <a:solidFill>
                  <a:srgbClr val="FF6600"/>
                </a:solidFill>
                <a:latin typeface="Calibri" panose="020F0502020204030204" pitchFamily="34" charset="0"/>
              </a:rPr>
              <a:t>rms, norm</a:t>
            </a:r>
            <a:r>
              <a:rPr lang="de-DE" dirty="0" smtClean="0">
                <a:solidFill>
                  <a:srgbClr val="FF6600"/>
                </a:solidFill>
                <a:latin typeface="Calibri" panose="020F0502020204030204" pitchFamily="34" charset="0"/>
              </a:rPr>
              <a:t> </a:t>
            </a:r>
            <a:r>
              <a:rPr lang="de-DE" dirty="0" smtClean="0">
                <a:solidFill>
                  <a:srgbClr val="FF6600"/>
                </a:solidFill>
                <a:latin typeface="Calibri" panose="020F0502020204030204" pitchFamily="34" charset="0"/>
              </a:rPr>
              <a:t>&lt; </a:t>
            </a:r>
            <a:r>
              <a:rPr lang="de-DE" dirty="0" smtClean="0">
                <a:solidFill>
                  <a:srgbClr val="FF6600"/>
                </a:solidFill>
                <a:latin typeface="Calibri" panose="020F0502020204030204" pitchFamily="34" charset="0"/>
              </a:rPr>
              <a:t>0.08 mm∙ mrad</a:t>
            </a:r>
            <a:endParaRPr lang="de-DE" dirty="0">
              <a:solidFill>
                <a:srgbClr val="FF6600"/>
              </a:solidFill>
              <a:latin typeface="Calibri" panose="020F0502020204030204" pitchFamily="34" charset="0"/>
            </a:endParaRPr>
          </a:p>
        </p:txBody>
      </p:sp>
      <p:cxnSp>
        <p:nvCxnSpPr>
          <p:cNvPr id="26" name="AutoShape 89"/>
          <p:cNvCxnSpPr>
            <a:cxnSpLocks noChangeShapeType="1"/>
            <a:stCxn id="24" idx="2"/>
            <a:endCxn id="24" idx="2"/>
          </p:cNvCxnSpPr>
          <p:nvPr/>
        </p:nvCxnSpPr>
        <p:spPr bwMode="auto">
          <a:xfrm>
            <a:off x="1586204" y="3666480"/>
            <a:ext cx="0" cy="0"/>
          </a:xfrm>
          <a:prstGeom prst="straightConnector1">
            <a:avLst/>
          </a:prstGeom>
          <a:noFill/>
          <a:ln w="25400">
            <a:solidFill>
              <a:srgbClr val="FF0000"/>
            </a:solidFill>
            <a:round/>
            <a:headEnd/>
            <a:tailEnd/>
          </a:ln>
        </p:spPr>
      </p:cxnSp>
      <p:sp>
        <p:nvSpPr>
          <p:cNvPr id="29" name="Textfeld 28"/>
          <p:cNvSpPr txBox="1"/>
          <p:nvPr/>
        </p:nvSpPr>
        <p:spPr>
          <a:xfrm>
            <a:off x="605511" y="4299969"/>
            <a:ext cx="2444388" cy="369332"/>
          </a:xfrm>
          <a:prstGeom prst="rect">
            <a:avLst/>
          </a:prstGeom>
          <a:noFill/>
        </p:spPr>
        <p:txBody>
          <a:bodyPr wrap="none" rtlCol="0">
            <a:spAutoFit/>
          </a:bodyPr>
          <a:lstStyle/>
          <a:p>
            <a:r>
              <a:rPr lang="de-DE" dirty="0" smtClean="0">
                <a:solidFill>
                  <a:srgbClr val="FF6600"/>
                </a:solidFill>
                <a:latin typeface="Calibri" pitchFamily="34" charset="0"/>
                <a:cs typeface="Calibri" pitchFamily="34" charset="0"/>
              </a:rPr>
              <a:t>High-</a:t>
            </a:r>
            <a:r>
              <a:rPr lang="de-DE" dirty="0" err="1" smtClean="0">
                <a:solidFill>
                  <a:srgbClr val="FF6600"/>
                </a:solidFill>
                <a:latin typeface="Calibri" pitchFamily="34" charset="0"/>
                <a:cs typeface="Calibri" pitchFamily="34" charset="0"/>
              </a:rPr>
              <a:t>Current</a:t>
            </a:r>
            <a:r>
              <a:rPr lang="de-DE" dirty="0" smtClean="0">
                <a:solidFill>
                  <a:srgbClr val="FF6600"/>
                </a:solidFill>
                <a:latin typeface="Calibri" pitchFamily="34" charset="0"/>
                <a:cs typeface="Calibri" pitchFamily="34" charset="0"/>
              </a:rPr>
              <a:t> Ion Source</a:t>
            </a:r>
          </a:p>
        </p:txBody>
      </p:sp>
      <p:sp>
        <p:nvSpPr>
          <p:cNvPr id="30" name="Rechteck 29"/>
          <p:cNvSpPr/>
          <p:nvPr/>
        </p:nvSpPr>
        <p:spPr bwMode="auto">
          <a:xfrm>
            <a:off x="624114" y="4355324"/>
            <a:ext cx="4285653" cy="2062708"/>
          </a:xfrm>
          <a:prstGeom prst="rect">
            <a:avLst/>
          </a:prstGeom>
          <a:noFill/>
          <a:ln w="28575" cap="flat" cmpd="sng" algn="ctr">
            <a:solidFill>
              <a:srgbClr val="FF66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pic>
        <p:nvPicPr>
          <p:cNvPr id="3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047" y="4643528"/>
            <a:ext cx="2481692" cy="1659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53" descr="000_0004_cro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4130" y="4643528"/>
            <a:ext cx="1351328" cy="155354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 name="Textfeld 32"/>
          <p:cNvSpPr txBox="1"/>
          <p:nvPr/>
        </p:nvSpPr>
        <p:spPr>
          <a:xfrm>
            <a:off x="3247645" y="6165245"/>
            <a:ext cx="1662122" cy="276999"/>
          </a:xfrm>
          <a:prstGeom prst="rect">
            <a:avLst/>
          </a:prstGeom>
          <a:noFill/>
        </p:spPr>
        <p:txBody>
          <a:bodyPr wrap="none" rtlCol="0">
            <a:spAutoFit/>
          </a:bodyPr>
          <a:lstStyle/>
          <a:p>
            <a:r>
              <a:rPr lang="de-DE" sz="1200" dirty="0" smtClean="0">
                <a:latin typeface="Calibri" pitchFamily="34" charset="0"/>
                <a:cs typeface="Calibri" pitchFamily="34" charset="0"/>
              </a:rPr>
              <a:t>© K. Volk, W. Schweizer</a:t>
            </a:r>
          </a:p>
        </p:txBody>
      </p:sp>
      <p:sp>
        <p:nvSpPr>
          <p:cNvPr id="49" name="L-Form 48"/>
          <p:cNvSpPr/>
          <p:nvPr/>
        </p:nvSpPr>
        <p:spPr bwMode="auto">
          <a:xfrm rot="10800000">
            <a:off x="1017815" y="1366218"/>
            <a:ext cx="7108371" cy="2870026"/>
          </a:xfrm>
          <a:prstGeom prst="corner">
            <a:avLst>
              <a:gd name="adj1" fmla="val 62632"/>
              <a:gd name="adj2" fmla="val 299095"/>
            </a:avLst>
          </a:prstGeom>
          <a:noFill/>
          <a:ln w="254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51" name="Text Box 83"/>
          <p:cNvSpPr txBox="1">
            <a:spLocks noChangeArrowheads="1"/>
          </p:cNvSpPr>
          <p:nvPr/>
        </p:nvSpPr>
        <p:spPr bwMode="auto">
          <a:xfrm>
            <a:off x="3002179" y="1345561"/>
            <a:ext cx="3139642" cy="353943"/>
          </a:xfrm>
          <a:prstGeom prst="rect">
            <a:avLst/>
          </a:prstGeom>
          <a:noFill/>
          <a:ln w="25400" algn="ctr">
            <a:noFill/>
            <a:miter lim="800000"/>
            <a:headEnd/>
            <a:tailEnd/>
          </a:ln>
        </p:spPr>
        <p:txBody>
          <a:bodyPr wrap="none">
            <a:spAutoFit/>
          </a:bodyPr>
          <a:lstStyle/>
          <a:p>
            <a:r>
              <a:rPr lang="de-DE" sz="1700" b="1" dirty="0">
                <a:solidFill>
                  <a:srgbClr val="0000FF"/>
                </a:solidFill>
                <a:latin typeface="Calibri" panose="020F0502020204030204" pitchFamily="34" charset="0"/>
              </a:rPr>
              <a:t>Frankfurt Neutron Source </a:t>
            </a:r>
            <a:r>
              <a:rPr lang="de-DE" sz="1700" b="1" dirty="0" smtClean="0">
                <a:solidFill>
                  <a:srgbClr val="0000FF"/>
                </a:solidFill>
                <a:latin typeface="Calibri" panose="020F0502020204030204" pitchFamily="34" charset="0"/>
              </a:rPr>
              <a:t>FRANZ</a:t>
            </a:r>
            <a:endParaRPr lang="de-DE" sz="1700" b="1" dirty="0">
              <a:solidFill>
                <a:srgbClr val="0000FF"/>
              </a:solidFill>
              <a:latin typeface="Calibri" panose="020F0502020204030204" pitchFamily="34" charset="0"/>
            </a:endParaRPr>
          </a:p>
        </p:txBody>
      </p:sp>
      <p:cxnSp>
        <p:nvCxnSpPr>
          <p:cNvPr id="19" name="Gerade Verbindung mit Pfeil 18"/>
          <p:cNvCxnSpPr/>
          <p:nvPr/>
        </p:nvCxnSpPr>
        <p:spPr bwMode="auto">
          <a:xfrm>
            <a:off x="1697684" y="2129373"/>
            <a:ext cx="1658107" cy="0"/>
          </a:xfrm>
          <a:prstGeom prst="straightConnector1">
            <a:avLst/>
          </a:prstGeom>
          <a:noFill/>
          <a:ln w="25400" cap="flat" cmpd="sng" algn="ctr">
            <a:solidFill>
              <a:schemeClr val="tx1"/>
            </a:solidFill>
            <a:prstDash val="solid"/>
            <a:round/>
            <a:headEnd type="arrow" w="med" len="lg"/>
            <a:tailEnd type="arrow" w="med" len="lg"/>
          </a:ln>
          <a:effectLst/>
        </p:spPr>
      </p:cxnSp>
      <p:sp>
        <p:nvSpPr>
          <p:cNvPr id="20" name="Textfeld 19"/>
          <p:cNvSpPr txBox="1"/>
          <p:nvPr/>
        </p:nvSpPr>
        <p:spPr>
          <a:xfrm>
            <a:off x="2227204" y="1885242"/>
            <a:ext cx="569387" cy="276999"/>
          </a:xfrm>
          <a:prstGeom prst="rect">
            <a:avLst/>
          </a:prstGeom>
          <a:noFill/>
        </p:spPr>
        <p:txBody>
          <a:bodyPr wrap="none" rtlCol="0">
            <a:spAutoFit/>
          </a:bodyPr>
          <a:lstStyle/>
          <a:p>
            <a:r>
              <a:rPr lang="de-DE" sz="1200" dirty="0" smtClean="0">
                <a:latin typeface="+mn-lt"/>
                <a:cs typeface="Calibri" pitchFamily="34" charset="0"/>
              </a:rPr>
              <a:t>LEBT</a:t>
            </a:r>
          </a:p>
        </p:txBody>
      </p:sp>
      <p:sp>
        <p:nvSpPr>
          <p:cNvPr id="24" name="Rectangle 88"/>
          <p:cNvSpPr>
            <a:spLocks noChangeArrowheads="1"/>
          </p:cNvSpPr>
          <p:nvPr/>
        </p:nvSpPr>
        <p:spPr bwMode="auto">
          <a:xfrm>
            <a:off x="1385590" y="1713366"/>
            <a:ext cx="401228" cy="1953114"/>
          </a:xfrm>
          <a:prstGeom prst="rect">
            <a:avLst/>
          </a:prstGeom>
          <a:noFill/>
          <a:ln w="28575" algn="ctr">
            <a:solidFill>
              <a:srgbClr val="FF6600"/>
            </a:solidFill>
            <a:miter lim="800000"/>
            <a:headEnd/>
            <a:tailEnd/>
          </a:ln>
        </p:spPr>
        <p:txBody>
          <a:bodyPr wrap="none" anchor="ctr"/>
          <a:lstStyle/>
          <a:p>
            <a:endParaRPr lang="de-DE"/>
          </a:p>
        </p:txBody>
      </p:sp>
      <p:sp>
        <p:nvSpPr>
          <p:cNvPr id="27" name="Line 93"/>
          <p:cNvSpPr>
            <a:spLocks noChangeShapeType="1"/>
          </p:cNvSpPr>
          <p:nvPr/>
        </p:nvSpPr>
        <p:spPr bwMode="auto">
          <a:xfrm flipH="1">
            <a:off x="624111" y="3666480"/>
            <a:ext cx="773137" cy="688845"/>
          </a:xfrm>
          <a:prstGeom prst="line">
            <a:avLst/>
          </a:prstGeom>
          <a:noFill/>
          <a:ln w="28575">
            <a:solidFill>
              <a:srgbClr val="FF6600"/>
            </a:solidFill>
            <a:round/>
            <a:headEnd/>
            <a:tailEnd/>
          </a:ln>
        </p:spPr>
        <p:txBody>
          <a:bodyPr wrap="none" anchor="ctr"/>
          <a:lstStyle/>
          <a:p>
            <a:endParaRPr lang="de-DE"/>
          </a:p>
        </p:txBody>
      </p:sp>
      <p:sp>
        <p:nvSpPr>
          <p:cNvPr id="28" name="Line 94"/>
          <p:cNvSpPr>
            <a:spLocks noChangeShapeType="1"/>
          </p:cNvSpPr>
          <p:nvPr/>
        </p:nvSpPr>
        <p:spPr bwMode="auto">
          <a:xfrm>
            <a:off x="1786818" y="3666479"/>
            <a:ext cx="3122949" cy="688845"/>
          </a:xfrm>
          <a:prstGeom prst="line">
            <a:avLst/>
          </a:prstGeom>
          <a:noFill/>
          <a:ln w="28575">
            <a:solidFill>
              <a:srgbClr val="FF6600"/>
            </a:solidFill>
            <a:round/>
            <a:headEnd/>
            <a:tailEnd/>
          </a:ln>
        </p:spPr>
        <p:txBody>
          <a:bodyPr wrap="none" anchor="ctr"/>
          <a:lstStyle/>
          <a:p>
            <a:endParaRPr lang="de-DE"/>
          </a:p>
        </p:txBody>
      </p:sp>
    </p:spTree>
    <p:extLst>
      <p:ext uri="{BB962C8B-B14F-4D97-AF65-F5344CB8AC3E}">
        <p14:creationId xmlns:p14="http://schemas.microsoft.com/office/powerpoint/2010/main" val="209571539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Beam Separation: Beam Simulation</a:t>
            </a:r>
            <a:endParaRPr lang="de-DE" dirty="0"/>
          </a:p>
        </p:txBody>
      </p:sp>
      <p:pic>
        <p:nvPicPr>
          <p:cNvPr id="1802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1222" y="1329177"/>
            <a:ext cx="3576417" cy="3417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p:blipFill>
        <p:spPr bwMode="auto">
          <a:xfrm>
            <a:off x="5226327" y="5442690"/>
            <a:ext cx="3021744" cy="372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5384611" y="4802869"/>
            <a:ext cx="2568395" cy="353943"/>
          </a:xfrm>
          <a:prstGeom prst="rect">
            <a:avLst/>
          </a:prstGeom>
          <a:noFill/>
        </p:spPr>
        <p:txBody>
          <a:bodyPr wrap="none" rtlCol="0">
            <a:spAutoFit/>
          </a:bodyPr>
          <a:lstStyle/>
          <a:p>
            <a:r>
              <a:rPr lang="de-DE" sz="1700" dirty="0" smtClean="0">
                <a:latin typeface="Calibri" pitchFamily="34" charset="0"/>
                <a:cs typeface="Calibri" pitchFamily="34" charset="0"/>
              </a:rPr>
              <a:t>Emittance </a:t>
            </a:r>
            <a:r>
              <a:rPr lang="de-DE" sz="1700" dirty="0" err="1" smtClean="0">
                <a:latin typeface="Calibri" pitchFamily="34" charset="0"/>
                <a:cs typeface="Calibri" pitchFamily="34" charset="0"/>
              </a:rPr>
              <a:t>of</a:t>
            </a:r>
            <a:r>
              <a:rPr lang="de-DE" sz="1700" dirty="0" smtClean="0">
                <a:latin typeface="Calibri" pitchFamily="34" charset="0"/>
                <a:cs typeface="Calibri" pitchFamily="34" charset="0"/>
              </a:rPr>
              <a:t> 50 </a:t>
            </a:r>
            <a:r>
              <a:rPr lang="de-DE" sz="1700" dirty="0" err="1" smtClean="0">
                <a:latin typeface="Calibri" pitchFamily="34" charset="0"/>
                <a:cs typeface="Calibri" pitchFamily="34" charset="0"/>
              </a:rPr>
              <a:t>ns</a:t>
            </a:r>
            <a:r>
              <a:rPr lang="de-DE" sz="1700" dirty="0" smtClean="0">
                <a:latin typeface="Calibri" pitchFamily="34" charset="0"/>
                <a:cs typeface="Calibri" pitchFamily="34" charset="0"/>
              </a:rPr>
              <a:t> Flat Top</a:t>
            </a:r>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5239237" y="6014536"/>
            <a:ext cx="2962654" cy="365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5159283" y="5765401"/>
            <a:ext cx="1406795" cy="353943"/>
          </a:xfrm>
          <a:prstGeom prst="rect">
            <a:avLst/>
          </a:prstGeom>
          <a:noFill/>
        </p:spPr>
        <p:txBody>
          <a:bodyPr wrap="none" rtlCol="0">
            <a:spAutoFit/>
          </a:bodyPr>
          <a:lstStyle/>
          <a:p>
            <a:r>
              <a:rPr lang="de-DE" sz="1700" dirty="0" err="1" smtClean="0">
                <a:solidFill>
                  <a:srgbClr val="0000FF"/>
                </a:solidFill>
                <a:latin typeface="Calibri" pitchFamily="34" charset="0"/>
                <a:cs typeface="Calibri" pitchFamily="34" charset="0"/>
              </a:rPr>
              <a:t>With</a:t>
            </a:r>
            <a:r>
              <a:rPr lang="de-DE" sz="1700" dirty="0" smtClean="0">
                <a:solidFill>
                  <a:srgbClr val="0000FF"/>
                </a:solidFill>
                <a:latin typeface="Calibri" pitchFamily="34" charset="0"/>
                <a:cs typeface="Calibri" pitchFamily="34" charset="0"/>
              </a:rPr>
              <a:t> Septum:</a:t>
            </a:r>
          </a:p>
        </p:txBody>
      </p:sp>
      <p:sp>
        <p:nvSpPr>
          <p:cNvPr id="8" name="Textfeld 7"/>
          <p:cNvSpPr txBox="1"/>
          <p:nvPr/>
        </p:nvSpPr>
        <p:spPr>
          <a:xfrm>
            <a:off x="5171523" y="5158886"/>
            <a:ext cx="1232068" cy="353943"/>
          </a:xfrm>
          <a:prstGeom prst="rect">
            <a:avLst/>
          </a:prstGeom>
          <a:noFill/>
        </p:spPr>
        <p:txBody>
          <a:bodyPr wrap="none" rtlCol="0">
            <a:spAutoFit/>
          </a:bodyPr>
          <a:lstStyle/>
          <a:p>
            <a:r>
              <a:rPr lang="de-DE" sz="1700" dirty="0" err="1" smtClean="0">
                <a:solidFill>
                  <a:srgbClr val="FF0000"/>
                </a:solidFill>
                <a:latin typeface="Calibri" pitchFamily="34" charset="0"/>
                <a:cs typeface="Calibri" pitchFamily="34" charset="0"/>
              </a:rPr>
              <a:t>No</a:t>
            </a:r>
            <a:r>
              <a:rPr lang="de-DE" sz="1700" dirty="0" smtClean="0">
                <a:solidFill>
                  <a:srgbClr val="FF0000"/>
                </a:solidFill>
                <a:latin typeface="Calibri" pitchFamily="34" charset="0"/>
                <a:cs typeface="Calibri" pitchFamily="34" charset="0"/>
              </a:rPr>
              <a:t> Septum:</a:t>
            </a:r>
          </a:p>
        </p:txBody>
      </p:sp>
      <p:sp>
        <p:nvSpPr>
          <p:cNvPr id="7" name="Rechteck 6"/>
          <p:cNvSpPr/>
          <p:nvPr/>
        </p:nvSpPr>
        <p:spPr bwMode="auto">
          <a:xfrm>
            <a:off x="5180147" y="4814970"/>
            <a:ext cx="3107938" cy="1686069"/>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pic>
        <p:nvPicPr>
          <p:cNvPr id="155650" name="Picture 2" descr="D:\Latexdaten\Texdaten\Dok\Diss\Bilder\chopper_beam_dynamics\plots\compare_w_o_septum\compare_x_z_w_o_septum_geo_50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3684" y="1433627"/>
            <a:ext cx="3383280" cy="2537460"/>
          </a:xfrm>
          <a:prstGeom prst="rect">
            <a:avLst/>
          </a:prstGeom>
          <a:noFill/>
          <a:extLst>
            <a:ext uri="{909E8E84-426E-40DD-AFC4-6F175D3DCCD1}">
              <a14:hiddenFill xmlns:a14="http://schemas.microsoft.com/office/drawing/2010/main">
                <a:solidFill>
                  <a:srgbClr val="FFFFFF"/>
                </a:solidFill>
              </a14:hiddenFill>
            </a:ext>
          </a:extLst>
        </p:spPr>
      </p:pic>
      <p:pic>
        <p:nvPicPr>
          <p:cNvPr id="155651" name="Picture 3" descr="D:\Latexdaten\Texdaten\Dok\Diss\Bilder\chopper_beam_dynamics\plots\compare_w_o_septum\compare_x_z_w_o_septum_geo_30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3684" y="3985375"/>
            <a:ext cx="3383280" cy="2537460"/>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310780" y="1542042"/>
            <a:ext cx="1225720" cy="584775"/>
          </a:xfrm>
          <a:prstGeom prst="rect">
            <a:avLst/>
          </a:prstGeom>
          <a:noFill/>
        </p:spPr>
        <p:txBody>
          <a:bodyPr wrap="none" rtlCol="0">
            <a:spAutoFit/>
          </a:bodyPr>
          <a:lstStyle/>
          <a:p>
            <a:pPr algn="l"/>
            <a:r>
              <a:rPr lang="de-DE" sz="1600" dirty="0" smtClean="0">
                <a:solidFill>
                  <a:srgbClr val="0000FF"/>
                </a:solidFill>
                <a:latin typeface="Calibri" pitchFamily="34" charset="0"/>
                <a:cs typeface="Calibri" pitchFamily="34" charset="0"/>
              </a:rPr>
              <a:t>Sim. </a:t>
            </a:r>
            <a:r>
              <a:rPr lang="de-DE" sz="1600" dirty="0" err="1" smtClean="0">
                <a:solidFill>
                  <a:srgbClr val="0000FF"/>
                </a:solidFill>
                <a:latin typeface="Calibri" pitchFamily="34" charset="0"/>
                <a:cs typeface="Calibri" pitchFamily="34" charset="0"/>
              </a:rPr>
              <a:t>with</a:t>
            </a:r>
            <a:r>
              <a:rPr lang="de-DE" sz="1600" dirty="0" smtClean="0">
                <a:solidFill>
                  <a:srgbClr val="0000FF"/>
                </a:solidFill>
                <a:latin typeface="Calibri" pitchFamily="34" charset="0"/>
                <a:cs typeface="Calibri" pitchFamily="34" charset="0"/>
              </a:rPr>
              <a:t> </a:t>
            </a:r>
          </a:p>
          <a:p>
            <a:r>
              <a:rPr lang="de-DE" sz="1600" dirty="0" err="1" smtClean="0">
                <a:solidFill>
                  <a:srgbClr val="0000FF"/>
                </a:solidFill>
                <a:latin typeface="Calibri" pitchFamily="34" charset="0"/>
                <a:cs typeface="Calibri" pitchFamily="34" charset="0"/>
              </a:rPr>
              <a:t>septum</a:t>
            </a:r>
            <a:r>
              <a:rPr lang="de-DE" sz="1600" dirty="0" smtClean="0">
                <a:solidFill>
                  <a:srgbClr val="0000FF"/>
                </a:solidFill>
                <a:latin typeface="Calibri" pitchFamily="34" charset="0"/>
                <a:cs typeface="Calibri" pitchFamily="34" charset="0"/>
              </a:rPr>
              <a:t> </a:t>
            </a:r>
            <a:r>
              <a:rPr lang="de-DE" sz="1600" dirty="0" err="1" smtClean="0">
                <a:solidFill>
                  <a:srgbClr val="0000FF"/>
                </a:solidFill>
                <a:latin typeface="Calibri" pitchFamily="34" charset="0"/>
                <a:cs typeface="Calibri" pitchFamily="34" charset="0"/>
              </a:rPr>
              <a:t>field</a:t>
            </a:r>
            <a:endParaRPr lang="de-DE" sz="1600" dirty="0" smtClean="0">
              <a:solidFill>
                <a:srgbClr val="0000FF"/>
              </a:solidFill>
              <a:latin typeface="Calibri" pitchFamily="34" charset="0"/>
              <a:cs typeface="Calibri" pitchFamily="34" charset="0"/>
            </a:endParaRPr>
          </a:p>
        </p:txBody>
      </p:sp>
      <p:cxnSp>
        <p:nvCxnSpPr>
          <p:cNvPr id="13" name="Gerade Verbindung mit Pfeil 12"/>
          <p:cNvCxnSpPr/>
          <p:nvPr/>
        </p:nvCxnSpPr>
        <p:spPr bwMode="auto">
          <a:xfrm>
            <a:off x="1507033" y="1953087"/>
            <a:ext cx="912892" cy="0"/>
          </a:xfrm>
          <a:prstGeom prst="straightConnector1">
            <a:avLst/>
          </a:prstGeom>
          <a:noFill/>
          <a:ln w="25400" cap="flat" cmpd="sng" algn="ctr">
            <a:solidFill>
              <a:srgbClr val="0000FF"/>
            </a:solidFill>
            <a:prstDash val="solid"/>
            <a:round/>
            <a:headEnd type="none" w="med" len="med"/>
            <a:tailEnd type="arrow"/>
          </a:ln>
          <a:effectLst/>
        </p:spPr>
      </p:cxnSp>
      <p:sp>
        <p:nvSpPr>
          <p:cNvPr id="14" name="Textfeld 13"/>
          <p:cNvSpPr txBox="1"/>
          <p:nvPr/>
        </p:nvSpPr>
        <p:spPr>
          <a:xfrm>
            <a:off x="296413" y="3588441"/>
            <a:ext cx="1249829" cy="553998"/>
          </a:xfrm>
          <a:prstGeom prst="rect">
            <a:avLst/>
          </a:prstGeom>
          <a:noFill/>
        </p:spPr>
        <p:txBody>
          <a:bodyPr wrap="none" rtlCol="0">
            <a:spAutoFit/>
          </a:bodyPr>
          <a:lstStyle/>
          <a:p>
            <a:pPr algn="l"/>
            <a:r>
              <a:rPr lang="de-DE" sz="1500" dirty="0" smtClean="0">
                <a:solidFill>
                  <a:srgbClr val="FF0000"/>
                </a:solidFill>
                <a:latin typeface="Calibri" pitchFamily="34" charset="0"/>
                <a:cs typeface="Calibri" pitchFamily="34" charset="0"/>
              </a:rPr>
              <a:t>Sim. </a:t>
            </a:r>
            <a:r>
              <a:rPr lang="de-DE" sz="1500" dirty="0" err="1" smtClean="0">
                <a:solidFill>
                  <a:srgbClr val="FF0000"/>
                </a:solidFill>
                <a:latin typeface="Calibri" pitchFamily="34" charset="0"/>
                <a:cs typeface="Calibri" pitchFamily="34" charset="0"/>
              </a:rPr>
              <a:t>without</a:t>
            </a:r>
            <a:r>
              <a:rPr lang="de-DE" sz="1500" dirty="0" smtClean="0">
                <a:solidFill>
                  <a:srgbClr val="FF0000"/>
                </a:solidFill>
                <a:latin typeface="Calibri" pitchFamily="34" charset="0"/>
                <a:cs typeface="Calibri" pitchFamily="34" charset="0"/>
              </a:rPr>
              <a:t> </a:t>
            </a:r>
          </a:p>
          <a:p>
            <a:pPr algn="l"/>
            <a:r>
              <a:rPr lang="de-DE" sz="1500" dirty="0" err="1">
                <a:solidFill>
                  <a:srgbClr val="FF0000"/>
                </a:solidFill>
                <a:latin typeface="Calibri" pitchFamily="34" charset="0"/>
                <a:cs typeface="Calibri" pitchFamily="34" charset="0"/>
              </a:rPr>
              <a:t>s</a:t>
            </a:r>
            <a:r>
              <a:rPr lang="de-DE" sz="1500" dirty="0" err="1" smtClean="0">
                <a:solidFill>
                  <a:srgbClr val="FF0000"/>
                </a:solidFill>
                <a:latin typeface="Calibri" pitchFamily="34" charset="0"/>
                <a:cs typeface="Calibri" pitchFamily="34" charset="0"/>
              </a:rPr>
              <a:t>eptum</a:t>
            </a:r>
            <a:r>
              <a:rPr lang="de-DE" sz="1500" dirty="0" smtClean="0">
                <a:solidFill>
                  <a:srgbClr val="FF0000"/>
                </a:solidFill>
                <a:latin typeface="Calibri" pitchFamily="34" charset="0"/>
                <a:cs typeface="Calibri" pitchFamily="34" charset="0"/>
              </a:rPr>
              <a:t> </a:t>
            </a:r>
            <a:r>
              <a:rPr lang="de-DE" sz="1500" dirty="0" err="1">
                <a:solidFill>
                  <a:srgbClr val="FF0000"/>
                </a:solidFill>
                <a:latin typeface="Calibri" pitchFamily="34" charset="0"/>
                <a:cs typeface="Calibri" pitchFamily="34" charset="0"/>
              </a:rPr>
              <a:t>f</a:t>
            </a:r>
            <a:r>
              <a:rPr lang="de-DE" sz="1500" dirty="0" err="1" smtClean="0">
                <a:solidFill>
                  <a:srgbClr val="FF0000"/>
                </a:solidFill>
                <a:latin typeface="Calibri" pitchFamily="34" charset="0"/>
                <a:cs typeface="Calibri" pitchFamily="34" charset="0"/>
              </a:rPr>
              <a:t>ield</a:t>
            </a:r>
            <a:r>
              <a:rPr lang="de-DE" sz="1500" dirty="0" smtClean="0">
                <a:solidFill>
                  <a:srgbClr val="FF0000"/>
                </a:solidFill>
                <a:latin typeface="Calibri" pitchFamily="34" charset="0"/>
                <a:cs typeface="Calibri" pitchFamily="34" charset="0"/>
              </a:rPr>
              <a:t> </a:t>
            </a:r>
          </a:p>
        </p:txBody>
      </p:sp>
      <p:cxnSp>
        <p:nvCxnSpPr>
          <p:cNvPr id="15" name="Gerade Verbindung mit Pfeil 14"/>
          <p:cNvCxnSpPr/>
          <p:nvPr/>
        </p:nvCxnSpPr>
        <p:spPr bwMode="auto">
          <a:xfrm flipV="1">
            <a:off x="1016000" y="3395144"/>
            <a:ext cx="530242" cy="231062"/>
          </a:xfrm>
          <a:prstGeom prst="straightConnector1">
            <a:avLst/>
          </a:prstGeom>
          <a:no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401764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56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02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7" grpId="0" animBg="1"/>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323964" y="1728720"/>
            <a:ext cx="6496072" cy="2440887"/>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Frankfurt Neutron Source FRANZ</a:t>
            </a:r>
          </a:p>
        </p:txBody>
      </p:sp>
      <p:sp>
        <p:nvSpPr>
          <p:cNvPr id="17" name="Titel 1"/>
          <p:cNvSpPr txBox="1">
            <a:spLocks/>
          </p:cNvSpPr>
          <p:nvPr/>
        </p:nvSpPr>
        <p:spPr>
          <a:xfrm>
            <a:off x="451998" y="792167"/>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cxnSp>
        <p:nvCxnSpPr>
          <p:cNvPr id="26" name="AutoShape 89"/>
          <p:cNvCxnSpPr>
            <a:cxnSpLocks noChangeShapeType="1"/>
          </p:cNvCxnSpPr>
          <p:nvPr/>
        </p:nvCxnSpPr>
        <p:spPr bwMode="auto">
          <a:xfrm>
            <a:off x="1586204" y="3666480"/>
            <a:ext cx="0" cy="0"/>
          </a:xfrm>
          <a:prstGeom prst="straightConnector1">
            <a:avLst/>
          </a:prstGeom>
          <a:noFill/>
          <a:ln w="25400">
            <a:solidFill>
              <a:srgbClr val="FF0000"/>
            </a:solidFill>
            <a:round/>
            <a:headEnd/>
            <a:tailEnd/>
          </a:ln>
        </p:spPr>
      </p:cxnSp>
      <p:sp>
        <p:nvSpPr>
          <p:cNvPr id="16" name="Text Box 34"/>
          <p:cNvSpPr txBox="1">
            <a:spLocks noChangeArrowheads="1"/>
          </p:cNvSpPr>
          <p:nvPr/>
        </p:nvSpPr>
        <p:spPr bwMode="auto">
          <a:xfrm>
            <a:off x="5981948" y="4320327"/>
            <a:ext cx="2761245" cy="1800493"/>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buFontTx/>
              <a:buChar char="•"/>
            </a:pPr>
            <a:r>
              <a:rPr lang="de-DE" sz="1850" dirty="0">
                <a:latin typeface="Calibri" panose="020F0502020204030204" pitchFamily="34" charset="0"/>
              </a:rPr>
              <a:t> CW </a:t>
            </a:r>
            <a:r>
              <a:rPr lang="de-DE" sz="1850" dirty="0" err="1">
                <a:latin typeface="Calibri" panose="020F0502020204030204" pitchFamily="34" charset="0"/>
              </a:rPr>
              <a:t>operated</a:t>
            </a:r>
            <a:r>
              <a:rPr lang="de-DE" sz="1850" dirty="0">
                <a:latin typeface="Calibri" panose="020F0502020204030204" pitchFamily="34" charset="0"/>
              </a:rPr>
              <a:t> </a:t>
            </a:r>
            <a:endParaRPr lang="de-DE" sz="1850" dirty="0" smtClean="0">
              <a:latin typeface="Calibri" panose="020F0502020204030204" pitchFamily="34" charset="0"/>
            </a:endParaRPr>
          </a:p>
          <a:p>
            <a:pPr algn="l">
              <a:buFontTx/>
              <a:buChar char="•"/>
            </a:pPr>
            <a:r>
              <a:rPr lang="de-DE" sz="1850" dirty="0">
                <a:latin typeface="Calibri" panose="020F0502020204030204" pitchFamily="34" charset="0"/>
              </a:rPr>
              <a:t> </a:t>
            </a:r>
            <a:r>
              <a:rPr lang="de-DE" sz="1850" i="1" dirty="0" err="1" smtClean="0">
                <a:latin typeface="Calibri" panose="020F0502020204030204" pitchFamily="34" charset="0"/>
              </a:rPr>
              <a:t>f</a:t>
            </a:r>
            <a:r>
              <a:rPr lang="de-DE" sz="1850" baseline="-25000" dirty="0" err="1" smtClean="0">
                <a:latin typeface="Calibri" panose="020F0502020204030204" pitchFamily="34" charset="0"/>
              </a:rPr>
              <a:t>rf</a:t>
            </a:r>
            <a:r>
              <a:rPr lang="de-DE" sz="1850" dirty="0" smtClean="0">
                <a:latin typeface="Calibri" panose="020F0502020204030204" pitchFamily="34" charset="0"/>
              </a:rPr>
              <a:t> = 175 MHz</a:t>
            </a:r>
            <a:endParaRPr lang="de-DE" sz="1850" dirty="0">
              <a:latin typeface="Calibri" panose="020F0502020204030204" pitchFamily="34" charset="0"/>
            </a:endParaRPr>
          </a:p>
          <a:p>
            <a:pPr algn="l">
              <a:buFontTx/>
              <a:buChar char="•"/>
            </a:pPr>
            <a:r>
              <a:rPr lang="de-DE" sz="1850" dirty="0" smtClean="0">
                <a:latin typeface="Calibri" panose="020F0502020204030204" pitchFamily="34" charset="0"/>
              </a:rPr>
              <a:t> RFQ </a:t>
            </a:r>
            <a:r>
              <a:rPr lang="de-DE" sz="1850" dirty="0" err="1">
                <a:latin typeface="Calibri" panose="020F0502020204030204" pitchFamily="34" charset="0"/>
              </a:rPr>
              <a:t>under</a:t>
            </a:r>
            <a:r>
              <a:rPr lang="de-DE" sz="1850" dirty="0">
                <a:latin typeface="Calibri" panose="020F0502020204030204" pitchFamily="34" charset="0"/>
              </a:rPr>
              <a:t> </a:t>
            </a:r>
            <a:r>
              <a:rPr lang="de-DE" sz="1850" dirty="0" err="1" smtClean="0">
                <a:latin typeface="Calibri" panose="020F0502020204030204" pitchFamily="34" charset="0"/>
              </a:rPr>
              <a:t>construction</a:t>
            </a:r>
            <a:endParaRPr lang="de-DE" sz="1850" dirty="0" smtClean="0">
              <a:latin typeface="Calibri" panose="020F0502020204030204" pitchFamily="34" charset="0"/>
            </a:endParaRPr>
          </a:p>
          <a:p>
            <a:pPr algn="l">
              <a:buFontTx/>
              <a:buChar char="•"/>
            </a:pPr>
            <a:r>
              <a:rPr lang="de-DE" sz="1850" dirty="0" smtClean="0">
                <a:latin typeface="Calibri" panose="020F0502020204030204" pitchFamily="34" charset="0"/>
              </a:rPr>
              <a:t> IH </a:t>
            </a:r>
            <a:r>
              <a:rPr lang="de-DE" sz="1850" dirty="0" err="1" smtClean="0">
                <a:latin typeface="Calibri" panose="020F0502020204030204" pitchFamily="34" charset="0"/>
              </a:rPr>
              <a:t>is</a:t>
            </a:r>
            <a:r>
              <a:rPr lang="de-DE" sz="1850" dirty="0" smtClean="0">
                <a:latin typeface="Calibri" panose="020F0502020204030204" pitchFamily="34" charset="0"/>
              </a:rPr>
              <a:t> </a:t>
            </a:r>
            <a:r>
              <a:rPr lang="de-DE" sz="1850" dirty="0" err="1" smtClean="0">
                <a:latin typeface="Calibri" panose="020F0502020204030204" pitchFamily="34" charset="0"/>
              </a:rPr>
              <a:t>being</a:t>
            </a:r>
            <a:r>
              <a:rPr lang="de-DE" sz="1850" dirty="0" smtClean="0">
                <a:latin typeface="Calibri" panose="020F0502020204030204" pitchFamily="34" charset="0"/>
              </a:rPr>
              <a:t> </a:t>
            </a:r>
            <a:r>
              <a:rPr lang="de-DE" sz="1850" dirty="0" err="1" smtClean="0">
                <a:latin typeface="Calibri" panose="020F0502020204030204" pitchFamily="34" charset="0"/>
              </a:rPr>
              <a:t>copper</a:t>
            </a:r>
            <a:r>
              <a:rPr lang="de-DE" sz="1850" dirty="0" smtClean="0">
                <a:latin typeface="Calibri" panose="020F0502020204030204" pitchFamily="34" charset="0"/>
              </a:rPr>
              <a:t> </a:t>
            </a:r>
            <a:r>
              <a:rPr lang="de-DE" sz="1850" dirty="0" err="1" smtClean="0">
                <a:latin typeface="Calibri" panose="020F0502020204030204" pitchFamily="34" charset="0"/>
              </a:rPr>
              <a:t>plated</a:t>
            </a:r>
            <a:endParaRPr lang="de-DE" sz="1850" dirty="0" smtClean="0">
              <a:latin typeface="Calibri" panose="020F0502020204030204" pitchFamily="34" charset="0"/>
            </a:endParaRPr>
          </a:p>
          <a:p>
            <a:pPr algn="l">
              <a:buFontTx/>
              <a:buChar char="•"/>
            </a:pPr>
            <a:r>
              <a:rPr lang="de-DE" sz="1850" dirty="0" smtClean="0">
                <a:latin typeface="Calibri" panose="020F0502020204030204" pitchFamily="34" charset="0"/>
              </a:rPr>
              <a:t> RFQ </a:t>
            </a:r>
            <a:r>
              <a:rPr lang="de-DE" sz="1850" dirty="0" err="1">
                <a:latin typeface="Calibri" panose="020F0502020204030204" pitchFamily="34" charset="0"/>
              </a:rPr>
              <a:t>test</a:t>
            </a:r>
            <a:r>
              <a:rPr lang="de-DE" sz="1850" dirty="0">
                <a:latin typeface="Calibri" panose="020F0502020204030204" pitchFamily="34" charset="0"/>
              </a:rPr>
              <a:t> </a:t>
            </a:r>
            <a:r>
              <a:rPr lang="de-DE" sz="1850" dirty="0" err="1" smtClean="0">
                <a:latin typeface="Calibri" panose="020F0502020204030204" pitchFamily="34" charset="0"/>
              </a:rPr>
              <a:t>module</a:t>
            </a:r>
            <a:r>
              <a:rPr lang="de-DE" sz="1850" dirty="0">
                <a:latin typeface="Calibri" panose="020F0502020204030204" pitchFamily="34" charset="0"/>
              </a:rPr>
              <a:t> </a:t>
            </a:r>
            <a:r>
              <a:rPr lang="de-DE" sz="1850" dirty="0" err="1" smtClean="0">
                <a:latin typeface="Calibri" panose="020F0502020204030204" pitchFamily="34" charset="0"/>
              </a:rPr>
              <a:t>tested</a:t>
            </a:r>
            <a:r>
              <a:rPr lang="de-DE" sz="1850" dirty="0" smtClean="0">
                <a:latin typeface="Calibri" panose="020F0502020204030204" pitchFamily="34" charset="0"/>
              </a:rPr>
              <a:t/>
            </a:r>
            <a:br>
              <a:rPr lang="de-DE" sz="1850" dirty="0" smtClean="0">
                <a:latin typeface="Calibri" panose="020F0502020204030204" pitchFamily="34" charset="0"/>
              </a:rPr>
            </a:br>
            <a:r>
              <a:rPr lang="de-DE" sz="1850" dirty="0" smtClean="0">
                <a:latin typeface="Calibri" panose="020F0502020204030204" pitchFamily="34" charset="0"/>
              </a:rPr>
              <a:t>  </a:t>
            </a:r>
            <a:r>
              <a:rPr lang="de-DE" sz="1850" dirty="0" err="1" smtClean="0">
                <a:latin typeface="Calibri" panose="020F0502020204030204" pitchFamily="34" charset="0"/>
              </a:rPr>
              <a:t>with</a:t>
            </a:r>
            <a:r>
              <a:rPr lang="de-DE" sz="1850" dirty="0" smtClean="0">
                <a:latin typeface="Calibri" panose="020F0502020204030204" pitchFamily="34" charset="0"/>
              </a:rPr>
              <a:t> </a:t>
            </a:r>
            <a:r>
              <a:rPr lang="de-DE" sz="1850" i="1" dirty="0" err="1" smtClean="0">
                <a:latin typeface="Calibri" panose="020F0502020204030204" pitchFamily="34" charset="0"/>
              </a:rPr>
              <a:t>P</a:t>
            </a:r>
            <a:r>
              <a:rPr lang="de-DE" sz="1850" baseline="-25000" dirty="0" err="1" smtClean="0">
                <a:latin typeface="Calibri" panose="020F0502020204030204" pitchFamily="34" charset="0"/>
              </a:rPr>
              <a:t>rf</a:t>
            </a:r>
            <a:r>
              <a:rPr lang="de-DE" sz="1850" baseline="-25000" dirty="0" smtClean="0">
                <a:latin typeface="Calibri" panose="020F0502020204030204" pitchFamily="34" charset="0"/>
              </a:rPr>
              <a:t> </a:t>
            </a:r>
            <a:r>
              <a:rPr lang="de-DE" sz="1850" dirty="0" smtClean="0">
                <a:latin typeface="Calibri" panose="020F0502020204030204" pitchFamily="34" charset="0"/>
              </a:rPr>
              <a:t> ≈ 115 kW/m </a:t>
            </a:r>
            <a:endParaRPr lang="en-US" sz="1850" dirty="0">
              <a:latin typeface="Calibri" panose="020F0502020204030204" pitchFamily="34" charset="0"/>
            </a:endParaRPr>
          </a:p>
        </p:txBody>
      </p:sp>
      <p:sp>
        <p:nvSpPr>
          <p:cNvPr id="18" name="Rectangle 88"/>
          <p:cNvSpPr>
            <a:spLocks noChangeArrowheads="1"/>
          </p:cNvSpPr>
          <p:nvPr/>
        </p:nvSpPr>
        <p:spPr bwMode="auto">
          <a:xfrm>
            <a:off x="3365316" y="1713366"/>
            <a:ext cx="1369967" cy="1953114"/>
          </a:xfrm>
          <a:prstGeom prst="rect">
            <a:avLst/>
          </a:prstGeom>
          <a:noFill/>
          <a:ln w="28575" algn="ctr">
            <a:solidFill>
              <a:schemeClr val="tx1"/>
            </a:solidFill>
            <a:miter lim="800000"/>
            <a:headEnd/>
            <a:tailEnd/>
          </a:ln>
        </p:spPr>
        <p:txBody>
          <a:bodyPr wrap="none" anchor="ctr"/>
          <a:lstStyle/>
          <a:p>
            <a:endParaRPr lang="de-DE"/>
          </a:p>
        </p:txBody>
      </p:sp>
      <p:cxnSp>
        <p:nvCxnSpPr>
          <p:cNvPr id="19" name="AutoShape 89"/>
          <p:cNvCxnSpPr>
            <a:cxnSpLocks noChangeShapeType="1"/>
            <a:stCxn id="18" idx="2"/>
            <a:endCxn id="18" idx="2"/>
          </p:cNvCxnSpPr>
          <p:nvPr/>
        </p:nvCxnSpPr>
        <p:spPr bwMode="auto">
          <a:xfrm>
            <a:off x="4050300" y="3666480"/>
            <a:ext cx="0" cy="0"/>
          </a:xfrm>
          <a:prstGeom prst="straightConnector1">
            <a:avLst/>
          </a:prstGeom>
          <a:noFill/>
          <a:ln w="25400">
            <a:solidFill>
              <a:srgbClr val="FF0000"/>
            </a:solidFill>
            <a:round/>
            <a:headEnd/>
            <a:tailEnd/>
          </a:ln>
        </p:spPr>
      </p:cxnSp>
      <p:sp>
        <p:nvSpPr>
          <p:cNvPr id="22" name="Textfeld 21"/>
          <p:cNvSpPr txBox="1"/>
          <p:nvPr/>
        </p:nvSpPr>
        <p:spPr>
          <a:xfrm>
            <a:off x="353068" y="4242430"/>
            <a:ext cx="2077813" cy="369332"/>
          </a:xfrm>
          <a:prstGeom prst="rect">
            <a:avLst/>
          </a:prstGeom>
          <a:noFill/>
        </p:spPr>
        <p:txBody>
          <a:bodyPr wrap="none" rtlCol="0">
            <a:spAutoFit/>
          </a:bodyPr>
          <a:lstStyle/>
          <a:p>
            <a:r>
              <a:rPr lang="de-DE" dirty="0" smtClean="0">
                <a:latin typeface="Calibri" pitchFamily="34" charset="0"/>
                <a:cs typeface="Calibri" pitchFamily="34" charset="0"/>
              </a:rPr>
              <a:t>2 </a:t>
            </a:r>
            <a:r>
              <a:rPr lang="de-DE" dirty="0" err="1" smtClean="0">
                <a:latin typeface="Calibri" pitchFamily="34" charset="0"/>
                <a:cs typeface="Calibri" pitchFamily="34" charset="0"/>
              </a:rPr>
              <a:t>MeV</a:t>
            </a:r>
            <a:r>
              <a:rPr lang="de-DE" dirty="0" smtClean="0">
                <a:latin typeface="Calibri" pitchFamily="34" charset="0"/>
                <a:cs typeface="Calibri" pitchFamily="34" charset="0"/>
              </a:rPr>
              <a:t> </a:t>
            </a:r>
            <a:r>
              <a:rPr lang="de-DE" dirty="0" err="1" smtClean="0">
                <a:latin typeface="Calibri" pitchFamily="34" charset="0"/>
                <a:cs typeface="Calibri" pitchFamily="34" charset="0"/>
              </a:rPr>
              <a:t>Linac</a:t>
            </a:r>
            <a:r>
              <a:rPr lang="de-DE" dirty="0" smtClean="0">
                <a:latin typeface="Calibri" pitchFamily="34" charset="0"/>
                <a:cs typeface="Calibri" pitchFamily="34" charset="0"/>
              </a:rPr>
              <a:t> </a:t>
            </a:r>
            <a:r>
              <a:rPr lang="de-DE" dirty="0" err="1" smtClean="0">
                <a:latin typeface="Calibri" pitchFamily="34" charset="0"/>
                <a:cs typeface="Calibri" pitchFamily="34" charset="0"/>
              </a:rPr>
              <a:t>Section</a:t>
            </a:r>
            <a:endParaRPr lang="de-DE" dirty="0" smtClean="0">
              <a:latin typeface="Calibri" pitchFamily="34" charset="0"/>
              <a:cs typeface="Calibri" pitchFamily="34" charset="0"/>
            </a:endParaRPr>
          </a:p>
        </p:txBody>
      </p:sp>
      <p:sp>
        <p:nvSpPr>
          <p:cNvPr id="23" name="Rechteck 22"/>
          <p:cNvSpPr/>
          <p:nvPr/>
        </p:nvSpPr>
        <p:spPr bwMode="auto">
          <a:xfrm>
            <a:off x="350981" y="4306837"/>
            <a:ext cx="5522807" cy="2176832"/>
          </a:xfrm>
          <a:prstGeom prst="rect">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pic>
        <p:nvPicPr>
          <p:cNvPr id="24" name="Picture 3" descr="C:\Users\Neftali\Desktop\Vorträge_Physik\Baugruppe_FRANZ-LINAC_130308_Riezlern_a.png"/>
          <p:cNvPicPr>
            <a:picLocks noChangeAspect="1" noChangeArrowheads="1"/>
          </p:cNvPicPr>
          <p:nvPr/>
        </p:nvPicPr>
        <p:blipFill rotWithShape="1">
          <a:blip r:embed="rId4" cstate="print"/>
          <a:srcRect l="7843" r="34068" b="50000"/>
          <a:stretch/>
        </p:blipFill>
        <p:spPr bwMode="auto">
          <a:xfrm>
            <a:off x="1612222" y="4757613"/>
            <a:ext cx="2347766" cy="1515622"/>
          </a:xfrm>
          <a:prstGeom prst="rect">
            <a:avLst/>
          </a:prstGeom>
          <a:noFill/>
        </p:spPr>
      </p:pic>
      <p:cxnSp>
        <p:nvCxnSpPr>
          <p:cNvPr id="28" name="Gerade Verbindung mit Pfeil 27"/>
          <p:cNvCxnSpPr/>
          <p:nvPr/>
        </p:nvCxnSpPr>
        <p:spPr bwMode="auto">
          <a:xfrm flipH="1">
            <a:off x="1807874" y="5238089"/>
            <a:ext cx="68098" cy="502304"/>
          </a:xfrm>
          <a:prstGeom prst="straightConnector1">
            <a:avLst/>
          </a:prstGeom>
          <a:noFill/>
          <a:ln w="25400" cap="flat" cmpd="sng" algn="ctr">
            <a:solidFill>
              <a:schemeClr val="tx1"/>
            </a:solidFill>
            <a:prstDash val="solid"/>
            <a:round/>
            <a:headEnd type="none" w="med" len="med"/>
            <a:tailEnd type="arrow"/>
          </a:ln>
          <a:effectLst/>
        </p:spPr>
      </p:cxnSp>
      <p:sp>
        <p:nvSpPr>
          <p:cNvPr id="29" name="Textfeld 28"/>
          <p:cNvSpPr txBox="1"/>
          <p:nvPr/>
        </p:nvSpPr>
        <p:spPr>
          <a:xfrm>
            <a:off x="1628621" y="4948448"/>
            <a:ext cx="849720" cy="338554"/>
          </a:xfrm>
          <a:prstGeom prst="rect">
            <a:avLst/>
          </a:prstGeom>
          <a:noFill/>
        </p:spPr>
        <p:txBody>
          <a:bodyPr wrap="none" rtlCol="0">
            <a:spAutoFit/>
          </a:bodyPr>
          <a:lstStyle/>
          <a:p>
            <a:r>
              <a:rPr lang="de-DE" sz="1600" dirty="0" smtClean="0">
                <a:latin typeface="Calibri" pitchFamily="34" charset="0"/>
                <a:cs typeface="Calibri" pitchFamily="34" charset="0"/>
              </a:rPr>
              <a:t>120 keV</a:t>
            </a:r>
          </a:p>
        </p:txBody>
      </p:sp>
      <p:cxnSp>
        <p:nvCxnSpPr>
          <p:cNvPr id="30" name="Gerade Verbindung mit Pfeil 29"/>
          <p:cNvCxnSpPr/>
          <p:nvPr/>
        </p:nvCxnSpPr>
        <p:spPr bwMode="auto">
          <a:xfrm>
            <a:off x="2779294" y="5018270"/>
            <a:ext cx="468047" cy="434952"/>
          </a:xfrm>
          <a:prstGeom prst="straightConnector1">
            <a:avLst/>
          </a:prstGeom>
          <a:noFill/>
          <a:ln w="25400" cap="flat" cmpd="sng" algn="ctr">
            <a:solidFill>
              <a:schemeClr val="tx1"/>
            </a:solidFill>
            <a:prstDash val="solid"/>
            <a:round/>
            <a:headEnd type="none" w="med" len="med"/>
            <a:tailEnd type="arrow"/>
          </a:ln>
          <a:effectLst/>
        </p:spPr>
      </p:cxnSp>
      <p:sp>
        <p:nvSpPr>
          <p:cNvPr id="31" name="Textfeld 30"/>
          <p:cNvSpPr txBox="1"/>
          <p:nvPr/>
        </p:nvSpPr>
        <p:spPr>
          <a:xfrm>
            <a:off x="2042171" y="4679716"/>
            <a:ext cx="849720" cy="338554"/>
          </a:xfrm>
          <a:prstGeom prst="rect">
            <a:avLst/>
          </a:prstGeom>
          <a:noFill/>
        </p:spPr>
        <p:txBody>
          <a:bodyPr wrap="none" rtlCol="0">
            <a:spAutoFit/>
          </a:bodyPr>
          <a:lstStyle/>
          <a:p>
            <a:r>
              <a:rPr lang="de-DE" sz="1600" dirty="0" smtClean="0">
                <a:latin typeface="Calibri" pitchFamily="34" charset="0"/>
                <a:cs typeface="Calibri" pitchFamily="34" charset="0"/>
              </a:rPr>
              <a:t>700 </a:t>
            </a:r>
            <a:r>
              <a:rPr lang="de-DE" sz="1600" dirty="0" err="1" smtClean="0">
                <a:latin typeface="Calibri" pitchFamily="34" charset="0"/>
                <a:cs typeface="Calibri" pitchFamily="34" charset="0"/>
              </a:rPr>
              <a:t>keV</a:t>
            </a:r>
            <a:endParaRPr lang="de-DE" sz="1600" dirty="0" smtClean="0">
              <a:latin typeface="Calibri" pitchFamily="34" charset="0"/>
              <a:cs typeface="Calibri" pitchFamily="34" charset="0"/>
            </a:endParaRPr>
          </a:p>
        </p:txBody>
      </p:sp>
      <p:cxnSp>
        <p:nvCxnSpPr>
          <p:cNvPr id="32" name="Gerade Verbindung mit Pfeil 31"/>
          <p:cNvCxnSpPr/>
          <p:nvPr/>
        </p:nvCxnSpPr>
        <p:spPr bwMode="auto">
          <a:xfrm>
            <a:off x="3460995" y="4848993"/>
            <a:ext cx="425852" cy="514939"/>
          </a:xfrm>
          <a:prstGeom prst="straightConnector1">
            <a:avLst/>
          </a:prstGeom>
          <a:noFill/>
          <a:ln w="25400" cap="flat" cmpd="sng" algn="ctr">
            <a:solidFill>
              <a:schemeClr val="tx1"/>
            </a:solidFill>
            <a:prstDash val="solid"/>
            <a:round/>
            <a:headEnd type="none" w="med" len="med"/>
            <a:tailEnd type="arrow"/>
          </a:ln>
          <a:effectLst/>
        </p:spPr>
      </p:cxnSp>
      <p:sp>
        <p:nvSpPr>
          <p:cNvPr id="33" name="Textfeld 32"/>
          <p:cNvSpPr txBox="1"/>
          <p:nvPr/>
        </p:nvSpPr>
        <p:spPr>
          <a:xfrm>
            <a:off x="2852944" y="4587738"/>
            <a:ext cx="729687" cy="338554"/>
          </a:xfrm>
          <a:prstGeom prst="rect">
            <a:avLst/>
          </a:prstGeom>
          <a:noFill/>
        </p:spPr>
        <p:txBody>
          <a:bodyPr wrap="none" rtlCol="0">
            <a:spAutoFit/>
          </a:bodyPr>
          <a:lstStyle/>
          <a:p>
            <a:r>
              <a:rPr lang="de-DE" sz="1600" dirty="0" smtClean="0">
                <a:latin typeface="Calibri" pitchFamily="34" charset="0"/>
                <a:cs typeface="Calibri" pitchFamily="34" charset="0"/>
              </a:rPr>
              <a:t>2 </a:t>
            </a:r>
            <a:r>
              <a:rPr lang="de-DE" sz="1600" dirty="0" err="1" smtClean="0">
                <a:latin typeface="Calibri" pitchFamily="34" charset="0"/>
                <a:cs typeface="Calibri" pitchFamily="34" charset="0"/>
              </a:rPr>
              <a:t>MeV</a:t>
            </a:r>
            <a:endParaRPr lang="de-DE" sz="1600" dirty="0" smtClean="0">
              <a:latin typeface="Calibri" pitchFamily="34" charset="0"/>
              <a:cs typeface="Calibri" pitchFamily="34" charset="0"/>
            </a:endParaRPr>
          </a:p>
        </p:txBody>
      </p:sp>
      <p:sp>
        <p:nvSpPr>
          <p:cNvPr id="34" name="Textfeld 33"/>
          <p:cNvSpPr txBox="1"/>
          <p:nvPr/>
        </p:nvSpPr>
        <p:spPr>
          <a:xfrm>
            <a:off x="1679836" y="6190534"/>
            <a:ext cx="568937" cy="369332"/>
          </a:xfrm>
          <a:prstGeom prst="rect">
            <a:avLst/>
          </a:prstGeom>
          <a:noFill/>
        </p:spPr>
        <p:txBody>
          <a:bodyPr wrap="none" rtlCol="0">
            <a:spAutoFit/>
          </a:bodyPr>
          <a:lstStyle/>
          <a:p>
            <a:r>
              <a:rPr lang="de-DE" dirty="0" smtClean="0">
                <a:solidFill>
                  <a:srgbClr val="FF0000"/>
                </a:solidFill>
                <a:latin typeface="Calibri" pitchFamily="34" charset="0"/>
                <a:cs typeface="Calibri" pitchFamily="34" charset="0"/>
              </a:rPr>
              <a:t>RFQ</a:t>
            </a:r>
          </a:p>
        </p:txBody>
      </p:sp>
      <p:sp>
        <p:nvSpPr>
          <p:cNvPr id="35" name="Textfeld 34"/>
          <p:cNvSpPr txBox="1"/>
          <p:nvPr/>
        </p:nvSpPr>
        <p:spPr>
          <a:xfrm>
            <a:off x="3949568" y="6184144"/>
            <a:ext cx="386644" cy="369332"/>
          </a:xfrm>
          <a:prstGeom prst="rect">
            <a:avLst/>
          </a:prstGeom>
          <a:noFill/>
        </p:spPr>
        <p:txBody>
          <a:bodyPr wrap="none" rtlCol="0">
            <a:spAutoFit/>
          </a:bodyPr>
          <a:lstStyle/>
          <a:p>
            <a:r>
              <a:rPr lang="de-DE" dirty="0" smtClean="0">
                <a:solidFill>
                  <a:srgbClr val="FF0000"/>
                </a:solidFill>
                <a:latin typeface="Calibri" pitchFamily="34" charset="0"/>
                <a:cs typeface="Calibri" pitchFamily="34" charset="0"/>
              </a:rPr>
              <a:t>IH</a:t>
            </a:r>
          </a:p>
        </p:txBody>
      </p:sp>
      <p:sp>
        <p:nvSpPr>
          <p:cNvPr id="36" name="Textfeld 35"/>
          <p:cNvSpPr txBox="1"/>
          <p:nvPr/>
        </p:nvSpPr>
        <p:spPr>
          <a:xfrm>
            <a:off x="5872149" y="6271559"/>
            <a:ext cx="2577949" cy="261610"/>
          </a:xfrm>
          <a:prstGeom prst="rect">
            <a:avLst/>
          </a:prstGeom>
          <a:noFill/>
        </p:spPr>
        <p:txBody>
          <a:bodyPr wrap="none" rtlCol="0">
            <a:spAutoFit/>
          </a:bodyPr>
          <a:lstStyle/>
          <a:p>
            <a:r>
              <a:rPr lang="de-DE" sz="1100" dirty="0" smtClean="0">
                <a:latin typeface="Calibri" pitchFamily="34" charset="0"/>
                <a:cs typeface="Calibri" pitchFamily="34" charset="0"/>
              </a:rPr>
              <a:t>© M. Heilmann, U. Ratzinger, A. Schempp</a:t>
            </a:r>
          </a:p>
        </p:txBody>
      </p:sp>
      <p:cxnSp>
        <p:nvCxnSpPr>
          <p:cNvPr id="37" name="Gerade Verbindung mit Pfeil 36"/>
          <p:cNvCxnSpPr>
            <a:stCxn id="35" idx="1"/>
          </p:cNvCxnSpPr>
          <p:nvPr/>
        </p:nvCxnSpPr>
        <p:spPr bwMode="auto">
          <a:xfrm flipH="1" flipV="1">
            <a:off x="3624836" y="5617428"/>
            <a:ext cx="324732" cy="751382"/>
          </a:xfrm>
          <a:prstGeom prst="straightConnector1">
            <a:avLst/>
          </a:prstGeom>
          <a:noFill/>
          <a:ln w="25400" cap="flat" cmpd="sng" algn="ctr">
            <a:solidFill>
              <a:srgbClr val="FF0000"/>
            </a:solidFill>
            <a:prstDash val="solid"/>
            <a:round/>
            <a:headEnd type="none" w="med" len="med"/>
            <a:tailEnd type="arrow"/>
          </a:ln>
          <a:effectLst/>
        </p:spPr>
      </p:cxnSp>
      <p:pic>
        <p:nvPicPr>
          <p:cNvPr id="38" name="Picture 2" descr="N:\ChristophW\FRANZ-IH.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321" r="4366"/>
          <a:stretch/>
        </p:blipFill>
        <p:spPr bwMode="auto">
          <a:xfrm>
            <a:off x="3994350" y="4586991"/>
            <a:ext cx="1859268" cy="1634438"/>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Gerade Verbindung mit Pfeil 39"/>
          <p:cNvCxnSpPr>
            <a:stCxn id="35" idx="3"/>
          </p:cNvCxnSpPr>
          <p:nvPr/>
        </p:nvCxnSpPr>
        <p:spPr bwMode="auto">
          <a:xfrm flipV="1">
            <a:off x="4336212" y="5989927"/>
            <a:ext cx="415039" cy="378883"/>
          </a:xfrm>
          <a:prstGeom prst="straightConnector1">
            <a:avLst/>
          </a:prstGeom>
          <a:noFill/>
          <a:ln w="25400" cap="flat" cmpd="sng" algn="ctr">
            <a:solidFill>
              <a:srgbClr val="FF0000"/>
            </a:solidFill>
            <a:prstDash val="solid"/>
            <a:round/>
            <a:headEnd type="none" w="med" len="med"/>
            <a:tailEnd type="arrow"/>
          </a:ln>
          <a:effectLst/>
        </p:spPr>
      </p:cxnSp>
      <p:sp>
        <p:nvSpPr>
          <p:cNvPr id="41" name="Rechteck 40"/>
          <p:cNvSpPr/>
          <p:nvPr/>
        </p:nvSpPr>
        <p:spPr bwMode="auto">
          <a:xfrm>
            <a:off x="1634484" y="4598777"/>
            <a:ext cx="2324197" cy="1674458"/>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pic>
        <p:nvPicPr>
          <p:cNvPr id="42" name="Grafik 41"/>
          <p:cNvPicPr>
            <a:picLocks noChangeAspect="1"/>
          </p:cNvPicPr>
          <p:nvPr/>
        </p:nvPicPr>
        <p:blipFill rotWithShape="1">
          <a:blip r:embed="rId6" cstate="print">
            <a:extLst>
              <a:ext uri="{28A0092B-C50C-407E-A947-70E740481C1C}">
                <a14:useLocalDpi xmlns:a14="http://schemas.microsoft.com/office/drawing/2010/main" val="0"/>
              </a:ext>
            </a:extLst>
          </a:blip>
          <a:srcRect l="23962" t="10067" r="38179"/>
          <a:stretch/>
        </p:blipFill>
        <p:spPr>
          <a:xfrm>
            <a:off x="377782" y="4598611"/>
            <a:ext cx="1252116" cy="1674769"/>
          </a:xfrm>
          <a:prstGeom prst="rect">
            <a:avLst/>
          </a:prstGeom>
        </p:spPr>
      </p:pic>
      <p:sp>
        <p:nvSpPr>
          <p:cNvPr id="43" name="L-Form 42"/>
          <p:cNvSpPr/>
          <p:nvPr/>
        </p:nvSpPr>
        <p:spPr bwMode="auto">
          <a:xfrm rot="10800000">
            <a:off x="1017815" y="1366218"/>
            <a:ext cx="7108371" cy="2870026"/>
          </a:xfrm>
          <a:prstGeom prst="corner">
            <a:avLst>
              <a:gd name="adj1" fmla="val 62632"/>
              <a:gd name="adj2" fmla="val 299095"/>
            </a:avLst>
          </a:prstGeom>
          <a:noFill/>
          <a:ln w="254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6" name="Text Box 83"/>
          <p:cNvSpPr txBox="1">
            <a:spLocks noChangeArrowheads="1"/>
          </p:cNvSpPr>
          <p:nvPr/>
        </p:nvSpPr>
        <p:spPr bwMode="auto">
          <a:xfrm>
            <a:off x="3002179" y="1345561"/>
            <a:ext cx="3139642" cy="353943"/>
          </a:xfrm>
          <a:prstGeom prst="rect">
            <a:avLst/>
          </a:prstGeom>
          <a:noFill/>
          <a:ln w="25400" algn="ctr">
            <a:noFill/>
            <a:miter lim="800000"/>
            <a:headEnd/>
            <a:tailEnd/>
          </a:ln>
        </p:spPr>
        <p:txBody>
          <a:bodyPr wrap="none">
            <a:spAutoFit/>
          </a:bodyPr>
          <a:lstStyle/>
          <a:p>
            <a:r>
              <a:rPr lang="de-DE" sz="1700" b="1" dirty="0">
                <a:solidFill>
                  <a:srgbClr val="0000FF"/>
                </a:solidFill>
                <a:latin typeface="Calibri" panose="020F0502020204030204" pitchFamily="34" charset="0"/>
              </a:rPr>
              <a:t>Frankfurt Neutron Source </a:t>
            </a:r>
            <a:r>
              <a:rPr lang="de-DE" sz="1700" b="1" dirty="0" smtClean="0">
                <a:solidFill>
                  <a:srgbClr val="0000FF"/>
                </a:solidFill>
                <a:latin typeface="Calibri" panose="020F0502020204030204" pitchFamily="34" charset="0"/>
              </a:rPr>
              <a:t>FRANZ</a:t>
            </a:r>
            <a:endParaRPr lang="de-DE" sz="1700" b="1" dirty="0">
              <a:solidFill>
                <a:srgbClr val="0000FF"/>
              </a:solidFill>
              <a:latin typeface="Calibri" panose="020F0502020204030204" pitchFamily="34" charset="0"/>
            </a:endParaRPr>
          </a:p>
        </p:txBody>
      </p:sp>
      <p:cxnSp>
        <p:nvCxnSpPr>
          <p:cNvPr id="27" name="Gerade Verbindung mit Pfeil 26"/>
          <p:cNvCxnSpPr/>
          <p:nvPr/>
        </p:nvCxnSpPr>
        <p:spPr bwMode="auto">
          <a:xfrm flipH="1" flipV="1">
            <a:off x="1171860" y="5802401"/>
            <a:ext cx="475318" cy="594571"/>
          </a:xfrm>
          <a:prstGeom prst="straightConnector1">
            <a:avLst/>
          </a:prstGeom>
          <a:noFill/>
          <a:ln w="25400" cap="flat" cmpd="sng" algn="ctr">
            <a:solidFill>
              <a:srgbClr val="FF0000"/>
            </a:solidFill>
            <a:prstDash val="solid"/>
            <a:round/>
            <a:headEnd type="none" w="med" len="med"/>
            <a:tailEnd type="arrow"/>
          </a:ln>
          <a:effectLst/>
        </p:spPr>
      </p:cxnSp>
      <p:cxnSp>
        <p:nvCxnSpPr>
          <p:cNvPr id="47" name="Gerade Verbindung mit Pfeil 46"/>
          <p:cNvCxnSpPr/>
          <p:nvPr/>
        </p:nvCxnSpPr>
        <p:spPr bwMode="auto">
          <a:xfrm flipV="1">
            <a:off x="2267665" y="5799766"/>
            <a:ext cx="337375" cy="629862"/>
          </a:xfrm>
          <a:prstGeom prst="straightConnector1">
            <a:avLst/>
          </a:prstGeom>
          <a:noFill/>
          <a:ln w="25400" cap="flat" cmpd="sng" algn="ctr">
            <a:solidFill>
              <a:srgbClr val="FF0000"/>
            </a:solidFill>
            <a:prstDash val="solid"/>
            <a:round/>
            <a:headEnd type="none" w="med" len="med"/>
            <a:tailEnd type="arrow"/>
          </a:ln>
          <a:effectLst/>
        </p:spPr>
      </p:cxnSp>
      <p:cxnSp>
        <p:nvCxnSpPr>
          <p:cNvPr id="10" name="Gerade Verbindung mit Pfeil 9"/>
          <p:cNvCxnSpPr/>
          <p:nvPr/>
        </p:nvCxnSpPr>
        <p:spPr bwMode="auto">
          <a:xfrm>
            <a:off x="1697684" y="2129373"/>
            <a:ext cx="1658107" cy="0"/>
          </a:xfrm>
          <a:prstGeom prst="straightConnector1">
            <a:avLst/>
          </a:prstGeom>
          <a:noFill/>
          <a:ln w="25400" cap="flat" cmpd="sng" algn="ctr">
            <a:solidFill>
              <a:schemeClr val="tx1"/>
            </a:solidFill>
            <a:prstDash val="solid"/>
            <a:round/>
            <a:headEnd type="arrow" w="med" len="lg"/>
            <a:tailEnd type="arrow" w="med" len="lg"/>
          </a:ln>
          <a:effectLst/>
        </p:spPr>
      </p:cxnSp>
      <p:sp>
        <p:nvSpPr>
          <p:cNvPr id="49" name="Textfeld 48"/>
          <p:cNvSpPr txBox="1"/>
          <p:nvPr/>
        </p:nvSpPr>
        <p:spPr>
          <a:xfrm>
            <a:off x="3700015" y="2790345"/>
            <a:ext cx="713657" cy="369332"/>
          </a:xfrm>
          <a:prstGeom prst="rect">
            <a:avLst/>
          </a:prstGeom>
          <a:noFill/>
        </p:spPr>
        <p:txBody>
          <a:bodyPr wrap="none" rtlCol="0">
            <a:spAutoFit/>
          </a:bodyPr>
          <a:lstStyle/>
          <a:p>
            <a:r>
              <a:rPr lang="de-DE" dirty="0" smtClean="0">
                <a:solidFill>
                  <a:schemeClr val="tx1">
                    <a:lumMod val="65000"/>
                    <a:lumOff val="35000"/>
                  </a:schemeClr>
                </a:solidFill>
                <a:latin typeface="Calibri" pitchFamily="34" charset="0"/>
                <a:cs typeface="Calibri" pitchFamily="34" charset="0"/>
              </a:rPr>
              <a:t>2.4 m</a:t>
            </a:r>
          </a:p>
        </p:txBody>
      </p:sp>
      <p:cxnSp>
        <p:nvCxnSpPr>
          <p:cNvPr id="39" name="Gerade Verbindung mit Pfeil 38"/>
          <p:cNvCxnSpPr/>
          <p:nvPr/>
        </p:nvCxnSpPr>
        <p:spPr bwMode="auto">
          <a:xfrm>
            <a:off x="3378405" y="2826361"/>
            <a:ext cx="1356878" cy="0"/>
          </a:xfrm>
          <a:prstGeom prst="straightConnector1">
            <a:avLst/>
          </a:prstGeom>
          <a:noFill/>
          <a:ln w="25400" cap="flat" cmpd="sng" algn="ctr">
            <a:solidFill>
              <a:schemeClr val="tx1">
                <a:lumMod val="65000"/>
                <a:lumOff val="35000"/>
              </a:schemeClr>
            </a:solidFill>
            <a:prstDash val="solid"/>
            <a:round/>
            <a:headEnd type="arrow" w="lg" len="lg"/>
            <a:tailEnd type="arrow" w="lg" len="lg"/>
          </a:ln>
          <a:effectLst/>
        </p:spPr>
      </p:cxnSp>
      <p:sp>
        <p:nvSpPr>
          <p:cNvPr id="4" name="Textfeld 3"/>
          <p:cNvSpPr txBox="1"/>
          <p:nvPr/>
        </p:nvSpPr>
        <p:spPr>
          <a:xfrm>
            <a:off x="2227204" y="1885242"/>
            <a:ext cx="569387" cy="276999"/>
          </a:xfrm>
          <a:prstGeom prst="rect">
            <a:avLst/>
          </a:prstGeom>
          <a:noFill/>
        </p:spPr>
        <p:txBody>
          <a:bodyPr wrap="none" rtlCol="0">
            <a:spAutoFit/>
          </a:bodyPr>
          <a:lstStyle/>
          <a:p>
            <a:r>
              <a:rPr lang="de-DE" sz="1200" dirty="0" smtClean="0">
                <a:latin typeface="+mn-lt"/>
                <a:cs typeface="Calibri" pitchFamily="34" charset="0"/>
              </a:rPr>
              <a:t>LEBT</a:t>
            </a:r>
          </a:p>
        </p:txBody>
      </p:sp>
      <p:sp>
        <p:nvSpPr>
          <p:cNvPr id="20" name="Line 93"/>
          <p:cNvSpPr>
            <a:spLocks noChangeShapeType="1"/>
          </p:cNvSpPr>
          <p:nvPr/>
        </p:nvSpPr>
        <p:spPr bwMode="auto">
          <a:xfrm flipH="1">
            <a:off x="353068" y="3666481"/>
            <a:ext cx="3012248" cy="640356"/>
          </a:xfrm>
          <a:prstGeom prst="line">
            <a:avLst/>
          </a:prstGeom>
          <a:noFill/>
          <a:ln w="28575">
            <a:solidFill>
              <a:schemeClr val="tx1"/>
            </a:solidFill>
            <a:round/>
            <a:headEnd/>
            <a:tailEnd/>
          </a:ln>
        </p:spPr>
        <p:txBody>
          <a:bodyPr wrap="none" anchor="ctr"/>
          <a:lstStyle/>
          <a:p>
            <a:endParaRPr lang="de-DE"/>
          </a:p>
        </p:txBody>
      </p:sp>
      <p:sp>
        <p:nvSpPr>
          <p:cNvPr id="21" name="Line 94"/>
          <p:cNvSpPr>
            <a:spLocks noChangeShapeType="1"/>
          </p:cNvSpPr>
          <p:nvPr/>
        </p:nvSpPr>
        <p:spPr bwMode="auto">
          <a:xfrm>
            <a:off x="4735284" y="3666481"/>
            <a:ext cx="1138504" cy="640356"/>
          </a:xfrm>
          <a:prstGeom prst="line">
            <a:avLst/>
          </a:prstGeom>
          <a:noFill/>
          <a:ln w="28575">
            <a:solidFill>
              <a:schemeClr val="tx1"/>
            </a:solidFill>
            <a:round/>
            <a:headEnd/>
            <a:tailEnd/>
          </a:ln>
        </p:spPr>
        <p:txBody>
          <a:bodyPr wrap="none" anchor="ctr"/>
          <a:lstStyle/>
          <a:p>
            <a:endParaRPr lang="de-DE"/>
          </a:p>
        </p:txBody>
      </p:sp>
      <p:sp>
        <p:nvSpPr>
          <p:cNvPr id="45" name="Text Box 10"/>
          <p:cNvSpPr txBox="1">
            <a:spLocks noChangeArrowheads="1"/>
          </p:cNvSpPr>
          <p:nvPr/>
        </p:nvSpPr>
        <p:spPr bwMode="auto">
          <a:xfrm>
            <a:off x="-2048426" y="3797910"/>
            <a:ext cx="1586603" cy="338554"/>
          </a:xfrm>
          <a:prstGeom prst="rect">
            <a:avLst/>
          </a:prstGeom>
          <a:noFill/>
          <a:ln w="9525">
            <a:noFill/>
            <a:miter lim="800000"/>
            <a:headEnd/>
            <a:tailEnd/>
          </a:ln>
          <a:effectLst/>
        </p:spPr>
        <p:txBody>
          <a:bodyPr wrap="square">
            <a:spAutoFit/>
          </a:bodyPr>
          <a:lstStyle/>
          <a:p>
            <a:pPr algn="l">
              <a:spcBef>
                <a:spcPct val="50000"/>
              </a:spcBef>
            </a:pPr>
            <a:r>
              <a:rPr lang="de-DE" sz="1600" dirty="0">
                <a:solidFill>
                  <a:srgbClr val="FF0000"/>
                </a:solidFill>
                <a:latin typeface="Calibri" pitchFamily="34" charset="0"/>
                <a:cs typeface="Arial" charset="0"/>
              </a:rPr>
              <a:t>RFQ </a:t>
            </a:r>
            <a:r>
              <a:rPr lang="de-DE" sz="1600" dirty="0" err="1">
                <a:solidFill>
                  <a:srgbClr val="FF0000"/>
                </a:solidFill>
                <a:latin typeface="Calibri" pitchFamily="34" charset="0"/>
                <a:cs typeface="Arial" charset="0"/>
              </a:rPr>
              <a:t>test</a:t>
            </a:r>
            <a:r>
              <a:rPr lang="de-DE" sz="1600" dirty="0">
                <a:solidFill>
                  <a:srgbClr val="FF0000"/>
                </a:solidFill>
                <a:latin typeface="Calibri" pitchFamily="34" charset="0"/>
                <a:cs typeface="Arial" charset="0"/>
              </a:rPr>
              <a:t> </a:t>
            </a:r>
            <a:r>
              <a:rPr lang="de-DE" sz="1600" dirty="0" err="1">
                <a:solidFill>
                  <a:srgbClr val="FF0000"/>
                </a:solidFill>
                <a:latin typeface="Calibri" pitchFamily="34" charset="0"/>
                <a:cs typeface="Arial" charset="0"/>
              </a:rPr>
              <a:t>module</a:t>
            </a:r>
            <a:endParaRPr lang="de-DE" sz="1600" dirty="0">
              <a:solidFill>
                <a:srgbClr val="FF0000"/>
              </a:solidFill>
              <a:latin typeface="Calibri" pitchFamily="34" charset="0"/>
              <a:cs typeface="Arial" charset="0"/>
            </a:endParaRPr>
          </a:p>
        </p:txBody>
      </p:sp>
      <p:pic>
        <p:nvPicPr>
          <p:cNvPr id="48" name="Picture 7" descr="D:\Eigene Dokumente\FRANZ allgemein\RFQ_testmodul.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9985"/>
          <a:stretch/>
        </p:blipFill>
        <p:spPr bwMode="auto">
          <a:xfrm>
            <a:off x="-1787286" y="2292561"/>
            <a:ext cx="1186248" cy="1524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19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323964" y="1728720"/>
            <a:ext cx="6496072" cy="2440887"/>
          </a:xfrm>
          <a:prstGeom prst="rect">
            <a:avLst/>
          </a:prstGeom>
          <a:noFill/>
          <a:extLst>
            <a:ext uri="{909E8E84-426E-40DD-AFC4-6F175D3DCCD1}">
              <a14:hiddenFill xmlns:a14="http://schemas.microsoft.com/office/drawing/2010/main">
                <a:solidFill>
                  <a:srgbClr val="FFFFFF"/>
                </a:solidFill>
              </a14:hiddenFill>
            </a:ext>
          </a:extLst>
        </p:spPr>
      </p:pic>
      <p:sp>
        <p:nvSpPr>
          <p:cNvPr id="22" name="Rechteck 21"/>
          <p:cNvSpPr/>
          <p:nvPr/>
        </p:nvSpPr>
        <p:spPr bwMode="auto">
          <a:xfrm>
            <a:off x="4933006" y="3277214"/>
            <a:ext cx="1287223" cy="476137"/>
          </a:xfrm>
          <a:prstGeom prst="rect">
            <a:avLst/>
          </a:prstGeom>
          <a:solidFill>
            <a:schemeClr val="bg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80" name="Text Box 34"/>
          <p:cNvSpPr txBox="1">
            <a:spLocks noChangeArrowheads="1"/>
          </p:cNvSpPr>
          <p:nvPr/>
        </p:nvSpPr>
        <p:spPr bwMode="auto">
          <a:xfrm>
            <a:off x="7177837" y="4403439"/>
            <a:ext cx="1623824" cy="1815882"/>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buFontTx/>
              <a:buChar char="•"/>
            </a:pPr>
            <a:r>
              <a:rPr lang="de-DE" sz="1600" dirty="0" smtClean="0">
                <a:solidFill>
                  <a:srgbClr val="0070C0"/>
                </a:solidFill>
              </a:rPr>
              <a:t> </a:t>
            </a:r>
            <a:r>
              <a:rPr lang="de-DE" sz="1600" dirty="0" err="1" smtClean="0">
                <a:solidFill>
                  <a:srgbClr val="0070C0"/>
                </a:solidFill>
              </a:rPr>
              <a:t>Mobley</a:t>
            </a:r>
            <a:r>
              <a:rPr lang="de-DE" sz="1600" dirty="0" smtClean="0">
                <a:solidFill>
                  <a:srgbClr val="0070C0"/>
                </a:solidFill>
              </a:rPr>
              <a:t> Type </a:t>
            </a:r>
          </a:p>
          <a:p>
            <a:pPr algn="l">
              <a:buFontTx/>
              <a:buChar char="•"/>
            </a:pPr>
            <a:r>
              <a:rPr lang="de-DE" sz="1600" dirty="0" smtClean="0">
                <a:solidFill>
                  <a:srgbClr val="0070C0"/>
                </a:solidFill>
              </a:rPr>
              <a:t> </a:t>
            </a:r>
            <a:r>
              <a:rPr lang="de-DE" sz="1600" dirty="0" err="1" smtClean="0">
                <a:solidFill>
                  <a:srgbClr val="0070C0"/>
                </a:solidFill>
              </a:rPr>
              <a:t>Electric</a:t>
            </a:r>
            <a:r>
              <a:rPr lang="de-DE" sz="1600" dirty="0" smtClean="0">
                <a:solidFill>
                  <a:srgbClr val="0070C0"/>
                </a:solidFill>
              </a:rPr>
              <a:t> Kicker (</a:t>
            </a:r>
            <a:r>
              <a:rPr lang="de-DE" sz="1600" i="1" dirty="0" smtClean="0">
                <a:solidFill>
                  <a:srgbClr val="0070C0"/>
                </a:solidFill>
              </a:rPr>
              <a:t>f</a:t>
            </a:r>
            <a:r>
              <a:rPr lang="de-DE" sz="1600" dirty="0" smtClean="0">
                <a:solidFill>
                  <a:srgbClr val="0070C0"/>
                </a:solidFill>
              </a:rPr>
              <a:t> = 2.5 MHz)</a:t>
            </a:r>
          </a:p>
          <a:p>
            <a:pPr algn="l">
              <a:buFontTx/>
              <a:buChar char="•"/>
            </a:pPr>
            <a:r>
              <a:rPr lang="de-DE" sz="1600" dirty="0" smtClean="0">
                <a:solidFill>
                  <a:srgbClr val="0070C0"/>
                </a:solidFill>
              </a:rPr>
              <a:t> </a:t>
            </a:r>
            <a:r>
              <a:rPr lang="de-DE" sz="1600" dirty="0" err="1" smtClean="0">
                <a:solidFill>
                  <a:srgbClr val="0070C0"/>
                </a:solidFill>
              </a:rPr>
              <a:t>Magnetic</a:t>
            </a:r>
            <a:r>
              <a:rPr lang="de-DE" sz="1600" dirty="0" smtClean="0">
                <a:solidFill>
                  <a:srgbClr val="0070C0"/>
                </a:solidFill>
              </a:rPr>
              <a:t> </a:t>
            </a:r>
            <a:r>
              <a:rPr lang="de-DE" sz="1600" dirty="0" err="1" smtClean="0">
                <a:solidFill>
                  <a:srgbClr val="0070C0"/>
                </a:solidFill>
              </a:rPr>
              <a:t>Guiding</a:t>
            </a:r>
            <a:r>
              <a:rPr lang="de-DE" sz="1600" dirty="0" smtClean="0">
                <a:solidFill>
                  <a:srgbClr val="0070C0"/>
                </a:solidFill>
              </a:rPr>
              <a:t> System</a:t>
            </a:r>
          </a:p>
          <a:p>
            <a:pPr algn="l">
              <a:buFontTx/>
              <a:buChar char="•"/>
            </a:pPr>
            <a:r>
              <a:rPr lang="de-DE" sz="1600" dirty="0" smtClean="0">
                <a:solidFill>
                  <a:srgbClr val="0070C0"/>
                </a:solidFill>
              </a:rPr>
              <a:t> </a:t>
            </a:r>
            <a:r>
              <a:rPr lang="de-DE" sz="1600" dirty="0" err="1" smtClean="0">
                <a:solidFill>
                  <a:srgbClr val="0070C0"/>
                </a:solidFill>
              </a:rPr>
              <a:t>Rebuncher</a:t>
            </a:r>
            <a:r>
              <a:rPr lang="de-DE" sz="1600" dirty="0" smtClean="0">
                <a:solidFill>
                  <a:srgbClr val="0070C0"/>
                </a:solidFill>
              </a:rPr>
              <a:t> </a:t>
            </a:r>
            <a:r>
              <a:rPr lang="de-DE" sz="1600" dirty="0" err="1" smtClean="0">
                <a:solidFill>
                  <a:srgbClr val="0070C0"/>
                </a:solidFill>
              </a:rPr>
              <a:t>Cavities</a:t>
            </a:r>
            <a:endParaRPr lang="de-DE" sz="1600" dirty="0">
              <a:solidFill>
                <a:srgbClr val="0070C0"/>
              </a:solidFill>
            </a:endParaRPr>
          </a:p>
        </p:txBody>
      </p:sp>
      <p:sp>
        <p:nvSpPr>
          <p:cNvPr id="2" name="Titel 1"/>
          <p:cNvSpPr>
            <a:spLocks noGrp="1"/>
          </p:cNvSpPr>
          <p:nvPr>
            <p:ph type="title"/>
          </p:nvPr>
        </p:nvSpPr>
        <p:spPr/>
        <p:txBody>
          <a:bodyPr/>
          <a:lstStyle/>
          <a:p>
            <a:r>
              <a:rPr lang="de-DE" dirty="0"/>
              <a:t>Frankfurt Neutron Source FRANZ</a:t>
            </a:r>
          </a:p>
        </p:txBody>
      </p:sp>
      <p:sp>
        <p:nvSpPr>
          <p:cNvPr id="17" name="Titel 1"/>
          <p:cNvSpPr txBox="1">
            <a:spLocks/>
          </p:cNvSpPr>
          <p:nvPr/>
        </p:nvSpPr>
        <p:spPr>
          <a:xfrm>
            <a:off x="451998" y="792167"/>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sp>
        <p:nvSpPr>
          <p:cNvPr id="43" name="L-Form 42"/>
          <p:cNvSpPr/>
          <p:nvPr/>
        </p:nvSpPr>
        <p:spPr bwMode="auto">
          <a:xfrm rot="10800000">
            <a:off x="1017815" y="1366218"/>
            <a:ext cx="7108371" cy="2870026"/>
          </a:xfrm>
          <a:prstGeom prst="corner">
            <a:avLst>
              <a:gd name="adj1" fmla="val 62632"/>
              <a:gd name="adj2" fmla="val 299095"/>
            </a:avLst>
          </a:prstGeom>
          <a:noFill/>
          <a:ln w="254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6" name="Text Box 83"/>
          <p:cNvSpPr txBox="1">
            <a:spLocks noChangeArrowheads="1"/>
          </p:cNvSpPr>
          <p:nvPr/>
        </p:nvSpPr>
        <p:spPr bwMode="auto">
          <a:xfrm>
            <a:off x="3002179" y="1345561"/>
            <a:ext cx="3139642" cy="353943"/>
          </a:xfrm>
          <a:prstGeom prst="rect">
            <a:avLst/>
          </a:prstGeom>
          <a:noFill/>
          <a:ln w="25400" algn="ctr">
            <a:noFill/>
            <a:miter lim="800000"/>
            <a:headEnd/>
            <a:tailEnd/>
          </a:ln>
        </p:spPr>
        <p:txBody>
          <a:bodyPr wrap="none">
            <a:spAutoFit/>
          </a:bodyPr>
          <a:lstStyle/>
          <a:p>
            <a:r>
              <a:rPr lang="de-DE" sz="1700" b="1" dirty="0">
                <a:solidFill>
                  <a:srgbClr val="0000FF"/>
                </a:solidFill>
                <a:latin typeface="Calibri" panose="020F0502020204030204" pitchFamily="34" charset="0"/>
              </a:rPr>
              <a:t>Frankfurt Neutron Source </a:t>
            </a:r>
            <a:r>
              <a:rPr lang="de-DE" sz="1700" b="1" dirty="0" smtClean="0">
                <a:solidFill>
                  <a:srgbClr val="0000FF"/>
                </a:solidFill>
                <a:latin typeface="Calibri" panose="020F0502020204030204" pitchFamily="34" charset="0"/>
              </a:rPr>
              <a:t>FRANZ</a:t>
            </a:r>
            <a:endParaRPr lang="de-DE" sz="1700" b="1" dirty="0">
              <a:solidFill>
                <a:srgbClr val="0000FF"/>
              </a:solidFill>
              <a:latin typeface="Calibri" panose="020F0502020204030204" pitchFamily="34" charset="0"/>
            </a:endParaRPr>
          </a:p>
        </p:txBody>
      </p:sp>
      <p:sp>
        <p:nvSpPr>
          <p:cNvPr id="50" name="Textfeld 49"/>
          <p:cNvSpPr txBox="1"/>
          <p:nvPr/>
        </p:nvSpPr>
        <p:spPr>
          <a:xfrm>
            <a:off x="4832423" y="4308243"/>
            <a:ext cx="1951368" cy="369332"/>
          </a:xfrm>
          <a:prstGeom prst="rect">
            <a:avLst/>
          </a:prstGeom>
          <a:noFill/>
        </p:spPr>
        <p:txBody>
          <a:bodyPr wrap="none" rtlCol="0">
            <a:spAutoFit/>
          </a:bodyPr>
          <a:lstStyle/>
          <a:p>
            <a:r>
              <a:rPr lang="de-DE" dirty="0" err="1" smtClean="0">
                <a:solidFill>
                  <a:srgbClr val="0070C0"/>
                </a:solidFill>
                <a:latin typeface="Calibri" pitchFamily="34" charset="0"/>
                <a:cs typeface="Calibri" pitchFamily="34" charset="0"/>
              </a:rPr>
              <a:t>Bunch</a:t>
            </a:r>
            <a:r>
              <a:rPr lang="de-DE" dirty="0" smtClean="0">
                <a:solidFill>
                  <a:srgbClr val="0070C0"/>
                </a:solidFill>
                <a:latin typeface="Calibri" pitchFamily="34" charset="0"/>
                <a:cs typeface="Calibri" pitchFamily="34" charset="0"/>
              </a:rPr>
              <a:t> </a:t>
            </a:r>
            <a:r>
              <a:rPr lang="de-DE" dirty="0" err="1" smtClean="0">
                <a:solidFill>
                  <a:srgbClr val="0070C0"/>
                </a:solidFill>
                <a:latin typeface="Calibri" pitchFamily="34" charset="0"/>
                <a:cs typeface="Calibri" pitchFamily="34" charset="0"/>
              </a:rPr>
              <a:t>Compressor</a:t>
            </a:r>
            <a:endParaRPr lang="de-DE" dirty="0" smtClean="0">
              <a:solidFill>
                <a:srgbClr val="0070C0"/>
              </a:solidFill>
              <a:latin typeface="Calibri" pitchFamily="34" charset="0"/>
              <a:cs typeface="Calibri" pitchFamily="34" charset="0"/>
            </a:endParaRPr>
          </a:p>
        </p:txBody>
      </p:sp>
      <p:sp>
        <p:nvSpPr>
          <p:cNvPr id="76" name="Rechteck 75"/>
          <p:cNvSpPr/>
          <p:nvPr/>
        </p:nvSpPr>
        <p:spPr bwMode="auto">
          <a:xfrm>
            <a:off x="4863436" y="4366209"/>
            <a:ext cx="3902192" cy="2136318"/>
          </a:xfrm>
          <a:prstGeom prst="rect">
            <a:avLst/>
          </a:prstGeom>
          <a:noFill/>
          <a:ln w="28575"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77" name="Rectangle 88"/>
          <p:cNvSpPr>
            <a:spLocks noChangeArrowheads="1"/>
          </p:cNvSpPr>
          <p:nvPr/>
        </p:nvSpPr>
        <p:spPr bwMode="auto">
          <a:xfrm>
            <a:off x="5359921" y="1824677"/>
            <a:ext cx="1618208" cy="1986947"/>
          </a:xfrm>
          <a:prstGeom prst="rect">
            <a:avLst/>
          </a:prstGeom>
          <a:noFill/>
          <a:ln w="28575" algn="ctr">
            <a:solidFill>
              <a:srgbClr val="00B0F0"/>
            </a:solidFill>
            <a:miter lim="800000"/>
            <a:headEnd/>
            <a:tailEnd/>
          </a:ln>
        </p:spPr>
        <p:txBody>
          <a:bodyPr wrap="none" anchor="ctr"/>
          <a:lstStyle/>
          <a:p>
            <a:endParaRPr lang="de-DE"/>
          </a:p>
        </p:txBody>
      </p:sp>
      <p:sp>
        <p:nvSpPr>
          <p:cNvPr id="78" name="Line 93"/>
          <p:cNvSpPr>
            <a:spLocks noChangeShapeType="1"/>
          </p:cNvSpPr>
          <p:nvPr/>
        </p:nvSpPr>
        <p:spPr bwMode="auto">
          <a:xfrm flipH="1">
            <a:off x="4863436" y="3811624"/>
            <a:ext cx="496485" cy="554585"/>
          </a:xfrm>
          <a:prstGeom prst="line">
            <a:avLst/>
          </a:prstGeom>
          <a:noFill/>
          <a:ln w="28575">
            <a:solidFill>
              <a:srgbClr val="00B0F0"/>
            </a:solidFill>
            <a:round/>
            <a:headEnd/>
            <a:tailEnd/>
          </a:ln>
        </p:spPr>
        <p:txBody>
          <a:bodyPr wrap="none" anchor="ctr"/>
          <a:lstStyle/>
          <a:p>
            <a:endParaRPr lang="de-DE"/>
          </a:p>
        </p:txBody>
      </p:sp>
      <p:sp>
        <p:nvSpPr>
          <p:cNvPr id="79" name="Line 94"/>
          <p:cNvSpPr>
            <a:spLocks noChangeShapeType="1"/>
          </p:cNvSpPr>
          <p:nvPr/>
        </p:nvSpPr>
        <p:spPr bwMode="auto">
          <a:xfrm>
            <a:off x="6978638" y="3813310"/>
            <a:ext cx="1786990" cy="552899"/>
          </a:xfrm>
          <a:prstGeom prst="line">
            <a:avLst/>
          </a:prstGeom>
          <a:noFill/>
          <a:ln w="28575">
            <a:solidFill>
              <a:srgbClr val="00B0F0"/>
            </a:solidFill>
            <a:round/>
            <a:headEnd/>
            <a:tailEnd/>
          </a:ln>
        </p:spPr>
        <p:txBody>
          <a:bodyPr wrap="none" anchor="ctr"/>
          <a:lstStyle/>
          <a:p>
            <a:endParaRPr lang="de-DE"/>
          </a:p>
        </p:txBody>
      </p:sp>
      <p:sp>
        <p:nvSpPr>
          <p:cNvPr id="5" name="Ellipse 4"/>
          <p:cNvSpPr/>
          <p:nvPr/>
        </p:nvSpPr>
        <p:spPr bwMode="auto">
          <a:xfrm>
            <a:off x="3834069" y="3128070"/>
            <a:ext cx="1389391" cy="683555"/>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6" name="Textfeld 5"/>
          <p:cNvSpPr txBox="1"/>
          <p:nvPr/>
        </p:nvSpPr>
        <p:spPr>
          <a:xfrm>
            <a:off x="4049637" y="3118506"/>
            <a:ext cx="949298" cy="646331"/>
          </a:xfrm>
          <a:prstGeom prst="rect">
            <a:avLst/>
          </a:prstGeom>
          <a:noFill/>
        </p:spPr>
        <p:txBody>
          <a:bodyPr wrap="none" rtlCol="0">
            <a:spAutoFit/>
          </a:bodyPr>
          <a:lstStyle/>
          <a:p>
            <a:r>
              <a:rPr lang="de-DE" i="1" dirty="0" err="1" smtClean="0">
                <a:solidFill>
                  <a:srgbClr val="FF0000"/>
                </a:solidFill>
                <a:latin typeface="Calibri" pitchFamily="34" charset="0"/>
                <a:cs typeface="Calibri" pitchFamily="34" charset="0"/>
              </a:rPr>
              <a:t>t</a:t>
            </a:r>
            <a:r>
              <a:rPr lang="de-DE" baseline="-25000" dirty="0" err="1" smtClean="0">
                <a:solidFill>
                  <a:srgbClr val="FF0000"/>
                </a:solidFill>
                <a:latin typeface="Calibri" pitchFamily="34" charset="0"/>
                <a:cs typeface="Calibri" pitchFamily="34" charset="0"/>
              </a:rPr>
              <a:t>p</a:t>
            </a:r>
            <a:r>
              <a:rPr lang="de-DE" dirty="0" smtClean="0">
                <a:solidFill>
                  <a:srgbClr val="FF0000"/>
                </a:solidFill>
                <a:latin typeface="Calibri" pitchFamily="34" charset="0"/>
                <a:cs typeface="Calibri" pitchFamily="34" charset="0"/>
              </a:rPr>
              <a:t> =1 </a:t>
            </a:r>
            <a:r>
              <a:rPr lang="de-DE" dirty="0" err="1" smtClean="0">
                <a:solidFill>
                  <a:srgbClr val="FF0000"/>
                </a:solidFill>
                <a:latin typeface="Calibri" pitchFamily="34" charset="0"/>
                <a:cs typeface="Calibri" pitchFamily="34" charset="0"/>
              </a:rPr>
              <a:t>ns</a:t>
            </a:r>
            <a:r>
              <a:rPr lang="de-DE" dirty="0" smtClean="0">
                <a:solidFill>
                  <a:srgbClr val="FF0000"/>
                </a:solidFill>
                <a:latin typeface="Calibri" pitchFamily="34" charset="0"/>
                <a:cs typeface="Calibri" pitchFamily="34" charset="0"/>
              </a:rPr>
              <a:t>,</a:t>
            </a:r>
            <a:endParaRPr lang="de-DE" dirty="0">
              <a:solidFill>
                <a:srgbClr val="FF0000"/>
              </a:solidFill>
              <a:latin typeface="Calibri" pitchFamily="34" charset="0"/>
              <a:cs typeface="Calibri" pitchFamily="34" charset="0"/>
            </a:endParaRPr>
          </a:p>
          <a:p>
            <a:r>
              <a:rPr lang="de-DE" dirty="0" smtClean="0">
                <a:solidFill>
                  <a:srgbClr val="FF0000"/>
                </a:solidFill>
                <a:latin typeface="Calibri" pitchFamily="34" charset="0"/>
                <a:cs typeface="Calibri" pitchFamily="34" charset="0"/>
              </a:rPr>
              <a:t>257 kHz</a:t>
            </a:r>
          </a:p>
        </p:txBody>
      </p:sp>
      <p:cxnSp>
        <p:nvCxnSpPr>
          <p:cNvPr id="9" name="Gerade Verbindung mit Pfeil 8"/>
          <p:cNvCxnSpPr>
            <a:stCxn id="5" idx="6"/>
          </p:cNvCxnSpPr>
          <p:nvPr/>
        </p:nvCxnSpPr>
        <p:spPr bwMode="auto">
          <a:xfrm>
            <a:off x="5223460" y="3469848"/>
            <a:ext cx="945565" cy="278716"/>
          </a:xfrm>
          <a:prstGeom prst="straightConnector1">
            <a:avLst/>
          </a:prstGeom>
          <a:noFill/>
          <a:ln w="28575" cap="flat" cmpd="sng" algn="ctr">
            <a:solidFill>
              <a:srgbClr val="FF0000"/>
            </a:solidFill>
            <a:prstDash val="solid"/>
            <a:round/>
            <a:headEnd type="none" w="med" len="med"/>
            <a:tailEnd type="arrow" w="lg" len="lg"/>
          </a:ln>
          <a:effectLst/>
        </p:spPr>
      </p:cxnSp>
      <p:cxnSp>
        <p:nvCxnSpPr>
          <p:cNvPr id="70" name="Gerade Verbindung mit Pfeil 69"/>
          <p:cNvCxnSpPr/>
          <p:nvPr/>
        </p:nvCxnSpPr>
        <p:spPr bwMode="auto">
          <a:xfrm flipH="1">
            <a:off x="2633858" y="2847404"/>
            <a:ext cx="244" cy="230114"/>
          </a:xfrm>
          <a:prstGeom prst="straightConnector1">
            <a:avLst/>
          </a:prstGeom>
          <a:noFill/>
          <a:ln w="28575" cap="flat" cmpd="sng" algn="ctr">
            <a:solidFill>
              <a:schemeClr val="tx1"/>
            </a:solidFill>
            <a:prstDash val="solid"/>
            <a:round/>
            <a:headEnd type="none" w="med" len="med"/>
            <a:tailEnd type="none" w="lg" len="lg"/>
          </a:ln>
          <a:effectLst/>
        </p:spPr>
      </p:cxnSp>
      <p:sp>
        <p:nvSpPr>
          <p:cNvPr id="72" name="Ellipse 71"/>
          <p:cNvSpPr/>
          <p:nvPr/>
        </p:nvSpPr>
        <p:spPr bwMode="auto">
          <a:xfrm>
            <a:off x="1849757" y="3082501"/>
            <a:ext cx="1610844" cy="799357"/>
          </a:xfrm>
          <a:prstGeom prst="ellipse">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73" name="Textfeld 72"/>
          <p:cNvSpPr txBox="1"/>
          <p:nvPr/>
        </p:nvSpPr>
        <p:spPr>
          <a:xfrm>
            <a:off x="2096101" y="3151508"/>
            <a:ext cx="1119216" cy="646331"/>
          </a:xfrm>
          <a:prstGeom prst="rect">
            <a:avLst/>
          </a:prstGeom>
          <a:noFill/>
        </p:spPr>
        <p:txBody>
          <a:bodyPr wrap="none" rtlCol="0">
            <a:spAutoFit/>
          </a:bodyPr>
          <a:lstStyle/>
          <a:p>
            <a:r>
              <a:rPr lang="de-DE" i="1" dirty="0" err="1">
                <a:latin typeface="Calibri" pitchFamily="34" charset="0"/>
                <a:cs typeface="Calibri" pitchFamily="34" charset="0"/>
              </a:rPr>
              <a:t>t</a:t>
            </a:r>
            <a:r>
              <a:rPr lang="de-DE" baseline="-25000" dirty="0" err="1" smtClean="0">
                <a:latin typeface="Calibri" pitchFamily="34" charset="0"/>
                <a:cs typeface="Calibri" pitchFamily="34" charset="0"/>
              </a:rPr>
              <a:t>p</a:t>
            </a:r>
            <a:r>
              <a:rPr lang="de-DE" dirty="0" smtClean="0">
                <a:latin typeface="Calibri" pitchFamily="34" charset="0"/>
                <a:cs typeface="Calibri" pitchFamily="34" charset="0"/>
              </a:rPr>
              <a:t> &gt; 50 </a:t>
            </a:r>
            <a:r>
              <a:rPr lang="de-DE" dirty="0" err="1" smtClean="0">
                <a:latin typeface="Calibri" pitchFamily="34" charset="0"/>
                <a:cs typeface="Calibri" pitchFamily="34" charset="0"/>
              </a:rPr>
              <a:t>ns</a:t>
            </a:r>
            <a:r>
              <a:rPr lang="de-DE" dirty="0" smtClean="0">
                <a:latin typeface="Calibri" pitchFamily="34" charset="0"/>
                <a:cs typeface="Calibri" pitchFamily="34" charset="0"/>
              </a:rPr>
              <a:t>,</a:t>
            </a:r>
          </a:p>
          <a:p>
            <a:r>
              <a:rPr lang="de-DE" dirty="0" smtClean="0">
                <a:latin typeface="Calibri" pitchFamily="34" charset="0"/>
                <a:cs typeface="Calibri" pitchFamily="34" charset="0"/>
              </a:rPr>
              <a:t>257 kHz</a:t>
            </a:r>
          </a:p>
        </p:txBody>
      </p:sp>
      <p:cxnSp>
        <p:nvCxnSpPr>
          <p:cNvPr id="74" name="Gerade Verbindung mit Pfeil 73"/>
          <p:cNvCxnSpPr/>
          <p:nvPr/>
        </p:nvCxnSpPr>
        <p:spPr bwMode="auto">
          <a:xfrm flipH="1" flipV="1">
            <a:off x="1539514" y="2920977"/>
            <a:ext cx="4093" cy="304485"/>
          </a:xfrm>
          <a:prstGeom prst="straightConnector1">
            <a:avLst/>
          </a:prstGeom>
          <a:noFill/>
          <a:ln w="28575" cap="flat" cmpd="sng" algn="ctr">
            <a:solidFill>
              <a:schemeClr val="tx1"/>
            </a:solidFill>
            <a:prstDash val="solid"/>
            <a:round/>
            <a:headEnd type="none" w="med" len="med"/>
            <a:tailEnd type="arrow" w="lg" len="lg"/>
          </a:ln>
          <a:effectLst/>
        </p:spPr>
      </p:cxnSp>
      <p:sp>
        <p:nvSpPr>
          <p:cNvPr id="75" name="Ellipse 74"/>
          <p:cNvSpPr/>
          <p:nvPr/>
        </p:nvSpPr>
        <p:spPr bwMode="auto">
          <a:xfrm>
            <a:off x="1273196" y="3236367"/>
            <a:ext cx="497820" cy="373369"/>
          </a:xfrm>
          <a:prstGeom prst="ellipse">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84" name="Textfeld 83"/>
          <p:cNvSpPr txBox="1"/>
          <p:nvPr/>
        </p:nvSpPr>
        <p:spPr>
          <a:xfrm>
            <a:off x="1296330" y="3225462"/>
            <a:ext cx="450764" cy="369332"/>
          </a:xfrm>
          <a:prstGeom prst="rect">
            <a:avLst/>
          </a:prstGeom>
          <a:noFill/>
        </p:spPr>
        <p:txBody>
          <a:bodyPr wrap="none" rtlCol="0">
            <a:spAutoFit/>
          </a:bodyPr>
          <a:lstStyle/>
          <a:p>
            <a:r>
              <a:rPr lang="de-DE" dirty="0" smtClean="0">
                <a:latin typeface="Calibri" pitchFamily="34" charset="0"/>
                <a:cs typeface="Calibri" pitchFamily="34" charset="0"/>
              </a:rPr>
              <a:t>DC</a:t>
            </a:r>
          </a:p>
        </p:txBody>
      </p:sp>
      <p:grpSp>
        <p:nvGrpSpPr>
          <p:cNvPr id="4" name="Gruppieren 3"/>
          <p:cNvGrpSpPr/>
          <p:nvPr/>
        </p:nvGrpSpPr>
        <p:grpSpPr>
          <a:xfrm>
            <a:off x="4893133" y="4625020"/>
            <a:ext cx="2347765" cy="1502374"/>
            <a:chOff x="4893133" y="4625020"/>
            <a:chExt cx="2347765" cy="1502374"/>
          </a:xfrm>
        </p:grpSpPr>
        <p:pic>
          <p:nvPicPr>
            <p:cNvPr id="39" name="Picture 2"/>
            <p:cNvPicPr>
              <a:picLocks noChangeAspect="1" noChangeArrowheads="1"/>
            </p:cNvPicPr>
            <p:nvPr/>
          </p:nvPicPr>
          <p:blipFill rotWithShape="1">
            <a:blip r:embed="rId4" cstate="print"/>
            <a:srcRect l="4193" b="5053"/>
            <a:stretch/>
          </p:blipFill>
          <p:spPr bwMode="auto">
            <a:xfrm>
              <a:off x="4893133" y="4625020"/>
              <a:ext cx="2347765" cy="1485790"/>
            </a:xfrm>
            <a:prstGeom prst="rect">
              <a:avLst/>
            </a:prstGeom>
            <a:noFill/>
            <a:ln w="9525">
              <a:noFill/>
              <a:miter lim="800000"/>
              <a:headEnd/>
              <a:tailEnd/>
            </a:ln>
          </p:spPr>
        </p:pic>
        <p:sp>
          <p:nvSpPr>
            <p:cNvPr id="3" name="Rechteck 2"/>
            <p:cNvSpPr/>
            <p:nvPr/>
          </p:nvSpPr>
          <p:spPr bwMode="auto">
            <a:xfrm>
              <a:off x="7036441" y="5980249"/>
              <a:ext cx="157655" cy="147145"/>
            </a:xfrm>
            <a:prstGeom prst="rect">
              <a:avLst/>
            </a:prstGeom>
            <a:solidFill>
              <a:schemeClr val="bg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grpSp>
      <p:sp>
        <p:nvSpPr>
          <p:cNvPr id="28" name="Textfeld 27"/>
          <p:cNvSpPr txBox="1"/>
          <p:nvPr/>
        </p:nvSpPr>
        <p:spPr>
          <a:xfrm>
            <a:off x="4612861" y="6265197"/>
            <a:ext cx="2805236" cy="276999"/>
          </a:xfrm>
          <a:prstGeom prst="rect">
            <a:avLst/>
          </a:prstGeom>
          <a:noFill/>
        </p:spPr>
        <p:txBody>
          <a:bodyPr wrap="square" rtlCol="0">
            <a:spAutoFit/>
          </a:bodyPr>
          <a:lstStyle/>
          <a:p>
            <a:r>
              <a:rPr lang="de-DE" sz="1200" dirty="0" smtClean="0">
                <a:latin typeface="Calibri" panose="020F0502020204030204" pitchFamily="34" charset="0"/>
              </a:rPr>
              <a:t>L. P. </a:t>
            </a:r>
            <a:r>
              <a:rPr lang="de-DE" sz="1200" dirty="0" err="1" smtClean="0">
                <a:latin typeface="Calibri" panose="020F0502020204030204" pitchFamily="34" charset="0"/>
              </a:rPr>
              <a:t>Chau</a:t>
            </a:r>
            <a:r>
              <a:rPr lang="de-DE" sz="1200" dirty="0" smtClean="0">
                <a:latin typeface="Calibri" panose="020F0502020204030204" pitchFamily="34" charset="0"/>
              </a:rPr>
              <a:t> </a:t>
            </a:r>
            <a:r>
              <a:rPr lang="de-DE" sz="1200" dirty="0">
                <a:latin typeface="Calibri" panose="020F0502020204030204" pitchFamily="34" charset="0"/>
              </a:rPr>
              <a:t>et al</a:t>
            </a:r>
            <a:r>
              <a:rPr lang="de-DE" sz="1200" dirty="0" smtClean="0">
                <a:latin typeface="Calibri" panose="020F0502020204030204" pitchFamily="34" charset="0"/>
              </a:rPr>
              <a:t>., </a:t>
            </a:r>
            <a:r>
              <a:rPr lang="de-DE" sz="1200" dirty="0">
                <a:latin typeface="Calibri" panose="020F0502020204030204" pitchFamily="34" charset="0"/>
              </a:rPr>
              <a:t>LINAC’10, </a:t>
            </a:r>
            <a:r>
              <a:rPr lang="de-DE" sz="1200" dirty="0" smtClean="0">
                <a:latin typeface="Calibri" panose="020F0502020204030204" pitchFamily="34" charset="0"/>
              </a:rPr>
              <a:t>MOP100</a:t>
            </a:r>
            <a:endParaRPr lang="en-US" sz="1200" dirty="0">
              <a:latin typeface="Calibri" panose="020F0502020204030204" pitchFamily="34" charset="0"/>
            </a:endParaRPr>
          </a:p>
        </p:txBody>
      </p:sp>
      <p:cxnSp>
        <p:nvCxnSpPr>
          <p:cNvPr id="29" name="Gerade Verbindung mit Pfeil 28"/>
          <p:cNvCxnSpPr/>
          <p:nvPr/>
        </p:nvCxnSpPr>
        <p:spPr bwMode="auto">
          <a:xfrm>
            <a:off x="1697684" y="2129373"/>
            <a:ext cx="1658107" cy="0"/>
          </a:xfrm>
          <a:prstGeom prst="straightConnector1">
            <a:avLst/>
          </a:prstGeom>
          <a:noFill/>
          <a:ln w="25400" cap="flat" cmpd="sng" algn="ctr">
            <a:solidFill>
              <a:schemeClr val="tx1"/>
            </a:solidFill>
            <a:prstDash val="solid"/>
            <a:round/>
            <a:headEnd type="arrow" w="med" len="lg"/>
            <a:tailEnd type="arrow" w="med" len="lg"/>
          </a:ln>
          <a:effectLst/>
        </p:spPr>
      </p:cxnSp>
      <p:sp>
        <p:nvSpPr>
          <p:cNvPr id="30" name="Textfeld 29"/>
          <p:cNvSpPr txBox="1"/>
          <p:nvPr/>
        </p:nvSpPr>
        <p:spPr>
          <a:xfrm>
            <a:off x="2227204" y="1885242"/>
            <a:ext cx="569387" cy="276999"/>
          </a:xfrm>
          <a:prstGeom prst="rect">
            <a:avLst/>
          </a:prstGeom>
          <a:noFill/>
        </p:spPr>
        <p:txBody>
          <a:bodyPr wrap="none" rtlCol="0">
            <a:spAutoFit/>
          </a:bodyPr>
          <a:lstStyle/>
          <a:p>
            <a:r>
              <a:rPr lang="de-DE" sz="1200" dirty="0" smtClean="0">
                <a:latin typeface="+mn-lt"/>
                <a:cs typeface="Calibri" pitchFamily="34" charset="0"/>
              </a:rPr>
              <a:t>LEBT</a:t>
            </a:r>
          </a:p>
        </p:txBody>
      </p:sp>
    </p:spTree>
    <p:extLst>
      <p:ext uri="{BB962C8B-B14F-4D97-AF65-F5344CB8AC3E}">
        <p14:creationId xmlns:p14="http://schemas.microsoft.com/office/powerpoint/2010/main" val="48813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50" grpId="0"/>
      <p:bldP spid="76" grpId="0" animBg="1"/>
      <p:bldP spid="77" grpId="0" animBg="1"/>
      <p:bldP spid="78" grpId="0" animBg="1"/>
      <p:bldP spid="79" grpId="0" animBg="1"/>
      <p:bldP spid="72" grpId="0" animBg="1"/>
      <p:bldP spid="73" grpId="0"/>
      <p:bldP spid="75" grpId="0" animBg="1"/>
      <p:bldP spid="84"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323964" y="1728720"/>
            <a:ext cx="6496072" cy="2440887"/>
          </a:xfrm>
          <a:prstGeom prst="rect">
            <a:avLst/>
          </a:prstGeom>
          <a:noFill/>
          <a:extLst>
            <a:ext uri="{909E8E84-426E-40DD-AFC4-6F175D3DCCD1}">
              <a14:hiddenFill xmlns:a14="http://schemas.microsoft.com/office/drawing/2010/main">
                <a:solidFill>
                  <a:srgbClr val="FFFFFF"/>
                </a:solidFill>
              </a14:hiddenFill>
            </a:ext>
          </a:extLst>
        </p:spPr>
      </p:pic>
      <p:sp>
        <p:nvSpPr>
          <p:cNvPr id="22" name="Rechteck 21"/>
          <p:cNvSpPr/>
          <p:nvPr/>
        </p:nvSpPr>
        <p:spPr bwMode="auto">
          <a:xfrm>
            <a:off x="4933006" y="3277214"/>
            <a:ext cx="1287223" cy="476137"/>
          </a:xfrm>
          <a:prstGeom prst="rect">
            <a:avLst/>
          </a:prstGeom>
          <a:solidFill>
            <a:schemeClr val="bg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2" name="Titel 1"/>
          <p:cNvSpPr>
            <a:spLocks noGrp="1"/>
          </p:cNvSpPr>
          <p:nvPr>
            <p:ph type="title"/>
          </p:nvPr>
        </p:nvSpPr>
        <p:spPr/>
        <p:txBody>
          <a:bodyPr/>
          <a:lstStyle/>
          <a:p>
            <a:r>
              <a:rPr lang="de-DE" dirty="0"/>
              <a:t>Frankfurt Neutron Source FRANZ</a:t>
            </a:r>
          </a:p>
        </p:txBody>
      </p:sp>
      <p:sp>
        <p:nvSpPr>
          <p:cNvPr id="17" name="Titel 1"/>
          <p:cNvSpPr txBox="1">
            <a:spLocks/>
          </p:cNvSpPr>
          <p:nvPr/>
        </p:nvSpPr>
        <p:spPr>
          <a:xfrm>
            <a:off x="451998" y="792167"/>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sp>
        <p:nvSpPr>
          <p:cNvPr id="43" name="L-Form 42"/>
          <p:cNvSpPr/>
          <p:nvPr/>
        </p:nvSpPr>
        <p:spPr bwMode="auto">
          <a:xfrm rot="10800000">
            <a:off x="1017815" y="1366218"/>
            <a:ext cx="7108371" cy="2870026"/>
          </a:xfrm>
          <a:prstGeom prst="corner">
            <a:avLst>
              <a:gd name="adj1" fmla="val 62632"/>
              <a:gd name="adj2" fmla="val 299095"/>
            </a:avLst>
          </a:prstGeom>
          <a:noFill/>
          <a:ln w="254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6" name="Text Box 83"/>
          <p:cNvSpPr txBox="1">
            <a:spLocks noChangeArrowheads="1"/>
          </p:cNvSpPr>
          <p:nvPr/>
        </p:nvSpPr>
        <p:spPr bwMode="auto">
          <a:xfrm>
            <a:off x="3002179" y="1345561"/>
            <a:ext cx="3139642" cy="353943"/>
          </a:xfrm>
          <a:prstGeom prst="rect">
            <a:avLst/>
          </a:prstGeom>
          <a:noFill/>
          <a:ln w="25400" algn="ctr">
            <a:noFill/>
            <a:miter lim="800000"/>
            <a:headEnd/>
            <a:tailEnd/>
          </a:ln>
        </p:spPr>
        <p:txBody>
          <a:bodyPr wrap="none">
            <a:spAutoFit/>
          </a:bodyPr>
          <a:lstStyle/>
          <a:p>
            <a:r>
              <a:rPr lang="de-DE" sz="1700" b="1" dirty="0">
                <a:solidFill>
                  <a:srgbClr val="0000FF"/>
                </a:solidFill>
                <a:latin typeface="Calibri" panose="020F0502020204030204" pitchFamily="34" charset="0"/>
              </a:rPr>
              <a:t>Frankfurt Neutron Source </a:t>
            </a:r>
            <a:r>
              <a:rPr lang="de-DE" sz="1700" b="1" dirty="0" smtClean="0">
                <a:solidFill>
                  <a:srgbClr val="0000FF"/>
                </a:solidFill>
                <a:latin typeface="Calibri" panose="020F0502020204030204" pitchFamily="34" charset="0"/>
              </a:rPr>
              <a:t>FRANZ</a:t>
            </a:r>
            <a:endParaRPr lang="de-DE" sz="1700" b="1" dirty="0">
              <a:solidFill>
                <a:srgbClr val="0000FF"/>
              </a:solidFill>
              <a:latin typeface="Calibri" panose="020F0502020204030204" pitchFamily="34" charset="0"/>
            </a:endParaRPr>
          </a:p>
        </p:txBody>
      </p:sp>
      <p:sp>
        <p:nvSpPr>
          <p:cNvPr id="77" name="Rectangle 88"/>
          <p:cNvSpPr>
            <a:spLocks noChangeArrowheads="1"/>
          </p:cNvSpPr>
          <p:nvPr/>
        </p:nvSpPr>
        <p:spPr bwMode="auto">
          <a:xfrm>
            <a:off x="5359921" y="1824677"/>
            <a:ext cx="1618208" cy="1986947"/>
          </a:xfrm>
          <a:prstGeom prst="rect">
            <a:avLst/>
          </a:prstGeom>
          <a:noFill/>
          <a:ln w="28575" algn="ctr">
            <a:solidFill>
              <a:srgbClr val="00B0F0"/>
            </a:solidFill>
            <a:miter lim="800000"/>
            <a:headEnd/>
            <a:tailEnd/>
          </a:ln>
        </p:spPr>
        <p:txBody>
          <a:bodyPr wrap="none" anchor="ctr"/>
          <a:lstStyle/>
          <a:p>
            <a:endParaRPr lang="de-DE"/>
          </a:p>
        </p:txBody>
      </p:sp>
      <p:sp>
        <p:nvSpPr>
          <p:cNvPr id="78" name="Line 93"/>
          <p:cNvSpPr>
            <a:spLocks noChangeShapeType="1"/>
          </p:cNvSpPr>
          <p:nvPr/>
        </p:nvSpPr>
        <p:spPr bwMode="auto">
          <a:xfrm flipH="1">
            <a:off x="4863436" y="3811624"/>
            <a:ext cx="496485" cy="554586"/>
          </a:xfrm>
          <a:prstGeom prst="line">
            <a:avLst/>
          </a:prstGeom>
          <a:noFill/>
          <a:ln w="28575">
            <a:solidFill>
              <a:srgbClr val="00B0F0"/>
            </a:solidFill>
            <a:round/>
            <a:headEnd/>
            <a:tailEnd/>
          </a:ln>
        </p:spPr>
        <p:txBody>
          <a:bodyPr wrap="none" anchor="ctr"/>
          <a:lstStyle/>
          <a:p>
            <a:endParaRPr lang="de-DE"/>
          </a:p>
        </p:txBody>
      </p:sp>
      <p:sp>
        <p:nvSpPr>
          <p:cNvPr id="79" name="Line 94"/>
          <p:cNvSpPr>
            <a:spLocks noChangeShapeType="1"/>
          </p:cNvSpPr>
          <p:nvPr/>
        </p:nvSpPr>
        <p:spPr bwMode="auto">
          <a:xfrm>
            <a:off x="6978638" y="3813310"/>
            <a:ext cx="1786990" cy="552900"/>
          </a:xfrm>
          <a:prstGeom prst="line">
            <a:avLst/>
          </a:prstGeom>
          <a:noFill/>
          <a:ln w="28575">
            <a:solidFill>
              <a:srgbClr val="00B0F0"/>
            </a:solidFill>
            <a:round/>
            <a:headEnd/>
            <a:tailEnd/>
          </a:ln>
        </p:spPr>
        <p:txBody>
          <a:bodyPr wrap="none" anchor="ctr"/>
          <a:lstStyle/>
          <a:p>
            <a:endParaRPr lang="de-DE"/>
          </a:p>
        </p:txBody>
      </p:sp>
      <p:sp>
        <p:nvSpPr>
          <p:cNvPr id="5" name="Ellipse 4"/>
          <p:cNvSpPr/>
          <p:nvPr/>
        </p:nvSpPr>
        <p:spPr bwMode="auto">
          <a:xfrm>
            <a:off x="3834069" y="3128070"/>
            <a:ext cx="1389391" cy="683555"/>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9" name="Gerade Verbindung mit Pfeil 8"/>
          <p:cNvCxnSpPr>
            <a:stCxn id="5" idx="6"/>
          </p:cNvCxnSpPr>
          <p:nvPr/>
        </p:nvCxnSpPr>
        <p:spPr bwMode="auto">
          <a:xfrm>
            <a:off x="5223460" y="3469848"/>
            <a:ext cx="945565" cy="278716"/>
          </a:xfrm>
          <a:prstGeom prst="straightConnector1">
            <a:avLst/>
          </a:prstGeom>
          <a:noFill/>
          <a:ln w="28575" cap="flat" cmpd="sng" algn="ctr">
            <a:solidFill>
              <a:srgbClr val="FF0000"/>
            </a:solidFill>
            <a:prstDash val="solid"/>
            <a:round/>
            <a:headEnd type="none" w="med" len="med"/>
            <a:tailEnd type="arrow" w="lg" len="lg"/>
          </a:ln>
          <a:effectLst/>
        </p:spPr>
      </p:cxnSp>
      <p:cxnSp>
        <p:nvCxnSpPr>
          <p:cNvPr id="55" name="Gerade Verbindung mit Pfeil 54"/>
          <p:cNvCxnSpPr/>
          <p:nvPr/>
        </p:nvCxnSpPr>
        <p:spPr bwMode="auto">
          <a:xfrm>
            <a:off x="2633858" y="3879282"/>
            <a:ext cx="3601" cy="682208"/>
          </a:xfrm>
          <a:prstGeom prst="straightConnector1">
            <a:avLst/>
          </a:prstGeom>
          <a:noFill/>
          <a:ln w="28575" cap="flat" cmpd="sng" algn="ctr">
            <a:solidFill>
              <a:schemeClr val="tx1"/>
            </a:solidFill>
            <a:prstDash val="solid"/>
            <a:round/>
            <a:headEnd type="none" w="med" len="med"/>
            <a:tailEnd type="arrow" w="lg" len="lg"/>
          </a:ln>
          <a:effectLst/>
        </p:spPr>
      </p:cxnSp>
      <p:cxnSp>
        <p:nvCxnSpPr>
          <p:cNvPr id="70" name="Gerade Verbindung mit Pfeil 69"/>
          <p:cNvCxnSpPr/>
          <p:nvPr/>
        </p:nvCxnSpPr>
        <p:spPr bwMode="auto">
          <a:xfrm flipH="1">
            <a:off x="2633858" y="2847404"/>
            <a:ext cx="244" cy="230114"/>
          </a:xfrm>
          <a:prstGeom prst="straightConnector1">
            <a:avLst/>
          </a:prstGeom>
          <a:noFill/>
          <a:ln w="28575" cap="flat" cmpd="sng" algn="ctr">
            <a:solidFill>
              <a:schemeClr val="tx1"/>
            </a:solidFill>
            <a:prstDash val="solid"/>
            <a:round/>
            <a:headEnd type="none" w="med" len="med"/>
            <a:tailEnd type="none" w="lg" len="lg"/>
          </a:ln>
          <a:effectLst/>
        </p:spPr>
      </p:cxnSp>
      <p:sp>
        <p:nvSpPr>
          <p:cNvPr id="72" name="Ellipse 71"/>
          <p:cNvSpPr/>
          <p:nvPr/>
        </p:nvSpPr>
        <p:spPr bwMode="auto">
          <a:xfrm>
            <a:off x="1849757" y="3082501"/>
            <a:ext cx="1610844" cy="799357"/>
          </a:xfrm>
          <a:prstGeom prst="ellipse">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74" name="Gerade Verbindung mit Pfeil 73"/>
          <p:cNvCxnSpPr/>
          <p:nvPr/>
        </p:nvCxnSpPr>
        <p:spPr bwMode="auto">
          <a:xfrm flipH="1" flipV="1">
            <a:off x="1539514" y="2920977"/>
            <a:ext cx="4093" cy="304485"/>
          </a:xfrm>
          <a:prstGeom prst="straightConnector1">
            <a:avLst/>
          </a:prstGeom>
          <a:noFill/>
          <a:ln w="28575" cap="flat" cmpd="sng" algn="ctr">
            <a:solidFill>
              <a:schemeClr val="tx1"/>
            </a:solidFill>
            <a:prstDash val="solid"/>
            <a:round/>
            <a:headEnd type="none" w="med" len="med"/>
            <a:tailEnd type="arrow" w="lg" len="lg"/>
          </a:ln>
          <a:effectLst/>
        </p:spPr>
      </p:cxnSp>
      <p:sp>
        <p:nvSpPr>
          <p:cNvPr id="75" name="Ellipse 74"/>
          <p:cNvSpPr/>
          <p:nvPr/>
        </p:nvSpPr>
        <p:spPr bwMode="auto">
          <a:xfrm>
            <a:off x="1273196" y="3236367"/>
            <a:ext cx="497820" cy="373369"/>
          </a:xfrm>
          <a:prstGeom prst="ellipse">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84" name="Textfeld 83"/>
          <p:cNvSpPr txBox="1"/>
          <p:nvPr/>
        </p:nvSpPr>
        <p:spPr>
          <a:xfrm>
            <a:off x="1296330" y="3225462"/>
            <a:ext cx="450764" cy="369332"/>
          </a:xfrm>
          <a:prstGeom prst="rect">
            <a:avLst/>
          </a:prstGeom>
          <a:noFill/>
        </p:spPr>
        <p:txBody>
          <a:bodyPr wrap="none" rtlCol="0">
            <a:spAutoFit/>
          </a:bodyPr>
          <a:lstStyle/>
          <a:p>
            <a:r>
              <a:rPr lang="de-DE" dirty="0" smtClean="0">
                <a:latin typeface="Calibri" pitchFamily="34" charset="0"/>
                <a:cs typeface="Calibri" pitchFamily="34" charset="0"/>
              </a:rPr>
              <a:t>DC</a:t>
            </a:r>
          </a:p>
        </p:txBody>
      </p:sp>
      <p:pic>
        <p:nvPicPr>
          <p:cNvPr id="26" name="Picture 2"/>
          <p:cNvPicPr>
            <a:picLocks noChangeAspect="1" noChangeArrowheads="1"/>
          </p:cNvPicPr>
          <p:nvPr/>
        </p:nvPicPr>
        <p:blipFill rotWithShape="1">
          <a:blip r:embed="rId4" cstate="print"/>
          <a:srcRect l="17198" t="32647" r="24658" b="38232"/>
          <a:stretch/>
        </p:blipFill>
        <p:spPr bwMode="auto">
          <a:xfrm>
            <a:off x="413654" y="5061856"/>
            <a:ext cx="4332517" cy="1356175"/>
          </a:xfrm>
          <a:prstGeom prst="rect">
            <a:avLst/>
          </a:prstGeom>
          <a:noFill/>
          <a:ln w="28575">
            <a:noFill/>
            <a:miter lim="800000"/>
            <a:headEnd/>
            <a:tailEnd/>
          </a:ln>
          <a:effectLst/>
        </p:spPr>
      </p:pic>
      <p:sp>
        <p:nvSpPr>
          <p:cNvPr id="27" name="Textfeld 26"/>
          <p:cNvSpPr txBox="1"/>
          <p:nvPr/>
        </p:nvSpPr>
        <p:spPr>
          <a:xfrm>
            <a:off x="352941" y="4311140"/>
            <a:ext cx="1371914" cy="369332"/>
          </a:xfrm>
          <a:prstGeom prst="rect">
            <a:avLst/>
          </a:prstGeom>
          <a:noFill/>
        </p:spPr>
        <p:txBody>
          <a:bodyPr wrap="none" rtlCol="0">
            <a:spAutoFit/>
          </a:bodyPr>
          <a:lstStyle/>
          <a:p>
            <a:r>
              <a:rPr lang="de-DE" dirty="0" smtClean="0">
                <a:solidFill>
                  <a:srgbClr val="0000FF"/>
                </a:solidFill>
                <a:latin typeface="Calibri" pitchFamily="34" charset="0"/>
                <a:cs typeface="Calibri" pitchFamily="34" charset="0"/>
              </a:rPr>
              <a:t>LEBT </a:t>
            </a:r>
            <a:r>
              <a:rPr lang="de-DE" dirty="0" err="1" smtClean="0">
                <a:solidFill>
                  <a:srgbClr val="0000FF"/>
                </a:solidFill>
                <a:latin typeface="Calibri" pitchFamily="34" charset="0"/>
                <a:cs typeface="Calibri" pitchFamily="34" charset="0"/>
              </a:rPr>
              <a:t>Section</a:t>
            </a:r>
            <a:endParaRPr lang="de-DE" dirty="0" smtClean="0">
              <a:solidFill>
                <a:srgbClr val="0000FF"/>
              </a:solidFill>
              <a:latin typeface="Calibri" pitchFamily="34" charset="0"/>
              <a:cs typeface="Calibri" pitchFamily="34" charset="0"/>
            </a:endParaRPr>
          </a:p>
        </p:txBody>
      </p:sp>
      <p:sp>
        <p:nvSpPr>
          <p:cNvPr id="28" name="Rechteck 27"/>
          <p:cNvSpPr/>
          <p:nvPr/>
        </p:nvSpPr>
        <p:spPr bwMode="auto">
          <a:xfrm>
            <a:off x="400292" y="4366210"/>
            <a:ext cx="4345879" cy="2062708"/>
          </a:xfrm>
          <a:prstGeom prst="rect">
            <a:avLst/>
          </a:prstGeom>
          <a:noFill/>
          <a:ln w="28575"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29" name="AutoShape 89"/>
          <p:cNvCxnSpPr>
            <a:cxnSpLocks noChangeShapeType="1"/>
          </p:cNvCxnSpPr>
          <p:nvPr/>
        </p:nvCxnSpPr>
        <p:spPr bwMode="auto">
          <a:xfrm>
            <a:off x="2322857" y="4736684"/>
            <a:ext cx="0" cy="0"/>
          </a:xfrm>
          <a:prstGeom prst="straightConnector1">
            <a:avLst/>
          </a:prstGeom>
          <a:noFill/>
          <a:ln w="25400">
            <a:solidFill>
              <a:srgbClr val="FF0000"/>
            </a:solidFill>
            <a:round/>
            <a:headEnd/>
            <a:tailEnd/>
          </a:ln>
        </p:spPr>
      </p:cxnSp>
      <p:sp>
        <p:nvSpPr>
          <p:cNvPr id="30" name="Textfeld 29"/>
          <p:cNvSpPr txBox="1"/>
          <p:nvPr/>
        </p:nvSpPr>
        <p:spPr>
          <a:xfrm>
            <a:off x="694069" y="4700111"/>
            <a:ext cx="538929" cy="338554"/>
          </a:xfrm>
          <a:prstGeom prst="rect">
            <a:avLst/>
          </a:prstGeom>
          <a:noFill/>
        </p:spPr>
        <p:txBody>
          <a:bodyPr wrap="none" rtlCol="0">
            <a:spAutoFit/>
          </a:bodyPr>
          <a:lstStyle/>
          <a:p>
            <a:r>
              <a:rPr lang="de-DE" sz="1600" dirty="0" smtClean="0">
                <a:latin typeface="Calibri" pitchFamily="34" charset="0"/>
                <a:cs typeface="Calibri" pitchFamily="34" charset="0"/>
              </a:rPr>
              <a:t>Sol1</a:t>
            </a:r>
          </a:p>
        </p:txBody>
      </p:sp>
      <p:cxnSp>
        <p:nvCxnSpPr>
          <p:cNvPr id="31" name="Gerade Verbindung mit Pfeil 30"/>
          <p:cNvCxnSpPr/>
          <p:nvPr/>
        </p:nvCxnSpPr>
        <p:spPr bwMode="auto">
          <a:xfrm>
            <a:off x="897544" y="4974172"/>
            <a:ext cx="0" cy="236998"/>
          </a:xfrm>
          <a:prstGeom prst="straightConnector1">
            <a:avLst/>
          </a:prstGeom>
          <a:noFill/>
          <a:ln w="25400" cap="flat" cmpd="sng" algn="ctr">
            <a:solidFill>
              <a:schemeClr val="tx1"/>
            </a:solidFill>
            <a:prstDash val="solid"/>
            <a:round/>
            <a:headEnd type="none" w="med" len="med"/>
            <a:tailEnd type="arrow"/>
          </a:ln>
          <a:effectLst/>
        </p:spPr>
      </p:cxnSp>
      <p:sp>
        <p:nvSpPr>
          <p:cNvPr id="32" name="Textfeld 31"/>
          <p:cNvSpPr txBox="1"/>
          <p:nvPr/>
        </p:nvSpPr>
        <p:spPr>
          <a:xfrm>
            <a:off x="1701049" y="4688128"/>
            <a:ext cx="538930" cy="338554"/>
          </a:xfrm>
          <a:prstGeom prst="rect">
            <a:avLst/>
          </a:prstGeom>
          <a:noFill/>
        </p:spPr>
        <p:txBody>
          <a:bodyPr wrap="none" rtlCol="0">
            <a:spAutoFit/>
          </a:bodyPr>
          <a:lstStyle/>
          <a:p>
            <a:r>
              <a:rPr lang="de-DE" sz="1600" dirty="0" smtClean="0">
                <a:latin typeface="Calibri" pitchFamily="34" charset="0"/>
                <a:cs typeface="Calibri" pitchFamily="34" charset="0"/>
              </a:rPr>
              <a:t>Sol2</a:t>
            </a:r>
          </a:p>
        </p:txBody>
      </p:sp>
      <p:cxnSp>
        <p:nvCxnSpPr>
          <p:cNvPr id="33" name="Gerade Verbindung mit Pfeil 32"/>
          <p:cNvCxnSpPr/>
          <p:nvPr/>
        </p:nvCxnSpPr>
        <p:spPr bwMode="auto">
          <a:xfrm>
            <a:off x="1984318" y="4962189"/>
            <a:ext cx="0" cy="236998"/>
          </a:xfrm>
          <a:prstGeom prst="straightConnector1">
            <a:avLst/>
          </a:prstGeom>
          <a:noFill/>
          <a:ln w="25400" cap="flat" cmpd="sng" algn="ctr">
            <a:solidFill>
              <a:schemeClr val="tx1"/>
            </a:solidFill>
            <a:prstDash val="solid"/>
            <a:round/>
            <a:headEnd type="none" w="med" len="med"/>
            <a:tailEnd type="arrow"/>
          </a:ln>
          <a:effectLst/>
        </p:spPr>
      </p:cxnSp>
      <p:sp>
        <p:nvSpPr>
          <p:cNvPr id="34" name="Textfeld 33"/>
          <p:cNvSpPr txBox="1"/>
          <p:nvPr/>
        </p:nvSpPr>
        <p:spPr>
          <a:xfrm>
            <a:off x="3020701" y="4711910"/>
            <a:ext cx="538930" cy="338554"/>
          </a:xfrm>
          <a:prstGeom prst="rect">
            <a:avLst/>
          </a:prstGeom>
          <a:noFill/>
        </p:spPr>
        <p:txBody>
          <a:bodyPr wrap="none" rtlCol="0">
            <a:spAutoFit/>
          </a:bodyPr>
          <a:lstStyle/>
          <a:p>
            <a:r>
              <a:rPr lang="de-DE" sz="1600" dirty="0" smtClean="0">
                <a:latin typeface="Calibri" pitchFamily="34" charset="0"/>
                <a:cs typeface="Calibri" pitchFamily="34" charset="0"/>
              </a:rPr>
              <a:t>Sol3</a:t>
            </a:r>
          </a:p>
        </p:txBody>
      </p:sp>
      <p:cxnSp>
        <p:nvCxnSpPr>
          <p:cNvPr id="35" name="Gerade Verbindung mit Pfeil 34"/>
          <p:cNvCxnSpPr/>
          <p:nvPr/>
        </p:nvCxnSpPr>
        <p:spPr bwMode="auto">
          <a:xfrm>
            <a:off x="3266936" y="5020322"/>
            <a:ext cx="0" cy="291780"/>
          </a:xfrm>
          <a:prstGeom prst="straightConnector1">
            <a:avLst/>
          </a:prstGeom>
          <a:noFill/>
          <a:ln w="25400" cap="flat" cmpd="sng" algn="ctr">
            <a:solidFill>
              <a:schemeClr val="tx1"/>
            </a:solidFill>
            <a:prstDash val="solid"/>
            <a:round/>
            <a:headEnd type="none" w="med" len="med"/>
            <a:tailEnd type="arrow"/>
          </a:ln>
          <a:effectLst/>
        </p:spPr>
      </p:cxnSp>
      <p:sp>
        <p:nvSpPr>
          <p:cNvPr id="37" name="Textfeld 36"/>
          <p:cNvSpPr txBox="1"/>
          <p:nvPr/>
        </p:nvSpPr>
        <p:spPr>
          <a:xfrm>
            <a:off x="4209066" y="4711910"/>
            <a:ext cx="538930" cy="338554"/>
          </a:xfrm>
          <a:prstGeom prst="rect">
            <a:avLst/>
          </a:prstGeom>
          <a:noFill/>
        </p:spPr>
        <p:txBody>
          <a:bodyPr wrap="none" rtlCol="0">
            <a:spAutoFit/>
          </a:bodyPr>
          <a:lstStyle/>
          <a:p>
            <a:r>
              <a:rPr lang="de-DE" sz="1600" dirty="0" smtClean="0">
                <a:latin typeface="Calibri" pitchFamily="34" charset="0"/>
                <a:cs typeface="Calibri" pitchFamily="34" charset="0"/>
              </a:rPr>
              <a:t>Sol4</a:t>
            </a:r>
          </a:p>
        </p:txBody>
      </p:sp>
      <p:sp>
        <p:nvSpPr>
          <p:cNvPr id="38" name="Ellipse 37"/>
          <p:cNvSpPr/>
          <p:nvPr/>
        </p:nvSpPr>
        <p:spPr bwMode="auto">
          <a:xfrm>
            <a:off x="2078912" y="5059678"/>
            <a:ext cx="977899" cy="1121760"/>
          </a:xfrm>
          <a:prstGeom prst="ellipse">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0" name="Textfeld 39"/>
          <p:cNvSpPr txBox="1"/>
          <p:nvPr/>
        </p:nvSpPr>
        <p:spPr>
          <a:xfrm>
            <a:off x="2013920" y="4433633"/>
            <a:ext cx="1181734" cy="430887"/>
          </a:xfrm>
          <a:prstGeom prst="rect">
            <a:avLst/>
          </a:prstGeom>
          <a:noFill/>
        </p:spPr>
        <p:txBody>
          <a:bodyPr wrap="none" rtlCol="0">
            <a:spAutoFit/>
          </a:bodyPr>
          <a:lstStyle/>
          <a:p>
            <a:r>
              <a:rPr lang="de-DE" sz="2200" b="1" dirty="0" err="1" smtClean="0">
                <a:latin typeface="Calibri" pitchFamily="34" charset="0"/>
                <a:cs typeface="Calibri" pitchFamily="34" charset="0"/>
              </a:rPr>
              <a:t>Chopper</a:t>
            </a:r>
            <a:endParaRPr lang="de-DE" sz="2200" b="1" dirty="0" smtClean="0">
              <a:latin typeface="Calibri" pitchFamily="34" charset="0"/>
              <a:cs typeface="Calibri" pitchFamily="34" charset="0"/>
            </a:endParaRPr>
          </a:p>
        </p:txBody>
      </p:sp>
      <p:cxnSp>
        <p:nvCxnSpPr>
          <p:cNvPr id="42" name="Gerade Verbindung mit Pfeil 41"/>
          <p:cNvCxnSpPr/>
          <p:nvPr/>
        </p:nvCxnSpPr>
        <p:spPr bwMode="auto">
          <a:xfrm>
            <a:off x="2634159" y="4799666"/>
            <a:ext cx="0" cy="270512"/>
          </a:xfrm>
          <a:prstGeom prst="straightConnector1">
            <a:avLst/>
          </a:prstGeom>
          <a:noFill/>
          <a:ln w="28575" cap="flat" cmpd="sng" algn="ctr">
            <a:solidFill>
              <a:schemeClr val="tx1"/>
            </a:solidFill>
            <a:prstDash val="solid"/>
            <a:round/>
            <a:headEnd type="none" w="med" len="med"/>
            <a:tailEnd type="arrow" w="lg" len="lg"/>
          </a:ln>
          <a:effectLst/>
        </p:spPr>
      </p:cxnSp>
      <p:sp>
        <p:nvSpPr>
          <p:cNvPr id="48" name="Rectangle 88"/>
          <p:cNvSpPr>
            <a:spLocks noChangeArrowheads="1"/>
          </p:cNvSpPr>
          <p:nvPr/>
        </p:nvSpPr>
        <p:spPr bwMode="auto">
          <a:xfrm>
            <a:off x="1202747" y="1692721"/>
            <a:ext cx="2356884" cy="2294700"/>
          </a:xfrm>
          <a:prstGeom prst="rect">
            <a:avLst/>
          </a:prstGeom>
          <a:noFill/>
          <a:ln w="28575" algn="ctr">
            <a:solidFill>
              <a:srgbClr val="0000FF"/>
            </a:solidFill>
            <a:miter lim="800000"/>
            <a:headEnd/>
            <a:tailEnd/>
          </a:ln>
        </p:spPr>
        <p:txBody>
          <a:bodyPr wrap="none" anchor="ctr"/>
          <a:lstStyle/>
          <a:p>
            <a:endParaRPr lang="de-DE"/>
          </a:p>
        </p:txBody>
      </p:sp>
      <p:sp>
        <p:nvSpPr>
          <p:cNvPr id="49" name="Line 93"/>
          <p:cNvSpPr>
            <a:spLocks noChangeShapeType="1"/>
          </p:cNvSpPr>
          <p:nvPr/>
        </p:nvSpPr>
        <p:spPr bwMode="auto">
          <a:xfrm flipH="1">
            <a:off x="400289" y="3984826"/>
            <a:ext cx="809697" cy="381384"/>
          </a:xfrm>
          <a:prstGeom prst="line">
            <a:avLst/>
          </a:prstGeom>
          <a:noFill/>
          <a:ln w="28575">
            <a:solidFill>
              <a:srgbClr val="0000FF"/>
            </a:solidFill>
            <a:round/>
            <a:headEnd/>
            <a:tailEnd/>
          </a:ln>
        </p:spPr>
        <p:txBody>
          <a:bodyPr wrap="none" anchor="ctr"/>
          <a:lstStyle/>
          <a:p>
            <a:endParaRPr lang="de-DE"/>
          </a:p>
        </p:txBody>
      </p:sp>
      <p:sp>
        <p:nvSpPr>
          <p:cNvPr id="51" name="Line 94"/>
          <p:cNvSpPr>
            <a:spLocks noChangeShapeType="1"/>
          </p:cNvSpPr>
          <p:nvPr/>
        </p:nvSpPr>
        <p:spPr bwMode="auto">
          <a:xfrm>
            <a:off x="3546462" y="3984826"/>
            <a:ext cx="1199709" cy="381383"/>
          </a:xfrm>
          <a:prstGeom prst="line">
            <a:avLst/>
          </a:prstGeom>
          <a:noFill/>
          <a:ln w="28575">
            <a:solidFill>
              <a:srgbClr val="0000FF"/>
            </a:solidFill>
            <a:round/>
            <a:headEnd/>
            <a:tailEnd/>
          </a:ln>
        </p:spPr>
        <p:txBody>
          <a:bodyPr wrap="none" anchor="ctr"/>
          <a:lstStyle/>
          <a:p>
            <a:endParaRPr lang="de-DE"/>
          </a:p>
        </p:txBody>
      </p:sp>
      <p:sp>
        <p:nvSpPr>
          <p:cNvPr id="45" name="Textfeld 44"/>
          <p:cNvSpPr txBox="1"/>
          <p:nvPr/>
        </p:nvSpPr>
        <p:spPr>
          <a:xfrm>
            <a:off x="4049637" y="3118506"/>
            <a:ext cx="949298" cy="646331"/>
          </a:xfrm>
          <a:prstGeom prst="rect">
            <a:avLst/>
          </a:prstGeom>
          <a:noFill/>
        </p:spPr>
        <p:txBody>
          <a:bodyPr wrap="none" rtlCol="0">
            <a:spAutoFit/>
          </a:bodyPr>
          <a:lstStyle/>
          <a:p>
            <a:r>
              <a:rPr lang="de-DE" i="1" dirty="0" err="1" smtClean="0">
                <a:solidFill>
                  <a:srgbClr val="FF0000"/>
                </a:solidFill>
                <a:latin typeface="Calibri" pitchFamily="34" charset="0"/>
                <a:cs typeface="Calibri" pitchFamily="34" charset="0"/>
              </a:rPr>
              <a:t>t</a:t>
            </a:r>
            <a:r>
              <a:rPr lang="de-DE" baseline="-25000" dirty="0" err="1" smtClean="0">
                <a:solidFill>
                  <a:srgbClr val="FF0000"/>
                </a:solidFill>
                <a:latin typeface="Calibri" pitchFamily="34" charset="0"/>
                <a:cs typeface="Calibri" pitchFamily="34" charset="0"/>
              </a:rPr>
              <a:t>p</a:t>
            </a:r>
            <a:r>
              <a:rPr lang="de-DE" dirty="0" smtClean="0">
                <a:solidFill>
                  <a:srgbClr val="FF0000"/>
                </a:solidFill>
                <a:latin typeface="Calibri" pitchFamily="34" charset="0"/>
                <a:cs typeface="Calibri" pitchFamily="34" charset="0"/>
              </a:rPr>
              <a:t> =1 </a:t>
            </a:r>
            <a:r>
              <a:rPr lang="de-DE" dirty="0" err="1" smtClean="0">
                <a:solidFill>
                  <a:srgbClr val="FF0000"/>
                </a:solidFill>
                <a:latin typeface="Calibri" pitchFamily="34" charset="0"/>
                <a:cs typeface="Calibri" pitchFamily="34" charset="0"/>
              </a:rPr>
              <a:t>ns</a:t>
            </a:r>
            <a:r>
              <a:rPr lang="de-DE" dirty="0" smtClean="0">
                <a:solidFill>
                  <a:srgbClr val="FF0000"/>
                </a:solidFill>
                <a:latin typeface="Calibri" pitchFamily="34" charset="0"/>
                <a:cs typeface="Calibri" pitchFamily="34" charset="0"/>
              </a:rPr>
              <a:t>,</a:t>
            </a:r>
            <a:endParaRPr lang="de-DE" dirty="0">
              <a:solidFill>
                <a:srgbClr val="FF0000"/>
              </a:solidFill>
              <a:latin typeface="Calibri" pitchFamily="34" charset="0"/>
              <a:cs typeface="Calibri" pitchFamily="34" charset="0"/>
            </a:endParaRPr>
          </a:p>
          <a:p>
            <a:r>
              <a:rPr lang="de-DE" dirty="0" smtClean="0">
                <a:solidFill>
                  <a:srgbClr val="FF0000"/>
                </a:solidFill>
                <a:latin typeface="Calibri" pitchFamily="34" charset="0"/>
                <a:cs typeface="Calibri" pitchFamily="34" charset="0"/>
              </a:rPr>
              <a:t>257 kHz</a:t>
            </a:r>
          </a:p>
        </p:txBody>
      </p:sp>
      <p:sp>
        <p:nvSpPr>
          <p:cNvPr id="47" name="Textfeld 46"/>
          <p:cNvSpPr txBox="1"/>
          <p:nvPr/>
        </p:nvSpPr>
        <p:spPr>
          <a:xfrm>
            <a:off x="2096101" y="3151508"/>
            <a:ext cx="1119216" cy="646331"/>
          </a:xfrm>
          <a:prstGeom prst="rect">
            <a:avLst/>
          </a:prstGeom>
          <a:noFill/>
        </p:spPr>
        <p:txBody>
          <a:bodyPr wrap="none" rtlCol="0">
            <a:spAutoFit/>
          </a:bodyPr>
          <a:lstStyle/>
          <a:p>
            <a:r>
              <a:rPr lang="de-DE" i="1" dirty="0" err="1">
                <a:latin typeface="Calibri" pitchFamily="34" charset="0"/>
                <a:cs typeface="Calibri" pitchFamily="34" charset="0"/>
              </a:rPr>
              <a:t>t</a:t>
            </a:r>
            <a:r>
              <a:rPr lang="de-DE" baseline="-25000" dirty="0" err="1" smtClean="0">
                <a:latin typeface="Calibri" pitchFamily="34" charset="0"/>
                <a:cs typeface="Calibri" pitchFamily="34" charset="0"/>
              </a:rPr>
              <a:t>p</a:t>
            </a:r>
            <a:r>
              <a:rPr lang="de-DE" dirty="0" smtClean="0">
                <a:latin typeface="Calibri" pitchFamily="34" charset="0"/>
                <a:cs typeface="Calibri" pitchFamily="34" charset="0"/>
              </a:rPr>
              <a:t> &gt; 50 </a:t>
            </a:r>
            <a:r>
              <a:rPr lang="de-DE" dirty="0" err="1" smtClean="0">
                <a:latin typeface="Calibri" pitchFamily="34" charset="0"/>
                <a:cs typeface="Calibri" pitchFamily="34" charset="0"/>
              </a:rPr>
              <a:t>ns</a:t>
            </a:r>
            <a:r>
              <a:rPr lang="de-DE" dirty="0" smtClean="0">
                <a:latin typeface="Calibri" pitchFamily="34" charset="0"/>
                <a:cs typeface="Calibri" pitchFamily="34" charset="0"/>
              </a:rPr>
              <a:t>,</a:t>
            </a:r>
          </a:p>
          <a:p>
            <a:r>
              <a:rPr lang="de-DE" dirty="0" smtClean="0">
                <a:latin typeface="Calibri" pitchFamily="34" charset="0"/>
                <a:cs typeface="Calibri" pitchFamily="34" charset="0"/>
              </a:rPr>
              <a:t>257 kHz</a:t>
            </a:r>
          </a:p>
        </p:txBody>
      </p:sp>
      <p:sp>
        <p:nvSpPr>
          <p:cNvPr id="54" name="Text Box 34"/>
          <p:cNvSpPr txBox="1">
            <a:spLocks noChangeArrowheads="1"/>
          </p:cNvSpPr>
          <p:nvPr/>
        </p:nvSpPr>
        <p:spPr bwMode="auto">
          <a:xfrm>
            <a:off x="7177837" y="4403439"/>
            <a:ext cx="1623824" cy="1815882"/>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buFontTx/>
              <a:buChar char="•"/>
            </a:pPr>
            <a:r>
              <a:rPr lang="de-DE" sz="1600" dirty="0" smtClean="0">
                <a:solidFill>
                  <a:srgbClr val="0070C0"/>
                </a:solidFill>
              </a:rPr>
              <a:t> </a:t>
            </a:r>
            <a:r>
              <a:rPr lang="de-DE" sz="1600" dirty="0" err="1" smtClean="0">
                <a:solidFill>
                  <a:srgbClr val="0070C0"/>
                </a:solidFill>
              </a:rPr>
              <a:t>Mobley</a:t>
            </a:r>
            <a:r>
              <a:rPr lang="de-DE" sz="1600" dirty="0" smtClean="0">
                <a:solidFill>
                  <a:srgbClr val="0070C0"/>
                </a:solidFill>
              </a:rPr>
              <a:t> Type </a:t>
            </a:r>
          </a:p>
          <a:p>
            <a:pPr algn="l">
              <a:buFontTx/>
              <a:buChar char="•"/>
            </a:pPr>
            <a:r>
              <a:rPr lang="de-DE" sz="1600" dirty="0" smtClean="0">
                <a:solidFill>
                  <a:srgbClr val="0070C0"/>
                </a:solidFill>
              </a:rPr>
              <a:t> </a:t>
            </a:r>
            <a:r>
              <a:rPr lang="de-DE" sz="1600" dirty="0" err="1" smtClean="0">
                <a:solidFill>
                  <a:srgbClr val="0070C0"/>
                </a:solidFill>
              </a:rPr>
              <a:t>Electric</a:t>
            </a:r>
            <a:r>
              <a:rPr lang="de-DE" sz="1600" dirty="0" smtClean="0">
                <a:solidFill>
                  <a:srgbClr val="0070C0"/>
                </a:solidFill>
              </a:rPr>
              <a:t> Kicker (</a:t>
            </a:r>
            <a:r>
              <a:rPr lang="de-DE" sz="1600" i="1" dirty="0" smtClean="0">
                <a:solidFill>
                  <a:srgbClr val="0070C0"/>
                </a:solidFill>
              </a:rPr>
              <a:t>f</a:t>
            </a:r>
            <a:r>
              <a:rPr lang="de-DE" sz="1600" dirty="0" smtClean="0">
                <a:solidFill>
                  <a:srgbClr val="0070C0"/>
                </a:solidFill>
              </a:rPr>
              <a:t> = 2.5 MHz)</a:t>
            </a:r>
          </a:p>
          <a:p>
            <a:pPr algn="l">
              <a:buFontTx/>
              <a:buChar char="•"/>
            </a:pPr>
            <a:r>
              <a:rPr lang="de-DE" sz="1600" dirty="0" smtClean="0">
                <a:solidFill>
                  <a:srgbClr val="0070C0"/>
                </a:solidFill>
              </a:rPr>
              <a:t> </a:t>
            </a:r>
            <a:r>
              <a:rPr lang="de-DE" sz="1600" dirty="0" err="1" smtClean="0">
                <a:solidFill>
                  <a:srgbClr val="0070C0"/>
                </a:solidFill>
              </a:rPr>
              <a:t>Magnetic</a:t>
            </a:r>
            <a:r>
              <a:rPr lang="de-DE" sz="1600" dirty="0" smtClean="0">
                <a:solidFill>
                  <a:srgbClr val="0070C0"/>
                </a:solidFill>
              </a:rPr>
              <a:t> </a:t>
            </a:r>
            <a:r>
              <a:rPr lang="de-DE" sz="1600" dirty="0" err="1" smtClean="0">
                <a:solidFill>
                  <a:srgbClr val="0070C0"/>
                </a:solidFill>
              </a:rPr>
              <a:t>Guiding</a:t>
            </a:r>
            <a:r>
              <a:rPr lang="de-DE" sz="1600" dirty="0" smtClean="0">
                <a:solidFill>
                  <a:srgbClr val="0070C0"/>
                </a:solidFill>
              </a:rPr>
              <a:t> System</a:t>
            </a:r>
          </a:p>
          <a:p>
            <a:pPr algn="l">
              <a:buFontTx/>
              <a:buChar char="•"/>
            </a:pPr>
            <a:r>
              <a:rPr lang="de-DE" sz="1600" dirty="0" smtClean="0">
                <a:solidFill>
                  <a:srgbClr val="0070C0"/>
                </a:solidFill>
              </a:rPr>
              <a:t> </a:t>
            </a:r>
            <a:r>
              <a:rPr lang="de-DE" sz="1600" dirty="0" err="1" smtClean="0">
                <a:solidFill>
                  <a:srgbClr val="0070C0"/>
                </a:solidFill>
              </a:rPr>
              <a:t>Rebuncher</a:t>
            </a:r>
            <a:r>
              <a:rPr lang="de-DE" sz="1600" dirty="0" smtClean="0">
                <a:solidFill>
                  <a:srgbClr val="0070C0"/>
                </a:solidFill>
              </a:rPr>
              <a:t> </a:t>
            </a:r>
            <a:r>
              <a:rPr lang="de-DE" sz="1600" dirty="0" err="1" smtClean="0">
                <a:solidFill>
                  <a:srgbClr val="0070C0"/>
                </a:solidFill>
              </a:rPr>
              <a:t>Cavities</a:t>
            </a:r>
            <a:endParaRPr lang="de-DE" sz="1600" dirty="0">
              <a:solidFill>
                <a:srgbClr val="0070C0"/>
              </a:solidFill>
            </a:endParaRPr>
          </a:p>
        </p:txBody>
      </p:sp>
      <p:sp>
        <p:nvSpPr>
          <p:cNvPr id="56" name="Textfeld 55"/>
          <p:cNvSpPr txBox="1"/>
          <p:nvPr/>
        </p:nvSpPr>
        <p:spPr>
          <a:xfrm>
            <a:off x="4832423" y="4308243"/>
            <a:ext cx="1951368" cy="369332"/>
          </a:xfrm>
          <a:prstGeom prst="rect">
            <a:avLst/>
          </a:prstGeom>
          <a:noFill/>
        </p:spPr>
        <p:txBody>
          <a:bodyPr wrap="none" rtlCol="0">
            <a:spAutoFit/>
          </a:bodyPr>
          <a:lstStyle/>
          <a:p>
            <a:r>
              <a:rPr lang="de-DE" dirty="0" err="1" smtClean="0">
                <a:solidFill>
                  <a:srgbClr val="0070C0"/>
                </a:solidFill>
                <a:latin typeface="Calibri" pitchFamily="34" charset="0"/>
                <a:cs typeface="Calibri" pitchFamily="34" charset="0"/>
              </a:rPr>
              <a:t>Bunch</a:t>
            </a:r>
            <a:r>
              <a:rPr lang="de-DE" dirty="0" smtClean="0">
                <a:solidFill>
                  <a:srgbClr val="0070C0"/>
                </a:solidFill>
                <a:latin typeface="Calibri" pitchFamily="34" charset="0"/>
                <a:cs typeface="Calibri" pitchFamily="34" charset="0"/>
              </a:rPr>
              <a:t> </a:t>
            </a:r>
            <a:r>
              <a:rPr lang="de-DE" dirty="0" err="1" smtClean="0">
                <a:solidFill>
                  <a:srgbClr val="0070C0"/>
                </a:solidFill>
                <a:latin typeface="Calibri" pitchFamily="34" charset="0"/>
                <a:cs typeface="Calibri" pitchFamily="34" charset="0"/>
              </a:rPr>
              <a:t>Compressor</a:t>
            </a:r>
            <a:endParaRPr lang="de-DE" dirty="0" smtClean="0">
              <a:solidFill>
                <a:srgbClr val="0070C0"/>
              </a:solidFill>
              <a:latin typeface="Calibri" pitchFamily="34" charset="0"/>
              <a:cs typeface="Calibri" pitchFamily="34" charset="0"/>
            </a:endParaRPr>
          </a:p>
        </p:txBody>
      </p:sp>
      <p:sp>
        <p:nvSpPr>
          <p:cNvPr id="57" name="Rechteck 56"/>
          <p:cNvSpPr/>
          <p:nvPr/>
        </p:nvSpPr>
        <p:spPr bwMode="auto">
          <a:xfrm>
            <a:off x="4863436" y="4366209"/>
            <a:ext cx="3902192" cy="2136318"/>
          </a:xfrm>
          <a:prstGeom prst="rect">
            <a:avLst/>
          </a:prstGeom>
          <a:noFill/>
          <a:ln w="28575"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58" name="Textfeld 57"/>
          <p:cNvSpPr txBox="1"/>
          <p:nvPr/>
        </p:nvSpPr>
        <p:spPr>
          <a:xfrm>
            <a:off x="4612861" y="6265197"/>
            <a:ext cx="2805236" cy="276999"/>
          </a:xfrm>
          <a:prstGeom prst="rect">
            <a:avLst/>
          </a:prstGeom>
          <a:noFill/>
        </p:spPr>
        <p:txBody>
          <a:bodyPr wrap="square" rtlCol="0">
            <a:spAutoFit/>
          </a:bodyPr>
          <a:lstStyle/>
          <a:p>
            <a:r>
              <a:rPr lang="de-DE" sz="1200" dirty="0" smtClean="0">
                <a:latin typeface="Calibri" panose="020F0502020204030204" pitchFamily="34" charset="0"/>
              </a:rPr>
              <a:t>L. P. </a:t>
            </a:r>
            <a:r>
              <a:rPr lang="de-DE" sz="1200" dirty="0" err="1" smtClean="0">
                <a:latin typeface="Calibri" panose="020F0502020204030204" pitchFamily="34" charset="0"/>
              </a:rPr>
              <a:t>Chau</a:t>
            </a:r>
            <a:r>
              <a:rPr lang="de-DE" sz="1200" dirty="0" smtClean="0">
                <a:latin typeface="Calibri" panose="020F0502020204030204" pitchFamily="34" charset="0"/>
              </a:rPr>
              <a:t> </a:t>
            </a:r>
            <a:r>
              <a:rPr lang="de-DE" sz="1200" dirty="0">
                <a:latin typeface="Calibri" panose="020F0502020204030204" pitchFamily="34" charset="0"/>
              </a:rPr>
              <a:t>et al</a:t>
            </a:r>
            <a:r>
              <a:rPr lang="de-DE" sz="1200" dirty="0" smtClean="0">
                <a:latin typeface="Calibri" panose="020F0502020204030204" pitchFamily="34" charset="0"/>
              </a:rPr>
              <a:t>., </a:t>
            </a:r>
            <a:r>
              <a:rPr lang="de-DE" sz="1200" dirty="0">
                <a:latin typeface="Calibri" panose="020F0502020204030204" pitchFamily="34" charset="0"/>
              </a:rPr>
              <a:t>LINAC’10, </a:t>
            </a:r>
            <a:r>
              <a:rPr lang="de-DE" sz="1200" dirty="0" smtClean="0">
                <a:latin typeface="Calibri" panose="020F0502020204030204" pitchFamily="34" charset="0"/>
              </a:rPr>
              <a:t>MOP100</a:t>
            </a:r>
            <a:endParaRPr lang="en-US" sz="1200" dirty="0">
              <a:latin typeface="Calibri" panose="020F0502020204030204" pitchFamily="34" charset="0"/>
            </a:endParaRPr>
          </a:p>
        </p:txBody>
      </p:sp>
      <p:grpSp>
        <p:nvGrpSpPr>
          <p:cNvPr id="59" name="Gruppieren 58"/>
          <p:cNvGrpSpPr/>
          <p:nvPr/>
        </p:nvGrpSpPr>
        <p:grpSpPr>
          <a:xfrm>
            <a:off x="4893133" y="4625020"/>
            <a:ext cx="2347765" cy="1502374"/>
            <a:chOff x="4893133" y="4625020"/>
            <a:chExt cx="2347765" cy="1502374"/>
          </a:xfrm>
        </p:grpSpPr>
        <p:pic>
          <p:nvPicPr>
            <p:cNvPr id="60" name="Picture 2"/>
            <p:cNvPicPr>
              <a:picLocks noChangeAspect="1" noChangeArrowheads="1"/>
            </p:cNvPicPr>
            <p:nvPr/>
          </p:nvPicPr>
          <p:blipFill rotWithShape="1">
            <a:blip r:embed="rId5" cstate="print"/>
            <a:srcRect l="4193" b="5053"/>
            <a:stretch/>
          </p:blipFill>
          <p:spPr bwMode="auto">
            <a:xfrm>
              <a:off x="4893133" y="4625020"/>
              <a:ext cx="2347765" cy="1485790"/>
            </a:xfrm>
            <a:prstGeom prst="rect">
              <a:avLst/>
            </a:prstGeom>
            <a:noFill/>
            <a:ln w="9525">
              <a:noFill/>
              <a:miter lim="800000"/>
              <a:headEnd/>
              <a:tailEnd/>
            </a:ln>
          </p:spPr>
        </p:pic>
        <p:sp>
          <p:nvSpPr>
            <p:cNvPr id="61" name="Rechteck 60"/>
            <p:cNvSpPr/>
            <p:nvPr/>
          </p:nvSpPr>
          <p:spPr bwMode="auto">
            <a:xfrm>
              <a:off x="7036441" y="5980249"/>
              <a:ext cx="157655" cy="147145"/>
            </a:xfrm>
            <a:prstGeom prst="rect">
              <a:avLst/>
            </a:prstGeom>
            <a:solidFill>
              <a:schemeClr val="bg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grpSp>
      <p:cxnSp>
        <p:nvCxnSpPr>
          <p:cNvPr id="50" name="Gerade Verbindung mit Pfeil 49"/>
          <p:cNvCxnSpPr/>
          <p:nvPr/>
        </p:nvCxnSpPr>
        <p:spPr bwMode="auto">
          <a:xfrm>
            <a:off x="1697684" y="2129373"/>
            <a:ext cx="1658107" cy="0"/>
          </a:xfrm>
          <a:prstGeom prst="straightConnector1">
            <a:avLst/>
          </a:prstGeom>
          <a:noFill/>
          <a:ln w="25400" cap="flat" cmpd="sng" algn="ctr">
            <a:solidFill>
              <a:schemeClr val="tx1"/>
            </a:solidFill>
            <a:prstDash val="solid"/>
            <a:round/>
            <a:headEnd type="arrow" w="med" len="lg"/>
            <a:tailEnd type="arrow" w="med" len="lg"/>
          </a:ln>
          <a:effectLst/>
        </p:spPr>
      </p:cxnSp>
      <p:sp>
        <p:nvSpPr>
          <p:cNvPr id="52" name="Textfeld 51"/>
          <p:cNvSpPr txBox="1"/>
          <p:nvPr/>
        </p:nvSpPr>
        <p:spPr>
          <a:xfrm>
            <a:off x="2227204" y="1885242"/>
            <a:ext cx="569387" cy="276999"/>
          </a:xfrm>
          <a:prstGeom prst="rect">
            <a:avLst/>
          </a:prstGeom>
          <a:noFill/>
        </p:spPr>
        <p:txBody>
          <a:bodyPr wrap="none" rtlCol="0">
            <a:spAutoFit/>
          </a:bodyPr>
          <a:lstStyle/>
          <a:p>
            <a:r>
              <a:rPr lang="de-DE" sz="1200" dirty="0" smtClean="0">
                <a:latin typeface="+mn-lt"/>
                <a:cs typeface="Calibri" pitchFamily="34" charset="0"/>
              </a:rPr>
              <a:t>LEBT</a:t>
            </a:r>
          </a:p>
        </p:txBody>
      </p:sp>
    </p:spTree>
    <p:extLst>
      <p:ext uri="{BB962C8B-B14F-4D97-AF65-F5344CB8AC3E}">
        <p14:creationId xmlns:p14="http://schemas.microsoft.com/office/powerpoint/2010/main" val="31759487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E×B Chopper</a:t>
            </a:r>
            <a:r>
              <a:rPr lang="de-DE" dirty="0" smtClean="0"/>
              <a:t>: Motivation</a:t>
            </a:r>
            <a:endParaRPr lang="de-DE" dirty="0"/>
          </a:p>
        </p:txBody>
      </p:sp>
      <p:sp>
        <p:nvSpPr>
          <p:cNvPr id="7" name="Textfeld 6"/>
          <p:cNvSpPr txBox="1"/>
          <p:nvPr/>
        </p:nvSpPr>
        <p:spPr>
          <a:xfrm>
            <a:off x="420914" y="3080756"/>
            <a:ext cx="3127075" cy="430887"/>
          </a:xfrm>
          <a:prstGeom prst="rect">
            <a:avLst/>
          </a:prstGeom>
          <a:noFill/>
          <a:ln>
            <a:noFill/>
          </a:ln>
        </p:spPr>
        <p:txBody>
          <a:bodyPr wrap="square" rtlCol="0">
            <a:spAutoFit/>
          </a:bodyPr>
          <a:lstStyle/>
          <a:p>
            <a:pPr algn="l"/>
            <a:r>
              <a:rPr lang="de-DE" sz="2200" dirty="0" err="1" smtClean="0">
                <a:latin typeface="Calibri" pitchFamily="34" charset="0"/>
                <a:cs typeface="Calibri" pitchFamily="34" charset="0"/>
              </a:rPr>
              <a:t>Electric</a:t>
            </a:r>
            <a:r>
              <a:rPr lang="de-DE" sz="2200" dirty="0" smtClean="0">
                <a:latin typeface="Calibri" pitchFamily="34" charset="0"/>
                <a:cs typeface="Calibri" pitchFamily="34" charset="0"/>
              </a:rPr>
              <a:t> </a:t>
            </a:r>
            <a:r>
              <a:rPr lang="de-DE" sz="2200" dirty="0" err="1" smtClean="0">
                <a:latin typeface="Calibri" pitchFamily="34" charset="0"/>
                <a:cs typeface="Calibri" pitchFamily="34" charset="0"/>
              </a:rPr>
              <a:t>Deflection</a:t>
            </a:r>
            <a:endParaRPr lang="de-DE" sz="2200" dirty="0">
              <a:latin typeface="Calibri" pitchFamily="34" charset="0"/>
              <a:cs typeface="Calibri" pitchFamily="34" charset="0"/>
            </a:endParaRPr>
          </a:p>
        </p:txBody>
      </p:sp>
      <p:sp>
        <p:nvSpPr>
          <p:cNvPr id="25" name="Rechteck 24"/>
          <p:cNvSpPr/>
          <p:nvPr/>
        </p:nvSpPr>
        <p:spPr bwMode="auto">
          <a:xfrm>
            <a:off x="420914" y="3117238"/>
            <a:ext cx="5250049" cy="1181661"/>
          </a:xfrm>
          <a:prstGeom prst="rect">
            <a:avLst/>
          </a:prstGeom>
          <a:noFill/>
          <a:ln w="254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26" name="Text Box 8"/>
          <p:cNvSpPr txBox="1">
            <a:spLocks noChangeArrowheads="1"/>
          </p:cNvSpPr>
          <p:nvPr/>
        </p:nvSpPr>
        <p:spPr bwMode="auto">
          <a:xfrm>
            <a:off x="406229" y="3420793"/>
            <a:ext cx="5264734"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1700" i="1" dirty="0" err="1" smtClean="0">
                <a:latin typeface="Calibri" pitchFamily="34" charset="0"/>
              </a:rPr>
              <a:t>Disadvantages</a:t>
            </a:r>
            <a:r>
              <a:rPr lang="de-DE" sz="1700" dirty="0" smtClean="0">
                <a:latin typeface="Calibri" pitchFamily="34" charset="0"/>
              </a:rPr>
              <a:t>: </a:t>
            </a:r>
            <a:r>
              <a:rPr lang="de-DE" sz="1700" dirty="0" err="1">
                <a:latin typeface="Calibri" pitchFamily="34" charset="0"/>
              </a:rPr>
              <a:t>Risk</a:t>
            </a:r>
            <a:r>
              <a:rPr lang="de-DE" sz="1700" dirty="0">
                <a:latin typeface="Calibri" pitchFamily="34" charset="0"/>
              </a:rPr>
              <a:t> </a:t>
            </a:r>
            <a:r>
              <a:rPr lang="de-DE" sz="1700" dirty="0" err="1">
                <a:latin typeface="Calibri" pitchFamily="34" charset="0"/>
              </a:rPr>
              <a:t>of</a:t>
            </a:r>
            <a:r>
              <a:rPr lang="de-DE" sz="1700" dirty="0">
                <a:latin typeface="Calibri" pitchFamily="34" charset="0"/>
              </a:rPr>
              <a:t> </a:t>
            </a:r>
            <a:r>
              <a:rPr lang="de-DE" sz="1700" dirty="0" err="1">
                <a:latin typeface="Calibri" pitchFamily="34" charset="0"/>
              </a:rPr>
              <a:t>v</a:t>
            </a:r>
            <a:r>
              <a:rPr lang="de-DE" sz="1700" dirty="0" err="1" smtClean="0">
                <a:latin typeface="Calibri" pitchFamily="34" charset="0"/>
              </a:rPr>
              <a:t>oltage</a:t>
            </a:r>
            <a:r>
              <a:rPr lang="de-DE" sz="1700" dirty="0" smtClean="0">
                <a:latin typeface="Calibri" pitchFamily="34" charset="0"/>
              </a:rPr>
              <a:t> </a:t>
            </a:r>
            <a:r>
              <a:rPr lang="de-DE" sz="1700" dirty="0" err="1" smtClean="0">
                <a:latin typeface="Calibri" pitchFamily="34" charset="0"/>
              </a:rPr>
              <a:t>breakdowns</a:t>
            </a:r>
            <a:r>
              <a:rPr lang="de-DE" sz="1700" dirty="0" smtClean="0">
                <a:latin typeface="Calibri" pitchFamily="34" charset="0"/>
              </a:rPr>
              <a:t>, </a:t>
            </a:r>
            <a:r>
              <a:rPr lang="de-DE" sz="1700" dirty="0" err="1" smtClean="0">
                <a:latin typeface="Calibri" pitchFamily="34" charset="0"/>
              </a:rPr>
              <a:t>especially</a:t>
            </a:r>
            <a:r>
              <a:rPr lang="de-DE" sz="1700" dirty="0" smtClean="0">
                <a:latin typeface="Calibri" pitchFamily="34" charset="0"/>
              </a:rPr>
              <a:t> at </a:t>
            </a:r>
            <a:r>
              <a:rPr lang="de-DE" sz="1700" dirty="0">
                <a:latin typeface="Calibri" pitchFamily="34" charset="0"/>
              </a:rPr>
              <a:t>h</a:t>
            </a:r>
            <a:r>
              <a:rPr lang="de-DE" sz="1700" dirty="0" smtClean="0">
                <a:latin typeface="Calibri" pitchFamily="34" charset="0"/>
              </a:rPr>
              <a:t>igh beam </a:t>
            </a:r>
            <a:r>
              <a:rPr lang="de-DE" sz="1700" dirty="0" err="1" smtClean="0">
                <a:latin typeface="Calibri" pitchFamily="34" charset="0"/>
              </a:rPr>
              <a:t>intensities</a:t>
            </a:r>
            <a:r>
              <a:rPr lang="de-DE" sz="1700" dirty="0" smtClean="0">
                <a:latin typeface="Calibri" pitchFamily="34" charset="0"/>
              </a:rPr>
              <a:t> </a:t>
            </a:r>
            <a:r>
              <a:rPr lang="de-DE" sz="1700" dirty="0" err="1" smtClean="0">
                <a:latin typeface="Calibri" pitchFamily="34" charset="0"/>
              </a:rPr>
              <a:t>and</a:t>
            </a:r>
            <a:r>
              <a:rPr lang="de-DE" sz="1700" dirty="0" smtClean="0">
                <a:latin typeface="Calibri" pitchFamily="34" charset="0"/>
              </a:rPr>
              <a:t> </a:t>
            </a:r>
            <a:r>
              <a:rPr lang="de-DE" sz="1700" dirty="0" err="1" smtClean="0">
                <a:latin typeface="Calibri" pitchFamily="34" charset="0"/>
              </a:rPr>
              <a:t>especially</a:t>
            </a:r>
            <a:r>
              <a:rPr lang="de-DE" sz="1700" dirty="0" smtClean="0">
                <a:latin typeface="Calibri" pitchFamily="34" charset="0"/>
              </a:rPr>
              <a:t> </a:t>
            </a:r>
            <a:r>
              <a:rPr lang="de-DE" sz="1700" dirty="0" err="1" smtClean="0">
                <a:latin typeface="Calibri" pitchFamily="34" charset="0"/>
              </a:rPr>
              <a:t>for</a:t>
            </a:r>
            <a:r>
              <a:rPr lang="de-DE" sz="1700" dirty="0" smtClean="0">
                <a:latin typeface="Calibri" pitchFamily="34" charset="0"/>
              </a:rPr>
              <a:t> a high </a:t>
            </a:r>
            <a:r>
              <a:rPr lang="de-DE" sz="1700" dirty="0" err="1" smtClean="0">
                <a:latin typeface="Calibri" pitchFamily="34" charset="0"/>
              </a:rPr>
              <a:t>duty</a:t>
            </a:r>
            <a:r>
              <a:rPr lang="de-DE" sz="1700" dirty="0" smtClean="0">
                <a:latin typeface="Calibri" pitchFamily="34" charset="0"/>
              </a:rPr>
              <a:t> </a:t>
            </a:r>
            <a:r>
              <a:rPr lang="de-DE" sz="1700" dirty="0" err="1" smtClean="0">
                <a:latin typeface="Calibri" pitchFamily="34" charset="0"/>
              </a:rPr>
              <a:t>factor</a:t>
            </a:r>
            <a:r>
              <a:rPr lang="de-DE" sz="1700" dirty="0" smtClean="0">
                <a:latin typeface="Calibri" pitchFamily="34" charset="0"/>
              </a:rPr>
              <a:t> </a:t>
            </a:r>
            <a:r>
              <a:rPr lang="de-DE" sz="1700" dirty="0" err="1" smtClean="0">
                <a:latin typeface="Calibri" pitchFamily="34" charset="0"/>
              </a:rPr>
              <a:t>of</a:t>
            </a:r>
            <a:r>
              <a:rPr lang="de-DE" sz="1700" dirty="0" smtClean="0">
                <a:latin typeface="Calibri" pitchFamily="34" charset="0"/>
              </a:rPr>
              <a:t> </a:t>
            </a:r>
            <a:r>
              <a:rPr lang="de-DE" sz="1700" dirty="0" err="1" smtClean="0">
                <a:latin typeface="Calibri" pitchFamily="34" charset="0"/>
              </a:rPr>
              <a:t>the</a:t>
            </a:r>
            <a:r>
              <a:rPr lang="de-DE" sz="1700" dirty="0" smtClean="0">
                <a:latin typeface="Calibri" pitchFamily="34" charset="0"/>
              </a:rPr>
              <a:t> </a:t>
            </a:r>
            <a:r>
              <a:rPr lang="de-DE" sz="1700" dirty="0" err="1" smtClean="0">
                <a:latin typeface="Calibri" pitchFamily="34" charset="0"/>
              </a:rPr>
              <a:t>electric</a:t>
            </a:r>
            <a:r>
              <a:rPr lang="de-DE" sz="1700" dirty="0" smtClean="0">
                <a:latin typeface="Calibri" pitchFamily="34" charset="0"/>
              </a:rPr>
              <a:t> </a:t>
            </a:r>
            <a:r>
              <a:rPr lang="de-DE" sz="1700" dirty="0" err="1" smtClean="0">
                <a:latin typeface="Calibri" pitchFamily="34" charset="0"/>
              </a:rPr>
              <a:t>deflection</a:t>
            </a:r>
            <a:r>
              <a:rPr lang="de-DE" sz="1700" dirty="0" smtClean="0">
                <a:latin typeface="Calibri" pitchFamily="34" charset="0"/>
              </a:rPr>
              <a:t> </a:t>
            </a:r>
            <a:r>
              <a:rPr lang="de-DE" sz="1700" dirty="0" err="1" smtClean="0">
                <a:latin typeface="Calibri" pitchFamily="34" charset="0"/>
              </a:rPr>
              <a:t>field</a:t>
            </a:r>
            <a:r>
              <a:rPr lang="de-DE" sz="1700" dirty="0" smtClean="0">
                <a:latin typeface="Calibri" pitchFamily="34" charset="0"/>
              </a:rPr>
              <a:t>.</a:t>
            </a:r>
            <a:endParaRPr lang="de-DE" sz="1700" dirty="0">
              <a:latin typeface="Calibri" pitchFamily="34" charset="0"/>
            </a:endParaRPr>
          </a:p>
        </p:txBody>
      </p:sp>
      <p:sp>
        <p:nvSpPr>
          <p:cNvPr id="27" name="Text Box 10"/>
          <p:cNvSpPr txBox="1">
            <a:spLocks noChangeArrowheads="1"/>
          </p:cNvSpPr>
          <p:nvPr/>
        </p:nvSpPr>
        <p:spPr bwMode="auto">
          <a:xfrm>
            <a:off x="447526" y="4687413"/>
            <a:ext cx="5212552"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1700" i="1" dirty="0" err="1" smtClean="0">
                <a:latin typeface="Calibri" pitchFamily="34" charset="0"/>
              </a:rPr>
              <a:t>Disadvantages</a:t>
            </a:r>
            <a:r>
              <a:rPr lang="de-DE" sz="1700" dirty="0" smtClean="0">
                <a:latin typeface="Calibri" pitchFamily="34" charset="0"/>
              </a:rPr>
              <a:t>: High </a:t>
            </a:r>
            <a:r>
              <a:rPr lang="de-DE" sz="1700" dirty="0">
                <a:latin typeface="Calibri" pitchFamily="34" charset="0"/>
              </a:rPr>
              <a:t>power </a:t>
            </a:r>
            <a:r>
              <a:rPr lang="de-DE" sz="1700" dirty="0" err="1" smtClean="0">
                <a:latin typeface="Calibri" pitchFamily="34" charset="0"/>
              </a:rPr>
              <a:t>consumption</a:t>
            </a:r>
            <a:r>
              <a:rPr lang="de-DE" sz="1700" dirty="0" smtClean="0">
                <a:latin typeface="Calibri" pitchFamily="34" charset="0"/>
              </a:rPr>
              <a:t>, </a:t>
            </a:r>
            <a:r>
              <a:rPr lang="de-DE" sz="1700" dirty="0" err="1" smtClean="0">
                <a:latin typeface="Calibri" pitchFamily="34" charset="0"/>
              </a:rPr>
              <a:t>especially</a:t>
            </a:r>
            <a:r>
              <a:rPr lang="de-DE" sz="1700" dirty="0" smtClean="0">
                <a:latin typeface="Calibri" pitchFamily="34" charset="0"/>
              </a:rPr>
              <a:t> </a:t>
            </a:r>
            <a:r>
              <a:rPr lang="de-DE" sz="1700" dirty="0">
                <a:latin typeface="Calibri" pitchFamily="34" charset="0"/>
              </a:rPr>
              <a:t>at high </a:t>
            </a:r>
            <a:r>
              <a:rPr lang="de-DE" sz="1700" dirty="0" err="1">
                <a:latin typeface="Calibri" pitchFamily="34" charset="0"/>
              </a:rPr>
              <a:t>repetition</a:t>
            </a:r>
            <a:r>
              <a:rPr lang="de-DE" sz="1700" dirty="0">
                <a:latin typeface="Calibri" pitchFamily="34" charset="0"/>
              </a:rPr>
              <a:t> </a:t>
            </a:r>
            <a:r>
              <a:rPr lang="de-DE" sz="1700" dirty="0" err="1">
                <a:latin typeface="Calibri" pitchFamily="34" charset="0"/>
              </a:rPr>
              <a:t>rates</a:t>
            </a:r>
            <a:r>
              <a:rPr lang="de-DE" sz="1700" dirty="0">
                <a:latin typeface="Calibri" pitchFamily="34" charset="0"/>
              </a:rPr>
              <a:t>.</a:t>
            </a:r>
          </a:p>
        </p:txBody>
      </p:sp>
      <p:sp>
        <p:nvSpPr>
          <p:cNvPr id="28" name="Rechteck 27"/>
          <p:cNvSpPr/>
          <p:nvPr/>
        </p:nvSpPr>
        <p:spPr bwMode="auto">
          <a:xfrm>
            <a:off x="413660" y="4384028"/>
            <a:ext cx="5257303" cy="965151"/>
          </a:xfrm>
          <a:prstGeom prst="rect">
            <a:avLst/>
          </a:prstGeom>
          <a:noFill/>
          <a:ln w="254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18" name="Textfeld 17"/>
          <p:cNvSpPr txBox="1"/>
          <p:nvPr/>
        </p:nvSpPr>
        <p:spPr>
          <a:xfrm>
            <a:off x="439493" y="4334467"/>
            <a:ext cx="3127075" cy="430887"/>
          </a:xfrm>
          <a:prstGeom prst="rect">
            <a:avLst/>
          </a:prstGeom>
          <a:noFill/>
          <a:ln>
            <a:noFill/>
          </a:ln>
        </p:spPr>
        <p:txBody>
          <a:bodyPr wrap="square" rtlCol="0">
            <a:spAutoFit/>
          </a:bodyPr>
          <a:lstStyle/>
          <a:p>
            <a:pPr algn="l"/>
            <a:r>
              <a:rPr lang="de-DE" sz="2200" dirty="0" err="1" smtClean="0">
                <a:latin typeface="Calibri" pitchFamily="34" charset="0"/>
                <a:cs typeface="Calibri" pitchFamily="34" charset="0"/>
              </a:rPr>
              <a:t>Magnetic</a:t>
            </a:r>
            <a:r>
              <a:rPr lang="de-DE" sz="2200" dirty="0" smtClean="0">
                <a:latin typeface="Calibri" pitchFamily="34" charset="0"/>
                <a:cs typeface="Calibri" pitchFamily="34" charset="0"/>
              </a:rPr>
              <a:t> </a:t>
            </a:r>
            <a:r>
              <a:rPr lang="de-DE" sz="2200" dirty="0" err="1" smtClean="0">
                <a:latin typeface="Calibri" pitchFamily="34" charset="0"/>
                <a:cs typeface="Calibri" pitchFamily="34" charset="0"/>
              </a:rPr>
              <a:t>Deflection</a:t>
            </a:r>
            <a:endParaRPr lang="de-DE" sz="2200" dirty="0" smtClean="0">
              <a:latin typeface="Calibri" pitchFamily="34" charset="0"/>
              <a:cs typeface="Calibri" pitchFamily="34" charset="0"/>
            </a:endParaRPr>
          </a:p>
        </p:txBody>
      </p:sp>
      <p:sp>
        <p:nvSpPr>
          <p:cNvPr id="17" name="Rechteck 16"/>
          <p:cNvSpPr/>
          <p:nvPr/>
        </p:nvSpPr>
        <p:spPr>
          <a:xfrm>
            <a:off x="413659" y="1499986"/>
            <a:ext cx="4724398" cy="1477328"/>
          </a:xfrm>
          <a:prstGeom prst="rect">
            <a:avLst/>
          </a:prstGeom>
        </p:spPr>
        <p:txBody>
          <a:bodyPr wrap="square">
            <a:spAutoFit/>
          </a:bodyPr>
          <a:lstStyle/>
          <a:p>
            <a:pPr algn="l"/>
            <a:r>
              <a:rPr lang="de-DE" dirty="0" err="1" smtClean="0">
                <a:solidFill>
                  <a:srgbClr val="0000FF"/>
                </a:solidFill>
                <a:latin typeface="Calibri" pitchFamily="34" charset="0"/>
                <a:cs typeface="Calibri" pitchFamily="34" charset="0"/>
                <a:sym typeface="Wingdings" panose="05000000000000000000" pitchFamily="2" charset="2"/>
              </a:rPr>
              <a:t>Requirements</a:t>
            </a:r>
            <a:r>
              <a:rPr lang="de-DE" dirty="0" smtClean="0">
                <a:solidFill>
                  <a:srgbClr val="0000FF"/>
                </a:solidFill>
                <a:latin typeface="Calibri" pitchFamily="34" charset="0"/>
                <a:cs typeface="Calibri" pitchFamily="34" charset="0"/>
                <a:sym typeface="Wingdings" panose="05000000000000000000" pitchFamily="2" charset="2"/>
              </a:rPr>
              <a:t>: </a:t>
            </a:r>
            <a:r>
              <a:rPr lang="de-DE" dirty="0" err="1" smtClean="0">
                <a:solidFill>
                  <a:srgbClr val="0000FF"/>
                </a:solidFill>
                <a:latin typeface="Calibri" pitchFamily="34" charset="0"/>
                <a:cs typeface="Calibri" pitchFamily="34" charset="0"/>
                <a:sym typeface="Wingdings" panose="05000000000000000000" pitchFamily="2" charset="2"/>
              </a:rPr>
              <a:t>Chopping</a:t>
            </a:r>
            <a:r>
              <a:rPr lang="de-DE" dirty="0" smtClean="0">
                <a:solidFill>
                  <a:srgbClr val="0000FF"/>
                </a:solidFill>
                <a:latin typeface="Calibri" pitchFamily="34" charset="0"/>
                <a:cs typeface="Calibri" pitchFamily="34" charset="0"/>
                <a:sym typeface="Wingdings" panose="05000000000000000000" pitchFamily="2" charset="2"/>
              </a:rPr>
              <a:t> a dc beam at</a:t>
            </a:r>
          </a:p>
          <a:p>
            <a:pPr algn="l"/>
            <a:r>
              <a:rPr lang="de-DE" dirty="0" smtClean="0">
                <a:solidFill>
                  <a:srgbClr val="0000FF"/>
                </a:solidFill>
                <a:latin typeface="Calibri" pitchFamily="34" charset="0"/>
                <a:cs typeface="Calibri" pitchFamily="34" charset="0"/>
                <a:sym typeface="Wingdings" panose="05000000000000000000" pitchFamily="2" charset="2"/>
              </a:rPr>
              <a:t>– </a:t>
            </a:r>
            <a:r>
              <a:rPr lang="de-DE" i="1" dirty="0" err="1" smtClean="0">
                <a:solidFill>
                  <a:srgbClr val="0000FF"/>
                </a:solidFill>
                <a:latin typeface="Calibri" pitchFamily="34" charset="0"/>
                <a:cs typeface="Calibri" pitchFamily="34" charset="0"/>
                <a:sym typeface="Wingdings" panose="05000000000000000000" pitchFamily="2" charset="2"/>
              </a:rPr>
              <a:t>low</a:t>
            </a:r>
            <a:r>
              <a:rPr lang="de-DE" i="1" dirty="0" smtClean="0">
                <a:solidFill>
                  <a:srgbClr val="0000FF"/>
                </a:solidFill>
                <a:latin typeface="Calibri" pitchFamily="34" charset="0"/>
                <a:cs typeface="Calibri" pitchFamily="34" charset="0"/>
                <a:sym typeface="Wingdings" panose="05000000000000000000" pitchFamily="2" charset="2"/>
              </a:rPr>
              <a:t> </a:t>
            </a:r>
            <a:r>
              <a:rPr lang="de-DE" i="1" dirty="0" err="1" smtClean="0">
                <a:solidFill>
                  <a:srgbClr val="0000FF"/>
                </a:solidFill>
                <a:latin typeface="Calibri" pitchFamily="34" charset="0"/>
                <a:cs typeface="Calibri" pitchFamily="34" charset="0"/>
                <a:sym typeface="Wingdings" panose="05000000000000000000" pitchFamily="2" charset="2"/>
              </a:rPr>
              <a:t>energy</a:t>
            </a:r>
            <a:r>
              <a:rPr lang="de-DE" dirty="0" smtClean="0">
                <a:solidFill>
                  <a:srgbClr val="0000FF"/>
                </a:solidFill>
                <a:latin typeface="Calibri" pitchFamily="34" charset="0"/>
                <a:cs typeface="Calibri" pitchFamily="34" charset="0"/>
                <a:sym typeface="Wingdings" panose="05000000000000000000" pitchFamily="2" charset="2"/>
              </a:rPr>
              <a:t> (120 keV)</a:t>
            </a:r>
          </a:p>
          <a:p>
            <a:pPr algn="l"/>
            <a:r>
              <a:rPr lang="de-DE" dirty="0" smtClean="0">
                <a:solidFill>
                  <a:srgbClr val="0000FF"/>
                </a:solidFill>
                <a:latin typeface="Calibri" pitchFamily="34" charset="0"/>
                <a:cs typeface="Calibri" pitchFamily="34" charset="0"/>
                <a:sym typeface="Wingdings" panose="05000000000000000000" pitchFamily="2" charset="2"/>
              </a:rPr>
              <a:t>– </a:t>
            </a:r>
            <a:r>
              <a:rPr lang="de-DE" i="1" dirty="0" smtClean="0">
                <a:solidFill>
                  <a:srgbClr val="0000FF"/>
                </a:solidFill>
                <a:latin typeface="Calibri" pitchFamily="34" charset="0"/>
                <a:cs typeface="Calibri" pitchFamily="34" charset="0"/>
                <a:sym typeface="Wingdings" panose="05000000000000000000" pitchFamily="2" charset="2"/>
              </a:rPr>
              <a:t>high </a:t>
            </a:r>
            <a:r>
              <a:rPr lang="de-DE" i="1" dirty="0" err="1" smtClean="0">
                <a:solidFill>
                  <a:srgbClr val="0000FF"/>
                </a:solidFill>
                <a:latin typeface="Calibri" pitchFamily="34" charset="0"/>
                <a:cs typeface="Calibri" pitchFamily="34" charset="0"/>
                <a:sym typeface="Wingdings" panose="05000000000000000000" pitchFamily="2" charset="2"/>
              </a:rPr>
              <a:t>intensity</a:t>
            </a:r>
            <a:r>
              <a:rPr lang="de-DE" dirty="0" smtClean="0">
                <a:solidFill>
                  <a:srgbClr val="0000FF"/>
                </a:solidFill>
                <a:latin typeface="Calibri" pitchFamily="34" charset="0"/>
                <a:cs typeface="Calibri" pitchFamily="34" charset="0"/>
                <a:sym typeface="Wingdings" panose="05000000000000000000" pitchFamily="2" charset="2"/>
              </a:rPr>
              <a:t> (50 mA)</a:t>
            </a:r>
          </a:p>
          <a:p>
            <a:pPr algn="l"/>
            <a:r>
              <a:rPr lang="de-DE" dirty="0">
                <a:solidFill>
                  <a:srgbClr val="0000FF"/>
                </a:solidFill>
                <a:latin typeface="Calibri" pitchFamily="34" charset="0"/>
                <a:cs typeface="Calibri" pitchFamily="34" charset="0"/>
                <a:sym typeface="Wingdings" panose="05000000000000000000" pitchFamily="2" charset="2"/>
              </a:rPr>
              <a:t>– </a:t>
            </a:r>
            <a:r>
              <a:rPr lang="de-DE" i="1" dirty="0">
                <a:solidFill>
                  <a:srgbClr val="0000FF"/>
                </a:solidFill>
                <a:latin typeface="Calibri" pitchFamily="34" charset="0"/>
                <a:cs typeface="Calibri" pitchFamily="34" charset="0"/>
                <a:sym typeface="Wingdings" panose="05000000000000000000" pitchFamily="2" charset="2"/>
              </a:rPr>
              <a:t>high </a:t>
            </a:r>
            <a:r>
              <a:rPr lang="de-DE" i="1" dirty="0" err="1">
                <a:solidFill>
                  <a:srgbClr val="0000FF"/>
                </a:solidFill>
                <a:latin typeface="Calibri" pitchFamily="34" charset="0"/>
                <a:cs typeface="Calibri" pitchFamily="34" charset="0"/>
                <a:sym typeface="Wingdings" panose="05000000000000000000" pitchFamily="2" charset="2"/>
              </a:rPr>
              <a:t>repetition</a:t>
            </a:r>
            <a:r>
              <a:rPr lang="de-DE" dirty="0">
                <a:solidFill>
                  <a:srgbClr val="0000FF"/>
                </a:solidFill>
                <a:latin typeface="Calibri" pitchFamily="34" charset="0"/>
                <a:cs typeface="Calibri" pitchFamily="34" charset="0"/>
                <a:sym typeface="Wingdings" panose="05000000000000000000" pitchFamily="2" charset="2"/>
              </a:rPr>
              <a:t> rate (</a:t>
            </a:r>
            <a:r>
              <a:rPr lang="de-DE" dirty="0" smtClean="0">
                <a:solidFill>
                  <a:srgbClr val="0000FF"/>
                </a:solidFill>
                <a:latin typeface="Calibri" pitchFamily="34" charset="0"/>
                <a:cs typeface="Calibri" pitchFamily="34" charset="0"/>
                <a:sym typeface="Wingdings" panose="05000000000000000000" pitchFamily="2" charset="2"/>
              </a:rPr>
              <a:t>257 </a:t>
            </a:r>
            <a:r>
              <a:rPr lang="de-DE" dirty="0">
                <a:solidFill>
                  <a:srgbClr val="0000FF"/>
                </a:solidFill>
                <a:latin typeface="Calibri" pitchFamily="34" charset="0"/>
                <a:cs typeface="Calibri" pitchFamily="34" charset="0"/>
                <a:sym typeface="Wingdings" panose="05000000000000000000" pitchFamily="2" charset="2"/>
              </a:rPr>
              <a:t>kHz</a:t>
            </a:r>
            <a:r>
              <a:rPr lang="de-DE" dirty="0" smtClean="0">
                <a:solidFill>
                  <a:srgbClr val="0000FF"/>
                </a:solidFill>
                <a:latin typeface="Calibri" pitchFamily="34" charset="0"/>
                <a:cs typeface="Calibri" pitchFamily="34" charset="0"/>
                <a:sym typeface="Wingdings" panose="05000000000000000000" pitchFamily="2" charset="2"/>
              </a:rPr>
              <a:t>),</a:t>
            </a:r>
          </a:p>
          <a:p>
            <a:pPr algn="l"/>
            <a:r>
              <a:rPr lang="de-DE" dirty="0" smtClean="0">
                <a:solidFill>
                  <a:srgbClr val="0000FF"/>
                </a:solidFill>
                <a:latin typeface="Calibri" pitchFamily="34" charset="0"/>
                <a:cs typeface="Calibri" pitchFamily="34" charset="0"/>
                <a:sym typeface="Wingdings" panose="05000000000000000000" pitchFamily="2" charset="2"/>
              </a:rPr>
              <a:t>– </a:t>
            </a:r>
            <a:r>
              <a:rPr lang="de-DE" i="1" dirty="0" err="1" smtClean="0">
                <a:solidFill>
                  <a:srgbClr val="0000FF"/>
                </a:solidFill>
                <a:latin typeface="Calibri" pitchFamily="34" charset="0"/>
                <a:cs typeface="Calibri" pitchFamily="34" charset="0"/>
                <a:sym typeface="Wingdings" panose="05000000000000000000" pitchFamily="2" charset="2"/>
              </a:rPr>
              <a:t>producing</a:t>
            </a:r>
            <a:r>
              <a:rPr lang="de-DE" i="1" dirty="0" smtClean="0">
                <a:solidFill>
                  <a:srgbClr val="0000FF"/>
                </a:solidFill>
                <a:latin typeface="Calibri" pitchFamily="34" charset="0"/>
                <a:cs typeface="Calibri" pitchFamily="34" charset="0"/>
                <a:sym typeface="Wingdings" panose="05000000000000000000" pitchFamily="2" charset="2"/>
              </a:rPr>
              <a:t> a </a:t>
            </a:r>
            <a:r>
              <a:rPr lang="de-DE" i="1" dirty="0" err="1" smtClean="0">
                <a:solidFill>
                  <a:srgbClr val="0000FF"/>
                </a:solidFill>
                <a:latin typeface="Calibri" pitchFamily="34" charset="0"/>
                <a:cs typeface="Calibri" pitchFamily="34" charset="0"/>
                <a:sym typeface="Wingdings" panose="05000000000000000000" pitchFamily="2" charset="2"/>
              </a:rPr>
              <a:t>short</a:t>
            </a:r>
            <a:r>
              <a:rPr lang="de-DE" i="1" dirty="0" smtClean="0">
                <a:solidFill>
                  <a:srgbClr val="0000FF"/>
                </a:solidFill>
                <a:latin typeface="Calibri" pitchFamily="34" charset="0"/>
                <a:cs typeface="Calibri" pitchFamily="34" charset="0"/>
                <a:sym typeface="Wingdings" panose="05000000000000000000" pitchFamily="2" charset="2"/>
              </a:rPr>
              <a:t> beam pulse: </a:t>
            </a:r>
            <a:r>
              <a:rPr lang="de-DE" dirty="0" smtClean="0">
                <a:solidFill>
                  <a:srgbClr val="0000FF"/>
                </a:solidFill>
                <a:latin typeface="Calibri" pitchFamily="34" charset="0"/>
                <a:cs typeface="Calibri" pitchFamily="34" charset="0"/>
                <a:sym typeface="Wingdings" panose="05000000000000000000" pitchFamily="2" charset="2"/>
              </a:rPr>
              <a:t>50 </a:t>
            </a:r>
            <a:r>
              <a:rPr lang="de-DE" dirty="0" err="1" smtClean="0">
                <a:solidFill>
                  <a:srgbClr val="0000FF"/>
                </a:solidFill>
                <a:latin typeface="Calibri" pitchFamily="34" charset="0"/>
                <a:cs typeface="Calibri" pitchFamily="34" charset="0"/>
                <a:sym typeface="Wingdings" panose="05000000000000000000" pitchFamily="2" charset="2"/>
              </a:rPr>
              <a:t>ns</a:t>
            </a:r>
            <a:r>
              <a:rPr lang="de-DE" dirty="0" smtClean="0">
                <a:solidFill>
                  <a:srgbClr val="0000FF"/>
                </a:solidFill>
                <a:latin typeface="Calibri" pitchFamily="34" charset="0"/>
                <a:cs typeface="Calibri" pitchFamily="34" charset="0"/>
                <a:sym typeface="Wingdings" panose="05000000000000000000" pitchFamily="2" charset="2"/>
              </a:rPr>
              <a:t> / 3.9 </a:t>
            </a:r>
            <a:r>
              <a:rPr lang="de-DE" dirty="0" err="1" smtClean="0">
                <a:solidFill>
                  <a:srgbClr val="0000FF"/>
                </a:solidFill>
                <a:latin typeface="Symbol" panose="05050102010706020507" pitchFamily="18" charset="2"/>
                <a:cs typeface="Calibri" pitchFamily="34" charset="0"/>
                <a:sym typeface="Wingdings" panose="05000000000000000000" pitchFamily="2" charset="2"/>
              </a:rPr>
              <a:t>m</a:t>
            </a:r>
            <a:r>
              <a:rPr lang="de-DE" dirty="0" err="1" smtClean="0">
                <a:solidFill>
                  <a:srgbClr val="0000FF"/>
                </a:solidFill>
                <a:latin typeface="Calibri" pitchFamily="34" charset="0"/>
                <a:cs typeface="Calibri" pitchFamily="34" charset="0"/>
                <a:sym typeface="Wingdings" panose="05000000000000000000" pitchFamily="2" charset="2"/>
              </a:rPr>
              <a:t>s.</a:t>
            </a:r>
            <a:endParaRPr lang="de-DE" dirty="0">
              <a:solidFill>
                <a:srgbClr val="0000FF"/>
              </a:solidFill>
              <a:latin typeface="Calibri" pitchFamily="34" charset="0"/>
              <a:cs typeface="Calibri" pitchFamily="34" charset="0"/>
              <a:sym typeface="Wingdings" panose="05000000000000000000" pitchFamily="2" charset="2"/>
            </a:endParaRPr>
          </a:p>
        </p:txBody>
      </p:sp>
      <p:pic>
        <p:nvPicPr>
          <p:cNvPr id="19"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425344" y="4848430"/>
            <a:ext cx="2081977" cy="1559498"/>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p:cNvSpPr/>
          <p:nvPr/>
        </p:nvSpPr>
        <p:spPr>
          <a:xfrm>
            <a:off x="6420929" y="1545686"/>
            <a:ext cx="2156125" cy="584775"/>
          </a:xfrm>
          <a:prstGeom prst="rect">
            <a:avLst/>
          </a:prstGeom>
        </p:spPr>
        <p:txBody>
          <a:bodyPr wrap="square">
            <a:spAutoFit/>
          </a:bodyPr>
          <a:lstStyle/>
          <a:p>
            <a:r>
              <a:rPr lang="de-DE" sz="1600" dirty="0" smtClean="0">
                <a:solidFill>
                  <a:srgbClr val="FF0000"/>
                </a:solidFill>
                <a:latin typeface="Calibri" pitchFamily="34" charset="0"/>
                <a:sym typeface="Wingdings" panose="05000000000000000000" pitchFamily="2" charset="2"/>
              </a:rPr>
              <a:t>High </a:t>
            </a:r>
            <a:r>
              <a:rPr lang="de-DE" sz="1600" dirty="0" err="1">
                <a:solidFill>
                  <a:srgbClr val="FF0000"/>
                </a:solidFill>
                <a:latin typeface="Calibri" pitchFamily="34" charset="0"/>
                <a:sym typeface="Wingdings" panose="05000000000000000000" pitchFamily="2" charset="2"/>
              </a:rPr>
              <a:t>duty</a:t>
            </a:r>
            <a:r>
              <a:rPr lang="de-DE" sz="1600" dirty="0">
                <a:solidFill>
                  <a:srgbClr val="FF0000"/>
                </a:solidFill>
                <a:latin typeface="Calibri" pitchFamily="34" charset="0"/>
                <a:sym typeface="Wingdings" panose="05000000000000000000" pitchFamily="2" charset="2"/>
              </a:rPr>
              <a:t> </a:t>
            </a:r>
            <a:r>
              <a:rPr lang="de-DE" sz="1600" dirty="0" err="1" smtClean="0">
                <a:solidFill>
                  <a:srgbClr val="FF0000"/>
                </a:solidFill>
                <a:latin typeface="Calibri" pitchFamily="34" charset="0"/>
                <a:sym typeface="Wingdings" panose="05000000000000000000" pitchFamily="2" charset="2"/>
              </a:rPr>
              <a:t>cycle</a:t>
            </a:r>
            <a:r>
              <a:rPr lang="de-DE" sz="1600" dirty="0" smtClean="0">
                <a:solidFill>
                  <a:srgbClr val="FF0000"/>
                </a:solidFill>
                <a:latin typeface="Calibri" pitchFamily="34" charset="0"/>
                <a:sym typeface="Wingdings" panose="05000000000000000000" pitchFamily="2" charset="2"/>
              </a:rPr>
              <a:t> </a:t>
            </a:r>
            <a:r>
              <a:rPr lang="de-DE" sz="1600" dirty="0" err="1">
                <a:solidFill>
                  <a:srgbClr val="FF0000"/>
                </a:solidFill>
                <a:latin typeface="Calibri" pitchFamily="34" charset="0"/>
                <a:sym typeface="Wingdings" panose="05000000000000000000" pitchFamily="2" charset="2"/>
              </a:rPr>
              <a:t>for</a:t>
            </a:r>
            <a:r>
              <a:rPr lang="de-DE" sz="1600" dirty="0">
                <a:solidFill>
                  <a:srgbClr val="FF0000"/>
                </a:solidFill>
                <a:latin typeface="Calibri" pitchFamily="34" charset="0"/>
                <a:sym typeface="Wingdings" panose="05000000000000000000" pitchFamily="2" charset="2"/>
              </a:rPr>
              <a:t> </a:t>
            </a:r>
            <a:r>
              <a:rPr lang="de-DE" sz="1600" dirty="0" err="1" smtClean="0">
                <a:solidFill>
                  <a:srgbClr val="FF0000"/>
                </a:solidFill>
                <a:latin typeface="Calibri" pitchFamily="34" charset="0"/>
                <a:sym typeface="Wingdings" panose="05000000000000000000" pitchFamily="2" charset="2"/>
              </a:rPr>
              <a:t>electric</a:t>
            </a:r>
            <a:r>
              <a:rPr lang="de-DE" sz="1600" dirty="0" smtClean="0">
                <a:solidFill>
                  <a:srgbClr val="FF0000"/>
                </a:solidFill>
                <a:latin typeface="Calibri" pitchFamily="34" charset="0"/>
                <a:sym typeface="Wingdings" panose="05000000000000000000" pitchFamily="2" charset="2"/>
              </a:rPr>
              <a:t> </a:t>
            </a:r>
            <a:r>
              <a:rPr lang="de-DE" sz="1600" dirty="0" err="1" smtClean="0">
                <a:solidFill>
                  <a:srgbClr val="FF0000"/>
                </a:solidFill>
                <a:latin typeface="Calibri" pitchFamily="34" charset="0"/>
                <a:sym typeface="Wingdings" panose="05000000000000000000" pitchFamily="2" charset="2"/>
              </a:rPr>
              <a:t>field</a:t>
            </a:r>
            <a:r>
              <a:rPr lang="de-DE" sz="1600" dirty="0" smtClean="0">
                <a:solidFill>
                  <a:srgbClr val="FF0000"/>
                </a:solidFill>
                <a:latin typeface="Calibri" pitchFamily="34" charset="0"/>
                <a:sym typeface="Wingdings" panose="05000000000000000000" pitchFamily="2" charset="2"/>
              </a:rPr>
              <a:t>.</a:t>
            </a:r>
            <a:endParaRPr lang="de-DE" sz="1600" dirty="0">
              <a:solidFill>
                <a:srgbClr val="FF0000"/>
              </a:solidFill>
            </a:endParaRPr>
          </a:p>
        </p:txBody>
      </p:sp>
      <p:sp>
        <p:nvSpPr>
          <p:cNvPr id="29" name="Rechteck 28"/>
          <p:cNvSpPr/>
          <p:nvPr/>
        </p:nvSpPr>
        <p:spPr bwMode="auto">
          <a:xfrm>
            <a:off x="420586" y="5437599"/>
            <a:ext cx="5250377" cy="1001859"/>
          </a:xfrm>
          <a:prstGeom prst="rect">
            <a:avLst/>
          </a:prstGeom>
          <a:noFill/>
          <a:ln w="254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30" name="Textfeld 29"/>
          <p:cNvSpPr txBox="1"/>
          <p:nvPr/>
        </p:nvSpPr>
        <p:spPr>
          <a:xfrm>
            <a:off x="414867" y="5746570"/>
            <a:ext cx="5190782" cy="646331"/>
          </a:xfrm>
          <a:prstGeom prst="rect">
            <a:avLst/>
          </a:prstGeom>
          <a:noFill/>
          <a:ln>
            <a:noFill/>
          </a:ln>
        </p:spPr>
        <p:txBody>
          <a:bodyPr wrap="square" rtlCol="0">
            <a:spAutoFit/>
          </a:bodyPr>
          <a:lstStyle/>
          <a:p>
            <a:pPr algn="l"/>
            <a:r>
              <a:rPr lang="de-DE" dirty="0" err="1" smtClean="0">
                <a:latin typeface="Calibri" pitchFamily="34" charset="0"/>
                <a:cs typeface="Calibri" pitchFamily="34" charset="0"/>
              </a:rPr>
              <a:t>Combining</a:t>
            </a:r>
            <a:r>
              <a:rPr lang="de-DE" dirty="0" smtClean="0">
                <a:latin typeface="Calibri" pitchFamily="34" charset="0"/>
                <a:cs typeface="Calibri" pitchFamily="34" charset="0"/>
              </a:rPr>
              <a:t> </a:t>
            </a:r>
            <a:r>
              <a:rPr lang="de-DE" dirty="0" err="1">
                <a:latin typeface="Calibri" pitchFamily="34" charset="0"/>
                <a:cs typeface="Calibri" pitchFamily="34" charset="0"/>
              </a:rPr>
              <a:t>static</a:t>
            </a:r>
            <a:r>
              <a:rPr lang="de-DE" dirty="0">
                <a:latin typeface="Calibri" pitchFamily="34" charset="0"/>
                <a:cs typeface="Calibri" pitchFamily="34" charset="0"/>
              </a:rPr>
              <a:t> </a:t>
            </a:r>
            <a:r>
              <a:rPr lang="de-DE" dirty="0" err="1">
                <a:latin typeface="Calibri" pitchFamily="34" charset="0"/>
                <a:cs typeface="Calibri" pitchFamily="34" charset="0"/>
              </a:rPr>
              <a:t>magnetic</a:t>
            </a:r>
            <a:r>
              <a:rPr lang="de-DE" dirty="0">
                <a:latin typeface="Calibri" pitchFamily="34" charset="0"/>
                <a:cs typeface="Calibri" pitchFamily="34" charset="0"/>
              </a:rPr>
              <a:t> </a:t>
            </a:r>
            <a:r>
              <a:rPr lang="de-DE" dirty="0" err="1" smtClean="0">
                <a:latin typeface="Calibri" pitchFamily="34" charset="0"/>
                <a:cs typeface="Calibri" pitchFamily="34" charset="0"/>
              </a:rPr>
              <a:t>and</a:t>
            </a:r>
            <a:r>
              <a:rPr lang="de-DE" dirty="0" smtClean="0">
                <a:latin typeface="Calibri" pitchFamily="34" charset="0"/>
                <a:cs typeface="Calibri" pitchFamily="34" charset="0"/>
              </a:rPr>
              <a:t> </a:t>
            </a:r>
            <a:r>
              <a:rPr lang="de-DE" dirty="0" err="1" smtClean="0">
                <a:latin typeface="Calibri" pitchFamily="34" charset="0"/>
                <a:cs typeface="Calibri" pitchFamily="34" charset="0"/>
              </a:rPr>
              <a:t>pulsed</a:t>
            </a:r>
            <a:r>
              <a:rPr lang="de-DE" dirty="0" smtClean="0">
                <a:latin typeface="Calibri" pitchFamily="34" charset="0"/>
                <a:cs typeface="Calibri" pitchFamily="34" charset="0"/>
              </a:rPr>
              <a:t> </a:t>
            </a:r>
            <a:r>
              <a:rPr lang="de-DE" dirty="0" err="1" smtClean="0">
                <a:latin typeface="Calibri" pitchFamily="34" charset="0"/>
                <a:cs typeface="Calibri" pitchFamily="34" charset="0"/>
              </a:rPr>
              <a:t>electric</a:t>
            </a:r>
            <a:r>
              <a:rPr lang="de-DE" dirty="0" smtClean="0">
                <a:latin typeface="Calibri" pitchFamily="34" charset="0"/>
                <a:cs typeface="Calibri" pitchFamily="34" charset="0"/>
              </a:rPr>
              <a:t> </a:t>
            </a:r>
            <a:r>
              <a:rPr lang="de-DE" dirty="0" err="1" smtClean="0">
                <a:latin typeface="Calibri" pitchFamily="34" charset="0"/>
                <a:cs typeface="Calibri" pitchFamily="34" charset="0"/>
              </a:rPr>
              <a:t>deflection</a:t>
            </a:r>
            <a:r>
              <a:rPr lang="de-DE" dirty="0" smtClean="0">
                <a:latin typeface="Calibri" pitchFamily="34" charset="0"/>
                <a:cs typeface="Calibri" pitchFamily="34" charset="0"/>
              </a:rPr>
              <a:t> in an E×B (Wien-filter) </a:t>
            </a:r>
            <a:r>
              <a:rPr lang="de-DE" dirty="0" err="1" smtClean="0">
                <a:latin typeface="Calibri" pitchFamily="34" charset="0"/>
                <a:cs typeface="Calibri" pitchFamily="34" charset="0"/>
              </a:rPr>
              <a:t>field</a:t>
            </a:r>
            <a:r>
              <a:rPr lang="de-DE" dirty="0" smtClean="0">
                <a:latin typeface="Calibri" pitchFamily="34" charset="0"/>
                <a:cs typeface="Calibri" pitchFamily="34" charset="0"/>
              </a:rPr>
              <a:t> </a:t>
            </a:r>
            <a:r>
              <a:rPr lang="de-DE" dirty="0" err="1" smtClean="0">
                <a:latin typeface="Calibri" pitchFamily="34" charset="0"/>
                <a:cs typeface="Calibri" pitchFamily="34" charset="0"/>
              </a:rPr>
              <a:t>configuration</a:t>
            </a:r>
            <a:r>
              <a:rPr lang="de-DE" dirty="0" smtClean="0">
                <a:latin typeface="Calibri" pitchFamily="34" charset="0"/>
                <a:cs typeface="Calibri" pitchFamily="34" charset="0"/>
              </a:rPr>
              <a:t>.</a:t>
            </a:r>
          </a:p>
        </p:txBody>
      </p:sp>
      <p:pic>
        <p:nvPicPr>
          <p:cNvPr id="31"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460707" y="2155423"/>
            <a:ext cx="2081977" cy="1559497"/>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bwMode="auto">
          <a:xfrm>
            <a:off x="6323903" y="1494429"/>
            <a:ext cx="2253152" cy="2288264"/>
          </a:xfrm>
          <a:prstGeom prst="rect">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32" name="Rechteck 31"/>
          <p:cNvSpPr/>
          <p:nvPr/>
        </p:nvSpPr>
        <p:spPr bwMode="auto">
          <a:xfrm>
            <a:off x="6323903" y="4334707"/>
            <a:ext cx="2253152" cy="2104752"/>
          </a:xfrm>
          <a:prstGeom prst="rect">
            <a:avLst/>
          </a:prstGeom>
          <a:noFill/>
          <a:ln w="254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9" name="Gerade Verbindung mit Pfeil 8"/>
          <p:cNvCxnSpPr/>
          <p:nvPr/>
        </p:nvCxnSpPr>
        <p:spPr bwMode="auto">
          <a:xfrm flipV="1">
            <a:off x="5531154" y="1863187"/>
            <a:ext cx="1300570" cy="1714379"/>
          </a:xfrm>
          <a:prstGeom prst="straightConnector1">
            <a:avLst/>
          </a:prstGeom>
          <a:noFill/>
          <a:ln w="38100" cap="flat" cmpd="sng" algn="ctr">
            <a:solidFill>
              <a:srgbClr val="FF0000"/>
            </a:solidFill>
            <a:prstDash val="solid"/>
            <a:round/>
            <a:headEnd type="none" w="med" len="med"/>
            <a:tailEnd type="arrow" w="lg" len="lg"/>
          </a:ln>
          <a:effectLst/>
        </p:spPr>
      </p:cxnSp>
      <p:cxnSp>
        <p:nvCxnSpPr>
          <p:cNvPr id="33" name="Gerade Verbindung mit Pfeil 32"/>
          <p:cNvCxnSpPr/>
          <p:nvPr/>
        </p:nvCxnSpPr>
        <p:spPr bwMode="auto">
          <a:xfrm flipV="1">
            <a:off x="5531154" y="4563294"/>
            <a:ext cx="1182705" cy="1616789"/>
          </a:xfrm>
          <a:prstGeom prst="straightConnector1">
            <a:avLst/>
          </a:prstGeom>
          <a:noFill/>
          <a:ln w="38100" cap="flat" cmpd="sng" algn="ctr">
            <a:solidFill>
              <a:srgbClr val="0000FF"/>
            </a:solidFill>
            <a:prstDash val="solid"/>
            <a:round/>
            <a:headEnd type="none" w="med" len="med"/>
            <a:tailEnd type="arrow" w="lg" len="lg"/>
          </a:ln>
          <a:effectLst/>
        </p:spPr>
      </p:cxnSp>
      <p:sp>
        <p:nvSpPr>
          <p:cNvPr id="34" name="Rechteck 33"/>
          <p:cNvSpPr/>
          <p:nvPr/>
        </p:nvSpPr>
        <p:spPr>
          <a:xfrm>
            <a:off x="6477225" y="4311846"/>
            <a:ext cx="2156125" cy="584775"/>
          </a:xfrm>
          <a:prstGeom prst="rect">
            <a:avLst/>
          </a:prstGeom>
        </p:spPr>
        <p:txBody>
          <a:bodyPr wrap="square">
            <a:spAutoFit/>
          </a:bodyPr>
          <a:lstStyle/>
          <a:p>
            <a:r>
              <a:rPr lang="de-DE" sz="1600" dirty="0" smtClean="0">
                <a:solidFill>
                  <a:srgbClr val="0000FF"/>
                </a:solidFill>
                <a:latin typeface="Calibri" pitchFamily="34" charset="0"/>
                <a:sym typeface="Wingdings" panose="05000000000000000000" pitchFamily="2" charset="2"/>
              </a:rPr>
              <a:t>Low </a:t>
            </a:r>
            <a:r>
              <a:rPr lang="de-DE" sz="1600" dirty="0" err="1" smtClean="0">
                <a:solidFill>
                  <a:srgbClr val="0000FF"/>
                </a:solidFill>
                <a:latin typeface="Calibri" pitchFamily="34" charset="0"/>
                <a:sym typeface="Wingdings" panose="05000000000000000000" pitchFamily="2" charset="2"/>
              </a:rPr>
              <a:t>duty</a:t>
            </a:r>
            <a:r>
              <a:rPr lang="de-DE" sz="1600" dirty="0" smtClean="0">
                <a:solidFill>
                  <a:srgbClr val="0000FF"/>
                </a:solidFill>
                <a:latin typeface="Calibri" pitchFamily="34" charset="0"/>
                <a:sym typeface="Wingdings" panose="05000000000000000000" pitchFamily="2" charset="2"/>
              </a:rPr>
              <a:t> </a:t>
            </a:r>
            <a:r>
              <a:rPr lang="de-DE" sz="1600" dirty="0" err="1" smtClean="0">
                <a:solidFill>
                  <a:srgbClr val="0000FF"/>
                </a:solidFill>
                <a:latin typeface="Calibri" pitchFamily="34" charset="0"/>
                <a:sym typeface="Wingdings" panose="05000000000000000000" pitchFamily="2" charset="2"/>
              </a:rPr>
              <a:t>cycle</a:t>
            </a:r>
            <a:r>
              <a:rPr lang="de-DE" sz="1600" dirty="0" smtClean="0">
                <a:solidFill>
                  <a:srgbClr val="0000FF"/>
                </a:solidFill>
                <a:latin typeface="Calibri" pitchFamily="34" charset="0"/>
                <a:sym typeface="Wingdings" panose="05000000000000000000" pitchFamily="2" charset="2"/>
              </a:rPr>
              <a:t> </a:t>
            </a:r>
            <a:r>
              <a:rPr lang="de-DE" sz="1600" dirty="0" err="1" smtClean="0">
                <a:solidFill>
                  <a:srgbClr val="0000FF"/>
                </a:solidFill>
                <a:latin typeface="Calibri" pitchFamily="34" charset="0"/>
                <a:sym typeface="Wingdings" panose="05000000000000000000" pitchFamily="2" charset="2"/>
              </a:rPr>
              <a:t>for</a:t>
            </a:r>
            <a:endParaRPr lang="de-DE" sz="1600" dirty="0">
              <a:solidFill>
                <a:srgbClr val="0000FF"/>
              </a:solidFill>
              <a:latin typeface="Calibri" pitchFamily="34" charset="0"/>
              <a:sym typeface="Wingdings" panose="05000000000000000000" pitchFamily="2" charset="2"/>
            </a:endParaRPr>
          </a:p>
          <a:p>
            <a:r>
              <a:rPr lang="de-DE" sz="1600" dirty="0" err="1" smtClean="0">
                <a:solidFill>
                  <a:srgbClr val="0000FF"/>
                </a:solidFill>
                <a:latin typeface="Calibri" pitchFamily="34" charset="0"/>
                <a:sym typeface="Wingdings" panose="05000000000000000000" pitchFamily="2" charset="2"/>
              </a:rPr>
              <a:t>electric</a:t>
            </a:r>
            <a:r>
              <a:rPr lang="de-DE" sz="1600" dirty="0" smtClean="0">
                <a:solidFill>
                  <a:srgbClr val="0000FF"/>
                </a:solidFill>
                <a:latin typeface="Calibri" pitchFamily="34" charset="0"/>
                <a:sym typeface="Wingdings" panose="05000000000000000000" pitchFamily="2" charset="2"/>
              </a:rPr>
              <a:t> </a:t>
            </a:r>
            <a:r>
              <a:rPr lang="de-DE" sz="1600" dirty="0" err="1" smtClean="0">
                <a:solidFill>
                  <a:srgbClr val="0000FF"/>
                </a:solidFill>
                <a:latin typeface="Calibri" pitchFamily="34" charset="0"/>
                <a:sym typeface="Wingdings" panose="05000000000000000000" pitchFamily="2" charset="2"/>
              </a:rPr>
              <a:t>field</a:t>
            </a:r>
            <a:r>
              <a:rPr lang="de-DE" sz="1600" dirty="0" smtClean="0">
                <a:solidFill>
                  <a:srgbClr val="0000FF"/>
                </a:solidFill>
                <a:latin typeface="Calibri" pitchFamily="34" charset="0"/>
                <a:sym typeface="Wingdings" panose="05000000000000000000" pitchFamily="2" charset="2"/>
              </a:rPr>
              <a:t>.</a:t>
            </a:r>
            <a:endParaRPr lang="de-DE" sz="1600" dirty="0">
              <a:solidFill>
                <a:srgbClr val="0000FF"/>
              </a:solidFill>
            </a:endParaRPr>
          </a:p>
        </p:txBody>
      </p:sp>
      <p:sp>
        <p:nvSpPr>
          <p:cNvPr id="36" name="Rechteck 35"/>
          <p:cNvSpPr/>
          <p:nvPr/>
        </p:nvSpPr>
        <p:spPr>
          <a:xfrm>
            <a:off x="425755" y="5395953"/>
            <a:ext cx="1132426" cy="430887"/>
          </a:xfrm>
          <a:prstGeom prst="rect">
            <a:avLst/>
          </a:prstGeom>
        </p:spPr>
        <p:txBody>
          <a:bodyPr wrap="none">
            <a:spAutoFit/>
          </a:bodyPr>
          <a:lstStyle/>
          <a:p>
            <a:r>
              <a:rPr lang="de-DE" sz="2200" dirty="0" err="1">
                <a:latin typeface="Calibri" pitchFamily="34" charset="0"/>
                <a:cs typeface="Calibri" pitchFamily="34" charset="0"/>
              </a:rPr>
              <a:t>Concept</a:t>
            </a:r>
            <a:endParaRPr lang="de-DE" sz="2200" dirty="0"/>
          </a:p>
        </p:txBody>
      </p:sp>
      <p:sp>
        <p:nvSpPr>
          <p:cNvPr id="37" name="Rechteck 36"/>
          <p:cNvSpPr/>
          <p:nvPr/>
        </p:nvSpPr>
        <p:spPr bwMode="auto">
          <a:xfrm>
            <a:off x="420917" y="1495265"/>
            <a:ext cx="5250049" cy="1526334"/>
          </a:xfrm>
          <a:prstGeom prst="rect">
            <a:avLst/>
          </a:prstGeom>
          <a:noFill/>
          <a:ln w="254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11" name="Pfeil nach unten 10"/>
          <p:cNvSpPr/>
          <p:nvPr/>
        </p:nvSpPr>
        <p:spPr bwMode="auto">
          <a:xfrm>
            <a:off x="7203227" y="3842104"/>
            <a:ext cx="494506" cy="456796"/>
          </a:xfrm>
          <a:prstGeom prst="downArrow">
            <a:avLst/>
          </a:prstGeom>
          <a:noFill/>
          <a:ln w="254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854242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animBg="1"/>
      <p:bldP spid="26" grpId="0"/>
      <p:bldP spid="27" grpId="0"/>
      <p:bldP spid="28" grpId="0" animBg="1"/>
      <p:bldP spid="18" grpId="0"/>
      <p:bldP spid="6" grpId="0"/>
      <p:bldP spid="29" grpId="0" animBg="1"/>
      <p:bldP spid="30" grpId="0"/>
      <p:bldP spid="5" grpId="0" animBg="1"/>
      <p:bldP spid="32" grpId="0" animBg="1"/>
      <p:bldP spid="34" grpId="0"/>
      <p:bldP spid="36"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7" name="Picture 3" descr="D:\Eigene Dokumente\Chopper\Bilder\2014_mai\Chopper_2014-05-16_01_low.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308" t="8757" r="16001" b="8440"/>
          <a:stretch/>
        </p:blipFill>
        <p:spPr bwMode="auto">
          <a:xfrm>
            <a:off x="1380836" y="1645920"/>
            <a:ext cx="5943600" cy="4754880"/>
          </a:xfrm>
          <a:prstGeom prst="rect">
            <a:avLst/>
          </a:prstGeom>
          <a:noFill/>
          <a:extLst>
            <a:ext uri="{909E8E84-426E-40DD-AFC4-6F175D3DCCD1}">
              <a14:hiddenFill xmlns:a14="http://schemas.microsoft.com/office/drawing/2010/main">
                <a:solidFill>
                  <a:srgbClr val="FFFFFF"/>
                </a:solidFill>
              </a14:hiddenFill>
            </a:ext>
          </a:extLst>
        </p:spPr>
      </p:pic>
      <p:sp>
        <p:nvSpPr>
          <p:cNvPr id="31749" name="Text Box 8"/>
          <p:cNvSpPr txBox="1">
            <a:spLocks noChangeArrowheads="1"/>
          </p:cNvSpPr>
          <p:nvPr/>
        </p:nvSpPr>
        <p:spPr bwMode="auto">
          <a:xfrm>
            <a:off x="4110097" y="1514186"/>
            <a:ext cx="1538287" cy="336550"/>
          </a:xfrm>
          <a:prstGeom prst="rect">
            <a:avLst/>
          </a:prstGeom>
          <a:noFill/>
          <a:ln w="25400" algn="ctr">
            <a:noFill/>
            <a:miter lim="800000"/>
            <a:headEnd/>
            <a:tailEnd/>
          </a:ln>
        </p:spPr>
        <p:txBody>
          <a:bodyPr wrap="none">
            <a:spAutoFit/>
          </a:bodyPr>
          <a:lstStyle/>
          <a:p>
            <a:r>
              <a:rPr lang="de-DE" sz="1600" dirty="0" err="1" smtClean="0">
                <a:solidFill>
                  <a:srgbClr val="C00000"/>
                </a:solidFill>
              </a:rPr>
              <a:t>Dumped</a:t>
            </a:r>
            <a:r>
              <a:rPr lang="de-DE" sz="1600" dirty="0" smtClean="0">
                <a:solidFill>
                  <a:srgbClr val="C00000"/>
                </a:solidFill>
              </a:rPr>
              <a:t> Beam</a:t>
            </a:r>
            <a:endParaRPr lang="de-DE" sz="1600" dirty="0">
              <a:solidFill>
                <a:srgbClr val="C00000"/>
              </a:solidFill>
            </a:endParaRPr>
          </a:p>
        </p:txBody>
      </p:sp>
      <p:sp>
        <p:nvSpPr>
          <p:cNvPr id="31750" name="Text Box 9"/>
          <p:cNvSpPr txBox="1">
            <a:spLocks noChangeArrowheads="1"/>
          </p:cNvSpPr>
          <p:nvPr/>
        </p:nvSpPr>
        <p:spPr bwMode="auto">
          <a:xfrm>
            <a:off x="7568050" y="2173597"/>
            <a:ext cx="803275" cy="581025"/>
          </a:xfrm>
          <a:prstGeom prst="rect">
            <a:avLst/>
          </a:prstGeom>
          <a:noFill/>
          <a:ln w="25400" algn="ctr">
            <a:noFill/>
            <a:miter lim="800000"/>
            <a:headEnd/>
            <a:tailEnd/>
          </a:ln>
        </p:spPr>
        <p:txBody>
          <a:bodyPr wrap="none">
            <a:spAutoFit/>
          </a:bodyPr>
          <a:lstStyle/>
          <a:p>
            <a:r>
              <a:rPr lang="de-DE" sz="1600" dirty="0" err="1">
                <a:solidFill>
                  <a:srgbClr val="C00000"/>
                </a:solidFill>
              </a:rPr>
              <a:t>Pulsed</a:t>
            </a:r>
            <a:endParaRPr lang="de-DE" sz="1600" dirty="0">
              <a:solidFill>
                <a:srgbClr val="C00000"/>
              </a:solidFill>
            </a:endParaRPr>
          </a:p>
          <a:p>
            <a:r>
              <a:rPr lang="de-DE" sz="1600" dirty="0">
                <a:solidFill>
                  <a:srgbClr val="C00000"/>
                </a:solidFill>
              </a:rPr>
              <a:t>Beam</a:t>
            </a:r>
          </a:p>
        </p:txBody>
      </p:sp>
      <p:sp>
        <p:nvSpPr>
          <p:cNvPr id="31752" name="Text Box 11"/>
          <p:cNvSpPr txBox="1">
            <a:spLocks noChangeArrowheads="1"/>
          </p:cNvSpPr>
          <p:nvPr/>
        </p:nvSpPr>
        <p:spPr bwMode="auto">
          <a:xfrm>
            <a:off x="405834" y="5427944"/>
            <a:ext cx="714375" cy="581025"/>
          </a:xfrm>
          <a:prstGeom prst="rect">
            <a:avLst/>
          </a:prstGeom>
          <a:noFill/>
          <a:ln w="25400" algn="ctr">
            <a:noFill/>
            <a:miter lim="800000"/>
            <a:headEnd/>
            <a:tailEnd/>
          </a:ln>
        </p:spPr>
        <p:txBody>
          <a:bodyPr wrap="none">
            <a:spAutoFit/>
          </a:bodyPr>
          <a:lstStyle/>
          <a:p>
            <a:r>
              <a:rPr lang="de-DE" sz="1600" dirty="0">
                <a:solidFill>
                  <a:srgbClr val="C00000"/>
                </a:solidFill>
              </a:rPr>
              <a:t>DC</a:t>
            </a:r>
          </a:p>
          <a:p>
            <a:r>
              <a:rPr lang="de-DE" sz="1600" dirty="0">
                <a:solidFill>
                  <a:srgbClr val="C00000"/>
                </a:solidFill>
              </a:rPr>
              <a:t>Beam</a:t>
            </a:r>
          </a:p>
        </p:txBody>
      </p:sp>
      <p:sp>
        <p:nvSpPr>
          <p:cNvPr id="31755" name="Text Box 14"/>
          <p:cNvSpPr txBox="1">
            <a:spLocks noChangeArrowheads="1"/>
          </p:cNvSpPr>
          <p:nvPr/>
        </p:nvSpPr>
        <p:spPr bwMode="auto">
          <a:xfrm>
            <a:off x="391978" y="2062464"/>
            <a:ext cx="1697038" cy="336550"/>
          </a:xfrm>
          <a:prstGeom prst="rect">
            <a:avLst/>
          </a:prstGeom>
          <a:noFill/>
          <a:ln w="25400" algn="ctr">
            <a:noFill/>
            <a:miter lim="800000"/>
            <a:headEnd/>
            <a:tailEnd/>
          </a:ln>
        </p:spPr>
        <p:txBody>
          <a:bodyPr wrap="none">
            <a:spAutoFit/>
          </a:bodyPr>
          <a:lstStyle/>
          <a:p>
            <a:r>
              <a:rPr lang="de-DE" sz="1600" dirty="0" err="1">
                <a:solidFill>
                  <a:srgbClr val="0033CC"/>
                </a:solidFill>
              </a:rPr>
              <a:t>Chopper</a:t>
            </a:r>
            <a:r>
              <a:rPr lang="de-DE" sz="1600" dirty="0">
                <a:solidFill>
                  <a:srgbClr val="0033CC"/>
                </a:solidFill>
              </a:rPr>
              <a:t> Magnet</a:t>
            </a:r>
          </a:p>
        </p:txBody>
      </p:sp>
      <p:sp>
        <p:nvSpPr>
          <p:cNvPr id="31756" name="Line 15"/>
          <p:cNvSpPr>
            <a:spLocks noChangeShapeType="1"/>
          </p:cNvSpPr>
          <p:nvPr/>
        </p:nvSpPr>
        <p:spPr bwMode="auto">
          <a:xfrm>
            <a:off x="1994403" y="2380541"/>
            <a:ext cx="804207" cy="510441"/>
          </a:xfrm>
          <a:prstGeom prst="line">
            <a:avLst/>
          </a:prstGeom>
          <a:noFill/>
          <a:ln w="38100">
            <a:solidFill>
              <a:srgbClr val="0000FF"/>
            </a:solidFill>
            <a:round/>
            <a:headEnd type="none" w="med" len="med"/>
            <a:tailEnd type="arrow" w="lg" len="lg"/>
          </a:ln>
        </p:spPr>
        <p:txBody>
          <a:bodyPr wrap="none" anchor="ctr"/>
          <a:lstStyle/>
          <a:p>
            <a:endParaRPr lang="de-DE"/>
          </a:p>
        </p:txBody>
      </p:sp>
      <p:sp>
        <p:nvSpPr>
          <p:cNvPr id="31757" name="Text Box 18"/>
          <p:cNvSpPr txBox="1">
            <a:spLocks noChangeArrowheads="1"/>
          </p:cNvSpPr>
          <p:nvPr/>
        </p:nvSpPr>
        <p:spPr bwMode="auto">
          <a:xfrm rot="20206577">
            <a:off x="6421162" y="4476777"/>
            <a:ext cx="641350" cy="366713"/>
          </a:xfrm>
          <a:prstGeom prst="rect">
            <a:avLst/>
          </a:prstGeom>
          <a:noFill/>
          <a:ln w="25400" algn="ctr">
            <a:noFill/>
            <a:miter lim="800000"/>
            <a:headEnd/>
            <a:tailEnd/>
          </a:ln>
        </p:spPr>
        <p:txBody>
          <a:bodyPr wrap="none">
            <a:spAutoFit/>
          </a:bodyPr>
          <a:lstStyle/>
          <a:p>
            <a:r>
              <a:rPr lang="de-DE" dirty="0">
                <a:solidFill>
                  <a:srgbClr val="336699"/>
                </a:solidFill>
              </a:rPr>
              <a:t>Sol3</a:t>
            </a:r>
          </a:p>
        </p:txBody>
      </p:sp>
      <p:sp>
        <p:nvSpPr>
          <p:cNvPr id="31758" name="Text Box 19"/>
          <p:cNvSpPr txBox="1">
            <a:spLocks noChangeArrowheads="1"/>
          </p:cNvSpPr>
          <p:nvPr/>
        </p:nvSpPr>
        <p:spPr bwMode="auto">
          <a:xfrm rot="-1423294">
            <a:off x="2885493" y="6066562"/>
            <a:ext cx="641350" cy="366713"/>
          </a:xfrm>
          <a:prstGeom prst="rect">
            <a:avLst/>
          </a:prstGeom>
          <a:noFill/>
          <a:ln w="25400" algn="ctr">
            <a:noFill/>
            <a:miter lim="800000"/>
            <a:headEnd/>
            <a:tailEnd/>
          </a:ln>
        </p:spPr>
        <p:txBody>
          <a:bodyPr wrap="none">
            <a:spAutoFit/>
          </a:bodyPr>
          <a:lstStyle/>
          <a:p>
            <a:r>
              <a:rPr lang="de-DE" dirty="0">
                <a:solidFill>
                  <a:srgbClr val="336699"/>
                </a:solidFill>
              </a:rPr>
              <a:t>Sol2</a:t>
            </a:r>
          </a:p>
        </p:txBody>
      </p:sp>
      <p:sp>
        <p:nvSpPr>
          <p:cNvPr id="16" name="Titel 1"/>
          <p:cNvSpPr txBox="1">
            <a:spLocks/>
          </p:cNvSpPr>
          <p:nvPr/>
        </p:nvSpPr>
        <p:spPr>
          <a:xfrm>
            <a:off x="228600" y="719138"/>
            <a:ext cx="8229600" cy="1143000"/>
          </a:xfrm>
          <a:prstGeom prst="rect">
            <a:avLst/>
          </a:prstGeom>
        </p:spPr>
        <p:txBody>
          <a:bodyPr/>
          <a:lstStyle/>
          <a:p>
            <a:pPr algn="l" eaLnBrk="0" hangingPunct="0"/>
            <a:r>
              <a:rPr lang="de-DE" sz="3400" kern="0" dirty="0" smtClean="0">
                <a:solidFill>
                  <a:schemeClr val="tx2"/>
                </a:solidFill>
                <a:latin typeface="Calibri" pitchFamily="34" charset="0"/>
                <a:ea typeface="+mj-ea"/>
                <a:cs typeface="+mj-cs"/>
              </a:rPr>
              <a:t>E×B </a:t>
            </a:r>
            <a:r>
              <a:rPr lang="de-DE" sz="3400" kern="0" dirty="0" err="1" smtClean="0">
                <a:solidFill>
                  <a:schemeClr val="tx2"/>
                </a:solidFill>
                <a:latin typeface="Calibri" pitchFamily="34" charset="0"/>
                <a:ea typeface="+mj-ea"/>
                <a:cs typeface="+mj-cs"/>
              </a:rPr>
              <a:t>Chopper</a:t>
            </a:r>
            <a:r>
              <a:rPr lang="de-DE" sz="3400" kern="0" dirty="0" smtClean="0">
                <a:solidFill>
                  <a:schemeClr val="tx2"/>
                </a:solidFill>
                <a:latin typeface="Calibri" pitchFamily="34" charset="0"/>
                <a:ea typeface="+mj-ea"/>
                <a:cs typeface="+mj-cs"/>
              </a:rPr>
              <a:t>: </a:t>
            </a:r>
            <a:r>
              <a:rPr lang="de-DE" sz="3400" kern="0" dirty="0" err="1" smtClean="0">
                <a:solidFill>
                  <a:schemeClr val="tx2"/>
                </a:solidFill>
                <a:latin typeface="Calibri" pitchFamily="34" charset="0"/>
                <a:ea typeface="+mj-ea"/>
                <a:cs typeface="+mj-cs"/>
              </a:rPr>
              <a:t>Concept</a:t>
            </a:r>
            <a:endParaRPr kumimoji="0" lang="de-DE" sz="3400" b="0" i="0" u="none" strike="noStrike" kern="0" cap="none" spc="0" normalizeH="0" baseline="0" noProof="0" dirty="0">
              <a:ln>
                <a:noFill/>
              </a:ln>
              <a:solidFill>
                <a:schemeClr val="tx2"/>
              </a:solidFill>
              <a:effectLst/>
              <a:uLnTx/>
              <a:uFillTx/>
              <a:latin typeface="Calibri" pitchFamily="34" charset="0"/>
              <a:ea typeface="+mj-ea"/>
              <a:cs typeface="+mj-cs"/>
            </a:endParaRPr>
          </a:p>
        </p:txBody>
      </p:sp>
      <p:sp>
        <p:nvSpPr>
          <p:cNvPr id="17" name="Text Box 14"/>
          <p:cNvSpPr txBox="1">
            <a:spLocks noChangeArrowheads="1"/>
          </p:cNvSpPr>
          <p:nvPr/>
        </p:nvSpPr>
        <p:spPr bwMode="auto">
          <a:xfrm>
            <a:off x="283501" y="1429804"/>
            <a:ext cx="1917512" cy="338554"/>
          </a:xfrm>
          <a:prstGeom prst="rect">
            <a:avLst/>
          </a:prstGeom>
          <a:noFill/>
          <a:ln w="25400" algn="ctr">
            <a:noFill/>
            <a:miter lim="800000"/>
            <a:headEnd/>
            <a:tailEnd/>
          </a:ln>
        </p:spPr>
        <p:txBody>
          <a:bodyPr wrap="none">
            <a:spAutoFit/>
          </a:bodyPr>
          <a:lstStyle/>
          <a:p>
            <a:r>
              <a:rPr lang="de-DE" sz="1600" dirty="0" smtClean="0">
                <a:solidFill>
                  <a:srgbClr val="0033CC"/>
                </a:solidFill>
              </a:rPr>
              <a:t>Separation Magnet</a:t>
            </a:r>
            <a:endParaRPr lang="de-DE" sz="1600" dirty="0">
              <a:solidFill>
                <a:srgbClr val="0033CC"/>
              </a:solidFill>
            </a:endParaRPr>
          </a:p>
        </p:txBody>
      </p:sp>
      <p:sp>
        <p:nvSpPr>
          <p:cNvPr id="18" name="Line 15"/>
          <p:cNvSpPr>
            <a:spLocks noChangeShapeType="1"/>
          </p:cNvSpPr>
          <p:nvPr/>
        </p:nvSpPr>
        <p:spPr bwMode="auto">
          <a:xfrm>
            <a:off x="2159851" y="1634453"/>
            <a:ext cx="929699" cy="605398"/>
          </a:xfrm>
          <a:prstGeom prst="line">
            <a:avLst/>
          </a:prstGeom>
          <a:noFill/>
          <a:ln w="38100">
            <a:solidFill>
              <a:srgbClr val="0000FF"/>
            </a:solidFill>
            <a:round/>
            <a:headEnd type="none" w="med" len="med"/>
            <a:tailEnd type="arrow" w="lg" len="lg"/>
          </a:ln>
        </p:spPr>
        <p:txBody>
          <a:bodyPr wrap="none" anchor="ctr"/>
          <a:lstStyle/>
          <a:p>
            <a:endParaRPr lang="de-DE"/>
          </a:p>
        </p:txBody>
      </p:sp>
      <p:cxnSp>
        <p:nvCxnSpPr>
          <p:cNvPr id="3" name="Gerade Verbindung mit Pfeil 2"/>
          <p:cNvCxnSpPr/>
          <p:nvPr/>
        </p:nvCxnSpPr>
        <p:spPr bwMode="auto">
          <a:xfrm flipV="1">
            <a:off x="1087441" y="5187808"/>
            <a:ext cx="1073210" cy="455612"/>
          </a:xfrm>
          <a:prstGeom prst="straightConnector1">
            <a:avLst/>
          </a:prstGeom>
          <a:noFill/>
          <a:ln w="57150" cap="flat" cmpd="sng" algn="ctr">
            <a:solidFill>
              <a:srgbClr val="C00000"/>
            </a:solidFill>
            <a:prstDash val="solid"/>
            <a:round/>
            <a:headEnd type="none" w="med" len="med"/>
            <a:tailEnd type="none" w="med" len="med"/>
          </a:ln>
          <a:effectLst/>
        </p:spPr>
      </p:cxnSp>
      <p:cxnSp>
        <p:nvCxnSpPr>
          <p:cNvPr id="22" name="Gerade Verbindung mit Pfeil 21"/>
          <p:cNvCxnSpPr/>
          <p:nvPr/>
        </p:nvCxnSpPr>
        <p:spPr bwMode="auto">
          <a:xfrm flipV="1">
            <a:off x="1058573" y="5349734"/>
            <a:ext cx="745338" cy="312448"/>
          </a:xfrm>
          <a:prstGeom prst="straightConnector1">
            <a:avLst/>
          </a:prstGeom>
          <a:noFill/>
          <a:ln w="57150" cap="flat" cmpd="sng" algn="ctr">
            <a:solidFill>
              <a:srgbClr val="C00000"/>
            </a:solidFill>
            <a:prstDash val="solid"/>
            <a:round/>
            <a:headEnd type="none" w="med" len="med"/>
            <a:tailEnd type="triangle" w="lg" len="lg"/>
          </a:ln>
          <a:effectLst/>
        </p:spPr>
      </p:cxnSp>
      <p:cxnSp>
        <p:nvCxnSpPr>
          <p:cNvPr id="25" name="Gerade Verbindung mit Pfeil 24"/>
          <p:cNvCxnSpPr/>
          <p:nvPr/>
        </p:nvCxnSpPr>
        <p:spPr bwMode="auto">
          <a:xfrm flipV="1">
            <a:off x="6818036" y="2502997"/>
            <a:ext cx="745338" cy="312448"/>
          </a:xfrm>
          <a:prstGeom prst="straightConnector1">
            <a:avLst/>
          </a:prstGeom>
          <a:noFill/>
          <a:ln w="57150" cap="flat" cmpd="sng" algn="ctr">
            <a:solidFill>
              <a:srgbClr val="C00000"/>
            </a:solidFill>
            <a:prstDash val="sysDash"/>
            <a:round/>
            <a:headEnd type="none" w="med" len="med"/>
            <a:tailEnd type="triangle" w="lg" len="lg"/>
          </a:ln>
          <a:effectLst/>
        </p:spPr>
      </p:cxnSp>
      <p:cxnSp>
        <p:nvCxnSpPr>
          <p:cNvPr id="41" name="Gerade Verbindung mit Pfeil 40"/>
          <p:cNvCxnSpPr/>
          <p:nvPr/>
        </p:nvCxnSpPr>
        <p:spPr bwMode="auto">
          <a:xfrm flipH="1" flipV="1">
            <a:off x="4669312" y="1951440"/>
            <a:ext cx="44926" cy="461095"/>
          </a:xfrm>
          <a:prstGeom prst="straightConnector1">
            <a:avLst/>
          </a:prstGeom>
          <a:noFill/>
          <a:ln w="57150" cap="flat" cmpd="sng" algn="ctr">
            <a:solidFill>
              <a:srgbClr val="C00000"/>
            </a:solidFill>
            <a:prstDash val="solid"/>
            <a:round/>
            <a:headEnd type="none" w="med" len="med"/>
            <a:tailEnd type="triangle" w="lg" len="lg"/>
          </a:ln>
          <a:effectLst/>
        </p:spPr>
      </p:cxnSp>
      <p:sp>
        <p:nvSpPr>
          <p:cNvPr id="20" name="Text Box 20"/>
          <p:cNvSpPr txBox="1">
            <a:spLocks noChangeArrowheads="1"/>
          </p:cNvSpPr>
          <p:nvPr/>
        </p:nvSpPr>
        <p:spPr bwMode="auto">
          <a:xfrm>
            <a:off x="4558480" y="4701557"/>
            <a:ext cx="1535113" cy="336550"/>
          </a:xfrm>
          <a:prstGeom prst="rect">
            <a:avLst/>
          </a:prstGeom>
          <a:noFill/>
          <a:ln w="25400" algn="ctr">
            <a:noFill/>
            <a:miter lim="800000"/>
            <a:headEnd/>
            <a:tailEnd/>
          </a:ln>
        </p:spPr>
        <p:txBody>
          <a:bodyPr wrap="none">
            <a:spAutoFit/>
          </a:bodyPr>
          <a:lstStyle/>
          <a:p>
            <a:r>
              <a:rPr lang="de-DE" sz="1600" dirty="0" err="1">
                <a:solidFill>
                  <a:srgbClr val="008000"/>
                </a:solidFill>
              </a:rPr>
              <a:t>Shielding</a:t>
            </a:r>
            <a:r>
              <a:rPr lang="de-DE" sz="1600" dirty="0">
                <a:solidFill>
                  <a:srgbClr val="008000"/>
                </a:solidFill>
              </a:rPr>
              <a:t> Tube</a:t>
            </a:r>
          </a:p>
        </p:txBody>
      </p:sp>
      <p:sp>
        <p:nvSpPr>
          <p:cNvPr id="21" name="Line 21"/>
          <p:cNvSpPr>
            <a:spLocks noChangeShapeType="1"/>
          </p:cNvSpPr>
          <p:nvPr/>
        </p:nvSpPr>
        <p:spPr bwMode="auto">
          <a:xfrm flipH="1" flipV="1">
            <a:off x="5247972" y="4321181"/>
            <a:ext cx="183010" cy="408084"/>
          </a:xfrm>
          <a:prstGeom prst="line">
            <a:avLst/>
          </a:prstGeom>
          <a:noFill/>
          <a:ln w="38100">
            <a:solidFill>
              <a:srgbClr val="008000"/>
            </a:solidFill>
            <a:round/>
            <a:headEnd type="none" w="med" len="med"/>
            <a:tailEnd type="arrow" w="lg" len="lg"/>
          </a:ln>
        </p:spPr>
        <p:txBody>
          <a:bodyPr wrap="none" anchor="ctr"/>
          <a:lstStyle/>
          <a:p>
            <a:endParaRPr lang="de-DE"/>
          </a:p>
        </p:txBody>
      </p:sp>
      <p:cxnSp>
        <p:nvCxnSpPr>
          <p:cNvPr id="4" name="Gerade Verbindung mit Pfeil 3"/>
          <p:cNvCxnSpPr/>
          <p:nvPr/>
        </p:nvCxnSpPr>
        <p:spPr bwMode="auto">
          <a:xfrm flipH="1">
            <a:off x="4488718" y="5643420"/>
            <a:ext cx="1997807" cy="865269"/>
          </a:xfrm>
          <a:prstGeom prst="straightConnector1">
            <a:avLst/>
          </a:prstGeom>
          <a:noFill/>
          <a:ln w="25400" cap="flat" cmpd="sng" algn="ctr">
            <a:solidFill>
              <a:schemeClr val="tx1"/>
            </a:solidFill>
            <a:prstDash val="solid"/>
            <a:round/>
            <a:headEnd type="arrow" w="med" len="med"/>
            <a:tailEnd type="arrow" w="med" len="med"/>
          </a:ln>
          <a:effectLst/>
        </p:spPr>
      </p:cxnSp>
      <p:sp>
        <p:nvSpPr>
          <p:cNvPr id="6" name="Textfeld 5"/>
          <p:cNvSpPr txBox="1"/>
          <p:nvPr/>
        </p:nvSpPr>
        <p:spPr>
          <a:xfrm rot="20280838">
            <a:off x="5325287" y="6012076"/>
            <a:ext cx="713658" cy="369332"/>
          </a:xfrm>
          <a:prstGeom prst="rect">
            <a:avLst/>
          </a:prstGeom>
          <a:noFill/>
        </p:spPr>
        <p:txBody>
          <a:bodyPr wrap="none" rtlCol="0">
            <a:spAutoFit/>
          </a:bodyPr>
          <a:lstStyle/>
          <a:p>
            <a:r>
              <a:rPr lang="de-DE" dirty="0" smtClean="0">
                <a:latin typeface="Calibri" pitchFamily="34" charset="0"/>
                <a:cs typeface="Calibri" pitchFamily="34" charset="0"/>
              </a:rPr>
              <a:t>0.8 m</a:t>
            </a:r>
          </a:p>
        </p:txBody>
      </p:sp>
    </p:spTree>
    <p:extLst>
      <p:ext uri="{BB962C8B-B14F-4D97-AF65-F5344CB8AC3E}">
        <p14:creationId xmlns:p14="http://schemas.microsoft.com/office/powerpoint/2010/main" val="6572006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D:\Eigene Dokumente\Chopper\Bilder\2014_mai\Chopper_2014-05-16_04_low.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250" t="19913" r="16064" b="8436"/>
          <a:stretch/>
        </p:blipFill>
        <p:spPr bwMode="auto">
          <a:xfrm>
            <a:off x="1371600" y="2286000"/>
            <a:ext cx="5943600" cy="4114800"/>
          </a:xfrm>
          <a:prstGeom prst="rect">
            <a:avLst/>
          </a:prstGeom>
          <a:noFill/>
          <a:extLst>
            <a:ext uri="{909E8E84-426E-40DD-AFC4-6F175D3DCCD1}">
              <a14:hiddenFill xmlns:a14="http://schemas.microsoft.com/office/drawing/2010/main">
                <a:solidFill>
                  <a:srgbClr val="FFFFFF"/>
                </a:solidFill>
              </a14:hiddenFill>
            </a:ext>
          </a:extLst>
        </p:spPr>
      </p:pic>
      <p:sp>
        <p:nvSpPr>
          <p:cNvPr id="44" name="Line 21"/>
          <p:cNvSpPr>
            <a:spLocks noChangeShapeType="1"/>
          </p:cNvSpPr>
          <p:nvPr/>
        </p:nvSpPr>
        <p:spPr bwMode="auto">
          <a:xfrm flipH="1" flipV="1">
            <a:off x="3638549" y="4704772"/>
            <a:ext cx="1376795" cy="801185"/>
          </a:xfrm>
          <a:prstGeom prst="line">
            <a:avLst/>
          </a:prstGeom>
          <a:noFill/>
          <a:ln w="38100">
            <a:solidFill>
              <a:schemeClr val="tx1"/>
            </a:solidFill>
            <a:round/>
            <a:headEnd type="none" w="med" len="med"/>
            <a:tailEnd type="arrow" w="lg" len="lg"/>
          </a:ln>
        </p:spPr>
        <p:txBody>
          <a:bodyPr wrap="none" anchor="ctr"/>
          <a:lstStyle/>
          <a:p>
            <a:endParaRPr lang="de-DE"/>
          </a:p>
        </p:txBody>
      </p:sp>
      <p:sp>
        <p:nvSpPr>
          <p:cNvPr id="32785" name="Text Box 49"/>
          <p:cNvSpPr txBox="1">
            <a:spLocks noChangeArrowheads="1"/>
          </p:cNvSpPr>
          <p:nvPr/>
        </p:nvSpPr>
        <p:spPr bwMode="auto">
          <a:xfrm>
            <a:off x="1120209" y="2915590"/>
            <a:ext cx="1206500" cy="336550"/>
          </a:xfrm>
          <a:prstGeom prst="rect">
            <a:avLst/>
          </a:prstGeom>
          <a:noFill/>
          <a:ln w="25400" algn="ctr">
            <a:noFill/>
            <a:miter lim="800000"/>
            <a:headEnd/>
            <a:tailEnd/>
          </a:ln>
        </p:spPr>
        <p:txBody>
          <a:bodyPr wrap="none">
            <a:spAutoFit/>
          </a:bodyPr>
          <a:lstStyle/>
          <a:p>
            <a:r>
              <a:rPr lang="de-DE" sz="1600" dirty="0">
                <a:solidFill>
                  <a:srgbClr val="0033CC"/>
                </a:solidFill>
              </a:rPr>
              <a:t>B</a:t>
            </a:r>
            <a:r>
              <a:rPr lang="de-DE" sz="1600" baseline="-25000" dirty="0">
                <a:solidFill>
                  <a:srgbClr val="0033CC"/>
                </a:solidFill>
              </a:rPr>
              <a:t>0</a:t>
            </a:r>
            <a:r>
              <a:rPr lang="de-DE" sz="1600" dirty="0">
                <a:solidFill>
                  <a:srgbClr val="0033CC"/>
                </a:solidFill>
              </a:rPr>
              <a:t> ≈ 60 </a:t>
            </a:r>
            <a:r>
              <a:rPr lang="de-DE" sz="1600" dirty="0" err="1">
                <a:solidFill>
                  <a:srgbClr val="0033CC"/>
                </a:solidFill>
              </a:rPr>
              <a:t>mT</a:t>
            </a:r>
            <a:endParaRPr lang="de-DE" sz="1600" dirty="0">
              <a:solidFill>
                <a:srgbClr val="0033CC"/>
              </a:solidFill>
            </a:endParaRPr>
          </a:p>
        </p:txBody>
      </p:sp>
      <p:sp>
        <p:nvSpPr>
          <p:cNvPr id="21" name="Titel 1"/>
          <p:cNvSpPr txBox="1">
            <a:spLocks/>
          </p:cNvSpPr>
          <p:nvPr/>
        </p:nvSpPr>
        <p:spPr>
          <a:xfrm>
            <a:off x="228600" y="719138"/>
            <a:ext cx="8229600" cy="1143000"/>
          </a:xfrm>
          <a:prstGeom prst="rect">
            <a:avLst/>
          </a:prstGeom>
        </p:spPr>
        <p:txBody>
          <a:bodyPr/>
          <a:lstStyle/>
          <a:p>
            <a:pPr algn="l" eaLnBrk="0" hangingPunct="0"/>
            <a:r>
              <a:rPr lang="de-DE" sz="3400" kern="0" dirty="0" smtClean="0">
                <a:solidFill>
                  <a:schemeClr val="tx2"/>
                </a:solidFill>
                <a:latin typeface="Calibri" pitchFamily="34" charset="0"/>
                <a:ea typeface="+mj-ea"/>
                <a:cs typeface="+mj-cs"/>
              </a:rPr>
              <a:t>E×B </a:t>
            </a:r>
            <a:r>
              <a:rPr lang="de-DE" sz="3400" kern="0" dirty="0" err="1" smtClean="0">
                <a:solidFill>
                  <a:schemeClr val="tx2"/>
                </a:solidFill>
                <a:latin typeface="Calibri" pitchFamily="34" charset="0"/>
                <a:ea typeface="+mj-ea"/>
                <a:cs typeface="+mj-cs"/>
              </a:rPr>
              <a:t>Chopper</a:t>
            </a:r>
            <a:r>
              <a:rPr lang="de-DE" sz="3400" kern="0" dirty="0" smtClean="0">
                <a:solidFill>
                  <a:schemeClr val="tx2"/>
                </a:solidFill>
                <a:latin typeface="Calibri" pitchFamily="34" charset="0"/>
              </a:rPr>
              <a:t>: </a:t>
            </a:r>
            <a:r>
              <a:rPr lang="de-DE" sz="3400" kern="0" dirty="0" err="1">
                <a:solidFill>
                  <a:schemeClr val="tx2"/>
                </a:solidFill>
                <a:latin typeface="Calibri" pitchFamily="34" charset="0"/>
              </a:rPr>
              <a:t>Concept</a:t>
            </a:r>
            <a:endParaRPr kumimoji="0" lang="de-DE" sz="3400" b="0" i="0" u="none" strike="noStrike" kern="0" cap="none" spc="0" normalizeH="0" baseline="0" noProof="0" dirty="0">
              <a:ln>
                <a:noFill/>
              </a:ln>
              <a:solidFill>
                <a:schemeClr val="tx2"/>
              </a:solidFill>
              <a:effectLst/>
              <a:uLnTx/>
              <a:uFillTx/>
              <a:latin typeface="Calibri" pitchFamily="34" charset="0"/>
              <a:ea typeface="+mj-ea"/>
              <a:cs typeface="+mj-cs"/>
            </a:endParaRPr>
          </a:p>
        </p:txBody>
      </p:sp>
      <p:sp>
        <p:nvSpPr>
          <p:cNvPr id="28" name="Text Box 49"/>
          <p:cNvSpPr txBox="1">
            <a:spLocks noChangeArrowheads="1"/>
          </p:cNvSpPr>
          <p:nvPr/>
        </p:nvSpPr>
        <p:spPr bwMode="auto">
          <a:xfrm>
            <a:off x="2773789" y="1788359"/>
            <a:ext cx="1319592" cy="338554"/>
          </a:xfrm>
          <a:prstGeom prst="rect">
            <a:avLst/>
          </a:prstGeom>
          <a:noFill/>
          <a:ln w="25400" algn="ctr">
            <a:noFill/>
            <a:miter lim="800000"/>
            <a:headEnd/>
            <a:tailEnd/>
          </a:ln>
        </p:spPr>
        <p:txBody>
          <a:bodyPr wrap="none">
            <a:spAutoFit/>
          </a:bodyPr>
          <a:lstStyle/>
          <a:p>
            <a:r>
              <a:rPr lang="de-DE" sz="1600" dirty="0">
                <a:solidFill>
                  <a:srgbClr val="0033CC"/>
                </a:solidFill>
              </a:rPr>
              <a:t>B</a:t>
            </a:r>
            <a:r>
              <a:rPr lang="de-DE" sz="1600" baseline="-25000" dirty="0">
                <a:solidFill>
                  <a:srgbClr val="0033CC"/>
                </a:solidFill>
              </a:rPr>
              <a:t>0</a:t>
            </a:r>
            <a:r>
              <a:rPr lang="de-DE" sz="1600" dirty="0">
                <a:solidFill>
                  <a:srgbClr val="0033CC"/>
                </a:solidFill>
              </a:rPr>
              <a:t> </a:t>
            </a:r>
            <a:r>
              <a:rPr lang="de-DE" sz="1600" dirty="0" smtClean="0">
                <a:solidFill>
                  <a:srgbClr val="0033CC"/>
                </a:solidFill>
              </a:rPr>
              <a:t>≈ 250 </a:t>
            </a:r>
            <a:r>
              <a:rPr lang="de-DE" sz="1600" dirty="0" err="1">
                <a:solidFill>
                  <a:srgbClr val="0033CC"/>
                </a:solidFill>
              </a:rPr>
              <a:t>mT</a:t>
            </a:r>
            <a:endParaRPr lang="de-DE" sz="1600" dirty="0">
              <a:solidFill>
                <a:srgbClr val="0033CC"/>
              </a:solidFill>
            </a:endParaRPr>
          </a:p>
        </p:txBody>
      </p:sp>
      <p:sp>
        <p:nvSpPr>
          <p:cNvPr id="29" name="Text Box 8"/>
          <p:cNvSpPr txBox="1">
            <a:spLocks noChangeArrowheads="1"/>
          </p:cNvSpPr>
          <p:nvPr/>
        </p:nvSpPr>
        <p:spPr bwMode="auto">
          <a:xfrm>
            <a:off x="4110097" y="1514186"/>
            <a:ext cx="1538287" cy="336550"/>
          </a:xfrm>
          <a:prstGeom prst="rect">
            <a:avLst/>
          </a:prstGeom>
          <a:noFill/>
          <a:ln w="25400" algn="ctr">
            <a:noFill/>
            <a:miter lim="800000"/>
            <a:headEnd/>
            <a:tailEnd/>
          </a:ln>
        </p:spPr>
        <p:txBody>
          <a:bodyPr wrap="none">
            <a:spAutoFit/>
          </a:bodyPr>
          <a:lstStyle/>
          <a:p>
            <a:r>
              <a:rPr lang="de-DE" sz="1600" dirty="0" err="1" smtClean="0">
                <a:solidFill>
                  <a:srgbClr val="C00000"/>
                </a:solidFill>
              </a:rPr>
              <a:t>Dumped</a:t>
            </a:r>
            <a:r>
              <a:rPr lang="de-DE" sz="1600" dirty="0" smtClean="0">
                <a:solidFill>
                  <a:srgbClr val="C00000"/>
                </a:solidFill>
              </a:rPr>
              <a:t> Beam</a:t>
            </a:r>
            <a:endParaRPr lang="de-DE" sz="1600" dirty="0">
              <a:solidFill>
                <a:srgbClr val="C00000"/>
              </a:solidFill>
            </a:endParaRPr>
          </a:p>
        </p:txBody>
      </p:sp>
      <p:sp>
        <p:nvSpPr>
          <p:cNvPr id="31" name="Text Box 11"/>
          <p:cNvSpPr txBox="1">
            <a:spLocks noChangeArrowheads="1"/>
          </p:cNvSpPr>
          <p:nvPr/>
        </p:nvSpPr>
        <p:spPr bwMode="auto">
          <a:xfrm>
            <a:off x="405834" y="5427944"/>
            <a:ext cx="714375" cy="581025"/>
          </a:xfrm>
          <a:prstGeom prst="rect">
            <a:avLst/>
          </a:prstGeom>
          <a:noFill/>
          <a:ln w="25400" algn="ctr">
            <a:noFill/>
            <a:miter lim="800000"/>
            <a:headEnd/>
            <a:tailEnd/>
          </a:ln>
        </p:spPr>
        <p:txBody>
          <a:bodyPr wrap="none">
            <a:spAutoFit/>
          </a:bodyPr>
          <a:lstStyle/>
          <a:p>
            <a:r>
              <a:rPr lang="de-DE" sz="1600" dirty="0">
                <a:solidFill>
                  <a:srgbClr val="C00000"/>
                </a:solidFill>
              </a:rPr>
              <a:t>DC</a:t>
            </a:r>
          </a:p>
          <a:p>
            <a:r>
              <a:rPr lang="de-DE" sz="1600" dirty="0">
                <a:solidFill>
                  <a:srgbClr val="C00000"/>
                </a:solidFill>
              </a:rPr>
              <a:t>Beam</a:t>
            </a:r>
          </a:p>
        </p:txBody>
      </p:sp>
      <p:sp>
        <p:nvSpPr>
          <p:cNvPr id="32" name="Text Box 14"/>
          <p:cNvSpPr txBox="1">
            <a:spLocks noChangeArrowheads="1"/>
          </p:cNvSpPr>
          <p:nvPr/>
        </p:nvSpPr>
        <p:spPr bwMode="auto">
          <a:xfrm>
            <a:off x="391978" y="2062464"/>
            <a:ext cx="1697038" cy="336550"/>
          </a:xfrm>
          <a:prstGeom prst="rect">
            <a:avLst/>
          </a:prstGeom>
          <a:noFill/>
          <a:ln w="25400" algn="ctr">
            <a:noFill/>
            <a:miter lim="800000"/>
            <a:headEnd/>
            <a:tailEnd/>
          </a:ln>
        </p:spPr>
        <p:txBody>
          <a:bodyPr wrap="none">
            <a:spAutoFit/>
          </a:bodyPr>
          <a:lstStyle/>
          <a:p>
            <a:r>
              <a:rPr lang="de-DE" sz="1600" dirty="0" err="1">
                <a:solidFill>
                  <a:srgbClr val="0033CC"/>
                </a:solidFill>
              </a:rPr>
              <a:t>Chopper</a:t>
            </a:r>
            <a:r>
              <a:rPr lang="de-DE" sz="1600" dirty="0">
                <a:solidFill>
                  <a:srgbClr val="0033CC"/>
                </a:solidFill>
              </a:rPr>
              <a:t> Magnet</a:t>
            </a:r>
          </a:p>
        </p:txBody>
      </p:sp>
      <p:sp>
        <p:nvSpPr>
          <p:cNvPr id="33" name="Line 15"/>
          <p:cNvSpPr>
            <a:spLocks noChangeShapeType="1"/>
          </p:cNvSpPr>
          <p:nvPr/>
        </p:nvSpPr>
        <p:spPr bwMode="auto">
          <a:xfrm>
            <a:off x="1994403" y="2380541"/>
            <a:ext cx="630297" cy="1165349"/>
          </a:xfrm>
          <a:prstGeom prst="line">
            <a:avLst/>
          </a:prstGeom>
          <a:noFill/>
          <a:ln w="38100">
            <a:solidFill>
              <a:srgbClr val="0000FF"/>
            </a:solidFill>
            <a:round/>
            <a:headEnd type="none" w="med" len="med"/>
            <a:tailEnd type="arrow" w="lg" len="lg"/>
          </a:ln>
        </p:spPr>
        <p:txBody>
          <a:bodyPr wrap="none" anchor="ctr"/>
          <a:lstStyle/>
          <a:p>
            <a:endParaRPr lang="de-DE"/>
          </a:p>
        </p:txBody>
      </p:sp>
      <p:sp>
        <p:nvSpPr>
          <p:cNvPr id="34" name="Text Box 18"/>
          <p:cNvSpPr txBox="1">
            <a:spLocks noChangeArrowheads="1"/>
          </p:cNvSpPr>
          <p:nvPr/>
        </p:nvSpPr>
        <p:spPr bwMode="auto">
          <a:xfrm rot="20206577">
            <a:off x="6421162" y="4476777"/>
            <a:ext cx="641350" cy="366713"/>
          </a:xfrm>
          <a:prstGeom prst="rect">
            <a:avLst/>
          </a:prstGeom>
          <a:noFill/>
          <a:ln w="25400" algn="ctr">
            <a:noFill/>
            <a:miter lim="800000"/>
            <a:headEnd/>
            <a:tailEnd/>
          </a:ln>
        </p:spPr>
        <p:txBody>
          <a:bodyPr wrap="none">
            <a:spAutoFit/>
          </a:bodyPr>
          <a:lstStyle/>
          <a:p>
            <a:r>
              <a:rPr lang="de-DE" dirty="0">
                <a:solidFill>
                  <a:srgbClr val="336699"/>
                </a:solidFill>
              </a:rPr>
              <a:t>Sol3</a:t>
            </a:r>
          </a:p>
        </p:txBody>
      </p:sp>
      <p:sp>
        <p:nvSpPr>
          <p:cNvPr id="35" name="Text Box 19"/>
          <p:cNvSpPr txBox="1">
            <a:spLocks noChangeArrowheads="1"/>
          </p:cNvSpPr>
          <p:nvPr/>
        </p:nvSpPr>
        <p:spPr bwMode="auto">
          <a:xfrm rot="-1423294">
            <a:off x="2885493" y="6066562"/>
            <a:ext cx="641350" cy="366713"/>
          </a:xfrm>
          <a:prstGeom prst="rect">
            <a:avLst/>
          </a:prstGeom>
          <a:noFill/>
          <a:ln w="25400" algn="ctr">
            <a:noFill/>
            <a:miter lim="800000"/>
            <a:headEnd/>
            <a:tailEnd/>
          </a:ln>
        </p:spPr>
        <p:txBody>
          <a:bodyPr wrap="none">
            <a:spAutoFit/>
          </a:bodyPr>
          <a:lstStyle/>
          <a:p>
            <a:r>
              <a:rPr lang="de-DE" dirty="0">
                <a:solidFill>
                  <a:srgbClr val="336699"/>
                </a:solidFill>
              </a:rPr>
              <a:t>Sol2</a:t>
            </a:r>
          </a:p>
        </p:txBody>
      </p:sp>
      <p:sp>
        <p:nvSpPr>
          <p:cNvPr id="39" name="Line 15"/>
          <p:cNvSpPr>
            <a:spLocks noChangeShapeType="1"/>
          </p:cNvSpPr>
          <p:nvPr/>
        </p:nvSpPr>
        <p:spPr bwMode="auto">
          <a:xfrm>
            <a:off x="2159851" y="1634452"/>
            <a:ext cx="1246924" cy="994447"/>
          </a:xfrm>
          <a:prstGeom prst="line">
            <a:avLst/>
          </a:prstGeom>
          <a:noFill/>
          <a:ln w="38100">
            <a:solidFill>
              <a:srgbClr val="0000FF"/>
            </a:solidFill>
            <a:round/>
            <a:headEnd type="none" w="med" len="med"/>
            <a:tailEnd type="arrow" w="lg" len="lg"/>
          </a:ln>
        </p:spPr>
        <p:txBody>
          <a:bodyPr wrap="none" anchor="ctr"/>
          <a:lstStyle/>
          <a:p>
            <a:endParaRPr lang="de-DE"/>
          </a:p>
        </p:txBody>
      </p:sp>
      <p:cxnSp>
        <p:nvCxnSpPr>
          <p:cNvPr id="43" name="Gerade Verbindung mit Pfeil 42"/>
          <p:cNvCxnSpPr/>
          <p:nvPr/>
        </p:nvCxnSpPr>
        <p:spPr bwMode="auto">
          <a:xfrm flipH="1" flipV="1">
            <a:off x="4669312" y="1951440"/>
            <a:ext cx="44926" cy="461095"/>
          </a:xfrm>
          <a:prstGeom prst="straightConnector1">
            <a:avLst/>
          </a:prstGeom>
          <a:noFill/>
          <a:ln w="57150" cap="flat" cmpd="sng" algn="ctr">
            <a:solidFill>
              <a:srgbClr val="C00000"/>
            </a:solidFill>
            <a:prstDash val="solid"/>
            <a:round/>
            <a:headEnd type="none" w="med" len="med"/>
            <a:tailEnd type="triangle" w="lg" len="lg"/>
          </a:ln>
          <a:effectLst/>
        </p:spPr>
      </p:cxnSp>
      <p:sp>
        <p:nvSpPr>
          <p:cNvPr id="41" name="Rectangle 42"/>
          <p:cNvSpPr>
            <a:spLocks noChangeArrowheads="1"/>
          </p:cNvSpPr>
          <p:nvPr/>
        </p:nvSpPr>
        <p:spPr bwMode="auto">
          <a:xfrm>
            <a:off x="4875012" y="5047343"/>
            <a:ext cx="1671637" cy="1450295"/>
          </a:xfrm>
          <a:prstGeom prst="rect">
            <a:avLst/>
          </a:prstGeom>
          <a:solidFill>
            <a:schemeClr val="bg1"/>
          </a:solidFill>
          <a:ln w="19050" algn="ctr">
            <a:solidFill>
              <a:srgbClr val="292929"/>
            </a:solidFill>
            <a:miter lim="800000"/>
            <a:headEnd/>
            <a:tailEnd/>
          </a:ln>
        </p:spPr>
        <p:txBody>
          <a:bodyPr wrap="none" anchor="ctr"/>
          <a:lstStyle/>
          <a:p>
            <a:endParaRPr lang="de-DE" dirty="0"/>
          </a:p>
        </p:txBody>
      </p:sp>
      <p:pic>
        <p:nvPicPr>
          <p:cNvPr id="32787" name="Picture 55" descr="Defl-plates_top02"/>
          <p:cNvPicPr>
            <a:picLocks noChangeAspect="1" noChangeArrowheads="1"/>
          </p:cNvPicPr>
          <p:nvPr/>
        </p:nvPicPr>
        <p:blipFill>
          <a:blip r:embed="rId4" cstate="print"/>
          <a:srcRect/>
          <a:stretch>
            <a:fillRect/>
          </a:stretch>
        </p:blipFill>
        <p:spPr bwMode="auto">
          <a:xfrm>
            <a:off x="4908349" y="5338763"/>
            <a:ext cx="1508125" cy="1087437"/>
          </a:xfrm>
          <a:prstGeom prst="rect">
            <a:avLst/>
          </a:prstGeom>
          <a:noFill/>
          <a:ln w="9525">
            <a:noFill/>
            <a:miter lim="800000"/>
            <a:headEnd/>
            <a:tailEnd/>
          </a:ln>
        </p:spPr>
      </p:pic>
      <p:sp>
        <p:nvSpPr>
          <p:cNvPr id="32788" name="Text Box 47"/>
          <p:cNvSpPr txBox="1">
            <a:spLocks noChangeArrowheads="1"/>
          </p:cNvSpPr>
          <p:nvPr/>
        </p:nvSpPr>
        <p:spPr bwMode="auto">
          <a:xfrm>
            <a:off x="5563987" y="6200775"/>
            <a:ext cx="930275" cy="274638"/>
          </a:xfrm>
          <a:prstGeom prst="rect">
            <a:avLst/>
          </a:prstGeom>
          <a:noFill/>
          <a:ln w="9525" algn="ctr">
            <a:noFill/>
            <a:miter lim="800000"/>
            <a:headEnd/>
            <a:tailEnd/>
          </a:ln>
        </p:spPr>
        <p:txBody>
          <a:bodyPr wrap="none">
            <a:spAutoFit/>
          </a:bodyPr>
          <a:lstStyle/>
          <a:p>
            <a:r>
              <a:rPr lang="de-DE" sz="1200" dirty="0" err="1"/>
              <a:t>V</a:t>
            </a:r>
            <a:r>
              <a:rPr lang="de-DE" sz="1200" baseline="-25000" dirty="0" err="1"/>
              <a:t>defl</a:t>
            </a:r>
            <a:r>
              <a:rPr lang="de-DE" sz="1200" dirty="0"/>
              <a:t> = 0 kV</a:t>
            </a:r>
          </a:p>
        </p:txBody>
      </p:sp>
      <p:sp>
        <p:nvSpPr>
          <p:cNvPr id="32789" name="Text Box 48"/>
          <p:cNvSpPr txBox="1">
            <a:spLocks noChangeArrowheads="1"/>
          </p:cNvSpPr>
          <p:nvPr/>
        </p:nvSpPr>
        <p:spPr bwMode="auto">
          <a:xfrm>
            <a:off x="4833737" y="5053159"/>
            <a:ext cx="1722437" cy="290513"/>
          </a:xfrm>
          <a:prstGeom prst="rect">
            <a:avLst/>
          </a:prstGeom>
          <a:noFill/>
          <a:ln w="25400">
            <a:noFill/>
            <a:miter lim="800000"/>
            <a:headEnd type="none" w="lg" len="lg"/>
            <a:tailEnd type="none" w="lg" len="lg"/>
          </a:ln>
        </p:spPr>
        <p:txBody>
          <a:bodyPr>
            <a:spAutoFit/>
          </a:bodyPr>
          <a:lstStyle/>
          <a:p>
            <a:r>
              <a:rPr lang="de-DE" sz="1300" dirty="0" err="1">
                <a:solidFill>
                  <a:srgbClr val="292929"/>
                </a:solidFill>
                <a:cs typeface="Arial" charset="0"/>
              </a:rPr>
              <a:t>Electric</a:t>
            </a:r>
            <a:r>
              <a:rPr lang="de-DE" sz="1300" dirty="0">
                <a:solidFill>
                  <a:srgbClr val="292929"/>
                </a:solidFill>
                <a:cs typeface="Arial" charset="0"/>
              </a:rPr>
              <a:t> </a:t>
            </a:r>
            <a:r>
              <a:rPr lang="de-DE" sz="1300" dirty="0" err="1">
                <a:solidFill>
                  <a:srgbClr val="292929"/>
                </a:solidFill>
                <a:cs typeface="Arial" charset="0"/>
              </a:rPr>
              <a:t>Deflector</a:t>
            </a:r>
            <a:endParaRPr lang="de-DE" sz="1300" dirty="0">
              <a:solidFill>
                <a:srgbClr val="292929"/>
              </a:solidFill>
              <a:cs typeface="Arial" charset="0"/>
            </a:endParaRPr>
          </a:p>
        </p:txBody>
      </p:sp>
      <p:cxnSp>
        <p:nvCxnSpPr>
          <p:cNvPr id="45" name="Gerade Verbindung mit Pfeil 44"/>
          <p:cNvCxnSpPr/>
          <p:nvPr/>
        </p:nvCxnSpPr>
        <p:spPr bwMode="auto">
          <a:xfrm flipV="1">
            <a:off x="1624013" y="4574381"/>
            <a:ext cx="1909762" cy="853564"/>
          </a:xfrm>
          <a:prstGeom prst="straightConnector1">
            <a:avLst/>
          </a:prstGeom>
          <a:noFill/>
          <a:ln w="57150" cap="flat" cmpd="sng" algn="ctr">
            <a:solidFill>
              <a:srgbClr val="C00000"/>
            </a:solidFill>
            <a:prstDash val="solid"/>
            <a:round/>
            <a:headEnd type="none" w="med" len="med"/>
            <a:tailEnd type="none" w="med" len="med"/>
          </a:ln>
          <a:effectLst/>
        </p:spPr>
      </p:cxnSp>
      <p:cxnSp>
        <p:nvCxnSpPr>
          <p:cNvPr id="46" name="Gerade Verbindung mit Pfeil 45"/>
          <p:cNvCxnSpPr/>
          <p:nvPr/>
        </p:nvCxnSpPr>
        <p:spPr bwMode="auto">
          <a:xfrm flipV="1">
            <a:off x="1058573" y="5349734"/>
            <a:ext cx="745338" cy="312448"/>
          </a:xfrm>
          <a:prstGeom prst="straightConnector1">
            <a:avLst/>
          </a:prstGeom>
          <a:noFill/>
          <a:ln w="57150" cap="flat" cmpd="sng" algn="ctr">
            <a:solidFill>
              <a:srgbClr val="C00000"/>
            </a:solidFill>
            <a:prstDash val="solid"/>
            <a:round/>
            <a:headEnd type="none" w="med" len="med"/>
            <a:tailEnd type="triangle" w="lg" len="lg"/>
          </a:ln>
          <a:effectLst/>
        </p:spPr>
      </p:cxnSp>
      <p:pic>
        <p:nvPicPr>
          <p:cNvPr id="1884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815725" y="5051179"/>
            <a:ext cx="1916118" cy="1435261"/>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20"/>
          <p:cNvSpPr txBox="1">
            <a:spLocks noChangeArrowheads="1"/>
          </p:cNvSpPr>
          <p:nvPr/>
        </p:nvSpPr>
        <p:spPr bwMode="auto">
          <a:xfrm>
            <a:off x="4558480" y="4701557"/>
            <a:ext cx="1535113" cy="336550"/>
          </a:xfrm>
          <a:prstGeom prst="rect">
            <a:avLst/>
          </a:prstGeom>
          <a:noFill/>
          <a:ln w="25400" algn="ctr">
            <a:noFill/>
            <a:miter lim="800000"/>
            <a:headEnd/>
            <a:tailEnd/>
          </a:ln>
        </p:spPr>
        <p:txBody>
          <a:bodyPr wrap="none">
            <a:spAutoFit/>
          </a:bodyPr>
          <a:lstStyle/>
          <a:p>
            <a:r>
              <a:rPr lang="de-DE" sz="1600" dirty="0" err="1">
                <a:solidFill>
                  <a:srgbClr val="008000"/>
                </a:solidFill>
              </a:rPr>
              <a:t>Shielding</a:t>
            </a:r>
            <a:r>
              <a:rPr lang="de-DE" sz="1600" dirty="0">
                <a:solidFill>
                  <a:srgbClr val="008000"/>
                </a:solidFill>
              </a:rPr>
              <a:t> Tube</a:t>
            </a:r>
          </a:p>
        </p:txBody>
      </p:sp>
      <p:sp>
        <p:nvSpPr>
          <p:cNvPr id="40" name="Line 21"/>
          <p:cNvSpPr>
            <a:spLocks noChangeShapeType="1"/>
          </p:cNvSpPr>
          <p:nvPr/>
        </p:nvSpPr>
        <p:spPr bwMode="auto">
          <a:xfrm flipH="1" flipV="1">
            <a:off x="5247972" y="4321181"/>
            <a:ext cx="183010" cy="408084"/>
          </a:xfrm>
          <a:prstGeom prst="line">
            <a:avLst/>
          </a:prstGeom>
          <a:noFill/>
          <a:ln w="38100">
            <a:solidFill>
              <a:srgbClr val="008000"/>
            </a:solidFill>
            <a:round/>
            <a:headEnd type="none" w="med" len="med"/>
            <a:tailEnd type="arrow" w="lg" len="lg"/>
          </a:ln>
        </p:spPr>
        <p:txBody>
          <a:bodyPr wrap="none" anchor="ctr"/>
          <a:lstStyle/>
          <a:p>
            <a:endParaRPr lang="de-DE"/>
          </a:p>
        </p:txBody>
      </p:sp>
      <p:sp>
        <p:nvSpPr>
          <p:cNvPr id="42" name="Rectangle 42"/>
          <p:cNvSpPr>
            <a:spLocks noChangeArrowheads="1"/>
          </p:cNvSpPr>
          <p:nvPr/>
        </p:nvSpPr>
        <p:spPr bwMode="auto">
          <a:xfrm>
            <a:off x="6726836" y="5042731"/>
            <a:ext cx="2009129" cy="1450295"/>
          </a:xfrm>
          <a:prstGeom prst="rect">
            <a:avLst/>
          </a:prstGeom>
          <a:noFill/>
          <a:ln w="19050" algn="ctr">
            <a:solidFill>
              <a:srgbClr val="292929"/>
            </a:solidFill>
            <a:miter lim="800000"/>
            <a:headEnd/>
            <a:tailEnd/>
          </a:ln>
        </p:spPr>
        <p:txBody>
          <a:bodyPr wrap="none" anchor="ctr"/>
          <a:lstStyle/>
          <a:p>
            <a:endParaRPr lang="de-DE" dirty="0"/>
          </a:p>
        </p:txBody>
      </p:sp>
      <p:sp>
        <p:nvSpPr>
          <p:cNvPr id="27" name="Text Box 14"/>
          <p:cNvSpPr txBox="1">
            <a:spLocks noChangeArrowheads="1"/>
          </p:cNvSpPr>
          <p:nvPr/>
        </p:nvSpPr>
        <p:spPr bwMode="auto">
          <a:xfrm>
            <a:off x="283501" y="1429804"/>
            <a:ext cx="1917512" cy="338554"/>
          </a:xfrm>
          <a:prstGeom prst="rect">
            <a:avLst/>
          </a:prstGeom>
          <a:noFill/>
          <a:ln w="25400" algn="ctr">
            <a:noFill/>
            <a:miter lim="800000"/>
            <a:headEnd/>
            <a:tailEnd/>
          </a:ln>
        </p:spPr>
        <p:txBody>
          <a:bodyPr wrap="none">
            <a:spAutoFit/>
          </a:bodyPr>
          <a:lstStyle/>
          <a:p>
            <a:r>
              <a:rPr lang="de-DE" sz="1600" dirty="0" smtClean="0">
                <a:solidFill>
                  <a:srgbClr val="0033CC"/>
                </a:solidFill>
              </a:rPr>
              <a:t>Separation Magnet</a:t>
            </a:r>
            <a:endParaRPr lang="de-DE" sz="1600" dirty="0">
              <a:solidFill>
                <a:srgbClr val="0033CC"/>
              </a:solidFill>
            </a:endParaRPr>
          </a:p>
        </p:txBody>
      </p:sp>
    </p:spTree>
    <p:extLst>
      <p:ext uri="{BB962C8B-B14F-4D97-AF65-F5344CB8AC3E}">
        <p14:creationId xmlns:p14="http://schemas.microsoft.com/office/powerpoint/2010/main" val="416467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8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78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7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84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1" grpId="0" animBg="1"/>
      <p:bldP spid="32788" grpId="0"/>
      <p:bldP spid="32789" grpId="0"/>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3" name="Picture 3" descr="D:\Eigene Dokumente\Chopper\Bilder\2014_mai\Chopper_2014-05-16_06_low.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308" t="23088" r="16001" b="8441"/>
          <a:stretch/>
        </p:blipFill>
        <p:spPr bwMode="auto">
          <a:xfrm>
            <a:off x="1380836" y="2468880"/>
            <a:ext cx="5943600" cy="3931920"/>
          </a:xfrm>
          <a:prstGeom prst="rect">
            <a:avLst/>
          </a:prstGeom>
          <a:noFill/>
          <a:extLst>
            <a:ext uri="{909E8E84-426E-40DD-AFC4-6F175D3DCCD1}">
              <a14:hiddenFill xmlns:a14="http://schemas.microsoft.com/office/drawing/2010/main">
                <a:solidFill>
                  <a:srgbClr val="FFFFFF"/>
                </a:solidFill>
              </a14:hiddenFill>
            </a:ext>
          </a:extLst>
        </p:spPr>
      </p:pic>
      <p:sp>
        <p:nvSpPr>
          <p:cNvPr id="21" name="Titel 1"/>
          <p:cNvSpPr txBox="1">
            <a:spLocks/>
          </p:cNvSpPr>
          <p:nvPr/>
        </p:nvSpPr>
        <p:spPr>
          <a:xfrm>
            <a:off x="228600" y="719138"/>
            <a:ext cx="8229600" cy="1143000"/>
          </a:xfrm>
          <a:prstGeom prst="rect">
            <a:avLst/>
          </a:prstGeom>
        </p:spPr>
        <p:txBody>
          <a:bodyPr/>
          <a:lstStyle/>
          <a:p>
            <a:pPr algn="l" eaLnBrk="0" hangingPunct="0"/>
            <a:r>
              <a:rPr lang="de-DE" sz="3400" kern="0" dirty="0" smtClean="0">
                <a:solidFill>
                  <a:schemeClr val="tx2"/>
                </a:solidFill>
                <a:latin typeface="Calibri" pitchFamily="34" charset="0"/>
                <a:ea typeface="+mj-ea"/>
                <a:cs typeface="+mj-cs"/>
              </a:rPr>
              <a:t>E×B </a:t>
            </a:r>
            <a:r>
              <a:rPr lang="de-DE" sz="3400" kern="0" dirty="0" err="1" smtClean="0">
                <a:solidFill>
                  <a:schemeClr val="tx2"/>
                </a:solidFill>
                <a:latin typeface="Calibri" pitchFamily="34" charset="0"/>
                <a:ea typeface="+mj-ea"/>
                <a:cs typeface="+mj-cs"/>
              </a:rPr>
              <a:t>Chopper</a:t>
            </a:r>
            <a:r>
              <a:rPr lang="de-DE" sz="3400" kern="0" dirty="0" smtClean="0">
                <a:solidFill>
                  <a:schemeClr val="tx2"/>
                </a:solidFill>
                <a:latin typeface="Calibri" pitchFamily="34" charset="0"/>
              </a:rPr>
              <a:t>: </a:t>
            </a:r>
            <a:r>
              <a:rPr lang="de-DE" sz="3400" kern="0" dirty="0" err="1">
                <a:solidFill>
                  <a:schemeClr val="tx2"/>
                </a:solidFill>
                <a:latin typeface="Calibri" pitchFamily="34" charset="0"/>
              </a:rPr>
              <a:t>Concept</a:t>
            </a:r>
            <a:endParaRPr kumimoji="0" lang="de-DE" sz="3400" b="0" i="0" u="none" strike="noStrike" kern="0" cap="none" spc="0" normalizeH="0" baseline="0" noProof="0" dirty="0">
              <a:ln>
                <a:noFill/>
              </a:ln>
              <a:solidFill>
                <a:schemeClr val="tx2"/>
              </a:solidFill>
              <a:effectLst/>
              <a:uLnTx/>
              <a:uFillTx/>
              <a:latin typeface="Calibri" pitchFamily="34" charset="0"/>
              <a:ea typeface="+mj-ea"/>
              <a:cs typeface="+mj-cs"/>
            </a:endParaRPr>
          </a:p>
        </p:txBody>
      </p:sp>
      <p:sp>
        <p:nvSpPr>
          <p:cNvPr id="25" name="Text Box 9"/>
          <p:cNvSpPr txBox="1">
            <a:spLocks noChangeArrowheads="1"/>
          </p:cNvSpPr>
          <p:nvPr/>
        </p:nvSpPr>
        <p:spPr bwMode="auto">
          <a:xfrm>
            <a:off x="6913331" y="2653724"/>
            <a:ext cx="1930399" cy="754053"/>
          </a:xfrm>
          <a:prstGeom prst="rect">
            <a:avLst/>
          </a:prstGeom>
          <a:noFill/>
          <a:ln w="25400" algn="ctr">
            <a:noFill/>
            <a:miter lim="800000"/>
            <a:headEnd/>
            <a:tailEnd/>
          </a:ln>
        </p:spPr>
        <p:txBody>
          <a:bodyPr wrap="square">
            <a:spAutoFit/>
          </a:bodyPr>
          <a:lstStyle/>
          <a:p>
            <a:r>
              <a:rPr lang="de-DE" sz="1500" dirty="0" err="1" smtClean="0">
                <a:solidFill>
                  <a:srgbClr val="C00000"/>
                </a:solidFill>
              </a:rPr>
              <a:t>Pulsed</a:t>
            </a:r>
            <a:r>
              <a:rPr lang="de-DE" sz="1500" dirty="0" smtClean="0">
                <a:solidFill>
                  <a:srgbClr val="C00000"/>
                </a:solidFill>
              </a:rPr>
              <a:t> Beam,</a:t>
            </a:r>
          </a:p>
          <a:p>
            <a:r>
              <a:rPr lang="de-DE" sz="1400" i="1" dirty="0" err="1">
                <a:solidFill>
                  <a:srgbClr val="C00000"/>
                </a:solidFill>
              </a:rPr>
              <a:t>f</a:t>
            </a:r>
            <a:r>
              <a:rPr lang="de-DE" sz="1400" baseline="-25000" dirty="0" err="1" smtClean="0">
                <a:solidFill>
                  <a:srgbClr val="C00000"/>
                </a:solidFill>
              </a:rPr>
              <a:t>rep</a:t>
            </a:r>
            <a:r>
              <a:rPr lang="de-DE" sz="1400" dirty="0" smtClean="0">
                <a:solidFill>
                  <a:srgbClr val="C00000"/>
                </a:solidFill>
              </a:rPr>
              <a:t> = 257 kHz,</a:t>
            </a:r>
          </a:p>
          <a:p>
            <a:r>
              <a:rPr lang="de-DE" sz="1400" i="1" dirty="0" smtClean="0">
                <a:solidFill>
                  <a:srgbClr val="C00000"/>
                </a:solidFill>
                <a:latin typeface="Symbol" panose="05050102010706020507" pitchFamily="18" charset="2"/>
              </a:rPr>
              <a:t>t</a:t>
            </a:r>
            <a:r>
              <a:rPr lang="de-DE" sz="1400" dirty="0" smtClean="0">
                <a:solidFill>
                  <a:srgbClr val="C00000"/>
                </a:solidFill>
              </a:rPr>
              <a:t>  = 50 </a:t>
            </a:r>
            <a:r>
              <a:rPr lang="de-DE" sz="1400" dirty="0" err="1" smtClean="0">
                <a:solidFill>
                  <a:srgbClr val="C00000"/>
                </a:solidFill>
              </a:rPr>
              <a:t>ns</a:t>
            </a:r>
            <a:r>
              <a:rPr lang="de-DE" sz="1400" dirty="0" smtClean="0">
                <a:solidFill>
                  <a:srgbClr val="C00000"/>
                </a:solidFill>
              </a:rPr>
              <a:t> … 350 </a:t>
            </a:r>
            <a:r>
              <a:rPr lang="de-DE" sz="1400" dirty="0" err="1" smtClean="0">
                <a:solidFill>
                  <a:srgbClr val="C00000"/>
                </a:solidFill>
              </a:rPr>
              <a:t>ns</a:t>
            </a:r>
            <a:endParaRPr lang="de-DE" sz="1400" dirty="0">
              <a:solidFill>
                <a:srgbClr val="C00000"/>
              </a:solidFill>
            </a:endParaRPr>
          </a:p>
        </p:txBody>
      </p:sp>
      <p:sp>
        <p:nvSpPr>
          <p:cNvPr id="26" name="Text Box 11"/>
          <p:cNvSpPr txBox="1">
            <a:spLocks noChangeArrowheads="1"/>
          </p:cNvSpPr>
          <p:nvPr/>
        </p:nvSpPr>
        <p:spPr bwMode="auto">
          <a:xfrm>
            <a:off x="405834" y="5427944"/>
            <a:ext cx="714375" cy="581025"/>
          </a:xfrm>
          <a:prstGeom prst="rect">
            <a:avLst/>
          </a:prstGeom>
          <a:noFill/>
          <a:ln w="25400" algn="ctr">
            <a:noFill/>
            <a:miter lim="800000"/>
            <a:headEnd/>
            <a:tailEnd/>
          </a:ln>
        </p:spPr>
        <p:txBody>
          <a:bodyPr wrap="none">
            <a:spAutoFit/>
          </a:bodyPr>
          <a:lstStyle/>
          <a:p>
            <a:r>
              <a:rPr lang="de-DE" sz="1600" dirty="0">
                <a:solidFill>
                  <a:srgbClr val="C00000"/>
                </a:solidFill>
              </a:rPr>
              <a:t>DC</a:t>
            </a:r>
          </a:p>
          <a:p>
            <a:r>
              <a:rPr lang="de-DE" sz="1600" dirty="0">
                <a:solidFill>
                  <a:srgbClr val="C00000"/>
                </a:solidFill>
              </a:rPr>
              <a:t>Beam</a:t>
            </a:r>
          </a:p>
        </p:txBody>
      </p:sp>
      <p:sp>
        <p:nvSpPr>
          <p:cNvPr id="27" name="Text Box 14"/>
          <p:cNvSpPr txBox="1">
            <a:spLocks noChangeArrowheads="1"/>
          </p:cNvSpPr>
          <p:nvPr/>
        </p:nvSpPr>
        <p:spPr bwMode="auto">
          <a:xfrm>
            <a:off x="391978" y="2062464"/>
            <a:ext cx="1697038" cy="336550"/>
          </a:xfrm>
          <a:prstGeom prst="rect">
            <a:avLst/>
          </a:prstGeom>
          <a:noFill/>
          <a:ln w="25400" algn="ctr">
            <a:noFill/>
            <a:miter lim="800000"/>
            <a:headEnd/>
            <a:tailEnd/>
          </a:ln>
        </p:spPr>
        <p:txBody>
          <a:bodyPr wrap="none">
            <a:spAutoFit/>
          </a:bodyPr>
          <a:lstStyle/>
          <a:p>
            <a:r>
              <a:rPr lang="de-DE" sz="1600" dirty="0" err="1">
                <a:solidFill>
                  <a:srgbClr val="0033CC"/>
                </a:solidFill>
              </a:rPr>
              <a:t>Chopper</a:t>
            </a:r>
            <a:r>
              <a:rPr lang="de-DE" sz="1600" dirty="0">
                <a:solidFill>
                  <a:srgbClr val="0033CC"/>
                </a:solidFill>
              </a:rPr>
              <a:t> Magnet</a:t>
            </a:r>
          </a:p>
        </p:txBody>
      </p:sp>
      <p:sp>
        <p:nvSpPr>
          <p:cNvPr id="29" name="Text Box 18"/>
          <p:cNvSpPr txBox="1">
            <a:spLocks noChangeArrowheads="1"/>
          </p:cNvSpPr>
          <p:nvPr/>
        </p:nvSpPr>
        <p:spPr bwMode="auto">
          <a:xfrm rot="20206577">
            <a:off x="6421162" y="4476777"/>
            <a:ext cx="641350" cy="366713"/>
          </a:xfrm>
          <a:prstGeom prst="rect">
            <a:avLst/>
          </a:prstGeom>
          <a:noFill/>
          <a:ln w="25400" algn="ctr">
            <a:noFill/>
            <a:miter lim="800000"/>
            <a:headEnd/>
            <a:tailEnd/>
          </a:ln>
        </p:spPr>
        <p:txBody>
          <a:bodyPr wrap="none">
            <a:spAutoFit/>
          </a:bodyPr>
          <a:lstStyle/>
          <a:p>
            <a:r>
              <a:rPr lang="de-DE" dirty="0">
                <a:solidFill>
                  <a:srgbClr val="336699"/>
                </a:solidFill>
              </a:rPr>
              <a:t>Sol3</a:t>
            </a:r>
          </a:p>
        </p:txBody>
      </p:sp>
      <p:sp>
        <p:nvSpPr>
          <p:cNvPr id="30" name="Text Box 19"/>
          <p:cNvSpPr txBox="1">
            <a:spLocks noChangeArrowheads="1"/>
          </p:cNvSpPr>
          <p:nvPr/>
        </p:nvSpPr>
        <p:spPr bwMode="auto">
          <a:xfrm rot="-1423294">
            <a:off x="2885493" y="6066562"/>
            <a:ext cx="641350" cy="366713"/>
          </a:xfrm>
          <a:prstGeom prst="rect">
            <a:avLst/>
          </a:prstGeom>
          <a:noFill/>
          <a:ln w="25400" algn="ctr">
            <a:noFill/>
            <a:miter lim="800000"/>
            <a:headEnd/>
            <a:tailEnd/>
          </a:ln>
        </p:spPr>
        <p:txBody>
          <a:bodyPr wrap="none">
            <a:spAutoFit/>
          </a:bodyPr>
          <a:lstStyle/>
          <a:p>
            <a:r>
              <a:rPr lang="de-DE" dirty="0">
                <a:solidFill>
                  <a:srgbClr val="336699"/>
                </a:solidFill>
              </a:rPr>
              <a:t>Sol2</a:t>
            </a:r>
          </a:p>
        </p:txBody>
      </p:sp>
      <p:cxnSp>
        <p:nvCxnSpPr>
          <p:cNvPr id="36" name="Gerade Verbindung mit Pfeil 35"/>
          <p:cNvCxnSpPr/>
          <p:nvPr/>
        </p:nvCxnSpPr>
        <p:spPr bwMode="auto">
          <a:xfrm flipV="1">
            <a:off x="1058573" y="5349734"/>
            <a:ext cx="745338" cy="312448"/>
          </a:xfrm>
          <a:prstGeom prst="straightConnector1">
            <a:avLst/>
          </a:prstGeom>
          <a:noFill/>
          <a:ln w="57150" cap="flat" cmpd="sng" algn="ctr">
            <a:solidFill>
              <a:srgbClr val="C00000"/>
            </a:solidFill>
            <a:prstDash val="solid"/>
            <a:round/>
            <a:headEnd type="none" w="med" len="med"/>
            <a:tailEnd type="triangle" w="lg" len="lg"/>
          </a:ln>
          <a:effectLst/>
        </p:spPr>
      </p:cxnSp>
      <p:cxnSp>
        <p:nvCxnSpPr>
          <p:cNvPr id="37" name="Gerade Verbindung mit Pfeil 36"/>
          <p:cNvCxnSpPr/>
          <p:nvPr/>
        </p:nvCxnSpPr>
        <p:spPr bwMode="auto">
          <a:xfrm flipV="1">
            <a:off x="1431242" y="2963215"/>
            <a:ext cx="5660121" cy="2542744"/>
          </a:xfrm>
          <a:prstGeom prst="straightConnector1">
            <a:avLst/>
          </a:prstGeom>
          <a:noFill/>
          <a:ln w="57150" cap="flat" cmpd="sng" algn="ctr">
            <a:solidFill>
              <a:srgbClr val="C00000"/>
            </a:solidFill>
            <a:prstDash val="solid"/>
            <a:round/>
            <a:headEnd type="none" w="med" len="med"/>
            <a:tailEnd type="triangle" w="lg" len="lg"/>
          </a:ln>
          <a:effectLst/>
        </p:spPr>
      </p:cxnSp>
      <p:sp>
        <p:nvSpPr>
          <p:cNvPr id="43" name="Text Box 49"/>
          <p:cNvSpPr txBox="1">
            <a:spLocks noChangeArrowheads="1"/>
          </p:cNvSpPr>
          <p:nvPr/>
        </p:nvSpPr>
        <p:spPr bwMode="auto">
          <a:xfrm>
            <a:off x="1120209" y="2915590"/>
            <a:ext cx="1206500" cy="336550"/>
          </a:xfrm>
          <a:prstGeom prst="rect">
            <a:avLst/>
          </a:prstGeom>
          <a:noFill/>
          <a:ln w="25400" algn="ctr">
            <a:noFill/>
            <a:miter lim="800000"/>
            <a:headEnd/>
            <a:tailEnd/>
          </a:ln>
        </p:spPr>
        <p:txBody>
          <a:bodyPr wrap="none">
            <a:spAutoFit/>
          </a:bodyPr>
          <a:lstStyle/>
          <a:p>
            <a:r>
              <a:rPr lang="de-DE" sz="1600" dirty="0">
                <a:solidFill>
                  <a:srgbClr val="0033CC"/>
                </a:solidFill>
              </a:rPr>
              <a:t>B</a:t>
            </a:r>
            <a:r>
              <a:rPr lang="de-DE" sz="1600" baseline="-25000" dirty="0">
                <a:solidFill>
                  <a:srgbClr val="0033CC"/>
                </a:solidFill>
              </a:rPr>
              <a:t>0</a:t>
            </a:r>
            <a:r>
              <a:rPr lang="de-DE" sz="1600" dirty="0">
                <a:solidFill>
                  <a:srgbClr val="0033CC"/>
                </a:solidFill>
              </a:rPr>
              <a:t> ≈ 60 </a:t>
            </a:r>
            <a:r>
              <a:rPr lang="de-DE" sz="1600" dirty="0" err="1">
                <a:solidFill>
                  <a:srgbClr val="0033CC"/>
                </a:solidFill>
              </a:rPr>
              <a:t>mT</a:t>
            </a:r>
            <a:endParaRPr lang="de-DE" sz="1600" dirty="0">
              <a:solidFill>
                <a:srgbClr val="0033CC"/>
              </a:solidFill>
            </a:endParaRPr>
          </a:p>
        </p:txBody>
      </p:sp>
      <p:sp>
        <p:nvSpPr>
          <p:cNvPr id="44" name="Text Box 49"/>
          <p:cNvSpPr txBox="1">
            <a:spLocks noChangeArrowheads="1"/>
          </p:cNvSpPr>
          <p:nvPr/>
        </p:nvSpPr>
        <p:spPr bwMode="auto">
          <a:xfrm>
            <a:off x="2773789" y="1788359"/>
            <a:ext cx="1319592" cy="338554"/>
          </a:xfrm>
          <a:prstGeom prst="rect">
            <a:avLst/>
          </a:prstGeom>
          <a:noFill/>
          <a:ln w="25400" algn="ctr">
            <a:noFill/>
            <a:miter lim="800000"/>
            <a:headEnd/>
            <a:tailEnd/>
          </a:ln>
        </p:spPr>
        <p:txBody>
          <a:bodyPr wrap="none">
            <a:spAutoFit/>
          </a:bodyPr>
          <a:lstStyle/>
          <a:p>
            <a:r>
              <a:rPr lang="de-DE" sz="1600" dirty="0">
                <a:solidFill>
                  <a:srgbClr val="0033CC"/>
                </a:solidFill>
              </a:rPr>
              <a:t>B</a:t>
            </a:r>
            <a:r>
              <a:rPr lang="de-DE" sz="1600" baseline="-25000" dirty="0">
                <a:solidFill>
                  <a:srgbClr val="0033CC"/>
                </a:solidFill>
              </a:rPr>
              <a:t>0</a:t>
            </a:r>
            <a:r>
              <a:rPr lang="de-DE" sz="1600" dirty="0">
                <a:solidFill>
                  <a:srgbClr val="0033CC"/>
                </a:solidFill>
              </a:rPr>
              <a:t> </a:t>
            </a:r>
            <a:r>
              <a:rPr lang="de-DE" sz="1600" dirty="0" smtClean="0">
                <a:solidFill>
                  <a:srgbClr val="0033CC"/>
                </a:solidFill>
              </a:rPr>
              <a:t>≈ 250 </a:t>
            </a:r>
            <a:r>
              <a:rPr lang="de-DE" sz="1600" dirty="0" err="1">
                <a:solidFill>
                  <a:srgbClr val="0033CC"/>
                </a:solidFill>
              </a:rPr>
              <a:t>mT</a:t>
            </a:r>
            <a:endParaRPr lang="de-DE" sz="1600" dirty="0">
              <a:solidFill>
                <a:srgbClr val="0033CC"/>
              </a:solidFill>
            </a:endParaRPr>
          </a:p>
        </p:txBody>
      </p:sp>
      <p:sp>
        <p:nvSpPr>
          <p:cNvPr id="45" name="Line 15"/>
          <p:cNvSpPr>
            <a:spLocks noChangeShapeType="1"/>
          </p:cNvSpPr>
          <p:nvPr/>
        </p:nvSpPr>
        <p:spPr bwMode="auto">
          <a:xfrm>
            <a:off x="1994403" y="2380541"/>
            <a:ext cx="630297" cy="1165349"/>
          </a:xfrm>
          <a:prstGeom prst="line">
            <a:avLst/>
          </a:prstGeom>
          <a:noFill/>
          <a:ln w="38100">
            <a:solidFill>
              <a:srgbClr val="0000FF"/>
            </a:solidFill>
            <a:round/>
            <a:headEnd type="none" w="med" len="med"/>
            <a:tailEnd type="arrow" w="lg" len="lg"/>
          </a:ln>
        </p:spPr>
        <p:txBody>
          <a:bodyPr wrap="none" anchor="ctr"/>
          <a:lstStyle/>
          <a:p>
            <a:endParaRPr lang="de-DE"/>
          </a:p>
        </p:txBody>
      </p:sp>
      <p:sp>
        <p:nvSpPr>
          <p:cNvPr id="46" name="Line 15"/>
          <p:cNvSpPr>
            <a:spLocks noChangeShapeType="1"/>
          </p:cNvSpPr>
          <p:nvPr/>
        </p:nvSpPr>
        <p:spPr bwMode="auto">
          <a:xfrm>
            <a:off x="2159851" y="1634452"/>
            <a:ext cx="1246924" cy="994447"/>
          </a:xfrm>
          <a:prstGeom prst="line">
            <a:avLst/>
          </a:prstGeom>
          <a:noFill/>
          <a:ln w="38100">
            <a:solidFill>
              <a:srgbClr val="0000FF"/>
            </a:solidFill>
            <a:round/>
            <a:headEnd type="none" w="med" len="med"/>
            <a:tailEnd type="arrow" w="lg" len="lg"/>
          </a:ln>
        </p:spPr>
        <p:txBody>
          <a:bodyPr wrap="none" anchor="ctr"/>
          <a:lstStyle/>
          <a:p>
            <a:endParaRPr lang="de-DE"/>
          </a:p>
        </p:txBody>
      </p:sp>
      <p:sp>
        <p:nvSpPr>
          <p:cNvPr id="28" name="Line 21"/>
          <p:cNvSpPr>
            <a:spLocks noChangeShapeType="1"/>
          </p:cNvSpPr>
          <p:nvPr/>
        </p:nvSpPr>
        <p:spPr bwMode="auto">
          <a:xfrm flipH="1" flipV="1">
            <a:off x="3638549" y="4704772"/>
            <a:ext cx="1376795" cy="801185"/>
          </a:xfrm>
          <a:prstGeom prst="line">
            <a:avLst/>
          </a:prstGeom>
          <a:noFill/>
          <a:ln w="38100">
            <a:solidFill>
              <a:schemeClr val="tx1"/>
            </a:solidFill>
            <a:round/>
            <a:headEnd type="none" w="med" len="med"/>
            <a:tailEnd type="arrow" w="lg" len="lg"/>
          </a:ln>
        </p:spPr>
        <p:txBody>
          <a:bodyPr wrap="none" anchor="ctr"/>
          <a:lstStyle/>
          <a:p>
            <a:endParaRPr lang="de-DE"/>
          </a:p>
        </p:txBody>
      </p:sp>
      <p:sp>
        <p:nvSpPr>
          <p:cNvPr id="31" name="Rectangle 42"/>
          <p:cNvSpPr>
            <a:spLocks noChangeArrowheads="1"/>
          </p:cNvSpPr>
          <p:nvPr/>
        </p:nvSpPr>
        <p:spPr bwMode="auto">
          <a:xfrm>
            <a:off x="4875012" y="5047343"/>
            <a:ext cx="1671637" cy="1450295"/>
          </a:xfrm>
          <a:prstGeom prst="rect">
            <a:avLst/>
          </a:prstGeom>
          <a:solidFill>
            <a:schemeClr val="bg1"/>
          </a:solidFill>
          <a:ln w="19050" algn="ctr">
            <a:solidFill>
              <a:srgbClr val="292929"/>
            </a:solidFill>
            <a:miter lim="800000"/>
            <a:headEnd/>
            <a:tailEnd/>
          </a:ln>
        </p:spPr>
        <p:txBody>
          <a:bodyPr wrap="none" anchor="ctr"/>
          <a:lstStyle/>
          <a:p>
            <a:endParaRPr lang="de-DE"/>
          </a:p>
        </p:txBody>
      </p:sp>
      <p:sp>
        <p:nvSpPr>
          <p:cNvPr id="32" name="Text Box 20"/>
          <p:cNvSpPr txBox="1">
            <a:spLocks noChangeArrowheads="1"/>
          </p:cNvSpPr>
          <p:nvPr/>
        </p:nvSpPr>
        <p:spPr bwMode="auto">
          <a:xfrm>
            <a:off x="4558480" y="4701557"/>
            <a:ext cx="1535113" cy="336550"/>
          </a:xfrm>
          <a:prstGeom prst="rect">
            <a:avLst/>
          </a:prstGeom>
          <a:noFill/>
          <a:ln w="25400" algn="ctr">
            <a:noFill/>
            <a:miter lim="800000"/>
            <a:headEnd/>
            <a:tailEnd/>
          </a:ln>
        </p:spPr>
        <p:txBody>
          <a:bodyPr wrap="none">
            <a:spAutoFit/>
          </a:bodyPr>
          <a:lstStyle/>
          <a:p>
            <a:r>
              <a:rPr lang="de-DE" sz="1600" dirty="0" err="1">
                <a:solidFill>
                  <a:srgbClr val="008000"/>
                </a:solidFill>
              </a:rPr>
              <a:t>Shielding</a:t>
            </a:r>
            <a:r>
              <a:rPr lang="de-DE" sz="1600" dirty="0">
                <a:solidFill>
                  <a:srgbClr val="008000"/>
                </a:solidFill>
              </a:rPr>
              <a:t> Tube</a:t>
            </a:r>
          </a:p>
        </p:txBody>
      </p:sp>
      <p:pic>
        <p:nvPicPr>
          <p:cNvPr id="33809" name="Picture 19" descr="Defl-plates_top_field02"/>
          <p:cNvPicPr>
            <a:picLocks noChangeAspect="1" noChangeArrowheads="1"/>
          </p:cNvPicPr>
          <p:nvPr/>
        </p:nvPicPr>
        <p:blipFill>
          <a:blip r:embed="rId4" cstate="print"/>
          <a:srcRect/>
          <a:stretch>
            <a:fillRect/>
          </a:stretch>
        </p:blipFill>
        <p:spPr bwMode="auto">
          <a:xfrm>
            <a:off x="4945151" y="5373688"/>
            <a:ext cx="1468437" cy="1060450"/>
          </a:xfrm>
          <a:prstGeom prst="rect">
            <a:avLst/>
          </a:prstGeom>
          <a:noFill/>
          <a:ln w="9525">
            <a:noFill/>
            <a:miter lim="800000"/>
            <a:headEnd/>
            <a:tailEnd/>
          </a:ln>
        </p:spPr>
      </p:pic>
      <p:sp>
        <p:nvSpPr>
          <p:cNvPr id="33810" name="Text Box 20"/>
          <p:cNvSpPr txBox="1">
            <a:spLocks noChangeArrowheads="1"/>
          </p:cNvSpPr>
          <p:nvPr/>
        </p:nvSpPr>
        <p:spPr bwMode="auto">
          <a:xfrm>
            <a:off x="5513476" y="6200775"/>
            <a:ext cx="1014412" cy="274638"/>
          </a:xfrm>
          <a:prstGeom prst="rect">
            <a:avLst/>
          </a:prstGeom>
          <a:noFill/>
          <a:ln w="9525" algn="ctr">
            <a:noFill/>
            <a:miter lim="800000"/>
            <a:headEnd/>
            <a:tailEnd/>
          </a:ln>
        </p:spPr>
        <p:txBody>
          <a:bodyPr wrap="none">
            <a:spAutoFit/>
          </a:bodyPr>
          <a:lstStyle/>
          <a:p>
            <a:r>
              <a:rPr lang="de-DE" sz="1200" dirty="0" err="1"/>
              <a:t>V</a:t>
            </a:r>
            <a:r>
              <a:rPr lang="de-DE" sz="1200" baseline="-25000" dirty="0" err="1"/>
              <a:t>defl</a:t>
            </a:r>
            <a:r>
              <a:rPr lang="de-DE" sz="1200" dirty="0"/>
              <a:t> = 12 kV</a:t>
            </a:r>
          </a:p>
        </p:txBody>
      </p:sp>
      <p:sp>
        <p:nvSpPr>
          <p:cNvPr id="35" name="Line 21"/>
          <p:cNvSpPr>
            <a:spLocks noChangeShapeType="1"/>
          </p:cNvSpPr>
          <p:nvPr/>
        </p:nvSpPr>
        <p:spPr bwMode="auto">
          <a:xfrm flipH="1" flipV="1">
            <a:off x="5247972" y="4321181"/>
            <a:ext cx="183010" cy="408084"/>
          </a:xfrm>
          <a:prstGeom prst="line">
            <a:avLst/>
          </a:prstGeom>
          <a:noFill/>
          <a:ln w="38100">
            <a:solidFill>
              <a:srgbClr val="008000"/>
            </a:solidFill>
            <a:round/>
            <a:headEnd type="none" w="med" len="med"/>
            <a:tailEnd type="arrow" w="lg" len="lg"/>
          </a:ln>
        </p:spPr>
        <p:txBody>
          <a:bodyPr wrap="none" anchor="ctr"/>
          <a:lstStyle/>
          <a:p>
            <a:endParaRPr lang="de-DE"/>
          </a:p>
        </p:txBody>
      </p:sp>
      <p:sp>
        <p:nvSpPr>
          <p:cNvPr id="47" name="Text Box 48"/>
          <p:cNvSpPr txBox="1">
            <a:spLocks noChangeArrowheads="1"/>
          </p:cNvSpPr>
          <p:nvPr/>
        </p:nvSpPr>
        <p:spPr bwMode="auto">
          <a:xfrm>
            <a:off x="4833737" y="5053159"/>
            <a:ext cx="1722437" cy="290513"/>
          </a:xfrm>
          <a:prstGeom prst="rect">
            <a:avLst/>
          </a:prstGeom>
          <a:noFill/>
          <a:ln w="25400">
            <a:noFill/>
            <a:miter lim="800000"/>
            <a:headEnd type="none" w="lg" len="lg"/>
            <a:tailEnd type="none" w="lg" len="lg"/>
          </a:ln>
        </p:spPr>
        <p:txBody>
          <a:bodyPr>
            <a:spAutoFit/>
          </a:bodyPr>
          <a:lstStyle/>
          <a:p>
            <a:r>
              <a:rPr lang="de-DE" sz="1300" dirty="0" err="1">
                <a:solidFill>
                  <a:srgbClr val="292929"/>
                </a:solidFill>
                <a:cs typeface="Arial" charset="0"/>
              </a:rPr>
              <a:t>Electric</a:t>
            </a:r>
            <a:r>
              <a:rPr lang="de-DE" sz="1300" dirty="0">
                <a:solidFill>
                  <a:srgbClr val="292929"/>
                </a:solidFill>
                <a:cs typeface="Arial" charset="0"/>
              </a:rPr>
              <a:t> </a:t>
            </a:r>
            <a:r>
              <a:rPr lang="de-DE" sz="1300" dirty="0" err="1">
                <a:solidFill>
                  <a:srgbClr val="292929"/>
                </a:solidFill>
                <a:cs typeface="Arial" charset="0"/>
              </a:rPr>
              <a:t>Deflector</a:t>
            </a:r>
            <a:endParaRPr lang="de-DE" sz="1300" dirty="0">
              <a:solidFill>
                <a:srgbClr val="292929"/>
              </a:solidFill>
              <a:cs typeface="Arial" charset="0"/>
            </a:endParaRPr>
          </a:p>
        </p:txBody>
      </p:sp>
      <p:pic>
        <p:nvPicPr>
          <p:cNvPr id="34"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815725" y="5051179"/>
            <a:ext cx="1916118" cy="1435261"/>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2"/>
          <p:cNvSpPr>
            <a:spLocks noChangeArrowheads="1"/>
          </p:cNvSpPr>
          <p:nvPr/>
        </p:nvSpPr>
        <p:spPr bwMode="auto">
          <a:xfrm>
            <a:off x="6726836" y="5042731"/>
            <a:ext cx="2009129" cy="1450295"/>
          </a:xfrm>
          <a:prstGeom prst="rect">
            <a:avLst/>
          </a:prstGeom>
          <a:noFill/>
          <a:ln w="19050" algn="ctr">
            <a:solidFill>
              <a:srgbClr val="292929"/>
            </a:solidFill>
            <a:miter lim="800000"/>
            <a:headEnd/>
            <a:tailEnd/>
          </a:ln>
        </p:spPr>
        <p:txBody>
          <a:bodyPr wrap="none" anchor="ctr"/>
          <a:lstStyle/>
          <a:p>
            <a:endParaRPr lang="de-DE" dirty="0"/>
          </a:p>
        </p:txBody>
      </p:sp>
      <p:pic>
        <p:nvPicPr>
          <p:cNvPr id="38" name="Picture 3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81289" y="1518364"/>
            <a:ext cx="2284261" cy="60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bwMode="auto">
          <a:xfrm>
            <a:off x="6207764" y="1468048"/>
            <a:ext cx="2533001" cy="689666"/>
          </a:xfrm>
          <a:prstGeom prst="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1" name="Text Box 14"/>
          <p:cNvSpPr txBox="1">
            <a:spLocks noChangeArrowheads="1"/>
          </p:cNvSpPr>
          <p:nvPr/>
        </p:nvSpPr>
        <p:spPr bwMode="auto">
          <a:xfrm>
            <a:off x="283501" y="1429804"/>
            <a:ext cx="1917512" cy="338554"/>
          </a:xfrm>
          <a:prstGeom prst="rect">
            <a:avLst/>
          </a:prstGeom>
          <a:noFill/>
          <a:ln w="25400" algn="ctr">
            <a:noFill/>
            <a:miter lim="800000"/>
            <a:headEnd/>
            <a:tailEnd/>
          </a:ln>
        </p:spPr>
        <p:txBody>
          <a:bodyPr wrap="none">
            <a:spAutoFit/>
          </a:bodyPr>
          <a:lstStyle/>
          <a:p>
            <a:r>
              <a:rPr lang="de-DE" sz="1600" dirty="0" smtClean="0">
                <a:solidFill>
                  <a:srgbClr val="0033CC"/>
                </a:solidFill>
              </a:rPr>
              <a:t>Separation Magnet</a:t>
            </a:r>
            <a:endParaRPr lang="de-DE" sz="1600" dirty="0">
              <a:solidFill>
                <a:srgbClr val="0033CC"/>
              </a:solidFill>
            </a:endParaRPr>
          </a:p>
        </p:txBody>
      </p:sp>
    </p:spTree>
    <p:extLst>
      <p:ext uri="{BB962C8B-B14F-4D97-AF65-F5344CB8AC3E}">
        <p14:creationId xmlns:p14="http://schemas.microsoft.com/office/powerpoint/2010/main" val="5307189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719138"/>
            <a:ext cx="8915400" cy="1143000"/>
          </a:xfrm>
        </p:spPr>
        <p:txBody>
          <a:bodyPr/>
          <a:lstStyle/>
          <a:p>
            <a:r>
              <a:rPr lang="de-DE" dirty="0"/>
              <a:t>Beam Dynamics in </a:t>
            </a:r>
            <a:r>
              <a:rPr lang="de-DE" dirty="0" err="1" smtClean="0"/>
              <a:t>Static</a:t>
            </a:r>
            <a:r>
              <a:rPr lang="de-DE" dirty="0" smtClean="0"/>
              <a:t> E×B Fields</a:t>
            </a:r>
            <a:endParaRPr lang="de-DE" dirty="0"/>
          </a:p>
        </p:txBody>
      </p:sp>
      <p:pic>
        <p:nvPicPr>
          <p:cNvPr id="184322" name="Picture 2" descr="D:\Eigene Dokumente\Chopper\Bilder\2014_mai\H-Magnet_2014-06-04_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457" t="4471" r="22671" b="10232"/>
          <a:stretch/>
        </p:blipFill>
        <p:spPr bwMode="auto">
          <a:xfrm>
            <a:off x="1422400" y="1711580"/>
            <a:ext cx="2216727" cy="4627418"/>
          </a:xfrm>
          <a:prstGeom prst="rect">
            <a:avLst/>
          </a:prstGeom>
          <a:noFill/>
          <a:extLst>
            <a:ext uri="{909E8E84-426E-40DD-AFC4-6F175D3DCCD1}">
              <a14:hiddenFill xmlns:a14="http://schemas.microsoft.com/office/drawing/2010/main">
                <a:solidFill>
                  <a:srgbClr val="FFFFFF"/>
                </a:solidFill>
              </a14:hiddenFill>
            </a:ext>
          </a:extLst>
        </p:spPr>
      </p:pic>
      <p:pic>
        <p:nvPicPr>
          <p:cNvPr id="184330" name="Picture 10" descr="D:\Latexdaten\Texdaten\Dok\Diss\Bilder\Choppermagnet\setup01_tubes05_no_tubes_no_shims_F_alles_x0_betrag_neu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0648" y="1395266"/>
            <a:ext cx="3183928" cy="2390024"/>
          </a:xfrm>
          <a:prstGeom prst="rect">
            <a:avLst/>
          </a:prstGeom>
          <a:noFill/>
          <a:extLst>
            <a:ext uri="{909E8E84-426E-40DD-AFC4-6F175D3DCCD1}">
              <a14:hiddenFill xmlns:a14="http://schemas.microsoft.com/office/drawing/2010/main">
                <a:solidFill>
                  <a:srgbClr val="FFFFFF"/>
                </a:solidFill>
              </a14:hiddenFill>
            </a:ext>
          </a:extLst>
        </p:spPr>
      </p:pic>
      <p:pic>
        <p:nvPicPr>
          <p:cNvPr id="184331" name="Picture 11" descr="D:\Latexdaten\Texdaten\Dok\Diss\Bilder\Choppermagnet\setup01_tubes05_no_tubes_no_shims_x_xp_x0_neu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6271" y="3786682"/>
            <a:ext cx="3586866" cy="2693317"/>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571932" y="1896812"/>
            <a:ext cx="964238" cy="584775"/>
          </a:xfrm>
          <a:prstGeom prst="rect">
            <a:avLst/>
          </a:prstGeom>
          <a:noFill/>
        </p:spPr>
        <p:txBody>
          <a:bodyPr wrap="none" rtlCol="0">
            <a:spAutoFit/>
          </a:bodyPr>
          <a:lstStyle/>
          <a:p>
            <a:r>
              <a:rPr lang="de-DE" sz="1600" dirty="0" err="1" smtClean="0">
                <a:solidFill>
                  <a:srgbClr val="0000FF"/>
                </a:solidFill>
                <a:latin typeface="Calibri" pitchFamily="34" charset="0"/>
                <a:cs typeface="Calibri" pitchFamily="34" charset="0"/>
              </a:rPr>
              <a:t>Magnetic</a:t>
            </a:r>
            <a:endParaRPr lang="de-DE" sz="1600" dirty="0">
              <a:solidFill>
                <a:srgbClr val="0000FF"/>
              </a:solidFill>
              <a:latin typeface="Calibri" pitchFamily="34" charset="0"/>
              <a:cs typeface="Calibri" pitchFamily="34" charset="0"/>
            </a:endParaRPr>
          </a:p>
          <a:p>
            <a:r>
              <a:rPr lang="de-DE" sz="1600" dirty="0" smtClean="0">
                <a:solidFill>
                  <a:srgbClr val="0000FF"/>
                </a:solidFill>
                <a:latin typeface="Calibri" pitchFamily="34" charset="0"/>
                <a:cs typeface="Calibri" pitchFamily="34" charset="0"/>
              </a:rPr>
              <a:t>Dipole</a:t>
            </a:r>
          </a:p>
        </p:txBody>
      </p:sp>
      <p:cxnSp>
        <p:nvCxnSpPr>
          <p:cNvPr id="7" name="Gerade Verbindung mit Pfeil 6"/>
          <p:cNvCxnSpPr/>
          <p:nvPr/>
        </p:nvCxnSpPr>
        <p:spPr bwMode="auto">
          <a:xfrm>
            <a:off x="1412973" y="2314247"/>
            <a:ext cx="473173" cy="377072"/>
          </a:xfrm>
          <a:prstGeom prst="straightConnector1">
            <a:avLst/>
          </a:prstGeom>
          <a:noFill/>
          <a:ln w="25400" cap="flat" cmpd="sng" algn="ctr">
            <a:solidFill>
              <a:srgbClr val="0000FF"/>
            </a:solidFill>
            <a:prstDash val="solid"/>
            <a:round/>
            <a:headEnd type="none" w="med" len="med"/>
            <a:tailEnd type="arrow"/>
          </a:ln>
          <a:effectLst/>
        </p:spPr>
      </p:cxnSp>
      <p:sp>
        <p:nvSpPr>
          <p:cNvPr id="19" name="Textfeld 18"/>
          <p:cNvSpPr txBox="1"/>
          <p:nvPr/>
        </p:nvSpPr>
        <p:spPr>
          <a:xfrm>
            <a:off x="288609" y="1351217"/>
            <a:ext cx="3974165" cy="353943"/>
          </a:xfrm>
          <a:prstGeom prst="rect">
            <a:avLst/>
          </a:prstGeom>
          <a:noFill/>
        </p:spPr>
        <p:txBody>
          <a:bodyPr wrap="none" rtlCol="0">
            <a:spAutoFit/>
          </a:bodyPr>
          <a:lstStyle/>
          <a:p>
            <a:r>
              <a:rPr lang="de-DE" sz="1700" dirty="0" smtClean="0">
                <a:latin typeface="Calibri" pitchFamily="34" charset="0"/>
                <a:cs typeface="Calibri" pitchFamily="34" charset="0"/>
              </a:rPr>
              <a:t>Longitudinal </a:t>
            </a:r>
            <a:r>
              <a:rPr lang="de-DE" sz="1700" dirty="0" err="1" smtClean="0">
                <a:latin typeface="Calibri" pitchFamily="34" charset="0"/>
                <a:cs typeface="Calibri" pitchFamily="34" charset="0"/>
              </a:rPr>
              <a:t>Matching</a:t>
            </a:r>
            <a:r>
              <a:rPr lang="de-DE" sz="1700" dirty="0" smtClean="0">
                <a:latin typeface="Calibri" pitchFamily="34" charset="0"/>
                <a:cs typeface="Calibri" pitchFamily="34" charset="0"/>
              </a:rPr>
              <a:t> </a:t>
            </a:r>
            <a:r>
              <a:rPr lang="de-DE" sz="1700" dirty="0" err="1" smtClean="0">
                <a:latin typeface="Calibri" pitchFamily="34" charset="0"/>
                <a:cs typeface="Calibri" pitchFamily="34" charset="0"/>
              </a:rPr>
              <a:t>of</a:t>
            </a:r>
            <a:r>
              <a:rPr lang="de-DE" sz="1700" dirty="0" smtClean="0">
                <a:latin typeface="Calibri" pitchFamily="34" charset="0"/>
                <a:cs typeface="Calibri" pitchFamily="34" charset="0"/>
              </a:rPr>
              <a:t> </a:t>
            </a:r>
            <a:r>
              <a:rPr lang="de-DE" sz="1700" dirty="0" err="1" smtClean="0">
                <a:latin typeface="Calibri" pitchFamily="34" charset="0"/>
                <a:cs typeface="Calibri" pitchFamily="34" charset="0"/>
              </a:rPr>
              <a:t>Deflection</a:t>
            </a:r>
            <a:r>
              <a:rPr lang="de-DE" sz="1700" dirty="0" smtClean="0">
                <a:latin typeface="Calibri" pitchFamily="34" charset="0"/>
                <a:cs typeface="Calibri" pitchFamily="34" charset="0"/>
              </a:rPr>
              <a:t> Forces</a:t>
            </a:r>
          </a:p>
        </p:txBody>
      </p:sp>
      <p:sp>
        <p:nvSpPr>
          <p:cNvPr id="20" name="Pfeil nach rechts 19"/>
          <p:cNvSpPr/>
          <p:nvPr/>
        </p:nvSpPr>
        <p:spPr bwMode="auto">
          <a:xfrm>
            <a:off x="403604" y="3925222"/>
            <a:ext cx="763571" cy="480767"/>
          </a:xfrm>
          <a:prstGeom prst="rightArrow">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21" name="Textfeld 20"/>
          <p:cNvSpPr txBox="1"/>
          <p:nvPr/>
        </p:nvSpPr>
        <p:spPr>
          <a:xfrm>
            <a:off x="365896" y="3977415"/>
            <a:ext cx="720069" cy="369332"/>
          </a:xfrm>
          <a:prstGeom prst="rect">
            <a:avLst/>
          </a:prstGeom>
          <a:noFill/>
        </p:spPr>
        <p:txBody>
          <a:bodyPr wrap="none" rtlCol="0">
            <a:spAutoFit/>
          </a:bodyPr>
          <a:lstStyle/>
          <a:p>
            <a:r>
              <a:rPr lang="de-DE" dirty="0" smtClean="0">
                <a:solidFill>
                  <a:srgbClr val="FF0000"/>
                </a:solidFill>
                <a:latin typeface="Calibri" pitchFamily="34" charset="0"/>
                <a:cs typeface="Calibri" pitchFamily="34" charset="0"/>
              </a:rPr>
              <a:t>Beam</a:t>
            </a:r>
          </a:p>
        </p:txBody>
      </p:sp>
      <p:cxnSp>
        <p:nvCxnSpPr>
          <p:cNvPr id="11" name="Gerade Verbindung mit Pfeil 10"/>
          <p:cNvCxnSpPr/>
          <p:nvPr/>
        </p:nvCxnSpPr>
        <p:spPr bwMode="auto">
          <a:xfrm flipV="1">
            <a:off x="737439" y="5434667"/>
            <a:ext cx="1" cy="365760"/>
          </a:xfrm>
          <a:prstGeom prst="straightConnector1">
            <a:avLst/>
          </a:prstGeom>
          <a:noFill/>
          <a:ln w="19050" cap="flat" cmpd="sng" algn="ctr">
            <a:solidFill>
              <a:schemeClr val="tx1"/>
            </a:solidFill>
            <a:prstDash val="solid"/>
            <a:round/>
            <a:headEnd type="none" w="med" len="med"/>
            <a:tailEnd type="arrow"/>
          </a:ln>
          <a:effectLst/>
        </p:spPr>
      </p:cxnSp>
      <p:cxnSp>
        <p:nvCxnSpPr>
          <p:cNvPr id="12" name="Gerade Verbindung mit Pfeil 11"/>
          <p:cNvCxnSpPr/>
          <p:nvPr/>
        </p:nvCxnSpPr>
        <p:spPr bwMode="auto">
          <a:xfrm rot="5400000" flipV="1">
            <a:off x="911187" y="5617547"/>
            <a:ext cx="1" cy="365760"/>
          </a:xfrm>
          <a:prstGeom prst="straightConnector1">
            <a:avLst/>
          </a:prstGeom>
          <a:noFill/>
          <a:ln w="19050" cap="flat" cmpd="sng" algn="ctr">
            <a:solidFill>
              <a:schemeClr val="tx1"/>
            </a:solidFill>
            <a:prstDash val="solid"/>
            <a:round/>
            <a:headEnd type="none" w="med" len="med"/>
            <a:tailEnd type="arrow"/>
          </a:ln>
          <a:effectLst/>
        </p:spPr>
      </p:cxnSp>
      <p:sp>
        <p:nvSpPr>
          <p:cNvPr id="13" name="Textfeld 12"/>
          <p:cNvSpPr txBox="1"/>
          <p:nvPr/>
        </p:nvSpPr>
        <p:spPr>
          <a:xfrm>
            <a:off x="1052202" y="5619793"/>
            <a:ext cx="255198" cy="307777"/>
          </a:xfrm>
          <a:prstGeom prst="rect">
            <a:avLst/>
          </a:prstGeom>
          <a:noFill/>
        </p:spPr>
        <p:txBody>
          <a:bodyPr wrap="none" rtlCol="0">
            <a:spAutoFit/>
          </a:bodyPr>
          <a:lstStyle/>
          <a:p>
            <a:r>
              <a:rPr lang="de-DE" sz="1400" dirty="0" smtClean="0">
                <a:latin typeface="Calibri" pitchFamily="34" charset="0"/>
                <a:cs typeface="Calibri" pitchFamily="34" charset="0"/>
              </a:rPr>
              <a:t>z</a:t>
            </a:r>
          </a:p>
        </p:txBody>
      </p:sp>
      <p:sp>
        <p:nvSpPr>
          <p:cNvPr id="14" name="Textfeld 13"/>
          <p:cNvSpPr txBox="1"/>
          <p:nvPr/>
        </p:nvSpPr>
        <p:spPr>
          <a:xfrm>
            <a:off x="610625" y="5127955"/>
            <a:ext cx="266420" cy="307777"/>
          </a:xfrm>
          <a:prstGeom prst="rect">
            <a:avLst/>
          </a:prstGeom>
          <a:noFill/>
        </p:spPr>
        <p:txBody>
          <a:bodyPr wrap="none" rtlCol="0">
            <a:spAutoFit/>
          </a:bodyPr>
          <a:lstStyle/>
          <a:p>
            <a:r>
              <a:rPr lang="de-DE" sz="1400" dirty="0">
                <a:latin typeface="Calibri" pitchFamily="34" charset="0"/>
                <a:cs typeface="Calibri" pitchFamily="34" charset="0"/>
              </a:rPr>
              <a:t>y</a:t>
            </a:r>
            <a:endParaRPr lang="de-DE" sz="1400" dirty="0" smtClean="0">
              <a:latin typeface="Calibri" pitchFamily="34" charset="0"/>
              <a:cs typeface="Calibri" pitchFamily="34" charset="0"/>
            </a:endParaRPr>
          </a:p>
        </p:txBody>
      </p:sp>
      <p:sp>
        <p:nvSpPr>
          <p:cNvPr id="3" name="Textfeld 2"/>
          <p:cNvSpPr txBox="1"/>
          <p:nvPr/>
        </p:nvSpPr>
        <p:spPr>
          <a:xfrm>
            <a:off x="7532492" y="3849913"/>
            <a:ext cx="950901" cy="261610"/>
          </a:xfrm>
          <a:prstGeom prst="rect">
            <a:avLst/>
          </a:prstGeom>
          <a:noFill/>
        </p:spPr>
        <p:txBody>
          <a:bodyPr wrap="none" rtlCol="0">
            <a:spAutoFit/>
          </a:bodyPr>
          <a:lstStyle/>
          <a:p>
            <a:r>
              <a:rPr lang="de-DE" sz="1100" dirty="0" smtClean="0">
                <a:latin typeface="+mj-lt"/>
                <a:cs typeface="Calibri" pitchFamily="34" charset="0"/>
              </a:rPr>
              <a:t>(p, 120 </a:t>
            </a:r>
            <a:r>
              <a:rPr lang="de-DE" sz="1100" dirty="0" err="1" smtClean="0">
                <a:latin typeface="+mj-lt"/>
                <a:cs typeface="Calibri" pitchFamily="34" charset="0"/>
              </a:rPr>
              <a:t>keV</a:t>
            </a:r>
            <a:r>
              <a:rPr lang="de-DE" sz="1100" dirty="0" smtClean="0">
                <a:latin typeface="+mj-lt"/>
                <a:cs typeface="Calibri" pitchFamily="34" charset="0"/>
              </a:rPr>
              <a:t>)</a:t>
            </a:r>
          </a:p>
        </p:txBody>
      </p:sp>
    </p:spTree>
    <p:extLst>
      <p:ext uri="{BB962C8B-B14F-4D97-AF65-F5344CB8AC3E}">
        <p14:creationId xmlns:p14="http://schemas.microsoft.com/office/powerpoint/2010/main" val="1351955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719138"/>
            <a:ext cx="8915400" cy="1143000"/>
          </a:xfrm>
        </p:spPr>
        <p:txBody>
          <a:bodyPr/>
          <a:lstStyle/>
          <a:p>
            <a:r>
              <a:rPr lang="de-DE" dirty="0"/>
              <a:t>Beam Dynamics in </a:t>
            </a:r>
            <a:r>
              <a:rPr lang="de-DE" dirty="0" err="1" smtClean="0"/>
              <a:t>Static</a:t>
            </a:r>
            <a:r>
              <a:rPr lang="de-DE" dirty="0" smtClean="0"/>
              <a:t> E×B Fields</a:t>
            </a:r>
            <a:endParaRPr lang="de-DE" dirty="0"/>
          </a:p>
        </p:txBody>
      </p:sp>
      <p:pic>
        <p:nvPicPr>
          <p:cNvPr id="185346" name="Picture 2" descr="D:\Eigene Dokumente\Chopper\Bilder\2014_mai\H-Magnet_2014-06-04_00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321" t="4300" r="14972" b="10232"/>
          <a:stretch/>
        </p:blipFill>
        <p:spPr bwMode="auto">
          <a:xfrm>
            <a:off x="1167175" y="1708715"/>
            <a:ext cx="2785989" cy="4636654"/>
          </a:xfrm>
          <a:prstGeom prst="rect">
            <a:avLst/>
          </a:prstGeom>
          <a:noFill/>
          <a:extLst>
            <a:ext uri="{909E8E84-426E-40DD-AFC4-6F175D3DCCD1}">
              <a14:hiddenFill xmlns:a14="http://schemas.microsoft.com/office/drawing/2010/main">
                <a:solidFill>
                  <a:srgbClr val="FFFFFF"/>
                </a:solidFill>
              </a14:hiddenFill>
            </a:ext>
          </a:extLst>
        </p:spPr>
      </p:pic>
      <p:sp>
        <p:nvSpPr>
          <p:cNvPr id="8" name="Pfeil nach rechts 7"/>
          <p:cNvSpPr/>
          <p:nvPr/>
        </p:nvSpPr>
        <p:spPr bwMode="auto">
          <a:xfrm>
            <a:off x="403604" y="3925222"/>
            <a:ext cx="763571" cy="480767"/>
          </a:xfrm>
          <a:prstGeom prst="rightArrow">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9" name="Textfeld 8"/>
          <p:cNvSpPr txBox="1"/>
          <p:nvPr/>
        </p:nvSpPr>
        <p:spPr>
          <a:xfrm>
            <a:off x="365896" y="3977415"/>
            <a:ext cx="720069" cy="369332"/>
          </a:xfrm>
          <a:prstGeom prst="rect">
            <a:avLst/>
          </a:prstGeom>
          <a:noFill/>
        </p:spPr>
        <p:txBody>
          <a:bodyPr wrap="none" rtlCol="0">
            <a:spAutoFit/>
          </a:bodyPr>
          <a:lstStyle/>
          <a:p>
            <a:r>
              <a:rPr lang="de-DE" dirty="0" smtClean="0">
                <a:solidFill>
                  <a:srgbClr val="FF0000"/>
                </a:solidFill>
                <a:latin typeface="Calibri" pitchFamily="34" charset="0"/>
                <a:cs typeface="Calibri" pitchFamily="34" charset="0"/>
              </a:rPr>
              <a:t>Beam</a:t>
            </a:r>
          </a:p>
        </p:txBody>
      </p:sp>
      <p:pic>
        <p:nvPicPr>
          <p:cNvPr id="3" name="Picture 2" descr="D:\Latexdaten\Texdaten\Dok\Diss\Bilder\Choppermagnet\setup03_tubes05_no_shims_with_tubes_F_alles_x0_betrag_neu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4024" y="1399032"/>
            <a:ext cx="3182112" cy="2389395"/>
          </a:xfrm>
          <a:prstGeom prst="rect">
            <a:avLst/>
          </a:prstGeom>
          <a:noFill/>
          <a:extLst>
            <a:ext uri="{909E8E84-426E-40DD-AFC4-6F175D3DCCD1}">
              <a14:hiddenFill xmlns:a14="http://schemas.microsoft.com/office/drawing/2010/main">
                <a:solidFill>
                  <a:srgbClr val="FFFFFF"/>
                </a:solidFill>
              </a14:hiddenFill>
            </a:ext>
          </a:extLst>
        </p:spPr>
      </p:pic>
      <p:pic>
        <p:nvPicPr>
          <p:cNvPr id="185347" name="Picture 3" descr="D:\Latexdaten\Texdaten\Dok\Diss\Bilder\Choppermagnet\setup03_tubes05_no_shims_with_tubes_x_xp_x0_neu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8032" y="3785616"/>
            <a:ext cx="3584448" cy="2691502"/>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571932" y="1896812"/>
            <a:ext cx="964238" cy="584775"/>
          </a:xfrm>
          <a:prstGeom prst="rect">
            <a:avLst/>
          </a:prstGeom>
          <a:noFill/>
        </p:spPr>
        <p:txBody>
          <a:bodyPr wrap="none" rtlCol="0">
            <a:spAutoFit/>
          </a:bodyPr>
          <a:lstStyle/>
          <a:p>
            <a:r>
              <a:rPr lang="de-DE" sz="1600" dirty="0" err="1" smtClean="0">
                <a:solidFill>
                  <a:srgbClr val="0000FF"/>
                </a:solidFill>
                <a:latin typeface="Calibri" pitchFamily="34" charset="0"/>
                <a:cs typeface="Calibri" pitchFamily="34" charset="0"/>
              </a:rPr>
              <a:t>Magnetic</a:t>
            </a:r>
            <a:endParaRPr lang="de-DE" sz="1600" dirty="0">
              <a:solidFill>
                <a:srgbClr val="0000FF"/>
              </a:solidFill>
              <a:latin typeface="Calibri" pitchFamily="34" charset="0"/>
              <a:cs typeface="Calibri" pitchFamily="34" charset="0"/>
            </a:endParaRPr>
          </a:p>
          <a:p>
            <a:r>
              <a:rPr lang="de-DE" sz="1600" dirty="0" smtClean="0">
                <a:solidFill>
                  <a:srgbClr val="0000FF"/>
                </a:solidFill>
                <a:latin typeface="Calibri" pitchFamily="34" charset="0"/>
                <a:cs typeface="Calibri" pitchFamily="34" charset="0"/>
              </a:rPr>
              <a:t>Dipole</a:t>
            </a:r>
          </a:p>
        </p:txBody>
      </p:sp>
      <p:cxnSp>
        <p:nvCxnSpPr>
          <p:cNvPr id="13" name="Gerade Verbindung mit Pfeil 12"/>
          <p:cNvCxnSpPr/>
          <p:nvPr/>
        </p:nvCxnSpPr>
        <p:spPr bwMode="auto">
          <a:xfrm>
            <a:off x="1412973" y="2314247"/>
            <a:ext cx="473173" cy="377072"/>
          </a:xfrm>
          <a:prstGeom prst="straightConnector1">
            <a:avLst/>
          </a:prstGeom>
          <a:noFill/>
          <a:ln w="25400" cap="flat" cmpd="sng" algn="ctr">
            <a:solidFill>
              <a:srgbClr val="0000FF"/>
            </a:solidFill>
            <a:prstDash val="solid"/>
            <a:round/>
            <a:headEnd type="none" w="med" len="med"/>
            <a:tailEnd type="arrow"/>
          </a:ln>
          <a:effectLst/>
        </p:spPr>
      </p:cxnSp>
      <p:cxnSp>
        <p:nvCxnSpPr>
          <p:cNvPr id="15" name="Gerade Verbindung mit Pfeil 14"/>
          <p:cNvCxnSpPr/>
          <p:nvPr/>
        </p:nvCxnSpPr>
        <p:spPr bwMode="auto">
          <a:xfrm>
            <a:off x="1285840" y="3112978"/>
            <a:ext cx="236689" cy="489204"/>
          </a:xfrm>
          <a:prstGeom prst="straightConnector1">
            <a:avLst/>
          </a:prstGeom>
          <a:noFill/>
          <a:ln w="25400" cap="flat" cmpd="sng" algn="ctr">
            <a:solidFill>
              <a:schemeClr val="bg2">
                <a:lumMod val="75000"/>
              </a:schemeClr>
            </a:solidFill>
            <a:prstDash val="solid"/>
            <a:round/>
            <a:headEnd type="none" w="med" len="med"/>
            <a:tailEnd type="arrow"/>
          </a:ln>
          <a:effectLst/>
        </p:spPr>
      </p:cxnSp>
      <p:sp>
        <p:nvSpPr>
          <p:cNvPr id="16" name="Textfeld 15"/>
          <p:cNvSpPr txBox="1"/>
          <p:nvPr/>
        </p:nvSpPr>
        <p:spPr>
          <a:xfrm>
            <a:off x="361151" y="2658599"/>
            <a:ext cx="1094594" cy="584775"/>
          </a:xfrm>
          <a:prstGeom prst="rect">
            <a:avLst/>
          </a:prstGeom>
          <a:noFill/>
        </p:spPr>
        <p:txBody>
          <a:bodyPr wrap="none" rtlCol="0">
            <a:spAutoFit/>
          </a:bodyPr>
          <a:lstStyle/>
          <a:p>
            <a:r>
              <a:rPr lang="de-DE" sz="1600" dirty="0" err="1" smtClean="0">
                <a:solidFill>
                  <a:schemeClr val="bg2">
                    <a:lumMod val="75000"/>
                  </a:schemeClr>
                </a:solidFill>
                <a:latin typeface="Calibri" pitchFamily="34" charset="0"/>
                <a:cs typeface="Calibri" pitchFamily="34" charset="0"/>
              </a:rPr>
              <a:t>Shortening</a:t>
            </a:r>
            <a:endParaRPr lang="de-DE" sz="1600" dirty="0" smtClean="0">
              <a:solidFill>
                <a:schemeClr val="bg2">
                  <a:lumMod val="75000"/>
                </a:schemeClr>
              </a:solidFill>
              <a:latin typeface="Calibri" pitchFamily="34" charset="0"/>
              <a:cs typeface="Calibri" pitchFamily="34" charset="0"/>
            </a:endParaRPr>
          </a:p>
          <a:p>
            <a:r>
              <a:rPr lang="de-DE" sz="1600" dirty="0" err="1" smtClean="0">
                <a:solidFill>
                  <a:schemeClr val="bg2">
                    <a:lumMod val="75000"/>
                  </a:schemeClr>
                </a:solidFill>
                <a:latin typeface="Calibri" pitchFamily="34" charset="0"/>
                <a:cs typeface="Calibri" pitchFamily="34" charset="0"/>
              </a:rPr>
              <a:t>Tubes</a:t>
            </a:r>
            <a:endParaRPr lang="de-DE" sz="1600" dirty="0" smtClean="0">
              <a:solidFill>
                <a:schemeClr val="bg2">
                  <a:lumMod val="75000"/>
                </a:schemeClr>
              </a:solidFill>
              <a:latin typeface="Calibri" pitchFamily="34" charset="0"/>
              <a:cs typeface="Calibri" pitchFamily="34" charset="0"/>
            </a:endParaRPr>
          </a:p>
        </p:txBody>
      </p:sp>
      <p:sp>
        <p:nvSpPr>
          <p:cNvPr id="17" name="Textfeld 16"/>
          <p:cNvSpPr txBox="1"/>
          <p:nvPr/>
        </p:nvSpPr>
        <p:spPr>
          <a:xfrm>
            <a:off x="288609" y="1351217"/>
            <a:ext cx="3974165" cy="353943"/>
          </a:xfrm>
          <a:prstGeom prst="rect">
            <a:avLst/>
          </a:prstGeom>
          <a:noFill/>
        </p:spPr>
        <p:txBody>
          <a:bodyPr wrap="none" rtlCol="0">
            <a:spAutoFit/>
          </a:bodyPr>
          <a:lstStyle/>
          <a:p>
            <a:r>
              <a:rPr lang="de-DE" sz="1700" dirty="0" smtClean="0">
                <a:latin typeface="Calibri" pitchFamily="34" charset="0"/>
                <a:cs typeface="Calibri" pitchFamily="34" charset="0"/>
              </a:rPr>
              <a:t>Longitudinal </a:t>
            </a:r>
            <a:r>
              <a:rPr lang="de-DE" sz="1700" dirty="0" err="1" smtClean="0">
                <a:latin typeface="Calibri" pitchFamily="34" charset="0"/>
                <a:cs typeface="Calibri" pitchFamily="34" charset="0"/>
              </a:rPr>
              <a:t>Matching</a:t>
            </a:r>
            <a:r>
              <a:rPr lang="de-DE" sz="1700" dirty="0" smtClean="0">
                <a:latin typeface="Calibri" pitchFamily="34" charset="0"/>
                <a:cs typeface="Calibri" pitchFamily="34" charset="0"/>
              </a:rPr>
              <a:t> </a:t>
            </a:r>
            <a:r>
              <a:rPr lang="de-DE" sz="1700" dirty="0" err="1" smtClean="0">
                <a:latin typeface="Calibri" pitchFamily="34" charset="0"/>
                <a:cs typeface="Calibri" pitchFamily="34" charset="0"/>
              </a:rPr>
              <a:t>of</a:t>
            </a:r>
            <a:r>
              <a:rPr lang="de-DE" sz="1700" dirty="0" smtClean="0">
                <a:latin typeface="Calibri" pitchFamily="34" charset="0"/>
                <a:cs typeface="Calibri" pitchFamily="34" charset="0"/>
              </a:rPr>
              <a:t> </a:t>
            </a:r>
            <a:r>
              <a:rPr lang="de-DE" sz="1700" dirty="0" err="1" smtClean="0">
                <a:latin typeface="Calibri" pitchFamily="34" charset="0"/>
                <a:cs typeface="Calibri" pitchFamily="34" charset="0"/>
              </a:rPr>
              <a:t>Deflection</a:t>
            </a:r>
            <a:r>
              <a:rPr lang="de-DE" sz="1700" dirty="0" smtClean="0">
                <a:latin typeface="Calibri" pitchFamily="34" charset="0"/>
                <a:cs typeface="Calibri" pitchFamily="34" charset="0"/>
              </a:rPr>
              <a:t> Forces</a:t>
            </a:r>
          </a:p>
        </p:txBody>
      </p:sp>
      <p:cxnSp>
        <p:nvCxnSpPr>
          <p:cNvPr id="14" name="Gerade Verbindung mit Pfeil 13"/>
          <p:cNvCxnSpPr/>
          <p:nvPr/>
        </p:nvCxnSpPr>
        <p:spPr bwMode="auto">
          <a:xfrm flipV="1">
            <a:off x="737439" y="5434667"/>
            <a:ext cx="1" cy="365760"/>
          </a:xfrm>
          <a:prstGeom prst="straightConnector1">
            <a:avLst/>
          </a:prstGeom>
          <a:noFill/>
          <a:ln w="19050" cap="flat" cmpd="sng" algn="ctr">
            <a:solidFill>
              <a:schemeClr val="tx1"/>
            </a:solidFill>
            <a:prstDash val="solid"/>
            <a:round/>
            <a:headEnd type="none" w="med" len="med"/>
            <a:tailEnd type="arrow"/>
          </a:ln>
          <a:effectLst/>
        </p:spPr>
      </p:cxnSp>
      <p:cxnSp>
        <p:nvCxnSpPr>
          <p:cNvPr id="18" name="Gerade Verbindung mit Pfeil 17"/>
          <p:cNvCxnSpPr/>
          <p:nvPr/>
        </p:nvCxnSpPr>
        <p:spPr bwMode="auto">
          <a:xfrm rot="5400000" flipV="1">
            <a:off x="911187" y="5617547"/>
            <a:ext cx="1" cy="365760"/>
          </a:xfrm>
          <a:prstGeom prst="straightConnector1">
            <a:avLst/>
          </a:prstGeom>
          <a:noFill/>
          <a:ln w="19050" cap="flat" cmpd="sng" algn="ctr">
            <a:solidFill>
              <a:schemeClr val="tx1"/>
            </a:solidFill>
            <a:prstDash val="solid"/>
            <a:round/>
            <a:headEnd type="none" w="med" len="med"/>
            <a:tailEnd type="arrow"/>
          </a:ln>
          <a:effectLst/>
        </p:spPr>
      </p:cxnSp>
      <p:sp>
        <p:nvSpPr>
          <p:cNvPr id="19" name="Textfeld 18"/>
          <p:cNvSpPr txBox="1"/>
          <p:nvPr/>
        </p:nvSpPr>
        <p:spPr>
          <a:xfrm>
            <a:off x="1052202" y="5619793"/>
            <a:ext cx="255198" cy="307777"/>
          </a:xfrm>
          <a:prstGeom prst="rect">
            <a:avLst/>
          </a:prstGeom>
          <a:noFill/>
        </p:spPr>
        <p:txBody>
          <a:bodyPr wrap="none" rtlCol="0">
            <a:spAutoFit/>
          </a:bodyPr>
          <a:lstStyle/>
          <a:p>
            <a:r>
              <a:rPr lang="de-DE" sz="1400" dirty="0" smtClean="0">
                <a:latin typeface="Calibri" pitchFamily="34" charset="0"/>
                <a:cs typeface="Calibri" pitchFamily="34" charset="0"/>
              </a:rPr>
              <a:t>z</a:t>
            </a:r>
          </a:p>
        </p:txBody>
      </p:sp>
      <p:sp>
        <p:nvSpPr>
          <p:cNvPr id="20" name="Textfeld 19"/>
          <p:cNvSpPr txBox="1"/>
          <p:nvPr/>
        </p:nvSpPr>
        <p:spPr>
          <a:xfrm>
            <a:off x="610625" y="5127955"/>
            <a:ext cx="266420" cy="307777"/>
          </a:xfrm>
          <a:prstGeom prst="rect">
            <a:avLst/>
          </a:prstGeom>
          <a:noFill/>
        </p:spPr>
        <p:txBody>
          <a:bodyPr wrap="none" rtlCol="0">
            <a:spAutoFit/>
          </a:bodyPr>
          <a:lstStyle/>
          <a:p>
            <a:r>
              <a:rPr lang="de-DE" sz="1400" dirty="0">
                <a:latin typeface="Calibri" pitchFamily="34" charset="0"/>
                <a:cs typeface="Calibri" pitchFamily="34" charset="0"/>
              </a:rPr>
              <a:t>y</a:t>
            </a:r>
            <a:endParaRPr lang="de-DE" sz="1400" dirty="0" smtClean="0">
              <a:latin typeface="Calibri" pitchFamily="34" charset="0"/>
              <a:cs typeface="Calibri" pitchFamily="34" charset="0"/>
            </a:endParaRPr>
          </a:p>
        </p:txBody>
      </p:sp>
      <p:sp>
        <p:nvSpPr>
          <p:cNvPr id="21" name="Textfeld 20"/>
          <p:cNvSpPr txBox="1"/>
          <p:nvPr/>
        </p:nvSpPr>
        <p:spPr>
          <a:xfrm>
            <a:off x="7532492" y="3849913"/>
            <a:ext cx="950901" cy="261610"/>
          </a:xfrm>
          <a:prstGeom prst="rect">
            <a:avLst/>
          </a:prstGeom>
          <a:noFill/>
        </p:spPr>
        <p:txBody>
          <a:bodyPr wrap="none" rtlCol="0">
            <a:spAutoFit/>
          </a:bodyPr>
          <a:lstStyle/>
          <a:p>
            <a:r>
              <a:rPr lang="de-DE" sz="1100" dirty="0" smtClean="0">
                <a:latin typeface="+mj-lt"/>
                <a:cs typeface="Calibri" pitchFamily="34" charset="0"/>
              </a:rPr>
              <a:t>(p, 120 </a:t>
            </a:r>
            <a:r>
              <a:rPr lang="de-DE" sz="1100" dirty="0" err="1" smtClean="0">
                <a:latin typeface="+mj-lt"/>
                <a:cs typeface="Calibri" pitchFamily="34" charset="0"/>
              </a:rPr>
              <a:t>keV</a:t>
            </a:r>
            <a:r>
              <a:rPr lang="de-DE" sz="1100" dirty="0" smtClean="0">
                <a:latin typeface="+mj-lt"/>
                <a:cs typeface="Calibri" pitchFamily="34" charset="0"/>
              </a:rPr>
              <a:t>)</a:t>
            </a:r>
          </a:p>
        </p:txBody>
      </p:sp>
    </p:spTree>
    <p:extLst>
      <p:ext uri="{BB962C8B-B14F-4D97-AF65-F5344CB8AC3E}">
        <p14:creationId xmlns:p14="http://schemas.microsoft.com/office/powerpoint/2010/main" val="3599390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descr="D:\Eigene Dokumente\Chopper\Bilder\Kammer_Flansche_okt_nov2012\IMG_751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166" b="7529"/>
          <a:stretch/>
        </p:blipFill>
        <p:spPr bwMode="auto">
          <a:xfrm>
            <a:off x="313141" y="1334350"/>
            <a:ext cx="8520957" cy="5202636"/>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3"/>
          <p:cNvSpPr txBox="1">
            <a:spLocks noChangeArrowheads="1"/>
          </p:cNvSpPr>
          <p:nvPr/>
        </p:nvSpPr>
        <p:spPr bwMode="auto">
          <a:xfrm>
            <a:off x="319641" y="1324923"/>
            <a:ext cx="8514458" cy="5212063"/>
          </a:xfrm>
          <a:prstGeom prst="rect">
            <a:avLst/>
          </a:prstGeom>
          <a:solidFill>
            <a:srgbClr val="FFFFFF">
              <a:alpha val="74902"/>
            </a:srgbClr>
          </a:solidFill>
          <a:ln w="19050">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marL="711200" indent="-711200" eaLnBrk="1" hangingPunct="1">
              <a:lnSpc>
                <a:spcPct val="80000"/>
              </a:lnSpc>
              <a:spcBef>
                <a:spcPct val="0"/>
              </a:spcBef>
            </a:pPr>
            <a:endParaRPr lang="de-DE" sz="2400" dirty="0" smtClean="0"/>
          </a:p>
        </p:txBody>
      </p:sp>
      <p:sp>
        <p:nvSpPr>
          <p:cNvPr id="2" name="Titel 1"/>
          <p:cNvSpPr>
            <a:spLocks noGrp="1"/>
          </p:cNvSpPr>
          <p:nvPr>
            <p:ph type="title"/>
          </p:nvPr>
        </p:nvSpPr>
        <p:spPr/>
        <p:txBody>
          <a:bodyPr/>
          <a:lstStyle/>
          <a:p>
            <a:r>
              <a:rPr lang="de-DE" dirty="0" smtClean="0"/>
              <a:t>Outline</a:t>
            </a:r>
            <a:endParaRPr lang="de-DE" dirty="0"/>
          </a:p>
        </p:txBody>
      </p:sp>
      <p:sp>
        <p:nvSpPr>
          <p:cNvPr id="17" name="Titel 1"/>
          <p:cNvSpPr txBox="1">
            <a:spLocks/>
          </p:cNvSpPr>
          <p:nvPr/>
        </p:nvSpPr>
        <p:spPr>
          <a:xfrm>
            <a:off x="451998" y="792167"/>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cxnSp>
        <p:nvCxnSpPr>
          <p:cNvPr id="364633" name="AutoShape 89"/>
          <p:cNvCxnSpPr>
            <a:cxnSpLocks noChangeShapeType="1"/>
          </p:cNvCxnSpPr>
          <p:nvPr/>
        </p:nvCxnSpPr>
        <p:spPr bwMode="auto">
          <a:xfrm>
            <a:off x="4318304" y="2432781"/>
            <a:ext cx="0" cy="0"/>
          </a:xfrm>
          <a:prstGeom prst="straightConnector1">
            <a:avLst/>
          </a:prstGeom>
          <a:noFill/>
          <a:ln w="25400">
            <a:solidFill>
              <a:srgbClr val="FF0000"/>
            </a:solidFill>
            <a:round/>
            <a:headEnd/>
            <a:tailEnd/>
          </a:ln>
        </p:spPr>
      </p:cxnSp>
      <p:sp>
        <p:nvSpPr>
          <p:cNvPr id="4" name="Rechteck 3"/>
          <p:cNvSpPr/>
          <p:nvPr/>
        </p:nvSpPr>
        <p:spPr>
          <a:xfrm>
            <a:off x="357348" y="1442505"/>
            <a:ext cx="6750462" cy="4425827"/>
          </a:xfrm>
          <a:prstGeom prst="rect">
            <a:avLst/>
          </a:prstGeom>
        </p:spPr>
        <p:txBody>
          <a:bodyPr wrap="square">
            <a:spAutoFit/>
          </a:bodyPr>
          <a:lstStyle/>
          <a:p>
            <a:pPr marL="441325" indent="-441325" algn="l">
              <a:lnSpc>
                <a:spcPct val="80000"/>
              </a:lnSpc>
            </a:pPr>
            <a:endParaRPr lang="de-DE" sz="3200" kern="0" dirty="0">
              <a:latin typeface="Calibri" panose="020F0502020204030204" pitchFamily="34" charset="0"/>
            </a:endParaRPr>
          </a:p>
          <a:p>
            <a:pPr marL="514350" indent="-514350" algn="l">
              <a:lnSpc>
                <a:spcPct val="80000"/>
              </a:lnSpc>
              <a:buAutoNum type="arabicParenR"/>
            </a:pPr>
            <a:r>
              <a:rPr lang="de-DE" sz="3200" kern="0" dirty="0" err="1" smtClean="0">
                <a:latin typeface="Calibri" panose="020F0502020204030204" pitchFamily="34" charset="0"/>
              </a:rPr>
              <a:t>Introduction</a:t>
            </a:r>
            <a:r>
              <a:rPr lang="de-DE" sz="3200" kern="0" dirty="0" smtClean="0">
                <a:latin typeface="Calibri" panose="020F0502020204030204" pitchFamily="34" charset="0"/>
              </a:rPr>
              <a:t>: Neutron </a:t>
            </a:r>
            <a:r>
              <a:rPr lang="de-DE" sz="3200" kern="0" dirty="0" err="1" smtClean="0">
                <a:latin typeface="Calibri" panose="020F0502020204030204" pitchFamily="34" charset="0"/>
              </a:rPr>
              <a:t>Production</a:t>
            </a:r>
            <a:endParaRPr lang="de-DE" sz="3200" kern="0" dirty="0" smtClean="0">
              <a:latin typeface="Calibri" panose="020F0502020204030204" pitchFamily="34" charset="0"/>
            </a:endParaRPr>
          </a:p>
          <a:p>
            <a:pPr marL="514350" indent="-514350" algn="l">
              <a:lnSpc>
                <a:spcPct val="80000"/>
              </a:lnSpc>
              <a:buAutoNum type="arabicParenR"/>
            </a:pPr>
            <a:endParaRPr lang="de-DE" sz="3200" kern="0" dirty="0" smtClean="0">
              <a:latin typeface="Calibri" panose="020F0502020204030204" pitchFamily="34" charset="0"/>
            </a:endParaRPr>
          </a:p>
          <a:p>
            <a:pPr marL="514350" indent="-514350" algn="l">
              <a:lnSpc>
                <a:spcPct val="80000"/>
              </a:lnSpc>
              <a:buAutoNum type="arabicParenR"/>
            </a:pPr>
            <a:r>
              <a:rPr lang="de-DE" sz="3200" kern="0" dirty="0" err="1" smtClean="0">
                <a:latin typeface="Calibri" panose="020F0502020204030204" pitchFamily="34" charset="0"/>
              </a:rPr>
              <a:t>Overview</a:t>
            </a:r>
            <a:r>
              <a:rPr lang="de-DE" sz="3200" kern="0" dirty="0" smtClean="0">
                <a:latin typeface="Calibri" panose="020F0502020204030204" pitchFamily="34" charset="0"/>
              </a:rPr>
              <a:t>: The FRANZ </a:t>
            </a:r>
            <a:r>
              <a:rPr lang="de-DE" sz="3200" kern="0" dirty="0">
                <a:latin typeface="Calibri" panose="020F0502020204030204" pitchFamily="34" charset="0"/>
              </a:rPr>
              <a:t>F</a:t>
            </a:r>
            <a:r>
              <a:rPr lang="de-DE" sz="3200" kern="0" dirty="0" smtClean="0">
                <a:latin typeface="Calibri" panose="020F0502020204030204" pitchFamily="34" charset="0"/>
              </a:rPr>
              <a:t>acility</a:t>
            </a:r>
          </a:p>
          <a:p>
            <a:pPr marL="514350" indent="-514350" algn="l">
              <a:lnSpc>
                <a:spcPct val="80000"/>
              </a:lnSpc>
              <a:buAutoNum type="arabicParenR"/>
            </a:pPr>
            <a:endParaRPr lang="de-DE" sz="3200" kern="0" dirty="0" smtClean="0">
              <a:latin typeface="Calibri" panose="020F0502020204030204" pitchFamily="34" charset="0"/>
            </a:endParaRPr>
          </a:p>
          <a:p>
            <a:pPr marL="514350" indent="-514350" algn="l">
              <a:lnSpc>
                <a:spcPct val="80000"/>
              </a:lnSpc>
              <a:buAutoNum type="arabicParenR"/>
            </a:pPr>
            <a:r>
              <a:rPr lang="de-DE" sz="3200" kern="0" dirty="0" smtClean="0">
                <a:latin typeface="Calibri" panose="020F0502020204030204" pitchFamily="34" charset="0"/>
              </a:rPr>
              <a:t>LEBT </a:t>
            </a:r>
            <a:r>
              <a:rPr lang="de-DE" sz="3200" kern="0" dirty="0" err="1" smtClean="0">
                <a:latin typeface="Calibri" panose="020F0502020204030204" pitchFamily="34" charset="0"/>
              </a:rPr>
              <a:t>and</a:t>
            </a:r>
            <a:r>
              <a:rPr lang="de-DE" sz="3200" kern="0" dirty="0" smtClean="0">
                <a:latin typeface="Calibri" panose="020F0502020204030204" pitchFamily="34" charset="0"/>
              </a:rPr>
              <a:t> </a:t>
            </a:r>
            <a:r>
              <a:rPr lang="de-DE" sz="3200" kern="0" dirty="0" err="1" smtClean="0">
                <a:latin typeface="Calibri" panose="020F0502020204030204" pitchFamily="34" charset="0"/>
              </a:rPr>
              <a:t>Chopper</a:t>
            </a:r>
            <a:r>
              <a:rPr lang="de-DE" sz="3200" kern="0" dirty="0" smtClean="0">
                <a:latin typeface="Calibri" panose="020F0502020204030204" pitchFamily="34" charset="0"/>
              </a:rPr>
              <a:t> System</a:t>
            </a:r>
            <a:endParaRPr lang="de-DE" sz="3200" kern="0" dirty="0">
              <a:latin typeface="Calibri" panose="020F0502020204030204" pitchFamily="34" charset="0"/>
            </a:endParaRPr>
          </a:p>
          <a:p>
            <a:pPr marL="971550" lvl="1" indent="-514350" algn="l">
              <a:lnSpc>
                <a:spcPct val="80000"/>
              </a:lnSpc>
              <a:buFont typeface="+mj-lt"/>
              <a:buAutoNum type="alphaLcParenR"/>
            </a:pPr>
            <a:r>
              <a:rPr lang="de-DE" sz="3200" kern="0" dirty="0" smtClean="0">
                <a:latin typeface="Calibri" panose="020F0502020204030204" pitchFamily="34" charset="0"/>
              </a:rPr>
              <a:t>E×B Chopper </a:t>
            </a:r>
            <a:r>
              <a:rPr lang="de-DE" sz="3200" kern="0" dirty="0" err="1" smtClean="0">
                <a:latin typeface="Calibri" panose="020F0502020204030204" pitchFamily="34" charset="0"/>
              </a:rPr>
              <a:t>Concept</a:t>
            </a:r>
            <a:endParaRPr lang="de-DE" sz="3200" kern="0" dirty="0" smtClean="0">
              <a:latin typeface="Calibri" panose="020F0502020204030204" pitchFamily="34" charset="0"/>
            </a:endParaRPr>
          </a:p>
          <a:p>
            <a:pPr marL="971550" lvl="1" indent="-514350" algn="l">
              <a:lnSpc>
                <a:spcPct val="80000"/>
              </a:lnSpc>
              <a:buFont typeface="+mj-lt"/>
              <a:buAutoNum type="alphaLcParenR"/>
            </a:pPr>
            <a:r>
              <a:rPr lang="de-DE" sz="3200" kern="0" dirty="0" err="1">
                <a:latin typeface="Calibri" panose="020F0502020204030204" pitchFamily="34" charset="0"/>
              </a:rPr>
              <a:t>Numerical</a:t>
            </a:r>
            <a:r>
              <a:rPr lang="de-DE" sz="3200" kern="0" dirty="0">
                <a:latin typeface="Calibri" panose="020F0502020204030204" pitchFamily="34" charset="0"/>
              </a:rPr>
              <a:t> </a:t>
            </a:r>
            <a:r>
              <a:rPr lang="de-DE" sz="3200" kern="0" dirty="0" err="1" smtClean="0">
                <a:latin typeface="Calibri" panose="020F0502020204030204" pitchFamily="34" charset="0"/>
              </a:rPr>
              <a:t>Simulations</a:t>
            </a:r>
            <a:endParaRPr lang="de-DE" sz="3200" kern="0" dirty="0" smtClean="0">
              <a:latin typeface="Calibri" panose="020F0502020204030204" pitchFamily="34" charset="0"/>
            </a:endParaRPr>
          </a:p>
          <a:p>
            <a:pPr marL="971550" lvl="1" indent="-514350" algn="l">
              <a:lnSpc>
                <a:spcPct val="80000"/>
              </a:lnSpc>
              <a:buFont typeface="+mj-lt"/>
              <a:buAutoNum type="alphaLcParenR"/>
            </a:pPr>
            <a:r>
              <a:rPr lang="de-DE" sz="3200" kern="0" dirty="0">
                <a:latin typeface="Calibri" panose="020F0502020204030204" pitchFamily="34" charset="0"/>
              </a:rPr>
              <a:t>Experimental </a:t>
            </a:r>
            <a:r>
              <a:rPr lang="de-DE" sz="3200" kern="0" dirty="0" err="1" smtClean="0">
                <a:latin typeface="Calibri" panose="020F0502020204030204" pitchFamily="34" charset="0"/>
              </a:rPr>
              <a:t>Results</a:t>
            </a:r>
            <a:endParaRPr lang="de-DE" sz="3200" kern="0" dirty="0" smtClean="0">
              <a:latin typeface="Calibri" panose="020F0502020204030204" pitchFamily="34" charset="0"/>
            </a:endParaRPr>
          </a:p>
          <a:p>
            <a:pPr marL="971550" lvl="1" indent="-514350" algn="l">
              <a:lnSpc>
                <a:spcPct val="80000"/>
              </a:lnSpc>
              <a:buAutoNum type="alphaLcParenR"/>
            </a:pPr>
            <a:endParaRPr lang="de-DE" sz="3200" kern="0" dirty="0" smtClean="0">
              <a:latin typeface="Calibri" panose="020F0502020204030204" pitchFamily="34" charset="0"/>
            </a:endParaRPr>
          </a:p>
          <a:p>
            <a:pPr marL="441325" indent="-441325" algn="l">
              <a:lnSpc>
                <a:spcPct val="80000"/>
              </a:lnSpc>
            </a:pPr>
            <a:r>
              <a:rPr lang="de-DE" sz="3200" kern="0" dirty="0">
                <a:latin typeface="Calibri" panose="020F0502020204030204" pitchFamily="34" charset="0"/>
              </a:rPr>
              <a:t>3</a:t>
            </a:r>
            <a:r>
              <a:rPr lang="de-DE" sz="3200" kern="0" dirty="0" smtClean="0">
                <a:latin typeface="Calibri" panose="020F0502020204030204" pitchFamily="34" charset="0"/>
              </a:rPr>
              <a:t>) </a:t>
            </a:r>
            <a:r>
              <a:rPr lang="de-DE" sz="3200" kern="0" dirty="0" err="1" smtClean="0">
                <a:latin typeface="Calibri" panose="020F0502020204030204" pitchFamily="34" charset="0"/>
              </a:rPr>
              <a:t>Conclusion</a:t>
            </a:r>
            <a:endParaRPr lang="de-DE" sz="3200" kern="0" dirty="0">
              <a:latin typeface="Calibri" panose="020F0502020204030204" pitchFamily="34" charset="0"/>
            </a:endParaRPr>
          </a:p>
        </p:txBody>
      </p:sp>
    </p:spTree>
    <p:extLst>
      <p:ext uri="{BB962C8B-B14F-4D97-AF65-F5344CB8AC3E}">
        <p14:creationId xmlns:p14="http://schemas.microsoft.com/office/powerpoint/2010/main" val="5460277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D:\Eigene Dokumente\Chopper\Bilder\2014_mai\H-Magnet_2014-06-04_00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280" t="4130" r="15488" b="9721"/>
          <a:stretch/>
        </p:blipFill>
        <p:spPr bwMode="auto">
          <a:xfrm>
            <a:off x="1085965" y="1699479"/>
            <a:ext cx="2848726" cy="46736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228600" y="719138"/>
            <a:ext cx="8915400" cy="1143000"/>
          </a:xfrm>
        </p:spPr>
        <p:txBody>
          <a:bodyPr/>
          <a:lstStyle/>
          <a:p>
            <a:r>
              <a:rPr lang="de-DE" dirty="0"/>
              <a:t>Beam Dynamics in </a:t>
            </a:r>
            <a:r>
              <a:rPr lang="de-DE" dirty="0" err="1" smtClean="0"/>
              <a:t>Static</a:t>
            </a:r>
            <a:r>
              <a:rPr lang="de-DE" dirty="0" smtClean="0"/>
              <a:t> E×B Fields</a:t>
            </a:r>
            <a:endParaRPr lang="de-DE" dirty="0"/>
          </a:p>
        </p:txBody>
      </p:sp>
      <p:sp>
        <p:nvSpPr>
          <p:cNvPr id="8" name="Pfeil nach rechts 7"/>
          <p:cNvSpPr/>
          <p:nvPr/>
        </p:nvSpPr>
        <p:spPr bwMode="auto">
          <a:xfrm>
            <a:off x="403604" y="3925222"/>
            <a:ext cx="763571" cy="480767"/>
          </a:xfrm>
          <a:prstGeom prst="rightArrow">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9" name="Textfeld 8"/>
          <p:cNvSpPr txBox="1"/>
          <p:nvPr/>
        </p:nvSpPr>
        <p:spPr>
          <a:xfrm>
            <a:off x="365896" y="3977415"/>
            <a:ext cx="720069" cy="369332"/>
          </a:xfrm>
          <a:prstGeom prst="rect">
            <a:avLst/>
          </a:prstGeom>
          <a:noFill/>
        </p:spPr>
        <p:txBody>
          <a:bodyPr wrap="none" rtlCol="0">
            <a:spAutoFit/>
          </a:bodyPr>
          <a:lstStyle/>
          <a:p>
            <a:r>
              <a:rPr lang="de-DE" dirty="0" smtClean="0">
                <a:solidFill>
                  <a:srgbClr val="FF0000"/>
                </a:solidFill>
                <a:latin typeface="Calibri" pitchFamily="34" charset="0"/>
                <a:cs typeface="Calibri" pitchFamily="34" charset="0"/>
              </a:rPr>
              <a:t>Beam</a:t>
            </a:r>
          </a:p>
        </p:txBody>
      </p:sp>
      <p:pic>
        <p:nvPicPr>
          <p:cNvPr id="3" name="Picture 2" descr="D:\Latexdaten\Texdaten\Dok\Diss\Bilder\Choppermagnet\setup04_tubes05_multi_trajectories_with_repell_F_alles_x0_betrag_neu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4024" y="1399032"/>
            <a:ext cx="3182112" cy="23894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D:\Latexdaten\Texdaten\Dok\Diss\Bilder\Choppermagnet\setup04_tubes05_multi_trajectories_with_repell_x_xp_x0_neu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8032" y="3785616"/>
            <a:ext cx="3584448" cy="2691502"/>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571932" y="1896812"/>
            <a:ext cx="964238" cy="584775"/>
          </a:xfrm>
          <a:prstGeom prst="rect">
            <a:avLst/>
          </a:prstGeom>
          <a:noFill/>
        </p:spPr>
        <p:txBody>
          <a:bodyPr wrap="none" rtlCol="0">
            <a:spAutoFit/>
          </a:bodyPr>
          <a:lstStyle/>
          <a:p>
            <a:r>
              <a:rPr lang="de-DE" sz="1600" dirty="0" err="1" smtClean="0">
                <a:solidFill>
                  <a:srgbClr val="0000FF"/>
                </a:solidFill>
                <a:latin typeface="Calibri" pitchFamily="34" charset="0"/>
                <a:cs typeface="Calibri" pitchFamily="34" charset="0"/>
              </a:rPr>
              <a:t>Magnetic</a:t>
            </a:r>
            <a:endParaRPr lang="de-DE" sz="1600" dirty="0">
              <a:solidFill>
                <a:srgbClr val="0000FF"/>
              </a:solidFill>
              <a:latin typeface="Calibri" pitchFamily="34" charset="0"/>
              <a:cs typeface="Calibri" pitchFamily="34" charset="0"/>
            </a:endParaRPr>
          </a:p>
          <a:p>
            <a:r>
              <a:rPr lang="de-DE" sz="1600" dirty="0" smtClean="0">
                <a:solidFill>
                  <a:srgbClr val="0000FF"/>
                </a:solidFill>
                <a:latin typeface="Calibri" pitchFamily="34" charset="0"/>
                <a:cs typeface="Calibri" pitchFamily="34" charset="0"/>
              </a:rPr>
              <a:t>Dipole</a:t>
            </a:r>
          </a:p>
        </p:txBody>
      </p:sp>
      <p:cxnSp>
        <p:nvCxnSpPr>
          <p:cNvPr id="13" name="Gerade Verbindung mit Pfeil 12"/>
          <p:cNvCxnSpPr/>
          <p:nvPr/>
        </p:nvCxnSpPr>
        <p:spPr bwMode="auto">
          <a:xfrm>
            <a:off x="1412973" y="2314247"/>
            <a:ext cx="473173" cy="377072"/>
          </a:xfrm>
          <a:prstGeom prst="straightConnector1">
            <a:avLst/>
          </a:prstGeom>
          <a:noFill/>
          <a:ln w="25400" cap="flat" cmpd="sng" algn="ctr">
            <a:solidFill>
              <a:srgbClr val="0000FF"/>
            </a:solidFill>
            <a:prstDash val="solid"/>
            <a:round/>
            <a:headEnd type="none" w="med" len="med"/>
            <a:tailEnd type="arrow"/>
          </a:ln>
          <a:effectLst/>
        </p:spPr>
      </p:cxnSp>
      <p:sp>
        <p:nvSpPr>
          <p:cNvPr id="14" name="Textfeld 13"/>
          <p:cNvSpPr txBox="1"/>
          <p:nvPr/>
        </p:nvSpPr>
        <p:spPr>
          <a:xfrm>
            <a:off x="361151" y="2658599"/>
            <a:ext cx="1094594" cy="584775"/>
          </a:xfrm>
          <a:prstGeom prst="rect">
            <a:avLst/>
          </a:prstGeom>
          <a:noFill/>
        </p:spPr>
        <p:txBody>
          <a:bodyPr wrap="none" rtlCol="0">
            <a:spAutoFit/>
          </a:bodyPr>
          <a:lstStyle/>
          <a:p>
            <a:r>
              <a:rPr lang="de-DE" sz="1600" dirty="0" err="1" smtClean="0">
                <a:solidFill>
                  <a:schemeClr val="bg2">
                    <a:lumMod val="75000"/>
                  </a:schemeClr>
                </a:solidFill>
                <a:latin typeface="Calibri" pitchFamily="34" charset="0"/>
                <a:cs typeface="Calibri" pitchFamily="34" charset="0"/>
              </a:rPr>
              <a:t>Shortening</a:t>
            </a:r>
            <a:endParaRPr lang="de-DE" sz="1600" dirty="0" smtClean="0">
              <a:solidFill>
                <a:schemeClr val="bg2">
                  <a:lumMod val="75000"/>
                </a:schemeClr>
              </a:solidFill>
              <a:latin typeface="Calibri" pitchFamily="34" charset="0"/>
              <a:cs typeface="Calibri" pitchFamily="34" charset="0"/>
            </a:endParaRPr>
          </a:p>
          <a:p>
            <a:r>
              <a:rPr lang="de-DE" sz="1600" dirty="0" err="1" smtClean="0">
                <a:solidFill>
                  <a:schemeClr val="bg2">
                    <a:lumMod val="75000"/>
                  </a:schemeClr>
                </a:solidFill>
                <a:latin typeface="Calibri" pitchFamily="34" charset="0"/>
                <a:cs typeface="Calibri" pitchFamily="34" charset="0"/>
              </a:rPr>
              <a:t>Tubes</a:t>
            </a:r>
            <a:endParaRPr lang="de-DE" sz="1600" dirty="0" smtClean="0">
              <a:solidFill>
                <a:schemeClr val="bg2">
                  <a:lumMod val="75000"/>
                </a:schemeClr>
              </a:solidFill>
              <a:latin typeface="Calibri" pitchFamily="34" charset="0"/>
              <a:cs typeface="Calibri" pitchFamily="34" charset="0"/>
            </a:endParaRPr>
          </a:p>
        </p:txBody>
      </p:sp>
      <p:cxnSp>
        <p:nvCxnSpPr>
          <p:cNvPr id="15" name="Gerade Verbindung mit Pfeil 14"/>
          <p:cNvCxnSpPr/>
          <p:nvPr/>
        </p:nvCxnSpPr>
        <p:spPr bwMode="auto">
          <a:xfrm>
            <a:off x="1285840" y="3112978"/>
            <a:ext cx="236689" cy="489204"/>
          </a:xfrm>
          <a:prstGeom prst="straightConnector1">
            <a:avLst/>
          </a:prstGeom>
          <a:noFill/>
          <a:ln w="25400" cap="flat" cmpd="sng" algn="ctr">
            <a:solidFill>
              <a:schemeClr val="bg2">
                <a:lumMod val="75000"/>
              </a:schemeClr>
            </a:solidFill>
            <a:prstDash val="solid"/>
            <a:round/>
            <a:headEnd type="none" w="med" len="med"/>
            <a:tailEnd type="arrow"/>
          </a:ln>
          <a:effectLst/>
        </p:spPr>
      </p:cxnSp>
      <p:sp>
        <p:nvSpPr>
          <p:cNvPr id="16" name="Ellipse 15"/>
          <p:cNvSpPr/>
          <p:nvPr/>
        </p:nvSpPr>
        <p:spPr bwMode="auto">
          <a:xfrm>
            <a:off x="1911923" y="3500972"/>
            <a:ext cx="1219200" cy="439157"/>
          </a:xfrm>
          <a:prstGeom prst="ellipse">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17" name="Textfeld 16"/>
          <p:cNvSpPr txBox="1"/>
          <p:nvPr/>
        </p:nvSpPr>
        <p:spPr>
          <a:xfrm>
            <a:off x="3368383" y="2460513"/>
            <a:ext cx="1132618" cy="584775"/>
          </a:xfrm>
          <a:prstGeom prst="rect">
            <a:avLst/>
          </a:prstGeom>
          <a:noFill/>
        </p:spPr>
        <p:txBody>
          <a:bodyPr wrap="none" rtlCol="0">
            <a:spAutoFit/>
          </a:bodyPr>
          <a:lstStyle/>
          <a:p>
            <a:r>
              <a:rPr lang="de-DE" sz="1600" dirty="0" err="1" smtClean="0">
                <a:latin typeface="Calibri" pitchFamily="34" charset="0"/>
                <a:cs typeface="Calibri" pitchFamily="34" charset="0"/>
              </a:rPr>
              <a:t>Optimized</a:t>
            </a:r>
            <a:endParaRPr lang="de-DE" sz="1600" dirty="0">
              <a:latin typeface="Calibri" pitchFamily="34" charset="0"/>
              <a:cs typeface="Calibri" pitchFamily="34" charset="0"/>
            </a:endParaRPr>
          </a:p>
          <a:p>
            <a:r>
              <a:rPr lang="de-DE" sz="1600" dirty="0" smtClean="0">
                <a:latin typeface="Calibri" pitchFamily="34" charset="0"/>
                <a:cs typeface="Calibri" pitchFamily="34" charset="0"/>
              </a:rPr>
              <a:t>Pole Profile</a:t>
            </a:r>
          </a:p>
        </p:txBody>
      </p:sp>
      <p:cxnSp>
        <p:nvCxnSpPr>
          <p:cNvPr id="18" name="Gerade Verbindung mit Pfeil 17"/>
          <p:cNvCxnSpPr/>
          <p:nvPr/>
        </p:nvCxnSpPr>
        <p:spPr bwMode="auto">
          <a:xfrm flipH="1">
            <a:off x="3131123" y="3030240"/>
            <a:ext cx="685223" cy="590414"/>
          </a:xfrm>
          <a:prstGeom prst="straightConnector1">
            <a:avLst/>
          </a:prstGeom>
          <a:noFill/>
          <a:ln w="25400" cap="flat" cmpd="sng" algn="ctr">
            <a:solidFill>
              <a:schemeClr val="tx1"/>
            </a:solidFill>
            <a:prstDash val="solid"/>
            <a:round/>
            <a:headEnd type="none" w="med" len="med"/>
            <a:tailEnd type="arrow"/>
          </a:ln>
          <a:effectLst/>
        </p:spPr>
      </p:cxnSp>
      <p:sp>
        <p:nvSpPr>
          <p:cNvPr id="20" name="Textfeld 19"/>
          <p:cNvSpPr txBox="1"/>
          <p:nvPr/>
        </p:nvSpPr>
        <p:spPr>
          <a:xfrm>
            <a:off x="288609" y="1351217"/>
            <a:ext cx="3974165" cy="353943"/>
          </a:xfrm>
          <a:prstGeom prst="rect">
            <a:avLst/>
          </a:prstGeom>
          <a:noFill/>
        </p:spPr>
        <p:txBody>
          <a:bodyPr wrap="none" rtlCol="0">
            <a:spAutoFit/>
          </a:bodyPr>
          <a:lstStyle/>
          <a:p>
            <a:r>
              <a:rPr lang="de-DE" sz="1700" dirty="0" smtClean="0">
                <a:latin typeface="Calibri" pitchFamily="34" charset="0"/>
                <a:cs typeface="Calibri" pitchFamily="34" charset="0"/>
              </a:rPr>
              <a:t>Longitudinal </a:t>
            </a:r>
            <a:r>
              <a:rPr lang="de-DE" sz="1700" dirty="0" err="1" smtClean="0">
                <a:latin typeface="Calibri" pitchFamily="34" charset="0"/>
                <a:cs typeface="Calibri" pitchFamily="34" charset="0"/>
              </a:rPr>
              <a:t>Matching</a:t>
            </a:r>
            <a:r>
              <a:rPr lang="de-DE" sz="1700" dirty="0" smtClean="0">
                <a:latin typeface="Calibri" pitchFamily="34" charset="0"/>
                <a:cs typeface="Calibri" pitchFamily="34" charset="0"/>
              </a:rPr>
              <a:t> </a:t>
            </a:r>
            <a:r>
              <a:rPr lang="de-DE" sz="1700" dirty="0" err="1" smtClean="0">
                <a:latin typeface="Calibri" pitchFamily="34" charset="0"/>
                <a:cs typeface="Calibri" pitchFamily="34" charset="0"/>
              </a:rPr>
              <a:t>of</a:t>
            </a:r>
            <a:r>
              <a:rPr lang="de-DE" sz="1700" dirty="0" smtClean="0">
                <a:latin typeface="Calibri" pitchFamily="34" charset="0"/>
                <a:cs typeface="Calibri" pitchFamily="34" charset="0"/>
              </a:rPr>
              <a:t> </a:t>
            </a:r>
            <a:r>
              <a:rPr lang="de-DE" sz="1700" dirty="0" err="1" smtClean="0">
                <a:latin typeface="Calibri" pitchFamily="34" charset="0"/>
                <a:cs typeface="Calibri" pitchFamily="34" charset="0"/>
              </a:rPr>
              <a:t>Deflection</a:t>
            </a:r>
            <a:r>
              <a:rPr lang="de-DE" sz="1700" dirty="0" smtClean="0">
                <a:latin typeface="Calibri" pitchFamily="34" charset="0"/>
                <a:cs typeface="Calibri" pitchFamily="34" charset="0"/>
              </a:rPr>
              <a:t> Forces</a:t>
            </a:r>
          </a:p>
        </p:txBody>
      </p:sp>
      <p:cxnSp>
        <p:nvCxnSpPr>
          <p:cNvPr id="19" name="Gerade Verbindung mit Pfeil 18"/>
          <p:cNvCxnSpPr/>
          <p:nvPr/>
        </p:nvCxnSpPr>
        <p:spPr bwMode="auto">
          <a:xfrm flipV="1">
            <a:off x="737439" y="5434667"/>
            <a:ext cx="1" cy="365760"/>
          </a:xfrm>
          <a:prstGeom prst="straightConnector1">
            <a:avLst/>
          </a:prstGeom>
          <a:noFill/>
          <a:ln w="19050" cap="flat" cmpd="sng" algn="ctr">
            <a:solidFill>
              <a:schemeClr val="tx1"/>
            </a:solidFill>
            <a:prstDash val="solid"/>
            <a:round/>
            <a:headEnd type="none" w="med" len="med"/>
            <a:tailEnd type="arrow"/>
          </a:ln>
          <a:effectLst/>
        </p:spPr>
      </p:cxnSp>
      <p:cxnSp>
        <p:nvCxnSpPr>
          <p:cNvPr id="21" name="Gerade Verbindung mit Pfeil 20"/>
          <p:cNvCxnSpPr/>
          <p:nvPr/>
        </p:nvCxnSpPr>
        <p:spPr bwMode="auto">
          <a:xfrm rot="5400000" flipV="1">
            <a:off x="911187" y="5617547"/>
            <a:ext cx="1" cy="365760"/>
          </a:xfrm>
          <a:prstGeom prst="straightConnector1">
            <a:avLst/>
          </a:prstGeom>
          <a:noFill/>
          <a:ln w="19050" cap="flat" cmpd="sng" algn="ctr">
            <a:solidFill>
              <a:schemeClr val="tx1"/>
            </a:solidFill>
            <a:prstDash val="solid"/>
            <a:round/>
            <a:headEnd type="none" w="med" len="med"/>
            <a:tailEnd type="arrow"/>
          </a:ln>
          <a:effectLst/>
        </p:spPr>
      </p:cxnSp>
      <p:sp>
        <p:nvSpPr>
          <p:cNvPr id="22" name="Textfeld 21"/>
          <p:cNvSpPr txBox="1"/>
          <p:nvPr/>
        </p:nvSpPr>
        <p:spPr>
          <a:xfrm>
            <a:off x="1052202" y="5619793"/>
            <a:ext cx="255198" cy="307777"/>
          </a:xfrm>
          <a:prstGeom prst="rect">
            <a:avLst/>
          </a:prstGeom>
          <a:noFill/>
        </p:spPr>
        <p:txBody>
          <a:bodyPr wrap="none" rtlCol="0">
            <a:spAutoFit/>
          </a:bodyPr>
          <a:lstStyle/>
          <a:p>
            <a:r>
              <a:rPr lang="de-DE" sz="1400" dirty="0" smtClean="0">
                <a:latin typeface="Calibri" pitchFamily="34" charset="0"/>
                <a:cs typeface="Calibri" pitchFamily="34" charset="0"/>
              </a:rPr>
              <a:t>z</a:t>
            </a:r>
          </a:p>
        </p:txBody>
      </p:sp>
      <p:sp>
        <p:nvSpPr>
          <p:cNvPr id="23" name="Textfeld 22"/>
          <p:cNvSpPr txBox="1"/>
          <p:nvPr/>
        </p:nvSpPr>
        <p:spPr>
          <a:xfrm>
            <a:off x="610625" y="5127955"/>
            <a:ext cx="266420" cy="307777"/>
          </a:xfrm>
          <a:prstGeom prst="rect">
            <a:avLst/>
          </a:prstGeom>
          <a:noFill/>
        </p:spPr>
        <p:txBody>
          <a:bodyPr wrap="none" rtlCol="0">
            <a:spAutoFit/>
          </a:bodyPr>
          <a:lstStyle/>
          <a:p>
            <a:r>
              <a:rPr lang="de-DE" sz="1400" dirty="0">
                <a:latin typeface="Calibri" pitchFamily="34" charset="0"/>
                <a:cs typeface="Calibri" pitchFamily="34" charset="0"/>
              </a:rPr>
              <a:t>y</a:t>
            </a:r>
            <a:endParaRPr lang="de-DE" sz="1400" dirty="0" smtClean="0">
              <a:latin typeface="Calibri" pitchFamily="34" charset="0"/>
              <a:cs typeface="Calibri" pitchFamily="34" charset="0"/>
            </a:endParaRPr>
          </a:p>
        </p:txBody>
      </p:sp>
      <p:sp>
        <p:nvSpPr>
          <p:cNvPr id="24" name="Textfeld 23"/>
          <p:cNvSpPr txBox="1"/>
          <p:nvPr/>
        </p:nvSpPr>
        <p:spPr>
          <a:xfrm>
            <a:off x="7532492" y="3849913"/>
            <a:ext cx="950901" cy="261610"/>
          </a:xfrm>
          <a:prstGeom prst="rect">
            <a:avLst/>
          </a:prstGeom>
          <a:noFill/>
        </p:spPr>
        <p:txBody>
          <a:bodyPr wrap="none" rtlCol="0">
            <a:spAutoFit/>
          </a:bodyPr>
          <a:lstStyle/>
          <a:p>
            <a:r>
              <a:rPr lang="de-DE" sz="1100" dirty="0" smtClean="0">
                <a:latin typeface="+mj-lt"/>
                <a:cs typeface="Calibri" pitchFamily="34" charset="0"/>
              </a:rPr>
              <a:t>(p, 120 </a:t>
            </a:r>
            <a:r>
              <a:rPr lang="de-DE" sz="1100" dirty="0" err="1" smtClean="0">
                <a:latin typeface="+mj-lt"/>
                <a:cs typeface="Calibri" pitchFamily="34" charset="0"/>
              </a:rPr>
              <a:t>keV</a:t>
            </a:r>
            <a:r>
              <a:rPr lang="de-DE" sz="1100" dirty="0" smtClean="0">
                <a:latin typeface="+mj-lt"/>
                <a:cs typeface="Calibri" pitchFamily="34" charset="0"/>
              </a:rPr>
              <a:t>)</a:t>
            </a:r>
          </a:p>
        </p:txBody>
      </p:sp>
    </p:spTree>
    <p:extLst>
      <p:ext uri="{BB962C8B-B14F-4D97-AF65-F5344CB8AC3E}">
        <p14:creationId xmlns:p14="http://schemas.microsoft.com/office/powerpoint/2010/main" val="2765588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719138"/>
            <a:ext cx="8712200" cy="1143000"/>
          </a:xfrm>
        </p:spPr>
        <p:txBody>
          <a:bodyPr/>
          <a:lstStyle/>
          <a:p>
            <a:r>
              <a:rPr lang="de-DE" dirty="0"/>
              <a:t>Beam Dynamics in </a:t>
            </a:r>
            <a:r>
              <a:rPr lang="de-DE" dirty="0" err="1"/>
              <a:t>Static</a:t>
            </a:r>
            <a:r>
              <a:rPr lang="de-DE" dirty="0"/>
              <a:t> E×B Fields</a:t>
            </a:r>
          </a:p>
        </p:txBody>
      </p:sp>
      <p:pic>
        <p:nvPicPr>
          <p:cNvPr id="4" name="Picture 4" descr="multi_trajectories_x"/>
          <p:cNvPicPr>
            <a:picLocks noChangeAspect="1" noChangeArrowheads="1"/>
          </p:cNvPicPr>
          <p:nvPr/>
        </p:nvPicPr>
        <p:blipFill>
          <a:blip r:embed="rId2" cstate="print"/>
          <a:srcRect/>
          <a:stretch>
            <a:fillRect/>
          </a:stretch>
        </p:blipFill>
        <p:spPr bwMode="auto">
          <a:xfrm>
            <a:off x="1409700" y="1581150"/>
            <a:ext cx="6629400" cy="4972050"/>
          </a:xfrm>
          <a:prstGeom prst="rect">
            <a:avLst/>
          </a:prstGeom>
          <a:noFill/>
          <a:ln w="9525">
            <a:noFill/>
            <a:miter lim="800000"/>
            <a:headEnd/>
            <a:tailEnd/>
          </a:ln>
        </p:spPr>
      </p:pic>
      <p:cxnSp>
        <p:nvCxnSpPr>
          <p:cNvPr id="5" name="Gerade Verbindung mit Pfeil 6"/>
          <p:cNvCxnSpPr>
            <a:cxnSpLocks noChangeShapeType="1"/>
          </p:cNvCxnSpPr>
          <p:nvPr/>
        </p:nvCxnSpPr>
        <p:spPr bwMode="auto">
          <a:xfrm>
            <a:off x="398463" y="5494338"/>
            <a:ext cx="1011237" cy="1587"/>
          </a:xfrm>
          <a:prstGeom prst="straightConnector1">
            <a:avLst/>
          </a:prstGeom>
          <a:noFill/>
          <a:ln w="31750" algn="ctr">
            <a:solidFill>
              <a:srgbClr val="FF0000"/>
            </a:solidFill>
            <a:round/>
            <a:headEnd/>
            <a:tailEnd type="triangle" w="lg" len="lg"/>
          </a:ln>
        </p:spPr>
      </p:cxnSp>
      <p:cxnSp>
        <p:nvCxnSpPr>
          <p:cNvPr id="6" name="Gerade Verbindung mit Pfeil 7"/>
          <p:cNvCxnSpPr>
            <a:cxnSpLocks noChangeShapeType="1"/>
          </p:cNvCxnSpPr>
          <p:nvPr/>
        </p:nvCxnSpPr>
        <p:spPr bwMode="auto">
          <a:xfrm>
            <a:off x="398463" y="5146675"/>
            <a:ext cx="1011237" cy="1588"/>
          </a:xfrm>
          <a:prstGeom prst="straightConnector1">
            <a:avLst/>
          </a:prstGeom>
          <a:noFill/>
          <a:ln w="31750" algn="ctr">
            <a:solidFill>
              <a:srgbClr val="FF0000"/>
            </a:solidFill>
            <a:round/>
            <a:headEnd/>
            <a:tailEnd type="triangle" w="lg" len="lg"/>
          </a:ln>
        </p:spPr>
      </p:cxnSp>
      <p:cxnSp>
        <p:nvCxnSpPr>
          <p:cNvPr id="7" name="Gerade Verbindung mit Pfeil 14"/>
          <p:cNvCxnSpPr>
            <a:cxnSpLocks noChangeShapeType="1"/>
          </p:cNvCxnSpPr>
          <p:nvPr/>
        </p:nvCxnSpPr>
        <p:spPr bwMode="auto">
          <a:xfrm>
            <a:off x="390525" y="3368675"/>
            <a:ext cx="1011238" cy="1588"/>
          </a:xfrm>
          <a:prstGeom prst="straightConnector1">
            <a:avLst/>
          </a:prstGeom>
          <a:noFill/>
          <a:ln w="31750" algn="ctr">
            <a:solidFill>
              <a:srgbClr val="0070C0"/>
            </a:solidFill>
            <a:round/>
            <a:headEnd/>
            <a:tailEnd type="triangle" w="lg" len="lg"/>
          </a:ln>
        </p:spPr>
      </p:cxnSp>
      <p:cxnSp>
        <p:nvCxnSpPr>
          <p:cNvPr id="8" name="Gerade Verbindung mit Pfeil 15"/>
          <p:cNvCxnSpPr>
            <a:cxnSpLocks noChangeShapeType="1"/>
          </p:cNvCxnSpPr>
          <p:nvPr/>
        </p:nvCxnSpPr>
        <p:spPr bwMode="auto">
          <a:xfrm>
            <a:off x="390525" y="3019425"/>
            <a:ext cx="1011238" cy="1588"/>
          </a:xfrm>
          <a:prstGeom prst="straightConnector1">
            <a:avLst/>
          </a:prstGeom>
          <a:noFill/>
          <a:ln w="31750" algn="ctr">
            <a:solidFill>
              <a:srgbClr val="0070C0"/>
            </a:solidFill>
            <a:round/>
            <a:headEnd/>
            <a:tailEnd type="triangle" w="lg" len="lg"/>
          </a:ln>
        </p:spPr>
      </p:cxnSp>
      <p:cxnSp>
        <p:nvCxnSpPr>
          <p:cNvPr id="9" name="Gerade Verbindung mit Pfeil 16"/>
          <p:cNvCxnSpPr>
            <a:cxnSpLocks noChangeShapeType="1"/>
          </p:cNvCxnSpPr>
          <p:nvPr/>
        </p:nvCxnSpPr>
        <p:spPr bwMode="auto">
          <a:xfrm>
            <a:off x="398463" y="4260850"/>
            <a:ext cx="1011237" cy="1588"/>
          </a:xfrm>
          <a:prstGeom prst="straightConnector1">
            <a:avLst/>
          </a:prstGeom>
          <a:noFill/>
          <a:ln w="31750" algn="ctr">
            <a:solidFill>
              <a:srgbClr val="00CC00"/>
            </a:solidFill>
            <a:round/>
            <a:headEnd/>
            <a:tailEnd type="triangle" w="lg" len="lg"/>
          </a:ln>
        </p:spPr>
      </p:cxnSp>
      <p:sp>
        <p:nvSpPr>
          <p:cNvPr id="11" name="Textfeld 10"/>
          <p:cNvSpPr txBox="1"/>
          <p:nvPr/>
        </p:nvSpPr>
        <p:spPr>
          <a:xfrm>
            <a:off x="6099424" y="6218238"/>
            <a:ext cx="2720489" cy="307777"/>
          </a:xfrm>
          <a:prstGeom prst="rect">
            <a:avLst/>
          </a:prstGeom>
          <a:noFill/>
        </p:spPr>
        <p:txBody>
          <a:bodyPr wrap="none" rtlCol="0">
            <a:spAutoFit/>
          </a:bodyPr>
          <a:lstStyle/>
          <a:p>
            <a:r>
              <a:rPr lang="de-DE" sz="1400" dirty="0" err="1" smtClean="0">
                <a:solidFill>
                  <a:srgbClr val="0000FF"/>
                </a:solidFill>
                <a:latin typeface="Calibri" pitchFamily="34" charset="0"/>
                <a:cs typeface="Calibri" pitchFamily="34" charset="0"/>
              </a:rPr>
              <a:t>Particle</a:t>
            </a:r>
            <a:r>
              <a:rPr lang="de-DE" sz="1400" dirty="0" smtClean="0">
                <a:solidFill>
                  <a:srgbClr val="0000FF"/>
                </a:solidFill>
                <a:latin typeface="Calibri" pitchFamily="34" charset="0"/>
                <a:cs typeface="Calibri" pitchFamily="34" charset="0"/>
              </a:rPr>
              <a:t> Tracking, Protons, 120 keV.</a:t>
            </a:r>
          </a:p>
        </p:txBody>
      </p:sp>
      <p:sp>
        <p:nvSpPr>
          <p:cNvPr id="10" name="Textfeld 9"/>
          <p:cNvSpPr txBox="1"/>
          <p:nvPr/>
        </p:nvSpPr>
        <p:spPr>
          <a:xfrm>
            <a:off x="318020" y="1351217"/>
            <a:ext cx="3815596" cy="353943"/>
          </a:xfrm>
          <a:prstGeom prst="rect">
            <a:avLst/>
          </a:prstGeom>
          <a:noFill/>
        </p:spPr>
        <p:txBody>
          <a:bodyPr wrap="none" rtlCol="0">
            <a:spAutoFit/>
          </a:bodyPr>
          <a:lstStyle/>
          <a:p>
            <a:r>
              <a:rPr lang="de-DE" sz="1700" dirty="0" smtClean="0">
                <a:latin typeface="Calibri" pitchFamily="34" charset="0"/>
                <a:cs typeface="Calibri" pitchFamily="34" charset="0"/>
              </a:rPr>
              <a:t>Transverse </a:t>
            </a:r>
            <a:r>
              <a:rPr lang="de-DE" sz="1700" dirty="0" err="1" smtClean="0">
                <a:latin typeface="Calibri" pitchFamily="34" charset="0"/>
                <a:cs typeface="Calibri" pitchFamily="34" charset="0"/>
              </a:rPr>
              <a:t>Matching</a:t>
            </a:r>
            <a:r>
              <a:rPr lang="de-DE" sz="1700" dirty="0" smtClean="0">
                <a:latin typeface="Calibri" pitchFamily="34" charset="0"/>
                <a:cs typeface="Calibri" pitchFamily="34" charset="0"/>
              </a:rPr>
              <a:t> </a:t>
            </a:r>
            <a:r>
              <a:rPr lang="de-DE" sz="1700" dirty="0" err="1" smtClean="0">
                <a:latin typeface="Calibri" pitchFamily="34" charset="0"/>
                <a:cs typeface="Calibri" pitchFamily="34" charset="0"/>
              </a:rPr>
              <a:t>of</a:t>
            </a:r>
            <a:r>
              <a:rPr lang="de-DE" sz="1700" dirty="0" smtClean="0">
                <a:latin typeface="Calibri" pitchFamily="34" charset="0"/>
                <a:cs typeface="Calibri" pitchFamily="34" charset="0"/>
              </a:rPr>
              <a:t> </a:t>
            </a:r>
            <a:r>
              <a:rPr lang="de-DE" sz="1700" dirty="0" err="1" smtClean="0">
                <a:latin typeface="Calibri" pitchFamily="34" charset="0"/>
                <a:cs typeface="Calibri" pitchFamily="34" charset="0"/>
              </a:rPr>
              <a:t>Deflection</a:t>
            </a:r>
            <a:r>
              <a:rPr lang="de-DE" sz="1700" dirty="0" smtClean="0">
                <a:latin typeface="Calibri" pitchFamily="34" charset="0"/>
                <a:cs typeface="Calibri" pitchFamily="34" charset="0"/>
              </a:rPr>
              <a:t> Forces</a:t>
            </a:r>
          </a:p>
        </p:txBody>
      </p:sp>
    </p:spTree>
    <p:extLst>
      <p:ext uri="{BB962C8B-B14F-4D97-AF65-F5344CB8AC3E}">
        <p14:creationId xmlns:p14="http://schemas.microsoft.com/office/powerpoint/2010/main" val="7875151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719138"/>
            <a:ext cx="8915400" cy="1143000"/>
          </a:xfrm>
        </p:spPr>
        <p:txBody>
          <a:bodyPr/>
          <a:lstStyle/>
          <a:p>
            <a:r>
              <a:rPr lang="de-DE" dirty="0"/>
              <a:t>Beam Dynamics in </a:t>
            </a:r>
            <a:r>
              <a:rPr lang="de-DE" dirty="0" err="1" smtClean="0"/>
              <a:t>Static</a:t>
            </a:r>
            <a:r>
              <a:rPr lang="de-DE" dirty="0" smtClean="0"/>
              <a:t> E×B Fields</a:t>
            </a:r>
            <a:endParaRPr lang="de-DE" dirty="0"/>
          </a:p>
        </p:txBody>
      </p:sp>
      <p:pic>
        <p:nvPicPr>
          <p:cNvPr id="18" name="Picture 2" descr="Pot3d_x_z_plane_persp"/>
          <p:cNvPicPr>
            <a:picLocks noChangeAspect="1" noChangeArrowheads="1"/>
          </p:cNvPicPr>
          <p:nvPr/>
        </p:nvPicPr>
        <p:blipFill rotWithShape="1">
          <a:blip r:embed="rId3" cstate="print"/>
          <a:srcRect l="8170" r="16047" b="11542"/>
          <a:stretch/>
        </p:blipFill>
        <p:spPr bwMode="auto">
          <a:xfrm>
            <a:off x="1926838" y="2358742"/>
            <a:ext cx="4388767" cy="3735387"/>
          </a:xfrm>
          <a:prstGeom prst="rect">
            <a:avLst/>
          </a:prstGeom>
          <a:noFill/>
          <a:ln w="9525">
            <a:noFill/>
            <a:miter lim="800000"/>
            <a:headEnd/>
            <a:tailEnd/>
          </a:ln>
        </p:spPr>
      </p:pic>
      <p:sp>
        <p:nvSpPr>
          <p:cNvPr id="21" name="Text Box 6"/>
          <p:cNvSpPr txBox="1">
            <a:spLocks noChangeArrowheads="1"/>
          </p:cNvSpPr>
          <p:nvPr/>
        </p:nvSpPr>
        <p:spPr bwMode="auto">
          <a:xfrm>
            <a:off x="5215343" y="5628299"/>
            <a:ext cx="2850652" cy="338554"/>
          </a:xfrm>
          <a:prstGeom prst="rect">
            <a:avLst/>
          </a:prstGeom>
          <a:solidFill>
            <a:schemeClr val="bg1"/>
          </a:solidFill>
          <a:ln w="25400">
            <a:noFill/>
            <a:miter lim="800000"/>
            <a:headEnd/>
            <a:tailEnd type="none" w="lg" len="lg"/>
          </a:ln>
        </p:spPr>
        <p:txBody>
          <a:bodyPr wrap="none">
            <a:spAutoFit/>
          </a:bodyPr>
          <a:lstStyle/>
          <a:p>
            <a:pPr algn="l"/>
            <a:r>
              <a:rPr lang="de-DE" sz="1600" dirty="0">
                <a:solidFill>
                  <a:schemeClr val="accent2"/>
                </a:solidFill>
                <a:latin typeface="Calibri" pitchFamily="34" charset="0"/>
                <a:cs typeface="Calibri" pitchFamily="34" charset="0"/>
                <a:sym typeface="Wingdings" pitchFamily="2" charset="2"/>
              </a:rPr>
              <a:t> </a:t>
            </a:r>
            <a:r>
              <a:rPr lang="de-DE" sz="1600" dirty="0" err="1">
                <a:solidFill>
                  <a:schemeClr val="accent2"/>
                </a:solidFill>
                <a:latin typeface="Calibri" pitchFamily="34" charset="0"/>
                <a:cs typeface="Calibri" pitchFamily="34" charset="0"/>
                <a:sym typeface="Wingdings" pitchFamily="2" charset="2"/>
              </a:rPr>
              <a:t>Focusing</a:t>
            </a:r>
            <a:r>
              <a:rPr lang="de-DE" sz="1600" dirty="0">
                <a:solidFill>
                  <a:schemeClr val="accent2"/>
                </a:solidFill>
                <a:latin typeface="Calibri" pitchFamily="34" charset="0"/>
                <a:cs typeface="Calibri" pitchFamily="34" charset="0"/>
                <a:sym typeface="Wingdings" pitchFamily="2" charset="2"/>
              </a:rPr>
              <a:t> </a:t>
            </a:r>
            <a:r>
              <a:rPr lang="de-DE" sz="1600" dirty="0" err="1">
                <a:solidFill>
                  <a:schemeClr val="accent2"/>
                </a:solidFill>
                <a:latin typeface="Calibri" pitchFamily="34" charset="0"/>
                <a:cs typeface="Calibri" pitchFamily="34" charset="0"/>
                <a:sym typeface="Wingdings" pitchFamily="2" charset="2"/>
              </a:rPr>
              <a:t>Effect</a:t>
            </a:r>
            <a:r>
              <a:rPr lang="de-DE" sz="1600" dirty="0">
                <a:solidFill>
                  <a:schemeClr val="accent2"/>
                </a:solidFill>
                <a:latin typeface="Calibri" pitchFamily="34" charset="0"/>
                <a:cs typeface="Calibri" pitchFamily="34" charset="0"/>
                <a:sym typeface="Wingdings" pitchFamily="2" charset="2"/>
              </a:rPr>
              <a:t> in </a:t>
            </a:r>
            <a:r>
              <a:rPr lang="de-DE" sz="1600" i="1" dirty="0" smtClean="0">
                <a:solidFill>
                  <a:schemeClr val="accent2"/>
                </a:solidFill>
                <a:latin typeface="Calibri" pitchFamily="34" charset="0"/>
                <a:cs typeface="Calibri" pitchFamily="34" charset="0"/>
                <a:sym typeface="Wingdings" pitchFamily="2" charset="2"/>
              </a:rPr>
              <a:t>x </a:t>
            </a:r>
            <a:r>
              <a:rPr lang="de-DE" sz="1600" dirty="0" err="1" smtClean="0">
                <a:solidFill>
                  <a:schemeClr val="accent2"/>
                </a:solidFill>
                <a:latin typeface="Calibri" pitchFamily="34" charset="0"/>
                <a:cs typeface="Calibri" pitchFamily="34" charset="0"/>
                <a:sym typeface="Wingdings" pitchFamily="2" charset="2"/>
              </a:rPr>
              <a:t>direction</a:t>
            </a:r>
            <a:r>
              <a:rPr lang="de-DE" sz="1600" dirty="0" smtClean="0">
                <a:solidFill>
                  <a:schemeClr val="accent2"/>
                </a:solidFill>
                <a:latin typeface="Calibri" pitchFamily="34" charset="0"/>
                <a:cs typeface="Calibri" pitchFamily="34" charset="0"/>
                <a:sym typeface="Wingdings" pitchFamily="2" charset="2"/>
              </a:rPr>
              <a:t>.</a:t>
            </a:r>
            <a:endParaRPr lang="de-DE" sz="1600" dirty="0">
              <a:solidFill>
                <a:schemeClr val="accent2"/>
              </a:solidFill>
              <a:latin typeface="Calibri" pitchFamily="34" charset="0"/>
              <a:cs typeface="Calibri" pitchFamily="34" charset="0"/>
            </a:endParaRPr>
          </a:p>
        </p:txBody>
      </p:sp>
      <p:sp>
        <p:nvSpPr>
          <p:cNvPr id="22" name="Text Box 7"/>
          <p:cNvSpPr txBox="1">
            <a:spLocks noChangeArrowheads="1"/>
          </p:cNvSpPr>
          <p:nvPr/>
        </p:nvSpPr>
        <p:spPr bwMode="auto">
          <a:xfrm>
            <a:off x="3635438" y="6186351"/>
            <a:ext cx="781050" cy="366713"/>
          </a:xfrm>
          <a:prstGeom prst="rect">
            <a:avLst/>
          </a:prstGeom>
          <a:noFill/>
          <a:ln w="25400">
            <a:noFill/>
            <a:miter lim="800000"/>
            <a:headEnd type="none" w="lg" len="lg"/>
            <a:tailEnd type="none" w="lg" len="lg"/>
          </a:ln>
        </p:spPr>
        <p:txBody>
          <a:bodyPr wrap="none">
            <a:spAutoFit/>
          </a:bodyPr>
          <a:lstStyle/>
          <a:p>
            <a:pPr algn="l"/>
            <a:r>
              <a:rPr lang="de-DE" dirty="0">
                <a:solidFill>
                  <a:srgbClr val="FF0000"/>
                </a:solidFill>
              </a:rPr>
              <a:t>Beam</a:t>
            </a:r>
          </a:p>
        </p:txBody>
      </p:sp>
      <p:sp>
        <p:nvSpPr>
          <p:cNvPr id="23" name="Line 8"/>
          <p:cNvSpPr>
            <a:spLocks noChangeShapeType="1"/>
          </p:cNvSpPr>
          <p:nvPr/>
        </p:nvSpPr>
        <p:spPr bwMode="auto">
          <a:xfrm flipV="1">
            <a:off x="4349288" y="2954054"/>
            <a:ext cx="76200" cy="685800"/>
          </a:xfrm>
          <a:prstGeom prst="line">
            <a:avLst/>
          </a:prstGeom>
          <a:noFill/>
          <a:ln w="41275">
            <a:solidFill>
              <a:srgbClr val="FF0000"/>
            </a:solidFill>
            <a:round/>
            <a:headEnd type="none" w="lg" len="lg"/>
            <a:tailEnd type="none" w="lg" len="lg"/>
          </a:ln>
        </p:spPr>
        <p:txBody>
          <a:bodyPr/>
          <a:lstStyle/>
          <a:p>
            <a:endParaRPr lang="de-DE"/>
          </a:p>
        </p:txBody>
      </p:sp>
      <p:sp>
        <p:nvSpPr>
          <p:cNvPr id="24" name="Line 9"/>
          <p:cNvSpPr>
            <a:spLocks noChangeShapeType="1"/>
          </p:cNvSpPr>
          <p:nvPr/>
        </p:nvSpPr>
        <p:spPr bwMode="auto">
          <a:xfrm flipV="1">
            <a:off x="4044488" y="5849653"/>
            <a:ext cx="38366" cy="318880"/>
          </a:xfrm>
          <a:prstGeom prst="line">
            <a:avLst/>
          </a:prstGeom>
          <a:noFill/>
          <a:ln w="41275">
            <a:solidFill>
              <a:srgbClr val="FF0000"/>
            </a:solidFill>
            <a:round/>
            <a:headEnd type="none" w="lg" len="lg"/>
            <a:tailEnd type="triangle" w="lg" len="lg"/>
          </a:ln>
        </p:spPr>
        <p:txBody>
          <a:bodyPr/>
          <a:lstStyle/>
          <a:p>
            <a:endParaRPr lang="de-DE"/>
          </a:p>
        </p:txBody>
      </p:sp>
      <p:sp>
        <p:nvSpPr>
          <p:cNvPr id="25" name="Line 10"/>
          <p:cNvSpPr>
            <a:spLocks noChangeShapeType="1"/>
          </p:cNvSpPr>
          <p:nvPr/>
        </p:nvSpPr>
        <p:spPr bwMode="auto">
          <a:xfrm flipH="1">
            <a:off x="4422418" y="5163855"/>
            <a:ext cx="79270" cy="1097756"/>
          </a:xfrm>
          <a:prstGeom prst="line">
            <a:avLst/>
          </a:prstGeom>
          <a:noFill/>
          <a:ln w="41275">
            <a:solidFill>
              <a:srgbClr val="FF0000"/>
            </a:solidFill>
            <a:round/>
            <a:headEnd type="none" w="lg" len="lg"/>
            <a:tailEnd type="none" w="lg" len="lg"/>
          </a:ln>
        </p:spPr>
        <p:txBody>
          <a:bodyPr/>
          <a:lstStyle/>
          <a:p>
            <a:endParaRPr lang="de-DE"/>
          </a:p>
        </p:txBody>
      </p:sp>
      <p:sp>
        <p:nvSpPr>
          <p:cNvPr id="26" name="Line 11"/>
          <p:cNvSpPr>
            <a:spLocks noChangeShapeType="1"/>
          </p:cNvSpPr>
          <p:nvPr/>
        </p:nvSpPr>
        <p:spPr bwMode="auto">
          <a:xfrm flipV="1">
            <a:off x="4429916" y="5849653"/>
            <a:ext cx="32137" cy="423629"/>
          </a:xfrm>
          <a:prstGeom prst="line">
            <a:avLst/>
          </a:prstGeom>
          <a:noFill/>
          <a:ln w="41275">
            <a:solidFill>
              <a:srgbClr val="FF0000"/>
            </a:solidFill>
            <a:round/>
            <a:headEnd type="none" w="lg" len="lg"/>
            <a:tailEnd type="triangle" w="lg" len="lg"/>
          </a:ln>
        </p:spPr>
        <p:txBody>
          <a:bodyPr/>
          <a:lstStyle/>
          <a:p>
            <a:endParaRPr lang="de-DE"/>
          </a:p>
        </p:txBody>
      </p:sp>
      <p:sp>
        <p:nvSpPr>
          <p:cNvPr id="27" name="Line 12"/>
          <p:cNvSpPr>
            <a:spLocks noChangeShapeType="1"/>
          </p:cNvSpPr>
          <p:nvPr/>
        </p:nvSpPr>
        <p:spPr bwMode="auto">
          <a:xfrm flipH="1">
            <a:off x="3625388" y="5163855"/>
            <a:ext cx="114300" cy="1097756"/>
          </a:xfrm>
          <a:prstGeom prst="line">
            <a:avLst/>
          </a:prstGeom>
          <a:noFill/>
          <a:ln w="41275">
            <a:solidFill>
              <a:srgbClr val="FF0000"/>
            </a:solidFill>
            <a:round/>
            <a:headEnd type="none" w="lg" len="lg"/>
            <a:tailEnd type="none" w="lg" len="lg"/>
          </a:ln>
        </p:spPr>
        <p:txBody>
          <a:bodyPr/>
          <a:lstStyle/>
          <a:p>
            <a:endParaRPr lang="de-DE"/>
          </a:p>
        </p:txBody>
      </p:sp>
      <p:sp>
        <p:nvSpPr>
          <p:cNvPr id="28" name="Line 13"/>
          <p:cNvSpPr>
            <a:spLocks noChangeShapeType="1"/>
          </p:cNvSpPr>
          <p:nvPr/>
        </p:nvSpPr>
        <p:spPr bwMode="auto">
          <a:xfrm flipV="1">
            <a:off x="3625388" y="5849654"/>
            <a:ext cx="38100" cy="411956"/>
          </a:xfrm>
          <a:prstGeom prst="line">
            <a:avLst/>
          </a:prstGeom>
          <a:noFill/>
          <a:ln w="41275">
            <a:solidFill>
              <a:srgbClr val="FF0000"/>
            </a:solidFill>
            <a:round/>
            <a:headEnd type="none" w="lg" len="lg"/>
            <a:tailEnd type="triangle" w="lg" len="lg"/>
          </a:ln>
        </p:spPr>
        <p:txBody>
          <a:bodyPr/>
          <a:lstStyle/>
          <a:p>
            <a:endParaRPr lang="de-DE"/>
          </a:p>
        </p:txBody>
      </p:sp>
      <p:sp>
        <p:nvSpPr>
          <p:cNvPr id="29" name="Text Box 14"/>
          <p:cNvSpPr txBox="1">
            <a:spLocks noChangeArrowheads="1"/>
          </p:cNvSpPr>
          <p:nvPr/>
        </p:nvSpPr>
        <p:spPr bwMode="auto">
          <a:xfrm rot="16680000">
            <a:off x="4073856" y="4296286"/>
            <a:ext cx="1160463" cy="304800"/>
          </a:xfrm>
          <a:prstGeom prst="rect">
            <a:avLst/>
          </a:prstGeom>
          <a:solidFill>
            <a:schemeClr val="bg1">
              <a:alpha val="79999"/>
            </a:schemeClr>
          </a:solidFill>
          <a:ln w="25400">
            <a:noFill/>
            <a:miter lim="800000"/>
            <a:headEnd type="none" w="lg" len="lg"/>
            <a:tailEnd type="none" w="lg" len="lg"/>
          </a:ln>
        </p:spPr>
        <p:txBody>
          <a:bodyPr wrap="none">
            <a:spAutoFit/>
          </a:bodyPr>
          <a:lstStyle/>
          <a:p>
            <a:pPr algn="l"/>
            <a:r>
              <a:rPr lang="de-DE" sz="1400">
                <a:solidFill>
                  <a:srgbClr val="FF0000"/>
                </a:solidFill>
              </a:rPr>
              <a:t>Acceleration</a:t>
            </a:r>
          </a:p>
        </p:txBody>
      </p:sp>
      <p:sp>
        <p:nvSpPr>
          <p:cNvPr id="30" name="Text Box 15"/>
          <p:cNvSpPr txBox="1">
            <a:spLocks noChangeArrowheads="1"/>
          </p:cNvSpPr>
          <p:nvPr/>
        </p:nvSpPr>
        <p:spPr bwMode="auto">
          <a:xfrm rot="16680000">
            <a:off x="3288045" y="4266123"/>
            <a:ext cx="1179512" cy="304800"/>
          </a:xfrm>
          <a:prstGeom prst="rect">
            <a:avLst/>
          </a:prstGeom>
          <a:solidFill>
            <a:schemeClr val="bg1">
              <a:alpha val="79999"/>
            </a:schemeClr>
          </a:solidFill>
          <a:ln w="25400">
            <a:noFill/>
            <a:miter lim="800000"/>
            <a:headEnd type="none" w="lg" len="lg"/>
            <a:tailEnd type="none" w="lg" len="lg"/>
          </a:ln>
        </p:spPr>
        <p:txBody>
          <a:bodyPr wrap="none">
            <a:spAutoFit/>
          </a:bodyPr>
          <a:lstStyle/>
          <a:p>
            <a:pPr algn="l"/>
            <a:r>
              <a:rPr lang="de-DE" sz="1400">
                <a:solidFill>
                  <a:srgbClr val="FF0000"/>
                </a:solidFill>
              </a:rPr>
              <a:t>Deceleration</a:t>
            </a:r>
          </a:p>
        </p:txBody>
      </p:sp>
      <p:sp>
        <p:nvSpPr>
          <p:cNvPr id="31" name="Arc 16"/>
          <p:cNvSpPr>
            <a:spLocks/>
          </p:cNvSpPr>
          <p:nvPr/>
        </p:nvSpPr>
        <p:spPr bwMode="auto">
          <a:xfrm rot="9831042" flipH="1">
            <a:off x="4425488" y="2954054"/>
            <a:ext cx="381000" cy="669925"/>
          </a:xfrm>
          <a:custGeom>
            <a:avLst/>
            <a:gdLst>
              <a:gd name="T0" fmla="*/ 253483 w 21599"/>
              <a:gd name="T1" fmla="*/ 0 h 16126"/>
              <a:gd name="T2" fmla="*/ 381000 w 21599"/>
              <a:gd name="T3" fmla="*/ 659415 h 16126"/>
              <a:gd name="T4" fmla="*/ 0 w 21599"/>
              <a:gd name="T5" fmla="*/ 669925 h 16126"/>
              <a:gd name="T6" fmla="*/ 0 60000 65536"/>
              <a:gd name="T7" fmla="*/ 0 60000 65536"/>
              <a:gd name="T8" fmla="*/ 0 60000 65536"/>
              <a:gd name="T9" fmla="*/ 0 w 21599"/>
              <a:gd name="T10" fmla="*/ 0 h 16126"/>
              <a:gd name="T11" fmla="*/ 21599 w 21599"/>
              <a:gd name="T12" fmla="*/ 16126 h 16126"/>
            </a:gdLst>
            <a:ahLst/>
            <a:cxnLst>
              <a:cxn ang="T6">
                <a:pos x="T0" y="T1"/>
              </a:cxn>
              <a:cxn ang="T7">
                <a:pos x="T2" y="T3"/>
              </a:cxn>
              <a:cxn ang="T8">
                <a:pos x="T4" y="T5"/>
              </a:cxn>
            </a:cxnLst>
            <a:rect l="T9" t="T10" r="T11" b="T12"/>
            <a:pathLst>
              <a:path w="21599" h="16126" fill="none" extrusionOk="0">
                <a:moveTo>
                  <a:pt x="14370" y="-1"/>
                </a:moveTo>
                <a:cubicBezTo>
                  <a:pt x="18903" y="4039"/>
                  <a:pt x="21527" y="9801"/>
                  <a:pt x="21598" y="15873"/>
                </a:cubicBezTo>
              </a:path>
              <a:path w="21599" h="16126" stroke="0" extrusionOk="0">
                <a:moveTo>
                  <a:pt x="14370" y="-1"/>
                </a:moveTo>
                <a:cubicBezTo>
                  <a:pt x="18903" y="4039"/>
                  <a:pt x="21527" y="9801"/>
                  <a:pt x="21598" y="15873"/>
                </a:cubicBezTo>
                <a:lnTo>
                  <a:pt x="0" y="16126"/>
                </a:lnTo>
                <a:close/>
              </a:path>
            </a:pathLst>
          </a:custGeom>
          <a:noFill/>
          <a:ln w="41275">
            <a:solidFill>
              <a:srgbClr val="FF0000"/>
            </a:solidFill>
            <a:round/>
            <a:headEnd type="none" w="lg" len="lg"/>
            <a:tailEnd type="none" w="lg" len="lg"/>
          </a:ln>
        </p:spPr>
        <p:txBody>
          <a:bodyPr wrap="none" anchor="ctr"/>
          <a:lstStyle/>
          <a:p>
            <a:endParaRPr lang="de-DE"/>
          </a:p>
        </p:txBody>
      </p:sp>
      <p:sp>
        <p:nvSpPr>
          <p:cNvPr id="32" name="Arc 17"/>
          <p:cNvSpPr>
            <a:spLocks/>
          </p:cNvSpPr>
          <p:nvPr/>
        </p:nvSpPr>
        <p:spPr bwMode="auto">
          <a:xfrm rot="704107" flipH="1">
            <a:off x="4046076" y="2895317"/>
            <a:ext cx="377825" cy="669925"/>
          </a:xfrm>
          <a:custGeom>
            <a:avLst/>
            <a:gdLst>
              <a:gd name="T0" fmla="*/ 253898 w 21384"/>
              <a:gd name="T1" fmla="*/ 0 h 16126"/>
              <a:gd name="T2" fmla="*/ 377825 w 21384"/>
              <a:gd name="T3" fmla="*/ 543260 h 16126"/>
              <a:gd name="T4" fmla="*/ 0 w 21384"/>
              <a:gd name="T5" fmla="*/ 669925 h 16126"/>
              <a:gd name="T6" fmla="*/ 0 60000 65536"/>
              <a:gd name="T7" fmla="*/ 0 60000 65536"/>
              <a:gd name="T8" fmla="*/ 0 60000 65536"/>
              <a:gd name="T9" fmla="*/ 0 w 21384"/>
              <a:gd name="T10" fmla="*/ 0 h 16126"/>
              <a:gd name="T11" fmla="*/ 21384 w 21384"/>
              <a:gd name="T12" fmla="*/ 16126 h 16126"/>
            </a:gdLst>
            <a:ahLst/>
            <a:cxnLst>
              <a:cxn ang="T6">
                <a:pos x="T0" y="T1"/>
              </a:cxn>
              <a:cxn ang="T7">
                <a:pos x="T2" y="T3"/>
              </a:cxn>
              <a:cxn ang="T8">
                <a:pos x="T4" y="T5"/>
              </a:cxn>
            </a:cxnLst>
            <a:rect l="T9" t="T10" r="T11" b="T12"/>
            <a:pathLst>
              <a:path w="21384" h="16126" fill="none" extrusionOk="0">
                <a:moveTo>
                  <a:pt x="14370" y="-1"/>
                </a:moveTo>
                <a:cubicBezTo>
                  <a:pt x="18179" y="3393"/>
                  <a:pt x="20663" y="8026"/>
                  <a:pt x="21383" y="13077"/>
                </a:cubicBezTo>
              </a:path>
              <a:path w="21384" h="16126" stroke="0" extrusionOk="0">
                <a:moveTo>
                  <a:pt x="14370" y="-1"/>
                </a:moveTo>
                <a:cubicBezTo>
                  <a:pt x="18179" y="3393"/>
                  <a:pt x="20663" y="8026"/>
                  <a:pt x="21383" y="13077"/>
                </a:cubicBezTo>
                <a:lnTo>
                  <a:pt x="0" y="16126"/>
                </a:lnTo>
                <a:close/>
              </a:path>
            </a:pathLst>
          </a:custGeom>
          <a:noFill/>
          <a:ln w="41275">
            <a:solidFill>
              <a:srgbClr val="FF0000"/>
            </a:solidFill>
            <a:round/>
            <a:headEnd type="none" w="lg" len="lg"/>
            <a:tailEnd type="none" w="lg" len="lg"/>
          </a:ln>
        </p:spPr>
        <p:txBody>
          <a:bodyPr wrap="none" anchor="ctr"/>
          <a:lstStyle/>
          <a:p>
            <a:endParaRPr lang="de-DE"/>
          </a:p>
        </p:txBody>
      </p:sp>
      <p:sp>
        <p:nvSpPr>
          <p:cNvPr id="33" name="Line 18"/>
          <p:cNvSpPr>
            <a:spLocks noChangeShapeType="1"/>
          </p:cNvSpPr>
          <p:nvPr/>
        </p:nvSpPr>
        <p:spPr bwMode="auto">
          <a:xfrm flipH="1">
            <a:off x="4036550" y="3639854"/>
            <a:ext cx="312737" cy="2621756"/>
          </a:xfrm>
          <a:prstGeom prst="line">
            <a:avLst/>
          </a:prstGeom>
          <a:noFill/>
          <a:ln w="41275">
            <a:solidFill>
              <a:srgbClr val="FF0000"/>
            </a:solidFill>
            <a:round/>
            <a:headEnd type="none" w="lg" len="lg"/>
            <a:tailEnd type="none" w="lg" len="lg"/>
          </a:ln>
        </p:spPr>
        <p:txBody>
          <a:bodyPr/>
          <a:lstStyle/>
          <a:p>
            <a:endParaRPr lang="de-DE"/>
          </a:p>
        </p:txBody>
      </p:sp>
      <p:sp>
        <p:nvSpPr>
          <p:cNvPr id="34" name="Text Box 19"/>
          <p:cNvSpPr txBox="1">
            <a:spLocks noChangeArrowheads="1"/>
          </p:cNvSpPr>
          <p:nvPr/>
        </p:nvSpPr>
        <p:spPr bwMode="auto">
          <a:xfrm rot="920713">
            <a:off x="3892088" y="3411254"/>
            <a:ext cx="1092200" cy="336550"/>
          </a:xfrm>
          <a:prstGeom prst="rect">
            <a:avLst/>
          </a:prstGeom>
          <a:solidFill>
            <a:schemeClr val="bg1">
              <a:alpha val="79999"/>
            </a:schemeClr>
          </a:solidFill>
          <a:ln w="25400">
            <a:noFill/>
            <a:miter lim="800000"/>
            <a:headEnd type="none" w="lg" len="lg"/>
            <a:tailEnd type="none" w="lg" len="lg"/>
          </a:ln>
        </p:spPr>
        <p:txBody>
          <a:bodyPr wrap="none">
            <a:spAutoFit/>
          </a:bodyPr>
          <a:lstStyle/>
          <a:p>
            <a:pPr algn="l"/>
            <a:r>
              <a:rPr lang="de-DE" sz="1600">
                <a:solidFill>
                  <a:srgbClr val="FF0000"/>
                </a:solidFill>
              </a:rPr>
              <a:t>v</a:t>
            </a:r>
            <a:r>
              <a:rPr lang="de-DE" sz="1600" baseline="-25000">
                <a:solidFill>
                  <a:srgbClr val="FF0000"/>
                </a:solidFill>
              </a:rPr>
              <a:t>l </a:t>
            </a:r>
            <a:r>
              <a:rPr lang="de-DE" sz="1600">
                <a:solidFill>
                  <a:srgbClr val="FF0000"/>
                </a:solidFill>
              </a:rPr>
              <a:t>&lt; v</a:t>
            </a:r>
            <a:r>
              <a:rPr lang="de-DE" sz="1600" baseline="-25000">
                <a:solidFill>
                  <a:srgbClr val="FF0000"/>
                </a:solidFill>
              </a:rPr>
              <a:t>0</a:t>
            </a:r>
            <a:r>
              <a:rPr lang="de-DE" sz="1600">
                <a:solidFill>
                  <a:srgbClr val="FF0000"/>
                </a:solidFill>
              </a:rPr>
              <a:t> &lt; v</a:t>
            </a:r>
            <a:r>
              <a:rPr lang="de-DE" sz="1600" baseline="-25000">
                <a:solidFill>
                  <a:srgbClr val="FF0000"/>
                </a:solidFill>
              </a:rPr>
              <a:t>r</a:t>
            </a:r>
          </a:p>
        </p:txBody>
      </p:sp>
      <p:sp>
        <p:nvSpPr>
          <p:cNvPr id="35" name="Rectangle 20"/>
          <p:cNvSpPr>
            <a:spLocks noChangeArrowheads="1"/>
          </p:cNvSpPr>
          <p:nvPr/>
        </p:nvSpPr>
        <p:spPr bwMode="auto">
          <a:xfrm>
            <a:off x="5901200" y="3042911"/>
            <a:ext cx="2064143" cy="992931"/>
          </a:xfrm>
          <a:prstGeom prst="rect">
            <a:avLst/>
          </a:prstGeom>
          <a:solidFill>
            <a:schemeClr val="bg1"/>
          </a:solidFill>
          <a:ln w="25400">
            <a:solidFill>
              <a:schemeClr val="tx1"/>
            </a:solidFill>
            <a:miter lim="800000"/>
            <a:headEnd type="none" w="lg" len="lg"/>
            <a:tailEnd type="none" w="lg" len="lg"/>
          </a:ln>
        </p:spPr>
        <p:txBody>
          <a:bodyPr wrap="none" anchor="ctr"/>
          <a:lstStyle/>
          <a:p>
            <a:endParaRPr lang="de-DE"/>
          </a:p>
        </p:txBody>
      </p:sp>
      <p:graphicFrame>
        <p:nvGraphicFramePr>
          <p:cNvPr id="36" name="Object 4"/>
          <p:cNvGraphicFramePr>
            <a:graphicFrameLocks noChangeAspect="1"/>
          </p:cNvGraphicFramePr>
          <p:nvPr>
            <p:extLst>
              <p:ext uri="{D42A27DB-BD31-4B8C-83A1-F6EECF244321}">
                <p14:modId xmlns:p14="http://schemas.microsoft.com/office/powerpoint/2010/main" val="801976479"/>
              </p:ext>
            </p:extLst>
          </p:nvPr>
        </p:nvGraphicFramePr>
        <p:xfrm>
          <a:off x="5935751" y="3367235"/>
          <a:ext cx="2031411" cy="619245"/>
        </p:xfrm>
        <a:graphic>
          <a:graphicData uri="http://schemas.openxmlformats.org/presentationml/2006/ole">
            <mc:AlternateContent xmlns:mc="http://schemas.openxmlformats.org/markup-compatibility/2006">
              <mc:Choice xmlns:v="urn:schemas-microsoft-com:vml" Requires="v">
                <p:oleObj spid="_x0000_s169104" name="Formel" r:id="rId4" imgW="1625400" imgH="495000" progId="">
                  <p:embed/>
                </p:oleObj>
              </mc:Choice>
              <mc:Fallback>
                <p:oleObj name="Formel" r:id="rId4" imgW="1625400" imgH="495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5751" y="3367235"/>
                        <a:ext cx="2031411" cy="619245"/>
                      </a:xfrm>
                      <a:prstGeom prst="rect">
                        <a:avLst/>
                      </a:prstGeom>
                      <a:noFill/>
                      <a:extLst/>
                    </p:spPr>
                  </p:pic>
                </p:oleObj>
              </mc:Fallback>
            </mc:AlternateContent>
          </a:graphicData>
        </a:graphic>
      </p:graphicFrame>
      <p:sp>
        <p:nvSpPr>
          <p:cNvPr id="37" name="Text Box 22"/>
          <p:cNvSpPr txBox="1">
            <a:spLocks noChangeArrowheads="1"/>
          </p:cNvSpPr>
          <p:nvPr/>
        </p:nvSpPr>
        <p:spPr bwMode="auto">
          <a:xfrm>
            <a:off x="6262209" y="3084255"/>
            <a:ext cx="1529329" cy="307777"/>
          </a:xfrm>
          <a:prstGeom prst="rect">
            <a:avLst/>
          </a:prstGeom>
          <a:noFill/>
          <a:ln w="25400">
            <a:noFill/>
            <a:miter lim="800000"/>
            <a:headEnd type="none" w="lg" len="lg"/>
            <a:tailEnd type="none" w="lg" len="lg"/>
          </a:ln>
        </p:spPr>
        <p:txBody>
          <a:bodyPr wrap="none">
            <a:spAutoFit/>
          </a:bodyPr>
          <a:lstStyle/>
          <a:p>
            <a:pPr algn="l"/>
            <a:r>
              <a:rPr lang="de-DE" sz="1400" dirty="0" err="1"/>
              <a:t>Velocity</a:t>
            </a:r>
            <a:r>
              <a:rPr lang="de-DE" sz="1400" dirty="0"/>
              <a:t> Change:</a:t>
            </a:r>
          </a:p>
        </p:txBody>
      </p:sp>
      <p:graphicFrame>
        <p:nvGraphicFramePr>
          <p:cNvPr id="38" name="Object 5"/>
          <p:cNvGraphicFramePr>
            <a:graphicFrameLocks noChangeAspect="1"/>
          </p:cNvGraphicFramePr>
          <p:nvPr>
            <p:extLst>
              <p:ext uri="{D42A27DB-BD31-4B8C-83A1-F6EECF244321}">
                <p14:modId xmlns:p14="http://schemas.microsoft.com/office/powerpoint/2010/main" val="2345312699"/>
              </p:ext>
            </p:extLst>
          </p:nvPr>
        </p:nvGraphicFramePr>
        <p:xfrm>
          <a:off x="5643048" y="6056228"/>
          <a:ext cx="2371349" cy="426774"/>
        </p:xfrm>
        <a:graphic>
          <a:graphicData uri="http://schemas.openxmlformats.org/presentationml/2006/ole">
            <mc:AlternateContent xmlns:mc="http://schemas.openxmlformats.org/markup-compatibility/2006">
              <mc:Choice xmlns:v="urn:schemas-microsoft-com:vml" Requires="v">
                <p:oleObj spid="_x0000_s169105" name="Formel" r:id="rId6" imgW="1409400" imgH="253800" progId="">
                  <p:embed/>
                </p:oleObj>
              </mc:Choice>
              <mc:Fallback>
                <p:oleObj name="Formel" r:id="rId6" imgW="1409400" imgH="2538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3048" y="6056228"/>
                        <a:ext cx="2371349" cy="426774"/>
                      </a:xfrm>
                      <a:prstGeom prst="rect">
                        <a:avLst/>
                      </a:prstGeom>
                      <a:noFill/>
                      <a:extLst/>
                    </p:spPr>
                  </p:pic>
                </p:oleObj>
              </mc:Fallback>
            </mc:AlternateContent>
          </a:graphicData>
        </a:graphic>
      </p:graphicFrame>
      <p:sp>
        <p:nvSpPr>
          <p:cNvPr id="39" name="AutoShape 24"/>
          <p:cNvSpPr>
            <a:spLocks noChangeArrowheads="1"/>
          </p:cNvSpPr>
          <p:nvPr/>
        </p:nvSpPr>
        <p:spPr bwMode="auto">
          <a:xfrm>
            <a:off x="5130531" y="6148676"/>
            <a:ext cx="439126" cy="300172"/>
          </a:xfrm>
          <a:prstGeom prst="rightArrow">
            <a:avLst>
              <a:gd name="adj1" fmla="val 50000"/>
              <a:gd name="adj2" fmla="val 33333"/>
            </a:avLst>
          </a:prstGeom>
          <a:noFill/>
          <a:ln w="25400">
            <a:solidFill>
              <a:schemeClr val="tx1"/>
            </a:solidFill>
            <a:miter lim="800000"/>
            <a:headEnd type="none" w="lg" len="lg"/>
            <a:tailEnd type="none" w="lg" len="lg"/>
          </a:ln>
        </p:spPr>
        <p:txBody>
          <a:bodyPr wrap="none" anchor="ctr"/>
          <a:lstStyle/>
          <a:p>
            <a:endParaRPr lang="de-DE"/>
          </a:p>
        </p:txBody>
      </p:sp>
      <p:sp>
        <p:nvSpPr>
          <p:cNvPr id="40" name="Line 25"/>
          <p:cNvSpPr>
            <a:spLocks noChangeShapeType="1"/>
          </p:cNvSpPr>
          <p:nvPr/>
        </p:nvSpPr>
        <p:spPr bwMode="auto">
          <a:xfrm>
            <a:off x="4120688" y="2541108"/>
            <a:ext cx="838200" cy="0"/>
          </a:xfrm>
          <a:prstGeom prst="line">
            <a:avLst/>
          </a:prstGeom>
          <a:noFill/>
          <a:ln w="25400">
            <a:solidFill>
              <a:srgbClr val="00FF00"/>
            </a:solidFill>
            <a:round/>
            <a:headEnd type="none" w="lg" len="lg"/>
            <a:tailEnd type="triangle" w="lg" len="lg"/>
          </a:ln>
        </p:spPr>
        <p:txBody>
          <a:bodyPr/>
          <a:lstStyle/>
          <a:p>
            <a:endParaRPr lang="de-DE"/>
          </a:p>
        </p:txBody>
      </p:sp>
      <p:sp>
        <p:nvSpPr>
          <p:cNvPr id="41" name="Line 26"/>
          <p:cNvSpPr>
            <a:spLocks noChangeShapeType="1"/>
          </p:cNvSpPr>
          <p:nvPr/>
        </p:nvSpPr>
        <p:spPr bwMode="auto">
          <a:xfrm rot="10800000">
            <a:off x="3892088" y="2769708"/>
            <a:ext cx="838200" cy="0"/>
          </a:xfrm>
          <a:prstGeom prst="line">
            <a:avLst/>
          </a:prstGeom>
          <a:noFill/>
          <a:ln w="25400">
            <a:solidFill>
              <a:srgbClr val="0000FF"/>
            </a:solidFill>
            <a:round/>
            <a:headEnd type="none" w="lg" len="lg"/>
            <a:tailEnd type="triangle" w="lg" len="lg"/>
          </a:ln>
        </p:spPr>
        <p:txBody>
          <a:bodyPr/>
          <a:lstStyle/>
          <a:p>
            <a:endParaRPr lang="de-DE"/>
          </a:p>
        </p:txBody>
      </p:sp>
      <p:sp>
        <p:nvSpPr>
          <p:cNvPr id="42" name="Text Box 27"/>
          <p:cNvSpPr txBox="1">
            <a:spLocks noChangeArrowheads="1"/>
          </p:cNvSpPr>
          <p:nvPr/>
        </p:nvSpPr>
        <p:spPr bwMode="auto">
          <a:xfrm>
            <a:off x="3434888" y="2323817"/>
            <a:ext cx="601663" cy="366712"/>
          </a:xfrm>
          <a:prstGeom prst="rect">
            <a:avLst/>
          </a:prstGeom>
          <a:solidFill>
            <a:schemeClr val="bg1">
              <a:alpha val="79999"/>
            </a:schemeClr>
          </a:solidFill>
          <a:ln w="25400">
            <a:noFill/>
            <a:miter lim="800000"/>
            <a:headEnd type="none" w="lg" len="lg"/>
            <a:tailEnd type="none" w="lg" len="lg"/>
          </a:ln>
        </p:spPr>
        <p:txBody>
          <a:bodyPr wrap="none">
            <a:spAutoFit/>
          </a:bodyPr>
          <a:lstStyle/>
          <a:p>
            <a:pPr algn="l"/>
            <a:r>
              <a:rPr lang="de-DE">
                <a:solidFill>
                  <a:srgbClr val="00FF00"/>
                </a:solidFill>
              </a:rPr>
              <a:t>F</a:t>
            </a:r>
            <a:r>
              <a:rPr lang="de-DE" baseline="-25000">
                <a:solidFill>
                  <a:srgbClr val="00FF00"/>
                </a:solidFill>
              </a:rPr>
              <a:t>elec</a:t>
            </a:r>
          </a:p>
        </p:txBody>
      </p:sp>
      <p:sp>
        <p:nvSpPr>
          <p:cNvPr id="43" name="Text Box 28"/>
          <p:cNvSpPr txBox="1">
            <a:spLocks noChangeArrowheads="1"/>
          </p:cNvSpPr>
          <p:nvPr/>
        </p:nvSpPr>
        <p:spPr bwMode="auto">
          <a:xfrm>
            <a:off x="4806488" y="2598454"/>
            <a:ext cx="619125" cy="366713"/>
          </a:xfrm>
          <a:prstGeom prst="rect">
            <a:avLst/>
          </a:prstGeom>
          <a:solidFill>
            <a:schemeClr val="bg1">
              <a:alpha val="79999"/>
            </a:schemeClr>
          </a:solidFill>
          <a:ln w="25400">
            <a:noFill/>
            <a:miter lim="800000"/>
            <a:headEnd type="none" w="lg" len="lg"/>
            <a:tailEnd type="none" w="lg" len="lg"/>
          </a:ln>
        </p:spPr>
        <p:txBody>
          <a:bodyPr wrap="none">
            <a:spAutoFit/>
          </a:bodyPr>
          <a:lstStyle/>
          <a:p>
            <a:pPr algn="l"/>
            <a:r>
              <a:rPr lang="de-DE">
                <a:solidFill>
                  <a:srgbClr val="0066FF"/>
                </a:solidFill>
              </a:rPr>
              <a:t>F</a:t>
            </a:r>
            <a:r>
              <a:rPr lang="de-DE" baseline="-25000">
                <a:solidFill>
                  <a:srgbClr val="0066FF"/>
                </a:solidFill>
              </a:rPr>
              <a:t>mag</a:t>
            </a:r>
          </a:p>
        </p:txBody>
      </p:sp>
      <p:sp>
        <p:nvSpPr>
          <p:cNvPr id="44" name="Oval 29"/>
          <p:cNvSpPr>
            <a:spLocks noChangeArrowheads="1"/>
          </p:cNvSpPr>
          <p:nvPr/>
        </p:nvSpPr>
        <p:spPr bwMode="auto">
          <a:xfrm>
            <a:off x="7403574" y="3343761"/>
            <a:ext cx="563588" cy="381000"/>
          </a:xfrm>
          <a:prstGeom prst="ellipse">
            <a:avLst/>
          </a:prstGeom>
          <a:noFill/>
          <a:ln w="25400">
            <a:solidFill>
              <a:srgbClr val="FF0000"/>
            </a:solidFill>
            <a:round/>
            <a:headEnd type="none" w="lg" len="lg"/>
            <a:tailEnd type="none" w="lg" len="lg"/>
          </a:ln>
        </p:spPr>
        <p:txBody>
          <a:bodyPr wrap="none" anchor="ctr"/>
          <a:lstStyle/>
          <a:p>
            <a:endParaRPr lang="de-DE"/>
          </a:p>
        </p:txBody>
      </p:sp>
      <p:sp>
        <p:nvSpPr>
          <p:cNvPr id="45" name="Textfeld 44"/>
          <p:cNvSpPr txBox="1"/>
          <p:nvPr/>
        </p:nvSpPr>
        <p:spPr>
          <a:xfrm>
            <a:off x="4899140" y="3918380"/>
            <a:ext cx="526473" cy="461665"/>
          </a:xfrm>
          <a:prstGeom prst="rect">
            <a:avLst/>
          </a:prstGeom>
          <a:noFill/>
        </p:spPr>
        <p:txBody>
          <a:bodyPr wrap="square" rtlCol="0">
            <a:spAutoFit/>
          </a:bodyPr>
          <a:lstStyle/>
          <a:p>
            <a:r>
              <a:rPr lang="de-DE" sz="2400" dirty="0" smtClean="0">
                <a:latin typeface="Calibri" pitchFamily="34" charset="0"/>
                <a:cs typeface="Calibri" pitchFamily="34" charset="0"/>
              </a:rPr>
              <a:t>̶</a:t>
            </a:r>
            <a:endParaRPr lang="de-DE" sz="2400" dirty="0">
              <a:latin typeface="Calibri" pitchFamily="34" charset="0"/>
              <a:cs typeface="Calibri" pitchFamily="34" charset="0"/>
            </a:endParaRPr>
          </a:p>
        </p:txBody>
      </p:sp>
      <p:sp>
        <p:nvSpPr>
          <p:cNvPr id="46" name="Textfeld 45"/>
          <p:cNvSpPr txBox="1"/>
          <p:nvPr/>
        </p:nvSpPr>
        <p:spPr>
          <a:xfrm>
            <a:off x="3157796" y="3904525"/>
            <a:ext cx="526473" cy="461665"/>
          </a:xfrm>
          <a:prstGeom prst="rect">
            <a:avLst/>
          </a:prstGeom>
          <a:noFill/>
        </p:spPr>
        <p:txBody>
          <a:bodyPr wrap="square" rtlCol="0">
            <a:spAutoFit/>
          </a:bodyPr>
          <a:lstStyle/>
          <a:p>
            <a:r>
              <a:rPr lang="de-DE" sz="2400" dirty="0" smtClean="0">
                <a:latin typeface="Calibri" pitchFamily="34" charset="0"/>
                <a:cs typeface="Calibri" pitchFamily="34" charset="0"/>
              </a:rPr>
              <a:t>+</a:t>
            </a:r>
            <a:endParaRPr lang="de-DE" sz="2400" dirty="0">
              <a:latin typeface="Calibri" pitchFamily="34" charset="0"/>
              <a:cs typeface="Calibri" pitchFamily="34" charset="0"/>
            </a:endParaRPr>
          </a:p>
        </p:txBody>
      </p:sp>
      <p:pic>
        <p:nvPicPr>
          <p:cNvPr id="153631" name="Picture 3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6269" y="1713537"/>
            <a:ext cx="2777766" cy="637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 name="Textfeld 61"/>
          <p:cNvSpPr txBox="1"/>
          <p:nvPr/>
        </p:nvSpPr>
        <p:spPr>
          <a:xfrm>
            <a:off x="363378" y="1304734"/>
            <a:ext cx="3335657" cy="400110"/>
          </a:xfrm>
          <a:prstGeom prst="rect">
            <a:avLst/>
          </a:prstGeom>
          <a:noFill/>
        </p:spPr>
        <p:txBody>
          <a:bodyPr wrap="none" rtlCol="0">
            <a:spAutoFit/>
          </a:bodyPr>
          <a:lstStyle/>
          <a:p>
            <a:pPr algn="l"/>
            <a:r>
              <a:rPr lang="de-DE" sz="2000" dirty="0" err="1" smtClean="0">
                <a:latin typeface="Calibri" pitchFamily="34" charset="0"/>
                <a:cs typeface="Calibri" pitchFamily="34" charset="0"/>
              </a:rPr>
              <a:t>Effect</a:t>
            </a:r>
            <a:r>
              <a:rPr lang="de-DE" sz="2000" dirty="0" smtClean="0">
                <a:latin typeface="Calibri" pitchFamily="34" charset="0"/>
                <a:cs typeface="Calibri" pitchFamily="34" charset="0"/>
              </a:rPr>
              <a:t> 1: Wien-</a:t>
            </a:r>
            <a:r>
              <a:rPr lang="de-DE" sz="2000" dirty="0" err="1" smtClean="0">
                <a:latin typeface="Calibri" pitchFamily="34" charset="0"/>
                <a:cs typeface="Calibri" pitchFamily="34" charset="0"/>
              </a:rPr>
              <a:t>Focusing</a:t>
            </a:r>
            <a:r>
              <a:rPr lang="de-DE" sz="2000" dirty="0" smtClean="0">
                <a:latin typeface="Calibri" pitchFamily="34" charset="0"/>
                <a:cs typeface="Calibri" pitchFamily="34" charset="0"/>
              </a:rPr>
              <a:t> </a:t>
            </a:r>
            <a:r>
              <a:rPr lang="de-DE" sz="2000" dirty="0" err="1" smtClean="0">
                <a:latin typeface="Calibri" pitchFamily="34" charset="0"/>
                <a:cs typeface="Calibri" pitchFamily="34" charset="0"/>
              </a:rPr>
              <a:t>Effect</a:t>
            </a:r>
            <a:r>
              <a:rPr lang="de-DE" sz="2000" dirty="0" smtClean="0">
                <a:latin typeface="Calibri" pitchFamily="34" charset="0"/>
                <a:cs typeface="Calibri" pitchFamily="34" charset="0"/>
              </a:rPr>
              <a:t>.</a:t>
            </a:r>
          </a:p>
        </p:txBody>
      </p:sp>
    </p:spTree>
    <p:extLst>
      <p:ext uri="{BB962C8B-B14F-4D97-AF65-F5344CB8AC3E}">
        <p14:creationId xmlns:p14="http://schemas.microsoft.com/office/powerpoint/2010/main" val="2921222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p:bldP spid="39" grpId="0" animBg="1"/>
      <p:bldP spid="40" grpId="0" animBg="1"/>
      <p:bldP spid="41" grpId="0" animBg="1"/>
      <p:bldP spid="42" grpId="0" animBg="1"/>
      <p:bldP spid="43" grpId="0" animBg="1"/>
      <p:bldP spid="44" grpId="0" animBg="1"/>
      <p:bldP spid="45" grpId="0"/>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2659" y="2824470"/>
            <a:ext cx="6230467" cy="3654743"/>
          </a:xfrm>
          <a:prstGeom prst="rect">
            <a:avLst/>
          </a:prstGeom>
        </p:spPr>
      </p:pic>
      <p:graphicFrame>
        <p:nvGraphicFramePr>
          <p:cNvPr id="15" name="Object 6"/>
          <p:cNvGraphicFramePr>
            <a:graphicFrameLocks noChangeAspect="1"/>
          </p:cNvGraphicFramePr>
          <p:nvPr>
            <p:extLst>
              <p:ext uri="{D42A27DB-BD31-4B8C-83A1-F6EECF244321}">
                <p14:modId xmlns:p14="http://schemas.microsoft.com/office/powerpoint/2010/main" val="4148868176"/>
              </p:ext>
            </p:extLst>
          </p:nvPr>
        </p:nvGraphicFramePr>
        <p:xfrm>
          <a:off x="4829098" y="2334424"/>
          <a:ext cx="3481387" cy="482600"/>
        </p:xfrm>
        <a:graphic>
          <a:graphicData uri="http://schemas.openxmlformats.org/presentationml/2006/ole">
            <mc:AlternateContent xmlns:mc="http://schemas.openxmlformats.org/markup-compatibility/2006">
              <mc:Choice xmlns:v="urn:schemas-microsoft-com:vml" Requires="v">
                <p:oleObj spid="_x0000_s168157" name="Formel" r:id="rId4" imgW="2019240" imgH="279360" progId="Equation.3">
                  <p:embed/>
                </p:oleObj>
              </mc:Choice>
              <mc:Fallback>
                <p:oleObj name="Formel" r:id="rId4" imgW="2019240" imgH="2793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9098" y="2334424"/>
                        <a:ext cx="3481387" cy="482600"/>
                      </a:xfrm>
                      <a:prstGeom prst="rect">
                        <a:avLst/>
                      </a:prstGeom>
                      <a:gradFill rotWithShape="1">
                        <a:gsLst>
                          <a:gs pos="0">
                            <a:srgbClr val="0066FF"/>
                          </a:gs>
                          <a:gs pos="100000">
                            <a:srgbClr val="FF0000"/>
                          </a:gs>
                        </a:gsLst>
                        <a:lin ang="5400000" scaled="1"/>
                      </a:gradFill>
                      <a:ln>
                        <a:noFill/>
                      </a:ln>
                      <a:extLst>
                        <a:ext uri="{91240B29-F687-4F45-9708-019B960494DF}">
                          <a14:hiddenLine xmlns:a14="http://schemas.microsoft.com/office/drawing/2010/main"/>
                        </a:ext>
                      </a:extLst>
                    </p:spPr>
                  </p:pic>
                </p:oleObj>
              </mc:Fallback>
            </mc:AlternateContent>
          </a:graphicData>
        </a:graphic>
      </p:graphicFrame>
      <p:graphicFrame>
        <p:nvGraphicFramePr>
          <p:cNvPr id="16" name="Object 7"/>
          <p:cNvGraphicFramePr>
            <a:graphicFrameLocks noChangeAspect="1"/>
          </p:cNvGraphicFramePr>
          <p:nvPr>
            <p:extLst>
              <p:ext uri="{D42A27DB-BD31-4B8C-83A1-F6EECF244321}">
                <p14:modId xmlns:p14="http://schemas.microsoft.com/office/powerpoint/2010/main" val="3589072026"/>
              </p:ext>
            </p:extLst>
          </p:nvPr>
        </p:nvGraphicFramePr>
        <p:xfrm>
          <a:off x="1340757" y="2070717"/>
          <a:ext cx="3345543" cy="481458"/>
        </p:xfrm>
        <a:graphic>
          <a:graphicData uri="http://schemas.openxmlformats.org/presentationml/2006/ole">
            <mc:AlternateContent xmlns:mc="http://schemas.openxmlformats.org/markup-compatibility/2006">
              <mc:Choice xmlns:v="urn:schemas-microsoft-com:vml" Requires="v">
                <p:oleObj spid="_x0000_s168158" name="Formel" r:id="rId6" imgW="1942920" imgH="279360" progId="Equation.3">
                  <p:embed/>
                </p:oleObj>
              </mc:Choice>
              <mc:Fallback>
                <p:oleObj name="Formel" r:id="rId6" imgW="1942920" imgH="2793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0757" y="2070717"/>
                        <a:ext cx="3345543" cy="481458"/>
                      </a:xfrm>
                      <a:prstGeom prst="rect">
                        <a:avLst/>
                      </a:prstGeom>
                      <a:solidFill>
                        <a:srgbClr val="00FF00"/>
                      </a:solidFill>
                    </p:spPr>
                  </p:pic>
                </p:oleObj>
              </mc:Fallback>
            </mc:AlternateContent>
          </a:graphicData>
        </a:graphic>
      </p:graphicFrame>
      <p:graphicFrame>
        <p:nvGraphicFramePr>
          <p:cNvPr id="3" name="Objekt 2"/>
          <p:cNvGraphicFramePr>
            <a:graphicFrameLocks noChangeAspect="1"/>
          </p:cNvGraphicFramePr>
          <p:nvPr>
            <p:extLst>
              <p:ext uri="{D42A27DB-BD31-4B8C-83A1-F6EECF244321}">
                <p14:modId xmlns:p14="http://schemas.microsoft.com/office/powerpoint/2010/main" val="514848710"/>
              </p:ext>
            </p:extLst>
          </p:nvPr>
        </p:nvGraphicFramePr>
        <p:xfrm>
          <a:off x="4784647" y="1797279"/>
          <a:ext cx="3525838" cy="482600"/>
        </p:xfrm>
        <a:graphic>
          <a:graphicData uri="http://schemas.openxmlformats.org/presentationml/2006/ole">
            <mc:AlternateContent xmlns:mc="http://schemas.openxmlformats.org/markup-compatibility/2006">
              <mc:Choice xmlns:v="urn:schemas-microsoft-com:vml" Requires="v">
                <p:oleObj spid="_x0000_s168159" name="Formel" r:id="rId8" imgW="2044700" imgH="279400" progId="Equation.3">
                  <p:embed/>
                </p:oleObj>
              </mc:Choice>
              <mc:Fallback>
                <p:oleObj name="Formel" r:id="rId8" imgW="2044700" imgH="279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4647" y="1797279"/>
                        <a:ext cx="3525838" cy="482600"/>
                      </a:xfrm>
                      <a:prstGeom prst="rect">
                        <a:avLst/>
                      </a:prstGeom>
                      <a:gradFill rotWithShape="1">
                        <a:gsLst>
                          <a:gs pos="0">
                            <a:srgbClr val="0066FF"/>
                          </a:gs>
                          <a:gs pos="100000">
                            <a:srgbClr val="FF00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Textfeld 22"/>
          <p:cNvSpPr txBox="1"/>
          <p:nvPr/>
        </p:nvSpPr>
        <p:spPr>
          <a:xfrm>
            <a:off x="364622" y="1311304"/>
            <a:ext cx="5277022" cy="400110"/>
          </a:xfrm>
          <a:prstGeom prst="rect">
            <a:avLst/>
          </a:prstGeom>
          <a:noFill/>
        </p:spPr>
        <p:txBody>
          <a:bodyPr wrap="none" rtlCol="0">
            <a:spAutoFit/>
          </a:bodyPr>
          <a:lstStyle/>
          <a:p>
            <a:pPr algn="l"/>
            <a:r>
              <a:rPr lang="de-DE" sz="2000" dirty="0" err="1" smtClean="0">
                <a:latin typeface="Calibri" pitchFamily="34" charset="0"/>
                <a:cs typeface="Calibri" pitchFamily="34" charset="0"/>
              </a:rPr>
              <a:t>Effect</a:t>
            </a:r>
            <a:r>
              <a:rPr lang="de-DE" sz="2000" dirty="0" smtClean="0">
                <a:latin typeface="Calibri" pitchFamily="34" charset="0"/>
                <a:cs typeface="Calibri" pitchFamily="34" charset="0"/>
              </a:rPr>
              <a:t> 2: </a:t>
            </a:r>
            <a:r>
              <a:rPr lang="de-DE" sz="2000" dirty="0" err="1" smtClean="0">
                <a:latin typeface="Calibri" pitchFamily="34" charset="0"/>
                <a:cs typeface="Calibri" pitchFamily="34" charset="0"/>
              </a:rPr>
              <a:t>Given</a:t>
            </a:r>
            <a:r>
              <a:rPr lang="de-DE" sz="2000" dirty="0" smtClean="0">
                <a:latin typeface="Calibri" pitchFamily="34" charset="0"/>
                <a:cs typeface="Calibri" pitchFamily="34" charset="0"/>
              </a:rPr>
              <a:t> </a:t>
            </a:r>
            <a:r>
              <a:rPr lang="de-DE" sz="2000" dirty="0" err="1" smtClean="0">
                <a:latin typeface="Calibri" pitchFamily="34" charset="0"/>
                <a:cs typeface="Calibri" pitchFamily="34" charset="0"/>
              </a:rPr>
              <a:t>inhomogeneous</a:t>
            </a:r>
            <a:r>
              <a:rPr lang="de-DE" sz="2000" dirty="0" smtClean="0">
                <a:latin typeface="Calibri" pitchFamily="34" charset="0"/>
                <a:cs typeface="Calibri" pitchFamily="34" charset="0"/>
              </a:rPr>
              <a:t> </a:t>
            </a:r>
            <a:r>
              <a:rPr lang="de-DE" sz="2000" dirty="0" err="1" smtClean="0">
                <a:latin typeface="Calibri" pitchFamily="34" charset="0"/>
                <a:cs typeface="Calibri" pitchFamily="34" charset="0"/>
              </a:rPr>
              <a:t>field</a:t>
            </a:r>
            <a:r>
              <a:rPr lang="de-DE" sz="2000" dirty="0" smtClean="0">
                <a:latin typeface="Calibri" pitchFamily="34" charset="0"/>
                <a:cs typeface="Calibri" pitchFamily="34" charset="0"/>
              </a:rPr>
              <a:t> </a:t>
            </a:r>
            <a:r>
              <a:rPr lang="de-DE" sz="2000" dirty="0" err="1" smtClean="0">
                <a:latin typeface="Calibri" pitchFamily="34" charset="0"/>
                <a:cs typeface="Calibri" pitchFamily="34" charset="0"/>
              </a:rPr>
              <a:t>distribution</a:t>
            </a:r>
            <a:r>
              <a:rPr lang="de-DE" sz="2000" dirty="0" smtClean="0">
                <a:latin typeface="Calibri" pitchFamily="34" charset="0"/>
                <a:cs typeface="Calibri" pitchFamily="34" charset="0"/>
              </a:rPr>
              <a:t>.</a:t>
            </a:r>
          </a:p>
        </p:txBody>
      </p:sp>
      <p:sp>
        <p:nvSpPr>
          <p:cNvPr id="26" name="Titel 1"/>
          <p:cNvSpPr>
            <a:spLocks noGrp="1"/>
          </p:cNvSpPr>
          <p:nvPr>
            <p:ph type="title"/>
          </p:nvPr>
        </p:nvSpPr>
        <p:spPr>
          <a:xfrm>
            <a:off x="228600" y="719138"/>
            <a:ext cx="8915400" cy="1143000"/>
          </a:xfrm>
        </p:spPr>
        <p:txBody>
          <a:bodyPr/>
          <a:lstStyle/>
          <a:p>
            <a:r>
              <a:rPr lang="de-DE" dirty="0"/>
              <a:t>Beam Dynamics in </a:t>
            </a:r>
            <a:r>
              <a:rPr lang="de-DE" dirty="0" err="1" smtClean="0"/>
              <a:t>Static</a:t>
            </a:r>
            <a:r>
              <a:rPr lang="de-DE" dirty="0" smtClean="0"/>
              <a:t> E×B Fields</a:t>
            </a:r>
            <a:endParaRPr lang="de-DE" dirty="0"/>
          </a:p>
        </p:txBody>
      </p:sp>
    </p:spTree>
    <p:extLst>
      <p:ext uri="{BB962C8B-B14F-4D97-AF65-F5344CB8AC3E}">
        <p14:creationId xmlns:p14="http://schemas.microsoft.com/office/powerpoint/2010/main" val="26841684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719138"/>
            <a:ext cx="8915400" cy="1143000"/>
          </a:xfrm>
        </p:spPr>
        <p:txBody>
          <a:bodyPr/>
          <a:lstStyle/>
          <a:p>
            <a:r>
              <a:rPr lang="de-DE" dirty="0"/>
              <a:t>Beam Dynamics in </a:t>
            </a:r>
            <a:r>
              <a:rPr lang="de-DE" dirty="0" err="1" smtClean="0"/>
              <a:t>Static</a:t>
            </a:r>
            <a:r>
              <a:rPr lang="de-DE" dirty="0" smtClean="0"/>
              <a:t> E×B Fields</a:t>
            </a:r>
            <a:endParaRPr lang="de-DE" dirty="0"/>
          </a:p>
        </p:txBody>
      </p:sp>
      <p:pic>
        <p:nvPicPr>
          <p:cNvPr id="173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998" y="1756968"/>
            <a:ext cx="7987787" cy="4691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384115" y="1308112"/>
            <a:ext cx="3275320" cy="400110"/>
          </a:xfrm>
          <a:prstGeom prst="rect">
            <a:avLst/>
          </a:prstGeom>
          <a:noFill/>
        </p:spPr>
        <p:txBody>
          <a:bodyPr wrap="none" rtlCol="0">
            <a:spAutoFit/>
          </a:bodyPr>
          <a:lstStyle/>
          <a:p>
            <a:pPr algn="l"/>
            <a:r>
              <a:rPr lang="de-DE" sz="2000" dirty="0" smtClean="0">
                <a:latin typeface="Calibri" pitchFamily="34" charset="0"/>
                <a:cs typeface="Calibri" pitchFamily="34" charset="0"/>
              </a:rPr>
              <a:t>Superposition </a:t>
            </a:r>
            <a:r>
              <a:rPr lang="de-DE" sz="2000" dirty="0" err="1" smtClean="0">
                <a:latin typeface="Calibri" pitchFamily="34" charset="0"/>
                <a:cs typeface="Calibri" pitchFamily="34" charset="0"/>
              </a:rPr>
              <a:t>of</a:t>
            </a:r>
            <a:r>
              <a:rPr lang="de-DE" sz="2000" dirty="0" smtClean="0">
                <a:latin typeface="Calibri" pitchFamily="34" charset="0"/>
                <a:cs typeface="Calibri" pitchFamily="34" charset="0"/>
              </a:rPr>
              <a:t> </a:t>
            </a:r>
            <a:r>
              <a:rPr lang="de-DE" sz="2000" dirty="0" err="1" smtClean="0">
                <a:latin typeface="Calibri" pitchFamily="34" charset="0"/>
                <a:cs typeface="Calibri" pitchFamily="34" charset="0"/>
              </a:rPr>
              <a:t>both</a:t>
            </a:r>
            <a:r>
              <a:rPr lang="de-DE" sz="2000" dirty="0" smtClean="0">
                <a:latin typeface="Calibri" pitchFamily="34" charset="0"/>
                <a:cs typeface="Calibri" pitchFamily="34" charset="0"/>
              </a:rPr>
              <a:t> </a:t>
            </a:r>
            <a:r>
              <a:rPr lang="de-DE" sz="2000" dirty="0" err="1" smtClean="0">
                <a:latin typeface="Calibri" pitchFamily="34" charset="0"/>
                <a:cs typeface="Calibri" pitchFamily="34" charset="0"/>
              </a:rPr>
              <a:t>effects</a:t>
            </a:r>
            <a:r>
              <a:rPr lang="de-DE" sz="2000" dirty="0" smtClean="0">
                <a:latin typeface="Calibri" pitchFamily="34" charset="0"/>
                <a:cs typeface="Calibri" pitchFamily="34" charset="0"/>
              </a:rPr>
              <a:t>.</a:t>
            </a:r>
          </a:p>
        </p:txBody>
      </p:sp>
    </p:spTree>
    <p:extLst>
      <p:ext uri="{BB962C8B-B14F-4D97-AF65-F5344CB8AC3E}">
        <p14:creationId xmlns:p14="http://schemas.microsoft.com/office/powerpoint/2010/main" val="2812348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719138"/>
            <a:ext cx="8712200" cy="1143000"/>
          </a:xfrm>
        </p:spPr>
        <p:txBody>
          <a:bodyPr/>
          <a:lstStyle/>
          <a:p>
            <a:r>
              <a:rPr lang="de-DE" dirty="0"/>
              <a:t>Beam Dynamics in </a:t>
            </a:r>
            <a:r>
              <a:rPr lang="de-DE" dirty="0" err="1"/>
              <a:t>Static</a:t>
            </a:r>
            <a:r>
              <a:rPr lang="de-DE" dirty="0"/>
              <a:t> E×B Fields</a:t>
            </a:r>
          </a:p>
        </p:txBody>
      </p:sp>
      <p:pic>
        <p:nvPicPr>
          <p:cNvPr id="4" name="Picture 4" descr="multi_trajectories_x"/>
          <p:cNvPicPr>
            <a:picLocks noChangeAspect="1" noChangeArrowheads="1"/>
          </p:cNvPicPr>
          <p:nvPr/>
        </p:nvPicPr>
        <p:blipFill>
          <a:blip r:embed="rId2" cstate="print"/>
          <a:srcRect/>
          <a:stretch>
            <a:fillRect/>
          </a:stretch>
        </p:blipFill>
        <p:spPr bwMode="auto">
          <a:xfrm>
            <a:off x="1409700" y="1581150"/>
            <a:ext cx="6629400" cy="4972050"/>
          </a:xfrm>
          <a:prstGeom prst="rect">
            <a:avLst/>
          </a:prstGeom>
          <a:noFill/>
          <a:ln w="9525">
            <a:noFill/>
            <a:miter lim="800000"/>
            <a:headEnd/>
            <a:tailEnd/>
          </a:ln>
        </p:spPr>
      </p:pic>
      <p:cxnSp>
        <p:nvCxnSpPr>
          <p:cNvPr id="5" name="Gerade Verbindung mit Pfeil 6"/>
          <p:cNvCxnSpPr>
            <a:cxnSpLocks noChangeShapeType="1"/>
          </p:cNvCxnSpPr>
          <p:nvPr/>
        </p:nvCxnSpPr>
        <p:spPr bwMode="auto">
          <a:xfrm>
            <a:off x="398463" y="5494338"/>
            <a:ext cx="1011237" cy="1587"/>
          </a:xfrm>
          <a:prstGeom prst="straightConnector1">
            <a:avLst/>
          </a:prstGeom>
          <a:noFill/>
          <a:ln w="31750" algn="ctr">
            <a:solidFill>
              <a:srgbClr val="FF0000"/>
            </a:solidFill>
            <a:round/>
            <a:headEnd/>
            <a:tailEnd type="triangle" w="lg" len="lg"/>
          </a:ln>
        </p:spPr>
      </p:cxnSp>
      <p:cxnSp>
        <p:nvCxnSpPr>
          <p:cNvPr id="6" name="Gerade Verbindung mit Pfeil 7"/>
          <p:cNvCxnSpPr>
            <a:cxnSpLocks noChangeShapeType="1"/>
          </p:cNvCxnSpPr>
          <p:nvPr/>
        </p:nvCxnSpPr>
        <p:spPr bwMode="auto">
          <a:xfrm>
            <a:off x="398463" y="5146675"/>
            <a:ext cx="1011237" cy="1588"/>
          </a:xfrm>
          <a:prstGeom prst="straightConnector1">
            <a:avLst/>
          </a:prstGeom>
          <a:noFill/>
          <a:ln w="31750" algn="ctr">
            <a:solidFill>
              <a:srgbClr val="FF0000"/>
            </a:solidFill>
            <a:round/>
            <a:headEnd/>
            <a:tailEnd type="triangle" w="lg" len="lg"/>
          </a:ln>
        </p:spPr>
      </p:cxnSp>
      <p:cxnSp>
        <p:nvCxnSpPr>
          <p:cNvPr id="7" name="Gerade Verbindung mit Pfeil 14"/>
          <p:cNvCxnSpPr>
            <a:cxnSpLocks noChangeShapeType="1"/>
          </p:cNvCxnSpPr>
          <p:nvPr/>
        </p:nvCxnSpPr>
        <p:spPr bwMode="auto">
          <a:xfrm>
            <a:off x="390525" y="3368675"/>
            <a:ext cx="1011238" cy="1588"/>
          </a:xfrm>
          <a:prstGeom prst="straightConnector1">
            <a:avLst/>
          </a:prstGeom>
          <a:noFill/>
          <a:ln w="31750" algn="ctr">
            <a:solidFill>
              <a:srgbClr val="0070C0"/>
            </a:solidFill>
            <a:round/>
            <a:headEnd/>
            <a:tailEnd type="triangle" w="lg" len="lg"/>
          </a:ln>
        </p:spPr>
      </p:cxnSp>
      <p:cxnSp>
        <p:nvCxnSpPr>
          <p:cNvPr id="8" name="Gerade Verbindung mit Pfeil 15"/>
          <p:cNvCxnSpPr>
            <a:cxnSpLocks noChangeShapeType="1"/>
          </p:cNvCxnSpPr>
          <p:nvPr/>
        </p:nvCxnSpPr>
        <p:spPr bwMode="auto">
          <a:xfrm>
            <a:off x="390525" y="3019425"/>
            <a:ext cx="1011238" cy="1588"/>
          </a:xfrm>
          <a:prstGeom prst="straightConnector1">
            <a:avLst/>
          </a:prstGeom>
          <a:noFill/>
          <a:ln w="31750" algn="ctr">
            <a:solidFill>
              <a:srgbClr val="0070C0"/>
            </a:solidFill>
            <a:round/>
            <a:headEnd/>
            <a:tailEnd type="triangle" w="lg" len="lg"/>
          </a:ln>
        </p:spPr>
      </p:cxnSp>
      <p:cxnSp>
        <p:nvCxnSpPr>
          <p:cNvPr id="9" name="Gerade Verbindung mit Pfeil 16"/>
          <p:cNvCxnSpPr>
            <a:cxnSpLocks noChangeShapeType="1"/>
          </p:cNvCxnSpPr>
          <p:nvPr/>
        </p:nvCxnSpPr>
        <p:spPr bwMode="auto">
          <a:xfrm>
            <a:off x="398463" y="4260850"/>
            <a:ext cx="1011237" cy="1588"/>
          </a:xfrm>
          <a:prstGeom prst="straightConnector1">
            <a:avLst/>
          </a:prstGeom>
          <a:noFill/>
          <a:ln w="31750" algn="ctr">
            <a:solidFill>
              <a:srgbClr val="00CC00"/>
            </a:solidFill>
            <a:round/>
            <a:headEnd/>
            <a:tailEnd type="triangle" w="lg" len="lg"/>
          </a:ln>
        </p:spPr>
      </p:cxnSp>
      <p:sp>
        <p:nvSpPr>
          <p:cNvPr id="11" name="Textfeld 10"/>
          <p:cNvSpPr txBox="1"/>
          <p:nvPr/>
        </p:nvSpPr>
        <p:spPr>
          <a:xfrm>
            <a:off x="6099424" y="6218238"/>
            <a:ext cx="2720489" cy="307777"/>
          </a:xfrm>
          <a:prstGeom prst="rect">
            <a:avLst/>
          </a:prstGeom>
          <a:noFill/>
        </p:spPr>
        <p:txBody>
          <a:bodyPr wrap="none" rtlCol="0">
            <a:spAutoFit/>
          </a:bodyPr>
          <a:lstStyle/>
          <a:p>
            <a:r>
              <a:rPr lang="de-DE" sz="1400" dirty="0" err="1" smtClean="0">
                <a:solidFill>
                  <a:srgbClr val="0000FF"/>
                </a:solidFill>
                <a:latin typeface="Calibri" pitchFamily="34" charset="0"/>
                <a:cs typeface="Calibri" pitchFamily="34" charset="0"/>
              </a:rPr>
              <a:t>Particle</a:t>
            </a:r>
            <a:r>
              <a:rPr lang="de-DE" sz="1400" dirty="0" smtClean="0">
                <a:solidFill>
                  <a:srgbClr val="0000FF"/>
                </a:solidFill>
                <a:latin typeface="Calibri" pitchFamily="34" charset="0"/>
                <a:cs typeface="Calibri" pitchFamily="34" charset="0"/>
              </a:rPr>
              <a:t> Tracking, Protons, 120 keV.</a:t>
            </a:r>
          </a:p>
        </p:txBody>
      </p:sp>
    </p:spTree>
    <p:extLst>
      <p:ext uri="{BB962C8B-B14F-4D97-AF65-F5344CB8AC3E}">
        <p14:creationId xmlns:p14="http://schemas.microsoft.com/office/powerpoint/2010/main" val="28626780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D:\Eigene Dokumente\Chopper\Bilder\2014_mai\H-Magnet_2014-06-04_00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911" t="13423" r="18067" b="11829"/>
          <a:stretch/>
        </p:blipFill>
        <p:spPr bwMode="auto">
          <a:xfrm>
            <a:off x="1179801" y="1862138"/>
            <a:ext cx="2636545" cy="399605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228600" y="719138"/>
            <a:ext cx="8915400" cy="1143000"/>
          </a:xfrm>
        </p:spPr>
        <p:txBody>
          <a:bodyPr/>
          <a:lstStyle/>
          <a:p>
            <a:r>
              <a:rPr lang="de-DE" dirty="0"/>
              <a:t>Beam Dynamics in </a:t>
            </a:r>
            <a:r>
              <a:rPr lang="de-DE" dirty="0" err="1" smtClean="0"/>
              <a:t>Static</a:t>
            </a:r>
            <a:r>
              <a:rPr lang="de-DE" dirty="0" smtClean="0"/>
              <a:t> E×B Fields</a:t>
            </a:r>
            <a:endParaRPr lang="de-DE" dirty="0"/>
          </a:p>
        </p:txBody>
      </p:sp>
      <p:sp>
        <p:nvSpPr>
          <p:cNvPr id="12" name="Textfeld 11"/>
          <p:cNvSpPr txBox="1"/>
          <p:nvPr/>
        </p:nvSpPr>
        <p:spPr>
          <a:xfrm>
            <a:off x="316217" y="1705088"/>
            <a:ext cx="1092222" cy="553998"/>
          </a:xfrm>
          <a:prstGeom prst="rect">
            <a:avLst/>
          </a:prstGeom>
          <a:noFill/>
        </p:spPr>
        <p:txBody>
          <a:bodyPr wrap="none" rtlCol="0">
            <a:spAutoFit/>
          </a:bodyPr>
          <a:lstStyle/>
          <a:p>
            <a:r>
              <a:rPr lang="de-DE" sz="1500" dirty="0" err="1" smtClean="0">
                <a:solidFill>
                  <a:srgbClr val="0000FF"/>
                </a:solidFill>
                <a:latin typeface="Calibri" pitchFamily="34" charset="0"/>
                <a:cs typeface="Calibri" pitchFamily="34" charset="0"/>
              </a:rPr>
              <a:t>Magnetic</a:t>
            </a:r>
            <a:endParaRPr lang="de-DE" sz="1500" dirty="0">
              <a:solidFill>
                <a:srgbClr val="0000FF"/>
              </a:solidFill>
              <a:latin typeface="Calibri" pitchFamily="34" charset="0"/>
              <a:cs typeface="Calibri" pitchFamily="34" charset="0"/>
            </a:endParaRPr>
          </a:p>
          <a:p>
            <a:r>
              <a:rPr lang="de-DE" sz="1500" dirty="0" smtClean="0">
                <a:solidFill>
                  <a:srgbClr val="0000FF"/>
                </a:solidFill>
                <a:latin typeface="Calibri" pitchFamily="34" charset="0"/>
                <a:cs typeface="Calibri" pitchFamily="34" charset="0"/>
              </a:rPr>
              <a:t>Dipole </a:t>
            </a:r>
            <a:r>
              <a:rPr lang="de-DE" sz="1500" dirty="0" err="1" smtClean="0">
                <a:solidFill>
                  <a:srgbClr val="0000FF"/>
                </a:solidFill>
                <a:latin typeface="Calibri" pitchFamily="34" charset="0"/>
                <a:cs typeface="Calibri" pitchFamily="34" charset="0"/>
              </a:rPr>
              <a:t>Yoke</a:t>
            </a:r>
            <a:endParaRPr lang="de-DE" sz="1500" dirty="0" smtClean="0">
              <a:solidFill>
                <a:srgbClr val="0000FF"/>
              </a:solidFill>
              <a:latin typeface="Calibri" pitchFamily="34" charset="0"/>
              <a:cs typeface="Calibri" pitchFamily="34" charset="0"/>
            </a:endParaRPr>
          </a:p>
        </p:txBody>
      </p:sp>
      <p:cxnSp>
        <p:nvCxnSpPr>
          <p:cNvPr id="13" name="Gerade Verbindung mit Pfeil 12"/>
          <p:cNvCxnSpPr/>
          <p:nvPr/>
        </p:nvCxnSpPr>
        <p:spPr bwMode="auto">
          <a:xfrm>
            <a:off x="1412973" y="1960295"/>
            <a:ext cx="473173" cy="377072"/>
          </a:xfrm>
          <a:prstGeom prst="straightConnector1">
            <a:avLst/>
          </a:prstGeom>
          <a:noFill/>
          <a:ln w="25400" cap="flat" cmpd="sng" algn="ctr">
            <a:solidFill>
              <a:srgbClr val="0000FF"/>
            </a:solidFill>
            <a:prstDash val="solid"/>
            <a:round/>
            <a:headEnd type="none" w="med" len="med"/>
            <a:tailEnd type="arrow"/>
          </a:ln>
          <a:effectLst/>
        </p:spPr>
      </p:cxnSp>
      <p:sp>
        <p:nvSpPr>
          <p:cNvPr id="14" name="Textfeld 13"/>
          <p:cNvSpPr txBox="1"/>
          <p:nvPr/>
        </p:nvSpPr>
        <p:spPr>
          <a:xfrm>
            <a:off x="330948" y="2378387"/>
            <a:ext cx="1037015" cy="553998"/>
          </a:xfrm>
          <a:prstGeom prst="rect">
            <a:avLst/>
          </a:prstGeom>
          <a:noFill/>
        </p:spPr>
        <p:txBody>
          <a:bodyPr wrap="none" rtlCol="0">
            <a:spAutoFit/>
          </a:bodyPr>
          <a:lstStyle/>
          <a:p>
            <a:r>
              <a:rPr lang="de-DE" sz="1500" dirty="0" err="1" smtClean="0">
                <a:solidFill>
                  <a:schemeClr val="bg2">
                    <a:lumMod val="75000"/>
                  </a:schemeClr>
                </a:solidFill>
                <a:latin typeface="Calibri" pitchFamily="34" charset="0"/>
                <a:cs typeface="Calibri" pitchFamily="34" charset="0"/>
              </a:rPr>
              <a:t>Shortening</a:t>
            </a:r>
            <a:endParaRPr lang="de-DE" sz="1500" dirty="0" smtClean="0">
              <a:solidFill>
                <a:schemeClr val="bg2">
                  <a:lumMod val="75000"/>
                </a:schemeClr>
              </a:solidFill>
              <a:latin typeface="Calibri" pitchFamily="34" charset="0"/>
              <a:cs typeface="Calibri" pitchFamily="34" charset="0"/>
            </a:endParaRPr>
          </a:p>
          <a:p>
            <a:r>
              <a:rPr lang="de-DE" sz="1500" dirty="0" err="1" smtClean="0">
                <a:solidFill>
                  <a:schemeClr val="bg2">
                    <a:lumMod val="75000"/>
                  </a:schemeClr>
                </a:solidFill>
                <a:latin typeface="Calibri" pitchFamily="34" charset="0"/>
                <a:cs typeface="Calibri" pitchFamily="34" charset="0"/>
              </a:rPr>
              <a:t>Tubes</a:t>
            </a:r>
            <a:endParaRPr lang="de-DE" sz="1500" dirty="0" smtClean="0">
              <a:solidFill>
                <a:schemeClr val="bg2">
                  <a:lumMod val="75000"/>
                </a:schemeClr>
              </a:solidFill>
              <a:latin typeface="Calibri" pitchFamily="34" charset="0"/>
              <a:cs typeface="Calibri" pitchFamily="34" charset="0"/>
            </a:endParaRPr>
          </a:p>
        </p:txBody>
      </p:sp>
      <p:cxnSp>
        <p:nvCxnSpPr>
          <p:cNvPr id="15" name="Gerade Verbindung mit Pfeil 14"/>
          <p:cNvCxnSpPr/>
          <p:nvPr/>
        </p:nvCxnSpPr>
        <p:spPr bwMode="auto">
          <a:xfrm>
            <a:off x="1167856" y="2773774"/>
            <a:ext cx="270367" cy="433936"/>
          </a:xfrm>
          <a:prstGeom prst="straightConnector1">
            <a:avLst/>
          </a:prstGeom>
          <a:noFill/>
          <a:ln w="25400" cap="flat" cmpd="sng" algn="ctr">
            <a:solidFill>
              <a:schemeClr val="bg2">
                <a:lumMod val="75000"/>
              </a:schemeClr>
            </a:solidFill>
            <a:prstDash val="solid"/>
            <a:round/>
            <a:headEnd type="none" w="med" len="med"/>
            <a:tailEnd type="arrow"/>
          </a:ln>
          <a:effectLst/>
        </p:spPr>
      </p:cxnSp>
      <p:sp>
        <p:nvSpPr>
          <p:cNvPr id="16" name="Ellipse 15"/>
          <p:cNvSpPr/>
          <p:nvPr/>
        </p:nvSpPr>
        <p:spPr bwMode="auto">
          <a:xfrm>
            <a:off x="1911923" y="3088028"/>
            <a:ext cx="1219200" cy="439157"/>
          </a:xfrm>
          <a:prstGeom prst="ellipse">
            <a:avLst/>
          </a:prstGeom>
          <a:noFill/>
          <a:ln w="285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17" name="Textfeld 16"/>
          <p:cNvSpPr txBox="1"/>
          <p:nvPr/>
        </p:nvSpPr>
        <p:spPr>
          <a:xfrm>
            <a:off x="3065086" y="1855250"/>
            <a:ext cx="1281120" cy="784830"/>
          </a:xfrm>
          <a:prstGeom prst="rect">
            <a:avLst/>
          </a:prstGeom>
          <a:noFill/>
        </p:spPr>
        <p:txBody>
          <a:bodyPr wrap="none" rtlCol="0">
            <a:spAutoFit/>
          </a:bodyPr>
          <a:lstStyle/>
          <a:p>
            <a:r>
              <a:rPr lang="de-DE" sz="1500" dirty="0" err="1" smtClean="0">
                <a:latin typeface="Calibri" pitchFamily="34" charset="0"/>
                <a:cs typeface="Calibri" pitchFamily="34" charset="0"/>
              </a:rPr>
              <a:t>Longitudinally</a:t>
            </a:r>
            <a:endParaRPr lang="de-DE" sz="1500" dirty="0" smtClean="0">
              <a:latin typeface="Calibri" pitchFamily="34" charset="0"/>
              <a:cs typeface="Calibri" pitchFamily="34" charset="0"/>
            </a:endParaRPr>
          </a:p>
          <a:p>
            <a:r>
              <a:rPr lang="de-DE" sz="1500" dirty="0" err="1" smtClean="0">
                <a:latin typeface="Calibri" pitchFamily="34" charset="0"/>
                <a:cs typeface="Calibri" pitchFamily="34" charset="0"/>
              </a:rPr>
              <a:t>Optimized</a:t>
            </a:r>
            <a:endParaRPr lang="de-DE" sz="1500" dirty="0">
              <a:latin typeface="Calibri" pitchFamily="34" charset="0"/>
              <a:cs typeface="Calibri" pitchFamily="34" charset="0"/>
            </a:endParaRPr>
          </a:p>
          <a:p>
            <a:r>
              <a:rPr lang="de-DE" sz="1500" dirty="0" smtClean="0">
                <a:latin typeface="Calibri" pitchFamily="34" charset="0"/>
                <a:cs typeface="Calibri" pitchFamily="34" charset="0"/>
              </a:rPr>
              <a:t>Pole Profile</a:t>
            </a:r>
          </a:p>
        </p:txBody>
      </p:sp>
      <p:cxnSp>
        <p:nvCxnSpPr>
          <p:cNvPr id="18" name="Gerade Verbindung mit Pfeil 17"/>
          <p:cNvCxnSpPr/>
          <p:nvPr/>
        </p:nvCxnSpPr>
        <p:spPr bwMode="auto">
          <a:xfrm flipH="1">
            <a:off x="3131123" y="2617296"/>
            <a:ext cx="685223" cy="590414"/>
          </a:xfrm>
          <a:prstGeom prst="straightConnector1">
            <a:avLst/>
          </a:prstGeom>
          <a:noFill/>
          <a:ln w="25400" cap="flat" cmpd="sng" algn="ctr">
            <a:solidFill>
              <a:schemeClr val="tx1"/>
            </a:solidFill>
            <a:prstDash val="solid"/>
            <a:round/>
            <a:headEnd type="none" w="med" len="med"/>
            <a:tailEnd type="arrow"/>
          </a:ln>
          <a:effectLst/>
        </p:spPr>
      </p:cxnSp>
      <p:sp>
        <p:nvSpPr>
          <p:cNvPr id="20" name="Textfeld 19"/>
          <p:cNvSpPr txBox="1"/>
          <p:nvPr/>
        </p:nvSpPr>
        <p:spPr>
          <a:xfrm>
            <a:off x="288609" y="1351217"/>
            <a:ext cx="3974165" cy="353943"/>
          </a:xfrm>
          <a:prstGeom prst="rect">
            <a:avLst/>
          </a:prstGeom>
          <a:noFill/>
        </p:spPr>
        <p:txBody>
          <a:bodyPr wrap="none" rtlCol="0">
            <a:spAutoFit/>
          </a:bodyPr>
          <a:lstStyle/>
          <a:p>
            <a:r>
              <a:rPr lang="de-DE" sz="1700" dirty="0" smtClean="0">
                <a:latin typeface="Calibri" pitchFamily="34" charset="0"/>
                <a:cs typeface="Calibri" pitchFamily="34" charset="0"/>
              </a:rPr>
              <a:t>Longitudinal </a:t>
            </a:r>
            <a:r>
              <a:rPr lang="de-DE" sz="1700" dirty="0" err="1" smtClean="0">
                <a:latin typeface="Calibri" pitchFamily="34" charset="0"/>
                <a:cs typeface="Calibri" pitchFamily="34" charset="0"/>
              </a:rPr>
              <a:t>Matching</a:t>
            </a:r>
            <a:r>
              <a:rPr lang="de-DE" sz="1700" dirty="0" smtClean="0">
                <a:latin typeface="Calibri" pitchFamily="34" charset="0"/>
                <a:cs typeface="Calibri" pitchFamily="34" charset="0"/>
              </a:rPr>
              <a:t> </a:t>
            </a:r>
            <a:r>
              <a:rPr lang="de-DE" sz="1700" dirty="0" err="1" smtClean="0">
                <a:latin typeface="Calibri" pitchFamily="34" charset="0"/>
                <a:cs typeface="Calibri" pitchFamily="34" charset="0"/>
              </a:rPr>
              <a:t>of</a:t>
            </a:r>
            <a:r>
              <a:rPr lang="de-DE" sz="1700" dirty="0" smtClean="0">
                <a:latin typeface="Calibri" pitchFamily="34" charset="0"/>
                <a:cs typeface="Calibri" pitchFamily="34" charset="0"/>
              </a:rPr>
              <a:t> </a:t>
            </a:r>
            <a:r>
              <a:rPr lang="de-DE" sz="1700" dirty="0" err="1" smtClean="0">
                <a:latin typeface="Calibri" pitchFamily="34" charset="0"/>
                <a:cs typeface="Calibri" pitchFamily="34" charset="0"/>
              </a:rPr>
              <a:t>Deflection</a:t>
            </a:r>
            <a:r>
              <a:rPr lang="de-DE" sz="1700" dirty="0" smtClean="0">
                <a:latin typeface="Calibri" pitchFamily="34" charset="0"/>
                <a:cs typeface="Calibri" pitchFamily="34" charset="0"/>
              </a:rPr>
              <a:t> Forces</a:t>
            </a:r>
          </a:p>
        </p:txBody>
      </p:sp>
      <p:cxnSp>
        <p:nvCxnSpPr>
          <p:cNvPr id="19" name="Gerade Verbindung mit Pfeil 18"/>
          <p:cNvCxnSpPr/>
          <p:nvPr/>
        </p:nvCxnSpPr>
        <p:spPr bwMode="auto">
          <a:xfrm flipV="1">
            <a:off x="737439" y="5021723"/>
            <a:ext cx="1" cy="365760"/>
          </a:xfrm>
          <a:prstGeom prst="straightConnector1">
            <a:avLst/>
          </a:prstGeom>
          <a:noFill/>
          <a:ln w="19050" cap="flat" cmpd="sng" algn="ctr">
            <a:solidFill>
              <a:schemeClr val="tx1"/>
            </a:solidFill>
            <a:prstDash val="solid"/>
            <a:round/>
            <a:headEnd type="none" w="med" len="med"/>
            <a:tailEnd type="arrow"/>
          </a:ln>
          <a:effectLst/>
        </p:spPr>
      </p:cxnSp>
      <p:cxnSp>
        <p:nvCxnSpPr>
          <p:cNvPr id="21" name="Gerade Verbindung mit Pfeil 20"/>
          <p:cNvCxnSpPr/>
          <p:nvPr/>
        </p:nvCxnSpPr>
        <p:spPr bwMode="auto">
          <a:xfrm rot="5400000" flipV="1">
            <a:off x="911187" y="5204603"/>
            <a:ext cx="1" cy="365760"/>
          </a:xfrm>
          <a:prstGeom prst="straightConnector1">
            <a:avLst/>
          </a:prstGeom>
          <a:noFill/>
          <a:ln w="19050" cap="flat" cmpd="sng" algn="ctr">
            <a:solidFill>
              <a:schemeClr val="tx1"/>
            </a:solidFill>
            <a:prstDash val="solid"/>
            <a:round/>
            <a:headEnd type="none" w="med" len="med"/>
            <a:tailEnd type="arrow"/>
          </a:ln>
          <a:effectLst/>
        </p:spPr>
      </p:cxnSp>
      <p:sp>
        <p:nvSpPr>
          <p:cNvPr id="22" name="Textfeld 21"/>
          <p:cNvSpPr txBox="1"/>
          <p:nvPr/>
        </p:nvSpPr>
        <p:spPr>
          <a:xfrm>
            <a:off x="1052202" y="5206849"/>
            <a:ext cx="255198" cy="307777"/>
          </a:xfrm>
          <a:prstGeom prst="rect">
            <a:avLst/>
          </a:prstGeom>
          <a:noFill/>
        </p:spPr>
        <p:txBody>
          <a:bodyPr wrap="none" rtlCol="0">
            <a:spAutoFit/>
          </a:bodyPr>
          <a:lstStyle/>
          <a:p>
            <a:r>
              <a:rPr lang="de-DE" sz="1400" i="1" dirty="0" smtClean="0">
                <a:latin typeface="Calibri" pitchFamily="34" charset="0"/>
                <a:cs typeface="Calibri" pitchFamily="34" charset="0"/>
              </a:rPr>
              <a:t>z</a:t>
            </a:r>
          </a:p>
        </p:txBody>
      </p:sp>
      <p:sp>
        <p:nvSpPr>
          <p:cNvPr id="23" name="Textfeld 22"/>
          <p:cNvSpPr txBox="1"/>
          <p:nvPr/>
        </p:nvSpPr>
        <p:spPr>
          <a:xfrm>
            <a:off x="610625" y="4746541"/>
            <a:ext cx="266420" cy="307777"/>
          </a:xfrm>
          <a:prstGeom prst="rect">
            <a:avLst/>
          </a:prstGeom>
          <a:noFill/>
        </p:spPr>
        <p:txBody>
          <a:bodyPr wrap="none" rtlCol="0">
            <a:spAutoFit/>
          </a:bodyPr>
          <a:lstStyle/>
          <a:p>
            <a:r>
              <a:rPr lang="de-DE" sz="1400" i="1" dirty="0">
                <a:latin typeface="Calibri" pitchFamily="34" charset="0"/>
                <a:cs typeface="Calibri" pitchFamily="34" charset="0"/>
              </a:rPr>
              <a:t>y</a:t>
            </a:r>
            <a:endParaRPr lang="de-DE" sz="1400" i="1" dirty="0" smtClean="0">
              <a:latin typeface="Calibri" pitchFamily="34" charset="0"/>
              <a:cs typeface="Calibri" pitchFamily="34" charset="0"/>
            </a:endParaRPr>
          </a:p>
        </p:txBody>
      </p:sp>
      <p:sp>
        <p:nvSpPr>
          <p:cNvPr id="5" name="Rechteck 4"/>
          <p:cNvSpPr/>
          <p:nvPr/>
        </p:nvSpPr>
        <p:spPr>
          <a:xfrm>
            <a:off x="396539" y="5858189"/>
            <a:ext cx="4572000" cy="584775"/>
          </a:xfrm>
          <a:prstGeom prst="rect">
            <a:avLst/>
          </a:prstGeom>
        </p:spPr>
        <p:txBody>
          <a:bodyPr>
            <a:spAutoFit/>
          </a:bodyPr>
          <a:lstStyle/>
          <a:p>
            <a:pPr marL="285750" indent="-285750" algn="l">
              <a:buFontTx/>
              <a:buChar char="-"/>
            </a:pPr>
            <a:r>
              <a:rPr lang="de-DE" sz="1600" dirty="0" err="1" smtClean="0">
                <a:solidFill>
                  <a:srgbClr val="0000FF"/>
                </a:solidFill>
                <a:latin typeface="Calibri" pitchFamily="34" charset="0"/>
                <a:cs typeface="Calibri" pitchFamily="34" charset="0"/>
                <a:sym typeface="Wingdings" panose="05000000000000000000" pitchFamily="2" charset="2"/>
              </a:rPr>
              <a:t>Minimizing</a:t>
            </a:r>
            <a:r>
              <a:rPr lang="de-DE" sz="1600" dirty="0" smtClean="0">
                <a:solidFill>
                  <a:srgbClr val="0000FF"/>
                </a:solidFill>
                <a:latin typeface="Calibri" pitchFamily="34" charset="0"/>
                <a:cs typeface="Calibri" pitchFamily="34" charset="0"/>
                <a:sym typeface="Wingdings" panose="05000000000000000000" pitchFamily="2" charset="2"/>
              </a:rPr>
              <a:t> </a:t>
            </a:r>
            <a:r>
              <a:rPr lang="de-DE" sz="1600" dirty="0">
                <a:solidFill>
                  <a:srgbClr val="0000FF"/>
                </a:solidFill>
                <a:latin typeface="Calibri" pitchFamily="34" charset="0"/>
                <a:cs typeface="Calibri" pitchFamily="34" charset="0"/>
                <a:sym typeface="Wingdings" panose="05000000000000000000" pitchFamily="2" charset="2"/>
              </a:rPr>
              <a:t>horizontal beam </a:t>
            </a:r>
            <a:r>
              <a:rPr lang="de-DE" sz="1600" dirty="0" err="1" smtClean="0">
                <a:solidFill>
                  <a:srgbClr val="0000FF"/>
                </a:solidFill>
                <a:latin typeface="Calibri" pitchFamily="34" charset="0"/>
                <a:cs typeface="Calibri" pitchFamily="34" charset="0"/>
                <a:sym typeface="Wingdings" panose="05000000000000000000" pitchFamily="2" charset="2"/>
              </a:rPr>
              <a:t>movement</a:t>
            </a:r>
            <a:endParaRPr lang="de-DE" sz="1600" dirty="0" smtClean="0">
              <a:solidFill>
                <a:srgbClr val="0000FF"/>
              </a:solidFill>
              <a:latin typeface="Calibri" pitchFamily="34" charset="0"/>
              <a:cs typeface="Calibri" pitchFamily="34" charset="0"/>
              <a:sym typeface="Wingdings" panose="05000000000000000000" pitchFamily="2" charset="2"/>
            </a:endParaRPr>
          </a:p>
          <a:p>
            <a:pPr marL="285750" indent="-285750" algn="l">
              <a:buFontTx/>
              <a:buChar char="-"/>
            </a:pPr>
            <a:r>
              <a:rPr lang="de-DE" sz="1600" dirty="0" err="1" smtClean="0">
                <a:solidFill>
                  <a:srgbClr val="0000FF"/>
                </a:solidFill>
                <a:latin typeface="Calibri" pitchFamily="34" charset="0"/>
                <a:cs typeface="Calibri" pitchFamily="34" charset="0"/>
                <a:sym typeface="Wingdings" panose="05000000000000000000" pitchFamily="2" charset="2"/>
              </a:rPr>
              <a:t>Minimizing</a:t>
            </a:r>
            <a:r>
              <a:rPr lang="de-DE" sz="1600" dirty="0" smtClean="0">
                <a:solidFill>
                  <a:srgbClr val="0000FF"/>
                </a:solidFill>
                <a:latin typeface="Calibri" pitchFamily="34" charset="0"/>
                <a:cs typeface="Calibri" pitchFamily="34" charset="0"/>
                <a:sym typeface="Wingdings" panose="05000000000000000000" pitchFamily="2" charset="2"/>
              </a:rPr>
              <a:t> </a:t>
            </a:r>
            <a:r>
              <a:rPr lang="de-DE" sz="1600" dirty="0" err="1">
                <a:solidFill>
                  <a:srgbClr val="0000FF"/>
                </a:solidFill>
                <a:latin typeface="Calibri" pitchFamily="34" charset="0"/>
                <a:cs typeface="Calibri" pitchFamily="34" charset="0"/>
                <a:sym typeface="Wingdings" panose="05000000000000000000" pitchFamily="2" charset="2"/>
              </a:rPr>
              <a:t>position</a:t>
            </a:r>
            <a:r>
              <a:rPr lang="de-DE" sz="1600" dirty="0">
                <a:solidFill>
                  <a:srgbClr val="0000FF"/>
                </a:solidFill>
                <a:latin typeface="Calibri" pitchFamily="34" charset="0"/>
                <a:cs typeface="Calibri" pitchFamily="34" charset="0"/>
                <a:sym typeface="Wingdings" panose="05000000000000000000" pitchFamily="2" charset="2"/>
              </a:rPr>
              <a:t> </a:t>
            </a:r>
            <a:r>
              <a:rPr lang="de-DE" sz="1600" dirty="0" err="1">
                <a:solidFill>
                  <a:srgbClr val="0000FF"/>
                </a:solidFill>
                <a:latin typeface="Calibri" pitchFamily="34" charset="0"/>
                <a:cs typeface="Calibri" pitchFamily="34" charset="0"/>
                <a:sym typeface="Wingdings" panose="05000000000000000000" pitchFamily="2" charset="2"/>
              </a:rPr>
              <a:t>offset</a:t>
            </a:r>
            <a:endParaRPr lang="de-DE" sz="1600" dirty="0"/>
          </a:p>
        </p:txBody>
      </p:sp>
      <mc:AlternateContent xmlns:mc="http://schemas.openxmlformats.org/markup-compatibility/2006" xmlns:a14="http://schemas.microsoft.com/office/drawing/2010/main">
        <mc:Choice Requires="a14">
          <p:sp>
            <p:nvSpPr>
              <p:cNvPr id="26" name="Textfeld 25"/>
              <p:cNvSpPr txBox="1"/>
              <p:nvPr/>
            </p:nvSpPr>
            <p:spPr>
              <a:xfrm>
                <a:off x="4686313" y="2048990"/>
                <a:ext cx="3195688" cy="6197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de-DE" sz="1600" b="0" i="1" smtClean="0">
                          <a:latin typeface="Cambria Math"/>
                          <a:cs typeface="Calibri" pitchFamily="34" charset="0"/>
                        </a:rPr>
                        <m:t>𝑦</m:t>
                      </m:r>
                      <m:r>
                        <a:rPr lang="de-DE" sz="1600" b="0" i="1" smtClean="0">
                          <a:latin typeface="Cambria Math"/>
                          <a:cs typeface="Calibri" pitchFamily="34" charset="0"/>
                        </a:rPr>
                        <m:t>(</m:t>
                      </m:r>
                      <m:r>
                        <a:rPr lang="de-DE" sz="1600" b="0" i="1" smtClean="0">
                          <a:latin typeface="Cambria Math"/>
                          <a:cs typeface="Calibri" pitchFamily="34" charset="0"/>
                        </a:rPr>
                        <m:t>𝑥</m:t>
                      </m:r>
                      <m:r>
                        <a:rPr lang="de-DE" sz="1600" b="0" i="1" smtClean="0">
                          <a:latin typeface="Cambria Math"/>
                          <a:cs typeface="Calibri" pitchFamily="34" charset="0"/>
                        </a:rPr>
                        <m:t>)=</m:t>
                      </m:r>
                      <m:box>
                        <m:boxPr>
                          <m:ctrlPr>
                            <a:rPr lang="de-DE" sz="1600" i="1" smtClean="0">
                              <a:latin typeface="Cambria Math" panose="02040503050406030204" pitchFamily="18" charset="0"/>
                              <a:cs typeface="Calibri" pitchFamily="34" charset="0"/>
                            </a:rPr>
                          </m:ctrlPr>
                        </m:boxPr>
                        <m:e>
                          <m:argPr>
                            <m:argSz m:val="-1"/>
                          </m:argPr>
                          <m:f>
                            <m:fPr>
                              <m:ctrlPr>
                                <a:rPr lang="de-DE" sz="1600" i="1" smtClean="0">
                                  <a:latin typeface="Cambria Math" panose="02040503050406030204" pitchFamily="18" charset="0"/>
                                  <a:cs typeface="Calibri" pitchFamily="34" charset="0"/>
                                </a:rPr>
                              </m:ctrlPr>
                            </m:fPr>
                            <m:num>
                              <m:r>
                                <a:rPr lang="de-DE" sz="1600" b="0" i="1" smtClean="0">
                                  <a:latin typeface="Cambria Math"/>
                                  <a:cs typeface="Calibri" pitchFamily="34" charset="0"/>
                                </a:rPr>
                                <m:t>1</m:t>
                              </m:r>
                            </m:num>
                            <m:den>
                              <m:r>
                                <a:rPr lang="de-DE" sz="1600" b="0" i="1" smtClean="0">
                                  <a:latin typeface="Cambria Math"/>
                                  <a:cs typeface="Calibri" pitchFamily="34" charset="0"/>
                                </a:rPr>
                                <m:t>2</m:t>
                              </m:r>
                            </m:den>
                          </m:f>
                          <m:sSub>
                            <m:sSubPr>
                              <m:ctrlPr>
                                <a:rPr lang="de-DE" sz="1600" i="1" smtClean="0">
                                  <a:latin typeface="Cambria Math" panose="02040503050406030204" pitchFamily="18" charset="0"/>
                                  <a:cs typeface="Calibri" pitchFamily="34" charset="0"/>
                                </a:rPr>
                              </m:ctrlPr>
                            </m:sSubPr>
                            <m:e>
                              <m:r>
                                <a:rPr lang="de-DE" sz="1600" b="0" i="1" smtClean="0">
                                  <a:latin typeface="Cambria Math"/>
                                  <a:cs typeface="Calibri" pitchFamily="34" charset="0"/>
                                </a:rPr>
                                <m:t> </m:t>
                              </m:r>
                              <m:r>
                                <a:rPr lang="de-DE" sz="1600" b="0" i="1" smtClean="0">
                                  <a:latin typeface="Cambria Math"/>
                                  <a:cs typeface="Calibri" pitchFamily="34" charset="0"/>
                                </a:rPr>
                                <m:t>h</m:t>
                              </m:r>
                            </m:e>
                            <m:sub>
                              <m:r>
                                <a:rPr lang="de-DE" sz="1600" b="0" i="1" smtClean="0">
                                  <a:latin typeface="Cambria Math"/>
                                  <a:cs typeface="Calibri" pitchFamily="34" charset="0"/>
                                </a:rPr>
                                <m:t>𝑔𝑎𝑝</m:t>
                              </m:r>
                            </m:sub>
                          </m:sSub>
                          <m:r>
                            <a:rPr lang="de-DE" sz="1600" i="1" smtClean="0">
                              <a:latin typeface="Cambria Math"/>
                              <a:ea typeface="Cambria Math"/>
                              <a:cs typeface="Calibri" pitchFamily="34" charset="0"/>
                            </a:rPr>
                            <m:t>∙</m:t>
                          </m:r>
                          <m:r>
                            <a:rPr lang="de-DE" sz="1600" b="0" i="1" smtClean="0">
                              <a:latin typeface="Cambria Math"/>
                              <a:ea typeface="Cambria Math"/>
                              <a:cs typeface="Calibri" pitchFamily="34" charset="0"/>
                            </a:rPr>
                            <m:t> </m:t>
                          </m:r>
                        </m:e>
                      </m:box>
                      <m:box>
                        <m:boxPr>
                          <m:ctrlPr>
                            <a:rPr lang="de-DE" sz="1600" i="1" smtClean="0">
                              <a:latin typeface="Cambria Math" panose="02040503050406030204" pitchFamily="18" charset="0"/>
                              <a:ea typeface="Cambria Math"/>
                              <a:cs typeface="Calibri" pitchFamily="34" charset="0"/>
                            </a:rPr>
                          </m:ctrlPr>
                        </m:boxPr>
                        <m:e>
                          <m:argPr>
                            <m:argSz m:val="-1"/>
                          </m:argPr>
                          <m:f>
                            <m:fPr>
                              <m:ctrlPr>
                                <a:rPr lang="de-DE" sz="1600" i="1" smtClean="0">
                                  <a:latin typeface="Cambria Math" panose="02040503050406030204" pitchFamily="18" charset="0"/>
                                  <a:ea typeface="Cambria Math"/>
                                  <a:cs typeface="Calibri" pitchFamily="34" charset="0"/>
                                </a:rPr>
                              </m:ctrlPr>
                            </m:fPr>
                            <m:num>
                              <m:r>
                                <a:rPr lang="de-DE" sz="1600" b="0" i="1" smtClean="0">
                                  <a:latin typeface="Cambria Math"/>
                                  <a:ea typeface="Cambria Math"/>
                                  <a:cs typeface="Calibri" pitchFamily="34" charset="0"/>
                                </a:rPr>
                                <m:t>1</m:t>
                              </m:r>
                            </m:num>
                            <m:den>
                              <m:rad>
                                <m:radPr>
                                  <m:degHide m:val="on"/>
                                  <m:ctrlPr>
                                    <a:rPr lang="de-DE" sz="1600" i="1" smtClean="0">
                                      <a:latin typeface="Cambria Math" panose="02040503050406030204" pitchFamily="18" charset="0"/>
                                      <a:ea typeface="Cambria Math"/>
                                      <a:cs typeface="Calibri" pitchFamily="34" charset="0"/>
                                    </a:rPr>
                                  </m:ctrlPr>
                                </m:radPr>
                                <m:deg/>
                                <m:e>
                                  <m:r>
                                    <a:rPr lang="de-DE" sz="1600" b="0" i="1" smtClean="0">
                                      <a:latin typeface="Cambria Math"/>
                                      <a:ea typeface="Cambria Math"/>
                                      <a:cs typeface="Calibri" pitchFamily="34" charset="0"/>
                                    </a:rPr>
                                    <m:t>1−</m:t>
                                  </m:r>
                                  <m:r>
                                    <a:rPr lang="de-DE" sz="1600" b="0" i="1" smtClean="0">
                                      <a:solidFill>
                                        <a:schemeClr val="tx1"/>
                                      </a:solidFill>
                                      <a:latin typeface="Cambria Math"/>
                                      <a:ea typeface="Cambria Math"/>
                                      <a:cs typeface="Calibri" pitchFamily="34" charset="0"/>
                                    </a:rPr>
                                    <m:t>𝑏</m:t>
                                  </m:r>
                                  <m:r>
                                    <a:rPr lang="de-DE" sz="1600" b="0" i="1" smtClean="0">
                                      <a:solidFill>
                                        <a:schemeClr val="tx1"/>
                                      </a:solidFill>
                                      <a:latin typeface="Cambria Math"/>
                                      <a:ea typeface="Cambria Math"/>
                                      <a:cs typeface="Calibri" pitchFamily="34" charset="0"/>
                                    </a:rPr>
                                    <m:t> ∙ </m:t>
                                  </m:r>
                                  <m:f>
                                    <m:fPr>
                                      <m:ctrlPr>
                                        <a:rPr lang="de-DE" sz="1600" b="0" i="1" smtClean="0">
                                          <a:latin typeface="Cambria Math" panose="02040503050406030204" pitchFamily="18" charset="0"/>
                                          <a:ea typeface="Cambria Math"/>
                                          <a:cs typeface="Calibri" pitchFamily="34" charset="0"/>
                                        </a:rPr>
                                      </m:ctrlPr>
                                    </m:fPr>
                                    <m:num>
                                      <m:sSub>
                                        <m:sSubPr>
                                          <m:ctrlPr>
                                            <a:rPr lang="de-DE" sz="1600" b="0" i="1" smtClean="0">
                                              <a:latin typeface="Cambria Math" panose="02040503050406030204" pitchFamily="18" charset="0"/>
                                              <a:ea typeface="Cambria Math"/>
                                              <a:cs typeface="Calibri" pitchFamily="34" charset="0"/>
                                            </a:rPr>
                                          </m:ctrlPr>
                                        </m:sSubPr>
                                        <m:e>
                                          <m:r>
                                            <a:rPr lang="de-DE" sz="1600" b="0" i="1" smtClean="0">
                                              <a:latin typeface="Cambria Math"/>
                                              <a:ea typeface="Cambria Math"/>
                                              <a:cs typeface="Calibri" pitchFamily="34" charset="0"/>
                                            </a:rPr>
                                            <m:t>𝐸</m:t>
                                          </m:r>
                                        </m:e>
                                        <m:sub>
                                          <m:r>
                                            <a:rPr lang="de-DE" sz="1600" b="0" i="1" smtClean="0">
                                              <a:latin typeface="Cambria Math"/>
                                              <a:ea typeface="Cambria Math"/>
                                              <a:cs typeface="Calibri" pitchFamily="34" charset="0"/>
                                            </a:rPr>
                                            <m:t>𝑥</m:t>
                                          </m:r>
                                        </m:sub>
                                      </m:sSub>
                                    </m:num>
                                    <m:den>
                                      <m:sSub>
                                        <m:sSubPr>
                                          <m:ctrlPr>
                                            <a:rPr lang="de-DE" sz="1600" b="0" i="1" smtClean="0">
                                              <a:latin typeface="Cambria Math" panose="02040503050406030204" pitchFamily="18" charset="0"/>
                                              <a:ea typeface="Cambria Math"/>
                                              <a:cs typeface="Calibri" pitchFamily="34" charset="0"/>
                                            </a:rPr>
                                          </m:ctrlPr>
                                        </m:sSubPr>
                                        <m:e>
                                          <m:r>
                                            <a:rPr lang="de-DE" sz="1600" b="0" i="1" smtClean="0">
                                              <a:latin typeface="Cambria Math"/>
                                              <a:ea typeface="Cambria Math"/>
                                              <a:cs typeface="Calibri" pitchFamily="34" charset="0"/>
                                            </a:rPr>
                                            <m:t>𝑉</m:t>
                                          </m:r>
                                        </m:e>
                                        <m:sub>
                                          <m:r>
                                            <a:rPr lang="de-DE" sz="1600" b="0" i="1" smtClean="0">
                                              <a:latin typeface="Cambria Math"/>
                                              <a:ea typeface="Cambria Math"/>
                                              <a:cs typeface="Calibri" pitchFamily="34" charset="0"/>
                                            </a:rPr>
                                            <m:t>𝑎𝑐𝑐</m:t>
                                          </m:r>
                                        </m:sub>
                                      </m:sSub>
                                    </m:den>
                                  </m:f>
                                  <m:r>
                                    <a:rPr lang="de-DE" sz="1600" b="0" i="1" smtClean="0">
                                      <a:latin typeface="Cambria Math"/>
                                      <a:ea typeface="Cambria Math"/>
                                      <a:cs typeface="Calibri" pitchFamily="34" charset="0"/>
                                    </a:rPr>
                                    <m:t> ∙ </m:t>
                                  </m:r>
                                  <m:r>
                                    <a:rPr lang="de-DE" sz="1600" b="0" i="1" smtClean="0">
                                      <a:latin typeface="Cambria Math"/>
                                      <a:ea typeface="Cambria Math"/>
                                      <a:cs typeface="Calibri" pitchFamily="34" charset="0"/>
                                    </a:rPr>
                                    <m:t>𝑥</m:t>
                                  </m:r>
                                </m:e>
                              </m:rad>
                            </m:den>
                          </m:f>
                          <m:r>
                            <a:rPr lang="de-DE" sz="1600" b="0" i="1" smtClean="0">
                              <a:latin typeface="Cambria Math"/>
                              <a:ea typeface="Cambria Math"/>
                              <a:cs typeface="Calibri" pitchFamily="34" charset="0"/>
                            </a:rPr>
                            <m:t> − </m:t>
                          </m:r>
                          <m:r>
                            <a:rPr lang="de-DE" sz="1600" b="0" i="1" smtClean="0">
                              <a:solidFill>
                                <a:schemeClr val="tx1"/>
                              </a:solidFill>
                              <a:latin typeface="Cambria Math"/>
                              <a:ea typeface="Cambria Math"/>
                              <a:cs typeface="Calibri" pitchFamily="34" charset="0"/>
                            </a:rPr>
                            <m:t>𝑐</m:t>
                          </m:r>
                          <m:r>
                            <a:rPr lang="de-DE" sz="1600" b="0" i="1" smtClean="0">
                              <a:latin typeface="Cambria Math"/>
                              <a:ea typeface="Cambria Math"/>
                              <a:cs typeface="Calibri" pitchFamily="34" charset="0"/>
                            </a:rPr>
                            <m:t> ∙</m:t>
                          </m:r>
                          <m:sSup>
                            <m:sSupPr>
                              <m:ctrlPr>
                                <a:rPr lang="de-DE" sz="1600" b="0" i="1" smtClean="0">
                                  <a:latin typeface="Cambria Math" panose="02040503050406030204" pitchFamily="18" charset="0"/>
                                  <a:ea typeface="Cambria Math"/>
                                  <a:cs typeface="Calibri" pitchFamily="34" charset="0"/>
                                </a:rPr>
                              </m:ctrlPr>
                            </m:sSupPr>
                            <m:e>
                              <m:r>
                                <a:rPr lang="de-DE" sz="1600" b="0" i="1" smtClean="0">
                                  <a:latin typeface="Cambria Math"/>
                                  <a:ea typeface="Cambria Math"/>
                                  <a:cs typeface="Calibri" pitchFamily="34" charset="0"/>
                                </a:rPr>
                                <m:t>𝑥</m:t>
                              </m:r>
                            </m:e>
                            <m:sup>
                              <m:r>
                                <a:rPr lang="de-DE" sz="1600" b="0" i="1" smtClean="0">
                                  <a:latin typeface="Cambria Math"/>
                                  <a:ea typeface="Cambria Math"/>
                                  <a:cs typeface="Calibri" pitchFamily="34" charset="0"/>
                                </a:rPr>
                                <m:t>2</m:t>
                              </m:r>
                            </m:sup>
                          </m:sSup>
                        </m:e>
                      </m:box>
                    </m:oMath>
                  </m:oMathPara>
                </a14:m>
                <a:endParaRPr lang="de-DE" sz="1600" dirty="0" err="1" smtClean="0">
                  <a:latin typeface="Calibri" pitchFamily="34" charset="0"/>
                  <a:cs typeface="Calibri" pitchFamily="34" charset="0"/>
                </a:endParaRPr>
              </a:p>
            </p:txBody>
          </p:sp>
        </mc:Choice>
        <mc:Fallback xmlns="">
          <p:sp>
            <p:nvSpPr>
              <p:cNvPr id="26" name="Textfeld 25"/>
              <p:cNvSpPr txBox="1">
                <a:spLocks noRot="1" noChangeAspect="1" noMove="1" noResize="1" noEditPoints="1" noAdjustHandles="1" noChangeArrowheads="1" noChangeShapeType="1" noTextEdit="1"/>
              </p:cNvSpPr>
              <p:nvPr/>
            </p:nvSpPr>
            <p:spPr>
              <a:xfrm>
                <a:off x="4686313" y="2048990"/>
                <a:ext cx="3195688" cy="619721"/>
              </a:xfrm>
              <a:prstGeom prst="rect">
                <a:avLst/>
              </a:prstGeom>
              <a:blipFill rotWithShape="1">
                <a:blip r:embed="rId5"/>
                <a:stretch>
                  <a:fillRect/>
                </a:stretch>
              </a:blipFill>
            </p:spPr>
            <p:txBody>
              <a:bodyPr/>
              <a:lstStyle/>
              <a:p>
                <a:r>
                  <a:rPr lang="de-DE">
                    <a:noFill/>
                  </a:rPr>
                  <a:t> </a:t>
                </a:r>
              </a:p>
            </p:txBody>
          </p:sp>
        </mc:Fallback>
      </mc:AlternateContent>
      <p:sp>
        <p:nvSpPr>
          <p:cNvPr id="31" name="Textfeld 30"/>
          <p:cNvSpPr txBox="1"/>
          <p:nvPr/>
        </p:nvSpPr>
        <p:spPr>
          <a:xfrm>
            <a:off x="4445576" y="1345536"/>
            <a:ext cx="3815596" cy="353943"/>
          </a:xfrm>
          <a:prstGeom prst="rect">
            <a:avLst/>
          </a:prstGeom>
          <a:noFill/>
        </p:spPr>
        <p:txBody>
          <a:bodyPr wrap="none" rtlCol="0">
            <a:spAutoFit/>
          </a:bodyPr>
          <a:lstStyle/>
          <a:p>
            <a:r>
              <a:rPr lang="de-DE" sz="1700" dirty="0" smtClean="0">
                <a:latin typeface="Calibri" pitchFamily="34" charset="0"/>
                <a:cs typeface="Calibri" pitchFamily="34" charset="0"/>
              </a:rPr>
              <a:t>Transverse </a:t>
            </a:r>
            <a:r>
              <a:rPr lang="de-DE" sz="1700" dirty="0" err="1" smtClean="0">
                <a:latin typeface="Calibri" pitchFamily="34" charset="0"/>
                <a:cs typeface="Calibri" pitchFamily="34" charset="0"/>
              </a:rPr>
              <a:t>Matching</a:t>
            </a:r>
            <a:r>
              <a:rPr lang="de-DE" sz="1700" dirty="0" smtClean="0">
                <a:latin typeface="Calibri" pitchFamily="34" charset="0"/>
                <a:cs typeface="Calibri" pitchFamily="34" charset="0"/>
              </a:rPr>
              <a:t> </a:t>
            </a:r>
            <a:r>
              <a:rPr lang="de-DE" sz="1700" dirty="0" err="1" smtClean="0">
                <a:latin typeface="Calibri" pitchFamily="34" charset="0"/>
                <a:cs typeface="Calibri" pitchFamily="34" charset="0"/>
              </a:rPr>
              <a:t>of</a:t>
            </a:r>
            <a:r>
              <a:rPr lang="de-DE" sz="1700" dirty="0" smtClean="0">
                <a:latin typeface="Calibri" pitchFamily="34" charset="0"/>
                <a:cs typeface="Calibri" pitchFamily="34" charset="0"/>
              </a:rPr>
              <a:t> </a:t>
            </a:r>
            <a:r>
              <a:rPr lang="de-DE" sz="1700" dirty="0" err="1" smtClean="0">
                <a:latin typeface="Calibri" pitchFamily="34" charset="0"/>
                <a:cs typeface="Calibri" pitchFamily="34" charset="0"/>
              </a:rPr>
              <a:t>Deflection</a:t>
            </a:r>
            <a:r>
              <a:rPr lang="de-DE" sz="1700" dirty="0" smtClean="0">
                <a:latin typeface="Calibri" pitchFamily="34" charset="0"/>
                <a:cs typeface="Calibri" pitchFamily="34" charset="0"/>
              </a:rPr>
              <a:t> Forces</a:t>
            </a:r>
          </a:p>
        </p:txBody>
      </p:sp>
      <p:sp>
        <p:nvSpPr>
          <p:cNvPr id="32" name="Rechteck 31"/>
          <p:cNvSpPr/>
          <p:nvPr/>
        </p:nvSpPr>
        <p:spPr bwMode="auto">
          <a:xfrm>
            <a:off x="347423" y="1351217"/>
            <a:ext cx="3984431" cy="5151183"/>
          </a:xfrm>
          <a:prstGeom prst="rect">
            <a:avLst/>
          </a:prstGeom>
          <a:noFill/>
          <a:ln w="25400" cap="flat" cmpd="sng" algn="ctr">
            <a:solidFill>
              <a:srgbClr val="FF99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33" name="Rechteck 32"/>
          <p:cNvSpPr/>
          <p:nvPr/>
        </p:nvSpPr>
        <p:spPr bwMode="auto">
          <a:xfrm>
            <a:off x="4445577" y="1346605"/>
            <a:ext cx="4328968" cy="5151183"/>
          </a:xfrm>
          <a:prstGeom prst="rect">
            <a:avLst/>
          </a:prstGeom>
          <a:noFill/>
          <a:ln w="25400" cap="flat" cmpd="sng" algn="ctr">
            <a:solidFill>
              <a:srgbClr val="FF99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34" name="Textfeld 33"/>
          <p:cNvSpPr txBox="1"/>
          <p:nvPr/>
        </p:nvSpPr>
        <p:spPr>
          <a:xfrm>
            <a:off x="4655989" y="5875969"/>
            <a:ext cx="3157018" cy="584775"/>
          </a:xfrm>
          <a:prstGeom prst="rect">
            <a:avLst/>
          </a:prstGeom>
          <a:noFill/>
          <a:ln>
            <a:noFill/>
          </a:ln>
        </p:spPr>
        <p:txBody>
          <a:bodyPr wrap="none" rtlCol="0">
            <a:spAutoFit/>
          </a:bodyPr>
          <a:lstStyle/>
          <a:p>
            <a:pPr algn="l"/>
            <a:r>
              <a:rPr lang="de-DE" sz="1600" dirty="0">
                <a:solidFill>
                  <a:srgbClr val="0000FF"/>
                </a:solidFill>
                <a:latin typeface="Calibri" pitchFamily="34" charset="0"/>
                <a:cs typeface="Calibri" pitchFamily="34" charset="0"/>
              </a:rPr>
              <a:t>- </a:t>
            </a:r>
            <a:r>
              <a:rPr lang="de-DE" sz="1600" dirty="0" err="1">
                <a:solidFill>
                  <a:srgbClr val="0000FF"/>
                </a:solidFill>
                <a:latin typeface="Calibri" pitchFamily="34" charset="0"/>
                <a:cs typeface="Calibri" pitchFamily="34" charset="0"/>
              </a:rPr>
              <a:t>Focusing</a:t>
            </a:r>
            <a:r>
              <a:rPr lang="de-DE" sz="1600" dirty="0">
                <a:solidFill>
                  <a:srgbClr val="0000FF"/>
                </a:solidFill>
                <a:latin typeface="Calibri" pitchFamily="34" charset="0"/>
                <a:cs typeface="Calibri" pitchFamily="34" charset="0"/>
              </a:rPr>
              <a:t> in </a:t>
            </a:r>
            <a:r>
              <a:rPr lang="de-DE" sz="1600" dirty="0" err="1" smtClean="0">
                <a:solidFill>
                  <a:srgbClr val="0000FF"/>
                </a:solidFill>
                <a:latin typeface="Calibri" pitchFamily="34" charset="0"/>
                <a:cs typeface="Calibri" pitchFamily="34" charset="0"/>
              </a:rPr>
              <a:t>both</a:t>
            </a:r>
            <a:r>
              <a:rPr lang="de-DE" sz="1600" dirty="0" smtClean="0">
                <a:solidFill>
                  <a:srgbClr val="0000FF"/>
                </a:solidFill>
                <a:latin typeface="Calibri" pitchFamily="34" charset="0"/>
                <a:cs typeface="Calibri" pitchFamily="34" charset="0"/>
              </a:rPr>
              <a:t> </a:t>
            </a:r>
            <a:r>
              <a:rPr lang="de-DE" sz="1600" dirty="0" err="1">
                <a:solidFill>
                  <a:srgbClr val="0000FF"/>
                </a:solidFill>
                <a:latin typeface="Calibri" pitchFamily="34" charset="0"/>
                <a:cs typeface="Calibri" pitchFamily="34" charset="0"/>
              </a:rPr>
              <a:t>t</a:t>
            </a:r>
            <a:r>
              <a:rPr lang="de-DE" sz="1600" dirty="0" err="1" smtClean="0">
                <a:solidFill>
                  <a:srgbClr val="0000FF"/>
                </a:solidFill>
                <a:latin typeface="Calibri" pitchFamily="34" charset="0"/>
                <a:cs typeface="Calibri" pitchFamily="34" charset="0"/>
              </a:rPr>
              <a:t>ransverse</a:t>
            </a:r>
            <a:r>
              <a:rPr lang="de-DE" sz="1600" dirty="0" smtClean="0">
                <a:solidFill>
                  <a:srgbClr val="0000FF"/>
                </a:solidFill>
                <a:latin typeface="Calibri" pitchFamily="34" charset="0"/>
                <a:cs typeface="Calibri" pitchFamily="34" charset="0"/>
              </a:rPr>
              <a:t> planes</a:t>
            </a:r>
            <a:endParaRPr lang="de-DE" sz="1600" dirty="0">
              <a:solidFill>
                <a:srgbClr val="0000FF"/>
              </a:solidFill>
              <a:latin typeface="Calibri" pitchFamily="34" charset="0"/>
              <a:cs typeface="Calibri" pitchFamily="34" charset="0"/>
            </a:endParaRPr>
          </a:p>
          <a:p>
            <a:pPr algn="l"/>
            <a:r>
              <a:rPr lang="de-DE" sz="1600" dirty="0" smtClean="0">
                <a:solidFill>
                  <a:srgbClr val="0000FF"/>
                </a:solidFill>
                <a:latin typeface="Calibri" pitchFamily="34" charset="0"/>
                <a:cs typeface="Calibri" pitchFamily="34" charset="0"/>
              </a:rPr>
              <a:t>- </a:t>
            </a:r>
            <a:r>
              <a:rPr lang="de-DE" sz="1600" dirty="0" err="1" smtClean="0">
                <a:solidFill>
                  <a:srgbClr val="0000FF"/>
                </a:solidFill>
                <a:latin typeface="Calibri" pitchFamily="34" charset="0"/>
                <a:cs typeface="Calibri" pitchFamily="34" charset="0"/>
              </a:rPr>
              <a:t>Preserving</a:t>
            </a:r>
            <a:r>
              <a:rPr lang="de-DE" sz="1600" dirty="0" smtClean="0">
                <a:solidFill>
                  <a:srgbClr val="0000FF"/>
                </a:solidFill>
                <a:latin typeface="Calibri" pitchFamily="34" charset="0"/>
                <a:cs typeface="Calibri" pitchFamily="34" charset="0"/>
              </a:rPr>
              <a:t> </a:t>
            </a:r>
            <a:r>
              <a:rPr lang="de-DE" sz="1600" dirty="0" err="1" smtClean="0">
                <a:solidFill>
                  <a:srgbClr val="0000FF"/>
                </a:solidFill>
                <a:latin typeface="Calibri" pitchFamily="34" charset="0"/>
                <a:cs typeface="Calibri" pitchFamily="34" charset="0"/>
              </a:rPr>
              <a:t>cylindrical</a:t>
            </a:r>
            <a:r>
              <a:rPr lang="de-DE" sz="1600" dirty="0" smtClean="0">
                <a:solidFill>
                  <a:srgbClr val="0000FF"/>
                </a:solidFill>
                <a:latin typeface="Calibri" pitchFamily="34" charset="0"/>
                <a:cs typeface="Calibri" pitchFamily="34" charset="0"/>
              </a:rPr>
              <a:t> </a:t>
            </a:r>
            <a:r>
              <a:rPr lang="de-DE" sz="1600" dirty="0" err="1" smtClean="0">
                <a:solidFill>
                  <a:srgbClr val="0000FF"/>
                </a:solidFill>
                <a:latin typeface="Calibri" pitchFamily="34" charset="0"/>
                <a:cs typeface="Calibri" pitchFamily="34" charset="0"/>
              </a:rPr>
              <a:t>symmetry</a:t>
            </a:r>
            <a:endParaRPr lang="de-DE" sz="1600" dirty="0" smtClean="0">
              <a:solidFill>
                <a:srgbClr val="0000FF"/>
              </a:solidFill>
              <a:latin typeface="Calibri" pitchFamily="34" charset="0"/>
              <a:cs typeface="Calibri" pitchFamily="34" charset="0"/>
            </a:endParaRPr>
          </a:p>
        </p:txBody>
      </p:sp>
      <p:sp>
        <p:nvSpPr>
          <p:cNvPr id="35" name="Rechteck 34"/>
          <p:cNvSpPr/>
          <p:nvPr/>
        </p:nvSpPr>
        <p:spPr>
          <a:xfrm>
            <a:off x="4914881" y="2464316"/>
            <a:ext cx="1289327" cy="461665"/>
          </a:xfrm>
          <a:prstGeom prst="rect">
            <a:avLst/>
          </a:prstGeom>
        </p:spPr>
        <p:txBody>
          <a:bodyPr wrap="none">
            <a:spAutoFit/>
          </a:bodyPr>
          <a:lstStyle/>
          <a:p>
            <a:r>
              <a:rPr lang="de-DE" sz="1200" dirty="0" err="1">
                <a:solidFill>
                  <a:srgbClr val="FF0000"/>
                </a:solidFill>
                <a:latin typeface="Calibri" pitchFamily="34" charset="0"/>
                <a:cs typeface="Calibri" pitchFamily="34" charset="0"/>
              </a:rPr>
              <a:t>Compensation</a:t>
            </a:r>
            <a:r>
              <a:rPr lang="de-DE" sz="1200" dirty="0">
                <a:solidFill>
                  <a:srgbClr val="FF0000"/>
                </a:solidFill>
                <a:latin typeface="Calibri" pitchFamily="34" charset="0"/>
                <a:cs typeface="Calibri" pitchFamily="34" charset="0"/>
              </a:rPr>
              <a:t> </a:t>
            </a:r>
            <a:r>
              <a:rPr lang="de-DE" sz="1200" dirty="0" err="1" smtClean="0">
                <a:solidFill>
                  <a:srgbClr val="FF0000"/>
                </a:solidFill>
                <a:latin typeface="Calibri" pitchFamily="34" charset="0"/>
                <a:cs typeface="Calibri" pitchFamily="34" charset="0"/>
              </a:rPr>
              <a:t>of</a:t>
            </a:r>
            <a:r>
              <a:rPr lang="de-DE" sz="1200" dirty="0" smtClean="0">
                <a:solidFill>
                  <a:srgbClr val="FF0000"/>
                </a:solidFill>
                <a:latin typeface="Calibri" pitchFamily="34" charset="0"/>
                <a:cs typeface="Calibri" pitchFamily="34" charset="0"/>
              </a:rPr>
              <a:t> </a:t>
            </a:r>
          </a:p>
          <a:p>
            <a:r>
              <a:rPr lang="de-DE" sz="1200" dirty="0" err="1" smtClean="0">
                <a:solidFill>
                  <a:srgbClr val="FF0000"/>
                </a:solidFill>
                <a:latin typeface="Calibri" pitchFamily="34" charset="0"/>
                <a:cs typeface="Calibri" pitchFamily="34" charset="0"/>
              </a:rPr>
              <a:t>Velocity</a:t>
            </a:r>
            <a:r>
              <a:rPr lang="de-DE" sz="1200" dirty="0" smtClean="0">
                <a:solidFill>
                  <a:srgbClr val="FF0000"/>
                </a:solidFill>
                <a:latin typeface="Calibri" pitchFamily="34" charset="0"/>
                <a:cs typeface="Calibri" pitchFamily="34" charset="0"/>
              </a:rPr>
              <a:t> </a:t>
            </a:r>
            <a:r>
              <a:rPr lang="de-DE" sz="1200" dirty="0">
                <a:solidFill>
                  <a:srgbClr val="FF0000"/>
                </a:solidFill>
                <a:latin typeface="Calibri" pitchFamily="34" charset="0"/>
                <a:cs typeface="Calibri" pitchFamily="34" charset="0"/>
              </a:rPr>
              <a:t>Change</a:t>
            </a:r>
            <a:endParaRPr lang="de-DE" sz="1200" dirty="0">
              <a:solidFill>
                <a:srgbClr val="FF0000"/>
              </a:solidFill>
            </a:endParaRPr>
          </a:p>
        </p:txBody>
      </p:sp>
      <p:sp>
        <p:nvSpPr>
          <p:cNvPr id="36" name="Ellipse 35"/>
          <p:cNvSpPr/>
          <p:nvPr/>
        </p:nvSpPr>
        <p:spPr bwMode="auto">
          <a:xfrm>
            <a:off x="6060878" y="2044346"/>
            <a:ext cx="1117939" cy="716820"/>
          </a:xfrm>
          <a:prstGeom prst="ellipse">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37" name="Ellipse 36"/>
          <p:cNvSpPr/>
          <p:nvPr/>
        </p:nvSpPr>
        <p:spPr bwMode="auto">
          <a:xfrm>
            <a:off x="7227567" y="2100332"/>
            <a:ext cx="420270" cy="295842"/>
          </a:xfrm>
          <a:prstGeom prst="ellipse">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38" name="Rechteck 37"/>
          <p:cNvSpPr/>
          <p:nvPr/>
        </p:nvSpPr>
        <p:spPr>
          <a:xfrm>
            <a:off x="7583638" y="1952839"/>
            <a:ext cx="1210139" cy="461665"/>
          </a:xfrm>
          <a:prstGeom prst="rect">
            <a:avLst/>
          </a:prstGeom>
        </p:spPr>
        <p:txBody>
          <a:bodyPr wrap="none">
            <a:spAutoFit/>
          </a:bodyPr>
          <a:lstStyle/>
          <a:p>
            <a:r>
              <a:rPr lang="de-DE" sz="1200" dirty="0" smtClean="0">
                <a:solidFill>
                  <a:srgbClr val="FF0000"/>
                </a:solidFill>
                <a:latin typeface="Calibri" pitchFamily="34" charset="0"/>
                <a:cs typeface="Calibri" pitchFamily="34" charset="0"/>
              </a:rPr>
              <a:t>Field</a:t>
            </a:r>
          </a:p>
          <a:p>
            <a:r>
              <a:rPr lang="de-DE" sz="1200" dirty="0" err="1" smtClean="0">
                <a:solidFill>
                  <a:srgbClr val="FF0000"/>
                </a:solidFill>
                <a:latin typeface="Calibri" pitchFamily="34" charset="0"/>
                <a:cs typeface="Calibri" pitchFamily="34" charset="0"/>
              </a:rPr>
              <a:t>Homogenization</a:t>
            </a:r>
            <a:endParaRPr lang="de-DE" sz="1200" dirty="0">
              <a:solidFill>
                <a:srgbClr val="FF0000"/>
              </a:solidFill>
            </a:endParaRPr>
          </a:p>
        </p:txBody>
      </p:sp>
      <p:grpSp>
        <p:nvGrpSpPr>
          <p:cNvPr id="6" name="Gruppieren 5"/>
          <p:cNvGrpSpPr/>
          <p:nvPr/>
        </p:nvGrpSpPr>
        <p:grpSpPr>
          <a:xfrm>
            <a:off x="4493402" y="3001397"/>
            <a:ext cx="4225727" cy="2905366"/>
            <a:chOff x="4493402" y="3001397"/>
            <a:chExt cx="4225727" cy="2905366"/>
          </a:xfrm>
        </p:grpSpPr>
        <p:pic>
          <p:nvPicPr>
            <p:cNvPr id="25" name="Picture 2" descr="D:\Eigene Dokumente\Chopper\Bilder\2014_mai\H-Magnet_2014-05-19_00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263" t="23431" r="10758" b="12787"/>
            <a:stretch/>
          </p:blipFill>
          <p:spPr bwMode="auto">
            <a:xfrm>
              <a:off x="4493402" y="3001397"/>
              <a:ext cx="4225727" cy="2905366"/>
            </a:xfrm>
            <a:prstGeom prst="rect">
              <a:avLst/>
            </a:prstGeom>
            <a:noFill/>
            <a:extLst>
              <a:ext uri="{909E8E84-426E-40DD-AFC4-6F175D3DCCD1}">
                <a14:hiddenFill xmlns:a14="http://schemas.microsoft.com/office/drawing/2010/main">
                  <a:solidFill>
                    <a:srgbClr val="FFFFFF"/>
                  </a:solidFill>
                </a14:hiddenFill>
              </a:ext>
            </a:extLst>
          </p:spPr>
        </p:pic>
        <p:sp>
          <p:nvSpPr>
            <p:cNvPr id="40" name="Ellipse 39"/>
            <p:cNvSpPr/>
            <p:nvPr/>
          </p:nvSpPr>
          <p:spPr bwMode="auto">
            <a:xfrm>
              <a:off x="6282995" y="4208262"/>
              <a:ext cx="267854" cy="263293"/>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41" name="Gerade Verbindung 40"/>
            <p:cNvCxnSpPr/>
            <p:nvPr/>
          </p:nvCxnSpPr>
          <p:spPr bwMode="auto">
            <a:xfrm rot="5400000">
              <a:off x="6322221" y="4246820"/>
              <a:ext cx="189402" cy="186177"/>
            </a:xfrm>
            <a:prstGeom prst="line">
              <a:avLst/>
            </a:prstGeom>
            <a:noFill/>
            <a:ln w="25400" cap="flat" cmpd="sng" algn="ctr">
              <a:solidFill>
                <a:srgbClr val="FF0000"/>
              </a:solidFill>
              <a:prstDash val="solid"/>
              <a:round/>
              <a:headEnd type="none" w="med" len="med"/>
              <a:tailEnd type="none" w="med" len="med"/>
            </a:ln>
            <a:effectLst/>
          </p:spPr>
        </p:cxnSp>
        <p:cxnSp>
          <p:nvCxnSpPr>
            <p:cNvPr id="42" name="Gerade Verbindung 41"/>
            <p:cNvCxnSpPr/>
            <p:nvPr/>
          </p:nvCxnSpPr>
          <p:spPr bwMode="auto">
            <a:xfrm>
              <a:off x="6319823" y="4244423"/>
              <a:ext cx="189402" cy="186177"/>
            </a:xfrm>
            <a:prstGeom prst="line">
              <a:avLst/>
            </a:prstGeom>
            <a:noFill/>
            <a:ln w="25400" cap="flat" cmpd="sng" algn="ctr">
              <a:solidFill>
                <a:srgbClr val="FF0000"/>
              </a:solidFill>
              <a:prstDash val="solid"/>
              <a:round/>
              <a:headEnd type="none" w="med" len="med"/>
              <a:tailEnd type="none" w="med" len="med"/>
            </a:ln>
            <a:effectLst/>
          </p:spPr>
        </p:cxnSp>
      </p:grpSp>
      <p:sp>
        <p:nvSpPr>
          <p:cNvPr id="43" name="Textfeld 42"/>
          <p:cNvSpPr txBox="1"/>
          <p:nvPr/>
        </p:nvSpPr>
        <p:spPr>
          <a:xfrm>
            <a:off x="6528179" y="4171360"/>
            <a:ext cx="720069" cy="369332"/>
          </a:xfrm>
          <a:prstGeom prst="rect">
            <a:avLst/>
          </a:prstGeom>
          <a:noFill/>
        </p:spPr>
        <p:txBody>
          <a:bodyPr wrap="none" rtlCol="0">
            <a:spAutoFit/>
          </a:bodyPr>
          <a:lstStyle/>
          <a:p>
            <a:r>
              <a:rPr lang="de-DE" dirty="0" smtClean="0">
                <a:solidFill>
                  <a:srgbClr val="FF0000"/>
                </a:solidFill>
                <a:latin typeface="Calibri" pitchFamily="34" charset="0"/>
                <a:cs typeface="Calibri" pitchFamily="34" charset="0"/>
              </a:rPr>
              <a:t>Beam</a:t>
            </a:r>
          </a:p>
        </p:txBody>
      </p:sp>
      <p:sp>
        <p:nvSpPr>
          <p:cNvPr id="45" name="Rechteck 44"/>
          <p:cNvSpPr/>
          <p:nvPr/>
        </p:nvSpPr>
        <p:spPr bwMode="auto">
          <a:xfrm>
            <a:off x="2345747" y="1700216"/>
            <a:ext cx="323850" cy="174357"/>
          </a:xfrm>
          <a:prstGeom prst="rect">
            <a:avLst/>
          </a:prstGeom>
          <a:solidFill>
            <a:schemeClr val="bg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3" name="Textfeld 2"/>
          <p:cNvSpPr txBox="1"/>
          <p:nvPr/>
        </p:nvSpPr>
        <p:spPr>
          <a:xfrm>
            <a:off x="4357495" y="1735354"/>
            <a:ext cx="2105273" cy="323165"/>
          </a:xfrm>
          <a:prstGeom prst="rect">
            <a:avLst/>
          </a:prstGeom>
          <a:noFill/>
        </p:spPr>
        <p:txBody>
          <a:bodyPr wrap="square" rtlCol="0">
            <a:spAutoFit/>
          </a:bodyPr>
          <a:lstStyle/>
          <a:p>
            <a:r>
              <a:rPr lang="de-DE" sz="1500" i="1" dirty="0" err="1" smtClean="0">
                <a:latin typeface="Calibri" pitchFamily="34" charset="0"/>
                <a:cs typeface="Calibri" pitchFamily="34" charset="0"/>
              </a:rPr>
              <a:t>Optimized</a:t>
            </a:r>
            <a:r>
              <a:rPr lang="de-DE" sz="1500" i="1" dirty="0" smtClean="0">
                <a:latin typeface="Calibri" pitchFamily="34" charset="0"/>
                <a:cs typeface="Calibri" pitchFamily="34" charset="0"/>
              </a:rPr>
              <a:t> Pole Profile:</a:t>
            </a:r>
          </a:p>
        </p:txBody>
      </p:sp>
      <p:cxnSp>
        <p:nvCxnSpPr>
          <p:cNvPr id="48" name="Gerade Verbindung mit Pfeil 47"/>
          <p:cNvCxnSpPr/>
          <p:nvPr/>
        </p:nvCxnSpPr>
        <p:spPr bwMode="auto">
          <a:xfrm flipV="1">
            <a:off x="5699475" y="4050763"/>
            <a:ext cx="1" cy="365760"/>
          </a:xfrm>
          <a:prstGeom prst="straightConnector1">
            <a:avLst/>
          </a:prstGeom>
          <a:noFill/>
          <a:ln w="19050" cap="flat" cmpd="sng" algn="ctr">
            <a:solidFill>
              <a:schemeClr val="tx1"/>
            </a:solidFill>
            <a:prstDash val="solid"/>
            <a:round/>
            <a:headEnd type="none" w="med" len="med"/>
            <a:tailEnd type="arrow"/>
          </a:ln>
          <a:effectLst/>
        </p:spPr>
      </p:cxnSp>
      <p:cxnSp>
        <p:nvCxnSpPr>
          <p:cNvPr id="49" name="Gerade Verbindung mit Pfeil 48"/>
          <p:cNvCxnSpPr/>
          <p:nvPr/>
        </p:nvCxnSpPr>
        <p:spPr bwMode="auto">
          <a:xfrm>
            <a:off x="5356970" y="4411759"/>
            <a:ext cx="352033" cy="2"/>
          </a:xfrm>
          <a:prstGeom prst="straightConnector1">
            <a:avLst/>
          </a:prstGeom>
          <a:noFill/>
          <a:ln w="19050" cap="flat" cmpd="sng" algn="ctr">
            <a:solidFill>
              <a:schemeClr val="tx1"/>
            </a:solidFill>
            <a:prstDash val="solid"/>
            <a:round/>
            <a:headEnd type="arrow" w="med" len="med"/>
            <a:tailEnd type="none" w="med" len="med"/>
          </a:ln>
          <a:effectLst/>
        </p:spPr>
      </p:cxnSp>
      <p:sp>
        <p:nvSpPr>
          <p:cNvPr id="50" name="Textfeld 49"/>
          <p:cNvSpPr txBox="1"/>
          <p:nvPr/>
        </p:nvSpPr>
        <p:spPr>
          <a:xfrm>
            <a:off x="5178138" y="4235889"/>
            <a:ext cx="263214" cy="307777"/>
          </a:xfrm>
          <a:prstGeom prst="rect">
            <a:avLst/>
          </a:prstGeom>
          <a:noFill/>
        </p:spPr>
        <p:txBody>
          <a:bodyPr wrap="none" rtlCol="0">
            <a:spAutoFit/>
          </a:bodyPr>
          <a:lstStyle/>
          <a:p>
            <a:r>
              <a:rPr lang="de-DE" sz="1400" i="1" dirty="0" smtClean="0">
                <a:latin typeface="Calibri" pitchFamily="34" charset="0"/>
                <a:cs typeface="Calibri" pitchFamily="34" charset="0"/>
              </a:rPr>
              <a:t>x</a:t>
            </a:r>
          </a:p>
        </p:txBody>
      </p:sp>
      <p:sp>
        <p:nvSpPr>
          <p:cNvPr id="51" name="Textfeld 50"/>
          <p:cNvSpPr txBox="1"/>
          <p:nvPr/>
        </p:nvSpPr>
        <p:spPr>
          <a:xfrm>
            <a:off x="5557388" y="3786915"/>
            <a:ext cx="266420" cy="307777"/>
          </a:xfrm>
          <a:prstGeom prst="rect">
            <a:avLst/>
          </a:prstGeom>
          <a:noFill/>
        </p:spPr>
        <p:txBody>
          <a:bodyPr wrap="none" rtlCol="0">
            <a:spAutoFit/>
          </a:bodyPr>
          <a:lstStyle/>
          <a:p>
            <a:r>
              <a:rPr lang="de-DE" sz="1400" i="1" dirty="0">
                <a:latin typeface="Calibri" pitchFamily="34" charset="0"/>
                <a:cs typeface="Calibri" pitchFamily="34" charset="0"/>
              </a:rPr>
              <a:t>y</a:t>
            </a:r>
            <a:endParaRPr lang="de-DE" sz="1400" i="1" dirty="0" smtClean="0">
              <a:latin typeface="Calibri" pitchFamily="34" charset="0"/>
              <a:cs typeface="Calibri" pitchFamily="34" charset="0"/>
            </a:endParaRPr>
          </a:p>
        </p:txBody>
      </p:sp>
      <p:sp>
        <p:nvSpPr>
          <p:cNvPr id="4" name="Textfeld 3"/>
          <p:cNvSpPr txBox="1"/>
          <p:nvPr/>
        </p:nvSpPr>
        <p:spPr>
          <a:xfrm>
            <a:off x="3077910" y="5341778"/>
            <a:ext cx="1244443" cy="461665"/>
          </a:xfrm>
          <a:prstGeom prst="rect">
            <a:avLst/>
          </a:prstGeom>
          <a:noFill/>
        </p:spPr>
        <p:txBody>
          <a:bodyPr wrap="none" rtlCol="0">
            <a:spAutoFit/>
          </a:bodyPr>
          <a:lstStyle/>
          <a:p>
            <a:r>
              <a:rPr lang="de-DE" sz="1200" i="1" dirty="0" smtClean="0">
                <a:latin typeface="Calibri" pitchFamily="34" charset="0"/>
                <a:cs typeface="Calibri" pitchFamily="34" charset="0"/>
              </a:rPr>
              <a:t>Field </a:t>
            </a:r>
            <a:r>
              <a:rPr lang="de-DE" sz="1200" i="1" dirty="0" err="1" smtClean="0">
                <a:latin typeface="Calibri" pitchFamily="34" charset="0"/>
                <a:cs typeface="Calibri" pitchFamily="34" charset="0"/>
              </a:rPr>
              <a:t>Simulations</a:t>
            </a:r>
            <a:endParaRPr lang="de-DE" sz="1200" i="1" dirty="0">
              <a:latin typeface="Calibri" pitchFamily="34" charset="0"/>
              <a:cs typeface="Calibri" pitchFamily="34" charset="0"/>
            </a:endParaRPr>
          </a:p>
          <a:p>
            <a:r>
              <a:rPr lang="de-DE" sz="1200" i="1" dirty="0" err="1" smtClean="0">
                <a:latin typeface="Calibri" pitchFamily="34" charset="0"/>
                <a:cs typeface="Calibri" pitchFamily="34" charset="0"/>
              </a:rPr>
              <a:t>using</a:t>
            </a:r>
            <a:r>
              <a:rPr lang="de-DE" sz="1200" i="1" dirty="0" smtClean="0">
                <a:latin typeface="Calibri" pitchFamily="34" charset="0"/>
                <a:cs typeface="Calibri" pitchFamily="34" charset="0"/>
              </a:rPr>
              <a:t> CST EMS.</a:t>
            </a:r>
          </a:p>
        </p:txBody>
      </p:sp>
      <p:sp>
        <p:nvSpPr>
          <p:cNvPr id="46" name="Pfeil nach rechts 45"/>
          <p:cNvSpPr/>
          <p:nvPr/>
        </p:nvSpPr>
        <p:spPr bwMode="auto">
          <a:xfrm>
            <a:off x="403604" y="3585848"/>
            <a:ext cx="763571" cy="480767"/>
          </a:xfrm>
          <a:prstGeom prst="rightArrow">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52" name="Textfeld 51"/>
          <p:cNvSpPr txBox="1"/>
          <p:nvPr/>
        </p:nvSpPr>
        <p:spPr>
          <a:xfrm>
            <a:off x="365896" y="3638041"/>
            <a:ext cx="720069" cy="369332"/>
          </a:xfrm>
          <a:prstGeom prst="rect">
            <a:avLst/>
          </a:prstGeom>
          <a:noFill/>
        </p:spPr>
        <p:txBody>
          <a:bodyPr wrap="none" rtlCol="0">
            <a:spAutoFit/>
          </a:bodyPr>
          <a:lstStyle/>
          <a:p>
            <a:r>
              <a:rPr lang="de-DE" dirty="0" smtClean="0">
                <a:solidFill>
                  <a:srgbClr val="FF0000"/>
                </a:solidFill>
                <a:latin typeface="Calibri" pitchFamily="34" charset="0"/>
                <a:cs typeface="Calibri" pitchFamily="34" charset="0"/>
              </a:rPr>
              <a:t>Beam</a:t>
            </a:r>
          </a:p>
        </p:txBody>
      </p:sp>
    </p:spTree>
    <p:extLst>
      <p:ext uri="{BB962C8B-B14F-4D97-AF65-F5344CB8AC3E}">
        <p14:creationId xmlns:p14="http://schemas.microsoft.com/office/powerpoint/2010/main" val="27460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6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animBg="1"/>
      <p:bldP spid="17" grpId="0"/>
      <p:bldP spid="20" grpId="0"/>
      <p:bldP spid="22" grpId="0"/>
      <p:bldP spid="23" grpId="0"/>
      <p:bldP spid="5" grpId="0"/>
      <p:bldP spid="32" grpId="0" animBg="1"/>
      <p:bldP spid="45" grpId="0" animBg="1"/>
      <p:bldP spid="4" grpId="0"/>
      <p:bldP spid="46" grpId="0" animBg="1"/>
      <p:bldP spid="5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1" name="Picture 3" descr="D:\Latexdaten\Texdaten\Dok\Diss\Bilder\chopper_beam_dynamics\plots\all_fractions_e_factor_0_93\factor_0_93_x_z_all_fractions_geo_1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 y="1920240"/>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17" name="Pfeil nach rechts 16"/>
          <p:cNvSpPr/>
          <p:nvPr/>
        </p:nvSpPr>
        <p:spPr bwMode="auto">
          <a:xfrm>
            <a:off x="499559" y="3789878"/>
            <a:ext cx="775207" cy="887707"/>
          </a:xfrm>
          <a:prstGeom prst="rightArrow">
            <a:avLst/>
          </a:prstGeom>
          <a:noFill/>
          <a:ln w="25400" cap="flat" cmpd="sng" algn="ctr">
            <a:solidFill>
              <a:srgbClr val="0066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rgbClr val="FF0000"/>
              </a:solidFill>
              <a:effectLst/>
              <a:latin typeface="Arial" charset="0"/>
            </a:endParaRPr>
          </a:p>
        </p:txBody>
      </p:sp>
      <p:sp>
        <p:nvSpPr>
          <p:cNvPr id="15" name="Pfeil nach rechts 14"/>
          <p:cNvSpPr/>
          <p:nvPr/>
        </p:nvSpPr>
        <p:spPr bwMode="auto">
          <a:xfrm>
            <a:off x="442950" y="3792755"/>
            <a:ext cx="775207" cy="887707"/>
          </a:xfrm>
          <a:prstGeom prst="rightArrow">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rgbClr val="FF0000"/>
              </a:solidFill>
              <a:effectLst/>
              <a:latin typeface="Arial" charset="0"/>
            </a:endParaRPr>
          </a:p>
        </p:txBody>
      </p:sp>
      <p:sp>
        <p:nvSpPr>
          <p:cNvPr id="2" name="Titel 1"/>
          <p:cNvSpPr>
            <a:spLocks noGrp="1"/>
          </p:cNvSpPr>
          <p:nvPr>
            <p:ph type="title"/>
          </p:nvPr>
        </p:nvSpPr>
        <p:spPr/>
        <p:txBody>
          <a:bodyPr/>
          <a:lstStyle/>
          <a:p>
            <a:r>
              <a:rPr lang="de-DE" dirty="0" smtClean="0"/>
              <a:t>Beam </a:t>
            </a:r>
            <a:r>
              <a:rPr lang="de-DE" dirty="0" err="1" smtClean="0"/>
              <a:t>Shaping</a:t>
            </a:r>
            <a:r>
              <a:rPr lang="de-DE" dirty="0" smtClean="0"/>
              <a:t> Simulation</a:t>
            </a:r>
            <a:endParaRPr lang="de-DE" dirty="0"/>
          </a:p>
        </p:txBody>
      </p:sp>
      <p:sp>
        <p:nvSpPr>
          <p:cNvPr id="6" name="Titel 1"/>
          <p:cNvSpPr txBox="1">
            <a:spLocks/>
          </p:cNvSpPr>
          <p:nvPr/>
        </p:nvSpPr>
        <p:spPr>
          <a:xfrm>
            <a:off x="285750" y="89376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sp>
        <p:nvSpPr>
          <p:cNvPr id="8" name="Textfeld 7"/>
          <p:cNvSpPr txBox="1"/>
          <p:nvPr/>
        </p:nvSpPr>
        <p:spPr>
          <a:xfrm>
            <a:off x="6852649" y="1477920"/>
            <a:ext cx="1736229" cy="2893100"/>
          </a:xfrm>
          <a:prstGeom prst="rect">
            <a:avLst/>
          </a:prstGeom>
          <a:noFill/>
          <a:ln>
            <a:solidFill>
              <a:schemeClr val="tx1"/>
            </a:solidFill>
          </a:ln>
        </p:spPr>
        <p:txBody>
          <a:bodyPr wrap="square" rtlCol="0">
            <a:spAutoFit/>
          </a:bodyPr>
          <a:lstStyle/>
          <a:p>
            <a:pPr algn="l"/>
            <a:r>
              <a:rPr lang="de-DE" sz="1400" b="1" i="1" dirty="0" smtClean="0">
                <a:latin typeface="Calibri" pitchFamily="34" charset="0"/>
                <a:cs typeface="Calibri" pitchFamily="34" charset="0"/>
              </a:rPr>
              <a:t>Input Data</a:t>
            </a:r>
          </a:p>
          <a:p>
            <a:pPr marL="285750" indent="-285750" algn="l">
              <a:buFont typeface="Arial" pitchFamily="34" charset="0"/>
              <a:buChar char="•"/>
            </a:pPr>
            <a:r>
              <a:rPr lang="de-DE" sz="1400" i="1" dirty="0" err="1">
                <a:latin typeface="Calibri" pitchFamily="34" charset="0"/>
                <a:cs typeface="Calibri" pitchFamily="34" charset="0"/>
              </a:rPr>
              <a:t>W</a:t>
            </a:r>
            <a:r>
              <a:rPr lang="de-DE" sz="1400" baseline="-25000" dirty="0" err="1">
                <a:latin typeface="Calibri" pitchFamily="34" charset="0"/>
                <a:cs typeface="Calibri" pitchFamily="34" charset="0"/>
              </a:rPr>
              <a:t>b</a:t>
            </a:r>
            <a:r>
              <a:rPr lang="de-DE" sz="1400" dirty="0">
                <a:latin typeface="Calibri" pitchFamily="34" charset="0"/>
                <a:cs typeface="Calibri" pitchFamily="34" charset="0"/>
              </a:rPr>
              <a:t> </a:t>
            </a:r>
            <a:r>
              <a:rPr lang="de-DE" sz="1400" dirty="0" smtClean="0">
                <a:latin typeface="Calibri" pitchFamily="34" charset="0"/>
                <a:cs typeface="Calibri" pitchFamily="34" charset="0"/>
              </a:rPr>
              <a:t>= 120 </a:t>
            </a:r>
            <a:r>
              <a:rPr lang="de-DE" sz="1400" dirty="0">
                <a:latin typeface="Calibri" pitchFamily="34" charset="0"/>
                <a:cs typeface="Calibri" pitchFamily="34" charset="0"/>
              </a:rPr>
              <a:t>keV</a:t>
            </a:r>
          </a:p>
          <a:p>
            <a:pPr marL="285750" indent="-285750" algn="l">
              <a:buFont typeface="Arial" pitchFamily="34" charset="0"/>
              <a:buChar char="•"/>
            </a:pPr>
            <a:r>
              <a:rPr lang="de-DE" sz="1400" i="1" dirty="0" err="1">
                <a:latin typeface="Calibri" pitchFamily="34" charset="0"/>
                <a:cs typeface="Calibri" pitchFamily="34" charset="0"/>
              </a:rPr>
              <a:t>I</a:t>
            </a:r>
            <a:r>
              <a:rPr lang="de-DE" sz="1400" baseline="-25000" dirty="0" err="1">
                <a:latin typeface="Calibri" pitchFamily="34" charset="0"/>
                <a:cs typeface="Calibri" pitchFamily="34" charset="0"/>
              </a:rPr>
              <a:t>proton</a:t>
            </a:r>
            <a:r>
              <a:rPr lang="de-DE" sz="1400" dirty="0">
                <a:latin typeface="Calibri" pitchFamily="34" charset="0"/>
                <a:cs typeface="Calibri" pitchFamily="34" charset="0"/>
              </a:rPr>
              <a:t> = 50 mA</a:t>
            </a:r>
          </a:p>
          <a:p>
            <a:pPr marL="285750" indent="-285750" algn="l">
              <a:buFont typeface="Arial" pitchFamily="34" charset="0"/>
              <a:buChar char="•"/>
            </a:pPr>
            <a:r>
              <a:rPr lang="de-DE" sz="1400" dirty="0" err="1" smtClean="0">
                <a:latin typeface="Calibri" pitchFamily="34" charset="0"/>
                <a:cs typeface="Calibri" pitchFamily="34" charset="0"/>
              </a:rPr>
              <a:t>Matched</a:t>
            </a:r>
            <a:r>
              <a:rPr lang="de-DE" sz="1400" dirty="0" smtClean="0">
                <a:latin typeface="Calibri" pitchFamily="34" charset="0"/>
                <a:cs typeface="Calibri" pitchFamily="34" charset="0"/>
              </a:rPr>
              <a:t> Input Distribution</a:t>
            </a:r>
          </a:p>
          <a:p>
            <a:pPr marL="285750" indent="-285750" algn="l">
              <a:buFont typeface="Arial" pitchFamily="34" charset="0"/>
              <a:buChar char="•"/>
            </a:pPr>
            <a:r>
              <a:rPr lang="de-DE" sz="1400" dirty="0" smtClean="0">
                <a:latin typeface="Calibri" pitchFamily="34" charset="0"/>
                <a:cs typeface="Calibri" pitchFamily="34" charset="0"/>
              </a:rPr>
              <a:t>3d </a:t>
            </a:r>
            <a:r>
              <a:rPr lang="de-DE" sz="1400" i="1" dirty="0" smtClean="0">
                <a:latin typeface="Calibri" pitchFamily="34" charset="0"/>
                <a:cs typeface="Calibri" pitchFamily="34" charset="0"/>
              </a:rPr>
              <a:t>E</a:t>
            </a:r>
            <a:r>
              <a:rPr lang="de-DE" sz="1400" dirty="0" smtClean="0">
                <a:latin typeface="Calibri" pitchFamily="34" charset="0"/>
                <a:cs typeface="Calibri" pitchFamily="34" charset="0"/>
              </a:rPr>
              <a:t>-</a:t>
            </a:r>
            <a:r>
              <a:rPr lang="de-DE" sz="1400" dirty="0" err="1" smtClean="0">
                <a:latin typeface="Calibri" pitchFamily="34" charset="0"/>
                <a:cs typeface="Calibri" pitchFamily="34" charset="0"/>
              </a:rPr>
              <a:t>field</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of</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deflect</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plates</a:t>
            </a:r>
            <a:endParaRPr lang="de-DE" sz="1400" dirty="0" smtClean="0">
              <a:latin typeface="Calibri" pitchFamily="34" charset="0"/>
              <a:cs typeface="Calibri" pitchFamily="34" charset="0"/>
            </a:endParaRPr>
          </a:p>
          <a:p>
            <a:pPr marL="285750" indent="-285750" algn="l">
              <a:buFont typeface="Arial" pitchFamily="34" charset="0"/>
              <a:buChar char="•"/>
            </a:pPr>
            <a:r>
              <a:rPr lang="de-DE" sz="1400" dirty="0">
                <a:latin typeface="Calibri" pitchFamily="34" charset="0"/>
                <a:cs typeface="Calibri" pitchFamily="34" charset="0"/>
              </a:rPr>
              <a:t>3d </a:t>
            </a:r>
            <a:r>
              <a:rPr lang="de-DE" sz="1400" i="1" dirty="0" smtClean="0">
                <a:latin typeface="Calibri" pitchFamily="34" charset="0"/>
                <a:cs typeface="Calibri" pitchFamily="34" charset="0"/>
              </a:rPr>
              <a:t>B</a:t>
            </a:r>
            <a:r>
              <a:rPr lang="de-DE" sz="1400" dirty="0" smtClean="0">
                <a:latin typeface="Calibri" pitchFamily="34" charset="0"/>
                <a:cs typeface="Calibri" pitchFamily="34" charset="0"/>
              </a:rPr>
              <a:t>-</a:t>
            </a:r>
            <a:r>
              <a:rPr lang="de-DE" sz="1400" dirty="0" err="1" smtClean="0">
                <a:latin typeface="Calibri" pitchFamily="34" charset="0"/>
                <a:cs typeface="Calibri" pitchFamily="34" charset="0"/>
              </a:rPr>
              <a:t>field</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of</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chopper</a:t>
            </a:r>
            <a:r>
              <a:rPr lang="de-DE" sz="1400" dirty="0" smtClean="0">
                <a:latin typeface="Calibri" pitchFamily="34" charset="0"/>
                <a:cs typeface="Calibri" pitchFamily="34" charset="0"/>
              </a:rPr>
              <a:t> </a:t>
            </a:r>
            <a:r>
              <a:rPr lang="de-DE" sz="1400" dirty="0" err="1">
                <a:latin typeface="Calibri" pitchFamily="34" charset="0"/>
                <a:cs typeface="Calibri" pitchFamily="34" charset="0"/>
              </a:rPr>
              <a:t>magnet</a:t>
            </a:r>
            <a:endParaRPr lang="de-DE" sz="1400" dirty="0">
              <a:latin typeface="Calibri" pitchFamily="34" charset="0"/>
              <a:cs typeface="Calibri" pitchFamily="34" charset="0"/>
            </a:endParaRPr>
          </a:p>
          <a:p>
            <a:pPr marL="285750" indent="-285750" algn="l">
              <a:buFont typeface="Arial" pitchFamily="34" charset="0"/>
              <a:buChar char="•"/>
            </a:pPr>
            <a:r>
              <a:rPr lang="de-DE" sz="1400" dirty="0" smtClean="0">
                <a:latin typeface="Calibri" pitchFamily="34" charset="0"/>
                <a:cs typeface="Calibri" pitchFamily="34" charset="0"/>
              </a:rPr>
              <a:t>3d </a:t>
            </a:r>
            <a:r>
              <a:rPr lang="de-DE" sz="1400" i="1" dirty="0" smtClean="0">
                <a:latin typeface="Calibri" pitchFamily="34" charset="0"/>
                <a:cs typeface="Calibri" pitchFamily="34" charset="0"/>
              </a:rPr>
              <a:t>B</a:t>
            </a:r>
            <a:r>
              <a:rPr lang="de-DE" sz="1400" dirty="0" smtClean="0">
                <a:latin typeface="Calibri" pitchFamily="34" charset="0"/>
                <a:cs typeface="Calibri" pitchFamily="34" charset="0"/>
              </a:rPr>
              <a:t>-</a:t>
            </a:r>
            <a:r>
              <a:rPr lang="de-DE" sz="1400" dirty="0" err="1" smtClean="0">
                <a:latin typeface="Calibri" pitchFamily="34" charset="0"/>
                <a:cs typeface="Calibri" pitchFamily="34" charset="0"/>
              </a:rPr>
              <a:t>field</a:t>
            </a:r>
            <a:r>
              <a:rPr lang="de-DE" sz="1400" dirty="0">
                <a:latin typeface="Calibri" pitchFamily="34" charset="0"/>
                <a:cs typeface="Calibri" pitchFamily="34" charset="0"/>
              </a:rPr>
              <a:t> </a:t>
            </a:r>
            <a:r>
              <a:rPr lang="de-DE" sz="1400" dirty="0" err="1" smtClean="0">
                <a:latin typeface="Calibri" pitchFamily="34" charset="0"/>
                <a:cs typeface="Calibri" pitchFamily="34" charset="0"/>
              </a:rPr>
              <a:t>of</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solenoids</a:t>
            </a:r>
            <a:endParaRPr lang="de-DE" sz="1400" dirty="0" smtClean="0">
              <a:latin typeface="Calibri" pitchFamily="34" charset="0"/>
              <a:cs typeface="Calibri" pitchFamily="34" charset="0"/>
            </a:endParaRPr>
          </a:p>
          <a:p>
            <a:pPr marL="285750" indent="-285750" algn="l">
              <a:buFont typeface="Arial" pitchFamily="34" charset="0"/>
              <a:buChar char="•"/>
            </a:pPr>
            <a:r>
              <a:rPr lang="de-DE" sz="1400" dirty="0" err="1" smtClean="0">
                <a:latin typeface="Calibri" pitchFamily="34" charset="0"/>
                <a:cs typeface="Calibri" pitchFamily="34" charset="0"/>
              </a:rPr>
              <a:t>Measured</a:t>
            </a:r>
            <a:r>
              <a:rPr lang="de-DE" sz="1400" dirty="0" smtClean="0">
                <a:latin typeface="Calibri" pitchFamily="34" charset="0"/>
                <a:cs typeface="Calibri" pitchFamily="34" charset="0"/>
              </a:rPr>
              <a:t> </a:t>
            </a:r>
            <a:br>
              <a:rPr lang="de-DE" sz="1400" dirty="0" smtClean="0">
                <a:latin typeface="Calibri" pitchFamily="34" charset="0"/>
                <a:cs typeface="Calibri" pitchFamily="34" charset="0"/>
              </a:rPr>
            </a:br>
            <a:r>
              <a:rPr lang="de-DE" sz="1400" dirty="0" smtClean="0">
                <a:latin typeface="Calibri" pitchFamily="34" charset="0"/>
                <a:cs typeface="Calibri" pitchFamily="34" charset="0"/>
              </a:rPr>
              <a:t>HV Pulse</a:t>
            </a:r>
          </a:p>
        </p:txBody>
      </p:sp>
      <p:sp>
        <p:nvSpPr>
          <p:cNvPr id="16" name="Rechteck 15"/>
          <p:cNvSpPr/>
          <p:nvPr/>
        </p:nvSpPr>
        <p:spPr>
          <a:xfrm>
            <a:off x="-566" y="1308140"/>
            <a:ext cx="1690818" cy="1107996"/>
          </a:xfrm>
          <a:prstGeom prst="rect">
            <a:avLst/>
          </a:prstGeom>
        </p:spPr>
        <p:txBody>
          <a:bodyPr wrap="square">
            <a:spAutoFit/>
          </a:bodyPr>
          <a:lstStyle/>
          <a:p>
            <a:r>
              <a:rPr lang="de-DE" dirty="0">
                <a:solidFill>
                  <a:srgbClr val="0000FF"/>
                </a:solidFill>
                <a:latin typeface="Calibri" pitchFamily="34" charset="0"/>
                <a:cs typeface="Calibri" pitchFamily="34" charset="0"/>
              </a:rPr>
              <a:t>p</a:t>
            </a:r>
            <a:r>
              <a:rPr lang="de-DE" dirty="0" smtClean="0">
                <a:solidFill>
                  <a:srgbClr val="0000FF"/>
                </a:solidFill>
                <a:latin typeface="Calibri" pitchFamily="34" charset="0"/>
                <a:cs typeface="Calibri" pitchFamily="34" charset="0"/>
              </a:rPr>
              <a:t>, 50 mA</a:t>
            </a:r>
            <a:endParaRPr lang="de-DE" dirty="0">
              <a:solidFill>
                <a:srgbClr val="0000FF"/>
              </a:solidFill>
              <a:latin typeface="Calibri" pitchFamily="34" charset="0"/>
              <a:cs typeface="Calibri" pitchFamily="34" charset="0"/>
            </a:endParaRPr>
          </a:p>
          <a:p>
            <a:r>
              <a:rPr lang="de-DE" dirty="0" smtClean="0">
                <a:solidFill>
                  <a:srgbClr val="FF0000"/>
                </a:solidFill>
                <a:latin typeface="Calibri" pitchFamily="34" charset="0"/>
                <a:cs typeface="Calibri" pitchFamily="34" charset="0"/>
              </a:rPr>
              <a:t>H</a:t>
            </a:r>
            <a:r>
              <a:rPr lang="de-DE" baseline="-25000" dirty="0" smtClean="0">
                <a:solidFill>
                  <a:srgbClr val="FF0000"/>
                </a:solidFill>
                <a:latin typeface="Calibri" pitchFamily="34" charset="0"/>
                <a:cs typeface="Calibri" pitchFamily="34" charset="0"/>
              </a:rPr>
              <a:t>2</a:t>
            </a:r>
            <a:r>
              <a:rPr lang="de-DE" baseline="30000" dirty="0" smtClean="0">
                <a:solidFill>
                  <a:srgbClr val="FF0000"/>
                </a:solidFill>
                <a:latin typeface="Calibri" pitchFamily="34" charset="0"/>
                <a:cs typeface="Calibri" pitchFamily="34" charset="0"/>
              </a:rPr>
              <a:t>+</a:t>
            </a:r>
            <a:r>
              <a:rPr lang="de-DE" dirty="0" smtClean="0">
                <a:solidFill>
                  <a:srgbClr val="FF0000"/>
                </a:solidFill>
                <a:latin typeface="Calibri" pitchFamily="34" charset="0"/>
                <a:cs typeface="Calibri" pitchFamily="34" charset="0"/>
              </a:rPr>
              <a:t>, 5 mA</a:t>
            </a:r>
            <a:endParaRPr lang="de-DE" baseline="30000" dirty="0">
              <a:solidFill>
                <a:srgbClr val="FF0000"/>
              </a:solidFill>
              <a:latin typeface="Calibri" pitchFamily="34" charset="0"/>
              <a:cs typeface="Calibri" pitchFamily="34" charset="0"/>
            </a:endParaRPr>
          </a:p>
          <a:p>
            <a:r>
              <a:rPr lang="de-DE" dirty="0" smtClean="0">
                <a:solidFill>
                  <a:srgbClr val="00B050"/>
                </a:solidFill>
                <a:latin typeface="Calibri" pitchFamily="34" charset="0"/>
                <a:cs typeface="Calibri" pitchFamily="34" charset="0"/>
              </a:rPr>
              <a:t>H</a:t>
            </a:r>
            <a:r>
              <a:rPr lang="de-DE" baseline="-25000" dirty="0" smtClean="0">
                <a:solidFill>
                  <a:srgbClr val="00B050"/>
                </a:solidFill>
                <a:latin typeface="Calibri" pitchFamily="34" charset="0"/>
                <a:cs typeface="Calibri" pitchFamily="34" charset="0"/>
              </a:rPr>
              <a:t>3</a:t>
            </a:r>
            <a:r>
              <a:rPr lang="de-DE" baseline="30000" dirty="0" smtClean="0">
                <a:solidFill>
                  <a:srgbClr val="00B050"/>
                </a:solidFill>
                <a:latin typeface="Calibri" pitchFamily="34" charset="0"/>
                <a:cs typeface="Calibri" pitchFamily="34" charset="0"/>
              </a:rPr>
              <a:t>+</a:t>
            </a:r>
            <a:r>
              <a:rPr lang="de-DE" dirty="0" smtClean="0">
                <a:solidFill>
                  <a:srgbClr val="00B050"/>
                </a:solidFill>
                <a:latin typeface="Calibri" pitchFamily="34" charset="0"/>
                <a:cs typeface="Calibri" pitchFamily="34" charset="0"/>
              </a:rPr>
              <a:t>, 5 mA</a:t>
            </a:r>
            <a:endParaRPr lang="de-DE" baseline="30000" dirty="0">
              <a:solidFill>
                <a:srgbClr val="00B050"/>
              </a:solidFill>
              <a:latin typeface="Calibri" pitchFamily="34" charset="0"/>
              <a:cs typeface="Calibri" pitchFamily="34" charset="0"/>
            </a:endParaRPr>
          </a:p>
          <a:p>
            <a:endParaRPr lang="de-DE" baseline="30000" dirty="0">
              <a:solidFill>
                <a:srgbClr val="00B050"/>
              </a:solidFill>
              <a:latin typeface="Calibri" pitchFamily="34" charset="0"/>
              <a:cs typeface="Calibri" pitchFamily="34" charset="0"/>
            </a:endParaRPr>
          </a:p>
        </p:txBody>
      </p:sp>
      <p:sp>
        <p:nvSpPr>
          <p:cNvPr id="18" name="Rechteck 17"/>
          <p:cNvSpPr/>
          <p:nvPr/>
        </p:nvSpPr>
        <p:spPr>
          <a:xfrm>
            <a:off x="-268580" y="6246432"/>
            <a:ext cx="4572000" cy="276999"/>
          </a:xfrm>
          <a:prstGeom prst="rect">
            <a:avLst/>
          </a:prstGeom>
        </p:spPr>
        <p:txBody>
          <a:bodyPr>
            <a:spAutoFit/>
          </a:bodyPr>
          <a:lstStyle/>
          <a:p>
            <a:r>
              <a:rPr lang="en-US" sz="1200" i="1" dirty="0">
                <a:latin typeface="Calibri" pitchFamily="34" charset="0"/>
              </a:rPr>
              <a:t>Beam dynamics calculations using PIC-Code </a:t>
            </a:r>
            <a:r>
              <a:rPr lang="en-US" sz="1200" i="1" dirty="0" smtClean="0">
                <a:latin typeface="Calibri" pitchFamily="34" charset="0"/>
              </a:rPr>
              <a:t>Bender</a:t>
            </a:r>
            <a:r>
              <a:rPr lang="en-US" sz="1200" i="1" dirty="0">
                <a:latin typeface="Calibri" pitchFamily="34" charset="0"/>
              </a:rPr>
              <a:t>.</a:t>
            </a:r>
            <a:endParaRPr lang="de-DE" sz="1200" i="1" dirty="0">
              <a:latin typeface="Calibri" pitchFamily="34" charset="0"/>
            </a:endParaRPr>
          </a:p>
        </p:txBody>
      </p:sp>
      <p:pic>
        <p:nvPicPr>
          <p:cNvPr id="191496" name="Picture 8" descr="N:\DanielN\Bender\LEBT\CSC\variation_efactor\hv-pulses_for_sim_20n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2240" y="4654296"/>
            <a:ext cx="2313432" cy="173226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Gerade Verbindung mit Pfeil 3"/>
          <p:cNvCxnSpPr/>
          <p:nvPr/>
        </p:nvCxnSpPr>
        <p:spPr bwMode="auto">
          <a:xfrm flipV="1">
            <a:off x="3654315" y="6397072"/>
            <a:ext cx="465740" cy="1"/>
          </a:xfrm>
          <a:prstGeom prst="straightConnector1">
            <a:avLst/>
          </a:prstGeom>
          <a:noFill/>
          <a:ln w="25400" cap="flat" cmpd="sng" algn="ctr">
            <a:solidFill>
              <a:schemeClr val="tx1"/>
            </a:solidFill>
            <a:prstDash val="solid"/>
            <a:round/>
            <a:headEnd type="none" w="med" len="med"/>
            <a:tailEnd type="arrow" w="lg" len="lg"/>
          </a:ln>
          <a:effectLst/>
        </p:spPr>
      </p:cxnSp>
      <p:sp>
        <p:nvSpPr>
          <p:cNvPr id="9" name="Textfeld 8"/>
          <p:cNvSpPr txBox="1"/>
          <p:nvPr/>
        </p:nvSpPr>
        <p:spPr>
          <a:xfrm>
            <a:off x="4087295" y="6237634"/>
            <a:ext cx="1285801" cy="307777"/>
          </a:xfrm>
          <a:prstGeom prst="rect">
            <a:avLst/>
          </a:prstGeom>
          <a:noFill/>
        </p:spPr>
        <p:txBody>
          <a:bodyPr wrap="none" rtlCol="0">
            <a:spAutoFit/>
          </a:bodyPr>
          <a:lstStyle/>
          <a:p>
            <a:r>
              <a:rPr lang="de-DE" sz="1400" dirty="0" err="1" smtClean="0">
                <a:latin typeface="Calibri" pitchFamily="34" charset="0"/>
                <a:cs typeface="Calibri" pitchFamily="34" charset="0"/>
              </a:rPr>
              <a:t>By</a:t>
            </a:r>
            <a:r>
              <a:rPr lang="de-DE" sz="1400" dirty="0" smtClean="0">
                <a:latin typeface="Calibri" pitchFamily="34" charset="0"/>
                <a:cs typeface="Calibri" pitchFamily="34" charset="0"/>
              </a:rPr>
              <a:t> Daniel Noll. </a:t>
            </a:r>
          </a:p>
        </p:txBody>
      </p:sp>
      <p:sp>
        <p:nvSpPr>
          <p:cNvPr id="3" name="Pfeil nach rechts 2"/>
          <p:cNvSpPr/>
          <p:nvPr/>
        </p:nvSpPr>
        <p:spPr bwMode="auto">
          <a:xfrm>
            <a:off x="377315" y="3793867"/>
            <a:ext cx="775207" cy="887707"/>
          </a:xfrm>
          <a:prstGeom prst="rightArrow">
            <a:avLst/>
          </a:prstGeom>
          <a:solidFill>
            <a:schemeClr val="bg1"/>
          </a:solidFill>
          <a:ln w="254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5" name="Textfeld 4"/>
          <p:cNvSpPr txBox="1"/>
          <p:nvPr/>
        </p:nvSpPr>
        <p:spPr>
          <a:xfrm>
            <a:off x="314527" y="4035632"/>
            <a:ext cx="780984" cy="400110"/>
          </a:xfrm>
          <a:prstGeom prst="rect">
            <a:avLst/>
          </a:prstGeom>
          <a:noFill/>
        </p:spPr>
        <p:txBody>
          <a:bodyPr wrap="none" rtlCol="0">
            <a:spAutoFit/>
          </a:bodyPr>
          <a:lstStyle/>
          <a:p>
            <a:r>
              <a:rPr lang="de-DE" sz="2000" dirty="0" smtClean="0">
                <a:solidFill>
                  <a:srgbClr val="0000FF"/>
                </a:solidFill>
                <a:latin typeface="Calibri" pitchFamily="34" charset="0"/>
                <a:cs typeface="Calibri" pitchFamily="34" charset="0"/>
              </a:rPr>
              <a:t>Beam</a:t>
            </a:r>
          </a:p>
        </p:txBody>
      </p:sp>
      <p:sp>
        <p:nvSpPr>
          <p:cNvPr id="20" name="Halbbogen 19"/>
          <p:cNvSpPr/>
          <p:nvPr/>
        </p:nvSpPr>
        <p:spPr bwMode="auto">
          <a:xfrm rot="10800000" flipV="1">
            <a:off x="5879014" y="4256649"/>
            <a:ext cx="261938" cy="242887"/>
          </a:xfrm>
          <a:prstGeom prst="blockArc">
            <a:avLst>
              <a:gd name="adj1" fmla="val 16285917"/>
              <a:gd name="adj2" fmla="val 0"/>
              <a:gd name="adj3" fmla="val 25000"/>
            </a:avLst>
          </a:prstGeom>
          <a:solidFill>
            <a:schemeClr val="bg1"/>
          </a:solidFill>
          <a:ln w="25400" cap="flat" cmpd="sng" algn="ctr">
            <a:solidFill>
              <a:srgbClr val="66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21" name="Halbbogen 20"/>
          <p:cNvSpPr/>
          <p:nvPr/>
        </p:nvSpPr>
        <p:spPr bwMode="auto">
          <a:xfrm rot="10800000">
            <a:off x="5879014" y="3899424"/>
            <a:ext cx="261938" cy="242887"/>
          </a:xfrm>
          <a:prstGeom prst="blockArc">
            <a:avLst>
              <a:gd name="adj1" fmla="val 16285917"/>
              <a:gd name="adj2" fmla="val 0"/>
              <a:gd name="adj3" fmla="val 25000"/>
            </a:avLst>
          </a:prstGeom>
          <a:solidFill>
            <a:schemeClr val="bg1"/>
          </a:solidFill>
          <a:ln w="25400" cap="flat" cmpd="sng" algn="ctr">
            <a:solidFill>
              <a:srgbClr val="66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631723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1" name="Picture 3" descr="D:\Latexdaten\Texdaten\Dok\Diss\Bilder\chopper_beam_dynamics\plots\all_fractions_e_factor_0_93\factor_0_93_x_z_all_fractions_geo_1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 y="1920240"/>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Beam </a:t>
            </a:r>
            <a:r>
              <a:rPr lang="de-DE" dirty="0" err="1"/>
              <a:t>Shaping</a:t>
            </a:r>
            <a:r>
              <a:rPr lang="de-DE" dirty="0"/>
              <a:t> Simulation</a:t>
            </a:r>
          </a:p>
        </p:txBody>
      </p:sp>
      <p:sp>
        <p:nvSpPr>
          <p:cNvPr id="6" name="Titel 1"/>
          <p:cNvSpPr txBox="1">
            <a:spLocks/>
          </p:cNvSpPr>
          <p:nvPr/>
        </p:nvSpPr>
        <p:spPr>
          <a:xfrm>
            <a:off x="285750" y="89376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sp>
        <p:nvSpPr>
          <p:cNvPr id="16" name="Rechteck 15"/>
          <p:cNvSpPr/>
          <p:nvPr/>
        </p:nvSpPr>
        <p:spPr>
          <a:xfrm>
            <a:off x="-566" y="1308140"/>
            <a:ext cx="1690818" cy="1107996"/>
          </a:xfrm>
          <a:prstGeom prst="rect">
            <a:avLst/>
          </a:prstGeom>
        </p:spPr>
        <p:txBody>
          <a:bodyPr wrap="square">
            <a:spAutoFit/>
          </a:bodyPr>
          <a:lstStyle/>
          <a:p>
            <a:r>
              <a:rPr lang="de-DE" dirty="0">
                <a:solidFill>
                  <a:srgbClr val="0000FF"/>
                </a:solidFill>
                <a:latin typeface="Calibri" pitchFamily="34" charset="0"/>
                <a:cs typeface="Calibri" pitchFamily="34" charset="0"/>
              </a:rPr>
              <a:t>p</a:t>
            </a:r>
            <a:r>
              <a:rPr lang="de-DE" dirty="0" smtClean="0">
                <a:solidFill>
                  <a:srgbClr val="0000FF"/>
                </a:solidFill>
                <a:latin typeface="Calibri" pitchFamily="34" charset="0"/>
                <a:cs typeface="Calibri" pitchFamily="34" charset="0"/>
              </a:rPr>
              <a:t>, 50 mA</a:t>
            </a:r>
            <a:endParaRPr lang="de-DE" dirty="0">
              <a:solidFill>
                <a:srgbClr val="0000FF"/>
              </a:solidFill>
              <a:latin typeface="Calibri" pitchFamily="34" charset="0"/>
              <a:cs typeface="Calibri" pitchFamily="34" charset="0"/>
            </a:endParaRPr>
          </a:p>
          <a:p>
            <a:r>
              <a:rPr lang="de-DE" dirty="0" smtClean="0">
                <a:solidFill>
                  <a:srgbClr val="FF0000"/>
                </a:solidFill>
                <a:latin typeface="Calibri" pitchFamily="34" charset="0"/>
                <a:cs typeface="Calibri" pitchFamily="34" charset="0"/>
              </a:rPr>
              <a:t>H</a:t>
            </a:r>
            <a:r>
              <a:rPr lang="de-DE" baseline="-25000" dirty="0" smtClean="0">
                <a:solidFill>
                  <a:srgbClr val="FF0000"/>
                </a:solidFill>
                <a:latin typeface="Calibri" pitchFamily="34" charset="0"/>
                <a:cs typeface="Calibri" pitchFamily="34" charset="0"/>
              </a:rPr>
              <a:t>2</a:t>
            </a:r>
            <a:r>
              <a:rPr lang="de-DE" baseline="30000" dirty="0" smtClean="0">
                <a:solidFill>
                  <a:srgbClr val="FF0000"/>
                </a:solidFill>
                <a:latin typeface="Calibri" pitchFamily="34" charset="0"/>
                <a:cs typeface="Calibri" pitchFamily="34" charset="0"/>
              </a:rPr>
              <a:t>+</a:t>
            </a:r>
            <a:r>
              <a:rPr lang="de-DE" dirty="0" smtClean="0">
                <a:solidFill>
                  <a:srgbClr val="FF0000"/>
                </a:solidFill>
                <a:latin typeface="Calibri" pitchFamily="34" charset="0"/>
                <a:cs typeface="Calibri" pitchFamily="34" charset="0"/>
              </a:rPr>
              <a:t>, 5 mA</a:t>
            </a:r>
            <a:endParaRPr lang="de-DE" baseline="30000" dirty="0">
              <a:solidFill>
                <a:srgbClr val="FF0000"/>
              </a:solidFill>
              <a:latin typeface="Calibri" pitchFamily="34" charset="0"/>
              <a:cs typeface="Calibri" pitchFamily="34" charset="0"/>
            </a:endParaRPr>
          </a:p>
          <a:p>
            <a:r>
              <a:rPr lang="de-DE" dirty="0" smtClean="0">
                <a:solidFill>
                  <a:srgbClr val="00B050"/>
                </a:solidFill>
                <a:latin typeface="Calibri" pitchFamily="34" charset="0"/>
                <a:cs typeface="Calibri" pitchFamily="34" charset="0"/>
              </a:rPr>
              <a:t>H</a:t>
            </a:r>
            <a:r>
              <a:rPr lang="de-DE" baseline="-25000" dirty="0" smtClean="0">
                <a:solidFill>
                  <a:srgbClr val="00B050"/>
                </a:solidFill>
                <a:latin typeface="Calibri" pitchFamily="34" charset="0"/>
                <a:cs typeface="Calibri" pitchFamily="34" charset="0"/>
              </a:rPr>
              <a:t>3</a:t>
            </a:r>
            <a:r>
              <a:rPr lang="de-DE" baseline="30000" dirty="0" smtClean="0">
                <a:solidFill>
                  <a:srgbClr val="00B050"/>
                </a:solidFill>
                <a:latin typeface="Calibri" pitchFamily="34" charset="0"/>
                <a:cs typeface="Calibri" pitchFamily="34" charset="0"/>
              </a:rPr>
              <a:t>+</a:t>
            </a:r>
            <a:r>
              <a:rPr lang="de-DE" dirty="0" smtClean="0">
                <a:solidFill>
                  <a:srgbClr val="00B050"/>
                </a:solidFill>
                <a:latin typeface="Calibri" pitchFamily="34" charset="0"/>
                <a:cs typeface="Calibri" pitchFamily="34" charset="0"/>
              </a:rPr>
              <a:t>, 5 mA</a:t>
            </a:r>
            <a:endParaRPr lang="de-DE" baseline="30000" dirty="0">
              <a:solidFill>
                <a:srgbClr val="00B050"/>
              </a:solidFill>
              <a:latin typeface="Calibri" pitchFamily="34" charset="0"/>
              <a:cs typeface="Calibri" pitchFamily="34" charset="0"/>
            </a:endParaRPr>
          </a:p>
          <a:p>
            <a:endParaRPr lang="de-DE" baseline="30000" dirty="0">
              <a:solidFill>
                <a:srgbClr val="00B050"/>
              </a:solidFill>
              <a:latin typeface="Calibri" pitchFamily="34" charset="0"/>
              <a:cs typeface="Calibri" pitchFamily="34" charset="0"/>
            </a:endParaRPr>
          </a:p>
        </p:txBody>
      </p:sp>
      <p:sp>
        <p:nvSpPr>
          <p:cNvPr id="18" name="Rechteck 17"/>
          <p:cNvSpPr/>
          <p:nvPr/>
        </p:nvSpPr>
        <p:spPr>
          <a:xfrm>
            <a:off x="-268580" y="6246432"/>
            <a:ext cx="4572000" cy="276999"/>
          </a:xfrm>
          <a:prstGeom prst="rect">
            <a:avLst/>
          </a:prstGeom>
        </p:spPr>
        <p:txBody>
          <a:bodyPr>
            <a:spAutoFit/>
          </a:bodyPr>
          <a:lstStyle/>
          <a:p>
            <a:r>
              <a:rPr lang="en-US" sz="1200" i="1" dirty="0">
                <a:latin typeface="Calibri" pitchFamily="34" charset="0"/>
              </a:rPr>
              <a:t>Beam dynamics calculations using PIC-Code </a:t>
            </a:r>
            <a:r>
              <a:rPr lang="en-US" sz="1200" i="1" dirty="0" smtClean="0">
                <a:latin typeface="Calibri" pitchFamily="34" charset="0"/>
              </a:rPr>
              <a:t>Bender</a:t>
            </a:r>
            <a:r>
              <a:rPr lang="en-US" sz="1200" i="1" dirty="0">
                <a:latin typeface="Calibri" pitchFamily="34" charset="0"/>
              </a:rPr>
              <a:t>.</a:t>
            </a:r>
            <a:endParaRPr lang="de-DE" sz="1200" i="1" dirty="0">
              <a:latin typeface="Calibri" pitchFamily="34" charset="0"/>
            </a:endParaRPr>
          </a:p>
        </p:txBody>
      </p:sp>
      <p:pic>
        <p:nvPicPr>
          <p:cNvPr id="191496" name="Picture 8" descr="N:\DanielN\Bender\LEBT\CSC\variation_efactor\hv-pulses_for_sim_20n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2240" y="4654296"/>
            <a:ext cx="2313432" cy="1732265"/>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p:cNvSpPr txBox="1"/>
          <p:nvPr/>
        </p:nvSpPr>
        <p:spPr>
          <a:xfrm>
            <a:off x="7032228" y="4331138"/>
            <a:ext cx="1298753" cy="338554"/>
          </a:xfrm>
          <a:prstGeom prst="rect">
            <a:avLst/>
          </a:prstGeom>
          <a:noFill/>
        </p:spPr>
        <p:txBody>
          <a:bodyPr wrap="none" rtlCol="0">
            <a:spAutoFit/>
          </a:bodyPr>
          <a:lstStyle/>
          <a:p>
            <a:r>
              <a:rPr lang="de-DE" sz="1600" dirty="0" err="1" smtClean="0">
                <a:latin typeface="Calibri" pitchFamily="34" charset="0"/>
                <a:cs typeface="Calibri" pitchFamily="34" charset="0"/>
              </a:rPr>
              <a:t>Voltage</a:t>
            </a:r>
            <a:r>
              <a:rPr lang="de-DE" sz="1600" dirty="0" smtClean="0">
                <a:latin typeface="Calibri" pitchFamily="34" charset="0"/>
                <a:cs typeface="Calibri" pitchFamily="34" charset="0"/>
              </a:rPr>
              <a:t> Pulse</a:t>
            </a:r>
          </a:p>
        </p:txBody>
      </p:sp>
      <p:sp>
        <p:nvSpPr>
          <p:cNvPr id="13" name="Halbbogen 12"/>
          <p:cNvSpPr/>
          <p:nvPr/>
        </p:nvSpPr>
        <p:spPr bwMode="auto">
          <a:xfrm rot="10800000" flipV="1">
            <a:off x="5879014" y="4256649"/>
            <a:ext cx="261938" cy="242887"/>
          </a:xfrm>
          <a:prstGeom prst="blockArc">
            <a:avLst>
              <a:gd name="adj1" fmla="val 16285917"/>
              <a:gd name="adj2" fmla="val 0"/>
              <a:gd name="adj3" fmla="val 25000"/>
            </a:avLst>
          </a:prstGeom>
          <a:solidFill>
            <a:schemeClr val="bg1"/>
          </a:solidFill>
          <a:ln w="25400" cap="flat" cmpd="sng" algn="ctr">
            <a:solidFill>
              <a:srgbClr val="66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17" name="Halbbogen 16"/>
          <p:cNvSpPr/>
          <p:nvPr/>
        </p:nvSpPr>
        <p:spPr bwMode="auto">
          <a:xfrm rot="10800000">
            <a:off x="5879014" y="3899424"/>
            <a:ext cx="261938" cy="242887"/>
          </a:xfrm>
          <a:prstGeom prst="blockArc">
            <a:avLst>
              <a:gd name="adj1" fmla="val 16285917"/>
              <a:gd name="adj2" fmla="val 0"/>
              <a:gd name="adj3" fmla="val 25000"/>
            </a:avLst>
          </a:prstGeom>
          <a:solidFill>
            <a:schemeClr val="bg1"/>
          </a:solidFill>
          <a:ln w="25400" cap="flat" cmpd="sng" algn="ctr">
            <a:solidFill>
              <a:srgbClr val="66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074531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D:\Latexdaten\Texdaten\Dok\Diss\Bilder\chopper_beam_dynamics\plots\all_fractions_e_factor_0_93\factor_0_93_x_z_all_fractions_geo_13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 y="1920240"/>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Beam </a:t>
            </a:r>
            <a:r>
              <a:rPr lang="de-DE" dirty="0" err="1"/>
              <a:t>Shaping</a:t>
            </a:r>
            <a:r>
              <a:rPr lang="de-DE" dirty="0"/>
              <a:t> Simulation</a:t>
            </a:r>
          </a:p>
        </p:txBody>
      </p:sp>
      <p:sp>
        <p:nvSpPr>
          <p:cNvPr id="6" name="Titel 1"/>
          <p:cNvSpPr txBox="1">
            <a:spLocks/>
          </p:cNvSpPr>
          <p:nvPr/>
        </p:nvSpPr>
        <p:spPr>
          <a:xfrm>
            <a:off x="285750" y="89376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sp>
        <p:nvSpPr>
          <p:cNvPr id="12" name="Rechteck 11"/>
          <p:cNvSpPr/>
          <p:nvPr/>
        </p:nvSpPr>
        <p:spPr>
          <a:xfrm>
            <a:off x="-566" y="1308140"/>
            <a:ext cx="1690818" cy="1107996"/>
          </a:xfrm>
          <a:prstGeom prst="rect">
            <a:avLst/>
          </a:prstGeom>
        </p:spPr>
        <p:txBody>
          <a:bodyPr wrap="square">
            <a:spAutoFit/>
          </a:bodyPr>
          <a:lstStyle/>
          <a:p>
            <a:r>
              <a:rPr lang="de-DE" dirty="0">
                <a:solidFill>
                  <a:srgbClr val="0000FF"/>
                </a:solidFill>
                <a:latin typeface="Calibri" pitchFamily="34" charset="0"/>
                <a:cs typeface="Calibri" pitchFamily="34" charset="0"/>
              </a:rPr>
              <a:t>p</a:t>
            </a:r>
            <a:r>
              <a:rPr lang="de-DE" dirty="0" smtClean="0">
                <a:solidFill>
                  <a:srgbClr val="0000FF"/>
                </a:solidFill>
                <a:latin typeface="Calibri" pitchFamily="34" charset="0"/>
                <a:cs typeface="Calibri" pitchFamily="34" charset="0"/>
              </a:rPr>
              <a:t>, 50 mA</a:t>
            </a:r>
            <a:endParaRPr lang="de-DE" dirty="0">
              <a:solidFill>
                <a:srgbClr val="0000FF"/>
              </a:solidFill>
              <a:latin typeface="Calibri" pitchFamily="34" charset="0"/>
              <a:cs typeface="Calibri" pitchFamily="34" charset="0"/>
            </a:endParaRPr>
          </a:p>
          <a:p>
            <a:r>
              <a:rPr lang="de-DE" dirty="0" smtClean="0">
                <a:solidFill>
                  <a:srgbClr val="FF0000"/>
                </a:solidFill>
                <a:latin typeface="Calibri" pitchFamily="34" charset="0"/>
                <a:cs typeface="Calibri" pitchFamily="34" charset="0"/>
              </a:rPr>
              <a:t>H</a:t>
            </a:r>
            <a:r>
              <a:rPr lang="de-DE" baseline="-25000" dirty="0" smtClean="0">
                <a:solidFill>
                  <a:srgbClr val="FF0000"/>
                </a:solidFill>
                <a:latin typeface="Calibri" pitchFamily="34" charset="0"/>
                <a:cs typeface="Calibri" pitchFamily="34" charset="0"/>
              </a:rPr>
              <a:t>2</a:t>
            </a:r>
            <a:r>
              <a:rPr lang="de-DE" baseline="30000" dirty="0" smtClean="0">
                <a:solidFill>
                  <a:srgbClr val="FF0000"/>
                </a:solidFill>
                <a:latin typeface="Calibri" pitchFamily="34" charset="0"/>
                <a:cs typeface="Calibri" pitchFamily="34" charset="0"/>
              </a:rPr>
              <a:t>+</a:t>
            </a:r>
            <a:r>
              <a:rPr lang="de-DE" dirty="0" smtClean="0">
                <a:solidFill>
                  <a:srgbClr val="FF0000"/>
                </a:solidFill>
                <a:latin typeface="Calibri" pitchFamily="34" charset="0"/>
                <a:cs typeface="Calibri" pitchFamily="34" charset="0"/>
              </a:rPr>
              <a:t>, 5 mA</a:t>
            </a:r>
            <a:endParaRPr lang="de-DE" baseline="30000" dirty="0">
              <a:solidFill>
                <a:srgbClr val="FF0000"/>
              </a:solidFill>
              <a:latin typeface="Calibri" pitchFamily="34" charset="0"/>
              <a:cs typeface="Calibri" pitchFamily="34" charset="0"/>
            </a:endParaRPr>
          </a:p>
          <a:p>
            <a:r>
              <a:rPr lang="de-DE" dirty="0" smtClean="0">
                <a:solidFill>
                  <a:srgbClr val="00B050"/>
                </a:solidFill>
                <a:latin typeface="Calibri" pitchFamily="34" charset="0"/>
                <a:cs typeface="Calibri" pitchFamily="34" charset="0"/>
              </a:rPr>
              <a:t>H</a:t>
            </a:r>
            <a:r>
              <a:rPr lang="de-DE" baseline="-25000" dirty="0" smtClean="0">
                <a:solidFill>
                  <a:srgbClr val="00B050"/>
                </a:solidFill>
                <a:latin typeface="Calibri" pitchFamily="34" charset="0"/>
                <a:cs typeface="Calibri" pitchFamily="34" charset="0"/>
              </a:rPr>
              <a:t>3</a:t>
            </a:r>
            <a:r>
              <a:rPr lang="de-DE" baseline="30000" dirty="0" smtClean="0">
                <a:solidFill>
                  <a:srgbClr val="00B050"/>
                </a:solidFill>
                <a:latin typeface="Calibri" pitchFamily="34" charset="0"/>
                <a:cs typeface="Calibri" pitchFamily="34" charset="0"/>
              </a:rPr>
              <a:t>+</a:t>
            </a:r>
            <a:r>
              <a:rPr lang="de-DE" dirty="0" smtClean="0">
                <a:solidFill>
                  <a:srgbClr val="00B050"/>
                </a:solidFill>
                <a:latin typeface="Calibri" pitchFamily="34" charset="0"/>
                <a:cs typeface="Calibri" pitchFamily="34" charset="0"/>
              </a:rPr>
              <a:t>, 5 mA</a:t>
            </a:r>
            <a:endParaRPr lang="de-DE" baseline="30000" dirty="0">
              <a:solidFill>
                <a:srgbClr val="00B050"/>
              </a:solidFill>
              <a:latin typeface="Calibri" pitchFamily="34" charset="0"/>
              <a:cs typeface="Calibri" pitchFamily="34" charset="0"/>
            </a:endParaRPr>
          </a:p>
          <a:p>
            <a:endParaRPr lang="de-DE" baseline="30000" dirty="0">
              <a:solidFill>
                <a:srgbClr val="00B050"/>
              </a:solidFill>
              <a:latin typeface="Calibri" pitchFamily="34" charset="0"/>
              <a:cs typeface="Calibri" pitchFamily="34" charset="0"/>
            </a:endParaRPr>
          </a:p>
        </p:txBody>
      </p:sp>
      <p:sp>
        <p:nvSpPr>
          <p:cNvPr id="13" name="Rechteck 12"/>
          <p:cNvSpPr/>
          <p:nvPr/>
        </p:nvSpPr>
        <p:spPr>
          <a:xfrm>
            <a:off x="-268580" y="6246432"/>
            <a:ext cx="4572000" cy="276999"/>
          </a:xfrm>
          <a:prstGeom prst="rect">
            <a:avLst/>
          </a:prstGeom>
        </p:spPr>
        <p:txBody>
          <a:bodyPr>
            <a:spAutoFit/>
          </a:bodyPr>
          <a:lstStyle/>
          <a:p>
            <a:r>
              <a:rPr lang="en-US" sz="1200" i="1" dirty="0">
                <a:latin typeface="Calibri" pitchFamily="34" charset="0"/>
              </a:rPr>
              <a:t>Beam dynamics calculations using PIC-Code </a:t>
            </a:r>
            <a:r>
              <a:rPr lang="en-US" sz="1200" i="1" dirty="0" smtClean="0">
                <a:latin typeface="Calibri" pitchFamily="34" charset="0"/>
              </a:rPr>
              <a:t>Bender</a:t>
            </a:r>
            <a:r>
              <a:rPr lang="en-US" sz="1200" i="1" dirty="0">
                <a:latin typeface="Calibri" pitchFamily="34" charset="0"/>
              </a:rPr>
              <a:t>.</a:t>
            </a:r>
            <a:endParaRPr lang="de-DE" sz="1200" i="1" dirty="0">
              <a:latin typeface="Calibri" pitchFamily="34" charset="0"/>
            </a:endParaRPr>
          </a:p>
        </p:txBody>
      </p:sp>
      <p:pic>
        <p:nvPicPr>
          <p:cNvPr id="192517" name="Picture 5" descr="N:\DanielN\Bender\LEBT\CSC\variation_efactor\hv-pulses_for_sim_260n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2240" y="4654296"/>
            <a:ext cx="2313432" cy="1732265"/>
          </a:xfrm>
          <a:prstGeom prst="rect">
            <a:avLst/>
          </a:prstGeom>
          <a:noFill/>
          <a:extLst>
            <a:ext uri="{909E8E84-426E-40DD-AFC4-6F175D3DCCD1}">
              <a14:hiddenFill xmlns:a14="http://schemas.microsoft.com/office/drawing/2010/main">
                <a:solidFill>
                  <a:srgbClr val="FFFFFF"/>
                </a:solidFill>
              </a14:hiddenFill>
            </a:ext>
          </a:extLst>
        </p:spPr>
      </p:pic>
      <p:sp>
        <p:nvSpPr>
          <p:cNvPr id="19" name="Textfeld 18"/>
          <p:cNvSpPr txBox="1"/>
          <p:nvPr/>
        </p:nvSpPr>
        <p:spPr>
          <a:xfrm>
            <a:off x="7032228" y="4331138"/>
            <a:ext cx="1298753" cy="338554"/>
          </a:xfrm>
          <a:prstGeom prst="rect">
            <a:avLst/>
          </a:prstGeom>
          <a:noFill/>
        </p:spPr>
        <p:txBody>
          <a:bodyPr wrap="none" rtlCol="0">
            <a:spAutoFit/>
          </a:bodyPr>
          <a:lstStyle/>
          <a:p>
            <a:r>
              <a:rPr lang="de-DE" sz="1600" dirty="0" err="1" smtClean="0">
                <a:latin typeface="Calibri" pitchFamily="34" charset="0"/>
                <a:cs typeface="Calibri" pitchFamily="34" charset="0"/>
              </a:rPr>
              <a:t>Voltage</a:t>
            </a:r>
            <a:r>
              <a:rPr lang="de-DE" sz="1600" dirty="0" smtClean="0">
                <a:latin typeface="Calibri" pitchFamily="34" charset="0"/>
                <a:cs typeface="Calibri" pitchFamily="34" charset="0"/>
              </a:rPr>
              <a:t> Pulse</a:t>
            </a:r>
          </a:p>
        </p:txBody>
      </p:sp>
      <p:sp>
        <p:nvSpPr>
          <p:cNvPr id="16" name="Halbbogen 15"/>
          <p:cNvSpPr/>
          <p:nvPr/>
        </p:nvSpPr>
        <p:spPr bwMode="auto">
          <a:xfrm rot="10800000" flipV="1">
            <a:off x="5879014" y="4256649"/>
            <a:ext cx="261938" cy="242887"/>
          </a:xfrm>
          <a:prstGeom prst="blockArc">
            <a:avLst>
              <a:gd name="adj1" fmla="val 16285917"/>
              <a:gd name="adj2" fmla="val 0"/>
              <a:gd name="adj3" fmla="val 25000"/>
            </a:avLst>
          </a:prstGeom>
          <a:solidFill>
            <a:schemeClr val="bg1"/>
          </a:solidFill>
          <a:ln w="25400" cap="flat" cmpd="sng" algn="ctr">
            <a:solidFill>
              <a:srgbClr val="66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17" name="Halbbogen 16"/>
          <p:cNvSpPr/>
          <p:nvPr/>
        </p:nvSpPr>
        <p:spPr bwMode="auto">
          <a:xfrm rot="10800000">
            <a:off x="5879014" y="3899424"/>
            <a:ext cx="261938" cy="242887"/>
          </a:xfrm>
          <a:prstGeom prst="blockArc">
            <a:avLst>
              <a:gd name="adj1" fmla="val 16285917"/>
              <a:gd name="adj2" fmla="val 0"/>
              <a:gd name="adj3" fmla="val 25000"/>
            </a:avLst>
          </a:prstGeom>
          <a:solidFill>
            <a:schemeClr val="bg1"/>
          </a:solidFill>
          <a:ln w="25400" cap="flat" cmpd="sng" algn="ctr">
            <a:solidFill>
              <a:srgbClr val="66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6926440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Introduction</a:t>
            </a:r>
            <a:r>
              <a:rPr lang="de-DE" dirty="0" smtClean="0"/>
              <a:t>: Neutron Research</a:t>
            </a:r>
            <a:endParaRPr lang="de-DE" dirty="0"/>
          </a:p>
        </p:txBody>
      </p:sp>
      <p:sp>
        <p:nvSpPr>
          <p:cNvPr id="3" name="Inhaltsplatzhalter 2"/>
          <p:cNvSpPr>
            <a:spLocks noGrp="1"/>
          </p:cNvSpPr>
          <p:nvPr>
            <p:ph idx="1"/>
          </p:nvPr>
        </p:nvSpPr>
        <p:spPr>
          <a:xfrm>
            <a:off x="307623" y="1473775"/>
            <a:ext cx="8531578" cy="5356010"/>
          </a:xfrm>
        </p:spPr>
        <p:txBody>
          <a:bodyPr/>
          <a:lstStyle/>
          <a:p>
            <a:r>
              <a:rPr lang="de-DE" sz="2700" dirty="0" smtClean="0"/>
              <a:t>Material Science</a:t>
            </a:r>
          </a:p>
          <a:p>
            <a:r>
              <a:rPr lang="de-DE" sz="2700" dirty="0" err="1" smtClean="0"/>
              <a:t>Sensitivity</a:t>
            </a:r>
            <a:r>
              <a:rPr lang="de-DE" sz="2700" dirty="0" smtClean="0"/>
              <a:t> </a:t>
            </a:r>
            <a:r>
              <a:rPr lang="de-DE" sz="2700" dirty="0" err="1" smtClean="0"/>
              <a:t>for</a:t>
            </a:r>
            <a:r>
              <a:rPr lang="de-DE" sz="2700" dirty="0" smtClean="0"/>
              <a:t> </a:t>
            </a:r>
            <a:r>
              <a:rPr lang="de-DE" sz="2700" dirty="0" err="1" smtClean="0"/>
              <a:t>magnetic</a:t>
            </a:r>
            <a:r>
              <a:rPr lang="de-DE" sz="2700" dirty="0" smtClean="0"/>
              <a:t> </a:t>
            </a:r>
            <a:r>
              <a:rPr lang="de-DE" sz="2700" dirty="0" err="1" smtClean="0"/>
              <a:t>properties</a:t>
            </a:r>
            <a:endParaRPr lang="de-DE" sz="2700" dirty="0" smtClean="0"/>
          </a:p>
          <a:p>
            <a:r>
              <a:rPr lang="de-DE" sz="2700" dirty="0">
                <a:sym typeface="Wingdings" panose="05000000000000000000" pitchFamily="2" charset="2"/>
              </a:rPr>
              <a:t>High </a:t>
            </a:r>
            <a:r>
              <a:rPr lang="de-DE" sz="2700" dirty="0" err="1">
                <a:sym typeface="Wingdings" panose="05000000000000000000" pitchFamily="2" charset="2"/>
              </a:rPr>
              <a:t>penetration</a:t>
            </a:r>
            <a:r>
              <a:rPr lang="de-DE" sz="2700" dirty="0">
                <a:sym typeface="Wingdings" panose="05000000000000000000" pitchFamily="2" charset="2"/>
              </a:rPr>
              <a:t> </a:t>
            </a:r>
            <a:r>
              <a:rPr lang="de-DE" sz="2700" dirty="0" err="1">
                <a:sym typeface="Wingdings" panose="05000000000000000000" pitchFamily="2" charset="2"/>
              </a:rPr>
              <a:t>depth</a:t>
            </a:r>
            <a:r>
              <a:rPr lang="de-DE" sz="2700" dirty="0">
                <a:sym typeface="Wingdings" panose="05000000000000000000" pitchFamily="2" charset="2"/>
              </a:rPr>
              <a:t> in material</a:t>
            </a:r>
          </a:p>
          <a:p>
            <a:r>
              <a:rPr lang="de-DE" sz="2700" dirty="0" err="1" smtClean="0">
                <a:sym typeface="Wingdings" panose="05000000000000000000" pitchFamily="2" charset="2"/>
              </a:rPr>
              <a:t>Sensitivity</a:t>
            </a:r>
            <a:r>
              <a:rPr lang="de-DE" sz="2700" dirty="0" smtClean="0">
                <a:sym typeface="Wingdings" panose="05000000000000000000" pitchFamily="2" charset="2"/>
              </a:rPr>
              <a:t> </a:t>
            </a:r>
            <a:r>
              <a:rPr lang="de-DE" sz="2700" dirty="0" err="1">
                <a:sym typeface="Wingdings" panose="05000000000000000000" pitchFamily="2" charset="2"/>
              </a:rPr>
              <a:t>for</a:t>
            </a:r>
            <a:r>
              <a:rPr lang="de-DE" sz="2700" dirty="0">
                <a:sym typeface="Wingdings" panose="05000000000000000000" pitchFamily="2" charset="2"/>
              </a:rPr>
              <a:t> different isotopes</a:t>
            </a:r>
            <a:endParaRPr lang="de-DE" sz="2700" dirty="0"/>
          </a:p>
          <a:p>
            <a:r>
              <a:rPr lang="de-DE" sz="2700" dirty="0" err="1" smtClean="0"/>
              <a:t>Sensitivity</a:t>
            </a:r>
            <a:r>
              <a:rPr lang="de-DE" sz="2700" dirty="0" smtClean="0"/>
              <a:t> </a:t>
            </a:r>
            <a:r>
              <a:rPr lang="de-DE" sz="2700" dirty="0" err="1" smtClean="0"/>
              <a:t>to</a:t>
            </a:r>
            <a:r>
              <a:rPr lang="de-DE" sz="2700" dirty="0" smtClean="0"/>
              <a:t> light </a:t>
            </a:r>
            <a:r>
              <a:rPr lang="de-DE" sz="2700" dirty="0" err="1" smtClean="0"/>
              <a:t>elements</a:t>
            </a:r>
            <a:r>
              <a:rPr lang="de-DE" sz="2700" dirty="0" smtClean="0"/>
              <a:t> (e.g. hydrogen</a:t>
            </a:r>
            <a:r>
              <a:rPr lang="de-DE" sz="2700" dirty="0" smtClean="0"/>
              <a:t>)</a:t>
            </a:r>
          </a:p>
          <a:p>
            <a:r>
              <a:rPr lang="de-DE" sz="2700" dirty="0" smtClean="0">
                <a:sym typeface="Wingdings" panose="05000000000000000000" pitchFamily="2" charset="2"/>
              </a:rPr>
              <a:t>Neutron </a:t>
            </a:r>
            <a:r>
              <a:rPr lang="de-DE" sz="2700" dirty="0" smtClean="0">
                <a:sym typeface="Wingdings" panose="05000000000000000000" pitchFamily="2" charset="2"/>
              </a:rPr>
              <a:t>imaging</a:t>
            </a:r>
          </a:p>
          <a:p>
            <a:r>
              <a:rPr lang="de-DE" sz="2700" dirty="0" smtClean="0">
                <a:sym typeface="Wingdings" panose="05000000000000000000" pitchFamily="2" charset="2"/>
              </a:rPr>
              <a:t>Test </a:t>
            </a:r>
            <a:r>
              <a:rPr lang="de-DE" sz="2700" dirty="0" err="1" smtClean="0">
                <a:sym typeface="Wingdings" panose="05000000000000000000" pitchFamily="2" charset="2"/>
              </a:rPr>
              <a:t>radiation</a:t>
            </a:r>
            <a:r>
              <a:rPr lang="de-DE" sz="2700" dirty="0" smtClean="0">
                <a:sym typeface="Wingdings" panose="05000000000000000000" pitchFamily="2" charset="2"/>
              </a:rPr>
              <a:t> </a:t>
            </a:r>
            <a:r>
              <a:rPr lang="de-DE" sz="2700" dirty="0" err="1" smtClean="0">
                <a:sym typeface="Wingdings" panose="05000000000000000000" pitchFamily="2" charset="2"/>
              </a:rPr>
              <a:t>durability</a:t>
            </a:r>
            <a:r>
              <a:rPr lang="de-DE" sz="2700" dirty="0" smtClean="0">
                <a:sym typeface="Wingdings" panose="05000000000000000000" pitchFamily="2" charset="2"/>
              </a:rPr>
              <a:t> (</a:t>
            </a:r>
            <a:r>
              <a:rPr lang="de-DE" sz="2700" dirty="0" err="1" smtClean="0">
                <a:sym typeface="Wingdings" panose="05000000000000000000" pitchFamily="2" charset="2"/>
              </a:rPr>
              <a:t>detectors</a:t>
            </a:r>
            <a:r>
              <a:rPr lang="de-DE" sz="2700" dirty="0" smtClean="0">
                <a:sym typeface="Wingdings" panose="05000000000000000000" pitchFamily="2" charset="2"/>
              </a:rPr>
              <a:t>, </a:t>
            </a:r>
            <a:r>
              <a:rPr lang="de-DE" sz="2700" dirty="0" err="1" smtClean="0">
                <a:sym typeface="Wingdings" panose="05000000000000000000" pitchFamily="2" charset="2"/>
              </a:rPr>
              <a:t>fusion</a:t>
            </a:r>
            <a:r>
              <a:rPr lang="de-DE" sz="2700" dirty="0" smtClean="0">
                <a:sym typeface="Wingdings" panose="05000000000000000000" pitchFamily="2" charset="2"/>
              </a:rPr>
              <a:t> </a:t>
            </a:r>
            <a:r>
              <a:rPr lang="de-DE" sz="2700" dirty="0" err="1" smtClean="0">
                <a:sym typeface="Wingdings" panose="05000000000000000000" pitchFamily="2" charset="2"/>
              </a:rPr>
              <a:t>materials</a:t>
            </a:r>
            <a:r>
              <a:rPr lang="de-DE" sz="2700" dirty="0" smtClean="0">
                <a:sym typeface="Wingdings" panose="05000000000000000000" pitchFamily="2" charset="2"/>
              </a:rPr>
              <a:t>)</a:t>
            </a:r>
          </a:p>
          <a:p>
            <a:r>
              <a:rPr lang="de-DE" sz="2700" dirty="0" smtClean="0"/>
              <a:t>Cancer </a:t>
            </a:r>
            <a:r>
              <a:rPr lang="de-DE" sz="2700" dirty="0" err="1" smtClean="0"/>
              <a:t>treatment</a:t>
            </a:r>
            <a:r>
              <a:rPr lang="de-DE" sz="2700" dirty="0" smtClean="0"/>
              <a:t> (BNCT)</a:t>
            </a:r>
          </a:p>
          <a:p>
            <a:r>
              <a:rPr lang="de-DE" sz="2700" dirty="0" smtClean="0"/>
              <a:t>Neutron </a:t>
            </a:r>
            <a:r>
              <a:rPr lang="de-DE" sz="2700" dirty="0" err="1" smtClean="0"/>
              <a:t>capture</a:t>
            </a:r>
            <a:r>
              <a:rPr lang="de-DE" sz="2700" dirty="0" smtClean="0"/>
              <a:t> </a:t>
            </a:r>
            <a:r>
              <a:rPr lang="de-DE" sz="2700" dirty="0" err="1" smtClean="0"/>
              <a:t>process</a:t>
            </a:r>
            <a:r>
              <a:rPr lang="de-DE" sz="2700" dirty="0" smtClean="0"/>
              <a:t> relevant </a:t>
            </a:r>
            <a:r>
              <a:rPr lang="de-DE" sz="2700" dirty="0" err="1" smtClean="0"/>
              <a:t>for</a:t>
            </a:r>
            <a:r>
              <a:rPr lang="de-DE" sz="2700" dirty="0" smtClean="0"/>
              <a:t> ADS, </a:t>
            </a:r>
            <a:r>
              <a:rPr lang="de-DE" sz="2700" dirty="0" err="1" smtClean="0"/>
              <a:t>nuclear</a:t>
            </a:r>
            <a:r>
              <a:rPr lang="de-DE" sz="2700" dirty="0" smtClean="0"/>
              <a:t> </a:t>
            </a:r>
            <a:r>
              <a:rPr lang="de-DE" sz="2700" dirty="0" err="1" smtClean="0"/>
              <a:t>astrophysics</a:t>
            </a:r>
            <a:r>
              <a:rPr lang="de-DE" sz="2700" dirty="0" smtClean="0"/>
              <a:t>, …</a:t>
            </a:r>
            <a:endParaRPr lang="de-DE" sz="2700" dirty="0"/>
          </a:p>
        </p:txBody>
      </p:sp>
    </p:spTree>
    <p:extLst>
      <p:ext uri="{BB962C8B-B14F-4D97-AF65-F5344CB8AC3E}">
        <p14:creationId xmlns:p14="http://schemas.microsoft.com/office/powerpoint/2010/main" val="14450702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D:\Latexdaten\Texdaten\Dok\Diss\Bilder\chopper_beam_dynamics\plots\all_fractions_e_factor_0_93\factor_0_93_x_z_all_fractions_geo_16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 y="1920240"/>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Beam </a:t>
            </a:r>
            <a:r>
              <a:rPr lang="de-DE" dirty="0" err="1"/>
              <a:t>Shaping</a:t>
            </a:r>
            <a:r>
              <a:rPr lang="de-DE" dirty="0"/>
              <a:t> Simulation</a:t>
            </a:r>
          </a:p>
        </p:txBody>
      </p:sp>
      <p:sp>
        <p:nvSpPr>
          <p:cNvPr id="6" name="Titel 1"/>
          <p:cNvSpPr txBox="1">
            <a:spLocks/>
          </p:cNvSpPr>
          <p:nvPr/>
        </p:nvSpPr>
        <p:spPr>
          <a:xfrm>
            <a:off x="285750" y="89376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sp>
        <p:nvSpPr>
          <p:cNvPr id="12" name="Rechteck 11"/>
          <p:cNvSpPr/>
          <p:nvPr/>
        </p:nvSpPr>
        <p:spPr>
          <a:xfrm>
            <a:off x="-566" y="1308140"/>
            <a:ext cx="1690818" cy="1107996"/>
          </a:xfrm>
          <a:prstGeom prst="rect">
            <a:avLst/>
          </a:prstGeom>
        </p:spPr>
        <p:txBody>
          <a:bodyPr wrap="square">
            <a:spAutoFit/>
          </a:bodyPr>
          <a:lstStyle/>
          <a:p>
            <a:r>
              <a:rPr lang="de-DE" dirty="0">
                <a:solidFill>
                  <a:srgbClr val="0000FF"/>
                </a:solidFill>
                <a:latin typeface="Calibri" pitchFamily="34" charset="0"/>
                <a:cs typeface="Calibri" pitchFamily="34" charset="0"/>
              </a:rPr>
              <a:t>p</a:t>
            </a:r>
            <a:r>
              <a:rPr lang="de-DE" dirty="0" smtClean="0">
                <a:solidFill>
                  <a:srgbClr val="0000FF"/>
                </a:solidFill>
                <a:latin typeface="Calibri" pitchFamily="34" charset="0"/>
                <a:cs typeface="Calibri" pitchFamily="34" charset="0"/>
              </a:rPr>
              <a:t>, 50 mA</a:t>
            </a:r>
            <a:endParaRPr lang="de-DE" dirty="0">
              <a:solidFill>
                <a:srgbClr val="0000FF"/>
              </a:solidFill>
              <a:latin typeface="Calibri" pitchFamily="34" charset="0"/>
              <a:cs typeface="Calibri" pitchFamily="34" charset="0"/>
            </a:endParaRPr>
          </a:p>
          <a:p>
            <a:r>
              <a:rPr lang="de-DE" dirty="0" smtClean="0">
                <a:solidFill>
                  <a:srgbClr val="FF0000"/>
                </a:solidFill>
                <a:latin typeface="Calibri" pitchFamily="34" charset="0"/>
                <a:cs typeface="Calibri" pitchFamily="34" charset="0"/>
              </a:rPr>
              <a:t>H</a:t>
            </a:r>
            <a:r>
              <a:rPr lang="de-DE" baseline="-25000" dirty="0" smtClean="0">
                <a:solidFill>
                  <a:srgbClr val="FF0000"/>
                </a:solidFill>
                <a:latin typeface="Calibri" pitchFamily="34" charset="0"/>
                <a:cs typeface="Calibri" pitchFamily="34" charset="0"/>
              </a:rPr>
              <a:t>2</a:t>
            </a:r>
            <a:r>
              <a:rPr lang="de-DE" baseline="30000" dirty="0" smtClean="0">
                <a:solidFill>
                  <a:srgbClr val="FF0000"/>
                </a:solidFill>
                <a:latin typeface="Calibri" pitchFamily="34" charset="0"/>
                <a:cs typeface="Calibri" pitchFamily="34" charset="0"/>
              </a:rPr>
              <a:t>+</a:t>
            </a:r>
            <a:r>
              <a:rPr lang="de-DE" dirty="0" smtClean="0">
                <a:solidFill>
                  <a:srgbClr val="FF0000"/>
                </a:solidFill>
                <a:latin typeface="Calibri" pitchFamily="34" charset="0"/>
                <a:cs typeface="Calibri" pitchFamily="34" charset="0"/>
              </a:rPr>
              <a:t>, 5 mA</a:t>
            </a:r>
            <a:endParaRPr lang="de-DE" baseline="30000" dirty="0">
              <a:solidFill>
                <a:srgbClr val="FF0000"/>
              </a:solidFill>
              <a:latin typeface="Calibri" pitchFamily="34" charset="0"/>
              <a:cs typeface="Calibri" pitchFamily="34" charset="0"/>
            </a:endParaRPr>
          </a:p>
          <a:p>
            <a:r>
              <a:rPr lang="de-DE" dirty="0" smtClean="0">
                <a:solidFill>
                  <a:srgbClr val="00B050"/>
                </a:solidFill>
                <a:latin typeface="Calibri" pitchFamily="34" charset="0"/>
                <a:cs typeface="Calibri" pitchFamily="34" charset="0"/>
              </a:rPr>
              <a:t>H</a:t>
            </a:r>
            <a:r>
              <a:rPr lang="de-DE" baseline="-25000" dirty="0" smtClean="0">
                <a:solidFill>
                  <a:srgbClr val="00B050"/>
                </a:solidFill>
                <a:latin typeface="Calibri" pitchFamily="34" charset="0"/>
                <a:cs typeface="Calibri" pitchFamily="34" charset="0"/>
              </a:rPr>
              <a:t>3</a:t>
            </a:r>
            <a:r>
              <a:rPr lang="de-DE" baseline="30000" dirty="0" smtClean="0">
                <a:solidFill>
                  <a:srgbClr val="00B050"/>
                </a:solidFill>
                <a:latin typeface="Calibri" pitchFamily="34" charset="0"/>
                <a:cs typeface="Calibri" pitchFamily="34" charset="0"/>
              </a:rPr>
              <a:t>+</a:t>
            </a:r>
            <a:r>
              <a:rPr lang="de-DE" dirty="0" smtClean="0">
                <a:solidFill>
                  <a:srgbClr val="00B050"/>
                </a:solidFill>
                <a:latin typeface="Calibri" pitchFamily="34" charset="0"/>
                <a:cs typeface="Calibri" pitchFamily="34" charset="0"/>
              </a:rPr>
              <a:t>, 5 mA</a:t>
            </a:r>
            <a:endParaRPr lang="de-DE" baseline="30000" dirty="0">
              <a:solidFill>
                <a:srgbClr val="00B050"/>
              </a:solidFill>
              <a:latin typeface="Calibri" pitchFamily="34" charset="0"/>
              <a:cs typeface="Calibri" pitchFamily="34" charset="0"/>
            </a:endParaRPr>
          </a:p>
          <a:p>
            <a:endParaRPr lang="de-DE" baseline="30000" dirty="0">
              <a:solidFill>
                <a:srgbClr val="00B050"/>
              </a:solidFill>
              <a:latin typeface="Calibri" pitchFamily="34" charset="0"/>
              <a:cs typeface="Calibri" pitchFamily="34" charset="0"/>
            </a:endParaRPr>
          </a:p>
        </p:txBody>
      </p:sp>
      <p:sp>
        <p:nvSpPr>
          <p:cNvPr id="13" name="Rechteck 12"/>
          <p:cNvSpPr/>
          <p:nvPr/>
        </p:nvSpPr>
        <p:spPr>
          <a:xfrm>
            <a:off x="-268580" y="6246432"/>
            <a:ext cx="4572000" cy="276999"/>
          </a:xfrm>
          <a:prstGeom prst="rect">
            <a:avLst/>
          </a:prstGeom>
        </p:spPr>
        <p:txBody>
          <a:bodyPr>
            <a:spAutoFit/>
          </a:bodyPr>
          <a:lstStyle/>
          <a:p>
            <a:r>
              <a:rPr lang="en-US" sz="1200" i="1" dirty="0">
                <a:latin typeface="Calibri" pitchFamily="34" charset="0"/>
              </a:rPr>
              <a:t>Beam dynamics calculations using PIC-Code </a:t>
            </a:r>
            <a:r>
              <a:rPr lang="en-US" sz="1200" i="1" dirty="0" smtClean="0">
                <a:latin typeface="Calibri" pitchFamily="34" charset="0"/>
              </a:rPr>
              <a:t>Bender</a:t>
            </a:r>
            <a:r>
              <a:rPr lang="en-US" sz="1200" i="1" dirty="0">
                <a:latin typeface="Calibri" pitchFamily="34" charset="0"/>
              </a:rPr>
              <a:t>.</a:t>
            </a:r>
            <a:endParaRPr lang="de-DE" sz="1200" i="1" dirty="0">
              <a:latin typeface="Calibri" pitchFamily="34" charset="0"/>
            </a:endParaRPr>
          </a:p>
        </p:txBody>
      </p:sp>
      <p:pic>
        <p:nvPicPr>
          <p:cNvPr id="193539" name="Picture 3" descr="N:\DanielN\Bender\LEBT\CSC\variation_efactor\hv-pulses_for_sim_320n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2240" y="4654296"/>
            <a:ext cx="2313432" cy="1732265"/>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7032228" y="4331138"/>
            <a:ext cx="1298753" cy="338554"/>
          </a:xfrm>
          <a:prstGeom prst="rect">
            <a:avLst/>
          </a:prstGeom>
          <a:noFill/>
        </p:spPr>
        <p:txBody>
          <a:bodyPr wrap="none" rtlCol="0">
            <a:spAutoFit/>
          </a:bodyPr>
          <a:lstStyle/>
          <a:p>
            <a:r>
              <a:rPr lang="de-DE" sz="1600" dirty="0" err="1" smtClean="0">
                <a:latin typeface="Calibri" pitchFamily="34" charset="0"/>
                <a:cs typeface="Calibri" pitchFamily="34" charset="0"/>
              </a:rPr>
              <a:t>Voltage</a:t>
            </a:r>
            <a:r>
              <a:rPr lang="de-DE" sz="1600" dirty="0" smtClean="0">
                <a:latin typeface="Calibri" pitchFamily="34" charset="0"/>
                <a:cs typeface="Calibri" pitchFamily="34" charset="0"/>
              </a:rPr>
              <a:t> Pulse</a:t>
            </a:r>
          </a:p>
        </p:txBody>
      </p:sp>
      <p:sp>
        <p:nvSpPr>
          <p:cNvPr id="17" name="Halbbogen 16"/>
          <p:cNvSpPr/>
          <p:nvPr/>
        </p:nvSpPr>
        <p:spPr bwMode="auto">
          <a:xfrm rot="10800000" flipV="1">
            <a:off x="5879014" y="4256649"/>
            <a:ext cx="261938" cy="242887"/>
          </a:xfrm>
          <a:prstGeom prst="blockArc">
            <a:avLst>
              <a:gd name="adj1" fmla="val 16285917"/>
              <a:gd name="adj2" fmla="val 0"/>
              <a:gd name="adj3" fmla="val 25000"/>
            </a:avLst>
          </a:prstGeom>
          <a:solidFill>
            <a:schemeClr val="bg1"/>
          </a:solidFill>
          <a:ln w="25400" cap="flat" cmpd="sng" algn="ctr">
            <a:solidFill>
              <a:srgbClr val="66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18" name="Halbbogen 17"/>
          <p:cNvSpPr/>
          <p:nvPr/>
        </p:nvSpPr>
        <p:spPr bwMode="auto">
          <a:xfrm rot="10800000">
            <a:off x="5879014" y="3899424"/>
            <a:ext cx="261938" cy="242887"/>
          </a:xfrm>
          <a:prstGeom prst="blockArc">
            <a:avLst>
              <a:gd name="adj1" fmla="val 16285917"/>
              <a:gd name="adj2" fmla="val 0"/>
              <a:gd name="adj3" fmla="val 25000"/>
            </a:avLst>
          </a:prstGeom>
          <a:solidFill>
            <a:schemeClr val="bg1"/>
          </a:solidFill>
          <a:ln w="25400" cap="flat" cmpd="sng" algn="ctr">
            <a:solidFill>
              <a:srgbClr val="66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044905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97280" y="1920240"/>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Beam </a:t>
            </a:r>
            <a:r>
              <a:rPr lang="de-DE" dirty="0" err="1"/>
              <a:t>Shaping</a:t>
            </a:r>
            <a:r>
              <a:rPr lang="de-DE" dirty="0"/>
              <a:t> Simulation</a:t>
            </a:r>
          </a:p>
        </p:txBody>
      </p:sp>
      <p:sp>
        <p:nvSpPr>
          <p:cNvPr id="6" name="Titel 1"/>
          <p:cNvSpPr txBox="1">
            <a:spLocks/>
          </p:cNvSpPr>
          <p:nvPr/>
        </p:nvSpPr>
        <p:spPr>
          <a:xfrm>
            <a:off x="285750" y="89376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sp>
        <p:nvSpPr>
          <p:cNvPr id="12" name="Rechteck 11"/>
          <p:cNvSpPr/>
          <p:nvPr/>
        </p:nvSpPr>
        <p:spPr>
          <a:xfrm>
            <a:off x="-566" y="1308140"/>
            <a:ext cx="1690818" cy="1107996"/>
          </a:xfrm>
          <a:prstGeom prst="rect">
            <a:avLst/>
          </a:prstGeom>
        </p:spPr>
        <p:txBody>
          <a:bodyPr wrap="square">
            <a:spAutoFit/>
          </a:bodyPr>
          <a:lstStyle/>
          <a:p>
            <a:r>
              <a:rPr lang="de-DE" dirty="0">
                <a:solidFill>
                  <a:srgbClr val="0000FF"/>
                </a:solidFill>
                <a:latin typeface="Calibri" pitchFamily="34" charset="0"/>
                <a:cs typeface="Calibri" pitchFamily="34" charset="0"/>
              </a:rPr>
              <a:t>p</a:t>
            </a:r>
            <a:r>
              <a:rPr lang="de-DE" dirty="0" smtClean="0">
                <a:solidFill>
                  <a:srgbClr val="0000FF"/>
                </a:solidFill>
                <a:latin typeface="Calibri" pitchFamily="34" charset="0"/>
                <a:cs typeface="Calibri" pitchFamily="34" charset="0"/>
              </a:rPr>
              <a:t>, 50 mA</a:t>
            </a:r>
            <a:endParaRPr lang="de-DE" dirty="0">
              <a:solidFill>
                <a:srgbClr val="0000FF"/>
              </a:solidFill>
              <a:latin typeface="Calibri" pitchFamily="34" charset="0"/>
              <a:cs typeface="Calibri" pitchFamily="34" charset="0"/>
            </a:endParaRPr>
          </a:p>
          <a:p>
            <a:r>
              <a:rPr lang="de-DE" dirty="0" smtClean="0">
                <a:solidFill>
                  <a:srgbClr val="FF0000"/>
                </a:solidFill>
                <a:latin typeface="Calibri" pitchFamily="34" charset="0"/>
                <a:cs typeface="Calibri" pitchFamily="34" charset="0"/>
              </a:rPr>
              <a:t>H</a:t>
            </a:r>
            <a:r>
              <a:rPr lang="de-DE" baseline="-25000" dirty="0" smtClean="0">
                <a:solidFill>
                  <a:srgbClr val="FF0000"/>
                </a:solidFill>
                <a:latin typeface="Calibri" pitchFamily="34" charset="0"/>
                <a:cs typeface="Calibri" pitchFamily="34" charset="0"/>
              </a:rPr>
              <a:t>2</a:t>
            </a:r>
            <a:r>
              <a:rPr lang="de-DE" baseline="30000" dirty="0" smtClean="0">
                <a:solidFill>
                  <a:srgbClr val="FF0000"/>
                </a:solidFill>
                <a:latin typeface="Calibri" pitchFamily="34" charset="0"/>
                <a:cs typeface="Calibri" pitchFamily="34" charset="0"/>
              </a:rPr>
              <a:t>+</a:t>
            </a:r>
            <a:r>
              <a:rPr lang="de-DE" dirty="0" smtClean="0">
                <a:solidFill>
                  <a:srgbClr val="FF0000"/>
                </a:solidFill>
                <a:latin typeface="Calibri" pitchFamily="34" charset="0"/>
                <a:cs typeface="Calibri" pitchFamily="34" charset="0"/>
              </a:rPr>
              <a:t>, 5 mA</a:t>
            </a:r>
            <a:endParaRPr lang="de-DE" baseline="30000" dirty="0">
              <a:solidFill>
                <a:srgbClr val="FF0000"/>
              </a:solidFill>
              <a:latin typeface="Calibri" pitchFamily="34" charset="0"/>
              <a:cs typeface="Calibri" pitchFamily="34" charset="0"/>
            </a:endParaRPr>
          </a:p>
          <a:p>
            <a:r>
              <a:rPr lang="de-DE" dirty="0" smtClean="0">
                <a:solidFill>
                  <a:srgbClr val="00B050"/>
                </a:solidFill>
                <a:latin typeface="Calibri" pitchFamily="34" charset="0"/>
                <a:cs typeface="Calibri" pitchFamily="34" charset="0"/>
              </a:rPr>
              <a:t>H</a:t>
            </a:r>
            <a:r>
              <a:rPr lang="de-DE" baseline="-25000" dirty="0" smtClean="0">
                <a:solidFill>
                  <a:srgbClr val="00B050"/>
                </a:solidFill>
                <a:latin typeface="Calibri" pitchFamily="34" charset="0"/>
                <a:cs typeface="Calibri" pitchFamily="34" charset="0"/>
              </a:rPr>
              <a:t>3</a:t>
            </a:r>
            <a:r>
              <a:rPr lang="de-DE" baseline="30000" dirty="0" smtClean="0">
                <a:solidFill>
                  <a:srgbClr val="00B050"/>
                </a:solidFill>
                <a:latin typeface="Calibri" pitchFamily="34" charset="0"/>
                <a:cs typeface="Calibri" pitchFamily="34" charset="0"/>
              </a:rPr>
              <a:t>+</a:t>
            </a:r>
            <a:r>
              <a:rPr lang="de-DE" dirty="0" smtClean="0">
                <a:solidFill>
                  <a:srgbClr val="00B050"/>
                </a:solidFill>
                <a:latin typeface="Calibri" pitchFamily="34" charset="0"/>
                <a:cs typeface="Calibri" pitchFamily="34" charset="0"/>
              </a:rPr>
              <a:t>, 5 mA</a:t>
            </a:r>
            <a:endParaRPr lang="de-DE" baseline="30000" dirty="0">
              <a:solidFill>
                <a:srgbClr val="00B050"/>
              </a:solidFill>
              <a:latin typeface="Calibri" pitchFamily="34" charset="0"/>
              <a:cs typeface="Calibri" pitchFamily="34" charset="0"/>
            </a:endParaRPr>
          </a:p>
          <a:p>
            <a:endParaRPr lang="de-DE" baseline="30000" dirty="0">
              <a:solidFill>
                <a:srgbClr val="00B050"/>
              </a:solidFill>
              <a:latin typeface="Calibri" pitchFamily="34" charset="0"/>
              <a:cs typeface="Calibri" pitchFamily="34" charset="0"/>
            </a:endParaRPr>
          </a:p>
        </p:txBody>
      </p:sp>
      <p:sp>
        <p:nvSpPr>
          <p:cNvPr id="13" name="Rechteck 12"/>
          <p:cNvSpPr/>
          <p:nvPr/>
        </p:nvSpPr>
        <p:spPr>
          <a:xfrm>
            <a:off x="-268580" y="6246432"/>
            <a:ext cx="4572000" cy="276999"/>
          </a:xfrm>
          <a:prstGeom prst="rect">
            <a:avLst/>
          </a:prstGeom>
        </p:spPr>
        <p:txBody>
          <a:bodyPr>
            <a:spAutoFit/>
          </a:bodyPr>
          <a:lstStyle/>
          <a:p>
            <a:r>
              <a:rPr lang="en-US" sz="1200" i="1" dirty="0">
                <a:latin typeface="Calibri" pitchFamily="34" charset="0"/>
              </a:rPr>
              <a:t>Beam dynamics calculations using PIC-Code </a:t>
            </a:r>
            <a:r>
              <a:rPr lang="en-US" sz="1200" i="1" dirty="0" smtClean="0">
                <a:latin typeface="Calibri" pitchFamily="34" charset="0"/>
              </a:rPr>
              <a:t>Bender</a:t>
            </a:r>
            <a:r>
              <a:rPr lang="en-US" sz="1200" i="1" dirty="0">
                <a:latin typeface="Calibri" pitchFamily="34" charset="0"/>
              </a:rPr>
              <a:t>.</a:t>
            </a:r>
            <a:endParaRPr lang="de-DE" sz="1200" i="1" dirty="0">
              <a:latin typeface="Calibri" pitchFamily="34" charset="0"/>
            </a:endParaRPr>
          </a:p>
        </p:txBody>
      </p:sp>
      <p:pic>
        <p:nvPicPr>
          <p:cNvPr id="1935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492642" y="4654296"/>
            <a:ext cx="2312627" cy="1732265"/>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7032228" y="4331138"/>
            <a:ext cx="1298753" cy="338554"/>
          </a:xfrm>
          <a:prstGeom prst="rect">
            <a:avLst/>
          </a:prstGeom>
          <a:noFill/>
        </p:spPr>
        <p:txBody>
          <a:bodyPr wrap="none" rtlCol="0">
            <a:spAutoFit/>
          </a:bodyPr>
          <a:lstStyle/>
          <a:p>
            <a:r>
              <a:rPr lang="de-DE" sz="1600" dirty="0" err="1" smtClean="0">
                <a:latin typeface="Calibri" pitchFamily="34" charset="0"/>
                <a:cs typeface="Calibri" pitchFamily="34" charset="0"/>
              </a:rPr>
              <a:t>Voltage</a:t>
            </a:r>
            <a:r>
              <a:rPr lang="de-DE" sz="1600" dirty="0" smtClean="0">
                <a:latin typeface="Calibri" pitchFamily="34" charset="0"/>
                <a:cs typeface="Calibri" pitchFamily="34" charset="0"/>
              </a:rPr>
              <a:t> Pulse</a:t>
            </a:r>
          </a:p>
        </p:txBody>
      </p:sp>
      <p:sp>
        <p:nvSpPr>
          <p:cNvPr id="17" name="Halbbogen 16"/>
          <p:cNvSpPr/>
          <p:nvPr/>
        </p:nvSpPr>
        <p:spPr bwMode="auto">
          <a:xfrm rot="10800000" flipV="1">
            <a:off x="5879014" y="4256649"/>
            <a:ext cx="261938" cy="242887"/>
          </a:xfrm>
          <a:prstGeom prst="blockArc">
            <a:avLst>
              <a:gd name="adj1" fmla="val 16285917"/>
              <a:gd name="adj2" fmla="val 0"/>
              <a:gd name="adj3" fmla="val 25000"/>
            </a:avLst>
          </a:prstGeom>
          <a:solidFill>
            <a:schemeClr val="bg1"/>
          </a:solidFill>
          <a:ln w="25400" cap="flat" cmpd="sng" algn="ctr">
            <a:solidFill>
              <a:srgbClr val="66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18" name="Halbbogen 17"/>
          <p:cNvSpPr/>
          <p:nvPr/>
        </p:nvSpPr>
        <p:spPr bwMode="auto">
          <a:xfrm rot="10800000">
            <a:off x="5879014" y="3899424"/>
            <a:ext cx="261938" cy="242887"/>
          </a:xfrm>
          <a:prstGeom prst="blockArc">
            <a:avLst>
              <a:gd name="adj1" fmla="val 16285917"/>
              <a:gd name="adj2" fmla="val 0"/>
              <a:gd name="adj3" fmla="val 25000"/>
            </a:avLst>
          </a:prstGeom>
          <a:solidFill>
            <a:schemeClr val="bg1"/>
          </a:solidFill>
          <a:ln w="25400" cap="flat" cmpd="sng" algn="ctr">
            <a:solidFill>
              <a:srgbClr val="66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1899572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D:\Latexdaten\Texdaten\Dok\Diss\Bilder\chopper_beam_dynamics\plots\all_fractions_e_factor_0_93\factor_0_93_x_z_all_fractions_geo_22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 y="1920240"/>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Beam </a:t>
            </a:r>
            <a:r>
              <a:rPr lang="de-DE" dirty="0" err="1"/>
              <a:t>Shaping</a:t>
            </a:r>
            <a:r>
              <a:rPr lang="de-DE" dirty="0"/>
              <a:t> Simulation</a:t>
            </a:r>
          </a:p>
        </p:txBody>
      </p:sp>
      <p:sp>
        <p:nvSpPr>
          <p:cNvPr id="6" name="Titel 1"/>
          <p:cNvSpPr txBox="1">
            <a:spLocks/>
          </p:cNvSpPr>
          <p:nvPr/>
        </p:nvSpPr>
        <p:spPr>
          <a:xfrm>
            <a:off x="285750" y="89376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sp>
        <p:nvSpPr>
          <p:cNvPr id="12" name="Rechteck 11"/>
          <p:cNvSpPr/>
          <p:nvPr/>
        </p:nvSpPr>
        <p:spPr>
          <a:xfrm>
            <a:off x="-566" y="1308140"/>
            <a:ext cx="1690818" cy="1107996"/>
          </a:xfrm>
          <a:prstGeom prst="rect">
            <a:avLst/>
          </a:prstGeom>
        </p:spPr>
        <p:txBody>
          <a:bodyPr wrap="square">
            <a:spAutoFit/>
          </a:bodyPr>
          <a:lstStyle/>
          <a:p>
            <a:r>
              <a:rPr lang="de-DE" dirty="0">
                <a:solidFill>
                  <a:srgbClr val="0000FF"/>
                </a:solidFill>
                <a:latin typeface="Calibri" pitchFamily="34" charset="0"/>
                <a:cs typeface="Calibri" pitchFamily="34" charset="0"/>
              </a:rPr>
              <a:t>p</a:t>
            </a:r>
            <a:r>
              <a:rPr lang="de-DE" dirty="0" smtClean="0">
                <a:solidFill>
                  <a:srgbClr val="0000FF"/>
                </a:solidFill>
                <a:latin typeface="Calibri" pitchFamily="34" charset="0"/>
                <a:cs typeface="Calibri" pitchFamily="34" charset="0"/>
              </a:rPr>
              <a:t>, 50 mA</a:t>
            </a:r>
            <a:endParaRPr lang="de-DE" dirty="0">
              <a:solidFill>
                <a:srgbClr val="0000FF"/>
              </a:solidFill>
              <a:latin typeface="Calibri" pitchFamily="34" charset="0"/>
              <a:cs typeface="Calibri" pitchFamily="34" charset="0"/>
            </a:endParaRPr>
          </a:p>
          <a:p>
            <a:r>
              <a:rPr lang="de-DE" dirty="0" smtClean="0">
                <a:solidFill>
                  <a:srgbClr val="FF0000"/>
                </a:solidFill>
                <a:latin typeface="Calibri" pitchFamily="34" charset="0"/>
                <a:cs typeface="Calibri" pitchFamily="34" charset="0"/>
              </a:rPr>
              <a:t>H</a:t>
            </a:r>
            <a:r>
              <a:rPr lang="de-DE" baseline="-25000" dirty="0" smtClean="0">
                <a:solidFill>
                  <a:srgbClr val="FF0000"/>
                </a:solidFill>
                <a:latin typeface="Calibri" pitchFamily="34" charset="0"/>
                <a:cs typeface="Calibri" pitchFamily="34" charset="0"/>
              </a:rPr>
              <a:t>2</a:t>
            </a:r>
            <a:r>
              <a:rPr lang="de-DE" baseline="30000" dirty="0" smtClean="0">
                <a:solidFill>
                  <a:srgbClr val="FF0000"/>
                </a:solidFill>
                <a:latin typeface="Calibri" pitchFamily="34" charset="0"/>
                <a:cs typeface="Calibri" pitchFamily="34" charset="0"/>
              </a:rPr>
              <a:t>+</a:t>
            </a:r>
            <a:r>
              <a:rPr lang="de-DE" dirty="0" smtClean="0">
                <a:solidFill>
                  <a:srgbClr val="FF0000"/>
                </a:solidFill>
                <a:latin typeface="Calibri" pitchFamily="34" charset="0"/>
                <a:cs typeface="Calibri" pitchFamily="34" charset="0"/>
              </a:rPr>
              <a:t>, 5 mA</a:t>
            </a:r>
            <a:endParaRPr lang="de-DE" baseline="30000" dirty="0">
              <a:solidFill>
                <a:srgbClr val="FF0000"/>
              </a:solidFill>
              <a:latin typeface="Calibri" pitchFamily="34" charset="0"/>
              <a:cs typeface="Calibri" pitchFamily="34" charset="0"/>
            </a:endParaRPr>
          </a:p>
          <a:p>
            <a:r>
              <a:rPr lang="de-DE" dirty="0" smtClean="0">
                <a:solidFill>
                  <a:srgbClr val="00B050"/>
                </a:solidFill>
                <a:latin typeface="Calibri" pitchFamily="34" charset="0"/>
                <a:cs typeface="Calibri" pitchFamily="34" charset="0"/>
              </a:rPr>
              <a:t>H</a:t>
            </a:r>
            <a:r>
              <a:rPr lang="de-DE" baseline="-25000" dirty="0" smtClean="0">
                <a:solidFill>
                  <a:srgbClr val="00B050"/>
                </a:solidFill>
                <a:latin typeface="Calibri" pitchFamily="34" charset="0"/>
                <a:cs typeface="Calibri" pitchFamily="34" charset="0"/>
              </a:rPr>
              <a:t>3</a:t>
            </a:r>
            <a:r>
              <a:rPr lang="de-DE" baseline="30000" dirty="0" smtClean="0">
                <a:solidFill>
                  <a:srgbClr val="00B050"/>
                </a:solidFill>
                <a:latin typeface="Calibri" pitchFamily="34" charset="0"/>
                <a:cs typeface="Calibri" pitchFamily="34" charset="0"/>
              </a:rPr>
              <a:t>+</a:t>
            </a:r>
            <a:r>
              <a:rPr lang="de-DE" dirty="0" smtClean="0">
                <a:solidFill>
                  <a:srgbClr val="00B050"/>
                </a:solidFill>
                <a:latin typeface="Calibri" pitchFamily="34" charset="0"/>
                <a:cs typeface="Calibri" pitchFamily="34" charset="0"/>
              </a:rPr>
              <a:t>, 5 mA</a:t>
            </a:r>
            <a:endParaRPr lang="de-DE" baseline="30000" dirty="0">
              <a:solidFill>
                <a:srgbClr val="00B050"/>
              </a:solidFill>
              <a:latin typeface="Calibri" pitchFamily="34" charset="0"/>
              <a:cs typeface="Calibri" pitchFamily="34" charset="0"/>
            </a:endParaRPr>
          </a:p>
          <a:p>
            <a:endParaRPr lang="de-DE" baseline="30000" dirty="0">
              <a:solidFill>
                <a:srgbClr val="00B050"/>
              </a:solidFill>
              <a:latin typeface="Calibri" pitchFamily="34" charset="0"/>
              <a:cs typeface="Calibri" pitchFamily="34" charset="0"/>
            </a:endParaRPr>
          </a:p>
        </p:txBody>
      </p:sp>
      <p:sp>
        <p:nvSpPr>
          <p:cNvPr id="13" name="Rechteck 12"/>
          <p:cNvSpPr/>
          <p:nvPr/>
        </p:nvSpPr>
        <p:spPr>
          <a:xfrm>
            <a:off x="-268580" y="6246432"/>
            <a:ext cx="4572000" cy="276999"/>
          </a:xfrm>
          <a:prstGeom prst="rect">
            <a:avLst/>
          </a:prstGeom>
        </p:spPr>
        <p:txBody>
          <a:bodyPr>
            <a:spAutoFit/>
          </a:bodyPr>
          <a:lstStyle/>
          <a:p>
            <a:r>
              <a:rPr lang="en-US" sz="1200" i="1" dirty="0">
                <a:latin typeface="Calibri" pitchFamily="34" charset="0"/>
              </a:rPr>
              <a:t>Beam dynamics calculations using PIC-Code </a:t>
            </a:r>
            <a:r>
              <a:rPr lang="en-US" sz="1200" i="1" dirty="0" smtClean="0">
                <a:latin typeface="Calibri" pitchFamily="34" charset="0"/>
              </a:rPr>
              <a:t>Bender</a:t>
            </a:r>
            <a:r>
              <a:rPr lang="en-US" sz="1200" i="1" dirty="0">
                <a:latin typeface="Calibri" pitchFamily="34" charset="0"/>
              </a:rPr>
              <a:t>.</a:t>
            </a:r>
            <a:endParaRPr lang="de-DE" sz="1200" i="1" dirty="0">
              <a:latin typeface="Calibri" pitchFamily="34" charset="0"/>
            </a:endParaRPr>
          </a:p>
        </p:txBody>
      </p:sp>
      <p:pic>
        <p:nvPicPr>
          <p:cNvPr id="194563" name="Picture 3" descr="N:\DanielN\Bender\LEBT\CSC\variation_efactor\hv-pulses_for_sim_440n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2240" y="4654296"/>
            <a:ext cx="2313432" cy="1732265"/>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7032228" y="4331138"/>
            <a:ext cx="1298753" cy="338554"/>
          </a:xfrm>
          <a:prstGeom prst="rect">
            <a:avLst/>
          </a:prstGeom>
          <a:noFill/>
        </p:spPr>
        <p:txBody>
          <a:bodyPr wrap="none" rtlCol="0">
            <a:spAutoFit/>
          </a:bodyPr>
          <a:lstStyle/>
          <a:p>
            <a:r>
              <a:rPr lang="de-DE" sz="1600" dirty="0" err="1" smtClean="0">
                <a:latin typeface="Calibri" pitchFamily="34" charset="0"/>
                <a:cs typeface="Calibri" pitchFamily="34" charset="0"/>
              </a:rPr>
              <a:t>Voltage</a:t>
            </a:r>
            <a:r>
              <a:rPr lang="de-DE" sz="1600" dirty="0" smtClean="0">
                <a:latin typeface="Calibri" pitchFamily="34" charset="0"/>
                <a:cs typeface="Calibri" pitchFamily="34" charset="0"/>
              </a:rPr>
              <a:t> Pulse</a:t>
            </a:r>
          </a:p>
        </p:txBody>
      </p:sp>
      <p:sp>
        <p:nvSpPr>
          <p:cNvPr id="17" name="Halbbogen 16"/>
          <p:cNvSpPr/>
          <p:nvPr/>
        </p:nvSpPr>
        <p:spPr bwMode="auto">
          <a:xfrm rot="10800000" flipV="1">
            <a:off x="5879014" y="4256649"/>
            <a:ext cx="261938" cy="242887"/>
          </a:xfrm>
          <a:prstGeom prst="blockArc">
            <a:avLst>
              <a:gd name="adj1" fmla="val 16285917"/>
              <a:gd name="adj2" fmla="val 0"/>
              <a:gd name="adj3" fmla="val 25000"/>
            </a:avLst>
          </a:prstGeom>
          <a:solidFill>
            <a:schemeClr val="bg1"/>
          </a:solidFill>
          <a:ln w="25400" cap="flat" cmpd="sng" algn="ctr">
            <a:solidFill>
              <a:srgbClr val="66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18" name="Halbbogen 17"/>
          <p:cNvSpPr/>
          <p:nvPr/>
        </p:nvSpPr>
        <p:spPr bwMode="auto">
          <a:xfrm rot="10800000">
            <a:off x="5879014" y="3899424"/>
            <a:ext cx="261938" cy="242887"/>
          </a:xfrm>
          <a:prstGeom prst="blockArc">
            <a:avLst>
              <a:gd name="adj1" fmla="val 16285917"/>
              <a:gd name="adj2" fmla="val 0"/>
              <a:gd name="adj3" fmla="val 25000"/>
            </a:avLst>
          </a:prstGeom>
          <a:solidFill>
            <a:schemeClr val="bg1"/>
          </a:solidFill>
          <a:ln w="25400" cap="flat" cmpd="sng" algn="ctr">
            <a:solidFill>
              <a:srgbClr val="66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1672996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97280" y="1920240"/>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Beam </a:t>
            </a:r>
            <a:r>
              <a:rPr lang="de-DE" dirty="0" err="1"/>
              <a:t>Shaping</a:t>
            </a:r>
            <a:r>
              <a:rPr lang="de-DE" dirty="0"/>
              <a:t> Simulation</a:t>
            </a:r>
          </a:p>
        </p:txBody>
      </p:sp>
      <p:sp>
        <p:nvSpPr>
          <p:cNvPr id="6" name="Titel 1"/>
          <p:cNvSpPr txBox="1">
            <a:spLocks/>
          </p:cNvSpPr>
          <p:nvPr/>
        </p:nvSpPr>
        <p:spPr>
          <a:xfrm>
            <a:off x="285750" y="89376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sp>
        <p:nvSpPr>
          <p:cNvPr id="12" name="Rechteck 11"/>
          <p:cNvSpPr/>
          <p:nvPr/>
        </p:nvSpPr>
        <p:spPr>
          <a:xfrm>
            <a:off x="-566" y="1308140"/>
            <a:ext cx="1690818" cy="1107996"/>
          </a:xfrm>
          <a:prstGeom prst="rect">
            <a:avLst/>
          </a:prstGeom>
        </p:spPr>
        <p:txBody>
          <a:bodyPr wrap="square">
            <a:spAutoFit/>
          </a:bodyPr>
          <a:lstStyle/>
          <a:p>
            <a:r>
              <a:rPr lang="de-DE" dirty="0">
                <a:solidFill>
                  <a:srgbClr val="0000FF"/>
                </a:solidFill>
                <a:latin typeface="Calibri" pitchFamily="34" charset="0"/>
                <a:cs typeface="Calibri" pitchFamily="34" charset="0"/>
              </a:rPr>
              <a:t>p</a:t>
            </a:r>
            <a:r>
              <a:rPr lang="de-DE" dirty="0" smtClean="0">
                <a:solidFill>
                  <a:srgbClr val="0000FF"/>
                </a:solidFill>
                <a:latin typeface="Calibri" pitchFamily="34" charset="0"/>
                <a:cs typeface="Calibri" pitchFamily="34" charset="0"/>
              </a:rPr>
              <a:t>, 50 mA</a:t>
            </a:r>
            <a:endParaRPr lang="de-DE" dirty="0">
              <a:solidFill>
                <a:srgbClr val="0000FF"/>
              </a:solidFill>
              <a:latin typeface="Calibri" pitchFamily="34" charset="0"/>
              <a:cs typeface="Calibri" pitchFamily="34" charset="0"/>
            </a:endParaRPr>
          </a:p>
          <a:p>
            <a:r>
              <a:rPr lang="de-DE" dirty="0" smtClean="0">
                <a:solidFill>
                  <a:srgbClr val="FF0000"/>
                </a:solidFill>
                <a:latin typeface="Calibri" pitchFamily="34" charset="0"/>
                <a:cs typeface="Calibri" pitchFamily="34" charset="0"/>
              </a:rPr>
              <a:t>H</a:t>
            </a:r>
            <a:r>
              <a:rPr lang="de-DE" baseline="-25000" dirty="0" smtClean="0">
                <a:solidFill>
                  <a:srgbClr val="FF0000"/>
                </a:solidFill>
                <a:latin typeface="Calibri" pitchFamily="34" charset="0"/>
                <a:cs typeface="Calibri" pitchFamily="34" charset="0"/>
              </a:rPr>
              <a:t>2</a:t>
            </a:r>
            <a:r>
              <a:rPr lang="de-DE" baseline="30000" dirty="0" smtClean="0">
                <a:solidFill>
                  <a:srgbClr val="FF0000"/>
                </a:solidFill>
                <a:latin typeface="Calibri" pitchFamily="34" charset="0"/>
                <a:cs typeface="Calibri" pitchFamily="34" charset="0"/>
              </a:rPr>
              <a:t>+</a:t>
            </a:r>
            <a:r>
              <a:rPr lang="de-DE" dirty="0" smtClean="0">
                <a:solidFill>
                  <a:srgbClr val="FF0000"/>
                </a:solidFill>
                <a:latin typeface="Calibri" pitchFamily="34" charset="0"/>
                <a:cs typeface="Calibri" pitchFamily="34" charset="0"/>
              </a:rPr>
              <a:t>, 5 mA</a:t>
            </a:r>
            <a:endParaRPr lang="de-DE" baseline="30000" dirty="0">
              <a:solidFill>
                <a:srgbClr val="FF0000"/>
              </a:solidFill>
              <a:latin typeface="Calibri" pitchFamily="34" charset="0"/>
              <a:cs typeface="Calibri" pitchFamily="34" charset="0"/>
            </a:endParaRPr>
          </a:p>
          <a:p>
            <a:r>
              <a:rPr lang="de-DE" dirty="0" smtClean="0">
                <a:solidFill>
                  <a:srgbClr val="00B050"/>
                </a:solidFill>
                <a:latin typeface="Calibri" pitchFamily="34" charset="0"/>
                <a:cs typeface="Calibri" pitchFamily="34" charset="0"/>
              </a:rPr>
              <a:t>H</a:t>
            </a:r>
            <a:r>
              <a:rPr lang="de-DE" baseline="-25000" dirty="0" smtClean="0">
                <a:solidFill>
                  <a:srgbClr val="00B050"/>
                </a:solidFill>
                <a:latin typeface="Calibri" pitchFamily="34" charset="0"/>
                <a:cs typeface="Calibri" pitchFamily="34" charset="0"/>
              </a:rPr>
              <a:t>3</a:t>
            </a:r>
            <a:r>
              <a:rPr lang="de-DE" baseline="30000" dirty="0" smtClean="0">
                <a:solidFill>
                  <a:srgbClr val="00B050"/>
                </a:solidFill>
                <a:latin typeface="Calibri" pitchFamily="34" charset="0"/>
                <a:cs typeface="Calibri" pitchFamily="34" charset="0"/>
              </a:rPr>
              <a:t>+</a:t>
            </a:r>
            <a:r>
              <a:rPr lang="de-DE" dirty="0" smtClean="0">
                <a:solidFill>
                  <a:srgbClr val="00B050"/>
                </a:solidFill>
                <a:latin typeface="Calibri" pitchFamily="34" charset="0"/>
                <a:cs typeface="Calibri" pitchFamily="34" charset="0"/>
              </a:rPr>
              <a:t>, 5 mA</a:t>
            </a:r>
            <a:endParaRPr lang="de-DE" baseline="30000" dirty="0">
              <a:solidFill>
                <a:srgbClr val="00B050"/>
              </a:solidFill>
              <a:latin typeface="Calibri" pitchFamily="34" charset="0"/>
              <a:cs typeface="Calibri" pitchFamily="34" charset="0"/>
            </a:endParaRPr>
          </a:p>
          <a:p>
            <a:endParaRPr lang="de-DE" baseline="30000" dirty="0">
              <a:solidFill>
                <a:srgbClr val="00B050"/>
              </a:solidFill>
              <a:latin typeface="Calibri" pitchFamily="34" charset="0"/>
              <a:cs typeface="Calibri" pitchFamily="34" charset="0"/>
            </a:endParaRPr>
          </a:p>
        </p:txBody>
      </p:sp>
      <p:sp>
        <p:nvSpPr>
          <p:cNvPr id="13" name="Rechteck 12"/>
          <p:cNvSpPr/>
          <p:nvPr/>
        </p:nvSpPr>
        <p:spPr>
          <a:xfrm>
            <a:off x="-268580" y="6246432"/>
            <a:ext cx="4572000" cy="276999"/>
          </a:xfrm>
          <a:prstGeom prst="rect">
            <a:avLst/>
          </a:prstGeom>
        </p:spPr>
        <p:txBody>
          <a:bodyPr>
            <a:spAutoFit/>
          </a:bodyPr>
          <a:lstStyle/>
          <a:p>
            <a:r>
              <a:rPr lang="en-US" sz="1200" i="1" dirty="0">
                <a:latin typeface="Calibri" pitchFamily="34" charset="0"/>
              </a:rPr>
              <a:t>Beam dynamics calculations using PIC-Code </a:t>
            </a:r>
            <a:r>
              <a:rPr lang="en-US" sz="1200" i="1" dirty="0" smtClean="0">
                <a:latin typeface="Calibri" pitchFamily="34" charset="0"/>
              </a:rPr>
              <a:t>Bender</a:t>
            </a:r>
            <a:r>
              <a:rPr lang="en-US" sz="1200" i="1" dirty="0">
                <a:latin typeface="Calibri" pitchFamily="34" charset="0"/>
              </a:rPr>
              <a:t>.</a:t>
            </a:r>
            <a:endParaRPr lang="de-DE" sz="1200" i="1" dirty="0">
              <a:latin typeface="Calibri" pitchFamily="34" charset="0"/>
            </a:endParaRPr>
          </a:p>
        </p:txBody>
      </p:sp>
      <p:pic>
        <p:nvPicPr>
          <p:cNvPr id="194563"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492642" y="4654296"/>
            <a:ext cx="2312627" cy="1732265"/>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7032228" y="4331138"/>
            <a:ext cx="1298753" cy="338554"/>
          </a:xfrm>
          <a:prstGeom prst="rect">
            <a:avLst/>
          </a:prstGeom>
          <a:noFill/>
        </p:spPr>
        <p:txBody>
          <a:bodyPr wrap="none" rtlCol="0">
            <a:spAutoFit/>
          </a:bodyPr>
          <a:lstStyle/>
          <a:p>
            <a:r>
              <a:rPr lang="de-DE" sz="1600" dirty="0" err="1" smtClean="0">
                <a:latin typeface="Calibri" pitchFamily="34" charset="0"/>
                <a:cs typeface="Calibri" pitchFamily="34" charset="0"/>
              </a:rPr>
              <a:t>Voltage</a:t>
            </a:r>
            <a:r>
              <a:rPr lang="de-DE" sz="1600" dirty="0" smtClean="0">
                <a:latin typeface="Calibri" pitchFamily="34" charset="0"/>
                <a:cs typeface="Calibri" pitchFamily="34" charset="0"/>
              </a:rPr>
              <a:t> Pulse</a:t>
            </a:r>
          </a:p>
        </p:txBody>
      </p:sp>
      <p:sp>
        <p:nvSpPr>
          <p:cNvPr id="17" name="Halbbogen 16"/>
          <p:cNvSpPr/>
          <p:nvPr/>
        </p:nvSpPr>
        <p:spPr bwMode="auto">
          <a:xfrm rot="10800000" flipV="1">
            <a:off x="5879014" y="4256649"/>
            <a:ext cx="261938" cy="242887"/>
          </a:xfrm>
          <a:prstGeom prst="blockArc">
            <a:avLst>
              <a:gd name="adj1" fmla="val 16285917"/>
              <a:gd name="adj2" fmla="val 0"/>
              <a:gd name="adj3" fmla="val 25000"/>
            </a:avLst>
          </a:prstGeom>
          <a:solidFill>
            <a:schemeClr val="bg1"/>
          </a:solidFill>
          <a:ln w="25400" cap="flat" cmpd="sng" algn="ctr">
            <a:solidFill>
              <a:srgbClr val="66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18" name="Halbbogen 17"/>
          <p:cNvSpPr/>
          <p:nvPr/>
        </p:nvSpPr>
        <p:spPr bwMode="auto">
          <a:xfrm rot="10800000">
            <a:off x="5879014" y="3899424"/>
            <a:ext cx="261938" cy="242887"/>
          </a:xfrm>
          <a:prstGeom prst="blockArc">
            <a:avLst>
              <a:gd name="adj1" fmla="val 16285917"/>
              <a:gd name="adj2" fmla="val 0"/>
              <a:gd name="adj3" fmla="val 25000"/>
            </a:avLst>
          </a:prstGeom>
          <a:solidFill>
            <a:schemeClr val="bg1"/>
          </a:solidFill>
          <a:ln w="25400" cap="flat" cmpd="sng" algn="ctr">
            <a:solidFill>
              <a:srgbClr val="66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6171363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D:\Latexdaten\Texdaten\Dok\Diss\Bilder\chopper_beam_dynamics\plots\all_fractions_e_factor_0_93\factor_0_93_x_z_all_fractions_geo_28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 y="1920240"/>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Beam </a:t>
            </a:r>
            <a:r>
              <a:rPr lang="de-DE" dirty="0" err="1"/>
              <a:t>Shaping</a:t>
            </a:r>
            <a:r>
              <a:rPr lang="de-DE" dirty="0"/>
              <a:t> Simulation</a:t>
            </a:r>
          </a:p>
        </p:txBody>
      </p:sp>
      <p:sp>
        <p:nvSpPr>
          <p:cNvPr id="6" name="Titel 1"/>
          <p:cNvSpPr txBox="1">
            <a:spLocks/>
          </p:cNvSpPr>
          <p:nvPr/>
        </p:nvSpPr>
        <p:spPr>
          <a:xfrm>
            <a:off x="285750" y="89376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sp>
        <p:nvSpPr>
          <p:cNvPr id="12" name="Rechteck 11"/>
          <p:cNvSpPr/>
          <p:nvPr/>
        </p:nvSpPr>
        <p:spPr>
          <a:xfrm>
            <a:off x="-566" y="1308140"/>
            <a:ext cx="1690818" cy="1107996"/>
          </a:xfrm>
          <a:prstGeom prst="rect">
            <a:avLst/>
          </a:prstGeom>
        </p:spPr>
        <p:txBody>
          <a:bodyPr wrap="square">
            <a:spAutoFit/>
          </a:bodyPr>
          <a:lstStyle/>
          <a:p>
            <a:r>
              <a:rPr lang="de-DE" dirty="0">
                <a:solidFill>
                  <a:srgbClr val="0000FF"/>
                </a:solidFill>
                <a:latin typeface="Calibri" pitchFamily="34" charset="0"/>
                <a:cs typeface="Calibri" pitchFamily="34" charset="0"/>
              </a:rPr>
              <a:t>p</a:t>
            </a:r>
            <a:r>
              <a:rPr lang="de-DE" dirty="0" smtClean="0">
                <a:solidFill>
                  <a:srgbClr val="0000FF"/>
                </a:solidFill>
                <a:latin typeface="Calibri" pitchFamily="34" charset="0"/>
                <a:cs typeface="Calibri" pitchFamily="34" charset="0"/>
              </a:rPr>
              <a:t>, 50 mA</a:t>
            </a:r>
            <a:endParaRPr lang="de-DE" dirty="0">
              <a:solidFill>
                <a:srgbClr val="0000FF"/>
              </a:solidFill>
              <a:latin typeface="Calibri" pitchFamily="34" charset="0"/>
              <a:cs typeface="Calibri" pitchFamily="34" charset="0"/>
            </a:endParaRPr>
          </a:p>
          <a:p>
            <a:r>
              <a:rPr lang="de-DE" dirty="0" smtClean="0">
                <a:solidFill>
                  <a:srgbClr val="FF0000"/>
                </a:solidFill>
                <a:latin typeface="Calibri" pitchFamily="34" charset="0"/>
                <a:cs typeface="Calibri" pitchFamily="34" charset="0"/>
              </a:rPr>
              <a:t>H</a:t>
            </a:r>
            <a:r>
              <a:rPr lang="de-DE" baseline="-25000" dirty="0" smtClean="0">
                <a:solidFill>
                  <a:srgbClr val="FF0000"/>
                </a:solidFill>
                <a:latin typeface="Calibri" pitchFamily="34" charset="0"/>
                <a:cs typeface="Calibri" pitchFamily="34" charset="0"/>
              </a:rPr>
              <a:t>2</a:t>
            </a:r>
            <a:r>
              <a:rPr lang="de-DE" baseline="30000" dirty="0" smtClean="0">
                <a:solidFill>
                  <a:srgbClr val="FF0000"/>
                </a:solidFill>
                <a:latin typeface="Calibri" pitchFamily="34" charset="0"/>
                <a:cs typeface="Calibri" pitchFamily="34" charset="0"/>
              </a:rPr>
              <a:t>+</a:t>
            </a:r>
            <a:r>
              <a:rPr lang="de-DE" dirty="0" smtClean="0">
                <a:solidFill>
                  <a:srgbClr val="FF0000"/>
                </a:solidFill>
                <a:latin typeface="Calibri" pitchFamily="34" charset="0"/>
                <a:cs typeface="Calibri" pitchFamily="34" charset="0"/>
              </a:rPr>
              <a:t>, 5 mA</a:t>
            </a:r>
            <a:endParaRPr lang="de-DE" baseline="30000" dirty="0">
              <a:solidFill>
                <a:srgbClr val="FF0000"/>
              </a:solidFill>
              <a:latin typeface="Calibri" pitchFamily="34" charset="0"/>
              <a:cs typeface="Calibri" pitchFamily="34" charset="0"/>
            </a:endParaRPr>
          </a:p>
          <a:p>
            <a:r>
              <a:rPr lang="de-DE" dirty="0" smtClean="0">
                <a:solidFill>
                  <a:srgbClr val="00B050"/>
                </a:solidFill>
                <a:latin typeface="Calibri" pitchFamily="34" charset="0"/>
                <a:cs typeface="Calibri" pitchFamily="34" charset="0"/>
              </a:rPr>
              <a:t>H</a:t>
            </a:r>
            <a:r>
              <a:rPr lang="de-DE" baseline="-25000" dirty="0" smtClean="0">
                <a:solidFill>
                  <a:srgbClr val="00B050"/>
                </a:solidFill>
                <a:latin typeface="Calibri" pitchFamily="34" charset="0"/>
                <a:cs typeface="Calibri" pitchFamily="34" charset="0"/>
              </a:rPr>
              <a:t>3</a:t>
            </a:r>
            <a:r>
              <a:rPr lang="de-DE" baseline="30000" dirty="0" smtClean="0">
                <a:solidFill>
                  <a:srgbClr val="00B050"/>
                </a:solidFill>
                <a:latin typeface="Calibri" pitchFamily="34" charset="0"/>
                <a:cs typeface="Calibri" pitchFamily="34" charset="0"/>
              </a:rPr>
              <a:t>+</a:t>
            </a:r>
            <a:r>
              <a:rPr lang="de-DE" dirty="0" smtClean="0">
                <a:solidFill>
                  <a:srgbClr val="00B050"/>
                </a:solidFill>
                <a:latin typeface="Calibri" pitchFamily="34" charset="0"/>
                <a:cs typeface="Calibri" pitchFamily="34" charset="0"/>
              </a:rPr>
              <a:t>, 5 mA</a:t>
            </a:r>
            <a:endParaRPr lang="de-DE" baseline="30000" dirty="0">
              <a:solidFill>
                <a:srgbClr val="00B050"/>
              </a:solidFill>
              <a:latin typeface="Calibri" pitchFamily="34" charset="0"/>
              <a:cs typeface="Calibri" pitchFamily="34" charset="0"/>
            </a:endParaRPr>
          </a:p>
          <a:p>
            <a:endParaRPr lang="de-DE" baseline="30000" dirty="0">
              <a:solidFill>
                <a:srgbClr val="00B050"/>
              </a:solidFill>
              <a:latin typeface="Calibri" pitchFamily="34" charset="0"/>
              <a:cs typeface="Calibri" pitchFamily="34" charset="0"/>
            </a:endParaRPr>
          </a:p>
        </p:txBody>
      </p:sp>
      <p:sp>
        <p:nvSpPr>
          <p:cNvPr id="13" name="Rechteck 12"/>
          <p:cNvSpPr/>
          <p:nvPr/>
        </p:nvSpPr>
        <p:spPr>
          <a:xfrm>
            <a:off x="-268580" y="6246432"/>
            <a:ext cx="4572000" cy="276999"/>
          </a:xfrm>
          <a:prstGeom prst="rect">
            <a:avLst/>
          </a:prstGeom>
        </p:spPr>
        <p:txBody>
          <a:bodyPr>
            <a:spAutoFit/>
          </a:bodyPr>
          <a:lstStyle/>
          <a:p>
            <a:r>
              <a:rPr lang="en-US" sz="1200" i="1" dirty="0">
                <a:latin typeface="Calibri" pitchFamily="34" charset="0"/>
              </a:rPr>
              <a:t>Beam dynamics calculations using PIC-Code </a:t>
            </a:r>
            <a:r>
              <a:rPr lang="en-US" sz="1200" i="1" dirty="0" smtClean="0">
                <a:latin typeface="Calibri" pitchFamily="34" charset="0"/>
              </a:rPr>
              <a:t>Bender</a:t>
            </a:r>
            <a:r>
              <a:rPr lang="en-US" sz="1200" i="1" dirty="0">
                <a:latin typeface="Calibri" pitchFamily="34" charset="0"/>
              </a:rPr>
              <a:t>.</a:t>
            </a:r>
            <a:endParaRPr lang="de-DE" sz="1200" i="1" dirty="0">
              <a:latin typeface="Calibri" pitchFamily="34" charset="0"/>
            </a:endParaRPr>
          </a:p>
        </p:txBody>
      </p:sp>
      <p:pic>
        <p:nvPicPr>
          <p:cNvPr id="195586" name="Picture 2" descr="N:\DanielN\Bender\LEBT\CSC\variation_efactor\hv-pulses_for_sim_560n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2240" y="4654296"/>
            <a:ext cx="2313432" cy="1732265"/>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7032228" y="4331138"/>
            <a:ext cx="1298753" cy="338554"/>
          </a:xfrm>
          <a:prstGeom prst="rect">
            <a:avLst/>
          </a:prstGeom>
          <a:noFill/>
        </p:spPr>
        <p:txBody>
          <a:bodyPr wrap="none" rtlCol="0">
            <a:spAutoFit/>
          </a:bodyPr>
          <a:lstStyle/>
          <a:p>
            <a:r>
              <a:rPr lang="de-DE" sz="1600" dirty="0" err="1" smtClean="0">
                <a:latin typeface="Calibri" pitchFamily="34" charset="0"/>
                <a:cs typeface="Calibri" pitchFamily="34" charset="0"/>
              </a:rPr>
              <a:t>Voltage</a:t>
            </a:r>
            <a:r>
              <a:rPr lang="de-DE" sz="1600" dirty="0" smtClean="0">
                <a:latin typeface="Calibri" pitchFamily="34" charset="0"/>
                <a:cs typeface="Calibri" pitchFamily="34" charset="0"/>
              </a:rPr>
              <a:t> Pulse</a:t>
            </a:r>
          </a:p>
        </p:txBody>
      </p:sp>
      <p:sp>
        <p:nvSpPr>
          <p:cNvPr id="17" name="Halbbogen 16"/>
          <p:cNvSpPr/>
          <p:nvPr/>
        </p:nvSpPr>
        <p:spPr bwMode="auto">
          <a:xfrm rot="10800000" flipV="1">
            <a:off x="5879014" y="4256649"/>
            <a:ext cx="261938" cy="242887"/>
          </a:xfrm>
          <a:prstGeom prst="blockArc">
            <a:avLst>
              <a:gd name="adj1" fmla="val 16285917"/>
              <a:gd name="adj2" fmla="val 0"/>
              <a:gd name="adj3" fmla="val 25000"/>
            </a:avLst>
          </a:prstGeom>
          <a:solidFill>
            <a:schemeClr val="bg1"/>
          </a:solidFill>
          <a:ln w="25400" cap="flat" cmpd="sng" algn="ctr">
            <a:solidFill>
              <a:srgbClr val="66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18" name="Halbbogen 17"/>
          <p:cNvSpPr/>
          <p:nvPr/>
        </p:nvSpPr>
        <p:spPr bwMode="auto">
          <a:xfrm rot="10800000">
            <a:off x="5879014" y="3899424"/>
            <a:ext cx="261938" cy="242887"/>
          </a:xfrm>
          <a:prstGeom prst="blockArc">
            <a:avLst>
              <a:gd name="adj1" fmla="val 16285917"/>
              <a:gd name="adj2" fmla="val 0"/>
              <a:gd name="adj3" fmla="val 25000"/>
            </a:avLst>
          </a:prstGeom>
          <a:solidFill>
            <a:schemeClr val="bg1"/>
          </a:solidFill>
          <a:ln w="25400" cap="flat" cmpd="sng" algn="ctr">
            <a:solidFill>
              <a:srgbClr val="66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8585664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97280" y="1920240"/>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Beam </a:t>
            </a:r>
            <a:r>
              <a:rPr lang="de-DE" dirty="0" err="1"/>
              <a:t>Shaping</a:t>
            </a:r>
            <a:r>
              <a:rPr lang="de-DE" dirty="0"/>
              <a:t> Simulation</a:t>
            </a:r>
          </a:p>
        </p:txBody>
      </p:sp>
      <p:sp>
        <p:nvSpPr>
          <p:cNvPr id="6" name="Titel 1"/>
          <p:cNvSpPr txBox="1">
            <a:spLocks/>
          </p:cNvSpPr>
          <p:nvPr/>
        </p:nvSpPr>
        <p:spPr>
          <a:xfrm>
            <a:off x="285750" y="89376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sp>
        <p:nvSpPr>
          <p:cNvPr id="12" name="Rechteck 11"/>
          <p:cNvSpPr/>
          <p:nvPr/>
        </p:nvSpPr>
        <p:spPr>
          <a:xfrm>
            <a:off x="-566" y="1308140"/>
            <a:ext cx="1690818" cy="1107996"/>
          </a:xfrm>
          <a:prstGeom prst="rect">
            <a:avLst/>
          </a:prstGeom>
        </p:spPr>
        <p:txBody>
          <a:bodyPr wrap="square">
            <a:spAutoFit/>
          </a:bodyPr>
          <a:lstStyle/>
          <a:p>
            <a:r>
              <a:rPr lang="de-DE" dirty="0">
                <a:solidFill>
                  <a:srgbClr val="0000FF"/>
                </a:solidFill>
                <a:latin typeface="Calibri" pitchFamily="34" charset="0"/>
                <a:cs typeface="Calibri" pitchFamily="34" charset="0"/>
              </a:rPr>
              <a:t>p</a:t>
            </a:r>
            <a:r>
              <a:rPr lang="de-DE" dirty="0" smtClean="0">
                <a:solidFill>
                  <a:srgbClr val="0000FF"/>
                </a:solidFill>
                <a:latin typeface="Calibri" pitchFamily="34" charset="0"/>
                <a:cs typeface="Calibri" pitchFamily="34" charset="0"/>
              </a:rPr>
              <a:t>, 50 mA</a:t>
            </a:r>
            <a:endParaRPr lang="de-DE" dirty="0">
              <a:solidFill>
                <a:srgbClr val="0000FF"/>
              </a:solidFill>
              <a:latin typeface="Calibri" pitchFamily="34" charset="0"/>
              <a:cs typeface="Calibri" pitchFamily="34" charset="0"/>
            </a:endParaRPr>
          </a:p>
          <a:p>
            <a:r>
              <a:rPr lang="de-DE" dirty="0" smtClean="0">
                <a:solidFill>
                  <a:srgbClr val="FF0000"/>
                </a:solidFill>
                <a:latin typeface="Calibri" pitchFamily="34" charset="0"/>
                <a:cs typeface="Calibri" pitchFamily="34" charset="0"/>
              </a:rPr>
              <a:t>H</a:t>
            </a:r>
            <a:r>
              <a:rPr lang="de-DE" baseline="-25000" dirty="0" smtClean="0">
                <a:solidFill>
                  <a:srgbClr val="FF0000"/>
                </a:solidFill>
                <a:latin typeface="Calibri" pitchFamily="34" charset="0"/>
                <a:cs typeface="Calibri" pitchFamily="34" charset="0"/>
              </a:rPr>
              <a:t>2</a:t>
            </a:r>
            <a:r>
              <a:rPr lang="de-DE" baseline="30000" dirty="0" smtClean="0">
                <a:solidFill>
                  <a:srgbClr val="FF0000"/>
                </a:solidFill>
                <a:latin typeface="Calibri" pitchFamily="34" charset="0"/>
                <a:cs typeface="Calibri" pitchFamily="34" charset="0"/>
              </a:rPr>
              <a:t>+</a:t>
            </a:r>
            <a:r>
              <a:rPr lang="de-DE" dirty="0" smtClean="0">
                <a:solidFill>
                  <a:srgbClr val="FF0000"/>
                </a:solidFill>
                <a:latin typeface="Calibri" pitchFamily="34" charset="0"/>
                <a:cs typeface="Calibri" pitchFamily="34" charset="0"/>
              </a:rPr>
              <a:t>, 5 mA</a:t>
            </a:r>
            <a:endParaRPr lang="de-DE" baseline="30000" dirty="0">
              <a:solidFill>
                <a:srgbClr val="FF0000"/>
              </a:solidFill>
              <a:latin typeface="Calibri" pitchFamily="34" charset="0"/>
              <a:cs typeface="Calibri" pitchFamily="34" charset="0"/>
            </a:endParaRPr>
          </a:p>
          <a:p>
            <a:r>
              <a:rPr lang="de-DE" dirty="0" smtClean="0">
                <a:solidFill>
                  <a:srgbClr val="00B050"/>
                </a:solidFill>
                <a:latin typeface="Calibri" pitchFamily="34" charset="0"/>
                <a:cs typeface="Calibri" pitchFamily="34" charset="0"/>
              </a:rPr>
              <a:t>H</a:t>
            </a:r>
            <a:r>
              <a:rPr lang="de-DE" baseline="-25000" dirty="0" smtClean="0">
                <a:solidFill>
                  <a:srgbClr val="00B050"/>
                </a:solidFill>
                <a:latin typeface="Calibri" pitchFamily="34" charset="0"/>
                <a:cs typeface="Calibri" pitchFamily="34" charset="0"/>
              </a:rPr>
              <a:t>3</a:t>
            </a:r>
            <a:r>
              <a:rPr lang="de-DE" baseline="30000" dirty="0" smtClean="0">
                <a:solidFill>
                  <a:srgbClr val="00B050"/>
                </a:solidFill>
                <a:latin typeface="Calibri" pitchFamily="34" charset="0"/>
                <a:cs typeface="Calibri" pitchFamily="34" charset="0"/>
              </a:rPr>
              <a:t>+</a:t>
            </a:r>
            <a:r>
              <a:rPr lang="de-DE" dirty="0" smtClean="0">
                <a:solidFill>
                  <a:srgbClr val="00B050"/>
                </a:solidFill>
                <a:latin typeface="Calibri" pitchFamily="34" charset="0"/>
                <a:cs typeface="Calibri" pitchFamily="34" charset="0"/>
              </a:rPr>
              <a:t>, 5 mA</a:t>
            </a:r>
            <a:endParaRPr lang="de-DE" baseline="30000" dirty="0">
              <a:solidFill>
                <a:srgbClr val="00B050"/>
              </a:solidFill>
              <a:latin typeface="Calibri" pitchFamily="34" charset="0"/>
              <a:cs typeface="Calibri" pitchFamily="34" charset="0"/>
            </a:endParaRPr>
          </a:p>
          <a:p>
            <a:endParaRPr lang="de-DE" baseline="30000" dirty="0">
              <a:solidFill>
                <a:srgbClr val="00B050"/>
              </a:solidFill>
              <a:latin typeface="Calibri" pitchFamily="34" charset="0"/>
              <a:cs typeface="Calibri" pitchFamily="34" charset="0"/>
            </a:endParaRPr>
          </a:p>
        </p:txBody>
      </p:sp>
      <p:sp>
        <p:nvSpPr>
          <p:cNvPr id="13" name="Rechteck 12"/>
          <p:cNvSpPr/>
          <p:nvPr/>
        </p:nvSpPr>
        <p:spPr>
          <a:xfrm>
            <a:off x="-268580" y="6246432"/>
            <a:ext cx="4572000" cy="276999"/>
          </a:xfrm>
          <a:prstGeom prst="rect">
            <a:avLst/>
          </a:prstGeom>
        </p:spPr>
        <p:txBody>
          <a:bodyPr>
            <a:spAutoFit/>
          </a:bodyPr>
          <a:lstStyle/>
          <a:p>
            <a:r>
              <a:rPr lang="en-US" sz="1200" i="1" dirty="0">
                <a:latin typeface="Calibri" pitchFamily="34" charset="0"/>
              </a:rPr>
              <a:t>Beam dynamics calculations using PIC-Code </a:t>
            </a:r>
            <a:r>
              <a:rPr lang="en-US" sz="1200" i="1" dirty="0" smtClean="0">
                <a:latin typeface="Calibri" pitchFamily="34" charset="0"/>
              </a:rPr>
              <a:t>Bender</a:t>
            </a:r>
            <a:r>
              <a:rPr lang="en-US" sz="1200" i="1" dirty="0">
                <a:latin typeface="Calibri" pitchFamily="34" charset="0"/>
              </a:rPr>
              <a:t>.</a:t>
            </a:r>
            <a:endParaRPr lang="de-DE" sz="1200" i="1" dirty="0">
              <a:latin typeface="Calibri" pitchFamily="34" charset="0"/>
            </a:endParaRPr>
          </a:p>
        </p:txBody>
      </p:sp>
      <p:pic>
        <p:nvPicPr>
          <p:cNvPr id="1955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492642" y="4654296"/>
            <a:ext cx="2312627" cy="1732265"/>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7032228" y="4331138"/>
            <a:ext cx="1298753" cy="338554"/>
          </a:xfrm>
          <a:prstGeom prst="rect">
            <a:avLst/>
          </a:prstGeom>
          <a:noFill/>
        </p:spPr>
        <p:txBody>
          <a:bodyPr wrap="none" rtlCol="0">
            <a:spAutoFit/>
          </a:bodyPr>
          <a:lstStyle/>
          <a:p>
            <a:r>
              <a:rPr lang="de-DE" sz="1600" dirty="0" err="1" smtClean="0">
                <a:latin typeface="Calibri" pitchFamily="34" charset="0"/>
                <a:cs typeface="Calibri" pitchFamily="34" charset="0"/>
              </a:rPr>
              <a:t>Voltage</a:t>
            </a:r>
            <a:r>
              <a:rPr lang="de-DE" sz="1600" dirty="0" smtClean="0">
                <a:latin typeface="Calibri" pitchFamily="34" charset="0"/>
                <a:cs typeface="Calibri" pitchFamily="34" charset="0"/>
              </a:rPr>
              <a:t> Pulse</a:t>
            </a:r>
          </a:p>
        </p:txBody>
      </p:sp>
      <p:sp>
        <p:nvSpPr>
          <p:cNvPr id="17" name="Halbbogen 16"/>
          <p:cNvSpPr/>
          <p:nvPr/>
        </p:nvSpPr>
        <p:spPr bwMode="auto">
          <a:xfrm rot="10800000" flipV="1">
            <a:off x="5879014" y="4256649"/>
            <a:ext cx="261938" cy="242887"/>
          </a:xfrm>
          <a:prstGeom prst="blockArc">
            <a:avLst>
              <a:gd name="adj1" fmla="val 16285917"/>
              <a:gd name="adj2" fmla="val 0"/>
              <a:gd name="adj3" fmla="val 25000"/>
            </a:avLst>
          </a:prstGeom>
          <a:solidFill>
            <a:schemeClr val="bg1"/>
          </a:solidFill>
          <a:ln w="25400" cap="flat" cmpd="sng" algn="ctr">
            <a:solidFill>
              <a:srgbClr val="66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18" name="Halbbogen 17"/>
          <p:cNvSpPr/>
          <p:nvPr/>
        </p:nvSpPr>
        <p:spPr bwMode="auto">
          <a:xfrm rot="10800000">
            <a:off x="5879014" y="3899424"/>
            <a:ext cx="261938" cy="242887"/>
          </a:xfrm>
          <a:prstGeom prst="blockArc">
            <a:avLst>
              <a:gd name="adj1" fmla="val 16285917"/>
              <a:gd name="adj2" fmla="val 0"/>
              <a:gd name="adj3" fmla="val 25000"/>
            </a:avLst>
          </a:prstGeom>
          <a:solidFill>
            <a:schemeClr val="bg1"/>
          </a:solidFill>
          <a:ln w="25400" cap="flat" cmpd="sng" algn="ctr">
            <a:solidFill>
              <a:srgbClr val="66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7610447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D:\Latexdaten\Texdaten\Dok\Diss\Bilder\chopper_beam_dynamics\plots\all_fractions_e_factor_0_93\factor_0_93_x_z_all_fractions_geo_33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 y="1920240"/>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Beam </a:t>
            </a:r>
            <a:r>
              <a:rPr lang="de-DE" dirty="0" err="1"/>
              <a:t>Shaping</a:t>
            </a:r>
            <a:r>
              <a:rPr lang="de-DE" dirty="0"/>
              <a:t> Simulation</a:t>
            </a:r>
          </a:p>
        </p:txBody>
      </p:sp>
      <p:sp>
        <p:nvSpPr>
          <p:cNvPr id="6" name="Titel 1"/>
          <p:cNvSpPr txBox="1">
            <a:spLocks/>
          </p:cNvSpPr>
          <p:nvPr/>
        </p:nvSpPr>
        <p:spPr>
          <a:xfrm>
            <a:off x="285750" y="89376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sp>
        <p:nvSpPr>
          <p:cNvPr id="12" name="Rechteck 11"/>
          <p:cNvSpPr/>
          <p:nvPr/>
        </p:nvSpPr>
        <p:spPr>
          <a:xfrm>
            <a:off x="-566" y="1308140"/>
            <a:ext cx="1690818" cy="1107996"/>
          </a:xfrm>
          <a:prstGeom prst="rect">
            <a:avLst/>
          </a:prstGeom>
        </p:spPr>
        <p:txBody>
          <a:bodyPr wrap="square">
            <a:spAutoFit/>
          </a:bodyPr>
          <a:lstStyle/>
          <a:p>
            <a:r>
              <a:rPr lang="de-DE" dirty="0">
                <a:solidFill>
                  <a:srgbClr val="0000FF"/>
                </a:solidFill>
                <a:latin typeface="Calibri" pitchFamily="34" charset="0"/>
                <a:cs typeface="Calibri" pitchFamily="34" charset="0"/>
              </a:rPr>
              <a:t>p</a:t>
            </a:r>
            <a:r>
              <a:rPr lang="de-DE" dirty="0" smtClean="0">
                <a:solidFill>
                  <a:srgbClr val="0000FF"/>
                </a:solidFill>
                <a:latin typeface="Calibri" pitchFamily="34" charset="0"/>
                <a:cs typeface="Calibri" pitchFamily="34" charset="0"/>
              </a:rPr>
              <a:t>, 50 mA</a:t>
            </a:r>
            <a:endParaRPr lang="de-DE" dirty="0">
              <a:solidFill>
                <a:srgbClr val="0000FF"/>
              </a:solidFill>
              <a:latin typeface="Calibri" pitchFamily="34" charset="0"/>
              <a:cs typeface="Calibri" pitchFamily="34" charset="0"/>
            </a:endParaRPr>
          </a:p>
          <a:p>
            <a:r>
              <a:rPr lang="de-DE" dirty="0" smtClean="0">
                <a:solidFill>
                  <a:srgbClr val="FF0000"/>
                </a:solidFill>
                <a:latin typeface="Calibri" pitchFamily="34" charset="0"/>
                <a:cs typeface="Calibri" pitchFamily="34" charset="0"/>
              </a:rPr>
              <a:t>H</a:t>
            </a:r>
            <a:r>
              <a:rPr lang="de-DE" baseline="-25000" dirty="0" smtClean="0">
                <a:solidFill>
                  <a:srgbClr val="FF0000"/>
                </a:solidFill>
                <a:latin typeface="Calibri" pitchFamily="34" charset="0"/>
                <a:cs typeface="Calibri" pitchFamily="34" charset="0"/>
              </a:rPr>
              <a:t>2</a:t>
            </a:r>
            <a:r>
              <a:rPr lang="de-DE" baseline="30000" dirty="0" smtClean="0">
                <a:solidFill>
                  <a:srgbClr val="FF0000"/>
                </a:solidFill>
                <a:latin typeface="Calibri" pitchFamily="34" charset="0"/>
                <a:cs typeface="Calibri" pitchFamily="34" charset="0"/>
              </a:rPr>
              <a:t>+</a:t>
            </a:r>
            <a:r>
              <a:rPr lang="de-DE" dirty="0" smtClean="0">
                <a:solidFill>
                  <a:srgbClr val="FF0000"/>
                </a:solidFill>
                <a:latin typeface="Calibri" pitchFamily="34" charset="0"/>
                <a:cs typeface="Calibri" pitchFamily="34" charset="0"/>
              </a:rPr>
              <a:t>, 5 mA</a:t>
            </a:r>
            <a:endParaRPr lang="de-DE" baseline="30000" dirty="0">
              <a:solidFill>
                <a:srgbClr val="FF0000"/>
              </a:solidFill>
              <a:latin typeface="Calibri" pitchFamily="34" charset="0"/>
              <a:cs typeface="Calibri" pitchFamily="34" charset="0"/>
            </a:endParaRPr>
          </a:p>
          <a:p>
            <a:r>
              <a:rPr lang="de-DE" dirty="0" smtClean="0">
                <a:solidFill>
                  <a:srgbClr val="00B050"/>
                </a:solidFill>
                <a:latin typeface="Calibri" pitchFamily="34" charset="0"/>
                <a:cs typeface="Calibri" pitchFamily="34" charset="0"/>
              </a:rPr>
              <a:t>H</a:t>
            </a:r>
            <a:r>
              <a:rPr lang="de-DE" baseline="-25000" dirty="0" smtClean="0">
                <a:solidFill>
                  <a:srgbClr val="00B050"/>
                </a:solidFill>
                <a:latin typeface="Calibri" pitchFamily="34" charset="0"/>
                <a:cs typeface="Calibri" pitchFamily="34" charset="0"/>
              </a:rPr>
              <a:t>3</a:t>
            </a:r>
            <a:r>
              <a:rPr lang="de-DE" baseline="30000" dirty="0" smtClean="0">
                <a:solidFill>
                  <a:srgbClr val="00B050"/>
                </a:solidFill>
                <a:latin typeface="Calibri" pitchFamily="34" charset="0"/>
                <a:cs typeface="Calibri" pitchFamily="34" charset="0"/>
              </a:rPr>
              <a:t>+</a:t>
            </a:r>
            <a:r>
              <a:rPr lang="de-DE" dirty="0" smtClean="0">
                <a:solidFill>
                  <a:srgbClr val="00B050"/>
                </a:solidFill>
                <a:latin typeface="Calibri" pitchFamily="34" charset="0"/>
                <a:cs typeface="Calibri" pitchFamily="34" charset="0"/>
              </a:rPr>
              <a:t>, 5 mA</a:t>
            </a:r>
            <a:endParaRPr lang="de-DE" baseline="30000" dirty="0">
              <a:solidFill>
                <a:srgbClr val="00B050"/>
              </a:solidFill>
              <a:latin typeface="Calibri" pitchFamily="34" charset="0"/>
              <a:cs typeface="Calibri" pitchFamily="34" charset="0"/>
            </a:endParaRPr>
          </a:p>
          <a:p>
            <a:endParaRPr lang="de-DE" baseline="30000" dirty="0">
              <a:solidFill>
                <a:srgbClr val="00B050"/>
              </a:solidFill>
              <a:latin typeface="Calibri" pitchFamily="34" charset="0"/>
              <a:cs typeface="Calibri" pitchFamily="34" charset="0"/>
            </a:endParaRPr>
          </a:p>
        </p:txBody>
      </p:sp>
      <p:sp>
        <p:nvSpPr>
          <p:cNvPr id="13" name="Rechteck 12"/>
          <p:cNvSpPr/>
          <p:nvPr/>
        </p:nvSpPr>
        <p:spPr>
          <a:xfrm>
            <a:off x="-268580" y="6246432"/>
            <a:ext cx="4572000" cy="276999"/>
          </a:xfrm>
          <a:prstGeom prst="rect">
            <a:avLst/>
          </a:prstGeom>
        </p:spPr>
        <p:txBody>
          <a:bodyPr>
            <a:spAutoFit/>
          </a:bodyPr>
          <a:lstStyle/>
          <a:p>
            <a:r>
              <a:rPr lang="en-US" sz="1200" i="1" dirty="0">
                <a:latin typeface="Calibri" pitchFamily="34" charset="0"/>
              </a:rPr>
              <a:t>Beam dynamics calculations using PIC-Code </a:t>
            </a:r>
            <a:r>
              <a:rPr lang="en-US" sz="1200" i="1" dirty="0" smtClean="0">
                <a:latin typeface="Calibri" pitchFamily="34" charset="0"/>
              </a:rPr>
              <a:t>Bender</a:t>
            </a:r>
            <a:r>
              <a:rPr lang="en-US" sz="1200" i="1" dirty="0">
                <a:latin typeface="Calibri" pitchFamily="34" charset="0"/>
              </a:rPr>
              <a:t>.</a:t>
            </a:r>
            <a:endParaRPr lang="de-DE" sz="1200" i="1" dirty="0">
              <a:latin typeface="Calibri" pitchFamily="34" charset="0"/>
            </a:endParaRPr>
          </a:p>
        </p:txBody>
      </p:sp>
      <p:pic>
        <p:nvPicPr>
          <p:cNvPr id="196610" name="Picture 2" descr="N:\DanielN\Bender\LEBT\CSC\variation_efactor\hv-pulses_for_sim_660n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2240" y="4654296"/>
            <a:ext cx="2313432" cy="17322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447086" y="2221341"/>
            <a:ext cx="2376675" cy="14818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6989746" y="1916661"/>
            <a:ext cx="1149674" cy="338554"/>
          </a:xfrm>
          <a:prstGeom prst="rect">
            <a:avLst/>
          </a:prstGeom>
          <a:noFill/>
        </p:spPr>
        <p:txBody>
          <a:bodyPr wrap="none" rtlCol="0">
            <a:spAutoFit/>
          </a:bodyPr>
          <a:lstStyle/>
          <a:p>
            <a:r>
              <a:rPr lang="de-DE" sz="1600" dirty="0" smtClean="0">
                <a:solidFill>
                  <a:srgbClr val="0000FF"/>
                </a:solidFill>
                <a:latin typeface="Calibri" pitchFamily="34" charset="0"/>
                <a:cs typeface="Calibri" pitchFamily="34" charset="0"/>
              </a:rPr>
              <a:t>Beam Pulse</a:t>
            </a:r>
          </a:p>
        </p:txBody>
      </p:sp>
      <p:sp>
        <p:nvSpPr>
          <p:cNvPr id="14" name="Textfeld 13"/>
          <p:cNvSpPr txBox="1"/>
          <p:nvPr/>
        </p:nvSpPr>
        <p:spPr>
          <a:xfrm>
            <a:off x="7032228" y="4331138"/>
            <a:ext cx="1298753" cy="338554"/>
          </a:xfrm>
          <a:prstGeom prst="rect">
            <a:avLst/>
          </a:prstGeom>
          <a:noFill/>
        </p:spPr>
        <p:txBody>
          <a:bodyPr wrap="none" rtlCol="0">
            <a:spAutoFit/>
          </a:bodyPr>
          <a:lstStyle/>
          <a:p>
            <a:r>
              <a:rPr lang="de-DE" sz="1600" dirty="0" err="1" smtClean="0">
                <a:latin typeface="Calibri" pitchFamily="34" charset="0"/>
                <a:cs typeface="Calibri" pitchFamily="34" charset="0"/>
              </a:rPr>
              <a:t>Voltage</a:t>
            </a:r>
            <a:r>
              <a:rPr lang="de-DE" sz="1600" dirty="0" smtClean="0">
                <a:latin typeface="Calibri" pitchFamily="34" charset="0"/>
                <a:cs typeface="Calibri" pitchFamily="34" charset="0"/>
              </a:rPr>
              <a:t> Pulse</a:t>
            </a:r>
          </a:p>
        </p:txBody>
      </p:sp>
      <p:cxnSp>
        <p:nvCxnSpPr>
          <p:cNvPr id="15" name="Gewinkelte Verbindung 14"/>
          <p:cNvCxnSpPr/>
          <p:nvPr/>
        </p:nvCxnSpPr>
        <p:spPr bwMode="auto">
          <a:xfrm rot="5400000">
            <a:off x="5651966" y="3113197"/>
            <a:ext cx="1136829" cy="453992"/>
          </a:xfrm>
          <a:prstGeom prst="bentConnector3">
            <a:avLst>
              <a:gd name="adj1" fmla="val 1385"/>
            </a:avLst>
          </a:prstGeom>
          <a:noFill/>
          <a:ln w="34290" cap="flat" cmpd="sng" algn="ctr">
            <a:solidFill>
              <a:srgbClr val="884930"/>
            </a:solidFill>
            <a:prstDash val="solid"/>
            <a:round/>
            <a:headEnd type="none" w="med" len="med"/>
            <a:tailEnd type="triangle" w="med" len="lg"/>
          </a:ln>
          <a:effectLst/>
        </p:spPr>
      </p:cxnSp>
      <p:sp>
        <p:nvSpPr>
          <p:cNvPr id="20" name="Halbbogen 19"/>
          <p:cNvSpPr/>
          <p:nvPr/>
        </p:nvSpPr>
        <p:spPr bwMode="auto">
          <a:xfrm rot="10800000" flipV="1">
            <a:off x="5879014" y="4256649"/>
            <a:ext cx="261938" cy="242887"/>
          </a:xfrm>
          <a:prstGeom prst="blockArc">
            <a:avLst>
              <a:gd name="adj1" fmla="val 16285917"/>
              <a:gd name="adj2" fmla="val 0"/>
              <a:gd name="adj3" fmla="val 25000"/>
            </a:avLst>
          </a:prstGeom>
          <a:solidFill>
            <a:schemeClr val="bg1"/>
          </a:solidFill>
          <a:ln w="25400" cap="flat" cmpd="sng" algn="ctr">
            <a:solidFill>
              <a:srgbClr val="66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21" name="Halbbogen 20"/>
          <p:cNvSpPr/>
          <p:nvPr/>
        </p:nvSpPr>
        <p:spPr bwMode="auto">
          <a:xfrm rot="10800000">
            <a:off x="5879014" y="3899424"/>
            <a:ext cx="261938" cy="242887"/>
          </a:xfrm>
          <a:prstGeom prst="blockArc">
            <a:avLst>
              <a:gd name="adj1" fmla="val 16285917"/>
              <a:gd name="adj2" fmla="val 0"/>
              <a:gd name="adj3" fmla="val 25000"/>
            </a:avLst>
          </a:prstGeom>
          <a:solidFill>
            <a:schemeClr val="bg1"/>
          </a:solidFill>
          <a:ln w="25400" cap="flat" cmpd="sng" algn="ctr">
            <a:solidFill>
              <a:srgbClr val="66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5448744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97280" y="1920240"/>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Beam </a:t>
            </a:r>
            <a:r>
              <a:rPr lang="de-DE" dirty="0" err="1"/>
              <a:t>Shaping</a:t>
            </a:r>
            <a:r>
              <a:rPr lang="de-DE" dirty="0"/>
              <a:t> Simulation</a:t>
            </a:r>
          </a:p>
        </p:txBody>
      </p:sp>
      <p:sp>
        <p:nvSpPr>
          <p:cNvPr id="6" name="Titel 1"/>
          <p:cNvSpPr txBox="1">
            <a:spLocks/>
          </p:cNvSpPr>
          <p:nvPr/>
        </p:nvSpPr>
        <p:spPr>
          <a:xfrm>
            <a:off x="285750" y="89376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sp>
        <p:nvSpPr>
          <p:cNvPr id="12" name="Rechteck 11"/>
          <p:cNvSpPr/>
          <p:nvPr/>
        </p:nvSpPr>
        <p:spPr>
          <a:xfrm>
            <a:off x="-566" y="1308140"/>
            <a:ext cx="1690818" cy="1107996"/>
          </a:xfrm>
          <a:prstGeom prst="rect">
            <a:avLst/>
          </a:prstGeom>
        </p:spPr>
        <p:txBody>
          <a:bodyPr wrap="square">
            <a:spAutoFit/>
          </a:bodyPr>
          <a:lstStyle/>
          <a:p>
            <a:r>
              <a:rPr lang="de-DE" dirty="0">
                <a:solidFill>
                  <a:srgbClr val="0000FF"/>
                </a:solidFill>
                <a:latin typeface="Calibri" pitchFamily="34" charset="0"/>
                <a:cs typeface="Calibri" pitchFamily="34" charset="0"/>
              </a:rPr>
              <a:t>p</a:t>
            </a:r>
            <a:r>
              <a:rPr lang="de-DE" dirty="0" smtClean="0">
                <a:solidFill>
                  <a:srgbClr val="0000FF"/>
                </a:solidFill>
                <a:latin typeface="Calibri" pitchFamily="34" charset="0"/>
                <a:cs typeface="Calibri" pitchFamily="34" charset="0"/>
              </a:rPr>
              <a:t>, 50 mA</a:t>
            </a:r>
            <a:endParaRPr lang="de-DE" dirty="0">
              <a:solidFill>
                <a:srgbClr val="0000FF"/>
              </a:solidFill>
              <a:latin typeface="Calibri" pitchFamily="34" charset="0"/>
              <a:cs typeface="Calibri" pitchFamily="34" charset="0"/>
            </a:endParaRPr>
          </a:p>
          <a:p>
            <a:r>
              <a:rPr lang="de-DE" dirty="0" smtClean="0">
                <a:solidFill>
                  <a:srgbClr val="FF0000"/>
                </a:solidFill>
                <a:latin typeface="Calibri" pitchFamily="34" charset="0"/>
                <a:cs typeface="Calibri" pitchFamily="34" charset="0"/>
              </a:rPr>
              <a:t>H</a:t>
            </a:r>
            <a:r>
              <a:rPr lang="de-DE" baseline="-25000" dirty="0" smtClean="0">
                <a:solidFill>
                  <a:srgbClr val="FF0000"/>
                </a:solidFill>
                <a:latin typeface="Calibri" pitchFamily="34" charset="0"/>
                <a:cs typeface="Calibri" pitchFamily="34" charset="0"/>
              </a:rPr>
              <a:t>2</a:t>
            </a:r>
            <a:r>
              <a:rPr lang="de-DE" baseline="30000" dirty="0" smtClean="0">
                <a:solidFill>
                  <a:srgbClr val="FF0000"/>
                </a:solidFill>
                <a:latin typeface="Calibri" pitchFamily="34" charset="0"/>
                <a:cs typeface="Calibri" pitchFamily="34" charset="0"/>
              </a:rPr>
              <a:t>+</a:t>
            </a:r>
            <a:r>
              <a:rPr lang="de-DE" dirty="0" smtClean="0">
                <a:solidFill>
                  <a:srgbClr val="FF0000"/>
                </a:solidFill>
                <a:latin typeface="Calibri" pitchFamily="34" charset="0"/>
                <a:cs typeface="Calibri" pitchFamily="34" charset="0"/>
              </a:rPr>
              <a:t>, 5 mA</a:t>
            </a:r>
            <a:endParaRPr lang="de-DE" baseline="30000" dirty="0">
              <a:solidFill>
                <a:srgbClr val="FF0000"/>
              </a:solidFill>
              <a:latin typeface="Calibri" pitchFamily="34" charset="0"/>
              <a:cs typeface="Calibri" pitchFamily="34" charset="0"/>
            </a:endParaRPr>
          </a:p>
          <a:p>
            <a:r>
              <a:rPr lang="de-DE" dirty="0" smtClean="0">
                <a:solidFill>
                  <a:srgbClr val="00B050"/>
                </a:solidFill>
                <a:latin typeface="Calibri" pitchFamily="34" charset="0"/>
                <a:cs typeface="Calibri" pitchFamily="34" charset="0"/>
              </a:rPr>
              <a:t>H</a:t>
            </a:r>
            <a:r>
              <a:rPr lang="de-DE" baseline="-25000" dirty="0" smtClean="0">
                <a:solidFill>
                  <a:srgbClr val="00B050"/>
                </a:solidFill>
                <a:latin typeface="Calibri" pitchFamily="34" charset="0"/>
                <a:cs typeface="Calibri" pitchFamily="34" charset="0"/>
              </a:rPr>
              <a:t>3</a:t>
            </a:r>
            <a:r>
              <a:rPr lang="de-DE" baseline="30000" dirty="0" smtClean="0">
                <a:solidFill>
                  <a:srgbClr val="00B050"/>
                </a:solidFill>
                <a:latin typeface="Calibri" pitchFamily="34" charset="0"/>
                <a:cs typeface="Calibri" pitchFamily="34" charset="0"/>
              </a:rPr>
              <a:t>+</a:t>
            </a:r>
            <a:r>
              <a:rPr lang="de-DE" dirty="0" smtClean="0">
                <a:solidFill>
                  <a:srgbClr val="00B050"/>
                </a:solidFill>
                <a:latin typeface="Calibri" pitchFamily="34" charset="0"/>
                <a:cs typeface="Calibri" pitchFamily="34" charset="0"/>
              </a:rPr>
              <a:t>, 5 mA</a:t>
            </a:r>
            <a:endParaRPr lang="de-DE" baseline="30000" dirty="0">
              <a:solidFill>
                <a:srgbClr val="00B050"/>
              </a:solidFill>
              <a:latin typeface="Calibri" pitchFamily="34" charset="0"/>
              <a:cs typeface="Calibri" pitchFamily="34" charset="0"/>
            </a:endParaRPr>
          </a:p>
          <a:p>
            <a:endParaRPr lang="de-DE" baseline="30000" dirty="0">
              <a:solidFill>
                <a:srgbClr val="00B050"/>
              </a:solidFill>
              <a:latin typeface="Calibri" pitchFamily="34" charset="0"/>
              <a:cs typeface="Calibri" pitchFamily="34" charset="0"/>
            </a:endParaRPr>
          </a:p>
        </p:txBody>
      </p:sp>
      <p:sp>
        <p:nvSpPr>
          <p:cNvPr id="13" name="Rechteck 12"/>
          <p:cNvSpPr/>
          <p:nvPr/>
        </p:nvSpPr>
        <p:spPr>
          <a:xfrm>
            <a:off x="-268580" y="6246432"/>
            <a:ext cx="4572000" cy="276999"/>
          </a:xfrm>
          <a:prstGeom prst="rect">
            <a:avLst/>
          </a:prstGeom>
        </p:spPr>
        <p:txBody>
          <a:bodyPr>
            <a:spAutoFit/>
          </a:bodyPr>
          <a:lstStyle/>
          <a:p>
            <a:r>
              <a:rPr lang="en-US" sz="1200" i="1" dirty="0">
                <a:latin typeface="Calibri" pitchFamily="34" charset="0"/>
              </a:rPr>
              <a:t>Beam dynamics calculations using PIC-Code </a:t>
            </a:r>
            <a:r>
              <a:rPr lang="en-US" sz="1200" i="1" dirty="0" smtClean="0">
                <a:latin typeface="Calibri" pitchFamily="34" charset="0"/>
              </a:rPr>
              <a:t>Bender</a:t>
            </a:r>
            <a:r>
              <a:rPr lang="en-US" sz="1200" i="1" dirty="0">
                <a:latin typeface="Calibri" pitchFamily="34" charset="0"/>
              </a:rPr>
              <a:t>.</a:t>
            </a:r>
            <a:endParaRPr lang="de-DE" sz="1200" i="1" dirty="0">
              <a:latin typeface="Calibri" pitchFamily="34" charset="0"/>
            </a:endParaRPr>
          </a:p>
        </p:txBody>
      </p:sp>
      <p:pic>
        <p:nvPicPr>
          <p:cNvPr id="1966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492642" y="4654296"/>
            <a:ext cx="2312627" cy="17322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447086" y="2221341"/>
            <a:ext cx="2376675" cy="14818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6989746" y="1916661"/>
            <a:ext cx="1149674" cy="338554"/>
          </a:xfrm>
          <a:prstGeom prst="rect">
            <a:avLst/>
          </a:prstGeom>
          <a:noFill/>
        </p:spPr>
        <p:txBody>
          <a:bodyPr wrap="none" rtlCol="0">
            <a:spAutoFit/>
          </a:bodyPr>
          <a:lstStyle/>
          <a:p>
            <a:r>
              <a:rPr lang="de-DE" sz="1600" dirty="0" smtClean="0">
                <a:solidFill>
                  <a:srgbClr val="0000FF"/>
                </a:solidFill>
                <a:latin typeface="Calibri" pitchFamily="34" charset="0"/>
                <a:cs typeface="Calibri" pitchFamily="34" charset="0"/>
              </a:rPr>
              <a:t>Beam Pulse</a:t>
            </a:r>
          </a:p>
        </p:txBody>
      </p:sp>
      <p:sp>
        <p:nvSpPr>
          <p:cNvPr id="14" name="Textfeld 13"/>
          <p:cNvSpPr txBox="1"/>
          <p:nvPr/>
        </p:nvSpPr>
        <p:spPr>
          <a:xfrm>
            <a:off x="7032228" y="4331138"/>
            <a:ext cx="1298753" cy="338554"/>
          </a:xfrm>
          <a:prstGeom prst="rect">
            <a:avLst/>
          </a:prstGeom>
          <a:noFill/>
        </p:spPr>
        <p:txBody>
          <a:bodyPr wrap="none" rtlCol="0">
            <a:spAutoFit/>
          </a:bodyPr>
          <a:lstStyle/>
          <a:p>
            <a:r>
              <a:rPr lang="de-DE" sz="1600" dirty="0" err="1" smtClean="0">
                <a:latin typeface="Calibri" pitchFamily="34" charset="0"/>
                <a:cs typeface="Calibri" pitchFamily="34" charset="0"/>
              </a:rPr>
              <a:t>Voltage</a:t>
            </a:r>
            <a:r>
              <a:rPr lang="de-DE" sz="1600" dirty="0" smtClean="0">
                <a:latin typeface="Calibri" pitchFamily="34" charset="0"/>
                <a:cs typeface="Calibri" pitchFamily="34" charset="0"/>
              </a:rPr>
              <a:t> Pulse</a:t>
            </a:r>
          </a:p>
        </p:txBody>
      </p:sp>
      <p:cxnSp>
        <p:nvCxnSpPr>
          <p:cNvPr id="15" name="Gewinkelte Verbindung 14"/>
          <p:cNvCxnSpPr/>
          <p:nvPr/>
        </p:nvCxnSpPr>
        <p:spPr bwMode="auto">
          <a:xfrm rot="5400000">
            <a:off x="5651966" y="3113197"/>
            <a:ext cx="1136829" cy="453992"/>
          </a:xfrm>
          <a:prstGeom prst="bentConnector3">
            <a:avLst>
              <a:gd name="adj1" fmla="val 1385"/>
            </a:avLst>
          </a:prstGeom>
          <a:noFill/>
          <a:ln w="34290" cap="flat" cmpd="sng" algn="ctr">
            <a:solidFill>
              <a:srgbClr val="884930"/>
            </a:solidFill>
            <a:prstDash val="solid"/>
            <a:round/>
            <a:headEnd type="none" w="med" len="med"/>
            <a:tailEnd type="triangle" w="med" len="lg"/>
          </a:ln>
          <a:effectLst/>
        </p:spPr>
      </p:cxnSp>
      <p:sp>
        <p:nvSpPr>
          <p:cNvPr id="20" name="Halbbogen 19"/>
          <p:cNvSpPr/>
          <p:nvPr/>
        </p:nvSpPr>
        <p:spPr bwMode="auto">
          <a:xfrm rot="10800000" flipV="1">
            <a:off x="5879014" y="4256649"/>
            <a:ext cx="261938" cy="242887"/>
          </a:xfrm>
          <a:prstGeom prst="blockArc">
            <a:avLst>
              <a:gd name="adj1" fmla="val 16285917"/>
              <a:gd name="adj2" fmla="val 0"/>
              <a:gd name="adj3" fmla="val 25000"/>
            </a:avLst>
          </a:prstGeom>
          <a:solidFill>
            <a:schemeClr val="bg1"/>
          </a:solidFill>
          <a:ln w="25400" cap="flat" cmpd="sng" algn="ctr">
            <a:solidFill>
              <a:srgbClr val="66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21" name="Halbbogen 20"/>
          <p:cNvSpPr/>
          <p:nvPr/>
        </p:nvSpPr>
        <p:spPr bwMode="auto">
          <a:xfrm rot="10800000">
            <a:off x="5879014" y="3899424"/>
            <a:ext cx="261938" cy="242887"/>
          </a:xfrm>
          <a:prstGeom prst="blockArc">
            <a:avLst>
              <a:gd name="adj1" fmla="val 16285917"/>
              <a:gd name="adj2" fmla="val 0"/>
              <a:gd name="adj3" fmla="val 25000"/>
            </a:avLst>
          </a:prstGeom>
          <a:solidFill>
            <a:schemeClr val="bg1"/>
          </a:solidFill>
          <a:ln w="25400" cap="flat" cmpd="sng" algn="ctr">
            <a:solidFill>
              <a:srgbClr val="66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2745431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97280" y="1920240"/>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Beam </a:t>
            </a:r>
            <a:r>
              <a:rPr lang="de-DE" dirty="0" err="1"/>
              <a:t>Shaping</a:t>
            </a:r>
            <a:r>
              <a:rPr lang="de-DE" dirty="0"/>
              <a:t> Simulation</a:t>
            </a:r>
          </a:p>
        </p:txBody>
      </p:sp>
      <p:sp>
        <p:nvSpPr>
          <p:cNvPr id="6" name="Titel 1"/>
          <p:cNvSpPr txBox="1">
            <a:spLocks/>
          </p:cNvSpPr>
          <p:nvPr/>
        </p:nvSpPr>
        <p:spPr>
          <a:xfrm>
            <a:off x="285750" y="89376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sp>
        <p:nvSpPr>
          <p:cNvPr id="12" name="Rechteck 11"/>
          <p:cNvSpPr/>
          <p:nvPr/>
        </p:nvSpPr>
        <p:spPr>
          <a:xfrm>
            <a:off x="-566" y="1308140"/>
            <a:ext cx="1690818" cy="1107996"/>
          </a:xfrm>
          <a:prstGeom prst="rect">
            <a:avLst/>
          </a:prstGeom>
        </p:spPr>
        <p:txBody>
          <a:bodyPr wrap="square">
            <a:spAutoFit/>
          </a:bodyPr>
          <a:lstStyle/>
          <a:p>
            <a:r>
              <a:rPr lang="de-DE" dirty="0">
                <a:solidFill>
                  <a:srgbClr val="0000FF"/>
                </a:solidFill>
                <a:latin typeface="Calibri" pitchFamily="34" charset="0"/>
                <a:cs typeface="Calibri" pitchFamily="34" charset="0"/>
              </a:rPr>
              <a:t>p</a:t>
            </a:r>
            <a:r>
              <a:rPr lang="de-DE" dirty="0" smtClean="0">
                <a:solidFill>
                  <a:srgbClr val="0000FF"/>
                </a:solidFill>
                <a:latin typeface="Calibri" pitchFamily="34" charset="0"/>
                <a:cs typeface="Calibri" pitchFamily="34" charset="0"/>
              </a:rPr>
              <a:t>, 50 mA</a:t>
            </a:r>
            <a:endParaRPr lang="de-DE" dirty="0">
              <a:solidFill>
                <a:srgbClr val="0000FF"/>
              </a:solidFill>
              <a:latin typeface="Calibri" pitchFamily="34" charset="0"/>
              <a:cs typeface="Calibri" pitchFamily="34" charset="0"/>
            </a:endParaRPr>
          </a:p>
          <a:p>
            <a:r>
              <a:rPr lang="de-DE" dirty="0" smtClean="0">
                <a:solidFill>
                  <a:srgbClr val="FF0000"/>
                </a:solidFill>
                <a:latin typeface="Calibri" pitchFamily="34" charset="0"/>
                <a:cs typeface="Calibri" pitchFamily="34" charset="0"/>
              </a:rPr>
              <a:t>H</a:t>
            </a:r>
            <a:r>
              <a:rPr lang="de-DE" baseline="-25000" dirty="0" smtClean="0">
                <a:solidFill>
                  <a:srgbClr val="FF0000"/>
                </a:solidFill>
                <a:latin typeface="Calibri" pitchFamily="34" charset="0"/>
                <a:cs typeface="Calibri" pitchFamily="34" charset="0"/>
              </a:rPr>
              <a:t>2</a:t>
            </a:r>
            <a:r>
              <a:rPr lang="de-DE" baseline="30000" dirty="0" smtClean="0">
                <a:solidFill>
                  <a:srgbClr val="FF0000"/>
                </a:solidFill>
                <a:latin typeface="Calibri" pitchFamily="34" charset="0"/>
                <a:cs typeface="Calibri" pitchFamily="34" charset="0"/>
              </a:rPr>
              <a:t>+</a:t>
            </a:r>
            <a:r>
              <a:rPr lang="de-DE" dirty="0" smtClean="0">
                <a:solidFill>
                  <a:srgbClr val="FF0000"/>
                </a:solidFill>
                <a:latin typeface="Calibri" pitchFamily="34" charset="0"/>
                <a:cs typeface="Calibri" pitchFamily="34" charset="0"/>
              </a:rPr>
              <a:t>, 5 mA</a:t>
            </a:r>
            <a:endParaRPr lang="de-DE" baseline="30000" dirty="0">
              <a:solidFill>
                <a:srgbClr val="FF0000"/>
              </a:solidFill>
              <a:latin typeface="Calibri" pitchFamily="34" charset="0"/>
              <a:cs typeface="Calibri" pitchFamily="34" charset="0"/>
            </a:endParaRPr>
          </a:p>
          <a:p>
            <a:r>
              <a:rPr lang="de-DE" dirty="0" smtClean="0">
                <a:solidFill>
                  <a:srgbClr val="00B050"/>
                </a:solidFill>
                <a:latin typeface="Calibri" pitchFamily="34" charset="0"/>
                <a:cs typeface="Calibri" pitchFamily="34" charset="0"/>
              </a:rPr>
              <a:t>H</a:t>
            </a:r>
            <a:r>
              <a:rPr lang="de-DE" baseline="-25000" dirty="0" smtClean="0">
                <a:solidFill>
                  <a:srgbClr val="00B050"/>
                </a:solidFill>
                <a:latin typeface="Calibri" pitchFamily="34" charset="0"/>
                <a:cs typeface="Calibri" pitchFamily="34" charset="0"/>
              </a:rPr>
              <a:t>3</a:t>
            </a:r>
            <a:r>
              <a:rPr lang="de-DE" baseline="30000" dirty="0" smtClean="0">
                <a:solidFill>
                  <a:srgbClr val="00B050"/>
                </a:solidFill>
                <a:latin typeface="Calibri" pitchFamily="34" charset="0"/>
                <a:cs typeface="Calibri" pitchFamily="34" charset="0"/>
              </a:rPr>
              <a:t>+</a:t>
            </a:r>
            <a:r>
              <a:rPr lang="de-DE" dirty="0" smtClean="0">
                <a:solidFill>
                  <a:srgbClr val="00B050"/>
                </a:solidFill>
                <a:latin typeface="Calibri" pitchFamily="34" charset="0"/>
                <a:cs typeface="Calibri" pitchFamily="34" charset="0"/>
              </a:rPr>
              <a:t>, 5 mA</a:t>
            </a:r>
            <a:endParaRPr lang="de-DE" baseline="30000" dirty="0">
              <a:solidFill>
                <a:srgbClr val="00B050"/>
              </a:solidFill>
              <a:latin typeface="Calibri" pitchFamily="34" charset="0"/>
              <a:cs typeface="Calibri" pitchFamily="34" charset="0"/>
            </a:endParaRPr>
          </a:p>
          <a:p>
            <a:endParaRPr lang="de-DE" baseline="30000" dirty="0">
              <a:solidFill>
                <a:srgbClr val="00B050"/>
              </a:solidFill>
              <a:latin typeface="Calibri" pitchFamily="34" charset="0"/>
              <a:cs typeface="Calibri" pitchFamily="34" charset="0"/>
            </a:endParaRPr>
          </a:p>
        </p:txBody>
      </p:sp>
      <p:sp>
        <p:nvSpPr>
          <p:cNvPr id="13" name="Rechteck 12"/>
          <p:cNvSpPr/>
          <p:nvPr/>
        </p:nvSpPr>
        <p:spPr>
          <a:xfrm>
            <a:off x="-268580" y="6246432"/>
            <a:ext cx="4572000" cy="276999"/>
          </a:xfrm>
          <a:prstGeom prst="rect">
            <a:avLst/>
          </a:prstGeom>
        </p:spPr>
        <p:txBody>
          <a:bodyPr>
            <a:spAutoFit/>
          </a:bodyPr>
          <a:lstStyle/>
          <a:p>
            <a:r>
              <a:rPr lang="en-US" sz="1200" i="1" dirty="0">
                <a:latin typeface="Calibri" pitchFamily="34" charset="0"/>
              </a:rPr>
              <a:t>Beam dynamics calculations using PIC-Code </a:t>
            </a:r>
            <a:r>
              <a:rPr lang="en-US" sz="1200" i="1" dirty="0" smtClean="0">
                <a:latin typeface="Calibri" pitchFamily="34" charset="0"/>
              </a:rPr>
              <a:t>Bender</a:t>
            </a:r>
            <a:r>
              <a:rPr lang="en-US" sz="1200" i="1" dirty="0">
                <a:latin typeface="Calibri" pitchFamily="34" charset="0"/>
              </a:rPr>
              <a:t>.</a:t>
            </a:r>
            <a:endParaRPr lang="de-DE" sz="1200" i="1" dirty="0">
              <a:latin typeface="Calibri" pitchFamily="34" charset="0"/>
            </a:endParaRPr>
          </a:p>
        </p:txBody>
      </p:sp>
      <p:pic>
        <p:nvPicPr>
          <p:cNvPr id="1966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492642" y="4654296"/>
            <a:ext cx="2312627" cy="17322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447086" y="2221341"/>
            <a:ext cx="2376675" cy="14818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6989746" y="1916661"/>
            <a:ext cx="1149674" cy="338554"/>
          </a:xfrm>
          <a:prstGeom prst="rect">
            <a:avLst/>
          </a:prstGeom>
          <a:noFill/>
        </p:spPr>
        <p:txBody>
          <a:bodyPr wrap="none" rtlCol="0">
            <a:spAutoFit/>
          </a:bodyPr>
          <a:lstStyle/>
          <a:p>
            <a:r>
              <a:rPr lang="de-DE" sz="1600" dirty="0" smtClean="0">
                <a:solidFill>
                  <a:srgbClr val="0000FF"/>
                </a:solidFill>
                <a:latin typeface="Calibri" pitchFamily="34" charset="0"/>
                <a:cs typeface="Calibri" pitchFamily="34" charset="0"/>
              </a:rPr>
              <a:t>Beam Pulse</a:t>
            </a:r>
          </a:p>
        </p:txBody>
      </p:sp>
      <p:sp>
        <p:nvSpPr>
          <p:cNvPr id="14" name="Textfeld 13"/>
          <p:cNvSpPr txBox="1"/>
          <p:nvPr/>
        </p:nvSpPr>
        <p:spPr>
          <a:xfrm>
            <a:off x="7032228" y="4331138"/>
            <a:ext cx="1298753" cy="338554"/>
          </a:xfrm>
          <a:prstGeom prst="rect">
            <a:avLst/>
          </a:prstGeom>
          <a:noFill/>
        </p:spPr>
        <p:txBody>
          <a:bodyPr wrap="none" rtlCol="0">
            <a:spAutoFit/>
          </a:bodyPr>
          <a:lstStyle/>
          <a:p>
            <a:r>
              <a:rPr lang="de-DE" sz="1600" dirty="0" err="1" smtClean="0">
                <a:latin typeface="Calibri" pitchFamily="34" charset="0"/>
                <a:cs typeface="Calibri" pitchFamily="34" charset="0"/>
              </a:rPr>
              <a:t>Voltage</a:t>
            </a:r>
            <a:r>
              <a:rPr lang="de-DE" sz="1600" dirty="0" smtClean="0">
                <a:latin typeface="Calibri" pitchFamily="34" charset="0"/>
                <a:cs typeface="Calibri" pitchFamily="34" charset="0"/>
              </a:rPr>
              <a:t> Pulse</a:t>
            </a:r>
          </a:p>
        </p:txBody>
      </p:sp>
      <p:cxnSp>
        <p:nvCxnSpPr>
          <p:cNvPr id="15" name="Gewinkelte Verbindung 14"/>
          <p:cNvCxnSpPr/>
          <p:nvPr/>
        </p:nvCxnSpPr>
        <p:spPr bwMode="auto">
          <a:xfrm rot="5400000">
            <a:off x="5651966" y="3113197"/>
            <a:ext cx="1136829" cy="453992"/>
          </a:xfrm>
          <a:prstGeom prst="bentConnector3">
            <a:avLst>
              <a:gd name="adj1" fmla="val 1385"/>
            </a:avLst>
          </a:prstGeom>
          <a:noFill/>
          <a:ln w="34290" cap="flat" cmpd="sng" algn="ctr">
            <a:solidFill>
              <a:srgbClr val="884930"/>
            </a:solidFill>
            <a:prstDash val="solid"/>
            <a:round/>
            <a:headEnd type="none" w="med" len="med"/>
            <a:tailEnd type="triangle" w="med" len="lg"/>
          </a:ln>
          <a:effectLst/>
        </p:spPr>
      </p:cxnSp>
      <p:sp>
        <p:nvSpPr>
          <p:cNvPr id="20" name="Halbbogen 19"/>
          <p:cNvSpPr/>
          <p:nvPr/>
        </p:nvSpPr>
        <p:spPr bwMode="auto">
          <a:xfrm rot="10800000" flipV="1">
            <a:off x="5879014" y="4256649"/>
            <a:ext cx="261938" cy="242887"/>
          </a:xfrm>
          <a:prstGeom prst="blockArc">
            <a:avLst>
              <a:gd name="adj1" fmla="val 16285917"/>
              <a:gd name="adj2" fmla="val 0"/>
              <a:gd name="adj3" fmla="val 25000"/>
            </a:avLst>
          </a:prstGeom>
          <a:solidFill>
            <a:schemeClr val="bg1"/>
          </a:solidFill>
          <a:ln w="25400" cap="flat" cmpd="sng" algn="ctr">
            <a:solidFill>
              <a:srgbClr val="66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21" name="Halbbogen 20"/>
          <p:cNvSpPr/>
          <p:nvPr/>
        </p:nvSpPr>
        <p:spPr bwMode="auto">
          <a:xfrm rot="10800000">
            <a:off x="5879014" y="3899424"/>
            <a:ext cx="261938" cy="242887"/>
          </a:xfrm>
          <a:prstGeom prst="blockArc">
            <a:avLst>
              <a:gd name="adj1" fmla="val 16285917"/>
              <a:gd name="adj2" fmla="val 0"/>
              <a:gd name="adj3" fmla="val 25000"/>
            </a:avLst>
          </a:prstGeom>
          <a:solidFill>
            <a:schemeClr val="bg1"/>
          </a:solidFill>
          <a:ln w="25400" cap="flat" cmpd="sng" algn="ctr">
            <a:solidFill>
              <a:srgbClr val="66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3306031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D:\Latexdaten\Texdaten\Dok\Diss\Bilder\chopper_beam_dynamics\plots\all_fractions_e_factor_0_93\factor_0_93_x_z_all_fractions_geo_39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 y="1920240"/>
            <a:ext cx="5486400" cy="41148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Beam </a:t>
            </a:r>
            <a:r>
              <a:rPr lang="de-DE" dirty="0" err="1"/>
              <a:t>Shaping</a:t>
            </a:r>
            <a:r>
              <a:rPr lang="de-DE" dirty="0"/>
              <a:t> Simulation</a:t>
            </a:r>
          </a:p>
        </p:txBody>
      </p:sp>
      <p:sp>
        <p:nvSpPr>
          <p:cNvPr id="6" name="Titel 1"/>
          <p:cNvSpPr txBox="1">
            <a:spLocks/>
          </p:cNvSpPr>
          <p:nvPr/>
        </p:nvSpPr>
        <p:spPr>
          <a:xfrm>
            <a:off x="285750" y="89376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sp>
        <p:nvSpPr>
          <p:cNvPr id="12" name="Rechteck 11"/>
          <p:cNvSpPr/>
          <p:nvPr/>
        </p:nvSpPr>
        <p:spPr>
          <a:xfrm>
            <a:off x="-566" y="1308140"/>
            <a:ext cx="1690818" cy="1107996"/>
          </a:xfrm>
          <a:prstGeom prst="rect">
            <a:avLst/>
          </a:prstGeom>
        </p:spPr>
        <p:txBody>
          <a:bodyPr wrap="square">
            <a:spAutoFit/>
          </a:bodyPr>
          <a:lstStyle/>
          <a:p>
            <a:r>
              <a:rPr lang="de-DE" dirty="0">
                <a:solidFill>
                  <a:srgbClr val="0000FF"/>
                </a:solidFill>
                <a:latin typeface="Calibri" pitchFamily="34" charset="0"/>
                <a:cs typeface="Calibri" pitchFamily="34" charset="0"/>
              </a:rPr>
              <a:t>p</a:t>
            </a:r>
            <a:r>
              <a:rPr lang="de-DE" dirty="0" smtClean="0">
                <a:solidFill>
                  <a:srgbClr val="0000FF"/>
                </a:solidFill>
                <a:latin typeface="Calibri" pitchFamily="34" charset="0"/>
                <a:cs typeface="Calibri" pitchFamily="34" charset="0"/>
              </a:rPr>
              <a:t>, 50 mA</a:t>
            </a:r>
            <a:endParaRPr lang="de-DE" dirty="0">
              <a:solidFill>
                <a:srgbClr val="0000FF"/>
              </a:solidFill>
              <a:latin typeface="Calibri" pitchFamily="34" charset="0"/>
              <a:cs typeface="Calibri" pitchFamily="34" charset="0"/>
            </a:endParaRPr>
          </a:p>
          <a:p>
            <a:r>
              <a:rPr lang="de-DE" dirty="0" smtClean="0">
                <a:solidFill>
                  <a:srgbClr val="FF0000"/>
                </a:solidFill>
                <a:latin typeface="Calibri" pitchFamily="34" charset="0"/>
                <a:cs typeface="Calibri" pitchFamily="34" charset="0"/>
              </a:rPr>
              <a:t>H</a:t>
            </a:r>
            <a:r>
              <a:rPr lang="de-DE" baseline="-25000" dirty="0" smtClean="0">
                <a:solidFill>
                  <a:srgbClr val="FF0000"/>
                </a:solidFill>
                <a:latin typeface="Calibri" pitchFamily="34" charset="0"/>
                <a:cs typeface="Calibri" pitchFamily="34" charset="0"/>
              </a:rPr>
              <a:t>2</a:t>
            </a:r>
            <a:r>
              <a:rPr lang="de-DE" baseline="30000" dirty="0" smtClean="0">
                <a:solidFill>
                  <a:srgbClr val="FF0000"/>
                </a:solidFill>
                <a:latin typeface="Calibri" pitchFamily="34" charset="0"/>
                <a:cs typeface="Calibri" pitchFamily="34" charset="0"/>
              </a:rPr>
              <a:t>+</a:t>
            </a:r>
            <a:r>
              <a:rPr lang="de-DE" dirty="0" smtClean="0">
                <a:solidFill>
                  <a:srgbClr val="FF0000"/>
                </a:solidFill>
                <a:latin typeface="Calibri" pitchFamily="34" charset="0"/>
                <a:cs typeface="Calibri" pitchFamily="34" charset="0"/>
              </a:rPr>
              <a:t>, 5 mA</a:t>
            </a:r>
            <a:endParaRPr lang="de-DE" baseline="30000" dirty="0">
              <a:solidFill>
                <a:srgbClr val="FF0000"/>
              </a:solidFill>
              <a:latin typeface="Calibri" pitchFamily="34" charset="0"/>
              <a:cs typeface="Calibri" pitchFamily="34" charset="0"/>
            </a:endParaRPr>
          </a:p>
          <a:p>
            <a:r>
              <a:rPr lang="de-DE" dirty="0" smtClean="0">
                <a:solidFill>
                  <a:srgbClr val="00B050"/>
                </a:solidFill>
                <a:latin typeface="Calibri" pitchFamily="34" charset="0"/>
                <a:cs typeface="Calibri" pitchFamily="34" charset="0"/>
              </a:rPr>
              <a:t>H</a:t>
            </a:r>
            <a:r>
              <a:rPr lang="de-DE" baseline="-25000" dirty="0" smtClean="0">
                <a:solidFill>
                  <a:srgbClr val="00B050"/>
                </a:solidFill>
                <a:latin typeface="Calibri" pitchFamily="34" charset="0"/>
                <a:cs typeface="Calibri" pitchFamily="34" charset="0"/>
              </a:rPr>
              <a:t>3</a:t>
            </a:r>
            <a:r>
              <a:rPr lang="de-DE" baseline="30000" dirty="0" smtClean="0">
                <a:solidFill>
                  <a:srgbClr val="00B050"/>
                </a:solidFill>
                <a:latin typeface="Calibri" pitchFamily="34" charset="0"/>
                <a:cs typeface="Calibri" pitchFamily="34" charset="0"/>
              </a:rPr>
              <a:t>+</a:t>
            </a:r>
            <a:r>
              <a:rPr lang="de-DE" dirty="0" smtClean="0">
                <a:solidFill>
                  <a:srgbClr val="00B050"/>
                </a:solidFill>
                <a:latin typeface="Calibri" pitchFamily="34" charset="0"/>
                <a:cs typeface="Calibri" pitchFamily="34" charset="0"/>
              </a:rPr>
              <a:t>, 5 mA</a:t>
            </a:r>
            <a:endParaRPr lang="de-DE" baseline="30000" dirty="0">
              <a:solidFill>
                <a:srgbClr val="00B050"/>
              </a:solidFill>
              <a:latin typeface="Calibri" pitchFamily="34" charset="0"/>
              <a:cs typeface="Calibri" pitchFamily="34" charset="0"/>
            </a:endParaRPr>
          </a:p>
          <a:p>
            <a:endParaRPr lang="de-DE" baseline="30000" dirty="0">
              <a:solidFill>
                <a:srgbClr val="00B050"/>
              </a:solidFill>
              <a:latin typeface="Calibri" pitchFamily="34" charset="0"/>
              <a:cs typeface="Calibri" pitchFamily="34" charset="0"/>
            </a:endParaRPr>
          </a:p>
        </p:txBody>
      </p:sp>
      <p:sp>
        <p:nvSpPr>
          <p:cNvPr id="13" name="Rechteck 12"/>
          <p:cNvSpPr/>
          <p:nvPr/>
        </p:nvSpPr>
        <p:spPr>
          <a:xfrm>
            <a:off x="-268580" y="6246432"/>
            <a:ext cx="4572000" cy="276999"/>
          </a:xfrm>
          <a:prstGeom prst="rect">
            <a:avLst/>
          </a:prstGeom>
        </p:spPr>
        <p:txBody>
          <a:bodyPr>
            <a:spAutoFit/>
          </a:bodyPr>
          <a:lstStyle/>
          <a:p>
            <a:r>
              <a:rPr lang="en-US" sz="1200" i="1" dirty="0">
                <a:latin typeface="Calibri" pitchFamily="34" charset="0"/>
              </a:rPr>
              <a:t>Beam dynamics calculations using PIC-Code </a:t>
            </a:r>
            <a:r>
              <a:rPr lang="en-US" sz="1200" i="1" dirty="0" smtClean="0">
                <a:latin typeface="Calibri" pitchFamily="34" charset="0"/>
              </a:rPr>
              <a:t>Bender</a:t>
            </a:r>
            <a:r>
              <a:rPr lang="en-US" sz="1200" i="1" dirty="0">
                <a:latin typeface="Calibri" pitchFamily="34" charset="0"/>
              </a:rPr>
              <a:t>.</a:t>
            </a:r>
            <a:endParaRPr lang="de-DE" sz="1200" i="1" dirty="0">
              <a:latin typeface="Calibri" pitchFamily="34" charset="0"/>
            </a:endParaRPr>
          </a:p>
        </p:txBody>
      </p:sp>
      <p:pic>
        <p:nvPicPr>
          <p:cNvPr id="197634" name="Picture 2" descr="N:\DanielN\Bender\LEBT\CSC\variation_efactor\hv-pulses_for_sim_780n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2240" y="4654296"/>
            <a:ext cx="2313432" cy="17322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447086" y="2221341"/>
            <a:ext cx="2376675" cy="14818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6989746" y="1916661"/>
            <a:ext cx="1149674" cy="338554"/>
          </a:xfrm>
          <a:prstGeom prst="rect">
            <a:avLst/>
          </a:prstGeom>
          <a:noFill/>
        </p:spPr>
        <p:txBody>
          <a:bodyPr wrap="none" rtlCol="0">
            <a:spAutoFit/>
          </a:bodyPr>
          <a:lstStyle/>
          <a:p>
            <a:r>
              <a:rPr lang="de-DE" sz="1600" dirty="0" smtClean="0">
                <a:solidFill>
                  <a:srgbClr val="0000FF"/>
                </a:solidFill>
                <a:latin typeface="Calibri" pitchFamily="34" charset="0"/>
                <a:cs typeface="Calibri" pitchFamily="34" charset="0"/>
              </a:rPr>
              <a:t>Beam Pulse</a:t>
            </a:r>
          </a:p>
        </p:txBody>
      </p:sp>
      <p:sp>
        <p:nvSpPr>
          <p:cNvPr id="11" name="Textfeld 10"/>
          <p:cNvSpPr txBox="1"/>
          <p:nvPr/>
        </p:nvSpPr>
        <p:spPr>
          <a:xfrm>
            <a:off x="7032228" y="4331138"/>
            <a:ext cx="1298753" cy="338554"/>
          </a:xfrm>
          <a:prstGeom prst="rect">
            <a:avLst/>
          </a:prstGeom>
          <a:noFill/>
        </p:spPr>
        <p:txBody>
          <a:bodyPr wrap="none" rtlCol="0">
            <a:spAutoFit/>
          </a:bodyPr>
          <a:lstStyle/>
          <a:p>
            <a:r>
              <a:rPr lang="de-DE" sz="1600" dirty="0" err="1" smtClean="0">
                <a:latin typeface="Calibri" pitchFamily="34" charset="0"/>
                <a:cs typeface="Calibri" pitchFamily="34" charset="0"/>
              </a:rPr>
              <a:t>Voltage</a:t>
            </a:r>
            <a:r>
              <a:rPr lang="de-DE" sz="1600" dirty="0" smtClean="0">
                <a:latin typeface="Calibri" pitchFamily="34" charset="0"/>
                <a:cs typeface="Calibri" pitchFamily="34" charset="0"/>
              </a:rPr>
              <a:t> Pulse</a:t>
            </a:r>
          </a:p>
        </p:txBody>
      </p:sp>
      <p:cxnSp>
        <p:nvCxnSpPr>
          <p:cNvPr id="49" name="Gewinkelte Verbindung 48"/>
          <p:cNvCxnSpPr/>
          <p:nvPr/>
        </p:nvCxnSpPr>
        <p:spPr bwMode="auto">
          <a:xfrm rot="5400000">
            <a:off x="5651966" y="3113197"/>
            <a:ext cx="1136829" cy="453992"/>
          </a:xfrm>
          <a:prstGeom prst="bentConnector3">
            <a:avLst>
              <a:gd name="adj1" fmla="val 1385"/>
            </a:avLst>
          </a:prstGeom>
          <a:noFill/>
          <a:ln w="34290" cap="flat" cmpd="sng" algn="ctr">
            <a:solidFill>
              <a:srgbClr val="884930"/>
            </a:solidFill>
            <a:prstDash val="solid"/>
            <a:round/>
            <a:headEnd type="none" w="med" len="med"/>
            <a:tailEnd type="triangle" w="med" len="lg"/>
          </a:ln>
          <a:effectLst/>
        </p:spPr>
      </p:cxnSp>
      <p:sp>
        <p:nvSpPr>
          <p:cNvPr id="15" name="Halbbogen 14"/>
          <p:cNvSpPr/>
          <p:nvPr/>
        </p:nvSpPr>
        <p:spPr bwMode="auto">
          <a:xfrm rot="10800000" flipV="1">
            <a:off x="5879014" y="4256649"/>
            <a:ext cx="261938" cy="242887"/>
          </a:xfrm>
          <a:prstGeom prst="blockArc">
            <a:avLst>
              <a:gd name="adj1" fmla="val 16285917"/>
              <a:gd name="adj2" fmla="val 0"/>
              <a:gd name="adj3" fmla="val 25000"/>
            </a:avLst>
          </a:prstGeom>
          <a:solidFill>
            <a:schemeClr val="bg1"/>
          </a:solidFill>
          <a:ln w="25400" cap="flat" cmpd="sng" algn="ctr">
            <a:solidFill>
              <a:srgbClr val="66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16" name="Halbbogen 15"/>
          <p:cNvSpPr/>
          <p:nvPr/>
        </p:nvSpPr>
        <p:spPr bwMode="auto">
          <a:xfrm rot="10800000">
            <a:off x="5879014" y="3899424"/>
            <a:ext cx="261938" cy="242887"/>
          </a:xfrm>
          <a:prstGeom prst="blockArc">
            <a:avLst>
              <a:gd name="adj1" fmla="val 16285917"/>
              <a:gd name="adj2" fmla="val 0"/>
              <a:gd name="adj3" fmla="val 25000"/>
            </a:avLst>
          </a:prstGeom>
          <a:solidFill>
            <a:schemeClr val="bg1"/>
          </a:solidFill>
          <a:ln w="25400" cap="flat" cmpd="sng" algn="ctr">
            <a:solidFill>
              <a:srgbClr val="6633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89679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Introduction: Nuclear Astrophysics</a:t>
            </a:r>
            <a:endParaRPr lang="de-DE"/>
          </a:p>
        </p:txBody>
      </p:sp>
      <p:pic>
        <p:nvPicPr>
          <p:cNvPr id="3" name="Picture 5" descr="The image “http://www.astronomes.com/c3_mort/crab.jpg” cannot be displayed, because it contains e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1586" y="3909175"/>
            <a:ext cx="3052483" cy="244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p:cNvSpPr/>
          <p:nvPr/>
        </p:nvSpPr>
        <p:spPr>
          <a:xfrm>
            <a:off x="511924" y="1446281"/>
            <a:ext cx="4341151" cy="4893647"/>
          </a:xfrm>
          <a:prstGeom prst="rect">
            <a:avLst/>
          </a:prstGeom>
        </p:spPr>
        <p:txBody>
          <a:bodyPr wrap="square">
            <a:spAutoFit/>
          </a:bodyPr>
          <a:lstStyle/>
          <a:p>
            <a:pPr algn="l"/>
            <a:r>
              <a:rPr lang="de-DE" sz="2600" dirty="0" smtClean="0">
                <a:latin typeface="Calibri" panose="020F0502020204030204" pitchFamily="34" charset="0"/>
              </a:rPr>
              <a:t>Stellar </a:t>
            </a:r>
            <a:r>
              <a:rPr lang="de-DE" sz="2600" dirty="0" err="1" smtClean="0">
                <a:latin typeface="Calibri" panose="020F0502020204030204" pitchFamily="34" charset="0"/>
              </a:rPr>
              <a:t>nucleosynthesis</a:t>
            </a:r>
            <a:r>
              <a:rPr lang="de-DE" sz="2600" dirty="0" smtClean="0">
                <a:latin typeface="Calibri" panose="020F0502020204030204" pitchFamily="34" charset="0"/>
              </a:rPr>
              <a:t>:</a:t>
            </a:r>
          </a:p>
          <a:p>
            <a:pPr marL="342900" indent="-342900" algn="l">
              <a:buFont typeface="Arial" panose="020B0604020202020204" pitchFamily="34" charset="0"/>
              <a:buChar char="•"/>
            </a:pPr>
            <a:r>
              <a:rPr lang="de-DE" sz="2600" dirty="0" err="1" smtClean="0">
                <a:latin typeface="Calibri" panose="020F0502020204030204" pitchFamily="34" charset="0"/>
              </a:rPr>
              <a:t>About</a:t>
            </a:r>
            <a:r>
              <a:rPr lang="de-DE" sz="2600" dirty="0" smtClean="0">
                <a:latin typeface="Calibri" panose="020F0502020204030204" pitchFamily="34" charset="0"/>
              </a:rPr>
              <a:t> 50% </a:t>
            </a:r>
            <a:r>
              <a:rPr lang="de-DE" sz="2600" dirty="0" err="1" smtClean="0">
                <a:latin typeface="Calibri" panose="020F0502020204030204" pitchFamily="34" charset="0"/>
              </a:rPr>
              <a:t>of</a:t>
            </a:r>
            <a:r>
              <a:rPr lang="de-DE" sz="2600" dirty="0" smtClean="0">
                <a:latin typeface="Calibri" panose="020F0502020204030204" pitchFamily="34" charset="0"/>
              </a:rPr>
              <a:t> </a:t>
            </a:r>
            <a:r>
              <a:rPr lang="de-DE" sz="2600" dirty="0" err="1" smtClean="0">
                <a:latin typeface="Calibri" panose="020F0502020204030204" pitchFamily="34" charset="0"/>
              </a:rPr>
              <a:t>the</a:t>
            </a:r>
            <a:r>
              <a:rPr lang="de-DE" sz="2600" dirty="0" smtClean="0">
                <a:latin typeface="Calibri" panose="020F0502020204030204" pitchFamily="34" charset="0"/>
              </a:rPr>
              <a:t> </a:t>
            </a:r>
            <a:r>
              <a:rPr lang="de-DE" sz="2600" dirty="0" err="1" smtClean="0">
                <a:latin typeface="Calibri" panose="020F0502020204030204" pitchFamily="34" charset="0"/>
              </a:rPr>
              <a:t>element</a:t>
            </a:r>
            <a:r>
              <a:rPr lang="de-DE" sz="2600" dirty="0" smtClean="0">
                <a:latin typeface="Calibri" panose="020F0502020204030204" pitchFamily="34" charset="0"/>
              </a:rPr>
              <a:t> </a:t>
            </a:r>
            <a:r>
              <a:rPr lang="de-DE" sz="2600" dirty="0" err="1" smtClean="0">
                <a:latin typeface="Calibri" panose="020F0502020204030204" pitchFamily="34" charset="0"/>
              </a:rPr>
              <a:t>abundances</a:t>
            </a:r>
            <a:r>
              <a:rPr lang="de-DE" sz="2600" dirty="0" smtClean="0">
                <a:latin typeface="Calibri" panose="020F0502020204030204" pitchFamily="34" charset="0"/>
              </a:rPr>
              <a:t> </a:t>
            </a:r>
            <a:r>
              <a:rPr lang="de-DE" sz="2600" dirty="0" err="1" smtClean="0">
                <a:latin typeface="Calibri" panose="020F0502020204030204" pitchFamily="34" charset="0"/>
              </a:rPr>
              <a:t>beyond</a:t>
            </a:r>
            <a:r>
              <a:rPr lang="de-DE" sz="2600" dirty="0" smtClean="0">
                <a:latin typeface="Calibri" panose="020F0502020204030204" pitchFamily="34" charset="0"/>
              </a:rPr>
              <a:t> </a:t>
            </a:r>
            <a:r>
              <a:rPr lang="de-DE" sz="2600" dirty="0" err="1" smtClean="0">
                <a:latin typeface="Calibri" panose="020F0502020204030204" pitchFamily="34" charset="0"/>
              </a:rPr>
              <a:t>iron</a:t>
            </a:r>
            <a:r>
              <a:rPr lang="de-DE" sz="2600" dirty="0" smtClean="0">
                <a:latin typeface="Calibri" panose="020F0502020204030204" pitchFamily="34" charset="0"/>
              </a:rPr>
              <a:t> </a:t>
            </a:r>
            <a:r>
              <a:rPr lang="de-DE" sz="2600" dirty="0" err="1" smtClean="0">
                <a:latin typeface="Calibri" panose="020F0502020204030204" pitchFamily="34" charset="0"/>
              </a:rPr>
              <a:t>are</a:t>
            </a:r>
            <a:r>
              <a:rPr lang="de-DE" sz="2600" dirty="0" smtClean="0">
                <a:latin typeface="Calibri" panose="020F0502020204030204" pitchFamily="34" charset="0"/>
              </a:rPr>
              <a:t> </a:t>
            </a:r>
            <a:r>
              <a:rPr lang="de-DE" sz="2600" dirty="0" err="1" smtClean="0">
                <a:latin typeface="Calibri" panose="020F0502020204030204" pitchFamily="34" charset="0"/>
              </a:rPr>
              <a:t>produced</a:t>
            </a:r>
            <a:r>
              <a:rPr lang="de-DE" sz="2600" dirty="0" smtClean="0">
                <a:latin typeface="Calibri" panose="020F0502020204030204" pitchFamily="34" charset="0"/>
              </a:rPr>
              <a:t> via </a:t>
            </a:r>
            <a:r>
              <a:rPr lang="de-DE" sz="2600" dirty="0" err="1" smtClean="0">
                <a:latin typeface="Calibri" panose="020F0502020204030204" pitchFamily="34" charset="0"/>
              </a:rPr>
              <a:t>the</a:t>
            </a:r>
            <a:r>
              <a:rPr lang="de-DE" sz="2600" dirty="0" smtClean="0">
                <a:latin typeface="Calibri" panose="020F0502020204030204" pitchFamily="34" charset="0"/>
              </a:rPr>
              <a:t> s-</a:t>
            </a:r>
            <a:r>
              <a:rPr lang="de-DE" sz="2600" dirty="0" err="1" smtClean="0">
                <a:latin typeface="Calibri" panose="020F0502020204030204" pitchFamily="34" charset="0"/>
              </a:rPr>
              <a:t>process</a:t>
            </a:r>
            <a:r>
              <a:rPr lang="de-DE" sz="2600" dirty="0" smtClean="0">
                <a:latin typeface="Calibri" panose="020F0502020204030204" pitchFamily="34" charset="0"/>
              </a:rPr>
              <a:t>.</a:t>
            </a:r>
          </a:p>
          <a:p>
            <a:pPr marL="342900" indent="-342900" algn="l">
              <a:buFont typeface="Arial" panose="020B0604020202020204" pitchFamily="34" charset="0"/>
              <a:buChar char="•"/>
            </a:pPr>
            <a:r>
              <a:rPr lang="de-DE" sz="2600" dirty="0">
                <a:latin typeface="Calibri" panose="020F0502020204030204" pitchFamily="34" charset="0"/>
              </a:rPr>
              <a:t>s</a:t>
            </a:r>
            <a:r>
              <a:rPr lang="de-DE" sz="2600" dirty="0" smtClean="0">
                <a:latin typeface="Calibri" panose="020F0502020204030204" pitchFamily="34" charset="0"/>
              </a:rPr>
              <a:t>-</a:t>
            </a:r>
            <a:r>
              <a:rPr lang="de-DE" sz="2600" dirty="0" err="1" smtClean="0">
                <a:latin typeface="Calibri" panose="020F0502020204030204" pitchFamily="34" charset="0"/>
              </a:rPr>
              <a:t>process</a:t>
            </a:r>
            <a:r>
              <a:rPr lang="de-DE" sz="2600" dirty="0" smtClean="0">
                <a:latin typeface="Calibri" panose="020F0502020204030204" pitchFamily="34" charset="0"/>
              </a:rPr>
              <a:t> </a:t>
            </a:r>
            <a:r>
              <a:rPr lang="de-DE" sz="2600" dirty="0" err="1" smtClean="0">
                <a:latin typeface="Calibri" panose="020F0502020204030204" pitchFamily="34" charset="0"/>
              </a:rPr>
              <a:t>takes</a:t>
            </a:r>
            <a:r>
              <a:rPr lang="de-DE" sz="2600" dirty="0" smtClean="0">
                <a:latin typeface="Calibri" panose="020F0502020204030204" pitchFamily="34" charset="0"/>
              </a:rPr>
              <a:t> </a:t>
            </a:r>
            <a:r>
              <a:rPr lang="de-DE" sz="2600" dirty="0" err="1" smtClean="0">
                <a:latin typeface="Calibri" panose="020F0502020204030204" pitchFamily="34" charset="0"/>
              </a:rPr>
              <a:t>place</a:t>
            </a:r>
            <a:r>
              <a:rPr lang="de-DE" sz="2600" dirty="0" smtClean="0">
                <a:latin typeface="Calibri" panose="020F0502020204030204" pitchFamily="34" charset="0"/>
              </a:rPr>
              <a:t> in AGB </a:t>
            </a:r>
            <a:r>
              <a:rPr lang="de-DE" sz="2600" dirty="0" err="1" smtClean="0">
                <a:latin typeface="Calibri" panose="020F0502020204030204" pitchFamily="34" charset="0"/>
              </a:rPr>
              <a:t>stars</a:t>
            </a:r>
            <a:r>
              <a:rPr lang="de-DE" sz="2600" dirty="0" smtClean="0">
                <a:latin typeface="Calibri" panose="020F0502020204030204" pitchFamily="34" charset="0"/>
              </a:rPr>
              <a:t>.</a:t>
            </a:r>
          </a:p>
          <a:p>
            <a:pPr marL="342900" indent="-342900" algn="l">
              <a:buFont typeface="Arial" panose="020B0604020202020204" pitchFamily="34" charset="0"/>
              <a:buChar char="•"/>
            </a:pPr>
            <a:r>
              <a:rPr lang="de-DE" sz="2600" dirty="0" smtClean="0">
                <a:latin typeface="Calibri" panose="020F0502020204030204" pitchFamily="34" charset="0"/>
              </a:rPr>
              <a:t>Neutron </a:t>
            </a:r>
            <a:r>
              <a:rPr lang="de-DE" sz="2600" dirty="0" err="1" smtClean="0">
                <a:latin typeface="Calibri" panose="020F0502020204030204" pitchFamily="34" charset="0"/>
              </a:rPr>
              <a:t>temperature</a:t>
            </a:r>
            <a:r>
              <a:rPr lang="de-DE" sz="2600" dirty="0" smtClean="0">
                <a:latin typeface="Calibri" panose="020F0502020204030204" pitchFamily="34" charset="0"/>
              </a:rPr>
              <a:t>: </a:t>
            </a:r>
            <a:br>
              <a:rPr lang="de-DE" sz="2600" dirty="0" smtClean="0">
                <a:latin typeface="Calibri" panose="020F0502020204030204" pitchFamily="34" charset="0"/>
              </a:rPr>
            </a:br>
            <a:r>
              <a:rPr lang="de-DE" sz="2600" dirty="0" err="1" smtClean="0">
                <a:latin typeface="Calibri" panose="020F0502020204030204" pitchFamily="34" charset="0"/>
              </a:rPr>
              <a:t>k</a:t>
            </a:r>
            <a:r>
              <a:rPr lang="de-DE" sz="2600" baseline="-25000" dirty="0" err="1" smtClean="0">
                <a:latin typeface="Calibri" panose="020F0502020204030204" pitchFamily="34" charset="0"/>
              </a:rPr>
              <a:t>B</a:t>
            </a:r>
            <a:r>
              <a:rPr lang="de-DE" sz="2600" dirty="0" err="1" smtClean="0">
                <a:latin typeface="Calibri" panose="020F0502020204030204" pitchFamily="34" charset="0"/>
              </a:rPr>
              <a:t>T</a:t>
            </a:r>
            <a:r>
              <a:rPr lang="de-DE" sz="2600" dirty="0" smtClean="0">
                <a:latin typeface="Calibri" panose="020F0502020204030204" pitchFamily="34" charset="0"/>
              </a:rPr>
              <a:t> = 8 </a:t>
            </a:r>
            <a:r>
              <a:rPr lang="de-DE" sz="2600" dirty="0" err="1" smtClean="0">
                <a:latin typeface="Calibri" panose="020F0502020204030204" pitchFamily="34" charset="0"/>
              </a:rPr>
              <a:t>to</a:t>
            </a:r>
            <a:r>
              <a:rPr lang="de-DE" sz="2600" dirty="0" smtClean="0">
                <a:latin typeface="Calibri" panose="020F0502020204030204" pitchFamily="34" charset="0"/>
              </a:rPr>
              <a:t> 90 </a:t>
            </a:r>
            <a:r>
              <a:rPr lang="de-DE" sz="2600" dirty="0" err="1" smtClean="0">
                <a:latin typeface="Calibri" panose="020F0502020204030204" pitchFamily="34" charset="0"/>
              </a:rPr>
              <a:t>keV</a:t>
            </a:r>
            <a:r>
              <a:rPr lang="de-DE" sz="2600" dirty="0" smtClean="0">
                <a:latin typeface="Calibri" panose="020F0502020204030204" pitchFamily="34" charset="0"/>
              </a:rPr>
              <a:t> [</a:t>
            </a:r>
            <a:r>
              <a:rPr lang="de-DE" sz="2600" dirty="0" err="1" smtClean="0">
                <a:latin typeface="Calibri" panose="020F0502020204030204" pitchFamily="34" charset="0"/>
              </a:rPr>
              <a:t>Reifarth</a:t>
            </a:r>
            <a:r>
              <a:rPr lang="de-DE" sz="2600" dirty="0" smtClean="0">
                <a:latin typeface="Calibri" panose="020F0502020204030204" pitchFamily="34" charset="0"/>
              </a:rPr>
              <a:t> et al., 2014].</a:t>
            </a:r>
          </a:p>
          <a:p>
            <a:pPr marL="342900" indent="-342900" algn="l">
              <a:buFont typeface="Arial" panose="020B0604020202020204" pitchFamily="34" charset="0"/>
              <a:buChar char="•"/>
            </a:pPr>
            <a:r>
              <a:rPr lang="de-DE" sz="2600" dirty="0" err="1" smtClean="0">
                <a:latin typeface="Calibri" panose="020F0502020204030204" pitchFamily="34" charset="0"/>
              </a:rPr>
              <a:t>Modelling</a:t>
            </a:r>
            <a:r>
              <a:rPr lang="de-DE" sz="2600" dirty="0" smtClean="0">
                <a:latin typeface="Calibri" panose="020F0502020204030204" pitchFamily="34" charset="0"/>
              </a:rPr>
              <a:t> </a:t>
            </a:r>
            <a:r>
              <a:rPr lang="de-DE" sz="2600" dirty="0" err="1" smtClean="0">
                <a:latin typeface="Calibri" panose="020F0502020204030204" pitchFamily="34" charset="0"/>
              </a:rPr>
              <a:t>requires</a:t>
            </a:r>
            <a:r>
              <a:rPr lang="de-DE" sz="2600" dirty="0" smtClean="0">
                <a:latin typeface="Calibri" panose="020F0502020204030204" pitchFamily="34" charset="0"/>
              </a:rPr>
              <a:t> </a:t>
            </a:r>
            <a:r>
              <a:rPr lang="de-DE" sz="2600" dirty="0" err="1" smtClean="0">
                <a:latin typeface="Calibri" panose="020F0502020204030204" pitchFamily="34" charset="0"/>
              </a:rPr>
              <a:t>neutron</a:t>
            </a:r>
            <a:r>
              <a:rPr lang="de-DE" sz="2600" dirty="0" smtClean="0">
                <a:latin typeface="Calibri" panose="020F0502020204030204" pitchFamily="34" charset="0"/>
              </a:rPr>
              <a:t> </a:t>
            </a:r>
            <a:r>
              <a:rPr lang="de-DE" sz="2600" dirty="0" err="1" smtClean="0">
                <a:latin typeface="Calibri" panose="020F0502020204030204" pitchFamily="34" charset="0"/>
              </a:rPr>
              <a:t>capture</a:t>
            </a:r>
            <a:r>
              <a:rPr lang="de-DE" sz="2600" dirty="0" smtClean="0">
                <a:latin typeface="Calibri" panose="020F0502020204030204" pitchFamily="34" charset="0"/>
              </a:rPr>
              <a:t> </a:t>
            </a:r>
            <a:r>
              <a:rPr lang="de-DE" sz="2600" dirty="0" err="1" smtClean="0">
                <a:latin typeface="Calibri" panose="020F0502020204030204" pitchFamily="34" charset="0"/>
              </a:rPr>
              <a:t>cross-sections</a:t>
            </a:r>
            <a:r>
              <a:rPr lang="de-DE" sz="2600" dirty="0" smtClean="0">
                <a:latin typeface="Calibri" panose="020F0502020204030204" pitchFamily="34" charset="0"/>
              </a:rPr>
              <a:t> </a:t>
            </a:r>
            <a:r>
              <a:rPr lang="de-DE" sz="2600" dirty="0" err="1" smtClean="0">
                <a:latin typeface="Calibri" panose="020F0502020204030204" pitchFamily="34" charset="0"/>
              </a:rPr>
              <a:t>from</a:t>
            </a:r>
            <a:r>
              <a:rPr lang="de-DE" sz="2600" dirty="0" smtClean="0">
                <a:latin typeface="Calibri" panose="020F0502020204030204" pitchFamily="34" charset="0"/>
              </a:rPr>
              <a:t> 1 </a:t>
            </a:r>
            <a:r>
              <a:rPr lang="de-DE" sz="2600" dirty="0" err="1" smtClean="0">
                <a:latin typeface="Calibri" panose="020F0502020204030204" pitchFamily="34" charset="0"/>
              </a:rPr>
              <a:t>to</a:t>
            </a:r>
            <a:r>
              <a:rPr lang="de-DE" sz="2600" dirty="0" smtClean="0">
                <a:latin typeface="Calibri" panose="020F0502020204030204" pitchFamily="34" charset="0"/>
              </a:rPr>
              <a:t> 400 </a:t>
            </a:r>
            <a:r>
              <a:rPr lang="de-DE" sz="2600" dirty="0" err="1" smtClean="0">
                <a:latin typeface="Calibri" panose="020F0502020204030204" pitchFamily="34" charset="0"/>
              </a:rPr>
              <a:t>keV</a:t>
            </a:r>
            <a:r>
              <a:rPr lang="de-DE" sz="2600" dirty="0" smtClean="0">
                <a:latin typeface="Calibri" panose="020F0502020204030204" pitchFamily="34" charset="0"/>
              </a:rPr>
              <a:t>.</a:t>
            </a:r>
            <a:endParaRPr lang="de-DE" sz="2600" dirty="0">
              <a:latin typeface="Calibri" panose="020F0502020204030204" pitchFamily="34" charset="0"/>
            </a:endParaRPr>
          </a:p>
        </p:txBody>
      </p:sp>
      <p:pic>
        <p:nvPicPr>
          <p:cNvPr id="172034" name="Picture 2" descr="http://upload.wikimedia.org/wikipedia/commons/thumb/9/98/Periodic_table_%28polyatomic%29.svg/375px-Periodic_table_%28polyatomic%29.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2016" y="1625093"/>
            <a:ext cx="3571875" cy="196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8831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434" y="2469644"/>
            <a:ext cx="4745965" cy="3563589"/>
          </a:xfrm>
          <a:prstGeom prst="rect">
            <a:avLst/>
          </a:prstGeom>
        </p:spPr>
      </p:pic>
      <p:sp>
        <p:nvSpPr>
          <p:cNvPr id="2" name="Titel 1"/>
          <p:cNvSpPr>
            <a:spLocks noGrp="1"/>
          </p:cNvSpPr>
          <p:nvPr>
            <p:ph type="title"/>
          </p:nvPr>
        </p:nvSpPr>
        <p:spPr/>
        <p:txBody>
          <a:bodyPr/>
          <a:lstStyle/>
          <a:p>
            <a:r>
              <a:rPr lang="de-DE" dirty="0"/>
              <a:t>Beam </a:t>
            </a:r>
            <a:r>
              <a:rPr lang="de-DE" dirty="0" err="1"/>
              <a:t>Shaping</a:t>
            </a:r>
            <a:r>
              <a:rPr lang="de-DE" dirty="0"/>
              <a:t> Simulation</a:t>
            </a:r>
          </a:p>
        </p:txBody>
      </p:sp>
      <p:sp>
        <p:nvSpPr>
          <p:cNvPr id="6" name="Titel 1"/>
          <p:cNvSpPr txBox="1">
            <a:spLocks/>
          </p:cNvSpPr>
          <p:nvPr/>
        </p:nvSpPr>
        <p:spPr>
          <a:xfrm>
            <a:off x="285750" y="89376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sp>
        <p:nvSpPr>
          <p:cNvPr id="5" name="Textfeld 4"/>
          <p:cNvSpPr txBox="1"/>
          <p:nvPr/>
        </p:nvSpPr>
        <p:spPr>
          <a:xfrm>
            <a:off x="500099" y="1805973"/>
            <a:ext cx="4920342" cy="646331"/>
          </a:xfrm>
          <a:prstGeom prst="rect">
            <a:avLst/>
          </a:prstGeom>
          <a:noFill/>
        </p:spPr>
        <p:txBody>
          <a:bodyPr wrap="square" rtlCol="0">
            <a:spAutoFit/>
          </a:bodyPr>
          <a:lstStyle/>
          <a:p>
            <a:r>
              <a:rPr lang="de-DE" dirty="0" err="1" smtClean="0">
                <a:solidFill>
                  <a:srgbClr val="0000FF"/>
                </a:solidFill>
                <a:latin typeface="Calibri" pitchFamily="34" charset="0"/>
                <a:cs typeface="Calibri" pitchFamily="34" charset="0"/>
              </a:rPr>
              <a:t>Simulated</a:t>
            </a:r>
            <a:r>
              <a:rPr lang="de-DE" dirty="0" smtClean="0">
                <a:solidFill>
                  <a:srgbClr val="0000FF"/>
                </a:solidFill>
                <a:latin typeface="Calibri" pitchFamily="34" charset="0"/>
                <a:cs typeface="Calibri" pitchFamily="34" charset="0"/>
              </a:rPr>
              <a:t> Pulse Shape</a:t>
            </a:r>
          </a:p>
          <a:p>
            <a:r>
              <a:rPr lang="de-DE" dirty="0" smtClean="0">
                <a:solidFill>
                  <a:srgbClr val="0000FF"/>
                </a:solidFill>
                <a:latin typeface="Calibri" pitchFamily="34" charset="0"/>
                <a:cs typeface="Calibri" pitchFamily="34" charset="0"/>
              </a:rPr>
              <a:t> at </a:t>
            </a:r>
            <a:r>
              <a:rPr lang="de-DE" dirty="0" err="1" smtClean="0">
                <a:solidFill>
                  <a:srgbClr val="0000FF"/>
                </a:solidFill>
                <a:latin typeface="Calibri" pitchFamily="34" charset="0"/>
                <a:cs typeface="Calibri" pitchFamily="34" charset="0"/>
              </a:rPr>
              <a:t>the</a:t>
            </a:r>
            <a:r>
              <a:rPr lang="de-DE" dirty="0" smtClean="0">
                <a:solidFill>
                  <a:srgbClr val="0000FF"/>
                </a:solidFill>
                <a:latin typeface="Calibri" pitchFamily="34" charset="0"/>
                <a:cs typeface="Calibri" pitchFamily="34" charset="0"/>
              </a:rPr>
              <a:t> RFQ </a:t>
            </a:r>
            <a:r>
              <a:rPr lang="de-DE" dirty="0" err="1" smtClean="0">
                <a:solidFill>
                  <a:srgbClr val="0000FF"/>
                </a:solidFill>
                <a:latin typeface="Calibri" pitchFamily="34" charset="0"/>
                <a:cs typeface="Calibri" pitchFamily="34" charset="0"/>
              </a:rPr>
              <a:t>Entrance</a:t>
            </a:r>
            <a:endParaRPr lang="de-DE" dirty="0" smtClean="0">
              <a:solidFill>
                <a:srgbClr val="0000FF"/>
              </a:solidFill>
              <a:latin typeface="Calibri" pitchFamily="34" charset="0"/>
              <a:cs typeface="Calibri" pitchFamily="34" charset="0"/>
            </a:endParaRPr>
          </a:p>
        </p:txBody>
      </p:sp>
      <p:sp>
        <p:nvSpPr>
          <p:cNvPr id="4" name="Textfeld 3"/>
          <p:cNvSpPr txBox="1"/>
          <p:nvPr/>
        </p:nvSpPr>
        <p:spPr>
          <a:xfrm>
            <a:off x="5776894" y="1823314"/>
            <a:ext cx="2352696" cy="646331"/>
          </a:xfrm>
          <a:prstGeom prst="rect">
            <a:avLst/>
          </a:prstGeom>
          <a:noFill/>
        </p:spPr>
        <p:txBody>
          <a:bodyPr wrap="none" rtlCol="0">
            <a:spAutoFit/>
          </a:bodyPr>
          <a:lstStyle/>
          <a:p>
            <a:r>
              <a:rPr lang="de-DE" dirty="0" err="1" smtClean="0">
                <a:latin typeface="Calibri" pitchFamily="34" charset="0"/>
                <a:cs typeface="Calibri" pitchFamily="34" charset="0"/>
              </a:rPr>
              <a:t>Results</a:t>
            </a:r>
            <a:r>
              <a:rPr lang="de-DE" dirty="0" smtClean="0">
                <a:latin typeface="Calibri" pitchFamily="34" charset="0"/>
                <a:cs typeface="Calibri" pitchFamily="34" charset="0"/>
              </a:rPr>
              <a:t> </a:t>
            </a:r>
            <a:r>
              <a:rPr lang="de-DE" dirty="0" err="1" smtClean="0">
                <a:latin typeface="Calibri" pitchFamily="34" charset="0"/>
                <a:cs typeface="Calibri" pitchFamily="34" charset="0"/>
              </a:rPr>
              <a:t>of</a:t>
            </a:r>
            <a:r>
              <a:rPr lang="de-DE" dirty="0" smtClean="0">
                <a:latin typeface="Calibri" pitchFamily="34" charset="0"/>
                <a:cs typeface="Calibri" pitchFamily="34" charset="0"/>
              </a:rPr>
              <a:t> </a:t>
            </a:r>
          </a:p>
          <a:p>
            <a:r>
              <a:rPr lang="de-DE" dirty="0" err="1" smtClean="0">
                <a:latin typeface="Calibri" pitchFamily="34" charset="0"/>
                <a:cs typeface="Calibri" pitchFamily="34" charset="0"/>
              </a:rPr>
              <a:t>Numerical</a:t>
            </a:r>
            <a:r>
              <a:rPr lang="de-DE" dirty="0" smtClean="0">
                <a:latin typeface="Calibri" pitchFamily="34" charset="0"/>
                <a:cs typeface="Calibri" pitchFamily="34" charset="0"/>
              </a:rPr>
              <a:t> </a:t>
            </a:r>
            <a:r>
              <a:rPr lang="de-DE" dirty="0" err="1" smtClean="0">
                <a:latin typeface="Calibri" pitchFamily="34" charset="0"/>
                <a:cs typeface="Calibri" pitchFamily="34" charset="0"/>
              </a:rPr>
              <a:t>Simulations</a:t>
            </a:r>
            <a:r>
              <a:rPr lang="de-DE" dirty="0" smtClean="0">
                <a:latin typeface="Calibri" pitchFamily="34" charset="0"/>
                <a:cs typeface="Calibri" pitchFamily="34" charset="0"/>
              </a:rPr>
              <a:t>:</a:t>
            </a:r>
          </a:p>
        </p:txBody>
      </p:sp>
      <p:cxnSp>
        <p:nvCxnSpPr>
          <p:cNvPr id="9" name="Gerader Verbinder 8"/>
          <p:cNvCxnSpPr/>
          <p:nvPr/>
        </p:nvCxnSpPr>
        <p:spPr bwMode="auto">
          <a:xfrm>
            <a:off x="2020442" y="2894966"/>
            <a:ext cx="0" cy="2611120"/>
          </a:xfrm>
          <a:prstGeom prst="line">
            <a:avLst/>
          </a:prstGeom>
          <a:noFill/>
          <a:ln w="28575" cap="flat" cmpd="sng" algn="ctr">
            <a:solidFill>
              <a:schemeClr val="tx1"/>
            </a:solidFill>
            <a:prstDash val="solid"/>
            <a:round/>
            <a:headEnd type="none" w="med" len="med"/>
            <a:tailEnd type="none" w="med" len="med"/>
          </a:ln>
          <a:effectLst/>
        </p:spPr>
      </p:cxnSp>
      <p:cxnSp>
        <p:nvCxnSpPr>
          <p:cNvPr id="17" name="Gerader Verbinder 16"/>
          <p:cNvCxnSpPr/>
          <p:nvPr/>
        </p:nvCxnSpPr>
        <p:spPr bwMode="auto">
          <a:xfrm>
            <a:off x="1791840" y="2894966"/>
            <a:ext cx="0" cy="2611120"/>
          </a:xfrm>
          <a:prstGeom prst="line">
            <a:avLst/>
          </a:prstGeom>
          <a:noFill/>
          <a:ln w="28575" cap="flat" cmpd="sng" algn="ctr">
            <a:solidFill>
              <a:schemeClr val="tx1"/>
            </a:solidFill>
            <a:prstDash val="solid"/>
            <a:round/>
            <a:headEnd type="none" w="med" len="med"/>
            <a:tailEnd type="none" w="med" len="med"/>
          </a:ln>
          <a:effectLst/>
        </p:spPr>
      </p:cxnSp>
      <p:cxnSp>
        <p:nvCxnSpPr>
          <p:cNvPr id="16" name="Gerade Verbindung mit Pfeil 15"/>
          <p:cNvCxnSpPr/>
          <p:nvPr/>
        </p:nvCxnSpPr>
        <p:spPr bwMode="auto">
          <a:xfrm flipV="1">
            <a:off x="1791840" y="3008538"/>
            <a:ext cx="228602" cy="4127"/>
          </a:xfrm>
          <a:prstGeom prst="straightConnector1">
            <a:avLst/>
          </a:prstGeom>
          <a:noFill/>
          <a:ln w="25400" cap="flat" cmpd="sng" algn="ctr">
            <a:solidFill>
              <a:schemeClr val="tx1"/>
            </a:solidFill>
            <a:prstDash val="solid"/>
            <a:round/>
            <a:headEnd type="triangle" w="med" len="med"/>
            <a:tailEnd type="triangle" w="med" len="med"/>
          </a:ln>
          <a:effectLst/>
        </p:spPr>
      </p:cxnSp>
      <p:sp>
        <p:nvSpPr>
          <p:cNvPr id="20" name="Textfeld 19"/>
          <p:cNvSpPr txBox="1"/>
          <p:nvPr/>
        </p:nvSpPr>
        <p:spPr>
          <a:xfrm>
            <a:off x="2354129" y="3333658"/>
            <a:ext cx="627095" cy="338554"/>
          </a:xfrm>
          <a:prstGeom prst="rect">
            <a:avLst/>
          </a:prstGeom>
          <a:noFill/>
        </p:spPr>
        <p:txBody>
          <a:bodyPr wrap="none" rtlCol="0">
            <a:spAutoFit/>
          </a:bodyPr>
          <a:lstStyle/>
          <a:p>
            <a:r>
              <a:rPr lang="de-DE" sz="1600" dirty="0" smtClean="0">
                <a:latin typeface="Calibri" pitchFamily="34" charset="0"/>
                <a:cs typeface="Calibri" pitchFamily="34" charset="0"/>
              </a:rPr>
              <a:t>50 </a:t>
            </a:r>
            <a:r>
              <a:rPr lang="de-DE" sz="1600" dirty="0" err="1" smtClean="0">
                <a:latin typeface="Calibri" pitchFamily="34" charset="0"/>
                <a:cs typeface="Calibri" pitchFamily="34" charset="0"/>
              </a:rPr>
              <a:t>ns</a:t>
            </a:r>
            <a:endParaRPr lang="de-DE" sz="1600" dirty="0" smtClean="0">
              <a:latin typeface="Calibri" pitchFamily="34" charset="0"/>
              <a:cs typeface="Calibri" pitchFamily="34" charset="0"/>
            </a:endParaRPr>
          </a:p>
        </p:txBody>
      </p:sp>
      <p:cxnSp>
        <p:nvCxnSpPr>
          <p:cNvPr id="22" name="Gerader Verbinder 21"/>
          <p:cNvCxnSpPr/>
          <p:nvPr/>
        </p:nvCxnSpPr>
        <p:spPr bwMode="auto">
          <a:xfrm>
            <a:off x="1930731" y="3095915"/>
            <a:ext cx="464994" cy="434057"/>
          </a:xfrm>
          <a:prstGeom prst="line">
            <a:avLst/>
          </a:prstGeom>
          <a:noFill/>
          <a:ln w="19050" cap="flat" cmpd="sng" algn="ctr">
            <a:solidFill>
              <a:schemeClr val="tx1"/>
            </a:solidFill>
            <a:prstDash val="solid"/>
            <a:round/>
            <a:headEnd type="none" w="med" len="med"/>
            <a:tailEnd type="none" w="med" len="med"/>
          </a:ln>
          <a:effectLst/>
        </p:spPr>
      </p:cxnSp>
      <p:sp>
        <p:nvSpPr>
          <p:cNvPr id="18" name="Textfeld 17"/>
          <p:cNvSpPr txBox="1"/>
          <p:nvPr/>
        </p:nvSpPr>
        <p:spPr>
          <a:xfrm>
            <a:off x="5247876" y="2463082"/>
            <a:ext cx="3570303" cy="3416320"/>
          </a:xfrm>
          <a:prstGeom prst="rect">
            <a:avLst/>
          </a:prstGeom>
          <a:noFill/>
          <a:ln>
            <a:solidFill>
              <a:schemeClr val="tx1"/>
            </a:solidFill>
          </a:ln>
        </p:spPr>
        <p:txBody>
          <a:bodyPr wrap="square" rtlCol="0">
            <a:spAutoFit/>
          </a:bodyPr>
          <a:lstStyle/>
          <a:p>
            <a:pPr marL="171450" indent="-171450" algn="l">
              <a:buFont typeface="Arial" pitchFamily="34" charset="0"/>
              <a:buChar char="•"/>
            </a:pPr>
            <a:r>
              <a:rPr lang="de-DE" dirty="0" smtClean="0">
                <a:latin typeface="Calibri" pitchFamily="34" charset="0"/>
                <a:cs typeface="Calibri" pitchFamily="34" charset="0"/>
              </a:rPr>
              <a:t>Time </a:t>
            </a:r>
            <a:r>
              <a:rPr lang="de-DE" dirty="0" err="1" smtClean="0">
                <a:latin typeface="Calibri" pitchFamily="34" charset="0"/>
                <a:cs typeface="Calibri" pitchFamily="34" charset="0"/>
              </a:rPr>
              <a:t>requirements</a:t>
            </a:r>
            <a:r>
              <a:rPr lang="de-DE" dirty="0" smtClean="0">
                <a:latin typeface="Calibri" pitchFamily="34" charset="0"/>
                <a:cs typeface="Calibri" pitchFamily="34" charset="0"/>
              </a:rPr>
              <a:t> </a:t>
            </a:r>
            <a:r>
              <a:rPr lang="de-DE" dirty="0" err="1" smtClean="0">
                <a:latin typeface="Calibri" pitchFamily="34" charset="0"/>
                <a:cs typeface="Calibri" pitchFamily="34" charset="0"/>
              </a:rPr>
              <a:t>fulfilled</a:t>
            </a:r>
            <a:r>
              <a:rPr lang="de-DE" dirty="0" smtClean="0">
                <a:latin typeface="Calibri" pitchFamily="34" charset="0"/>
                <a:cs typeface="Calibri" pitchFamily="34" charset="0"/>
              </a:rPr>
              <a:t>.</a:t>
            </a:r>
          </a:p>
          <a:p>
            <a:pPr marL="171450" indent="-171450" algn="l">
              <a:buFont typeface="Arial" pitchFamily="34" charset="0"/>
              <a:buChar char="•"/>
            </a:pPr>
            <a:r>
              <a:rPr lang="de-DE" dirty="0" smtClean="0">
                <a:latin typeface="Calibri" pitchFamily="34" charset="0"/>
                <a:cs typeface="Calibri" pitchFamily="34" charset="0"/>
              </a:rPr>
              <a:t>50 </a:t>
            </a:r>
            <a:r>
              <a:rPr lang="de-DE" dirty="0" err="1" smtClean="0">
                <a:latin typeface="Calibri" pitchFamily="34" charset="0"/>
                <a:cs typeface="Calibri" pitchFamily="34" charset="0"/>
              </a:rPr>
              <a:t>ns</a:t>
            </a:r>
            <a:r>
              <a:rPr lang="de-DE" dirty="0" smtClean="0">
                <a:latin typeface="Calibri" pitchFamily="34" charset="0"/>
                <a:cs typeface="Calibri" pitchFamily="34" charset="0"/>
              </a:rPr>
              <a:t> flat top:</a:t>
            </a:r>
          </a:p>
          <a:p>
            <a:pPr marL="342900" lvl="1" indent="-171450" algn="l">
              <a:buFont typeface="Arial" pitchFamily="34" charset="0"/>
              <a:buChar char="•"/>
            </a:pPr>
            <a:r>
              <a:rPr lang="de-DE" dirty="0" smtClean="0">
                <a:latin typeface="Calibri" pitchFamily="34" charset="0"/>
                <a:cs typeface="Calibri" pitchFamily="34" charset="0"/>
              </a:rPr>
              <a:t>Position </a:t>
            </a:r>
            <a:r>
              <a:rPr lang="de-DE" dirty="0" err="1" smtClean="0">
                <a:latin typeface="Calibri" pitchFamily="34" charset="0"/>
                <a:cs typeface="Calibri" pitchFamily="34" charset="0"/>
              </a:rPr>
              <a:t>offset</a:t>
            </a:r>
            <a:r>
              <a:rPr lang="de-DE" dirty="0" smtClean="0">
                <a:latin typeface="Calibri" pitchFamily="34" charset="0"/>
                <a:cs typeface="Calibri" pitchFamily="34" charset="0"/>
              </a:rPr>
              <a:t> </a:t>
            </a:r>
            <a:r>
              <a:rPr lang="de-DE" dirty="0" err="1" smtClean="0">
                <a:latin typeface="Calibri" pitchFamily="34" charset="0"/>
                <a:cs typeface="Calibri" pitchFamily="34" charset="0"/>
              </a:rPr>
              <a:t>below</a:t>
            </a:r>
            <a:r>
              <a:rPr lang="de-DE" dirty="0" smtClean="0">
                <a:latin typeface="Calibri" pitchFamily="34" charset="0"/>
                <a:cs typeface="Calibri" pitchFamily="34" charset="0"/>
              </a:rPr>
              <a:t> ±0.3 mm (</a:t>
            </a:r>
            <a:r>
              <a:rPr lang="de-DE" dirty="0" err="1" smtClean="0">
                <a:latin typeface="Calibri" pitchFamily="34" charset="0"/>
                <a:cs typeface="Calibri" pitchFamily="34" charset="0"/>
              </a:rPr>
              <a:t>necessary</a:t>
            </a:r>
            <a:r>
              <a:rPr lang="de-DE" dirty="0" smtClean="0">
                <a:latin typeface="Calibri" pitchFamily="34" charset="0"/>
                <a:cs typeface="Calibri" pitchFamily="34" charset="0"/>
              </a:rPr>
              <a:t> </a:t>
            </a:r>
            <a:r>
              <a:rPr lang="de-DE" dirty="0" err="1" smtClean="0">
                <a:latin typeface="Calibri" pitchFamily="34" charset="0"/>
                <a:cs typeface="Calibri" pitchFamily="34" charset="0"/>
              </a:rPr>
              <a:t>condition</a:t>
            </a:r>
            <a:r>
              <a:rPr lang="de-DE" dirty="0" smtClean="0">
                <a:latin typeface="Calibri" pitchFamily="34" charset="0"/>
                <a:cs typeface="Calibri" pitchFamily="34" charset="0"/>
              </a:rPr>
              <a:t>: </a:t>
            </a:r>
            <a:r>
              <a:rPr lang="de-DE" i="1" dirty="0" smtClean="0">
                <a:latin typeface="Calibri" pitchFamily="34" charset="0"/>
                <a:cs typeface="Calibri" pitchFamily="34" charset="0"/>
              </a:rPr>
              <a:t>longitudinal </a:t>
            </a:r>
            <a:r>
              <a:rPr lang="de-DE" dirty="0" err="1" smtClean="0">
                <a:latin typeface="Calibri" pitchFamily="34" charset="0"/>
                <a:cs typeface="Calibri" pitchFamily="34" charset="0"/>
              </a:rPr>
              <a:t>matching</a:t>
            </a:r>
            <a:r>
              <a:rPr lang="de-DE" dirty="0" smtClean="0">
                <a:latin typeface="Calibri" pitchFamily="34" charset="0"/>
                <a:cs typeface="Calibri" pitchFamily="34" charset="0"/>
              </a:rPr>
              <a:t> </a:t>
            </a:r>
            <a:r>
              <a:rPr lang="de-DE" dirty="0" err="1" smtClean="0">
                <a:latin typeface="Calibri" pitchFamily="34" charset="0"/>
                <a:cs typeface="Calibri" pitchFamily="34" charset="0"/>
              </a:rPr>
              <a:t>of</a:t>
            </a:r>
            <a:r>
              <a:rPr lang="de-DE" dirty="0" smtClean="0">
                <a:latin typeface="Calibri" pitchFamily="34" charset="0"/>
                <a:cs typeface="Calibri" pitchFamily="34" charset="0"/>
              </a:rPr>
              <a:t> </a:t>
            </a:r>
            <a:r>
              <a:rPr lang="de-DE" dirty="0" err="1" smtClean="0">
                <a:latin typeface="Calibri" pitchFamily="34" charset="0"/>
                <a:cs typeface="Calibri" pitchFamily="34" charset="0"/>
              </a:rPr>
              <a:t>deflection</a:t>
            </a:r>
            <a:r>
              <a:rPr lang="de-DE" dirty="0" smtClean="0">
                <a:latin typeface="Calibri" pitchFamily="34" charset="0"/>
                <a:cs typeface="Calibri" pitchFamily="34" charset="0"/>
              </a:rPr>
              <a:t> </a:t>
            </a:r>
            <a:r>
              <a:rPr lang="de-DE" dirty="0" err="1" smtClean="0">
                <a:latin typeface="Calibri" pitchFamily="34" charset="0"/>
                <a:cs typeface="Calibri" pitchFamily="34" charset="0"/>
              </a:rPr>
              <a:t>forces</a:t>
            </a:r>
            <a:r>
              <a:rPr lang="de-DE" dirty="0" smtClean="0">
                <a:latin typeface="Calibri" pitchFamily="34" charset="0"/>
                <a:cs typeface="Calibri" pitchFamily="34" charset="0"/>
              </a:rPr>
              <a:t>).</a:t>
            </a:r>
          </a:p>
          <a:p>
            <a:pPr marL="342900" lvl="1" indent="-171450" algn="l">
              <a:buFont typeface="Arial" pitchFamily="34" charset="0"/>
              <a:buChar char="•"/>
            </a:pPr>
            <a:r>
              <a:rPr lang="de-DE" dirty="0" smtClean="0">
                <a:latin typeface="Calibri" pitchFamily="34" charset="0"/>
                <a:cs typeface="Calibri" pitchFamily="34" charset="0"/>
              </a:rPr>
              <a:t>Low </a:t>
            </a:r>
            <a:r>
              <a:rPr lang="de-DE" dirty="0" err="1" smtClean="0">
                <a:latin typeface="Calibri" pitchFamily="34" charset="0"/>
                <a:cs typeface="Calibri" pitchFamily="34" charset="0"/>
              </a:rPr>
              <a:t>emittance</a:t>
            </a:r>
            <a:r>
              <a:rPr lang="de-DE" dirty="0" smtClean="0">
                <a:latin typeface="Calibri" pitchFamily="34" charset="0"/>
                <a:cs typeface="Calibri" pitchFamily="34" charset="0"/>
              </a:rPr>
              <a:t>.</a:t>
            </a:r>
          </a:p>
          <a:p>
            <a:pPr marL="342900" lvl="1" indent="-171450" algn="l">
              <a:buFont typeface="Arial" pitchFamily="34" charset="0"/>
              <a:buChar char="•"/>
            </a:pPr>
            <a:r>
              <a:rPr lang="de-DE" dirty="0" err="1" smtClean="0">
                <a:latin typeface="Calibri" pitchFamily="34" charset="0"/>
                <a:cs typeface="Calibri" pitchFamily="34" charset="0"/>
              </a:rPr>
              <a:t>Cylindrical</a:t>
            </a:r>
            <a:r>
              <a:rPr lang="de-DE" dirty="0" smtClean="0">
                <a:latin typeface="Calibri" pitchFamily="34" charset="0"/>
                <a:cs typeface="Calibri" pitchFamily="34" charset="0"/>
              </a:rPr>
              <a:t> </a:t>
            </a:r>
            <a:r>
              <a:rPr lang="de-DE" dirty="0" err="1" smtClean="0">
                <a:latin typeface="Calibri" pitchFamily="34" charset="0"/>
                <a:cs typeface="Calibri" pitchFamily="34" charset="0"/>
              </a:rPr>
              <a:t>symmetry</a:t>
            </a:r>
            <a:r>
              <a:rPr lang="de-DE" dirty="0" smtClean="0">
                <a:latin typeface="Calibri" pitchFamily="34" charset="0"/>
                <a:cs typeface="Calibri" pitchFamily="34" charset="0"/>
              </a:rPr>
              <a:t> </a:t>
            </a:r>
            <a:r>
              <a:rPr lang="de-DE" dirty="0" err="1" smtClean="0">
                <a:latin typeface="Calibri" pitchFamily="34" charset="0"/>
                <a:cs typeface="Calibri" pitchFamily="34" charset="0"/>
              </a:rPr>
              <a:t>preserved</a:t>
            </a:r>
            <a:r>
              <a:rPr lang="de-DE" dirty="0">
                <a:latin typeface="Calibri" pitchFamily="34" charset="0"/>
                <a:cs typeface="Calibri" pitchFamily="34" charset="0"/>
              </a:rPr>
              <a:t> (</a:t>
            </a:r>
            <a:r>
              <a:rPr lang="de-DE" dirty="0" err="1">
                <a:latin typeface="Calibri" pitchFamily="34" charset="0"/>
                <a:cs typeface="Calibri" pitchFamily="34" charset="0"/>
              </a:rPr>
              <a:t>necessary</a:t>
            </a:r>
            <a:r>
              <a:rPr lang="de-DE" dirty="0">
                <a:latin typeface="Calibri" pitchFamily="34" charset="0"/>
                <a:cs typeface="Calibri" pitchFamily="34" charset="0"/>
              </a:rPr>
              <a:t> </a:t>
            </a:r>
            <a:r>
              <a:rPr lang="de-DE" dirty="0" err="1">
                <a:latin typeface="Calibri" pitchFamily="34" charset="0"/>
                <a:cs typeface="Calibri" pitchFamily="34" charset="0"/>
              </a:rPr>
              <a:t>condition</a:t>
            </a:r>
            <a:r>
              <a:rPr lang="de-DE" dirty="0">
                <a:latin typeface="Calibri" pitchFamily="34" charset="0"/>
                <a:cs typeface="Calibri" pitchFamily="34" charset="0"/>
              </a:rPr>
              <a:t>: </a:t>
            </a:r>
            <a:r>
              <a:rPr lang="de-DE" i="1" dirty="0" err="1" smtClean="0">
                <a:latin typeface="Calibri" pitchFamily="34" charset="0"/>
                <a:cs typeface="Calibri" pitchFamily="34" charset="0"/>
              </a:rPr>
              <a:t>transverse</a:t>
            </a:r>
            <a:r>
              <a:rPr lang="de-DE" dirty="0" smtClean="0">
                <a:latin typeface="Calibri" pitchFamily="34" charset="0"/>
                <a:cs typeface="Calibri" pitchFamily="34" charset="0"/>
              </a:rPr>
              <a:t> </a:t>
            </a:r>
            <a:r>
              <a:rPr lang="de-DE" dirty="0" err="1">
                <a:latin typeface="Calibri" pitchFamily="34" charset="0"/>
                <a:cs typeface="Calibri" pitchFamily="34" charset="0"/>
              </a:rPr>
              <a:t>matching</a:t>
            </a:r>
            <a:r>
              <a:rPr lang="de-DE" dirty="0">
                <a:latin typeface="Calibri" pitchFamily="34" charset="0"/>
                <a:cs typeface="Calibri" pitchFamily="34" charset="0"/>
              </a:rPr>
              <a:t> </a:t>
            </a:r>
            <a:r>
              <a:rPr lang="de-DE" dirty="0" err="1">
                <a:latin typeface="Calibri" pitchFamily="34" charset="0"/>
                <a:cs typeface="Calibri" pitchFamily="34" charset="0"/>
              </a:rPr>
              <a:t>of</a:t>
            </a:r>
            <a:r>
              <a:rPr lang="de-DE" dirty="0">
                <a:latin typeface="Calibri" pitchFamily="34" charset="0"/>
                <a:cs typeface="Calibri" pitchFamily="34" charset="0"/>
              </a:rPr>
              <a:t> </a:t>
            </a:r>
            <a:r>
              <a:rPr lang="de-DE" dirty="0" err="1">
                <a:latin typeface="Calibri" pitchFamily="34" charset="0"/>
                <a:cs typeface="Calibri" pitchFamily="34" charset="0"/>
              </a:rPr>
              <a:t>deflection</a:t>
            </a:r>
            <a:r>
              <a:rPr lang="de-DE" dirty="0">
                <a:latin typeface="Calibri" pitchFamily="34" charset="0"/>
                <a:cs typeface="Calibri" pitchFamily="34" charset="0"/>
              </a:rPr>
              <a:t> </a:t>
            </a:r>
            <a:r>
              <a:rPr lang="de-DE" dirty="0" err="1">
                <a:latin typeface="Calibri" pitchFamily="34" charset="0"/>
                <a:cs typeface="Calibri" pitchFamily="34" charset="0"/>
              </a:rPr>
              <a:t>forces</a:t>
            </a:r>
            <a:r>
              <a:rPr lang="de-DE" dirty="0">
                <a:latin typeface="Calibri" pitchFamily="34" charset="0"/>
                <a:cs typeface="Calibri" pitchFamily="34" charset="0"/>
              </a:rPr>
              <a:t>).</a:t>
            </a:r>
            <a:endParaRPr lang="de-DE" dirty="0" smtClean="0">
              <a:latin typeface="Calibri" pitchFamily="34" charset="0"/>
              <a:cs typeface="Calibri" pitchFamily="34" charset="0"/>
            </a:endParaRPr>
          </a:p>
          <a:p>
            <a:pPr marL="171450" indent="-171450" algn="l">
              <a:buFont typeface="Arial" pitchFamily="34" charset="0"/>
              <a:buChar char="•"/>
            </a:pPr>
            <a:r>
              <a:rPr lang="de-DE" dirty="0" smtClean="0">
                <a:latin typeface="Calibri" pitchFamily="34" charset="0"/>
                <a:cs typeface="Calibri" pitchFamily="34" charset="0"/>
              </a:rPr>
              <a:t>Low </a:t>
            </a:r>
            <a:r>
              <a:rPr lang="de-DE" dirty="0" err="1" smtClean="0">
                <a:latin typeface="Calibri" pitchFamily="34" charset="0"/>
                <a:cs typeface="Calibri" pitchFamily="34" charset="0"/>
              </a:rPr>
              <a:t>transmission</a:t>
            </a:r>
            <a:r>
              <a:rPr lang="de-DE" dirty="0" smtClean="0">
                <a:latin typeface="Calibri" pitchFamily="34" charset="0"/>
                <a:cs typeface="Calibri" pitchFamily="34" charset="0"/>
              </a:rPr>
              <a:t> </a:t>
            </a:r>
            <a:r>
              <a:rPr lang="de-DE" dirty="0" err="1" smtClean="0">
                <a:latin typeface="Calibri" pitchFamily="34" charset="0"/>
                <a:cs typeface="Calibri" pitchFamily="34" charset="0"/>
              </a:rPr>
              <a:t>for</a:t>
            </a:r>
            <a:r>
              <a:rPr lang="de-DE" dirty="0" smtClean="0">
                <a:latin typeface="Calibri" pitchFamily="34" charset="0"/>
                <a:cs typeface="Calibri" pitchFamily="34" charset="0"/>
              </a:rPr>
              <a:t> H</a:t>
            </a:r>
            <a:r>
              <a:rPr lang="de-DE" baseline="-25000" dirty="0" smtClean="0">
                <a:latin typeface="Calibri" pitchFamily="34" charset="0"/>
                <a:cs typeface="Calibri" pitchFamily="34" charset="0"/>
              </a:rPr>
              <a:t>2</a:t>
            </a:r>
            <a:r>
              <a:rPr lang="de-DE" baseline="30000" dirty="0" smtClean="0">
                <a:latin typeface="Calibri" pitchFamily="34" charset="0"/>
                <a:cs typeface="Calibri" pitchFamily="34" charset="0"/>
              </a:rPr>
              <a:t>+</a:t>
            </a:r>
            <a:r>
              <a:rPr lang="de-DE" dirty="0" smtClean="0">
                <a:latin typeface="Calibri" pitchFamily="34" charset="0"/>
                <a:cs typeface="Calibri" pitchFamily="34" charset="0"/>
              </a:rPr>
              <a:t> </a:t>
            </a:r>
            <a:r>
              <a:rPr lang="de-DE" dirty="0" err="1" smtClean="0">
                <a:latin typeface="Calibri" pitchFamily="34" charset="0"/>
                <a:cs typeface="Calibri" pitchFamily="34" charset="0"/>
              </a:rPr>
              <a:t>and</a:t>
            </a:r>
            <a:r>
              <a:rPr lang="de-DE" dirty="0" smtClean="0">
                <a:latin typeface="Calibri" pitchFamily="34" charset="0"/>
                <a:cs typeface="Calibri" pitchFamily="34" charset="0"/>
              </a:rPr>
              <a:t> H</a:t>
            </a:r>
            <a:r>
              <a:rPr lang="de-DE" baseline="-25000" dirty="0" smtClean="0">
                <a:latin typeface="Calibri" pitchFamily="34" charset="0"/>
                <a:cs typeface="Calibri" pitchFamily="34" charset="0"/>
              </a:rPr>
              <a:t>3</a:t>
            </a:r>
            <a:r>
              <a:rPr lang="de-DE" baseline="30000" dirty="0" smtClean="0">
                <a:latin typeface="Calibri" pitchFamily="34" charset="0"/>
                <a:cs typeface="Calibri" pitchFamily="34" charset="0"/>
              </a:rPr>
              <a:t>+</a:t>
            </a:r>
            <a:r>
              <a:rPr lang="de-DE" dirty="0">
                <a:latin typeface="Calibri" pitchFamily="34" charset="0"/>
                <a:cs typeface="Calibri" pitchFamily="34" charset="0"/>
              </a:rPr>
              <a:t> </a:t>
            </a:r>
            <a:r>
              <a:rPr lang="de-DE" dirty="0" err="1" smtClean="0">
                <a:latin typeface="Calibri" pitchFamily="34" charset="0"/>
                <a:cs typeface="Calibri" pitchFamily="34" charset="0"/>
              </a:rPr>
              <a:t>ions</a:t>
            </a:r>
            <a:r>
              <a:rPr lang="de-DE" dirty="0" smtClean="0">
                <a:latin typeface="Calibri" pitchFamily="34" charset="0"/>
                <a:cs typeface="Calibri" pitchFamily="34" charset="0"/>
              </a:rPr>
              <a:t> (</a:t>
            </a:r>
            <a:r>
              <a:rPr lang="de-DE" dirty="0" err="1" smtClean="0">
                <a:latin typeface="Calibri" pitchFamily="34" charset="0"/>
                <a:cs typeface="Calibri" pitchFamily="34" charset="0"/>
              </a:rPr>
              <a:t>pulsed</a:t>
            </a:r>
            <a:r>
              <a:rPr lang="de-DE" dirty="0" smtClean="0">
                <a:latin typeface="Calibri" pitchFamily="34" charset="0"/>
                <a:cs typeface="Calibri" pitchFamily="34" charset="0"/>
              </a:rPr>
              <a:t> </a:t>
            </a:r>
            <a:r>
              <a:rPr lang="de-DE" dirty="0" err="1" smtClean="0">
                <a:latin typeface="Calibri" pitchFamily="34" charset="0"/>
                <a:cs typeface="Calibri" pitchFamily="34" charset="0"/>
              </a:rPr>
              <a:t>velocity</a:t>
            </a:r>
            <a:r>
              <a:rPr lang="de-DE" dirty="0" smtClean="0">
                <a:latin typeface="Calibri" pitchFamily="34" charset="0"/>
                <a:cs typeface="Calibri" pitchFamily="34" charset="0"/>
              </a:rPr>
              <a:t> </a:t>
            </a:r>
            <a:r>
              <a:rPr lang="de-DE" dirty="0" err="1" smtClean="0">
                <a:latin typeface="Calibri" pitchFamily="34" charset="0"/>
                <a:cs typeface="Calibri" pitchFamily="34" charset="0"/>
              </a:rPr>
              <a:t>filter</a:t>
            </a:r>
            <a:r>
              <a:rPr lang="de-DE" dirty="0" smtClean="0">
                <a:latin typeface="Calibri" pitchFamily="34" charset="0"/>
                <a:cs typeface="Calibri" pitchFamily="34" charset="0"/>
              </a:rPr>
              <a:t>).</a:t>
            </a:r>
          </a:p>
        </p:txBody>
      </p:sp>
      <p:sp>
        <p:nvSpPr>
          <p:cNvPr id="7" name="Textfeld 6"/>
          <p:cNvSpPr txBox="1"/>
          <p:nvPr/>
        </p:nvSpPr>
        <p:spPr>
          <a:xfrm>
            <a:off x="360735" y="6210812"/>
            <a:ext cx="4559646" cy="323165"/>
          </a:xfrm>
          <a:prstGeom prst="rect">
            <a:avLst/>
          </a:prstGeom>
          <a:noFill/>
        </p:spPr>
        <p:txBody>
          <a:bodyPr wrap="none" rtlCol="0">
            <a:spAutoFit/>
          </a:bodyPr>
          <a:lstStyle/>
          <a:p>
            <a:r>
              <a:rPr lang="de-DE" sz="1500" i="1" dirty="0" err="1" smtClean="0">
                <a:latin typeface="Calibri" pitchFamily="34" charset="0"/>
                <a:cs typeface="Calibri" pitchFamily="34" charset="0"/>
              </a:rPr>
              <a:t>Simulated</a:t>
            </a:r>
            <a:r>
              <a:rPr lang="de-DE" sz="1500" i="1" dirty="0" smtClean="0">
                <a:latin typeface="Calibri" pitchFamily="34" charset="0"/>
                <a:cs typeface="Calibri" pitchFamily="34" charset="0"/>
              </a:rPr>
              <a:t> </a:t>
            </a:r>
            <a:r>
              <a:rPr lang="de-DE" sz="1500" i="1" dirty="0" err="1" smtClean="0">
                <a:latin typeface="Calibri" pitchFamily="34" charset="0"/>
                <a:cs typeface="Calibri" pitchFamily="34" charset="0"/>
              </a:rPr>
              <a:t>without</a:t>
            </a:r>
            <a:r>
              <a:rPr lang="de-DE" sz="1500" i="1" dirty="0" smtClean="0">
                <a:latin typeface="Calibri" pitchFamily="34" charset="0"/>
                <a:cs typeface="Calibri" pitchFamily="34" charset="0"/>
              </a:rPr>
              <a:t> </a:t>
            </a:r>
            <a:r>
              <a:rPr lang="de-DE" sz="1500" i="1" dirty="0" err="1" smtClean="0">
                <a:latin typeface="Calibri" pitchFamily="34" charset="0"/>
                <a:cs typeface="Calibri" pitchFamily="34" charset="0"/>
              </a:rPr>
              <a:t>collimator</a:t>
            </a:r>
            <a:r>
              <a:rPr lang="de-DE" sz="1500" i="1" dirty="0" smtClean="0">
                <a:latin typeface="Calibri" pitchFamily="34" charset="0"/>
                <a:cs typeface="Calibri" pitchFamily="34" charset="0"/>
              </a:rPr>
              <a:t> </a:t>
            </a:r>
            <a:r>
              <a:rPr lang="de-DE" sz="1500" i="1" dirty="0" err="1" smtClean="0">
                <a:latin typeface="Calibri" pitchFamily="34" charset="0"/>
                <a:cs typeface="Calibri" pitchFamily="34" charset="0"/>
              </a:rPr>
              <a:t>system</a:t>
            </a:r>
            <a:r>
              <a:rPr lang="de-DE" sz="1500" i="1" dirty="0" smtClean="0">
                <a:latin typeface="Calibri" pitchFamily="34" charset="0"/>
                <a:cs typeface="Calibri" pitchFamily="34" charset="0"/>
              </a:rPr>
              <a:t> in front </a:t>
            </a:r>
            <a:r>
              <a:rPr lang="de-DE" sz="1500" i="1" dirty="0" err="1" smtClean="0">
                <a:latin typeface="Calibri" pitchFamily="34" charset="0"/>
                <a:cs typeface="Calibri" pitchFamily="34" charset="0"/>
              </a:rPr>
              <a:t>of</a:t>
            </a:r>
            <a:r>
              <a:rPr lang="de-DE" sz="1500" i="1" dirty="0" smtClean="0">
                <a:latin typeface="Calibri" pitchFamily="34" charset="0"/>
                <a:cs typeface="Calibri" pitchFamily="34" charset="0"/>
              </a:rPr>
              <a:t> </a:t>
            </a:r>
            <a:r>
              <a:rPr lang="de-DE" sz="1500" i="1" dirty="0" err="1" smtClean="0">
                <a:latin typeface="Calibri" pitchFamily="34" charset="0"/>
                <a:cs typeface="Calibri" pitchFamily="34" charset="0"/>
              </a:rPr>
              <a:t>the</a:t>
            </a:r>
            <a:r>
              <a:rPr lang="de-DE" sz="1500" i="1" dirty="0" smtClean="0">
                <a:latin typeface="Calibri" pitchFamily="34" charset="0"/>
                <a:cs typeface="Calibri" pitchFamily="34" charset="0"/>
              </a:rPr>
              <a:t> RFQ.</a:t>
            </a:r>
          </a:p>
        </p:txBody>
      </p:sp>
    </p:spTree>
    <p:extLst>
      <p:ext uri="{BB962C8B-B14F-4D97-AF65-F5344CB8AC3E}">
        <p14:creationId xmlns:p14="http://schemas.microsoft.com/office/powerpoint/2010/main" val="148847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5685" t="6173" r="1940" b="2313"/>
          <a:stretch/>
        </p:blipFill>
        <p:spPr bwMode="auto">
          <a:xfrm>
            <a:off x="2966261" y="4126218"/>
            <a:ext cx="2272525" cy="230677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D:\Eigene Dokumente\Chopper\Bilder\Kammer_Flansche_okt_nov2012\IMG_746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64" t="17314" r="2450" b="12822"/>
          <a:stretch/>
        </p:blipFill>
        <p:spPr bwMode="auto">
          <a:xfrm>
            <a:off x="5740639" y="1844918"/>
            <a:ext cx="2908062" cy="15924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cs typeface="Calibri" pitchFamily="34" charset="0"/>
              </a:rPr>
              <a:t>Chopper Hardware Design</a:t>
            </a:r>
            <a:r>
              <a:rPr lang="de-DE" dirty="0" smtClean="0"/>
              <a:t/>
            </a:r>
            <a:br>
              <a:rPr lang="de-DE" dirty="0" smtClean="0"/>
            </a:br>
            <a:endParaRPr lang="de-DE" dirty="0"/>
          </a:p>
        </p:txBody>
      </p:sp>
      <p:sp>
        <p:nvSpPr>
          <p:cNvPr id="28" name="Rechteck 27"/>
          <p:cNvSpPr/>
          <p:nvPr/>
        </p:nvSpPr>
        <p:spPr>
          <a:xfrm>
            <a:off x="420502" y="1345307"/>
            <a:ext cx="1792991" cy="369332"/>
          </a:xfrm>
          <a:prstGeom prst="rect">
            <a:avLst/>
          </a:prstGeom>
        </p:spPr>
        <p:txBody>
          <a:bodyPr wrap="none">
            <a:spAutoFit/>
          </a:bodyPr>
          <a:lstStyle/>
          <a:p>
            <a:r>
              <a:rPr lang="de-DE" dirty="0" err="1" smtClean="0">
                <a:latin typeface="Calibri" pitchFamily="34" charset="0"/>
                <a:cs typeface="Calibri" pitchFamily="34" charset="0"/>
              </a:rPr>
              <a:t>Electric</a:t>
            </a:r>
            <a:r>
              <a:rPr lang="de-DE" dirty="0" smtClean="0">
                <a:latin typeface="Calibri" pitchFamily="34" charset="0"/>
                <a:cs typeface="Calibri" pitchFamily="34" charset="0"/>
              </a:rPr>
              <a:t> </a:t>
            </a:r>
            <a:r>
              <a:rPr lang="de-DE" dirty="0" err="1" smtClean="0">
                <a:latin typeface="Calibri" pitchFamily="34" charset="0"/>
                <a:cs typeface="Calibri" pitchFamily="34" charset="0"/>
              </a:rPr>
              <a:t>Deflector</a:t>
            </a:r>
            <a:endParaRPr lang="de-DE" dirty="0"/>
          </a:p>
        </p:txBody>
      </p:sp>
      <p:sp>
        <p:nvSpPr>
          <p:cNvPr id="3" name="Rechteck 2"/>
          <p:cNvSpPr/>
          <p:nvPr/>
        </p:nvSpPr>
        <p:spPr bwMode="auto">
          <a:xfrm>
            <a:off x="352130" y="1353889"/>
            <a:ext cx="8406461" cy="2578031"/>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pic>
        <p:nvPicPr>
          <p:cNvPr id="31" name="Picture 4" descr="D:\Eigene Dokumente\Chopper\Bilder\Kammer_Flansche_okt_nov2012\IMG_739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8085" y="4420687"/>
            <a:ext cx="2640148" cy="198011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9" name="Rechteck 38"/>
          <p:cNvSpPr/>
          <p:nvPr/>
        </p:nvSpPr>
        <p:spPr bwMode="auto">
          <a:xfrm>
            <a:off x="362607" y="3990409"/>
            <a:ext cx="8406461" cy="2497495"/>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0" name="Rechteck 39"/>
          <p:cNvSpPr/>
          <p:nvPr/>
        </p:nvSpPr>
        <p:spPr>
          <a:xfrm>
            <a:off x="420502" y="4006667"/>
            <a:ext cx="1725537" cy="369332"/>
          </a:xfrm>
          <a:prstGeom prst="rect">
            <a:avLst/>
          </a:prstGeom>
        </p:spPr>
        <p:txBody>
          <a:bodyPr wrap="none">
            <a:spAutoFit/>
          </a:bodyPr>
          <a:lstStyle/>
          <a:p>
            <a:r>
              <a:rPr lang="de-DE" dirty="0" err="1" smtClean="0">
                <a:latin typeface="Calibri" pitchFamily="34" charset="0"/>
                <a:cs typeface="Calibri" pitchFamily="34" charset="0"/>
              </a:rPr>
              <a:t>Magnetic</a:t>
            </a:r>
            <a:r>
              <a:rPr lang="de-DE" dirty="0" smtClean="0">
                <a:latin typeface="Calibri" pitchFamily="34" charset="0"/>
                <a:cs typeface="Calibri" pitchFamily="34" charset="0"/>
              </a:rPr>
              <a:t> Dipole</a:t>
            </a:r>
            <a:endParaRPr lang="de-DE" dirty="0"/>
          </a:p>
        </p:txBody>
      </p:sp>
      <p:sp>
        <p:nvSpPr>
          <p:cNvPr id="202768" name="Textfeld 202767"/>
          <p:cNvSpPr txBox="1"/>
          <p:nvPr/>
        </p:nvSpPr>
        <p:spPr>
          <a:xfrm>
            <a:off x="665216" y="1844918"/>
            <a:ext cx="1303562" cy="1077218"/>
          </a:xfrm>
          <a:prstGeom prst="rect">
            <a:avLst/>
          </a:prstGeom>
          <a:noFill/>
          <a:ln>
            <a:solidFill>
              <a:schemeClr val="tx1"/>
            </a:solidFill>
          </a:ln>
        </p:spPr>
        <p:txBody>
          <a:bodyPr wrap="none" rtlCol="0">
            <a:spAutoFit/>
          </a:bodyPr>
          <a:lstStyle/>
          <a:p>
            <a:r>
              <a:rPr lang="de-DE" sz="1600" i="1" dirty="0" smtClean="0">
                <a:latin typeface="Times New Roman" panose="02020603050405020304" pitchFamily="18" charset="0"/>
                <a:cs typeface="Times New Roman" panose="02020603050405020304" pitchFamily="18" charset="0"/>
              </a:rPr>
              <a:t>V</a:t>
            </a:r>
            <a:r>
              <a:rPr lang="de-DE" sz="1600" baseline="-25000" dirty="0">
                <a:latin typeface="Times New Roman" panose="02020603050405020304" pitchFamily="18" charset="0"/>
                <a:cs typeface="Times New Roman" panose="02020603050405020304" pitchFamily="18" charset="0"/>
              </a:rPr>
              <a:t>0</a:t>
            </a:r>
            <a:r>
              <a:rPr lang="de-DE" sz="1600" dirty="0" smtClean="0">
                <a:latin typeface="Times New Roman" panose="02020603050405020304" pitchFamily="18" charset="0"/>
                <a:cs typeface="Times New Roman" panose="02020603050405020304" pitchFamily="18" charset="0"/>
              </a:rPr>
              <a:t> = ±6 kV</a:t>
            </a:r>
          </a:p>
          <a:p>
            <a:r>
              <a:rPr lang="de-DE" sz="1600" i="1" dirty="0" err="1">
                <a:latin typeface="Times New Roman" panose="02020603050405020304" pitchFamily="18" charset="0"/>
                <a:cs typeface="Times New Roman" panose="02020603050405020304" pitchFamily="18" charset="0"/>
              </a:rPr>
              <a:t>f</a:t>
            </a:r>
            <a:r>
              <a:rPr lang="de-DE" sz="1600" baseline="-25000" dirty="0" err="1" smtClean="0">
                <a:latin typeface="Times New Roman" panose="02020603050405020304" pitchFamily="18" charset="0"/>
                <a:cs typeface="Times New Roman" panose="02020603050405020304" pitchFamily="18" charset="0"/>
              </a:rPr>
              <a:t>rep</a:t>
            </a:r>
            <a:r>
              <a:rPr lang="de-DE" sz="1600" dirty="0" smtClean="0">
                <a:latin typeface="Times New Roman" panose="02020603050405020304" pitchFamily="18" charset="0"/>
                <a:cs typeface="Times New Roman" panose="02020603050405020304" pitchFamily="18" charset="0"/>
              </a:rPr>
              <a:t>= 257 kHz</a:t>
            </a:r>
          </a:p>
          <a:p>
            <a:r>
              <a:rPr lang="de-DE" sz="1600" i="1" dirty="0" err="1" smtClean="0">
                <a:latin typeface="Times New Roman" panose="02020603050405020304" pitchFamily="18" charset="0"/>
                <a:cs typeface="Times New Roman" panose="02020603050405020304" pitchFamily="18" charset="0"/>
              </a:rPr>
              <a:t>l</a:t>
            </a:r>
            <a:r>
              <a:rPr lang="de-DE" sz="1600" baseline="-25000" dirty="0" err="1" smtClean="0">
                <a:latin typeface="Times New Roman" panose="02020603050405020304" pitchFamily="18" charset="0"/>
                <a:cs typeface="Times New Roman" panose="02020603050405020304" pitchFamily="18" charset="0"/>
              </a:rPr>
              <a:t>plate</a:t>
            </a:r>
            <a:r>
              <a:rPr lang="de-DE" sz="1600" dirty="0" smtClean="0">
                <a:latin typeface="Times New Roman" panose="02020603050405020304" pitchFamily="18" charset="0"/>
                <a:cs typeface="Times New Roman" panose="02020603050405020304" pitchFamily="18" charset="0"/>
              </a:rPr>
              <a:t> = 15 cm</a:t>
            </a:r>
          </a:p>
          <a:p>
            <a:r>
              <a:rPr lang="de-DE" sz="1600" i="1" dirty="0" err="1" smtClean="0">
                <a:latin typeface="Times New Roman" panose="02020603050405020304" pitchFamily="18" charset="0"/>
                <a:cs typeface="Times New Roman" panose="02020603050405020304" pitchFamily="18" charset="0"/>
              </a:rPr>
              <a:t>h</a:t>
            </a:r>
            <a:r>
              <a:rPr lang="de-DE" sz="1600" baseline="-25000" dirty="0" err="1" smtClean="0">
                <a:latin typeface="Times New Roman" panose="02020603050405020304" pitchFamily="18" charset="0"/>
                <a:cs typeface="Times New Roman" panose="02020603050405020304" pitchFamily="18" charset="0"/>
              </a:rPr>
              <a:t>plate</a:t>
            </a:r>
            <a:r>
              <a:rPr lang="de-DE" sz="1600" dirty="0" smtClean="0">
                <a:latin typeface="Times New Roman" panose="02020603050405020304" pitchFamily="18" charset="0"/>
                <a:cs typeface="Times New Roman" panose="02020603050405020304" pitchFamily="18" charset="0"/>
              </a:rPr>
              <a:t> </a:t>
            </a:r>
            <a:r>
              <a:rPr lang="de-DE" sz="1600" dirty="0">
                <a:latin typeface="Times New Roman" panose="02020603050405020304" pitchFamily="18" charset="0"/>
                <a:cs typeface="Times New Roman" panose="02020603050405020304" pitchFamily="18" charset="0"/>
              </a:rPr>
              <a:t>= 8</a:t>
            </a:r>
            <a:r>
              <a:rPr lang="de-DE" sz="1600" dirty="0" smtClean="0">
                <a:latin typeface="Times New Roman" panose="02020603050405020304" pitchFamily="18" charset="0"/>
                <a:cs typeface="Times New Roman" panose="02020603050405020304" pitchFamily="18" charset="0"/>
              </a:rPr>
              <a:t> cm</a:t>
            </a:r>
          </a:p>
        </p:txBody>
      </p:sp>
      <p:pic>
        <p:nvPicPr>
          <p:cNvPr id="68" name="Picture 2" descr="D:\Latexdaten\Texdaten\Dok\Diss\Bilder\Chopperkammer\plates_and_translator_in_chamb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4943" y="1371159"/>
            <a:ext cx="3417043" cy="2534496"/>
          </a:xfrm>
          <a:prstGeom prst="rect">
            <a:avLst/>
          </a:prstGeom>
          <a:noFill/>
          <a:extLst>
            <a:ext uri="{909E8E84-426E-40DD-AFC4-6F175D3DCCD1}">
              <a14:hiddenFill xmlns:a14="http://schemas.microsoft.com/office/drawing/2010/main">
                <a:solidFill>
                  <a:srgbClr val="FFFFFF"/>
                </a:solidFill>
              </a14:hiddenFill>
            </a:ext>
          </a:extLst>
        </p:spPr>
      </p:pic>
      <p:sp>
        <p:nvSpPr>
          <p:cNvPr id="94" name="Gleichschenkliges Dreieck 93"/>
          <p:cNvSpPr/>
          <p:nvPr/>
        </p:nvSpPr>
        <p:spPr bwMode="auto">
          <a:xfrm>
            <a:off x="2966262" y="5374200"/>
            <a:ext cx="1501000" cy="1037843"/>
          </a:xfrm>
          <a:prstGeom prst="triangle">
            <a:avLst>
              <a:gd name="adj" fmla="val 0"/>
            </a:avLst>
          </a:prstGeom>
          <a:solidFill>
            <a:schemeClr val="bg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95" name="Gleichschenkliges Dreieck 94"/>
          <p:cNvSpPr/>
          <p:nvPr/>
        </p:nvSpPr>
        <p:spPr bwMode="auto">
          <a:xfrm rot="10800000">
            <a:off x="3350281" y="4136059"/>
            <a:ext cx="1898030" cy="495978"/>
          </a:xfrm>
          <a:prstGeom prst="triangle">
            <a:avLst>
              <a:gd name="adj" fmla="val 1252"/>
            </a:avLst>
          </a:prstGeom>
          <a:solidFill>
            <a:schemeClr val="bg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 name="Textfeld 3"/>
          <p:cNvSpPr txBox="1"/>
          <p:nvPr/>
        </p:nvSpPr>
        <p:spPr>
          <a:xfrm>
            <a:off x="6265214" y="1440534"/>
            <a:ext cx="1848391" cy="338554"/>
          </a:xfrm>
          <a:prstGeom prst="rect">
            <a:avLst/>
          </a:prstGeom>
          <a:noFill/>
        </p:spPr>
        <p:txBody>
          <a:bodyPr wrap="none" rtlCol="0">
            <a:spAutoFit/>
          </a:bodyPr>
          <a:lstStyle/>
          <a:p>
            <a:r>
              <a:rPr lang="de-DE" sz="1600" dirty="0" err="1" smtClean="0">
                <a:latin typeface="Calibri" pitchFamily="34" charset="0"/>
                <a:cs typeface="Calibri" pitchFamily="34" charset="0"/>
              </a:rPr>
              <a:t>Deflection</a:t>
            </a:r>
            <a:r>
              <a:rPr lang="de-DE" sz="1600" dirty="0" smtClean="0">
                <a:latin typeface="Calibri" pitchFamily="34" charset="0"/>
                <a:cs typeface="Calibri" pitchFamily="34" charset="0"/>
              </a:rPr>
              <a:t> </a:t>
            </a:r>
            <a:r>
              <a:rPr lang="de-DE" sz="1600" dirty="0" err="1" smtClean="0">
                <a:latin typeface="Calibri" pitchFamily="34" charset="0"/>
                <a:cs typeface="Calibri" pitchFamily="34" charset="0"/>
              </a:rPr>
              <a:t>Chamber</a:t>
            </a:r>
            <a:endParaRPr lang="de-DE" sz="1600" dirty="0" smtClean="0">
              <a:latin typeface="Calibri" pitchFamily="34" charset="0"/>
              <a:cs typeface="Calibri" pitchFamily="34" charset="0"/>
            </a:endParaRPr>
          </a:p>
        </p:txBody>
      </p:sp>
      <p:sp>
        <p:nvSpPr>
          <p:cNvPr id="96" name="Textfeld 95"/>
          <p:cNvSpPr txBox="1"/>
          <p:nvPr/>
        </p:nvSpPr>
        <p:spPr>
          <a:xfrm>
            <a:off x="626680" y="4472691"/>
            <a:ext cx="1313180" cy="1077218"/>
          </a:xfrm>
          <a:prstGeom prst="rect">
            <a:avLst/>
          </a:prstGeom>
          <a:noFill/>
          <a:ln>
            <a:solidFill>
              <a:schemeClr val="tx1"/>
            </a:solidFill>
          </a:ln>
        </p:spPr>
        <p:txBody>
          <a:bodyPr wrap="none" rtlCol="0">
            <a:spAutoFit/>
          </a:bodyPr>
          <a:lstStyle/>
          <a:p>
            <a:r>
              <a:rPr lang="de-DE" sz="1600" i="1" dirty="0" smtClean="0">
                <a:latin typeface="Times New Roman" panose="02020603050405020304" pitchFamily="18" charset="0"/>
                <a:cs typeface="Times New Roman" panose="02020603050405020304" pitchFamily="18" charset="0"/>
              </a:rPr>
              <a:t>B</a:t>
            </a:r>
            <a:r>
              <a:rPr lang="de-DE" sz="1600" baseline="-25000" dirty="0" smtClean="0">
                <a:latin typeface="Times New Roman" panose="02020603050405020304" pitchFamily="18" charset="0"/>
                <a:cs typeface="Times New Roman" panose="02020603050405020304" pitchFamily="18" charset="0"/>
              </a:rPr>
              <a:t>0</a:t>
            </a:r>
            <a:r>
              <a:rPr lang="de-DE" sz="1600" dirty="0" smtClean="0">
                <a:latin typeface="Times New Roman" panose="02020603050405020304" pitchFamily="18" charset="0"/>
                <a:cs typeface="Times New Roman" panose="02020603050405020304" pitchFamily="18" charset="0"/>
              </a:rPr>
              <a:t> = 130 </a:t>
            </a:r>
            <a:r>
              <a:rPr lang="de-DE" sz="1600" dirty="0" err="1" smtClean="0">
                <a:latin typeface="Times New Roman" panose="02020603050405020304" pitchFamily="18" charset="0"/>
                <a:cs typeface="Times New Roman" panose="02020603050405020304" pitchFamily="18" charset="0"/>
              </a:rPr>
              <a:t>mT</a:t>
            </a:r>
            <a:endParaRPr lang="de-DE" sz="1600" dirty="0" smtClean="0">
              <a:latin typeface="Times New Roman" panose="02020603050405020304" pitchFamily="18" charset="0"/>
              <a:cs typeface="Times New Roman" panose="02020603050405020304" pitchFamily="18" charset="0"/>
            </a:endParaRPr>
          </a:p>
          <a:p>
            <a:r>
              <a:rPr lang="de-DE" sz="1600" i="1" dirty="0" err="1" smtClean="0">
                <a:latin typeface="Times New Roman" panose="02020603050405020304" pitchFamily="18" charset="0"/>
                <a:cs typeface="Times New Roman" panose="02020603050405020304" pitchFamily="18" charset="0"/>
              </a:rPr>
              <a:t>I</a:t>
            </a:r>
            <a:r>
              <a:rPr lang="de-DE" sz="1600" baseline="-25000" dirty="0" err="1" smtClean="0">
                <a:latin typeface="Times New Roman" panose="02020603050405020304" pitchFamily="18" charset="0"/>
                <a:cs typeface="Times New Roman" panose="02020603050405020304" pitchFamily="18" charset="0"/>
              </a:rPr>
              <a:t>coil</a:t>
            </a:r>
            <a:r>
              <a:rPr lang="de-DE" sz="1600" dirty="0" smtClean="0">
                <a:latin typeface="Times New Roman" panose="02020603050405020304" pitchFamily="18" charset="0"/>
                <a:cs typeface="Times New Roman" panose="02020603050405020304" pitchFamily="18" charset="0"/>
              </a:rPr>
              <a:t> = 130 A</a:t>
            </a:r>
          </a:p>
          <a:p>
            <a:r>
              <a:rPr lang="de-DE" sz="1600" i="1" dirty="0" err="1">
                <a:latin typeface="Times New Roman" panose="02020603050405020304" pitchFamily="18" charset="0"/>
                <a:cs typeface="Times New Roman" panose="02020603050405020304" pitchFamily="18" charset="0"/>
              </a:rPr>
              <a:t>l</a:t>
            </a:r>
            <a:r>
              <a:rPr lang="de-DE" sz="1600" baseline="-25000" dirty="0" err="1" smtClean="0">
                <a:latin typeface="Times New Roman" panose="02020603050405020304" pitchFamily="18" charset="0"/>
                <a:cs typeface="Times New Roman" panose="02020603050405020304" pitchFamily="18" charset="0"/>
              </a:rPr>
              <a:t>dipole</a:t>
            </a:r>
            <a:r>
              <a:rPr lang="de-DE" sz="1600" dirty="0" smtClean="0">
                <a:latin typeface="Times New Roman" panose="02020603050405020304" pitchFamily="18" charset="0"/>
                <a:cs typeface="Times New Roman" panose="02020603050405020304" pitchFamily="18" charset="0"/>
              </a:rPr>
              <a:t> = 15 cm</a:t>
            </a:r>
          </a:p>
          <a:p>
            <a:r>
              <a:rPr lang="de-DE" sz="1600" i="1" dirty="0" err="1" smtClean="0">
                <a:latin typeface="Times New Roman" panose="02020603050405020304" pitchFamily="18" charset="0"/>
                <a:cs typeface="Times New Roman" panose="02020603050405020304" pitchFamily="18" charset="0"/>
              </a:rPr>
              <a:t>h</a:t>
            </a:r>
            <a:r>
              <a:rPr lang="de-DE" sz="1600" baseline="-25000" dirty="0" err="1" smtClean="0">
                <a:latin typeface="Times New Roman" panose="02020603050405020304" pitchFamily="18" charset="0"/>
                <a:cs typeface="Times New Roman" panose="02020603050405020304" pitchFamily="18" charset="0"/>
              </a:rPr>
              <a:t>gap</a:t>
            </a:r>
            <a:r>
              <a:rPr lang="de-DE" sz="1600" dirty="0" smtClean="0">
                <a:latin typeface="Times New Roman" panose="02020603050405020304" pitchFamily="18" charset="0"/>
                <a:cs typeface="Times New Roman" panose="02020603050405020304" pitchFamily="18" charset="0"/>
              </a:rPr>
              <a:t>= 11 cm</a:t>
            </a:r>
          </a:p>
        </p:txBody>
      </p:sp>
      <p:sp>
        <p:nvSpPr>
          <p:cNvPr id="59" name="Line 7"/>
          <p:cNvSpPr>
            <a:spLocks noChangeShapeType="1"/>
          </p:cNvSpPr>
          <p:nvPr/>
        </p:nvSpPr>
        <p:spPr bwMode="auto">
          <a:xfrm flipH="1">
            <a:off x="4216646" y="4342368"/>
            <a:ext cx="553228" cy="98830"/>
          </a:xfrm>
          <a:prstGeom prst="line">
            <a:avLst/>
          </a:prstGeom>
          <a:noFill/>
          <a:ln w="38100">
            <a:solidFill>
              <a:srgbClr val="0000FF"/>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lstStyle/>
          <a:p>
            <a:endParaRPr lang="de-DE"/>
          </a:p>
        </p:txBody>
      </p:sp>
      <p:sp>
        <p:nvSpPr>
          <p:cNvPr id="60" name="Text Box 6"/>
          <p:cNvSpPr txBox="1">
            <a:spLocks noChangeArrowheads="1"/>
          </p:cNvSpPr>
          <p:nvPr/>
        </p:nvSpPr>
        <p:spPr bwMode="auto">
          <a:xfrm>
            <a:off x="4731774" y="4155919"/>
            <a:ext cx="542373" cy="323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spAutoFit/>
          </a:bodyPr>
          <a:lstStyle/>
          <a:p>
            <a:r>
              <a:rPr lang="de-DE" sz="1500" dirty="0" err="1">
                <a:solidFill>
                  <a:srgbClr val="0000FF"/>
                </a:solidFill>
                <a:latin typeface="Calibri" panose="020F0502020204030204" pitchFamily="34" charset="0"/>
              </a:rPr>
              <a:t>Yoke</a:t>
            </a:r>
            <a:endParaRPr lang="de-DE" sz="1500" dirty="0">
              <a:solidFill>
                <a:srgbClr val="0000FF"/>
              </a:solidFill>
              <a:latin typeface="Calibri" panose="020F0502020204030204" pitchFamily="34" charset="0"/>
            </a:endParaRPr>
          </a:p>
        </p:txBody>
      </p:sp>
      <p:sp>
        <p:nvSpPr>
          <p:cNvPr id="61" name="Text Box 4"/>
          <p:cNvSpPr txBox="1">
            <a:spLocks noChangeArrowheads="1"/>
          </p:cNvSpPr>
          <p:nvPr/>
        </p:nvSpPr>
        <p:spPr bwMode="auto">
          <a:xfrm>
            <a:off x="1514183" y="5695226"/>
            <a:ext cx="1251157" cy="5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spAutoFit/>
          </a:bodyPr>
          <a:lstStyle/>
          <a:p>
            <a:r>
              <a:rPr lang="de-DE" sz="1500" dirty="0" err="1" smtClean="0">
                <a:solidFill>
                  <a:schemeClr val="bg2">
                    <a:lumMod val="75000"/>
                  </a:schemeClr>
                </a:solidFill>
                <a:latin typeface="Calibri" panose="020F0502020204030204" pitchFamily="34" charset="0"/>
              </a:rPr>
              <a:t>Exchangeable</a:t>
            </a:r>
            <a:endParaRPr lang="de-DE" sz="1500" dirty="0" smtClean="0">
              <a:solidFill>
                <a:schemeClr val="bg2">
                  <a:lumMod val="75000"/>
                </a:schemeClr>
              </a:solidFill>
              <a:latin typeface="Calibri" panose="020F0502020204030204" pitchFamily="34" charset="0"/>
            </a:endParaRPr>
          </a:p>
          <a:p>
            <a:r>
              <a:rPr lang="de-DE" sz="1500" dirty="0" smtClean="0">
                <a:solidFill>
                  <a:schemeClr val="bg2">
                    <a:lumMod val="75000"/>
                  </a:schemeClr>
                </a:solidFill>
                <a:latin typeface="Calibri" panose="020F0502020204030204" pitchFamily="34" charset="0"/>
              </a:rPr>
              <a:t>Pole Plates</a:t>
            </a:r>
            <a:endParaRPr lang="el-GR" sz="1500" dirty="0">
              <a:solidFill>
                <a:schemeClr val="bg2">
                  <a:lumMod val="75000"/>
                </a:schemeClr>
              </a:solidFill>
              <a:latin typeface="Calibri" panose="020F0502020204030204" pitchFamily="34" charset="0"/>
              <a:cs typeface="Arial" charset="0"/>
            </a:endParaRPr>
          </a:p>
        </p:txBody>
      </p:sp>
      <p:sp>
        <p:nvSpPr>
          <p:cNvPr id="97" name="Line 7"/>
          <p:cNvSpPr>
            <a:spLocks noChangeShapeType="1"/>
          </p:cNvSpPr>
          <p:nvPr/>
        </p:nvSpPr>
        <p:spPr bwMode="auto">
          <a:xfrm flipV="1">
            <a:off x="3454668" y="5761688"/>
            <a:ext cx="223562" cy="258111"/>
          </a:xfrm>
          <a:prstGeom prst="line">
            <a:avLst/>
          </a:prstGeom>
          <a:noFill/>
          <a:ln w="38100">
            <a:solidFill>
              <a:srgbClr val="FF0000"/>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lstStyle/>
          <a:p>
            <a:endParaRPr lang="de-DE"/>
          </a:p>
        </p:txBody>
      </p:sp>
      <p:sp>
        <p:nvSpPr>
          <p:cNvPr id="98" name="Text Box 6"/>
          <p:cNvSpPr txBox="1">
            <a:spLocks noChangeArrowheads="1"/>
          </p:cNvSpPr>
          <p:nvPr/>
        </p:nvSpPr>
        <p:spPr bwMode="auto">
          <a:xfrm>
            <a:off x="3158949" y="5984382"/>
            <a:ext cx="553338" cy="323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spAutoFit/>
          </a:bodyPr>
          <a:lstStyle/>
          <a:p>
            <a:r>
              <a:rPr lang="de-DE" sz="1500" dirty="0" err="1" smtClean="0">
                <a:solidFill>
                  <a:srgbClr val="FF0000"/>
                </a:solidFill>
                <a:latin typeface="Calibri" panose="020F0502020204030204" pitchFamily="34" charset="0"/>
              </a:rPr>
              <a:t>Coils</a:t>
            </a:r>
            <a:endParaRPr lang="de-DE" sz="1500" dirty="0">
              <a:solidFill>
                <a:srgbClr val="FF0000"/>
              </a:solidFill>
              <a:latin typeface="Calibri" panose="020F0502020204030204" pitchFamily="34" charset="0"/>
            </a:endParaRPr>
          </a:p>
        </p:txBody>
      </p:sp>
      <p:sp>
        <p:nvSpPr>
          <p:cNvPr id="37" name="Textfeld 36"/>
          <p:cNvSpPr txBox="1"/>
          <p:nvPr/>
        </p:nvSpPr>
        <p:spPr>
          <a:xfrm>
            <a:off x="5817408" y="4032389"/>
            <a:ext cx="2680350" cy="338554"/>
          </a:xfrm>
          <a:prstGeom prst="rect">
            <a:avLst/>
          </a:prstGeom>
          <a:noFill/>
        </p:spPr>
        <p:txBody>
          <a:bodyPr wrap="none" rtlCol="0">
            <a:spAutoFit/>
          </a:bodyPr>
          <a:lstStyle/>
          <a:p>
            <a:r>
              <a:rPr lang="de-DE" sz="1600" dirty="0" err="1" smtClean="0">
                <a:latin typeface="Calibri" pitchFamily="34" charset="0"/>
                <a:cs typeface="Calibri" pitchFamily="34" charset="0"/>
              </a:rPr>
              <a:t>Deflection</a:t>
            </a:r>
            <a:r>
              <a:rPr lang="de-DE" sz="1600" dirty="0" smtClean="0">
                <a:latin typeface="Calibri" pitchFamily="34" charset="0"/>
                <a:cs typeface="Calibri" pitchFamily="34" charset="0"/>
              </a:rPr>
              <a:t> </a:t>
            </a:r>
            <a:r>
              <a:rPr lang="de-DE" sz="1600" dirty="0" err="1" smtClean="0">
                <a:latin typeface="Calibri" pitchFamily="34" charset="0"/>
                <a:cs typeface="Calibri" pitchFamily="34" charset="0"/>
              </a:rPr>
              <a:t>Chamber</a:t>
            </a:r>
            <a:r>
              <a:rPr lang="de-DE" sz="1600" dirty="0" smtClean="0">
                <a:latin typeface="Calibri" pitchFamily="34" charset="0"/>
                <a:cs typeface="Calibri" pitchFamily="34" charset="0"/>
              </a:rPr>
              <a:t> in Dipole</a:t>
            </a:r>
          </a:p>
        </p:txBody>
      </p:sp>
      <p:sp>
        <p:nvSpPr>
          <p:cNvPr id="62" name="Line 5"/>
          <p:cNvSpPr>
            <a:spLocks noChangeShapeType="1"/>
          </p:cNvSpPr>
          <p:nvPr/>
        </p:nvSpPr>
        <p:spPr bwMode="auto">
          <a:xfrm flipV="1">
            <a:off x="2747234" y="5347038"/>
            <a:ext cx="1059905" cy="598022"/>
          </a:xfrm>
          <a:prstGeom prst="line">
            <a:avLst/>
          </a:prstGeom>
          <a:noFill/>
          <a:ln w="38100">
            <a:solidFill>
              <a:schemeClr val="accent3">
                <a:lumMod val="50000"/>
              </a:schemeClr>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1" tIns="45715" rIns="91431" bIns="45715"/>
          <a:lstStyle/>
          <a:p>
            <a:endParaRPr lang="de-DE">
              <a:solidFill>
                <a:schemeClr val="accent3">
                  <a:lumMod val="50000"/>
                </a:schemeClr>
              </a:solidFill>
            </a:endParaRPr>
          </a:p>
        </p:txBody>
      </p:sp>
      <p:sp>
        <p:nvSpPr>
          <p:cNvPr id="24" name="Textfeld 23"/>
          <p:cNvSpPr txBox="1"/>
          <p:nvPr/>
        </p:nvSpPr>
        <p:spPr>
          <a:xfrm>
            <a:off x="6861027" y="3557076"/>
            <a:ext cx="720069" cy="369332"/>
          </a:xfrm>
          <a:prstGeom prst="rect">
            <a:avLst/>
          </a:prstGeom>
          <a:noFill/>
        </p:spPr>
        <p:txBody>
          <a:bodyPr wrap="none" rtlCol="0">
            <a:spAutoFit/>
          </a:bodyPr>
          <a:lstStyle/>
          <a:p>
            <a:r>
              <a:rPr lang="de-DE" dirty="0" smtClean="0">
                <a:solidFill>
                  <a:srgbClr val="FF0000"/>
                </a:solidFill>
                <a:latin typeface="Calibri" pitchFamily="34" charset="0"/>
                <a:cs typeface="Calibri" pitchFamily="34" charset="0"/>
              </a:rPr>
              <a:t>Beam</a:t>
            </a:r>
          </a:p>
        </p:txBody>
      </p:sp>
      <p:cxnSp>
        <p:nvCxnSpPr>
          <p:cNvPr id="6" name="Gerade Verbindung mit Pfeil 5"/>
          <p:cNvCxnSpPr/>
          <p:nvPr/>
        </p:nvCxnSpPr>
        <p:spPr bwMode="auto">
          <a:xfrm flipV="1">
            <a:off x="7221831" y="2951489"/>
            <a:ext cx="0" cy="695143"/>
          </a:xfrm>
          <a:prstGeom prst="straightConnector1">
            <a:avLst/>
          </a:prstGeom>
          <a:noFill/>
          <a:ln w="57150" cap="flat" cmpd="sng" algn="ctr">
            <a:solidFill>
              <a:srgbClr val="FF0000"/>
            </a:solidFill>
            <a:prstDash val="solid"/>
            <a:round/>
            <a:headEnd type="none" w="med" len="med"/>
            <a:tailEnd type="triangle" w="med" len="lg"/>
          </a:ln>
          <a:effectLst/>
        </p:spPr>
      </p:cxnSp>
    </p:spTree>
    <p:extLst>
      <p:ext uri="{BB962C8B-B14F-4D97-AF65-F5344CB8AC3E}">
        <p14:creationId xmlns:p14="http://schemas.microsoft.com/office/powerpoint/2010/main" val="20807840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Commissioning</a:t>
            </a:r>
            <a:endParaRPr lang="de-DE" dirty="0"/>
          </a:p>
        </p:txBody>
      </p:sp>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b="24286"/>
          <a:stretch/>
        </p:blipFill>
        <p:spPr>
          <a:xfrm>
            <a:off x="1138846" y="2289998"/>
            <a:ext cx="6903720" cy="3484735"/>
          </a:xfrm>
          <a:prstGeom prst="rect">
            <a:avLst/>
          </a:prstGeom>
        </p:spPr>
      </p:pic>
      <p:sp>
        <p:nvSpPr>
          <p:cNvPr id="5" name="Textfeld 4"/>
          <p:cNvSpPr txBox="1"/>
          <p:nvPr/>
        </p:nvSpPr>
        <p:spPr>
          <a:xfrm>
            <a:off x="446713" y="1600528"/>
            <a:ext cx="2913810" cy="492443"/>
          </a:xfrm>
          <a:prstGeom prst="rect">
            <a:avLst/>
          </a:prstGeom>
          <a:noFill/>
        </p:spPr>
        <p:txBody>
          <a:bodyPr wrap="none" rtlCol="0">
            <a:spAutoFit/>
          </a:bodyPr>
          <a:lstStyle/>
          <a:p>
            <a:r>
              <a:rPr lang="de-DE" sz="2600" dirty="0">
                <a:latin typeface="Calibri" pitchFamily="34" charset="0"/>
                <a:cs typeface="Calibri" pitchFamily="34" charset="0"/>
              </a:rPr>
              <a:t>HV Terminal: 150 kV</a:t>
            </a:r>
            <a:endParaRPr lang="de-DE" sz="2600" dirty="0" smtClean="0">
              <a:latin typeface="Calibri" pitchFamily="34" charset="0"/>
              <a:cs typeface="Calibri" pitchFamily="34" charset="0"/>
            </a:endParaRPr>
          </a:p>
        </p:txBody>
      </p:sp>
      <p:cxnSp>
        <p:nvCxnSpPr>
          <p:cNvPr id="8" name="Gerade Verbindung mit Pfeil 7"/>
          <p:cNvCxnSpPr/>
          <p:nvPr/>
        </p:nvCxnSpPr>
        <p:spPr bwMode="auto">
          <a:xfrm>
            <a:off x="2028306" y="2092971"/>
            <a:ext cx="340823" cy="1404610"/>
          </a:xfrm>
          <a:prstGeom prst="straightConnector1">
            <a:avLst/>
          </a:prstGeom>
          <a:noFill/>
          <a:ln w="57150" cap="flat" cmpd="sng" algn="ctr">
            <a:solidFill>
              <a:schemeClr val="tx1"/>
            </a:solidFill>
            <a:prstDash val="solid"/>
            <a:round/>
            <a:headEnd type="none" w="med" len="med"/>
            <a:tailEnd type="arrow" w="lg" len="lg"/>
          </a:ln>
          <a:effectLst/>
        </p:spPr>
      </p:cxnSp>
      <p:sp>
        <p:nvSpPr>
          <p:cNvPr id="10" name="Textfeld 9"/>
          <p:cNvSpPr txBox="1"/>
          <p:nvPr/>
        </p:nvSpPr>
        <p:spPr>
          <a:xfrm>
            <a:off x="4892740" y="1316110"/>
            <a:ext cx="3913379" cy="892552"/>
          </a:xfrm>
          <a:prstGeom prst="rect">
            <a:avLst/>
          </a:prstGeom>
          <a:noFill/>
        </p:spPr>
        <p:txBody>
          <a:bodyPr wrap="none" rtlCol="0">
            <a:spAutoFit/>
          </a:bodyPr>
          <a:lstStyle/>
          <a:p>
            <a:r>
              <a:rPr lang="de-DE" sz="2600" dirty="0" err="1" smtClean="0">
                <a:latin typeface="Calibri" pitchFamily="34" charset="0"/>
                <a:cs typeface="Calibri" pitchFamily="34" charset="0"/>
              </a:rPr>
              <a:t>Concrete</a:t>
            </a:r>
            <a:r>
              <a:rPr lang="de-DE" sz="2600" dirty="0" smtClean="0">
                <a:latin typeface="Calibri" pitchFamily="34" charset="0"/>
                <a:cs typeface="Calibri" pitchFamily="34" charset="0"/>
              </a:rPr>
              <a:t> </a:t>
            </a:r>
            <a:r>
              <a:rPr lang="de-DE" sz="2600" dirty="0" err="1" smtClean="0">
                <a:latin typeface="Calibri" pitchFamily="34" charset="0"/>
                <a:cs typeface="Calibri" pitchFamily="34" charset="0"/>
              </a:rPr>
              <a:t>Shielding</a:t>
            </a:r>
            <a:r>
              <a:rPr lang="de-DE" sz="2600" dirty="0" smtClean="0">
                <a:latin typeface="Calibri" pitchFamily="34" charset="0"/>
                <a:cs typeface="Calibri" pitchFamily="34" charset="0"/>
              </a:rPr>
              <a:t/>
            </a:r>
            <a:br>
              <a:rPr lang="de-DE" sz="2600" dirty="0" smtClean="0">
                <a:latin typeface="Calibri" pitchFamily="34" charset="0"/>
                <a:cs typeface="Calibri" pitchFamily="34" charset="0"/>
              </a:rPr>
            </a:br>
            <a:r>
              <a:rPr lang="de-DE" sz="2600" dirty="0" err="1" smtClean="0">
                <a:latin typeface="Calibri" pitchFamily="34" charset="0"/>
                <a:cs typeface="Calibri" pitchFamily="34" charset="0"/>
              </a:rPr>
              <a:t>for</a:t>
            </a:r>
            <a:r>
              <a:rPr lang="de-DE" sz="2600" dirty="0" smtClean="0">
                <a:latin typeface="Calibri" pitchFamily="34" charset="0"/>
                <a:cs typeface="Calibri" pitchFamily="34" charset="0"/>
              </a:rPr>
              <a:t> </a:t>
            </a:r>
            <a:r>
              <a:rPr lang="de-DE" sz="2600" dirty="0" err="1" smtClean="0">
                <a:latin typeface="Calibri" pitchFamily="34" charset="0"/>
                <a:cs typeface="Calibri" pitchFamily="34" charset="0"/>
              </a:rPr>
              <a:t>linac</a:t>
            </a:r>
            <a:r>
              <a:rPr lang="de-DE" sz="2600" dirty="0" smtClean="0">
                <a:latin typeface="Calibri" pitchFamily="34" charset="0"/>
                <a:cs typeface="Calibri" pitchFamily="34" charset="0"/>
              </a:rPr>
              <a:t> </a:t>
            </a:r>
            <a:r>
              <a:rPr lang="de-DE" sz="2600" dirty="0" err="1" smtClean="0">
                <a:latin typeface="Calibri" pitchFamily="34" charset="0"/>
                <a:cs typeface="Calibri" pitchFamily="34" charset="0"/>
              </a:rPr>
              <a:t>and</a:t>
            </a:r>
            <a:r>
              <a:rPr lang="de-DE" sz="2600" dirty="0" smtClean="0">
                <a:latin typeface="Calibri" pitchFamily="34" charset="0"/>
                <a:cs typeface="Calibri" pitchFamily="34" charset="0"/>
              </a:rPr>
              <a:t> </a:t>
            </a:r>
            <a:r>
              <a:rPr lang="de-DE" sz="2600" dirty="0" err="1" smtClean="0">
                <a:latin typeface="Calibri" pitchFamily="34" charset="0"/>
                <a:cs typeface="Calibri" pitchFamily="34" charset="0"/>
              </a:rPr>
              <a:t>neutron</a:t>
            </a:r>
            <a:r>
              <a:rPr lang="de-DE" sz="2600" dirty="0" smtClean="0">
                <a:latin typeface="Calibri" pitchFamily="34" charset="0"/>
                <a:cs typeface="Calibri" pitchFamily="34" charset="0"/>
              </a:rPr>
              <a:t> </a:t>
            </a:r>
            <a:r>
              <a:rPr lang="de-DE" sz="2600" dirty="0" err="1" smtClean="0">
                <a:latin typeface="Calibri" pitchFamily="34" charset="0"/>
                <a:cs typeface="Calibri" pitchFamily="34" charset="0"/>
              </a:rPr>
              <a:t>target</a:t>
            </a:r>
            <a:endParaRPr lang="de-DE" sz="2600" dirty="0" smtClean="0">
              <a:latin typeface="Calibri" pitchFamily="34" charset="0"/>
              <a:cs typeface="Calibri" pitchFamily="34" charset="0"/>
            </a:endParaRPr>
          </a:p>
        </p:txBody>
      </p:sp>
      <p:cxnSp>
        <p:nvCxnSpPr>
          <p:cNvPr id="11" name="Gerade Verbindung mit Pfeil 10"/>
          <p:cNvCxnSpPr/>
          <p:nvPr/>
        </p:nvCxnSpPr>
        <p:spPr bwMode="auto">
          <a:xfrm>
            <a:off x="7227721" y="2191484"/>
            <a:ext cx="340823" cy="1404610"/>
          </a:xfrm>
          <a:prstGeom prst="straightConnector1">
            <a:avLst/>
          </a:prstGeom>
          <a:noFill/>
          <a:ln w="57150" cap="flat" cmpd="sng" algn="ctr">
            <a:solidFill>
              <a:schemeClr val="tx1"/>
            </a:solidFill>
            <a:prstDash val="solid"/>
            <a:round/>
            <a:headEnd type="none" w="med" len="med"/>
            <a:tailEnd type="arrow" w="lg" len="lg"/>
          </a:ln>
          <a:effectLst/>
        </p:spPr>
      </p:cxnSp>
      <p:sp>
        <p:nvSpPr>
          <p:cNvPr id="12" name="Textfeld 11"/>
          <p:cNvSpPr txBox="1"/>
          <p:nvPr/>
        </p:nvSpPr>
        <p:spPr>
          <a:xfrm>
            <a:off x="2616083" y="5923504"/>
            <a:ext cx="4269310" cy="492443"/>
          </a:xfrm>
          <a:prstGeom prst="rect">
            <a:avLst/>
          </a:prstGeom>
          <a:noFill/>
        </p:spPr>
        <p:txBody>
          <a:bodyPr wrap="none" rtlCol="0">
            <a:spAutoFit/>
          </a:bodyPr>
          <a:lstStyle/>
          <a:p>
            <a:r>
              <a:rPr lang="de-DE" sz="2600" dirty="0" smtClean="0">
                <a:latin typeface="Calibri" pitchFamily="34" charset="0"/>
                <a:cs typeface="Calibri" pitchFamily="34" charset="0"/>
              </a:rPr>
              <a:t>LEBT </a:t>
            </a:r>
            <a:r>
              <a:rPr lang="de-DE" sz="2600" dirty="0" err="1" smtClean="0">
                <a:latin typeface="Calibri" pitchFamily="34" charset="0"/>
                <a:cs typeface="Calibri" pitchFamily="34" charset="0"/>
              </a:rPr>
              <a:t>Section</a:t>
            </a:r>
            <a:r>
              <a:rPr lang="de-DE" sz="2600" dirty="0" smtClean="0">
                <a:latin typeface="Calibri" pitchFamily="34" charset="0"/>
                <a:cs typeface="Calibri" pitchFamily="34" charset="0"/>
              </a:rPr>
              <a:t> </a:t>
            </a:r>
            <a:r>
              <a:rPr lang="de-DE" sz="2600" dirty="0" err="1" smtClean="0">
                <a:latin typeface="Calibri" pitchFamily="34" charset="0"/>
                <a:cs typeface="Calibri" pitchFamily="34" charset="0"/>
              </a:rPr>
              <a:t>and</a:t>
            </a:r>
            <a:r>
              <a:rPr lang="de-DE" sz="2600" dirty="0" smtClean="0">
                <a:latin typeface="Calibri" pitchFamily="34" charset="0"/>
                <a:cs typeface="Calibri" pitchFamily="34" charset="0"/>
              </a:rPr>
              <a:t> E×B </a:t>
            </a:r>
            <a:r>
              <a:rPr lang="de-DE" sz="2600" dirty="0" err="1" smtClean="0">
                <a:latin typeface="Calibri" pitchFamily="34" charset="0"/>
                <a:cs typeface="Calibri" pitchFamily="34" charset="0"/>
              </a:rPr>
              <a:t>chopper</a:t>
            </a:r>
            <a:endParaRPr lang="de-DE" sz="2600" dirty="0" smtClean="0">
              <a:latin typeface="Calibri" pitchFamily="34" charset="0"/>
              <a:cs typeface="Calibri" pitchFamily="34" charset="0"/>
            </a:endParaRPr>
          </a:p>
        </p:txBody>
      </p:sp>
      <p:cxnSp>
        <p:nvCxnSpPr>
          <p:cNvPr id="13" name="Gerade Verbindung mit Pfeil 12"/>
          <p:cNvCxnSpPr/>
          <p:nvPr/>
        </p:nvCxnSpPr>
        <p:spPr bwMode="auto">
          <a:xfrm flipV="1">
            <a:off x="4574081" y="4123114"/>
            <a:ext cx="160032" cy="1815396"/>
          </a:xfrm>
          <a:prstGeom prst="straightConnector1">
            <a:avLst/>
          </a:prstGeom>
          <a:noFill/>
          <a:ln w="57150" cap="flat" cmpd="sng" algn="ctr">
            <a:solidFill>
              <a:schemeClr val="tx1"/>
            </a:solidFill>
            <a:prstDash val="solid"/>
            <a:round/>
            <a:headEnd type="none" w="med" len="med"/>
            <a:tailEnd type="arrow" w="lg" len="lg"/>
          </a:ln>
          <a:effectLst/>
        </p:spPr>
      </p:cxnSp>
    </p:spTree>
    <p:extLst>
      <p:ext uri="{BB962C8B-B14F-4D97-AF65-F5344CB8AC3E}">
        <p14:creationId xmlns:p14="http://schemas.microsoft.com/office/powerpoint/2010/main" val="37740559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Measurements</a:t>
            </a:r>
            <a:r>
              <a:rPr lang="de-DE" dirty="0"/>
              <a:t>: DC Beam</a:t>
            </a:r>
          </a:p>
        </p:txBody>
      </p:sp>
      <p:sp>
        <p:nvSpPr>
          <p:cNvPr id="3" name="Inhaltsplatzhalter 2"/>
          <p:cNvSpPr>
            <a:spLocks noGrp="1"/>
          </p:cNvSpPr>
          <p:nvPr>
            <p:ph idx="1"/>
          </p:nvPr>
        </p:nvSpPr>
        <p:spPr>
          <a:xfrm>
            <a:off x="955969" y="1300950"/>
            <a:ext cx="7456516" cy="760603"/>
          </a:xfrm>
        </p:spPr>
        <p:txBody>
          <a:bodyPr/>
          <a:lstStyle/>
          <a:p>
            <a:pPr marL="0" indent="0">
              <a:buNone/>
            </a:pPr>
            <a:r>
              <a:rPr lang="en-US" dirty="0" smtClean="0"/>
              <a:t>Emittance measurement behind Solenoid 1</a:t>
            </a:r>
            <a:endParaRPr lang="de-DE"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1318" y="1995053"/>
            <a:ext cx="7065818" cy="4398047"/>
          </a:xfrm>
          <a:prstGeom prst="rect">
            <a:avLst/>
          </a:prstGeom>
        </p:spPr>
      </p:pic>
      <p:sp>
        <p:nvSpPr>
          <p:cNvPr id="5" name="Textfeld 4"/>
          <p:cNvSpPr txBox="1"/>
          <p:nvPr/>
        </p:nvSpPr>
        <p:spPr>
          <a:xfrm>
            <a:off x="350705" y="2078178"/>
            <a:ext cx="907107" cy="923330"/>
          </a:xfrm>
          <a:prstGeom prst="rect">
            <a:avLst/>
          </a:prstGeom>
          <a:noFill/>
        </p:spPr>
        <p:txBody>
          <a:bodyPr wrap="none" rtlCol="0">
            <a:spAutoFit/>
          </a:bodyPr>
          <a:lstStyle/>
          <a:p>
            <a:pPr algn="l"/>
            <a:r>
              <a:rPr lang="en-US" dirty="0" smtClean="0">
                <a:latin typeface="Calibri" pitchFamily="34" charset="0"/>
                <a:cs typeface="Calibri" pitchFamily="34" charset="0"/>
              </a:rPr>
              <a:t>He</a:t>
            </a:r>
            <a:r>
              <a:rPr lang="en-US" baseline="30000" dirty="0" smtClean="0">
                <a:latin typeface="Calibri" pitchFamily="34" charset="0"/>
                <a:cs typeface="Calibri" pitchFamily="34" charset="0"/>
              </a:rPr>
              <a:t>+</a:t>
            </a:r>
            <a:r>
              <a:rPr lang="en-US" dirty="0" smtClean="0">
                <a:latin typeface="Calibri" pitchFamily="34" charset="0"/>
                <a:cs typeface="Calibri" pitchFamily="34" charset="0"/>
              </a:rPr>
              <a:t>, </a:t>
            </a:r>
          </a:p>
          <a:p>
            <a:pPr algn="l"/>
            <a:r>
              <a:rPr lang="en-US" dirty="0" smtClean="0">
                <a:latin typeface="Calibri" pitchFamily="34" charset="0"/>
                <a:cs typeface="Calibri" pitchFamily="34" charset="0"/>
              </a:rPr>
              <a:t>10 </a:t>
            </a:r>
            <a:r>
              <a:rPr lang="en-US" dirty="0" err="1" smtClean="0">
                <a:latin typeface="Calibri" pitchFamily="34" charset="0"/>
                <a:cs typeface="Calibri" pitchFamily="34" charset="0"/>
              </a:rPr>
              <a:t>keV</a:t>
            </a:r>
            <a:r>
              <a:rPr lang="en-US" dirty="0" smtClean="0">
                <a:latin typeface="Calibri" pitchFamily="34" charset="0"/>
                <a:cs typeface="Calibri" pitchFamily="34" charset="0"/>
              </a:rPr>
              <a:t>, </a:t>
            </a:r>
          </a:p>
          <a:p>
            <a:pPr algn="l"/>
            <a:r>
              <a:rPr lang="en-US" dirty="0" smtClean="0">
                <a:latin typeface="Calibri" pitchFamily="34" charset="0"/>
                <a:cs typeface="Calibri" pitchFamily="34" charset="0"/>
              </a:rPr>
              <a:t>0.9 mA</a:t>
            </a:r>
            <a:endParaRPr lang="de-DE" dirty="0" err="1" smtClean="0">
              <a:latin typeface="Calibri" pitchFamily="34" charset="0"/>
              <a:cs typeface="Calibri" pitchFamily="34" charset="0"/>
            </a:endParaRPr>
          </a:p>
        </p:txBody>
      </p:sp>
    </p:spTree>
    <p:extLst>
      <p:ext uri="{BB962C8B-B14F-4D97-AF65-F5344CB8AC3E}">
        <p14:creationId xmlns:p14="http://schemas.microsoft.com/office/powerpoint/2010/main" val="42185804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Measurements</a:t>
            </a:r>
            <a:r>
              <a:rPr lang="de-DE" dirty="0" smtClean="0"/>
              <a:t>: DC Beam</a:t>
            </a:r>
            <a:endParaRPr lang="de-DE" dirty="0"/>
          </a:p>
        </p:txBody>
      </p:sp>
      <p:pic>
        <p:nvPicPr>
          <p:cNvPr id="175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998" y="1334057"/>
            <a:ext cx="6891514" cy="4914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430903" y="2350315"/>
            <a:ext cx="1536796" cy="2554545"/>
          </a:xfrm>
          <a:prstGeom prst="rect">
            <a:avLst/>
          </a:prstGeom>
          <a:noFill/>
        </p:spPr>
        <p:txBody>
          <a:bodyPr wrap="square" rtlCol="0">
            <a:spAutoFit/>
          </a:bodyPr>
          <a:lstStyle/>
          <a:p>
            <a:pPr algn="l"/>
            <a:r>
              <a:rPr lang="en-US" sz="1600" dirty="0" smtClean="0">
                <a:latin typeface="Calibri" pitchFamily="34" charset="0"/>
                <a:cs typeface="Calibri" pitchFamily="34" charset="0"/>
              </a:rPr>
              <a:t>Measured using</a:t>
            </a:r>
          </a:p>
          <a:p>
            <a:pPr algn="l"/>
            <a:r>
              <a:rPr lang="en-US" sz="1600" dirty="0" smtClean="0">
                <a:latin typeface="Calibri" pitchFamily="34" charset="0"/>
                <a:cs typeface="Calibri" pitchFamily="34" charset="0"/>
              </a:rPr>
              <a:t>slit-grid device, </a:t>
            </a:r>
          </a:p>
          <a:p>
            <a:pPr algn="l"/>
            <a:r>
              <a:rPr lang="en-US" sz="1600" dirty="0" smtClean="0">
                <a:latin typeface="Calibri" pitchFamily="34" charset="0"/>
                <a:cs typeface="Calibri" pitchFamily="34" charset="0"/>
              </a:rPr>
              <a:t>installed behind Sol1.</a:t>
            </a:r>
          </a:p>
          <a:p>
            <a:pPr algn="l"/>
            <a:endParaRPr lang="en-US" sz="1600" dirty="0">
              <a:latin typeface="Calibri" pitchFamily="34" charset="0"/>
              <a:cs typeface="Calibri" pitchFamily="34" charset="0"/>
            </a:endParaRPr>
          </a:p>
          <a:p>
            <a:pPr algn="l"/>
            <a:r>
              <a:rPr lang="en-US" sz="1600" dirty="0" smtClean="0">
                <a:latin typeface="Calibri" pitchFamily="34" charset="0"/>
                <a:cs typeface="Calibri" pitchFamily="34" charset="0"/>
              </a:rPr>
              <a:t>Simulated using </a:t>
            </a:r>
            <a:r>
              <a:rPr lang="en-US" sz="1600" dirty="0" err="1" smtClean="0">
                <a:latin typeface="Calibri" pitchFamily="34" charset="0"/>
                <a:cs typeface="Calibri" pitchFamily="34" charset="0"/>
              </a:rPr>
              <a:t>Lintra</a:t>
            </a:r>
            <a:r>
              <a:rPr lang="en-US" sz="1600" dirty="0" smtClean="0">
                <a:latin typeface="Calibri" pitchFamily="34" charset="0"/>
                <a:cs typeface="Calibri" pitchFamily="34" charset="0"/>
              </a:rPr>
              <a:t> code, assuming 85% space charge compensation.</a:t>
            </a:r>
            <a:endParaRPr lang="de-DE" sz="1600" dirty="0" err="1" smtClean="0">
              <a:latin typeface="Calibri" pitchFamily="34" charset="0"/>
              <a:cs typeface="Calibri" pitchFamily="34" charset="0"/>
            </a:endParaRPr>
          </a:p>
        </p:txBody>
      </p:sp>
      <p:pic>
        <p:nvPicPr>
          <p:cNvPr id="4" name="Grafik 3"/>
          <p:cNvPicPr>
            <a:picLocks noChangeAspect="1"/>
          </p:cNvPicPr>
          <p:nvPr/>
        </p:nvPicPr>
        <p:blipFill>
          <a:blip r:embed="rId3"/>
          <a:stretch>
            <a:fillRect/>
          </a:stretch>
        </p:blipFill>
        <p:spPr>
          <a:xfrm>
            <a:off x="9344025" y="2265270"/>
            <a:ext cx="6407100" cy="2136960"/>
          </a:xfrm>
          <a:prstGeom prst="rect">
            <a:avLst/>
          </a:prstGeom>
        </p:spPr>
      </p:pic>
      <p:sp>
        <p:nvSpPr>
          <p:cNvPr id="5" name="Textfeld 4"/>
          <p:cNvSpPr txBox="1"/>
          <p:nvPr/>
        </p:nvSpPr>
        <p:spPr>
          <a:xfrm>
            <a:off x="378917" y="1381423"/>
            <a:ext cx="907107" cy="923330"/>
          </a:xfrm>
          <a:prstGeom prst="rect">
            <a:avLst/>
          </a:prstGeom>
          <a:noFill/>
        </p:spPr>
        <p:txBody>
          <a:bodyPr wrap="none" rtlCol="0">
            <a:spAutoFit/>
          </a:bodyPr>
          <a:lstStyle/>
          <a:p>
            <a:pPr algn="l"/>
            <a:r>
              <a:rPr lang="en-US" dirty="0" smtClean="0">
                <a:latin typeface="Calibri" pitchFamily="34" charset="0"/>
                <a:cs typeface="Calibri" pitchFamily="34" charset="0"/>
              </a:rPr>
              <a:t>He</a:t>
            </a:r>
            <a:r>
              <a:rPr lang="en-US" baseline="30000" dirty="0" smtClean="0">
                <a:latin typeface="Calibri" pitchFamily="34" charset="0"/>
                <a:cs typeface="Calibri" pitchFamily="34" charset="0"/>
              </a:rPr>
              <a:t>+</a:t>
            </a:r>
            <a:r>
              <a:rPr lang="en-US" dirty="0" smtClean="0">
                <a:latin typeface="Calibri" pitchFamily="34" charset="0"/>
                <a:cs typeface="Calibri" pitchFamily="34" charset="0"/>
              </a:rPr>
              <a:t>, </a:t>
            </a:r>
          </a:p>
          <a:p>
            <a:pPr algn="l"/>
            <a:r>
              <a:rPr lang="en-US" dirty="0" smtClean="0">
                <a:latin typeface="Calibri" pitchFamily="34" charset="0"/>
                <a:cs typeface="Calibri" pitchFamily="34" charset="0"/>
              </a:rPr>
              <a:t>10 </a:t>
            </a:r>
            <a:r>
              <a:rPr lang="en-US" dirty="0" err="1" smtClean="0">
                <a:latin typeface="Calibri" pitchFamily="34" charset="0"/>
                <a:cs typeface="Calibri" pitchFamily="34" charset="0"/>
              </a:rPr>
              <a:t>keV</a:t>
            </a:r>
            <a:r>
              <a:rPr lang="en-US" dirty="0" smtClean="0">
                <a:latin typeface="Calibri" pitchFamily="34" charset="0"/>
                <a:cs typeface="Calibri" pitchFamily="34" charset="0"/>
              </a:rPr>
              <a:t>, </a:t>
            </a:r>
          </a:p>
          <a:p>
            <a:pPr algn="l"/>
            <a:r>
              <a:rPr lang="en-US" dirty="0" smtClean="0">
                <a:latin typeface="Calibri" pitchFamily="34" charset="0"/>
                <a:cs typeface="Calibri" pitchFamily="34" charset="0"/>
              </a:rPr>
              <a:t>0.9 mA</a:t>
            </a:r>
            <a:endParaRPr lang="de-DE" dirty="0" err="1" smtClean="0">
              <a:latin typeface="Calibri" pitchFamily="34" charset="0"/>
              <a:cs typeface="Calibri" pitchFamily="34" charset="0"/>
            </a:endParaRPr>
          </a:p>
        </p:txBody>
      </p:sp>
    </p:spTree>
    <p:extLst>
      <p:ext uri="{BB962C8B-B14F-4D97-AF65-F5344CB8AC3E}">
        <p14:creationId xmlns:p14="http://schemas.microsoft.com/office/powerpoint/2010/main" val="471695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Measurements</a:t>
            </a:r>
            <a:r>
              <a:rPr lang="de-DE" dirty="0" smtClean="0"/>
              <a:t>: DC Beam</a:t>
            </a:r>
            <a:endParaRPr lang="de-DE" dirty="0"/>
          </a:p>
        </p:txBody>
      </p:sp>
      <p:pic>
        <p:nvPicPr>
          <p:cNvPr id="176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269" y="2526463"/>
            <a:ext cx="3999255" cy="3287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6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820" y="2858299"/>
            <a:ext cx="4374790" cy="2903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378917" y="1381423"/>
            <a:ext cx="907107" cy="923330"/>
          </a:xfrm>
          <a:prstGeom prst="rect">
            <a:avLst/>
          </a:prstGeom>
          <a:noFill/>
        </p:spPr>
        <p:txBody>
          <a:bodyPr wrap="none" rtlCol="0">
            <a:spAutoFit/>
          </a:bodyPr>
          <a:lstStyle/>
          <a:p>
            <a:pPr algn="l"/>
            <a:r>
              <a:rPr lang="en-US" dirty="0" smtClean="0">
                <a:latin typeface="Calibri" pitchFamily="34" charset="0"/>
                <a:cs typeface="Calibri" pitchFamily="34" charset="0"/>
              </a:rPr>
              <a:t>He</a:t>
            </a:r>
            <a:r>
              <a:rPr lang="en-US" baseline="30000" dirty="0" smtClean="0">
                <a:latin typeface="Calibri" pitchFamily="34" charset="0"/>
                <a:cs typeface="Calibri" pitchFamily="34" charset="0"/>
              </a:rPr>
              <a:t>+</a:t>
            </a:r>
            <a:r>
              <a:rPr lang="en-US" dirty="0" smtClean="0">
                <a:latin typeface="Calibri" pitchFamily="34" charset="0"/>
                <a:cs typeface="Calibri" pitchFamily="34" charset="0"/>
              </a:rPr>
              <a:t>, </a:t>
            </a:r>
          </a:p>
          <a:p>
            <a:pPr algn="l"/>
            <a:r>
              <a:rPr lang="en-US" dirty="0" smtClean="0">
                <a:latin typeface="Calibri" pitchFamily="34" charset="0"/>
                <a:cs typeface="Calibri" pitchFamily="34" charset="0"/>
              </a:rPr>
              <a:t>10 </a:t>
            </a:r>
            <a:r>
              <a:rPr lang="en-US" dirty="0" err="1" smtClean="0">
                <a:latin typeface="Calibri" pitchFamily="34" charset="0"/>
                <a:cs typeface="Calibri" pitchFamily="34" charset="0"/>
              </a:rPr>
              <a:t>keV</a:t>
            </a:r>
            <a:r>
              <a:rPr lang="en-US" dirty="0" smtClean="0">
                <a:latin typeface="Calibri" pitchFamily="34" charset="0"/>
                <a:cs typeface="Calibri" pitchFamily="34" charset="0"/>
              </a:rPr>
              <a:t>, </a:t>
            </a:r>
          </a:p>
          <a:p>
            <a:pPr algn="l"/>
            <a:r>
              <a:rPr lang="en-US" dirty="0" smtClean="0">
                <a:latin typeface="Calibri" pitchFamily="34" charset="0"/>
                <a:cs typeface="Calibri" pitchFamily="34" charset="0"/>
              </a:rPr>
              <a:t>0.9 mA</a:t>
            </a:r>
            <a:endParaRPr lang="de-DE" dirty="0" err="1" smtClean="0">
              <a:latin typeface="Calibri" pitchFamily="34" charset="0"/>
              <a:cs typeface="Calibri" pitchFamily="34" charset="0"/>
            </a:endParaRPr>
          </a:p>
        </p:txBody>
      </p:sp>
      <p:pic>
        <p:nvPicPr>
          <p:cNvPr id="3" name="Grafik 2"/>
          <p:cNvPicPr>
            <a:picLocks noChangeAspect="1"/>
          </p:cNvPicPr>
          <p:nvPr/>
        </p:nvPicPr>
        <p:blipFill>
          <a:blip r:embed="rId4"/>
          <a:stretch>
            <a:fillRect/>
          </a:stretch>
        </p:blipFill>
        <p:spPr>
          <a:xfrm>
            <a:off x="1759841" y="1907587"/>
            <a:ext cx="1592609" cy="707340"/>
          </a:xfrm>
          <a:prstGeom prst="rect">
            <a:avLst/>
          </a:prstGeom>
        </p:spPr>
      </p:pic>
      <p:pic>
        <p:nvPicPr>
          <p:cNvPr id="4" name="Grafik 3"/>
          <p:cNvPicPr>
            <a:picLocks noChangeAspect="1"/>
          </p:cNvPicPr>
          <p:nvPr/>
        </p:nvPicPr>
        <p:blipFill>
          <a:blip r:embed="rId5"/>
          <a:stretch>
            <a:fillRect/>
          </a:stretch>
        </p:blipFill>
        <p:spPr>
          <a:xfrm>
            <a:off x="6099177" y="1990714"/>
            <a:ext cx="991575" cy="944460"/>
          </a:xfrm>
          <a:prstGeom prst="rect">
            <a:avLst/>
          </a:prstGeom>
        </p:spPr>
      </p:pic>
      <p:sp>
        <p:nvSpPr>
          <p:cNvPr id="6" name="Textfeld 5"/>
          <p:cNvSpPr txBox="1"/>
          <p:nvPr/>
        </p:nvSpPr>
        <p:spPr>
          <a:xfrm>
            <a:off x="1628662" y="1480491"/>
            <a:ext cx="1909498" cy="369332"/>
          </a:xfrm>
          <a:prstGeom prst="rect">
            <a:avLst/>
          </a:prstGeom>
          <a:noFill/>
        </p:spPr>
        <p:txBody>
          <a:bodyPr wrap="none" rtlCol="0">
            <a:spAutoFit/>
          </a:bodyPr>
          <a:lstStyle/>
          <a:p>
            <a:r>
              <a:rPr lang="de-DE" dirty="0" smtClean="0">
                <a:latin typeface="Calibri" pitchFamily="34" charset="0"/>
                <a:cs typeface="Calibri" pitchFamily="34" charset="0"/>
              </a:rPr>
              <a:t>Phase-</a:t>
            </a:r>
            <a:r>
              <a:rPr lang="de-DE" dirty="0" err="1" smtClean="0">
                <a:latin typeface="Calibri" pitchFamily="34" charset="0"/>
                <a:cs typeface="Calibri" pitchFamily="34" charset="0"/>
              </a:rPr>
              <a:t>space</a:t>
            </a:r>
            <a:r>
              <a:rPr lang="de-DE" dirty="0" smtClean="0">
                <a:latin typeface="Calibri" pitchFamily="34" charset="0"/>
                <a:cs typeface="Calibri" pitchFamily="34" charset="0"/>
              </a:rPr>
              <a:t> angle</a:t>
            </a:r>
          </a:p>
        </p:txBody>
      </p:sp>
      <p:sp>
        <p:nvSpPr>
          <p:cNvPr id="9" name="Textfeld 8"/>
          <p:cNvSpPr txBox="1"/>
          <p:nvPr/>
        </p:nvSpPr>
        <p:spPr>
          <a:xfrm>
            <a:off x="6128843" y="1492806"/>
            <a:ext cx="932243" cy="369332"/>
          </a:xfrm>
          <a:prstGeom prst="rect">
            <a:avLst/>
          </a:prstGeom>
          <a:noFill/>
        </p:spPr>
        <p:txBody>
          <a:bodyPr wrap="none" rtlCol="0">
            <a:spAutoFit/>
          </a:bodyPr>
          <a:lstStyle/>
          <a:p>
            <a:r>
              <a:rPr lang="de-DE" dirty="0" err="1" smtClean="0">
                <a:latin typeface="Calibri" pitchFamily="34" charset="0"/>
                <a:cs typeface="Calibri" pitchFamily="34" charset="0"/>
              </a:rPr>
              <a:t>Kurtosis</a:t>
            </a:r>
            <a:endParaRPr lang="de-DE" dirty="0" smtClean="0">
              <a:latin typeface="Calibri" pitchFamily="34" charset="0"/>
              <a:cs typeface="Calibri" pitchFamily="34" charset="0"/>
            </a:endParaRPr>
          </a:p>
        </p:txBody>
      </p:sp>
    </p:spTree>
    <p:extLst>
      <p:ext uri="{BB962C8B-B14F-4D97-AF65-F5344CB8AC3E}">
        <p14:creationId xmlns:p14="http://schemas.microsoft.com/office/powerpoint/2010/main" val="3269631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D:\Eigene Dokumente\LEBT\Aufbau LEBT\Bilder_Thomas\2013-09-11_0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66" t="32686" r="25532" b="32942"/>
          <a:stretch/>
        </p:blipFill>
        <p:spPr bwMode="auto">
          <a:xfrm>
            <a:off x="817338" y="1394791"/>
            <a:ext cx="7112927" cy="224368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228599" y="719138"/>
            <a:ext cx="8803433" cy="1143000"/>
          </a:xfrm>
        </p:spPr>
        <p:txBody>
          <a:bodyPr/>
          <a:lstStyle/>
          <a:p>
            <a:r>
              <a:rPr lang="de-DE" dirty="0" smtClean="0"/>
              <a:t>FRANZ LEBT: </a:t>
            </a:r>
            <a:r>
              <a:rPr lang="de-DE" dirty="0" err="1" smtClean="0"/>
              <a:t>Overview</a:t>
            </a:r>
            <a:endParaRPr lang="de-DE" dirty="0"/>
          </a:p>
        </p:txBody>
      </p:sp>
      <p:pic>
        <p:nvPicPr>
          <p:cNvPr id="6" name="Picture 2" descr="C:\Users\NNP409\AppData\Local\Temp\acchjfhb_neu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701"/>
          <a:stretch/>
        </p:blipFill>
        <p:spPr bwMode="auto">
          <a:xfrm>
            <a:off x="1443471" y="3949858"/>
            <a:ext cx="6400900" cy="2143128"/>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787753" y="5971683"/>
            <a:ext cx="2624667" cy="579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8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1" tIns="45715" rIns="91431" bIns="45715">
            <a:spAutoFit/>
          </a:bodyPr>
          <a:lstStyle>
            <a:defPPr>
              <a:defRPr lang="de-DE"/>
            </a:defPPr>
            <a:lvl1pPr>
              <a:lnSpc>
                <a:spcPts val="3800"/>
              </a:lnSpc>
              <a:defRPr sz="3600">
                <a:solidFill>
                  <a:srgbClr val="008000"/>
                </a:solidFill>
                <a:latin typeface="Calibri" panose="020F0502020204030204" pitchFamily="34" charset="0"/>
              </a:defRPr>
            </a:lvl1pPr>
          </a:lstStyle>
          <a:p>
            <a:r>
              <a:rPr lang="de-DE" sz="1800" dirty="0">
                <a:solidFill>
                  <a:srgbClr val="E28700"/>
                </a:solidFill>
              </a:rPr>
              <a:t>Faraday </a:t>
            </a:r>
            <a:r>
              <a:rPr lang="de-DE" sz="1800" dirty="0" smtClean="0">
                <a:solidFill>
                  <a:srgbClr val="E28700"/>
                </a:solidFill>
              </a:rPr>
              <a:t>Cup 1</a:t>
            </a:r>
            <a:endParaRPr lang="de-DE" sz="1800" dirty="0">
              <a:solidFill>
                <a:srgbClr val="E28700"/>
              </a:solidFill>
            </a:endParaRPr>
          </a:p>
        </p:txBody>
      </p:sp>
      <p:sp>
        <p:nvSpPr>
          <p:cNvPr id="8" name="Textfeld 7"/>
          <p:cNvSpPr txBox="1"/>
          <p:nvPr/>
        </p:nvSpPr>
        <p:spPr>
          <a:xfrm>
            <a:off x="4894415" y="6078207"/>
            <a:ext cx="1143756" cy="534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8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spAutoFit/>
          </a:bodyPr>
          <a:lstStyle>
            <a:defPPr>
              <a:defRPr lang="de-DE"/>
            </a:defPPr>
            <a:lvl1pPr>
              <a:defRPr sz="4000">
                <a:solidFill>
                  <a:srgbClr val="008000"/>
                </a:solidFill>
              </a:defRPr>
            </a:lvl1pPr>
          </a:lstStyle>
          <a:p>
            <a:pPr>
              <a:lnSpc>
                <a:spcPts val="1700"/>
              </a:lnSpc>
            </a:pPr>
            <a:r>
              <a:rPr lang="de-DE" sz="1800" dirty="0">
                <a:solidFill>
                  <a:schemeClr val="tx1"/>
                </a:solidFill>
                <a:latin typeface="Calibri" panose="020F0502020204030204" pitchFamily="34" charset="0"/>
              </a:rPr>
              <a:t>HV </a:t>
            </a:r>
            <a:r>
              <a:rPr lang="de-DE" sz="1800" dirty="0" smtClean="0">
                <a:solidFill>
                  <a:schemeClr val="tx1"/>
                </a:solidFill>
                <a:latin typeface="Calibri" panose="020F0502020204030204" pitchFamily="34" charset="0"/>
              </a:rPr>
              <a:t>Pulse </a:t>
            </a:r>
          </a:p>
          <a:p>
            <a:pPr>
              <a:lnSpc>
                <a:spcPts val="1700"/>
              </a:lnSpc>
            </a:pPr>
            <a:r>
              <a:rPr lang="de-DE" sz="1800" dirty="0" smtClean="0">
                <a:solidFill>
                  <a:schemeClr val="tx1"/>
                </a:solidFill>
                <a:latin typeface="Calibri" panose="020F0502020204030204" pitchFamily="34" charset="0"/>
              </a:rPr>
              <a:t>Generator</a:t>
            </a:r>
            <a:endParaRPr lang="de-DE" sz="1800" dirty="0">
              <a:solidFill>
                <a:schemeClr val="tx1"/>
              </a:solidFill>
              <a:latin typeface="Calibri" panose="020F0502020204030204" pitchFamily="34" charset="0"/>
            </a:endParaRPr>
          </a:p>
        </p:txBody>
      </p:sp>
      <p:sp>
        <p:nvSpPr>
          <p:cNvPr id="9" name="Textfeld 8"/>
          <p:cNvSpPr txBox="1"/>
          <p:nvPr/>
        </p:nvSpPr>
        <p:spPr>
          <a:xfrm>
            <a:off x="7384081" y="3729498"/>
            <a:ext cx="1487569" cy="646321"/>
          </a:xfrm>
          <a:prstGeom prst="rect">
            <a:avLst/>
          </a:prstGeom>
          <a:noFill/>
        </p:spPr>
        <p:txBody>
          <a:bodyPr wrap="none" lIns="91431" tIns="45715" rIns="91431" bIns="45715" rtlCol="0">
            <a:spAutoFit/>
          </a:bodyPr>
          <a:lstStyle/>
          <a:p>
            <a:r>
              <a:rPr lang="de-DE" dirty="0" smtClean="0">
                <a:solidFill>
                  <a:srgbClr val="660066"/>
                </a:solidFill>
                <a:latin typeface="Calibri" panose="020F0502020204030204" pitchFamily="34" charset="0"/>
              </a:rPr>
              <a:t>Beam </a:t>
            </a:r>
            <a:r>
              <a:rPr lang="de-DE" dirty="0" err="1" smtClean="0">
                <a:solidFill>
                  <a:srgbClr val="660066"/>
                </a:solidFill>
                <a:latin typeface="Calibri" panose="020F0502020204030204" pitchFamily="34" charset="0"/>
              </a:rPr>
              <a:t>Current</a:t>
            </a:r>
            <a:endParaRPr lang="de-DE" dirty="0" smtClean="0">
              <a:solidFill>
                <a:srgbClr val="660066"/>
              </a:solidFill>
              <a:latin typeface="Calibri" panose="020F0502020204030204" pitchFamily="34" charset="0"/>
            </a:endParaRPr>
          </a:p>
          <a:p>
            <a:r>
              <a:rPr lang="de-DE" dirty="0" smtClean="0">
                <a:solidFill>
                  <a:srgbClr val="660066"/>
                </a:solidFill>
                <a:latin typeface="Calibri" panose="020F0502020204030204" pitchFamily="34" charset="0"/>
              </a:rPr>
              <a:t>Transformer</a:t>
            </a:r>
            <a:endParaRPr lang="de-DE" dirty="0">
              <a:solidFill>
                <a:srgbClr val="660066"/>
              </a:solidFill>
              <a:latin typeface="Calibri" panose="020F0502020204030204" pitchFamily="34" charset="0"/>
            </a:endParaRPr>
          </a:p>
        </p:txBody>
      </p:sp>
      <p:cxnSp>
        <p:nvCxnSpPr>
          <p:cNvPr id="10" name="Gerade Verbindung mit Pfeil 9"/>
          <p:cNvCxnSpPr/>
          <p:nvPr/>
        </p:nvCxnSpPr>
        <p:spPr bwMode="auto">
          <a:xfrm flipH="1">
            <a:off x="6814635" y="4067898"/>
            <a:ext cx="698685" cy="535503"/>
          </a:xfrm>
          <a:prstGeom prst="straightConnector1">
            <a:avLst/>
          </a:prstGeom>
          <a:noFill/>
          <a:ln w="57150">
            <a:solidFill>
              <a:srgbClr val="660033"/>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Gerade Verbindung mit Pfeil 10"/>
          <p:cNvCxnSpPr>
            <a:stCxn id="8" idx="0"/>
          </p:cNvCxnSpPr>
          <p:nvPr/>
        </p:nvCxnSpPr>
        <p:spPr bwMode="auto">
          <a:xfrm flipH="1" flipV="1">
            <a:off x="4840426" y="4454106"/>
            <a:ext cx="625867" cy="1624101"/>
          </a:xfrm>
          <a:prstGeom prst="straightConnector1">
            <a:avLst/>
          </a:prstGeom>
          <a:noFill/>
          <a:ln w="57150">
            <a:solidFill>
              <a:schemeClr val="tx1"/>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Gerade Verbindung mit Pfeil 11"/>
          <p:cNvCxnSpPr/>
          <p:nvPr/>
        </p:nvCxnSpPr>
        <p:spPr bwMode="auto">
          <a:xfrm flipV="1">
            <a:off x="2174033" y="4777638"/>
            <a:ext cx="653143" cy="1418158"/>
          </a:xfrm>
          <a:prstGeom prst="straightConnector1">
            <a:avLst/>
          </a:prstGeom>
          <a:noFill/>
          <a:ln w="57150">
            <a:solidFill>
              <a:srgbClr val="E28700"/>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feld 12"/>
          <p:cNvSpPr txBox="1"/>
          <p:nvPr/>
        </p:nvSpPr>
        <p:spPr>
          <a:xfrm>
            <a:off x="3256028" y="6130579"/>
            <a:ext cx="1396518" cy="361627"/>
          </a:xfrm>
          <a:prstGeom prst="rect">
            <a:avLst/>
          </a:prstGeom>
          <a:noFill/>
        </p:spPr>
        <p:txBody>
          <a:bodyPr wrap="none" lIns="91431" tIns="45715" rIns="91431" bIns="45715" rtlCol="0">
            <a:spAutoFit/>
          </a:bodyPr>
          <a:lstStyle/>
          <a:p>
            <a:pPr>
              <a:lnSpc>
                <a:spcPts val="2111"/>
              </a:lnSpc>
            </a:pPr>
            <a:r>
              <a:rPr lang="de-DE" dirty="0">
                <a:solidFill>
                  <a:srgbClr val="0000FF"/>
                </a:solidFill>
                <a:latin typeface="Calibri" pitchFamily="34" charset="0"/>
                <a:cs typeface="Calibri" pitchFamily="34" charset="0"/>
              </a:rPr>
              <a:t>E×B </a:t>
            </a:r>
            <a:r>
              <a:rPr lang="de-DE" dirty="0" err="1">
                <a:solidFill>
                  <a:srgbClr val="0000FF"/>
                </a:solidFill>
                <a:latin typeface="Calibri" pitchFamily="34" charset="0"/>
                <a:cs typeface="Calibri" pitchFamily="34" charset="0"/>
              </a:rPr>
              <a:t>Chopper</a:t>
            </a:r>
            <a:endParaRPr lang="de-DE" dirty="0">
              <a:solidFill>
                <a:srgbClr val="0000FF"/>
              </a:solidFill>
              <a:latin typeface="Calibri" pitchFamily="34" charset="0"/>
              <a:cs typeface="Calibri" pitchFamily="34" charset="0"/>
            </a:endParaRPr>
          </a:p>
        </p:txBody>
      </p:sp>
      <p:cxnSp>
        <p:nvCxnSpPr>
          <p:cNvPr id="14" name="Gerade Verbindung mit Pfeil 13"/>
          <p:cNvCxnSpPr/>
          <p:nvPr/>
        </p:nvCxnSpPr>
        <p:spPr bwMode="auto">
          <a:xfrm flipV="1">
            <a:off x="4040155" y="5656176"/>
            <a:ext cx="299731" cy="539620"/>
          </a:xfrm>
          <a:prstGeom prst="straightConnector1">
            <a:avLst/>
          </a:prstGeom>
          <a:noFill/>
          <a:ln w="57150" cap="flat" cmpd="sng" algn="ctr">
            <a:solidFill>
              <a:srgbClr val="0000FF"/>
            </a:solidFill>
            <a:prstDash val="solid"/>
            <a:round/>
            <a:headEnd type="none" w="med" len="med"/>
            <a:tailEnd type="arrow"/>
          </a:ln>
          <a:effectLst/>
        </p:spPr>
      </p:cxnSp>
      <p:sp>
        <p:nvSpPr>
          <p:cNvPr id="15" name="Textfeld 14"/>
          <p:cNvSpPr txBox="1"/>
          <p:nvPr/>
        </p:nvSpPr>
        <p:spPr>
          <a:xfrm>
            <a:off x="1728920" y="4984102"/>
            <a:ext cx="582192" cy="369322"/>
          </a:xfrm>
          <a:prstGeom prst="rect">
            <a:avLst/>
          </a:prstGeom>
          <a:noFill/>
        </p:spPr>
        <p:txBody>
          <a:bodyPr wrap="none" lIns="91431" tIns="45715" rIns="91431" bIns="45715" rtlCol="0">
            <a:spAutoFit/>
          </a:bodyPr>
          <a:lstStyle/>
          <a:p>
            <a:r>
              <a:rPr lang="de-DE" dirty="0">
                <a:solidFill>
                  <a:schemeClr val="bg1"/>
                </a:solidFill>
                <a:latin typeface="Calibri" panose="020F0502020204030204" pitchFamily="34" charset="0"/>
              </a:rPr>
              <a:t>Sol1</a:t>
            </a:r>
          </a:p>
        </p:txBody>
      </p:sp>
      <p:sp>
        <p:nvSpPr>
          <p:cNvPr id="16" name="Textfeld 15"/>
          <p:cNvSpPr txBox="1"/>
          <p:nvPr/>
        </p:nvSpPr>
        <p:spPr>
          <a:xfrm>
            <a:off x="3580960" y="4987134"/>
            <a:ext cx="582192" cy="369322"/>
          </a:xfrm>
          <a:prstGeom prst="rect">
            <a:avLst/>
          </a:prstGeom>
          <a:noFill/>
        </p:spPr>
        <p:txBody>
          <a:bodyPr wrap="none" lIns="91431" tIns="45715" rIns="91431" bIns="45715" rtlCol="0">
            <a:spAutoFit/>
          </a:bodyPr>
          <a:lstStyle/>
          <a:p>
            <a:r>
              <a:rPr lang="de-DE" dirty="0">
                <a:solidFill>
                  <a:schemeClr val="bg1"/>
                </a:solidFill>
                <a:latin typeface="Calibri" panose="020F0502020204030204" pitchFamily="34" charset="0"/>
              </a:rPr>
              <a:t>Sol2</a:t>
            </a:r>
          </a:p>
        </p:txBody>
      </p:sp>
      <p:sp>
        <p:nvSpPr>
          <p:cNvPr id="17" name="Textfeld 16"/>
          <p:cNvSpPr txBox="1"/>
          <p:nvPr/>
        </p:nvSpPr>
        <p:spPr>
          <a:xfrm>
            <a:off x="5581996" y="4993985"/>
            <a:ext cx="582192" cy="369322"/>
          </a:xfrm>
          <a:prstGeom prst="rect">
            <a:avLst/>
          </a:prstGeom>
          <a:noFill/>
        </p:spPr>
        <p:txBody>
          <a:bodyPr wrap="none" lIns="91431" tIns="45715" rIns="91431" bIns="45715" rtlCol="0">
            <a:spAutoFit/>
          </a:bodyPr>
          <a:lstStyle/>
          <a:p>
            <a:r>
              <a:rPr lang="de-DE" dirty="0">
                <a:solidFill>
                  <a:schemeClr val="bg1"/>
                </a:solidFill>
                <a:latin typeface="Calibri" panose="020F0502020204030204" pitchFamily="34" charset="0"/>
              </a:rPr>
              <a:t>Sol3</a:t>
            </a:r>
          </a:p>
        </p:txBody>
      </p:sp>
      <p:sp>
        <p:nvSpPr>
          <p:cNvPr id="18" name="Textfeld 17"/>
          <p:cNvSpPr txBox="1"/>
          <p:nvPr/>
        </p:nvSpPr>
        <p:spPr>
          <a:xfrm>
            <a:off x="8149950" y="4508905"/>
            <a:ext cx="582192" cy="369322"/>
          </a:xfrm>
          <a:prstGeom prst="rect">
            <a:avLst/>
          </a:prstGeom>
          <a:noFill/>
        </p:spPr>
        <p:txBody>
          <a:bodyPr wrap="none" lIns="91431" tIns="45715" rIns="91431" bIns="45715" rtlCol="0">
            <a:spAutoFit/>
          </a:bodyPr>
          <a:lstStyle/>
          <a:p>
            <a:r>
              <a:rPr lang="de-DE" dirty="0">
                <a:latin typeface="Calibri" panose="020F0502020204030204" pitchFamily="34" charset="0"/>
              </a:rPr>
              <a:t>Sol4</a:t>
            </a:r>
          </a:p>
        </p:txBody>
      </p:sp>
      <p:cxnSp>
        <p:nvCxnSpPr>
          <p:cNvPr id="19" name="Gerade Verbindung mit Pfeil 18"/>
          <p:cNvCxnSpPr>
            <a:stCxn id="18" idx="1"/>
          </p:cNvCxnSpPr>
          <p:nvPr/>
        </p:nvCxnSpPr>
        <p:spPr bwMode="auto">
          <a:xfrm flipH="1" flipV="1">
            <a:off x="7664445" y="4650056"/>
            <a:ext cx="485505" cy="43510"/>
          </a:xfrm>
          <a:prstGeom prst="straightConnector1">
            <a:avLst/>
          </a:prstGeom>
          <a:noFill/>
          <a:ln w="57150">
            <a:solidFill>
              <a:schemeClr val="tx1"/>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feld 22"/>
          <p:cNvSpPr txBox="1"/>
          <p:nvPr/>
        </p:nvSpPr>
        <p:spPr>
          <a:xfrm>
            <a:off x="252575" y="3253874"/>
            <a:ext cx="1315342" cy="630932"/>
          </a:xfrm>
          <a:prstGeom prst="rect">
            <a:avLst/>
          </a:prstGeom>
          <a:noFill/>
        </p:spPr>
        <p:txBody>
          <a:bodyPr wrap="none" lIns="91431" tIns="45715" rIns="91431" bIns="45715" rtlCol="0">
            <a:spAutoFit/>
          </a:bodyPr>
          <a:lstStyle/>
          <a:p>
            <a:pPr>
              <a:lnSpc>
                <a:spcPts val="2111"/>
              </a:lnSpc>
            </a:pPr>
            <a:r>
              <a:rPr lang="de-DE" dirty="0" smtClean="0">
                <a:solidFill>
                  <a:srgbClr val="7030A0"/>
                </a:solidFill>
                <a:latin typeface="Calibri" pitchFamily="34" charset="0"/>
                <a:cs typeface="Calibri" pitchFamily="34" charset="0"/>
              </a:rPr>
              <a:t>Ion Source:</a:t>
            </a:r>
          </a:p>
          <a:p>
            <a:pPr>
              <a:lnSpc>
                <a:spcPts val="2111"/>
              </a:lnSpc>
            </a:pPr>
            <a:r>
              <a:rPr lang="de-DE" dirty="0" smtClean="0">
                <a:solidFill>
                  <a:srgbClr val="7030A0"/>
                </a:solidFill>
                <a:latin typeface="Calibri" pitchFamily="34" charset="0"/>
                <a:cs typeface="Calibri" pitchFamily="34" charset="0"/>
              </a:rPr>
              <a:t>He</a:t>
            </a:r>
            <a:r>
              <a:rPr lang="de-DE" baseline="30000" dirty="0" smtClean="0">
                <a:solidFill>
                  <a:srgbClr val="7030A0"/>
                </a:solidFill>
                <a:latin typeface="Calibri" pitchFamily="34" charset="0"/>
                <a:cs typeface="Calibri" pitchFamily="34" charset="0"/>
              </a:rPr>
              <a:t>+</a:t>
            </a:r>
            <a:r>
              <a:rPr lang="de-DE" dirty="0" smtClean="0">
                <a:solidFill>
                  <a:srgbClr val="7030A0"/>
                </a:solidFill>
                <a:latin typeface="Calibri" pitchFamily="34" charset="0"/>
                <a:cs typeface="Calibri" pitchFamily="34" charset="0"/>
              </a:rPr>
              <a:t>, 14 keV </a:t>
            </a:r>
            <a:endParaRPr lang="de-DE" dirty="0">
              <a:solidFill>
                <a:srgbClr val="7030A0"/>
              </a:solidFill>
              <a:latin typeface="Calibri" pitchFamily="34" charset="0"/>
              <a:cs typeface="Calibri" pitchFamily="34" charset="0"/>
            </a:endParaRPr>
          </a:p>
        </p:txBody>
      </p:sp>
      <p:cxnSp>
        <p:nvCxnSpPr>
          <p:cNvPr id="24" name="Gerade Verbindung mit Pfeil 23"/>
          <p:cNvCxnSpPr/>
          <p:nvPr/>
        </p:nvCxnSpPr>
        <p:spPr bwMode="auto">
          <a:xfrm flipV="1">
            <a:off x="789345" y="2712066"/>
            <a:ext cx="264871" cy="517396"/>
          </a:xfrm>
          <a:prstGeom prst="straightConnector1">
            <a:avLst/>
          </a:prstGeom>
          <a:noFill/>
          <a:ln w="57150" cap="flat" cmpd="sng" algn="ctr">
            <a:solidFill>
              <a:srgbClr val="7030A0"/>
            </a:solidFill>
            <a:prstDash val="solid"/>
            <a:round/>
            <a:headEnd type="none" w="med" len="med"/>
            <a:tailEnd type="arrow"/>
          </a:ln>
          <a:effectLst/>
        </p:spPr>
      </p:cxnSp>
      <p:sp>
        <p:nvSpPr>
          <p:cNvPr id="25" name="Textfeld 24"/>
          <p:cNvSpPr txBox="1"/>
          <p:nvPr/>
        </p:nvSpPr>
        <p:spPr>
          <a:xfrm>
            <a:off x="6297256" y="6115833"/>
            <a:ext cx="2098825" cy="361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8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5" rIns="91431" bIns="45715">
            <a:spAutoFit/>
          </a:bodyPr>
          <a:lstStyle>
            <a:defPPr>
              <a:defRPr lang="de-DE"/>
            </a:defPPr>
            <a:lvl1pPr>
              <a:defRPr sz="4000">
                <a:solidFill>
                  <a:srgbClr val="008000"/>
                </a:solidFill>
              </a:defRPr>
            </a:lvl1pPr>
          </a:lstStyle>
          <a:p>
            <a:pPr>
              <a:lnSpc>
                <a:spcPts val="2111"/>
              </a:lnSpc>
            </a:pPr>
            <a:r>
              <a:rPr lang="de-DE" sz="1800" dirty="0" err="1" smtClean="0">
                <a:solidFill>
                  <a:srgbClr val="00B050"/>
                </a:solidFill>
                <a:latin typeface="Calibri" panose="020F0502020204030204" pitchFamily="34" charset="0"/>
              </a:rPr>
              <a:t>Aperture</a:t>
            </a:r>
            <a:r>
              <a:rPr lang="de-DE" sz="1800" dirty="0" smtClean="0">
                <a:solidFill>
                  <a:srgbClr val="00B050"/>
                </a:solidFill>
                <a:latin typeface="Calibri" panose="020F0502020204030204" pitchFamily="34" charset="0"/>
              </a:rPr>
              <a:t>: </a:t>
            </a:r>
            <a:r>
              <a:rPr lang="de-DE" sz="1800" i="1" dirty="0" smtClean="0">
                <a:solidFill>
                  <a:srgbClr val="00B050"/>
                </a:solidFill>
                <a:latin typeface="Calibri" panose="020F0502020204030204" pitchFamily="34" charset="0"/>
              </a:rPr>
              <a:t>r</a:t>
            </a:r>
            <a:r>
              <a:rPr lang="de-DE" sz="1800" dirty="0" smtClean="0">
                <a:solidFill>
                  <a:srgbClr val="00B050"/>
                </a:solidFill>
                <a:latin typeface="Calibri" panose="020F0502020204030204" pitchFamily="34" charset="0"/>
              </a:rPr>
              <a:t> = 50 mm</a:t>
            </a:r>
            <a:endParaRPr lang="de-DE" sz="1800" dirty="0">
              <a:solidFill>
                <a:srgbClr val="00B050"/>
              </a:solidFill>
              <a:latin typeface="Calibri" panose="020F0502020204030204" pitchFamily="34" charset="0"/>
            </a:endParaRPr>
          </a:p>
        </p:txBody>
      </p:sp>
      <p:cxnSp>
        <p:nvCxnSpPr>
          <p:cNvPr id="26" name="Gerade Verbindung mit Pfeil 25"/>
          <p:cNvCxnSpPr/>
          <p:nvPr/>
        </p:nvCxnSpPr>
        <p:spPr bwMode="auto">
          <a:xfrm flipH="1" flipV="1">
            <a:off x="5301849" y="4850417"/>
            <a:ext cx="1011852" cy="1433175"/>
          </a:xfrm>
          <a:prstGeom prst="straightConnector1">
            <a:avLst/>
          </a:prstGeom>
          <a:noFill/>
          <a:ln w="57150">
            <a:solidFill>
              <a:srgbClr val="00B050"/>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feld 28"/>
          <p:cNvSpPr txBox="1"/>
          <p:nvPr/>
        </p:nvSpPr>
        <p:spPr>
          <a:xfrm>
            <a:off x="7915814" y="2749390"/>
            <a:ext cx="954138" cy="605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8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1" tIns="45715" rIns="91431" bIns="45715">
            <a:spAutoFit/>
          </a:bodyPr>
          <a:lstStyle>
            <a:defPPr>
              <a:defRPr lang="de-DE"/>
            </a:defPPr>
            <a:lvl1pPr>
              <a:lnSpc>
                <a:spcPts val="3800"/>
              </a:lnSpc>
              <a:defRPr sz="3600">
                <a:solidFill>
                  <a:srgbClr val="008000"/>
                </a:solidFill>
                <a:latin typeface="Calibri" panose="020F0502020204030204" pitchFamily="34" charset="0"/>
              </a:defRPr>
            </a:lvl1pPr>
          </a:lstStyle>
          <a:p>
            <a:pPr>
              <a:lnSpc>
                <a:spcPts val="2000"/>
              </a:lnSpc>
            </a:pPr>
            <a:r>
              <a:rPr lang="de-DE" sz="1800" dirty="0" smtClean="0">
                <a:solidFill>
                  <a:srgbClr val="E28700"/>
                </a:solidFill>
              </a:rPr>
              <a:t>Faraday</a:t>
            </a:r>
          </a:p>
          <a:p>
            <a:pPr>
              <a:lnSpc>
                <a:spcPts val="2000"/>
              </a:lnSpc>
            </a:pPr>
            <a:r>
              <a:rPr lang="de-DE" sz="1800" dirty="0" smtClean="0">
                <a:solidFill>
                  <a:srgbClr val="E28700"/>
                </a:solidFill>
              </a:rPr>
              <a:t>Cup </a:t>
            </a:r>
            <a:r>
              <a:rPr lang="de-DE" sz="1800" dirty="0">
                <a:solidFill>
                  <a:srgbClr val="E28700"/>
                </a:solidFill>
              </a:rPr>
              <a:t>2</a:t>
            </a:r>
          </a:p>
        </p:txBody>
      </p:sp>
      <p:cxnSp>
        <p:nvCxnSpPr>
          <p:cNvPr id="30" name="Gerade Verbindung mit Pfeil 29"/>
          <p:cNvCxnSpPr/>
          <p:nvPr/>
        </p:nvCxnSpPr>
        <p:spPr bwMode="auto">
          <a:xfrm flipH="1" flipV="1">
            <a:off x="7645783" y="2231087"/>
            <a:ext cx="568964" cy="531845"/>
          </a:xfrm>
          <a:prstGeom prst="straightConnector1">
            <a:avLst/>
          </a:prstGeom>
          <a:noFill/>
          <a:ln w="57150">
            <a:solidFill>
              <a:srgbClr val="E28700"/>
            </a:solidFill>
            <a:round/>
            <a:headEnd type="none"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Gerade Verbindung mit Pfeil 4"/>
          <p:cNvCxnSpPr/>
          <p:nvPr/>
        </p:nvCxnSpPr>
        <p:spPr bwMode="auto">
          <a:xfrm>
            <a:off x="1604963" y="3691030"/>
            <a:ext cx="5779118" cy="8724"/>
          </a:xfrm>
          <a:prstGeom prst="straightConnector1">
            <a:avLst/>
          </a:prstGeom>
          <a:noFill/>
          <a:ln w="38100" cap="flat" cmpd="sng" algn="ctr">
            <a:solidFill>
              <a:schemeClr val="tx1"/>
            </a:solidFill>
            <a:prstDash val="solid"/>
            <a:round/>
            <a:headEnd type="arrow" w="lg" len="lg"/>
            <a:tailEnd type="arrow" w="lg" len="lg"/>
          </a:ln>
          <a:effectLst/>
        </p:spPr>
      </p:cxnSp>
      <p:sp>
        <p:nvSpPr>
          <p:cNvPr id="34" name="Textfeld 33"/>
          <p:cNvSpPr txBox="1"/>
          <p:nvPr/>
        </p:nvSpPr>
        <p:spPr>
          <a:xfrm>
            <a:off x="4030487" y="3649874"/>
            <a:ext cx="1112520" cy="338554"/>
          </a:xfrm>
          <a:prstGeom prst="rect">
            <a:avLst/>
          </a:prstGeom>
          <a:noFill/>
        </p:spPr>
        <p:txBody>
          <a:bodyPr wrap="square" rtlCol="0">
            <a:spAutoFit/>
          </a:bodyPr>
          <a:lstStyle/>
          <a:p>
            <a:r>
              <a:rPr lang="de-DE" sz="1600" i="1" dirty="0" smtClean="0">
                <a:latin typeface="Calibri" pitchFamily="34" charset="0"/>
                <a:cs typeface="Calibri" pitchFamily="34" charset="0"/>
              </a:rPr>
              <a:t>L</a:t>
            </a:r>
            <a:r>
              <a:rPr lang="de-DE" sz="1600" dirty="0" smtClean="0">
                <a:latin typeface="Calibri" pitchFamily="34" charset="0"/>
                <a:cs typeface="Calibri" pitchFamily="34" charset="0"/>
              </a:rPr>
              <a:t> = 3.7 m</a:t>
            </a:r>
          </a:p>
        </p:txBody>
      </p:sp>
    </p:spTree>
    <p:extLst>
      <p:ext uri="{BB962C8B-B14F-4D97-AF65-F5344CB8AC3E}">
        <p14:creationId xmlns:p14="http://schemas.microsoft.com/office/powerpoint/2010/main" val="523985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57168" y="5466916"/>
            <a:ext cx="1683025" cy="923330"/>
          </a:xfrm>
          <a:prstGeom prst="rect">
            <a:avLst/>
          </a:prstGeom>
          <a:noFill/>
        </p:spPr>
        <p:txBody>
          <a:bodyPr wrap="none" rtlCol="0">
            <a:spAutoFit/>
          </a:bodyPr>
          <a:lstStyle/>
          <a:p>
            <a:pPr algn="l"/>
            <a:r>
              <a:rPr lang="de-DE" dirty="0" smtClean="0">
                <a:solidFill>
                  <a:srgbClr val="0000FF"/>
                </a:solidFill>
                <a:latin typeface="Calibri" pitchFamily="34" charset="0"/>
                <a:cs typeface="Calibri" pitchFamily="34" charset="0"/>
              </a:rPr>
              <a:t>He</a:t>
            </a:r>
            <a:r>
              <a:rPr lang="de-DE" baseline="30000" dirty="0" smtClean="0">
                <a:solidFill>
                  <a:srgbClr val="0000FF"/>
                </a:solidFill>
                <a:latin typeface="Calibri" pitchFamily="34" charset="0"/>
                <a:cs typeface="Calibri" pitchFamily="34" charset="0"/>
              </a:rPr>
              <a:t>+</a:t>
            </a:r>
            <a:r>
              <a:rPr lang="de-DE" dirty="0" smtClean="0">
                <a:solidFill>
                  <a:srgbClr val="0000FF"/>
                </a:solidFill>
                <a:latin typeface="Calibri" pitchFamily="34" charset="0"/>
                <a:cs typeface="Calibri" pitchFamily="34" charset="0"/>
              </a:rPr>
              <a:t>, 14 keV</a:t>
            </a:r>
          </a:p>
          <a:p>
            <a:pPr algn="l"/>
            <a:r>
              <a:rPr lang="de-DE" i="1" dirty="0" err="1" smtClean="0">
                <a:solidFill>
                  <a:srgbClr val="0000FF"/>
                </a:solidFill>
                <a:latin typeface="Calibri" pitchFamily="34" charset="0"/>
                <a:cs typeface="Calibri" pitchFamily="34" charset="0"/>
              </a:rPr>
              <a:t>r</a:t>
            </a:r>
            <a:r>
              <a:rPr lang="de-DE" baseline="-25000" dirty="0" err="1" smtClean="0">
                <a:solidFill>
                  <a:srgbClr val="0000FF"/>
                </a:solidFill>
                <a:latin typeface="Calibri" pitchFamily="34" charset="0"/>
                <a:cs typeface="Calibri" pitchFamily="34" charset="0"/>
              </a:rPr>
              <a:t>aperture</a:t>
            </a:r>
            <a:r>
              <a:rPr lang="de-DE" dirty="0" smtClean="0">
                <a:solidFill>
                  <a:srgbClr val="0000FF"/>
                </a:solidFill>
                <a:latin typeface="Calibri" pitchFamily="34" charset="0"/>
                <a:cs typeface="Calibri" pitchFamily="34" charset="0"/>
              </a:rPr>
              <a:t> = 50 mm</a:t>
            </a:r>
          </a:p>
          <a:p>
            <a:pPr algn="l"/>
            <a:r>
              <a:rPr lang="de-DE" i="1" dirty="0" err="1" smtClean="0">
                <a:solidFill>
                  <a:srgbClr val="0000FF"/>
                </a:solidFill>
                <a:latin typeface="Calibri" pitchFamily="34" charset="0"/>
                <a:cs typeface="Calibri" pitchFamily="34" charset="0"/>
              </a:rPr>
              <a:t>I</a:t>
            </a:r>
            <a:r>
              <a:rPr lang="de-DE" baseline="-25000" dirty="0" err="1" smtClean="0">
                <a:solidFill>
                  <a:srgbClr val="0000FF"/>
                </a:solidFill>
                <a:latin typeface="Calibri" pitchFamily="34" charset="0"/>
                <a:cs typeface="Calibri" pitchFamily="34" charset="0"/>
              </a:rPr>
              <a:t>dipole</a:t>
            </a:r>
            <a:r>
              <a:rPr lang="de-DE" dirty="0" smtClean="0">
                <a:solidFill>
                  <a:srgbClr val="0000FF"/>
                </a:solidFill>
                <a:latin typeface="Calibri" pitchFamily="34" charset="0"/>
                <a:cs typeface="Calibri" pitchFamily="34" charset="0"/>
              </a:rPr>
              <a:t> </a:t>
            </a:r>
            <a:r>
              <a:rPr lang="de-DE" dirty="0">
                <a:solidFill>
                  <a:srgbClr val="0000FF"/>
                </a:solidFill>
                <a:latin typeface="Calibri" pitchFamily="34" charset="0"/>
                <a:cs typeface="Calibri" pitchFamily="34" charset="0"/>
              </a:rPr>
              <a:t>= </a:t>
            </a:r>
            <a:r>
              <a:rPr lang="de-DE" dirty="0" smtClean="0">
                <a:solidFill>
                  <a:srgbClr val="0000FF"/>
                </a:solidFill>
                <a:latin typeface="Calibri" pitchFamily="34" charset="0"/>
                <a:cs typeface="Calibri" pitchFamily="34" charset="0"/>
              </a:rPr>
              <a:t>40.0 A</a:t>
            </a:r>
            <a:endParaRPr lang="de-DE" dirty="0">
              <a:solidFill>
                <a:srgbClr val="0000FF"/>
              </a:solidFill>
              <a:latin typeface="Calibri" pitchFamily="34" charset="0"/>
              <a:cs typeface="Calibri" pitchFamily="34" charset="0"/>
            </a:endParaRPr>
          </a:p>
        </p:txBody>
      </p:sp>
      <p:sp>
        <p:nvSpPr>
          <p:cNvPr id="9" name="Titel 8"/>
          <p:cNvSpPr>
            <a:spLocks noGrp="1"/>
          </p:cNvSpPr>
          <p:nvPr>
            <p:ph type="title"/>
          </p:nvPr>
        </p:nvSpPr>
        <p:spPr/>
        <p:txBody>
          <a:bodyPr/>
          <a:lstStyle/>
          <a:p>
            <a:r>
              <a:rPr lang="de-DE" dirty="0" err="1" smtClean="0"/>
              <a:t>Measurements</a:t>
            </a:r>
            <a:r>
              <a:rPr lang="de-DE" dirty="0" smtClean="0"/>
              <a:t>: Repetition Rate</a:t>
            </a:r>
            <a:endParaRPr lang="de-DE" dirty="0"/>
          </a:p>
        </p:txBody>
      </p:sp>
      <p:sp>
        <p:nvSpPr>
          <p:cNvPr id="12" name="Textfeld 11"/>
          <p:cNvSpPr txBox="1"/>
          <p:nvPr/>
        </p:nvSpPr>
        <p:spPr>
          <a:xfrm>
            <a:off x="451728" y="1710987"/>
            <a:ext cx="1871299" cy="2308324"/>
          </a:xfrm>
          <a:prstGeom prst="rect">
            <a:avLst/>
          </a:prstGeom>
          <a:noFill/>
          <a:ln>
            <a:noFill/>
          </a:ln>
        </p:spPr>
        <p:txBody>
          <a:bodyPr wrap="square" rtlCol="0">
            <a:spAutoFit/>
          </a:bodyPr>
          <a:lstStyle/>
          <a:p>
            <a:pPr marL="285750" indent="-285750" algn="l">
              <a:buFont typeface="Arial" panose="020B0604020202020204" pitchFamily="34" charset="0"/>
              <a:buChar char="•"/>
            </a:pPr>
            <a:r>
              <a:rPr lang="de-DE" sz="1600" dirty="0" smtClean="0">
                <a:latin typeface="Calibri" pitchFamily="34" charset="0"/>
                <a:cs typeface="Calibri" pitchFamily="34" charset="0"/>
              </a:rPr>
              <a:t>Beam </a:t>
            </a:r>
            <a:r>
              <a:rPr lang="de-DE" sz="1600" dirty="0" err="1" smtClean="0">
                <a:latin typeface="Calibri" pitchFamily="34" charset="0"/>
                <a:cs typeface="Calibri" pitchFamily="34" charset="0"/>
              </a:rPr>
              <a:t>chopping</a:t>
            </a:r>
            <a:r>
              <a:rPr lang="de-DE" sz="1600" dirty="0" smtClean="0">
                <a:latin typeface="Calibri" pitchFamily="34" charset="0"/>
                <a:cs typeface="Calibri" pitchFamily="34" charset="0"/>
              </a:rPr>
              <a:t> at 257 kHz </a:t>
            </a:r>
            <a:r>
              <a:rPr lang="de-DE" sz="1600" dirty="0" err="1" smtClean="0">
                <a:latin typeface="Calibri" pitchFamily="34" charset="0"/>
                <a:cs typeface="Calibri" pitchFamily="34" charset="0"/>
              </a:rPr>
              <a:t>experimentally</a:t>
            </a:r>
            <a:r>
              <a:rPr lang="de-DE" sz="1600" dirty="0" smtClean="0">
                <a:latin typeface="Calibri" pitchFamily="34" charset="0"/>
                <a:cs typeface="Calibri" pitchFamily="34" charset="0"/>
              </a:rPr>
              <a:t> </a:t>
            </a:r>
            <a:r>
              <a:rPr lang="de-DE" sz="1600" dirty="0" err="1" smtClean="0">
                <a:latin typeface="Calibri" pitchFamily="34" charset="0"/>
                <a:cs typeface="Calibri" pitchFamily="34" charset="0"/>
              </a:rPr>
              <a:t>achieved</a:t>
            </a:r>
            <a:r>
              <a:rPr lang="de-DE" sz="1600" dirty="0" smtClean="0">
                <a:latin typeface="Calibri" pitchFamily="34" charset="0"/>
                <a:cs typeface="Calibri" pitchFamily="34" charset="0"/>
              </a:rPr>
              <a:t>.</a:t>
            </a:r>
          </a:p>
          <a:p>
            <a:pPr marL="285750" indent="-285750" algn="l">
              <a:buFont typeface="Arial" panose="020B0604020202020204" pitchFamily="34" charset="0"/>
              <a:buChar char="•"/>
            </a:pPr>
            <a:r>
              <a:rPr lang="de-DE" sz="1600" dirty="0" smtClean="0">
                <a:latin typeface="Calibri" pitchFamily="34" charset="0"/>
                <a:cs typeface="Calibri" pitchFamily="34" charset="0"/>
              </a:rPr>
              <a:t>Ratio </a:t>
            </a:r>
            <a:r>
              <a:rPr lang="de-DE" sz="1600" dirty="0" err="1">
                <a:latin typeface="Calibri" pitchFamily="34" charset="0"/>
                <a:cs typeface="Calibri" pitchFamily="34" charset="0"/>
              </a:rPr>
              <a:t>of</a:t>
            </a:r>
            <a:r>
              <a:rPr lang="de-DE" sz="1600" dirty="0">
                <a:latin typeface="Calibri" pitchFamily="34" charset="0"/>
                <a:cs typeface="Calibri" pitchFamily="34" charset="0"/>
              </a:rPr>
              <a:t> </a:t>
            </a:r>
            <a:r>
              <a:rPr lang="de-DE" sz="1600" dirty="0" err="1">
                <a:latin typeface="Calibri" pitchFamily="34" charset="0"/>
                <a:cs typeface="Calibri" pitchFamily="34" charset="0"/>
              </a:rPr>
              <a:t>Pulsed</a:t>
            </a:r>
            <a:r>
              <a:rPr lang="de-DE" sz="1600" dirty="0">
                <a:latin typeface="Calibri" pitchFamily="34" charset="0"/>
                <a:cs typeface="Calibri" pitchFamily="34" charset="0"/>
              </a:rPr>
              <a:t> </a:t>
            </a:r>
            <a:r>
              <a:rPr lang="de-DE" sz="1600" dirty="0" err="1" smtClean="0">
                <a:latin typeface="Calibri" pitchFamily="34" charset="0"/>
                <a:cs typeface="Calibri" pitchFamily="34" charset="0"/>
              </a:rPr>
              <a:t>to</a:t>
            </a:r>
            <a:r>
              <a:rPr lang="de-DE" sz="1600" dirty="0" smtClean="0">
                <a:latin typeface="Calibri" pitchFamily="34" charset="0"/>
                <a:cs typeface="Calibri" pitchFamily="34" charset="0"/>
              </a:rPr>
              <a:t> </a:t>
            </a:r>
            <a:r>
              <a:rPr lang="de-DE" sz="1600" dirty="0">
                <a:latin typeface="Calibri" pitchFamily="34" charset="0"/>
                <a:cs typeface="Calibri" pitchFamily="34" charset="0"/>
              </a:rPr>
              <a:t>DC Beam </a:t>
            </a:r>
            <a:r>
              <a:rPr lang="de-DE" sz="1600" dirty="0" err="1" smtClean="0">
                <a:latin typeface="Calibri" pitchFamily="34" charset="0"/>
                <a:cs typeface="Calibri" pitchFamily="34" charset="0"/>
              </a:rPr>
              <a:t>Current</a:t>
            </a:r>
            <a:r>
              <a:rPr lang="de-DE" sz="1600" dirty="0">
                <a:latin typeface="Calibri" pitchFamily="34" charset="0"/>
                <a:cs typeface="Calibri" pitchFamily="34" charset="0"/>
              </a:rPr>
              <a:t> </a:t>
            </a:r>
            <a:r>
              <a:rPr lang="de-DE" sz="1600" dirty="0" err="1" smtClean="0">
                <a:latin typeface="Calibri" pitchFamily="34" charset="0"/>
                <a:cs typeface="Calibri" pitchFamily="34" charset="0"/>
              </a:rPr>
              <a:t>of</a:t>
            </a:r>
            <a:endParaRPr lang="de-DE" sz="1600" dirty="0" smtClean="0">
              <a:latin typeface="Calibri" pitchFamily="34" charset="0"/>
              <a:cs typeface="Calibri" pitchFamily="34" charset="0"/>
            </a:endParaRPr>
          </a:p>
          <a:p>
            <a:pPr algn="l"/>
            <a:r>
              <a:rPr lang="de-DE" sz="1600" dirty="0" smtClean="0">
                <a:latin typeface="Calibri" pitchFamily="34" charset="0"/>
                <a:cs typeface="Calibri" pitchFamily="34" charset="0"/>
              </a:rPr>
              <a:t>      95.2</a:t>
            </a:r>
            <a:r>
              <a:rPr lang="de-DE" sz="1600" dirty="0">
                <a:latin typeface="Calibri" pitchFamily="34" charset="0"/>
                <a:cs typeface="Calibri" pitchFamily="34" charset="0"/>
              </a:rPr>
              <a:t>% ± 1.6</a:t>
            </a:r>
            <a:r>
              <a:rPr lang="de-DE" sz="1600" dirty="0" smtClean="0">
                <a:latin typeface="Calibri" pitchFamily="34" charset="0"/>
                <a:cs typeface="Calibri" pitchFamily="34" charset="0"/>
              </a:rPr>
              <a:t>%</a:t>
            </a:r>
          </a:p>
          <a:p>
            <a:pPr algn="l"/>
            <a:r>
              <a:rPr lang="de-DE" sz="1600" dirty="0">
                <a:latin typeface="Calibri" pitchFamily="34" charset="0"/>
                <a:cs typeface="Calibri" pitchFamily="34" charset="0"/>
              </a:rPr>
              <a:t> </a:t>
            </a:r>
            <a:r>
              <a:rPr lang="de-DE" sz="1600" dirty="0" smtClean="0">
                <a:latin typeface="Calibri" pitchFamily="34" charset="0"/>
                <a:cs typeface="Calibri" pitchFamily="34" charset="0"/>
              </a:rPr>
              <a:t>     </a:t>
            </a:r>
            <a:r>
              <a:rPr lang="de-DE" sz="1600" dirty="0" err="1" smtClean="0">
                <a:latin typeface="Calibri" pitchFamily="34" charset="0"/>
                <a:cs typeface="Calibri" pitchFamily="34" charset="0"/>
              </a:rPr>
              <a:t>achieved</a:t>
            </a:r>
            <a:r>
              <a:rPr lang="de-DE" sz="1600" dirty="0" smtClean="0">
                <a:latin typeface="Calibri" pitchFamily="34" charset="0"/>
                <a:cs typeface="Calibri" pitchFamily="34" charset="0"/>
              </a:rPr>
              <a:t>.</a:t>
            </a:r>
          </a:p>
        </p:txBody>
      </p:sp>
      <p:sp>
        <p:nvSpPr>
          <p:cNvPr id="13" name="Rechteck 12"/>
          <p:cNvSpPr/>
          <p:nvPr/>
        </p:nvSpPr>
        <p:spPr bwMode="auto">
          <a:xfrm>
            <a:off x="451729" y="1663790"/>
            <a:ext cx="1762841" cy="2355521"/>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413590" y="1445664"/>
            <a:ext cx="6383687" cy="4793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3669700" y="1804513"/>
            <a:ext cx="1428147" cy="369332"/>
          </a:xfrm>
          <a:prstGeom prst="rect">
            <a:avLst/>
          </a:prstGeom>
          <a:noFill/>
        </p:spPr>
        <p:txBody>
          <a:bodyPr wrap="none" rtlCol="0">
            <a:spAutoFit/>
          </a:bodyPr>
          <a:lstStyle/>
          <a:p>
            <a:r>
              <a:rPr lang="de-DE" i="1" dirty="0" err="1">
                <a:latin typeface="Calibri" pitchFamily="34" charset="0"/>
                <a:cs typeface="Calibri" pitchFamily="34" charset="0"/>
              </a:rPr>
              <a:t>f</a:t>
            </a:r>
            <a:r>
              <a:rPr lang="de-DE" baseline="-25000" dirty="0" err="1" smtClean="0">
                <a:latin typeface="Calibri" pitchFamily="34" charset="0"/>
                <a:cs typeface="Calibri" pitchFamily="34" charset="0"/>
              </a:rPr>
              <a:t>rep</a:t>
            </a:r>
            <a:r>
              <a:rPr lang="de-DE" dirty="0" smtClean="0">
                <a:latin typeface="Calibri" pitchFamily="34" charset="0"/>
                <a:cs typeface="Calibri" pitchFamily="34" charset="0"/>
              </a:rPr>
              <a:t> = 257 kHz</a:t>
            </a:r>
          </a:p>
        </p:txBody>
      </p:sp>
    </p:spTree>
    <p:extLst>
      <p:ext uri="{BB962C8B-B14F-4D97-AF65-F5344CB8AC3E}">
        <p14:creationId xmlns:p14="http://schemas.microsoft.com/office/powerpoint/2010/main" val="376595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3283418" y="1457389"/>
            <a:ext cx="5464406" cy="4103133"/>
            <a:chOff x="3283418" y="1457389"/>
            <a:chExt cx="5464406" cy="4103133"/>
          </a:xfrm>
        </p:grpSpPr>
        <p:pic>
          <p:nvPicPr>
            <p:cNvPr id="204802" name="Picture 2" descr="N:\ChristophW\Messungen\Chopper\2013-03-01\auswertung_sweep_strom\sweep_Ib_print_187_baseline_restored_detai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3418" y="1457389"/>
              <a:ext cx="5464406" cy="4103133"/>
            </a:xfrm>
            <a:prstGeom prst="rect">
              <a:avLst/>
            </a:prstGeom>
            <a:noFill/>
            <a:extLst>
              <a:ext uri="{909E8E84-426E-40DD-AFC4-6F175D3DCCD1}">
                <a14:hiddenFill xmlns:a14="http://schemas.microsoft.com/office/drawing/2010/main">
                  <a:solidFill>
                    <a:srgbClr val="FFFFFF"/>
                  </a:solidFill>
                </a14:hiddenFill>
              </a:ext>
            </a:extLst>
          </p:spPr>
        </p:pic>
        <p:sp>
          <p:nvSpPr>
            <p:cNvPr id="19" name="Rechteck 18"/>
            <p:cNvSpPr/>
            <p:nvPr/>
          </p:nvSpPr>
          <p:spPr bwMode="auto">
            <a:xfrm>
              <a:off x="8121147" y="2833794"/>
              <a:ext cx="223283" cy="1839439"/>
            </a:xfrm>
            <a:prstGeom prst="rect">
              <a:avLst/>
            </a:prstGeom>
            <a:solidFill>
              <a:schemeClr val="bg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grpSp>
      <p:sp>
        <p:nvSpPr>
          <p:cNvPr id="8" name="Rechteck 7"/>
          <p:cNvSpPr/>
          <p:nvPr/>
        </p:nvSpPr>
        <p:spPr bwMode="auto">
          <a:xfrm>
            <a:off x="385011" y="3633743"/>
            <a:ext cx="2829827" cy="1252153"/>
          </a:xfrm>
          <a:prstGeom prst="rect">
            <a:avLst/>
          </a:prstGeom>
          <a:solidFill>
            <a:schemeClr val="bg1"/>
          </a:solidFill>
          <a:ln w="19050" cap="flat" cmpd="sng" algn="ctr">
            <a:solidFill>
              <a:srgbClr val="FF99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2" name="Titel 1"/>
          <p:cNvSpPr>
            <a:spLocks noGrp="1"/>
          </p:cNvSpPr>
          <p:nvPr>
            <p:ph type="title"/>
          </p:nvPr>
        </p:nvSpPr>
        <p:spPr/>
        <p:txBody>
          <a:bodyPr/>
          <a:lstStyle/>
          <a:p>
            <a:r>
              <a:rPr lang="de-DE" dirty="0" err="1" smtClean="0"/>
              <a:t>Measurements</a:t>
            </a:r>
            <a:r>
              <a:rPr lang="de-DE" dirty="0" smtClean="0"/>
              <a:t>: Pulse Shape</a:t>
            </a:r>
            <a:endParaRPr lang="de-DE" dirty="0"/>
          </a:p>
        </p:txBody>
      </p:sp>
      <p:sp>
        <p:nvSpPr>
          <p:cNvPr id="3" name="Textfeld 2"/>
          <p:cNvSpPr txBox="1"/>
          <p:nvPr/>
        </p:nvSpPr>
        <p:spPr>
          <a:xfrm>
            <a:off x="145839" y="3672243"/>
            <a:ext cx="3280754" cy="553998"/>
          </a:xfrm>
          <a:prstGeom prst="rect">
            <a:avLst/>
          </a:prstGeom>
          <a:noFill/>
        </p:spPr>
        <p:txBody>
          <a:bodyPr wrap="square" rtlCol="0">
            <a:spAutoFit/>
          </a:bodyPr>
          <a:lstStyle/>
          <a:p>
            <a:r>
              <a:rPr lang="de-DE" sz="1500" dirty="0" smtClean="0">
                <a:latin typeface="Calibri" pitchFamily="34" charset="0"/>
                <a:cs typeface="Calibri" pitchFamily="34" charset="0"/>
              </a:rPr>
              <a:t>Gen. </a:t>
            </a:r>
            <a:r>
              <a:rPr lang="de-DE" sz="1500" dirty="0" err="1">
                <a:latin typeface="Calibri" pitchFamily="34" charset="0"/>
                <a:cs typeface="Calibri" pitchFamily="34" charset="0"/>
              </a:rPr>
              <a:t>p</a:t>
            </a:r>
            <a:r>
              <a:rPr lang="de-DE" sz="1500" dirty="0" err="1" smtClean="0">
                <a:latin typeface="Calibri" pitchFamily="34" charset="0"/>
                <a:cs typeface="Calibri" pitchFamily="34" charset="0"/>
              </a:rPr>
              <a:t>erveance</a:t>
            </a:r>
            <a:r>
              <a:rPr lang="de-DE" sz="1500" dirty="0" smtClean="0">
                <a:latin typeface="Calibri" pitchFamily="34" charset="0"/>
                <a:cs typeface="Calibri" pitchFamily="34" charset="0"/>
              </a:rPr>
              <a:t> </a:t>
            </a:r>
            <a:r>
              <a:rPr lang="de-DE" sz="1500" i="1" dirty="0" smtClean="0">
                <a:latin typeface="Calibri" pitchFamily="34" charset="0"/>
                <a:cs typeface="Calibri" pitchFamily="34" charset="0"/>
              </a:rPr>
              <a:t>K</a:t>
            </a:r>
            <a:r>
              <a:rPr lang="de-DE" sz="1500" dirty="0" smtClean="0">
                <a:latin typeface="Calibri" pitchFamily="34" charset="0"/>
                <a:cs typeface="Calibri" pitchFamily="34" charset="0"/>
              </a:rPr>
              <a:t> = 2.73e-3</a:t>
            </a:r>
            <a:br>
              <a:rPr lang="de-DE" sz="1500" dirty="0" smtClean="0">
                <a:latin typeface="Calibri" pitchFamily="34" charset="0"/>
                <a:cs typeface="Calibri" pitchFamily="34" charset="0"/>
              </a:rPr>
            </a:br>
            <a:r>
              <a:rPr lang="de-DE" sz="1500" dirty="0" smtClean="0">
                <a:latin typeface="Calibri" pitchFamily="34" charset="0"/>
                <a:cs typeface="Calibri" pitchFamily="34" charset="0"/>
              </a:rPr>
              <a:t>(</a:t>
            </a:r>
            <a:r>
              <a:rPr lang="de-DE" sz="1500" dirty="0" err="1" smtClean="0">
                <a:latin typeface="Calibri" pitchFamily="34" charset="0"/>
                <a:cs typeface="Calibri" pitchFamily="34" charset="0"/>
              </a:rPr>
              <a:t>equivalent</a:t>
            </a:r>
            <a:r>
              <a:rPr lang="de-DE" sz="1500" dirty="0" smtClean="0">
                <a:latin typeface="Calibri" pitchFamily="34" charset="0"/>
                <a:cs typeface="Calibri" pitchFamily="34" charset="0"/>
              </a:rPr>
              <a:t> </a:t>
            </a:r>
            <a:r>
              <a:rPr lang="de-DE" sz="1500" dirty="0" err="1" smtClean="0">
                <a:latin typeface="Calibri" pitchFamily="34" charset="0"/>
                <a:cs typeface="Calibri" pitchFamily="34" charset="0"/>
              </a:rPr>
              <a:t>to</a:t>
            </a:r>
            <a:r>
              <a:rPr lang="de-DE" sz="1500" dirty="0" smtClean="0">
                <a:latin typeface="Calibri" pitchFamily="34" charset="0"/>
                <a:cs typeface="Calibri" pitchFamily="34" charset="0"/>
              </a:rPr>
              <a:t> 175 mA, p, 120 </a:t>
            </a:r>
            <a:r>
              <a:rPr lang="de-DE" sz="1500" dirty="0" err="1" smtClean="0">
                <a:latin typeface="Calibri" pitchFamily="34" charset="0"/>
                <a:cs typeface="Calibri" pitchFamily="34" charset="0"/>
              </a:rPr>
              <a:t>keV</a:t>
            </a:r>
            <a:r>
              <a:rPr lang="de-DE" sz="1500" dirty="0" smtClean="0">
                <a:latin typeface="Calibri" pitchFamily="34" charset="0"/>
                <a:cs typeface="Calibri" pitchFamily="34" charset="0"/>
              </a:rPr>
              <a:t>). </a:t>
            </a:r>
          </a:p>
        </p:txBody>
      </p:sp>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273" y="4162193"/>
            <a:ext cx="1785060" cy="710752"/>
          </a:xfrm>
          <a:prstGeom prst="rect">
            <a:avLst/>
          </a:prstGeom>
          <a:solidFill>
            <a:srgbClr val="00B0F0"/>
          </a:solidFill>
          <a:ln>
            <a:noFill/>
          </a:ln>
          <a:extLst/>
        </p:spPr>
      </p:pic>
      <p:cxnSp>
        <p:nvCxnSpPr>
          <p:cNvPr id="5" name="Gerade Verbindung mit Pfeil 4"/>
          <p:cNvCxnSpPr/>
          <p:nvPr/>
        </p:nvCxnSpPr>
        <p:spPr bwMode="auto">
          <a:xfrm flipH="1">
            <a:off x="2919970" y="2185556"/>
            <a:ext cx="778070" cy="1397154"/>
          </a:xfrm>
          <a:prstGeom prst="straightConnector1">
            <a:avLst/>
          </a:prstGeom>
          <a:noFill/>
          <a:ln w="25400" cap="flat" cmpd="sng" algn="ctr">
            <a:solidFill>
              <a:srgbClr val="FF9900"/>
            </a:solidFill>
            <a:prstDash val="solid"/>
            <a:round/>
            <a:headEnd type="none" w="med" len="med"/>
            <a:tailEnd type="arrow" w="lg" len="lg"/>
          </a:ln>
          <a:effectLst/>
        </p:spPr>
      </p:cxnSp>
      <p:cxnSp>
        <p:nvCxnSpPr>
          <p:cNvPr id="7" name="Gerade Verbindung mit Pfeil 6"/>
          <p:cNvCxnSpPr/>
          <p:nvPr/>
        </p:nvCxnSpPr>
        <p:spPr bwMode="auto">
          <a:xfrm>
            <a:off x="5450409" y="2325117"/>
            <a:ext cx="0" cy="2141446"/>
          </a:xfrm>
          <a:prstGeom prst="straightConnector1">
            <a:avLst/>
          </a:prstGeom>
          <a:noFill/>
          <a:ln w="25400" cap="flat" cmpd="sng" algn="ctr">
            <a:solidFill>
              <a:schemeClr val="tx1"/>
            </a:solidFill>
            <a:prstDash val="solid"/>
            <a:round/>
            <a:headEnd type="none" w="med" len="med"/>
            <a:tailEnd type="none" w="med" len="med"/>
          </a:ln>
          <a:effectLst/>
        </p:spPr>
      </p:cxnSp>
      <p:sp>
        <p:nvSpPr>
          <p:cNvPr id="12" name="Textfeld 11"/>
          <p:cNvSpPr txBox="1"/>
          <p:nvPr/>
        </p:nvSpPr>
        <p:spPr>
          <a:xfrm>
            <a:off x="4225803" y="1633810"/>
            <a:ext cx="1233031" cy="477054"/>
          </a:xfrm>
          <a:prstGeom prst="rect">
            <a:avLst/>
          </a:prstGeom>
          <a:noFill/>
        </p:spPr>
        <p:txBody>
          <a:bodyPr wrap="none" rtlCol="0">
            <a:spAutoFit/>
          </a:bodyPr>
          <a:lstStyle/>
          <a:p>
            <a:r>
              <a:rPr lang="de-DE" sz="1250" dirty="0" err="1" smtClean="0">
                <a:latin typeface="+mj-lt"/>
                <a:cs typeface="Calibri" pitchFamily="34" charset="0"/>
              </a:rPr>
              <a:t>Rise</a:t>
            </a:r>
            <a:r>
              <a:rPr lang="de-DE" sz="1250" dirty="0" smtClean="0">
                <a:latin typeface="+mj-lt"/>
                <a:cs typeface="Calibri" pitchFamily="34" charset="0"/>
              </a:rPr>
              <a:t> Time:</a:t>
            </a:r>
          </a:p>
          <a:p>
            <a:r>
              <a:rPr lang="de-DE" sz="1250" dirty="0" smtClean="0">
                <a:latin typeface="+mj-lt"/>
                <a:cs typeface="Calibri" pitchFamily="34" charset="0"/>
              </a:rPr>
              <a:t>120 </a:t>
            </a:r>
            <a:r>
              <a:rPr lang="de-DE" sz="1250" dirty="0" err="1" smtClean="0">
                <a:latin typeface="+mj-lt"/>
                <a:cs typeface="Calibri" pitchFamily="34" charset="0"/>
              </a:rPr>
              <a:t>ns</a:t>
            </a:r>
            <a:r>
              <a:rPr lang="de-DE" sz="1250" dirty="0" smtClean="0">
                <a:latin typeface="+mj-lt"/>
                <a:cs typeface="Calibri" pitchFamily="34" charset="0"/>
              </a:rPr>
              <a:t> ± 10 </a:t>
            </a:r>
            <a:r>
              <a:rPr lang="de-DE" sz="1250" dirty="0" err="1" smtClean="0">
                <a:latin typeface="+mj-lt"/>
                <a:cs typeface="Calibri" pitchFamily="34" charset="0"/>
              </a:rPr>
              <a:t>ns</a:t>
            </a:r>
            <a:endParaRPr lang="de-DE" sz="1250" dirty="0" smtClean="0">
              <a:latin typeface="+mj-lt"/>
              <a:cs typeface="Calibri" pitchFamily="34" charset="0"/>
            </a:endParaRPr>
          </a:p>
        </p:txBody>
      </p:sp>
      <p:sp>
        <p:nvSpPr>
          <p:cNvPr id="22" name="Textfeld 21"/>
          <p:cNvSpPr txBox="1"/>
          <p:nvPr/>
        </p:nvSpPr>
        <p:spPr>
          <a:xfrm>
            <a:off x="475812" y="1655509"/>
            <a:ext cx="2511228" cy="1077218"/>
          </a:xfrm>
          <a:prstGeom prst="rect">
            <a:avLst/>
          </a:prstGeom>
          <a:noFill/>
          <a:ln>
            <a:solidFill>
              <a:schemeClr val="tx1"/>
            </a:solidFill>
          </a:ln>
        </p:spPr>
        <p:txBody>
          <a:bodyPr wrap="square" rtlCol="0">
            <a:spAutoFit/>
          </a:bodyPr>
          <a:lstStyle/>
          <a:p>
            <a:pPr marL="285750" indent="-285750" algn="l">
              <a:buFont typeface="Arial" panose="020B0604020202020204" pitchFamily="34" charset="0"/>
              <a:buChar char="•"/>
            </a:pPr>
            <a:r>
              <a:rPr lang="de-DE" sz="1600" dirty="0" err="1" smtClean="0">
                <a:latin typeface="Calibri" pitchFamily="34" charset="0"/>
                <a:cs typeface="Calibri" pitchFamily="34" charset="0"/>
              </a:rPr>
              <a:t>Reliable</a:t>
            </a:r>
            <a:r>
              <a:rPr lang="de-DE" sz="1600" dirty="0" smtClean="0">
                <a:latin typeface="Calibri" pitchFamily="34" charset="0"/>
                <a:cs typeface="Calibri" pitchFamily="34" charset="0"/>
              </a:rPr>
              <a:t> </a:t>
            </a:r>
            <a:r>
              <a:rPr lang="de-DE" sz="1600" dirty="0" err="1" smtClean="0">
                <a:latin typeface="Calibri" pitchFamily="34" charset="0"/>
                <a:cs typeface="Calibri" pitchFamily="34" charset="0"/>
              </a:rPr>
              <a:t>chopping</a:t>
            </a:r>
            <a:r>
              <a:rPr lang="de-DE" sz="1600" dirty="0" smtClean="0">
                <a:latin typeface="Calibri" pitchFamily="34" charset="0"/>
                <a:cs typeface="Calibri" pitchFamily="34" charset="0"/>
              </a:rPr>
              <a:t> </a:t>
            </a:r>
            <a:r>
              <a:rPr lang="de-DE" sz="1600" dirty="0" err="1" smtClean="0">
                <a:latin typeface="Calibri" pitchFamily="34" charset="0"/>
                <a:cs typeface="Calibri" pitchFamily="34" charset="0"/>
              </a:rPr>
              <a:t>and</a:t>
            </a:r>
            <a:r>
              <a:rPr lang="de-DE" sz="1600" dirty="0" smtClean="0">
                <a:latin typeface="Calibri" pitchFamily="34" charset="0"/>
                <a:cs typeface="Calibri" pitchFamily="34" charset="0"/>
              </a:rPr>
              <a:t> </a:t>
            </a:r>
            <a:r>
              <a:rPr lang="de-DE" sz="1600" dirty="0" err="1" smtClean="0">
                <a:latin typeface="Calibri" pitchFamily="34" charset="0"/>
                <a:cs typeface="Calibri" pitchFamily="34" charset="0"/>
              </a:rPr>
              <a:t>transport</a:t>
            </a:r>
            <a:r>
              <a:rPr lang="de-DE" sz="1600" dirty="0" smtClean="0">
                <a:latin typeface="Calibri" pitchFamily="34" charset="0"/>
                <a:cs typeface="Calibri" pitchFamily="34" charset="0"/>
              </a:rPr>
              <a:t> was </a:t>
            </a:r>
            <a:r>
              <a:rPr lang="de-DE" sz="1600" dirty="0" err="1" smtClean="0">
                <a:latin typeface="Calibri" pitchFamily="34" charset="0"/>
                <a:cs typeface="Calibri" pitchFamily="34" charset="0"/>
              </a:rPr>
              <a:t>achieved</a:t>
            </a:r>
            <a:r>
              <a:rPr lang="de-DE" sz="1600" dirty="0" smtClean="0">
                <a:latin typeface="Calibri" pitchFamily="34" charset="0"/>
                <a:cs typeface="Calibri" pitchFamily="34" charset="0"/>
              </a:rPr>
              <a:t> </a:t>
            </a:r>
            <a:r>
              <a:rPr lang="de-DE" sz="1600" dirty="0" err="1" smtClean="0">
                <a:latin typeface="Calibri" pitchFamily="34" charset="0"/>
                <a:cs typeface="Calibri" pitchFamily="34" charset="0"/>
              </a:rPr>
              <a:t>even</a:t>
            </a:r>
            <a:r>
              <a:rPr lang="de-DE" sz="1600" dirty="0" smtClean="0">
                <a:latin typeface="Calibri" pitchFamily="34" charset="0"/>
                <a:cs typeface="Calibri" pitchFamily="34" charset="0"/>
              </a:rPr>
              <a:t> </a:t>
            </a:r>
            <a:r>
              <a:rPr lang="de-DE" sz="1600" dirty="0" err="1" smtClean="0">
                <a:latin typeface="Calibri" pitchFamily="34" charset="0"/>
                <a:cs typeface="Calibri" pitchFamily="34" charset="0"/>
              </a:rPr>
              <a:t>for</a:t>
            </a:r>
            <a:r>
              <a:rPr lang="de-DE" sz="1600" dirty="0" smtClean="0">
                <a:latin typeface="Calibri" pitchFamily="34" charset="0"/>
                <a:cs typeface="Calibri" pitchFamily="34" charset="0"/>
              </a:rPr>
              <a:t> high-</a:t>
            </a:r>
            <a:r>
              <a:rPr lang="de-DE" sz="1600" dirty="0" err="1" smtClean="0">
                <a:latin typeface="Calibri" pitchFamily="34" charset="0"/>
                <a:cs typeface="Calibri" pitchFamily="34" charset="0"/>
              </a:rPr>
              <a:t>perveance</a:t>
            </a:r>
            <a:r>
              <a:rPr lang="de-DE" sz="1600" dirty="0" smtClean="0">
                <a:latin typeface="Calibri" pitchFamily="34" charset="0"/>
                <a:cs typeface="Calibri" pitchFamily="34" charset="0"/>
              </a:rPr>
              <a:t> </a:t>
            </a:r>
            <a:r>
              <a:rPr lang="de-DE" sz="1600" dirty="0" err="1" smtClean="0">
                <a:latin typeface="Calibri" pitchFamily="34" charset="0"/>
                <a:cs typeface="Calibri" pitchFamily="34" charset="0"/>
              </a:rPr>
              <a:t>beams</a:t>
            </a:r>
            <a:r>
              <a:rPr lang="de-DE" sz="1600" dirty="0" smtClean="0">
                <a:latin typeface="Calibri" pitchFamily="34" charset="0"/>
                <a:cs typeface="Calibri" pitchFamily="34" charset="0"/>
              </a:rPr>
              <a:t>.</a:t>
            </a:r>
          </a:p>
        </p:txBody>
      </p:sp>
      <p:sp>
        <p:nvSpPr>
          <p:cNvPr id="14" name="Ellipse 13"/>
          <p:cNvSpPr/>
          <p:nvPr/>
        </p:nvSpPr>
        <p:spPr bwMode="auto">
          <a:xfrm>
            <a:off x="3642360" y="1866603"/>
            <a:ext cx="484269" cy="373677"/>
          </a:xfrm>
          <a:prstGeom prst="ellipse">
            <a:avLst/>
          </a:prstGeom>
          <a:noFill/>
          <a:ln w="25400" cap="flat" cmpd="sng" algn="ctr">
            <a:solidFill>
              <a:srgbClr val="FF99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9" name="Gerade Verbindung 8"/>
          <p:cNvCxnSpPr/>
          <p:nvPr/>
        </p:nvCxnSpPr>
        <p:spPr bwMode="auto">
          <a:xfrm>
            <a:off x="5458834" y="2307011"/>
            <a:ext cx="416867" cy="0"/>
          </a:xfrm>
          <a:prstGeom prst="line">
            <a:avLst/>
          </a:prstGeom>
          <a:noFill/>
          <a:ln w="25400" cap="flat" cmpd="sng" algn="ctr">
            <a:solidFill>
              <a:schemeClr val="tx1"/>
            </a:solidFill>
            <a:prstDash val="solid"/>
            <a:round/>
            <a:headEnd type="arrow" w="med" len="med"/>
            <a:tailEnd type="arrow" w="med" len="med"/>
          </a:ln>
          <a:effectLst/>
        </p:spPr>
      </p:cxnSp>
      <p:cxnSp>
        <p:nvCxnSpPr>
          <p:cNvPr id="17" name="Gerade Verbindung 16"/>
          <p:cNvCxnSpPr/>
          <p:nvPr/>
        </p:nvCxnSpPr>
        <p:spPr bwMode="auto">
          <a:xfrm flipH="1" flipV="1">
            <a:off x="5414197" y="1999599"/>
            <a:ext cx="257595" cy="240681"/>
          </a:xfrm>
          <a:prstGeom prst="line">
            <a:avLst/>
          </a:prstGeom>
          <a:noFill/>
          <a:ln w="25400" cap="flat" cmpd="sng" algn="ctr">
            <a:solidFill>
              <a:schemeClr val="tx1"/>
            </a:solidFill>
            <a:prstDash val="solid"/>
            <a:round/>
            <a:headEnd type="none" w="med" len="med"/>
            <a:tailEnd type="none" w="med" len="med"/>
          </a:ln>
          <a:effectLst/>
        </p:spPr>
      </p:cxnSp>
      <p:sp>
        <p:nvSpPr>
          <p:cNvPr id="20" name="Textfeld 19"/>
          <p:cNvSpPr txBox="1"/>
          <p:nvPr/>
        </p:nvSpPr>
        <p:spPr>
          <a:xfrm>
            <a:off x="457168" y="5466916"/>
            <a:ext cx="1683025" cy="923330"/>
          </a:xfrm>
          <a:prstGeom prst="rect">
            <a:avLst/>
          </a:prstGeom>
          <a:noFill/>
        </p:spPr>
        <p:txBody>
          <a:bodyPr wrap="none" rtlCol="0">
            <a:spAutoFit/>
          </a:bodyPr>
          <a:lstStyle/>
          <a:p>
            <a:pPr algn="l"/>
            <a:r>
              <a:rPr lang="de-DE" dirty="0" smtClean="0">
                <a:solidFill>
                  <a:srgbClr val="0000FF"/>
                </a:solidFill>
                <a:latin typeface="Calibri" pitchFamily="34" charset="0"/>
                <a:cs typeface="Calibri" pitchFamily="34" charset="0"/>
              </a:rPr>
              <a:t>He</a:t>
            </a:r>
            <a:r>
              <a:rPr lang="de-DE" baseline="30000" dirty="0" smtClean="0">
                <a:solidFill>
                  <a:srgbClr val="0000FF"/>
                </a:solidFill>
                <a:latin typeface="Calibri" pitchFamily="34" charset="0"/>
                <a:cs typeface="Calibri" pitchFamily="34" charset="0"/>
              </a:rPr>
              <a:t>+</a:t>
            </a:r>
            <a:r>
              <a:rPr lang="de-DE" dirty="0" smtClean="0">
                <a:solidFill>
                  <a:srgbClr val="0000FF"/>
                </a:solidFill>
                <a:latin typeface="Calibri" pitchFamily="34" charset="0"/>
                <a:cs typeface="Calibri" pitchFamily="34" charset="0"/>
              </a:rPr>
              <a:t>, 14 keV</a:t>
            </a:r>
          </a:p>
          <a:p>
            <a:pPr algn="l"/>
            <a:r>
              <a:rPr lang="de-DE" i="1" dirty="0" err="1">
                <a:solidFill>
                  <a:srgbClr val="0000FF"/>
                </a:solidFill>
                <a:latin typeface="Calibri" pitchFamily="34" charset="0"/>
                <a:cs typeface="Calibri" pitchFamily="34" charset="0"/>
              </a:rPr>
              <a:t>r</a:t>
            </a:r>
            <a:r>
              <a:rPr lang="de-DE" baseline="-25000" dirty="0" err="1">
                <a:solidFill>
                  <a:srgbClr val="0000FF"/>
                </a:solidFill>
                <a:latin typeface="Calibri" pitchFamily="34" charset="0"/>
                <a:cs typeface="Calibri" pitchFamily="34" charset="0"/>
              </a:rPr>
              <a:t>aperture</a:t>
            </a:r>
            <a:r>
              <a:rPr lang="de-DE" dirty="0" smtClean="0">
                <a:solidFill>
                  <a:srgbClr val="0000FF"/>
                </a:solidFill>
                <a:latin typeface="Calibri" pitchFamily="34" charset="0"/>
                <a:cs typeface="Calibri" pitchFamily="34" charset="0"/>
              </a:rPr>
              <a:t> = 50 mm</a:t>
            </a:r>
          </a:p>
          <a:p>
            <a:pPr algn="l"/>
            <a:r>
              <a:rPr lang="de-DE" i="1" dirty="0" err="1" smtClean="0">
                <a:solidFill>
                  <a:srgbClr val="0000FF"/>
                </a:solidFill>
                <a:latin typeface="Calibri" pitchFamily="34" charset="0"/>
                <a:cs typeface="Calibri" pitchFamily="34" charset="0"/>
              </a:rPr>
              <a:t>I</a:t>
            </a:r>
            <a:r>
              <a:rPr lang="de-DE" baseline="-25000" dirty="0" err="1" smtClean="0">
                <a:solidFill>
                  <a:srgbClr val="0000FF"/>
                </a:solidFill>
                <a:latin typeface="Calibri" pitchFamily="34" charset="0"/>
                <a:cs typeface="Calibri" pitchFamily="34" charset="0"/>
              </a:rPr>
              <a:t>dipole</a:t>
            </a:r>
            <a:r>
              <a:rPr lang="de-DE" dirty="0" smtClean="0">
                <a:solidFill>
                  <a:srgbClr val="0000FF"/>
                </a:solidFill>
                <a:latin typeface="Calibri" pitchFamily="34" charset="0"/>
                <a:cs typeface="Calibri" pitchFamily="34" charset="0"/>
              </a:rPr>
              <a:t> </a:t>
            </a:r>
            <a:r>
              <a:rPr lang="de-DE" dirty="0">
                <a:solidFill>
                  <a:srgbClr val="0000FF"/>
                </a:solidFill>
                <a:latin typeface="Calibri" pitchFamily="34" charset="0"/>
                <a:cs typeface="Calibri" pitchFamily="34" charset="0"/>
              </a:rPr>
              <a:t>= </a:t>
            </a:r>
            <a:r>
              <a:rPr lang="de-DE" dirty="0" smtClean="0">
                <a:solidFill>
                  <a:srgbClr val="0000FF"/>
                </a:solidFill>
                <a:latin typeface="Calibri" pitchFamily="34" charset="0"/>
                <a:cs typeface="Calibri" pitchFamily="34" charset="0"/>
              </a:rPr>
              <a:t>40.0 A</a:t>
            </a:r>
            <a:endParaRPr lang="de-DE" dirty="0">
              <a:solidFill>
                <a:srgbClr val="0000FF"/>
              </a:solidFill>
              <a:latin typeface="Calibri" pitchFamily="34" charset="0"/>
              <a:cs typeface="Calibri" pitchFamily="34" charset="0"/>
            </a:endParaRPr>
          </a:p>
        </p:txBody>
      </p:sp>
      <p:cxnSp>
        <p:nvCxnSpPr>
          <p:cNvPr id="10" name="Gerade Verbindung 9"/>
          <p:cNvCxnSpPr/>
          <p:nvPr/>
        </p:nvCxnSpPr>
        <p:spPr bwMode="auto">
          <a:xfrm>
            <a:off x="4126629" y="2073864"/>
            <a:ext cx="2052851" cy="0"/>
          </a:xfrm>
          <a:prstGeom prst="line">
            <a:avLst/>
          </a:prstGeom>
          <a:noFill/>
          <a:ln w="25400" cap="flat" cmpd="sng" algn="ctr">
            <a:solidFill>
              <a:srgbClr val="FF9900"/>
            </a:solidFill>
            <a:prstDash val="solid"/>
            <a:round/>
            <a:headEnd type="none" w="med" len="med"/>
            <a:tailEnd type="none" w="med" len="med"/>
          </a:ln>
          <a:effectLst/>
        </p:spPr>
      </p:cxnSp>
      <p:sp>
        <p:nvSpPr>
          <p:cNvPr id="27" name="Rechteck 26"/>
          <p:cNvSpPr/>
          <p:nvPr/>
        </p:nvSpPr>
        <p:spPr bwMode="auto">
          <a:xfrm>
            <a:off x="5902818" y="2387036"/>
            <a:ext cx="575887" cy="497097"/>
          </a:xfrm>
          <a:prstGeom prst="rect">
            <a:avLst/>
          </a:prstGeom>
          <a:solidFill>
            <a:schemeClr val="bg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31" name="Rechteck 30"/>
          <p:cNvSpPr/>
          <p:nvPr/>
        </p:nvSpPr>
        <p:spPr bwMode="auto">
          <a:xfrm>
            <a:off x="6011710" y="2139007"/>
            <a:ext cx="293839" cy="186110"/>
          </a:xfrm>
          <a:prstGeom prst="rect">
            <a:avLst/>
          </a:prstGeom>
          <a:solidFill>
            <a:schemeClr val="bg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21" name="Gerade Verbindung mit Pfeil 20"/>
          <p:cNvCxnSpPr/>
          <p:nvPr/>
        </p:nvCxnSpPr>
        <p:spPr bwMode="auto">
          <a:xfrm>
            <a:off x="6073069" y="2120013"/>
            <a:ext cx="0" cy="271433"/>
          </a:xfrm>
          <a:prstGeom prst="straightConnector1">
            <a:avLst/>
          </a:prstGeom>
          <a:noFill/>
          <a:ln w="25400" cap="flat" cmpd="sng" algn="ctr">
            <a:solidFill>
              <a:schemeClr val="tx1"/>
            </a:solidFill>
            <a:prstDash val="solid"/>
            <a:round/>
            <a:headEnd type="none" w="med" len="med"/>
            <a:tailEnd type="none" w="med" len="med"/>
          </a:ln>
          <a:effectLst/>
        </p:spPr>
      </p:cxnSp>
      <p:cxnSp>
        <p:nvCxnSpPr>
          <p:cNvPr id="23" name="Gerade Verbindung mit Pfeil 22"/>
          <p:cNvCxnSpPr/>
          <p:nvPr/>
        </p:nvCxnSpPr>
        <p:spPr bwMode="auto">
          <a:xfrm>
            <a:off x="6215943" y="2115250"/>
            <a:ext cx="0" cy="276180"/>
          </a:xfrm>
          <a:prstGeom prst="straightConnector1">
            <a:avLst/>
          </a:prstGeom>
          <a:noFill/>
          <a:ln w="25400" cap="flat" cmpd="sng" algn="ctr">
            <a:solidFill>
              <a:schemeClr val="tx1"/>
            </a:solidFill>
            <a:prstDash val="solid"/>
            <a:round/>
            <a:headEnd type="none" w="med" len="med"/>
            <a:tailEnd type="none" w="med" len="med"/>
          </a:ln>
          <a:effectLst/>
        </p:spPr>
      </p:cxnSp>
      <p:cxnSp>
        <p:nvCxnSpPr>
          <p:cNvPr id="26" name="Gerade Verbindung 25"/>
          <p:cNvCxnSpPr/>
          <p:nvPr/>
        </p:nvCxnSpPr>
        <p:spPr bwMode="auto">
          <a:xfrm>
            <a:off x="6034965" y="2482296"/>
            <a:ext cx="208433" cy="0"/>
          </a:xfrm>
          <a:prstGeom prst="line">
            <a:avLst/>
          </a:prstGeom>
          <a:noFill/>
          <a:ln w="25400" cap="flat" cmpd="sng" algn="ctr">
            <a:solidFill>
              <a:schemeClr val="tx1"/>
            </a:solidFill>
            <a:prstDash val="solid"/>
            <a:round/>
            <a:headEnd type="arrow" w="med" len="sm"/>
            <a:tailEnd type="arrow" w="med" len="sm"/>
          </a:ln>
          <a:effectLst/>
        </p:spPr>
      </p:cxnSp>
      <p:sp>
        <p:nvSpPr>
          <p:cNvPr id="29" name="Textfeld 28"/>
          <p:cNvSpPr txBox="1"/>
          <p:nvPr/>
        </p:nvSpPr>
        <p:spPr>
          <a:xfrm>
            <a:off x="5873889" y="2498137"/>
            <a:ext cx="579005" cy="284693"/>
          </a:xfrm>
          <a:prstGeom prst="rect">
            <a:avLst/>
          </a:prstGeom>
          <a:noFill/>
        </p:spPr>
        <p:txBody>
          <a:bodyPr wrap="none" rtlCol="0">
            <a:spAutoFit/>
          </a:bodyPr>
          <a:lstStyle/>
          <a:p>
            <a:r>
              <a:rPr lang="de-DE" sz="1250" dirty="0" smtClean="0">
                <a:latin typeface="+mj-lt"/>
                <a:cs typeface="Calibri" pitchFamily="34" charset="0"/>
              </a:rPr>
              <a:t>50 </a:t>
            </a:r>
            <a:r>
              <a:rPr lang="de-DE" sz="1250" dirty="0" err="1" smtClean="0">
                <a:latin typeface="+mj-lt"/>
                <a:cs typeface="Calibri" pitchFamily="34" charset="0"/>
              </a:rPr>
              <a:t>ns</a:t>
            </a:r>
            <a:endParaRPr lang="de-DE" sz="1250" dirty="0" smtClean="0">
              <a:latin typeface="+mj-lt"/>
              <a:cs typeface="Calibri" pitchFamily="34" charset="0"/>
            </a:endParaRPr>
          </a:p>
        </p:txBody>
      </p:sp>
    </p:spTree>
    <p:extLst>
      <p:ext uri="{BB962C8B-B14F-4D97-AF65-F5344CB8AC3E}">
        <p14:creationId xmlns:p14="http://schemas.microsoft.com/office/powerpoint/2010/main" val="2535029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22" grpId="0" animBg="1"/>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Measurements</a:t>
            </a:r>
            <a:r>
              <a:rPr lang="de-DE" dirty="0" smtClean="0"/>
              <a:t>: Variation </a:t>
            </a:r>
            <a:r>
              <a:rPr lang="de-DE" dirty="0" err="1" smtClean="0"/>
              <a:t>of</a:t>
            </a:r>
            <a:r>
              <a:rPr lang="de-DE" dirty="0" smtClean="0"/>
              <a:t> Wien Ratio</a:t>
            </a:r>
            <a:endParaRPr lang="de-DE" dirty="0"/>
          </a:p>
        </p:txBody>
      </p:sp>
      <p:pic>
        <p:nvPicPr>
          <p:cNvPr id="1617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8704" y="1684814"/>
            <a:ext cx="4253484" cy="31939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7800" y="5516162"/>
            <a:ext cx="1947335" cy="684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llipse 2"/>
          <p:cNvSpPr/>
          <p:nvPr/>
        </p:nvSpPr>
        <p:spPr bwMode="auto">
          <a:xfrm>
            <a:off x="6168806" y="5499947"/>
            <a:ext cx="276032" cy="367878"/>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5" name="Gerade Verbindung mit Pfeil 4"/>
          <p:cNvCxnSpPr/>
          <p:nvPr/>
        </p:nvCxnSpPr>
        <p:spPr bwMode="auto">
          <a:xfrm>
            <a:off x="6443220" y="5529570"/>
            <a:ext cx="919593" cy="0"/>
          </a:xfrm>
          <a:prstGeom prst="straightConnector1">
            <a:avLst/>
          </a:prstGeom>
          <a:noFill/>
          <a:ln w="25400" cap="flat" cmpd="sng" algn="ctr">
            <a:solidFill>
              <a:srgbClr val="FF0000"/>
            </a:solidFill>
            <a:prstDash val="solid"/>
            <a:round/>
            <a:headEnd type="none" w="med" len="med"/>
            <a:tailEnd type="arrow"/>
          </a:ln>
          <a:effectLst/>
        </p:spPr>
      </p:cxnSp>
      <p:sp>
        <p:nvSpPr>
          <p:cNvPr id="12" name="Textfeld 11"/>
          <p:cNvSpPr txBox="1"/>
          <p:nvPr/>
        </p:nvSpPr>
        <p:spPr>
          <a:xfrm>
            <a:off x="7354937" y="5945026"/>
            <a:ext cx="746038" cy="369332"/>
          </a:xfrm>
          <a:prstGeom prst="rect">
            <a:avLst/>
          </a:prstGeom>
          <a:noFill/>
        </p:spPr>
        <p:txBody>
          <a:bodyPr wrap="none" rtlCol="0">
            <a:spAutoFit/>
          </a:bodyPr>
          <a:lstStyle/>
          <a:p>
            <a:r>
              <a:rPr lang="de-DE" dirty="0" err="1" smtClean="0">
                <a:solidFill>
                  <a:srgbClr val="0000FF"/>
                </a:solidFill>
                <a:latin typeface="Calibri" pitchFamily="34" charset="0"/>
                <a:cs typeface="Calibri" pitchFamily="34" charset="0"/>
              </a:rPr>
              <a:t>const</a:t>
            </a:r>
            <a:r>
              <a:rPr lang="de-DE" dirty="0" smtClean="0">
                <a:solidFill>
                  <a:srgbClr val="0000FF"/>
                </a:solidFill>
                <a:latin typeface="Calibri" pitchFamily="34" charset="0"/>
                <a:cs typeface="Calibri" pitchFamily="34" charset="0"/>
              </a:rPr>
              <a:t>.</a:t>
            </a:r>
          </a:p>
        </p:txBody>
      </p:sp>
      <p:sp>
        <p:nvSpPr>
          <p:cNvPr id="16" name="Textfeld 15"/>
          <p:cNvSpPr txBox="1"/>
          <p:nvPr/>
        </p:nvSpPr>
        <p:spPr>
          <a:xfrm>
            <a:off x="7313343" y="5319148"/>
            <a:ext cx="788999" cy="369332"/>
          </a:xfrm>
          <a:prstGeom prst="rect">
            <a:avLst/>
          </a:prstGeom>
          <a:noFill/>
        </p:spPr>
        <p:txBody>
          <a:bodyPr wrap="none" rtlCol="0">
            <a:spAutoFit/>
          </a:bodyPr>
          <a:lstStyle/>
          <a:p>
            <a:r>
              <a:rPr lang="de-DE" dirty="0" err="1" smtClean="0">
                <a:solidFill>
                  <a:srgbClr val="FF0000"/>
                </a:solidFill>
                <a:latin typeface="Calibri" pitchFamily="34" charset="0"/>
                <a:cs typeface="Calibri" pitchFamily="34" charset="0"/>
              </a:rPr>
              <a:t>sweep</a:t>
            </a:r>
            <a:endParaRPr lang="de-DE" dirty="0" smtClean="0">
              <a:solidFill>
                <a:srgbClr val="FF0000"/>
              </a:solidFill>
              <a:latin typeface="Calibri" pitchFamily="34" charset="0"/>
              <a:cs typeface="Calibri" pitchFamily="34" charset="0"/>
            </a:endParaRPr>
          </a:p>
        </p:txBody>
      </p:sp>
      <p:sp>
        <p:nvSpPr>
          <p:cNvPr id="17" name="Ellipse 16"/>
          <p:cNvSpPr/>
          <p:nvPr/>
        </p:nvSpPr>
        <p:spPr bwMode="auto">
          <a:xfrm>
            <a:off x="6395854" y="5848298"/>
            <a:ext cx="276032" cy="367878"/>
          </a:xfrm>
          <a:prstGeom prst="ellipse">
            <a:avLst/>
          </a:prstGeom>
          <a:noFill/>
          <a:ln w="254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 name="Rechteck 3"/>
          <p:cNvSpPr/>
          <p:nvPr/>
        </p:nvSpPr>
        <p:spPr bwMode="auto">
          <a:xfrm>
            <a:off x="5190135" y="5319148"/>
            <a:ext cx="2880360" cy="1034027"/>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20" name="Textfeld 19"/>
          <p:cNvSpPr txBox="1"/>
          <p:nvPr/>
        </p:nvSpPr>
        <p:spPr>
          <a:xfrm>
            <a:off x="457168" y="5466916"/>
            <a:ext cx="1683025" cy="923330"/>
          </a:xfrm>
          <a:prstGeom prst="rect">
            <a:avLst/>
          </a:prstGeom>
          <a:noFill/>
        </p:spPr>
        <p:txBody>
          <a:bodyPr wrap="none" rtlCol="0">
            <a:spAutoFit/>
          </a:bodyPr>
          <a:lstStyle/>
          <a:p>
            <a:pPr algn="l"/>
            <a:r>
              <a:rPr lang="de-DE" dirty="0" smtClean="0">
                <a:solidFill>
                  <a:srgbClr val="0000FF"/>
                </a:solidFill>
                <a:latin typeface="Calibri" pitchFamily="34" charset="0"/>
                <a:cs typeface="Calibri" pitchFamily="34" charset="0"/>
              </a:rPr>
              <a:t>He</a:t>
            </a:r>
            <a:r>
              <a:rPr lang="de-DE" baseline="30000" dirty="0" smtClean="0">
                <a:solidFill>
                  <a:srgbClr val="0000FF"/>
                </a:solidFill>
                <a:latin typeface="Calibri" pitchFamily="34" charset="0"/>
                <a:cs typeface="Calibri" pitchFamily="34" charset="0"/>
              </a:rPr>
              <a:t>+</a:t>
            </a:r>
            <a:r>
              <a:rPr lang="de-DE" dirty="0" smtClean="0">
                <a:solidFill>
                  <a:srgbClr val="0000FF"/>
                </a:solidFill>
                <a:latin typeface="Calibri" pitchFamily="34" charset="0"/>
                <a:cs typeface="Calibri" pitchFamily="34" charset="0"/>
              </a:rPr>
              <a:t>, 14 keV</a:t>
            </a:r>
          </a:p>
          <a:p>
            <a:pPr algn="l"/>
            <a:r>
              <a:rPr lang="de-DE" i="1" dirty="0" err="1">
                <a:solidFill>
                  <a:srgbClr val="0000FF"/>
                </a:solidFill>
                <a:latin typeface="Calibri" pitchFamily="34" charset="0"/>
                <a:cs typeface="Calibri" pitchFamily="34" charset="0"/>
              </a:rPr>
              <a:t>r</a:t>
            </a:r>
            <a:r>
              <a:rPr lang="de-DE" baseline="-25000" dirty="0" err="1">
                <a:solidFill>
                  <a:srgbClr val="0000FF"/>
                </a:solidFill>
                <a:latin typeface="Calibri" pitchFamily="34" charset="0"/>
                <a:cs typeface="Calibri" pitchFamily="34" charset="0"/>
              </a:rPr>
              <a:t>aperture</a:t>
            </a:r>
            <a:r>
              <a:rPr lang="de-DE" dirty="0" smtClean="0">
                <a:solidFill>
                  <a:srgbClr val="0000FF"/>
                </a:solidFill>
                <a:latin typeface="Calibri" pitchFamily="34" charset="0"/>
                <a:cs typeface="Calibri" pitchFamily="34" charset="0"/>
              </a:rPr>
              <a:t> = 50 mm</a:t>
            </a:r>
          </a:p>
          <a:p>
            <a:pPr algn="l"/>
            <a:r>
              <a:rPr lang="de-DE" i="1" dirty="0" err="1" smtClean="0">
                <a:solidFill>
                  <a:srgbClr val="0000FF"/>
                </a:solidFill>
                <a:latin typeface="Calibri" pitchFamily="34" charset="0"/>
                <a:cs typeface="Calibri" pitchFamily="34" charset="0"/>
              </a:rPr>
              <a:t>I</a:t>
            </a:r>
            <a:r>
              <a:rPr lang="de-DE" baseline="-25000" dirty="0" err="1" smtClean="0">
                <a:solidFill>
                  <a:srgbClr val="0000FF"/>
                </a:solidFill>
                <a:latin typeface="Calibri" pitchFamily="34" charset="0"/>
                <a:cs typeface="Calibri" pitchFamily="34" charset="0"/>
              </a:rPr>
              <a:t>dipole</a:t>
            </a:r>
            <a:r>
              <a:rPr lang="de-DE" dirty="0" smtClean="0">
                <a:solidFill>
                  <a:srgbClr val="0000FF"/>
                </a:solidFill>
                <a:latin typeface="Calibri" pitchFamily="34" charset="0"/>
                <a:cs typeface="Calibri" pitchFamily="34" charset="0"/>
              </a:rPr>
              <a:t> </a:t>
            </a:r>
            <a:r>
              <a:rPr lang="de-DE" dirty="0">
                <a:solidFill>
                  <a:srgbClr val="0000FF"/>
                </a:solidFill>
                <a:latin typeface="Calibri" pitchFamily="34" charset="0"/>
                <a:cs typeface="Calibri" pitchFamily="34" charset="0"/>
              </a:rPr>
              <a:t>= </a:t>
            </a:r>
            <a:r>
              <a:rPr lang="de-DE" dirty="0" smtClean="0">
                <a:solidFill>
                  <a:srgbClr val="0000FF"/>
                </a:solidFill>
                <a:latin typeface="Calibri" pitchFamily="34" charset="0"/>
                <a:cs typeface="Calibri" pitchFamily="34" charset="0"/>
              </a:rPr>
              <a:t>40.0 A</a:t>
            </a:r>
            <a:endParaRPr lang="de-DE" dirty="0">
              <a:solidFill>
                <a:srgbClr val="0000FF"/>
              </a:solidFill>
              <a:latin typeface="Calibri" pitchFamily="34" charset="0"/>
              <a:cs typeface="Calibri" pitchFamily="34" charset="0"/>
            </a:endParaRPr>
          </a:p>
        </p:txBody>
      </p:sp>
      <p:cxnSp>
        <p:nvCxnSpPr>
          <p:cNvPr id="21" name="Gerade Verbindung mit Pfeil 20"/>
          <p:cNvCxnSpPr/>
          <p:nvPr/>
        </p:nvCxnSpPr>
        <p:spPr bwMode="auto">
          <a:xfrm>
            <a:off x="6671886" y="6158270"/>
            <a:ext cx="690927" cy="0"/>
          </a:xfrm>
          <a:prstGeom prst="straightConnector1">
            <a:avLst/>
          </a:prstGeom>
          <a:noFill/>
          <a:ln w="25400" cap="flat" cmpd="sng" algn="ctr">
            <a:solidFill>
              <a:srgbClr val="0000FF"/>
            </a:solidFill>
            <a:prstDash val="solid"/>
            <a:round/>
            <a:headEnd type="none" w="med" len="med"/>
            <a:tailEnd type="arrow"/>
          </a:ln>
          <a:effectLst/>
        </p:spPr>
      </p:cxnSp>
      <p:sp>
        <p:nvSpPr>
          <p:cNvPr id="22" name="Rechteck 21"/>
          <p:cNvSpPr/>
          <p:nvPr/>
        </p:nvSpPr>
        <p:spPr bwMode="auto">
          <a:xfrm>
            <a:off x="3551603" y="2581276"/>
            <a:ext cx="163145" cy="1276354"/>
          </a:xfrm>
          <a:prstGeom prst="rect">
            <a:avLst/>
          </a:prstGeom>
          <a:solidFill>
            <a:schemeClr val="bg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549406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1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6" grpId="0"/>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Introduction</a:t>
            </a:r>
            <a:r>
              <a:rPr lang="de-DE" dirty="0" smtClean="0"/>
              <a:t>: Neutron </a:t>
            </a:r>
            <a:r>
              <a:rPr lang="de-DE" dirty="0" err="1" smtClean="0"/>
              <a:t>Production</a:t>
            </a:r>
            <a:r>
              <a:rPr lang="de-DE" dirty="0" smtClean="0"/>
              <a:t> </a:t>
            </a:r>
            <a:r>
              <a:rPr lang="de-DE" dirty="0" err="1" smtClean="0"/>
              <a:t>Facilities</a:t>
            </a:r>
            <a:endParaRPr lang="de-DE" dirty="0"/>
          </a:p>
        </p:txBody>
      </p:sp>
      <p:sp>
        <p:nvSpPr>
          <p:cNvPr id="4" name="Rechteck 3"/>
          <p:cNvSpPr/>
          <p:nvPr/>
        </p:nvSpPr>
        <p:spPr>
          <a:xfrm>
            <a:off x="-4713317" y="1393591"/>
            <a:ext cx="4572000" cy="4685898"/>
          </a:xfrm>
          <a:prstGeom prst="rect">
            <a:avLst/>
          </a:prstGeom>
        </p:spPr>
        <p:txBody>
          <a:bodyPr>
            <a:spAutoFit/>
          </a:bodyPr>
          <a:lstStyle/>
          <a:p>
            <a:endParaRPr lang="de-DE" sz="1050" dirty="0">
              <a:latin typeface="Times New Roman" panose="02020603050405020304" pitchFamily="18" charset="0"/>
            </a:endParaRPr>
          </a:p>
          <a:p>
            <a:r>
              <a:rPr lang="de-DE" sz="3200" b="1" dirty="0" err="1">
                <a:solidFill>
                  <a:srgbClr val="001F5F"/>
                </a:solidFill>
                <a:latin typeface="Arial" panose="020B0604020202020204" pitchFamily="34" charset="0"/>
              </a:rPr>
              <a:t>Spallation</a:t>
            </a:r>
            <a:r>
              <a:rPr lang="de-DE" sz="3200" b="1" dirty="0">
                <a:solidFill>
                  <a:srgbClr val="001F5F"/>
                </a:solidFill>
                <a:latin typeface="Arial" panose="020B0604020202020204" pitchFamily="34" charset="0"/>
              </a:rPr>
              <a:t> Neutron </a:t>
            </a:r>
            <a:r>
              <a:rPr lang="de-DE" sz="3200" b="1" dirty="0" err="1">
                <a:solidFill>
                  <a:srgbClr val="001F5F"/>
                </a:solidFill>
                <a:latin typeface="Arial" panose="020B0604020202020204" pitchFamily="34" charset="0"/>
              </a:rPr>
              <a:t>Sources</a:t>
            </a:r>
            <a:endParaRPr lang="de-DE" sz="3200" dirty="0">
              <a:solidFill>
                <a:srgbClr val="000000"/>
              </a:solidFill>
              <a:latin typeface="Arial" panose="020B0604020202020204" pitchFamily="34" charset="0"/>
            </a:endParaRPr>
          </a:p>
          <a:p>
            <a:endParaRPr lang="de-DE" sz="2800" b="1" dirty="0">
              <a:latin typeface="Arial" panose="020B0604020202020204" pitchFamily="34" charset="0"/>
            </a:endParaRPr>
          </a:p>
          <a:p>
            <a:r>
              <a:rPr lang="de-DE" sz="2000" dirty="0">
                <a:latin typeface="Arial" panose="020B0604020202020204" pitchFamily="34" charset="0"/>
              </a:rPr>
              <a:t>Short Pulse</a:t>
            </a:r>
          </a:p>
          <a:p>
            <a:r>
              <a:rPr lang="de-DE" dirty="0">
                <a:latin typeface="Arial" panose="020B0604020202020204" pitchFamily="34" charset="0"/>
              </a:rPr>
              <a:t>Synchrotrons </a:t>
            </a:r>
            <a:r>
              <a:rPr lang="de-DE" dirty="0" err="1">
                <a:latin typeface="Arial" panose="020B0604020202020204" pitchFamily="34" charset="0"/>
              </a:rPr>
              <a:t>or</a:t>
            </a:r>
            <a:r>
              <a:rPr lang="de-DE" dirty="0">
                <a:latin typeface="Arial" panose="020B0604020202020204" pitchFamily="34" charset="0"/>
              </a:rPr>
              <a:t> </a:t>
            </a:r>
            <a:r>
              <a:rPr lang="de-DE" dirty="0" err="1">
                <a:latin typeface="Arial" panose="020B0604020202020204" pitchFamily="34" charset="0"/>
              </a:rPr>
              <a:t>compressor</a:t>
            </a:r>
            <a:r>
              <a:rPr lang="de-DE" dirty="0">
                <a:latin typeface="Arial" panose="020B0604020202020204" pitchFamily="34" charset="0"/>
              </a:rPr>
              <a:t> rings</a:t>
            </a:r>
          </a:p>
          <a:p>
            <a:r>
              <a:rPr lang="de-DE" dirty="0">
                <a:latin typeface="Arial" panose="020B0604020202020204" pitchFamily="34" charset="0"/>
              </a:rPr>
              <a:t>Pulse </a:t>
            </a:r>
            <a:r>
              <a:rPr lang="de-DE" dirty="0" err="1">
                <a:latin typeface="Arial" panose="020B0604020202020204" pitchFamily="34" charset="0"/>
              </a:rPr>
              <a:t>length</a:t>
            </a:r>
            <a:r>
              <a:rPr lang="de-DE" dirty="0">
                <a:latin typeface="Arial" panose="020B0604020202020204" pitchFamily="34" charset="0"/>
              </a:rPr>
              <a:t>: ~</a:t>
            </a:r>
            <a:r>
              <a:rPr lang="el-GR" dirty="0">
                <a:latin typeface="Arial" panose="020B0604020202020204" pitchFamily="34" charset="0"/>
              </a:rPr>
              <a:t>μ</a:t>
            </a:r>
            <a:r>
              <a:rPr lang="de-DE" dirty="0">
                <a:latin typeface="Arial" panose="020B0604020202020204" pitchFamily="34" charset="0"/>
              </a:rPr>
              <a:t>s</a:t>
            </a:r>
          </a:p>
          <a:p>
            <a:r>
              <a:rPr lang="de-DE" sz="2000" dirty="0">
                <a:latin typeface="Arial" panose="020B0604020202020204" pitchFamily="34" charset="0"/>
              </a:rPr>
              <a:t>Long </a:t>
            </a:r>
            <a:r>
              <a:rPr lang="de-DE" sz="2000" dirty="0" smtClean="0">
                <a:latin typeface="Arial" panose="020B0604020202020204" pitchFamily="34" charset="0"/>
              </a:rPr>
              <a:t>Pulse</a:t>
            </a:r>
          </a:p>
          <a:p>
            <a:endParaRPr lang="de-DE" sz="2000" dirty="0">
              <a:latin typeface="Arial" panose="020B0604020202020204" pitchFamily="34" charset="0"/>
            </a:endParaRPr>
          </a:p>
          <a:p>
            <a:r>
              <a:rPr lang="de-DE" dirty="0" err="1">
                <a:latin typeface="Arial" panose="020B0604020202020204" pitchFamily="34" charset="0"/>
              </a:rPr>
              <a:t>Linacs</a:t>
            </a:r>
            <a:endParaRPr lang="de-DE" dirty="0">
              <a:latin typeface="Arial" panose="020B0604020202020204" pitchFamily="34" charset="0"/>
            </a:endParaRPr>
          </a:p>
          <a:p>
            <a:r>
              <a:rPr lang="de-DE" dirty="0">
                <a:latin typeface="Arial" panose="020B0604020202020204" pitchFamily="34" charset="0"/>
              </a:rPr>
              <a:t>Pulse </a:t>
            </a:r>
            <a:r>
              <a:rPr lang="de-DE" dirty="0" err="1">
                <a:latin typeface="Arial" panose="020B0604020202020204" pitchFamily="34" charset="0"/>
              </a:rPr>
              <a:t>length</a:t>
            </a:r>
            <a:r>
              <a:rPr lang="de-DE" dirty="0">
                <a:latin typeface="Arial" panose="020B0604020202020204" pitchFamily="34" charset="0"/>
              </a:rPr>
              <a:t>: ~</a:t>
            </a:r>
            <a:r>
              <a:rPr lang="de-DE" dirty="0" err="1" smtClean="0">
                <a:latin typeface="Arial" panose="020B0604020202020204" pitchFamily="34" charset="0"/>
              </a:rPr>
              <a:t>ms</a:t>
            </a:r>
            <a:endParaRPr lang="de-DE" dirty="0" smtClean="0">
              <a:latin typeface="Arial" panose="020B0604020202020204" pitchFamily="34" charset="0"/>
            </a:endParaRPr>
          </a:p>
          <a:p>
            <a:endParaRPr lang="de-DE" dirty="0">
              <a:latin typeface="Arial" panose="020B0604020202020204" pitchFamily="34" charset="0"/>
            </a:endParaRPr>
          </a:p>
          <a:p>
            <a:r>
              <a:rPr lang="de-DE" sz="2000" dirty="0" err="1">
                <a:latin typeface="Arial" panose="020B0604020202020204" pitchFamily="34" charset="0"/>
              </a:rPr>
              <a:t>Continuous</a:t>
            </a:r>
            <a:endParaRPr lang="de-DE" sz="2000" dirty="0">
              <a:latin typeface="Arial" panose="020B0604020202020204" pitchFamily="34" charset="0"/>
            </a:endParaRPr>
          </a:p>
          <a:p>
            <a:r>
              <a:rPr lang="de-DE" dirty="0" err="1">
                <a:latin typeface="Arial" panose="020B0604020202020204" pitchFamily="34" charset="0"/>
              </a:rPr>
              <a:t>Cyclotrons</a:t>
            </a:r>
            <a:endParaRPr lang="de-DE" dirty="0">
              <a:latin typeface="Arial" panose="020B0604020202020204" pitchFamily="34" charset="0"/>
            </a:endParaRPr>
          </a:p>
          <a:p>
            <a:endParaRPr lang="de-DE" sz="800" dirty="0">
              <a:latin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6" name="Tabelle 5"/>
              <p:cNvGraphicFramePr>
                <a:graphicFrameLocks noGrp="1"/>
              </p:cNvGraphicFramePr>
              <p:nvPr>
                <p:extLst>
                  <p:ext uri="{D42A27DB-BD31-4B8C-83A1-F6EECF244321}">
                    <p14:modId xmlns:p14="http://schemas.microsoft.com/office/powerpoint/2010/main" val="3001472579"/>
                  </p:ext>
                </p:extLst>
              </p:nvPr>
            </p:nvGraphicFramePr>
            <p:xfrm>
              <a:off x="412824" y="1382016"/>
              <a:ext cx="8291337" cy="4990338"/>
            </p:xfrm>
            <a:graphic>
              <a:graphicData uri="http://schemas.openxmlformats.org/drawingml/2006/table">
                <a:tbl>
                  <a:tblPr firstRow="1" bandRow="1">
                    <a:tableStyleId>{21E4AEA4-8DFA-4A89-87EB-49C32662AFE0}</a:tableStyleId>
                  </a:tblPr>
                  <a:tblGrid>
                    <a:gridCol w="1381251"/>
                    <a:gridCol w="2013997"/>
                    <a:gridCol w="2675195"/>
                    <a:gridCol w="2220894"/>
                  </a:tblGrid>
                  <a:tr h="370840">
                    <a:tc>
                      <a:txBody>
                        <a:bodyPr/>
                        <a:lstStyle/>
                        <a:p>
                          <a:endParaRPr lang="de-DE" sz="1700" dirty="0"/>
                        </a:p>
                      </a:txBody>
                      <a:tcPr/>
                    </a:tc>
                    <a:tc>
                      <a:txBody>
                        <a:bodyPr/>
                        <a:lstStyle/>
                        <a:p>
                          <a:r>
                            <a:rPr lang="en-US" sz="1700" dirty="0" smtClean="0"/>
                            <a:t>Fission Reactors</a:t>
                          </a:r>
                          <a:endParaRPr lang="de-DE" sz="1700" dirty="0"/>
                        </a:p>
                      </a:txBody>
                      <a:tcPr/>
                    </a:tc>
                    <a:tc>
                      <a:txBody>
                        <a:bodyPr/>
                        <a:lstStyle/>
                        <a:p>
                          <a:r>
                            <a:rPr lang="en-US" sz="1700" dirty="0" smtClean="0"/>
                            <a:t>Spallation Sources</a:t>
                          </a:r>
                          <a:endParaRPr lang="de-DE" sz="1700" dirty="0"/>
                        </a:p>
                      </a:txBody>
                      <a:tcPr/>
                    </a:tc>
                    <a:tc>
                      <a:txBody>
                        <a:bodyPr/>
                        <a:lstStyle/>
                        <a:p>
                          <a:r>
                            <a:rPr lang="en-US" sz="1700" dirty="0" smtClean="0"/>
                            <a:t>Small-Scale </a:t>
                          </a:r>
                          <a:r>
                            <a:rPr lang="en-US" sz="1700" dirty="0" err="1" smtClean="0"/>
                            <a:t>Accel</a:t>
                          </a:r>
                          <a:r>
                            <a:rPr lang="en-US" sz="1700" dirty="0" smtClean="0"/>
                            <a:t>.-Driven</a:t>
                          </a:r>
                          <a:r>
                            <a:rPr lang="en-US" sz="1700" baseline="0" dirty="0" smtClean="0"/>
                            <a:t> Facilities</a:t>
                          </a:r>
                          <a:endParaRPr lang="de-DE" sz="1700" dirty="0"/>
                        </a:p>
                      </a:txBody>
                      <a:tcPr/>
                    </a:tc>
                  </a:tr>
                  <a:tr h="370840">
                    <a:tc>
                      <a:txBody>
                        <a:bodyPr/>
                        <a:lstStyle/>
                        <a:p>
                          <a:r>
                            <a:rPr lang="en-US" sz="1700" dirty="0" smtClean="0"/>
                            <a:t>Typical</a:t>
                          </a:r>
                          <a:r>
                            <a:rPr lang="en-US" sz="1700" baseline="0" dirty="0" smtClean="0"/>
                            <a:t> production mechanism</a:t>
                          </a:r>
                          <a:endParaRPr lang="de-DE" sz="1700" dirty="0"/>
                        </a:p>
                      </a:txBody>
                      <a:tcPr/>
                    </a:tc>
                    <a:tc>
                      <a:txBody>
                        <a:bodyPr/>
                        <a:lstStyle/>
                        <a:p>
                          <a:r>
                            <a:rPr lang="en-US" sz="1700" dirty="0" smtClean="0"/>
                            <a:t>fission of </a:t>
                          </a:r>
                          <a:r>
                            <a:rPr lang="en-US" sz="1700" baseline="30000" dirty="0" smtClean="0"/>
                            <a:t>235</a:t>
                          </a:r>
                          <a:r>
                            <a:rPr lang="en-US" sz="1700" dirty="0" smtClean="0"/>
                            <a:t>U</a:t>
                          </a:r>
                          <a:endParaRPr lang="de-DE" sz="1700" baseline="30000" dirty="0"/>
                        </a:p>
                      </a:txBody>
                      <a:tcPr/>
                    </a:tc>
                    <a:tc>
                      <a:txBody>
                        <a:bodyPr/>
                        <a:lstStyle/>
                        <a:p>
                          <a:r>
                            <a:rPr lang="en-US" sz="1700" dirty="0" smtClean="0"/>
                            <a:t>high energy</a:t>
                          </a:r>
                          <a:r>
                            <a:rPr lang="en-US" sz="1700" baseline="0" dirty="0" smtClean="0"/>
                            <a:t> </a:t>
                          </a:r>
                          <a:r>
                            <a:rPr lang="en-US" sz="1700" dirty="0" smtClean="0"/>
                            <a:t>protons</a:t>
                          </a:r>
                          <a:r>
                            <a:rPr lang="en-US" sz="1700" baseline="0" dirty="0" smtClean="0"/>
                            <a:t> (100s MeV to GeV) on heavy metal target.</a:t>
                          </a:r>
                          <a:endParaRPr lang="de-DE" sz="1700" dirty="0"/>
                        </a:p>
                      </a:txBody>
                      <a:tcPr/>
                    </a:tc>
                    <a:tc>
                      <a:txBody>
                        <a:bodyPr/>
                        <a:lstStyle/>
                        <a:p>
                          <a:r>
                            <a:rPr lang="en-US" sz="1700" dirty="0" smtClean="0"/>
                            <a:t>protons/deuterons (several MeV)</a:t>
                          </a:r>
                          <a:r>
                            <a:rPr lang="en-US" sz="1700" baseline="0" dirty="0" smtClean="0"/>
                            <a:t> on Li or Be target.</a:t>
                          </a:r>
                          <a:endParaRPr lang="de-DE" sz="1700" dirty="0"/>
                        </a:p>
                      </a:txBody>
                      <a:tcPr/>
                    </a:tc>
                  </a:tr>
                  <a:tr h="370840">
                    <a:tc>
                      <a:txBody>
                        <a:bodyPr/>
                        <a:lstStyle/>
                        <a:p>
                          <a:r>
                            <a:rPr lang="en-US" sz="1700" dirty="0" smtClean="0"/>
                            <a:t>Costs</a:t>
                          </a:r>
                          <a:endParaRPr lang="de-DE" sz="1700" dirty="0"/>
                        </a:p>
                      </a:txBody>
                      <a:tcPr/>
                    </a:tc>
                    <a:tc>
                      <a:txBody>
                        <a:bodyPr/>
                        <a:lstStyle/>
                        <a:p>
                          <a:pPr/>
                          <a14:m>
                            <m:oMathPara xmlns:m="http://schemas.openxmlformats.org/officeDocument/2006/math">
                              <m:oMathParaPr>
                                <m:jc m:val="centerGroup"/>
                              </m:oMathParaPr>
                              <m:oMath xmlns:m="http://schemas.openxmlformats.org/officeDocument/2006/math">
                                <m:r>
                                  <a:rPr lang="en-US" sz="1700" b="0" i="1" baseline="0" smtClean="0">
                                    <a:latin typeface="Cambria Math" panose="02040503050406030204" pitchFamily="18" charset="0"/>
                                    <a:ea typeface="Cambria Math" panose="02040503050406030204" pitchFamily="18" charset="0"/>
                                  </a:rPr>
                                  <m:t>&gt;</m:t>
                                </m:r>
                                <m:r>
                                  <a:rPr lang="en-US" sz="1700" b="0" i="0" baseline="0" smtClean="0">
                                    <a:latin typeface="Cambria Math" panose="02040503050406030204" pitchFamily="18" charset="0"/>
                                    <a:ea typeface="Cambria Math" panose="02040503050406030204" pitchFamily="18" charset="0"/>
                                  </a:rPr>
                                  <m:t>100</m:t>
                                </m:r>
                                <m:r>
                                  <a:rPr lang="en-US" sz="1700" b="0" i="0" baseline="0" smtClean="0">
                                    <a:latin typeface="Cambria Math" panose="02040503050406030204" pitchFamily="18" charset="0"/>
                                    <a:ea typeface="Cambria Math" panose="02040503050406030204" pitchFamily="18" charset="0"/>
                                  </a:rPr>
                                  <m:t> </m:t>
                                </m:r>
                                <m:r>
                                  <m:rPr>
                                    <m:sty m:val="p"/>
                                  </m:rPr>
                                  <a:rPr lang="en-US" sz="1700" b="0" i="0" baseline="0" smtClean="0">
                                    <a:latin typeface="Cambria Math" panose="02040503050406030204" pitchFamily="18" charset="0"/>
                                    <a:ea typeface="Cambria Math" panose="02040503050406030204" pitchFamily="18" charset="0"/>
                                  </a:rPr>
                                  <m:t>M</m:t>
                                </m:r>
                                <m:r>
                                  <a:rPr lang="en-US" sz="1700" b="0" i="1" baseline="0" smtClean="0">
                                    <a:latin typeface="Cambria Math" panose="02040503050406030204" pitchFamily="18" charset="0"/>
                                    <a:ea typeface="Cambria Math" panose="02040503050406030204" pitchFamily="18" charset="0"/>
                                  </a:rPr>
                                  <m:t>€</m:t>
                                </m:r>
                              </m:oMath>
                            </m:oMathPara>
                          </a14:m>
                          <a:endParaRPr lang="de-DE" sz="1700" dirty="0"/>
                        </a:p>
                      </a:txBody>
                      <a:tcPr/>
                    </a:tc>
                    <a:tc>
                      <a:txBody>
                        <a:bodyPr/>
                        <a:lstStyle/>
                        <a:p>
                          <a:pPr/>
                          <a14:m>
                            <m:oMathPara xmlns:m="http://schemas.openxmlformats.org/officeDocument/2006/math">
                              <m:oMathParaPr>
                                <m:jc m:val="centerGroup"/>
                              </m:oMathParaPr>
                              <m:oMath xmlns:m="http://schemas.openxmlformats.org/officeDocument/2006/math">
                                <m:r>
                                  <a:rPr lang="en-US" sz="1700" b="0" i="1" baseline="0" smtClean="0">
                                    <a:latin typeface="Cambria Math" panose="02040503050406030204" pitchFamily="18" charset="0"/>
                                    <a:ea typeface="Cambria Math" panose="02040503050406030204" pitchFamily="18" charset="0"/>
                                  </a:rPr>
                                  <m:t>&gt;</m:t>
                                </m:r>
                                <m:r>
                                  <a:rPr lang="en-US" sz="1700" b="0" i="0" baseline="0" smtClean="0">
                                    <a:latin typeface="Cambria Math" panose="02040503050406030204" pitchFamily="18" charset="0"/>
                                    <a:ea typeface="Cambria Math" panose="02040503050406030204" pitchFamily="18" charset="0"/>
                                  </a:rPr>
                                  <m:t>1</m:t>
                                </m:r>
                                <m:r>
                                  <a:rPr lang="en-US" sz="1700" b="0" i="0" baseline="0" smtClean="0">
                                    <a:latin typeface="Cambria Math" panose="02040503050406030204" pitchFamily="18" charset="0"/>
                                    <a:ea typeface="Cambria Math" panose="02040503050406030204" pitchFamily="18" charset="0"/>
                                  </a:rPr>
                                  <m:t> </m:t>
                                </m:r>
                                <m:r>
                                  <m:rPr>
                                    <m:sty m:val="p"/>
                                  </m:rPr>
                                  <a:rPr lang="en-US" sz="1700" b="0" i="0" baseline="0" smtClean="0">
                                    <a:latin typeface="Cambria Math" panose="02040503050406030204" pitchFamily="18" charset="0"/>
                                    <a:ea typeface="Cambria Math" panose="02040503050406030204" pitchFamily="18" charset="0"/>
                                  </a:rPr>
                                  <m:t>G</m:t>
                                </m:r>
                                <m:r>
                                  <a:rPr lang="en-US" sz="1700" b="0" i="1" baseline="0" smtClean="0">
                                    <a:latin typeface="Cambria Math" panose="02040503050406030204" pitchFamily="18" charset="0"/>
                                    <a:ea typeface="Cambria Math" panose="02040503050406030204" pitchFamily="18" charset="0"/>
                                  </a:rPr>
                                  <m:t>€</m:t>
                                </m:r>
                              </m:oMath>
                            </m:oMathPara>
                          </a14:m>
                          <a:endParaRPr lang="de-DE" sz="17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700" b="0" i="1" baseline="0" smtClean="0">
                                    <a:latin typeface="Cambria Math" panose="02040503050406030204" pitchFamily="18" charset="0"/>
                                    <a:ea typeface="Cambria Math" panose="02040503050406030204" pitchFamily="18" charset="0"/>
                                  </a:rPr>
                                  <m:t>~</m:t>
                                </m:r>
                                <m:r>
                                  <a:rPr lang="en-US" sz="1700" b="0" i="0" baseline="0" smtClean="0">
                                    <a:latin typeface="Cambria Math" panose="02040503050406030204" pitchFamily="18" charset="0"/>
                                    <a:ea typeface="Cambria Math" panose="02040503050406030204" pitchFamily="18" charset="0"/>
                                  </a:rPr>
                                  <m:t>1</m:t>
                                </m:r>
                                <m:r>
                                  <a:rPr lang="en-US" sz="1700" b="0" i="0" baseline="0" smtClean="0">
                                    <a:latin typeface="Cambria Math" panose="02040503050406030204" pitchFamily="18" charset="0"/>
                                    <a:ea typeface="Cambria Math" panose="02040503050406030204" pitchFamily="18" charset="0"/>
                                  </a:rPr>
                                  <m:t>…</m:t>
                                </m:r>
                                <m:r>
                                  <a:rPr lang="en-US" sz="1700" b="0" i="0" baseline="0" smtClean="0">
                                    <a:latin typeface="Cambria Math" panose="02040503050406030204" pitchFamily="18" charset="0"/>
                                    <a:ea typeface="Cambria Math" panose="02040503050406030204" pitchFamily="18" charset="0"/>
                                  </a:rPr>
                                  <m:t>10</m:t>
                                </m:r>
                                <m:r>
                                  <a:rPr lang="en-US" sz="1700" b="0" i="0" baseline="0" smtClean="0">
                                    <a:latin typeface="Cambria Math" panose="02040503050406030204" pitchFamily="18" charset="0"/>
                                    <a:ea typeface="Cambria Math" panose="02040503050406030204" pitchFamily="18" charset="0"/>
                                  </a:rPr>
                                  <m:t> </m:t>
                                </m:r>
                                <m:r>
                                  <m:rPr>
                                    <m:sty m:val="p"/>
                                  </m:rPr>
                                  <a:rPr lang="en-US" sz="1700" b="0" i="0" baseline="0" smtClean="0">
                                    <a:latin typeface="Cambria Math" panose="02040503050406030204" pitchFamily="18" charset="0"/>
                                    <a:ea typeface="Cambria Math" panose="02040503050406030204" pitchFamily="18" charset="0"/>
                                  </a:rPr>
                                  <m:t>M</m:t>
                                </m:r>
                                <m:r>
                                  <a:rPr lang="en-US" sz="1700" b="0" i="1" baseline="0" smtClean="0">
                                    <a:latin typeface="Cambria Math" panose="02040503050406030204" pitchFamily="18" charset="0"/>
                                    <a:ea typeface="Cambria Math" panose="02040503050406030204" pitchFamily="18" charset="0"/>
                                  </a:rPr>
                                  <m:t>€</m:t>
                                </m:r>
                              </m:oMath>
                            </m:oMathPara>
                          </a14:m>
                          <a:endParaRPr lang="de-DE" sz="1700" dirty="0"/>
                        </a:p>
                      </a:txBody>
                      <a:tcPr/>
                    </a:tc>
                  </a:tr>
                  <a:tr h="370840">
                    <a:tc>
                      <a:txBody>
                        <a:bodyPr/>
                        <a:lstStyle/>
                        <a:p>
                          <a:r>
                            <a:rPr lang="en-US" sz="1700" dirty="0" smtClean="0"/>
                            <a:t>Neutron flux</a:t>
                          </a:r>
                          <a:endParaRPr lang="de-DE" sz="1700" dirty="0"/>
                        </a:p>
                      </a:txBody>
                      <a:tcPr/>
                    </a:tc>
                    <a:tc>
                      <a:txBody>
                        <a:bodyPr/>
                        <a:lstStyle/>
                        <a:p>
                          <a:r>
                            <a:rPr lang="en-US" sz="1700" dirty="0" smtClean="0"/>
                            <a:t>high</a:t>
                          </a:r>
                          <a:r>
                            <a:rPr lang="en-US" sz="1700" baseline="0" dirty="0" smtClean="0"/>
                            <a:t> (average) flux </a:t>
                          </a:r>
                          <a14:m>
                            <m:oMath xmlns:m="http://schemas.openxmlformats.org/officeDocument/2006/math">
                              <m:r>
                                <a:rPr lang="en-US" sz="1700" b="0" i="1" baseline="0" smtClean="0">
                                  <a:latin typeface="Cambria Math" panose="02040503050406030204" pitchFamily="18" charset="0"/>
                                  <a:ea typeface="Cambria Math" panose="02040503050406030204" pitchFamily="18" charset="0"/>
                                </a:rPr>
                                <m:t>≈</m:t>
                              </m:r>
                              <m:r>
                                <a:rPr lang="en-US" sz="1700" b="0" i="0" baseline="0" smtClean="0">
                                  <a:latin typeface="Cambria Math" panose="02040503050406030204" pitchFamily="18" charset="0"/>
                                </a:rPr>
                                <m:t>1</m:t>
                              </m:r>
                              <m:r>
                                <m:rPr>
                                  <m:sty m:val="p"/>
                                </m:rPr>
                                <a:rPr lang="en-US" sz="1700" b="0" i="0" baseline="0" smtClean="0">
                                  <a:latin typeface="Cambria Math" panose="02040503050406030204" pitchFamily="18" charset="0"/>
                                </a:rPr>
                                <m:t>e</m:t>
                              </m:r>
                              <m:r>
                                <a:rPr lang="en-US" sz="1700" b="0" i="0" baseline="0" smtClean="0">
                                  <a:latin typeface="Cambria Math" panose="02040503050406030204" pitchFamily="18" charset="0"/>
                                </a:rPr>
                                <m:t>15</m:t>
                              </m:r>
                              <m:r>
                                <a:rPr lang="en-US" sz="1700" b="0" i="1" baseline="0" smtClean="0">
                                  <a:latin typeface="Cambria Math" panose="02040503050406030204" pitchFamily="18" charset="0"/>
                                </a:rPr>
                                <m:t> </m:t>
                              </m:r>
                              <m:f>
                                <m:fPr>
                                  <m:ctrlPr>
                                    <a:rPr lang="en-US" sz="1700" b="0" i="1" baseline="0" smtClean="0">
                                      <a:latin typeface="Cambria Math" panose="02040503050406030204" pitchFamily="18" charset="0"/>
                                    </a:rPr>
                                  </m:ctrlPr>
                                </m:fPr>
                                <m:num>
                                  <m:r>
                                    <a:rPr lang="en-US" sz="1700" b="0" i="1" baseline="0" smtClean="0">
                                      <a:latin typeface="Cambria Math" panose="02040503050406030204" pitchFamily="18" charset="0"/>
                                    </a:rPr>
                                    <m:t>𝑛</m:t>
                                  </m:r>
                                </m:num>
                                <m:den>
                                  <m:r>
                                    <a:rPr lang="en-US" sz="1700" b="0" i="1" baseline="0" smtClean="0">
                                      <a:latin typeface="Cambria Math" panose="02040503050406030204" pitchFamily="18" charset="0"/>
                                    </a:rPr>
                                    <m:t>𝑠</m:t>
                                  </m:r>
                                  <m:r>
                                    <a:rPr lang="en-US" sz="1700" b="0" i="1" baseline="0" smtClean="0">
                                      <a:latin typeface="Cambria Math" panose="02040503050406030204" pitchFamily="18" charset="0"/>
                                      <a:ea typeface="Cambria Math" panose="02040503050406030204" pitchFamily="18" charset="0"/>
                                    </a:rPr>
                                    <m:t>∙</m:t>
                                  </m:r>
                                  <m:sSup>
                                    <m:sSupPr>
                                      <m:ctrlPr>
                                        <a:rPr lang="en-US" sz="1700" b="0" i="1" baseline="0" smtClean="0">
                                          <a:latin typeface="Cambria Math" panose="02040503050406030204" pitchFamily="18" charset="0"/>
                                          <a:ea typeface="Cambria Math" panose="02040503050406030204" pitchFamily="18" charset="0"/>
                                        </a:rPr>
                                      </m:ctrlPr>
                                    </m:sSupPr>
                                    <m:e>
                                      <m:r>
                                        <a:rPr lang="en-US" sz="1700" b="0" i="1" baseline="0" smtClean="0">
                                          <a:latin typeface="Cambria Math" panose="02040503050406030204" pitchFamily="18" charset="0"/>
                                          <a:ea typeface="Cambria Math" panose="02040503050406030204" pitchFamily="18" charset="0"/>
                                        </a:rPr>
                                        <m:t>𝑐𝑚</m:t>
                                      </m:r>
                                    </m:e>
                                    <m:sup>
                                      <m:r>
                                        <a:rPr lang="en-US" sz="1700" b="0" i="1" baseline="0" smtClean="0">
                                          <a:latin typeface="Cambria Math" panose="02040503050406030204" pitchFamily="18" charset="0"/>
                                          <a:ea typeface="Cambria Math" panose="02040503050406030204" pitchFamily="18" charset="0"/>
                                        </a:rPr>
                                        <m:t>2</m:t>
                                      </m:r>
                                    </m:sup>
                                  </m:sSup>
                                </m:den>
                              </m:f>
                            </m:oMath>
                          </a14:m>
                          <a:endParaRPr lang="de-DE" sz="1700" dirty="0"/>
                        </a:p>
                      </a:txBody>
                      <a:tcPr/>
                    </a:tc>
                    <a:tc>
                      <a:txBody>
                        <a:bodyPr/>
                        <a:lstStyle/>
                        <a:p>
                          <a:r>
                            <a:rPr lang="en-US" sz="1700" dirty="0" smtClean="0"/>
                            <a:t>High</a:t>
                          </a:r>
                          <a:r>
                            <a:rPr lang="en-US" sz="1700" baseline="0" dirty="0" smtClean="0"/>
                            <a:t> (peak) flux</a:t>
                          </a:r>
                        </a:p>
                        <a:p>
                          <a:r>
                            <a:rPr lang="en-US" sz="1700" dirty="0" smtClean="0"/>
                            <a:t> </a:t>
                          </a:r>
                          <a14:m>
                            <m:oMath xmlns:m="http://schemas.openxmlformats.org/officeDocument/2006/math">
                              <m:r>
                                <a:rPr lang="en-US" sz="1700" b="0" i="0" baseline="0" smtClean="0">
                                  <a:latin typeface="Cambria Math" panose="02040503050406030204" pitchFamily="18" charset="0"/>
                                </a:rPr>
                                <m:t>=</m:t>
                              </m:r>
                              <m:r>
                                <a:rPr lang="en-US" sz="1700" b="0" i="0" baseline="0" smtClean="0">
                                  <a:latin typeface="Cambria Math" panose="02040503050406030204" pitchFamily="18" charset="0"/>
                                </a:rPr>
                                <m:t>4</m:t>
                              </m:r>
                              <m:r>
                                <m:rPr>
                                  <m:sty m:val="p"/>
                                </m:rPr>
                                <a:rPr lang="en-US" sz="1700" b="0" i="0" baseline="0" smtClean="0">
                                  <a:latin typeface="Cambria Math" panose="02040503050406030204" pitchFamily="18" charset="0"/>
                                </a:rPr>
                                <m:t>e</m:t>
                              </m:r>
                              <m:r>
                                <a:rPr lang="en-US" sz="1700" b="0" i="0" baseline="0" smtClean="0">
                                  <a:latin typeface="Cambria Math" panose="02040503050406030204" pitchFamily="18" charset="0"/>
                                </a:rPr>
                                <m:t>16</m:t>
                              </m:r>
                              <m:r>
                                <a:rPr lang="en-US" sz="1700" b="0" i="1" baseline="0" smtClean="0">
                                  <a:latin typeface="Cambria Math" panose="02040503050406030204" pitchFamily="18" charset="0"/>
                                </a:rPr>
                                <m:t> </m:t>
                              </m:r>
                              <m:f>
                                <m:fPr>
                                  <m:ctrlPr>
                                    <a:rPr lang="en-US" sz="1700" b="0" i="1" baseline="0" smtClean="0">
                                      <a:latin typeface="Cambria Math" panose="02040503050406030204" pitchFamily="18" charset="0"/>
                                    </a:rPr>
                                  </m:ctrlPr>
                                </m:fPr>
                                <m:num>
                                  <m:r>
                                    <a:rPr lang="en-US" sz="1700" b="0" i="1" baseline="0" smtClean="0">
                                      <a:latin typeface="Cambria Math" panose="02040503050406030204" pitchFamily="18" charset="0"/>
                                    </a:rPr>
                                    <m:t>𝑛</m:t>
                                  </m:r>
                                </m:num>
                                <m:den>
                                  <m:r>
                                    <a:rPr lang="en-US" sz="1700" b="0" i="1" baseline="0" smtClean="0">
                                      <a:latin typeface="Cambria Math" panose="02040503050406030204" pitchFamily="18" charset="0"/>
                                    </a:rPr>
                                    <m:t>𝑠</m:t>
                                  </m:r>
                                  <m:r>
                                    <a:rPr lang="en-US" sz="1700" b="0" i="1" baseline="0" smtClean="0">
                                      <a:latin typeface="Cambria Math" panose="02040503050406030204" pitchFamily="18" charset="0"/>
                                      <a:ea typeface="Cambria Math" panose="02040503050406030204" pitchFamily="18" charset="0"/>
                                    </a:rPr>
                                    <m:t>∙</m:t>
                                  </m:r>
                                  <m:sSup>
                                    <m:sSupPr>
                                      <m:ctrlPr>
                                        <a:rPr lang="en-US" sz="1700" b="0" i="1" baseline="0" smtClean="0">
                                          <a:latin typeface="Cambria Math" panose="02040503050406030204" pitchFamily="18" charset="0"/>
                                          <a:ea typeface="Cambria Math" panose="02040503050406030204" pitchFamily="18" charset="0"/>
                                        </a:rPr>
                                      </m:ctrlPr>
                                    </m:sSupPr>
                                    <m:e>
                                      <m:r>
                                        <a:rPr lang="en-US" sz="1700" b="0" i="1" baseline="0" smtClean="0">
                                          <a:latin typeface="Cambria Math" panose="02040503050406030204" pitchFamily="18" charset="0"/>
                                          <a:ea typeface="Cambria Math" panose="02040503050406030204" pitchFamily="18" charset="0"/>
                                        </a:rPr>
                                        <m:t>𝑐𝑚</m:t>
                                      </m:r>
                                    </m:e>
                                    <m:sup>
                                      <m:r>
                                        <a:rPr lang="en-US" sz="1700" b="0" i="1" baseline="0" smtClean="0">
                                          <a:latin typeface="Cambria Math" panose="02040503050406030204" pitchFamily="18" charset="0"/>
                                          <a:ea typeface="Cambria Math" panose="02040503050406030204" pitchFamily="18" charset="0"/>
                                        </a:rPr>
                                        <m:t>2</m:t>
                                      </m:r>
                                    </m:sup>
                                  </m:sSup>
                                </m:den>
                              </m:f>
                              <m:r>
                                <a:rPr lang="en-US" sz="1700" b="0" i="1" baseline="0" smtClean="0">
                                  <a:latin typeface="Cambria Math" panose="02040503050406030204" pitchFamily="18" charset="0"/>
                                  <a:ea typeface="Cambria Math" panose="02040503050406030204" pitchFamily="18" charset="0"/>
                                </a:rPr>
                                <m:t> </m:t>
                              </m:r>
                            </m:oMath>
                          </a14:m>
                          <a:r>
                            <a:rPr lang="en-US" sz="1700" dirty="0" smtClean="0"/>
                            <a:t> (ESS)</a:t>
                          </a:r>
                          <a:endParaRPr lang="de-DE" sz="1700" dirty="0"/>
                        </a:p>
                      </a:txBody>
                      <a:tcPr/>
                    </a:tc>
                    <a:tc>
                      <a:txBody>
                        <a:bodyPr/>
                        <a:lstStyle/>
                        <a:p>
                          <a:r>
                            <a:rPr lang="en-US" sz="1700" dirty="0" smtClean="0"/>
                            <a:t>Moderate flux</a:t>
                          </a:r>
                        </a:p>
                        <a:p>
                          <a:pPr/>
                          <a14:m>
                            <m:oMathPara xmlns:m="http://schemas.openxmlformats.org/officeDocument/2006/math">
                              <m:oMathParaPr>
                                <m:jc m:val="centerGroup"/>
                              </m:oMathParaPr>
                              <m:oMath xmlns:m="http://schemas.openxmlformats.org/officeDocument/2006/math">
                                <m:r>
                                  <a:rPr lang="en-US" sz="1700" b="0" i="0" baseline="0" smtClean="0">
                                    <a:latin typeface="Cambria Math" panose="02040503050406030204" pitchFamily="18" charset="0"/>
                                  </a:rPr>
                                  <m:t>&lt;</m:t>
                                </m:r>
                                <m:r>
                                  <a:rPr lang="en-US" sz="1700" b="0" i="0" baseline="0" smtClean="0">
                                    <a:latin typeface="Cambria Math" panose="02040503050406030204" pitchFamily="18" charset="0"/>
                                  </a:rPr>
                                  <m:t>1</m:t>
                                </m:r>
                                <m:r>
                                  <m:rPr>
                                    <m:sty m:val="p"/>
                                  </m:rPr>
                                  <a:rPr lang="en-US" sz="1700" b="0" i="0" baseline="0" smtClean="0">
                                    <a:latin typeface="Cambria Math" panose="02040503050406030204" pitchFamily="18" charset="0"/>
                                  </a:rPr>
                                  <m:t>e</m:t>
                                </m:r>
                                <m:r>
                                  <a:rPr lang="en-US" sz="1700" b="0" i="0" baseline="0" smtClean="0">
                                    <a:latin typeface="Cambria Math" panose="02040503050406030204" pitchFamily="18" charset="0"/>
                                  </a:rPr>
                                  <m:t>7</m:t>
                                </m:r>
                                <m:r>
                                  <a:rPr lang="en-US" sz="1700" b="0" i="1" baseline="0" smtClean="0">
                                    <a:latin typeface="Cambria Math" panose="02040503050406030204" pitchFamily="18" charset="0"/>
                                  </a:rPr>
                                  <m:t> </m:t>
                                </m:r>
                                <m:f>
                                  <m:fPr>
                                    <m:ctrlPr>
                                      <a:rPr lang="en-US" sz="1700" b="0" i="1" baseline="0" smtClean="0">
                                        <a:latin typeface="Cambria Math" panose="02040503050406030204" pitchFamily="18" charset="0"/>
                                      </a:rPr>
                                    </m:ctrlPr>
                                  </m:fPr>
                                  <m:num>
                                    <m:r>
                                      <a:rPr lang="en-US" sz="1700" b="0" i="1" baseline="0" smtClean="0">
                                        <a:latin typeface="Cambria Math" panose="02040503050406030204" pitchFamily="18" charset="0"/>
                                      </a:rPr>
                                      <m:t>𝑛</m:t>
                                    </m:r>
                                  </m:num>
                                  <m:den>
                                    <m:r>
                                      <a:rPr lang="en-US" sz="1700" b="0" i="1" baseline="0" smtClean="0">
                                        <a:latin typeface="Cambria Math" panose="02040503050406030204" pitchFamily="18" charset="0"/>
                                      </a:rPr>
                                      <m:t>𝑠</m:t>
                                    </m:r>
                                    <m:r>
                                      <a:rPr lang="en-US" sz="1700" b="0" i="1" baseline="0" smtClean="0">
                                        <a:latin typeface="Cambria Math" panose="02040503050406030204" pitchFamily="18" charset="0"/>
                                        <a:ea typeface="Cambria Math" panose="02040503050406030204" pitchFamily="18" charset="0"/>
                                      </a:rPr>
                                      <m:t>∙</m:t>
                                    </m:r>
                                    <m:sSup>
                                      <m:sSupPr>
                                        <m:ctrlPr>
                                          <a:rPr lang="en-US" sz="1700" b="0" i="1" baseline="0" smtClean="0">
                                            <a:latin typeface="Cambria Math" panose="02040503050406030204" pitchFamily="18" charset="0"/>
                                            <a:ea typeface="Cambria Math" panose="02040503050406030204" pitchFamily="18" charset="0"/>
                                          </a:rPr>
                                        </m:ctrlPr>
                                      </m:sSupPr>
                                      <m:e>
                                        <m:r>
                                          <a:rPr lang="en-US" sz="1700" b="0" i="1" baseline="0" smtClean="0">
                                            <a:latin typeface="Cambria Math" panose="02040503050406030204" pitchFamily="18" charset="0"/>
                                            <a:ea typeface="Cambria Math" panose="02040503050406030204" pitchFamily="18" charset="0"/>
                                          </a:rPr>
                                          <m:t>𝑐𝑚</m:t>
                                        </m:r>
                                      </m:e>
                                      <m:sup>
                                        <m:r>
                                          <a:rPr lang="en-US" sz="1700" b="0" i="1" baseline="0" smtClean="0">
                                            <a:latin typeface="Cambria Math" panose="02040503050406030204" pitchFamily="18" charset="0"/>
                                            <a:ea typeface="Cambria Math" panose="02040503050406030204" pitchFamily="18" charset="0"/>
                                          </a:rPr>
                                          <m:t>2</m:t>
                                        </m:r>
                                      </m:sup>
                                    </m:sSup>
                                  </m:den>
                                </m:f>
                              </m:oMath>
                            </m:oMathPara>
                          </a14:m>
                          <a:endParaRPr lang="de-DE" sz="1700" dirty="0"/>
                        </a:p>
                      </a:txBody>
                      <a:tcPr/>
                    </a:tc>
                  </a:tr>
                  <a:tr h="370840">
                    <a:tc>
                      <a:txBody>
                        <a:bodyPr/>
                        <a:lstStyle/>
                        <a:p>
                          <a:r>
                            <a:rPr lang="en-US" sz="1700" dirty="0" smtClean="0"/>
                            <a:t>Time</a:t>
                          </a:r>
                          <a:r>
                            <a:rPr lang="en-US" sz="1700" baseline="0" dirty="0" smtClean="0"/>
                            <a:t> structure</a:t>
                          </a:r>
                          <a:endParaRPr lang="de-DE" sz="1700" dirty="0"/>
                        </a:p>
                      </a:txBody>
                      <a:tcPr/>
                    </a:tc>
                    <a:tc>
                      <a:txBody>
                        <a:bodyPr/>
                        <a:lstStyle/>
                        <a:p>
                          <a:r>
                            <a:rPr lang="en-US" sz="1700" dirty="0" smtClean="0"/>
                            <a:t>challenging</a:t>
                          </a:r>
                          <a:endParaRPr lang="de-DE" sz="1700" dirty="0"/>
                        </a:p>
                      </a:txBody>
                      <a:tcPr/>
                    </a:tc>
                    <a:tc>
                      <a:txBody>
                        <a:bodyPr/>
                        <a:lstStyle/>
                        <a:p>
                          <a:r>
                            <a:rPr lang="en-US" sz="1700" dirty="0" smtClean="0"/>
                            <a:t>CW</a:t>
                          </a:r>
                          <a:r>
                            <a:rPr lang="en-US" sz="1700" baseline="0" dirty="0" smtClean="0"/>
                            <a:t> (SINQ),</a:t>
                          </a:r>
                        </a:p>
                        <a:p>
                          <a:r>
                            <a:rPr lang="en-US" sz="1700" baseline="0" dirty="0" smtClean="0"/>
                            <a:t>short pulse (SNS),</a:t>
                          </a:r>
                        </a:p>
                        <a:p>
                          <a:r>
                            <a:rPr lang="en-US" sz="1700" baseline="0" dirty="0" smtClean="0"/>
                            <a:t>long pulse (ESS)</a:t>
                          </a:r>
                          <a:endParaRPr lang="de-DE" sz="1700" dirty="0"/>
                        </a:p>
                      </a:txBody>
                      <a:tcPr/>
                    </a:tc>
                    <a:tc>
                      <a:txBody>
                        <a:bodyPr/>
                        <a:lstStyle/>
                        <a:p>
                          <a:r>
                            <a:rPr lang="en-US" sz="1700" dirty="0" smtClean="0"/>
                            <a:t>CW to short pulsed</a:t>
                          </a:r>
                          <a:endParaRPr lang="de-DE" sz="1700" dirty="0"/>
                        </a:p>
                      </a:txBody>
                      <a:tcPr/>
                    </a:tc>
                  </a:tr>
                  <a:tr h="370840">
                    <a:tc>
                      <a:txBody>
                        <a:bodyPr/>
                        <a:lstStyle/>
                        <a:p>
                          <a:r>
                            <a:rPr lang="en-US" sz="1700" dirty="0" smtClean="0"/>
                            <a:t>Neutron </a:t>
                          </a:r>
                          <a:r>
                            <a:rPr lang="en-US" sz="1700" baseline="0" dirty="0" smtClean="0"/>
                            <a:t> energy</a:t>
                          </a:r>
                          <a:endParaRPr lang="de-DE" sz="1700" dirty="0"/>
                        </a:p>
                      </a:txBody>
                      <a:tcPr/>
                    </a:tc>
                    <a:tc>
                      <a:txBody>
                        <a:bodyPr/>
                        <a:lstStyle/>
                        <a:p>
                          <a:r>
                            <a:rPr lang="de-DE" sz="1700" dirty="0" err="1" smtClean="0"/>
                            <a:t>MeV</a:t>
                          </a:r>
                          <a:r>
                            <a:rPr lang="de-DE" sz="1700" dirty="0" smtClean="0"/>
                            <a:t>, </a:t>
                          </a:r>
                          <a:r>
                            <a:rPr lang="de-DE" sz="1700" dirty="0" err="1" smtClean="0"/>
                            <a:t>moderated</a:t>
                          </a:r>
                          <a:r>
                            <a:rPr lang="de-DE" sz="1700" dirty="0" smtClean="0"/>
                            <a:t> </a:t>
                          </a:r>
                          <a:r>
                            <a:rPr lang="de-DE" sz="1700" dirty="0" err="1" smtClean="0"/>
                            <a:t>to</a:t>
                          </a:r>
                          <a:r>
                            <a:rPr lang="de-DE" sz="1700" dirty="0" smtClean="0"/>
                            <a:t> thermal </a:t>
                          </a:r>
                          <a:r>
                            <a:rPr lang="de-DE" sz="1700" dirty="0" err="1" smtClean="0"/>
                            <a:t>spectrum</a:t>
                          </a:r>
                          <a:endParaRPr lang="de-DE" sz="1700" dirty="0"/>
                        </a:p>
                      </a:txBody>
                      <a:tcPr/>
                    </a:tc>
                    <a:tc>
                      <a:txBody>
                        <a:bodyPr/>
                        <a:lstStyle/>
                        <a:p>
                          <a:r>
                            <a:rPr lang="de-DE" sz="1700" dirty="0" smtClean="0"/>
                            <a:t>W</a:t>
                          </a:r>
                          <a:r>
                            <a:rPr lang="de-DE" sz="1700" baseline="-25000" dirty="0" smtClean="0"/>
                            <a:t>n</a:t>
                          </a:r>
                          <a:r>
                            <a:rPr lang="de-DE" sz="1700" dirty="0" smtClean="0"/>
                            <a:t> &lt; </a:t>
                          </a:r>
                          <a:r>
                            <a:rPr lang="de-DE" sz="1700" dirty="0" err="1" smtClean="0"/>
                            <a:t>W</a:t>
                          </a:r>
                          <a:r>
                            <a:rPr lang="de-DE" sz="1700" baseline="-25000" dirty="0" err="1" smtClean="0"/>
                            <a:t>p</a:t>
                          </a:r>
                          <a:r>
                            <a:rPr lang="de-DE" sz="1700" dirty="0" smtClean="0"/>
                            <a:t> (</a:t>
                          </a:r>
                          <a:r>
                            <a:rPr lang="de-DE" sz="1700" dirty="0" err="1" smtClean="0"/>
                            <a:t>emerging</a:t>
                          </a:r>
                          <a:r>
                            <a:rPr lang="de-DE" sz="1700" dirty="0" smtClean="0"/>
                            <a:t> </a:t>
                          </a:r>
                          <a:r>
                            <a:rPr lang="de-DE" sz="1700" dirty="0" err="1" smtClean="0"/>
                            <a:t>particles</a:t>
                          </a:r>
                          <a:r>
                            <a:rPr lang="de-DE" sz="1700" dirty="0" smtClean="0"/>
                            <a:t>)</a:t>
                          </a:r>
                          <a:r>
                            <a:rPr lang="de-DE" sz="1700" baseline="0" dirty="0" smtClean="0"/>
                            <a:t>;</a:t>
                          </a:r>
                          <a:r>
                            <a:rPr lang="de-DE" sz="1700" dirty="0" smtClean="0"/>
                            <a:t> </a:t>
                          </a:r>
                          <a14:m>
                            <m:oMath xmlns:m="http://schemas.openxmlformats.org/officeDocument/2006/math">
                              <m:r>
                                <a:rPr lang="en-US" sz="1700" b="0" i="1" smtClean="0">
                                  <a:latin typeface="Cambria Math" panose="02040503050406030204" pitchFamily="18" charset="0"/>
                                </a:rPr>
                                <m:t>1</m:t>
                              </m:r>
                              <m:r>
                                <a:rPr lang="en-US" sz="1700" b="0" i="1" smtClean="0">
                                  <a:latin typeface="Cambria Math" panose="02040503050406030204" pitchFamily="18" charset="0"/>
                                </a:rPr>
                                <m:t>…</m:t>
                              </m:r>
                              <m:r>
                                <a:rPr lang="en-US" sz="1700" b="0" i="1" smtClean="0">
                                  <a:latin typeface="Cambria Math" panose="02040503050406030204" pitchFamily="18" charset="0"/>
                                </a:rPr>
                                <m:t>10</m:t>
                              </m:r>
                              <m:r>
                                <a:rPr lang="en-US" sz="1700" b="0" i="1" smtClean="0">
                                  <a:latin typeface="Cambria Math" panose="02040503050406030204" pitchFamily="18" charset="0"/>
                                </a:rPr>
                                <m:t> </m:t>
                              </m:r>
                              <m:r>
                                <m:rPr>
                                  <m:sty m:val="p"/>
                                </m:rPr>
                                <a:rPr lang="en-US" sz="1700" b="0" i="0" smtClean="0">
                                  <a:latin typeface="Cambria Math" panose="02040503050406030204" pitchFamily="18" charset="0"/>
                                </a:rPr>
                                <m:t>MeV</m:t>
                              </m:r>
                            </m:oMath>
                          </a14:m>
                          <a:r>
                            <a:rPr lang="de-DE" sz="1700" dirty="0" smtClean="0"/>
                            <a:t> (</a:t>
                          </a:r>
                          <a:r>
                            <a:rPr lang="de-DE" sz="1700" dirty="0" err="1" smtClean="0"/>
                            <a:t>evaporating</a:t>
                          </a:r>
                          <a:r>
                            <a:rPr lang="de-DE" sz="1700" dirty="0" smtClean="0"/>
                            <a:t> </a:t>
                          </a:r>
                          <a:r>
                            <a:rPr lang="de-DE" sz="1700" dirty="0" err="1" smtClean="0"/>
                            <a:t>particles</a:t>
                          </a:r>
                          <a:r>
                            <a:rPr lang="de-DE" sz="1700" dirty="0" smtClean="0"/>
                            <a:t>)</a:t>
                          </a:r>
                          <a:endParaRPr lang="de-DE" sz="1700" dirty="0"/>
                        </a:p>
                      </a:txBody>
                      <a:tcPr/>
                    </a:tc>
                    <a:tc>
                      <a:txBody>
                        <a:bodyPr/>
                        <a:lstStyle/>
                        <a:p>
                          <a:pPr/>
                          <a14:m>
                            <m:oMathPara xmlns:m="http://schemas.openxmlformats.org/officeDocument/2006/math">
                              <m:oMathParaPr>
                                <m:jc m:val="centerGroup"/>
                              </m:oMathParaPr>
                              <m:oMath xmlns:m="http://schemas.openxmlformats.org/officeDocument/2006/math">
                                <m:r>
                                  <a:rPr lang="en-US" sz="1700" b="0" i="1" smtClean="0">
                                    <a:latin typeface="Cambria Math" panose="02040503050406030204" pitchFamily="18" charset="0"/>
                                  </a:rPr>
                                  <m:t>1</m:t>
                                </m:r>
                                <m:r>
                                  <a:rPr lang="en-US" sz="1700" b="0" i="1" smtClean="0">
                                    <a:latin typeface="Cambria Math" panose="02040503050406030204" pitchFamily="18" charset="0"/>
                                  </a:rPr>
                                  <m:t>…</m:t>
                                </m:r>
                                <m:r>
                                  <a:rPr lang="en-US" sz="1700" b="0" i="1" smtClean="0">
                                    <a:latin typeface="Cambria Math" panose="02040503050406030204" pitchFamily="18" charset="0"/>
                                  </a:rPr>
                                  <m:t>500</m:t>
                                </m:r>
                                <m:r>
                                  <a:rPr lang="en-US" sz="1700" b="0" i="1" smtClean="0">
                                    <a:latin typeface="Cambria Math" panose="02040503050406030204" pitchFamily="18" charset="0"/>
                                  </a:rPr>
                                  <m:t> </m:t>
                                </m:r>
                                <m:r>
                                  <m:rPr>
                                    <m:sty m:val="p"/>
                                  </m:rPr>
                                  <a:rPr lang="en-US" sz="1700" b="0" i="0" smtClean="0">
                                    <a:latin typeface="Cambria Math" panose="02040503050406030204" pitchFamily="18" charset="0"/>
                                  </a:rPr>
                                  <m:t>keV</m:t>
                                </m:r>
                              </m:oMath>
                            </m:oMathPara>
                          </a14:m>
                          <a:endParaRPr lang="de-DE" sz="1700" i="0" dirty="0"/>
                        </a:p>
                      </a:txBody>
                      <a:tcPr/>
                    </a:tc>
                  </a:tr>
                  <a:tr h="370840">
                    <a:tc>
                      <a:txBody>
                        <a:bodyPr/>
                        <a:lstStyle/>
                        <a:p>
                          <a:r>
                            <a:rPr lang="en-US" sz="1700" dirty="0" smtClean="0"/>
                            <a:t>Angle distribution</a:t>
                          </a:r>
                          <a:endParaRPr lang="de-DE" sz="1700" dirty="0"/>
                        </a:p>
                      </a:txBody>
                      <a:tcPr/>
                    </a:tc>
                    <a:tc>
                      <a:txBody>
                        <a:bodyPr/>
                        <a:lstStyle/>
                        <a:p>
                          <a:r>
                            <a:rPr lang="en-US" sz="1700" dirty="0" smtClean="0"/>
                            <a:t>isotropic</a:t>
                          </a:r>
                          <a:endParaRPr lang="de-DE" sz="1700" dirty="0"/>
                        </a:p>
                      </a:txBody>
                      <a:tcPr/>
                    </a:tc>
                    <a:tc>
                      <a:txBody>
                        <a:bodyPr/>
                        <a:lstStyle/>
                        <a:p>
                          <a:r>
                            <a:rPr lang="en-US" sz="1700" dirty="0" smtClean="0"/>
                            <a:t>forward</a:t>
                          </a:r>
                          <a:r>
                            <a:rPr lang="en-US" sz="1700" baseline="0" dirty="0" smtClean="0"/>
                            <a:t> / i</a:t>
                          </a:r>
                          <a:r>
                            <a:rPr lang="en-US" sz="1700" dirty="0" smtClean="0"/>
                            <a:t>sotropic</a:t>
                          </a:r>
                          <a:endParaRPr lang="de-DE" sz="1700" dirty="0"/>
                        </a:p>
                      </a:txBody>
                      <a:tcPr/>
                    </a:tc>
                    <a:tc>
                      <a:txBody>
                        <a:bodyPr/>
                        <a:lstStyle/>
                        <a:p>
                          <a:r>
                            <a:rPr lang="en-US" sz="1700" dirty="0" smtClean="0"/>
                            <a:t>kinematic collimation</a:t>
                          </a:r>
                          <a:endParaRPr lang="de-DE" sz="1700" dirty="0"/>
                        </a:p>
                      </a:txBody>
                      <a:tcPr/>
                    </a:tc>
                  </a:tr>
                </a:tbl>
              </a:graphicData>
            </a:graphic>
          </p:graphicFrame>
        </mc:Choice>
        <mc:Fallback xmlns="">
          <p:graphicFrame>
            <p:nvGraphicFramePr>
              <p:cNvPr id="6" name="Tabelle 5"/>
              <p:cNvGraphicFramePr>
                <a:graphicFrameLocks noGrp="1"/>
              </p:cNvGraphicFramePr>
              <p:nvPr>
                <p:extLst>
                  <p:ext uri="{D42A27DB-BD31-4B8C-83A1-F6EECF244321}">
                    <p14:modId xmlns:p14="http://schemas.microsoft.com/office/powerpoint/2010/main" val="3001472579"/>
                  </p:ext>
                </p:extLst>
              </p:nvPr>
            </p:nvGraphicFramePr>
            <p:xfrm>
              <a:off x="412824" y="1382016"/>
              <a:ext cx="8291337" cy="4990338"/>
            </p:xfrm>
            <a:graphic>
              <a:graphicData uri="http://schemas.openxmlformats.org/drawingml/2006/table">
                <a:tbl>
                  <a:tblPr firstRow="1" bandRow="1">
                    <a:tableStyleId>{21E4AEA4-8DFA-4A89-87EB-49C32662AFE0}</a:tableStyleId>
                  </a:tblPr>
                  <a:tblGrid>
                    <a:gridCol w="1381251"/>
                    <a:gridCol w="2013997"/>
                    <a:gridCol w="2675195"/>
                    <a:gridCol w="2220894"/>
                  </a:tblGrid>
                  <a:tr h="609600">
                    <a:tc>
                      <a:txBody>
                        <a:bodyPr/>
                        <a:lstStyle/>
                        <a:p>
                          <a:endParaRPr lang="de-DE" sz="1700" dirty="0"/>
                        </a:p>
                      </a:txBody>
                      <a:tcPr/>
                    </a:tc>
                    <a:tc>
                      <a:txBody>
                        <a:bodyPr/>
                        <a:lstStyle/>
                        <a:p>
                          <a:r>
                            <a:rPr lang="en-US" sz="1700" dirty="0" smtClean="0"/>
                            <a:t>Fission Reactors</a:t>
                          </a:r>
                          <a:endParaRPr lang="de-DE" sz="1700" dirty="0"/>
                        </a:p>
                      </a:txBody>
                      <a:tcPr/>
                    </a:tc>
                    <a:tc>
                      <a:txBody>
                        <a:bodyPr/>
                        <a:lstStyle/>
                        <a:p>
                          <a:r>
                            <a:rPr lang="en-US" sz="1700" dirty="0" smtClean="0"/>
                            <a:t>Spallation Sources</a:t>
                          </a:r>
                          <a:endParaRPr lang="de-DE" sz="1700" dirty="0"/>
                        </a:p>
                      </a:txBody>
                      <a:tcPr/>
                    </a:tc>
                    <a:tc>
                      <a:txBody>
                        <a:bodyPr/>
                        <a:lstStyle/>
                        <a:p>
                          <a:r>
                            <a:rPr lang="en-US" sz="1700" dirty="0" smtClean="0"/>
                            <a:t>Small-Scale </a:t>
                          </a:r>
                          <a:r>
                            <a:rPr lang="en-US" sz="1700" dirty="0" err="1" smtClean="0"/>
                            <a:t>Accel</a:t>
                          </a:r>
                          <a:r>
                            <a:rPr lang="en-US" sz="1700" dirty="0" smtClean="0"/>
                            <a:t>.-Driven</a:t>
                          </a:r>
                          <a:r>
                            <a:rPr lang="en-US" sz="1700" baseline="0" dirty="0" smtClean="0"/>
                            <a:t> Facilities</a:t>
                          </a:r>
                          <a:endParaRPr lang="de-DE" sz="1700" dirty="0"/>
                        </a:p>
                      </a:txBody>
                      <a:tcPr/>
                    </a:tc>
                  </a:tr>
                  <a:tr h="868680">
                    <a:tc>
                      <a:txBody>
                        <a:bodyPr/>
                        <a:lstStyle/>
                        <a:p>
                          <a:r>
                            <a:rPr lang="en-US" sz="1700" dirty="0" smtClean="0"/>
                            <a:t>Typical</a:t>
                          </a:r>
                          <a:r>
                            <a:rPr lang="en-US" sz="1700" baseline="0" dirty="0" smtClean="0"/>
                            <a:t> production mechanism</a:t>
                          </a:r>
                          <a:endParaRPr lang="de-DE" sz="1700" dirty="0"/>
                        </a:p>
                      </a:txBody>
                      <a:tcPr/>
                    </a:tc>
                    <a:tc>
                      <a:txBody>
                        <a:bodyPr/>
                        <a:lstStyle/>
                        <a:p>
                          <a:r>
                            <a:rPr lang="en-US" sz="1700" dirty="0" smtClean="0"/>
                            <a:t>fission of </a:t>
                          </a:r>
                          <a:r>
                            <a:rPr lang="en-US" sz="1700" baseline="30000" dirty="0" smtClean="0"/>
                            <a:t>235</a:t>
                          </a:r>
                          <a:r>
                            <a:rPr lang="en-US" sz="1700" dirty="0" smtClean="0"/>
                            <a:t>U</a:t>
                          </a:r>
                          <a:endParaRPr lang="de-DE" sz="1700" baseline="30000" dirty="0"/>
                        </a:p>
                      </a:txBody>
                      <a:tcPr/>
                    </a:tc>
                    <a:tc>
                      <a:txBody>
                        <a:bodyPr/>
                        <a:lstStyle/>
                        <a:p>
                          <a:r>
                            <a:rPr lang="en-US" sz="1700" dirty="0" smtClean="0"/>
                            <a:t>high energy</a:t>
                          </a:r>
                          <a:r>
                            <a:rPr lang="en-US" sz="1700" baseline="0" dirty="0" smtClean="0"/>
                            <a:t> </a:t>
                          </a:r>
                          <a:r>
                            <a:rPr lang="en-US" sz="1700" dirty="0" smtClean="0"/>
                            <a:t>protons</a:t>
                          </a:r>
                          <a:r>
                            <a:rPr lang="en-US" sz="1700" baseline="0" dirty="0" smtClean="0"/>
                            <a:t> (100s MeV to GeV) on heavy metal target.</a:t>
                          </a:r>
                          <a:endParaRPr lang="de-DE" sz="1700" dirty="0"/>
                        </a:p>
                      </a:txBody>
                      <a:tcPr/>
                    </a:tc>
                    <a:tc>
                      <a:txBody>
                        <a:bodyPr/>
                        <a:lstStyle/>
                        <a:p>
                          <a:r>
                            <a:rPr lang="en-US" sz="1700" dirty="0" smtClean="0"/>
                            <a:t>protons/deuterons (several MeV)</a:t>
                          </a:r>
                          <a:r>
                            <a:rPr lang="en-US" sz="1700" baseline="0" dirty="0" smtClean="0"/>
                            <a:t> on Li or Be target.</a:t>
                          </a:r>
                          <a:endParaRPr lang="de-DE" sz="1700" dirty="0"/>
                        </a:p>
                      </a:txBody>
                      <a:tcPr/>
                    </a:tc>
                  </a:tr>
                  <a:tr h="370840">
                    <a:tc>
                      <a:txBody>
                        <a:bodyPr/>
                        <a:lstStyle/>
                        <a:p>
                          <a:r>
                            <a:rPr lang="en-US" sz="1700" dirty="0" smtClean="0"/>
                            <a:t>Costs</a:t>
                          </a:r>
                          <a:endParaRPr lang="de-DE" sz="1700" dirty="0"/>
                        </a:p>
                      </a:txBody>
                      <a:tcPr/>
                    </a:tc>
                    <a:tc>
                      <a:txBody>
                        <a:bodyPr/>
                        <a:lstStyle/>
                        <a:p>
                          <a:endParaRPr lang="en-US"/>
                        </a:p>
                      </a:txBody>
                      <a:tcPr>
                        <a:blipFill rotWithShape="0">
                          <a:blip r:embed="rId3"/>
                          <a:stretch>
                            <a:fillRect l="-69091" t="-403279" r="-245152" b="-867213"/>
                          </a:stretch>
                        </a:blipFill>
                      </a:tcPr>
                    </a:tc>
                    <a:tc>
                      <a:txBody>
                        <a:bodyPr/>
                        <a:lstStyle/>
                        <a:p>
                          <a:endParaRPr lang="en-US"/>
                        </a:p>
                      </a:txBody>
                      <a:tcPr>
                        <a:blipFill rotWithShape="0">
                          <a:blip r:embed="rId3"/>
                          <a:stretch>
                            <a:fillRect l="-127107" t="-403279" r="-84282" b="-867213"/>
                          </a:stretch>
                        </a:blipFill>
                      </a:tcPr>
                    </a:tc>
                    <a:tc>
                      <a:txBody>
                        <a:bodyPr/>
                        <a:lstStyle/>
                        <a:p>
                          <a:endParaRPr lang="en-US"/>
                        </a:p>
                      </a:txBody>
                      <a:tcPr>
                        <a:blipFill rotWithShape="0">
                          <a:blip r:embed="rId3"/>
                          <a:stretch>
                            <a:fillRect l="-273151" t="-403279" r="-1370" b="-867213"/>
                          </a:stretch>
                        </a:blipFill>
                      </a:tcPr>
                    </a:tc>
                  </a:tr>
                  <a:tr h="794258">
                    <a:tc>
                      <a:txBody>
                        <a:bodyPr/>
                        <a:lstStyle/>
                        <a:p>
                          <a:r>
                            <a:rPr lang="en-US" sz="1700" dirty="0" smtClean="0"/>
                            <a:t>Neutron flux</a:t>
                          </a:r>
                          <a:endParaRPr lang="de-DE" sz="1700" dirty="0"/>
                        </a:p>
                      </a:txBody>
                      <a:tcPr/>
                    </a:tc>
                    <a:tc>
                      <a:txBody>
                        <a:bodyPr/>
                        <a:lstStyle/>
                        <a:p>
                          <a:endParaRPr lang="en-US"/>
                        </a:p>
                      </a:txBody>
                      <a:tcPr>
                        <a:blipFill rotWithShape="0">
                          <a:blip r:embed="rId3"/>
                          <a:stretch>
                            <a:fillRect l="-69091" t="-236154" r="-245152" b="-306923"/>
                          </a:stretch>
                        </a:blipFill>
                      </a:tcPr>
                    </a:tc>
                    <a:tc>
                      <a:txBody>
                        <a:bodyPr/>
                        <a:lstStyle/>
                        <a:p>
                          <a:endParaRPr lang="en-US"/>
                        </a:p>
                      </a:txBody>
                      <a:tcPr>
                        <a:blipFill rotWithShape="0">
                          <a:blip r:embed="rId3"/>
                          <a:stretch>
                            <a:fillRect l="-127107" t="-236154" r="-84282" b="-306923"/>
                          </a:stretch>
                        </a:blipFill>
                      </a:tcPr>
                    </a:tc>
                    <a:tc>
                      <a:txBody>
                        <a:bodyPr/>
                        <a:lstStyle/>
                        <a:p>
                          <a:endParaRPr lang="en-US"/>
                        </a:p>
                      </a:txBody>
                      <a:tcPr>
                        <a:blipFill rotWithShape="0">
                          <a:blip r:embed="rId3"/>
                          <a:stretch>
                            <a:fillRect l="-273151" t="-236154" r="-1370" b="-306923"/>
                          </a:stretch>
                        </a:blipFill>
                      </a:tcPr>
                    </a:tc>
                  </a:tr>
                  <a:tr h="868680">
                    <a:tc>
                      <a:txBody>
                        <a:bodyPr/>
                        <a:lstStyle/>
                        <a:p>
                          <a:r>
                            <a:rPr lang="en-US" sz="1700" dirty="0" smtClean="0"/>
                            <a:t>Time</a:t>
                          </a:r>
                          <a:r>
                            <a:rPr lang="en-US" sz="1700" baseline="0" dirty="0" smtClean="0"/>
                            <a:t> structure</a:t>
                          </a:r>
                          <a:endParaRPr lang="de-DE" sz="1700" dirty="0"/>
                        </a:p>
                      </a:txBody>
                      <a:tcPr/>
                    </a:tc>
                    <a:tc>
                      <a:txBody>
                        <a:bodyPr/>
                        <a:lstStyle/>
                        <a:p>
                          <a:r>
                            <a:rPr lang="en-US" sz="1700" dirty="0" smtClean="0"/>
                            <a:t>challenging</a:t>
                          </a:r>
                          <a:endParaRPr lang="de-DE" sz="1700" dirty="0"/>
                        </a:p>
                      </a:txBody>
                      <a:tcPr/>
                    </a:tc>
                    <a:tc>
                      <a:txBody>
                        <a:bodyPr/>
                        <a:lstStyle/>
                        <a:p>
                          <a:r>
                            <a:rPr lang="en-US" sz="1700" dirty="0" smtClean="0"/>
                            <a:t>CW</a:t>
                          </a:r>
                          <a:r>
                            <a:rPr lang="en-US" sz="1700" baseline="0" dirty="0" smtClean="0"/>
                            <a:t> (SINQ),</a:t>
                          </a:r>
                        </a:p>
                        <a:p>
                          <a:r>
                            <a:rPr lang="en-US" sz="1700" baseline="0" dirty="0" smtClean="0"/>
                            <a:t>short pulse (SNS),</a:t>
                          </a:r>
                        </a:p>
                        <a:p>
                          <a:r>
                            <a:rPr lang="en-US" sz="1700" baseline="0" dirty="0" smtClean="0"/>
                            <a:t>long pulse (ESS)</a:t>
                          </a:r>
                          <a:endParaRPr lang="de-DE" sz="1700" dirty="0"/>
                        </a:p>
                      </a:txBody>
                      <a:tcPr/>
                    </a:tc>
                    <a:tc>
                      <a:txBody>
                        <a:bodyPr/>
                        <a:lstStyle/>
                        <a:p>
                          <a:r>
                            <a:rPr lang="en-US" sz="1700" dirty="0" smtClean="0"/>
                            <a:t>CW to short pulsed</a:t>
                          </a:r>
                          <a:endParaRPr lang="de-DE" sz="1700" dirty="0"/>
                        </a:p>
                      </a:txBody>
                      <a:tcPr/>
                    </a:tc>
                  </a:tr>
                  <a:tr h="868680">
                    <a:tc>
                      <a:txBody>
                        <a:bodyPr/>
                        <a:lstStyle/>
                        <a:p>
                          <a:r>
                            <a:rPr lang="en-US" sz="1700" dirty="0" smtClean="0"/>
                            <a:t>Neutron </a:t>
                          </a:r>
                          <a:r>
                            <a:rPr lang="en-US" sz="1700" baseline="0" dirty="0" smtClean="0"/>
                            <a:t> energy</a:t>
                          </a:r>
                          <a:endParaRPr lang="de-DE" sz="1700" dirty="0"/>
                        </a:p>
                      </a:txBody>
                      <a:tcPr/>
                    </a:tc>
                    <a:tc>
                      <a:txBody>
                        <a:bodyPr/>
                        <a:lstStyle/>
                        <a:p>
                          <a:r>
                            <a:rPr lang="de-DE" sz="1700" dirty="0" err="1" smtClean="0"/>
                            <a:t>MeV</a:t>
                          </a:r>
                          <a:r>
                            <a:rPr lang="de-DE" sz="1700" dirty="0" smtClean="0"/>
                            <a:t>, </a:t>
                          </a:r>
                          <a:r>
                            <a:rPr lang="de-DE" sz="1700" dirty="0" err="1" smtClean="0"/>
                            <a:t>moderated</a:t>
                          </a:r>
                          <a:r>
                            <a:rPr lang="de-DE" sz="1700" dirty="0" smtClean="0"/>
                            <a:t> </a:t>
                          </a:r>
                          <a:r>
                            <a:rPr lang="de-DE" sz="1700" dirty="0" err="1" smtClean="0"/>
                            <a:t>to</a:t>
                          </a:r>
                          <a:r>
                            <a:rPr lang="de-DE" sz="1700" dirty="0" smtClean="0"/>
                            <a:t> thermal </a:t>
                          </a:r>
                          <a:r>
                            <a:rPr lang="de-DE" sz="1700" dirty="0" err="1" smtClean="0"/>
                            <a:t>spectrum</a:t>
                          </a:r>
                          <a:endParaRPr lang="de-DE" sz="1700" dirty="0"/>
                        </a:p>
                      </a:txBody>
                      <a:tcPr/>
                    </a:tc>
                    <a:tc>
                      <a:txBody>
                        <a:bodyPr/>
                        <a:lstStyle/>
                        <a:p>
                          <a:endParaRPr lang="en-US"/>
                        </a:p>
                      </a:txBody>
                      <a:tcPr>
                        <a:blipFill rotWithShape="0">
                          <a:blip r:embed="rId3"/>
                          <a:stretch>
                            <a:fillRect l="-127107" t="-405594" r="-84282" b="-79021"/>
                          </a:stretch>
                        </a:blipFill>
                      </a:tcPr>
                    </a:tc>
                    <a:tc>
                      <a:txBody>
                        <a:bodyPr/>
                        <a:lstStyle/>
                        <a:p>
                          <a:endParaRPr lang="en-US"/>
                        </a:p>
                      </a:txBody>
                      <a:tcPr>
                        <a:blipFill rotWithShape="0">
                          <a:blip r:embed="rId3"/>
                          <a:stretch>
                            <a:fillRect l="-273151" t="-405594" r="-1370" b="-79021"/>
                          </a:stretch>
                        </a:blipFill>
                      </a:tcPr>
                    </a:tc>
                  </a:tr>
                  <a:tr h="609600">
                    <a:tc>
                      <a:txBody>
                        <a:bodyPr/>
                        <a:lstStyle/>
                        <a:p>
                          <a:r>
                            <a:rPr lang="en-US" sz="1700" dirty="0" smtClean="0"/>
                            <a:t>Angle distribution</a:t>
                          </a:r>
                          <a:endParaRPr lang="de-DE" sz="1700" dirty="0"/>
                        </a:p>
                      </a:txBody>
                      <a:tcPr/>
                    </a:tc>
                    <a:tc>
                      <a:txBody>
                        <a:bodyPr/>
                        <a:lstStyle/>
                        <a:p>
                          <a:r>
                            <a:rPr lang="en-US" sz="1700" dirty="0" smtClean="0"/>
                            <a:t>isotropic</a:t>
                          </a:r>
                          <a:endParaRPr lang="de-DE" sz="1700" dirty="0"/>
                        </a:p>
                      </a:txBody>
                      <a:tcPr/>
                    </a:tc>
                    <a:tc>
                      <a:txBody>
                        <a:bodyPr/>
                        <a:lstStyle/>
                        <a:p>
                          <a:r>
                            <a:rPr lang="en-US" sz="1700" dirty="0" smtClean="0"/>
                            <a:t>forward</a:t>
                          </a:r>
                          <a:r>
                            <a:rPr lang="en-US" sz="1700" baseline="0" dirty="0" smtClean="0"/>
                            <a:t> / i</a:t>
                          </a:r>
                          <a:r>
                            <a:rPr lang="en-US" sz="1700" dirty="0" smtClean="0"/>
                            <a:t>sotropic</a:t>
                          </a:r>
                          <a:endParaRPr lang="de-DE" sz="1700" dirty="0"/>
                        </a:p>
                      </a:txBody>
                      <a:tcPr/>
                    </a:tc>
                    <a:tc>
                      <a:txBody>
                        <a:bodyPr/>
                        <a:lstStyle/>
                        <a:p>
                          <a:r>
                            <a:rPr lang="en-US" sz="1700" dirty="0" smtClean="0"/>
                            <a:t>kinematic collimation</a:t>
                          </a:r>
                          <a:endParaRPr lang="de-DE" sz="1700" dirty="0"/>
                        </a:p>
                      </a:txBody>
                      <a:tcPr/>
                    </a:tc>
                  </a:tr>
                </a:tbl>
              </a:graphicData>
            </a:graphic>
          </p:graphicFrame>
        </mc:Fallback>
      </mc:AlternateContent>
      <p:sp>
        <p:nvSpPr>
          <p:cNvPr id="3" name="Rechteck 2"/>
          <p:cNvSpPr/>
          <p:nvPr/>
        </p:nvSpPr>
        <p:spPr bwMode="auto">
          <a:xfrm>
            <a:off x="6470249" y="1382016"/>
            <a:ext cx="2233912" cy="4990338"/>
          </a:xfrm>
          <a:prstGeom prst="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23683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Measurements</a:t>
            </a:r>
            <a:r>
              <a:rPr lang="de-DE" dirty="0" smtClean="0"/>
              <a:t>: Variation </a:t>
            </a:r>
            <a:r>
              <a:rPr lang="de-DE" dirty="0" err="1" smtClean="0"/>
              <a:t>of</a:t>
            </a:r>
            <a:r>
              <a:rPr lang="de-DE" dirty="0" smtClean="0"/>
              <a:t> Wien Ratio</a:t>
            </a:r>
            <a:endParaRPr lang="de-DE" dirty="0"/>
          </a:p>
        </p:txBody>
      </p:sp>
      <p:pic>
        <p:nvPicPr>
          <p:cNvPr id="1607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42188" y="1431767"/>
            <a:ext cx="4110624" cy="3657593"/>
          </a:xfrm>
          <a:prstGeom prst="rect">
            <a:avLst/>
          </a:prstGeom>
          <a:noFill/>
          <a:extLst>
            <a:ext uri="{909E8E84-426E-40DD-AFC4-6F175D3DCCD1}">
              <a14:hiddenFill xmlns:a14="http://schemas.microsoft.com/office/drawing/2010/main">
                <a:solidFill>
                  <a:srgbClr val="FFFFFF"/>
                </a:solidFill>
              </a14:hiddenFill>
            </a:ext>
          </a:extLst>
        </p:spPr>
      </p:pic>
      <p:pic>
        <p:nvPicPr>
          <p:cNvPr id="1617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8704" y="1684814"/>
            <a:ext cx="4253484" cy="31939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7800" y="5516162"/>
            <a:ext cx="1947335" cy="684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llipse 2"/>
          <p:cNvSpPr/>
          <p:nvPr/>
        </p:nvSpPr>
        <p:spPr bwMode="auto">
          <a:xfrm>
            <a:off x="6168806" y="5499947"/>
            <a:ext cx="276032" cy="367878"/>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5" name="Gerade Verbindung mit Pfeil 4"/>
          <p:cNvCxnSpPr/>
          <p:nvPr/>
        </p:nvCxnSpPr>
        <p:spPr bwMode="auto">
          <a:xfrm>
            <a:off x="6443220" y="5529570"/>
            <a:ext cx="919593" cy="0"/>
          </a:xfrm>
          <a:prstGeom prst="straightConnector1">
            <a:avLst/>
          </a:prstGeom>
          <a:noFill/>
          <a:ln w="25400" cap="flat" cmpd="sng" algn="ctr">
            <a:solidFill>
              <a:srgbClr val="FF0000"/>
            </a:solidFill>
            <a:prstDash val="solid"/>
            <a:round/>
            <a:headEnd type="none" w="med" len="med"/>
            <a:tailEnd type="arrow"/>
          </a:ln>
          <a:effectLst/>
        </p:spPr>
      </p:cxnSp>
      <p:sp>
        <p:nvSpPr>
          <p:cNvPr id="12" name="Textfeld 11"/>
          <p:cNvSpPr txBox="1"/>
          <p:nvPr/>
        </p:nvSpPr>
        <p:spPr>
          <a:xfrm>
            <a:off x="7354937" y="5945026"/>
            <a:ext cx="746038" cy="369332"/>
          </a:xfrm>
          <a:prstGeom prst="rect">
            <a:avLst/>
          </a:prstGeom>
          <a:noFill/>
        </p:spPr>
        <p:txBody>
          <a:bodyPr wrap="none" rtlCol="0">
            <a:spAutoFit/>
          </a:bodyPr>
          <a:lstStyle/>
          <a:p>
            <a:r>
              <a:rPr lang="de-DE" dirty="0" err="1" smtClean="0">
                <a:solidFill>
                  <a:srgbClr val="0000FF"/>
                </a:solidFill>
                <a:latin typeface="Calibri" pitchFamily="34" charset="0"/>
                <a:cs typeface="Calibri" pitchFamily="34" charset="0"/>
              </a:rPr>
              <a:t>const</a:t>
            </a:r>
            <a:r>
              <a:rPr lang="de-DE" dirty="0" smtClean="0">
                <a:solidFill>
                  <a:srgbClr val="0000FF"/>
                </a:solidFill>
                <a:latin typeface="Calibri" pitchFamily="34" charset="0"/>
                <a:cs typeface="Calibri" pitchFamily="34" charset="0"/>
              </a:rPr>
              <a:t>.</a:t>
            </a:r>
          </a:p>
        </p:txBody>
      </p:sp>
      <p:sp>
        <p:nvSpPr>
          <p:cNvPr id="16" name="Textfeld 15"/>
          <p:cNvSpPr txBox="1"/>
          <p:nvPr/>
        </p:nvSpPr>
        <p:spPr>
          <a:xfrm>
            <a:off x="7313343" y="5319148"/>
            <a:ext cx="788999" cy="369332"/>
          </a:xfrm>
          <a:prstGeom prst="rect">
            <a:avLst/>
          </a:prstGeom>
          <a:noFill/>
        </p:spPr>
        <p:txBody>
          <a:bodyPr wrap="none" rtlCol="0">
            <a:spAutoFit/>
          </a:bodyPr>
          <a:lstStyle/>
          <a:p>
            <a:r>
              <a:rPr lang="de-DE" dirty="0" err="1" smtClean="0">
                <a:solidFill>
                  <a:srgbClr val="FF0000"/>
                </a:solidFill>
                <a:latin typeface="Calibri" pitchFamily="34" charset="0"/>
                <a:cs typeface="Calibri" pitchFamily="34" charset="0"/>
              </a:rPr>
              <a:t>sweep</a:t>
            </a:r>
            <a:endParaRPr lang="de-DE" dirty="0" smtClean="0">
              <a:solidFill>
                <a:srgbClr val="FF0000"/>
              </a:solidFill>
              <a:latin typeface="Calibri" pitchFamily="34" charset="0"/>
              <a:cs typeface="Calibri" pitchFamily="34" charset="0"/>
            </a:endParaRPr>
          </a:p>
        </p:txBody>
      </p:sp>
      <p:sp>
        <p:nvSpPr>
          <p:cNvPr id="17" name="Ellipse 16"/>
          <p:cNvSpPr/>
          <p:nvPr/>
        </p:nvSpPr>
        <p:spPr bwMode="auto">
          <a:xfrm>
            <a:off x="6395854" y="5848298"/>
            <a:ext cx="276032" cy="367878"/>
          </a:xfrm>
          <a:prstGeom prst="ellipse">
            <a:avLst/>
          </a:prstGeom>
          <a:noFill/>
          <a:ln w="254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 name="Rechteck 3"/>
          <p:cNvSpPr/>
          <p:nvPr/>
        </p:nvSpPr>
        <p:spPr bwMode="auto">
          <a:xfrm>
            <a:off x="5190135" y="5319148"/>
            <a:ext cx="2880360" cy="1034027"/>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21" name="Gerade Verbindung mit Pfeil 20"/>
          <p:cNvCxnSpPr/>
          <p:nvPr/>
        </p:nvCxnSpPr>
        <p:spPr bwMode="auto">
          <a:xfrm>
            <a:off x="6671886" y="6158270"/>
            <a:ext cx="690927" cy="0"/>
          </a:xfrm>
          <a:prstGeom prst="straightConnector1">
            <a:avLst/>
          </a:prstGeom>
          <a:noFill/>
          <a:ln w="25400" cap="flat" cmpd="sng" algn="ctr">
            <a:solidFill>
              <a:srgbClr val="0000FF"/>
            </a:solidFill>
            <a:prstDash val="solid"/>
            <a:round/>
            <a:headEnd type="none" w="med" len="med"/>
            <a:tailEnd type="arrow"/>
          </a:ln>
          <a:effectLst/>
        </p:spPr>
      </p:cxnSp>
      <p:cxnSp>
        <p:nvCxnSpPr>
          <p:cNvPr id="19" name="Gerade Verbindung 18"/>
          <p:cNvCxnSpPr/>
          <p:nvPr/>
        </p:nvCxnSpPr>
        <p:spPr bwMode="auto">
          <a:xfrm>
            <a:off x="5141175" y="3881569"/>
            <a:ext cx="3116417" cy="0"/>
          </a:xfrm>
          <a:prstGeom prst="line">
            <a:avLst/>
          </a:prstGeom>
          <a:noFill/>
          <a:ln w="25400" cap="flat" cmpd="sng" algn="ctr">
            <a:solidFill>
              <a:srgbClr val="00FFFF"/>
            </a:solidFill>
            <a:prstDash val="dash"/>
            <a:round/>
            <a:headEnd type="none" w="med" len="med"/>
            <a:tailEnd type="none" w="med" len="med"/>
          </a:ln>
          <a:effectLst/>
        </p:spPr>
      </p:cxnSp>
      <p:sp>
        <p:nvSpPr>
          <p:cNvPr id="23" name="Rechteck 22"/>
          <p:cNvSpPr/>
          <p:nvPr/>
        </p:nvSpPr>
        <p:spPr bwMode="auto">
          <a:xfrm>
            <a:off x="3551603" y="2581276"/>
            <a:ext cx="163145" cy="1276354"/>
          </a:xfrm>
          <a:prstGeom prst="rect">
            <a:avLst/>
          </a:prstGeom>
          <a:solidFill>
            <a:schemeClr val="bg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24" name="Textfeld 23"/>
          <p:cNvSpPr txBox="1"/>
          <p:nvPr/>
        </p:nvSpPr>
        <p:spPr>
          <a:xfrm>
            <a:off x="457168" y="5466916"/>
            <a:ext cx="1683025" cy="923330"/>
          </a:xfrm>
          <a:prstGeom prst="rect">
            <a:avLst/>
          </a:prstGeom>
          <a:noFill/>
        </p:spPr>
        <p:txBody>
          <a:bodyPr wrap="none" rtlCol="0">
            <a:spAutoFit/>
          </a:bodyPr>
          <a:lstStyle/>
          <a:p>
            <a:pPr algn="l"/>
            <a:r>
              <a:rPr lang="de-DE" dirty="0" smtClean="0">
                <a:solidFill>
                  <a:srgbClr val="0000FF"/>
                </a:solidFill>
                <a:latin typeface="Calibri" pitchFamily="34" charset="0"/>
                <a:cs typeface="Calibri" pitchFamily="34" charset="0"/>
              </a:rPr>
              <a:t>He</a:t>
            </a:r>
            <a:r>
              <a:rPr lang="de-DE" baseline="30000" dirty="0" smtClean="0">
                <a:solidFill>
                  <a:srgbClr val="0000FF"/>
                </a:solidFill>
                <a:latin typeface="Calibri" pitchFamily="34" charset="0"/>
                <a:cs typeface="Calibri" pitchFamily="34" charset="0"/>
              </a:rPr>
              <a:t>+</a:t>
            </a:r>
            <a:r>
              <a:rPr lang="de-DE" dirty="0" smtClean="0">
                <a:solidFill>
                  <a:srgbClr val="0000FF"/>
                </a:solidFill>
                <a:latin typeface="Calibri" pitchFamily="34" charset="0"/>
                <a:cs typeface="Calibri" pitchFamily="34" charset="0"/>
              </a:rPr>
              <a:t>, 14 keV</a:t>
            </a:r>
          </a:p>
          <a:p>
            <a:pPr algn="l"/>
            <a:r>
              <a:rPr lang="de-DE" i="1" dirty="0" err="1">
                <a:solidFill>
                  <a:srgbClr val="0000FF"/>
                </a:solidFill>
                <a:latin typeface="Calibri" pitchFamily="34" charset="0"/>
                <a:cs typeface="Calibri" pitchFamily="34" charset="0"/>
              </a:rPr>
              <a:t>r</a:t>
            </a:r>
            <a:r>
              <a:rPr lang="de-DE" baseline="-25000" dirty="0" err="1">
                <a:solidFill>
                  <a:srgbClr val="0000FF"/>
                </a:solidFill>
                <a:latin typeface="Calibri" pitchFamily="34" charset="0"/>
                <a:cs typeface="Calibri" pitchFamily="34" charset="0"/>
              </a:rPr>
              <a:t>aperture</a:t>
            </a:r>
            <a:r>
              <a:rPr lang="de-DE" dirty="0" smtClean="0">
                <a:solidFill>
                  <a:srgbClr val="0000FF"/>
                </a:solidFill>
                <a:latin typeface="Calibri" pitchFamily="34" charset="0"/>
                <a:cs typeface="Calibri" pitchFamily="34" charset="0"/>
              </a:rPr>
              <a:t> = 50 mm</a:t>
            </a:r>
          </a:p>
          <a:p>
            <a:pPr algn="l"/>
            <a:r>
              <a:rPr lang="de-DE" i="1" dirty="0" err="1" smtClean="0">
                <a:solidFill>
                  <a:srgbClr val="0000FF"/>
                </a:solidFill>
                <a:latin typeface="Calibri" pitchFamily="34" charset="0"/>
                <a:cs typeface="Calibri" pitchFamily="34" charset="0"/>
              </a:rPr>
              <a:t>I</a:t>
            </a:r>
            <a:r>
              <a:rPr lang="de-DE" baseline="-25000" dirty="0" err="1" smtClean="0">
                <a:solidFill>
                  <a:srgbClr val="0000FF"/>
                </a:solidFill>
                <a:latin typeface="Calibri" pitchFamily="34" charset="0"/>
                <a:cs typeface="Calibri" pitchFamily="34" charset="0"/>
              </a:rPr>
              <a:t>dipole</a:t>
            </a:r>
            <a:r>
              <a:rPr lang="de-DE" dirty="0" smtClean="0">
                <a:solidFill>
                  <a:srgbClr val="0000FF"/>
                </a:solidFill>
                <a:latin typeface="Calibri" pitchFamily="34" charset="0"/>
                <a:cs typeface="Calibri" pitchFamily="34" charset="0"/>
              </a:rPr>
              <a:t> </a:t>
            </a:r>
            <a:r>
              <a:rPr lang="de-DE" dirty="0">
                <a:solidFill>
                  <a:srgbClr val="0000FF"/>
                </a:solidFill>
                <a:latin typeface="Calibri" pitchFamily="34" charset="0"/>
                <a:cs typeface="Calibri" pitchFamily="34" charset="0"/>
              </a:rPr>
              <a:t>= </a:t>
            </a:r>
            <a:r>
              <a:rPr lang="de-DE" dirty="0" smtClean="0">
                <a:solidFill>
                  <a:srgbClr val="0000FF"/>
                </a:solidFill>
                <a:latin typeface="Calibri" pitchFamily="34" charset="0"/>
                <a:cs typeface="Calibri" pitchFamily="34" charset="0"/>
              </a:rPr>
              <a:t>40.0 A</a:t>
            </a:r>
            <a:endParaRPr lang="de-DE" dirty="0">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val="4122834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0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Measurements</a:t>
            </a:r>
            <a:r>
              <a:rPr lang="de-DE" dirty="0" smtClean="0"/>
              <a:t>: Variation </a:t>
            </a:r>
            <a:r>
              <a:rPr lang="de-DE" dirty="0" err="1" smtClean="0"/>
              <a:t>of</a:t>
            </a:r>
            <a:r>
              <a:rPr lang="de-DE" dirty="0" smtClean="0"/>
              <a:t> Wien Ratio</a:t>
            </a:r>
            <a:endParaRPr lang="de-DE" dirty="0"/>
          </a:p>
        </p:txBody>
      </p:sp>
      <p:pic>
        <p:nvPicPr>
          <p:cNvPr id="1607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42188" y="1431767"/>
            <a:ext cx="4110624" cy="3657593"/>
          </a:xfrm>
          <a:prstGeom prst="rect">
            <a:avLst/>
          </a:prstGeom>
          <a:noFill/>
          <a:extLst>
            <a:ext uri="{909E8E84-426E-40DD-AFC4-6F175D3DCCD1}">
              <a14:hiddenFill xmlns:a14="http://schemas.microsoft.com/office/drawing/2010/main">
                <a:solidFill>
                  <a:srgbClr val="FFFFFF"/>
                </a:solidFill>
              </a14:hiddenFill>
            </a:ext>
          </a:extLst>
        </p:spPr>
      </p:pic>
      <p:pic>
        <p:nvPicPr>
          <p:cNvPr id="1617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8704" y="1684814"/>
            <a:ext cx="4253484" cy="31939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7800" y="5516162"/>
            <a:ext cx="1947335" cy="684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llipse 2"/>
          <p:cNvSpPr/>
          <p:nvPr/>
        </p:nvSpPr>
        <p:spPr bwMode="auto">
          <a:xfrm>
            <a:off x="6168806" y="5499947"/>
            <a:ext cx="276032" cy="367878"/>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5" name="Gerade Verbindung mit Pfeil 4"/>
          <p:cNvCxnSpPr/>
          <p:nvPr/>
        </p:nvCxnSpPr>
        <p:spPr bwMode="auto">
          <a:xfrm>
            <a:off x="6443220" y="5529570"/>
            <a:ext cx="919593" cy="0"/>
          </a:xfrm>
          <a:prstGeom prst="straightConnector1">
            <a:avLst/>
          </a:prstGeom>
          <a:noFill/>
          <a:ln w="25400" cap="flat" cmpd="sng" algn="ctr">
            <a:solidFill>
              <a:srgbClr val="FF0000"/>
            </a:solidFill>
            <a:prstDash val="solid"/>
            <a:round/>
            <a:headEnd type="none" w="med" len="med"/>
            <a:tailEnd type="arrow"/>
          </a:ln>
          <a:effectLst/>
        </p:spPr>
      </p:cxnSp>
      <p:sp>
        <p:nvSpPr>
          <p:cNvPr id="12" name="Textfeld 11"/>
          <p:cNvSpPr txBox="1"/>
          <p:nvPr/>
        </p:nvSpPr>
        <p:spPr>
          <a:xfrm>
            <a:off x="7354937" y="5945026"/>
            <a:ext cx="746038" cy="369332"/>
          </a:xfrm>
          <a:prstGeom prst="rect">
            <a:avLst/>
          </a:prstGeom>
          <a:noFill/>
        </p:spPr>
        <p:txBody>
          <a:bodyPr wrap="none" rtlCol="0">
            <a:spAutoFit/>
          </a:bodyPr>
          <a:lstStyle/>
          <a:p>
            <a:r>
              <a:rPr lang="de-DE" dirty="0" err="1" smtClean="0">
                <a:solidFill>
                  <a:srgbClr val="0000FF"/>
                </a:solidFill>
                <a:latin typeface="Calibri" pitchFamily="34" charset="0"/>
                <a:cs typeface="Calibri" pitchFamily="34" charset="0"/>
              </a:rPr>
              <a:t>const</a:t>
            </a:r>
            <a:r>
              <a:rPr lang="de-DE" dirty="0" smtClean="0">
                <a:solidFill>
                  <a:srgbClr val="0000FF"/>
                </a:solidFill>
                <a:latin typeface="Calibri" pitchFamily="34" charset="0"/>
                <a:cs typeface="Calibri" pitchFamily="34" charset="0"/>
              </a:rPr>
              <a:t>.</a:t>
            </a:r>
          </a:p>
        </p:txBody>
      </p:sp>
      <p:sp>
        <p:nvSpPr>
          <p:cNvPr id="16" name="Textfeld 15"/>
          <p:cNvSpPr txBox="1"/>
          <p:nvPr/>
        </p:nvSpPr>
        <p:spPr>
          <a:xfrm>
            <a:off x="7313343" y="5319148"/>
            <a:ext cx="788999" cy="369332"/>
          </a:xfrm>
          <a:prstGeom prst="rect">
            <a:avLst/>
          </a:prstGeom>
          <a:noFill/>
        </p:spPr>
        <p:txBody>
          <a:bodyPr wrap="none" rtlCol="0">
            <a:spAutoFit/>
          </a:bodyPr>
          <a:lstStyle/>
          <a:p>
            <a:r>
              <a:rPr lang="de-DE" dirty="0" err="1" smtClean="0">
                <a:solidFill>
                  <a:srgbClr val="FF0000"/>
                </a:solidFill>
                <a:latin typeface="Calibri" pitchFamily="34" charset="0"/>
                <a:cs typeface="Calibri" pitchFamily="34" charset="0"/>
              </a:rPr>
              <a:t>sweep</a:t>
            </a:r>
            <a:endParaRPr lang="de-DE" dirty="0" smtClean="0">
              <a:solidFill>
                <a:srgbClr val="FF0000"/>
              </a:solidFill>
              <a:latin typeface="Calibri" pitchFamily="34" charset="0"/>
              <a:cs typeface="Calibri" pitchFamily="34" charset="0"/>
            </a:endParaRPr>
          </a:p>
        </p:txBody>
      </p:sp>
      <p:sp>
        <p:nvSpPr>
          <p:cNvPr id="17" name="Ellipse 16"/>
          <p:cNvSpPr/>
          <p:nvPr/>
        </p:nvSpPr>
        <p:spPr bwMode="auto">
          <a:xfrm>
            <a:off x="6395854" y="5848298"/>
            <a:ext cx="276032" cy="367878"/>
          </a:xfrm>
          <a:prstGeom prst="ellipse">
            <a:avLst/>
          </a:prstGeom>
          <a:noFill/>
          <a:ln w="254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 name="Rechteck 3"/>
          <p:cNvSpPr/>
          <p:nvPr/>
        </p:nvSpPr>
        <p:spPr bwMode="auto">
          <a:xfrm>
            <a:off x="5190135" y="5319148"/>
            <a:ext cx="2880360" cy="1034027"/>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21" name="Gerade Verbindung mit Pfeil 20"/>
          <p:cNvCxnSpPr/>
          <p:nvPr/>
        </p:nvCxnSpPr>
        <p:spPr bwMode="auto">
          <a:xfrm>
            <a:off x="6671886" y="6158270"/>
            <a:ext cx="690927" cy="0"/>
          </a:xfrm>
          <a:prstGeom prst="straightConnector1">
            <a:avLst/>
          </a:prstGeom>
          <a:noFill/>
          <a:ln w="25400" cap="flat" cmpd="sng" algn="ctr">
            <a:solidFill>
              <a:srgbClr val="0000FF"/>
            </a:solidFill>
            <a:prstDash val="solid"/>
            <a:round/>
            <a:headEnd type="none" w="med" len="med"/>
            <a:tailEnd type="arrow"/>
          </a:ln>
          <a:effectLst/>
        </p:spPr>
      </p:cxnSp>
      <p:cxnSp>
        <p:nvCxnSpPr>
          <p:cNvPr id="19" name="Gerade Verbindung 18"/>
          <p:cNvCxnSpPr/>
          <p:nvPr/>
        </p:nvCxnSpPr>
        <p:spPr bwMode="auto">
          <a:xfrm>
            <a:off x="5161930" y="3700897"/>
            <a:ext cx="3116417" cy="0"/>
          </a:xfrm>
          <a:prstGeom prst="line">
            <a:avLst/>
          </a:prstGeom>
          <a:noFill/>
          <a:ln w="25400" cap="flat" cmpd="sng" algn="ctr">
            <a:solidFill>
              <a:srgbClr val="00FFFF"/>
            </a:solidFill>
            <a:prstDash val="dash"/>
            <a:round/>
            <a:headEnd type="none" w="med" len="med"/>
            <a:tailEnd type="none" w="med" len="med"/>
          </a:ln>
          <a:effectLst/>
        </p:spPr>
      </p:cxnSp>
      <p:sp>
        <p:nvSpPr>
          <p:cNvPr id="23" name="Rechteck 22"/>
          <p:cNvSpPr/>
          <p:nvPr/>
        </p:nvSpPr>
        <p:spPr bwMode="auto">
          <a:xfrm>
            <a:off x="3551603" y="2581276"/>
            <a:ext cx="163145" cy="1276354"/>
          </a:xfrm>
          <a:prstGeom prst="rect">
            <a:avLst/>
          </a:prstGeom>
          <a:solidFill>
            <a:schemeClr val="bg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24" name="Textfeld 23"/>
          <p:cNvSpPr txBox="1"/>
          <p:nvPr/>
        </p:nvSpPr>
        <p:spPr>
          <a:xfrm>
            <a:off x="457168" y="5466916"/>
            <a:ext cx="1683025" cy="923330"/>
          </a:xfrm>
          <a:prstGeom prst="rect">
            <a:avLst/>
          </a:prstGeom>
          <a:noFill/>
        </p:spPr>
        <p:txBody>
          <a:bodyPr wrap="none" rtlCol="0">
            <a:spAutoFit/>
          </a:bodyPr>
          <a:lstStyle/>
          <a:p>
            <a:pPr algn="l"/>
            <a:r>
              <a:rPr lang="de-DE" dirty="0" smtClean="0">
                <a:solidFill>
                  <a:srgbClr val="0000FF"/>
                </a:solidFill>
                <a:latin typeface="Calibri" pitchFamily="34" charset="0"/>
                <a:cs typeface="Calibri" pitchFamily="34" charset="0"/>
              </a:rPr>
              <a:t>He</a:t>
            </a:r>
            <a:r>
              <a:rPr lang="de-DE" baseline="30000" dirty="0" smtClean="0">
                <a:solidFill>
                  <a:srgbClr val="0000FF"/>
                </a:solidFill>
                <a:latin typeface="Calibri" pitchFamily="34" charset="0"/>
                <a:cs typeface="Calibri" pitchFamily="34" charset="0"/>
              </a:rPr>
              <a:t>+</a:t>
            </a:r>
            <a:r>
              <a:rPr lang="de-DE" dirty="0" smtClean="0">
                <a:solidFill>
                  <a:srgbClr val="0000FF"/>
                </a:solidFill>
                <a:latin typeface="Calibri" pitchFamily="34" charset="0"/>
                <a:cs typeface="Calibri" pitchFamily="34" charset="0"/>
              </a:rPr>
              <a:t>, 14 keV</a:t>
            </a:r>
          </a:p>
          <a:p>
            <a:pPr algn="l"/>
            <a:r>
              <a:rPr lang="de-DE" i="1" dirty="0" err="1">
                <a:solidFill>
                  <a:srgbClr val="0000FF"/>
                </a:solidFill>
                <a:latin typeface="Calibri" pitchFamily="34" charset="0"/>
                <a:cs typeface="Calibri" pitchFamily="34" charset="0"/>
              </a:rPr>
              <a:t>r</a:t>
            </a:r>
            <a:r>
              <a:rPr lang="de-DE" baseline="-25000" dirty="0" err="1">
                <a:solidFill>
                  <a:srgbClr val="0000FF"/>
                </a:solidFill>
                <a:latin typeface="Calibri" pitchFamily="34" charset="0"/>
                <a:cs typeface="Calibri" pitchFamily="34" charset="0"/>
              </a:rPr>
              <a:t>aperture</a:t>
            </a:r>
            <a:r>
              <a:rPr lang="de-DE" dirty="0" smtClean="0">
                <a:solidFill>
                  <a:srgbClr val="0000FF"/>
                </a:solidFill>
                <a:latin typeface="Calibri" pitchFamily="34" charset="0"/>
                <a:cs typeface="Calibri" pitchFamily="34" charset="0"/>
              </a:rPr>
              <a:t> = 50 mm</a:t>
            </a:r>
          </a:p>
          <a:p>
            <a:pPr algn="l"/>
            <a:r>
              <a:rPr lang="de-DE" i="1" dirty="0" err="1" smtClean="0">
                <a:solidFill>
                  <a:srgbClr val="0000FF"/>
                </a:solidFill>
                <a:latin typeface="Calibri" pitchFamily="34" charset="0"/>
                <a:cs typeface="Calibri" pitchFamily="34" charset="0"/>
              </a:rPr>
              <a:t>I</a:t>
            </a:r>
            <a:r>
              <a:rPr lang="de-DE" baseline="-25000" dirty="0" err="1" smtClean="0">
                <a:solidFill>
                  <a:srgbClr val="0000FF"/>
                </a:solidFill>
                <a:latin typeface="Calibri" pitchFamily="34" charset="0"/>
                <a:cs typeface="Calibri" pitchFamily="34" charset="0"/>
              </a:rPr>
              <a:t>dipole</a:t>
            </a:r>
            <a:r>
              <a:rPr lang="de-DE" dirty="0" smtClean="0">
                <a:solidFill>
                  <a:srgbClr val="0000FF"/>
                </a:solidFill>
                <a:latin typeface="Calibri" pitchFamily="34" charset="0"/>
                <a:cs typeface="Calibri" pitchFamily="34" charset="0"/>
              </a:rPr>
              <a:t> </a:t>
            </a:r>
            <a:r>
              <a:rPr lang="de-DE" dirty="0">
                <a:solidFill>
                  <a:srgbClr val="0000FF"/>
                </a:solidFill>
                <a:latin typeface="Calibri" pitchFamily="34" charset="0"/>
                <a:cs typeface="Calibri" pitchFamily="34" charset="0"/>
              </a:rPr>
              <a:t>= </a:t>
            </a:r>
            <a:r>
              <a:rPr lang="de-DE" dirty="0" smtClean="0">
                <a:solidFill>
                  <a:srgbClr val="0000FF"/>
                </a:solidFill>
                <a:latin typeface="Calibri" pitchFamily="34" charset="0"/>
                <a:cs typeface="Calibri" pitchFamily="34" charset="0"/>
              </a:rPr>
              <a:t>40.0 A</a:t>
            </a:r>
            <a:endParaRPr lang="de-DE" dirty="0">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val="490507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Measurements</a:t>
            </a:r>
            <a:r>
              <a:rPr lang="de-DE" dirty="0" smtClean="0"/>
              <a:t>: Variation </a:t>
            </a:r>
            <a:r>
              <a:rPr lang="de-DE" dirty="0" err="1" smtClean="0"/>
              <a:t>of</a:t>
            </a:r>
            <a:r>
              <a:rPr lang="de-DE" dirty="0" smtClean="0"/>
              <a:t> Wien Ratio</a:t>
            </a:r>
            <a:endParaRPr lang="de-DE" dirty="0"/>
          </a:p>
        </p:txBody>
      </p:sp>
      <p:pic>
        <p:nvPicPr>
          <p:cNvPr id="1607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42188" y="1431767"/>
            <a:ext cx="4110624" cy="3657593"/>
          </a:xfrm>
          <a:prstGeom prst="rect">
            <a:avLst/>
          </a:prstGeom>
          <a:noFill/>
          <a:extLst>
            <a:ext uri="{909E8E84-426E-40DD-AFC4-6F175D3DCCD1}">
              <a14:hiddenFill xmlns:a14="http://schemas.microsoft.com/office/drawing/2010/main">
                <a:solidFill>
                  <a:srgbClr val="FFFFFF"/>
                </a:solidFill>
              </a14:hiddenFill>
            </a:ext>
          </a:extLst>
        </p:spPr>
      </p:pic>
      <p:pic>
        <p:nvPicPr>
          <p:cNvPr id="1617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8705" y="1684814"/>
            <a:ext cx="4253482" cy="31939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7800" y="5516162"/>
            <a:ext cx="1947335" cy="684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llipse 2"/>
          <p:cNvSpPr/>
          <p:nvPr/>
        </p:nvSpPr>
        <p:spPr bwMode="auto">
          <a:xfrm>
            <a:off x="6168806" y="5499947"/>
            <a:ext cx="276032" cy="367878"/>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5" name="Gerade Verbindung mit Pfeil 4"/>
          <p:cNvCxnSpPr/>
          <p:nvPr/>
        </p:nvCxnSpPr>
        <p:spPr bwMode="auto">
          <a:xfrm>
            <a:off x="6443220" y="5529570"/>
            <a:ext cx="919593" cy="0"/>
          </a:xfrm>
          <a:prstGeom prst="straightConnector1">
            <a:avLst/>
          </a:prstGeom>
          <a:noFill/>
          <a:ln w="25400" cap="flat" cmpd="sng" algn="ctr">
            <a:solidFill>
              <a:srgbClr val="FF0000"/>
            </a:solidFill>
            <a:prstDash val="solid"/>
            <a:round/>
            <a:headEnd type="none" w="med" len="med"/>
            <a:tailEnd type="arrow"/>
          </a:ln>
          <a:effectLst/>
        </p:spPr>
      </p:cxnSp>
      <p:sp>
        <p:nvSpPr>
          <p:cNvPr id="12" name="Textfeld 11"/>
          <p:cNvSpPr txBox="1"/>
          <p:nvPr/>
        </p:nvSpPr>
        <p:spPr>
          <a:xfrm>
            <a:off x="7354937" y="5945026"/>
            <a:ext cx="746038" cy="369332"/>
          </a:xfrm>
          <a:prstGeom prst="rect">
            <a:avLst/>
          </a:prstGeom>
          <a:noFill/>
        </p:spPr>
        <p:txBody>
          <a:bodyPr wrap="none" rtlCol="0">
            <a:spAutoFit/>
          </a:bodyPr>
          <a:lstStyle/>
          <a:p>
            <a:r>
              <a:rPr lang="de-DE" dirty="0" err="1" smtClean="0">
                <a:solidFill>
                  <a:srgbClr val="0000FF"/>
                </a:solidFill>
                <a:latin typeface="Calibri" pitchFamily="34" charset="0"/>
                <a:cs typeface="Calibri" pitchFamily="34" charset="0"/>
              </a:rPr>
              <a:t>const</a:t>
            </a:r>
            <a:r>
              <a:rPr lang="de-DE" dirty="0" smtClean="0">
                <a:solidFill>
                  <a:srgbClr val="0000FF"/>
                </a:solidFill>
                <a:latin typeface="Calibri" pitchFamily="34" charset="0"/>
                <a:cs typeface="Calibri" pitchFamily="34" charset="0"/>
              </a:rPr>
              <a:t>.</a:t>
            </a:r>
          </a:p>
        </p:txBody>
      </p:sp>
      <p:sp>
        <p:nvSpPr>
          <p:cNvPr id="16" name="Textfeld 15"/>
          <p:cNvSpPr txBox="1"/>
          <p:nvPr/>
        </p:nvSpPr>
        <p:spPr>
          <a:xfrm>
            <a:off x="7313343" y="5319148"/>
            <a:ext cx="788999" cy="369332"/>
          </a:xfrm>
          <a:prstGeom prst="rect">
            <a:avLst/>
          </a:prstGeom>
          <a:noFill/>
        </p:spPr>
        <p:txBody>
          <a:bodyPr wrap="none" rtlCol="0">
            <a:spAutoFit/>
          </a:bodyPr>
          <a:lstStyle/>
          <a:p>
            <a:r>
              <a:rPr lang="de-DE" dirty="0" err="1" smtClean="0">
                <a:solidFill>
                  <a:srgbClr val="FF0000"/>
                </a:solidFill>
                <a:latin typeface="Calibri" pitchFamily="34" charset="0"/>
                <a:cs typeface="Calibri" pitchFamily="34" charset="0"/>
              </a:rPr>
              <a:t>sweep</a:t>
            </a:r>
            <a:endParaRPr lang="de-DE" dirty="0" smtClean="0">
              <a:solidFill>
                <a:srgbClr val="FF0000"/>
              </a:solidFill>
              <a:latin typeface="Calibri" pitchFamily="34" charset="0"/>
              <a:cs typeface="Calibri" pitchFamily="34" charset="0"/>
            </a:endParaRPr>
          </a:p>
        </p:txBody>
      </p:sp>
      <p:sp>
        <p:nvSpPr>
          <p:cNvPr id="17" name="Ellipse 16"/>
          <p:cNvSpPr/>
          <p:nvPr/>
        </p:nvSpPr>
        <p:spPr bwMode="auto">
          <a:xfrm>
            <a:off x="6395854" y="5848298"/>
            <a:ext cx="276032" cy="367878"/>
          </a:xfrm>
          <a:prstGeom prst="ellipse">
            <a:avLst/>
          </a:prstGeom>
          <a:noFill/>
          <a:ln w="254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 name="Rechteck 3"/>
          <p:cNvSpPr/>
          <p:nvPr/>
        </p:nvSpPr>
        <p:spPr bwMode="auto">
          <a:xfrm>
            <a:off x="5190135" y="5319148"/>
            <a:ext cx="2880360" cy="1034027"/>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21" name="Gerade Verbindung mit Pfeil 20"/>
          <p:cNvCxnSpPr/>
          <p:nvPr/>
        </p:nvCxnSpPr>
        <p:spPr bwMode="auto">
          <a:xfrm>
            <a:off x="6671886" y="6158270"/>
            <a:ext cx="690927" cy="0"/>
          </a:xfrm>
          <a:prstGeom prst="straightConnector1">
            <a:avLst/>
          </a:prstGeom>
          <a:noFill/>
          <a:ln w="25400" cap="flat" cmpd="sng" algn="ctr">
            <a:solidFill>
              <a:srgbClr val="0000FF"/>
            </a:solidFill>
            <a:prstDash val="solid"/>
            <a:round/>
            <a:headEnd type="none" w="med" len="med"/>
            <a:tailEnd type="arrow"/>
          </a:ln>
          <a:effectLst/>
        </p:spPr>
      </p:cxnSp>
      <p:cxnSp>
        <p:nvCxnSpPr>
          <p:cNvPr id="19" name="Gerade Verbindung 18"/>
          <p:cNvCxnSpPr/>
          <p:nvPr/>
        </p:nvCxnSpPr>
        <p:spPr bwMode="auto">
          <a:xfrm>
            <a:off x="5161930" y="3502777"/>
            <a:ext cx="3116417" cy="0"/>
          </a:xfrm>
          <a:prstGeom prst="line">
            <a:avLst/>
          </a:prstGeom>
          <a:noFill/>
          <a:ln w="25400" cap="flat" cmpd="sng" algn="ctr">
            <a:solidFill>
              <a:srgbClr val="00FFFF"/>
            </a:solidFill>
            <a:prstDash val="dash"/>
            <a:round/>
            <a:headEnd type="none" w="med" len="med"/>
            <a:tailEnd type="none" w="med" len="med"/>
          </a:ln>
          <a:effectLst/>
        </p:spPr>
      </p:cxnSp>
      <p:sp>
        <p:nvSpPr>
          <p:cNvPr id="23" name="Rechteck 22"/>
          <p:cNvSpPr/>
          <p:nvPr/>
        </p:nvSpPr>
        <p:spPr bwMode="auto">
          <a:xfrm>
            <a:off x="3551603" y="2581276"/>
            <a:ext cx="163145" cy="1276354"/>
          </a:xfrm>
          <a:prstGeom prst="rect">
            <a:avLst/>
          </a:prstGeom>
          <a:solidFill>
            <a:schemeClr val="bg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24" name="Textfeld 23"/>
          <p:cNvSpPr txBox="1"/>
          <p:nvPr/>
        </p:nvSpPr>
        <p:spPr>
          <a:xfrm>
            <a:off x="457168" y="5466916"/>
            <a:ext cx="1683025" cy="923330"/>
          </a:xfrm>
          <a:prstGeom prst="rect">
            <a:avLst/>
          </a:prstGeom>
          <a:noFill/>
        </p:spPr>
        <p:txBody>
          <a:bodyPr wrap="none" rtlCol="0">
            <a:spAutoFit/>
          </a:bodyPr>
          <a:lstStyle/>
          <a:p>
            <a:pPr algn="l"/>
            <a:r>
              <a:rPr lang="de-DE" dirty="0" smtClean="0">
                <a:solidFill>
                  <a:srgbClr val="0000FF"/>
                </a:solidFill>
                <a:latin typeface="Calibri" pitchFamily="34" charset="0"/>
                <a:cs typeface="Calibri" pitchFamily="34" charset="0"/>
              </a:rPr>
              <a:t>He</a:t>
            </a:r>
            <a:r>
              <a:rPr lang="de-DE" baseline="30000" dirty="0" smtClean="0">
                <a:solidFill>
                  <a:srgbClr val="0000FF"/>
                </a:solidFill>
                <a:latin typeface="Calibri" pitchFamily="34" charset="0"/>
                <a:cs typeface="Calibri" pitchFamily="34" charset="0"/>
              </a:rPr>
              <a:t>+</a:t>
            </a:r>
            <a:r>
              <a:rPr lang="de-DE" dirty="0" smtClean="0">
                <a:solidFill>
                  <a:srgbClr val="0000FF"/>
                </a:solidFill>
                <a:latin typeface="Calibri" pitchFamily="34" charset="0"/>
                <a:cs typeface="Calibri" pitchFamily="34" charset="0"/>
              </a:rPr>
              <a:t>, 14 keV</a:t>
            </a:r>
          </a:p>
          <a:p>
            <a:pPr algn="l"/>
            <a:r>
              <a:rPr lang="de-DE" i="1" dirty="0" err="1">
                <a:solidFill>
                  <a:srgbClr val="0000FF"/>
                </a:solidFill>
                <a:latin typeface="Calibri" pitchFamily="34" charset="0"/>
                <a:cs typeface="Calibri" pitchFamily="34" charset="0"/>
              </a:rPr>
              <a:t>r</a:t>
            </a:r>
            <a:r>
              <a:rPr lang="de-DE" baseline="-25000" dirty="0" err="1">
                <a:solidFill>
                  <a:srgbClr val="0000FF"/>
                </a:solidFill>
                <a:latin typeface="Calibri" pitchFamily="34" charset="0"/>
                <a:cs typeface="Calibri" pitchFamily="34" charset="0"/>
              </a:rPr>
              <a:t>aperture</a:t>
            </a:r>
            <a:r>
              <a:rPr lang="de-DE" dirty="0" smtClean="0">
                <a:solidFill>
                  <a:srgbClr val="0000FF"/>
                </a:solidFill>
                <a:latin typeface="Calibri" pitchFamily="34" charset="0"/>
                <a:cs typeface="Calibri" pitchFamily="34" charset="0"/>
              </a:rPr>
              <a:t> = 50 mm</a:t>
            </a:r>
          </a:p>
          <a:p>
            <a:pPr algn="l"/>
            <a:r>
              <a:rPr lang="de-DE" i="1" dirty="0" err="1" smtClean="0">
                <a:solidFill>
                  <a:srgbClr val="0000FF"/>
                </a:solidFill>
                <a:latin typeface="Calibri" pitchFamily="34" charset="0"/>
                <a:cs typeface="Calibri" pitchFamily="34" charset="0"/>
              </a:rPr>
              <a:t>I</a:t>
            </a:r>
            <a:r>
              <a:rPr lang="de-DE" baseline="-25000" dirty="0" err="1" smtClean="0">
                <a:solidFill>
                  <a:srgbClr val="0000FF"/>
                </a:solidFill>
                <a:latin typeface="Calibri" pitchFamily="34" charset="0"/>
                <a:cs typeface="Calibri" pitchFamily="34" charset="0"/>
              </a:rPr>
              <a:t>dipole</a:t>
            </a:r>
            <a:r>
              <a:rPr lang="de-DE" dirty="0" smtClean="0">
                <a:solidFill>
                  <a:srgbClr val="0000FF"/>
                </a:solidFill>
                <a:latin typeface="Calibri" pitchFamily="34" charset="0"/>
                <a:cs typeface="Calibri" pitchFamily="34" charset="0"/>
              </a:rPr>
              <a:t> </a:t>
            </a:r>
            <a:r>
              <a:rPr lang="de-DE" dirty="0">
                <a:solidFill>
                  <a:srgbClr val="0000FF"/>
                </a:solidFill>
                <a:latin typeface="Calibri" pitchFamily="34" charset="0"/>
                <a:cs typeface="Calibri" pitchFamily="34" charset="0"/>
              </a:rPr>
              <a:t>= </a:t>
            </a:r>
            <a:r>
              <a:rPr lang="de-DE" dirty="0" smtClean="0">
                <a:solidFill>
                  <a:srgbClr val="0000FF"/>
                </a:solidFill>
                <a:latin typeface="Calibri" pitchFamily="34" charset="0"/>
                <a:cs typeface="Calibri" pitchFamily="34" charset="0"/>
              </a:rPr>
              <a:t>40.0 A</a:t>
            </a:r>
            <a:endParaRPr lang="de-DE" dirty="0">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val="3112847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Measurements</a:t>
            </a:r>
            <a:r>
              <a:rPr lang="de-DE" dirty="0" smtClean="0"/>
              <a:t>: Variation </a:t>
            </a:r>
            <a:r>
              <a:rPr lang="de-DE" dirty="0" err="1" smtClean="0"/>
              <a:t>of</a:t>
            </a:r>
            <a:r>
              <a:rPr lang="de-DE" dirty="0" smtClean="0"/>
              <a:t> Wien Ratio</a:t>
            </a:r>
            <a:endParaRPr lang="de-DE" dirty="0"/>
          </a:p>
        </p:txBody>
      </p:sp>
      <p:pic>
        <p:nvPicPr>
          <p:cNvPr id="1607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42188" y="1431767"/>
            <a:ext cx="4110624" cy="3657593"/>
          </a:xfrm>
          <a:prstGeom prst="rect">
            <a:avLst/>
          </a:prstGeom>
          <a:noFill/>
          <a:extLst>
            <a:ext uri="{909E8E84-426E-40DD-AFC4-6F175D3DCCD1}">
              <a14:hiddenFill xmlns:a14="http://schemas.microsoft.com/office/drawing/2010/main">
                <a:solidFill>
                  <a:srgbClr val="FFFFFF"/>
                </a:solidFill>
              </a14:hiddenFill>
            </a:ext>
          </a:extLst>
        </p:spPr>
      </p:pic>
      <p:pic>
        <p:nvPicPr>
          <p:cNvPr id="1617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8705" y="1684814"/>
            <a:ext cx="4253482" cy="31939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7800" y="5516162"/>
            <a:ext cx="1947335" cy="684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llipse 2"/>
          <p:cNvSpPr/>
          <p:nvPr/>
        </p:nvSpPr>
        <p:spPr bwMode="auto">
          <a:xfrm>
            <a:off x="6168806" y="5499947"/>
            <a:ext cx="276032" cy="367878"/>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5" name="Gerade Verbindung mit Pfeil 4"/>
          <p:cNvCxnSpPr/>
          <p:nvPr/>
        </p:nvCxnSpPr>
        <p:spPr bwMode="auto">
          <a:xfrm>
            <a:off x="6443220" y="5529570"/>
            <a:ext cx="919593" cy="0"/>
          </a:xfrm>
          <a:prstGeom prst="straightConnector1">
            <a:avLst/>
          </a:prstGeom>
          <a:noFill/>
          <a:ln w="25400" cap="flat" cmpd="sng" algn="ctr">
            <a:solidFill>
              <a:srgbClr val="FF0000"/>
            </a:solidFill>
            <a:prstDash val="solid"/>
            <a:round/>
            <a:headEnd type="none" w="med" len="med"/>
            <a:tailEnd type="arrow"/>
          </a:ln>
          <a:effectLst/>
        </p:spPr>
      </p:cxnSp>
      <p:sp>
        <p:nvSpPr>
          <p:cNvPr id="12" name="Textfeld 11"/>
          <p:cNvSpPr txBox="1"/>
          <p:nvPr/>
        </p:nvSpPr>
        <p:spPr>
          <a:xfrm>
            <a:off x="7354937" y="5945026"/>
            <a:ext cx="746038" cy="369332"/>
          </a:xfrm>
          <a:prstGeom prst="rect">
            <a:avLst/>
          </a:prstGeom>
          <a:noFill/>
        </p:spPr>
        <p:txBody>
          <a:bodyPr wrap="none" rtlCol="0">
            <a:spAutoFit/>
          </a:bodyPr>
          <a:lstStyle/>
          <a:p>
            <a:r>
              <a:rPr lang="de-DE" dirty="0" err="1" smtClean="0">
                <a:solidFill>
                  <a:srgbClr val="0000FF"/>
                </a:solidFill>
                <a:latin typeface="Calibri" pitchFamily="34" charset="0"/>
                <a:cs typeface="Calibri" pitchFamily="34" charset="0"/>
              </a:rPr>
              <a:t>const</a:t>
            </a:r>
            <a:r>
              <a:rPr lang="de-DE" dirty="0" smtClean="0">
                <a:solidFill>
                  <a:srgbClr val="0000FF"/>
                </a:solidFill>
                <a:latin typeface="Calibri" pitchFamily="34" charset="0"/>
                <a:cs typeface="Calibri" pitchFamily="34" charset="0"/>
              </a:rPr>
              <a:t>.</a:t>
            </a:r>
          </a:p>
        </p:txBody>
      </p:sp>
      <p:sp>
        <p:nvSpPr>
          <p:cNvPr id="16" name="Textfeld 15"/>
          <p:cNvSpPr txBox="1"/>
          <p:nvPr/>
        </p:nvSpPr>
        <p:spPr>
          <a:xfrm>
            <a:off x="7313343" y="5319148"/>
            <a:ext cx="788999" cy="369332"/>
          </a:xfrm>
          <a:prstGeom prst="rect">
            <a:avLst/>
          </a:prstGeom>
          <a:noFill/>
        </p:spPr>
        <p:txBody>
          <a:bodyPr wrap="none" rtlCol="0">
            <a:spAutoFit/>
          </a:bodyPr>
          <a:lstStyle/>
          <a:p>
            <a:r>
              <a:rPr lang="de-DE" dirty="0" err="1" smtClean="0">
                <a:solidFill>
                  <a:srgbClr val="FF0000"/>
                </a:solidFill>
                <a:latin typeface="Calibri" pitchFamily="34" charset="0"/>
                <a:cs typeface="Calibri" pitchFamily="34" charset="0"/>
              </a:rPr>
              <a:t>sweep</a:t>
            </a:r>
            <a:endParaRPr lang="de-DE" dirty="0" smtClean="0">
              <a:solidFill>
                <a:srgbClr val="FF0000"/>
              </a:solidFill>
              <a:latin typeface="Calibri" pitchFamily="34" charset="0"/>
              <a:cs typeface="Calibri" pitchFamily="34" charset="0"/>
            </a:endParaRPr>
          </a:p>
        </p:txBody>
      </p:sp>
      <p:sp>
        <p:nvSpPr>
          <p:cNvPr id="17" name="Ellipse 16"/>
          <p:cNvSpPr/>
          <p:nvPr/>
        </p:nvSpPr>
        <p:spPr bwMode="auto">
          <a:xfrm>
            <a:off x="6395854" y="5848298"/>
            <a:ext cx="276032" cy="367878"/>
          </a:xfrm>
          <a:prstGeom prst="ellipse">
            <a:avLst/>
          </a:prstGeom>
          <a:noFill/>
          <a:ln w="254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 name="Rechteck 3"/>
          <p:cNvSpPr/>
          <p:nvPr/>
        </p:nvSpPr>
        <p:spPr bwMode="auto">
          <a:xfrm>
            <a:off x="5190135" y="5319148"/>
            <a:ext cx="2880360" cy="1034027"/>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21" name="Gerade Verbindung mit Pfeil 20"/>
          <p:cNvCxnSpPr/>
          <p:nvPr/>
        </p:nvCxnSpPr>
        <p:spPr bwMode="auto">
          <a:xfrm>
            <a:off x="6671886" y="6158270"/>
            <a:ext cx="690927" cy="0"/>
          </a:xfrm>
          <a:prstGeom prst="straightConnector1">
            <a:avLst/>
          </a:prstGeom>
          <a:noFill/>
          <a:ln w="25400" cap="flat" cmpd="sng" algn="ctr">
            <a:solidFill>
              <a:srgbClr val="0000FF"/>
            </a:solidFill>
            <a:prstDash val="solid"/>
            <a:round/>
            <a:headEnd type="none" w="med" len="med"/>
            <a:tailEnd type="arrow"/>
          </a:ln>
          <a:effectLst/>
        </p:spPr>
      </p:cxnSp>
      <p:cxnSp>
        <p:nvCxnSpPr>
          <p:cNvPr id="19" name="Gerade Verbindung 18"/>
          <p:cNvCxnSpPr/>
          <p:nvPr/>
        </p:nvCxnSpPr>
        <p:spPr bwMode="auto">
          <a:xfrm>
            <a:off x="5161930" y="3380857"/>
            <a:ext cx="3116417" cy="0"/>
          </a:xfrm>
          <a:prstGeom prst="line">
            <a:avLst/>
          </a:prstGeom>
          <a:noFill/>
          <a:ln w="25400" cap="flat" cmpd="sng" algn="ctr">
            <a:solidFill>
              <a:srgbClr val="00FFFF"/>
            </a:solidFill>
            <a:prstDash val="dash"/>
            <a:round/>
            <a:headEnd type="none" w="med" len="med"/>
            <a:tailEnd type="none" w="med" len="med"/>
          </a:ln>
          <a:effectLst/>
        </p:spPr>
      </p:cxnSp>
      <p:sp>
        <p:nvSpPr>
          <p:cNvPr id="23" name="Rechteck 22"/>
          <p:cNvSpPr/>
          <p:nvPr/>
        </p:nvSpPr>
        <p:spPr bwMode="auto">
          <a:xfrm>
            <a:off x="3551603" y="2581276"/>
            <a:ext cx="163145" cy="1276354"/>
          </a:xfrm>
          <a:prstGeom prst="rect">
            <a:avLst/>
          </a:prstGeom>
          <a:solidFill>
            <a:schemeClr val="bg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24" name="Textfeld 23"/>
          <p:cNvSpPr txBox="1"/>
          <p:nvPr/>
        </p:nvSpPr>
        <p:spPr>
          <a:xfrm>
            <a:off x="457168" y="5466916"/>
            <a:ext cx="1683025" cy="923330"/>
          </a:xfrm>
          <a:prstGeom prst="rect">
            <a:avLst/>
          </a:prstGeom>
          <a:noFill/>
        </p:spPr>
        <p:txBody>
          <a:bodyPr wrap="none" rtlCol="0">
            <a:spAutoFit/>
          </a:bodyPr>
          <a:lstStyle/>
          <a:p>
            <a:pPr algn="l"/>
            <a:r>
              <a:rPr lang="de-DE" dirty="0" smtClean="0">
                <a:solidFill>
                  <a:srgbClr val="0000FF"/>
                </a:solidFill>
                <a:latin typeface="Calibri" pitchFamily="34" charset="0"/>
                <a:cs typeface="Calibri" pitchFamily="34" charset="0"/>
              </a:rPr>
              <a:t>He</a:t>
            </a:r>
            <a:r>
              <a:rPr lang="de-DE" baseline="30000" dirty="0" smtClean="0">
                <a:solidFill>
                  <a:srgbClr val="0000FF"/>
                </a:solidFill>
                <a:latin typeface="Calibri" pitchFamily="34" charset="0"/>
                <a:cs typeface="Calibri" pitchFamily="34" charset="0"/>
              </a:rPr>
              <a:t>+</a:t>
            </a:r>
            <a:r>
              <a:rPr lang="de-DE" dirty="0" smtClean="0">
                <a:solidFill>
                  <a:srgbClr val="0000FF"/>
                </a:solidFill>
                <a:latin typeface="Calibri" pitchFamily="34" charset="0"/>
                <a:cs typeface="Calibri" pitchFamily="34" charset="0"/>
              </a:rPr>
              <a:t>, 14 keV</a:t>
            </a:r>
          </a:p>
          <a:p>
            <a:pPr algn="l"/>
            <a:r>
              <a:rPr lang="de-DE" i="1" dirty="0" err="1">
                <a:solidFill>
                  <a:srgbClr val="0000FF"/>
                </a:solidFill>
                <a:latin typeface="Calibri" pitchFamily="34" charset="0"/>
                <a:cs typeface="Calibri" pitchFamily="34" charset="0"/>
              </a:rPr>
              <a:t>r</a:t>
            </a:r>
            <a:r>
              <a:rPr lang="de-DE" baseline="-25000" dirty="0" err="1">
                <a:solidFill>
                  <a:srgbClr val="0000FF"/>
                </a:solidFill>
                <a:latin typeface="Calibri" pitchFamily="34" charset="0"/>
                <a:cs typeface="Calibri" pitchFamily="34" charset="0"/>
              </a:rPr>
              <a:t>aperture</a:t>
            </a:r>
            <a:r>
              <a:rPr lang="de-DE" dirty="0" smtClean="0">
                <a:solidFill>
                  <a:srgbClr val="0000FF"/>
                </a:solidFill>
                <a:latin typeface="Calibri" pitchFamily="34" charset="0"/>
                <a:cs typeface="Calibri" pitchFamily="34" charset="0"/>
              </a:rPr>
              <a:t> = 50 mm</a:t>
            </a:r>
          </a:p>
          <a:p>
            <a:pPr algn="l"/>
            <a:r>
              <a:rPr lang="de-DE" i="1" dirty="0" err="1" smtClean="0">
                <a:solidFill>
                  <a:srgbClr val="0000FF"/>
                </a:solidFill>
                <a:latin typeface="Calibri" pitchFamily="34" charset="0"/>
                <a:cs typeface="Calibri" pitchFamily="34" charset="0"/>
              </a:rPr>
              <a:t>I</a:t>
            </a:r>
            <a:r>
              <a:rPr lang="de-DE" baseline="-25000" dirty="0" err="1" smtClean="0">
                <a:solidFill>
                  <a:srgbClr val="0000FF"/>
                </a:solidFill>
                <a:latin typeface="Calibri" pitchFamily="34" charset="0"/>
                <a:cs typeface="Calibri" pitchFamily="34" charset="0"/>
              </a:rPr>
              <a:t>dipole</a:t>
            </a:r>
            <a:r>
              <a:rPr lang="de-DE" dirty="0" smtClean="0">
                <a:solidFill>
                  <a:srgbClr val="0000FF"/>
                </a:solidFill>
                <a:latin typeface="Calibri" pitchFamily="34" charset="0"/>
                <a:cs typeface="Calibri" pitchFamily="34" charset="0"/>
              </a:rPr>
              <a:t> </a:t>
            </a:r>
            <a:r>
              <a:rPr lang="de-DE" dirty="0">
                <a:solidFill>
                  <a:srgbClr val="0000FF"/>
                </a:solidFill>
                <a:latin typeface="Calibri" pitchFamily="34" charset="0"/>
                <a:cs typeface="Calibri" pitchFamily="34" charset="0"/>
              </a:rPr>
              <a:t>= </a:t>
            </a:r>
            <a:r>
              <a:rPr lang="de-DE" dirty="0" smtClean="0">
                <a:solidFill>
                  <a:srgbClr val="0000FF"/>
                </a:solidFill>
                <a:latin typeface="Calibri" pitchFamily="34" charset="0"/>
                <a:cs typeface="Calibri" pitchFamily="34" charset="0"/>
              </a:rPr>
              <a:t>40.0 A</a:t>
            </a:r>
            <a:endParaRPr lang="de-DE" dirty="0">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val="1303128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Measurements</a:t>
            </a:r>
            <a:r>
              <a:rPr lang="de-DE" dirty="0" smtClean="0"/>
              <a:t>: Variation </a:t>
            </a:r>
            <a:r>
              <a:rPr lang="de-DE" dirty="0" err="1" smtClean="0"/>
              <a:t>of</a:t>
            </a:r>
            <a:r>
              <a:rPr lang="de-DE" dirty="0" smtClean="0"/>
              <a:t> Wien Ratio</a:t>
            </a:r>
            <a:endParaRPr lang="de-DE" dirty="0"/>
          </a:p>
        </p:txBody>
      </p:sp>
      <p:pic>
        <p:nvPicPr>
          <p:cNvPr id="1607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42188" y="1431767"/>
            <a:ext cx="4110624" cy="3657593"/>
          </a:xfrm>
          <a:prstGeom prst="rect">
            <a:avLst/>
          </a:prstGeom>
          <a:noFill/>
          <a:extLst>
            <a:ext uri="{909E8E84-426E-40DD-AFC4-6F175D3DCCD1}">
              <a14:hiddenFill xmlns:a14="http://schemas.microsoft.com/office/drawing/2010/main">
                <a:solidFill>
                  <a:srgbClr val="FFFFFF"/>
                </a:solidFill>
              </a14:hiddenFill>
            </a:ext>
          </a:extLst>
        </p:spPr>
      </p:pic>
      <p:pic>
        <p:nvPicPr>
          <p:cNvPr id="1617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8705" y="1684814"/>
            <a:ext cx="4253481" cy="31939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7800" y="5516162"/>
            <a:ext cx="1947335" cy="684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llipse 2"/>
          <p:cNvSpPr/>
          <p:nvPr/>
        </p:nvSpPr>
        <p:spPr bwMode="auto">
          <a:xfrm>
            <a:off x="6168806" y="5499947"/>
            <a:ext cx="276032" cy="367878"/>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5" name="Gerade Verbindung mit Pfeil 4"/>
          <p:cNvCxnSpPr/>
          <p:nvPr/>
        </p:nvCxnSpPr>
        <p:spPr bwMode="auto">
          <a:xfrm>
            <a:off x="6443220" y="5529570"/>
            <a:ext cx="919593" cy="0"/>
          </a:xfrm>
          <a:prstGeom prst="straightConnector1">
            <a:avLst/>
          </a:prstGeom>
          <a:noFill/>
          <a:ln w="25400" cap="flat" cmpd="sng" algn="ctr">
            <a:solidFill>
              <a:srgbClr val="FF0000"/>
            </a:solidFill>
            <a:prstDash val="solid"/>
            <a:round/>
            <a:headEnd type="none" w="med" len="med"/>
            <a:tailEnd type="arrow"/>
          </a:ln>
          <a:effectLst/>
        </p:spPr>
      </p:cxnSp>
      <p:sp>
        <p:nvSpPr>
          <p:cNvPr id="12" name="Textfeld 11"/>
          <p:cNvSpPr txBox="1"/>
          <p:nvPr/>
        </p:nvSpPr>
        <p:spPr>
          <a:xfrm>
            <a:off x="7354937" y="5945026"/>
            <a:ext cx="746038" cy="369332"/>
          </a:xfrm>
          <a:prstGeom prst="rect">
            <a:avLst/>
          </a:prstGeom>
          <a:noFill/>
        </p:spPr>
        <p:txBody>
          <a:bodyPr wrap="none" rtlCol="0">
            <a:spAutoFit/>
          </a:bodyPr>
          <a:lstStyle/>
          <a:p>
            <a:r>
              <a:rPr lang="de-DE" dirty="0" err="1" smtClean="0">
                <a:solidFill>
                  <a:srgbClr val="0000FF"/>
                </a:solidFill>
                <a:latin typeface="Calibri" pitchFamily="34" charset="0"/>
                <a:cs typeface="Calibri" pitchFamily="34" charset="0"/>
              </a:rPr>
              <a:t>const</a:t>
            </a:r>
            <a:r>
              <a:rPr lang="de-DE" dirty="0" smtClean="0">
                <a:solidFill>
                  <a:srgbClr val="0000FF"/>
                </a:solidFill>
                <a:latin typeface="Calibri" pitchFamily="34" charset="0"/>
                <a:cs typeface="Calibri" pitchFamily="34" charset="0"/>
              </a:rPr>
              <a:t>.</a:t>
            </a:r>
          </a:p>
        </p:txBody>
      </p:sp>
      <p:sp>
        <p:nvSpPr>
          <p:cNvPr id="16" name="Textfeld 15"/>
          <p:cNvSpPr txBox="1"/>
          <p:nvPr/>
        </p:nvSpPr>
        <p:spPr>
          <a:xfrm>
            <a:off x="7313343" y="5319148"/>
            <a:ext cx="788999" cy="369332"/>
          </a:xfrm>
          <a:prstGeom prst="rect">
            <a:avLst/>
          </a:prstGeom>
          <a:noFill/>
        </p:spPr>
        <p:txBody>
          <a:bodyPr wrap="none" rtlCol="0">
            <a:spAutoFit/>
          </a:bodyPr>
          <a:lstStyle/>
          <a:p>
            <a:r>
              <a:rPr lang="de-DE" dirty="0" err="1" smtClean="0">
                <a:solidFill>
                  <a:srgbClr val="FF0000"/>
                </a:solidFill>
                <a:latin typeface="Calibri" pitchFamily="34" charset="0"/>
                <a:cs typeface="Calibri" pitchFamily="34" charset="0"/>
              </a:rPr>
              <a:t>sweep</a:t>
            </a:r>
            <a:endParaRPr lang="de-DE" dirty="0" smtClean="0">
              <a:solidFill>
                <a:srgbClr val="FF0000"/>
              </a:solidFill>
              <a:latin typeface="Calibri" pitchFamily="34" charset="0"/>
              <a:cs typeface="Calibri" pitchFamily="34" charset="0"/>
            </a:endParaRPr>
          </a:p>
        </p:txBody>
      </p:sp>
      <p:sp>
        <p:nvSpPr>
          <p:cNvPr id="17" name="Ellipse 16"/>
          <p:cNvSpPr/>
          <p:nvPr/>
        </p:nvSpPr>
        <p:spPr bwMode="auto">
          <a:xfrm>
            <a:off x="6395854" y="5848298"/>
            <a:ext cx="276032" cy="367878"/>
          </a:xfrm>
          <a:prstGeom prst="ellipse">
            <a:avLst/>
          </a:prstGeom>
          <a:noFill/>
          <a:ln w="254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 name="Rechteck 3"/>
          <p:cNvSpPr/>
          <p:nvPr/>
        </p:nvSpPr>
        <p:spPr bwMode="auto">
          <a:xfrm>
            <a:off x="5190135" y="5319148"/>
            <a:ext cx="2880360" cy="1034027"/>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21" name="Gerade Verbindung mit Pfeil 20"/>
          <p:cNvCxnSpPr/>
          <p:nvPr/>
        </p:nvCxnSpPr>
        <p:spPr bwMode="auto">
          <a:xfrm>
            <a:off x="6671886" y="6158270"/>
            <a:ext cx="690927" cy="0"/>
          </a:xfrm>
          <a:prstGeom prst="straightConnector1">
            <a:avLst/>
          </a:prstGeom>
          <a:noFill/>
          <a:ln w="25400" cap="flat" cmpd="sng" algn="ctr">
            <a:solidFill>
              <a:srgbClr val="0000FF"/>
            </a:solidFill>
            <a:prstDash val="solid"/>
            <a:round/>
            <a:headEnd type="none" w="med" len="med"/>
            <a:tailEnd type="arrow"/>
          </a:ln>
          <a:effectLst/>
        </p:spPr>
      </p:cxnSp>
      <p:cxnSp>
        <p:nvCxnSpPr>
          <p:cNvPr id="19" name="Gerade Verbindung 18"/>
          <p:cNvCxnSpPr/>
          <p:nvPr/>
        </p:nvCxnSpPr>
        <p:spPr bwMode="auto">
          <a:xfrm>
            <a:off x="5161930" y="3182737"/>
            <a:ext cx="3116417" cy="0"/>
          </a:xfrm>
          <a:prstGeom prst="line">
            <a:avLst/>
          </a:prstGeom>
          <a:noFill/>
          <a:ln w="25400" cap="flat" cmpd="sng" algn="ctr">
            <a:solidFill>
              <a:srgbClr val="00FFFF"/>
            </a:solidFill>
            <a:prstDash val="dash"/>
            <a:round/>
            <a:headEnd type="none" w="med" len="med"/>
            <a:tailEnd type="none" w="med" len="med"/>
          </a:ln>
          <a:effectLst/>
        </p:spPr>
      </p:cxnSp>
      <p:sp>
        <p:nvSpPr>
          <p:cNvPr id="23" name="Rechteck 22"/>
          <p:cNvSpPr/>
          <p:nvPr/>
        </p:nvSpPr>
        <p:spPr bwMode="auto">
          <a:xfrm>
            <a:off x="3551603" y="2581276"/>
            <a:ext cx="163145" cy="1276354"/>
          </a:xfrm>
          <a:prstGeom prst="rect">
            <a:avLst/>
          </a:prstGeom>
          <a:solidFill>
            <a:schemeClr val="bg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24" name="Textfeld 23"/>
          <p:cNvSpPr txBox="1"/>
          <p:nvPr/>
        </p:nvSpPr>
        <p:spPr>
          <a:xfrm>
            <a:off x="457168" y="5466916"/>
            <a:ext cx="1683025" cy="923330"/>
          </a:xfrm>
          <a:prstGeom prst="rect">
            <a:avLst/>
          </a:prstGeom>
          <a:noFill/>
        </p:spPr>
        <p:txBody>
          <a:bodyPr wrap="none" rtlCol="0">
            <a:spAutoFit/>
          </a:bodyPr>
          <a:lstStyle/>
          <a:p>
            <a:pPr algn="l"/>
            <a:r>
              <a:rPr lang="de-DE" dirty="0" smtClean="0">
                <a:solidFill>
                  <a:srgbClr val="0000FF"/>
                </a:solidFill>
                <a:latin typeface="Calibri" pitchFamily="34" charset="0"/>
                <a:cs typeface="Calibri" pitchFamily="34" charset="0"/>
              </a:rPr>
              <a:t>He</a:t>
            </a:r>
            <a:r>
              <a:rPr lang="de-DE" baseline="30000" dirty="0" smtClean="0">
                <a:solidFill>
                  <a:srgbClr val="0000FF"/>
                </a:solidFill>
                <a:latin typeface="Calibri" pitchFamily="34" charset="0"/>
                <a:cs typeface="Calibri" pitchFamily="34" charset="0"/>
              </a:rPr>
              <a:t>+</a:t>
            </a:r>
            <a:r>
              <a:rPr lang="de-DE" dirty="0" smtClean="0">
                <a:solidFill>
                  <a:srgbClr val="0000FF"/>
                </a:solidFill>
                <a:latin typeface="Calibri" pitchFamily="34" charset="0"/>
                <a:cs typeface="Calibri" pitchFamily="34" charset="0"/>
              </a:rPr>
              <a:t>, 14 keV</a:t>
            </a:r>
          </a:p>
          <a:p>
            <a:pPr algn="l"/>
            <a:r>
              <a:rPr lang="de-DE" i="1" dirty="0" err="1">
                <a:solidFill>
                  <a:srgbClr val="0000FF"/>
                </a:solidFill>
                <a:latin typeface="Calibri" pitchFamily="34" charset="0"/>
                <a:cs typeface="Calibri" pitchFamily="34" charset="0"/>
              </a:rPr>
              <a:t>r</a:t>
            </a:r>
            <a:r>
              <a:rPr lang="de-DE" baseline="-25000" dirty="0" err="1">
                <a:solidFill>
                  <a:srgbClr val="0000FF"/>
                </a:solidFill>
                <a:latin typeface="Calibri" pitchFamily="34" charset="0"/>
                <a:cs typeface="Calibri" pitchFamily="34" charset="0"/>
              </a:rPr>
              <a:t>aperture</a:t>
            </a:r>
            <a:r>
              <a:rPr lang="de-DE" dirty="0" smtClean="0">
                <a:solidFill>
                  <a:srgbClr val="0000FF"/>
                </a:solidFill>
                <a:latin typeface="Calibri" pitchFamily="34" charset="0"/>
                <a:cs typeface="Calibri" pitchFamily="34" charset="0"/>
              </a:rPr>
              <a:t> = 50 mm</a:t>
            </a:r>
          </a:p>
          <a:p>
            <a:pPr algn="l"/>
            <a:r>
              <a:rPr lang="de-DE" i="1" dirty="0" err="1" smtClean="0">
                <a:solidFill>
                  <a:srgbClr val="0000FF"/>
                </a:solidFill>
                <a:latin typeface="Calibri" pitchFamily="34" charset="0"/>
                <a:cs typeface="Calibri" pitchFamily="34" charset="0"/>
              </a:rPr>
              <a:t>I</a:t>
            </a:r>
            <a:r>
              <a:rPr lang="de-DE" baseline="-25000" dirty="0" err="1" smtClean="0">
                <a:solidFill>
                  <a:srgbClr val="0000FF"/>
                </a:solidFill>
                <a:latin typeface="Calibri" pitchFamily="34" charset="0"/>
                <a:cs typeface="Calibri" pitchFamily="34" charset="0"/>
              </a:rPr>
              <a:t>dipole</a:t>
            </a:r>
            <a:r>
              <a:rPr lang="de-DE" dirty="0" smtClean="0">
                <a:solidFill>
                  <a:srgbClr val="0000FF"/>
                </a:solidFill>
                <a:latin typeface="Calibri" pitchFamily="34" charset="0"/>
                <a:cs typeface="Calibri" pitchFamily="34" charset="0"/>
              </a:rPr>
              <a:t> </a:t>
            </a:r>
            <a:r>
              <a:rPr lang="de-DE" dirty="0">
                <a:solidFill>
                  <a:srgbClr val="0000FF"/>
                </a:solidFill>
                <a:latin typeface="Calibri" pitchFamily="34" charset="0"/>
                <a:cs typeface="Calibri" pitchFamily="34" charset="0"/>
              </a:rPr>
              <a:t>= </a:t>
            </a:r>
            <a:r>
              <a:rPr lang="de-DE" dirty="0" smtClean="0">
                <a:solidFill>
                  <a:srgbClr val="0000FF"/>
                </a:solidFill>
                <a:latin typeface="Calibri" pitchFamily="34" charset="0"/>
                <a:cs typeface="Calibri" pitchFamily="34" charset="0"/>
              </a:rPr>
              <a:t>40.0 A</a:t>
            </a:r>
            <a:endParaRPr lang="de-DE" dirty="0">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val="585809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Measurements</a:t>
            </a:r>
            <a:r>
              <a:rPr lang="de-DE" dirty="0" smtClean="0"/>
              <a:t>: Variation </a:t>
            </a:r>
            <a:r>
              <a:rPr lang="de-DE" dirty="0" err="1" smtClean="0"/>
              <a:t>of</a:t>
            </a:r>
            <a:r>
              <a:rPr lang="de-DE" dirty="0" smtClean="0"/>
              <a:t> Wien Ratio</a:t>
            </a:r>
            <a:endParaRPr lang="de-DE" dirty="0"/>
          </a:p>
        </p:txBody>
      </p:sp>
      <p:pic>
        <p:nvPicPr>
          <p:cNvPr id="1607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42188" y="1431767"/>
            <a:ext cx="4110624" cy="3657593"/>
          </a:xfrm>
          <a:prstGeom prst="rect">
            <a:avLst/>
          </a:prstGeom>
          <a:noFill/>
          <a:extLst>
            <a:ext uri="{909E8E84-426E-40DD-AFC4-6F175D3DCCD1}">
              <a14:hiddenFill xmlns:a14="http://schemas.microsoft.com/office/drawing/2010/main">
                <a:solidFill>
                  <a:srgbClr val="FFFFFF"/>
                </a:solidFill>
              </a14:hiddenFill>
            </a:ext>
          </a:extLst>
        </p:spPr>
      </p:pic>
      <p:pic>
        <p:nvPicPr>
          <p:cNvPr id="1617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8705" y="1684814"/>
            <a:ext cx="4253481" cy="31939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7800" y="5516162"/>
            <a:ext cx="1947335" cy="684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llipse 2"/>
          <p:cNvSpPr/>
          <p:nvPr/>
        </p:nvSpPr>
        <p:spPr bwMode="auto">
          <a:xfrm>
            <a:off x="6168806" y="5499947"/>
            <a:ext cx="276032" cy="367878"/>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5" name="Gerade Verbindung mit Pfeil 4"/>
          <p:cNvCxnSpPr/>
          <p:nvPr/>
        </p:nvCxnSpPr>
        <p:spPr bwMode="auto">
          <a:xfrm>
            <a:off x="6443220" y="5529570"/>
            <a:ext cx="919593" cy="0"/>
          </a:xfrm>
          <a:prstGeom prst="straightConnector1">
            <a:avLst/>
          </a:prstGeom>
          <a:noFill/>
          <a:ln w="25400" cap="flat" cmpd="sng" algn="ctr">
            <a:solidFill>
              <a:srgbClr val="FF0000"/>
            </a:solidFill>
            <a:prstDash val="solid"/>
            <a:round/>
            <a:headEnd type="none" w="med" len="med"/>
            <a:tailEnd type="arrow"/>
          </a:ln>
          <a:effectLst/>
        </p:spPr>
      </p:cxnSp>
      <p:sp>
        <p:nvSpPr>
          <p:cNvPr id="12" name="Textfeld 11"/>
          <p:cNvSpPr txBox="1"/>
          <p:nvPr/>
        </p:nvSpPr>
        <p:spPr>
          <a:xfrm>
            <a:off x="7354937" y="5945026"/>
            <a:ext cx="746038" cy="369332"/>
          </a:xfrm>
          <a:prstGeom prst="rect">
            <a:avLst/>
          </a:prstGeom>
          <a:noFill/>
        </p:spPr>
        <p:txBody>
          <a:bodyPr wrap="none" rtlCol="0">
            <a:spAutoFit/>
          </a:bodyPr>
          <a:lstStyle/>
          <a:p>
            <a:r>
              <a:rPr lang="de-DE" dirty="0" err="1" smtClean="0">
                <a:solidFill>
                  <a:srgbClr val="0000FF"/>
                </a:solidFill>
                <a:latin typeface="Calibri" pitchFamily="34" charset="0"/>
                <a:cs typeface="Calibri" pitchFamily="34" charset="0"/>
              </a:rPr>
              <a:t>const</a:t>
            </a:r>
            <a:r>
              <a:rPr lang="de-DE" dirty="0" smtClean="0">
                <a:solidFill>
                  <a:srgbClr val="0000FF"/>
                </a:solidFill>
                <a:latin typeface="Calibri" pitchFamily="34" charset="0"/>
                <a:cs typeface="Calibri" pitchFamily="34" charset="0"/>
              </a:rPr>
              <a:t>.</a:t>
            </a:r>
          </a:p>
        </p:txBody>
      </p:sp>
      <p:sp>
        <p:nvSpPr>
          <p:cNvPr id="16" name="Textfeld 15"/>
          <p:cNvSpPr txBox="1"/>
          <p:nvPr/>
        </p:nvSpPr>
        <p:spPr>
          <a:xfrm>
            <a:off x="7313343" y="5319148"/>
            <a:ext cx="788999" cy="369332"/>
          </a:xfrm>
          <a:prstGeom prst="rect">
            <a:avLst/>
          </a:prstGeom>
          <a:noFill/>
        </p:spPr>
        <p:txBody>
          <a:bodyPr wrap="none" rtlCol="0">
            <a:spAutoFit/>
          </a:bodyPr>
          <a:lstStyle/>
          <a:p>
            <a:r>
              <a:rPr lang="de-DE" dirty="0" err="1" smtClean="0">
                <a:solidFill>
                  <a:srgbClr val="FF0000"/>
                </a:solidFill>
                <a:latin typeface="Calibri" pitchFamily="34" charset="0"/>
                <a:cs typeface="Calibri" pitchFamily="34" charset="0"/>
              </a:rPr>
              <a:t>sweep</a:t>
            </a:r>
            <a:endParaRPr lang="de-DE" dirty="0" smtClean="0">
              <a:solidFill>
                <a:srgbClr val="FF0000"/>
              </a:solidFill>
              <a:latin typeface="Calibri" pitchFamily="34" charset="0"/>
              <a:cs typeface="Calibri" pitchFamily="34" charset="0"/>
            </a:endParaRPr>
          </a:p>
        </p:txBody>
      </p:sp>
      <p:sp>
        <p:nvSpPr>
          <p:cNvPr id="17" name="Ellipse 16"/>
          <p:cNvSpPr/>
          <p:nvPr/>
        </p:nvSpPr>
        <p:spPr bwMode="auto">
          <a:xfrm>
            <a:off x="6395854" y="5848298"/>
            <a:ext cx="276032" cy="367878"/>
          </a:xfrm>
          <a:prstGeom prst="ellipse">
            <a:avLst/>
          </a:prstGeom>
          <a:noFill/>
          <a:ln w="254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 name="Rechteck 3"/>
          <p:cNvSpPr/>
          <p:nvPr/>
        </p:nvSpPr>
        <p:spPr bwMode="auto">
          <a:xfrm>
            <a:off x="5190135" y="5319148"/>
            <a:ext cx="2880360" cy="1034027"/>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21" name="Gerade Verbindung mit Pfeil 20"/>
          <p:cNvCxnSpPr/>
          <p:nvPr/>
        </p:nvCxnSpPr>
        <p:spPr bwMode="auto">
          <a:xfrm>
            <a:off x="6671886" y="6158270"/>
            <a:ext cx="690927" cy="0"/>
          </a:xfrm>
          <a:prstGeom prst="straightConnector1">
            <a:avLst/>
          </a:prstGeom>
          <a:noFill/>
          <a:ln w="25400" cap="flat" cmpd="sng" algn="ctr">
            <a:solidFill>
              <a:srgbClr val="0000FF"/>
            </a:solidFill>
            <a:prstDash val="solid"/>
            <a:round/>
            <a:headEnd type="none" w="med" len="med"/>
            <a:tailEnd type="arrow"/>
          </a:ln>
          <a:effectLst/>
        </p:spPr>
      </p:cxnSp>
      <p:cxnSp>
        <p:nvCxnSpPr>
          <p:cNvPr id="19" name="Gerade Verbindung 18"/>
          <p:cNvCxnSpPr/>
          <p:nvPr/>
        </p:nvCxnSpPr>
        <p:spPr bwMode="auto">
          <a:xfrm>
            <a:off x="5161930" y="2923657"/>
            <a:ext cx="3116417" cy="0"/>
          </a:xfrm>
          <a:prstGeom prst="line">
            <a:avLst/>
          </a:prstGeom>
          <a:noFill/>
          <a:ln w="25400" cap="flat" cmpd="sng" algn="ctr">
            <a:solidFill>
              <a:srgbClr val="00FFFF"/>
            </a:solidFill>
            <a:prstDash val="dash"/>
            <a:round/>
            <a:headEnd type="none" w="med" len="med"/>
            <a:tailEnd type="none" w="med" len="med"/>
          </a:ln>
          <a:effectLst/>
        </p:spPr>
      </p:cxnSp>
      <p:sp>
        <p:nvSpPr>
          <p:cNvPr id="23" name="Rechteck 22"/>
          <p:cNvSpPr/>
          <p:nvPr/>
        </p:nvSpPr>
        <p:spPr bwMode="auto">
          <a:xfrm>
            <a:off x="3551603" y="2581276"/>
            <a:ext cx="163145" cy="1276354"/>
          </a:xfrm>
          <a:prstGeom prst="rect">
            <a:avLst/>
          </a:prstGeom>
          <a:solidFill>
            <a:schemeClr val="bg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24" name="Textfeld 23"/>
          <p:cNvSpPr txBox="1"/>
          <p:nvPr/>
        </p:nvSpPr>
        <p:spPr>
          <a:xfrm>
            <a:off x="457168" y="5466916"/>
            <a:ext cx="1683025" cy="923330"/>
          </a:xfrm>
          <a:prstGeom prst="rect">
            <a:avLst/>
          </a:prstGeom>
          <a:noFill/>
        </p:spPr>
        <p:txBody>
          <a:bodyPr wrap="none" rtlCol="0">
            <a:spAutoFit/>
          </a:bodyPr>
          <a:lstStyle/>
          <a:p>
            <a:pPr algn="l"/>
            <a:r>
              <a:rPr lang="de-DE" dirty="0" smtClean="0">
                <a:solidFill>
                  <a:srgbClr val="0000FF"/>
                </a:solidFill>
                <a:latin typeface="Calibri" pitchFamily="34" charset="0"/>
                <a:cs typeface="Calibri" pitchFamily="34" charset="0"/>
              </a:rPr>
              <a:t>He</a:t>
            </a:r>
            <a:r>
              <a:rPr lang="de-DE" baseline="30000" dirty="0" smtClean="0">
                <a:solidFill>
                  <a:srgbClr val="0000FF"/>
                </a:solidFill>
                <a:latin typeface="Calibri" pitchFamily="34" charset="0"/>
                <a:cs typeface="Calibri" pitchFamily="34" charset="0"/>
              </a:rPr>
              <a:t>+</a:t>
            </a:r>
            <a:r>
              <a:rPr lang="de-DE" dirty="0" smtClean="0">
                <a:solidFill>
                  <a:srgbClr val="0000FF"/>
                </a:solidFill>
                <a:latin typeface="Calibri" pitchFamily="34" charset="0"/>
                <a:cs typeface="Calibri" pitchFamily="34" charset="0"/>
              </a:rPr>
              <a:t>, 14 keV</a:t>
            </a:r>
          </a:p>
          <a:p>
            <a:pPr algn="l"/>
            <a:r>
              <a:rPr lang="de-DE" i="1" dirty="0" err="1">
                <a:solidFill>
                  <a:srgbClr val="0000FF"/>
                </a:solidFill>
                <a:latin typeface="Calibri" pitchFamily="34" charset="0"/>
                <a:cs typeface="Calibri" pitchFamily="34" charset="0"/>
              </a:rPr>
              <a:t>r</a:t>
            </a:r>
            <a:r>
              <a:rPr lang="de-DE" baseline="-25000" dirty="0" err="1">
                <a:solidFill>
                  <a:srgbClr val="0000FF"/>
                </a:solidFill>
                <a:latin typeface="Calibri" pitchFamily="34" charset="0"/>
                <a:cs typeface="Calibri" pitchFamily="34" charset="0"/>
              </a:rPr>
              <a:t>aperture</a:t>
            </a:r>
            <a:r>
              <a:rPr lang="de-DE" dirty="0" smtClean="0">
                <a:solidFill>
                  <a:srgbClr val="0000FF"/>
                </a:solidFill>
                <a:latin typeface="Calibri" pitchFamily="34" charset="0"/>
                <a:cs typeface="Calibri" pitchFamily="34" charset="0"/>
              </a:rPr>
              <a:t> = 50 mm</a:t>
            </a:r>
          </a:p>
          <a:p>
            <a:pPr algn="l"/>
            <a:r>
              <a:rPr lang="de-DE" i="1" dirty="0" err="1" smtClean="0">
                <a:solidFill>
                  <a:srgbClr val="0000FF"/>
                </a:solidFill>
                <a:latin typeface="Calibri" pitchFamily="34" charset="0"/>
                <a:cs typeface="Calibri" pitchFamily="34" charset="0"/>
              </a:rPr>
              <a:t>I</a:t>
            </a:r>
            <a:r>
              <a:rPr lang="de-DE" baseline="-25000" dirty="0" err="1" smtClean="0">
                <a:solidFill>
                  <a:srgbClr val="0000FF"/>
                </a:solidFill>
                <a:latin typeface="Calibri" pitchFamily="34" charset="0"/>
                <a:cs typeface="Calibri" pitchFamily="34" charset="0"/>
              </a:rPr>
              <a:t>dipole</a:t>
            </a:r>
            <a:r>
              <a:rPr lang="de-DE" dirty="0" smtClean="0">
                <a:solidFill>
                  <a:srgbClr val="0000FF"/>
                </a:solidFill>
                <a:latin typeface="Calibri" pitchFamily="34" charset="0"/>
                <a:cs typeface="Calibri" pitchFamily="34" charset="0"/>
              </a:rPr>
              <a:t> </a:t>
            </a:r>
            <a:r>
              <a:rPr lang="de-DE" dirty="0">
                <a:solidFill>
                  <a:srgbClr val="0000FF"/>
                </a:solidFill>
                <a:latin typeface="Calibri" pitchFamily="34" charset="0"/>
                <a:cs typeface="Calibri" pitchFamily="34" charset="0"/>
              </a:rPr>
              <a:t>= </a:t>
            </a:r>
            <a:r>
              <a:rPr lang="de-DE" dirty="0" smtClean="0">
                <a:solidFill>
                  <a:srgbClr val="0000FF"/>
                </a:solidFill>
                <a:latin typeface="Calibri" pitchFamily="34" charset="0"/>
                <a:cs typeface="Calibri" pitchFamily="34" charset="0"/>
              </a:rPr>
              <a:t>40.0 A</a:t>
            </a:r>
            <a:endParaRPr lang="de-DE" dirty="0">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val="1962065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Measurements</a:t>
            </a:r>
            <a:r>
              <a:rPr lang="de-DE" dirty="0" smtClean="0"/>
              <a:t>: Variation </a:t>
            </a:r>
            <a:r>
              <a:rPr lang="de-DE" dirty="0" err="1" smtClean="0"/>
              <a:t>of</a:t>
            </a:r>
            <a:r>
              <a:rPr lang="de-DE" dirty="0" smtClean="0"/>
              <a:t> Wien Ratio</a:t>
            </a:r>
            <a:endParaRPr lang="de-DE" dirty="0"/>
          </a:p>
        </p:txBody>
      </p:sp>
      <p:pic>
        <p:nvPicPr>
          <p:cNvPr id="1607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42188" y="1431767"/>
            <a:ext cx="4110624" cy="3657593"/>
          </a:xfrm>
          <a:prstGeom prst="rect">
            <a:avLst/>
          </a:prstGeom>
          <a:noFill/>
          <a:extLst>
            <a:ext uri="{909E8E84-426E-40DD-AFC4-6F175D3DCCD1}">
              <a14:hiddenFill xmlns:a14="http://schemas.microsoft.com/office/drawing/2010/main">
                <a:solidFill>
                  <a:srgbClr val="FFFFFF"/>
                </a:solidFill>
              </a14:hiddenFill>
            </a:ext>
          </a:extLst>
        </p:spPr>
      </p:pic>
      <p:pic>
        <p:nvPicPr>
          <p:cNvPr id="1617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88705" y="1684814"/>
            <a:ext cx="4253480" cy="31939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07800" y="5516162"/>
            <a:ext cx="1947335" cy="684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llipse 2"/>
          <p:cNvSpPr/>
          <p:nvPr/>
        </p:nvSpPr>
        <p:spPr bwMode="auto">
          <a:xfrm>
            <a:off x="6168806" y="5499947"/>
            <a:ext cx="276032" cy="367878"/>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5" name="Gerade Verbindung mit Pfeil 4"/>
          <p:cNvCxnSpPr/>
          <p:nvPr/>
        </p:nvCxnSpPr>
        <p:spPr bwMode="auto">
          <a:xfrm>
            <a:off x="6443220" y="5529570"/>
            <a:ext cx="919593" cy="0"/>
          </a:xfrm>
          <a:prstGeom prst="straightConnector1">
            <a:avLst/>
          </a:prstGeom>
          <a:noFill/>
          <a:ln w="25400" cap="flat" cmpd="sng" algn="ctr">
            <a:solidFill>
              <a:srgbClr val="FF0000"/>
            </a:solidFill>
            <a:prstDash val="solid"/>
            <a:round/>
            <a:headEnd type="none" w="med" len="med"/>
            <a:tailEnd type="arrow"/>
          </a:ln>
          <a:effectLst/>
        </p:spPr>
      </p:cxnSp>
      <p:sp>
        <p:nvSpPr>
          <p:cNvPr id="12" name="Textfeld 11"/>
          <p:cNvSpPr txBox="1"/>
          <p:nvPr/>
        </p:nvSpPr>
        <p:spPr>
          <a:xfrm>
            <a:off x="7354937" y="5945026"/>
            <a:ext cx="746038" cy="369332"/>
          </a:xfrm>
          <a:prstGeom prst="rect">
            <a:avLst/>
          </a:prstGeom>
          <a:noFill/>
        </p:spPr>
        <p:txBody>
          <a:bodyPr wrap="none" rtlCol="0">
            <a:spAutoFit/>
          </a:bodyPr>
          <a:lstStyle/>
          <a:p>
            <a:r>
              <a:rPr lang="de-DE" dirty="0" err="1" smtClean="0">
                <a:solidFill>
                  <a:srgbClr val="0000FF"/>
                </a:solidFill>
                <a:latin typeface="Calibri" pitchFamily="34" charset="0"/>
                <a:cs typeface="Calibri" pitchFamily="34" charset="0"/>
              </a:rPr>
              <a:t>const</a:t>
            </a:r>
            <a:r>
              <a:rPr lang="de-DE" dirty="0" smtClean="0">
                <a:solidFill>
                  <a:srgbClr val="0000FF"/>
                </a:solidFill>
                <a:latin typeface="Calibri" pitchFamily="34" charset="0"/>
                <a:cs typeface="Calibri" pitchFamily="34" charset="0"/>
              </a:rPr>
              <a:t>.</a:t>
            </a:r>
          </a:p>
        </p:txBody>
      </p:sp>
      <p:sp>
        <p:nvSpPr>
          <p:cNvPr id="16" name="Textfeld 15"/>
          <p:cNvSpPr txBox="1"/>
          <p:nvPr/>
        </p:nvSpPr>
        <p:spPr>
          <a:xfrm>
            <a:off x="7313343" y="5319148"/>
            <a:ext cx="788999" cy="369332"/>
          </a:xfrm>
          <a:prstGeom prst="rect">
            <a:avLst/>
          </a:prstGeom>
          <a:noFill/>
        </p:spPr>
        <p:txBody>
          <a:bodyPr wrap="none" rtlCol="0">
            <a:spAutoFit/>
          </a:bodyPr>
          <a:lstStyle/>
          <a:p>
            <a:r>
              <a:rPr lang="de-DE" dirty="0" err="1" smtClean="0">
                <a:solidFill>
                  <a:srgbClr val="FF0000"/>
                </a:solidFill>
                <a:latin typeface="Calibri" pitchFamily="34" charset="0"/>
                <a:cs typeface="Calibri" pitchFamily="34" charset="0"/>
              </a:rPr>
              <a:t>sweep</a:t>
            </a:r>
            <a:endParaRPr lang="de-DE" dirty="0" smtClean="0">
              <a:solidFill>
                <a:srgbClr val="FF0000"/>
              </a:solidFill>
              <a:latin typeface="Calibri" pitchFamily="34" charset="0"/>
              <a:cs typeface="Calibri" pitchFamily="34" charset="0"/>
            </a:endParaRPr>
          </a:p>
        </p:txBody>
      </p:sp>
      <p:sp>
        <p:nvSpPr>
          <p:cNvPr id="17" name="Ellipse 16"/>
          <p:cNvSpPr/>
          <p:nvPr/>
        </p:nvSpPr>
        <p:spPr bwMode="auto">
          <a:xfrm>
            <a:off x="6395854" y="5848298"/>
            <a:ext cx="276032" cy="367878"/>
          </a:xfrm>
          <a:prstGeom prst="ellipse">
            <a:avLst/>
          </a:prstGeom>
          <a:noFill/>
          <a:ln w="254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18" name="Gerade Verbindung mit Pfeil 17"/>
          <p:cNvCxnSpPr/>
          <p:nvPr/>
        </p:nvCxnSpPr>
        <p:spPr bwMode="auto">
          <a:xfrm>
            <a:off x="2882313" y="4165845"/>
            <a:ext cx="182229" cy="1511477"/>
          </a:xfrm>
          <a:prstGeom prst="straightConnector1">
            <a:avLst/>
          </a:prstGeom>
          <a:noFill/>
          <a:ln w="25400" cap="flat" cmpd="sng" algn="ctr">
            <a:solidFill>
              <a:schemeClr val="tx1"/>
            </a:solidFill>
            <a:prstDash val="solid"/>
            <a:round/>
            <a:headEnd type="none" w="med" len="med"/>
            <a:tailEnd type="arrow"/>
          </a:ln>
          <a:effectLst/>
        </p:spPr>
      </p:cxnSp>
      <p:sp>
        <p:nvSpPr>
          <p:cNvPr id="4" name="Rechteck 3"/>
          <p:cNvSpPr/>
          <p:nvPr/>
        </p:nvSpPr>
        <p:spPr bwMode="auto">
          <a:xfrm>
            <a:off x="5190135" y="5319148"/>
            <a:ext cx="2880360" cy="1034027"/>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21" name="Gerade Verbindung mit Pfeil 20"/>
          <p:cNvCxnSpPr/>
          <p:nvPr/>
        </p:nvCxnSpPr>
        <p:spPr bwMode="auto">
          <a:xfrm>
            <a:off x="6671886" y="6158270"/>
            <a:ext cx="690927" cy="0"/>
          </a:xfrm>
          <a:prstGeom prst="straightConnector1">
            <a:avLst/>
          </a:prstGeom>
          <a:noFill/>
          <a:ln w="25400" cap="flat" cmpd="sng" algn="ctr">
            <a:solidFill>
              <a:srgbClr val="0000FF"/>
            </a:solidFill>
            <a:prstDash val="solid"/>
            <a:round/>
            <a:headEnd type="none" w="med" len="med"/>
            <a:tailEnd type="arrow"/>
          </a:ln>
          <a:effectLst/>
        </p:spPr>
      </p:cxnSp>
      <p:cxnSp>
        <p:nvCxnSpPr>
          <p:cNvPr id="19" name="Gerade Verbindung 18"/>
          <p:cNvCxnSpPr/>
          <p:nvPr/>
        </p:nvCxnSpPr>
        <p:spPr bwMode="auto">
          <a:xfrm>
            <a:off x="5161930" y="2496937"/>
            <a:ext cx="3116417" cy="0"/>
          </a:xfrm>
          <a:prstGeom prst="line">
            <a:avLst/>
          </a:prstGeom>
          <a:noFill/>
          <a:ln w="25400" cap="flat" cmpd="sng" algn="ctr">
            <a:solidFill>
              <a:srgbClr val="00FFFF"/>
            </a:solidFill>
            <a:prstDash val="dash"/>
            <a:round/>
            <a:headEnd type="none" w="med" len="med"/>
            <a:tailEnd type="none" w="med" len="med"/>
          </a:ln>
          <a:effectLst/>
        </p:spPr>
      </p:cxnSp>
      <p:sp>
        <p:nvSpPr>
          <p:cNvPr id="22" name="Rechteck 21"/>
          <p:cNvSpPr/>
          <p:nvPr/>
        </p:nvSpPr>
        <p:spPr bwMode="auto">
          <a:xfrm>
            <a:off x="2840118" y="2525234"/>
            <a:ext cx="56784" cy="1503575"/>
          </a:xfrm>
          <a:prstGeom prst="rect">
            <a:avLst/>
          </a:prstGeom>
          <a:solidFill>
            <a:srgbClr val="FF9900">
              <a:alpha val="36000"/>
            </a:srgb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pic>
        <p:nvPicPr>
          <p:cNvPr id="2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4965" y="5671283"/>
            <a:ext cx="2279108" cy="347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hteck 24"/>
          <p:cNvSpPr/>
          <p:nvPr/>
        </p:nvSpPr>
        <p:spPr bwMode="auto">
          <a:xfrm>
            <a:off x="3551603" y="2581276"/>
            <a:ext cx="163145" cy="1276354"/>
          </a:xfrm>
          <a:prstGeom prst="rect">
            <a:avLst/>
          </a:prstGeom>
          <a:solidFill>
            <a:schemeClr val="bg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26" name="Textfeld 25"/>
          <p:cNvSpPr txBox="1"/>
          <p:nvPr/>
        </p:nvSpPr>
        <p:spPr>
          <a:xfrm>
            <a:off x="457168" y="5466916"/>
            <a:ext cx="1683025" cy="923330"/>
          </a:xfrm>
          <a:prstGeom prst="rect">
            <a:avLst/>
          </a:prstGeom>
          <a:noFill/>
        </p:spPr>
        <p:txBody>
          <a:bodyPr wrap="none" rtlCol="0">
            <a:spAutoFit/>
          </a:bodyPr>
          <a:lstStyle/>
          <a:p>
            <a:pPr algn="l"/>
            <a:r>
              <a:rPr lang="de-DE" dirty="0" smtClean="0">
                <a:solidFill>
                  <a:srgbClr val="0000FF"/>
                </a:solidFill>
                <a:latin typeface="Calibri" pitchFamily="34" charset="0"/>
                <a:cs typeface="Calibri" pitchFamily="34" charset="0"/>
              </a:rPr>
              <a:t>He</a:t>
            </a:r>
            <a:r>
              <a:rPr lang="de-DE" baseline="30000" dirty="0" smtClean="0">
                <a:solidFill>
                  <a:srgbClr val="0000FF"/>
                </a:solidFill>
                <a:latin typeface="Calibri" pitchFamily="34" charset="0"/>
                <a:cs typeface="Calibri" pitchFamily="34" charset="0"/>
              </a:rPr>
              <a:t>+</a:t>
            </a:r>
            <a:r>
              <a:rPr lang="de-DE" dirty="0" smtClean="0">
                <a:solidFill>
                  <a:srgbClr val="0000FF"/>
                </a:solidFill>
                <a:latin typeface="Calibri" pitchFamily="34" charset="0"/>
                <a:cs typeface="Calibri" pitchFamily="34" charset="0"/>
              </a:rPr>
              <a:t>, 14 keV</a:t>
            </a:r>
          </a:p>
          <a:p>
            <a:pPr algn="l"/>
            <a:r>
              <a:rPr lang="de-DE" i="1" dirty="0" err="1">
                <a:solidFill>
                  <a:srgbClr val="0000FF"/>
                </a:solidFill>
                <a:latin typeface="Calibri" pitchFamily="34" charset="0"/>
                <a:cs typeface="Calibri" pitchFamily="34" charset="0"/>
              </a:rPr>
              <a:t>r</a:t>
            </a:r>
            <a:r>
              <a:rPr lang="de-DE" baseline="-25000" dirty="0" err="1">
                <a:solidFill>
                  <a:srgbClr val="0000FF"/>
                </a:solidFill>
                <a:latin typeface="Calibri" pitchFamily="34" charset="0"/>
                <a:cs typeface="Calibri" pitchFamily="34" charset="0"/>
              </a:rPr>
              <a:t>aperture</a:t>
            </a:r>
            <a:r>
              <a:rPr lang="de-DE" dirty="0" smtClean="0">
                <a:solidFill>
                  <a:srgbClr val="0000FF"/>
                </a:solidFill>
                <a:latin typeface="Calibri" pitchFamily="34" charset="0"/>
                <a:cs typeface="Calibri" pitchFamily="34" charset="0"/>
              </a:rPr>
              <a:t> = 50 mm</a:t>
            </a:r>
          </a:p>
          <a:p>
            <a:pPr algn="l"/>
            <a:r>
              <a:rPr lang="de-DE" i="1" dirty="0" err="1" smtClean="0">
                <a:solidFill>
                  <a:srgbClr val="0000FF"/>
                </a:solidFill>
                <a:latin typeface="Calibri" pitchFamily="34" charset="0"/>
                <a:cs typeface="Calibri" pitchFamily="34" charset="0"/>
              </a:rPr>
              <a:t>I</a:t>
            </a:r>
            <a:r>
              <a:rPr lang="de-DE" baseline="-25000" dirty="0" err="1" smtClean="0">
                <a:solidFill>
                  <a:srgbClr val="0000FF"/>
                </a:solidFill>
                <a:latin typeface="Calibri" pitchFamily="34" charset="0"/>
                <a:cs typeface="Calibri" pitchFamily="34" charset="0"/>
              </a:rPr>
              <a:t>dipole</a:t>
            </a:r>
            <a:r>
              <a:rPr lang="de-DE" dirty="0" smtClean="0">
                <a:solidFill>
                  <a:srgbClr val="0000FF"/>
                </a:solidFill>
                <a:latin typeface="Calibri" pitchFamily="34" charset="0"/>
                <a:cs typeface="Calibri" pitchFamily="34" charset="0"/>
              </a:rPr>
              <a:t> </a:t>
            </a:r>
            <a:r>
              <a:rPr lang="de-DE" dirty="0">
                <a:solidFill>
                  <a:srgbClr val="0000FF"/>
                </a:solidFill>
                <a:latin typeface="Calibri" pitchFamily="34" charset="0"/>
                <a:cs typeface="Calibri" pitchFamily="34" charset="0"/>
              </a:rPr>
              <a:t>= </a:t>
            </a:r>
            <a:r>
              <a:rPr lang="de-DE" dirty="0" smtClean="0">
                <a:solidFill>
                  <a:srgbClr val="0000FF"/>
                </a:solidFill>
                <a:latin typeface="Calibri" pitchFamily="34" charset="0"/>
                <a:cs typeface="Calibri" pitchFamily="34" charset="0"/>
              </a:rPr>
              <a:t>40.0 A</a:t>
            </a:r>
            <a:endParaRPr lang="de-DE" dirty="0">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val="2651608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Measurements</a:t>
            </a:r>
            <a:r>
              <a:rPr lang="de-DE" dirty="0" smtClean="0"/>
              <a:t>: Variation </a:t>
            </a:r>
            <a:r>
              <a:rPr lang="de-DE" dirty="0" err="1" smtClean="0"/>
              <a:t>of</a:t>
            </a:r>
            <a:r>
              <a:rPr lang="de-DE" dirty="0" smtClean="0"/>
              <a:t> Wien Ratio</a:t>
            </a:r>
            <a:endParaRPr lang="de-DE" dirty="0"/>
          </a:p>
        </p:txBody>
      </p:sp>
      <p:pic>
        <p:nvPicPr>
          <p:cNvPr id="159746" name="Picture 2" descr="D:\Latexdaten\Texdaten\Dok\Paper\IPAC14\pics\Wien_ratio_for_disputa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2733" y="1409934"/>
            <a:ext cx="5193554" cy="3899753"/>
          </a:xfrm>
          <a:prstGeom prst="rect">
            <a:avLst/>
          </a:prstGeom>
          <a:noFill/>
          <a:extLst>
            <a:ext uri="{909E8E84-426E-40DD-AFC4-6F175D3DCCD1}">
              <a14:hiddenFill xmlns:a14="http://schemas.microsoft.com/office/drawing/2010/main">
                <a:solidFill>
                  <a:srgbClr val="FFFFFF"/>
                </a:solidFill>
              </a14:hiddenFill>
            </a:ext>
          </a:extLst>
        </p:spPr>
      </p:pic>
      <p:sp>
        <p:nvSpPr>
          <p:cNvPr id="19" name="Textfeld 18"/>
          <p:cNvSpPr txBox="1"/>
          <p:nvPr/>
        </p:nvSpPr>
        <p:spPr>
          <a:xfrm>
            <a:off x="427020" y="2230089"/>
            <a:ext cx="2894673" cy="2031325"/>
          </a:xfrm>
          <a:prstGeom prst="rect">
            <a:avLst/>
          </a:prstGeom>
          <a:noFill/>
          <a:ln>
            <a:solidFill>
              <a:schemeClr val="tx1"/>
            </a:solidFill>
          </a:ln>
        </p:spPr>
        <p:txBody>
          <a:bodyPr wrap="square" rtlCol="0">
            <a:spAutoFit/>
          </a:bodyPr>
          <a:lstStyle/>
          <a:p>
            <a:pPr marL="285750" indent="-285750" algn="l">
              <a:buFont typeface="Arial" panose="020B0604020202020204" pitchFamily="34" charset="0"/>
              <a:buChar char="•"/>
            </a:pPr>
            <a:r>
              <a:rPr lang="en-US" dirty="0" smtClean="0">
                <a:latin typeface="Calibri" pitchFamily="34" charset="0"/>
                <a:cs typeface="Calibri" pitchFamily="34" charset="0"/>
              </a:rPr>
              <a:t>Highest flat-top charge achieved for the theoretically derived Wien condition.</a:t>
            </a:r>
          </a:p>
          <a:p>
            <a:pPr marL="285750" indent="-285750" algn="l">
              <a:buFont typeface="Arial" panose="020B0604020202020204" pitchFamily="34" charset="0"/>
              <a:buChar char="•"/>
            </a:pPr>
            <a:r>
              <a:rPr lang="en-US" dirty="0" smtClean="0">
                <a:latin typeface="Calibri" pitchFamily="34" charset="0"/>
                <a:cs typeface="Calibri" pitchFamily="34" charset="0"/>
              </a:rPr>
              <a:t>Adequate matching </a:t>
            </a:r>
            <a:r>
              <a:rPr lang="en-US" dirty="0">
                <a:latin typeface="Calibri" pitchFamily="34" charset="0"/>
                <a:cs typeface="Calibri" pitchFamily="34" charset="0"/>
              </a:rPr>
              <a:t>of electric and magnetic deflection </a:t>
            </a:r>
            <a:r>
              <a:rPr lang="en-US" dirty="0" smtClean="0">
                <a:latin typeface="Calibri" pitchFamily="34" charset="0"/>
                <a:cs typeface="Calibri" pitchFamily="34" charset="0"/>
              </a:rPr>
              <a:t>forces.</a:t>
            </a:r>
          </a:p>
        </p:txBody>
      </p:sp>
      <p:pic>
        <p:nvPicPr>
          <p:cNvPr id="2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7800" y="5516162"/>
            <a:ext cx="1947335" cy="684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Ellipse 20"/>
          <p:cNvSpPr/>
          <p:nvPr/>
        </p:nvSpPr>
        <p:spPr bwMode="auto">
          <a:xfrm>
            <a:off x="6168806" y="5499947"/>
            <a:ext cx="276032" cy="367878"/>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22" name="Gerade Verbindung mit Pfeil 21"/>
          <p:cNvCxnSpPr/>
          <p:nvPr/>
        </p:nvCxnSpPr>
        <p:spPr bwMode="auto">
          <a:xfrm>
            <a:off x="6443220" y="5529570"/>
            <a:ext cx="919593" cy="0"/>
          </a:xfrm>
          <a:prstGeom prst="straightConnector1">
            <a:avLst/>
          </a:prstGeom>
          <a:noFill/>
          <a:ln w="25400" cap="flat" cmpd="sng" algn="ctr">
            <a:solidFill>
              <a:srgbClr val="FF0000"/>
            </a:solidFill>
            <a:prstDash val="solid"/>
            <a:round/>
            <a:headEnd type="none" w="med" len="med"/>
            <a:tailEnd type="arrow"/>
          </a:ln>
          <a:effectLst/>
        </p:spPr>
      </p:cxnSp>
      <p:sp>
        <p:nvSpPr>
          <p:cNvPr id="23" name="Textfeld 22"/>
          <p:cNvSpPr txBox="1"/>
          <p:nvPr/>
        </p:nvSpPr>
        <p:spPr>
          <a:xfrm>
            <a:off x="7354937" y="5945026"/>
            <a:ext cx="746038" cy="369332"/>
          </a:xfrm>
          <a:prstGeom prst="rect">
            <a:avLst/>
          </a:prstGeom>
          <a:noFill/>
        </p:spPr>
        <p:txBody>
          <a:bodyPr wrap="none" rtlCol="0">
            <a:spAutoFit/>
          </a:bodyPr>
          <a:lstStyle/>
          <a:p>
            <a:r>
              <a:rPr lang="de-DE" dirty="0" err="1" smtClean="0">
                <a:solidFill>
                  <a:srgbClr val="0000FF"/>
                </a:solidFill>
                <a:latin typeface="Calibri" pitchFamily="34" charset="0"/>
                <a:cs typeface="Calibri" pitchFamily="34" charset="0"/>
              </a:rPr>
              <a:t>const</a:t>
            </a:r>
            <a:r>
              <a:rPr lang="de-DE" dirty="0" smtClean="0">
                <a:solidFill>
                  <a:srgbClr val="0000FF"/>
                </a:solidFill>
                <a:latin typeface="Calibri" pitchFamily="34" charset="0"/>
                <a:cs typeface="Calibri" pitchFamily="34" charset="0"/>
              </a:rPr>
              <a:t>.</a:t>
            </a:r>
          </a:p>
        </p:txBody>
      </p:sp>
      <p:sp>
        <p:nvSpPr>
          <p:cNvPr id="24" name="Textfeld 23"/>
          <p:cNvSpPr txBox="1"/>
          <p:nvPr/>
        </p:nvSpPr>
        <p:spPr>
          <a:xfrm>
            <a:off x="7313343" y="5319148"/>
            <a:ext cx="788999" cy="369332"/>
          </a:xfrm>
          <a:prstGeom prst="rect">
            <a:avLst/>
          </a:prstGeom>
          <a:noFill/>
        </p:spPr>
        <p:txBody>
          <a:bodyPr wrap="none" rtlCol="0">
            <a:spAutoFit/>
          </a:bodyPr>
          <a:lstStyle/>
          <a:p>
            <a:r>
              <a:rPr lang="de-DE" dirty="0" err="1" smtClean="0">
                <a:solidFill>
                  <a:srgbClr val="FF0000"/>
                </a:solidFill>
                <a:latin typeface="Calibri" pitchFamily="34" charset="0"/>
                <a:cs typeface="Calibri" pitchFamily="34" charset="0"/>
              </a:rPr>
              <a:t>sweep</a:t>
            </a:r>
            <a:endParaRPr lang="de-DE" dirty="0" smtClean="0">
              <a:solidFill>
                <a:srgbClr val="FF0000"/>
              </a:solidFill>
              <a:latin typeface="Calibri" pitchFamily="34" charset="0"/>
              <a:cs typeface="Calibri" pitchFamily="34" charset="0"/>
            </a:endParaRPr>
          </a:p>
        </p:txBody>
      </p:sp>
      <p:sp>
        <p:nvSpPr>
          <p:cNvPr id="25" name="Ellipse 24"/>
          <p:cNvSpPr/>
          <p:nvPr/>
        </p:nvSpPr>
        <p:spPr bwMode="auto">
          <a:xfrm>
            <a:off x="6395854" y="5848298"/>
            <a:ext cx="276032" cy="367878"/>
          </a:xfrm>
          <a:prstGeom prst="ellipse">
            <a:avLst/>
          </a:prstGeom>
          <a:noFill/>
          <a:ln w="254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26" name="Rechteck 25"/>
          <p:cNvSpPr/>
          <p:nvPr/>
        </p:nvSpPr>
        <p:spPr bwMode="auto">
          <a:xfrm>
            <a:off x="5190135" y="5319148"/>
            <a:ext cx="2880360" cy="1034027"/>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27" name="Gerade Verbindung mit Pfeil 26"/>
          <p:cNvCxnSpPr/>
          <p:nvPr/>
        </p:nvCxnSpPr>
        <p:spPr bwMode="auto">
          <a:xfrm>
            <a:off x="6671886" y="6158270"/>
            <a:ext cx="690927" cy="0"/>
          </a:xfrm>
          <a:prstGeom prst="straightConnector1">
            <a:avLst/>
          </a:prstGeom>
          <a:noFill/>
          <a:ln w="25400" cap="flat" cmpd="sng" algn="ctr">
            <a:solidFill>
              <a:srgbClr val="0000FF"/>
            </a:solidFill>
            <a:prstDash val="solid"/>
            <a:round/>
            <a:headEnd type="none" w="med" len="med"/>
            <a:tailEnd type="arrow"/>
          </a:ln>
          <a:effectLst/>
        </p:spPr>
      </p:cxnSp>
      <p:pic>
        <p:nvPicPr>
          <p:cNvPr id="1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4965" y="5671283"/>
            <a:ext cx="2279108" cy="347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feld 17"/>
          <p:cNvSpPr txBox="1"/>
          <p:nvPr/>
        </p:nvSpPr>
        <p:spPr>
          <a:xfrm>
            <a:off x="457168" y="5466916"/>
            <a:ext cx="1683025" cy="923330"/>
          </a:xfrm>
          <a:prstGeom prst="rect">
            <a:avLst/>
          </a:prstGeom>
          <a:noFill/>
        </p:spPr>
        <p:txBody>
          <a:bodyPr wrap="none" rtlCol="0">
            <a:spAutoFit/>
          </a:bodyPr>
          <a:lstStyle/>
          <a:p>
            <a:pPr algn="l"/>
            <a:r>
              <a:rPr lang="de-DE" dirty="0" smtClean="0">
                <a:solidFill>
                  <a:srgbClr val="0000FF"/>
                </a:solidFill>
                <a:latin typeface="Calibri" pitchFamily="34" charset="0"/>
                <a:cs typeface="Calibri" pitchFamily="34" charset="0"/>
              </a:rPr>
              <a:t>He</a:t>
            </a:r>
            <a:r>
              <a:rPr lang="de-DE" baseline="30000" dirty="0" smtClean="0">
                <a:solidFill>
                  <a:srgbClr val="0000FF"/>
                </a:solidFill>
                <a:latin typeface="Calibri" pitchFamily="34" charset="0"/>
                <a:cs typeface="Calibri" pitchFamily="34" charset="0"/>
              </a:rPr>
              <a:t>+</a:t>
            </a:r>
            <a:r>
              <a:rPr lang="de-DE" dirty="0" smtClean="0">
                <a:solidFill>
                  <a:srgbClr val="0000FF"/>
                </a:solidFill>
                <a:latin typeface="Calibri" pitchFamily="34" charset="0"/>
                <a:cs typeface="Calibri" pitchFamily="34" charset="0"/>
              </a:rPr>
              <a:t>, 14 keV</a:t>
            </a:r>
          </a:p>
          <a:p>
            <a:pPr algn="l"/>
            <a:r>
              <a:rPr lang="de-DE" i="1" dirty="0" err="1">
                <a:solidFill>
                  <a:srgbClr val="0000FF"/>
                </a:solidFill>
                <a:latin typeface="Calibri" pitchFamily="34" charset="0"/>
                <a:cs typeface="Calibri" pitchFamily="34" charset="0"/>
              </a:rPr>
              <a:t>r</a:t>
            </a:r>
            <a:r>
              <a:rPr lang="de-DE" baseline="-25000" dirty="0" err="1">
                <a:solidFill>
                  <a:srgbClr val="0000FF"/>
                </a:solidFill>
                <a:latin typeface="Calibri" pitchFamily="34" charset="0"/>
                <a:cs typeface="Calibri" pitchFamily="34" charset="0"/>
              </a:rPr>
              <a:t>aperture</a:t>
            </a:r>
            <a:r>
              <a:rPr lang="de-DE" dirty="0" smtClean="0">
                <a:solidFill>
                  <a:srgbClr val="0000FF"/>
                </a:solidFill>
                <a:latin typeface="Calibri" pitchFamily="34" charset="0"/>
                <a:cs typeface="Calibri" pitchFamily="34" charset="0"/>
              </a:rPr>
              <a:t> = 50 mm</a:t>
            </a:r>
          </a:p>
          <a:p>
            <a:pPr algn="l"/>
            <a:r>
              <a:rPr lang="de-DE" i="1" dirty="0" err="1" smtClean="0">
                <a:solidFill>
                  <a:srgbClr val="0000FF"/>
                </a:solidFill>
                <a:latin typeface="Calibri" pitchFamily="34" charset="0"/>
                <a:cs typeface="Calibri" pitchFamily="34" charset="0"/>
              </a:rPr>
              <a:t>I</a:t>
            </a:r>
            <a:r>
              <a:rPr lang="de-DE" baseline="-25000" dirty="0" err="1" smtClean="0">
                <a:solidFill>
                  <a:srgbClr val="0000FF"/>
                </a:solidFill>
                <a:latin typeface="Calibri" pitchFamily="34" charset="0"/>
                <a:cs typeface="Calibri" pitchFamily="34" charset="0"/>
              </a:rPr>
              <a:t>dipole</a:t>
            </a:r>
            <a:r>
              <a:rPr lang="de-DE" dirty="0" smtClean="0">
                <a:solidFill>
                  <a:srgbClr val="0000FF"/>
                </a:solidFill>
                <a:latin typeface="Calibri" pitchFamily="34" charset="0"/>
                <a:cs typeface="Calibri" pitchFamily="34" charset="0"/>
              </a:rPr>
              <a:t> </a:t>
            </a:r>
            <a:r>
              <a:rPr lang="de-DE" dirty="0">
                <a:solidFill>
                  <a:srgbClr val="0000FF"/>
                </a:solidFill>
                <a:latin typeface="Calibri" pitchFamily="34" charset="0"/>
                <a:cs typeface="Calibri" pitchFamily="34" charset="0"/>
              </a:rPr>
              <a:t>= </a:t>
            </a:r>
            <a:r>
              <a:rPr lang="de-DE" dirty="0" smtClean="0">
                <a:solidFill>
                  <a:srgbClr val="0000FF"/>
                </a:solidFill>
                <a:latin typeface="Calibri" pitchFamily="34" charset="0"/>
                <a:cs typeface="Calibri" pitchFamily="34" charset="0"/>
              </a:rPr>
              <a:t>40.0 A</a:t>
            </a:r>
            <a:endParaRPr lang="de-DE" dirty="0">
              <a:solidFill>
                <a:srgbClr val="0000FF"/>
              </a:solidFill>
              <a:latin typeface="Calibri" pitchFamily="34" charset="0"/>
              <a:cs typeface="Calibri" pitchFamily="34" charset="0"/>
            </a:endParaRPr>
          </a:p>
        </p:txBody>
      </p:sp>
    </p:spTree>
    <p:extLst>
      <p:ext uri="{BB962C8B-B14F-4D97-AF65-F5344CB8AC3E}">
        <p14:creationId xmlns:p14="http://schemas.microsoft.com/office/powerpoint/2010/main" val="1674551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LEBT: PXIE and FRANZ</a:t>
            </a:r>
            <a:endParaRPr lang="de-DE" dirty="0"/>
          </a:p>
        </p:txBody>
      </p:sp>
      <p:graphicFrame>
        <p:nvGraphicFramePr>
          <p:cNvPr id="5" name="Tabelle 4"/>
          <p:cNvGraphicFramePr>
            <a:graphicFrameLocks noGrp="1"/>
          </p:cNvGraphicFramePr>
          <p:nvPr>
            <p:extLst>
              <p:ext uri="{D42A27DB-BD31-4B8C-83A1-F6EECF244321}">
                <p14:modId xmlns:p14="http://schemas.microsoft.com/office/powerpoint/2010/main" val="3693021863"/>
              </p:ext>
            </p:extLst>
          </p:nvPr>
        </p:nvGraphicFramePr>
        <p:xfrm>
          <a:off x="884381" y="1461981"/>
          <a:ext cx="7263939" cy="4876800"/>
        </p:xfrm>
        <a:graphic>
          <a:graphicData uri="http://schemas.openxmlformats.org/drawingml/2006/table">
            <a:tbl>
              <a:tblPr firstRow="1" bandRow="1">
                <a:tableStyleId>{72833802-FEF1-4C79-8D5D-14CF1EAF98D9}</a:tableStyleId>
              </a:tblPr>
              <a:tblGrid>
                <a:gridCol w="2261062"/>
                <a:gridCol w="1429789"/>
                <a:gridCol w="1827415"/>
                <a:gridCol w="1745673"/>
              </a:tblGrid>
              <a:tr h="370840">
                <a:tc>
                  <a:txBody>
                    <a:bodyPr/>
                    <a:lstStyle/>
                    <a:p>
                      <a:endParaRPr lang="de-DE" sz="2000" dirty="0">
                        <a:latin typeface="Calibri" panose="020F0502020204030204" pitchFamily="34" charset="0"/>
                      </a:endParaRPr>
                    </a:p>
                  </a:txBody>
                  <a:tcPr/>
                </a:tc>
                <a:tc>
                  <a:txBody>
                    <a:bodyPr/>
                    <a:lstStyle/>
                    <a:p>
                      <a:r>
                        <a:rPr lang="de-DE" sz="2000" dirty="0" smtClean="0">
                          <a:latin typeface="Calibri" panose="020F0502020204030204" pitchFamily="34" charset="0"/>
                        </a:rPr>
                        <a:t>PXIE</a:t>
                      </a:r>
                      <a:endParaRPr lang="de-DE" sz="2000" dirty="0">
                        <a:latin typeface="Calibri" panose="020F0502020204030204" pitchFamily="34" charset="0"/>
                      </a:endParaRPr>
                    </a:p>
                  </a:txBody>
                  <a:tcPr/>
                </a:tc>
                <a:tc>
                  <a:txBody>
                    <a:bodyPr/>
                    <a:lstStyle/>
                    <a:p>
                      <a:r>
                        <a:rPr lang="de-DE" sz="2000" dirty="0" smtClean="0">
                          <a:latin typeface="Calibri" panose="020F0502020204030204" pitchFamily="34" charset="0"/>
                        </a:rPr>
                        <a:t>FRANZ</a:t>
                      </a:r>
                      <a:r>
                        <a:rPr lang="de-DE" sz="2000" baseline="0" dirty="0" smtClean="0">
                          <a:latin typeface="Calibri" panose="020F0502020204030204" pitchFamily="34" charset="0"/>
                        </a:rPr>
                        <a:t> –</a:t>
                      </a:r>
                    </a:p>
                    <a:p>
                      <a:r>
                        <a:rPr lang="de-DE" sz="2000" baseline="0" dirty="0" err="1" smtClean="0">
                          <a:latin typeface="Calibri" panose="020F0502020204030204" pitchFamily="34" charset="0"/>
                        </a:rPr>
                        <a:t>Commissioning</a:t>
                      </a:r>
                      <a:endParaRPr lang="de-DE" sz="2000" dirty="0">
                        <a:latin typeface="Calibri" panose="020F0502020204030204" pitchFamily="34" charset="0"/>
                      </a:endParaRPr>
                    </a:p>
                  </a:txBody>
                  <a:tcPr/>
                </a:tc>
                <a:tc>
                  <a:txBody>
                    <a:bodyPr/>
                    <a:lstStyle/>
                    <a:p>
                      <a:r>
                        <a:rPr lang="de-DE" sz="2000" dirty="0" smtClean="0">
                          <a:latin typeface="Calibri" panose="020F0502020204030204" pitchFamily="34" charset="0"/>
                        </a:rPr>
                        <a:t>FRANZ - II</a:t>
                      </a:r>
                      <a:endParaRPr lang="de-DE" sz="2000" dirty="0">
                        <a:latin typeface="Calibri" panose="020F0502020204030204" pitchFamily="34" charset="0"/>
                      </a:endParaRPr>
                    </a:p>
                  </a:txBody>
                  <a:tcPr/>
                </a:tc>
              </a:tr>
              <a:tr h="370840">
                <a:tc>
                  <a:txBody>
                    <a:bodyPr/>
                    <a:lstStyle/>
                    <a:p>
                      <a:endParaRPr lang="de-DE" sz="2000" dirty="0">
                        <a:latin typeface="Calibri" panose="020F0502020204030204" pitchFamily="34" charset="0"/>
                      </a:endParaRPr>
                    </a:p>
                  </a:txBody>
                  <a:tcPr/>
                </a:tc>
                <a:tc>
                  <a:txBody>
                    <a:bodyPr/>
                    <a:lstStyle/>
                    <a:p>
                      <a:r>
                        <a:rPr lang="de-DE" sz="2000" dirty="0" smtClean="0">
                          <a:latin typeface="Calibri" panose="020F0502020204030204" pitchFamily="34" charset="0"/>
                        </a:rPr>
                        <a:t>H</a:t>
                      </a:r>
                      <a:r>
                        <a:rPr lang="de-DE" sz="2000" baseline="30000" dirty="0" smtClean="0">
                          <a:latin typeface="Calibri" panose="020F0502020204030204" pitchFamily="34" charset="0"/>
                        </a:rPr>
                        <a:t>-</a:t>
                      </a:r>
                      <a:endParaRPr lang="de-DE" sz="2000" baseline="30000" dirty="0">
                        <a:latin typeface="Calibri" panose="020F0502020204030204" pitchFamily="34" charset="0"/>
                      </a:endParaRPr>
                    </a:p>
                  </a:txBody>
                  <a:tcPr/>
                </a:tc>
                <a:tc>
                  <a:txBody>
                    <a:bodyPr/>
                    <a:lstStyle/>
                    <a:p>
                      <a:r>
                        <a:rPr lang="de-DE" sz="2000" dirty="0" smtClean="0">
                          <a:latin typeface="Calibri" panose="020F0502020204030204" pitchFamily="34" charset="0"/>
                        </a:rPr>
                        <a:t>He</a:t>
                      </a:r>
                      <a:r>
                        <a:rPr lang="de-DE" sz="2000" baseline="30000" dirty="0" smtClean="0">
                          <a:latin typeface="Calibri" panose="020F0502020204030204" pitchFamily="34" charset="0"/>
                        </a:rPr>
                        <a:t>+</a:t>
                      </a:r>
                      <a:endParaRPr lang="de-DE" sz="2000" baseline="30000" dirty="0">
                        <a:latin typeface="Calibri" panose="020F0502020204030204" pitchFamily="34" charset="0"/>
                      </a:endParaRPr>
                    </a:p>
                  </a:txBody>
                  <a:tcPr/>
                </a:tc>
                <a:tc>
                  <a:txBody>
                    <a:bodyPr/>
                    <a:lstStyle/>
                    <a:p>
                      <a:r>
                        <a:rPr lang="en-US" sz="2000" dirty="0" smtClean="0">
                          <a:latin typeface="Calibri" panose="020F0502020204030204" pitchFamily="34" charset="0"/>
                        </a:rPr>
                        <a:t>p</a:t>
                      </a:r>
                      <a:endParaRPr lang="de-DE" sz="2000" dirty="0">
                        <a:latin typeface="Calibri" panose="020F0502020204030204" pitchFamily="34" charset="0"/>
                      </a:endParaRPr>
                    </a:p>
                  </a:txBody>
                  <a:tcPr/>
                </a:tc>
              </a:tr>
              <a:tr h="370840">
                <a:tc>
                  <a:txBody>
                    <a:bodyPr/>
                    <a:lstStyle/>
                    <a:p>
                      <a:r>
                        <a:rPr lang="de-DE" sz="2000" dirty="0" smtClean="0">
                          <a:latin typeface="Calibri" panose="020F0502020204030204" pitchFamily="34" charset="0"/>
                        </a:rPr>
                        <a:t>Beam</a:t>
                      </a:r>
                      <a:r>
                        <a:rPr lang="de-DE" sz="2000" baseline="0" dirty="0" smtClean="0">
                          <a:latin typeface="Calibri" panose="020F0502020204030204" pitchFamily="34" charset="0"/>
                        </a:rPr>
                        <a:t> </a:t>
                      </a:r>
                      <a:r>
                        <a:rPr lang="de-DE" sz="2000" baseline="0" dirty="0" err="1" smtClean="0">
                          <a:latin typeface="Calibri" panose="020F0502020204030204" pitchFamily="34" charset="0"/>
                        </a:rPr>
                        <a:t>Energy</a:t>
                      </a:r>
                      <a:endParaRPr lang="de-DE" sz="2000" dirty="0">
                        <a:latin typeface="Calibri" panose="020F0502020204030204" pitchFamily="34" charset="0"/>
                      </a:endParaRPr>
                    </a:p>
                  </a:txBody>
                  <a:tcPr/>
                </a:tc>
                <a:tc>
                  <a:txBody>
                    <a:bodyPr/>
                    <a:lstStyle/>
                    <a:p>
                      <a:r>
                        <a:rPr lang="de-DE" sz="2000" dirty="0" smtClean="0">
                          <a:latin typeface="Calibri" panose="020F0502020204030204" pitchFamily="34" charset="0"/>
                        </a:rPr>
                        <a:t>30 </a:t>
                      </a:r>
                      <a:r>
                        <a:rPr lang="de-DE" sz="2000" dirty="0" err="1" smtClean="0">
                          <a:latin typeface="Calibri" panose="020F0502020204030204" pitchFamily="34" charset="0"/>
                        </a:rPr>
                        <a:t>keV</a:t>
                      </a:r>
                      <a:endParaRPr lang="de-DE" sz="2000" dirty="0">
                        <a:latin typeface="Calibri" panose="020F0502020204030204" pitchFamily="34" charset="0"/>
                      </a:endParaRPr>
                    </a:p>
                  </a:txBody>
                  <a:tcPr/>
                </a:tc>
                <a:tc>
                  <a:txBody>
                    <a:bodyPr/>
                    <a:lstStyle/>
                    <a:p>
                      <a:r>
                        <a:rPr lang="de-DE" sz="2000" dirty="0" smtClean="0">
                          <a:latin typeface="Calibri" panose="020F0502020204030204" pitchFamily="34" charset="0"/>
                        </a:rPr>
                        <a:t>14 </a:t>
                      </a:r>
                      <a:r>
                        <a:rPr lang="de-DE" sz="2000" dirty="0" err="1" smtClean="0">
                          <a:latin typeface="Calibri" panose="020F0502020204030204" pitchFamily="34" charset="0"/>
                        </a:rPr>
                        <a:t>keV</a:t>
                      </a:r>
                      <a:endParaRPr lang="de-DE" sz="2000" dirty="0">
                        <a:latin typeface="Calibri" panose="020F0502020204030204" pitchFamily="34" charset="0"/>
                      </a:endParaRPr>
                    </a:p>
                  </a:txBody>
                  <a:tcPr/>
                </a:tc>
                <a:tc>
                  <a:txBody>
                    <a:bodyPr/>
                    <a:lstStyle/>
                    <a:p>
                      <a:r>
                        <a:rPr lang="de-DE" sz="2000" dirty="0" smtClean="0">
                          <a:latin typeface="Calibri" panose="020F0502020204030204" pitchFamily="34" charset="0"/>
                        </a:rPr>
                        <a:t>120 </a:t>
                      </a:r>
                      <a:r>
                        <a:rPr lang="de-DE" sz="2000" dirty="0" err="1" smtClean="0">
                          <a:latin typeface="Calibri" panose="020F0502020204030204" pitchFamily="34" charset="0"/>
                        </a:rPr>
                        <a:t>keV</a:t>
                      </a:r>
                      <a:endParaRPr lang="de-DE" sz="2000" dirty="0">
                        <a:latin typeface="Calibri" panose="020F0502020204030204" pitchFamily="34" charset="0"/>
                      </a:endParaRPr>
                    </a:p>
                  </a:txBody>
                  <a:tcPr/>
                </a:tc>
              </a:tr>
              <a:tr h="370840">
                <a:tc>
                  <a:txBody>
                    <a:bodyPr/>
                    <a:lstStyle/>
                    <a:p>
                      <a:r>
                        <a:rPr lang="de-DE" sz="2000" dirty="0" smtClean="0">
                          <a:latin typeface="Calibri" panose="020F0502020204030204" pitchFamily="34" charset="0"/>
                        </a:rPr>
                        <a:t>Beam </a:t>
                      </a:r>
                      <a:r>
                        <a:rPr lang="de-DE" sz="2000" dirty="0" err="1" smtClean="0">
                          <a:latin typeface="Calibri" panose="020F0502020204030204" pitchFamily="34" charset="0"/>
                        </a:rPr>
                        <a:t>Current</a:t>
                      </a:r>
                      <a:endParaRPr lang="de-DE" sz="2000" dirty="0">
                        <a:latin typeface="Calibri" panose="020F0502020204030204" pitchFamily="34" charset="0"/>
                      </a:endParaRPr>
                    </a:p>
                  </a:txBody>
                  <a:tcPr/>
                </a:tc>
                <a:tc>
                  <a:txBody>
                    <a:bodyPr/>
                    <a:lstStyle/>
                    <a:p>
                      <a:r>
                        <a:rPr lang="de-DE" sz="2000" dirty="0" smtClean="0">
                          <a:latin typeface="Calibri" panose="020F0502020204030204" pitchFamily="34" charset="0"/>
                        </a:rPr>
                        <a:t>5 (10) mA</a:t>
                      </a:r>
                      <a:endParaRPr lang="de-DE" sz="2000" dirty="0">
                        <a:latin typeface="Calibri" panose="020F0502020204030204" pitchFamily="34" charset="0"/>
                      </a:endParaRPr>
                    </a:p>
                  </a:txBody>
                  <a:tcPr/>
                </a:tc>
                <a:tc>
                  <a:txBody>
                    <a:bodyPr/>
                    <a:lstStyle/>
                    <a:p>
                      <a:r>
                        <a:rPr lang="de-DE" sz="2000" dirty="0" smtClean="0">
                          <a:latin typeface="Calibri" panose="020F0502020204030204" pitchFamily="34" charset="0"/>
                        </a:rPr>
                        <a:t>&lt; 3.5 mA</a:t>
                      </a:r>
                      <a:endParaRPr lang="de-DE" sz="2000" dirty="0">
                        <a:latin typeface="Calibri" panose="020F0502020204030204" pitchFamily="34" charset="0"/>
                      </a:endParaRPr>
                    </a:p>
                  </a:txBody>
                  <a:tcPr/>
                </a:tc>
                <a:tc>
                  <a:txBody>
                    <a:bodyPr/>
                    <a:lstStyle/>
                    <a:p>
                      <a:r>
                        <a:rPr lang="de-DE" sz="2000" dirty="0" smtClean="0">
                          <a:latin typeface="Calibri" panose="020F0502020204030204" pitchFamily="34" charset="0"/>
                        </a:rPr>
                        <a:t>50 (200) mA</a:t>
                      </a:r>
                      <a:endParaRPr lang="de-DE" sz="2000" dirty="0">
                        <a:latin typeface="Calibri" panose="020F0502020204030204" pitchFamily="34" charset="0"/>
                      </a:endParaRPr>
                    </a:p>
                  </a:txBody>
                  <a:tcPr/>
                </a:tc>
              </a:tr>
              <a:tr h="370840">
                <a:tc>
                  <a:txBody>
                    <a:bodyPr/>
                    <a:lstStyle/>
                    <a:p>
                      <a:r>
                        <a:rPr lang="en-US" sz="2000" dirty="0" smtClean="0">
                          <a:latin typeface="Calibri" panose="020F0502020204030204" pitchFamily="34" charset="0"/>
                        </a:rPr>
                        <a:t>Beta</a:t>
                      </a:r>
                      <a:endParaRPr lang="de-DE" sz="2000" dirty="0">
                        <a:latin typeface="Calibri" panose="020F0502020204030204" pitchFamily="34" charset="0"/>
                      </a:endParaRPr>
                    </a:p>
                  </a:txBody>
                  <a:tcPr/>
                </a:tc>
                <a:tc>
                  <a:txBody>
                    <a:bodyPr/>
                    <a:lstStyle/>
                    <a:p>
                      <a:r>
                        <a:rPr lang="en-US" sz="2000" dirty="0" smtClean="0">
                          <a:latin typeface="Calibri" panose="020F0502020204030204" pitchFamily="34" charset="0"/>
                        </a:rPr>
                        <a:t>0.8%</a:t>
                      </a:r>
                      <a:endParaRPr lang="de-DE" sz="2000" dirty="0">
                        <a:latin typeface="Calibri" panose="020F0502020204030204" pitchFamily="34" charset="0"/>
                      </a:endParaRPr>
                    </a:p>
                  </a:txBody>
                  <a:tcPr/>
                </a:tc>
                <a:tc>
                  <a:txBody>
                    <a:bodyPr/>
                    <a:lstStyle/>
                    <a:p>
                      <a:r>
                        <a:rPr lang="en-US" sz="2000" dirty="0" smtClean="0">
                          <a:latin typeface="Calibri" panose="020F0502020204030204" pitchFamily="34" charset="0"/>
                        </a:rPr>
                        <a:t>0.27%</a:t>
                      </a:r>
                      <a:endParaRPr lang="de-DE" sz="2000" dirty="0">
                        <a:latin typeface="Calibri" panose="020F0502020204030204" pitchFamily="34" charset="0"/>
                      </a:endParaRPr>
                    </a:p>
                  </a:txBody>
                  <a:tcPr/>
                </a:tc>
                <a:tc>
                  <a:txBody>
                    <a:bodyPr/>
                    <a:lstStyle/>
                    <a:p>
                      <a:r>
                        <a:rPr lang="en-US" sz="2000" dirty="0" smtClean="0">
                          <a:latin typeface="Calibri" panose="020F0502020204030204" pitchFamily="34" charset="0"/>
                        </a:rPr>
                        <a:t>1.6%</a:t>
                      </a:r>
                      <a:endParaRPr lang="de-DE" sz="2000" dirty="0">
                        <a:latin typeface="Calibri" panose="020F0502020204030204" pitchFamily="34" charset="0"/>
                      </a:endParaRPr>
                    </a:p>
                  </a:txBody>
                  <a:tcPr/>
                </a:tc>
              </a:tr>
              <a:tr h="370840">
                <a:tc>
                  <a:txBody>
                    <a:bodyPr/>
                    <a:lstStyle/>
                    <a:p>
                      <a:r>
                        <a:rPr lang="de-DE" sz="2000" dirty="0" smtClean="0">
                          <a:latin typeface="Calibri" panose="020F0502020204030204" pitchFamily="34" charset="0"/>
                        </a:rPr>
                        <a:t>Gen. </a:t>
                      </a:r>
                      <a:r>
                        <a:rPr lang="de-DE" sz="2000" dirty="0" err="1" smtClean="0">
                          <a:latin typeface="Calibri" panose="020F0502020204030204" pitchFamily="34" charset="0"/>
                        </a:rPr>
                        <a:t>Perveance</a:t>
                      </a:r>
                      <a:endParaRPr lang="de-DE" sz="2000" dirty="0">
                        <a:latin typeface="Calibri" panose="020F0502020204030204" pitchFamily="34" charset="0"/>
                      </a:endParaRPr>
                    </a:p>
                  </a:txBody>
                  <a:tcPr/>
                </a:tc>
                <a:tc>
                  <a:txBody>
                    <a:bodyPr/>
                    <a:lstStyle/>
                    <a:p>
                      <a:r>
                        <a:rPr lang="de-DE" sz="2000" b="0" i="0" u="none" strike="noStrike" kern="1200" dirty="0" smtClean="0">
                          <a:solidFill>
                            <a:schemeClr val="tx1"/>
                          </a:solidFill>
                          <a:effectLst/>
                          <a:latin typeface="Calibri" panose="020F0502020204030204" pitchFamily="34" charset="0"/>
                          <a:ea typeface="+mn-ea"/>
                          <a:cs typeface="+mn-cs"/>
                        </a:rPr>
                        <a:t>6.25E-04</a:t>
                      </a:r>
                      <a:endParaRPr lang="de-DE" sz="2000" dirty="0">
                        <a:latin typeface="Calibri" panose="020F0502020204030204" pitchFamily="34" charset="0"/>
                      </a:endParaRPr>
                    </a:p>
                  </a:txBody>
                  <a:tcPr/>
                </a:tc>
                <a:tc>
                  <a:txBody>
                    <a:bodyPr/>
                    <a:lstStyle/>
                    <a:p>
                      <a:r>
                        <a:rPr lang="de-DE" sz="2000" b="0" i="0" u="none" strike="noStrike" kern="1200" dirty="0" smtClean="0">
                          <a:solidFill>
                            <a:schemeClr val="tx1"/>
                          </a:solidFill>
                          <a:effectLst/>
                          <a:latin typeface="Calibri" panose="020F0502020204030204" pitchFamily="34" charset="0"/>
                          <a:ea typeface="+mn-ea"/>
                          <a:cs typeface="+mn-cs"/>
                        </a:rPr>
                        <a:t>2.74E-03</a:t>
                      </a:r>
                      <a:endParaRPr lang="de-DE" sz="2000" dirty="0">
                        <a:latin typeface="Calibri" panose="020F0502020204030204" pitchFamily="34" charset="0"/>
                      </a:endParaRPr>
                    </a:p>
                  </a:txBody>
                  <a:tcPr/>
                </a:tc>
                <a:tc>
                  <a:txBody>
                    <a:bodyPr/>
                    <a:lstStyle/>
                    <a:p>
                      <a:r>
                        <a:rPr lang="de-DE" sz="2000" b="0" i="0" u="none" strike="noStrike" kern="1200" dirty="0" smtClean="0">
                          <a:solidFill>
                            <a:schemeClr val="tx1"/>
                          </a:solidFill>
                          <a:effectLst/>
                          <a:latin typeface="Calibri" panose="020F0502020204030204" pitchFamily="34" charset="0"/>
                          <a:ea typeface="+mn-ea"/>
                          <a:cs typeface="+mn-cs"/>
                        </a:rPr>
                        <a:t>7.81E-04</a:t>
                      </a:r>
                      <a:r>
                        <a:rPr lang="de-DE" sz="2000" dirty="0" smtClean="0">
                          <a:latin typeface="Calibri" panose="020F0502020204030204" pitchFamily="34" charset="0"/>
                        </a:rPr>
                        <a:t> </a:t>
                      </a:r>
                      <a:endParaRPr lang="de-DE" sz="2000" dirty="0">
                        <a:latin typeface="Calibri" panose="020F0502020204030204" pitchFamily="34" charset="0"/>
                      </a:endParaRPr>
                    </a:p>
                  </a:txBody>
                  <a:tcPr/>
                </a:tc>
              </a:tr>
              <a:tr h="370840">
                <a:tc>
                  <a:txBody>
                    <a:bodyPr/>
                    <a:lstStyle/>
                    <a:p>
                      <a:r>
                        <a:rPr lang="de-DE" sz="2000" dirty="0" err="1" smtClean="0">
                          <a:latin typeface="Calibri" panose="020F0502020204030204" pitchFamily="34" charset="0"/>
                        </a:rPr>
                        <a:t>Chopping</a:t>
                      </a:r>
                      <a:r>
                        <a:rPr lang="de-DE" sz="2000" dirty="0" smtClean="0">
                          <a:latin typeface="Calibri" panose="020F0502020204030204" pitchFamily="34" charset="0"/>
                        </a:rPr>
                        <a:t> in (</a:t>
                      </a:r>
                      <a:r>
                        <a:rPr lang="de-DE" sz="2000" dirty="0" err="1" smtClean="0">
                          <a:latin typeface="Calibri" panose="020F0502020204030204" pitchFamily="34" charset="0"/>
                        </a:rPr>
                        <a:t>center</a:t>
                      </a:r>
                      <a:r>
                        <a:rPr lang="de-DE" sz="2000" dirty="0" smtClean="0">
                          <a:latin typeface="Calibri" panose="020F0502020204030204" pitchFamily="34" charset="0"/>
                        </a:rPr>
                        <a:t> </a:t>
                      </a:r>
                      <a:r>
                        <a:rPr lang="de-DE" sz="2000" dirty="0" err="1" smtClean="0">
                          <a:latin typeface="Calibri" panose="020F0502020204030204" pitchFamily="34" charset="0"/>
                        </a:rPr>
                        <a:t>of</a:t>
                      </a:r>
                      <a:r>
                        <a:rPr lang="de-DE" sz="2000" dirty="0" smtClean="0">
                          <a:latin typeface="Calibri" panose="020F0502020204030204" pitchFamily="34" charset="0"/>
                        </a:rPr>
                        <a:t>) LEBT</a:t>
                      </a:r>
                      <a:endParaRPr lang="de-DE" sz="2000" dirty="0">
                        <a:latin typeface="Calibri" panose="020F0502020204030204" pitchFamily="34" charset="0"/>
                      </a:endParaRPr>
                    </a:p>
                  </a:txBody>
                  <a:tcPr/>
                </a:tc>
                <a:tc>
                  <a:txBody>
                    <a:bodyPr/>
                    <a:lstStyle/>
                    <a:p>
                      <a:r>
                        <a:rPr lang="de-DE" sz="2000" dirty="0" err="1" smtClean="0">
                          <a:latin typeface="Calibri" panose="020F0502020204030204" pitchFamily="34" charset="0"/>
                        </a:rPr>
                        <a:t>yes</a:t>
                      </a:r>
                      <a:endParaRPr lang="de-DE" sz="2000" dirty="0">
                        <a:latin typeface="Calibri" panose="020F0502020204030204" pitchFamily="34" charset="0"/>
                      </a:endParaRPr>
                    </a:p>
                  </a:txBody>
                  <a:tcPr/>
                </a:tc>
                <a:tc>
                  <a:txBody>
                    <a:bodyPr/>
                    <a:lstStyle/>
                    <a:p>
                      <a:r>
                        <a:rPr lang="de-DE" sz="2000" dirty="0" err="1" smtClean="0">
                          <a:latin typeface="Calibri" panose="020F0502020204030204" pitchFamily="34" charset="0"/>
                        </a:rPr>
                        <a:t>yes</a:t>
                      </a:r>
                      <a:endParaRPr lang="de-DE" sz="2000" dirty="0">
                        <a:latin typeface="Calibri" panose="020F0502020204030204" pitchFamily="34" charset="0"/>
                      </a:endParaRPr>
                    </a:p>
                  </a:txBody>
                  <a:tcPr/>
                </a:tc>
                <a:tc>
                  <a:txBody>
                    <a:bodyPr/>
                    <a:lstStyle/>
                    <a:p>
                      <a:r>
                        <a:rPr lang="de-DE" sz="2000" dirty="0" err="1" smtClean="0">
                          <a:latin typeface="Calibri" panose="020F0502020204030204" pitchFamily="34" charset="0"/>
                        </a:rPr>
                        <a:t>yes</a:t>
                      </a:r>
                      <a:endParaRPr lang="de-DE" sz="2000" dirty="0">
                        <a:latin typeface="Calibri" panose="020F0502020204030204" pitchFamily="34" charset="0"/>
                      </a:endParaRPr>
                    </a:p>
                  </a:txBody>
                  <a:tcPr/>
                </a:tc>
              </a:tr>
              <a:tr h="370840">
                <a:tc>
                  <a:txBody>
                    <a:bodyPr/>
                    <a:lstStyle/>
                    <a:p>
                      <a:r>
                        <a:rPr lang="de-DE" sz="2000" dirty="0" smtClean="0">
                          <a:latin typeface="Calibri" panose="020F0502020204030204" pitchFamily="34" charset="0"/>
                        </a:rPr>
                        <a:t>Pulse </a:t>
                      </a:r>
                      <a:r>
                        <a:rPr lang="de-DE" sz="2000" dirty="0" err="1" smtClean="0">
                          <a:latin typeface="Calibri" panose="020F0502020204030204" pitchFamily="34" charset="0"/>
                        </a:rPr>
                        <a:t>Length</a:t>
                      </a:r>
                      <a:endParaRPr lang="de-DE" sz="2000" dirty="0">
                        <a:latin typeface="Calibri" panose="020F0502020204030204" pitchFamily="34" charset="0"/>
                      </a:endParaRPr>
                    </a:p>
                  </a:txBody>
                  <a:tcPr/>
                </a:tc>
                <a:tc>
                  <a:txBody>
                    <a:bodyPr/>
                    <a:lstStyle/>
                    <a:p>
                      <a:r>
                        <a:rPr lang="de-DE" sz="2000" dirty="0" smtClean="0">
                          <a:latin typeface="Symbol" panose="05050102010706020507" pitchFamily="18" charset="2"/>
                        </a:rPr>
                        <a:t>&gt; </a:t>
                      </a:r>
                      <a:r>
                        <a:rPr lang="de-DE" sz="2000" dirty="0" err="1" smtClean="0">
                          <a:latin typeface="Symbol" panose="05050102010706020507" pitchFamily="18" charset="2"/>
                        </a:rPr>
                        <a:t>m</a:t>
                      </a:r>
                      <a:r>
                        <a:rPr lang="de-DE" sz="2000" dirty="0" err="1" smtClean="0">
                          <a:latin typeface="Calibri" panose="020F0502020204030204" pitchFamily="34" charset="0"/>
                        </a:rPr>
                        <a:t>s</a:t>
                      </a:r>
                      <a:endParaRPr lang="de-DE" sz="2000" dirty="0">
                        <a:latin typeface="Calibri" panose="020F0502020204030204" pitchFamily="34" charset="0"/>
                      </a:endParaRPr>
                    </a:p>
                  </a:txBody>
                  <a:tcPr/>
                </a:tc>
                <a:tc>
                  <a:txBody>
                    <a:bodyPr/>
                    <a:lstStyle/>
                    <a:p>
                      <a:r>
                        <a:rPr lang="de-DE" sz="2000" dirty="0" smtClean="0">
                          <a:latin typeface="Calibri" panose="020F0502020204030204" pitchFamily="34" charset="0"/>
                        </a:rPr>
                        <a:t>100 </a:t>
                      </a:r>
                      <a:r>
                        <a:rPr lang="de-DE" sz="2000" dirty="0" err="1" smtClean="0">
                          <a:latin typeface="Calibri" panose="020F0502020204030204" pitchFamily="34" charset="0"/>
                        </a:rPr>
                        <a:t>ns</a:t>
                      </a:r>
                      <a:r>
                        <a:rPr lang="de-DE" sz="2000" dirty="0" smtClean="0">
                          <a:latin typeface="Calibri" panose="020F0502020204030204" pitchFamily="34" charset="0"/>
                        </a:rPr>
                        <a:t> </a:t>
                      </a:r>
                      <a:r>
                        <a:rPr lang="de-DE" sz="2000" dirty="0" err="1" smtClean="0">
                          <a:latin typeface="Calibri" panose="020F0502020204030204" pitchFamily="34" charset="0"/>
                        </a:rPr>
                        <a:t>to</a:t>
                      </a:r>
                      <a:r>
                        <a:rPr lang="de-DE" sz="2000" dirty="0" smtClean="0">
                          <a:latin typeface="Calibri" panose="020F0502020204030204" pitchFamily="34" charset="0"/>
                        </a:rPr>
                        <a:t> </a:t>
                      </a:r>
                      <a:r>
                        <a:rPr lang="de-DE" sz="2000" dirty="0" err="1" smtClean="0">
                          <a:latin typeface="Symbol" panose="05050102010706020507" pitchFamily="18" charset="2"/>
                        </a:rPr>
                        <a:t>m</a:t>
                      </a:r>
                      <a:r>
                        <a:rPr lang="de-DE" sz="2000" dirty="0" err="1" smtClean="0">
                          <a:latin typeface="Calibri" panose="020F0502020204030204" pitchFamily="34" charset="0"/>
                        </a:rPr>
                        <a:t>s</a:t>
                      </a:r>
                      <a:endParaRPr lang="de-DE" sz="2000" dirty="0">
                        <a:latin typeface="Calibri" panose="020F0502020204030204" pitchFamily="34" charset="0"/>
                      </a:endParaRPr>
                    </a:p>
                  </a:txBody>
                  <a:tcPr/>
                </a:tc>
                <a:tc>
                  <a:txBody>
                    <a:bodyPr/>
                    <a:lstStyle/>
                    <a:p>
                      <a:r>
                        <a:rPr lang="de-DE" sz="2000" dirty="0" smtClean="0">
                          <a:latin typeface="Calibri" panose="020F0502020204030204" pitchFamily="34" charset="0"/>
                        </a:rPr>
                        <a:t>100 </a:t>
                      </a:r>
                      <a:r>
                        <a:rPr lang="de-DE" sz="2000" dirty="0" err="1" smtClean="0">
                          <a:latin typeface="Calibri" panose="020F0502020204030204" pitchFamily="34" charset="0"/>
                        </a:rPr>
                        <a:t>ns</a:t>
                      </a:r>
                      <a:r>
                        <a:rPr lang="de-DE" sz="2000" dirty="0" smtClean="0">
                          <a:latin typeface="Calibri" panose="020F0502020204030204" pitchFamily="34" charset="0"/>
                        </a:rPr>
                        <a:t> </a:t>
                      </a:r>
                      <a:r>
                        <a:rPr lang="de-DE" sz="2000" dirty="0" err="1" smtClean="0">
                          <a:latin typeface="Calibri" panose="020F0502020204030204" pitchFamily="34" charset="0"/>
                        </a:rPr>
                        <a:t>to</a:t>
                      </a:r>
                      <a:r>
                        <a:rPr lang="de-DE" sz="2000" dirty="0" smtClean="0">
                          <a:latin typeface="Calibri" panose="020F0502020204030204" pitchFamily="34" charset="0"/>
                        </a:rPr>
                        <a:t> </a:t>
                      </a:r>
                      <a:r>
                        <a:rPr lang="de-DE" sz="2000" dirty="0" err="1" smtClean="0">
                          <a:latin typeface="Symbol" panose="05050102010706020507" pitchFamily="18" charset="2"/>
                        </a:rPr>
                        <a:t>m</a:t>
                      </a:r>
                      <a:r>
                        <a:rPr lang="de-DE" sz="2000" dirty="0" err="1" smtClean="0">
                          <a:latin typeface="Calibri" panose="020F0502020204030204" pitchFamily="34" charset="0"/>
                        </a:rPr>
                        <a:t>s</a:t>
                      </a:r>
                      <a:endParaRPr lang="de-DE" sz="2000" dirty="0">
                        <a:latin typeface="Calibri" panose="020F0502020204030204" pitchFamily="34" charset="0"/>
                      </a:endParaRPr>
                    </a:p>
                  </a:txBody>
                  <a:tcPr/>
                </a:tc>
              </a:tr>
              <a:tr h="370840">
                <a:tc>
                  <a:txBody>
                    <a:bodyPr/>
                    <a:lstStyle/>
                    <a:p>
                      <a:r>
                        <a:rPr lang="de-DE" sz="2000" dirty="0" smtClean="0">
                          <a:latin typeface="Calibri" panose="020F0502020204030204" pitchFamily="34" charset="0"/>
                        </a:rPr>
                        <a:t>Rep. Rate</a:t>
                      </a:r>
                      <a:endParaRPr lang="de-DE" sz="2000" dirty="0">
                        <a:latin typeface="Calibri" panose="020F0502020204030204" pitchFamily="34" charset="0"/>
                      </a:endParaRPr>
                    </a:p>
                  </a:txBody>
                  <a:tcPr/>
                </a:tc>
                <a:tc>
                  <a:txBody>
                    <a:bodyPr/>
                    <a:lstStyle/>
                    <a:p>
                      <a:r>
                        <a:rPr lang="en-US" sz="2000" dirty="0" smtClean="0">
                          <a:latin typeface="Calibri" panose="020F0502020204030204" pitchFamily="34" charset="0"/>
                        </a:rPr>
                        <a:t>1</a:t>
                      </a:r>
                      <a:r>
                        <a:rPr lang="en-US" sz="2000" baseline="0" dirty="0" smtClean="0">
                          <a:latin typeface="Calibri" panose="020F0502020204030204" pitchFamily="34" charset="0"/>
                        </a:rPr>
                        <a:t> to 60 Hz</a:t>
                      </a:r>
                      <a:endParaRPr lang="de-DE" sz="2000" dirty="0">
                        <a:latin typeface="Calibri" panose="020F0502020204030204" pitchFamily="34" charset="0"/>
                      </a:endParaRPr>
                    </a:p>
                  </a:txBody>
                  <a:tcPr/>
                </a:tc>
                <a:tc>
                  <a:txBody>
                    <a:bodyPr/>
                    <a:lstStyle/>
                    <a:p>
                      <a:r>
                        <a:rPr lang="de-DE" sz="2000" dirty="0" smtClean="0">
                          <a:latin typeface="Calibri" panose="020F0502020204030204" pitchFamily="34" charset="0"/>
                        </a:rPr>
                        <a:t>103</a:t>
                      </a:r>
                      <a:r>
                        <a:rPr lang="de-DE" sz="2000" baseline="0" dirty="0" smtClean="0">
                          <a:latin typeface="Calibri" panose="020F0502020204030204" pitchFamily="34" charset="0"/>
                        </a:rPr>
                        <a:t> </a:t>
                      </a:r>
                      <a:r>
                        <a:rPr lang="de-DE" sz="2000" baseline="0" dirty="0" err="1" smtClean="0">
                          <a:latin typeface="Calibri" panose="020F0502020204030204" pitchFamily="34" charset="0"/>
                        </a:rPr>
                        <a:t>to</a:t>
                      </a:r>
                      <a:r>
                        <a:rPr lang="de-DE" sz="2000" baseline="0" dirty="0" smtClean="0">
                          <a:latin typeface="Calibri" panose="020F0502020204030204" pitchFamily="34" charset="0"/>
                        </a:rPr>
                        <a:t> </a:t>
                      </a:r>
                      <a:r>
                        <a:rPr lang="de-DE" sz="2000" dirty="0" smtClean="0">
                          <a:latin typeface="Calibri" panose="020F0502020204030204" pitchFamily="34" charset="0"/>
                        </a:rPr>
                        <a:t>257 kHz</a:t>
                      </a:r>
                      <a:endParaRPr lang="de-DE" sz="2000" dirty="0">
                        <a:latin typeface="Calibri" panose="020F0502020204030204" pitchFamily="34" charset="0"/>
                      </a:endParaRPr>
                    </a:p>
                  </a:txBody>
                  <a:tcPr/>
                </a:tc>
                <a:tc>
                  <a:txBody>
                    <a:bodyPr/>
                    <a:lstStyle/>
                    <a:p>
                      <a:r>
                        <a:rPr lang="de-DE" sz="2000" dirty="0" smtClean="0">
                          <a:latin typeface="Calibri" panose="020F0502020204030204" pitchFamily="34" charset="0"/>
                        </a:rPr>
                        <a:t>103 </a:t>
                      </a:r>
                      <a:r>
                        <a:rPr lang="de-DE" sz="2000" dirty="0" err="1" smtClean="0">
                          <a:latin typeface="Calibri" panose="020F0502020204030204" pitchFamily="34" charset="0"/>
                        </a:rPr>
                        <a:t>to</a:t>
                      </a:r>
                      <a:r>
                        <a:rPr lang="de-DE" sz="2000" dirty="0" smtClean="0">
                          <a:latin typeface="Calibri" panose="020F0502020204030204" pitchFamily="34" charset="0"/>
                        </a:rPr>
                        <a:t> 257 kHz</a:t>
                      </a:r>
                      <a:endParaRPr lang="de-DE" sz="2000" dirty="0">
                        <a:latin typeface="Calibri" panose="020F0502020204030204" pitchFamily="34" charset="0"/>
                      </a:endParaRPr>
                    </a:p>
                  </a:txBody>
                  <a:tcPr/>
                </a:tc>
              </a:tr>
              <a:tr h="370840">
                <a:tc>
                  <a:txBody>
                    <a:bodyPr/>
                    <a:lstStyle/>
                    <a:p>
                      <a:r>
                        <a:rPr lang="de-DE" sz="2000" baseline="0" dirty="0" smtClean="0">
                          <a:latin typeface="Calibri" panose="020F0502020204030204" pitchFamily="34" charset="0"/>
                        </a:rPr>
                        <a:t>Numbers </a:t>
                      </a:r>
                      <a:r>
                        <a:rPr lang="de-DE" sz="2000" baseline="0" dirty="0" err="1" smtClean="0">
                          <a:latin typeface="Calibri" panose="020F0502020204030204" pitchFamily="34" charset="0"/>
                        </a:rPr>
                        <a:t>of</a:t>
                      </a:r>
                      <a:r>
                        <a:rPr lang="de-DE" sz="2000" baseline="0" dirty="0" smtClean="0">
                          <a:latin typeface="Calibri" panose="020F0502020204030204" pitchFamily="34" charset="0"/>
                        </a:rPr>
                        <a:t> Solenoids</a:t>
                      </a:r>
                      <a:endParaRPr lang="de-DE" sz="2000" dirty="0">
                        <a:latin typeface="Calibri" panose="020F0502020204030204" pitchFamily="34" charset="0"/>
                      </a:endParaRPr>
                    </a:p>
                  </a:txBody>
                  <a:tcPr/>
                </a:tc>
                <a:tc>
                  <a:txBody>
                    <a:bodyPr/>
                    <a:lstStyle/>
                    <a:p>
                      <a:r>
                        <a:rPr lang="de-DE" sz="2000" dirty="0" smtClean="0">
                          <a:latin typeface="Calibri" panose="020F0502020204030204" pitchFamily="34" charset="0"/>
                        </a:rPr>
                        <a:t>3</a:t>
                      </a:r>
                      <a:endParaRPr lang="de-DE" sz="2000" dirty="0">
                        <a:latin typeface="Calibri" panose="020F0502020204030204" pitchFamily="34" charset="0"/>
                      </a:endParaRPr>
                    </a:p>
                  </a:txBody>
                  <a:tcPr/>
                </a:tc>
                <a:tc>
                  <a:txBody>
                    <a:bodyPr/>
                    <a:lstStyle/>
                    <a:p>
                      <a:r>
                        <a:rPr lang="de-DE" sz="2000" dirty="0" smtClean="0">
                          <a:latin typeface="Calibri" panose="020F0502020204030204" pitchFamily="34" charset="0"/>
                        </a:rPr>
                        <a:t>4</a:t>
                      </a:r>
                      <a:endParaRPr lang="de-DE" sz="2000" dirty="0">
                        <a:latin typeface="Calibri" panose="020F0502020204030204" pitchFamily="34" charset="0"/>
                      </a:endParaRPr>
                    </a:p>
                  </a:txBody>
                  <a:tcPr/>
                </a:tc>
                <a:tc>
                  <a:txBody>
                    <a:bodyPr/>
                    <a:lstStyle/>
                    <a:p>
                      <a:r>
                        <a:rPr lang="de-DE" sz="2000" dirty="0" smtClean="0">
                          <a:latin typeface="Calibri" panose="020F0502020204030204" pitchFamily="34" charset="0"/>
                        </a:rPr>
                        <a:t>4</a:t>
                      </a:r>
                      <a:endParaRPr lang="de-DE" sz="2000" dirty="0">
                        <a:latin typeface="Calibri" panose="020F0502020204030204" pitchFamily="34" charset="0"/>
                      </a:endParaRPr>
                    </a:p>
                  </a:txBody>
                  <a:tcPr/>
                </a:tc>
              </a:tr>
            </a:tbl>
          </a:graphicData>
        </a:graphic>
      </p:graphicFrame>
    </p:spTree>
    <p:extLst>
      <p:ext uri="{BB962C8B-B14F-4D97-AF65-F5344CB8AC3E}">
        <p14:creationId xmlns:p14="http://schemas.microsoft.com/office/powerpoint/2010/main" val="14041505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D:\Eigene Dokumente\Chopper\Bilder\2014_mai\Chopper_2014-05-16_01_low.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308" t="8757" r="16001" b="8440"/>
          <a:stretch/>
        </p:blipFill>
        <p:spPr bwMode="auto">
          <a:xfrm>
            <a:off x="5366108" y="2566767"/>
            <a:ext cx="1243672" cy="99493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256593" y="719138"/>
            <a:ext cx="8229600" cy="1143000"/>
          </a:xfrm>
        </p:spPr>
        <p:txBody>
          <a:bodyPr/>
          <a:lstStyle/>
          <a:p>
            <a:r>
              <a:rPr lang="de-DE" dirty="0" err="1" smtClean="0"/>
              <a:t>Conclusion</a:t>
            </a:r>
            <a:endParaRPr lang="de-DE" dirty="0"/>
          </a:p>
        </p:txBody>
      </p:sp>
      <p:sp>
        <p:nvSpPr>
          <p:cNvPr id="4" name="Inhaltsplatzhalter 3"/>
          <p:cNvSpPr>
            <a:spLocks noGrp="1"/>
          </p:cNvSpPr>
          <p:nvPr>
            <p:ph idx="1"/>
          </p:nvPr>
        </p:nvSpPr>
        <p:spPr>
          <a:xfrm>
            <a:off x="270019" y="1294986"/>
            <a:ext cx="5468214" cy="5078382"/>
          </a:xfrm>
        </p:spPr>
        <p:txBody>
          <a:bodyPr/>
          <a:lstStyle/>
          <a:p>
            <a:pPr marL="282575" lvl="1" indent="-225425">
              <a:spcBef>
                <a:spcPts val="400"/>
              </a:spcBef>
              <a:spcAft>
                <a:spcPts val="1500"/>
              </a:spcAft>
              <a:buFont typeface="Arial" panose="020B0604020202020204" pitchFamily="34" charset="0"/>
              <a:buChar char="•"/>
            </a:pPr>
            <a:r>
              <a:rPr lang="de-DE" sz="2400" dirty="0" err="1" smtClean="0"/>
              <a:t>Accelerator-driven</a:t>
            </a:r>
            <a:r>
              <a:rPr lang="de-DE" sz="2400" dirty="0" smtClean="0"/>
              <a:t> </a:t>
            </a:r>
            <a:r>
              <a:rPr lang="de-DE" sz="2400" dirty="0" err="1" smtClean="0"/>
              <a:t>neutron</a:t>
            </a:r>
            <a:r>
              <a:rPr lang="de-DE" sz="2400" dirty="0" smtClean="0"/>
              <a:t> </a:t>
            </a:r>
            <a:r>
              <a:rPr lang="de-DE" sz="2400" dirty="0" err="1" smtClean="0"/>
              <a:t>source</a:t>
            </a:r>
            <a:r>
              <a:rPr lang="de-DE" sz="2400" dirty="0" smtClean="0"/>
              <a:t> FRANZ </a:t>
            </a:r>
            <a:r>
              <a:rPr lang="de-DE" sz="2400" dirty="0" err="1" smtClean="0"/>
              <a:t>currently</a:t>
            </a:r>
            <a:r>
              <a:rPr lang="de-DE" sz="2400" dirty="0" smtClean="0"/>
              <a:t> </a:t>
            </a:r>
            <a:r>
              <a:rPr lang="de-DE" sz="2400" dirty="0" err="1" smtClean="0"/>
              <a:t>under</a:t>
            </a:r>
            <a:r>
              <a:rPr lang="de-DE" sz="2400" dirty="0" smtClean="0"/>
              <a:t> </a:t>
            </a:r>
            <a:r>
              <a:rPr lang="de-DE" sz="2400" dirty="0" err="1" smtClean="0"/>
              <a:t>construction</a:t>
            </a:r>
            <a:r>
              <a:rPr lang="de-DE" sz="2400" dirty="0" smtClean="0"/>
              <a:t>.</a:t>
            </a:r>
          </a:p>
          <a:p>
            <a:pPr marL="282575" lvl="1" indent="-225425">
              <a:spcBef>
                <a:spcPts val="400"/>
              </a:spcBef>
              <a:spcAft>
                <a:spcPts val="1500"/>
              </a:spcAft>
              <a:buFont typeface="Arial" panose="020B0604020202020204" pitchFamily="34" charset="0"/>
              <a:buChar char="•"/>
            </a:pPr>
            <a:r>
              <a:rPr lang="de-DE" sz="2400" dirty="0" smtClean="0"/>
              <a:t>E×B </a:t>
            </a:r>
            <a:r>
              <a:rPr lang="de-DE" sz="2400" dirty="0" err="1"/>
              <a:t>chopper</a:t>
            </a:r>
            <a:r>
              <a:rPr lang="de-DE" sz="2400" dirty="0"/>
              <a:t> </a:t>
            </a:r>
            <a:r>
              <a:rPr lang="de-DE" sz="2400" dirty="0" err="1" smtClean="0"/>
              <a:t>and</a:t>
            </a:r>
            <a:r>
              <a:rPr lang="de-DE" sz="2400" dirty="0" smtClean="0"/>
              <a:t> LEBT </a:t>
            </a:r>
            <a:r>
              <a:rPr lang="de-DE" sz="2400" dirty="0" err="1" smtClean="0"/>
              <a:t>section</a:t>
            </a:r>
            <a:r>
              <a:rPr lang="de-DE" sz="2400" dirty="0" smtClean="0"/>
              <a:t> </a:t>
            </a:r>
            <a:r>
              <a:rPr lang="de-DE" sz="2400" dirty="0" err="1" smtClean="0"/>
              <a:t>have</a:t>
            </a:r>
            <a:r>
              <a:rPr lang="de-DE" sz="2400" dirty="0" smtClean="0"/>
              <a:t> </a:t>
            </a:r>
            <a:r>
              <a:rPr lang="de-DE" sz="2400" dirty="0" err="1" smtClean="0"/>
              <a:t>been</a:t>
            </a:r>
            <a:r>
              <a:rPr lang="de-DE" sz="2400" dirty="0" smtClean="0"/>
              <a:t> </a:t>
            </a:r>
            <a:r>
              <a:rPr lang="de-DE" sz="2400" dirty="0" err="1" smtClean="0"/>
              <a:t>commissioned</a:t>
            </a:r>
            <a:r>
              <a:rPr lang="de-DE" sz="2400" dirty="0" smtClean="0"/>
              <a:t> </a:t>
            </a:r>
            <a:r>
              <a:rPr lang="de-DE" sz="2400" dirty="0" err="1" smtClean="0"/>
              <a:t>with</a:t>
            </a:r>
            <a:r>
              <a:rPr lang="de-DE" sz="2400" dirty="0" smtClean="0"/>
              <a:t> beam:</a:t>
            </a:r>
            <a:br>
              <a:rPr lang="de-DE" sz="2400" dirty="0" smtClean="0"/>
            </a:br>
            <a:r>
              <a:rPr lang="de-DE" sz="2400" dirty="0" err="1" smtClean="0"/>
              <a:t>ready</a:t>
            </a:r>
            <a:r>
              <a:rPr lang="de-DE" sz="2400" dirty="0" smtClean="0"/>
              <a:t> </a:t>
            </a:r>
            <a:r>
              <a:rPr lang="de-DE" sz="2400" dirty="0" err="1"/>
              <a:t>for</a:t>
            </a:r>
            <a:r>
              <a:rPr lang="de-DE" sz="2400" dirty="0"/>
              <a:t> </a:t>
            </a:r>
            <a:r>
              <a:rPr lang="de-DE" sz="2400" dirty="0" err="1" smtClean="0"/>
              <a:t>pulsed</a:t>
            </a:r>
            <a:r>
              <a:rPr lang="de-DE" sz="2400" dirty="0" smtClean="0"/>
              <a:t> </a:t>
            </a:r>
            <a:r>
              <a:rPr lang="de-DE" sz="2400" dirty="0"/>
              <a:t>&amp; </a:t>
            </a:r>
            <a:r>
              <a:rPr lang="de-DE" sz="2400" dirty="0" smtClean="0"/>
              <a:t>dc </a:t>
            </a:r>
            <a:r>
              <a:rPr lang="de-DE" sz="2400" dirty="0" err="1"/>
              <a:t>operation</a:t>
            </a:r>
            <a:r>
              <a:rPr lang="de-DE" sz="2400" dirty="0" smtClean="0"/>
              <a:t>.</a:t>
            </a:r>
          </a:p>
          <a:p>
            <a:pPr marL="282575" lvl="1" indent="-225425">
              <a:lnSpc>
                <a:spcPts val="2600"/>
              </a:lnSpc>
              <a:spcBef>
                <a:spcPts val="400"/>
              </a:spcBef>
              <a:spcAft>
                <a:spcPts val="0"/>
              </a:spcAft>
              <a:buFont typeface="Arial" panose="020B0604020202020204" pitchFamily="34" charset="0"/>
              <a:buChar char="•"/>
            </a:pPr>
            <a:r>
              <a:rPr lang="de-DE" sz="2400" i="1" dirty="0" smtClean="0">
                <a:cs typeface="Calibri" pitchFamily="34" charset="0"/>
              </a:rPr>
              <a:t>The LEBTs </a:t>
            </a:r>
            <a:r>
              <a:rPr lang="de-DE" sz="2400" i="1" dirty="0" err="1" smtClean="0">
                <a:cs typeface="Calibri" pitchFamily="34" charset="0"/>
              </a:rPr>
              <a:t>for</a:t>
            </a:r>
            <a:r>
              <a:rPr lang="de-DE" sz="2400" i="1" dirty="0" smtClean="0">
                <a:cs typeface="Calibri" pitchFamily="34" charset="0"/>
              </a:rPr>
              <a:t> FRANZ </a:t>
            </a:r>
            <a:r>
              <a:rPr lang="de-DE" sz="2400" i="1" dirty="0" err="1" smtClean="0">
                <a:cs typeface="Calibri" pitchFamily="34" charset="0"/>
              </a:rPr>
              <a:t>and</a:t>
            </a:r>
            <a:r>
              <a:rPr lang="de-DE" sz="2400" i="1" dirty="0" smtClean="0">
                <a:cs typeface="Calibri" pitchFamily="34" charset="0"/>
              </a:rPr>
              <a:t> PXIE </a:t>
            </a:r>
            <a:r>
              <a:rPr lang="de-DE" sz="2400" i="1" dirty="0" err="1" smtClean="0">
                <a:cs typeface="Calibri" pitchFamily="34" charset="0"/>
              </a:rPr>
              <a:t>allow</a:t>
            </a:r>
            <a:r>
              <a:rPr lang="de-DE" sz="2400" i="1" dirty="0" smtClean="0">
                <a:cs typeface="Calibri" pitchFamily="34" charset="0"/>
              </a:rPr>
              <a:t>…</a:t>
            </a:r>
            <a:endParaRPr lang="en-US" sz="2400" dirty="0" smtClean="0">
              <a:cs typeface="Calibri" pitchFamily="34" charset="0"/>
            </a:endParaRPr>
          </a:p>
          <a:p>
            <a:pPr marL="682625" lvl="2" indent="-225425">
              <a:spcBef>
                <a:spcPts val="400"/>
              </a:spcBef>
              <a:spcAft>
                <a:spcPts val="0"/>
              </a:spcAft>
              <a:buFont typeface="Arial" panose="020B0604020202020204" pitchFamily="34" charset="0"/>
              <a:buChar char="•"/>
            </a:pPr>
            <a:r>
              <a:rPr lang="en-US" sz="2000" dirty="0" smtClean="0">
                <a:cs typeface="Calibri" pitchFamily="34" charset="0"/>
              </a:rPr>
              <a:t>investigation of high-</a:t>
            </a:r>
            <a:r>
              <a:rPr lang="en-US" sz="2000" dirty="0" err="1" smtClean="0">
                <a:cs typeface="Calibri" pitchFamily="34" charset="0"/>
              </a:rPr>
              <a:t>perveance</a:t>
            </a:r>
            <a:r>
              <a:rPr lang="en-US" sz="2000" dirty="0" smtClean="0">
                <a:cs typeface="Calibri" pitchFamily="34" charset="0"/>
              </a:rPr>
              <a:t> beams…</a:t>
            </a:r>
          </a:p>
          <a:p>
            <a:pPr marL="682625" lvl="2" indent="-225425">
              <a:spcBef>
                <a:spcPts val="400"/>
              </a:spcBef>
              <a:spcAft>
                <a:spcPts val="0"/>
              </a:spcAft>
              <a:buFont typeface="Arial" panose="020B0604020202020204" pitchFamily="34" charset="0"/>
              <a:buChar char="•"/>
            </a:pPr>
            <a:r>
              <a:rPr lang="en-US" sz="2000" dirty="0" smtClean="0">
                <a:cs typeface="Calibri" pitchFamily="34" charset="0"/>
              </a:rPr>
              <a:t>…with </a:t>
            </a:r>
            <a:r>
              <a:rPr lang="en-US" sz="2000" dirty="0">
                <a:cs typeface="Calibri" pitchFamily="34" charset="0"/>
              </a:rPr>
              <a:t>positive (FRANZ) and negative (PXIE) ions</a:t>
            </a:r>
            <a:r>
              <a:rPr lang="en-US" sz="2000" dirty="0" smtClean="0">
                <a:cs typeface="Calibri" pitchFamily="34" charset="0"/>
              </a:rPr>
              <a:t>…</a:t>
            </a:r>
          </a:p>
          <a:p>
            <a:pPr marL="682625" lvl="2" indent="-225425">
              <a:spcBef>
                <a:spcPts val="400"/>
              </a:spcBef>
              <a:spcAft>
                <a:spcPts val="0"/>
              </a:spcAft>
              <a:buFont typeface="Arial" panose="020B0604020202020204" pitchFamily="34" charset="0"/>
              <a:buChar char="•"/>
            </a:pPr>
            <a:r>
              <a:rPr lang="en-US" sz="2000" dirty="0" smtClean="0">
                <a:cs typeface="Calibri" pitchFamily="34" charset="0"/>
              </a:rPr>
              <a:t> </a:t>
            </a:r>
            <a:r>
              <a:rPr lang="en-US" sz="2000" dirty="0">
                <a:cs typeface="Calibri" pitchFamily="34" charset="0"/>
              </a:rPr>
              <a:t>…</a:t>
            </a:r>
            <a:r>
              <a:rPr lang="en-US" sz="2000" dirty="0" smtClean="0">
                <a:cs typeface="Calibri" pitchFamily="34" charset="0"/>
              </a:rPr>
              <a:t>in dc or in pulsed mode…</a:t>
            </a:r>
          </a:p>
          <a:p>
            <a:pPr marL="682625" lvl="2" indent="-225425">
              <a:spcBef>
                <a:spcPts val="400"/>
              </a:spcBef>
              <a:spcAft>
                <a:spcPts val="0"/>
              </a:spcAft>
              <a:buFont typeface="Arial" panose="020B0604020202020204" pitchFamily="34" charset="0"/>
              <a:buChar char="•"/>
            </a:pPr>
            <a:r>
              <a:rPr lang="en-US" sz="2000" dirty="0" smtClean="0">
                <a:cs typeface="Calibri" pitchFamily="34" charset="0"/>
              </a:rPr>
              <a:t>…using different neutralization schemes,…</a:t>
            </a:r>
          </a:p>
          <a:p>
            <a:pPr marL="457200" lvl="2" indent="0">
              <a:spcBef>
                <a:spcPts val="400"/>
              </a:spcBef>
              <a:spcAft>
                <a:spcPts val="0"/>
              </a:spcAft>
              <a:buNone/>
            </a:pPr>
            <a:r>
              <a:rPr lang="en-US" i="1" dirty="0" smtClean="0">
                <a:cs typeface="Calibri" pitchFamily="34" charset="0"/>
              </a:rPr>
              <a:t>which is a promising basis for further cooperation.</a:t>
            </a:r>
            <a:endParaRPr lang="en-US" i="1" dirty="0">
              <a:cs typeface="Calibri" pitchFamily="34" charset="0"/>
            </a:endParaRPr>
          </a:p>
          <a:p>
            <a:pPr marL="682625" lvl="2" indent="-225425">
              <a:spcBef>
                <a:spcPts val="400"/>
              </a:spcBef>
              <a:spcAft>
                <a:spcPts val="0"/>
              </a:spcAft>
              <a:buFont typeface="Arial" panose="020B0604020202020204" pitchFamily="34" charset="0"/>
              <a:buChar char="•"/>
            </a:pPr>
            <a:endParaRPr lang="de-DE" dirty="0" smtClean="0"/>
          </a:p>
        </p:txBody>
      </p:sp>
      <p:pic>
        <p:nvPicPr>
          <p:cNvPr id="1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67" t="3037" r="1"/>
          <a:stretch/>
        </p:blipFill>
        <p:spPr bwMode="auto">
          <a:xfrm>
            <a:off x="6612478" y="2647576"/>
            <a:ext cx="1215432" cy="914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558567" y="1447871"/>
            <a:ext cx="2255082" cy="847342"/>
          </a:xfrm>
          <a:prstGeom prst="rect">
            <a:avLst/>
          </a:prstGeom>
          <a:noFill/>
          <a:extLst>
            <a:ext uri="{909E8E84-426E-40DD-AFC4-6F175D3DCCD1}">
              <a14:hiddenFill xmlns:a14="http://schemas.microsoft.com/office/drawing/2010/main">
                <a:solidFill>
                  <a:srgbClr val="FFFFFF"/>
                </a:solidFill>
              </a14:hiddenFill>
            </a:ext>
          </a:extLst>
        </p:spPr>
      </p:pic>
      <p:pic>
        <p:nvPicPr>
          <p:cNvPr id="19" name="Grafik 18"/>
          <p:cNvPicPr>
            <a:picLocks noChangeAspect="1"/>
          </p:cNvPicPr>
          <p:nvPr/>
        </p:nvPicPr>
        <p:blipFill rotWithShape="1">
          <a:blip r:embed="rId6" cstate="print">
            <a:extLst>
              <a:ext uri="{28A0092B-C50C-407E-A947-70E740481C1C}">
                <a14:useLocalDpi xmlns:a14="http://schemas.microsoft.com/office/drawing/2010/main" val="0"/>
              </a:ext>
            </a:extLst>
          </a:blip>
          <a:srcRect l="23962" t="10067" r="38179"/>
          <a:stretch/>
        </p:blipFill>
        <p:spPr>
          <a:xfrm>
            <a:off x="7902657" y="1376746"/>
            <a:ext cx="779265" cy="1042307"/>
          </a:xfrm>
          <a:prstGeom prst="rect">
            <a:avLst/>
          </a:prstGeom>
        </p:spPr>
      </p:pic>
      <p:pic>
        <p:nvPicPr>
          <p:cNvPr id="169986" name="Picture 2" descr="http://www-bd.fnal.gov/srfpl/images/14-0263-18D.hr_srfpl_half.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5454" b="11798"/>
          <a:stretch/>
        </p:blipFill>
        <p:spPr bwMode="auto">
          <a:xfrm>
            <a:off x="5708970" y="5241045"/>
            <a:ext cx="2846465" cy="11929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NNP409\AppData\Local\Temp\acchjfhb_neu2.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7701" r="19516"/>
          <a:stretch/>
        </p:blipFill>
        <p:spPr bwMode="auto">
          <a:xfrm>
            <a:off x="5671170" y="3844980"/>
            <a:ext cx="2914749" cy="12125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Eigene Dokumente\LEBT\Aufbau LEBT\Bilder_Thomas\2013-09-11_002.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753" t="32686" r="67630" b="32942"/>
          <a:stretch/>
        </p:blipFill>
        <p:spPr bwMode="auto">
          <a:xfrm>
            <a:off x="7841286" y="2619017"/>
            <a:ext cx="944123" cy="938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970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99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719138"/>
            <a:ext cx="8229600" cy="638052"/>
          </a:xfrm>
        </p:spPr>
        <p:txBody>
          <a:bodyPr/>
          <a:lstStyle/>
          <a:p>
            <a:r>
              <a:rPr lang="de-DE" dirty="0" smtClean="0"/>
              <a:t>Neutron </a:t>
            </a:r>
            <a:r>
              <a:rPr lang="de-DE" dirty="0" err="1" smtClean="0"/>
              <a:t>Energy</a:t>
            </a:r>
            <a:r>
              <a:rPr lang="de-DE" dirty="0" smtClean="0"/>
              <a:t> </a:t>
            </a:r>
            <a:r>
              <a:rPr lang="de-DE" dirty="0" err="1" smtClean="0"/>
              <a:t>Spectrum</a:t>
            </a:r>
            <a:endParaRPr lang="de-DE" dirty="0"/>
          </a:p>
        </p:txBody>
      </p:sp>
      <p:pic>
        <p:nvPicPr>
          <p:cNvPr id="5" name="Grafik 4"/>
          <p:cNvPicPr>
            <a:picLocks noChangeAspect="1"/>
          </p:cNvPicPr>
          <p:nvPr/>
        </p:nvPicPr>
        <p:blipFill>
          <a:blip r:embed="rId3"/>
          <a:stretch>
            <a:fillRect/>
          </a:stretch>
        </p:blipFill>
        <p:spPr>
          <a:xfrm>
            <a:off x="9524270" y="1943194"/>
            <a:ext cx="5293119" cy="3600000"/>
          </a:xfrm>
          <a:prstGeom prst="rect">
            <a:avLst/>
          </a:prstGeom>
        </p:spPr>
      </p:pic>
      <p:sp>
        <p:nvSpPr>
          <p:cNvPr id="6" name="Textfeld 5"/>
          <p:cNvSpPr txBox="1"/>
          <p:nvPr/>
        </p:nvSpPr>
        <p:spPr>
          <a:xfrm>
            <a:off x="12170829" y="5079372"/>
            <a:ext cx="2400850" cy="369332"/>
          </a:xfrm>
          <a:prstGeom prst="rect">
            <a:avLst/>
          </a:prstGeom>
          <a:noFill/>
        </p:spPr>
        <p:txBody>
          <a:bodyPr wrap="none" rtlCol="0">
            <a:spAutoFit/>
          </a:bodyPr>
          <a:lstStyle/>
          <a:p>
            <a:r>
              <a:rPr lang="de-DE" dirty="0" err="1" smtClean="0">
                <a:latin typeface="Calibri" pitchFamily="34" charset="0"/>
                <a:cs typeface="Calibri" pitchFamily="34" charset="0"/>
              </a:rPr>
              <a:t>Arai</a:t>
            </a:r>
            <a:r>
              <a:rPr lang="de-DE" dirty="0" smtClean="0">
                <a:latin typeface="Calibri" pitchFamily="34" charset="0"/>
                <a:cs typeface="Calibri" pitchFamily="34" charset="0"/>
              </a:rPr>
              <a:t> </a:t>
            </a:r>
            <a:r>
              <a:rPr lang="de-DE" dirty="0" err="1" smtClean="0">
                <a:latin typeface="Calibri" pitchFamily="34" charset="0"/>
                <a:cs typeface="Calibri" pitchFamily="34" charset="0"/>
              </a:rPr>
              <a:t>and</a:t>
            </a:r>
            <a:r>
              <a:rPr lang="de-DE" dirty="0" smtClean="0">
                <a:latin typeface="Calibri" pitchFamily="34" charset="0"/>
                <a:cs typeface="Calibri" pitchFamily="34" charset="0"/>
              </a:rPr>
              <a:t> Crawford, p.18</a:t>
            </a:r>
          </a:p>
        </p:txBody>
      </p:sp>
      <p:pic>
        <p:nvPicPr>
          <p:cNvPr id="166914" name="Picture 2" descr="Simulated and measured neutron fluence per proton pulse, available for measurements in the experimental area, at 200 m from the spallation targ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304" y="2351772"/>
            <a:ext cx="4121328" cy="2912266"/>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p:nvPicPr>
        <p:blipFill>
          <a:blip r:embed="rId5"/>
          <a:stretch>
            <a:fillRect/>
          </a:stretch>
        </p:blipFill>
        <p:spPr>
          <a:xfrm>
            <a:off x="9808340" y="1620895"/>
            <a:ext cx="1608826" cy="363632"/>
          </a:xfrm>
          <a:prstGeom prst="rect">
            <a:avLst/>
          </a:prstGeom>
        </p:spPr>
      </p:pic>
      <p:sp>
        <p:nvSpPr>
          <p:cNvPr id="10" name="Textfeld 9"/>
          <p:cNvSpPr txBox="1"/>
          <p:nvPr/>
        </p:nvSpPr>
        <p:spPr>
          <a:xfrm>
            <a:off x="5269885" y="5247562"/>
            <a:ext cx="3306956" cy="1200329"/>
          </a:xfrm>
          <a:prstGeom prst="rect">
            <a:avLst/>
          </a:prstGeom>
          <a:noFill/>
        </p:spPr>
        <p:txBody>
          <a:bodyPr wrap="square" rtlCol="0">
            <a:spAutoFit/>
          </a:bodyPr>
          <a:lstStyle/>
          <a:p>
            <a:pPr algn="l"/>
            <a:r>
              <a:rPr lang="en-US" dirty="0" smtClean="0">
                <a:latin typeface="Calibri" pitchFamily="34" charset="0"/>
                <a:cs typeface="Calibri" pitchFamily="34" charset="0"/>
              </a:rPr>
              <a:t>Measured at FZ </a:t>
            </a:r>
            <a:r>
              <a:rPr lang="en-US" dirty="0">
                <a:latin typeface="Calibri" pitchFamily="34" charset="0"/>
                <a:cs typeface="Calibri" pitchFamily="34" charset="0"/>
              </a:rPr>
              <a:t>Karlsruhe for </a:t>
            </a:r>
            <a:r>
              <a:rPr lang="en-US" dirty="0" smtClean="0">
                <a:latin typeface="Calibri" pitchFamily="34" charset="0"/>
                <a:cs typeface="Calibri" pitchFamily="34" charset="0"/>
              </a:rPr>
              <a:t>a primary proton energy of 1.991 MeV (flight path: 0.8m) [Beer et al., 2001].</a:t>
            </a:r>
            <a:endParaRPr lang="de-DE" dirty="0" err="1" smtClean="0">
              <a:latin typeface="Calibri" pitchFamily="34" charset="0"/>
              <a:cs typeface="Calibri" pitchFamily="34" charset="0"/>
            </a:endParaRPr>
          </a:p>
        </p:txBody>
      </p:sp>
      <p:grpSp>
        <p:nvGrpSpPr>
          <p:cNvPr id="11" name="Group 3"/>
          <p:cNvGrpSpPr>
            <a:grpSpLocks/>
          </p:cNvGrpSpPr>
          <p:nvPr/>
        </p:nvGrpSpPr>
        <p:grpSpPr bwMode="auto">
          <a:xfrm>
            <a:off x="5269885" y="2354239"/>
            <a:ext cx="3219450" cy="2581275"/>
            <a:chOff x="950" y="786"/>
            <a:chExt cx="1516" cy="1409"/>
          </a:xfrm>
        </p:grpSpPr>
        <p:pic>
          <p:nvPicPr>
            <p:cNvPr id="1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0" y="786"/>
              <a:ext cx="1516" cy="14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Freeform 5"/>
            <p:cNvSpPr>
              <a:spLocks/>
            </p:cNvSpPr>
            <p:nvPr/>
          </p:nvSpPr>
          <p:spPr bwMode="auto">
            <a:xfrm>
              <a:off x="1083" y="1044"/>
              <a:ext cx="1243" cy="886"/>
            </a:xfrm>
            <a:custGeom>
              <a:avLst/>
              <a:gdLst>
                <a:gd name="T0" fmla="*/ 0 w 17675"/>
                <a:gd name="T1" fmla="*/ 12608 h 12608"/>
                <a:gd name="T2" fmla="*/ 175 w 17675"/>
                <a:gd name="T3" fmla="*/ 12475 h 12608"/>
                <a:gd name="T4" fmla="*/ 250 w 17675"/>
                <a:gd name="T5" fmla="*/ 11350 h 12608"/>
                <a:gd name="T6" fmla="*/ 375 w 17675"/>
                <a:gd name="T7" fmla="*/ 10475 h 12608"/>
                <a:gd name="T8" fmla="*/ 525 w 17675"/>
                <a:gd name="T9" fmla="*/ 9400 h 12608"/>
                <a:gd name="T10" fmla="*/ 675 w 17675"/>
                <a:gd name="T11" fmla="*/ 8550 h 12608"/>
                <a:gd name="T12" fmla="*/ 875 w 17675"/>
                <a:gd name="T13" fmla="*/ 7800 h 12608"/>
                <a:gd name="T14" fmla="*/ 975 w 17675"/>
                <a:gd name="T15" fmla="*/ 7150 h 12608"/>
                <a:gd name="T16" fmla="*/ 1100 w 17675"/>
                <a:gd name="T17" fmla="*/ 6350 h 12608"/>
                <a:gd name="T18" fmla="*/ 1425 w 17675"/>
                <a:gd name="T19" fmla="*/ 4850 h 12608"/>
                <a:gd name="T20" fmla="*/ 1775 w 17675"/>
                <a:gd name="T21" fmla="*/ 3625 h 12608"/>
                <a:gd name="T22" fmla="*/ 1975 w 17675"/>
                <a:gd name="T23" fmla="*/ 2750 h 12608"/>
                <a:gd name="T24" fmla="*/ 2225 w 17675"/>
                <a:gd name="T25" fmla="*/ 2025 h 12608"/>
                <a:gd name="T26" fmla="*/ 2675 w 17675"/>
                <a:gd name="T27" fmla="*/ 1050 h 12608"/>
                <a:gd name="T28" fmla="*/ 3200 w 17675"/>
                <a:gd name="T29" fmla="*/ 350 h 12608"/>
                <a:gd name="T30" fmla="*/ 3675 w 17675"/>
                <a:gd name="T31" fmla="*/ 50 h 12608"/>
                <a:gd name="T32" fmla="*/ 4275 w 17675"/>
                <a:gd name="T33" fmla="*/ 50 h 12608"/>
                <a:gd name="T34" fmla="*/ 4800 w 17675"/>
                <a:gd name="T35" fmla="*/ 250 h 12608"/>
                <a:gd name="T36" fmla="*/ 5775 w 17675"/>
                <a:gd name="T37" fmla="*/ 1050 h 12608"/>
                <a:gd name="T38" fmla="*/ 7600 w 17675"/>
                <a:gd name="T39" fmla="*/ 3275 h 12608"/>
                <a:gd name="T40" fmla="*/ 8825 w 17675"/>
                <a:gd name="T41" fmla="*/ 4875 h 12608"/>
                <a:gd name="T42" fmla="*/ 9900 w 17675"/>
                <a:gd name="T43" fmla="*/ 6025 h 12608"/>
                <a:gd name="T44" fmla="*/ 10650 w 17675"/>
                <a:gd name="T45" fmla="*/ 6900 h 12608"/>
                <a:gd name="T46" fmla="*/ 11575 w 17675"/>
                <a:gd name="T47" fmla="*/ 7775 h 12608"/>
                <a:gd name="T48" fmla="*/ 12975 w 17675"/>
                <a:gd name="T49" fmla="*/ 8925 h 12608"/>
                <a:gd name="T50" fmla="*/ 14475 w 17675"/>
                <a:gd name="T51" fmla="*/ 9775 h 12608"/>
                <a:gd name="T52" fmla="*/ 16350 w 17675"/>
                <a:gd name="T53" fmla="*/ 10725 h 12608"/>
                <a:gd name="T54" fmla="*/ 17325 w 17675"/>
                <a:gd name="T55" fmla="*/ 11050 h 12608"/>
                <a:gd name="T56" fmla="*/ 17675 w 17675"/>
                <a:gd name="T57" fmla="*/ 11125 h 12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675" h="12608">
                  <a:moveTo>
                    <a:pt x="0" y="12608"/>
                  </a:moveTo>
                  <a:lnTo>
                    <a:pt x="175" y="12475"/>
                  </a:lnTo>
                  <a:cubicBezTo>
                    <a:pt x="217" y="12266"/>
                    <a:pt x="217" y="11683"/>
                    <a:pt x="250" y="11350"/>
                  </a:cubicBezTo>
                  <a:cubicBezTo>
                    <a:pt x="284" y="11016"/>
                    <a:pt x="334" y="10800"/>
                    <a:pt x="375" y="10475"/>
                  </a:cubicBezTo>
                  <a:cubicBezTo>
                    <a:pt x="417" y="10150"/>
                    <a:pt x="475" y="9716"/>
                    <a:pt x="525" y="9400"/>
                  </a:cubicBezTo>
                  <a:cubicBezTo>
                    <a:pt x="575" y="9083"/>
                    <a:pt x="617" y="8816"/>
                    <a:pt x="675" y="8550"/>
                  </a:cubicBezTo>
                  <a:cubicBezTo>
                    <a:pt x="734" y="8283"/>
                    <a:pt x="825" y="8033"/>
                    <a:pt x="875" y="7800"/>
                  </a:cubicBezTo>
                  <a:cubicBezTo>
                    <a:pt x="925" y="7566"/>
                    <a:pt x="934" y="7391"/>
                    <a:pt x="975" y="7150"/>
                  </a:cubicBezTo>
                  <a:cubicBezTo>
                    <a:pt x="1017" y="6908"/>
                    <a:pt x="1025" y="6733"/>
                    <a:pt x="1100" y="6350"/>
                  </a:cubicBezTo>
                  <a:cubicBezTo>
                    <a:pt x="1175" y="5966"/>
                    <a:pt x="1317" y="5300"/>
                    <a:pt x="1425" y="4850"/>
                  </a:cubicBezTo>
                  <a:cubicBezTo>
                    <a:pt x="1534" y="4400"/>
                    <a:pt x="1684" y="3975"/>
                    <a:pt x="1775" y="3625"/>
                  </a:cubicBezTo>
                  <a:cubicBezTo>
                    <a:pt x="1867" y="3275"/>
                    <a:pt x="1900" y="3016"/>
                    <a:pt x="1975" y="2750"/>
                  </a:cubicBezTo>
                  <a:cubicBezTo>
                    <a:pt x="2050" y="2483"/>
                    <a:pt x="2109" y="2308"/>
                    <a:pt x="2225" y="2025"/>
                  </a:cubicBezTo>
                  <a:cubicBezTo>
                    <a:pt x="2342" y="1741"/>
                    <a:pt x="2517" y="1325"/>
                    <a:pt x="2675" y="1050"/>
                  </a:cubicBezTo>
                  <a:cubicBezTo>
                    <a:pt x="2834" y="775"/>
                    <a:pt x="3034" y="516"/>
                    <a:pt x="3200" y="350"/>
                  </a:cubicBezTo>
                  <a:cubicBezTo>
                    <a:pt x="3367" y="183"/>
                    <a:pt x="3500" y="100"/>
                    <a:pt x="3675" y="50"/>
                  </a:cubicBezTo>
                  <a:cubicBezTo>
                    <a:pt x="3850" y="0"/>
                    <a:pt x="4092" y="16"/>
                    <a:pt x="4275" y="50"/>
                  </a:cubicBezTo>
                  <a:cubicBezTo>
                    <a:pt x="4459" y="83"/>
                    <a:pt x="4550" y="83"/>
                    <a:pt x="4800" y="250"/>
                  </a:cubicBezTo>
                  <a:cubicBezTo>
                    <a:pt x="5050" y="416"/>
                    <a:pt x="5309" y="550"/>
                    <a:pt x="5775" y="1050"/>
                  </a:cubicBezTo>
                  <a:cubicBezTo>
                    <a:pt x="6242" y="1550"/>
                    <a:pt x="7092" y="2633"/>
                    <a:pt x="7600" y="3275"/>
                  </a:cubicBezTo>
                  <a:cubicBezTo>
                    <a:pt x="8109" y="3916"/>
                    <a:pt x="8442" y="4416"/>
                    <a:pt x="8825" y="4875"/>
                  </a:cubicBezTo>
                  <a:cubicBezTo>
                    <a:pt x="9209" y="5333"/>
                    <a:pt x="9600" y="5683"/>
                    <a:pt x="9900" y="6025"/>
                  </a:cubicBezTo>
                  <a:cubicBezTo>
                    <a:pt x="10200" y="6366"/>
                    <a:pt x="10367" y="6608"/>
                    <a:pt x="10650" y="6900"/>
                  </a:cubicBezTo>
                  <a:cubicBezTo>
                    <a:pt x="10934" y="7191"/>
                    <a:pt x="11184" y="7433"/>
                    <a:pt x="11575" y="7775"/>
                  </a:cubicBezTo>
                  <a:cubicBezTo>
                    <a:pt x="11967" y="8116"/>
                    <a:pt x="12492" y="8591"/>
                    <a:pt x="12975" y="8925"/>
                  </a:cubicBezTo>
                  <a:cubicBezTo>
                    <a:pt x="13459" y="9258"/>
                    <a:pt x="13917" y="9475"/>
                    <a:pt x="14475" y="9775"/>
                  </a:cubicBezTo>
                  <a:cubicBezTo>
                    <a:pt x="15034" y="10075"/>
                    <a:pt x="15875" y="10516"/>
                    <a:pt x="16350" y="10725"/>
                  </a:cubicBezTo>
                  <a:cubicBezTo>
                    <a:pt x="16825" y="10933"/>
                    <a:pt x="17109" y="10983"/>
                    <a:pt x="17325" y="11050"/>
                  </a:cubicBezTo>
                  <a:cubicBezTo>
                    <a:pt x="17542" y="11116"/>
                    <a:pt x="17600" y="11116"/>
                    <a:pt x="17675" y="11125"/>
                  </a:cubicBezTo>
                </a:path>
              </a:pathLst>
            </a:custGeom>
            <a:noFill/>
            <a:ln w="381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sp>
        <p:nvSpPr>
          <p:cNvPr id="8" name="Textfeld 7"/>
          <p:cNvSpPr txBox="1"/>
          <p:nvPr/>
        </p:nvSpPr>
        <p:spPr>
          <a:xfrm>
            <a:off x="406059" y="1461555"/>
            <a:ext cx="4362714" cy="769441"/>
          </a:xfrm>
          <a:prstGeom prst="rect">
            <a:avLst/>
          </a:prstGeom>
          <a:noFill/>
        </p:spPr>
        <p:txBody>
          <a:bodyPr wrap="square" rtlCol="0">
            <a:spAutoFit/>
          </a:bodyPr>
          <a:lstStyle/>
          <a:p>
            <a:pPr algn="l"/>
            <a:r>
              <a:rPr lang="de-DE" sz="2200" dirty="0" err="1" smtClean="0">
                <a:latin typeface="Calibri" pitchFamily="34" charset="0"/>
                <a:cs typeface="Calibri" pitchFamily="34" charset="0"/>
              </a:rPr>
              <a:t>Spectrum</a:t>
            </a:r>
            <a:r>
              <a:rPr lang="de-DE" sz="2200" dirty="0" smtClean="0">
                <a:latin typeface="Calibri" pitchFamily="34" charset="0"/>
                <a:cs typeface="Calibri" pitchFamily="34" charset="0"/>
              </a:rPr>
              <a:t> </a:t>
            </a:r>
            <a:r>
              <a:rPr lang="de-DE" sz="2200" dirty="0" err="1" smtClean="0">
                <a:latin typeface="Calibri" pitchFamily="34" charset="0"/>
                <a:cs typeface="Calibri" pitchFamily="34" charset="0"/>
              </a:rPr>
              <a:t>from</a:t>
            </a:r>
            <a:r>
              <a:rPr lang="de-DE" sz="2200" dirty="0" smtClean="0">
                <a:latin typeface="Calibri" pitchFamily="34" charset="0"/>
                <a:cs typeface="Calibri" pitchFamily="34" charset="0"/>
              </a:rPr>
              <a:t> </a:t>
            </a:r>
            <a:r>
              <a:rPr lang="de-DE" sz="2200" dirty="0" err="1" smtClean="0">
                <a:latin typeface="Calibri" pitchFamily="34" charset="0"/>
                <a:cs typeface="Calibri" pitchFamily="34" charset="0"/>
              </a:rPr>
              <a:t>Spallation</a:t>
            </a:r>
            <a:r>
              <a:rPr lang="de-DE" sz="2200" dirty="0" smtClean="0">
                <a:latin typeface="Calibri" pitchFamily="34" charset="0"/>
                <a:cs typeface="Calibri" pitchFamily="34" charset="0"/>
              </a:rPr>
              <a:t> Source</a:t>
            </a:r>
            <a:br>
              <a:rPr lang="de-DE" sz="2200" dirty="0" smtClean="0">
                <a:latin typeface="Calibri" pitchFamily="34" charset="0"/>
                <a:cs typeface="Calibri" pitchFamily="34" charset="0"/>
              </a:rPr>
            </a:br>
            <a:r>
              <a:rPr lang="de-DE" sz="2200" dirty="0" smtClean="0">
                <a:latin typeface="Calibri" pitchFamily="34" charset="0"/>
                <a:cs typeface="Calibri" pitchFamily="34" charset="0"/>
              </a:rPr>
              <a:t>(20 </a:t>
            </a:r>
            <a:r>
              <a:rPr lang="de-DE" sz="2200" dirty="0" err="1" smtClean="0">
                <a:latin typeface="Calibri" pitchFamily="34" charset="0"/>
                <a:cs typeface="Calibri" pitchFamily="34" charset="0"/>
              </a:rPr>
              <a:t>GeV</a:t>
            </a:r>
            <a:r>
              <a:rPr lang="de-DE" sz="2200" dirty="0" smtClean="0">
                <a:latin typeface="Calibri" pitchFamily="34" charset="0"/>
                <a:cs typeface="Calibri" pitchFamily="34" charset="0"/>
              </a:rPr>
              <a:t> </a:t>
            </a:r>
            <a:r>
              <a:rPr lang="de-DE" sz="2200" dirty="0" err="1" smtClean="0">
                <a:latin typeface="Calibri" pitchFamily="34" charset="0"/>
                <a:cs typeface="Calibri" pitchFamily="34" charset="0"/>
              </a:rPr>
              <a:t>protons</a:t>
            </a:r>
            <a:r>
              <a:rPr lang="de-DE" sz="2200" dirty="0" smtClean="0">
                <a:latin typeface="Calibri" pitchFamily="34" charset="0"/>
                <a:cs typeface="Calibri" pitchFamily="34" charset="0"/>
              </a:rPr>
              <a:t> on </a:t>
            </a:r>
            <a:r>
              <a:rPr lang="de-DE" sz="2200" dirty="0" err="1" smtClean="0">
                <a:latin typeface="Calibri" pitchFamily="34" charset="0"/>
                <a:cs typeface="Calibri" pitchFamily="34" charset="0"/>
              </a:rPr>
              <a:t>Pb</a:t>
            </a:r>
            <a:r>
              <a:rPr lang="de-DE" sz="2200" dirty="0" smtClean="0">
                <a:latin typeface="Calibri" pitchFamily="34" charset="0"/>
                <a:cs typeface="Calibri" pitchFamily="34" charset="0"/>
              </a:rPr>
              <a:t> </a:t>
            </a:r>
            <a:r>
              <a:rPr lang="de-DE" sz="2200" dirty="0" err="1" smtClean="0">
                <a:latin typeface="Calibri" pitchFamily="34" charset="0"/>
                <a:cs typeface="Calibri" pitchFamily="34" charset="0"/>
              </a:rPr>
              <a:t>target</a:t>
            </a:r>
            <a:r>
              <a:rPr lang="de-DE" sz="2200" dirty="0" smtClean="0">
                <a:latin typeface="Calibri" pitchFamily="34" charset="0"/>
                <a:cs typeface="Calibri" pitchFamily="34" charset="0"/>
              </a:rPr>
              <a:t>)</a:t>
            </a:r>
          </a:p>
        </p:txBody>
      </p:sp>
      <p:sp>
        <p:nvSpPr>
          <p:cNvPr id="3" name="Rechteck 2"/>
          <p:cNvSpPr/>
          <p:nvPr/>
        </p:nvSpPr>
        <p:spPr bwMode="auto">
          <a:xfrm>
            <a:off x="2588624" y="2363765"/>
            <a:ext cx="359361" cy="2558974"/>
          </a:xfrm>
          <a:prstGeom prst="rect">
            <a:avLst/>
          </a:prstGeom>
          <a:solidFill>
            <a:srgbClr val="FF9900">
              <a:alpha val="60000"/>
            </a:srgbClr>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4" name="Textfeld 3"/>
          <p:cNvSpPr txBox="1"/>
          <p:nvPr/>
        </p:nvSpPr>
        <p:spPr>
          <a:xfrm>
            <a:off x="596704" y="5381032"/>
            <a:ext cx="2796862" cy="923330"/>
          </a:xfrm>
          <a:prstGeom prst="rect">
            <a:avLst/>
          </a:prstGeom>
          <a:noFill/>
        </p:spPr>
        <p:txBody>
          <a:bodyPr wrap="square" rtlCol="0">
            <a:spAutoFit/>
          </a:bodyPr>
          <a:lstStyle/>
          <a:p>
            <a:pPr algn="l"/>
            <a:r>
              <a:rPr lang="de-DE" dirty="0" err="1" smtClean="0">
                <a:latin typeface="Calibri" pitchFamily="34" charset="0"/>
                <a:cs typeface="Calibri" pitchFamily="34" charset="0"/>
              </a:rPr>
              <a:t>Measured</a:t>
            </a:r>
            <a:r>
              <a:rPr lang="de-DE" dirty="0" smtClean="0">
                <a:latin typeface="Calibri" pitchFamily="34" charset="0"/>
                <a:cs typeface="Calibri" pitchFamily="34" charset="0"/>
              </a:rPr>
              <a:t> at n-TOF, CERN (</a:t>
            </a:r>
            <a:r>
              <a:rPr lang="de-DE" dirty="0" err="1" smtClean="0">
                <a:latin typeface="Calibri" pitchFamily="34" charset="0"/>
                <a:cs typeface="Calibri" pitchFamily="34" charset="0"/>
              </a:rPr>
              <a:t>flight</a:t>
            </a:r>
            <a:r>
              <a:rPr lang="de-DE" dirty="0" smtClean="0">
                <a:latin typeface="Calibri" pitchFamily="34" charset="0"/>
                <a:cs typeface="Calibri" pitchFamily="34" charset="0"/>
              </a:rPr>
              <a:t> </a:t>
            </a:r>
            <a:r>
              <a:rPr lang="de-DE" dirty="0" err="1" smtClean="0">
                <a:latin typeface="Calibri" pitchFamily="34" charset="0"/>
                <a:cs typeface="Calibri" pitchFamily="34" charset="0"/>
              </a:rPr>
              <a:t>path</a:t>
            </a:r>
            <a:r>
              <a:rPr lang="de-DE" dirty="0" smtClean="0">
                <a:latin typeface="Calibri" pitchFamily="34" charset="0"/>
                <a:cs typeface="Calibri" pitchFamily="34" charset="0"/>
              </a:rPr>
              <a:t>: 200m) [Colonna et al., 2010].</a:t>
            </a:r>
          </a:p>
        </p:txBody>
      </p:sp>
      <p:cxnSp>
        <p:nvCxnSpPr>
          <p:cNvPr id="17" name="Gerade Verbindung mit Pfeil 16"/>
          <p:cNvCxnSpPr/>
          <p:nvPr/>
        </p:nvCxnSpPr>
        <p:spPr bwMode="auto">
          <a:xfrm flipH="1" flipV="1">
            <a:off x="2789379" y="4662054"/>
            <a:ext cx="1445571" cy="742062"/>
          </a:xfrm>
          <a:prstGeom prst="straightConnector1">
            <a:avLst/>
          </a:prstGeom>
          <a:noFill/>
          <a:ln w="28575" cap="flat" cmpd="sng" algn="ctr">
            <a:solidFill>
              <a:srgbClr val="FF6600"/>
            </a:solidFill>
            <a:prstDash val="solid"/>
            <a:round/>
            <a:headEnd type="none" w="med" len="med"/>
            <a:tailEnd type="arrow" w="lg" len="lg"/>
          </a:ln>
          <a:effectLst/>
        </p:spPr>
      </p:cxnSp>
      <p:sp>
        <p:nvSpPr>
          <p:cNvPr id="18" name="Textfeld 17"/>
          <p:cNvSpPr txBox="1"/>
          <p:nvPr/>
        </p:nvSpPr>
        <p:spPr>
          <a:xfrm>
            <a:off x="3639276" y="5179374"/>
            <a:ext cx="1207958" cy="646331"/>
          </a:xfrm>
          <a:prstGeom prst="rect">
            <a:avLst/>
          </a:prstGeom>
          <a:solidFill>
            <a:schemeClr val="bg1"/>
          </a:solidFill>
          <a:ln>
            <a:solidFill>
              <a:srgbClr val="FF6600"/>
            </a:solidFill>
          </a:ln>
        </p:spPr>
        <p:txBody>
          <a:bodyPr wrap="none" rtlCol="0">
            <a:spAutoFit/>
          </a:bodyPr>
          <a:lstStyle/>
          <a:p>
            <a:r>
              <a:rPr lang="de-DE" dirty="0">
                <a:latin typeface="Calibri" pitchFamily="34" charset="0"/>
                <a:cs typeface="Calibri" pitchFamily="34" charset="0"/>
              </a:rPr>
              <a:t>n</a:t>
            </a:r>
            <a:r>
              <a:rPr lang="de-DE" dirty="0" smtClean="0">
                <a:latin typeface="Calibri" pitchFamily="34" charset="0"/>
                <a:cs typeface="Calibri" pitchFamily="34" charset="0"/>
              </a:rPr>
              <a:t> </a:t>
            </a:r>
            <a:r>
              <a:rPr lang="de-DE" dirty="0" err="1" smtClean="0">
                <a:latin typeface="Calibri" pitchFamily="34" charset="0"/>
                <a:cs typeface="Calibri" pitchFamily="34" charset="0"/>
              </a:rPr>
              <a:t>energy</a:t>
            </a:r>
            <a:r>
              <a:rPr lang="de-DE" dirty="0" smtClean="0">
                <a:latin typeface="Calibri" pitchFamily="34" charset="0"/>
                <a:cs typeface="Calibri" pitchFamily="34" charset="0"/>
              </a:rPr>
              <a:t>:</a:t>
            </a:r>
          </a:p>
          <a:p>
            <a:r>
              <a:rPr lang="de-DE" dirty="0" smtClean="0">
                <a:latin typeface="Calibri" pitchFamily="34" charset="0"/>
                <a:cs typeface="Calibri" pitchFamily="34" charset="0"/>
              </a:rPr>
              <a:t>1…100 </a:t>
            </a:r>
            <a:r>
              <a:rPr lang="de-DE" dirty="0" err="1" smtClean="0">
                <a:latin typeface="Calibri" pitchFamily="34" charset="0"/>
                <a:cs typeface="Calibri" pitchFamily="34" charset="0"/>
              </a:rPr>
              <a:t>keV</a:t>
            </a:r>
            <a:endParaRPr lang="de-DE" dirty="0" smtClean="0">
              <a:latin typeface="Calibri" pitchFamily="34" charset="0"/>
              <a:cs typeface="Calibri" pitchFamily="34" charset="0"/>
            </a:endParaRPr>
          </a:p>
        </p:txBody>
      </p:sp>
      <mc:AlternateContent xmlns:mc="http://schemas.openxmlformats.org/markup-compatibility/2006" xmlns:a14="http://schemas.microsoft.com/office/drawing/2010/main">
        <mc:Choice Requires="a14">
          <p:sp>
            <p:nvSpPr>
              <p:cNvPr id="19" name="Textfeld 18"/>
              <p:cNvSpPr txBox="1"/>
              <p:nvPr/>
            </p:nvSpPr>
            <p:spPr>
              <a:xfrm>
                <a:off x="4844444" y="1429566"/>
                <a:ext cx="4362714" cy="769441"/>
              </a:xfrm>
              <a:prstGeom prst="rect">
                <a:avLst/>
              </a:prstGeom>
              <a:noFill/>
            </p:spPr>
            <p:txBody>
              <a:bodyPr wrap="square" rtlCol="0">
                <a:spAutoFit/>
              </a:bodyPr>
              <a:lstStyle/>
              <a:p>
                <a:pPr algn="l"/>
                <a:r>
                  <a:rPr lang="de-DE" sz="2200" dirty="0" smtClean="0">
                    <a:latin typeface="Calibri" pitchFamily="34" charset="0"/>
                    <a:cs typeface="Calibri" pitchFamily="34" charset="0"/>
                  </a:rPr>
                  <a:t>Spectrum </a:t>
                </a:r>
                <a:r>
                  <a:rPr lang="de-DE" sz="2200" dirty="0" err="1" smtClean="0">
                    <a:latin typeface="Calibri" pitchFamily="34" charset="0"/>
                    <a:cs typeface="Calibri" pitchFamily="34" charset="0"/>
                  </a:rPr>
                  <a:t>from</a:t>
                </a:r>
                <a:r>
                  <a:rPr lang="de-DE" sz="2200" dirty="0" smtClean="0">
                    <a:latin typeface="Calibri" pitchFamily="34" charset="0"/>
                    <a:cs typeface="Calibri" pitchFamily="34" charset="0"/>
                  </a:rPr>
                  <a:t> </a:t>
                </a:r>
                <a:r>
                  <a:rPr lang="de-DE" sz="2200" dirty="0" err="1" smtClean="0">
                    <a:latin typeface="Calibri" pitchFamily="34" charset="0"/>
                    <a:cs typeface="Calibri" pitchFamily="34" charset="0"/>
                  </a:rPr>
                  <a:t>small-scale</a:t>
                </a:r>
                <a:r>
                  <a:rPr lang="de-DE" sz="2200" dirty="0" smtClean="0">
                    <a:latin typeface="Calibri" pitchFamily="34" charset="0"/>
                    <a:cs typeface="Calibri" pitchFamily="34" charset="0"/>
                  </a:rPr>
                  <a:t> </a:t>
                </a:r>
                <a:r>
                  <a:rPr lang="de-DE" sz="2200" dirty="0" err="1" smtClean="0">
                    <a:latin typeface="Calibri" pitchFamily="34" charset="0"/>
                    <a:cs typeface="Calibri" pitchFamily="34" charset="0"/>
                  </a:rPr>
                  <a:t>facility</a:t>
                </a:r>
                <a:endParaRPr lang="de-DE" sz="2200" dirty="0" smtClean="0">
                  <a:latin typeface="Calibri" pitchFamily="34" charset="0"/>
                  <a:cs typeface="Calibri" pitchFamily="34" charset="0"/>
                </a:endParaRPr>
              </a:p>
              <a:p>
                <a:pPr algn="l"/>
                <a:r>
                  <a:rPr lang="de-DE" sz="2200" dirty="0" err="1" smtClean="0">
                    <a:latin typeface="Calibri" pitchFamily="34" charset="0"/>
                    <a:cs typeface="Calibri" pitchFamily="34" charset="0"/>
                  </a:rPr>
                  <a:t>using</a:t>
                </a:r>
                <a:r>
                  <a:rPr lang="de-DE" sz="2200" dirty="0" smtClean="0">
                    <a:latin typeface="Calibri" pitchFamily="34" charset="0"/>
                    <a:cs typeface="Calibri" pitchFamily="34" charset="0"/>
                  </a:rPr>
                  <a:t> </a:t>
                </a:r>
                <a:r>
                  <a:rPr lang="de-DE" sz="2200" dirty="0" err="1" smtClean="0">
                    <a:latin typeface="Calibri" pitchFamily="34" charset="0"/>
                    <a:cs typeface="Calibri" pitchFamily="34" charset="0"/>
                  </a:rPr>
                  <a:t>the</a:t>
                </a:r>
                <a:r>
                  <a:rPr lang="de-DE" sz="2200" dirty="0" smtClean="0">
                    <a:latin typeface="Calibri" pitchFamily="34" charset="0"/>
                    <a:cs typeface="Calibri" pitchFamily="34" charset="0"/>
                  </a:rPr>
                  <a:t> </a:t>
                </a:r>
                <a14:m>
                  <m:oMath xmlns:m="http://schemas.openxmlformats.org/officeDocument/2006/math">
                    <m:sPre>
                      <m:sPrePr>
                        <m:ctrlPr>
                          <a:rPr lang="en-US" sz="2100" i="1" smtClean="0">
                            <a:latin typeface="Cambria Math" panose="02040503050406030204" pitchFamily="18" charset="0"/>
                          </a:rPr>
                        </m:ctrlPr>
                      </m:sPrePr>
                      <m:sub>
                        <m:r>
                          <a:rPr lang="en-US" sz="2100" b="0" i="1" smtClean="0">
                            <a:latin typeface="Cambria Math" panose="02040503050406030204" pitchFamily="18" charset="0"/>
                          </a:rPr>
                          <m:t> </m:t>
                        </m:r>
                      </m:sub>
                      <m:sup>
                        <m:r>
                          <a:rPr lang="en-US" sz="2100" i="1">
                            <a:latin typeface="Cambria Math" panose="02040503050406030204" pitchFamily="18" charset="0"/>
                          </a:rPr>
                          <m:t>7</m:t>
                        </m:r>
                      </m:sup>
                      <m:e>
                        <m:r>
                          <m:rPr>
                            <m:sty m:val="p"/>
                          </m:rPr>
                          <a:rPr lang="en-US" sz="2100">
                            <a:latin typeface="Cambria Math" panose="02040503050406030204" pitchFamily="18" charset="0"/>
                          </a:rPr>
                          <m:t>Li</m:t>
                        </m:r>
                        <m:r>
                          <a:rPr lang="en-US" sz="2100">
                            <a:latin typeface="Cambria Math" panose="02040503050406030204" pitchFamily="18" charset="0"/>
                          </a:rPr>
                          <m:t>(</m:t>
                        </m:r>
                        <m:r>
                          <m:rPr>
                            <m:sty m:val="p"/>
                          </m:rPr>
                          <a:rPr lang="en-US" sz="2100">
                            <a:latin typeface="Cambria Math" panose="02040503050406030204" pitchFamily="18" charset="0"/>
                          </a:rPr>
                          <m:t>p</m:t>
                        </m:r>
                        <m:r>
                          <a:rPr lang="en-US" sz="2100">
                            <a:latin typeface="Cambria Math" panose="02040503050406030204" pitchFamily="18" charset="0"/>
                          </a:rPr>
                          <m:t>,</m:t>
                        </m:r>
                        <m:r>
                          <m:rPr>
                            <m:sty m:val="p"/>
                          </m:rPr>
                          <a:rPr lang="en-US" sz="2100">
                            <a:latin typeface="Cambria Math" panose="02040503050406030204" pitchFamily="18" charset="0"/>
                          </a:rPr>
                          <m:t>n</m:t>
                        </m:r>
                        <m:r>
                          <a:rPr lang="en-US" sz="2100">
                            <a:latin typeface="Cambria Math" panose="02040503050406030204" pitchFamily="18" charset="0"/>
                          </a:rPr>
                          <m:t>)</m:t>
                        </m:r>
                        <m:sPre>
                          <m:sPrePr>
                            <m:ctrlPr>
                              <a:rPr lang="en-US" sz="2100" i="1">
                                <a:latin typeface="Cambria Math" panose="02040503050406030204" pitchFamily="18" charset="0"/>
                              </a:rPr>
                            </m:ctrlPr>
                          </m:sPrePr>
                          <m:sub>
                            <m:r>
                              <a:rPr lang="en-US" sz="2100" b="0" i="1" smtClean="0">
                                <a:latin typeface="Cambria Math" panose="02040503050406030204" pitchFamily="18" charset="0"/>
                              </a:rPr>
                              <m:t> </m:t>
                            </m:r>
                          </m:sub>
                          <m:sup>
                            <m:r>
                              <a:rPr lang="en-US" sz="2100" i="1">
                                <a:latin typeface="Cambria Math" panose="02040503050406030204" pitchFamily="18" charset="0"/>
                              </a:rPr>
                              <m:t>7</m:t>
                            </m:r>
                          </m:sup>
                          <m:e>
                            <m:r>
                              <m:rPr>
                                <m:sty m:val="p"/>
                              </m:rPr>
                              <a:rPr lang="en-US" sz="2100">
                                <a:latin typeface="Cambria Math" panose="02040503050406030204" pitchFamily="18" charset="0"/>
                              </a:rPr>
                              <m:t>Be</m:t>
                            </m:r>
                            <m:r>
                              <a:rPr lang="en-US" sz="2100" i="1">
                                <a:latin typeface="Cambria Math" panose="02040503050406030204" pitchFamily="18" charset="0"/>
                              </a:rPr>
                              <m:t> </m:t>
                            </m:r>
                          </m:e>
                        </m:sPre>
                      </m:e>
                    </m:sPre>
                  </m:oMath>
                </a14:m>
                <a:r>
                  <a:rPr lang="de-DE" sz="2200" dirty="0" err="1" smtClean="0">
                    <a:latin typeface="Calibri" pitchFamily="34" charset="0"/>
                    <a:cs typeface="Calibri" pitchFamily="34" charset="0"/>
                  </a:rPr>
                  <a:t>reaction</a:t>
                </a:r>
                <a:r>
                  <a:rPr lang="de-DE" sz="2200" dirty="0" smtClean="0">
                    <a:latin typeface="Calibri" pitchFamily="34" charset="0"/>
                    <a:cs typeface="Calibri" pitchFamily="34" charset="0"/>
                  </a:rPr>
                  <a:t>.</a:t>
                </a:r>
              </a:p>
            </p:txBody>
          </p:sp>
        </mc:Choice>
        <mc:Fallback xmlns="">
          <p:sp>
            <p:nvSpPr>
              <p:cNvPr id="19" name="Textfeld 18"/>
              <p:cNvSpPr txBox="1">
                <a:spLocks noRot="1" noChangeAspect="1" noMove="1" noResize="1" noEditPoints="1" noAdjustHandles="1" noChangeArrowheads="1" noChangeShapeType="1" noTextEdit="1"/>
              </p:cNvSpPr>
              <p:nvPr/>
            </p:nvSpPr>
            <p:spPr>
              <a:xfrm>
                <a:off x="4844444" y="1429566"/>
                <a:ext cx="4362714" cy="769441"/>
              </a:xfrm>
              <a:prstGeom prst="rect">
                <a:avLst/>
              </a:prstGeom>
              <a:blipFill rotWithShape="0">
                <a:blip r:embed="rId7"/>
                <a:stretch>
                  <a:fillRect l="-1818" t="-5556" b="-15079"/>
                </a:stretch>
              </a:blipFill>
            </p:spPr>
            <p:txBody>
              <a:bodyPr/>
              <a:lstStyle/>
              <a:p>
                <a:r>
                  <a:rPr lang="en-US">
                    <a:noFill/>
                  </a:rPr>
                  <a:t> </a:t>
                </a:r>
              </a:p>
            </p:txBody>
          </p:sp>
        </mc:Fallback>
      </mc:AlternateContent>
    </p:spTree>
    <p:extLst>
      <p:ext uri="{BB962C8B-B14F-4D97-AF65-F5344CB8AC3E}">
        <p14:creationId xmlns:p14="http://schemas.microsoft.com/office/powerpoint/2010/main" val="8221581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656701" y="1600200"/>
            <a:ext cx="7739149" cy="4525963"/>
          </a:xfrm>
        </p:spPr>
        <p:txBody>
          <a:bodyPr/>
          <a:lstStyle/>
          <a:p>
            <a:pPr marL="0" indent="0">
              <a:buNone/>
            </a:pPr>
            <a:r>
              <a:rPr lang="de-DE" dirty="0" err="1" smtClean="0"/>
              <a:t>Thanks</a:t>
            </a:r>
            <a:r>
              <a:rPr lang="de-DE" dirty="0" smtClean="0"/>
              <a:t> </a:t>
            </a:r>
            <a:r>
              <a:rPr lang="de-DE" dirty="0" err="1" smtClean="0"/>
              <a:t>to</a:t>
            </a:r>
            <a:r>
              <a:rPr lang="de-DE" dirty="0" smtClean="0"/>
              <a:t>… </a:t>
            </a:r>
          </a:p>
          <a:p>
            <a:endParaRPr lang="de-DE" sz="2600" dirty="0" smtClean="0"/>
          </a:p>
          <a:p>
            <a:r>
              <a:rPr lang="de-DE" sz="2600" dirty="0" smtClean="0"/>
              <a:t>FRANZ </a:t>
            </a:r>
            <a:r>
              <a:rPr lang="de-DE" sz="2600" dirty="0" err="1" smtClean="0"/>
              <a:t>team</a:t>
            </a:r>
            <a:r>
              <a:rPr lang="de-DE" sz="2600" dirty="0" smtClean="0"/>
              <a:t>: </a:t>
            </a:r>
            <a:r>
              <a:rPr lang="en-US" sz="2600" dirty="0" smtClean="0"/>
              <a:t>M</a:t>
            </a:r>
            <a:r>
              <a:rPr lang="en-US" sz="2600" dirty="0"/>
              <a:t>. </a:t>
            </a:r>
            <a:r>
              <a:rPr lang="en-US" sz="2600" dirty="0" err="1"/>
              <a:t>Heilmann</a:t>
            </a:r>
            <a:r>
              <a:rPr lang="en-US" sz="2600" dirty="0"/>
              <a:t>, </a:t>
            </a:r>
            <a:r>
              <a:rPr lang="en-US" sz="2600" dirty="0" smtClean="0"/>
              <a:t>B. </a:t>
            </a:r>
            <a:r>
              <a:rPr lang="en-US" sz="2600" dirty="0" err="1" smtClean="0"/>
              <a:t>Klump</a:t>
            </a:r>
            <a:r>
              <a:rPr lang="en-US" sz="2600" dirty="0" smtClean="0"/>
              <a:t>, O</a:t>
            </a:r>
            <a:r>
              <a:rPr lang="en-US" sz="2600" dirty="0"/>
              <a:t>. </a:t>
            </a:r>
            <a:r>
              <a:rPr lang="en-US" sz="2600" dirty="0" err="1" smtClean="0"/>
              <a:t>Meusel</a:t>
            </a:r>
            <a:r>
              <a:rPr lang="en-US" sz="2600" dirty="0" smtClean="0"/>
              <a:t>, H. </a:t>
            </a:r>
            <a:r>
              <a:rPr lang="en-US" sz="2600" dirty="0" err="1" smtClean="0"/>
              <a:t>Podlech</a:t>
            </a:r>
            <a:r>
              <a:rPr lang="en-US" sz="2600" dirty="0"/>
              <a:t>, U. Ratzinger, </a:t>
            </a:r>
            <a:r>
              <a:rPr lang="en-US" sz="2600" dirty="0" smtClean="0"/>
              <a:t>A. </a:t>
            </a:r>
            <a:r>
              <a:rPr lang="en-US" sz="2600" dirty="0" err="1" smtClean="0"/>
              <a:t>Schempp</a:t>
            </a:r>
            <a:r>
              <a:rPr lang="en-US" sz="2600" dirty="0" smtClean="0"/>
              <a:t>, P. Schneider, M. Schwarz, W. </a:t>
            </a:r>
            <a:r>
              <a:rPr lang="en-US" sz="2600" dirty="0" err="1" smtClean="0"/>
              <a:t>Schweizer</a:t>
            </a:r>
            <a:r>
              <a:rPr lang="en-US" sz="2600" dirty="0" smtClean="0"/>
              <a:t>, K</a:t>
            </a:r>
            <a:r>
              <a:rPr lang="en-US" sz="2600" dirty="0"/>
              <a:t>. </a:t>
            </a:r>
            <a:r>
              <a:rPr lang="en-US" sz="2600" dirty="0" smtClean="0"/>
              <a:t>Volk.</a:t>
            </a:r>
            <a:endParaRPr lang="de-DE" sz="2600" dirty="0" smtClean="0"/>
          </a:p>
          <a:p>
            <a:endParaRPr lang="de-DE" sz="2600" dirty="0" smtClean="0"/>
          </a:p>
          <a:p>
            <a:r>
              <a:rPr lang="de-DE" sz="2600" dirty="0" smtClean="0"/>
              <a:t>NNP </a:t>
            </a:r>
            <a:r>
              <a:rPr lang="de-DE" sz="2600" dirty="0" err="1" smtClean="0"/>
              <a:t>group</a:t>
            </a:r>
            <a:r>
              <a:rPr lang="de-DE" sz="2600" dirty="0" smtClean="0"/>
              <a:t>: A</a:t>
            </a:r>
            <a:r>
              <a:rPr lang="de-DE" sz="2600" dirty="0"/>
              <a:t>. Ates, M. </a:t>
            </a:r>
            <a:r>
              <a:rPr lang="de-DE" sz="2600" dirty="0" err="1"/>
              <a:t>Droba</a:t>
            </a:r>
            <a:r>
              <a:rPr lang="de-DE" sz="2600" dirty="0"/>
              <a:t>, S. </a:t>
            </a:r>
            <a:r>
              <a:rPr lang="de-DE" sz="2600" dirty="0" err="1"/>
              <a:t>Klaproth</a:t>
            </a:r>
            <a:r>
              <a:rPr lang="de-DE" sz="2600" dirty="0"/>
              <a:t>, O</a:t>
            </a:r>
            <a:r>
              <a:rPr lang="de-DE" sz="2600" dirty="0" smtClean="0"/>
              <a:t>. </a:t>
            </a:r>
            <a:r>
              <a:rPr lang="de-DE" sz="2600" dirty="0" err="1" smtClean="0"/>
              <a:t>Meusel</a:t>
            </a:r>
            <a:r>
              <a:rPr lang="de-DE" sz="2600" dirty="0"/>
              <a:t>, </a:t>
            </a:r>
            <a:r>
              <a:rPr lang="de-DE" sz="2600" dirty="0" smtClean="0"/>
              <a:t>D. Noll, </a:t>
            </a:r>
            <a:r>
              <a:rPr lang="de-DE" sz="2600" dirty="0"/>
              <a:t>O. </a:t>
            </a:r>
            <a:r>
              <a:rPr lang="de-DE" sz="2600" dirty="0" err="1"/>
              <a:t>Payir</a:t>
            </a:r>
            <a:r>
              <a:rPr lang="de-DE" sz="2600" dirty="0"/>
              <a:t>, P. Schneider, H. Niebuhr, B. Scheible, K. </a:t>
            </a:r>
            <a:r>
              <a:rPr lang="de-DE" sz="2600" dirty="0" smtClean="0"/>
              <a:t>Schulte</a:t>
            </a:r>
            <a:r>
              <a:rPr lang="de-DE" sz="2600" dirty="0"/>
              <a:t>,</a:t>
            </a:r>
            <a:r>
              <a:rPr lang="de-DE" sz="2600" dirty="0" smtClean="0"/>
              <a:t> J</a:t>
            </a:r>
            <a:r>
              <a:rPr lang="de-DE" sz="2600" dirty="0"/>
              <a:t>. Wagner, </a:t>
            </a:r>
            <a:r>
              <a:rPr lang="de-DE" sz="2600" dirty="0" smtClean="0"/>
              <a:t>K. Zerbe. </a:t>
            </a:r>
            <a:endParaRPr lang="de-DE" sz="2600" dirty="0"/>
          </a:p>
        </p:txBody>
      </p:sp>
    </p:spTree>
    <p:extLst>
      <p:ext uri="{BB962C8B-B14F-4D97-AF65-F5344CB8AC3E}">
        <p14:creationId xmlns:p14="http://schemas.microsoft.com/office/powerpoint/2010/main" val="284743832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0742" y="819431"/>
            <a:ext cx="4320000" cy="5760000"/>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69257" y="1539431"/>
            <a:ext cx="5760000" cy="4320000"/>
          </a:xfrm>
          <a:prstGeom prst="rect">
            <a:avLst/>
          </a:prstGeom>
        </p:spPr>
      </p:pic>
      <p:sp>
        <p:nvSpPr>
          <p:cNvPr id="7" name="Textfeld 6"/>
          <p:cNvSpPr txBox="1"/>
          <p:nvPr/>
        </p:nvSpPr>
        <p:spPr>
          <a:xfrm>
            <a:off x="1592297" y="824215"/>
            <a:ext cx="1810112" cy="477054"/>
          </a:xfrm>
          <a:prstGeom prst="rect">
            <a:avLst/>
          </a:prstGeom>
          <a:noFill/>
        </p:spPr>
        <p:txBody>
          <a:bodyPr wrap="none" rtlCol="0">
            <a:spAutoFit/>
          </a:bodyPr>
          <a:lstStyle/>
          <a:p>
            <a:r>
              <a:rPr lang="de-DE" sz="2500" b="1" dirty="0" smtClean="0">
                <a:latin typeface="Calibri" pitchFamily="34" charset="0"/>
                <a:cs typeface="Calibri" pitchFamily="34" charset="0"/>
              </a:rPr>
              <a:t>Blue </a:t>
            </a:r>
            <a:r>
              <a:rPr lang="de-DE" sz="2500" b="1" dirty="0" smtClean="0">
                <a:latin typeface="Calibri" pitchFamily="34" charset="0"/>
                <a:cs typeface="Calibri" pitchFamily="34" charset="0"/>
              </a:rPr>
              <a:t>skies,…</a:t>
            </a:r>
            <a:endParaRPr lang="en-US" sz="2500" b="1" dirty="0" err="1" smtClean="0">
              <a:latin typeface="Calibri" pitchFamily="34" charset="0"/>
              <a:cs typeface="Calibri" pitchFamily="34" charset="0"/>
            </a:endParaRPr>
          </a:p>
        </p:txBody>
      </p:sp>
      <p:sp>
        <p:nvSpPr>
          <p:cNvPr id="8" name="Textfeld 7"/>
          <p:cNvSpPr txBox="1"/>
          <p:nvPr/>
        </p:nvSpPr>
        <p:spPr>
          <a:xfrm>
            <a:off x="331799" y="5667071"/>
            <a:ext cx="2211631" cy="477054"/>
          </a:xfrm>
          <a:prstGeom prst="rect">
            <a:avLst/>
          </a:prstGeom>
          <a:noFill/>
        </p:spPr>
        <p:txBody>
          <a:bodyPr wrap="none" rtlCol="0">
            <a:spAutoFit/>
          </a:bodyPr>
          <a:lstStyle/>
          <a:p>
            <a:r>
              <a:rPr lang="de-DE" sz="2500" b="1" dirty="0" smtClean="0">
                <a:latin typeface="Calibri" pitchFamily="34" charset="0"/>
                <a:cs typeface="Calibri" pitchFamily="34" charset="0"/>
              </a:rPr>
              <a:t>…green </a:t>
            </a:r>
            <a:r>
              <a:rPr lang="de-DE" sz="2500" b="1" dirty="0" smtClean="0">
                <a:latin typeface="Calibri" pitchFamily="34" charset="0"/>
                <a:cs typeface="Calibri" pitchFamily="34" charset="0"/>
              </a:rPr>
              <a:t>rivers…</a:t>
            </a:r>
            <a:endParaRPr lang="en-US" sz="2500" b="1" dirty="0" err="1" smtClean="0">
              <a:latin typeface="Calibri" pitchFamily="34" charset="0"/>
              <a:cs typeface="Calibri" pitchFamily="34" charset="0"/>
            </a:endParaRPr>
          </a:p>
        </p:txBody>
      </p:sp>
      <p:sp>
        <p:nvSpPr>
          <p:cNvPr id="9" name="Textfeld 8"/>
          <p:cNvSpPr txBox="1"/>
          <p:nvPr/>
        </p:nvSpPr>
        <p:spPr>
          <a:xfrm>
            <a:off x="5388107" y="737096"/>
            <a:ext cx="3578095" cy="477054"/>
          </a:xfrm>
          <a:prstGeom prst="rect">
            <a:avLst/>
          </a:prstGeom>
          <a:noFill/>
        </p:spPr>
        <p:txBody>
          <a:bodyPr wrap="none" rtlCol="0">
            <a:spAutoFit/>
          </a:bodyPr>
          <a:lstStyle/>
          <a:p>
            <a:r>
              <a:rPr lang="de-DE" sz="2500" b="1" dirty="0" smtClean="0">
                <a:latin typeface="Calibri" pitchFamily="34" charset="0"/>
                <a:cs typeface="Calibri" pitchFamily="34" charset="0"/>
              </a:rPr>
              <a:t>…</a:t>
            </a:r>
            <a:r>
              <a:rPr lang="de-DE" sz="2500" b="1" dirty="0" err="1" smtClean="0">
                <a:latin typeface="Calibri" pitchFamily="34" charset="0"/>
                <a:cs typeface="Calibri" pitchFamily="34" charset="0"/>
              </a:rPr>
              <a:t>and</a:t>
            </a:r>
            <a:r>
              <a:rPr lang="de-DE" sz="2500" b="1" dirty="0" smtClean="0">
                <a:latin typeface="Calibri" pitchFamily="34" charset="0"/>
                <a:cs typeface="Calibri" pitchFamily="34" charset="0"/>
              </a:rPr>
              <a:t> </a:t>
            </a:r>
            <a:r>
              <a:rPr lang="de-DE" sz="2500" b="1" dirty="0" err="1" smtClean="0">
                <a:latin typeface="Calibri" pitchFamily="34" charset="0"/>
                <a:cs typeface="Calibri" pitchFamily="34" charset="0"/>
              </a:rPr>
              <a:t>fascinating</a:t>
            </a:r>
            <a:r>
              <a:rPr lang="de-DE" sz="2500" b="1" dirty="0" smtClean="0">
                <a:latin typeface="Calibri" pitchFamily="34" charset="0"/>
                <a:cs typeface="Calibri" pitchFamily="34" charset="0"/>
              </a:rPr>
              <a:t> </a:t>
            </a:r>
            <a:r>
              <a:rPr lang="de-DE" sz="2500" b="1" dirty="0" err="1" smtClean="0">
                <a:latin typeface="Calibri" pitchFamily="34" charset="0"/>
                <a:cs typeface="Calibri" pitchFamily="34" charset="0"/>
              </a:rPr>
              <a:t>science</a:t>
            </a:r>
            <a:r>
              <a:rPr lang="de-DE" sz="2500" b="1" dirty="0" smtClean="0">
                <a:latin typeface="Calibri" pitchFamily="34" charset="0"/>
                <a:cs typeface="Calibri" pitchFamily="34" charset="0"/>
              </a:rPr>
              <a:t>.</a:t>
            </a:r>
            <a:endParaRPr lang="en-US" sz="2500" b="1" dirty="0" err="1" smtClean="0">
              <a:latin typeface="Calibri" pitchFamily="34" charset="0"/>
              <a:cs typeface="Calibri" pitchFamily="34" charset="0"/>
            </a:endParaRPr>
          </a:p>
        </p:txBody>
      </p:sp>
      <p:sp>
        <p:nvSpPr>
          <p:cNvPr id="3" name="Inhaltsplatzhalter 2"/>
          <p:cNvSpPr>
            <a:spLocks noGrp="1"/>
          </p:cNvSpPr>
          <p:nvPr>
            <p:ph idx="1"/>
          </p:nvPr>
        </p:nvSpPr>
        <p:spPr>
          <a:xfrm>
            <a:off x="5217372" y="3957247"/>
            <a:ext cx="3211733" cy="963886"/>
          </a:xfrm>
          <a:solidFill>
            <a:srgbClr val="FFFFFF">
              <a:alpha val="40000"/>
            </a:srgbClr>
          </a:solidFill>
        </p:spPr>
        <p:txBody>
          <a:bodyPr/>
          <a:lstStyle/>
          <a:p>
            <a:pPr marL="0" indent="0" algn="ctr">
              <a:buNone/>
            </a:pPr>
            <a:r>
              <a:rPr lang="de-DE" sz="2800" b="1" dirty="0" err="1" smtClean="0"/>
              <a:t>Thank</a:t>
            </a:r>
            <a:r>
              <a:rPr lang="de-DE" sz="2800" b="1" dirty="0" smtClean="0"/>
              <a:t> </a:t>
            </a:r>
            <a:r>
              <a:rPr lang="de-DE" sz="2800" b="1" dirty="0" err="1" smtClean="0"/>
              <a:t>you</a:t>
            </a:r>
            <a:r>
              <a:rPr lang="de-DE" sz="2800" b="1" dirty="0" smtClean="0"/>
              <a:t> </a:t>
            </a:r>
            <a:r>
              <a:rPr lang="de-DE" sz="2800" b="1" dirty="0" err="1" smtClean="0"/>
              <a:t>for</a:t>
            </a:r>
            <a:r>
              <a:rPr lang="de-DE" sz="2800" b="1" dirty="0" smtClean="0"/>
              <a:t> </a:t>
            </a:r>
            <a:r>
              <a:rPr lang="de-DE" sz="2800" b="1" dirty="0" err="1" smtClean="0"/>
              <a:t>your</a:t>
            </a:r>
            <a:r>
              <a:rPr lang="de-DE" sz="2800" b="1" dirty="0" smtClean="0"/>
              <a:t> </a:t>
            </a:r>
            <a:r>
              <a:rPr lang="de-DE" sz="2800" b="1" dirty="0" err="1" smtClean="0"/>
              <a:t>attention</a:t>
            </a:r>
            <a:r>
              <a:rPr lang="de-DE" sz="2800" b="1" dirty="0" smtClean="0"/>
              <a:t>!</a:t>
            </a:r>
            <a:endParaRPr lang="de-DE" sz="2800" b="1" dirty="0"/>
          </a:p>
        </p:txBody>
      </p:sp>
    </p:spTree>
    <p:extLst>
      <p:ext uri="{BB962C8B-B14F-4D97-AF65-F5344CB8AC3E}">
        <p14:creationId xmlns:p14="http://schemas.microsoft.com/office/powerpoint/2010/main" val="383606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3477485" y="3031819"/>
            <a:ext cx="8229600" cy="4525963"/>
          </a:xfrm>
        </p:spPr>
        <p:txBody>
          <a:bodyPr/>
          <a:lstStyle/>
          <a:p>
            <a:pPr marL="0" indent="0">
              <a:buNone/>
            </a:pPr>
            <a:r>
              <a:rPr lang="de-DE" dirty="0" smtClean="0"/>
              <a:t>Backup</a:t>
            </a:r>
            <a:endParaRPr lang="de-DE" dirty="0"/>
          </a:p>
        </p:txBody>
      </p:sp>
    </p:spTree>
    <p:extLst>
      <p:ext uri="{BB962C8B-B14F-4D97-AF65-F5344CB8AC3E}">
        <p14:creationId xmlns:p14="http://schemas.microsoft.com/office/powerpoint/2010/main" val="9345401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18641" y="3394606"/>
            <a:ext cx="8229600" cy="1143000"/>
          </a:xfrm>
        </p:spPr>
        <p:txBody>
          <a:bodyPr/>
          <a:lstStyle/>
          <a:p>
            <a:r>
              <a:rPr lang="de-DE" dirty="0" smtClean="0"/>
              <a:t>Beam </a:t>
            </a:r>
            <a:r>
              <a:rPr lang="de-DE" dirty="0" err="1" smtClean="0"/>
              <a:t>Measurements</a:t>
            </a:r>
            <a:endParaRPr lang="de-DE" dirty="0"/>
          </a:p>
        </p:txBody>
      </p:sp>
    </p:spTree>
    <p:extLst>
      <p:ext uri="{BB962C8B-B14F-4D97-AF65-F5344CB8AC3E}">
        <p14:creationId xmlns:p14="http://schemas.microsoft.com/office/powerpoint/2010/main" val="12230159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Measurements</a:t>
            </a:r>
            <a:r>
              <a:rPr lang="de-DE" dirty="0" smtClean="0"/>
              <a:t>: DC Transmission</a:t>
            </a:r>
            <a:endParaRPr lang="de-DE" dirty="0"/>
          </a:p>
        </p:txBody>
      </p:sp>
      <p:sp>
        <p:nvSpPr>
          <p:cNvPr id="9" name="Textfeld 8"/>
          <p:cNvSpPr txBox="1"/>
          <p:nvPr/>
        </p:nvSpPr>
        <p:spPr>
          <a:xfrm>
            <a:off x="463448" y="1479005"/>
            <a:ext cx="1465273" cy="2031325"/>
          </a:xfrm>
          <a:prstGeom prst="rect">
            <a:avLst/>
          </a:prstGeom>
          <a:noFill/>
        </p:spPr>
        <p:txBody>
          <a:bodyPr wrap="none" rtlCol="0">
            <a:spAutoFit/>
          </a:bodyPr>
          <a:lstStyle/>
          <a:p>
            <a:pPr algn="l"/>
            <a:r>
              <a:rPr lang="de-DE" dirty="0" smtClean="0">
                <a:solidFill>
                  <a:srgbClr val="0000FF"/>
                </a:solidFill>
                <a:latin typeface="Calibri" pitchFamily="34" charset="0"/>
                <a:cs typeface="Calibri" pitchFamily="34" charset="0"/>
              </a:rPr>
              <a:t>Helium Beam</a:t>
            </a:r>
          </a:p>
          <a:p>
            <a:pPr algn="l"/>
            <a:r>
              <a:rPr lang="de-DE" dirty="0" err="1" smtClean="0">
                <a:solidFill>
                  <a:srgbClr val="0000FF"/>
                </a:solidFill>
                <a:latin typeface="Calibri" pitchFamily="34" charset="0"/>
                <a:cs typeface="Calibri" pitchFamily="34" charset="0"/>
              </a:rPr>
              <a:t>E</a:t>
            </a:r>
            <a:r>
              <a:rPr lang="de-DE" baseline="-25000" dirty="0" err="1" smtClean="0">
                <a:solidFill>
                  <a:srgbClr val="0000FF"/>
                </a:solidFill>
                <a:latin typeface="Calibri" pitchFamily="34" charset="0"/>
                <a:cs typeface="Calibri" pitchFamily="34" charset="0"/>
              </a:rPr>
              <a:t>b</a:t>
            </a:r>
            <a:r>
              <a:rPr lang="de-DE" dirty="0" smtClean="0">
                <a:solidFill>
                  <a:srgbClr val="0000FF"/>
                </a:solidFill>
                <a:latin typeface="Calibri" pitchFamily="34" charset="0"/>
                <a:cs typeface="Calibri" pitchFamily="34" charset="0"/>
              </a:rPr>
              <a:t> =  14 keV</a:t>
            </a:r>
          </a:p>
          <a:p>
            <a:pPr algn="l"/>
            <a:r>
              <a:rPr lang="de-DE" dirty="0" smtClean="0">
                <a:solidFill>
                  <a:srgbClr val="0000FF"/>
                </a:solidFill>
                <a:latin typeface="Calibri" pitchFamily="34" charset="0"/>
                <a:cs typeface="Calibri" pitchFamily="34" charset="0"/>
              </a:rPr>
              <a:t>I</a:t>
            </a:r>
            <a:r>
              <a:rPr lang="de-DE" baseline="-25000" dirty="0" smtClean="0">
                <a:solidFill>
                  <a:srgbClr val="0000FF"/>
                </a:solidFill>
                <a:latin typeface="Calibri" pitchFamily="34" charset="0"/>
                <a:cs typeface="Calibri" pitchFamily="34" charset="0"/>
              </a:rPr>
              <a:t>sol1</a:t>
            </a:r>
            <a:r>
              <a:rPr lang="de-DE" dirty="0" smtClean="0">
                <a:solidFill>
                  <a:srgbClr val="0000FF"/>
                </a:solidFill>
                <a:latin typeface="Calibri" pitchFamily="34" charset="0"/>
                <a:cs typeface="Calibri" pitchFamily="34" charset="0"/>
              </a:rPr>
              <a:t> = 147 A</a:t>
            </a:r>
          </a:p>
          <a:p>
            <a:pPr algn="l"/>
            <a:r>
              <a:rPr lang="de-DE" dirty="0" smtClean="0">
                <a:solidFill>
                  <a:srgbClr val="0000FF"/>
                </a:solidFill>
                <a:latin typeface="Calibri" pitchFamily="34" charset="0"/>
                <a:cs typeface="Calibri" pitchFamily="34" charset="0"/>
              </a:rPr>
              <a:t>I</a:t>
            </a:r>
            <a:r>
              <a:rPr lang="de-DE" baseline="-25000" dirty="0" smtClean="0">
                <a:solidFill>
                  <a:srgbClr val="0000FF"/>
                </a:solidFill>
                <a:latin typeface="Calibri" pitchFamily="34" charset="0"/>
                <a:cs typeface="Calibri" pitchFamily="34" charset="0"/>
              </a:rPr>
              <a:t>sol2</a:t>
            </a:r>
            <a:r>
              <a:rPr lang="de-DE" dirty="0" smtClean="0">
                <a:solidFill>
                  <a:srgbClr val="0000FF"/>
                </a:solidFill>
                <a:latin typeface="Calibri" pitchFamily="34" charset="0"/>
                <a:cs typeface="Calibri" pitchFamily="34" charset="0"/>
              </a:rPr>
              <a:t> = 70 A</a:t>
            </a:r>
          </a:p>
          <a:p>
            <a:pPr algn="l"/>
            <a:r>
              <a:rPr lang="de-DE" dirty="0" smtClean="0">
                <a:solidFill>
                  <a:srgbClr val="0000FF"/>
                </a:solidFill>
                <a:latin typeface="Calibri" pitchFamily="34" charset="0"/>
                <a:cs typeface="Calibri" pitchFamily="34" charset="0"/>
              </a:rPr>
              <a:t>I</a:t>
            </a:r>
            <a:r>
              <a:rPr lang="de-DE" baseline="-25000" dirty="0" smtClean="0">
                <a:solidFill>
                  <a:srgbClr val="0000FF"/>
                </a:solidFill>
                <a:latin typeface="Calibri" pitchFamily="34" charset="0"/>
                <a:cs typeface="Calibri" pitchFamily="34" charset="0"/>
              </a:rPr>
              <a:t>sol3</a:t>
            </a:r>
            <a:r>
              <a:rPr lang="de-DE" dirty="0" smtClean="0">
                <a:solidFill>
                  <a:srgbClr val="0000FF"/>
                </a:solidFill>
                <a:latin typeface="Calibri" pitchFamily="34" charset="0"/>
                <a:cs typeface="Calibri" pitchFamily="34" charset="0"/>
              </a:rPr>
              <a:t> = 140 A</a:t>
            </a:r>
          </a:p>
          <a:p>
            <a:pPr algn="l"/>
            <a:r>
              <a:rPr lang="de-DE" dirty="0" smtClean="0">
                <a:solidFill>
                  <a:srgbClr val="0000FF"/>
                </a:solidFill>
                <a:latin typeface="Calibri" pitchFamily="34" charset="0"/>
                <a:cs typeface="Calibri" pitchFamily="34" charset="0"/>
              </a:rPr>
              <a:t>I</a:t>
            </a:r>
            <a:r>
              <a:rPr lang="de-DE" baseline="-25000" dirty="0" smtClean="0">
                <a:solidFill>
                  <a:srgbClr val="0000FF"/>
                </a:solidFill>
                <a:latin typeface="Calibri" pitchFamily="34" charset="0"/>
                <a:cs typeface="Calibri" pitchFamily="34" charset="0"/>
              </a:rPr>
              <a:t>sol4</a:t>
            </a:r>
            <a:r>
              <a:rPr lang="de-DE" dirty="0" smtClean="0">
                <a:solidFill>
                  <a:srgbClr val="0000FF"/>
                </a:solidFill>
                <a:latin typeface="Calibri" pitchFamily="34" charset="0"/>
                <a:cs typeface="Calibri" pitchFamily="34" charset="0"/>
              </a:rPr>
              <a:t> = 183 A</a:t>
            </a:r>
          </a:p>
          <a:p>
            <a:pPr algn="l"/>
            <a:r>
              <a:rPr lang="de-DE" dirty="0" err="1" smtClean="0">
                <a:solidFill>
                  <a:srgbClr val="0000FF"/>
                </a:solidFill>
                <a:latin typeface="Calibri" pitchFamily="34" charset="0"/>
                <a:cs typeface="Calibri" pitchFamily="34" charset="0"/>
              </a:rPr>
              <a:t>V</a:t>
            </a:r>
            <a:r>
              <a:rPr lang="de-DE" baseline="-25000" dirty="0" err="1" smtClean="0">
                <a:solidFill>
                  <a:srgbClr val="0000FF"/>
                </a:solidFill>
                <a:latin typeface="Calibri" pitchFamily="34" charset="0"/>
                <a:cs typeface="Calibri" pitchFamily="34" charset="0"/>
              </a:rPr>
              <a:t>repell</a:t>
            </a:r>
            <a:r>
              <a:rPr lang="de-DE" dirty="0" smtClean="0">
                <a:solidFill>
                  <a:srgbClr val="0000FF"/>
                </a:solidFill>
                <a:latin typeface="Calibri" pitchFamily="34" charset="0"/>
                <a:cs typeface="Calibri" pitchFamily="34" charset="0"/>
              </a:rPr>
              <a:t> = -200V</a:t>
            </a:r>
          </a:p>
        </p:txBody>
      </p:sp>
      <p:pic>
        <p:nvPicPr>
          <p:cNvPr id="952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0704" y="1600886"/>
            <a:ext cx="4954593" cy="913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235" name="Picture 3" descr="D:\Latexdaten\Texdaten\Dok\Diss\Bilder\lebt_experiments\transmission_sweep_sol1_to_4_messaufbau.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7585" y="2502848"/>
            <a:ext cx="6753811" cy="3179082"/>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p:cNvSpPr/>
          <p:nvPr/>
        </p:nvSpPr>
        <p:spPr>
          <a:xfrm>
            <a:off x="2202534" y="5551304"/>
            <a:ext cx="6139554" cy="923330"/>
          </a:xfrm>
          <a:prstGeom prst="rect">
            <a:avLst/>
          </a:prstGeom>
        </p:spPr>
        <p:txBody>
          <a:bodyPr wrap="square">
            <a:spAutoFit/>
          </a:bodyPr>
          <a:lstStyle/>
          <a:p>
            <a:pPr marL="285750" indent="-285750" algn="l">
              <a:buFont typeface="Arial" panose="020B0604020202020204" pitchFamily="34" charset="0"/>
              <a:buChar char="•"/>
            </a:pPr>
            <a:r>
              <a:rPr lang="en-US" dirty="0" smtClean="0">
                <a:latin typeface="Calibri" panose="020F0502020204030204" pitchFamily="34" charset="0"/>
              </a:rPr>
              <a:t>Length: 3.5 m</a:t>
            </a:r>
          </a:p>
          <a:p>
            <a:pPr marL="285750" indent="-285750" algn="l">
              <a:buFont typeface="Arial" panose="020B0604020202020204" pitchFamily="34" charset="0"/>
              <a:buChar char="•"/>
            </a:pPr>
            <a:r>
              <a:rPr lang="en-US" dirty="0" err="1">
                <a:latin typeface="Calibri" panose="020F0502020204030204" pitchFamily="34" charset="0"/>
              </a:rPr>
              <a:t>Perveance</a:t>
            </a:r>
            <a:r>
              <a:rPr lang="en-US" dirty="0">
                <a:latin typeface="Calibri" panose="020F0502020204030204" pitchFamily="34" charset="0"/>
              </a:rPr>
              <a:t> K = 1.76 · 10 −3 (equiv. 113 mA, p, 120keV)</a:t>
            </a:r>
          </a:p>
          <a:p>
            <a:pPr marL="285750" indent="-285750" algn="l">
              <a:buFont typeface="Arial" panose="020B0604020202020204" pitchFamily="34" charset="0"/>
              <a:buChar char="•"/>
            </a:pPr>
            <a:r>
              <a:rPr lang="en-US" dirty="0" smtClean="0">
                <a:latin typeface="Calibri" panose="020F0502020204030204" pitchFamily="34" charset="0"/>
              </a:rPr>
              <a:t>Test Ion </a:t>
            </a:r>
            <a:r>
              <a:rPr lang="en-US" dirty="0" smtClean="0">
                <a:latin typeface="Calibri" panose="020F0502020204030204" pitchFamily="34" charset="0"/>
              </a:rPr>
              <a:t>Source</a:t>
            </a:r>
            <a:endParaRPr lang="en-US" dirty="0" smtClean="0">
              <a:latin typeface="Calibri" panose="020F0502020204030204" pitchFamily="34" charset="0"/>
            </a:endParaRPr>
          </a:p>
        </p:txBody>
      </p:sp>
    </p:spTree>
    <p:extLst>
      <p:ext uri="{BB962C8B-B14F-4D97-AF65-F5344CB8AC3E}">
        <p14:creationId xmlns:p14="http://schemas.microsoft.com/office/powerpoint/2010/main" val="10694993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28599" y="719138"/>
            <a:ext cx="8683172" cy="1143000"/>
          </a:xfrm>
        </p:spPr>
        <p:txBody>
          <a:bodyPr/>
          <a:lstStyle/>
          <a:p>
            <a:r>
              <a:rPr lang="de-DE" dirty="0" err="1" smtClean="0"/>
              <a:t>Measurements</a:t>
            </a:r>
            <a:r>
              <a:rPr lang="de-DE" dirty="0" smtClean="0"/>
              <a:t>: </a:t>
            </a:r>
            <a:r>
              <a:rPr lang="en-US" dirty="0"/>
              <a:t>Transmission of </a:t>
            </a:r>
            <a:r>
              <a:rPr lang="en-US" dirty="0" smtClean="0"/>
              <a:t>Chopped </a:t>
            </a:r>
            <a:r>
              <a:rPr lang="en-US" dirty="0"/>
              <a:t>Beam</a:t>
            </a:r>
            <a:endParaRPr lang="de-DE" dirty="0"/>
          </a:p>
        </p:txBody>
      </p:sp>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61" y="1615390"/>
            <a:ext cx="8227222" cy="482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llipse 3"/>
          <p:cNvSpPr/>
          <p:nvPr/>
        </p:nvSpPr>
        <p:spPr bwMode="auto">
          <a:xfrm>
            <a:off x="4592586" y="2941713"/>
            <a:ext cx="1671496" cy="379721"/>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5" name="Ellipse 4"/>
          <p:cNvSpPr/>
          <p:nvPr/>
        </p:nvSpPr>
        <p:spPr bwMode="auto">
          <a:xfrm>
            <a:off x="6589719" y="2941713"/>
            <a:ext cx="1671496" cy="379721"/>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6" name="Ellipse 5"/>
          <p:cNvSpPr/>
          <p:nvPr/>
        </p:nvSpPr>
        <p:spPr bwMode="auto">
          <a:xfrm>
            <a:off x="5472121" y="5663135"/>
            <a:ext cx="1880776" cy="505436"/>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7" name="Ellipse 6"/>
          <p:cNvSpPr/>
          <p:nvPr/>
        </p:nvSpPr>
        <p:spPr bwMode="auto">
          <a:xfrm>
            <a:off x="5138291" y="4121976"/>
            <a:ext cx="710965" cy="379721"/>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8" name="Ellipse 7"/>
          <p:cNvSpPr/>
          <p:nvPr/>
        </p:nvSpPr>
        <p:spPr bwMode="auto">
          <a:xfrm>
            <a:off x="7090427" y="4143750"/>
            <a:ext cx="710965" cy="379721"/>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9" name="Gerade Verbindung 8"/>
          <p:cNvCxnSpPr/>
          <p:nvPr/>
        </p:nvCxnSpPr>
        <p:spPr bwMode="auto">
          <a:xfrm>
            <a:off x="4588561" y="5297714"/>
            <a:ext cx="1823948" cy="0"/>
          </a:xfrm>
          <a:prstGeom prst="line">
            <a:avLst/>
          </a:prstGeom>
          <a:noFill/>
          <a:ln w="25400" cap="flat" cmpd="sng" algn="ctr">
            <a:solidFill>
              <a:srgbClr val="FF0000"/>
            </a:solidFill>
            <a:prstDash val="solid"/>
            <a:round/>
            <a:headEnd type="none" w="med" len="med"/>
            <a:tailEnd type="none" w="med" len="med"/>
          </a:ln>
          <a:effectLst/>
        </p:spPr>
      </p:cxnSp>
      <p:cxnSp>
        <p:nvCxnSpPr>
          <p:cNvPr id="13" name="Gerade Verbindung 12"/>
          <p:cNvCxnSpPr/>
          <p:nvPr/>
        </p:nvCxnSpPr>
        <p:spPr bwMode="auto">
          <a:xfrm>
            <a:off x="7162997" y="5290457"/>
            <a:ext cx="609367" cy="0"/>
          </a:xfrm>
          <a:prstGeom prst="line">
            <a:avLst/>
          </a:prstGeom>
          <a:noFill/>
          <a:ln w="254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443597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28599" y="719138"/>
            <a:ext cx="8683172" cy="1143000"/>
          </a:xfrm>
        </p:spPr>
        <p:txBody>
          <a:bodyPr/>
          <a:lstStyle/>
          <a:p>
            <a:r>
              <a:rPr lang="de-DE" dirty="0" err="1" smtClean="0"/>
              <a:t>Measurements</a:t>
            </a:r>
            <a:r>
              <a:rPr lang="de-DE" dirty="0" smtClean="0"/>
              <a:t>: </a:t>
            </a:r>
            <a:r>
              <a:rPr lang="en-US" dirty="0" smtClean="0"/>
              <a:t>Noise Correction</a:t>
            </a:r>
            <a:endParaRPr lang="de-DE" dirty="0"/>
          </a:p>
        </p:txBody>
      </p:sp>
      <p:pic>
        <p:nvPicPr>
          <p:cNvPr id="177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27" y="2054578"/>
            <a:ext cx="8456355" cy="3323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7007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28599" y="719138"/>
            <a:ext cx="8683172" cy="1143000"/>
          </a:xfrm>
        </p:spPr>
        <p:txBody>
          <a:bodyPr/>
          <a:lstStyle/>
          <a:p>
            <a:r>
              <a:rPr lang="de-DE" dirty="0" err="1" smtClean="0"/>
              <a:t>Measurements</a:t>
            </a:r>
            <a:r>
              <a:rPr lang="de-DE" dirty="0" smtClean="0"/>
              <a:t>: </a:t>
            </a:r>
            <a:r>
              <a:rPr lang="en-US" dirty="0" smtClean="0"/>
              <a:t>Noise Correction</a:t>
            </a:r>
            <a:endParaRPr lang="de-DE" dirty="0"/>
          </a:p>
        </p:txBody>
      </p:sp>
      <p:pic>
        <p:nvPicPr>
          <p:cNvPr id="1771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7558" y="1594066"/>
            <a:ext cx="6336053" cy="4716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0881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High-</a:t>
            </a:r>
            <a:r>
              <a:rPr lang="de-DE" dirty="0" err="1" smtClean="0"/>
              <a:t>Perveance</a:t>
            </a:r>
            <a:r>
              <a:rPr lang="de-DE" dirty="0" smtClean="0"/>
              <a:t> </a:t>
            </a:r>
            <a:r>
              <a:rPr lang="de-DE" dirty="0" err="1" smtClean="0"/>
              <a:t>Beams</a:t>
            </a:r>
            <a:endParaRPr lang="de-DE" dirty="0"/>
          </a:p>
        </p:txBody>
      </p:sp>
      <p:pic>
        <p:nvPicPr>
          <p:cNvPr id="178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23" y="2144890"/>
            <a:ext cx="8405447" cy="3303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98865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711" y="1493295"/>
            <a:ext cx="2852820" cy="2214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8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1270" y="1329041"/>
            <a:ext cx="4452719" cy="3430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de-DE" dirty="0" err="1" smtClean="0"/>
              <a:t>Measurements</a:t>
            </a:r>
            <a:r>
              <a:rPr lang="de-DE" dirty="0" smtClean="0"/>
              <a:t>: Beam </a:t>
            </a:r>
            <a:r>
              <a:rPr lang="de-DE" dirty="0" err="1" smtClean="0"/>
              <a:t>Energy</a:t>
            </a:r>
            <a:r>
              <a:rPr lang="de-DE" dirty="0" smtClean="0"/>
              <a:t> </a:t>
            </a:r>
            <a:r>
              <a:rPr lang="de-DE" dirty="0"/>
              <a:t>Variation &amp; TOF</a:t>
            </a:r>
          </a:p>
        </p:txBody>
      </p:sp>
      <p:sp>
        <p:nvSpPr>
          <p:cNvPr id="5" name="Textfeld 4"/>
          <p:cNvSpPr txBox="1"/>
          <p:nvPr/>
        </p:nvSpPr>
        <p:spPr>
          <a:xfrm>
            <a:off x="-3015320" y="5826703"/>
            <a:ext cx="2680991" cy="369332"/>
          </a:xfrm>
          <a:prstGeom prst="rect">
            <a:avLst/>
          </a:prstGeom>
          <a:noFill/>
        </p:spPr>
        <p:txBody>
          <a:bodyPr wrap="none" rtlCol="0">
            <a:spAutoFit/>
          </a:bodyPr>
          <a:lstStyle/>
          <a:p>
            <a:r>
              <a:rPr lang="de-DE" dirty="0" smtClean="0">
                <a:latin typeface="Calibri" pitchFamily="34" charset="0"/>
                <a:cs typeface="Calibri" pitchFamily="34" charset="0"/>
              </a:rPr>
              <a:t>TOF (p, 120keV) = 231.6 </a:t>
            </a:r>
            <a:r>
              <a:rPr lang="de-DE" dirty="0" err="1" smtClean="0">
                <a:latin typeface="Calibri" pitchFamily="34" charset="0"/>
                <a:cs typeface="Calibri" pitchFamily="34" charset="0"/>
              </a:rPr>
              <a:t>ns</a:t>
            </a:r>
            <a:endParaRPr lang="de-DE" dirty="0" smtClean="0">
              <a:latin typeface="Calibri" pitchFamily="34" charset="0"/>
              <a:cs typeface="Calibri" pitchFamily="34" charset="0"/>
            </a:endParaRPr>
          </a:p>
        </p:txBody>
      </p:sp>
      <p:sp>
        <p:nvSpPr>
          <p:cNvPr id="6" name="Textfeld 5"/>
          <p:cNvSpPr txBox="1"/>
          <p:nvPr/>
        </p:nvSpPr>
        <p:spPr>
          <a:xfrm>
            <a:off x="-3530672" y="899258"/>
            <a:ext cx="2221696" cy="3416320"/>
          </a:xfrm>
          <a:prstGeom prst="rect">
            <a:avLst/>
          </a:prstGeom>
          <a:noFill/>
        </p:spPr>
        <p:txBody>
          <a:bodyPr wrap="square" rtlCol="0">
            <a:spAutoFit/>
          </a:bodyPr>
          <a:lstStyle/>
          <a:p>
            <a:pPr algn="l"/>
            <a:r>
              <a:rPr lang="de-DE" dirty="0" smtClean="0">
                <a:solidFill>
                  <a:srgbClr val="0000FF"/>
                </a:solidFill>
                <a:latin typeface="Calibri" pitchFamily="34" charset="0"/>
                <a:cs typeface="Calibri" pitchFamily="34" charset="0"/>
              </a:rPr>
              <a:t>Helium Beam</a:t>
            </a:r>
          </a:p>
          <a:p>
            <a:pPr algn="l"/>
            <a:r>
              <a:rPr lang="de-DE" dirty="0" err="1" smtClean="0">
                <a:solidFill>
                  <a:srgbClr val="FF0000"/>
                </a:solidFill>
                <a:latin typeface="Calibri" pitchFamily="34" charset="0"/>
                <a:cs typeface="Calibri" pitchFamily="34" charset="0"/>
              </a:rPr>
              <a:t>E</a:t>
            </a:r>
            <a:r>
              <a:rPr lang="de-DE" baseline="-25000" dirty="0" err="1" smtClean="0">
                <a:solidFill>
                  <a:srgbClr val="FF0000"/>
                </a:solidFill>
                <a:latin typeface="Calibri" pitchFamily="34" charset="0"/>
                <a:cs typeface="Calibri" pitchFamily="34" charset="0"/>
              </a:rPr>
              <a:t>b</a:t>
            </a:r>
            <a:r>
              <a:rPr lang="de-DE" dirty="0" smtClean="0">
                <a:solidFill>
                  <a:srgbClr val="FF0000"/>
                </a:solidFill>
                <a:latin typeface="Calibri" pitchFamily="34" charset="0"/>
                <a:cs typeface="Calibri" pitchFamily="34" charset="0"/>
              </a:rPr>
              <a:t> =  variable</a:t>
            </a:r>
            <a:endParaRPr lang="de-DE" dirty="0">
              <a:solidFill>
                <a:srgbClr val="FF0000"/>
              </a:solidFill>
              <a:latin typeface="Calibri" pitchFamily="34" charset="0"/>
              <a:cs typeface="Calibri" pitchFamily="34" charset="0"/>
            </a:endParaRPr>
          </a:p>
          <a:p>
            <a:pPr algn="l"/>
            <a:r>
              <a:rPr lang="de-DE" dirty="0" err="1" smtClean="0">
                <a:solidFill>
                  <a:srgbClr val="0000FF"/>
                </a:solidFill>
                <a:latin typeface="Calibri" pitchFamily="34" charset="0"/>
                <a:cs typeface="Calibri" pitchFamily="34" charset="0"/>
              </a:rPr>
              <a:t>Rep.Rate</a:t>
            </a:r>
            <a:r>
              <a:rPr lang="de-DE" dirty="0" smtClean="0">
                <a:solidFill>
                  <a:srgbClr val="0000FF"/>
                </a:solidFill>
                <a:latin typeface="Calibri" pitchFamily="34" charset="0"/>
                <a:cs typeface="Calibri" pitchFamily="34" charset="0"/>
              </a:rPr>
              <a:t> = 257 kHz</a:t>
            </a:r>
          </a:p>
          <a:p>
            <a:pPr algn="l"/>
            <a:r>
              <a:rPr lang="de-DE" dirty="0" err="1" smtClean="0">
                <a:solidFill>
                  <a:srgbClr val="0000FF"/>
                </a:solidFill>
                <a:latin typeface="Calibri" pitchFamily="34" charset="0"/>
                <a:cs typeface="Calibri" pitchFamily="34" charset="0"/>
              </a:rPr>
              <a:t>r</a:t>
            </a:r>
            <a:r>
              <a:rPr lang="de-DE" baseline="-25000" dirty="0" err="1" smtClean="0">
                <a:solidFill>
                  <a:srgbClr val="0000FF"/>
                </a:solidFill>
                <a:latin typeface="Calibri" pitchFamily="34" charset="0"/>
                <a:cs typeface="Calibri" pitchFamily="34" charset="0"/>
              </a:rPr>
              <a:t>slit</a:t>
            </a:r>
            <a:r>
              <a:rPr lang="de-DE" dirty="0" smtClean="0">
                <a:solidFill>
                  <a:srgbClr val="0000FF"/>
                </a:solidFill>
                <a:latin typeface="Calibri" pitchFamily="34" charset="0"/>
                <a:cs typeface="Calibri" pitchFamily="34" charset="0"/>
              </a:rPr>
              <a:t> = 50 mm</a:t>
            </a:r>
          </a:p>
          <a:p>
            <a:pPr algn="l"/>
            <a:r>
              <a:rPr lang="de-DE" dirty="0">
                <a:solidFill>
                  <a:srgbClr val="0000FF"/>
                </a:solidFill>
                <a:latin typeface="Calibri" pitchFamily="34" charset="0"/>
                <a:cs typeface="Calibri" pitchFamily="34" charset="0"/>
              </a:rPr>
              <a:t>I</a:t>
            </a:r>
            <a:r>
              <a:rPr lang="de-DE" baseline="-25000" dirty="0">
                <a:solidFill>
                  <a:srgbClr val="0000FF"/>
                </a:solidFill>
                <a:latin typeface="Calibri" pitchFamily="34" charset="0"/>
                <a:cs typeface="Calibri" pitchFamily="34" charset="0"/>
              </a:rPr>
              <a:t>sol1</a:t>
            </a:r>
            <a:r>
              <a:rPr lang="de-DE" dirty="0">
                <a:solidFill>
                  <a:srgbClr val="0000FF"/>
                </a:solidFill>
                <a:latin typeface="Calibri" pitchFamily="34" charset="0"/>
                <a:cs typeface="Calibri" pitchFamily="34" charset="0"/>
              </a:rPr>
              <a:t> = </a:t>
            </a:r>
            <a:r>
              <a:rPr lang="de-DE" dirty="0" smtClean="0">
                <a:solidFill>
                  <a:srgbClr val="0000FF"/>
                </a:solidFill>
                <a:latin typeface="Calibri" pitchFamily="34" charset="0"/>
                <a:cs typeface="Calibri" pitchFamily="34" charset="0"/>
              </a:rPr>
              <a:t>176.6… 60.1 A</a:t>
            </a:r>
            <a:endParaRPr lang="de-DE" dirty="0">
              <a:solidFill>
                <a:srgbClr val="0000FF"/>
              </a:solidFill>
              <a:latin typeface="Calibri" pitchFamily="34" charset="0"/>
              <a:cs typeface="Calibri" pitchFamily="34" charset="0"/>
            </a:endParaRPr>
          </a:p>
          <a:p>
            <a:pPr algn="l"/>
            <a:r>
              <a:rPr lang="de-DE" dirty="0">
                <a:solidFill>
                  <a:srgbClr val="0000FF"/>
                </a:solidFill>
                <a:latin typeface="Calibri" pitchFamily="34" charset="0"/>
                <a:cs typeface="Calibri" pitchFamily="34" charset="0"/>
              </a:rPr>
              <a:t>I</a:t>
            </a:r>
            <a:r>
              <a:rPr lang="de-DE" baseline="-25000" dirty="0">
                <a:solidFill>
                  <a:srgbClr val="0000FF"/>
                </a:solidFill>
                <a:latin typeface="Calibri" pitchFamily="34" charset="0"/>
                <a:cs typeface="Calibri" pitchFamily="34" charset="0"/>
              </a:rPr>
              <a:t>sol2</a:t>
            </a:r>
            <a:r>
              <a:rPr lang="de-DE" dirty="0">
                <a:solidFill>
                  <a:srgbClr val="0000FF"/>
                </a:solidFill>
                <a:latin typeface="Calibri" pitchFamily="34" charset="0"/>
                <a:cs typeface="Calibri" pitchFamily="34" charset="0"/>
              </a:rPr>
              <a:t> = 0</a:t>
            </a:r>
            <a:r>
              <a:rPr lang="de-DE" dirty="0" smtClean="0">
                <a:solidFill>
                  <a:srgbClr val="0000FF"/>
                </a:solidFill>
                <a:latin typeface="Calibri" pitchFamily="34" charset="0"/>
                <a:cs typeface="Calibri" pitchFamily="34" charset="0"/>
              </a:rPr>
              <a:t> </a:t>
            </a:r>
            <a:r>
              <a:rPr lang="de-DE" dirty="0">
                <a:solidFill>
                  <a:srgbClr val="0000FF"/>
                </a:solidFill>
                <a:latin typeface="Calibri" pitchFamily="34" charset="0"/>
                <a:cs typeface="Calibri" pitchFamily="34" charset="0"/>
              </a:rPr>
              <a:t>A</a:t>
            </a:r>
          </a:p>
          <a:p>
            <a:pPr algn="l"/>
            <a:r>
              <a:rPr lang="de-DE" dirty="0">
                <a:solidFill>
                  <a:srgbClr val="0000FF"/>
                </a:solidFill>
                <a:latin typeface="Calibri" pitchFamily="34" charset="0"/>
                <a:cs typeface="Calibri" pitchFamily="34" charset="0"/>
              </a:rPr>
              <a:t>I</a:t>
            </a:r>
            <a:r>
              <a:rPr lang="de-DE" baseline="-25000" dirty="0">
                <a:solidFill>
                  <a:srgbClr val="0000FF"/>
                </a:solidFill>
                <a:latin typeface="Calibri" pitchFamily="34" charset="0"/>
                <a:cs typeface="Calibri" pitchFamily="34" charset="0"/>
              </a:rPr>
              <a:t>sol3</a:t>
            </a:r>
            <a:r>
              <a:rPr lang="de-DE" dirty="0">
                <a:solidFill>
                  <a:srgbClr val="0000FF"/>
                </a:solidFill>
                <a:latin typeface="Calibri" pitchFamily="34" charset="0"/>
                <a:cs typeface="Calibri" pitchFamily="34" charset="0"/>
              </a:rPr>
              <a:t> = </a:t>
            </a:r>
            <a:r>
              <a:rPr lang="de-DE" dirty="0" smtClean="0">
                <a:solidFill>
                  <a:srgbClr val="0000FF"/>
                </a:solidFill>
                <a:latin typeface="Calibri" pitchFamily="34" charset="0"/>
                <a:cs typeface="Calibri" pitchFamily="34" charset="0"/>
              </a:rPr>
              <a:t>182…64.9 </a:t>
            </a:r>
            <a:r>
              <a:rPr lang="de-DE" dirty="0">
                <a:solidFill>
                  <a:srgbClr val="0000FF"/>
                </a:solidFill>
                <a:latin typeface="Calibri" pitchFamily="34" charset="0"/>
                <a:cs typeface="Calibri" pitchFamily="34" charset="0"/>
              </a:rPr>
              <a:t>A</a:t>
            </a:r>
          </a:p>
          <a:p>
            <a:pPr algn="l"/>
            <a:r>
              <a:rPr lang="de-DE" dirty="0">
                <a:solidFill>
                  <a:srgbClr val="0000FF"/>
                </a:solidFill>
                <a:latin typeface="Calibri" pitchFamily="34" charset="0"/>
                <a:cs typeface="Calibri" pitchFamily="34" charset="0"/>
              </a:rPr>
              <a:t>I</a:t>
            </a:r>
            <a:r>
              <a:rPr lang="de-DE" baseline="-25000" dirty="0">
                <a:solidFill>
                  <a:srgbClr val="0000FF"/>
                </a:solidFill>
                <a:latin typeface="Calibri" pitchFamily="34" charset="0"/>
                <a:cs typeface="Calibri" pitchFamily="34" charset="0"/>
              </a:rPr>
              <a:t>sol4</a:t>
            </a:r>
            <a:r>
              <a:rPr lang="de-DE" dirty="0">
                <a:solidFill>
                  <a:srgbClr val="0000FF"/>
                </a:solidFill>
                <a:latin typeface="Calibri" pitchFamily="34" charset="0"/>
                <a:cs typeface="Calibri" pitchFamily="34" charset="0"/>
              </a:rPr>
              <a:t> = </a:t>
            </a:r>
            <a:r>
              <a:rPr lang="de-DE" dirty="0" smtClean="0">
                <a:solidFill>
                  <a:srgbClr val="0000FF"/>
                </a:solidFill>
                <a:latin typeface="Calibri" pitchFamily="34" charset="0"/>
                <a:cs typeface="Calibri" pitchFamily="34" charset="0"/>
              </a:rPr>
              <a:t>0 A</a:t>
            </a:r>
          </a:p>
          <a:p>
            <a:pPr algn="l"/>
            <a:r>
              <a:rPr lang="de-DE" dirty="0" err="1">
                <a:solidFill>
                  <a:srgbClr val="0000FF"/>
                </a:solidFill>
                <a:latin typeface="Calibri" pitchFamily="34" charset="0"/>
                <a:cs typeface="Calibri" pitchFamily="34" charset="0"/>
              </a:rPr>
              <a:t>I</a:t>
            </a:r>
            <a:r>
              <a:rPr lang="de-DE" baseline="-25000" dirty="0" err="1">
                <a:solidFill>
                  <a:srgbClr val="0000FF"/>
                </a:solidFill>
                <a:latin typeface="Calibri" pitchFamily="34" charset="0"/>
                <a:cs typeface="Calibri" pitchFamily="34" charset="0"/>
              </a:rPr>
              <a:t>dipole</a:t>
            </a:r>
            <a:r>
              <a:rPr lang="de-DE" dirty="0">
                <a:solidFill>
                  <a:srgbClr val="0000FF"/>
                </a:solidFill>
                <a:latin typeface="Calibri" pitchFamily="34" charset="0"/>
                <a:cs typeface="Calibri" pitchFamily="34" charset="0"/>
              </a:rPr>
              <a:t> = </a:t>
            </a:r>
            <a:r>
              <a:rPr lang="de-DE" dirty="0" smtClean="0">
                <a:solidFill>
                  <a:srgbClr val="0000FF"/>
                </a:solidFill>
                <a:latin typeface="Calibri" pitchFamily="34" charset="0"/>
                <a:cs typeface="Calibri" pitchFamily="34" charset="0"/>
              </a:rPr>
              <a:t>35.0 </a:t>
            </a:r>
            <a:r>
              <a:rPr lang="de-DE" dirty="0">
                <a:solidFill>
                  <a:srgbClr val="0000FF"/>
                </a:solidFill>
                <a:latin typeface="Calibri" pitchFamily="34" charset="0"/>
                <a:cs typeface="Calibri" pitchFamily="34" charset="0"/>
              </a:rPr>
              <a:t>A</a:t>
            </a:r>
          </a:p>
          <a:p>
            <a:pPr algn="l"/>
            <a:r>
              <a:rPr lang="de-DE" dirty="0" err="1">
                <a:solidFill>
                  <a:srgbClr val="0000FF"/>
                </a:solidFill>
                <a:latin typeface="Calibri" pitchFamily="34" charset="0"/>
                <a:cs typeface="Calibri" pitchFamily="34" charset="0"/>
              </a:rPr>
              <a:t>U</a:t>
            </a:r>
            <a:r>
              <a:rPr lang="de-DE" baseline="-25000" dirty="0" err="1">
                <a:solidFill>
                  <a:srgbClr val="0000FF"/>
                </a:solidFill>
                <a:latin typeface="Calibri" pitchFamily="34" charset="0"/>
                <a:cs typeface="Calibri" pitchFamily="34" charset="0"/>
              </a:rPr>
              <a:t>pulser</a:t>
            </a:r>
            <a:r>
              <a:rPr lang="de-DE" dirty="0">
                <a:solidFill>
                  <a:srgbClr val="0000FF"/>
                </a:solidFill>
                <a:latin typeface="Calibri" pitchFamily="34" charset="0"/>
                <a:cs typeface="Calibri" pitchFamily="34" charset="0"/>
              </a:rPr>
              <a:t> = </a:t>
            </a:r>
            <a:r>
              <a:rPr lang="de-DE" dirty="0" smtClean="0">
                <a:solidFill>
                  <a:srgbClr val="0000FF"/>
                </a:solidFill>
                <a:latin typeface="Calibri" pitchFamily="34" charset="0"/>
                <a:cs typeface="Calibri" pitchFamily="34" charset="0"/>
              </a:rPr>
              <a:t>44.1…19.2 V</a:t>
            </a:r>
          </a:p>
          <a:p>
            <a:pPr algn="l"/>
            <a:r>
              <a:rPr lang="de-DE" dirty="0" err="1" smtClean="0">
                <a:solidFill>
                  <a:srgbClr val="0000FF"/>
                </a:solidFill>
                <a:latin typeface="Calibri" pitchFamily="34" charset="0"/>
                <a:cs typeface="Calibri" pitchFamily="34" charset="0"/>
              </a:rPr>
              <a:t>d</a:t>
            </a:r>
            <a:r>
              <a:rPr lang="de-DE" baseline="-25000" dirty="0" err="1" smtClean="0">
                <a:solidFill>
                  <a:srgbClr val="0000FF"/>
                </a:solidFill>
                <a:latin typeface="Calibri" pitchFamily="34" charset="0"/>
                <a:cs typeface="Calibri" pitchFamily="34" charset="0"/>
              </a:rPr>
              <a:t>tof</a:t>
            </a:r>
            <a:r>
              <a:rPr lang="de-DE" dirty="0" smtClean="0">
                <a:solidFill>
                  <a:srgbClr val="0000FF"/>
                </a:solidFill>
                <a:latin typeface="Calibri" pitchFamily="34" charset="0"/>
                <a:cs typeface="Calibri" pitchFamily="34" charset="0"/>
              </a:rPr>
              <a:t> = 1.349 m</a:t>
            </a:r>
            <a:endParaRPr lang="de-DE" dirty="0">
              <a:solidFill>
                <a:srgbClr val="0000FF"/>
              </a:solidFill>
              <a:latin typeface="Calibri" pitchFamily="34" charset="0"/>
              <a:cs typeface="Calibri" pitchFamily="34" charset="0"/>
            </a:endParaRPr>
          </a:p>
          <a:p>
            <a:pPr algn="l"/>
            <a:endParaRPr lang="de-DE" dirty="0" smtClean="0">
              <a:solidFill>
                <a:srgbClr val="0000FF"/>
              </a:solidFill>
              <a:latin typeface="Calibri" pitchFamily="34" charset="0"/>
              <a:cs typeface="Calibri" pitchFamily="34" charset="0"/>
            </a:endParaRPr>
          </a:p>
        </p:txBody>
      </p:sp>
      <p:cxnSp>
        <p:nvCxnSpPr>
          <p:cNvPr id="8" name="Gerade Verbindung 7"/>
          <p:cNvCxnSpPr/>
          <p:nvPr/>
        </p:nvCxnSpPr>
        <p:spPr bwMode="auto">
          <a:xfrm>
            <a:off x="2140399" y="1430688"/>
            <a:ext cx="0" cy="1042640"/>
          </a:xfrm>
          <a:prstGeom prst="line">
            <a:avLst/>
          </a:prstGeom>
          <a:noFill/>
          <a:ln w="19050" cap="flat" cmpd="sng" algn="ctr">
            <a:solidFill>
              <a:srgbClr val="00B050"/>
            </a:solidFill>
            <a:prstDash val="solid"/>
            <a:round/>
            <a:headEnd type="none" w="med" len="med"/>
            <a:tailEnd type="none" w="med" len="med"/>
          </a:ln>
          <a:effectLst/>
        </p:spPr>
      </p:cxnSp>
      <p:cxnSp>
        <p:nvCxnSpPr>
          <p:cNvPr id="13" name="Gerade Verbindung 12"/>
          <p:cNvCxnSpPr/>
          <p:nvPr/>
        </p:nvCxnSpPr>
        <p:spPr bwMode="auto">
          <a:xfrm>
            <a:off x="2803344" y="1430688"/>
            <a:ext cx="0" cy="1070786"/>
          </a:xfrm>
          <a:prstGeom prst="line">
            <a:avLst/>
          </a:prstGeom>
          <a:noFill/>
          <a:ln w="19050" cap="flat" cmpd="sng" algn="ctr">
            <a:solidFill>
              <a:srgbClr val="00B050"/>
            </a:solidFill>
            <a:prstDash val="solid"/>
            <a:round/>
            <a:headEnd type="none" w="med" len="med"/>
            <a:tailEnd type="none" w="med" len="med"/>
          </a:ln>
          <a:effectLst/>
        </p:spPr>
      </p:cxnSp>
      <p:cxnSp>
        <p:nvCxnSpPr>
          <p:cNvPr id="14" name="Gerade Verbindung 13"/>
          <p:cNvCxnSpPr/>
          <p:nvPr/>
        </p:nvCxnSpPr>
        <p:spPr bwMode="auto">
          <a:xfrm flipH="1">
            <a:off x="2121540" y="1648263"/>
            <a:ext cx="681804" cy="0"/>
          </a:xfrm>
          <a:prstGeom prst="line">
            <a:avLst/>
          </a:prstGeom>
          <a:noFill/>
          <a:ln w="28575" cap="flat" cmpd="sng" algn="ctr">
            <a:solidFill>
              <a:srgbClr val="00B050"/>
            </a:solidFill>
            <a:prstDash val="solid"/>
            <a:round/>
            <a:headEnd type="arrow" w="med" len="med"/>
            <a:tailEnd type="arrow" w="med" len="med"/>
          </a:ln>
          <a:effectLst/>
        </p:spPr>
      </p:cxnSp>
      <p:sp>
        <p:nvSpPr>
          <p:cNvPr id="11" name="Textfeld 10"/>
          <p:cNvSpPr txBox="1"/>
          <p:nvPr/>
        </p:nvSpPr>
        <p:spPr>
          <a:xfrm>
            <a:off x="2207259" y="1337042"/>
            <a:ext cx="509049" cy="338554"/>
          </a:xfrm>
          <a:prstGeom prst="rect">
            <a:avLst/>
          </a:prstGeom>
          <a:noFill/>
        </p:spPr>
        <p:txBody>
          <a:bodyPr wrap="none" rtlCol="0">
            <a:spAutoFit/>
          </a:bodyPr>
          <a:lstStyle/>
          <a:p>
            <a:r>
              <a:rPr lang="de-DE" sz="1600" dirty="0" smtClean="0">
                <a:solidFill>
                  <a:srgbClr val="00B050"/>
                </a:solidFill>
                <a:latin typeface="Calibri" pitchFamily="34" charset="0"/>
                <a:cs typeface="Calibri" pitchFamily="34" charset="0"/>
              </a:rPr>
              <a:t>TOF</a:t>
            </a:r>
          </a:p>
        </p:txBody>
      </p:sp>
      <p:pic>
        <p:nvPicPr>
          <p:cNvPr id="1198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2750" y="5235979"/>
            <a:ext cx="1344385" cy="880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hteck 11"/>
          <p:cNvSpPr/>
          <p:nvPr/>
        </p:nvSpPr>
        <p:spPr bwMode="auto">
          <a:xfrm>
            <a:off x="6252344" y="5357385"/>
            <a:ext cx="1432084" cy="719138"/>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15" name="Rechteck 14"/>
          <p:cNvSpPr/>
          <p:nvPr/>
        </p:nvSpPr>
        <p:spPr bwMode="auto">
          <a:xfrm>
            <a:off x="1074662" y="1357322"/>
            <a:ext cx="2978870" cy="2350431"/>
          </a:xfrm>
          <a:prstGeom prst="rect">
            <a:avLst/>
          </a:prstGeom>
          <a:noFill/>
          <a:ln w="1905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pic>
        <p:nvPicPr>
          <p:cNvPr id="16" name="Picture 2" descr="D:\Latexdaten\Texdaten\Dok\Diss\Bilder\chopper_experiments\measuring_setup_tof.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469"/>
          <a:stretch/>
        </p:blipFill>
        <p:spPr bwMode="auto">
          <a:xfrm>
            <a:off x="376163" y="3959257"/>
            <a:ext cx="4285520" cy="253658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cxnSp>
        <p:nvCxnSpPr>
          <p:cNvPr id="21" name="Gerade Verbindung mit Pfeil 20"/>
          <p:cNvCxnSpPr/>
          <p:nvPr/>
        </p:nvCxnSpPr>
        <p:spPr bwMode="auto">
          <a:xfrm flipV="1">
            <a:off x="3571320" y="5676469"/>
            <a:ext cx="2556103" cy="353754"/>
          </a:xfrm>
          <a:prstGeom prst="straightConnector1">
            <a:avLst/>
          </a:prstGeom>
          <a:noFill/>
          <a:ln w="25400" cap="flat" cmpd="sng" algn="ctr">
            <a:solidFill>
              <a:schemeClr val="tx1"/>
            </a:solidFill>
            <a:prstDash val="solid"/>
            <a:round/>
            <a:headEnd type="none" w="med" len="med"/>
            <a:tailEnd type="arrow" w="lg" len="lg"/>
          </a:ln>
          <a:effectLst/>
        </p:spPr>
      </p:cxnSp>
      <p:cxnSp>
        <p:nvCxnSpPr>
          <p:cNvPr id="27" name="Gerade Verbindung mit Pfeil 26"/>
          <p:cNvCxnSpPr/>
          <p:nvPr/>
        </p:nvCxnSpPr>
        <p:spPr bwMode="auto">
          <a:xfrm flipV="1">
            <a:off x="2244348" y="3707753"/>
            <a:ext cx="0" cy="1288453"/>
          </a:xfrm>
          <a:prstGeom prst="straightConnector1">
            <a:avLst/>
          </a:prstGeom>
          <a:noFill/>
          <a:ln w="38100" cap="flat" cmpd="sng" algn="ctr">
            <a:solidFill>
              <a:srgbClr val="00B050"/>
            </a:solidFill>
            <a:prstDash val="solid"/>
            <a:round/>
            <a:headEnd type="none" w="med" len="med"/>
            <a:tailEnd type="arrow" w="lg" len="lg"/>
          </a:ln>
          <a:effectLst/>
        </p:spPr>
      </p:cxnSp>
      <p:cxnSp>
        <p:nvCxnSpPr>
          <p:cNvPr id="31" name="Gerade Verbindung mit Pfeil 30"/>
          <p:cNvCxnSpPr/>
          <p:nvPr/>
        </p:nvCxnSpPr>
        <p:spPr bwMode="auto">
          <a:xfrm flipH="1" flipV="1">
            <a:off x="2924175" y="3707753"/>
            <a:ext cx="535462" cy="1382721"/>
          </a:xfrm>
          <a:prstGeom prst="straightConnector1">
            <a:avLst/>
          </a:prstGeom>
          <a:noFill/>
          <a:ln w="38100" cap="flat" cmpd="sng" algn="ctr">
            <a:solidFill>
              <a:srgbClr val="00B050"/>
            </a:solidFill>
            <a:prstDash val="solid"/>
            <a:round/>
            <a:headEnd type="none" w="med" len="med"/>
            <a:tailEnd type="arrow" w="lg" len="lg"/>
          </a:ln>
          <a:effectLst/>
        </p:spPr>
      </p:cxnSp>
      <p:pic>
        <p:nvPicPr>
          <p:cNvPr id="1832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52568" y="3964344"/>
            <a:ext cx="1788736" cy="768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9004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98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98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Time-</a:t>
            </a:r>
            <a:r>
              <a:rPr lang="de-DE" dirty="0" err="1" smtClean="0"/>
              <a:t>of</a:t>
            </a:r>
            <a:r>
              <a:rPr lang="de-DE" dirty="0" smtClean="0"/>
              <a:t>-Flight (TOF) </a:t>
            </a:r>
            <a:r>
              <a:rPr lang="de-DE" dirty="0" err="1" smtClean="0"/>
              <a:t>Method</a:t>
            </a:r>
            <a:endParaRPr lang="de-DE" dirty="0"/>
          </a:p>
        </p:txBody>
      </p:sp>
      <p:sp>
        <p:nvSpPr>
          <p:cNvPr id="5" name="Rectangle 39"/>
          <p:cNvSpPr>
            <a:spLocks noChangeArrowheads="1"/>
          </p:cNvSpPr>
          <p:nvPr/>
        </p:nvSpPr>
        <p:spPr bwMode="auto">
          <a:xfrm>
            <a:off x="460375" y="2825488"/>
            <a:ext cx="5449887" cy="3584575"/>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 name="Text Box 10"/>
          <p:cNvSpPr txBox="1">
            <a:spLocks noChangeArrowheads="1"/>
          </p:cNvSpPr>
          <p:nvPr/>
        </p:nvSpPr>
        <p:spPr bwMode="auto">
          <a:xfrm>
            <a:off x="457199" y="1354619"/>
            <a:ext cx="5453063" cy="142603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ts val="400"/>
              </a:spcBef>
              <a:buFontTx/>
              <a:buChar char="•"/>
            </a:pPr>
            <a:r>
              <a:rPr lang="de-DE" altLang="de-DE" sz="1600" dirty="0">
                <a:latin typeface="Calibri" panose="020F0502020204030204" pitchFamily="34" charset="0"/>
              </a:rPr>
              <a:t> </a:t>
            </a:r>
            <a:r>
              <a:rPr lang="de-DE" altLang="de-DE" sz="1600" dirty="0" smtClean="0">
                <a:latin typeface="Calibri" panose="020F0502020204030204" pitchFamily="34" charset="0"/>
              </a:rPr>
              <a:t>TOF </a:t>
            </a:r>
            <a:r>
              <a:rPr lang="de-DE" altLang="de-DE" sz="1600" dirty="0" err="1" smtClean="0">
                <a:latin typeface="Calibri" panose="020F0502020204030204" pitchFamily="34" charset="0"/>
              </a:rPr>
              <a:t>method</a:t>
            </a:r>
            <a:r>
              <a:rPr lang="de-DE" altLang="de-DE" sz="1600" dirty="0" smtClean="0">
                <a:latin typeface="Calibri" panose="020F0502020204030204" pitchFamily="34" charset="0"/>
              </a:rPr>
              <a:t> </a:t>
            </a:r>
            <a:r>
              <a:rPr lang="de-DE" altLang="de-DE" sz="1600" dirty="0" err="1" smtClean="0">
                <a:latin typeface="Calibri" panose="020F0502020204030204" pitchFamily="34" charset="0"/>
              </a:rPr>
              <a:t>allows</a:t>
            </a:r>
            <a:r>
              <a:rPr lang="de-DE" altLang="de-DE" sz="1600" dirty="0" smtClean="0">
                <a:latin typeface="Calibri" panose="020F0502020204030204" pitchFamily="34" charset="0"/>
              </a:rPr>
              <a:t> </a:t>
            </a:r>
            <a:r>
              <a:rPr lang="de-DE" altLang="de-DE" sz="1600" dirty="0" err="1" smtClean="0">
                <a:latin typeface="Calibri" panose="020F0502020204030204" pitchFamily="34" charset="0"/>
              </a:rPr>
              <a:t>to</a:t>
            </a:r>
            <a:r>
              <a:rPr lang="de-DE" altLang="de-DE" sz="1600" dirty="0" smtClean="0">
                <a:latin typeface="Calibri" panose="020F0502020204030204" pitchFamily="34" charset="0"/>
              </a:rPr>
              <a:t> </a:t>
            </a:r>
            <a:r>
              <a:rPr lang="de-DE" altLang="de-DE" sz="1600" dirty="0" err="1" smtClean="0">
                <a:latin typeface="Calibri" panose="020F0502020204030204" pitchFamily="34" charset="0"/>
              </a:rPr>
              <a:t>measure</a:t>
            </a:r>
            <a:r>
              <a:rPr lang="de-DE" altLang="de-DE" sz="1600" dirty="0" smtClean="0">
                <a:latin typeface="Calibri" panose="020F0502020204030204" pitchFamily="34" charset="0"/>
              </a:rPr>
              <a:t> </a:t>
            </a:r>
            <a:r>
              <a:rPr lang="de-DE" altLang="de-DE" sz="1600" dirty="0" err="1" smtClean="0">
                <a:latin typeface="Calibri" panose="020F0502020204030204" pitchFamily="34" charset="0"/>
              </a:rPr>
              <a:t>the</a:t>
            </a:r>
            <a:r>
              <a:rPr lang="de-DE" altLang="de-DE" sz="1600" dirty="0" smtClean="0">
                <a:latin typeface="Calibri" panose="020F0502020204030204" pitchFamily="34" charset="0"/>
              </a:rPr>
              <a:t> </a:t>
            </a:r>
            <a:r>
              <a:rPr lang="de-DE" altLang="de-DE" sz="1600" dirty="0" err="1" smtClean="0">
                <a:latin typeface="Calibri" panose="020F0502020204030204" pitchFamily="34" charset="0"/>
              </a:rPr>
              <a:t>neutron</a:t>
            </a:r>
            <a:r>
              <a:rPr lang="de-DE" altLang="de-DE" sz="1600" dirty="0" smtClean="0">
                <a:latin typeface="Calibri" panose="020F0502020204030204" pitchFamily="34" charset="0"/>
              </a:rPr>
              <a:t> </a:t>
            </a:r>
            <a:r>
              <a:rPr lang="de-DE" altLang="de-DE" sz="1600" dirty="0" err="1" smtClean="0">
                <a:latin typeface="Calibri" panose="020F0502020204030204" pitchFamily="34" charset="0"/>
              </a:rPr>
              <a:t>capture</a:t>
            </a:r>
            <a:r>
              <a:rPr lang="de-DE" altLang="de-DE" sz="1600" dirty="0" smtClean="0">
                <a:latin typeface="Calibri" panose="020F0502020204030204" pitchFamily="34" charset="0"/>
              </a:rPr>
              <a:t> </a:t>
            </a:r>
            <a:r>
              <a:rPr lang="de-DE" altLang="de-DE" sz="1600" dirty="0" err="1" smtClean="0">
                <a:latin typeface="Calibri" panose="020F0502020204030204" pitchFamily="34" charset="0"/>
              </a:rPr>
              <a:t>cross-sections</a:t>
            </a:r>
            <a:r>
              <a:rPr lang="de-DE" altLang="de-DE" sz="1600" dirty="0" smtClean="0">
                <a:latin typeface="Calibri" panose="020F0502020204030204" pitchFamily="34" charset="0"/>
              </a:rPr>
              <a:t> </a:t>
            </a:r>
            <a:r>
              <a:rPr lang="de-DE" altLang="de-DE" sz="1600" dirty="0" err="1" smtClean="0">
                <a:latin typeface="Calibri" panose="020F0502020204030204" pitchFamily="34" charset="0"/>
              </a:rPr>
              <a:t>as</a:t>
            </a:r>
            <a:r>
              <a:rPr lang="de-DE" altLang="de-DE" sz="1600" dirty="0" smtClean="0">
                <a:latin typeface="Calibri" panose="020F0502020204030204" pitchFamily="34" charset="0"/>
              </a:rPr>
              <a:t> a </a:t>
            </a:r>
            <a:r>
              <a:rPr lang="de-DE" altLang="de-DE" sz="1600" dirty="0" err="1" smtClean="0">
                <a:latin typeface="Calibri" panose="020F0502020204030204" pitchFamily="34" charset="0"/>
              </a:rPr>
              <a:t>function</a:t>
            </a:r>
            <a:r>
              <a:rPr lang="de-DE" altLang="de-DE" sz="1600" dirty="0" smtClean="0">
                <a:latin typeface="Calibri" panose="020F0502020204030204" pitchFamily="34" charset="0"/>
              </a:rPr>
              <a:t> </a:t>
            </a:r>
            <a:r>
              <a:rPr lang="de-DE" altLang="de-DE" sz="1600" dirty="0" err="1" smtClean="0">
                <a:latin typeface="Calibri" panose="020F0502020204030204" pitchFamily="34" charset="0"/>
              </a:rPr>
              <a:t>of</a:t>
            </a:r>
            <a:r>
              <a:rPr lang="de-DE" altLang="de-DE" sz="1600" dirty="0" smtClean="0">
                <a:latin typeface="Calibri" panose="020F0502020204030204" pitchFamily="34" charset="0"/>
              </a:rPr>
              <a:t> </a:t>
            </a:r>
            <a:r>
              <a:rPr lang="de-DE" altLang="de-DE" sz="1600" dirty="0" err="1" smtClean="0">
                <a:latin typeface="Calibri" panose="020F0502020204030204" pitchFamily="34" charset="0"/>
              </a:rPr>
              <a:t>the</a:t>
            </a:r>
            <a:r>
              <a:rPr lang="de-DE" altLang="de-DE" sz="1600" dirty="0" smtClean="0">
                <a:latin typeface="Calibri" panose="020F0502020204030204" pitchFamily="34" charset="0"/>
              </a:rPr>
              <a:t> </a:t>
            </a:r>
            <a:r>
              <a:rPr lang="de-DE" altLang="de-DE" sz="1600" dirty="0" err="1" smtClean="0">
                <a:latin typeface="Calibri" panose="020F0502020204030204" pitchFamily="34" charset="0"/>
              </a:rPr>
              <a:t>neutron</a:t>
            </a:r>
            <a:r>
              <a:rPr lang="de-DE" altLang="de-DE" sz="1600" dirty="0" smtClean="0">
                <a:latin typeface="Calibri" panose="020F0502020204030204" pitchFamily="34" charset="0"/>
              </a:rPr>
              <a:t> </a:t>
            </a:r>
            <a:r>
              <a:rPr lang="de-DE" altLang="de-DE" sz="1600" dirty="0" err="1" smtClean="0">
                <a:latin typeface="Calibri" panose="020F0502020204030204" pitchFamily="34" charset="0"/>
              </a:rPr>
              <a:t>energy</a:t>
            </a:r>
            <a:r>
              <a:rPr lang="de-DE" altLang="de-DE" sz="1600" dirty="0" smtClean="0">
                <a:latin typeface="Calibri" panose="020F0502020204030204" pitchFamily="34" charset="0"/>
              </a:rPr>
              <a:t>.</a:t>
            </a:r>
            <a:endParaRPr lang="de-DE" altLang="de-DE" sz="1600" dirty="0">
              <a:latin typeface="Calibri" panose="020F0502020204030204" pitchFamily="34" charset="0"/>
            </a:endParaRPr>
          </a:p>
          <a:p>
            <a:pPr algn="l">
              <a:spcBef>
                <a:spcPts val="400"/>
              </a:spcBef>
              <a:buFontTx/>
              <a:buChar char="•"/>
            </a:pPr>
            <a:r>
              <a:rPr lang="de-DE" altLang="de-DE" sz="1600" dirty="0">
                <a:latin typeface="Calibri" panose="020F0502020204030204" pitchFamily="34" charset="0"/>
              </a:rPr>
              <a:t> </a:t>
            </a:r>
            <a:r>
              <a:rPr lang="de-DE" altLang="de-DE" sz="1600" dirty="0" err="1" smtClean="0">
                <a:latin typeface="Calibri" panose="020F0502020204030204" pitchFamily="34" charset="0"/>
              </a:rPr>
              <a:t>Pulsed</a:t>
            </a:r>
            <a:r>
              <a:rPr lang="de-DE" altLang="de-DE" sz="1600" dirty="0" smtClean="0">
                <a:latin typeface="Calibri" panose="020F0502020204030204" pitchFamily="34" charset="0"/>
              </a:rPr>
              <a:t> </a:t>
            </a:r>
            <a:r>
              <a:rPr lang="de-DE" altLang="de-DE" sz="1600" dirty="0" err="1" smtClean="0">
                <a:latin typeface="Calibri" panose="020F0502020204030204" pitchFamily="34" charset="0"/>
              </a:rPr>
              <a:t>primary</a:t>
            </a:r>
            <a:r>
              <a:rPr lang="de-DE" altLang="de-DE" sz="1600" dirty="0" smtClean="0">
                <a:latin typeface="Calibri" panose="020F0502020204030204" pitchFamily="34" charset="0"/>
              </a:rPr>
              <a:t> beam </a:t>
            </a:r>
            <a:r>
              <a:rPr lang="de-DE" altLang="de-DE" sz="1600" dirty="0" err="1" smtClean="0">
                <a:latin typeface="Calibri" panose="020F0502020204030204" pitchFamily="34" charset="0"/>
              </a:rPr>
              <a:t>and</a:t>
            </a:r>
            <a:r>
              <a:rPr lang="de-DE" altLang="de-DE" sz="1600" dirty="0" smtClean="0">
                <a:latin typeface="Calibri" panose="020F0502020204030204" pitchFamily="34" charset="0"/>
              </a:rPr>
              <a:t> fast (&lt;</a:t>
            </a:r>
            <a:r>
              <a:rPr lang="de-DE" altLang="de-DE" sz="1600" dirty="0">
                <a:latin typeface="Calibri" panose="020F0502020204030204" pitchFamily="34" charset="0"/>
              </a:rPr>
              <a:t>1 </a:t>
            </a:r>
            <a:r>
              <a:rPr lang="de-DE" altLang="de-DE" sz="1600" dirty="0" err="1">
                <a:latin typeface="Calibri" panose="020F0502020204030204" pitchFamily="34" charset="0"/>
              </a:rPr>
              <a:t>ns</a:t>
            </a:r>
            <a:r>
              <a:rPr lang="de-DE" altLang="de-DE" sz="1600" dirty="0" smtClean="0">
                <a:latin typeface="Calibri" panose="020F0502020204030204" pitchFamily="34" charset="0"/>
              </a:rPr>
              <a:t>) </a:t>
            </a:r>
            <a:r>
              <a:rPr lang="de-DE" altLang="de-DE" sz="1600" dirty="0" err="1" smtClean="0">
                <a:latin typeface="Calibri" panose="020F0502020204030204" pitchFamily="34" charset="0"/>
              </a:rPr>
              <a:t>gamma</a:t>
            </a:r>
            <a:r>
              <a:rPr lang="de-DE" altLang="de-DE" sz="1600" dirty="0" smtClean="0">
                <a:latin typeface="Calibri" panose="020F0502020204030204" pitchFamily="34" charset="0"/>
              </a:rPr>
              <a:t> </a:t>
            </a:r>
            <a:r>
              <a:rPr lang="de-DE" altLang="de-DE" sz="1600" dirty="0" err="1" smtClean="0">
                <a:latin typeface="Calibri" panose="020F0502020204030204" pitchFamily="34" charset="0"/>
              </a:rPr>
              <a:t>calorimeter</a:t>
            </a:r>
            <a:r>
              <a:rPr lang="de-DE" altLang="de-DE" sz="1600" dirty="0" smtClean="0">
                <a:latin typeface="Calibri" panose="020F0502020204030204" pitchFamily="34" charset="0"/>
              </a:rPr>
              <a:t> </a:t>
            </a:r>
            <a:r>
              <a:rPr lang="de-DE" altLang="de-DE" sz="1600" dirty="0" err="1" smtClean="0">
                <a:latin typeface="Calibri" panose="020F0502020204030204" pitchFamily="34" charset="0"/>
              </a:rPr>
              <a:t>required</a:t>
            </a:r>
            <a:r>
              <a:rPr lang="de-DE" altLang="de-DE" sz="1600" dirty="0" smtClean="0">
                <a:latin typeface="Calibri" panose="020F0502020204030204" pitchFamily="34" charset="0"/>
              </a:rPr>
              <a:t>.</a:t>
            </a:r>
          </a:p>
          <a:p>
            <a:pPr algn="l">
              <a:spcBef>
                <a:spcPts val="400"/>
              </a:spcBef>
              <a:buFontTx/>
              <a:buChar char="•"/>
            </a:pPr>
            <a:r>
              <a:rPr lang="de-DE" altLang="de-DE" sz="1600" dirty="0" smtClean="0">
                <a:latin typeface="Calibri" panose="020F0502020204030204" pitchFamily="34" charset="0"/>
              </a:rPr>
              <a:t> </a:t>
            </a:r>
            <a:r>
              <a:rPr lang="de-DE" altLang="de-DE" sz="1600" dirty="0" err="1" smtClean="0">
                <a:latin typeface="Calibri" panose="020F0502020204030204" pitchFamily="34" charset="0"/>
              </a:rPr>
              <a:t>Adequate</a:t>
            </a:r>
            <a:r>
              <a:rPr lang="de-DE" altLang="de-DE" sz="1600" dirty="0" smtClean="0">
                <a:latin typeface="Calibri" panose="020F0502020204030204" pitchFamily="34" charset="0"/>
              </a:rPr>
              <a:t> </a:t>
            </a:r>
            <a:r>
              <a:rPr lang="de-DE" altLang="de-DE" sz="1600" dirty="0" err="1" smtClean="0">
                <a:latin typeface="Calibri" panose="020F0502020204030204" pitchFamily="34" charset="0"/>
              </a:rPr>
              <a:t>neutron</a:t>
            </a:r>
            <a:r>
              <a:rPr lang="de-DE" altLang="de-DE" sz="1600" dirty="0" smtClean="0">
                <a:latin typeface="Calibri" panose="020F0502020204030204" pitchFamily="34" charset="0"/>
              </a:rPr>
              <a:t> </a:t>
            </a:r>
            <a:r>
              <a:rPr lang="de-DE" altLang="de-DE" sz="1600" dirty="0" err="1" smtClean="0">
                <a:latin typeface="Calibri" panose="020F0502020204030204" pitchFamily="34" charset="0"/>
              </a:rPr>
              <a:t>spectrum</a:t>
            </a:r>
            <a:r>
              <a:rPr lang="de-DE" altLang="de-DE" sz="1600" dirty="0" smtClean="0">
                <a:latin typeface="Calibri" panose="020F0502020204030204" pitchFamily="34" charset="0"/>
              </a:rPr>
              <a:t> </a:t>
            </a:r>
            <a:r>
              <a:rPr lang="de-DE" altLang="de-DE" sz="1600" dirty="0" err="1" smtClean="0">
                <a:latin typeface="Calibri" panose="020F0502020204030204" pitchFamily="34" charset="0"/>
              </a:rPr>
              <a:t>assures</a:t>
            </a:r>
            <a:r>
              <a:rPr lang="de-DE" altLang="de-DE" sz="1600" dirty="0" smtClean="0">
                <a:latin typeface="Calibri" panose="020F0502020204030204" pitchFamily="34" charset="0"/>
              </a:rPr>
              <a:t> </a:t>
            </a:r>
            <a:r>
              <a:rPr lang="de-DE" altLang="de-DE" sz="1600" dirty="0" err="1" smtClean="0">
                <a:latin typeface="Calibri" panose="020F0502020204030204" pitchFamily="34" charset="0"/>
              </a:rPr>
              <a:t>low</a:t>
            </a:r>
            <a:r>
              <a:rPr lang="de-DE" altLang="de-DE" sz="1600" dirty="0" smtClean="0">
                <a:latin typeface="Calibri" panose="020F0502020204030204" pitchFamily="34" charset="0"/>
              </a:rPr>
              <a:t> </a:t>
            </a:r>
            <a:r>
              <a:rPr lang="de-DE" altLang="de-DE" sz="1600" dirty="0" err="1" smtClean="0">
                <a:latin typeface="Calibri" panose="020F0502020204030204" pitchFamily="34" charset="0"/>
              </a:rPr>
              <a:t>background</a:t>
            </a:r>
            <a:r>
              <a:rPr lang="de-DE" altLang="de-DE" sz="1600" dirty="0" smtClean="0">
                <a:latin typeface="Calibri" panose="020F0502020204030204" pitchFamily="34" charset="0"/>
              </a:rPr>
              <a:t>.</a:t>
            </a:r>
            <a:endParaRPr lang="de-DE" altLang="de-DE" sz="1600" dirty="0">
              <a:latin typeface="Calibri" panose="020F0502020204030204" pitchFamily="34" charset="0"/>
            </a:endParaRPr>
          </a:p>
        </p:txBody>
      </p:sp>
      <p:sp>
        <p:nvSpPr>
          <p:cNvPr id="8" name="Text Box 21"/>
          <p:cNvSpPr txBox="1">
            <a:spLocks noChangeArrowheads="1"/>
          </p:cNvSpPr>
          <p:nvPr/>
        </p:nvSpPr>
        <p:spPr bwMode="auto">
          <a:xfrm>
            <a:off x="6055078" y="6200250"/>
            <a:ext cx="2667000" cy="3077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de-DE" sz="1400" dirty="0">
                <a:latin typeface="Calibri" panose="020F0502020204030204" pitchFamily="34" charset="0"/>
              </a:rPr>
              <a:t>4</a:t>
            </a:r>
            <a:r>
              <a:rPr lang="en-GB" altLang="de-DE" sz="1400" dirty="0">
                <a:latin typeface="Symbol" panose="05050102010706020507" pitchFamily="18" charset="2"/>
              </a:rPr>
              <a:t>p</a:t>
            </a:r>
            <a:r>
              <a:rPr lang="en-GB" altLang="de-DE" sz="1400" dirty="0">
                <a:latin typeface="Calibri" panose="020F0502020204030204" pitchFamily="34" charset="0"/>
              </a:rPr>
              <a:t> </a:t>
            </a:r>
            <a:r>
              <a:rPr lang="en-GB" altLang="de-DE" sz="1400" dirty="0" smtClean="0">
                <a:latin typeface="Calibri" panose="020F0502020204030204" pitchFamily="34" charset="0"/>
              </a:rPr>
              <a:t>BaF</a:t>
            </a:r>
            <a:r>
              <a:rPr lang="en-GB" altLang="de-DE" sz="1400" baseline="-25000" dirty="0" smtClean="0">
                <a:latin typeface="Calibri" panose="020F0502020204030204" pitchFamily="34" charset="0"/>
              </a:rPr>
              <a:t>2</a:t>
            </a:r>
            <a:r>
              <a:rPr lang="en-GB" altLang="de-DE" sz="1400" dirty="0" smtClean="0">
                <a:latin typeface="Calibri" panose="020F0502020204030204" pitchFamily="34" charset="0"/>
              </a:rPr>
              <a:t> </a:t>
            </a:r>
            <a:r>
              <a:rPr lang="en-GB" altLang="de-DE" sz="1400" dirty="0">
                <a:latin typeface="Calibri" panose="020F0502020204030204" pitchFamily="34" charset="0"/>
              </a:rPr>
              <a:t>detector </a:t>
            </a:r>
            <a:r>
              <a:rPr lang="en-GB" altLang="de-DE" sz="1400" dirty="0" smtClean="0">
                <a:latin typeface="Calibri" panose="020F0502020204030204" pitchFamily="34" charset="0"/>
              </a:rPr>
              <a:t>at Frankfurt</a:t>
            </a:r>
            <a:r>
              <a:rPr lang="en-GB" altLang="de-DE" sz="1400" dirty="0">
                <a:latin typeface="Calibri" panose="020F0502020204030204" pitchFamily="34" charset="0"/>
              </a:rPr>
              <a:t>.</a:t>
            </a:r>
          </a:p>
        </p:txBody>
      </p:sp>
      <p:sp>
        <p:nvSpPr>
          <p:cNvPr id="9" name="Freeform 23"/>
          <p:cNvSpPr>
            <a:spLocks/>
          </p:cNvSpPr>
          <p:nvPr/>
        </p:nvSpPr>
        <p:spPr bwMode="auto">
          <a:xfrm>
            <a:off x="1587500" y="4486013"/>
            <a:ext cx="4003675" cy="1212850"/>
          </a:xfrm>
          <a:custGeom>
            <a:avLst/>
            <a:gdLst>
              <a:gd name="T0" fmla="*/ 0 w 1723"/>
              <a:gd name="T1" fmla="*/ 1435 h 1437"/>
              <a:gd name="T2" fmla="*/ 48 w 1723"/>
              <a:gd name="T3" fmla="*/ 1387 h 1437"/>
              <a:gd name="T4" fmla="*/ 88 w 1723"/>
              <a:gd name="T5" fmla="*/ 1143 h 1437"/>
              <a:gd name="T6" fmla="*/ 142 w 1723"/>
              <a:gd name="T7" fmla="*/ 247 h 1437"/>
              <a:gd name="T8" fmla="*/ 354 w 1723"/>
              <a:gd name="T9" fmla="*/ 57 h 1437"/>
              <a:gd name="T10" fmla="*/ 952 w 1723"/>
              <a:gd name="T11" fmla="*/ 589 h 1437"/>
              <a:gd name="T12" fmla="*/ 1723 w 1723"/>
              <a:gd name="T13" fmla="*/ 1437 h 1437"/>
            </a:gdLst>
            <a:ahLst/>
            <a:cxnLst>
              <a:cxn ang="0">
                <a:pos x="T0" y="T1"/>
              </a:cxn>
              <a:cxn ang="0">
                <a:pos x="T2" y="T3"/>
              </a:cxn>
              <a:cxn ang="0">
                <a:pos x="T4" y="T5"/>
              </a:cxn>
              <a:cxn ang="0">
                <a:pos x="T6" y="T7"/>
              </a:cxn>
              <a:cxn ang="0">
                <a:pos x="T8" y="T9"/>
              </a:cxn>
              <a:cxn ang="0">
                <a:pos x="T10" y="T11"/>
              </a:cxn>
              <a:cxn ang="0">
                <a:pos x="T12" y="T13"/>
              </a:cxn>
            </a:cxnLst>
            <a:rect l="0" t="0" r="r" b="b"/>
            <a:pathLst>
              <a:path w="1723" h="1437">
                <a:moveTo>
                  <a:pt x="0" y="1435"/>
                </a:moveTo>
                <a:cubicBezTo>
                  <a:pt x="16" y="1435"/>
                  <a:pt x="33" y="1436"/>
                  <a:pt x="48" y="1387"/>
                </a:cubicBezTo>
                <a:cubicBezTo>
                  <a:pt x="63" y="1338"/>
                  <a:pt x="72" y="1333"/>
                  <a:pt x="88" y="1143"/>
                </a:cubicBezTo>
                <a:cubicBezTo>
                  <a:pt x="104" y="953"/>
                  <a:pt x="98" y="428"/>
                  <a:pt x="142" y="247"/>
                </a:cubicBezTo>
                <a:cubicBezTo>
                  <a:pt x="186" y="66"/>
                  <a:pt x="219" y="0"/>
                  <a:pt x="354" y="57"/>
                </a:cubicBezTo>
                <a:cubicBezTo>
                  <a:pt x="489" y="114"/>
                  <a:pt x="724" y="359"/>
                  <a:pt x="952" y="589"/>
                </a:cubicBezTo>
                <a:cubicBezTo>
                  <a:pt x="1180" y="819"/>
                  <a:pt x="1451" y="1128"/>
                  <a:pt x="1723" y="1437"/>
                </a:cubicBezTo>
              </a:path>
            </a:pathLst>
          </a:custGeom>
          <a:solidFill>
            <a:srgbClr val="33CC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 name="Text Box 24"/>
          <p:cNvSpPr txBox="1">
            <a:spLocks noChangeArrowheads="1"/>
          </p:cNvSpPr>
          <p:nvPr/>
        </p:nvSpPr>
        <p:spPr bwMode="auto">
          <a:xfrm>
            <a:off x="1847850" y="4720963"/>
            <a:ext cx="1238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de-DE">
                <a:solidFill>
                  <a:schemeClr val="bg1"/>
                </a:solidFill>
                <a:latin typeface="Arial" panose="020B0604020202020204" pitchFamily="34" charset="0"/>
              </a:rPr>
              <a:t>(n,</a:t>
            </a:r>
            <a:r>
              <a:rPr lang="en-US" altLang="de-DE">
                <a:solidFill>
                  <a:schemeClr val="bg1"/>
                </a:solidFill>
                <a:latin typeface="Symbol" panose="05050102010706020507" pitchFamily="18" charset="2"/>
              </a:rPr>
              <a:t>g</a:t>
            </a:r>
            <a:r>
              <a:rPr lang="en-US" altLang="de-DE">
                <a:solidFill>
                  <a:schemeClr val="bg1"/>
                </a:solidFill>
                <a:latin typeface="Arial" panose="020B0604020202020204" pitchFamily="34" charset="0"/>
              </a:rPr>
              <a:t>)</a:t>
            </a:r>
          </a:p>
          <a:p>
            <a:pPr algn="l"/>
            <a:r>
              <a:rPr lang="en-US" altLang="de-DE">
                <a:solidFill>
                  <a:schemeClr val="bg1"/>
                </a:solidFill>
                <a:latin typeface="Arial" panose="020B0604020202020204" pitchFamily="34" charset="0"/>
              </a:rPr>
              <a:t>on sample</a:t>
            </a:r>
          </a:p>
        </p:txBody>
      </p:sp>
      <p:sp>
        <p:nvSpPr>
          <p:cNvPr id="11" name="Rectangle 25"/>
          <p:cNvSpPr>
            <a:spLocks noChangeArrowheads="1"/>
          </p:cNvSpPr>
          <p:nvPr/>
        </p:nvSpPr>
        <p:spPr bwMode="auto">
          <a:xfrm>
            <a:off x="460375" y="2835013"/>
            <a:ext cx="5105400" cy="286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 name="Text Box 26"/>
          <p:cNvSpPr txBox="1">
            <a:spLocks noChangeArrowheads="1"/>
          </p:cNvSpPr>
          <p:nvPr/>
        </p:nvSpPr>
        <p:spPr bwMode="auto">
          <a:xfrm>
            <a:off x="4486275" y="5646475"/>
            <a:ext cx="1073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de-DE">
                <a:latin typeface="Arial" panose="020B0604020202020204" pitchFamily="34" charset="0"/>
              </a:rPr>
              <a:t>TOF [ns]</a:t>
            </a:r>
          </a:p>
        </p:txBody>
      </p:sp>
      <p:sp>
        <p:nvSpPr>
          <p:cNvPr id="13" name="Text Box 28"/>
          <p:cNvSpPr txBox="1">
            <a:spLocks noChangeArrowheads="1"/>
          </p:cNvSpPr>
          <p:nvPr/>
        </p:nvSpPr>
        <p:spPr bwMode="auto">
          <a:xfrm>
            <a:off x="1168400" y="5646475"/>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de-DE">
                <a:latin typeface="Arial" panose="020B0604020202020204" pitchFamily="34" charset="0"/>
              </a:rPr>
              <a:t>0</a:t>
            </a:r>
          </a:p>
        </p:txBody>
      </p:sp>
      <p:sp>
        <p:nvSpPr>
          <p:cNvPr id="14" name="Text Box 29"/>
          <p:cNvSpPr txBox="1">
            <a:spLocks noChangeArrowheads="1"/>
          </p:cNvSpPr>
          <p:nvPr/>
        </p:nvSpPr>
        <p:spPr bwMode="auto">
          <a:xfrm>
            <a:off x="2768600" y="5646475"/>
            <a:ext cx="565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de-DE">
                <a:latin typeface="Arial" panose="020B0604020202020204" pitchFamily="34" charset="0"/>
              </a:rPr>
              <a:t>160</a:t>
            </a:r>
          </a:p>
        </p:txBody>
      </p:sp>
      <p:sp>
        <p:nvSpPr>
          <p:cNvPr id="15" name="Text Box 30"/>
          <p:cNvSpPr txBox="1">
            <a:spLocks noChangeArrowheads="1"/>
          </p:cNvSpPr>
          <p:nvPr/>
        </p:nvSpPr>
        <p:spPr bwMode="auto">
          <a:xfrm>
            <a:off x="3778250" y="2844538"/>
            <a:ext cx="2003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buFontTx/>
              <a:buChar char="•"/>
            </a:pPr>
            <a:r>
              <a:rPr lang="en-US" altLang="de-DE">
                <a:latin typeface="Arial" panose="020B0604020202020204" pitchFamily="34" charset="0"/>
              </a:rPr>
              <a:t> 80 cm flight path</a:t>
            </a:r>
          </a:p>
          <a:p>
            <a:pPr algn="l">
              <a:buFontTx/>
              <a:buChar char="•"/>
            </a:pPr>
            <a:r>
              <a:rPr lang="en-US" altLang="de-DE">
                <a:latin typeface="Arial" panose="020B0604020202020204" pitchFamily="34" charset="0"/>
              </a:rPr>
              <a:t> E</a:t>
            </a:r>
            <a:r>
              <a:rPr lang="en-US" altLang="de-DE" baseline="-25000">
                <a:latin typeface="Arial" panose="020B0604020202020204" pitchFamily="34" charset="0"/>
              </a:rPr>
              <a:t>n</a:t>
            </a:r>
            <a:r>
              <a:rPr lang="en-US" altLang="de-DE">
                <a:latin typeface="Arial" panose="020B0604020202020204" pitchFamily="34" charset="0"/>
              </a:rPr>
              <a:t> = 1..200 keV</a:t>
            </a:r>
            <a:endParaRPr lang="en-US" altLang="de-DE">
              <a:latin typeface="Times New Roman" panose="02020603050405020304" pitchFamily="18" charset="0"/>
            </a:endParaRPr>
          </a:p>
        </p:txBody>
      </p:sp>
      <p:sp>
        <p:nvSpPr>
          <p:cNvPr id="16" name="Freeform 32"/>
          <p:cNvSpPr>
            <a:spLocks/>
          </p:cNvSpPr>
          <p:nvPr/>
        </p:nvSpPr>
        <p:spPr bwMode="auto">
          <a:xfrm>
            <a:off x="2720975" y="4016113"/>
            <a:ext cx="2859088" cy="1695450"/>
          </a:xfrm>
          <a:custGeom>
            <a:avLst/>
            <a:gdLst>
              <a:gd name="T0" fmla="*/ 0 w 2544"/>
              <a:gd name="T1" fmla="*/ 2136 h 2144"/>
              <a:gd name="T2" fmla="*/ 96 w 2544"/>
              <a:gd name="T3" fmla="*/ 2088 h 2144"/>
              <a:gd name="T4" fmla="*/ 192 w 2544"/>
              <a:gd name="T5" fmla="*/ 1800 h 2144"/>
              <a:gd name="T6" fmla="*/ 384 w 2544"/>
              <a:gd name="T7" fmla="*/ 600 h 2144"/>
              <a:gd name="T8" fmla="*/ 576 w 2544"/>
              <a:gd name="T9" fmla="*/ 72 h 2144"/>
              <a:gd name="T10" fmla="*/ 1248 w 2544"/>
              <a:gd name="T11" fmla="*/ 168 h 2144"/>
              <a:gd name="T12" fmla="*/ 2160 w 2544"/>
              <a:gd name="T13" fmla="*/ 600 h 2144"/>
              <a:gd name="T14" fmla="*/ 2448 w 2544"/>
              <a:gd name="T15" fmla="*/ 840 h 2144"/>
              <a:gd name="T16" fmla="*/ 2544 w 2544"/>
              <a:gd name="T17" fmla="*/ 2136 h 2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44" h="2144">
                <a:moveTo>
                  <a:pt x="0" y="2136"/>
                </a:moveTo>
                <a:cubicBezTo>
                  <a:pt x="32" y="2140"/>
                  <a:pt x="64" y="2144"/>
                  <a:pt x="96" y="2088"/>
                </a:cubicBezTo>
                <a:cubicBezTo>
                  <a:pt x="128" y="2032"/>
                  <a:pt x="144" y="2048"/>
                  <a:pt x="192" y="1800"/>
                </a:cubicBezTo>
                <a:cubicBezTo>
                  <a:pt x="240" y="1552"/>
                  <a:pt x="320" y="888"/>
                  <a:pt x="384" y="600"/>
                </a:cubicBezTo>
                <a:cubicBezTo>
                  <a:pt x="448" y="312"/>
                  <a:pt x="432" y="144"/>
                  <a:pt x="576" y="72"/>
                </a:cubicBezTo>
                <a:cubicBezTo>
                  <a:pt x="720" y="0"/>
                  <a:pt x="984" y="80"/>
                  <a:pt x="1248" y="168"/>
                </a:cubicBezTo>
                <a:cubicBezTo>
                  <a:pt x="1512" y="256"/>
                  <a:pt x="1960" y="488"/>
                  <a:pt x="2160" y="600"/>
                </a:cubicBezTo>
                <a:cubicBezTo>
                  <a:pt x="2360" y="712"/>
                  <a:pt x="2384" y="584"/>
                  <a:pt x="2448" y="840"/>
                </a:cubicBezTo>
                <a:cubicBezTo>
                  <a:pt x="2512" y="1096"/>
                  <a:pt x="2528" y="1616"/>
                  <a:pt x="2544" y="2136"/>
                </a:cubicBezTo>
              </a:path>
            </a:pathLst>
          </a:custGeom>
          <a:solidFill>
            <a:schemeClr val="accent2">
              <a:alpha val="60001"/>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7" name="Text Box 33"/>
          <p:cNvSpPr txBox="1">
            <a:spLocks noChangeArrowheads="1"/>
          </p:cNvSpPr>
          <p:nvPr/>
        </p:nvSpPr>
        <p:spPr bwMode="auto">
          <a:xfrm>
            <a:off x="3640138" y="4568563"/>
            <a:ext cx="1835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de-DE">
                <a:latin typeface="Arial" panose="020B0604020202020204" pitchFamily="34" charset="0"/>
              </a:rPr>
              <a:t>Other Reactions</a:t>
            </a:r>
          </a:p>
        </p:txBody>
      </p:sp>
      <p:sp>
        <p:nvSpPr>
          <p:cNvPr id="18" name="Freeform 35"/>
          <p:cNvSpPr>
            <a:spLocks/>
          </p:cNvSpPr>
          <p:nvPr/>
        </p:nvSpPr>
        <p:spPr bwMode="auto">
          <a:xfrm>
            <a:off x="1135063" y="3398575"/>
            <a:ext cx="417512" cy="2316163"/>
          </a:xfrm>
          <a:custGeom>
            <a:avLst/>
            <a:gdLst>
              <a:gd name="T0" fmla="*/ 0 w 381"/>
              <a:gd name="T1" fmla="*/ 2359 h 2385"/>
              <a:gd name="T2" fmla="*/ 48 w 381"/>
              <a:gd name="T3" fmla="*/ 2359 h 2385"/>
              <a:gd name="T4" fmla="*/ 96 w 381"/>
              <a:gd name="T5" fmla="*/ 2215 h 2385"/>
              <a:gd name="T6" fmla="*/ 144 w 381"/>
              <a:gd name="T7" fmla="*/ 1831 h 2385"/>
              <a:gd name="T8" fmla="*/ 207 w 381"/>
              <a:gd name="T9" fmla="*/ 8 h 2385"/>
              <a:gd name="T10" fmla="*/ 273 w 381"/>
              <a:gd name="T11" fmla="*/ 1877 h 2385"/>
              <a:gd name="T12" fmla="*/ 322 w 381"/>
              <a:gd name="T13" fmla="*/ 2306 h 2385"/>
              <a:gd name="T14" fmla="*/ 381 w 381"/>
              <a:gd name="T15" fmla="*/ 2350 h 23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1" h="2385">
                <a:moveTo>
                  <a:pt x="0" y="2359"/>
                </a:moveTo>
                <a:cubicBezTo>
                  <a:pt x="16" y="2371"/>
                  <a:pt x="32" y="2383"/>
                  <a:pt x="48" y="2359"/>
                </a:cubicBezTo>
                <a:cubicBezTo>
                  <a:pt x="64" y="2335"/>
                  <a:pt x="80" y="2303"/>
                  <a:pt x="96" y="2215"/>
                </a:cubicBezTo>
                <a:cubicBezTo>
                  <a:pt x="112" y="2127"/>
                  <a:pt x="126" y="2199"/>
                  <a:pt x="144" y="1831"/>
                </a:cubicBezTo>
                <a:cubicBezTo>
                  <a:pt x="162" y="1463"/>
                  <a:pt x="186" y="0"/>
                  <a:pt x="207" y="8"/>
                </a:cubicBezTo>
                <a:cubicBezTo>
                  <a:pt x="228" y="16"/>
                  <a:pt x="254" y="1494"/>
                  <a:pt x="273" y="1877"/>
                </a:cubicBezTo>
                <a:cubicBezTo>
                  <a:pt x="292" y="2260"/>
                  <a:pt x="304" y="2227"/>
                  <a:pt x="322" y="2306"/>
                </a:cubicBezTo>
                <a:cubicBezTo>
                  <a:pt x="340" y="2385"/>
                  <a:pt x="360" y="2367"/>
                  <a:pt x="381" y="2350"/>
                </a:cubicBezTo>
              </a:path>
            </a:pathLst>
          </a:cu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9" name="Text Box 36"/>
          <p:cNvSpPr txBox="1">
            <a:spLocks noChangeArrowheads="1"/>
          </p:cNvSpPr>
          <p:nvPr/>
        </p:nvSpPr>
        <p:spPr bwMode="auto">
          <a:xfrm>
            <a:off x="1498600" y="3779575"/>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de-DE">
                <a:latin typeface="Arial" panose="020B0604020202020204" pitchFamily="34" charset="0"/>
              </a:rPr>
              <a:t>Prompt Flash</a:t>
            </a:r>
          </a:p>
        </p:txBody>
      </p:sp>
      <p:sp>
        <p:nvSpPr>
          <p:cNvPr id="20" name="Line 37"/>
          <p:cNvSpPr>
            <a:spLocks noChangeShapeType="1"/>
          </p:cNvSpPr>
          <p:nvPr/>
        </p:nvSpPr>
        <p:spPr bwMode="auto">
          <a:xfrm flipV="1">
            <a:off x="1371600" y="3981188"/>
            <a:ext cx="157163" cy="325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1" name="Text Box 45"/>
          <p:cNvSpPr txBox="1">
            <a:spLocks noChangeArrowheads="1"/>
          </p:cNvSpPr>
          <p:nvPr/>
        </p:nvSpPr>
        <p:spPr bwMode="auto">
          <a:xfrm>
            <a:off x="3289300" y="6073513"/>
            <a:ext cx="1260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de-DE" sz="1600">
                <a:solidFill>
                  <a:srgbClr val="FF3300"/>
                </a:solidFill>
                <a:latin typeface="Arial" panose="020B0604020202020204" pitchFamily="34" charset="0"/>
              </a:rPr>
              <a:t>E</a:t>
            </a:r>
            <a:r>
              <a:rPr lang="en-US" altLang="de-DE" sz="1600" baseline="-25000">
                <a:solidFill>
                  <a:srgbClr val="FF3300"/>
                </a:solidFill>
                <a:latin typeface="Arial" panose="020B0604020202020204" pitchFamily="34" charset="0"/>
              </a:rPr>
              <a:t>n</a:t>
            </a:r>
            <a:r>
              <a:rPr lang="en-US" altLang="de-DE" sz="1600">
                <a:solidFill>
                  <a:srgbClr val="FF3300"/>
                </a:solidFill>
                <a:latin typeface="Arial" panose="020B0604020202020204" pitchFamily="34" charset="0"/>
              </a:rPr>
              <a:t>=128 keV</a:t>
            </a:r>
          </a:p>
        </p:txBody>
      </p:sp>
      <p:sp>
        <p:nvSpPr>
          <p:cNvPr id="22" name="Line 47"/>
          <p:cNvSpPr>
            <a:spLocks noChangeShapeType="1"/>
          </p:cNvSpPr>
          <p:nvPr/>
        </p:nvSpPr>
        <p:spPr bwMode="auto">
          <a:xfrm>
            <a:off x="1076325" y="5698863"/>
            <a:ext cx="4765675" cy="0"/>
          </a:xfrm>
          <a:prstGeom prst="line">
            <a:avLst/>
          </a:prstGeom>
          <a:noFill/>
          <a:ln w="222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3" name="Line 49"/>
          <p:cNvSpPr>
            <a:spLocks noChangeShapeType="1"/>
          </p:cNvSpPr>
          <p:nvPr/>
        </p:nvSpPr>
        <p:spPr bwMode="auto">
          <a:xfrm flipV="1">
            <a:off x="1079500" y="3123938"/>
            <a:ext cx="0" cy="2593975"/>
          </a:xfrm>
          <a:prstGeom prst="line">
            <a:avLst/>
          </a:prstGeom>
          <a:noFill/>
          <a:ln w="222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 name="Text Box 50"/>
          <p:cNvSpPr txBox="1">
            <a:spLocks noChangeArrowheads="1"/>
          </p:cNvSpPr>
          <p:nvPr/>
        </p:nvSpPr>
        <p:spPr bwMode="auto">
          <a:xfrm>
            <a:off x="409575" y="3495413"/>
            <a:ext cx="6953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600">
                <a:latin typeface="Arial" panose="020B0604020202020204" pitchFamily="34" charset="0"/>
              </a:rPr>
              <a:t>I [a.u]</a:t>
            </a:r>
          </a:p>
        </p:txBody>
      </p:sp>
      <p:sp>
        <p:nvSpPr>
          <p:cNvPr id="25" name="Text Box 51"/>
          <p:cNvSpPr txBox="1">
            <a:spLocks noChangeArrowheads="1"/>
          </p:cNvSpPr>
          <p:nvPr/>
        </p:nvSpPr>
        <p:spPr bwMode="auto">
          <a:xfrm>
            <a:off x="1641475" y="6073513"/>
            <a:ext cx="1260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de-DE" sz="1600">
                <a:solidFill>
                  <a:srgbClr val="FF3300"/>
                </a:solidFill>
                <a:latin typeface="Arial" panose="020B0604020202020204" pitchFamily="34" charset="0"/>
              </a:rPr>
              <a:t>E</a:t>
            </a:r>
            <a:r>
              <a:rPr lang="en-US" altLang="de-DE" sz="1600" baseline="-25000">
                <a:solidFill>
                  <a:srgbClr val="FF3300"/>
                </a:solidFill>
                <a:latin typeface="Arial" panose="020B0604020202020204" pitchFamily="34" charset="0"/>
              </a:rPr>
              <a:t>n</a:t>
            </a:r>
            <a:r>
              <a:rPr lang="en-US" altLang="de-DE" sz="1600">
                <a:solidFill>
                  <a:srgbClr val="FF3300"/>
                </a:solidFill>
                <a:latin typeface="Arial" panose="020B0604020202020204" pitchFamily="34" charset="0"/>
              </a:rPr>
              <a:t>=200 keV</a:t>
            </a:r>
          </a:p>
        </p:txBody>
      </p:sp>
      <p:sp>
        <p:nvSpPr>
          <p:cNvPr id="26" name="Line 52"/>
          <p:cNvSpPr>
            <a:spLocks noChangeShapeType="1"/>
          </p:cNvSpPr>
          <p:nvPr/>
        </p:nvSpPr>
        <p:spPr bwMode="auto">
          <a:xfrm flipH="1" flipV="1">
            <a:off x="3279775" y="5825863"/>
            <a:ext cx="347663" cy="288925"/>
          </a:xfrm>
          <a:prstGeom prst="line">
            <a:avLst/>
          </a:prstGeom>
          <a:noFill/>
          <a:ln w="22225">
            <a:solidFill>
              <a:srgbClr val="FF0000"/>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7" name="Text Box 27"/>
          <p:cNvSpPr txBox="1">
            <a:spLocks noChangeArrowheads="1"/>
          </p:cNvSpPr>
          <p:nvPr/>
        </p:nvSpPr>
        <p:spPr bwMode="auto">
          <a:xfrm>
            <a:off x="1427163" y="5646475"/>
            <a:ext cx="565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de-DE">
                <a:latin typeface="Arial" panose="020B0604020202020204" pitchFamily="34" charset="0"/>
              </a:rPr>
              <a:t>130</a:t>
            </a:r>
          </a:p>
        </p:txBody>
      </p:sp>
      <p:sp>
        <p:nvSpPr>
          <p:cNvPr id="28" name="Line 55"/>
          <p:cNvSpPr>
            <a:spLocks noChangeShapeType="1"/>
          </p:cNvSpPr>
          <p:nvPr/>
        </p:nvSpPr>
        <p:spPr bwMode="auto">
          <a:xfrm flipH="1" flipV="1">
            <a:off x="1933575" y="5829038"/>
            <a:ext cx="347663" cy="288925"/>
          </a:xfrm>
          <a:prstGeom prst="line">
            <a:avLst/>
          </a:prstGeom>
          <a:noFill/>
          <a:ln w="22225">
            <a:solidFill>
              <a:srgbClr val="FF0000"/>
            </a:solidFill>
            <a:round/>
            <a:headEnd type="triangle" w="lg" len="lg"/>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pic>
        <p:nvPicPr>
          <p:cNvPr id="29" name="Picture 5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5325" y="1342725"/>
            <a:ext cx="2493963" cy="26146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0" name="Group 58"/>
          <p:cNvGrpSpPr>
            <a:grpSpLocks/>
          </p:cNvGrpSpPr>
          <p:nvPr/>
        </p:nvGrpSpPr>
        <p:grpSpPr bwMode="auto">
          <a:xfrm>
            <a:off x="6125325" y="2504775"/>
            <a:ext cx="1127125" cy="149225"/>
            <a:chOff x="3238" y="2370"/>
            <a:chExt cx="894" cy="47"/>
          </a:xfrm>
        </p:grpSpPr>
        <p:sp>
          <p:nvSpPr>
            <p:cNvPr id="31" name="Rectangle 59"/>
            <p:cNvSpPr>
              <a:spLocks noChangeArrowheads="1"/>
            </p:cNvSpPr>
            <p:nvPr/>
          </p:nvSpPr>
          <p:spPr bwMode="auto">
            <a:xfrm>
              <a:off x="3238" y="2370"/>
              <a:ext cx="894" cy="47"/>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2" name="Rectangle 60"/>
            <p:cNvSpPr>
              <a:spLocks noChangeArrowheads="1"/>
            </p:cNvSpPr>
            <p:nvPr/>
          </p:nvSpPr>
          <p:spPr bwMode="auto">
            <a:xfrm>
              <a:off x="3238" y="2370"/>
              <a:ext cx="894" cy="47"/>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grpSp>
        <p:nvGrpSpPr>
          <p:cNvPr id="33" name="Group 61"/>
          <p:cNvGrpSpPr>
            <a:grpSpLocks/>
          </p:cNvGrpSpPr>
          <p:nvPr/>
        </p:nvGrpSpPr>
        <p:grpSpPr bwMode="auto">
          <a:xfrm>
            <a:off x="7285788" y="2579388"/>
            <a:ext cx="388937" cy="287337"/>
            <a:chOff x="4197" y="2411"/>
            <a:chExt cx="217" cy="170"/>
          </a:xfrm>
        </p:grpSpPr>
        <p:sp>
          <p:nvSpPr>
            <p:cNvPr id="34" name="Freeform 62"/>
            <p:cNvSpPr>
              <a:spLocks/>
            </p:cNvSpPr>
            <p:nvPr/>
          </p:nvSpPr>
          <p:spPr bwMode="auto">
            <a:xfrm>
              <a:off x="4197" y="2411"/>
              <a:ext cx="217" cy="170"/>
            </a:xfrm>
            <a:custGeom>
              <a:avLst/>
              <a:gdLst>
                <a:gd name="T0" fmla="*/ 171 w 217"/>
                <a:gd name="T1" fmla="*/ 119 h 170"/>
                <a:gd name="T2" fmla="*/ 168 w 217"/>
                <a:gd name="T3" fmla="*/ 124 h 170"/>
                <a:gd name="T4" fmla="*/ 7 w 217"/>
                <a:gd name="T5" fmla="*/ 0 h 170"/>
                <a:gd name="T6" fmla="*/ 0 w 217"/>
                <a:gd name="T7" fmla="*/ 9 h 170"/>
                <a:gd name="T8" fmla="*/ 160 w 217"/>
                <a:gd name="T9" fmla="*/ 134 h 170"/>
                <a:gd name="T10" fmla="*/ 156 w 217"/>
                <a:gd name="T11" fmla="*/ 138 h 170"/>
                <a:gd name="T12" fmla="*/ 217 w 217"/>
                <a:gd name="T13" fmla="*/ 170 h 170"/>
                <a:gd name="T14" fmla="*/ 171 w 217"/>
                <a:gd name="T15" fmla="*/ 119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 h="170">
                  <a:moveTo>
                    <a:pt x="171" y="119"/>
                  </a:moveTo>
                  <a:lnTo>
                    <a:pt x="168" y="124"/>
                  </a:lnTo>
                  <a:lnTo>
                    <a:pt x="7" y="0"/>
                  </a:lnTo>
                  <a:lnTo>
                    <a:pt x="0" y="9"/>
                  </a:lnTo>
                  <a:lnTo>
                    <a:pt x="160" y="134"/>
                  </a:lnTo>
                  <a:lnTo>
                    <a:pt x="156" y="138"/>
                  </a:lnTo>
                  <a:lnTo>
                    <a:pt x="217" y="170"/>
                  </a:lnTo>
                  <a:lnTo>
                    <a:pt x="171" y="1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5" name="Freeform 63"/>
            <p:cNvSpPr>
              <a:spLocks/>
            </p:cNvSpPr>
            <p:nvPr/>
          </p:nvSpPr>
          <p:spPr bwMode="auto">
            <a:xfrm>
              <a:off x="4197" y="2411"/>
              <a:ext cx="217" cy="170"/>
            </a:xfrm>
            <a:custGeom>
              <a:avLst/>
              <a:gdLst>
                <a:gd name="T0" fmla="*/ 171 w 217"/>
                <a:gd name="T1" fmla="*/ 119 h 170"/>
                <a:gd name="T2" fmla="*/ 168 w 217"/>
                <a:gd name="T3" fmla="*/ 124 h 170"/>
                <a:gd name="T4" fmla="*/ 7 w 217"/>
                <a:gd name="T5" fmla="*/ 0 h 170"/>
                <a:gd name="T6" fmla="*/ 0 w 217"/>
                <a:gd name="T7" fmla="*/ 9 h 170"/>
                <a:gd name="T8" fmla="*/ 160 w 217"/>
                <a:gd name="T9" fmla="*/ 134 h 170"/>
                <a:gd name="T10" fmla="*/ 156 w 217"/>
                <a:gd name="T11" fmla="*/ 138 h 170"/>
                <a:gd name="T12" fmla="*/ 217 w 217"/>
                <a:gd name="T13" fmla="*/ 170 h 170"/>
                <a:gd name="T14" fmla="*/ 171 w 217"/>
                <a:gd name="T15" fmla="*/ 119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 h="170">
                  <a:moveTo>
                    <a:pt x="171" y="119"/>
                  </a:moveTo>
                  <a:lnTo>
                    <a:pt x="168" y="124"/>
                  </a:lnTo>
                  <a:lnTo>
                    <a:pt x="7" y="0"/>
                  </a:lnTo>
                  <a:lnTo>
                    <a:pt x="0" y="9"/>
                  </a:lnTo>
                  <a:lnTo>
                    <a:pt x="160" y="134"/>
                  </a:lnTo>
                  <a:lnTo>
                    <a:pt x="156" y="138"/>
                  </a:lnTo>
                  <a:lnTo>
                    <a:pt x="217" y="170"/>
                  </a:lnTo>
                  <a:lnTo>
                    <a:pt x="171" y="119"/>
                  </a:lnTo>
                  <a:close/>
                </a:path>
              </a:pathLst>
            </a:custGeom>
            <a:noFill/>
            <a:ln w="79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grpSp>
        <p:nvGrpSpPr>
          <p:cNvPr id="36" name="Group 64"/>
          <p:cNvGrpSpPr>
            <a:grpSpLocks/>
          </p:cNvGrpSpPr>
          <p:nvPr/>
        </p:nvGrpSpPr>
        <p:grpSpPr bwMode="auto">
          <a:xfrm>
            <a:off x="7128625" y="2555575"/>
            <a:ext cx="136525" cy="466725"/>
            <a:chOff x="4133" y="2396"/>
            <a:chExt cx="51" cy="196"/>
          </a:xfrm>
        </p:grpSpPr>
        <p:sp>
          <p:nvSpPr>
            <p:cNvPr id="37" name="Freeform 65"/>
            <p:cNvSpPr>
              <a:spLocks/>
            </p:cNvSpPr>
            <p:nvPr/>
          </p:nvSpPr>
          <p:spPr bwMode="auto">
            <a:xfrm>
              <a:off x="4133" y="2396"/>
              <a:ext cx="51" cy="196"/>
            </a:xfrm>
            <a:custGeom>
              <a:avLst/>
              <a:gdLst>
                <a:gd name="T0" fmla="*/ 31 w 51"/>
                <a:gd name="T1" fmla="*/ 151 h 196"/>
                <a:gd name="T2" fmla="*/ 23 w 51"/>
                <a:gd name="T3" fmla="*/ 149 h 196"/>
                <a:gd name="T4" fmla="*/ 51 w 51"/>
                <a:gd name="T5" fmla="*/ 3 h 196"/>
                <a:gd name="T6" fmla="*/ 35 w 51"/>
                <a:gd name="T7" fmla="*/ 0 h 196"/>
                <a:gd name="T8" fmla="*/ 8 w 51"/>
                <a:gd name="T9" fmla="*/ 146 h 196"/>
                <a:gd name="T10" fmla="*/ 0 w 51"/>
                <a:gd name="T11" fmla="*/ 145 h 196"/>
                <a:gd name="T12" fmla="*/ 6 w 51"/>
                <a:gd name="T13" fmla="*/ 196 h 196"/>
                <a:gd name="T14" fmla="*/ 31 w 51"/>
                <a:gd name="T15" fmla="*/ 151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96">
                  <a:moveTo>
                    <a:pt x="31" y="151"/>
                  </a:moveTo>
                  <a:lnTo>
                    <a:pt x="23" y="149"/>
                  </a:lnTo>
                  <a:lnTo>
                    <a:pt x="51" y="3"/>
                  </a:lnTo>
                  <a:lnTo>
                    <a:pt x="35" y="0"/>
                  </a:lnTo>
                  <a:lnTo>
                    <a:pt x="8" y="146"/>
                  </a:lnTo>
                  <a:lnTo>
                    <a:pt x="0" y="145"/>
                  </a:lnTo>
                  <a:lnTo>
                    <a:pt x="6" y="196"/>
                  </a:lnTo>
                  <a:lnTo>
                    <a:pt x="31" y="15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38" name="Freeform 66"/>
            <p:cNvSpPr>
              <a:spLocks/>
            </p:cNvSpPr>
            <p:nvPr/>
          </p:nvSpPr>
          <p:spPr bwMode="auto">
            <a:xfrm>
              <a:off x="4133" y="2396"/>
              <a:ext cx="51" cy="196"/>
            </a:xfrm>
            <a:custGeom>
              <a:avLst/>
              <a:gdLst>
                <a:gd name="T0" fmla="*/ 31 w 51"/>
                <a:gd name="T1" fmla="*/ 151 h 196"/>
                <a:gd name="T2" fmla="*/ 23 w 51"/>
                <a:gd name="T3" fmla="*/ 149 h 196"/>
                <a:gd name="T4" fmla="*/ 51 w 51"/>
                <a:gd name="T5" fmla="*/ 3 h 196"/>
                <a:gd name="T6" fmla="*/ 35 w 51"/>
                <a:gd name="T7" fmla="*/ 0 h 196"/>
                <a:gd name="T8" fmla="*/ 8 w 51"/>
                <a:gd name="T9" fmla="*/ 146 h 196"/>
                <a:gd name="T10" fmla="*/ 0 w 51"/>
                <a:gd name="T11" fmla="*/ 145 h 196"/>
                <a:gd name="T12" fmla="*/ 6 w 51"/>
                <a:gd name="T13" fmla="*/ 196 h 196"/>
                <a:gd name="T14" fmla="*/ 31 w 51"/>
                <a:gd name="T15" fmla="*/ 151 h 1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96">
                  <a:moveTo>
                    <a:pt x="31" y="151"/>
                  </a:moveTo>
                  <a:lnTo>
                    <a:pt x="23" y="149"/>
                  </a:lnTo>
                  <a:lnTo>
                    <a:pt x="51" y="3"/>
                  </a:lnTo>
                  <a:lnTo>
                    <a:pt x="35" y="0"/>
                  </a:lnTo>
                  <a:lnTo>
                    <a:pt x="8" y="146"/>
                  </a:lnTo>
                  <a:lnTo>
                    <a:pt x="0" y="145"/>
                  </a:lnTo>
                  <a:lnTo>
                    <a:pt x="6" y="196"/>
                  </a:lnTo>
                  <a:lnTo>
                    <a:pt x="31" y="151"/>
                  </a:lnTo>
                  <a:close/>
                </a:path>
              </a:pathLst>
            </a:custGeom>
            <a:noFill/>
            <a:ln w="79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grpSp>
        <p:nvGrpSpPr>
          <p:cNvPr id="39" name="Group 67"/>
          <p:cNvGrpSpPr>
            <a:grpSpLocks/>
          </p:cNvGrpSpPr>
          <p:nvPr/>
        </p:nvGrpSpPr>
        <p:grpSpPr bwMode="auto">
          <a:xfrm>
            <a:off x="7269913" y="2215850"/>
            <a:ext cx="557212" cy="330200"/>
            <a:chOff x="4187" y="2250"/>
            <a:chExt cx="238" cy="140"/>
          </a:xfrm>
        </p:grpSpPr>
        <p:sp>
          <p:nvSpPr>
            <p:cNvPr id="40" name="Freeform 68"/>
            <p:cNvSpPr>
              <a:spLocks/>
            </p:cNvSpPr>
            <p:nvPr/>
          </p:nvSpPr>
          <p:spPr bwMode="auto">
            <a:xfrm>
              <a:off x="4187" y="2250"/>
              <a:ext cx="238" cy="140"/>
            </a:xfrm>
            <a:custGeom>
              <a:avLst/>
              <a:gdLst>
                <a:gd name="T0" fmla="*/ 173 w 238"/>
                <a:gd name="T1" fmla="*/ 24 h 140"/>
                <a:gd name="T2" fmla="*/ 176 w 238"/>
                <a:gd name="T3" fmla="*/ 29 h 140"/>
                <a:gd name="T4" fmla="*/ 0 w 238"/>
                <a:gd name="T5" fmla="*/ 130 h 140"/>
                <a:gd name="T6" fmla="*/ 6 w 238"/>
                <a:gd name="T7" fmla="*/ 140 h 140"/>
                <a:gd name="T8" fmla="*/ 182 w 238"/>
                <a:gd name="T9" fmla="*/ 39 h 140"/>
                <a:gd name="T10" fmla="*/ 185 w 238"/>
                <a:gd name="T11" fmla="*/ 44 h 140"/>
                <a:gd name="T12" fmla="*/ 238 w 238"/>
                <a:gd name="T13" fmla="*/ 0 h 140"/>
                <a:gd name="T14" fmla="*/ 173 w 238"/>
                <a:gd name="T15" fmla="*/ 24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 h="140">
                  <a:moveTo>
                    <a:pt x="173" y="24"/>
                  </a:moveTo>
                  <a:lnTo>
                    <a:pt x="176" y="29"/>
                  </a:lnTo>
                  <a:lnTo>
                    <a:pt x="0" y="130"/>
                  </a:lnTo>
                  <a:lnTo>
                    <a:pt x="6" y="140"/>
                  </a:lnTo>
                  <a:lnTo>
                    <a:pt x="182" y="39"/>
                  </a:lnTo>
                  <a:lnTo>
                    <a:pt x="185" y="44"/>
                  </a:lnTo>
                  <a:lnTo>
                    <a:pt x="238" y="0"/>
                  </a:lnTo>
                  <a:lnTo>
                    <a:pt x="173"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1" name="Freeform 69"/>
            <p:cNvSpPr>
              <a:spLocks/>
            </p:cNvSpPr>
            <p:nvPr/>
          </p:nvSpPr>
          <p:spPr bwMode="auto">
            <a:xfrm>
              <a:off x="4187" y="2250"/>
              <a:ext cx="238" cy="140"/>
            </a:xfrm>
            <a:custGeom>
              <a:avLst/>
              <a:gdLst>
                <a:gd name="T0" fmla="*/ 173 w 238"/>
                <a:gd name="T1" fmla="*/ 24 h 140"/>
                <a:gd name="T2" fmla="*/ 176 w 238"/>
                <a:gd name="T3" fmla="*/ 29 h 140"/>
                <a:gd name="T4" fmla="*/ 0 w 238"/>
                <a:gd name="T5" fmla="*/ 130 h 140"/>
                <a:gd name="T6" fmla="*/ 6 w 238"/>
                <a:gd name="T7" fmla="*/ 140 h 140"/>
                <a:gd name="T8" fmla="*/ 182 w 238"/>
                <a:gd name="T9" fmla="*/ 39 h 140"/>
                <a:gd name="T10" fmla="*/ 185 w 238"/>
                <a:gd name="T11" fmla="*/ 44 h 140"/>
                <a:gd name="T12" fmla="*/ 238 w 238"/>
                <a:gd name="T13" fmla="*/ 0 h 140"/>
                <a:gd name="T14" fmla="*/ 173 w 238"/>
                <a:gd name="T15" fmla="*/ 24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 h="140">
                  <a:moveTo>
                    <a:pt x="173" y="24"/>
                  </a:moveTo>
                  <a:lnTo>
                    <a:pt x="176" y="29"/>
                  </a:lnTo>
                  <a:lnTo>
                    <a:pt x="0" y="130"/>
                  </a:lnTo>
                  <a:lnTo>
                    <a:pt x="6" y="140"/>
                  </a:lnTo>
                  <a:lnTo>
                    <a:pt x="182" y="39"/>
                  </a:lnTo>
                  <a:lnTo>
                    <a:pt x="185" y="44"/>
                  </a:lnTo>
                  <a:lnTo>
                    <a:pt x="238" y="0"/>
                  </a:lnTo>
                  <a:lnTo>
                    <a:pt x="173" y="24"/>
                  </a:lnTo>
                  <a:close/>
                </a:path>
              </a:pathLst>
            </a:custGeom>
            <a:noFill/>
            <a:ln w="79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grpSp>
        <p:nvGrpSpPr>
          <p:cNvPr id="42" name="Group 70"/>
          <p:cNvGrpSpPr>
            <a:grpSpLocks/>
          </p:cNvGrpSpPr>
          <p:nvPr/>
        </p:nvGrpSpPr>
        <p:grpSpPr bwMode="auto">
          <a:xfrm>
            <a:off x="7236575" y="2504775"/>
            <a:ext cx="817563" cy="149225"/>
            <a:chOff x="4133" y="2370"/>
            <a:chExt cx="650" cy="48"/>
          </a:xfrm>
        </p:grpSpPr>
        <p:sp>
          <p:nvSpPr>
            <p:cNvPr id="43" name="Rectangle 71"/>
            <p:cNvSpPr>
              <a:spLocks noChangeArrowheads="1"/>
            </p:cNvSpPr>
            <p:nvPr/>
          </p:nvSpPr>
          <p:spPr bwMode="auto">
            <a:xfrm>
              <a:off x="4133" y="2370"/>
              <a:ext cx="650" cy="48"/>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44" name="Rectangle 72"/>
            <p:cNvSpPr>
              <a:spLocks noChangeArrowheads="1"/>
            </p:cNvSpPr>
            <p:nvPr/>
          </p:nvSpPr>
          <p:spPr bwMode="auto">
            <a:xfrm>
              <a:off x="4133" y="2370"/>
              <a:ext cx="650" cy="48"/>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grpSp>
        <p:nvGrpSpPr>
          <p:cNvPr id="45" name="Group 73"/>
          <p:cNvGrpSpPr>
            <a:grpSpLocks/>
          </p:cNvGrpSpPr>
          <p:nvPr/>
        </p:nvGrpSpPr>
        <p:grpSpPr bwMode="auto">
          <a:xfrm>
            <a:off x="6952413" y="2146000"/>
            <a:ext cx="312737" cy="409575"/>
            <a:chOff x="4054" y="2218"/>
            <a:chExt cx="122" cy="166"/>
          </a:xfrm>
        </p:grpSpPr>
        <p:sp>
          <p:nvSpPr>
            <p:cNvPr id="46" name="Freeform 74"/>
            <p:cNvSpPr>
              <a:spLocks/>
            </p:cNvSpPr>
            <p:nvPr/>
          </p:nvSpPr>
          <p:spPr bwMode="auto">
            <a:xfrm>
              <a:off x="4054" y="2218"/>
              <a:ext cx="122" cy="166"/>
            </a:xfrm>
            <a:custGeom>
              <a:avLst/>
              <a:gdLst>
                <a:gd name="T0" fmla="*/ 16 w 122"/>
                <a:gd name="T1" fmla="*/ 50 h 166"/>
                <a:gd name="T2" fmla="*/ 22 w 122"/>
                <a:gd name="T3" fmla="*/ 45 h 166"/>
                <a:gd name="T4" fmla="*/ 108 w 122"/>
                <a:gd name="T5" fmla="*/ 166 h 166"/>
                <a:gd name="T6" fmla="*/ 122 w 122"/>
                <a:gd name="T7" fmla="*/ 157 h 166"/>
                <a:gd name="T8" fmla="*/ 36 w 122"/>
                <a:gd name="T9" fmla="*/ 36 h 166"/>
                <a:gd name="T10" fmla="*/ 42 w 122"/>
                <a:gd name="T11" fmla="*/ 31 h 166"/>
                <a:gd name="T12" fmla="*/ 0 w 122"/>
                <a:gd name="T13" fmla="*/ 0 h 166"/>
                <a:gd name="T14" fmla="*/ 16 w 122"/>
                <a:gd name="T15" fmla="*/ 50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66">
                  <a:moveTo>
                    <a:pt x="16" y="50"/>
                  </a:moveTo>
                  <a:lnTo>
                    <a:pt x="22" y="45"/>
                  </a:lnTo>
                  <a:lnTo>
                    <a:pt x="108" y="166"/>
                  </a:lnTo>
                  <a:lnTo>
                    <a:pt x="122" y="157"/>
                  </a:lnTo>
                  <a:lnTo>
                    <a:pt x="36" y="36"/>
                  </a:lnTo>
                  <a:lnTo>
                    <a:pt x="42" y="31"/>
                  </a:lnTo>
                  <a:lnTo>
                    <a:pt x="0" y="0"/>
                  </a:lnTo>
                  <a:lnTo>
                    <a:pt x="16" y="5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47" name="Freeform 75"/>
            <p:cNvSpPr>
              <a:spLocks/>
            </p:cNvSpPr>
            <p:nvPr/>
          </p:nvSpPr>
          <p:spPr bwMode="auto">
            <a:xfrm>
              <a:off x="4054" y="2218"/>
              <a:ext cx="122" cy="166"/>
            </a:xfrm>
            <a:custGeom>
              <a:avLst/>
              <a:gdLst>
                <a:gd name="T0" fmla="*/ 16 w 122"/>
                <a:gd name="T1" fmla="*/ 50 h 166"/>
                <a:gd name="T2" fmla="*/ 22 w 122"/>
                <a:gd name="T3" fmla="*/ 45 h 166"/>
                <a:gd name="T4" fmla="*/ 108 w 122"/>
                <a:gd name="T5" fmla="*/ 166 h 166"/>
                <a:gd name="T6" fmla="*/ 122 w 122"/>
                <a:gd name="T7" fmla="*/ 157 h 166"/>
                <a:gd name="T8" fmla="*/ 36 w 122"/>
                <a:gd name="T9" fmla="*/ 36 h 166"/>
                <a:gd name="T10" fmla="*/ 42 w 122"/>
                <a:gd name="T11" fmla="*/ 31 h 166"/>
                <a:gd name="T12" fmla="*/ 0 w 122"/>
                <a:gd name="T13" fmla="*/ 0 h 166"/>
                <a:gd name="T14" fmla="*/ 16 w 122"/>
                <a:gd name="T15" fmla="*/ 50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66">
                  <a:moveTo>
                    <a:pt x="16" y="50"/>
                  </a:moveTo>
                  <a:lnTo>
                    <a:pt x="22" y="45"/>
                  </a:lnTo>
                  <a:lnTo>
                    <a:pt x="108" y="166"/>
                  </a:lnTo>
                  <a:lnTo>
                    <a:pt x="122" y="157"/>
                  </a:lnTo>
                  <a:lnTo>
                    <a:pt x="36" y="36"/>
                  </a:lnTo>
                  <a:lnTo>
                    <a:pt x="42" y="31"/>
                  </a:lnTo>
                  <a:lnTo>
                    <a:pt x="0" y="0"/>
                  </a:lnTo>
                  <a:lnTo>
                    <a:pt x="16" y="50"/>
                  </a:lnTo>
                  <a:close/>
                </a:path>
              </a:pathLst>
            </a:custGeom>
            <a:noFill/>
            <a:ln w="79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grpSp>
        <p:nvGrpSpPr>
          <p:cNvPr id="48" name="Group 76"/>
          <p:cNvGrpSpPr>
            <a:grpSpLocks/>
          </p:cNvGrpSpPr>
          <p:nvPr/>
        </p:nvGrpSpPr>
        <p:grpSpPr bwMode="auto">
          <a:xfrm>
            <a:off x="7184188" y="2504775"/>
            <a:ext cx="112712" cy="149225"/>
            <a:chOff x="4166" y="2364"/>
            <a:chExt cx="38" cy="64"/>
          </a:xfrm>
        </p:grpSpPr>
        <p:sp>
          <p:nvSpPr>
            <p:cNvPr id="49" name="Rectangle 77"/>
            <p:cNvSpPr>
              <a:spLocks noChangeArrowheads="1"/>
            </p:cNvSpPr>
            <p:nvPr/>
          </p:nvSpPr>
          <p:spPr bwMode="auto">
            <a:xfrm>
              <a:off x="4166" y="2364"/>
              <a:ext cx="38" cy="64"/>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50" name="Rectangle 78"/>
            <p:cNvSpPr>
              <a:spLocks noChangeArrowheads="1"/>
            </p:cNvSpPr>
            <p:nvPr/>
          </p:nvSpPr>
          <p:spPr bwMode="auto">
            <a:xfrm>
              <a:off x="4166" y="2364"/>
              <a:ext cx="38" cy="64"/>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grpSp>
        <p:nvGrpSpPr>
          <p:cNvPr id="51" name="Group 88"/>
          <p:cNvGrpSpPr>
            <a:grpSpLocks/>
          </p:cNvGrpSpPr>
          <p:nvPr/>
        </p:nvGrpSpPr>
        <p:grpSpPr bwMode="auto">
          <a:xfrm>
            <a:off x="6320588" y="2523825"/>
            <a:ext cx="238125" cy="103188"/>
            <a:chOff x="3710" y="2371"/>
            <a:chExt cx="122" cy="45"/>
          </a:xfrm>
        </p:grpSpPr>
        <p:sp>
          <p:nvSpPr>
            <p:cNvPr id="52" name="Freeform 89"/>
            <p:cNvSpPr>
              <a:spLocks/>
            </p:cNvSpPr>
            <p:nvPr/>
          </p:nvSpPr>
          <p:spPr bwMode="auto">
            <a:xfrm>
              <a:off x="3710" y="2371"/>
              <a:ext cx="122" cy="45"/>
            </a:xfrm>
            <a:custGeom>
              <a:avLst/>
              <a:gdLst>
                <a:gd name="T0" fmla="*/ 92 w 122"/>
                <a:gd name="T1" fmla="*/ 0 h 45"/>
                <a:gd name="T2" fmla="*/ 92 w 122"/>
                <a:gd name="T3" fmla="*/ 11 h 45"/>
                <a:gd name="T4" fmla="*/ 0 w 122"/>
                <a:gd name="T5" fmla="*/ 11 h 45"/>
                <a:gd name="T6" fmla="*/ 0 w 122"/>
                <a:gd name="T7" fmla="*/ 34 h 45"/>
                <a:gd name="T8" fmla="*/ 92 w 122"/>
                <a:gd name="T9" fmla="*/ 34 h 45"/>
                <a:gd name="T10" fmla="*/ 92 w 122"/>
                <a:gd name="T11" fmla="*/ 45 h 45"/>
                <a:gd name="T12" fmla="*/ 122 w 122"/>
                <a:gd name="T13" fmla="*/ 23 h 45"/>
                <a:gd name="T14" fmla="*/ 92 w 122"/>
                <a:gd name="T15" fmla="*/ 0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45">
                  <a:moveTo>
                    <a:pt x="92" y="0"/>
                  </a:moveTo>
                  <a:lnTo>
                    <a:pt x="92" y="11"/>
                  </a:lnTo>
                  <a:lnTo>
                    <a:pt x="0" y="11"/>
                  </a:lnTo>
                  <a:lnTo>
                    <a:pt x="0" y="34"/>
                  </a:lnTo>
                  <a:lnTo>
                    <a:pt x="92" y="34"/>
                  </a:lnTo>
                  <a:lnTo>
                    <a:pt x="92" y="45"/>
                  </a:lnTo>
                  <a:lnTo>
                    <a:pt x="122" y="23"/>
                  </a:lnTo>
                  <a:lnTo>
                    <a:pt x="92" y="0"/>
                  </a:lnTo>
                  <a:close/>
                </a:path>
              </a:pathLst>
            </a:custGeom>
            <a:solidFill>
              <a:srgbClr val="CC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3" name="Freeform 90"/>
            <p:cNvSpPr>
              <a:spLocks/>
            </p:cNvSpPr>
            <p:nvPr/>
          </p:nvSpPr>
          <p:spPr bwMode="auto">
            <a:xfrm>
              <a:off x="3710" y="2371"/>
              <a:ext cx="122" cy="45"/>
            </a:xfrm>
            <a:custGeom>
              <a:avLst/>
              <a:gdLst>
                <a:gd name="T0" fmla="*/ 92 w 122"/>
                <a:gd name="T1" fmla="*/ 0 h 45"/>
                <a:gd name="T2" fmla="*/ 92 w 122"/>
                <a:gd name="T3" fmla="*/ 11 h 45"/>
                <a:gd name="T4" fmla="*/ 0 w 122"/>
                <a:gd name="T5" fmla="*/ 11 h 45"/>
                <a:gd name="T6" fmla="*/ 0 w 122"/>
                <a:gd name="T7" fmla="*/ 34 h 45"/>
                <a:gd name="T8" fmla="*/ 92 w 122"/>
                <a:gd name="T9" fmla="*/ 34 h 45"/>
                <a:gd name="T10" fmla="*/ 92 w 122"/>
                <a:gd name="T11" fmla="*/ 45 h 45"/>
                <a:gd name="T12" fmla="*/ 122 w 122"/>
                <a:gd name="T13" fmla="*/ 23 h 45"/>
                <a:gd name="T14" fmla="*/ 92 w 122"/>
                <a:gd name="T15" fmla="*/ 0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45">
                  <a:moveTo>
                    <a:pt x="92" y="0"/>
                  </a:moveTo>
                  <a:lnTo>
                    <a:pt x="92" y="11"/>
                  </a:lnTo>
                  <a:lnTo>
                    <a:pt x="0" y="11"/>
                  </a:lnTo>
                  <a:lnTo>
                    <a:pt x="0" y="34"/>
                  </a:lnTo>
                  <a:lnTo>
                    <a:pt x="92" y="34"/>
                  </a:lnTo>
                  <a:lnTo>
                    <a:pt x="92" y="45"/>
                  </a:lnTo>
                  <a:lnTo>
                    <a:pt x="122" y="23"/>
                  </a:lnTo>
                  <a:lnTo>
                    <a:pt x="92" y="0"/>
                  </a:lnTo>
                  <a:close/>
                </a:path>
              </a:pathLst>
            </a:custGeom>
            <a:noFill/>
            <a:ln w="79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sp>
        <p:nvSpPr>
          <p:cNvPr id="54" name="Text Box 98"/>
          <p:cNvSpPr txBox="1">
            <a:spLocks noChangeArrowheads="1"/>
          </p:cNvSpPr>
          <p:nvPr/>
        </p:nvSpPr>
        <p:spPr bwMode="auto">
          <a:xfrm>
            <a:off x="431800" y="2812788"/>
            <a:ext cx="27368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de-DE" altLang="de-DE" sz="1200">
                <a:latin typeface="Arial" panose="020B0604020202020204" pitchFamily="34" charset="0"/>
                <a:cs typeface="Arial" panose="020B0604020202020204" pitchFamily="34" charset="0"/>
              </a:rPr>
              <a:t>© R. Reifarth</a:t>
            </a:r>
          </a:p>
        </p:txBody>
      </p:sp>
      <p:grpSp>
        <p:nvGrpSpPr>
          <p:cNvPr id="55" name="Group 102"/>
          <p:cNvGrpSpPr>
            <a:grpSpLocks/>
          </p:cNvGrpSpPr>
          <p:nvPr/>
        </p:nvGrpSpPr>
        <p:grpSpPr bwMode="auto">
          <a:xfrm>
            <a:off x="7354050" y="2522238"/>
            <a:ext cx="238125" cy="103187"/>
            <a:chOff x="3710" y="2371"/>
            <a:chExt cx="122" cy="45"/>
          </a:xfrm>
        </p:grpSpPr>
        <p:sp>
          <p:nvSpPr>
            <p:cNvPr id="56" name="Freeform 103"/>
            <p:cNvSpPr>
              <a:spLocks/>
            </p:cNvSpPr>
            <p:nvPr/>
          </p:nvSpPr>
          <p:spPr bwMode="auto">
            <a:xfrm>
              <a:off x="3710" y="2371"/>
              <a:ext cx="122" cy="45"/>
            </a:xfrm>
            <a:custGeom>
              <a:avLst/>
              <a:gdLst>
                <a:gd name="T0" fmla="*/ 92 w 122"/>
                <a:gd name="T1" fmla="*/ 0 h 45"/>
                <a:gd name="T2" fmla="*/ 92 w 122"/>
                <a:gd name="T3" fmla="*/ 11 h 45"/>
                <a:gd name="T4" fmla="*/ 0 w 122"/>
                <a:gd name="T5" fmla="*/ 11 h 45"/>
                <a:gd name="T6" fmla="*/ 0 w 122"/>
                <a:gd name="T7" fmla="*/ 34 h 45"/>
                <a:gd name="T8" fmla="*/ 92 w 122"/>
                <a:gd name="T9" fmla="*/ 34 h 45"/>
                <a:gd name="T10" fmla="*/ 92 w 122"/>
                <a:gd name="T11" fmla="*/ 45 h 45"/>
                <a:gd name="T12" fmla="*/ 122 w 122"/>
                <a:gd name="T13" fmla="*/ 23 h 45"/>
                <a:gd name="T14" fmla="*/ 92 w 122"/>
                <a:gd name="T15" fmla="*/ 0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45">
                  <a:moveTo>
                    <a:pt x="92" y="0"/>
                  </a:moveTo>
                  <a:lnTo>
                    <a:pt x="92" y="11"/>
                  </a:lnTo>
                  <a:lnTo>
                    <a:pt x="0" y="11"/>
                  </a:lnTo>
                  <a:lnTo>
                    <a:pt x="0" y="34"/>
                  </a:lnTo>
                  <a:lnTo>
                    <a:pt x="92" y="34"/>
                  </a:lnTo>
                  <a:lnTo>
                    <a:pt x="92" y="45"/>
                  </a:lnTo>
                  <a:lnTo>
                    <a:pt x="122" y="23"/>
                  </a:lnTo>
                  <a:lnTo>
                    <a:pt x="92" y="0"/>
                  </a:lnTo>
                  <a:close/>
                </a:path>
              </a:pathLst>
            </a:custGeom>
            <a:solidFill>
              <a:srgbClr val="CC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7" name="Freeform 104"/>
            <p:cNvSpPr>
              <a:spLocks/>
            </p:cNvSpPr>
            <p:nvPr/>
          </p:nvSpPr>
          <p:spPr bwMode="auto">
            <a:xfrm>
              <a:off x="3710" y="2371"/>
              <a:ext cx="122" cy="45"/>
            </a:xfrm>
            <a:custGeom>
              <a:avLst/>
              <a:gdLst>
                <a:gd name="T0" fmla="*/ 92 w 122"/>
                <a:gd name="T1" fmla="*/ 0 h 45"/>
                <a:gd name="T2" fmla="*/ 92 w 122"/>
                <a:gd name="T3" fmla="*/ 11 h 45"/>
                <a:gd name="T4" fmla="*/ 0 w 122"/>
                <a:gd name="T5" fmla="*/ 11 h 45"/>
                <a:gd name="T6" fmla="*/ 0 w 122"/>
                <a:gd name="T7" fmla="*/ 34 h 45"/>
                <a:gd name="T8" fmla="*/ 92 w 122"/>
                <a:gd name="T9" fmla="*/ 34 h 45"/>
                <a:gd name="T10" fmla="*/ 92 w 122"/>
                <a:gd name="T11" fmla="*/ 45 h 45"/>
                <a:gd name="T12" fmla="*/ 122 w 122"/>
                <a:gd name="T13" fmla="*/ 23 h 45"/>
                <a:gd name="T14" fmla="*/ 92 w 122"/>
                <a:gd name="T15" fmla="*/ 0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45">
                  <a:moveTo>
                    <a:pt x="92" y="0"/>
                  </a:moveTo>
                  <a:lnTo>
                    <a:pt x="92" y="11"/>
                  </a:lnTo>
                  <a:lnTo>
                    <a:pt x="0" y="11"/>
                  </a:lnTo>
                  <a:lnTo>
                    <a:pt x="0" y="34"/>
                  </a:lnTo>
                  <a:lnTo>
                    <a:pt x="92" y="34"/>
                  </a:lnTo>
                  <a:lnTo>
                    <a:pt x="92" y="45"/>
                  </a:lnTo>
                  <a:lnTo>
                    <a:pt x="122" y="23"/>
                  </a:lnTo>
                  <a:lnTo>
                    <a:pt x="92" y="0"/>
                  </a:lnTo>
                  <a:close/>
                </a:path>
              </a:pathLst>
            </a:custGeom>
            <a:noFill/>
            <a:ln w="79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grpSp>
        <p:nvGrpSpPr>
          <p:cNvPr id="58" name="Group 105"/>
          <p:cNvGrpSpPr>
            <a:grpSpLocks/>
          </p:cNvGrpSpPr>
          <p:nvPr/>
        </p:nvGrpSpPr>
        <p:grpSpPr bwMode="auto">
          <a:xfrm>
            <a:off x="7733463" y="2525413"/>
            <a:ext cx="238125" cy="103187"/>
            <a:chOff x="3710" y="2371"/>
            <a:chExt cx="122" cy="45"/>
          </a:xfrm>
        </p:grpSpPr>
        <p:sp>
          <p:nvSpPr>
            <p:cNvPr id="59" name="Freeform 106"/>
            <p:cNvSpPr>
              <a:spLocks/>
            </p:cNvSpPr>
            <p:nvPr/>
          </p:nvSpPr>
          <p:spPr bwMode="auto">
            <a:xfrm>
              <a:off x="3710" y="2371"/>
              <a:ext cx="122" cy="45"/>
            </a:xfrm>
            <a:custGeom>
              <a:avLst/>
              <a:gdLst>
                <a:gd name="T0" fmla="*/ 92 w 122"/>
                <a:gd name="T1" fmla="*/ 0 h 45"/>
                <a:gd name="T2" fmla="*/ 92 w 122"/>
                <a:gd name="T3" fmla="*/ 11 h 45"/>
                <a:gd name="T4" fmla="*/ 0 w 122"/>
                <a:gd name="T5" fmla="*/ 11 h 45"/>
                <a:gd name="T6" fmla="*/ 0 w 122"/>
                <a:gd name="T7" fmla="*/ 34 h 45"/>
                <a:gd name="T8" fmla="*/ 92 w 122"/>
                <a:gd name="T9" fmla="*/ 34 h 45"/>
                <a:gd name="T10" fmla="*/ 92 w 122"/>
                <a:gd name="T11" fmla="*/ 45 h 45"/>
                <a:gd name="T12" fmla="*/ 122 w 122"/>
                <a:gd name="T13" fmla="*/ 23 h 45"/>
                <a:gd name="T14" fmla="*/ 92 w 122"/>
                <a:gd name="T15" fmla="*/ 0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45">
                  <a:moveTo>
                    <a:pt x="92" y="0"/>
                  </a:moveTo>
                  <a:lnTo>
                    <a:pt x="92" y="11"/>
                  </a:lnTo>
                  <a:lnTo>
                    <a:pt x="0" y="11"/>
                  </a:lnTo>
                  <a:lnTo>
                    <a:pt x="0" y="34"/>
                  </a:lnTo>
                  <a:lnTo>
                    <a:pt x="92" y="34"/>
                  </a:lnTo>
                  <a:lnTo>
                    <a:pt x="92" y="45"/>
                  </a:lnTo>
                  <a:lnTo>
                    <a:pt x="122" y="23"/>
                  </a:lnTo>
                  <a:lnTo>
                    <a:pt x="92" y="0"/>
                  </a:lnTo>
                  <a:close/>
                </a:path>
              </a:pathLst>
            </a:custGeom>
            <a:solidFill>
              <a:srgbClr val="CC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60" name="Freeform 107"/>
            <p:cNvSpPr>
              <a:spLocks/>
            </p:cNvSpPr>
            <p:nvPr/>
          </p:nvSpPr>
          <p:spPr bwMode="auto">
            <a:xfrm>
              <a:off x="3710" y="2371"/>
              <a:ext cx="122" cy="45"/>
            </a:xfrm>
            <a:custGeom>
              <a:avLst/>
              <a:gdLst>
                <a:gd name="T0" fmla="*/ 92 w 122"/>
                <a:gd name="T1" fmla="*/ 0 h 45"/>
                <a:gd name="T2" fmla="*/ 92 w 122"/>
                <a:gd name="T3" fmla="*/ 11 h 45"/>
                <a:gd name="T4" fmla="*/ 0 w 122"/>
                <a:gd name="T5" fmla="*/ 11 h 45"/>
                <a:gd name="T6" fmla="*/ 0 w 122"/>
                <a:gd name="T7" fmla="*/ 34 h 45"/>
                <a:gd name="T8" fmla="*/ 92 w 122"/>
                <a:gd name="T9" fmla="*/ 34 h 45"/>
                <a:gd name="T10" fmla="*/ 92 w 122"/>
                <a:gd name="T11" fmla="*/ 45 h 45"/>
                <a:gd name="T12" fmla="*/ 122 w 122"/>
                <a:gd name="T13" fmla="*/ 23 h 45"/>
                <a:gd name="T14" fmla="*/ 92 w 122"/>
                <a:gd name="T15" fmla="*/ 0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45">
                  <a:moveTo>
                    <a:pt x="92" y="0"/>
                  </a:moveTo>
                  <a:lnTo>
                    <a:pt x="92" y="11"/>
                  </a:lnTo>
                  <a:lnTo>
                    <a:pt x="0" y="11"/>
                  </a:lnTo>
                  <a:lnTo>
                    <a:pt x="0" y="34"/>
                  </a:lnTo>
                  <a:lnTo>
                    <a:pt x="92" y="34"/>
                  </a:lnTo>
                  <a:lnTo>
                    <a:pt x="92" y="45"/>
                  </a:lnTo>
                  <a:lnTo>
                    <a:pt x="122" y="23"/>
                  </a:lnTo>
                  <a:lnTo>
                    <a:pt x="92" y="0"/>
                  </a:lnTo>
                  <a:close/>
                </a:path>
              </a:pathLst>
            </a:custGeom>
            <a:noFill/>
            <a:ln w="79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grpSp>
        <p:nvGrpSpPr>
          <p:cNvPr id="61" name="Group 108"/>
          <p:cNvGrpSpPr>
            <a:grpSpLocks/>
          </p:cNvGrpSpPr>
          <p:nvPr/>
        </p:nvGrpSpPr>
        <p:grpSpPr bwMode="auto">
          <a:xfrm>
            <a:off x="6779375" y="2528588"/>
            <a:ext cx="238125" cy="103187"/>
            <a:chOff x="3710" y="2371"/>
            <a:chExt cx="122" cy="45"/>
          </a:xfrm>
        </p:grpSpPr>
        <p:sp>
          <p:nvSpPr>
            <p:cNvPr id="62" name="Freeform 109"/>
            <p:cNvSpPr>
              <a:spLocks/>
            </p:cNvSpPr>
            <p:nvPr/>
          </p:nvSpPr>
          <p:spPr bwMode="auto">
            <a:xfrm>
              <a:off x="3710" y="2371"/>
              <a:ext cx="122" cy="45"/>
            </a:xfrm>
            <a:custGeom>
              <a:avLst/>
              <a:gdLst>
                <a:gd name="T0" fmla="*/ 92 w 122"/>
                <a:gd name="T1" fmla="*/ 0 h 45"/>
                <a:gd name="T2" fmla="*/ 92 w 122"/>
                <a:gd name="T3" fmla="*/ 11 h 45"/>
                <a:gd name="T4" fmla="*/ 0 w 122"/>
                <a:gd name="T5" fmla="*/ 11 h 45"/>
                <a:gd name="T6" fmla="*/ 0 w 122"/>
                <a:gd name="T7" fmla="*/ 34 h 45"/>
                <a:gd name="T8" fmla="*/ 92 w 122"/>
                <a:gd name="T9" fmla="*/ 34 h 45"/>
                <a:gd name="T10" fmla="*/ 92 w 122"/>
                <a:gd name="T11" fmla="*/ 45 h 45"/>
                <a:gd name="T12" fmla="*/ 122 w 122"/>
                <a:gd name="T13" fmla="*/ 23 h 45"/>
                <a:gd name="T14" fmla="*/ 92 w 122"/>
                <a:gd name="T15" fmla="*/ 0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45">
                  <a:moveTo>
                    <a:pt x="92" y="0"/>
                  </a:moveTo>
                  <a:lnTo>
                    <a:pt x="92" y="11"/>
                  </a:lnTo>
                  <a:lnTo>
                    <a:pt x="0" y="11"/>
                  </a:lnTo>
                  <a:lnTo>
                    <a:pt x="0" y="34"/>
                  </a:lnTo>
                  <a:lnTo>
                    <a:pt x="92" y="34"/>
                  </a:lnTo>
                  <a:lnTo>
                    <a:pt x="92" y="45"/>
                  </a:lnTo>
                  <a:lnTo>
                    <a:pt x="122" y="23"/>
                  </a:lnTo>
                  <a:lnTo>
                    <a:pt x="92" y="0"/>
                  </a:lnTo>
                  <a:close/>
                </a:path>
              </a:pathLst>
            </a:custGeom>
            <a:solidFill>
              <a:srgbClr val="CC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63" name="Freeform 110"/>
            <p:cNvSpPr>
              <a:spLocks/>
            </p:cNvSpPr>
            <p:nvPr/>
          </p:nvSpPr>
          <p:spPr bwMode="auto">
            <a:xfrm>
              <a:off x="3710" y="2371"/>
              <a:ext cx="122" cy="45"/>
            </a:xfrm>
            <a:custGeom>
              <a:avLst/>
              <a:gdLst>
                <a:gd name="T0" fmla="*/ 92 w 122"/>
                <a:gd name="T1" fmla="*/ 0 h 45"/>
                <a:gd name="T2" fmla="*/ 92 w 122"/>
                <a:gd name="T3" fmla="*/ 11 h 45"/>
                <a:gd name="T4" fmla="*/ 0 w 122"/>
                <a:gd name="T5" fmla="*/ 11 h 45"/>
                <a:gd name="T6" fmla="*/ 0 w 122"/>
                <a:gd name="T7" fmla="*/ 34 h 45"/>
                <a:gd name="T8" fmla="*/ 92 w 122"/>
                <a:gd name="T9" fmla="*/ 34 h 45"/>
                <a:gd name="T10" fmla="*/ 92 w 122"/>
                <a:gd name="T11" fmla="*/ 45 h 45"/>
                <a:gd name="T12" fmla="*/ 122 w 122"/>
                <a:gd name="T13" fmla="*/ 23 h 45"/>
                <a:gd name="T14" fmla="*/ 92 w 122"/>
                <a:gd name="T15" fmla="*/ 0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45">
                  <a:moveTo>
                    <a:pt x="92" y="0"/>
                  </a:moveTo>
                  <a:lnTo>
                    <a:pt x="92" y="11"/>
                  </a:lnTo>
                  <a:lnTo>
                    <a:pt x="0" y="11"/>
                  </a:lnTo>
                  <a:lnTo>
                    <a:pt x="0" y="34"/>
                  </a:lnTo>
                  <a:lnTo>
                    <a:pt x="92" y="34"/>
                  </a:lnTo>
                  <a:lnTo>
                    <a:pt x="92" y="45"/>
                  </a:lnTo>
                  <a:lnTo>
                    <a:pt x="122" y="23"/>
                  </a:lnTo>
                  <a:lnTo>
                    <a:pt x="92" y="0"/>
                  </a:lnTo>
                  <a:close/>
                </a:path>
              </a:pathLst>
            </a:custGeom>
            <a:noFill/>
            <a:ln w="7938" cap="rnd">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grpSp>
      <p:pic>
        <p:nvPicPr>
          <p:cNvPr id="64" name="Picture 111" descr="array in Frankfurt_cro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1278" y="3819088"/>
            <a:ext cx="2511425" cy="2398712"/>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100"/>
          <p:cNvSpPr>
            <a:spLocks noChangeArrowheads="1"/>
          </p:cNvSpPr>
          <p:nvPr/>
        </p:nvSpPr>
        <p:spPr bwMode="auto">
          <a:xfrm>
            <a:off x="8234716" y="5757113"/>
            <a:ext cx="407987" cy="82550"/>
          </a:xfrm>
          <a:prstGeom prst="rect">
            <a:avLst/>
          </a:prstGeom>
          <a:solidFill>
            <a:srgbClr val="5F5F5F"/>
          </a:solidFill>
          <a:ln>
            <a:noFill/>
          </a:ln>
          <a:effectLst/>
          <a:extLst>
            <a:ext uri="{91240B29-F687-4F45-9708-019B960494DF}">
              <a14:hiddenLine xmlns:a14="http://schemas.microsoft.com/office/drawing/2010/main" w="9525" algn="ctr">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 name="Rectangle 101"/>
          <p:cNvSpPr>
            <a:spLocks noChangeArrowheads="1"/>
          </p:cNvSpPr>
          <p:nvPr/>
        </p:nvSpPr>
        <p:spPr bwMode="auto">
          <a:xfrm>
            <a:off x="6121753" y="3819088"/>
            <a:ext cx="2520950" cy="2682561"/>
          </a:xfrm>
          <a:prstGeom prst="rect">
            <a:avLst/>
          </a:prstGeom>
          <a:noFill/>
          <a:ln w="19050" algn="ctr">
            <a:solidFill>
              <a:schemeClr val="tx1"/>
            </a:solidFill>
            <a:miter lim="800000"/>
            <a:headEnd/>
            <a:tailEnd/>
          </a:ln>
          <a:effectLst/>
          <a:extLst/>
        </p:spPr>
        <p:txBody>
          <a:bodyPr wrap="none" anchor="ctr"/>
          <a:lstStyle/>
          <a:p>
            <a:endParaRPr lang="de-DE" altLang="de-DE"/>
          </a:p>
        </p:txBody>
      </p:sp>
    </p:spTree>
    <p:extLst>
      <p:ext uri="{BB962C8B-B14F-4D97-AF65-F5344CB8AC3E}">
        <p14:creationId xmlns:p14="http://schemas.microsoft.com/office/powerpoint/2010/main" val="42091805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Grafik 4"/>
          <p:cNvPicPr>
            <a:picLocks noChangeAspect="1"/>
          </p:cNvPicPr>
          <p:nvPr/>
        </p:nvPicPr>
        <p:blipFill>
          <a:blip r:embed="rId2"/>
          <a:stretch>
            <a:fillRect/>
          </a:stretch>
        </p:blipFill>
        <p:spPr>
          <a:xfrm>
            <a:off x="366596" y="1546167"/>
            <a:ext cx="8345141" cy="4170157"/>
          </a:xfrm>
          <a:prstGeom prst="rect">
            <a:avLst/>
          </a:prstGeom>
        </p:spPr>
      </p:pic>
    </p:spTree>
    <p:extLst>
      <p:ext uri="{BB962C8B-B14F-4D97-AF65-F5344CB8AC3E}">
        <p14:creationId xmlns:p14="http://schemas.microsoft.com/office/powerpoint/2010/main" val="9814007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62111" y="3030008"/>
            <a:ext cx="8229600" cy="1143000"/>
          </a:xfrm>
        </p:spPr>
        <p:txBody>
          <a:bodyPr/>
          <a:lstStyle/>
          <a:p>
            <a:r>
              <a:rPr lang="de-DE" dirty="0" err="1" smtClean="0"/>
              <a:t>Simulations</a:t>
            </a:r>
            <a:endParaRPr lang="de-DE" dirty="0"/>
          </a:p>
        </p:txBody>
      </p:sp>
      <p:sp>
        <p:nvSpPr>
          <p:cNvPr id="3" name="Inhaltsplatzhalter 2"/>
          <p:cNvSpPr>
            <a:spLocks noGrp="1"/>
          </p:cNvSpPr>
          <p:nvPr>
            <p:ph idx="1"/>
          </p:nvPr>
        </p:nvSpPr>
        <p:spPr/>
        <p:txBody>
          <a:bodyPr/>
          <a:lstStyle/>
          <a:p>
            <a:endParaRPr lang="de-DE"/>
          </a:p>
        </p:txBody>
      </p:sp>
    </p:spTree>
    <p:extLst>
      <p:ext uri="{BB962C8B-B14F-4D97-AF65-F5344CB8AC3E}">
        <p14:creationId xmlns:p14="http://schemas.microsoft.com/office/powerpoint/2010/main" val="240463061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err="1"/>
              <a:t>Pulsed</a:t>
            </a:r>
            <a:r>
              <a:rPr lang="de-DE" sz="3600" dirty="0"/>
              <a:t> Beam </a:t>
            </a:r>
            <a:r>
              <a:rPr lang="de-DE" sz="3600" dirty="0" smtClean="0"/>
              <a:t>Dynamics: Beam </a:t>
            </a:r>
            <a:r>
              <a:rPr lang="de-DE" sz="3600" dirty="0" err="1" smtClean="0"/>
              <a:t>Shaping</a:t>
            </a:r>
            <a:endParaRPr lang="de-DE" dirty="0"/>
          </a:p>
        </p:txBody>
      </p:sp>
      <p:sp>
        <p:nvSpPr>
          <p:cNvPr id="6" name="Titel 1"/>
          <p:cNvSpPr txBox="1">
            <a:spLocks/>
          </p:cNvSpPr>
          <p:nvPr/>
        </p:nvSpPr>
        <p:spPr>
          <a:xfrm>
            <a:off x="285750" y="89376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sp>
        <p:nvSpPr>
          <p:cNvPr id="18" name="Textfeld 17"/>
          <p:cNvSpPr txBox="1"/>
          <p:nvPr/>
        </p:nvSpPr>
        <p:spPr>
          <a:xfrm>
            <a:off x="-2279605" y="1566863"/>
            <a:ext cx="1736229" cy="2462213"/>
          </a:xfrm>
          <a:prstGeom prst="rect">
            <a:avLst/>
          </a:prstGeom>
          <a:noFill/>
          <a:ln>
            <a:solidFill>
              <a:schemeClr val="tx1"/>
            </a:solidFill>
          </a:ln>
        </p:spPr>
        <p:txBody>
          <a:bodyPr wrap="square" rtlCol="0">
            <a:spAutoFit/>
          </a:bodyPr>
          <a:lstStyle/>
          <a:p>
            <a:pPr algn="l"/>
            <a:r>
              <a:rPr lang="de-DE" sz="1400" b="1" i="1" dirty="0" smtClean="0">
                <a:latin typeface="Calibri" pitchFamily="34" charset="0"/>
                <a:cs typeface="Calibri" pitchFamily="34" charset="0"/>
              </a:rPr>
              <a:t>Input Parameters</a:t>
            </a:r>
          </a:p>
          <a:p>
            <a:pPr marL="285750" indent="-285750" algn="l">
              <a:buFont typeface="Arial" pitchFamily="34" charset="0"/>
              <a:buChar char="•"/>
            </a:pPr>
            <a:r>
              <a:rPr lang="de-DE" sz="1400" dirty="0" err="1" smtClean="0">
                <a:latin typeface="Calibri" pitchFamily="34" charset="0"/>
                <a:cs typeface="Calibri" pitchFamily="34" charset="0"/>
              </a:rPr>
              <a:t>W</a:t>
            </a:r>
            <a:r>
              <a:rPr lang="de-DE" sz="1400" baseline="-25000" dirty="0" err="1" smtClean="0">
                <a:latin typeface="Calibri" pitchFamily="34" charset="0"/>
                <a:cs typeface="Calibri" pitchFamily="34" charset="0"/>
              </a:rPr>
              <a:t>b</a:t>
            </a:r>
            <a:r>
              <a:rPr lang="de-DE" sz="1400" dirty="0" smtClean="0">
                <a:latin typeface="Calibri" pitchFamily="34" charset="0"/>
                <a:cs typeface="Calibri" pitchFamily="34" charset="0"/>
              </a:rPr>
              <a:t> =120 keV</a:t>
            </a:r>
          </a:p>
          <a:p>
            <a:pPr marL="285750" indent="-285750" algn="l">
              <a:buFont typeface="Arial" pitchFamily="34" charset="0"/>
              <a:buChar char="•"/>
            </a:pPr>
            <a:r>
              <a:rPr lang="de-DE" sz="1400" dirty="0" err="1" smtClean="0">
                <a:latin typeface="Calibri" pitchFamily="34" charset="0"/>
                <a:cs typeface="Calibri" pitchFamily="34" charset="0"/>
              </a:rPr>
              <a:t>I</a:t>
            </a:r>
            <a:r>
              <a:rPr lang="de-DE" sz="1400" baseline="-25000" dirty="0" err="1" smtClean="0">
                <a:latin typeface="Calibri" pitchFamily="34" charset="0"/>
                <a:cs typeface="Calibri" pitchFamily="34" charset="0"/>
              </a:rPr>
              <a:t>proton</a:t>
            </a:r>
            <a:r>
              <a:rPr lang="de-DE" sz="1400" dirty="0" smtClean="0">
                <a:latin typeface="Calibri" pitchFamily="34" charset="0"/>
                <a:cs typeface="Calibri" pitchFamily="34" charset="0"/>
              </a:rPr>
              <a:t> = 50 mA</a:t>
            </a:r>
          </a:p>
          <a:p>
            <a:pPr marL="285750" indent="-285750" algn="l">
              <a:buFont typeface="Arial" pitchFamily="34" charset="0"/>
              <a:buChar char="•"/>
            </a:pPr>
            <a:r>
              <a:rPr lang="de-DE" sz="1400" dirty="0" smtClean="0">
                <a:latin typeface="Calibri" pitchFamily="34" charset="0"/>
                <a:cs typeface="Calibri" pitchFamily="34" charset="0"/>
              </a:rPr>
              <a:t>3d E-</a:t>
            </a:r>
            <a:r>
              <a:rPr lang="de-DE" sz="1400" dirty="0" err="1" smtClean="0">
                <a:latin typeface="Calibri" pitchFamily="34" charset="0"/>
                <a:cs typeface="Calibri" pitchFamily="34" charset="0"/>
              </a:rPr>
              <a:t>field</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calc</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deflec</a:t>
            </a:r>
            <a:r>
              <a:rPr lang="de-DE" sz="1400" dirty="0" smtClean="0">
                <a:latin typeface="Calibri" pitchFamily="34" charset="0"/>
                <a:cs typeface="Calibri" pitchFamily="34" charset="0"/>
              </a:rPr>
              <a:t>. Plates</a:t>
            </a:r>
          </a:p>
          <a:p>
            <a:pPr marL="285750" indent="-285750" algn="l">
              <a:buFont typeface="Arial" pitchFamily="34" charset="0"/>
              <a:buChar char="•"/>
            </a:pPr>
            <a:r>
              <a:rPr lang="de-DE" sz="1400" dirty="0" smtClean="0">
                <a:latin typeface="Calibri" pitchFamily="34" charset="0"/>
                <a:cs typeface="Calibri" pitchFamily="34" charset="0"/>
              </a:rPr>
              <a:t>3d B-</a:t>
            </a:r>
            <a:r>
              <a:rPr lang="de-DE" sz="1400" dirty="0" err="1" smtClean="0">
                <a:latin typeface="Calibri" pitchFamily="34" charset="0"/>
                <a:cs typeface="Calibri" pitchFamily="34" charset="0"/>
              </a:rPr>
              <a:t>field</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calc</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solenoids</a:t>
            </a:r>
            <a:endParaRPr lang="de-DE" sz="1400" dirty="0" smtClean="0">
              <a:latin typeface="Calibri" pitchFamily="34" charset="0"/>
              <a:cs typeface="Calibri" pitchFamily="34" charset="0"/>
            </a:endParaRPr>
          </a:p>
          <a:p>
            <a:pPr marL="285750" indent="-285750" algn="l">
              <a:buFont typeface="Arial" pitchFamily="34" charset="0"/>
              <a:buChar char="•"/>
            </a:pPr>
            <a:r>
              <a:rPr lang="de-DE" sz="1400" dirty="0">
                <a:latin typeface="Calibri" pitchFamily="34" charset="0"/>
                <a:cs typeface="Calibri" pitchFamily="34" charset="0"/>
              </a:rPr>
              <a:t>3d B-</a:t>
            </a:r>
            <a:r>
              <a:rPr lang="de-DE" sz="1400" dirty="0" err="1">
                <a:latin typeface="Calibri" pitchFamily="34" charset="0"/>
                <a:cs typeface="Calibri" pitchFamily="34" charset="0"/>
              </a:rPr>
              <a:t>field</a:t>
            </a:r>
            <a:r>
              <a:rPr lang="de-DE" sz="1400" dirty="0">
                <a:latin typeface="Calibri" pitchFamily="34" charset="0"/>
                <a:cs typeface="Calibri" pitchFamily="34" charset="0"/>
              </a:rPr>
              <a:t> </a:t>
            </a:r>
            <a:r>
              <a:rPr lang="de-DE" sz="1400" dirty="0" err="1">
                <a:latin typeface="Calibri" pitchFamily="34" charset="0"/>
                <a:cs typeface="Calibri" pitchFamily="34" charset="0"/>
              </a:rPr>
              <a:t>calc</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Chopper</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magnet</a:t>
            </a:r>
            <a:endParaRPr lang="de-DE" sz="1400" dirty="0" smtClean="0">
              <a:latin typeface="Calibri" pitchFamily="34" charset="0"/>
              <a:cs typeface="Calibri" pitchFamily="34" charset="0"/>
            </a:endParaRPr>
          </a:p>
          <a:p>
            <a:pPr marL="285750" indent="-285750" algn="l">
              <a:buFont typeface="Arial" pitchFamily="34" charset="0"/>
              <a:buChar char="•"/>
            </a:pPr>
            <a:r>
              <a:rPr lang="de-DE" sz="1400" dirty="0">
                <a:latin typeface="Calibri" pitchFamily="34" charset="0"/>
                <a:cs typeface="Calibri" pitchFamily="34" charset="0"/>
              </a:rPr>
              <a:t>3d B-</a:t>
            </a:r>
            <a:r>
              <a:rPr lang="de-DE" sz="1400" dirty="0" err="1">
                <a:latin typeface="Calibri" pitchFamily="34" charset="0"/>
                <a:cs typeface="Calibri" pitchFamily="34" charset="0"/>
              </a:rPr>
              <a:t>field</a:t>
            </a:r>
            <a:r>
              <a:rPr lang="de-DE" sz="1400" dirty="0">
                <a:latin typeface="Calibri" pitchFamily="34" charset="0"/>
                <a:cs typeface="Calibri" pitchFamily="34" charset="0"/>
              </a:rPr>
              <a:t> </a:t>
            </a:r>
            <a:r>
              <a:rPr lang="de-DE" sz="1400" dirty="0" err="1">
                <a:latin typeface="Calibri" pitchFamily="34" charset="0"/>
                <a:cs typeface="Calibri" pitchFamily="34" charset="0"/>
              </a:rPr>
              <a:t>calc</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septum</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magnet</a:t>
            </a:r>
            <a:endParaRPr lang="de-DE" sz="1400" dirty="0" smtClean="0">
              <a:latin typeface="Calibri" pitchFamily="34" charset="0"/>
              <a:cs typeface="Calibri" pitchFamily="34" charset="0"/>
            </a:endParaRPr>
          </a:p>
        </p:txBody>
      </p:sp>
      <p:sp>
        <p:nvSpPr>
          <p:cNvPr id="5" name="Textfeld 4"/>
          <p:cNvSpPr txBox="1"/>
          <p:nvPr/>
        </p:nvSpPr>
        <p:spPr>
          <a:xfrm>
            <a:off x="2656118" y="1410350"/>
            <a:ext cx="4920342" cy="400110"/>
          </a:xfrm>
          <a:prstGeom prst="rect">
            <a:avLst/>
          </a:prstGeom>
          <a:noFill/>
        </p:spPr>
        <p:txBody>
          <a:bodyPr wrap="square" rtlCol="0">
            <a:spAutoFit/>
          </a:bodyPr>
          <a:lstStyle/>
          <a:p>
            <a:r>
              <a:rPr lang="de-DE" sz="2000" dirty="0" err="1" smtClean="0">
                <a:solidFill>
                  <a:srgbClr val="0000FF"/>
                </a:solidFill>
                <a:latin typeface="Calibri" pitchFamily="34" charset="0"/>
                <a:cs typeface="Calibri" pitchFamily="34" charset="0"/>
              </a:rPr>
              <a:t>Simulated</a:t>
            </a:r>
            <a:r>
              <a:rPr lang="de-DE" sz="2000" dirty="0" smtClean="0">
                <a:solidFill>
                  <a:srgbClr val="0000FF"/>
                </a:solidFill>
                <a:latin typeface="Calibri" pitchFamily="34" charset="0"/>
                <a:cs typeface="Calibri" pitchFamily="34" charset="0"/>
              </a:rPr>
              <a:t> Beam Pulse </a:t>
            </a:r>
            <a:r>
              <a:rPr lang="de-DE" sz="2000" dirty="0">
                <a:solidFill>
                  <a:srgbClr val="0000FF"/>
                </a:solidFill>
                <a:latin typeface="Calibri" pitchFamily="34" charset="0"/>
                <a:cs typeface="Calibri" pitchFamily="34" charset="0"/>
              </a:rPr>
              <a:t>B</a:t>
            </a:r>
            <a:r>
              <a:rPr lang="de-DE" sz="2000" dirty="0" smtClean="0">
                <a:solidFill>
                  <a:srgbClr val="0000FF"/>
                </a:solidFill>
                <a:latin typeface="Calibri" pitchFamily="34" charset="0"/>
                <a:cs typeface="Calibri" pitchFamily="34" charset="0"/>
              </a:rPr>
              <a:t>ehind </a:t>
            </a:r>
            <a:r>
              <a:rPr lang="de-DE" sz="2000" dirty="0" err="1" smtClean="0">
                <a:solidFill>
                  <a:srgbClr val="0000FF"/>
                </a:solidFill>
                <a:latin typeface="Calibri" pitchFamily="34" charset="0"/>
                <a:cs typeface="Calibri" pitchFamily="34" charset="0"/>
              </a:rPr>
              <a:t>Chopper</a:t>
            </a:r>
            <a:endParaRPr lang="de-DE" sz="2000" dirty="0" smtClean="0">
              <a:solidFill>
                <a:srgbClr val="0000FF"/>
              </a:solidFill>
              <a:latin typeface="Calibri" pitchFamily="34" charset="0"/>
              <a:cs typeface="Calibri" pitchFamily="34" charset="0"/>
            </a:endParaRPr>
          </a:p>
        </p:txBody>
      </p:sp>
      <p:pic>
        <p:nvPicPr>
          <p:cNvPr id="144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963" y="1732834"/>
            <a:ext cx="6134966" cy="4720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rot="17205675">
            <a:off x="-459628" y="3400797"/>
            <a:ext cx="2641492" cy="307777"/>
          </a:xfrm>
          <a:prstGeom prst="rect">
            <a:avLst/>
          </a:prstGeom>
          <a:noFill/>
        </p:spPr>
        <p:txBody>
          <a:bodyPr wrap="none" rtlCol="0">
            <a:spAutoFit/>
          </a:bodyPr>
          <a:lstStyle/>
          <a:p>
            <a:r>
              <a:rPr lang="de-DE" sz="1400" dirty="0" err="1" smtClean="0">
                <a:latin typeface="Calibri" pitchFamily="34" charset="0"/>
                <a:cs typeface="Calibri" pitchFamily="34" charset="0"/>
              </a:rPr>
              <a:t>Using</a:t>
            </a:r>
            <a:r>
              <a:rPr lang="de-DE" sz="1400" dirty="0" smtClean="0">
                <a:latin typeface="Calibri" pitchFamily="34" charset="0"/>
                <a:cs typeface="Calibri" pitchFamily="34" charset="0"/>
              </a:rPr>
              <a:t> 2</a:t>
            </a:r>
            <a:r>
              <a:rPr lang="de-DE" sz="1400" baseline="30000" dirty="0" smtClean="0">
                <a:latin typeface="Calibri" pitchFamily="34" charset="0"/>
                <a:cs typeface="Calibri" pitchFamily="34" charset="0"/>
              </a:rPr>
              <a:t>nd</a:t>
            </a:r>
            <a:r>
              <a:rPr lang="de-DE" sz="1400" dirty="0" smtClean="0">
                <a:latin typeface="Calibri" pitchFamily="34" charset="0"/>
                <a:cs typeface="Calibri" pitchFamily="34" charset="0"/>
              </a:rPr>
              <a:t> Non-Central Moments!</a:t>
            </a:r>
          </a:p>
        </p:txBody>
      </p:sp>
      <p:cxnSp>
        <p:nvCxnSpPr>
          <p:cNvPr id="7" name="Gerade Verbindung mit Pfeil 6"/>
          <p:cNvCxnSpPr/>
          <p:nvPr/>
        </p:nvCxnSpPr>
        <p:spPr bwMode="auto">
          <a:xfrm flipH="1" flipV="1">
            <a:off x="949885" y="3934565"/>
            <a:ext cx="520156" cy="487101"/>
          </a:xfrm>
          <a:prstGeom prst="straightConnector1">
            <a:avLst/>
          </a:prstGeom>
          <a:noFill/>
          <a:ln w="254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202628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err="1"/>
              <a:t>Pulsed</a:t>
            </a:r>
            <a:r>
              <a:rPr lang="de-DE" sz="3600" dirty="0"/>
              <a:t> Beam </a:t>
            </a:r>
            <a:r>
              <a:rPr lang="de-DE" sz="3600" dirty="0" smtClean="0"/>
              <a:t>Dynamics: Beam </a:t>
            </a:r>
            <a:r>
              <a:rPr lang="de-DE" sz="3600" dirty="0" err="1" smtClean="0"/>
              <a:t>Shaping</a:t>
            </a:r>
            <a:endParaRPr lang="de-DE" dirty="0"/>
          </a:p>
        </p:txBody>
      </p:sp>
      <p:sp>
        <p:nvSpPr>
          <p:cNvPr id="6" name="Titel 1"/>
          <p:cNvSpPr txBox="1">
            <a:spLocks/>
          </p:cNvSpPr>
          <p:nvPr/>
        </p:nvSpPr>
        <p:spPr>
          <a:xfrm>
            <a:off x="285750" y="89376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sp>
        <p:nvSpPr>
          <p:cNvPr id="18" name="Textfeld 17"/>
          <p:cNvSpPr txBox="1"/>
          <p:nvPr/>
        </p:nvSpPr>
        <p:spPr>
          <a:xfrm>
            <a:off x="-2279605" y="1566863"/>
            <a:ext cx="1736229" cy="2462213"/>
          </a:xfrm>
          <a:prstGeom prst="rect">
            <a:avLst/>
          </a:prstGeom>
          <a:noFill/>
          <a:ln>
            <a:solidFill>
              <a:schemeClr val="tx1"/>
            </a:solidFill>
          </a:ln>
        </p:spPr>
        <p:txBody>
          <a:bodyPr wrap="square" rtlCol="0">
            <a:spAutoFit/>
          </a:bodyPr>
          <a:lstStyle/>
          <a:p>
            <a:pPr algn="l"/>
            <a:r>
              <a:rPr lang="de-DE" sz="1400" b="1" i="1" dirty="0" smtClean="0">
                <a:latin typeface="Calibri" pitchFamily="34" charset="0"/>
                <a:cs typeface="Calibri" pitchFamily="34" charset="0"/>
              </a:rPr>
              <a:t>Input Parameters</a:t>
            </a:r>
          </a:p>
          <a:p>
            <a:pPr marL="285750" indent="-285750" algn="l">
              <a:buFont typeface="Arial" pitchFamily="34" charset="0"/>
              <a:buChar char="•"/>
            </a:pPr>
            <a:r>
              <a:rPr lang="de-DE" sz="1400" dirty="0" err="1" smtClean="0">
                <a:latin typeface="Calibri" pitchFamily="34" charset="0"/>
                <a:cs typeface="Calibri" pitchFamily="34" charset="0"/>
              </a:rPr>
              <a:t>W</a:t>
            </a:r>
            <a:r>
              <a:rPr lang="de-DE" sz="1400" baseline="-25000" dirty="0" err="1" smtClean="0">
                <a:latin typeface="Calibri" pitchFamily="34" charset="0"/>
                <a:cs typeface="Calibri" pitchFamily="34" charset="0"/>
              </a:rPr>
              <a:t>b</a:t>
            </a:r>
            <a:r>
              <a:rPr lang="de-DE" sz="1400" dirty="0" smtClean="0">
                <a:latin typeface="Calibri" pitchFamily="34" charset="0"/>
                <a:cs typeface="Calibri" pitchFamily="34" charset="0"/>
              </a:rPr>
              <a:t> =120 keV</a:t>
            </a:r>
          </a:p>
          <a:p>
            <a:pPr marL="285750" indent="-285750" algn="l">
              <a:buFont typeface="Arial" pitchFamily="34" charset="0"/>
              <a:buChar char="•"/>
            </a:pPr>
            <a:r>
              <a:rPr lang="de-DE" sz="1400" dirty="0" err="1" smtClean="0">
                <a:latin typeface="Calibri" pitchFamily="34" charset="0"/>
                <a:cs typeface="Calibri" pitchFamily="34" charset="0"/>
              </a:rPr>
              <a:t>I</a:t>
            </a:r>
            <a:r>
              <a:rPr lang="de-DE" sz="1400" baseline="-25000" dirty="0" err="1" smtClean="0">
                <a:latin typeface="Calibri" pitchFamily="34" charset="0"/>
                <a:cs typeface="Calibri" pitchFamily="34" charset="0"/>
              </a:rPr>
              <a:t>proton</a:t>
            </a:r>
            <a:r>
              <a:rPr lang="de-DE" sz="1400" dirty="0" smtClean="0">
                <a:latin typeface="Calibri" pitchFamily="34" charset="0"/>
                <a:cs typeface="Calibri" pitchFamily="34" charset="0"/>
              </a:rPr>
              <a:t> = 50 mA</a:t>
            </a:r>
          </a:p>
          <a:p>
            <a:pPr marL="285750" indent="-285750" algn="l">
              <a:buFont typeface="Arial" pitchFamily="34" charset="0"/>
              <a:buChar char="•"/>
            </a:pPr>
            <a:r>
              <a:rPr lang="de-DE" sz="1400" dirty="0" smtClean="0">
                <a:latin typeface="Calibri" pitchFamily="34" charset="0"/>
                <a:cs typeface="Calibri" pitchFamily="34" charset="0"/>
              </a:rPr>
              <a:t>3d E-</a:t>
            </a:r>
            <a:r>
              <a:rPr lang="de-DE" sz="1400" dirty="0" err="1" smtClean="0">
                <a:latin typeface="Calibri" pitchFamily="34" charset="0"/>
                <a:cs typeface="Calibri" pitchFamily="34" charset="0"/>
              </a:rPr>
              <a:t>field</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calc</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deflec</a:t>
            </a:r>
            <a:r>
              <a:rPr lang="de-DE" sz="1400" dirty="0" smtClean="0">
                <a:latin typeface="Calibri" pitchFamily="34" charset="0"/>
                <a:cs typeface="Calibri" pitchFamily="34" charset="0"/>
              </a:rPr>
              <a:t>. Plates</a:t>
            </a:r>
          </a:p>
          <a:p>
            <a:pPr marL="285750" indent="-285750" algn="l">
              <a:buFont typeface="Arial" pitchFamily="34" charset="0"/>
              <a:buChar char="•"/>
            </a:pPr>
            <a:r>
              <a:rPr lang="de-DE" sz="1400" dirty="0" smtClean="0">
                <a:latin typeface="Calibri" pitchFamily="34" charset="0"/>
                <a:cs typeface="Calibri" pitchFamily="34" charset="0"/>
              </a:rPr>
              <a:t>3d B-</a:t>
            </a:r>
            <a:r>
              <a:rPr lang="de-DE" sz="1400" dirty="0" err="1" smtClean="0">
                <a:latin typeface="Calibri" pitchFamily="34" charset="0"/>
                <a:cs typeface="Calibri" pitchFamily="34" charset="0"/>
              </a:rPr>
              <a:t>field</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calc</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solenoids</a:t>
            </a:r>
            <a:endParaRPr lang="de-DE" sz="1400" dirty="0" smtClean="0">
              <a:latin typeface="Calibri" pitchFamily="34" charset="0"/>
              <a:cs typeface="Calibri" pitchFamily="34" charset="0"/>
            </a:endParaRPr>
          </a:p>
          <a:p>
            <a:pPr marL="285750" indent="-285750" algn="l">
              <a:buFont typeface="Arial" pitchFamily="34" charset="0"/>
              <a:buChar char="•"/>
            </a:pPr>
            <a:r>
              <a:rPr lang="de-DE" sz="1400" dirty="0">
                <a:latin typeface="Calibri" pitchFamily="34" charset="0"/>
                <a:cs typeface="Calibri" pitchFamily="34" charset="0"/>
              </a:rPr>
              <a:t>3d B-</a:t>
            </a:r>
            <a:r>
              <a:rPr lang="de-DE" sz="1400" dirty="0" err="1">
                <a:latin typeface="Calibri" pitchFamily="34" charset="0"/>
                <a:cs typeface="Calibri" pitchFamily="34" charset="0"/>
              </a:rPr>
              <a:t>field</a:t>
            </a:r>
            <a:r>
              <a:rPr lang="de-DE" sz="1400" dirty="0">
                <a:latin typeface="Calibri" pitchFamily="34" charset="0"/>
                <a:cs typeface="Calibri" pitchFamily="34" charset="0"/>
              </a:rPr>
              <a:t> </a:t>
            </a:r>
            <a:r>
              <a:rPr lang="de-DE" sz="1400" dirty="0" err="1">
                <a:latin typeface="Calibri" pitchFamily="34" charset="0"/>
                <a:cs typeface="Calibri" pitchFamily="34" charset="0"/>
              </a:rPr>
              <a:t>calc</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Chopper</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magnet</a:t>
            </a:r>
            <a:endParaRPr lang="de-DE" sz="1400" dirty="0" smtClean="0">
              <a:latin typeface="Calibri" pitchFamily="34" charset="0"/>
              <a:cs typeface="Calibri" pitchFamily="34" charset="0"/>
            </a:endParaRPr>
          </a:p>
          <a:p>
            <a:pPr marL="285750" indent="-285750" algn="l">
              <a:buFont typeface="Arial" pitchFamily="34" charset="0"/>
              <a:buChar char="•"/>
            </a:pPr>
            <a:r>
              <a:rPr lang="de-DE" sz="1400" dirty="0">
                <a:latin typeface="Calibri" pitchFamily="34" charset="0"/>
                <a:cs typeface="Calibri" pitchFamily="34" charset="0"/>
              </a:rPr>
              <a:t>3d B-</a:t>
            </a:r>
            <a:r>
              <a:rPr lang="de-DE" sz="1400" dirty="0" err="1">
                <a:latin typeface="Calibri" pitchFamily="34" charset="0"/>
                <a:cs typeface="Calibri" pitchFamily="34" charset="0"/>
              </a:rPr>
              <a:t>field</a:t>
            </a:r>
            <a:r>
              <a:rPr lang="de-DE" sz="1400" dirty="0">
                <a:latin typeface="Calibri" pitchFamily="34" charset="0"/>
                <a:cs typeface="Calibri" pitchFamily="34" charset="0"/>
              </a:rPr>
              <a:t> </a:t>
            </a:r>
            <a:r>
              <a:rPr lang="de-DE" sz="1400" dirty="0" err="1">
                <a:latin typeface="Calibri" pitchFamily="34" charset="0"/>
                <a:cs typeface="Calibri" pitchFamily="34" charset="0"/>
              </a:rPr>
              <a:t>calc</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septum</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magnet</a:t>
            </a:r>
            <a:endParaRPr lang="de-DE" sz="1400" dirty="0" smtClean="0">
              <a:latin typeface="Calibri" pitchFamily="34" charset="0"/>
              <a:cs typeface="Calibri" pitchFamily="34" charset="0"/>
            </a:endParaRPr>
          </a:p>
        </p:txBody>
      </p:sp>
      <p:sp>
        <p:nvSpPr>
          <p:cNvPr id="5" name="Textfeld 4"/>
          <p:cNvSpPr txBox="1"/>
          <p:nvPr/>
        </p:nvSpPr>
        <p:spPr>
          <a:xfrm>
            <a:off x="2656118" y="1410350"/>
            <a:ext cx="4920342" cy="400110"/>
          </a:xfrm>
          <a:prstGeom prst="rect">
            <a:avLst/>
          </a:prstGeom>
          <a:noFill/>
        </p:spPr>
        <p:txBody>
          <a:bodyPr wrap="square" rtlCol="0">
            <a:spAutoFit/>
          </a:bodyPr>
          <a:lstStyle/>
          <a:p>
            <a:r>
              <a:rPr lang="de-DE" sz="2000" dirty="0" err="1" smtClean="0">
                <a:solidFill>
                  <a:srgbClr val="0000FF"/>
                </a:solidFill>
                <a:latin typeface="Calibri" pitchFamily="34" charset="0"/>
                <a:cs typeface="Calibri" pitchFamily="34" charset="0"/>
              </a:rPr>
              <a:t>Simulated</a:t>
            </a:r>
            <a:r>
              <a:rPr lang="de-DE" sz="2000" dirty="0" smtClean="0">
                <a:solidFill>
                  <a:srgbClr val="0000FF"/>
                </a:solidFill>
                <a:latin typeface="Calibri" pitchFamily="34" charset="0"/>
                <a:cs typeface="Calibri" pitchFamily="34" charset="0"/>
              </a:rPr>
              <a:t> Beam Pulse </a:t>
            </a:r>
            <a:r>
              <a:rPr lang="de-DE" sz="2000" dirty="0">
                <a:solidFill>
                  <a:srgbClr val="0000FF"/>
                </a:solidFill>
                <a:latin typeface="Calibri" pitchFamily="34" charset="0"/>
                <a:cs typeface="Calibri" pitchFamily="34" charset="0"/>
              </a:rPr>
              <a:t>B</a:t>
            </a:r>
            <a:r>
              <a:rPr lang="de-DE" sz="2000" dirty="0" smtClean="0">
                <a:solidFill>
                  <a:srgbClr val="0000FF"/>
                </a:solidFill>
                <a:latin typeface="Calibri" pitchFamily="34" charset="0"/>
                <a:cs typeface="Calibri" pitchFamily="34" charset="0"/>
              </a:rPr>
              <a:t>ehind </a:t>
            </a:r>
            <a:r>
              <a:rPr lang="de-DE" sz="2000" dirty="0" err="1" smtClean="0">
                <a:solidFill>
                  <a:srgbClr val="0000FF"/>
                </a:solidFill>
                <a:latin typeface="Calibri" pitchFamily="34" charset="0"/>
                <a:cs typeface="Calibri" pitchFamily="34" charset="0"/>
              </a:rPr>
              <a:t>Chopper</a:t>
            </a:r>
            <a:endParaRPr lang="de-DE" sz="2000" dirty="0" smtClean="0">
              <a:solidFill>
                <a:srgbClr val="0000FF"/>
              </a:solidFill>
              <a:latin typeface="Calibri" pitchFamily="34" charset="0"/>
              <a:cs typeface="Calibri" pitchFamily="34" charset="0"/>
            </a:endParaRPr>
          </a:p>
        </p:txBody>
      </p:sp>
      <p:pic>
        <p:nvPicPr>
          <p:cNvPr id="142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06" y="2040808"/>
            <a:ext cx="4064585" cy="3101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1" y="2038782"/>
            <a:ext cx="3916218" cy="3050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86092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err="1"/>
              <a:t>Pulsed</a:t>
            </a:r>
            <a:r>
              <a:rPr lang="de-DE" sz="3600" dirty="0"/>
              <a:t> Beam </a:t>
            </a:r>
            <a:r>
              <a:rPr lang="de-DE" sz="3600" dirty="0" smtClean="0"/>
              <a:t>Dynamics: Beam </a:t>
            </a:r>
            <a:r>
              <a:rPr lang="de-DE" sz="3600" dirty="0" err="1" smtClean="0"/>
              <a:t>Shaping</a:t>
            </a:r>
            <a:endParaRPr lang="de-DE" dirty="0"/>
          </a:p>
        </p:txBody>
      </p:sp>
      <p:sp>
        <p:nvSpPr>
          <p:cNvPr id="6" name="Titel 1"/>
          <p:cNvSpPr txBox="1">
            <a:spLocks/>
          </p:cNvSpPr>
          <p:nvPr/>
        </p:nvSpPr>
        <p:spPr>
          <a:xfrm>
            <a:off x="285750" y="89376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sp>
        <p:nvSpPr>
          <p:cNvPr id="18" name="Textfeld 17"/>
          <p:cNvSpPr txBox="1"/>
          <p:nvPr/>
        </p:nvSpPr>
        <p:spPr>
          <a:xfrm>
            <a:off x="-2279605" y="1566863"/>
            <a:ext cx="1736229" cy="2462213"/>
          </a:xfrm>
          <a:prstGeom prst="rect">
            <a:avLst/>
          </a:prstGeom>
          <a:noFill/>
          <a:ln>
            <a:solidFill>
              <a:schemeClr val="tx1"/>
            </a:solidFill>
          </a:ln>
        </p:spPr>
        <p:txBody>
          <a:bodyPr wrap="square" rtlCol="0">
            <a:spAutoFit/>
          </a:bodyPr>
          <a:lstStyle/>
          <a:p>
            <a:pPr algn="l"/>
            <a:r>
              <a:rPr lang="de-DE" sz="1400" b="1" i="1" dirty="0" smtClean="0">
                <a:latin typeface="Calibri" pitchFamily="34" charset="0"/>
                <a:cs typeface="Calibri" pitchFamily="34" charset="0"/>
              </a:rPr>
              <a:t>Input Parameters</a:t>
            </a:r>
          </a:p>
          <a:p>
            <a:pPr marL="285750" indent="-285750" algn="l">
              <a:buFont typeface="Arial" pitchFamily="34" charset="0"/>
              <a:buChar char="•"/>
            </a:pPr>
            <a:r>
              <a:rPr lang="de-DE" sz="1400" dirty="0" err="1" smtClean="0">
                <a:latin typeface="Calibri" pitchFamily="34" charset="0"/>
                <a:cs typeface="Calibri" pitchFamily="34" charset="0"/>
              </a:rPr>
              <a:t>W</a:t>
            </a:r>
            <a:r>
              <a:rPr lang="de-DE" sz="1400" baseline="-25000" dirty="0" err="1" smtClean="0">
                <a:latin typeface="Calibri" pitchFamily="34" charset="0"/>
                <a:cs typeface="Calibri" pitchFamily="34" charset="0"/>
              </a:rPr>
              <a:t>b</a:t>
            </a:r>
            <a:r>
              <a:rPr lang="de-DE" sz="1400" dirty="0" smtClean="0">
                <a:latin typeface="Calibri" pitchFamily="34" charset="0"/>
                <a:cs typeface="Calibri" pitchFamily="34" charset="0"/>
              </a:rPr>
              <a:t> =120 keV</a:t>
            </a:r>
          </a:p>
          <a:p>
            <a:pPr marL="285750" indent="-285750" algn="l">
              <a:buFont typeface="Arial" pitchFamily="34" charset="0"/>
              <a:buChar char="•"/>
            </a:pPr>
            <a:r>
              <a:rPr lang="de-DE" sz="1400" dirty="0" err="1" smtClean="0">
                <a:latin typeface="Calibri" pitchFamily="34" charset="0"/>
                <a:cs typeface="Calibri" pitchFamily="34" charset="0"/>
              </a:rPr>
              <a:t>I</a:t>
            </a:r>
            <a:r>
              <a:rPr lang="de-DE" sz="1400" baseline="-25000" dirty="0" err="1" smtClean="0">
                <a:latin typeface="Calibri" pitchFamily="34" charset="0"/>
                <a:cs typeface="Calibri" pitchFamily="34" charset="0"/>
              </a:rPr>
              <a:t>proton</a:t>
            </a:r>
            <a:r>
              <a:rPr lang="de-DE" sz="1400" dirty="0" smtClean="0">
                <a:latin typeface="Calibri" pitchFamily="34" charset="0"/>
                <a:cs typeface="Calibri" pitchFamily="34" charset="0"/>
              </a:rPr>
              <a:t> = 50 mA</a:t>
            </a:r>
          </a:p>
          <a:p>
            <a:pPr marL="285750" indent="-285750" algn="l">
              <a:buFont typeface="Arial" pitchFamily="34" charset="0"/>
              <a:buChar char="•"/>
            </a:pPr>
            <a:r>
              <a:rPr lang="de-DE" sz="1400" dirty="0" smtClean="0">
                <a:latin typeface="Calibri" pitchFamily="34" charset="0"/>
                <a:cs typeface="Calibri" pitchFamily="34" charset="0"/>
              </a:rPr>
              <a:t>3d E-</a:t>
            </a:r>
            <a:r>
              <a:rPr lang="de-DE" sz="1400" dirty="0" err="1" smtClean="0">
                <a:latin typeface="Calibri" pitchFamily="34" charset="0"/>
                <a:cs typeface="Calibri" pitchFamily="34" charset="0"/>
              </a:rPr>
              <a:t>field</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calc</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deflec</a:t>
            </a:r>
            <a:r>
              <a:rPr lang="de-DE" sz="1400" dirty="0" smtClean="0">
                <a:latin typeface="Calibri" pitchFamily="34" charset="0"/>
                <a:cs typeface="Calibri" pitchFamily="34" charset="0"/>
              </a:rPr>
              <a:t>. Plates</a:t>
            </a:r>
          </a:p>
          <a:p>
            <a:pPr marL="285750" indent="-285750" algn="l">
              <a:buFont typeface="Arial" pitchFamily="34" charset="0"/>
              <a:buChar char="•"/>
            </a:pPr>
            <a:r>
              <a:rPr lang="de-DE" sz="1400" dirty="0" smtClean="0">
                <a:latin typeface="Calibri" pitchFamily="34" charset="0"/>
                <a:cs typeface="Calibri" pitchFamily="34" charset="0"/>
              </a:rPr>
              <a:t>3d B-</a:t>
            </a:r>
            <a:r>
              <a:rPr lang="de-DE" sz="1400" dirty="0" err="1" smtClean="0">
                <a:latin typeface="Calibri" pitchFamily="34" charset="0"/>
                <a:cs typeface="Calibri" pitchFamily="34" charset="0"/>
              </a:rPr>
              <a:t>field</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calc</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solenoids</a:t>
            </a:r>
            <a:endParaRPr lang="de-DE" sz="1400" dirty="0" smtClean="0">
              <a:latin typeface="Calibri" pitchFamily="34" charset="0"/>
              <a:cs typeface="Calibri" pitchFamily="34" charset="0"/>
            </a:endParaRPr>
          </a:p>
          <a:p>
            <a:pPr marL="285750" indent="-285750" algn="l">
              <a:buFont typeface="Arial" pitchFamily="34" charset="0"/>
              <a:buChar char="•"/>
            </a:pPr>
            <a:r>
              <a:rPr lang="de-DE" sz="1400" dirty="0">
                <a:latin typeface="Calibri" pitchFamily="34" charset="0"/>
                <a:cs typeface="Calibri" pitchFamily="34" charset="0"/>
              </a:rPr>
              <a:t>3d B-</a:t>
            </a:r>
            <a:r>
              <a:rPr lang="de-DE" sz="1400" dirty="0" err="1">
                <a:latin typeface="Calibri" pitchFamily="34" charset="0"/>
                <a:cs typeface="Calibri" pitchFamily="34" charset="0"/>
              </a:rPr>
              <a:t>field</a:t>
            </a:r>
            <a:r>
              <a:rPr lang="de-DE" sz="1400" dirty="0">
                <a:latin typeface="Calibri" pitchFamily="34" charset="0"/>
                <a:cs typeface="Calibri" pitchFamily="34" charset="0"/>
              </a:rPr>
              <a:t> </a:t>
            </a:r>
            <a:r>
              <a:rPr lang="de-DE" sz="1400" dirty="0" err="1">
                <a:latin typeface="Calibri" pitchFamily="34" charset="0"/>
                <a:cs typeface="Calibri" pitchFamily="34" charset="0"/>
              </a:rPr>
              <a:t>calc</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Chopper</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magnet</a:t>
            </a:r>
            <a:endParaRPr lang="de-DE" sz="1400" dirty="0" smtClean="0">
              <a:latin typeface="Calibri" pitchFamily="34" charset="0"/>
              <a:cs typeface="Calibri" pitchFamily="34" charset="0"/>
            </a:endParaRPr>
          </a:p>
          <a:p>
            <a:pPr marL="285750" indent="-285750" algn="l">
              <a:buFont typeface="Arial" pitchFamily="34" charset="0"/>
              <a:buChar char="•"/>
            </a:pPr>
            <a:r>
              <a:rPr lang="de-DE" sz="1400" dirty="0">
                <a:latin typeface="Calibri" pitchFamily="34" charset="0"/>
                <a:cs typeface="Calibri" pitchFamily="34" charset="0"/>
              </a:rPr>
              <a:t>3d B-</a:t>
            </a:r>
            <a:r>
              <a:rPr lang="de-DE" sz="1400" dirty="0" err="1">
                <a:latin typeface="Calibri" pitchFamily="34" charset="0"/>
                <a:cs typeface="Calibri" pitchFamily="34" charset="0"/>
              </a:rPr>
              <a:t>field</a:t>
            </a:r>
            <a:r>
              <a:rPr lang="de-DE" sz="1400" dirty="0">
                <a:latin typeface="Calibri" pitchFamily="34" charset="0"/>
                <a:cs typeface="Calibri" pitchFamily="34" charset="0"/>
              </a:rPr>
              <a:t> </a:t>
            </a:r>
            <a:r>
              <a:rPr lang="de-DE" sz="1400" dirty="0" err="1">
                <a:latin typeface="Calibri" pitchFamily="34" charset="0"/>
                <a:cs typeface="Calibri" pitchFamily="34" charset="0"/>
              </a:rPr>
              <a:t>calc</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septum</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magnet</a:t>
            </a:r>
            <a:endParaRPr lang="de-DE" sz="1400" dirty="0" smtClean="0">
              <a:latin typeface="Calibri" pitchFamily="34" charset="0"/>
              <a:cs typeface="Calibri" pitchFamily="34" charset="0"/>
            </a:endParaRPr>
          </a:p>
        </p:txBody>
      </p:sp>
      <p:sp>
        <p:nvSpPr>
          <p:cNvPr id="5" name="Textfeld 4"/>
          <p:cNvSpPr txBox="1"/>
          <p:nvPr/>
        </p:nvSpPr>
        <p:spPr>
          <a:xfrm>
            <a:off x="2129666" y="1410350"/>
            <a:ext cx="4920342" cy="400110"/>
          </a:xfrm>
          <a:prstGeom prst="rect">
            <a:avLst/>
          </a:prstGeom>
          <a:noFill/>
        </p:spPr>
        <p:txBody>
          <a:bodyPr wrap="square" rtlCol="0">
            <a:spAutoFit/>
          </a:bodyPr>
          <a:lstStyle/>
          <a:p>
            <a:r>
              <a:rPr lang="de-DE" sz="2000" dirty="0" smtClean="0">
                <a:solidFill>
                  <a:srgbClr val="0000FF"/>
                </a:solidFill>
                <a:latin typeface="Calibri" pitchFamily="34" charset="0"/>
                <a:cs typeface="Calibri" pitchFamily="34" charset="0"/>
              </a:rPr>
              <a:t>Offsets Behind Chopper (</a:t>
            </a:r>
            <a:r>
              <a:rPr lang="de-DE" sz="2000" dirty="0" err="1" smtClean="0">
                <a:solidFill>
                  <a:srgbClr val="0000FF"/>
                </a:solidFill>
                <a:latin typeface="Calibri" pitchFamily="34" charset="0"/>
                <a:cs typeface="Calibri" pitchFamily="34" charset="0"/>
              </a:rPr>
              <a:t>no</a:t>
            </a:r>
            <a:r>
              <a:rPr lang="de-DE" sz="2000" dirty="0" smtClean="0">
                <a:solidFill>
                  <a:srgbClr val="0000FF"/>
                </a:solidFill>
                <a:latin typeface="Calibri" pitchFamily="34" charset="0"/>
                <a:cs typeface="Calibri" pitchFamily="34" charset="0"/>
              </a:rPr>
              <a:t> </a:t>
            </a:r>
            <a:r>
              <a:rPr lang="de-DE" sz="2000" dirty="0" err="1" smtClean="0">
                <a:solidFill>
                  <a:srgbClr val="0000FF"/>
                </a:solidFill>
                <a:latin typeface="Calibri" pitchFamily="34" charset="0"/>
                <a:cs typeface="Calibri" pitchFamily="34" charset="0"/>
              </a:rPr>
              <a:t>solenoids</a:t>
            </a:r>
            <a:r>
              <a:rPr lang="de-DE" sz="2000" dirty="0" smtClean="0">
                <a:solidFill>
                  <a:srgbClr val="0000FF"/>
                </a:solidFill>
                <a:latin typeface="Calibri" pitchFamily="34" charset="0"/>
                <a:cs typeface="Calibri" pitchFamily="34" charset="0"/>
              </a:rPr>
              <a:t>)</a:t>
            </a:r>
          </a:p>
        </p:txBody>
      </p:sp>
      <p:pic>
        <p:nvPicPr>
          <p:cNvPr id="143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1117" y="1963060"/>
            <a:ext cx="5949720" cy="4523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489934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285750" y="89376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sp>
        <p:nvSpPr>
          <p:cNvPr id="3" name="Titel 2"/>
          <p:cNvSpPr>
            <a:spLocks noGrp="1"/>
          </p:cNvSpPr>
          <p:nvPr>
            <p:ph type="title"/>
          </p:nvPr>
        </p:nvSpPr>
        <p:spPr/>
        <p:txBody>
          <a:bodyPr/>
          <a:lstStyle/>
          <a:p>
            <a:r>
              <a:rPr lang="de-DE" sz="3200" dirty="0" err="1"/>
              <a:t>Pulsed</a:t>
            </a:r>
            <a:r>
              <a:rPr lang="de-DE" sz="3200" dirty="0"/>
              <a:t> Beam Dynamics: Beam </a:t>
            </a:r>
            <a:r>
              <a:rPr lang="de-DE" sz="3200" dirty="0" err="1"/>
              <a:t>Shaping</a:t>
            </a:r>
            <a:endParaRPr lang="de-DE" dirty="0"/>
          </a:p>
        </p:txBody>
      </p:sp>
      <p:pic>
        <p:nvPicPr>
          <p:cNvPr id="164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700" y="1445159"/>
            <a:ext cx="6324600" cy="484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902437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285750" y="89376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sp>
        <p:nvSpPr>
          <p:cNvPr id="5" name="Textfeld 4"/>
          <p:cNvSpPr txBox="1"/>
          <p:nvPr/>
        </p:nvSpPr>
        <p:spPr>
          <a:xfrm>
            <a:off x="618246" y="1480922"/>
            <a:ext cx="3787486" cy="400110"/>
          </a:xfrm>
          <a:prstGeom prst="rect">
            <a:avLst/>
          </a:prstGeom>
          <a:noFill/>
        </p:spPr>
        <p:txBody>
          <a:bodyPr wrap="square" rtlCol="0">
            <a:spAutoFit/>
          </a:bodyPr>
          <a:lstStyle/>
          <a:p>
            <a:r>
              <a:rPr lang="de-DE" sz="2000" dirty="0" smtClean="0">
                <a:solidFill>
                  <a:srgbClr val="0000FF"/>
                </a:solidFill>
                <a:latin typeface="Calibri" pitchFamily="34" charset="0"/>
                <a:cs typeface="Calibri" pitchFamily="34" charset="0"/>
              </a:rPr>
              <a:t>Sim. Beam Pulse </a:t>
            </a:r>
            <a:r>
              <a:rPr lang="de-DE" sz="2000" dirty="0">
                <a:solidFill>
                  <a:srgbClr val="0000FF"/>
                </a:solidFill>
                <a:latin typeface="Calibri" pitchFamily="34" charset="0"/>
                <a:cs typeface="Calibri" pitchFamily="34" charset="0"/>
              </a:rPr>
              <a:t>B</a:t>
            </a:r>
            <a:r>
              <a:rPr lang="de-DE" sz="2000" dirty="0" smtClean="0">
                <a:solidFill>
                  <a:srgbClr val="0000FF"/>
                </a:solidFill>
                <a:latin typeface="Calibri" pitchFamily="34" charset="0"/>
                <a:cs typeface="Calibri" pitchFamily="34" charset="0"/>
              </a:rPr>
              <a:t>ehind </a:t>
            </a:r>
            <a:r>
              <a:rPr lang="de-DE" sz="2000" dirty="0" err="1" smtClean="0">
                <a:solidFill>
                  <a:srgbClr val="0000FF"/>
                </a:solidFill>
                <a:latin typeface="Calibri" pitchFamily="34" charset="0"/>
                <a:cs typeface="Calibri" pitchFamily="34" charset="0"/>
              </a:rPr>
              <a:t>Chopper</a:t>
            </a:r>
            <a:endParaRPr lang="de-DE" sz="2000" dirty="0" smtClean="0">
              <a:solidFill>
                <a:srgbClr val="0000FF"/>
              </a:solidFill>
              <a:latin typeface="Calibri" pitchFamily="34" charset="0"/>
              <a:cs typeface="Calibri" pitchFamily="34" charset="0"/>
            </a:endParaRPr>
          </a:p>
        </p:txBody>
      </p:sp>
      <p:pic>
        <p:nvPicPr>
          <p:cNvPr id="149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22" y="2036763"/>
            <a:ext cx="4103405" cy="4016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9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207" y="2036763"/>
            <a:ext cx="3942313" cy="4016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4727864" y="1474503"/>
            <a:ext cx="3787486" cy="400110"/>
          </a:xfrm>
          <a:prstGeom prst="rect">
            <a:avLst/>
          </a:prstGeom>
          <a:noFill/>
        </p:spPr>
        <p:txBody>
          <a:bodyPr wrap="square" rtlCol="0">
            <a:spAutoFit/>
          </a:bodyPr>
          <a:lstStyle/>
          <a:p>
            <a:r>
              <a:rPr lang="de-DE" sz="2000" dirty="0" smtClean="0">
                <a:solidFill>
                  <a:srgbClr val="0000FF"/>
                </a:solidFill>
                <a:latin typeface="Calibri" pitchFamily="34" charset="0"/>
                <a:cs typeface="Calibri" pitchFamily="34" charset="0"/>
              </a:rPr>
              <a:t>Sim. Beam Pulse at RFQ </a:t>
            </a:r>
            <a:r>
              <a:rPr lang="de-DE" sz="2000" dirty="0" err="1" smtClean="0">
                <a:solidFill>
                  <a:srgbClr val="0000FF"/>
                </a:solidFill>
                <a:latin typeface="Calibri" pitchFamily="34" charset="0"/>
                <a:cs typeface="Calibri" pitchFamily="34" charset="0"/>
              </a:rPr>
              <a:t>Entrance</a:t>
            </a:r>
            <a:endParaRPr lang="de-DE" sz="2000" dirty="0" smtClean="0">
              <a:solidFill>
                <a:srgbClr val="0000FF"/>
              </a:solidFill>
              <a:latin typeface="Calibri" pitchFamily="34" charset="0"/>
              <a:cs typeface="Calibri" pitchFamily="34" charset="0"/>
            </a:endParaRPr>
          </a:p>
        </p:txBody>
      </p:sp>
      <p:sp>
        <p:nvSpPr>
          <p:cNvPr id="3" name="Titel 2"/>
          <p:cNvSpPr>
            <a:spLocks noGrp="1"/>
          </p:cNvSpPr>
          <p:nvPr>
            <p:ph type="title"/>
          </p:nvPr>
        </p:nvSpPr>
        <p:spPr/>
        <p:txBody>
          <a:bodyPr/>
          <a:lstStyle/>
          <a:p>
            <a:r>
              <a:rPr lang="de-DE" sz="3200" dirty="0" err="1"/>
              <a:t>Pulsed</a:t>
            </a:r>
            <a:r>
              <a:rPr lang="de-DE" sz="3200" dirty="0"/>
              <a:t> Beam Dynamics: Beam </a:t>
            </a:r>
            <a:r>
              <a:rPr lang="de-DE" sz="3200" dirty="0" err="1"/>
              <a:t>Shaping</a:t>
            </a:r>
            <a:endParaRPr lang="de-DE" dirty="0"/>
          </a:p>
        </p:txBody>
      </p:sp>
      <p:cxnSp>
        <p:nvCxnSpPr>
          <p:cNvPr id="4" name="Gerade Verbindung mit Pfeil 3"/>
          <p:cNvCxnSpPr/>
          <p:nvPr/>
        </p:nvCxnSpPr>
        <p:spPr bwMode="auto">
          <a:xfrm>
            <a:off x="1361622" y="5543243"/>
            <a:ext cx="2753178" cy="0"/>
          </a:xfrm>
          <a:prstGeom prst="straightConnector1">
            <a:avLst/>
          </a:prstGeom>
          <a:noFill/>
          <a:ln w="25400" cap="flat" cmpd="sng" algn="ctr">
            <a:solidFill>
              <a:schemeClr val="tx1"/>
            </a:solidFill>
            <a:prstDash val="solid"/>
            <a:round/>
            <a:headEnd type="triangle" w="lg" len="lg"/>
            <a:tailEnd type="triangle" w="lg" len="lg"/>
          </a:ln>
          <a:effectLst/>
        </p:spPr>
      </p:cxnSp>
      <p:sp>
        <p:nvSpPr>
          <p:cNvPr id="9" name="Textfeld 8"/>
          <p:cNvSpPr txBox="1"/>
          <p:nvPr/>
        </p:nvSpPr>
        <p:spPr>
          <a:xfrm>
            <a:off x="2347848" y="5188659"/>
            <a:ext cx="800219" cy="369332"/>
          </a:xfrm>
          <a:prstGeom prst="rect">
            <a:avLst/>
          </a:prstGeom>
          <a:noFill/>
        </p:spPr>
        <p:txBody>
          <a:bodyPr wrap="none" rtlCol="0">
            <a:spAutoFit/>
          </a:bodyPr>
          <a:lstStyle/>
          <a:p>
            <a:r>
              <a:rPr lang="de-DE" dirty="0" smtClean="0">
                <a:latin typeface="Calibri" pitchFamily="34" charset="0"/>
                <a:cs typeface="Calibri" pitchFamily="34" charset="0"/>
              </a:rPr>
              <a:t>100 </a:t>
            </a:r>
            <a:r>
              <a:rPr lang="de-DE" dirty="0" err="1" smtClean="0">
                <a:latin typeface="Calibri" pitchFamily="34" charset="0"/>
                <a:cs typeface="Calibri" pitchFamily="34" charset="0"/>
              </a:rPr>
              <a:t>ns</a:t>
            </a:r>
            <a:endParaRPr lang="de-DE" dirty="0" smtClean="0">
              <a:latin typeface="Calibri" pitchFamily="34" charset="0"/>
              <a:cs typeface="Calibri" pitchFamily="34" charset="0"/>
            </a:endParaRPr>
          </a:p>
        </p:txBody>
      </p:sp>
      <p:cxnSp>
        <p:nvCxnSpPr>
          <p:cNvPr id="13" name="Gerade Verbindung mit Pfeil 12"/>
          <p:cNvCxnSpPr/>
          <p:nvPr/>
        </p:nvCxnSpPr>
        <p:spPr bwMode="auto">
          <a:xfrm>
            <a:off x="1705746" y="3483443"/>
            <a:ext cx="1966602" cy="0"/>
          </a:xfrm>
          <a:prstGeom prst="straightConnector1">
            <a:avLst/>
          </a:prstGeom>
          <a:noFill/>
          <a:ln w="25400" cap="flat" cmpd="sng" algn="ctr">
            <a:solidFill>
              <a:schemeClr val="tx1"/>
            </a:solidFill>
            <a:prstDash val="solid"/>
            <a:round/>
            <a:headEnd type="triangle" w="lg" len="lg"/>
            <a:tailEnd type="triangle" w="lg" len="lg"/>
          </a:ln>
          <a:effectLst/>
        </p:spPr>
      </p:cxnSp>
      <p:sp>
        <p:nvSpPr>
          <p:cNvPr id="20" name="Textfeld 19"/>
          <p:cNvSpPr txBox="1"/>
          <p:nvPr/>
        </p:nvSpPr>
        <p:spPr>
          <a:xfrm>
            <a:off x="2278545" y="3423819"/>
            <a:ext cx="683200" cy="369332"/>
          </a:xfrm>
          <a:prstGeom prst="rect">
            <a:avLst/>
          </a:prstGeom>
          <a:noFill/>
        </p:spPr>
        <p:txBody>
          <a:bodyPr wrap="none" rtlCol="0">
            <a:spAutoFit/>
          </a:bodyPr>
          <a:lstStyle/>
          <a:p>
            <a:r>
              <a:rPr lang="de-DE" dirty="0">
                <a:latin typeface="Calibri" pitchFamily="34" charset="0"/>
                <a:cs typeface="Calibri" pitchFamily="34" charset="0"/>
              </a:rPr>
              <a:t>7</a:t>
            </a:r>
            <a:r>
              <a:rPr lang="de-DE" dirty="0" smtClean="0">
                <a:latin typeface="Calibri" pitchFamily="34" charset="0"/>
                <a:cs typeface="Calibri" pitchFamily="34" charset="0"/>
              </a:rPr>
              <a:t>0 </a:t>
            </a:r>
            <a:r>
              <a:rPr lang="de-DE" dirty="0" err="1" smtClean="0">
                <a:latin typeface="Calibri" pitchFamily="34" charset="0"/>
                <a:cs typeface="Calibri" pitchFamily="34" charset="0"/>
              </a:rPr>
              <a:t>ns</a:t>
            </a:r>
            <a:endParaRPr lang="de-DE" dirty="0" smtClean="0">
              <a:latin typeface="Calibri" pitchFamily="34" charset="0"/>
              <a:cs typeface="Calibri" pitchFamily="34" charset="0"/>
            </a:endParaRPr>
          </a:p>
        </p:txBody>
      </p:sp>
      <p:cxnSp>
        <p:nvCxnSpPr>
          <p:cNvPr id="24" name="Gerade Verbindung mit Pfeil 23"/>
          <p:cNvCxnSpPr/>
          <p:nvPr/>
        </p:nvCxnSpPr>
        <p:spPr bwMode="auto">
          <a:xfrm>
            <a:off x="5333252" y="5513747"/>
            <a:ext cx="2955342" cy="22122"/>
          </a:xfrm>
          <a:prstGeom prst="straightConnector1">
            <a:avLst/>
          </a:prstGeom>
          <a:noFill/>
          <a:ln w="25400" cap="flat" cmpd="sng" algn="ctr">
            <a:solidFill>
              <a:schemeClr val="tx1"/>
            </a:solidFill>
            <a:prstDash val="solid"/>
            <a:round/>
            <a:headEnd type="triangle" w="lg" len="lg"/>
            <a:tailEnd type="triangle" w="lg" len="lg"/>
          </a:ln>
          <a:effectLst/>
        </p:spPr>
      </p:cxnSp>
      <p:sp>
        <p:nvSpPr>
          <p:cNvPr id="25" name="Textfeld 24"/>
          <p:cNvSpPr txBox="1"/>
          <p:nvPr/>
        </p:nvSpPr>
        <p:spPr>
          <a:xfrm>
            <a:off x="6453870" y="3098731"/>
            <a:ext cx="683200" cy="369332"/>
          </a:xfrm>
          <a:prstGeom prst="rect">
            <a:avLst/>
          </a:prstGeom>
          <a:noFill/>
        </p:spPr>
        <p:txBody>
          <a:bodyPr wrap="none" rtlCol="0">
            <a:spAutoFit/>
          </a:bodyPr>
          <a:lstStyle/>
          <a:p>
            <a:r>
              <a:rPr lang="de-DE" dirty="0" smtClean="0">
                <a:latin typeface="Calibri" pitchFamily="34" charset="0"/>
                <a:cs typeface="Calibri" pitchFamily="34" charset="0"/>
              </a:rPr>
              <a:t>40 </a:t>
            </a:r>
            <a:r>
              <a:rPr lang="de-DE" dirty="0" err="1" smtClean="0">
                <a:latin typeface="Calibri" pitchFamily="34" charset="0"/>
                <a:cs typeface="Calibri" pitchFamily="34" charset="0"/>
              </a:rPr>
              <a:t>ns</a:t>
            </a:r>
            <a:endParaRPr lang="de-DE" dirty="0" smtClean="0">
              <a:latin typeface="Calibri" pitchFamily="34" charset="0"/>
              <a:cs typeface="Calibri" pitchFamily="34" charset="0"/>
            </a:endParaRPr>
          </a:p>
        </p:txBody>
      </p:sp>
      <p:sp>
        <p:nvSpPr>
          <p:cNvPr id="29" name="Textfeld 28"/>
          <p:cNvSpPr txBox="1"/>
          <p:nvPr/>
        </p:nvSpPr>
        <p:spPr>
          <a:xfrm>
            <a:off x="6543545" y="5088188"/>
            <a:ext cx="800219" cy="369332"/>
          </a:xfrm>
          <a:prstGeom prst="rect">
            <a:avLst/>
          </a:prstGeom>
          <a:noFill/>
        </p:spPr>
        <p:txBody>
          <a:bodyPr wrap="none" rtlCol="0">
            <a:spAutoFit/>
          </a:bodyPr>
          <a:lstStyle/>
          <a:p>
            <a:r>
              <a:rPr lang="de-DE" dirty="0" smtClean="0">
                <a:latin typeface="Calibri" pitchFamily="34" charset="0"/>
                <a:cs typeface="Calibri" pitchFamily="34" charset="0"/>
              </a:rPr>
              <a:t>110 </a:t>
            </a:r>
            <a:r>
              <a:rPr lang="de-DE" dirty="0" err="1" smtClean="0">
                <a:latin typeface="Calibri" pitchFamily="34" charset="0"/>
                <a:cs typeface="Calibri" pitchFamily="34" charset="0"/>
              </a:rPr>
              <a:t>ns</a:t>
            </a:r>
            <a:endParaRPr lang="de-DE" dirty="0" smtClean="0">
              <a:latin typeface="Calibri" pitchFamily="34" charset="0"/>
              <a:cs typeface="Calibri" pitchFamily="34" charset="0"/>
            </a:endParaRPr>
          </a:p>
        </p:txBody>
      </p:sp>
      <p:cxnSp>
        <p:nvCxnSpPr>
          <p:cNvPr id="30" name="Gerade Verbindung mit Pfeil 29"/>
          <p:cNvCxnSpPr/>
          <p:nvPr/>
        </p:nvCxnSpPr>
        <p:spPr bwMode="auto">
          <a:xfrm>
            <a:off x="6286646" y="3483443"/>
            <a:ext cx="1057118" cy="0"/>
          </a:xfrm>
          <a:prstGeom prst="straightConnector1">
            <a:avLst/>
          </a:prstGeom>
          <a:noFill/>
          <a:ln w="25400" cap="flat" cmpd="sng" algn="ctr">
            <a:solidFill>
              <a:schemeClr val="tx1"/>
            </a:solidFill>
            <a:prstDash val="solid"/>
            <a:round/>
            <a:headEnd type="triangle" w="lg" len="lg"/>
            <a:tailEnd type="triangle" w="lg" len="lg"/>
          </a:ln>
          <a:effectLst/>
        </p:spPr>
      </p:cxnSp>
    </p:spTree>
    <p:extLst>
      <p:ext uri="{BB962C8B-B14F-4D97-AF65-F5344CB8AC3E}">
        <p14:creationId xmlns:p14="http://schemas.microsoft.com/office/powerpoint/2010/main" val="380918826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txBox="1">
            <a:spLocks/>
          </p:cNvSpPr>
          <p:nvPr/>
        </p:nvSpPr>
        <p:spPr>
          <a:xfrm>
            <a:off x="285750" y="89376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sp>
        <p:nvSpPr>
          <p:cNvPr id="3" name="Titel 2"/>
          <p:cNvSpPr>
            <a:spLocks noGrp="1"/>
          </p:cNvSpPr>
          <p:nvPr>
            <p:ph type="title"/>
          </p:nvPr>
        </p:nvSpPr>
        <p:spPr/>
        <p:txBody>
          <a:bodyPr/>
          <a:lstStyle/>
          <a:p>
            <a:r>
              <a:rPr lang="de-DE" sz="3200" dirty="0" err="1"/>
              <a:t>Pulsed</a:t>
            </a:r>
            <a:r>
              <a:rPr lang="de-DE" sz="3200" dirty="0"/>
              <a:t> Beam Dynamics: Beam </a:t>
            </a:r>
            <a:r>
              <a:rPr lang="de-DE" sz="3200" dirty="0" err="1"/>
              <a:t>Shaping</a:t>
            </a:r>
            <a:endParaRPr lang="de-DE" dirty="0"/>
          </a:p>
        </p:txBody>
      </p:sp>
      <p:pic>
        <p:nvPicPr>
          <p:cNvPr id="165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039" y="1433689"/>
            <a:ext cx="6408676" cy="4962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190279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5045" y="719138"/>
            <a:ext cx="9445978" cy="1143000"/>
          </a:xfrm>
        </p:spPr>
        <p:txBody>
          <a:bodyPr/>
          <a:lstStyle/>
          <a:p>
            <a:r>
              <a:rPr lang="de-DE" sz="3600" dirty="0" err="1" smtClean="0"/>
              <a:t>Simulations</a:t>
            </a:r>
            <a:r>
              <a:rPr lang="de-DE" sz="3600" dirty="0" smtClean="0"/>
              <a:t>: Variation </a:t>
            </a:r>
            <a:r>
              <a:rPr lang="de-DE" sz="3600" dirty="0" err="1" smtClean="0"/>
              <a:t>of</a:t>
            </a:r>
            <a:r>
              <a:rPr lang="de-DE" sz="3600" dirty="0" smtClean="0"/>
              <a:t> Wien Ratio</a:t>
            </a:r>
            <a:endParaRPr lang="de-DE" dirty="0"/>
          </a:p>
        </p:txBody>
      </p:sp>
      <p:sp>
        <p:nvSpPr>
          <p:cNvPr id="6" name="Titel 1"/>
          <p:cNvSpPr txBox="1">
            <a:spLocks/>
          </p:cNvSpPr>
          <p:nvPr/>
        </p:nvSpPr>
        <p:spPr>
          <a:xfrm>
            <a:off x="285750" y="89376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sp>
        <p:nvSpPr>
          <p:cNvPr id="18" name="Textfeld 17"/>
          <p:cNvSpPr txBox="1"/>
          <p:nvPr/>
        </p:nvSpPr>
        <p:spPr>
          <a:xfrm>
            <a:off x="-2279605" y="1566863"/>
            <a:ext cx="1736229" cy="2462213"/>
          </a:xfrm>
          <a:prstGeom prst="rect">
            <a:avLst/>
          </a:prstGeom>
          <a:noFill/>
          <a:ln>
            <a:solidFill>
              <a:schemeClr val="tx1"/>
            </a:solidFill>
          </a:ln>
        </p:spPr>
        <p:txBody>
          <a:bodyPr wrap="square" rtlCol="0">
            <a:spAutoFit/>
          </a:bodyPr>
          <a:lstStyle/>
          <a:p>
            <a:pPr algn="l"/>
            <a:r>
              <a:rPr lang="de-DE" sz="1400" b="1" i="1" dirty="0" smtClean="0">
                <a:latin typeface="Calibri" pitchFamily="34" charset="0"/>
                <a:cs typeface="Calibri" pitchFamily="34" charset="0"/>
              </a:rPr>
              <a:t>Input Parameters</a:t>
            </a:r>
          </a:p>
          <a:p>
            <a:pPr marL="285750" indent="-285750" algn="l">
              <a:buFont typeface="Arial" pitchFamily="34" charset="0"/>
              <a:buChar char="•"/>
            </a:pPr>
            <a:r>
              <a:rPr lang="de-DE" sz="1400" dirty="0" err="1" smtClean="0">
                <a:latin typeface="Calibri" pitchFamily="34" charset="0"/>
                <a:cs typeface="Calibri" pitchFamily="34" charset="0"/>
              </a:rPr>
              <a:t>W</a:t>
            </a:r>
            <a:r>
              <a:rPr lang="de-DE" sz="1400" baseline="-25000" dirty="0" err="1" smtClean="0">
                <a:latin typeface="Calibri" pitchFamily="34" charset="0"/>
                <a:cs typeface="Calibri" pitchFamily="34" charset="0"/>
              </a:rPr>
              <a:t>b</a:t>
            </a:r>
            <a:r>
              <a:rPr lang="de-DE" sz="1400" dirty="0" smtClean="0">
                <a:latin typeface="Calibri" pitchFamily="34" charset="0"/>
                <a:cs typeface="Calibri" pitchFamily="34" charset="0"/>
              </a:rPr>
              <a:t> =120 keV</a:t>
            </a:r>
          </a:p>
          <a:p>
            <a:pPr marL="285750" indent="-285750" algn="l">
              <a:buFont typeface="Arial" pitchFamily="34" charset="0"/>
              <a:buChar char="•"/>
            </a:pPr>
            <a:r>
              <a:rPr lang="de-DE" sz="1400" dirty="0" err="1" smtClean="0">
                <a:latin typeface="Calibri" pitchFamily="34" charset="0"/>
                <a:cs typeface="Calibri" pitchFamily="34" charset="0"/>
              </a:rPr>
              <a:t>I</a:t>
            </a:r>
            <a:r>
              <a:rPr lang="de-DE" sz="1400" baseline="-25000" dirty="0" err="1" smtClean="0">
                <a:latin typeface="Calibri" pitchFamily="34" charset="0"/>
                <a:cs typeface="Calibri" pitchFamily="34" charset="0"/>
              </a:rPr>
              <a:t>proton</a:t>
            </a:r>
            <a:r>
              <a:rPr lang="de-DE" sz="1400" dirty="0" smtClean="0">
                <a:latin typeface="Calibri" pitchFamily="34" charset="0"/>
                <a:cs typeface="Calibri" pitchFamily="34" charset="0"/>
              </a:rPr>
              <a:t> = 50 mA</a:t>
            </a:r>
          </a:p>
          <a:p>
            <a:pPr marL="285750" indent="-285750" algn="l">
              <a:buFont typeface="Arial" pitchFamily="34" charset="0"/>
              <a:buChar char="•"/>
            </a:pPr>
            <a:r>
              <a:rPr lang="de-DE" sz="1400" dirty="0" smtClean="0">
                <a:latin typeface="Calibri" pitchFamily="34" charset="0"/>
                <a:cs typeface="Calibri" pitchFamily="34" charset="0"/>
              </a:rPr>
              <a:t>3d E-</a:t>
            </a:r>
            <a:r>
              <a:rPr lang="de-DE" sz="1400" dirty="0" err="1" smtClean="0">
                <a:latin typeface="Calibri" pitchFamily="34" charset="0"/>
                <a:cs typeface="Calibri" pitchFamily="34" charset="0"/>
              </a:rPr>
              <a:t>field</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calc</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deflec</a:t>
            </a:r>
            <a:r>
              <a:rPr lang="de-DE" sz="1400" dirty="0" smtClean="0">
                <a:latin typeface="Calibri" pitchFamily="34" charset="0"/>
                <a:cs typeface="Calibri" pitchFamily="34" charset="0"/>
              </a:rPr>
              <a:t>. Plates</a:t>
            </a:r>
          </a:p>
          <a:p>
            <a:pPr marL="285750" indent="-285750" algn="l">
              <a:buFont typeface="Arial" pitchFamily="34" charset="0"/>
              <a:buChar char="•"/>
            </a:pPr>
            <a:r>
              <a:rPr lang="de-DE" sz="1400" dirty="0" smtClean="0">
                <a:latin typeface="Calibri" pitchFamily="34" charset="0"/>
                <a:cs typeface="Calibri" pitchFamily="34" charset="0"/>
              </a:rPr>
              <a:t>3d B-</a:t>
            </a:r>
            <a:r>
              <a:rPr lang="de-DE" sz="1400" dirty="0" err="1" smtClean="0">
                <a:latin typeface="Calibri" pitchFamily="34" charset="0"/>
                <a:cs typeface="Calibri" pitchFamily="34" charset="0"/>
              </a:rPr>
              <a:t>field</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calc</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solenoids</a:t>
            </a:r>
            <a:endParaRPr lang="de-DE" sz="1400" dirty="0" smtClean="0">
              <a:latin typeface="Calibri" pitchFamily="34" charset="0"/>
              <a:cs typeface="Calibri" pitchFamily="34" charset="0"/>
            </a:endParaRPr>
          </a:p>
          <a:p>
            <a:pPr marL="285750" indent="-285750" algn="l">
              <a:buFont typeface="Arial" pitchFamily="34" charset="0"/>
              <a:buChar char="•"/>
            </a:pPr>
            <a:r>
              <a:rPr lang="de-DE" sz="1400" dirty="0">
                <a:latin typeface="Calibri" pitchFamily="34" charset="0"/>
                <a:cs typeface="Calibri" pitchFamily="34" charset="0"/>
              </a:rPr>
              <a:t>3d B-</a:t>
            </a:r>
            <a:r>
              <a:rPr lang="de-DE" sz="1400" dirty="0" err="1">
                <a:latin typeface="Calibri" pitchFamily="34" charset="0"/>
                <a:cs typeface="Calibri" pitchFamily="34" charset="0"/>
              </a:rPr>
              <a:t>field</a:t>
            </a:r>
            <a:r>
              <a:rPr lang="de-DE" sz="1400" dirty="0">
                <a:latin typeface="Calibri" pitchFamily="34" charset="0"/>
                <a:cs typeface="Calibri" pitchFamily="34" charset="0"/>
              </a:rPr>
              <a:t> </a:t>
            </a:r>
            <a:r>
              <a:rPr lang="de-DE" sz="1400" dirty="0" err="1">
                <a:latin typeface="Calibri" pitchFamily="34" charset="0"/>
                <a:cs typeface="Calibri" pitchFamily="34" charset="0"/>
              </a:rPr>
              <a:t>calc</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Chopper</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magnet</a:t>
            </a:r>
            <a:endParaRPr lang="de-DE" sz="1400" dirty="0" smtClean="0">
              <a:latin typeface="Calibri" pitchFamily="34" charset="0"/>
              <a:cs typeface="Calibri" pitchFamily="34" charset="0"/>
            </a:endParaRPr>
          </a:p>
          <a:p>
            <a:pPr marL="285750" indent="-285750" algn="l">
              <a:buFont typeface="Arial" pitchFamily="34" charset="0"/>
              <a:buChar char="•"/>
            </a:pPr>
            <a:r>
              <a:rPr lang="de-DE" sz="1400" dirty="0">
                <a:latin typeface="Calibri" pitchFamily="34" charset="0"/>
                <a:cs typeface="Calibri" pitchFamily="34" charset="0"/>
              </a:rPr>
              <a:t>3d B-</a:t>
            </a:r>
            <a:r>
              <a:rPr lang="de-DE" sz="1400" dirty="0" err="1">
                <a:latin typeface="Calibri" pitchFamily="34" charset="0"/>
                <a:cs typeface="Calibri" pitchFamily="34" charset="0"/>
              </a:rPr>
              <a:t>field</a:t>
            </a:r>
            <a:r>
              <a:rPr lang="de-DE" sz="1400" dirty="0">
                <a:latin typeface="Calibri" pitchFamily="34" charset="0"/>
                <a:cs typeface="Calibri" pitchFamily="34" charset="0"/>
              </a:rPr>
              <a:t> </a:t>
            </a:r>
            <a:r>
              <a:rPr lang="de-DE" sz="1400" dirty="0" err="1">
                <a:latin typeface="Calibri" pitchFamily="34" charset="0"/>
                <a:cs typeface="Calibri" pitchFamily="34" charset="0"/>
              </a:rPr>
              <a:t>calc</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septum</a:t>
            </a:r>
            <a:r>
              <a:rPr lang="de-DE" sz="1400" dirty="0" smtClean="0">
                <a:latin typeface="Calibri" pitchFamily="34" charset="0"/>
                <a:cs typeface="Calibri" pitchFamily="34" charset="0"/>
              </a:rPr>
              <a:t> </a:t>
            </a:r>
            <a:r>
              <a:rPr lang="de-DE" sz="1400" dirty="0" err="1" smtClean="0">
                <a:latin typeface="Calibri" pitchFamily="34" charset="0"/>
                <a:cs typeface="Calibri" pitchFamily="34" charset="0"/>
              </a:rPr>
              <a:t>magnet</a:t>
            </a:r>
            <a:endParaRPr lang="de-DE" sz="1400" dirty="0" smtClean="0">
              <a:latin typeface="Calibri" pitchFamily="34" charset="0"/>
              <a:cs typeface="Calibri" pitchFamily="34" charset="0"/>
            </a:endParaRPr>
          </a:p>
        </p:txBody>
      </p:sp>
      <p:pic>
        <p:nvPicPr>
          <p:cNvPr id="147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395" y="1842808"/>
            <a:ext cx="4266024" cy="4123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7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420" y="1896722"/>
            <a:ext cx="4157186" cy="3956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046615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5045" y="719138"/>
            <a:ext cx="9445978" cy="1143000"/>
          </a:xfrm>
        </p:spPr>
        <p:txBody>
          <a:bodyPr/>
          <a:lstStyle/>
          <a:p>
            <a:r>
              <a:rPr lang="de-DE" sz="3600" dirty="0" err="1" smtClean="0"/>
              <a:t>Effective</a:t>
            </a:r>
            <a:r>
              <a:rPr lang="de-DE" sz="3600" dirty="0" smtClean="0"/>
              <a:t> Fields</a:t>
            </a:r>
            <a:endParaRPr lang="de-DE" dirty="0"/>
          </a:p>
        </p:txBody>
      </p:sp>
      <p:sp>
        <p:nvSpPr>
          <p:cNvPr id="6" name="Titel 1"/>
          <p:cNvSpPr txBox="1">
            <a:spLocks/>
          </p:cNvSpPr>
          <p:nvPr/>
        </p:nvSpPr>
        <p:spPr>
          <a:xfrm>
            <a:off x="285750" y="89376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pic>
        <p:nvPicPr>
          <p:cNvPr id="166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571" y="1421866"/>
            <a:ext cx="8259372" cy="4064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6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5294" y="5486395"/>
            <a:ext cx="128587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6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3894" y="5497414"/>
            <a:ext cx="252412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14144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295" y="1415874"/>
            <a:ext cx="4026493" cy="2498583"/>
          </a:xfrm>
          <a:prstGeom prst="rect">
            <a:avLst/>
          </a:prstGeom>
        </p:spPr>
      </p:pic>
      <p:sp>
        <p:nvSpPr>
          <p:cNvPr id="2" name="Titel 1"/>
          <p:cNvSpPr>
            <a:spLocks noGrp="1"/>
          </p:cNvSpPr>
          <p:nvPr>
            <p:ph type="title"/>
          </p:nvPr>
        </p:nvSpPr>
        <p:spPr/>
        <p:txBody>
          <a:bodyPr/>
          <a:lstStyle/>
          <a:p>
            <a:r>
              <a:rPr lang="de-DE" smtClean="0"/>
              <a:t>Frankfurt Neutron Source FRANZ</a:t>
            </a:r>
            <a:endParaRPr lang="de-DE" dirty="0"/>
          </a:p>
        </p:txBody>
      </p:sp>
      <p:sp>
        <p:nvSpPr>
          <p:cNvPr id="17" name="Titel 1"/>
          <p:cNvSpPr txBox="1">
            <a:spLocks/>
          </p:cNvSpPr>
          <p:nvPr/>
        </p:nvSpPr>
        <p:spPr>
          <a:xfrm>
            <a:off x="451998" y="792167"/>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sp>
        <p:nvSpPr>
          <p:cNvPr id="3" name="Textfeld 2"/>
          <p:cNvSpPr txBox="1"/>
          <p:nvPr/>
        </p:nvSpPr>
        <p:spPr>
          <a:xfrm>
            <a:off x="286720" y="6201622"/>
            <a:ext cx="4482189" cy="369332"/>
          </a:xfrm>
          <a:prstGeom prst="rect">
            <a:avLst/>
          </a:prstGeom>
          <a:noFill/>
        </p:spPr>
        <p:txBody>
          <a:bodyPr wrap="none" rtlCol="0">
            <a:spAutoFit/>
          </a:bodyPr>
          <a:lstStyle/>
          <a:p>
            <a:r>
              <a:rPr lang="de-DE" dirty="0" err="1" smtClean="0">
                <a:latin typeface="Calibri" pitchFamily="34" charset="0"/>
                <a:cs typeface="Calibri" pitchFamily="34" charset="0"/>
              </a:rPr>
              <a:t>Physics</a:t>
            </a:r>
            <a:r>
              <a:rPr lang="de-DE" dirty="0" smtClean="0">
                <a:latin typeface="Calibri" pitchFamily="34" charset="0"/>
                <a:cs typeface="Calibri" pitchFamily="34" charset="0"/>
              </a:rPr>
              <a:t> Building, Goethe-Universität Frankfurt</a:t>
            </a:r>
          </a:p>
        </p:txBody>
      </p:sp>
      <p:sp>
        <p:nvSpPr>
          <p:cNvPr id="4" name="Textfeld 3"/>
          <p:cNvSpPr txBox="1"/>
          <p:nvPr/>
        </p:nvSpPr>
        <p:spPr>
          <a:xfrm>
            <a:off x="352249" y="1326768"/>
            <a:ext cx="4313421" cy="2354491"/>
          </a:xfrm>
          <a:prstGeom prst="rect">
            <a:avLst/>
          </a:prstGeom>
          <a:noFill/>
        </p:spPr>
        <p:txBody>
          <a:bodyPr wrap="square" rtlCol="0">
            <a:spAutoFit/>
          </a:bodyPr>
          <a:lstStyle/>
          <a:p>
            <a:pPr algn="l"/>
            <a:r>
              <a:rPr lang="de-DE" sz="2100" dirty="0" smtClean="0">
                <a:latin typeface="Calibri" pitchFamily="34" charset="0"/>
                <a:cs typeface="Calibri" pitchFamily="34" charset="0"/>
              </a:rPr>
              <a:t>FRANZ </a:t>
            </a:r>
            <a:r>
              <a:rPr lang="de-DE" sz="2100" dirty="0" err="1" smtClean="0">
                <a:latin typeface="Calibri" pitchFamily="34" charset="0"/>
                <a:cs typeface="Calibri" pitchFamily="34" charset="0"/>
              </a:rPr>
              <a:t>is</a:t>
            </a:r>
            <a:r>
              <a:rPr lang="de-DE" sz="2100" dirty="0" smtClean="0">
                <a:latin typeface="Calibri" pitchFamily="34" charset="0"/>
                <a:cs typeface="Calibri" pitchFamily="34" charset="0"/>
              </a:rPr>
              <a:t> </a:t>
            </a:r>
            <a:r>
              <a:rPr lang="de-DE" sz="2100" dirty="0" err="1" smtClean="0">
                <a:latin typeface="Calibri" pitchFamily="34" charset="0"/>
                <a:cs typeface="Calibri" pitchFamily="34" charset="0"/>
              </a:rPr>
              <a:t>currently</a:t>
            </a:r>
            <a:r>
              <a:rPr lang="de-DE" sz="2100" dirty="0" smtClean="0">
                <a:latin typeface="Calibri" pitchFamily="34" charset="0"/>
                <a:cs typeface="Calibri" pitchFamily="34" charset="0"/>
              </a:rPr>
              <a:t> </a:t>
            </a:r>
            <a:r>
              <a:rPr lang="de-DE" sz="2100" dirty="0" err="1" smtClean="0">
                <a:latin typeface="Calibri" pitchFamily="34" charset="0"/>
                <a:cs typeface="Calibri" pitchFamily="34" charset="0"/>
              </a:rPr>
              <a:t>under</a:t>
            </a:r>
            <a:r>
              <a:rPr lang="de-DE" sz="2100" dirty="0" smtClean="0">
                <a:latin typeface="Calibri" pitchFamily="34" charset="0"/>
                <a:cs typeface="Calibri" pitchFamily="34" charset="0"/>
              </a:rPr>
              <a:t> </a:t>
            </a:r>
            <a:r>
              <a:rPr lang="de-DE" sz="2100" dirty="0" err="1" smtClean="0">
                <a:latin typeface="Calibri" pitchFamily="34" charset="0"/>
                <a:cs typeface="Calibri" pitchFamily="34" charset="0"/>
              </a:rPr>
              <a:t>construction</a:t>
            </a:r>
            <a:r>
              <a:rPr lang="de-DE" sz="2100" dirty="0" smtClean="0">
                <a:latin typeface="Calibri" pitchFamily="34" charset="0"/>
                <a:cs typeface="Calibri" pitchFamily="34" charset="0"/>
              </a:rPr>
              <a:t> at Frankfurt University:</a:t>
            </a:r>
          </a:p>
          <a:p>
            <a:pPr marL="342900" indent="-342900" algn="l">
              <a:buFont typeface="Arial" panose="020B0604020202020204" pitchFamily="34" charset="0"/>
              <a:buChar char="•"/>
            </a:pPr>
            <a:r>
              <a:rPr lang="de-DE" sz="2100" dirty="0" err="1">
                <a:latin typeface="Calibri" pitchFamily="34" charset="0"/>
                <a:cs typeface="Calibri" pitchFamily="34" charset="0"/>
              </a:rPr>
              <a:t>D</a:t>
            </a:r>
            <a:r>
              <a:rPr lang="de-DE" sz="2100" dirty="0" err="1" smtClean="0">
                <a:latin typeface="Calibri" pitchFamily="34" charset="0"/>
                <a:cs typeface="Calibri" pitchFamily="34" charset="0"/>
              </a:rPr>
              <a:t>eliver</a:t>
            </a:r>
            <a:r>
              <a:rPr lang="de-DE" sz="2100" dirty="0" smtClean="0">
                <a:latin typeface="Calibri" pitchFamily="34" charset="0"/>
                <a:cs typeface="Calibri" pitchFamily="34" charset="0"/>
              </a:rPr>
              <a:t> </a:t>
            </a:r>
            <a:r>
              <a:rPr lang="de-DE" sz="2100" dirty="0" err="1" smtClean="0">
                <a:latin typeface="Calibri" pitchFamily="34" charset="0"/>
                <a:cs typeface="Calibri" pitchFamily="34" charset="0"/>
              </a:rPr>
              <a:t>neutrons</a:t>
            </a:r>
            <a:r>
              <a:rPr lang="de-DE" sz="2100" dirty="0" smtClean="0">
                <a:latin typeface="Calibri" pitchFamily="34" charset="0"/>
                <a:cs typeface="Calibri" pitchFamily="34" charset="0"/>
              </a:rPr>
              <a:t> </a:t>
            </a:r>
            <a:r>
              <a:rPr lang="de-DE" sz="2100" dirty="0" err="1" smtClean="0">
                <a:latin typeface="Calibri" pitchFamily="34" charset="0"/>
                <a:cs typeface="Calibri" pitchFamily="34" charset="0"/>
              </a:rPr>
              <a:t>for</a:t>
            </a:r>
            <a:r>
              <a:rPr lang="de-DE" sz="2100" dirty="0" smtClean="0">
                <a:latin typeface="Calibri" pitchFamily="34" charset="0"/>
                <a:cs typeface="Calibri" pitchFamily="34" charset="0"/>
              </a:rPr>
              <a:t> </a:t>
            </a:r>
            <a:r>
              <a:rPr lang="de-DE" sz="2100" dirty="0" err="1" smtClean="0">
                <a:latin typeface="Calibri" pitchFamily="34" charset="0"/>
                <a:cs typeface="Calibri" pitchFamily="34" charset="0"/>
              </a:rPr>
              <a:t>nuclear</a:t>
            </a:r>
            <a:r>
              <a:rPr lang="de-DE" sz="2100" dirty="0" smtClean="0">
                <a:latin typeface="Calibri" pitchFamily="34" charset="0"/>
                <a:cs typeface="Calibri" pitchFamily="34" charset="0"/>
              </a:rPr>
              <a:t> </a:t>
            </a:r>
            <a:r>
              <a:rPr lang="de-DE" sz="2100" dirty="0" err="1" smtClean="0">
                <a:latin typeface="Calibri" pitchFamily="34" charset="0"/>
                <a:cs typeface="Calibri" pitchFamily="34" charset="0"/>
              </a:rPr>
              <a:t>astrophysics</a:t>
            </a:r>
            <a:r>
              <a:rPr lang="de-DE" sz="2100" dirty="0" smtClean="0">
                <a:latin typeface="Calibri" pitchFamily="34" charset="0"/>
                <a:cs typeface="Calibri" pitchFamily="34" charset="0"/>
              </a:rPr>
              <a:t> </a:t>
            </a:r>
            <a:r>
              <a:rPr lang="de-DE" sz="2100" dirty="0" err="1" smtClean="0">
                <a:latin typeface="Calibri" pitchFamily="34" charset="0"/>
                <a:cs typeface="Calibri" pitchFamily="34" charset="0"/>
              </a:rPr>
              <a:t>and</a:t>
            </a:r>
            <a:r>
              <a:rPr lang="de-DE" sz="2100" dirty="0" smtClean="0">
                <a:latin typeface="Calibri" pitchFamily="34" charset="0"/>
                <a:cs typeface="Calibri" pitchFamily="34" charset="0"/>
              </a:rPr>
              <a:t> material </a:t>
            </a:r>
            <a:r>
              <a:rPr lang="de-DE" sz="2100" dirty="0" err="1" smtClean="0">
                <a:latin typeface="Calibri" pitchFamily="34" charset="0"/>
                <a:cs typeface="Calibri" pitchFamily="34" charset="0"/>
              </a:rPr>
              <a:t>sciences</a:t>
            </a:r>
            <a:endParaRPr lang="de-DE" sz="2100" dirty="0" smtClean="0">
              <a:latin typeface="Calibri" pitchFamily="34" charset="0"/>
              <a:cs typeface="Calibri" pitchFamily="34" charset="0"/>
            </a:endParaRPr>
          </a:p>
          <a:p>
            <a:pPr marL="342900" indent="-342900" algn="l">
              <a:buFont typeface="Arial" panose="020B0604020202020204" pitchFamily="34" charset="0"/>
              <a:buChar char="•"/>
            </a:pPr>
            <a:r>
              <a:rPr lang="de-DE" sz="2100" dirty="0" err="1">
                <a:latin typeface="Calibri" pitchFamily="34" charset="0"/>
                <a:cs typeface="Calibri" pitchFamily="34" charset="0"/>
              </a:rPr>
              <a:t>A</a:t>
            </a:r>
            <a:r>
              <a:rPr lang="de-DE" sz="2100" dirty="0" err="1" smtClean="0">
                <a:latin typeface="Calibri" pitchFamily="34" charset="0"/>
                <a:cs typeface="Calibri" pitchFamily="34" charset="0"/>
              </a:rPr>
              <a:t>ccelerator</a:t>
            </a:r>
            <a:r>
              <a:rPr lang="de-DE" sz="2100" dirty="0" smtClean="0">
                <a:latin typeface="Calibri" pitchFamily="34" charset="0"/>
                <a:cs typeface="Calibri" pitchFamily="34" charset="0"/>
              </a:rPr>
              <a:t> </a:t>
            </a:r>
            <a:r>
              <a:rPr lang="de-DE" sz="2100" dirty="0" err="1" smtClean="0">
                <a:latin typeface="Calibri" pitchFamily="34" charset="0"/>
                <a:cs typeface="Calibri" pitchFamily="34" charset="0"/>
              </a:rPr>
              <a:t>test</a:t>
            </a:r>
            <a:r>
              <a:rPr lang="de-DE" sz="2100" dirty="0" smtClean="0">
                <a:latin typeface="Calibri" pitchFamily="34" charset="0"/>
                <a:cs typeface="Calibri" pitchFamily="34" charset="0"/>
              </a:rPr>
              <a:t> </a:t>
            </a:r>
            <a:r>
              <a:rPr lang="de-DE" sz="2100" dirty="0" err="1" smtClean="0">
                <a:latin typeface="Calibri" pitchFamily="34" charset="0"/>
                <a:cs typeface="Calibri" pitchFamily="34" charset="0"/>
              </a:rPr>
              <a:t>bench</a:t>
            </a:r>
            <a:endParaRPr lang="de-DE" sz="2100" dirty="0" smtClean="0">
              <a:latin typeface="Calibri" pitchFamily="34" charset="0"/>
              <a:cs typeface="Calibri" pitchFamily="34" charset="0"/>
            </a:endParaRPr>
          </a:p>
          <a:p>
            <a:pPr marL="342900" indent="-342900" algn="l">
              <a:buFont typeface="Arial" panose="020B0604020202020204" pitchFamily="34" charset="0"/>
              <a:buChar char="•"/>
            </a:pPr>
            <a:r>
              <a:rPr lang="de-DE" sz="2100" dirty="0">
                <a:latin typeface="Calibri" pitchFamily="34" charset="0"/>
                <a:cs typeface="Calibri" pitchFamily="34" charset="0"/>
              </a:rPr>
              <a:t>E</a:t>
            </a:r>
            <a:r>
              <a:rPr lang="de-DE" sz="2100" dirty="0" smtClean="0">
                <a:latin typeface="Calibri" pitchFamily="34" charset="0"/>
                <a:cs typeface="Calibri" pitchFamily="34" charset="0"/>
              </a:rPr>
              <a:t>ducation </a:t>
            </a:r>
            <a:r>
              <a:rPr lang="de-DE" sz="2100" dirty="0" err="1" smtClean="0">
                <a:latin typeface="Calibri" pitchFamily="34" charset="0"/>
                <a:cs typeface="Calibri" pitchFamily="34" charset="0"/>
              </a:rPr>
              <a:t>of</a:t>
            </a:r>
            <a:r>
              <a:rPr lang="de-DE" sz="2100" dirty="0" smtClean="0">
                <a:latin typeface="Calibri" pitchFamily="34" charset="0"/>
                <a:cs typeface="Calibri" pitchFamily="34" charset="0"/>
              </a:rPr>
              <a:t> </a:t>
            </a:r>
            <a:r>
              <a:rPr lang="de-DE" sz="2100" dirty="0" err="1" smtClean="0">
                <a:latin typeface="Calibri" pitchFamily="34" charset="0"/>
                <a:cs typeface="Calibri" pitchFamily="34" charset="0"/>
              </a:rPr>
              <a:t>students</a:t>
            </a:r>
            <a:r>
              <a:rPr lang="de-DE" sz="2100" dirty="0" smtClean="0">
                <a:latin typeface="Calibri" pitchFamily="34" charset="0"/>
                <a:cs typeface="Calibri" pitchFamily="34" charset="0"/>
              </a:rPr>
              <a:t> in </a:t>
            </a:r>
            <a:r>
              <a:rPr lang="de-DE" sz="2100" dirty="0" err="1" smtClean="0">
                <a:latin typeface="Calibri" pitchFamily="34" charset="0"/>
                <a:cs typeface="Calibri" pitchFamily="34" charset="0"/>
              </a:rPr>
              <a:t>accelerator</a:t>
            </a:r>
            <a:r>
              <a:rPr lang="de-DE" sz="2100" dirty="0" smtClean="0">
                <a:latin typeface="Calibri" pitchFamily="34" charset="0"/>
                <a:cs typeface="Calibri" pitchFamily="34" charset="0"/>
              </a:rPr>
              <a:t> </a:t>
            </a:r>
            <a:r>
              <a:rPr lang="de-DE" sz="2100" dirty="0" err="1" smtClean="0">
                <a:latin typeface="Calibri" pitchFamily="34" charset="0"/>
                <a:cs typeface="Calibri" pitchFamily="34" charset="0"/>
              </a:rPr>
              <a:t>physics</a:t>
            </a:r>
            <a:endParaRPr lang="de-DE" sz="2100" dirty="0" smtClean="0">
              <a:latin typeface="Calibri" pitchFamily="34" charset="0"/>
              <a:cs typeface="Calibri" pitchFamily="34" charset="0"/>
            </a:endParaRPr>
          </a:p>
        </p:txBody>
      </p:sp>
      <p:cxnSp>
        <p:nvCxnSpPr>
          <p:cNvPr id="12" name="Gerader Verbinder 11"/>
          <p:cNvCxnSpPr/>
          <p:nvPr/>
        </p:nvCxnSpPr>
        <p:spPr bwMode="auto">
          <a:xfrm>
            <a:off x="6543675" y="3028950"/>
            <a:ext cx="377199" cy="661896"/>
          </a:xfrm>
          <a:prstGeom prst="line">
            <a:avLst/>
          </a:prstGeom>
          <a:noFill/>
          <a:ln w="28575" cap="flat" cmpd="sng" algn="ctr">
            <a:solidFill>
              <a:schemeClr val="tx1"/>
            </a:solidFill>
            <a:prstDash val="solid"/>
            <a:round/>
            <a:headEnd type="none" w="med" len="med"/>
            <a:tailEnd type="none" w="med" len="med"/>
          </a:ln>
          <a:effectLst/>
        </p:spPr>
      </p:cxnSp>
      <p:cxnSp>
        <p:nvCxnSpPr>
          <p:cNvPr id="15" name="Gerader Verbinder 14"/>
          <p:cNvCxnSpPr/>
          <p:nvPr/>
        </p:nvCxnSpPr>
        <p:spPr bwMode="auto">
          <a:xfrm flipH="1">
            <a:off x="2261062" y="3028950"/>
            <a:ext cx="4239752" cy="885507"/>
          </a:xfrm>
          <a:prstGeom prst="line">
            <a:avLst/>
          </a:prstGeom>
          <a:noFill/>
          <a:ln w="28575" cap="flat" cmpd="sng" algn="ctr">
            <a:solidFill>
              <a:schemeClr val="tx1"/>
            </a:solidFill>
            <a:prstDash val="solid"/>
            <a:round/>
            <a:headEnd type="none" w="med" len="med"/>
            <a:tailEnd type="none" w="med" len="med"/>
          </a:ln>
          <a:effectLst/>
        </p:spPr>
      </p:cxnSp>
      <p:pic>
        <p:nvPicPr>
          <p:cNvPr id="5" name="Picture 7" descr="IAP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874" y="3690846"/>
            <a:ext cx="6552000" cy="252736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25" name="Gerade Verbindung mit Pfeil 24"/>
          <p:cNvCxnSpPr/>
          <p:nvPr/>
        </p:nvCxnSpPr>
        <p:spPr bwMode="auto">
          <a:xfrm flipH="1">
            <a:off x="5272152" y="5198272"/>
            <a:ext cx="1991290" cy="165756"/>
          </a:xfrm>
          <a:prstGeom prst="straightConnector1">
            <a:avLst/>
          </a:prstGeom>
          <a:noFill/>
          <a:ln w="28575" cap="flat" cmpd="sng" algn="ctr">
            <a:solidFill>
              <a:srgbClr val="0000FF"/>
            </a:solidFill>
            <a:prstDash val="solid"/>
            <a:round/>
            <a:headEnd type="none" w="med" len="med"/>
            <a:tailEnd type="arrow" w="lg" len="lg"/>
          </a:ln>
          <a:effectLst/>
        </p:spPr>
      </p:cxnSp>
      <p:sp>
        <p:nvSpPr>
          <p:cNvPr id="26" name="Textfeld 25"/>
          <p:cNvSpPr txBox="1"/>
          <p:nvPr/>
        </p:nvSpPr>
        <p:spPr>
          <a:xfrm>
            <a:off x="6920874" y="4187748"/>
            <a:ext cx="1976182" cy="1200329"/>
          </a:xfrm>
          <a:prstGeom prst="rect">
            <a:avLst/>
          </a:prstGeom>
          <a:noFill/>
        </p:spPr>
        <p:txBody>
          <a:bodyPr wrap="square" rtlCol="0">
            <a:spAutoFit/>
          </a:bodyPr>
          <a:lstStyle/>
          <a:p>
            <a:endParaRPr lang="de-DE" sz="2400" dirty="0">
              <a:solidFill>
                <a:srgbClr val="0000FF"/>
              </a:solidFill>
              <a:latin typeface="Calibri" pitchFamily="34" charset="0"/>
              <a:cs typeface="Calibri" pitchFamily="34" charset="0"/>
            </a:endParaRPr>
          </a:p>
          <a:p>
            <a:r>
              <a:rPr lang="de-DE" sz="2400" dirty="0" smtClean="0">
                <a:solidFill>
                  <a:srgbClr val="0000FF"/>
                </a:solidFill>
                <a:latin typeface="Calibri" pitchFamily="34" charset="0"/>
                <a:cs typeface="Calibri" pitchFamily="34" charset="0"/>
              </a:rPr>
              <a:t>Experimental Hall, IAP</a:t>
            </a:r>
          </a:p>
        </p:txBody>
      </p:sp>
    </p:spTree>
    <p:extLst>
      <p:ext uri="{BB962C8B-B14F-4D97-AF65-F5344CB8AC3E}">
        <p14:creationId xmlns:p14="http://schemas.microsoft.com/office/powerpoint/2010/main" val="60438462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err="1"/>
              <a:t>Pulsed</a:t>
            </a:r>
            <a:r>
              <a:rPr lang="de-DE" sz="3600" dirty="0"/>
              <a:t> Beam </a:t>
            </a:r>
            <a:r>
              <a:rPr lang="de-DE" sz="3600" dirty="0" smtClean="0"/>
              <a:t>Dynamics: Beam </a:t>
            </a:r>
            <a:r>
              <a:rPr lang="de-DE" sz="3600" dirty="0" err="1" smtClean="0"/>
              <a:t>Shaping</a:t>
            </a:r>
            <a:endParaRPr lang="de-DE" dirty="0"/>
          </a:p>
        </p:txBody>
      </p:sp>
      <p:sp>
        <p:nvSpPr>
          <p:cNvPr id="6" name="Titel 1"/>
          <p:cNvSpPr txBox="1">
            <a:spLocks/>
          </p:cNvSpPr>
          <p:nvPr/>
        </p:nvSpPr>
        <p:spPr>
          <a:xfrm>
            <a:off x="285750" y="89376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sp>
        <p:nvSpPr>
          <p:cNvPr id="5" name="Textfeld 4"/>
          <p:cNvSpPr txBox="1"/>
          <p:nvPr/>
        </p:nvSpPr>
        <p:spPr>
          <a:xfrm>
            <a:off x="3068326" y="1499932"/>
            <a:ext cx="4920342" cy="400110"/>
          </a:xfrm>
          <a:prstGeom prst="rect">
            <a:avLst/>
          </a:prstGeom>
          <a:noFill/>
        </p:spPr>
        <p:txBody>
          <a:bodyPr wrap="square" rtlCol="0">
            <a:spAutoFit/>
          </a:bodyPr>
          <a:lstStyle/>
          <a:p>
            <a:r>
              <a:rPr lang="de-DE" sz="2000" dirty="0" smtClean="0">
                <a:solidFill>
                  <a:srgbClr val="0000FF"/>
                </a:solidFill>
                <a:latin typeface="Calibri" pitchFamily="34" charset="0"/>
                <a:cs typeface="Calibri" pitchFamily="34" charset="0"/>
              </a:rPr>
              <a:t>Variation </a:t>
            </a:r>
            <a:r>
              <a:rPr lang="de-DE" sz="2000" dirty="0" err="1" smtClean="0">
                <a:solidFill>
                  <a:srgbClr val="0000FF"/>
                </a:solidFill>
                <a:latin typeface="Calibri" pitchFamily="34" charset="0"/>
                <a:cs typeface="Calibri" pitchFamily="34" charset="0"/>
              </a:rPr>
              <a:t>of</a:t>
            </a:r>
            <a:r>
              <a:rPr lang="de-DE" sz="2000" dirty="0" smtClean="0">
                <a:solidFill>
                  <a:srgbClr val="0000FF"/>
                </a:solidFill>
                <a:latin typeface="Calibri" pitchFamily="34" charset="0"/>
                <a:cs typeface="Calibri" pitchFamily="34" charset="0"/>
              </a:rPr>
              <a:t> </a:t>
            </a:r>
            <a:r>
              <a:rPr lang="de-DE" sz="2000" dirty="0" err="1" smtClean="0">
                <a:solidFill>
                  <a:srgbClr val="0000FF"/>
                </a:solidFill>
                <a:latin typeface="Calibri" pitchFamily="34" charset="0"/>
                <a:cs typeface="Calibri" pitchFamily="34" charset="0"/>
              </a:rPr>
              <a:t>Aperture</a:t>
            </a:r>
            <a:r>
              <a:rPr lang="de-DE" sz="2000" dirty="0" smtClean="0">
                <a:solidFill>
                  <a:srgbClr val="0000FF"/>
                </a:solidFill>
                <a:latin typeface="Calibri" pitchFamily="34" charset="0"/>
                <a:cs typeface="Calibri" pitchFamily="34" charset="0"/>
              </a:rPr>
              <a:t> Radius</a:t>
            </a:r>
          </a:p>
        </p:txBody>
      </p:sp>
      <p:pic>
        <p:nvPicPr>
          <p:cNvPr id="148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2142" y="1871796"/>
            <a:ext cx="6274311" cy="4602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8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259" y="1465282"/>
            <a:ext cx="1359272" cy="12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84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619" y="5265971"/>
            <a:ext cx="1303387" cy="1245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848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990" y="4082370"/>
            <a:ext cx="1265401" cy="1211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848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838" y="2791962"/>
            <a:ext cx="1335456" cy="1269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hteck 6"/>
          <p:cNvSpPr/>
          <p:nvPr/>
        </p:nvSpPr>
        <p:spPr bwMode="auto">
          <a:xfrm>
            <a:off x="10216310" y="2386754"/>
            <a:ext cx="982632" cy="975415"/>
          </a:xfrm>
          <a:prstGeom prst="rect">
            <a:avLst/>
          </a:prstGeom>
          <a:noFill/>
          <a:ln w="63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54638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8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600" y="719138"/>
            <a:ext cx="8915400" cy="1143000"/>
          </a:xfrm>
        </p:spPr>
        <p:txBody>
          <a:bodyPr/>
          <a:lstStyle/>
          <a:p>
            <a:r>
              <a:rPr lang="de-DE" dirty="0" smtClean="0"/>
              <a:t>DC Beam Transport</a:t>
            </a:r>
            <a:endParaRPr lang="de-DE" dirty="0"/>
          </a:p>
        </p:txBody>
      </p:sp>
      <p:pic>
        <p:nvPicPr>
          <p:cNvPr id="4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3261" y="4612663"/>
            <a:ext cx="2140550" cy="1692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Textfeld 50"/>
          <p:cNvSpPr txBox="1"/>
          <p:nvPr/>
        </p:nvSpPr>
        <p:spPr>
          <a:xfrm>
            <a:off x="447863" y="4486988"/>
            <a:ext cx="2502353" cy="369332"/>
          </a:xfrm>
          <a:prstGeom prst="rect">
            <a:avLst/>
          </a:prstGeom>
          <a:noFill/>
        </p:spPr>
        <p:txBody>
          <a:bodyPr wrap="none" rtlCol="0">
            <a:spAutoFit/>
          </a:bodyPr>
          <a:lstStyle/>
          <a:p>
            <a:r>
              <a:rPr lang="de-DE" dirty="0" err="1" smtClean="0">
                <a:solidFill>
                  <a:srgbClr val="0000FF"/>
                </a:solidFill>
                <a:latin typeface="Calibri" pitchFamily="34" charset="0"/>
                <a:cs typeface="Calibri" pitchFamily="34" charset="0"/>
              </a:rPr>
              <a:t>Electric</a:t>
            </a:r>
            <a:r>
              <a:rPr lang="de-DE" dirty="0" smtClean="0">
                <a:solidFill>
                  <a:srgbClr val="0000FF"/>
                </a:solidFill>
                <a:latin typeface="Calibri" pitchFamily="34" charset="0"/>
                <a:cs typeface="Calibri" pitchFamily="34" charset="0"/>
              </a:rPr>
              <a:t> </a:t>
            </a:r>
            <a:r>
              <a:rPr lang="de-DE" dirty="0" err="1" smtClean="0">
                <a:solidFill>
                  <a:srgbClr val="0000FF"/>
                </a:solidFill>
                <a:latin typeface="Calibri" pitchFamily="34" charset="0"/>
                <a:cs typeface="Calibri" pitchFamily="34" charset="0"/>
              </a:rPr>
              <a:t>Deflection</a:t>
            </a:r>
            <a:r>
              <a:rPr lang="de-DE" dirty="0" smtClean="0">
                <a:solidFill>
                  <a:srgbClr val="0000FF"/>
                </a:solidFill>
                <a:latin typeface="Calibri" pitchFamily="34" charset="0"/>
                <a:cs typeface="Calibri" pitchFamily="34" charset="0"/>
              </a:rPr>
              <a:t> Plates</a:t>
            </a:r>
          </a:p>
        </p:txBody>
      </p:sp>
      <p:pic>
        <p:nvPicPr>
          <p:cNvPr id="7" name="Picture 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6853" y="4942664"/>
            <a:ext cx="2284261" cy="60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3113" y="5628279"/>
            <a:ext cx="2458363" cy="564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26" name="Picture 2" descr="D:\Latexdaten\Texdaten\Dok\Diss\Bilder\chopper_beam_dynamics\plate_top_view.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213" y="4832779"/>
            <a:ext cx="3068091" cy="1583958"/>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bwMode="auto">
          <a:xfrm>
            <a:off x="447863" y="4486988"/>
            <a:ext cx="5295443" cy="2002302"/>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11" name="Rechteck 10"/>
          <p:cNvSpPr/>
          <p:nvPr/>
        </p:nvSpPr>
        <p:spPr bwMode="auto">
          <a:xfrm>
            <a:off x="5856516" y="4490092"/>
            <a:ext cx="2746322" cy="2002302"/>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pic>
        <p:nvPicPr>
          <p:cNvPr id="10" name="Picture 2" descr="D:\Latexdaten\Texdaten\Dok\Diss\Bilder\lebt\sim\matching_50mA_02-lebt_comple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17998" y="1710300"/>
            <a:ext cx="4317967" cy="2592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p:cNvSpPr txBox="1"/>
          <p:nvPr/>
        </p:nvSpPr>
        <p:spPr>
          <a:xfrm>
            <a:off x="404436" y="1321112"/>
            <a:ext cx="3123868" cy="369332"/>
          </a:xfrm>
          <a:prstGeom prst="rect">
            <a:avLst/>
          </a:prstGeom>
          <a:noFill/>
        </p:spPr>
        <p:txBody>
          <a:bodyPr wrap="none" rtlCol="0">
            <a:spAutoFit/>
          </a:bodyPr>
          <a:lstStyle/>
          <a:p>
            <a:r>
              <a:rPr lang="de-DE" dirty="0" smtClean="0">
                <a:solidFill>
                  <a:srgbClr val="0000FF"/>
                </a:solidFill>
                <a:latin typeface="Calibri" pitchFamily="34" charset="0"/>
                <a:cs typeface="Calibri" pitchFamily="34" charset="0"/>
              </a:rPr>
              <a:t>Beam </a:t>
            </a:r>
            <a:r>
              <a:rPr lang="de-DE" dirty="0" err="1" smtClean="0">
                <a:solidFill>
                  <a:srgbClr val="0000FF"/>
                </a:solidFill>
                <a:latin typeface="Calibri" pitchFamily="34" charset="0"/>
                <a:cs typeface="Calibri" pitchFamily="34" charset="0"/>
              </a:rPr>
              <a:t>Matching</a:t>
            </a:r>
            <a:r>
              <a:rPr lang="de-DE" dirty="0" smtClean="0">
                <a:solidFill>
                  <a:srgbClr val="0000FF"/>
                </a:solidFill>
                <a:latin typeface="Calibri" pitchFamily="34" charset="0"/>
                <a:cs typeface="Calibri" pitchFamily="34" charset="0"/>
              </a:rPr>
              <a:t> in LEBT </a:t>
            </a:r>
            <a:r>
              <a:rPr lang="de-DE" dirty="0" err="1" smtClean="0">
                <a:solidFill>
                  <a:srgbClr val="0000FF"/>
                </a:solidFill>
                <a:latin typeface="Calibri" pitchFamily="34" charset="0"/>
                <a:cs typeface="Calibri" pitchFamily="34" charset="0"/>
              </a:rPr>
              <a:t>Section</a:t>
            </a:r>
            <a:endParaRPr lang="de-DE" dirty="0" smtClean="0">
              <a:solidFill>
                <a:srgbClr val="0000FF"/>
              </a:solidFill>
              <a:latin typeface="Calibri" pitchFamily="34" charset="0"/>
              <a:cs typeface="Calibri" pitchFamily="34" charset="0"/>
            </a:endParaRPr>
          </a:p>
        </p:txBody>
      </p:sp>
      <p:cxnSp>
        <p:nvCxnSpPr>
          <p:cNvPr id="5" name="Gerade Verbindung mit Pfeil 4"/>
          <p:cNvCxnSpPr/>
          <p:nvPr/>
        </p:nvCxnSpPr>
        <p:spPr bwMode="auto">
          <a:xfrm flipV="1">
            <a:off x="2014743" y="2082657"/>
            <a:ext cx="953990" cy="221234"/>
          </a:xfrm>
          <a:prstGeom prst="straightConnector1">
            <a:avLst/>
          </a:prstGeom>
          <a:noFill/>
          <a:ln w="19050" cap="flat" cmpd="sng" algn="ctr">
            <a:solidFill>
              <a:srgbClr val="FF6600"/>
            </a:solidFill>
            <a:prstDash val="solid"/>
            <a:round/>
            <a:headEnd type="none" w="med" len="med"/>
            <a:tailEnd type="arrow"/>
          </a:ln>
          <a:effectLst/>
        </p:spPr>
      </p:cxnSp>
      <p:sp>
        <p:nvSpPr>
          <p:cNvPr id="6" name="Textfeld 5"/>
          <p:cNvSpPr txBox="1"/>
          <p:nvPr/>
        </p:nvSpPr>
        <p:spPr>
          <a:xfrm>
            <a:off x="982631" y="2147181"/>
            <a:ext cx="1010598" cy="323165"/>
          </a:xfrm>
          <a:prstGeom prst="rect">
            <a:avLst/>
          </a:prstGeom>
          <a:noFill/>
        </p:spPr>
        <p:txBody>
          <a:bodyPr wrap="none" rtlCol="0">
            <a:spAutoFit/>
          </a:bodyPr>
          <a:lstStyle/>
          <a:p>
            <a:r>
              <a:rPr lang="de-DE" sz="1500" dirty="0" smtClean="0">
                <a:solidFill>
                  <a:srgbClr val="FF6600"/>
                </a:solidFill>
                <a:latin typeface="Calibri" pitchFamily="34" charset="0"/>
                <a:cs typeface="Calibri" pitchFamily="34" charset="0"/>
              </a:rPr>
              <a:t>Ion Source</a:t>
            </a:r>
          </a:p>
        </p:txBody>
      </p:sp>
      <p:sp>
        <p:nvSpPr>
          <p:cNvPr id="15" name="Rechteck 14"/>
          <p:cNvSpPr/>
          <p:nvPr/>
        </p:nvSpPr>
        <p:spPr bwMode="auto">
          <a:xfrm>
            <a:off x="447863" y="1352710"/>
            <a:ext cx="8154975" cy="2998064"/>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9" name="Textfeld 8"/>
          <p:cNvSpPr txBox="1"/>
          <p:nvPr/>
        </p:nvSpPr>
        <p:spPr>
          <a:xfrm>
            <a:off x="6831361" y="2556584"/>
            <a:ext cx="1664365" cy="553998"/>
          </a:xfrm>
          <a:prstGeom prst="rect">
            <a:avLst/>
          </a:prstGeom>
          <a:noFill/>
        </p:spPr>
        <p:txBody>
          <a:bodyPr wrap="none" rtlCol="0">
            <a:spAutoFit/>
          </a:bodyPr>
          <a:lstStyle/>
          <a:p>
            <a:r>
              <a:rPr lang="de-DE" sz="1500" dirty="0" smtClean="0">
                <a:solidFill>
                  <a:srgbClr val="0000FF"/>
                </a:solidFill>
                <a:latin typeface="Calibri" pitchFamily="34" charset="0"/>
                <a:cs typeface="Calibri" pitchFamily="34" charset="0"/>
              </a:rPr>
              <a:t>p, 120 </a:t>
            </a:r>
            <a:r>
              <a:rPr lang="de-DE" sz="1500" dirty="0" err="1" smtClean="0">
                <a:solidFill>
                  <a:srgbClr val="0000FF"/>
                </a:solidFill>
                <a:latin typeface="Calibri" pitchFamily="34" charset="0"/>
                <a:cs typeface="Calibri" pitchFamily="34" charset="0"/>
              </a:rPr>
              <a:t>keV</a:t>
            </a:r>
            <a:r>
              <a:rPr lang="de-DE" sz="1500" dirty="0" smtClean="0">
                <a:solidFill>
                  <a:srgbClr val="0000FF"/>
                </a:solidFill>
                <a:latin typeface="Calibri" pitchFamily="34" charset="0"/>
                <a:cs typeface="Calibri" pitchFamily="34" charset="0"/>
              </a:rPr>
              <a:t>:</a:t>
            </a:r>
            <a:endParaRPr lang="de-DE" sz="1500" dirty="0">
              <a:solidFill>
                <a:srgbClr val="0000FF"/>
              </a:solidFill>
              <a:latin typeface="Calibri" pitchFamily="34" charset="0"/>
              <a:cs typeface="Calibri" pitchFamily="34" charset="0"/>
            </a:endParaRPr>
          </a:p>
          <a:p>
            <a:r>
              <a:rPr lang="de-DE" sz="1500" dirty="0" smtClean="0">
                <a:solidFill>
                  <a:srgbClr val="0000FF"/>
                </a:solidFill>
                <a:latin typeface="Calibri" pitchFamily="34" charset="0"/>
                <a:cs typeface="Calibri" pitchFamily="34" charset="0"/>
              </a:rPr>
              <a:t>Transmission: 98%</a:t>
            </a:r>
          </a:p>
        </p:txBody>
      </p:sp>
      <p:sp>
        <p:nvSpPr>
          <p:cNvPr id="13" name="Textfeld 12"/>
          <p:cNvSpPr txBox="1"/>
          <p:nvPr/>
        </p:nvSpPr>
        <p:spPr>
          <a:xfrm>
            <a:off x="526255" y="3639261"/>
            <a:ext cx="1864357" cy="323165"/>
          </a:xfrm>
          <a:prstGeom prst="rect">
            <a:avLst/>
          </a:prstGeom>
          <a:noFill/>
        </p:spPr>
        <p:txBody>
          <a:bodyPr wrap="none" rtlCol="0">
            <a:spAutoFit/>
          </a:bodyPr>
          <a:lstStyle/>
          <a:p>
            <a:r>
              <a:rPr lang="de-DE" sz="1500" dirty="0" smtClean="0">
                <a:solidFill>
                  <a:srgbClr val="FF0000"/>
                </a:solidFill>
                <a:latin typeface="Calibri" pitchFamily="34" charset="0"/>
                <a:cs typeface="Calibri" pitchFamily="34" charset="0"/>
              </a:rPr>
              <a:t>100% Beam </a:t>
            </a:r>
            <a:r>
              <a:rPr lang="de-DE" sz="1500" dirty="0" err="1" smtClean="0">
                <a:solidFill>
                  <a:srgbClr val="FF0000"/>
                </a:solidFill>
                <a:latin typeface="Calibri" pitchFamily="34" charset="0"/>
                <a:cs typeface="Calibri" pitchFamily="34" charset="0"/>
              </a:rPr>
              <a:t>Envelope</a:t>
            </a:r>
            <a:endParaRPr lang="de-DE" sz="1500" dirty="0" smtClean="0">
              <a:solidFill>
                <a:srgbClr val="FF0000"/>
              </a:solidFill>
              <a:latin typeface="Calibri" pitchFamily="34" charset="0"/>
              <a:cs typeface="Calibri" pitchFamily="34" charset="0"/>
            </a:endParaRPr>
          </a:p>
        </p:txBody>
      </p:sp>
      <p:sp>
        <p:nvSpPr>
          <p:cNvPr id="21" name="Textfeld 20"/>
          <p:cNvSpPr txBox="1"/>
          <p:nvPr/>
        </p:nvSpPr>
        <p:spPr>
          <a:xfrm>
            <a:off x="5885586" y="4454869"/>
            <a:ext cx="2460225" cy="369332"/>
          </a:xfrm>
          <a:prstGeom prst="rect">
            <a:avLst/>
          </a:prstGeom>
          <a:noFill/>
        </p:spPr>
        <p:txBody>
          <a:bodyPr wrap="none" rtlCol="0">
            <a:spAutoFit/>
          </a:bodyPr>
          <a:lstStyle/>
          <a:p>
            <a:r>
              <a:rPr lang="de-DE" dirty="0" err="1" smtClean="0">
                <a:solidFill>
                  <a:srgbClr val="0000FF"/>
                </a:solidFill>
                <a:latin typeface="Calibri" pitchFamily="34" charset="0"/>
                <a:cs typeface="Calibri" pitchFamily="34" charset="0"/>
              </a:rPr>
              <a:t>Matching</a:t>
            </a:r>
            <a:r>
              <a:rPr lang="de-DE" dirty="0" smtClean="0">
                <a:solidFill>
                  <a:srgbClr val="0000FF"/>
                </a:solidFill>
                <a:latin typeface="Calibri" pitchFamily="34" charset="0"/>
                <a:cs typeface="Calibri" pitchFamily="34" charset="0"/>
              </a:rPr>
              <a:t> </a:t>
            </a:r>
            <a:r>
              <a:rPr lang="de-DE" dirty="0" err="1" smtClean="0">
                <a:solidFill>
                  <a:srgbClr val="0000FF"/>
                </a:solidFill>
                <a:latin typeface="Calibri" pitchFamily="34" charset="0"/>
                <a:cs typeface="Calibri" pitchFamily="34" charset="0"/>
              </a:rPr>
              <a:t>of</a:t>
            </a:r>
            <a:r>
              <a:rPr lang="de-DE" dirty="0" smtClean="0">
                <a:solidFill>
                  <a:srgbClr val="0000FF"/>
                </a:solidFill>
                <a:latin typeface="Calibri" pitchFamily="34" charset="0"/>
                <a:cs typeface="Calibri" pitchFamily="34" charset="0"/>
              </a:rPr>
              <a:t> </a:t>
            </a:r>
            <a:r>
              <a:rPr lang="de-DE" dirty="0" err="1" smtClean="0">
                <a:solidFill>
                  <a:srgbClr val="0000FF"/>
                </a:solidFill>
                <a:latin typeface="Calibri" pitchFamily="34" charset="0"/>
                <a:cs typeface="Calibri" pitchFamily="34" charset="0"/>
              </a:rPr>
              <a:t>Defl</a:t>
            </a:r>
            <a:r>
              <a:rPr lang="de-DE" dirty="0" smtClean="0">
                <a:solidFill>
                  <a:srgbClr val="0000FF"/>
                </a:solidFill>
                <a:latin typeface="Calibri" pitchFamily="34" charset="0"/>
                <a:cs typeface="Calibri" pitchFamily="34" charset="0"/>
              </a:rPr>
              <a:t>. Forces</a:t>
            </a:r>
          </a:p>
        </p:txBody>
      </p:sp>
      <p:cxnSp>
        <p:nvCxnSpPr>
          <p:cNvPr id="19" name="Gerade Verbindung mit Pfeil 18"/>
          <p:cNvCxnSpPr/>
          <p:nvPr/>
        </p:nvCxnSpPr>
        <p:spPr bwMode="auto">
          <a:xfrm flipV="1">
            <a:off x="2168015" y="3164041"/>
            <a:ext cx="1124270" cy="489968"/>
          </a:xfrm>
          <a:prstGeom prst="straightConnector1">
            <a:avLst/>
          </a:prstGeom>
          <a:noFill/>
          <a:ln w="19050" cap="flat" cmpd="sng" algn="ctr">
            <a:solidFill>
              <a:srgbClr val="FF0000"/>
            </a:solidFill>
            <a:prstDash val="solid"/>
            <a:round/>
            <a:headEnd type="none" w="med" len="med"/>
            <a:tailEnd type="arrow"/>
          </a:ln>
          <a:effectLst/>
        </p:spPr>
      </p:cxnSp>
      <p:sp>
        <p:nvSpPr>
          <p:cNvPr id="20" name="Textfeld 19"/>
          <p:cNvSpPr txBox="1"/>
          <p:nvPr/>
        </p:nvSpPr>
        <p:spPr>
          <a:xfrm>
            <a:off x="6574772" y="1497809"/>
            <a:ext cx="1461331" cy="307777"/>
          </a:xfrm>
          <a:prstGeom prst="rect">
            <a:avLst/>
          </a:prstGeom>
          <a:solidFill>
            <a:schemeClr val="bg1"/>
          </a:solidFill>
        </p:spPr>
        <p:txBody>
          <a:bodyPr wrap="square" rtlCol="0">
            <a:spAutoFit/>
          </a:bodyPr>
          <a:lstStyle/>
          <a:p>
            <a:r>
              <a:rPr lang="de-DE" sz="1400" dirty="0" smtClean="0">
                <a:latin typeface="Calibri" pitchFamily="34" charset="0"/>
                <a:cs typeface="Calibri" pitchFamily="34" charset="0"/>
              </a:rPr>
              <a:t>Halo </a:t>
            </a:r>
            <a:r>
              <a:rPr lang="de-DE" sz="1400" dirty="0" err="1" smtClean="0">
                <a:latin typeface="Calibri" pitchFamily="34" charset="0"/>
                <a:cs typeface="Calibri" pitchFamily="34" charset="0"/>
              </a:rPr>
              <a:t>Collimation</a:t>
            </a:r>
            <a:endParaRPr lang="de-DE" sz="1400" dirty="0" smtClean="0">
              <a:latin typeface="Calibri" pitchFamily="34" charset="0"/>
              <a:cs typeface="Calibri" pitchFamily="34" charset="0"/>
            </a:endParaRPr>
          </a:p>
        </p:txBody>
      </p:sp>
      <p:cxnSp>
        <p:nvCxnSpPr>
          <p:cNvPr id="22" name="Gerade Verbindung mit Pfeil 21"/>
          <p:cNvCxnSpPr/>
          <p:nvPr/>
        </p:nvCxnSpPr>
        <p:spPr bwMode="auto">
          <a:xfrm flipH="1">
            <a:off x="4198615" y="1690444"/>
            <a:ext cx="2334920" cy="884366"/>
          </a:xfrm>
          <a:prstGeom prst="straightConnector1">
            <a:avLst/>
          </a:prstGeom>
          <a:noFill/>
          <a:ln w="1905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084785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8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3" grpId="0" animBg="1"/>
      <p:bldP spid="11" grpId="0" animBg="1"/>
      <p:bldP spid="2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39717" y="3360740"/>
            <a:ext cx="8229600" cy="1143000"/>
          </a:xfrm>
        </p:spPr>
        <p:txBody>
          <a:bodyPr/>
          <a:lstStyle/>
          <a:p>
            <a:r>
              <a:rPr lang="de-DE" dirty="0" smtClean="0"/>
              <a:t>HV Pulse Generator</a:t>
            </a:r>
            <a:endParaRPr lang="de-DE" dirty="0"/>
          </a:p>
        </p:txBody>
      </p:sp>
    </p:spTree>
    <p:extLst>
      <p:ext uri="{BB962C8B-B14F-4D97-AF65-F5344CB8AC3E}">
        <p14:creationId xmlns:p14="http://schemas.microsoft.com/office/powerpoint/2010/main" val="373779948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a:t>HV Pulse Generator</a:t>
            </a:r>
            <a:endParaRPr lang="de-DE" dirty="0"/>
          </a:p>
        </p:txBody>
      </p:sp>
      <p:sp>
        <p:nvSpPr>
          <p:cNvPr id="15" name="Titel 1"/>
          <p:cNvSpPr txBox="1">
            <a:spLocks/>
          </p:cNvSpPr>
          <p:nvPr/>
        </p:nvSpPr>
        <p:spPr>
          <a:xfrm>
            <a:off x="285750" y="89376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pic>
        <p:nvPicPr>
          <p:cNvPr id="137218" name="Picture 2" descr="D:\Latexdaten\Texdaten\Dok\Diss\Bilder\hvpulser\Pulser_offen_IMG_1169_cro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9795" y="2420773"/>
            <a:ext cx="4539838" cy="3640949"/>
          </a:xfrm>
          <a:prstGeom prst="rect">
            <a:avLst/>
          </a:prstGeom>
          <a:noFill/>
          <a:extLst>
            <a:ext uri="{909E8E84-426E-40DD-AFC4-6F175D3DCCD1}">
              <a14:hiddenFill xmlns:a14="http://schemas.microsoft.com/office/drawing/2010/main">
                <a:solidFill>
                  <a:srgbClr val="FFFFFF"/>
                </a:solidFill>
              </a14:hiddenFill>
            </a:ext>
          </a:extLst>
        </p:spPr>
      </p:pic>
      <p:pic>
        <p:nvPicPr>
          <p:cNvPr id="137219" name="Picture 3" descr="D:\Latexdaten\Texdaten\Dok\Diss\Bilder\hvpulser\pulser_shielding_c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9506" y="2844967"/>
            <a:ext cx="3072694" cy="246134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D:\Eigene Dokumente\Chopper\Bilder\Kammer_Flansche_okt_nov2012\IMG_74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82424" y="1463060"/>
            <a:ext cx="3392714" cy="4523618"/>
          </a:xfrm>
          <a:prstGeom prst="rect">
            <a:avLst/>
          </a:prstGeom>
          <a:noFill/>
          <a:extLst>
            <a:ext uri="{909E8E84-426E-40DD-AFC4-6F175D3DCCD1}">
              <a14:hiddenFill xmlns:a14="http://schemas.microsoft.com/office/drawing/2010/main">
                <a:solidFill>
                  <a:srgbClr val="FFFFFF"/>
                </a:solidFill>
              </a14:hiddenFill>
            </a:ext>
          </a:extLst>
        </p:spPr>
      </p:pic>
      <p:sp>
        <p:nvSpPr>
          <p:cNvPr id="20" name="Textfeld 19"/>
          <p:cNvSpPr txBox="1"/>
          <p:nvPr/>
        </p:nvSpPr>
        <p:spPr>
          <a:xfrm>
            <a:off x="422364" y="1600200"/>
            <a:ext cx="1861343" cy="1333698"/>
          </a:xfrm>
          <a:prstGeom prst="rect">
            <a:avLst/>
          </a:prstGeom>
          <a:noFill/>
          <a:ln>
            <a:solidFill>
              <a:srgbClr val="FF0000"/>
            </a:solidFill>
          </a:ln>
        </p:spPr>
        <p:txBody>
          <a:bodyPr wrap="none" rtlCol="0">
            <a:spAutoFit/>
          </a:bodyPr>
          <a:lstStyle/>
          <a:p>
            <a:r>
              <a:rPr lang="de-DE" sz="2200" dirty="0" err="1" smtClean="0">
                <a:solidFill>
                  <a:srgbClr val="FF0000"/>
                </a:solidFill>
                <a:latin typeface="Calibri" pitchFamily="34" charset="0"/>
                <a:cs typeface="Calibri" pitchFamily="34" charset="0"/>
              </a:rPr>
              <a:t>Requirements</a:t>
            </a:r>
            <a:r>
              <a:rPr lang="de-DE" sz="2200" dirty="0" smtClean="0">
                <a:solidFill>
                  <a:srgbClr val="FF0000"/>
                </a:solidFill>
                <a:latin typeface="Calibri" pitchFamily="34" charset="0"/>
                <a:cs typeface="Calibri" pitchFamily="34" charset="0"/>
              </a:rPr>
              <a:t>:</a:t>
            </a:r>
          </a:p>
          <a:p>
            <a:r>
              <a:rPr lang="de-DE" sz="2200" dirty="0" err="1" smtClean="0">
                <a:solidFill>
                  <a:srgbClr val="FF0000"/>
                </a:solidFill>
                <a:latin typeface="Calibri" pitchFamily="34" charset="0"/>
                <a:cs typeface="Calibri" pitchFamily="34" charset="0"/>
              </a:rPr>
              <a:t>f</a:t>
            </a:r>
            <a:r>
              <a:rPr lang="de-DE" sz="2200" baseline="-25000" dirty="0" err="1" smtClean="0">
                <a:solidFill>
                  <a:srgbClr val="FF0000"/>
                </a:solidFill>
                <a:latin typeface="Calibri" pitchFamily="34" charset="0"/>
                <a:cs typeface="Calibri" pitchFamily="34" charset="0"/>
              </a:rPr>
              <a:t>rep</a:t>
            </a:r>
            <a:r>
              <a:rPr lang="de-DE" sz="2200" baseline="-25000" dirty="0" smtClean="0">
                <a:solidFill>
                  <a:srgbClr val="FF0000"/>
                </a:solidFill>
                <a:latin typeface="Calibri" pitchFamily="34" charset="0"/>
                <a:cs typeface="Calibri" pitchFamily="34" charset="0"/>
              </a:rPr>
              <a:t> </a:t>
            </a:r>
            <a:r>
              <a:rPr lang="de-DE" sz="2200" dirty="0" smtClean="0">
                <a:solidFill>
                  <a:srgbClr val="FF0000"/>
                </a:solidFill>
                <a:latin typeface="Calibri" pitchFamily="34" charset="0"/>
                <a:cs typeface="Calibri" pitchFamily="34" charset="0"/>
              </a:rPr>
              <a:t>=250 kHz</a:t>
            </a:r>
          </a:p>
          <a:p>
            <a:r>
              <a:rPr lang="de-DE" sz="2200" dirty="0" smtClean="0">
                <a:solidFill>
                  <a:srgbClr val="FF0000"/>
                </a:solidFill>
                <a:latin typeface="Calibri" pitchFamily="34" charset="0"/>
                <a:cs typeface="Calibri" pitchFamily="34" charset="0"/>
              </a:rPr>
              <a:t>V</a:t>
            </a:r>
            <a:r>
              <a:rPr lang="de-DE" sz="2200" baseline="-25000" dirty="0" smtClean="0">
                <a:solidFill>
                  <a:srgbClr val="FF0000"/>
                </a:solidFill>
                <a:latin typeface="Calibri" pitchFamily="34" charset="0"/>
                <a:cs typeface="Calibri" pitchFamily="34" charset="0"/>
              </a:rPr>
              <a:t>0</a:t>
            </a:r>
            <a:r>
              <a:rPr lang="de-DE" sz="2200" dirty="0" smtClean="0">
                <a:solidFill>
                  <a:srgbClr val="FF0000"/>
                </a:solidFill>
                <a:latin typeface="Calibri" pitchFamily="34" charset="0"/>
                <a:cs typeface="Calibri" pitchFamily="34" charset="0"/>
              </a:rPr>
              <a:t> = ± 5 </a:t>
            </a:r>
            <a:r>
              <a:rPr lang="de-DE" sz="2200" dirty="0" err="1" smtClean="0">
                <a:solidFill>
                  <a:srgbClr val="FF0000"/>
                </a:solidFill>
                <a:latin typeface="Calibri" pitchFamily="34" charset="0"/>
                <a:cs typeface="Calibri" pitchFamily="34" charset="0"/>
              </a:rPr>
              <a:t>kV</a:t>
            </a:r>
            <a:endParaRPr lang="de-DE" sz="2200" dirty="0" smtClean="0">
              <a:solidFill>
                <a:srgbClr val="FF0000"/>
              </a:solidFill>
              <a:latin typeface="Calibri" pitchFamily="34" charset="0"/>
              <a:cs typeface="Calibri" pitchFamily="34" charset="0"/>
            </a:endParaRPr>
          </a:p>
          <a:p>
            <a:endParaRPr lang="de-DE" sz="2200" baseline="-25000" dirty="0" smtClean="0">
              <a:solidFill>
                <a:srgbClr val="FF0000"/>
              </a:solidFill>
              <a:latin typeface="Calibri" pitchFamily="34" charset="0"/>
              <a:cs typeface="Calibri" pitchFamily="34" charset="0"/>
            </a:endParaRPr>
          </a:p>
        </p:txBody>
      </p:sp>
      <p:pic>
        <p:nvPicPr>
          <p:cNvPr id="21" name="Picture 3" descr="VoltagePulse_12_2009_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296" y="3123130"/>
            <a:ext cx="3624096" cy="2953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5" descr="C:\Users\NNP409\AppData\Local\Microsoft\Windows\Temporary Internet Files\Content.IE5\G3P9C7RD\MC900434713[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8986" y="1996726"/>
            <a:ext cx="234605" cy="24591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Users\NNP409\AppData\Local\Microsoft\Windows\Temporary Internet Files\Content.IE5\G3P9C7RD\MC900434713[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66243" y="2332015"/>
            <a:ext cx="234605" cy="245911"/>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4"/>
          <p:cNvSpPr txBox="1">
            <a:spLocks noChangeArrowheads="1"/>
          </p:cNvSpPr>
          <p:nvPr/>
        </p:nvSpPr>
        <p:spPr bwMode="auto">
          <a:xfrm>
            <a:off x="6489141" y="1708560"/>
            <a:ext cx="1212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a:t>R = 47 k</a:t>
            </a:r>
            <a:r>
              <a:rPr lang="el-GR" dirty="0">
                <a:cs typeface="Arial" charset="0"/>
              </a:rPr>
              <a:t>Ω</a:t>
            </a:r>
          </a:p>
        </p:txBody>
      </p:sp>
      <p:sp>
        <p:nvSpPr>
          <p:cNvPr id="25" name="Line 5"/>
          <p:cNvSpPr>
            <a:spLocks noChangeShapeType="1"/>
          </p:cNvSpPr>
          <p:nvPr/>
        </p:nvSpPr>
        <p:spPr bwMode="auto">
          <a:xfrm flipH="1">
            <a:off x="6933778" y="2075273"/>
            <a:ext cx="161788" cy="1520455"/>
          </a:xfrm>
          <a:prstGeom prst="line">
            <a:avLst/>
          </a:prstGeom>
          <a:noFill/>
          <a:ln w="38100">
            <a:solidFill>
              <a:schemeClr val="tx1"/>
            </a:solidFill>
            <a:round/>
            <a:headEnd type="non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6" name="Text Box 6"/>
          <p:cNvSpPr txBox="1">
            <a:spLocks noChangeArrowheads="1"/>
          </p:cNvSpPr>
          <p:nvPr/>
        </p:nvSpPr>
        <p:spPr bwMode="auto">
          <a:xfrm>
            <a:off x="4971491" y="1708560"/>
            <a:ext cx="1517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a:solidFill>
                  <a:srgbClr val="0000FF"/>
                </a:solidFill>
              </a:rPr>
              <a:t>Ferrite Cores</a:t>
            </a:r>
          </a:p>
        </p:txBody>
      </p:sp>
      <p:sp>
        <p:nvSpPr>
          <p:cNvPr id="27" name="Line 7"/>
          <p:cNvSpPr>
            <a:spLocks noChangeShapeType="1"/>
          </p:cNvSpPr>
          <p:nvPr/>
        </p:nvSpPr>
        <p:spPr bwMode="auto">
          <a:xfrm>
            <a:off x="5730316" y="2075273"/>
            <a:ext cx="1273799" cy="2411886"/>
          </a:xfrm>
          <a:prstGeom prst="line">
            <a:avLst/>
          </a:prstGeom>
          <a:noFill/>
          <a:ln w="38100">
            <a:solidFill>
              <a:srgbClr val="0000FF"/>
            </a:solidFill>
            <a:round/>
            <a:headEnd type="non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8" name="Text Box 8"/>
          <p:cNvSpPr txBox="1">
            <a:spLocks noChangeArrowheads="1"/>
          </p:cNvSpPr>
          <p:nvPr/>
        </p:nvSpPr>
        <p:spPr bwMode="auto">
          <a:xfrm>
            <a:off x="2901528" y="1731804"/>
            <a:ext cx="1974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8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a:solidFill>
                  <a:srgbClr val="008000"/>
                </a:solidFill>
              </a:rPr>
              <a:t>MOSFETs</a:t>
            </a:r>
          </a:p>
          <a:p>
            <a:pPr algn="ctr"/>
            <a:r>
              <a:rPr lang="de-DE">
                <a:solidFill>
                  <a:srgbClr val="008000"/>
                </a:solidFill>
              </a:rPr>
              <a:t>(</a:t>
            </a:r>
            <a:r>
              <a:rPr lang="de-DE" i="1">
                <a:solidFill>
                  <a:srgbClr val="008000"/>
                </a:solidFill>
              </a:rPr>
              <a:t>Thomson</a:t>
            </a:r>
            <a:r>
              <a:rPr lang="de-DE">
                <a:solidFill>
                  <a:srgbClr val="008000"/>
                </a:solidFill>
              </a:rPr>
              <a:t>-Board)</a:t>
            </a:r>
          </a:p>
        </p:txBody>
      </p:sp>
      <p:sp>
        <p:nvSpPr>
          <p:cNvPr id="29" name="Line 9"/>
          <p:cNvSpPr>
            <a:spLocks noChangeShapeType="1"/>
          </p:cNvSpPr>
          <p:nvPr/>
        </p:nvSpPr>
        <p:spPr bwMode="auto">
          <a:xfrm>
            <a:off x="3726303" y="2340893"/>
            <a:ext cx="1981200" cy="1905000"/>
          </a:xfrm>
          <a:prstGeom prst="line">
            <a:avLst/>
          </a:prstGeom>
          <a:noFill/>
          <a:ln w="38100">
            <a:solidFill>
              <a:srgbClr val="008000"/>
            </a:solidFill>
            <a:round/>
            <a:headEnd type="non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0" name="Text Box 10"/>
          <p:cNvSpPr txBox="1">
            <a:spLocks noChangeArrowheads="1"/>
          </p:cNvSpPr>
          <p:nvPr/>
        </p:nvSpPr>
        <p:spPr bwMode="auto">
          <a:xfrm>
            <a:off x="7797718" y="1704192"/>
            <a:ext cx="895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dirty="0" err="1">
                <a:solidFill>
                  <a:srgbClr val="FF3300"/>
                </a:solidFill>
              </a:rPr>
              <a:t>Diodes</a:t>
            </a:r>
            <a:endParaRPr lang="de-DE" dirty="0">
              <a:solidFill>
                <a:srgbClr val="FF3300"/>
              </a:solidFill>
            </a:endParaRPr>
          </a:p>
        </p:txBody>
      </p:sp>
      <p:sp>
        <p:nvSpPr>
          <p:cNvPr id="31" name="Line 11"/>
          <p:cNvSpPr>
            <a:spLocks noChangeShapeType="1"/>
          </p:cNvSpPr>
          <p:nvPr/>
        </p:nvSpPr>
        <p:spPr bwMode="auto">
          <a:xfrm flipH="1">
            <a:off x="7854277" y="2065199"/>
            <a:ext cx="416528" cy="1922339"/>
          </a:xfrm>
          <a:prstGeom prst="line">
            <a:avLst/>
          </a:prstGeom>
          <a:noFill/>
          <a:ln w="38100">
            <a:solidFill>
              <a:srgbClr val="FF0000"/>
            </a:solidFill>
            <a:round/>
            <a:headEnd type="non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2" name="Line 18"/>
          <p:cNvSpPr>
            <a:spLocks noChangeShapeType="1"/>
          </p:cNvSpPr>
          <p:nvPr/>
        </p:nvSpPr>
        <p:spPr bwMode="auto">
          <a:xfrm flipH="1">
            <a:off x="7522589" y="2065199"/>
            <a:ext cx="748215" cy="1922339"/>
          </a:xfrm>
          <a:prstGeom prst="line">
            <a:avLst/>
          </a:prstGeom>
          <a:noFill/>
          <a:ln w="38100">
            <a:solidFill>
              <a:srgbClr val="FF0000"/>
            </a:solidFill>
            <a:round/>
            <a:headEnd type="non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333221919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a:t>HV Pulse Generator</a:t>
            </a:r>
            <a:endParaRPr lang="de-DE" dirty="0"/>
          </a:p>
        </p:txBody>
      </p:sp>
      <p:sp>
        <p:nvSpPr>
          <p:cNvPr id="15" name="Titel 1"/>
          <p:cNvSpPr txBox="1">
            <a:spLocks/>
          </p:cNvSpPr>
          <p:nvPr/>
        </p:nvSpPr>
        <p:spPr>
          <a:xfrm>
            <a:off x="285750" y="893763"/>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pic>
        <p:nvPicPr>
          <p:cNvPr id="162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727" y="1862138"/>
            <a:ext cx="8350584" cy="3985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551893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Repeller</a:t>
            </a:r>
            <a:r>
              <a:rPr lang="de-DE" dirty="0" smtClean="0"/>
              <a:t> </a:t>
            </a:r>
            <a:r>
              <a:rPr lang="de-DE" dirty="0" err="1" smtClean="0"/>
              <a:t>Electrodes</a:t>
            </a:r>
            <a:r>
              <a:rPr lang="de-DE" dirty="0" smtClean="0"/>
              <a:t>/ </a:t>
            </a:r>
            <a:r>
              <a:rPr lang="de-DE" dirty="0" err="1" smtClean="0"/>
              <a:t>Shortening</a:t>
            </a:r>
            <a:r>
              <a:rPr lang="de-DE" dirty="0" smtClean="0"/>
              <a:t> </a:t>
            </a:r>
            <a:r>
              <a:rPr lang="de-DE" dirty="0" err="1" smtClean="0"/>
              <a:t>Tubes</a:t>
            </a:r>
            <a:endParaRPr lang="de-DE" dirty="0"/>
          </a:p>
        </p:txBody>
      </p:sp>
      <p:pic>
        <p:nvPicPr>
          <p:cNvPr id="4" name="Picture 2" descr="D:\Eigene Dokumente\Chopper\Bilder\Kammer_Flansche_okt_nov2012\IMG_750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133" t="25161" r="10501" b="26553"/>
          <a:stretch/>
        </p:blipFill>
        <p:spPr bwMode="auto">
          <a:xfrm>
            <a:off x="3729936" y="2483857"/>
            <a:ext cx="2598648" cy="32574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3" descr="D:\Eigene Dokumente\Chopper\Bilder\Kammer_Flansche_okt_nov2012\IMG_751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80" r="4078"/>
          <a:stretch/>
        </p:blipFill>
        <p:spPr bwMode="auto">
          <a:xfrm>
            <a:off x="10019554" y="11352"/>
            <a:ext cx="2186624" cy="32168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3710885" y="1515330"/>
            <a:ext cx="2621039" cy="892552"/>
          </a:xfrm>
          <a:prstGeom prst="rect">
            <a:avLst/>
          </a:prstGeom>
          <a:noFill/>
          <a:ln>
            <a:solidFill>
              <a:schemeClr val="tx1"/>
            </a:solidFill>
          </a:ln>
        </p:spPr>
        <p:txBody>
          <a:bodyPr wrap="none" rtlCol="0">
            <a:spAutoFit/>
          </a:bodyPr>
          <a:lstStyle/>
          <a:p>
            <a:r>
              <a:rPr lang="de-DE" dirty="0" smtClean="0">
                <a:latin typeface="Calibri" pitchFamily="34" charset="0"/>
                <a:cs typeface="Calibri" pitchFamily="34" charset="0"/>
              </a:rPr>
              <a:t>In situ HV </a:t>
            </a:r>
            <a:r>
              <a:rPr lang="de-DE" dirty="0" err="1" smtClean="0">
                <a:latin typeface="Calibri" pitchFamily="34" charset="0"/>
                <a:cs typeface="Calibri" pitchFamily="34" charset="0"/>
              </a:rPr>
              <a:t>tests</a:t>
            </a:r>
            <a:r>
              <a:rPr lang="de-DE" dirty="0" smtClean="0">
                <a:latin typeface="Calibri" pitchFamily="34" charset="0"/>
                <a:cs typeface="Calibri" pitchFamily="34" charset="0"/>
              </a:rPr>
              <a:t>:</a:t>
            </a:r>
            <a:endParaRPr lang="de-DE" dirty="0">
              <a:latin typeface="Calibri" pitchFamily="34" charset="0"/>
              <a:cs typeface="Calibri" pitchFamily="34" charset="0"/>
            </a:endParaRPr>
          </a:p>
          <a:p>
            <a:r>
              <a:rPr lang="de-DE" dirty="0" smtClean="0">
                <a:latin typeface="Calibri" pitchFamily="34" charset="0"/>
                <a:cs typeface="Calibri" pitchFamily="34" charset="0"/>
              </a:rPr>
              <a:t>V </a:t>
            </a:r>
            <a:r>
              <a:rPr lang="de-DE" dirty="0">
                <a:latin typeface="Calibri" pitchFamily="34" charset="0"/>
                <a:cs typeface="Calibri" pitchFamily="34" charset="0"/>
              </a:rPr>
              <a:t>= </a:t>
            </a:r>
            <a:r>
              <a:rPr lang="de-DE" dirty="0" smtClean="0">
                <a:latin typeface="Calibri" pitchFamily="34" charset="0"/>
                <a:cs typeface="Calibri" pitchFamily="34" charset="0"/>
              </a:rPr>
              <a:t>- 5 </a:t>
            </a:r>
            <a:r>
              <a:rPr lang="de-DE" dirty="0" err="1" smtClean="0">
                <a:latin typeface="Calibri" pitchFamily="34" charset="0"/>
                <a:cs typeface="Calibri" pitchFamily="34" charset="0"/>
              </a:rPr>
              <a:t>kV</a:t>
            </a:r>
            <a:endParaRPr lang="de-DE" dirty="0" smtClean="0">
              <a:solidFill>
                <a:srgbClr val="FF0000"/>
              </a:solidFill>
              <a:latin typeface="Calibri" pitchFamily="34" charset="0"/>
              <a:cs typeface="Calibri" pitchFamily="34" charset="0"/>
            </a:endParaRPr>
          </a:p>
          <a:p>
            <a:r>
              <a:rPr lang="de-DE" sz="1600" dirty="0" err="1" smtClean="0">
                <a:solidFill>
                  <a:srgbClr val="FF0000"/>
                </a:solidFill>
                <a:latin typeface="Calibri" pitchFamily="34" charset="0"/>
                <a:cs typeface="Calibri" pitchFamily="34" charset="0"/>
              </a:rPr>
              <a:t>Requirements</a:t>
            </a:r>
            <a:r>
              <a:rPr lang="de-DE" sz="1600" dirty="0" smtClean="0">
                <a:solidFill>
                  <a:srgbClr val="FF0000"/>
                </a:solidFill>
                <a:latin typeface="Calibri" pitchFamily="34" charset="0"/>
                <a:cs typeface="Calibri" pitchFamily="34" charset="0"/>
              </a:rPr>
              <a:t>: V = -0.5 </a:t>
            </a:r>
            <a:r>
              <a:rPr lang="de-DE" sz="1600" dirty="0" err="1" smtClean="0">
                <a:solidFill>
                  <a:srgbClr val="FF0000"/>
                </a:solidFill>
                <a:latin typeface="Calibri" pitchFamily="34" charset="0"/>
                <a:cs typeface="Calibri" pitchFamily="34" charset="0"/>
              </a:rPr>
              <a:t>kV</a:t>
            </a:r>
            <a:r>
              <a:rPr lang="de-DE" sz="1600" dirty="0" smtClean="0">
                <a:solidFill>
                  <a:srgbClr val="FF0000"/>
                </a:solidFill>
                <a:latin typeface="Calibri" pitchFamily="34" charset="0"/>
                <a:cs typeface="Calibri" pitchFamily="34" charset="0"/>
              </a:rPr>
              <a:t>      </a:t>
            </a:r>
          </a:p>
        </p:txBody>
      </p:sp>
      <p:pic>
        <p:nvPicPr>
          <p:cNvPr id="7" name="Picture 5" descr="C:\Users\NNP409\AppData\Local\Microsoft\Windows\Temporary Internet Files\Content.IE5\G3P9C7RD\MC900434713[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4975" y="1842438"/>
            <a:ext cx="234605" cy="24591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C:\Users\NNP409\AppData\Local\Microsoft\Windows\Temporary Internet Files\Content.IE5\G3P9C7RD\MC900434713[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8410" y="2090023"/>
            <a:ext cx="234605" cy="24591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Eigene Dokumente\Chopper\Bilder\Bilder_Thomas_Jan2012\Tank_komplett_2013-02-12__0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212" t="6198" r="4458" b="6533"/>
          <a:stretch/>
        </p:blipFill>
        <p:spPr bwMode="auto">
          <a:xfrm>
            <a:off x="6400270" y="3207853"/>
            <a:ext cx="2335514" cy="25823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3970" name="Picture 2" descr="D:\Latexdaten\Texdaten\Dok\Diss\Bilder\Chopperkammer\tube_frontview.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24521" y="3464287"/>
            <a:ext cx="4034971" cy="3026228"/>
          </a:xfrm>
          <a:prstGeom prst="rect">
            <a:avLst/>
          </a:prstGeom>
          <a:noFill/>
          <a:extLst>
            <a:ext uri="{909E8E84-426E-40DD-AFC4-6F175D3DCCD1}">
              <a14:hiddenFill xmlns:a14="http://schemas.microsoft.com/office/drawing/2010/main">
                <a:solidFill>
                  <a:srgbClr val="FFFFFF"/>
                </a:solidFill>
              </a14:hiddenFill>
            </a:ext>
          </a:extLst>
        </p:spPr>
      </p:pic>
      <p:pic>
        <p:nvPicPr>
          <p:cNvPr id="83971" name="Picture 3" descr="D:\Latexdaten\Texdaten\Dok\Diss\Bilder\Chopperkammer\tube_sideview.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4797" r="5675" b="18501"/>
          <a:stretch/>
        </p:blipFill>
        <p:spPr bwMode="auto">
          <a:xfrm>
            <a:off x="6471267" y="1507002"/>
            <a:ext cx="2257727" cy="154917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3972"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09028" y="794477"/>
            <a:ext cx="3703071" cy="2605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6673515" y="5855094"/>
            <a:ext cx="1581972" cy="646331"/>
          </a:xfrm>
          <a:prstGeom prst="rect">
            <a:avLst/>
          </a:prstGeom>
          <a:noFill/>
        </p:spPr>
        <p:txBody>
          <a:bodyPr wrap="none" rtlCol="0">
            <a:spAutoFit/>
          </a:bodyPr>
          <a:lstStyle/>
          <a:p>
            <a:r>
              <a:rPr lang="de-DE" dirty="0" smtClean="0">
                <a:solidFill>
                  <a:srgbClr val="00FFFF"/>
                </a:solidFill>
                <a:latin typeface="Calibri" pitchFamily="34" charset="0"/>
                <a:cs typeface="Calibri" pitchFamily="34" charset="0"/>
              </a:rPr>
              <a:t>Material: </a:t>
            </a:r>
          </a:p>
          <a:p>
            <a:r>
              <a:rPr lang="de-DE" dirty="0" err="1" smtClean="0">
                <a:solidFill>
                  <a:srgbClr val="00FFFF"/>
                </a:solidFill>
                <a:latin typeface="Calibri" pitchFamily="34" charset="0"/>
                <a:cs typeface="Calibri" pitchFamily="34" charset="0"/>
              </a:rPr>
              <a:t>Magnetic</a:t>
            </a:r>
            <a:r>
              <a:rPr lang="de-DE" dirty="0" smtClean="0">
                <a:solidFill>
                  <a:srgbClr val="00FFFF"/>
                </a:solidFill>
                <a:latin typeface="Calibri" pitchFamily="34" charset="0"/>
                <a:cs typeface="Calibri" pitchFamily="34" charset="0"/>
              </a:rPr>
              <a:t> Steel</a:t>
            </a:r>
          </a:p>
        </p:txBody>
      </p:sp>
      <p:sp>
        <p:nvSpPr>
          <p:cNvPr id="16" name="Textfeld 15"/>
          <p:cNvSpPr txBox="1"/>
          <p:nvPr/>
        </p:nvSpPr>
        <p:spPr>
          <a:xfrm>
            <a:off x="4617106" y="5855514"/>
            <a:ext cx="1854161" cy="646331"/>
          </a:xfrm>
          <a:prstGeom prst="rect">
            <a:avLst/>
          </a:prstGeom>
          <a:noFill/>
        </p:spPr>
        <p:txBody>
          <a:bodyPr wrap="none" rtlCol="0">
            <a:spAutoFit/>
          </a:bodyPr>
          <a:lstStyle/>
          <a:p>
            <a:r>
              <a:rPr lang="de-DE" dirty="0" err="1" smtClean="0">
                <a:solidFill>
                  <a:srgbClr val="FF6600"/>
                </a:solidFill>
                <a:latin typeface="Calibri" pitchFamily="34" charset="0"/>
                <a:cs typeface="Calibri" pitchFamily="34" charset="0"/>
              </a:rPr>
              <a:t>Insulating</a:t>
            </a:r>
            <a:r>
              <a:rPr lang="de-DE" dirty="0" smtClean="0">
                <a:solidFill>
                  <a:srgbClr val="FF6600"/>
                </a:solidFill>
                <a:latin typeface="Calibri" pitchFamily="34" charset="0"/>
                <a:cs typeface="Calibri" pitchFamily="34" charset="0"/>
              </a:rPr>
              <a:t> </a:t>
            </a:r>
            <a:r>
              <a:rPr lang="de-DE" dirty="0" err="1" smtClean="0">
                <a:solidFill>
                  <a:srgbClr val="FF6600"/>
                </a:solidFill>
                <a:latin typeface="Calibri" pitchFamily="34" charset="0"/>
                <a:cs typeface="Calibri" pitchFamily="34" charset="0"/>
              </a:rPr>
              <a:t>Flanges</a:t>
            </a:r>
            <a:endParaRPr lang="de-DE" dirty="0" smtClean="0">
              <a:solidFill>
                <a:srgbClr val="FF6600"/>
              </a:solidFill>
              <a:latin typeface="Calibri" pitchFamily="34" charset="0"/>
              <a:cs typeface="Calibri" pitchFamily="34" charset="0"/>
            </a:endParaRPr>
          </a:p>
          <a:p>
            <a:r>
              <a:rPr lang="de-DE" dirty="0" smtClean="0">
                <a:solidFill>
                  <a:srgbClr val="FF6600"/>
                </a:solidFill>
                <a:latin typeface="Calibri" pitchFamily="34" charset="0"/>
                <a:cs typeface="Calibri" pitchFamily="34" charset="0"/>
              </a:rPr>
              <a:t>&amp; </a:t>
            </a:r>
            <a:r>
              <a:rPr lang="de-DE" dirty="0" err="1" smtClean="0">
                <a:solidFill>
                  <a:srgbClr val="FF6600"/>
                </a:solidFill>
                <a:latin typeface="Calibri" pitchFamily="34" charset="0"/>
                <a:cs typeface="Calibri" pitchFamily="34" charset="0"/>
              </a:rPr>
              <a:t>Sleeves</a:t>
            </a:r>
            <a:endParaRPr lang="de-DE" dirty="0" smtClean="0">
              <a:solidFill>
                <a:srgbClr val="FF6600"/>
              </a:solidFill>
              <a:latin typeface="Calibri" pitchFamily="34" charset="0"/>
              <a:cs typeface="Calibri" pitchFamily="34" charset="0"/>
            </a:endParaRPr>
          </a:p>
        </p:txBody>
      </p:sp>
      <p:cxnSp>
        <p:nvCxnSpPr>
          <p:cNvPr id="17" name="Gerade Verbindung mit Pfeil 16"/>
          <p:cNvCxnSpPr/>
          <p:nvPr/>
        </p:nvCxnSpPr>
        <p:spPr bwMode="auto">
          <a:xfrm flipH="1" flipV="1">
            <a:off x="4621708" y="4685353"/>
            <a:ext cx="712292" cy="1170161"/>
          </a:xfrm>
          <a:prstGeom prst="straightConnector1">
            <a:avLst/>
          </a:prstGeom>
          <a:noFill/>
          <a:ln w="25400" cap="flat" cmpd="sng" algn="ctr">
            <a:solidFill>
              <a:srgbClr val="FF6600"/>
            </a:solidFill>
            <a:prstDash val="solid"/>
            <a:round/>
            <a:headEnd type="none" w="med" len="med"/>
            <a:tailEnd type="arrow"/>
          </a:ln>
          <a:effectLst/>
        </p:spPr>
      </p:cxnSp>
      <p:cxnSp>
        <p:nvCxnSpPr>
          <p:cNvPr id="19" name="Gerade Verbindung mit Pfeil 18"/>
          <p:cNvCxnSpPr/>
          <p:nvPr/>
        </p:nvCxnSpPr>
        <p:spPr bwMode="auto">
          <a:xfrm flipV="1">
            <a:off x="5713363" y="4782460"/>
            <a:ext cx="1444167" cy="1138371"/>
          </a:xfrm>
          <a:prstGeom prst="straightConnector1">
            <a:avLst/>
          </a:prstGeom>
          <a:noFill/>
          <a:ln w="25400" cap="flat" cmpd="sng" algn="ctr">
            <a:solidFill>
              <a:srgbClr val="FF6600"/>
            </a:solidFill>
            <a:prstDash val="solid"/>
            <a:round/>
            <a:headEnd type="none" w="med" len="med"/>
            <a:tailEnd type="arrow"/>
          </a:ln>
          <a:effectLst/>
        </p:spPr>
      </p:cxnSp>
      <p:cxnSp>
        <p:nvCxnSpPr>
          <p:cNvPr id="21" name="Gerade Verbindung mit Pfeil 20"/>
          <p:cNvCxnSpPr/>
          <p:nvPr/>
        </p:nvCxnSpPr>
        <p:spPr bwMode="auto">
          <a:xfrm flipV="1">
            <a:off x="6446323" y="5438775"/>
            <a:ext cx="1430852" cy="590914"/>
          </a:xfrm>
          <a:prstGeom prst="straightConnector1">
            <a:avLst/>
          </a:prstGeom>
          <a:noFill/>
          <a:ln w="25400" cap="flat" cmpd="sng" algn="ctr">
            <a:solidFill>
              <a:srgbClr val="FF6600"/>
            </a:solidFill>
            <a:prstDash val="solid"/>
            <a:round/>
            <a:headEnd type="none" w="med" len="med"/>
            <a:tailEnd type="arrow"/>
          </a:ln>
          <a:effectLst/>
        </p:spPr>
      </p:cxnSp>
      <p:cxnSp>
        <p:nvCxnSpPr>
          <p:cNvPr id="24" name="Gerade Verbindung mit Pfeil 23"/>
          <p:cNvCxnSpPr/>
          <p:nvPr/>
        </p:nvCxnSpPr>
        <p:spPr bwMode="auto">
          <a:xfrm flipH="1">
            <a:off x="6673515" y="1799272"/>
            <a:ext cx="1999009" cy="0"/>
          </a:xfrm>
          <a:prstGeom prst="straightConnector1">
            <a:avLst/>
          </a:prstGeom>
          <a:noFill/>
          <a:ln w="25400" cap="flat" cmpd="sng" algn="ctr">
            <a:solidFill>
              <a:srgbClr val="FF0000"/>
            </a:solidFill>
            <a:prstDash val="solid"/>
            <a:round/>
            <a:headEnd type="arrow" w="med" len="med"/>
            <a:tailEnd type="arrow" w="med" len="med"/>
          </a:ln>
          <a:effectLst/>
        </p:spPr>
      </p:cxnSp>
      <p:sp>
        <p:nvSpPr>
          <p:cNvPr id="25" name="Textfeld 24"/>
          <p:cNvSpPr txBox="1"/>
          <p:nvPr/>
        </p:nvSpPr>
        <p:spPr>
          <a:xfrm>
            <a:off x="7300451" y="1465900"/>
            <a:ext cx="784189" cy="307777"/>
          </a:xfrm>
          <a:prstGeom prst="rect">
            <a:avLst/>
          </a:prstGeom>
          <a:noFill/>
        </p:spPr>
        <p:txBody>
          <a:bodyPr wrap="none" rtlCol="0">
            <a:spAutoFit/>
          </a:bodyPr>
          <a:lstStyle/>
          <a:p>
            <a:r>
              <a:rPr lang="de-DE" sz="1400" dirty="0" smtClean="0">
                <a:solidFill>
                  <a:srgbClr val="FF0000"/>
                </a:solidFill>
                <a:latin typeface="Calibri" pitchFamily="34" charset="0"/>
                <a:cs typeface="Calibri" pitchFamily="34" charset="0"/>
              </a:rPr>
              <a:t>155 mm</a:t>
            </a:r>
          </a:p>
        </p:txBody>
      </p:sp>
      <p:cxnSp>
        <p:nvCxnSpPr>
          <p:cNvPr id="27" name="Gerade Verbindung mit Pfeil 26"/>
          <p:cNvCxnSpPr/>
          <p:nvPr/>
        </p:nvCxnSpPr>
        <p:spPr bwMode="auto">
          <a:xfrm flipH="1" flipV="1">
            <a:off x="6646527" y="1935736"/>
            <a:ext cx="15168" cy="958505"/>
          </a:xfrm>
          <a:prstGeom prst="straightConnector1">
            <a:avLst/>
          </a:prstGeom>
          <a:noFill/>
          <a:ln w="25400" cap="flat" cmpd="sng" algn="ctr">
            <a:solidFill>
              <a:srgbClr val="FF0000"/>
            </a:solidFill>
            <a:prstDash val="solid"/>
            <a:round/>
            <a:headEnd type="arrow" w="med" len="med"/>
            <a:tailEnd type="arrow" w="med" len="med"/>
          </a:ln>
          <a:effectLst/>
        </p:spPr>
      </p:cxnSp>
      <p:sp>
        <p:nvSpPr>
          <p:cNvPr id="28" name="Textfeld 27"/>
          <p:cNvSpPr txBox="1"/>
          <p:nvPr/>
        </p:nvSpPr>
        <p:spPr>
          <a:xfrm rot="16200000">
            <a:off x="6103389" y="2253490"/>
            <a:ext cx="829073" cy="307777"/>
          </a:xfrm>
          <a:prstGeom prst="rect">
            <a:avLst/>
          </a:prstGeom>
          <a:noFill/>
        </p:spPr>
        <p:txBody>
          <a:bodyPr wrap="none" rtlCol="0">
            <a:spAutoFit/>
          </a:bodyPr>
          <a:lstStyle/>
          <a:p>
            <a:r>
              <a:rPr lang="de-DE" sz="1400" dirty="0" smtClean="0">
                <a:solidFill>
                  <a:srgbClr val="FF0000"/>
                </a:solidFill>
                <a:latin typeface="Calibri" pitchFamily="34" charset="0"/>
                <a:cs typeface="Calibri" pitchFamily="34" charset="0"/>
              </a:rPr>
              <a:t>70.5 mm</a:t>
            </a:r>
          </a:p>
        </p:txBody>
      </p:sp>
      <p:sp>
        <p:nvSpPr>
          <p:cNvPr id="33" name="Rechteck 32"/>
          <p:cNvSpPr/>
          <p:nvPr/>
        </p:nvSpPr>
        <p:spPr bwMode="auto">
          <a:xfrm>
            <a:off x="6385757" y="1515329"/>
            <a:ext cx="2350027" cy="1547157"/>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26" name="Text Box 8"/>
          <p:cNvSpPr txBox="1">
            <a:spLocks noChangeArrowheads="1"/>
          </p:cNvSpPr>
          <p:nvPr/>
        </p:nvSpPr>
        <p:spPr bwMode="auto">
          <a:xfrm>
            <a:off x="521040" y="4371475"/>
            <a:ext cx="2167707"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1400" dirty="0" err="1">
                <a:latin typeface="Calibri" pitchFamily="34" charset="0"/>
              </a:rPr>
              <a:t>Homogenous</a:t>
            </a:r>
            <a:r>
              <a:rPr lang="de-DE" sz="1400" dirty="0">
                <a:latin typeface="Calibri" pitchFamily="34" charset="0"/>
              </a:rPr>
              <a:t> Beam, </a:t>
            </a:r>
            <a:endParaRPr lang="de-DE" sz="1400" dirty="0" smtClean="0">
              <a:latin typeface="Calibri" pitchFamily="34" charset="0"/>
            </a:endParaRPr>
          </a:p>
          <a:p>
            <a:pPr algn="l"/>
            <a:r>
              <a:rPr lang="de-DE" sz="1400" dirty="0" err="1" smtClean="0">
                <a:latin typeface="Calibri" pitchFamily="34" charset="0"/>
              </a:rPr>
              <a:t>I</a:t>
            </a:r>
            <a:r>
              <a:rPr lang="de-DE" sz="1400" baseline="-25000" dirty="0" err="1" smtClean="0">
                <a:latin typeface="Calibri" pitchFamily="34" charset="0"/>
              </a:rPr>
              <a:t>b</a:t>
            </a:r>
            <a:r>
              <a:rPr lang="de-DE" sz="1400" dirty="0" smtClean="0">
                <a:latin typeface="Calibri" pitchFamily="34" charset="0"/>
              </a:rPr>
              <a:t> </a:t>
            </a:r>
            <a:r>
              <a:rPr lang="de-DE" sz="1400" dirty="0">
                <a:latin typeface="Calibri" pitchFamily="34" charset="0"/>
              </a:rPr>
              <a:t>= </a:t>
            </a:r>
            <a:r>
              <a:rPr lang="de-DE" sz="1400" dirty="0" smtClean="0">
                <a:latin typeface="Calibri" pitchFamily="34" charset="0"/>
              </a:rPr>
              <a:t>50 mA, </a:t>
            </a:r>
            <a:r>
              <a:rPr lang="de-DE" sz="1400" dirty="0" err="1" smtClean="0">
                <a:latin typeface="Calibri" pitchFamily="34" charset="0"/>
              </a:rPr>
              <a:t>r</a:t>
            </a:r>
            <a:r>
              <a:rPr lang="de-DE" sz="1400" baseline="-25000" dirty="0" err="1" smtClean="0">
                <a:latin typeface="Calibri" pitchFamily="34" charset="0"/>
              </a:rPr>
              <a:t>b</a:t>
            </a:r>
            <a:r>
              <a:rPr lang="de-DE" sz="1400" dirty="0" smtClean="0">
                <a:latin typeface="Calibri" pitchFamily="34" charset="0"/>
              </a:rPr>
              <a:t> </a:t>
            </a:r>
            <a:r>
              <a:rPr lang="de-DE" sz="1400" dirty="0">
                <a:latin typeface="Calibri" pitchFamily="34" charset="0"/>
              </a:rPr>
              <a:t>= </a:t>
            </a:r>
            <a:r>
              <a:rPr lang="de-DE" sz="1400" dirty="0" smtClean="0">
                <a:latin typeface="Calibri" pitchFamily="34" charset="0"/>
              </a:rPr>
              <a:t>10 mm</a:t>
            </a:r>
          </a:p>
          <a:p>
            <a:pPr algn="l"/>
            <a:r>
              <a:rPr lang="de-DE" sz="1600" dirty="0" smtClean="0">
                <a:latin typeface="Calibri" pitchFamily="34" charset="0"/>
                <a:sym typeface="Wingdings" pitchFamily="2" charset="2"/>
              </a:rPr>
              <a:t> </a:t>
            </a:r>
            <a:r>
              <a:rPr lang="el-GR" sz="1600" b="1" dirty="0">
                <a:latin typeface="Calibri" pitchFamily="34" charset="0"/>
                <a:cs typeface="Arial" charset="0"/>
              </a:rPr>
              <a:t>Φ</a:t>
            </a:r>
            <a:r>
              <a:rPr lang="de-DE" sz="1600" b="1" baseline="-25000" dirty="0">
                <a:latin typeface="Calibri" pitchFamily="34" charset="0"/>
              </a:rPr>
              <a:t>b</a:t>
            </a:r>
            <a:r>
              <a:rPr lang="de-DE" sz="1600" b="1" dirty="0">
                <a:latin typeface="Calibri" pitchFamily="34" charset="0"/>
              </a:rPr>
              <a:t> = </a:t>
            </a:r>
            <a:r>
              <a:rPr lang="de-DE" sz="1600" b="1" dirty="0" smtClean="0">
                <a:latin typeface="Calibri" pitchFamily="34" charset="0"/>
              </a:rPr>
              <a:t>400 V</a:t>
            </a:r>
            <a:endParaRPr lang="de-DE" sz="1600" b="1" dirty="0">
              <a:latin typeface="Calibri" pitchFamily="34" charset="0"/>
            </a:endParaRPr>
          </a:p>
        </p:txBody>
      </p:sp>
      <p:graphicFrame>
        <p:nvGraphicFramePr>
          <p:cNvPr id="29" name="Object 20"/>
          <p:cNvGraphicFramePr>
            <a:graphicFrameLocks noGrp="1" noChangeAspect="1"/>
          </p:cNvGraphicFramePr>
          <p:nvPr>
            <p:ph idx="1"/>
            <p:extLst/>
          </p:nvPr>
        </p:nvGraphicFramePr>
        <p:xfrm>
          <a:off x="530565" y="3657955"/>
          <a:ext cx="2984058" cy="647855"/>
        </p:xfrm>
        <a:graphic>
          <a:graphicData uri="http://schemas.openxmlformats.org/presentationml/2006/ole">
            <mc:AlternateContent xmlns:mc="http://schemas.openxmlformats.org/markup-compatibility/2006">
              <mc:Choice xmlns:v="urn:schemas-microsoft-com:vml" Requires="v">
                <p:oleObj spid="_x0000_s164001" name="Formel" r:id="rId10" imgW="2222280" imgH="482400" progId="Equation.3">
                  <p:embed/>
                </p:oleObj>
              </mc:Choice>
              <mc:Fallback>
                <p:oleObj name="Formel" r:id="rId10" imgW="2222280" imgH="4824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565" y="3657955"/>
                        <a:ext cx="2984058" cy="647855"/>
                      </a:xfrm>
                      <a:prstGeom prst="rect">
                        <a:avLst/>
                      </a:prstGeom>
                      <a:noFill/>
                      <a:ln>
                        <a:noFill/>
                      </a:ln>
                      <a:effectLst/>
                      <a:extLst/>
                    </p:spPr>
                  </p:pic>
                </p:oleObj>
              </mc:Fallback>
            </mc:AlternateContent>
          </a:graphicData>
        </a:graphic>
      </p:graphicFrame>
      <p:sp>
        <p:nvSpPr>
          <p:cNvPr id="30" name="Text Box 23"/>
          <p:cNvSpPr txBox="1">
            <a:spLocks noChangeArrowheads="1"/>
          </p:cNvSpPr>
          <p:nvPr/>
        </p:nvSpPr>
        <p:spPr bwMode="auto">
          <a:xfrm>
            <a:off x="483939" y="3295010"/>
            <a:ext cx="154818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600" b="1" i="1" dirty="0">
                <a:latin typeface="Calibri" pitchFamily="34" charset="0"/>
              </a:rPr>
              <a:t>Beam Potential:</a:t>
            </a:r>
          </a:p>
        </p:txBody>
      </p:sp>
      <p:sp>
        <p:nvSpPr>
          <p:cNvPr id="31" name="Rectangle 24"/>
          <p:cNvSpPr>
            <a:spLocks noChangeArrowheads="1"/>
          </p:cNvSpPr>
          <p:nvPr/>
        </p:nvSpPr>
        <p:spPr bwMode="auto">
          <a:xfrm>
            <a:off x="402977" y="3207852"/>
            <a:ext cx="3241233" cy="2533483"/>
          </a:xfrm>
          <a:prstGeom prst="rect">
            <a:avLst/>
          </a:prstGeom>
          <a:noFill/>
          <a:ln w="12700">
            <a:solidFill>
              <a:schemeClr val="tx1"/>
            </a:solidFill>
            <a:miter lim="800000"/>
            <a:headEnd type="none" w="lg" len="lg"/>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4" name="Text Box 25"/>
          <p:cNvSpPr txBox="1">
            <a:spLocks noChangeArrowheads="1"/>
          </p:cNvSpPr>
          <p:nvPr/>
        </p:nvSpPr>
        <p:spPr bwMode="auto">
          <a:xfrm>
            <a:off x="379972" y="1510578"/>
            <a:ext cx="3264237" cy="1077218"/>
          </a:xfrm>
          <a:prstGeom prst="rect">
            <a:avLst/>
          </a:prstGeom>
          <a:noFill/>
          <a:ln w="12700">
            <a:solidFill>
              <a:schemeClr val="tx1"/>
            </a:solidFill>
            <a:miter lim="800000"/>
            <a:headEnd type="none" w="lg" len="lg"/>
            <a:tailEnd type="non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de-DE" sz="1600" dirty="0" err="1">
                <a:latin typeface="Calibri" pitchFamily="34" charset="0"/>
                <a:sym typeface="Wingdings" pitchFamily="2" charset="2"/>
              </a:rPr>
              <a:t>Electric</a:t>
            </a:r>
            <a:r>
              <a:rPr lang="de-DE" sz="1600" dirty="0">
                <a:latin typeface="Calibri" pitchFamily="34" charset="0"/>
                <a:sym typeface="Wingdings" pitchFamily="2" charset="2"/>
              </a:rPr>
              <a:t> </a:t>
            </a:r>
            <a:r>
              <a:rPr lang="de-DE" sz="1600" dirty="0" err="1">
                <a:latin typeface="Calibri" pitchFamily="34" charset="0"/>
                <a:sym typeface="Wingdings" pitchFamily="2" charset="2"/>
              </a:rPr>
              <a:t>Deflection</a:t>
            </a:r>
            <a:r>
              <a:rPr lang="de-DE" sz="1600" dirty="0">
                <a:latin typeface="Calibri" pitchFamily="34" charset="0"/>
                <a:sym typeface="Wingdings" pitchFamily="2" charset="2"/>
              </a:rPr>
              <a:t> Field:</a:t>
            </a:r>
          </a:p>
          <a:p>
            <a:pPr algn="l"/>
            <a:r>
              <a:rPr lang="de-DE" sz="1600" dirty="0">
                <a:latin typeface="Calibri" pitchFamily="34" charset="0"/>
                <a:sym typeface="Wingdings" pitchFamily="2" charset="2"/>
              </a:rPr>
              <a:t></a:t>
            </a:r>
            <a:r>
              <a:rPr lang="de-DE" sz="1600" dirty="0">
                <a:latin typeface="Calibri" pitchFamily="34" charset="0"/>
              </a:rPr>
              <a:t> </a:t>
            </a:r>
            <a:r>
              <a:rPr lang="de-DE" sz="1600" dirty="0" err="1">
                <a:latin typeface="Calibri" pitchFamily="34" charset="0"/>
              </a:rPr>
              <a:t>Electron</a:t>
            </a:r>
            <a:r>
              <a:rPr lang="de-DE" sz="1600" dirty="0">
                <a:latin typeface="Calibri" pitchFamily="34" charset="0"/>
              </a:rPr>
              <a:t> </a:t>
            </a:r>
            <a:r>
              <a:rPr lang="de-DE" sz="1600" dirty="0" err="1">
                <a:latin typeface="Calibri" pitchFamily="34" charset="0"/>
              </a:rPr>
              <a:t>Flux</a:t>
            </a:r>
            <a:r>
              <a:rPr lang="de-DE" sz="1600" dirty="0">
                <a:latin typeface="Calibri" pitchFamily="34" charset="0"/>
              </a:rPr>
              <a:t> on </a:t>
            </a:r>
            <a:r>
              <a:rPr lang="de-DE" sz="1600" dirty="0" err="1">
                <a:latin typeface="Calibri" pitchFamily="34" charset="0"/>
              </a:rPr>
              <a:t>Deflector</a:t>
            </a:r>
            <a:r>
              <a:rPr lang="de-DE" sz="1600" dirty="0">
                <a:latin typeface="Calibri" pitchFamily="34" charset="0"/>
              </a:rPr>
              <a:t> Plates</a:t>
            </a:r>
          </a:p>
          <a:p>
            <a:pPr marL="285750" indent="-285750" algn="l">
              <a:buFont typeface="Wingdings"/>
              <a:buChar char="à"/>
            </a:pPr>
            <a:r>
              <a:rPr lang="de-DE" sz="1600" dirty="0" err="1" smtClean="0">
                <a:latin typeface="Calibri" pitchFamily="34" charset="0"/>
              </a:rPr>
              <a:t>Decompensation</a:t>
            </a:r>
            <a:r>
              <a:rPr lang="de-DE" sz="1600" dirty="0" smtClean="0">
                <a:latin typeface="Calibri" pitchFamily="34" charset="0"/>
              </a:rPr>
              <a:t> </a:t>
            </a:r>
            <a:r>
              <a:rPr lang="de-DE" sz="1600" dirty="0" err="1">
                <a:latin typeface="Calibri" pitchFamily="34" charset="0"/>
              </a:rPr>
              <a:t>of</a:t>
            </a:r>
            <a:r>
              <a:rPr lang="de-DE" sz="1600" dirty="0">
                <a:latin typeface="Calibri" pitchFamily="34" charset="0"/>
              </a:rPr>
              <a:t> Proton </a:t>
            </a:r>
            <a:r>
              <a:rPr lang="de-DE" sz="1600" dirty="0" smtClean="0">
                <a:latin typeface="Calibri" pitchFamily="34" charset="0"/>
              </a:rPr>
              <a:t>Beam</a:t>
            </a:r>
          </a:p>
          <a:p>
            <a:pPr algn="l"/>
            <a:r>
              <a:rPr lang="de-DE" sz="1600" dirty="0">
                <a:solidFill>
                  <a:srgbClr val="0000FF"/>
                </a:solidFill>
                <a:latin typeface="Calibri" pitchFamily="34" charset="0"/>
                <a:sym typeface="Wingdings" pitchFamily="2" charset="2"/>
              </a:rPr>
              <a:t> Installation </a:t>
            </a:r>
            <a:r>
              <a:rPr lang="de-DE" sz="1600" dirty="0" err="1">
                <a:solidFill>
                  <a:srgbClr val="0000FF"/>
                </a:solidFill>
                <a:latin typeface="Calibri" pitchFamily="34" charset="0"/>
                <a:sym typeface="Wingdings" pitchFamily="2" charset="2"/>
              </a:rPr>
              <a:t>of</a:t>
            </a:r>
            <a:r>
              <a:rPr lang="de-DE" sz="1600" dirty="0">
                <a:solidFill>
                  <a:srgbClr val="0000FF"/>
                </a:solidFill>
                <a:latin typeface="Calibri" pitchFamily="34" charset="0"/>
                <a:sym typeface="Wingdings" pitchFamily="2" charset="2"/>
              </a:rPr>
              <a:t> </a:t>
            </a:r>
            <a:r>
              <a:rPr lang="de-DE" sz="1600" dirty="0" err="1">
                <a:solidFill>
                  <a:srgbClr val="0000FF"/>
                </a:solidFill>
                <a:latin typeface="Calibri" pitchFamily="34" charset="0"/>
                <a:sym typeface="Wingdings" pitchFamily="2" charset="2"/>
              </a:rPr>
              <a:t>Repeller</a:t>
            </a:r>
            <a:r>
              <a:rPr lang="de-DE" sz="1600" dirty="0">
                <a:solidFill>
                  <a:srgbClr val="0000FF"/>
                </a:solidFill>
                <a:latin typeface="Calibri" pitchFamily="34" charset="0"/>
                <a:sym typeface="Wingdings" pitchFamily="2" charset="2"/>
              </a:rPr>
              <a:t> </a:t>
            </a:r>
            <a:r>
              <a:rPr lang="de-DE" sz="1600" dirty="0" err="1" smtClean="0">
                <a:solidFill>
                  <a:srgbClr val="0000FF"/>
                </a:solidFill>
                <a:latin typeface="Calibri" pitchFamily="34" charset="0"/>
                <a:sym typeface="Wingdings" pitchFamily="2" charset="2"/>
              </a:rPr>
              <a:t>Electrodes</a:t>
            </a:r>
            <a:endParaRPr lang="de-DE" sz="1600" dirty="0">
              <a:latin typeface="Calibri" pitchFamily="34" charset="0"/>
            </a:endParaRPr>
          </a:p>
        </p:txBody>
      </p:sp>
      <p:sp>
        <p:nvSpPr>
          <p:cNvPr id="36" name="Text Box 28"/>
          <p:cNvSpPr txBox="1">
            <a:spLocks noChangeArrowheads="1"/>
          </p:cNvSpPr>
          <p:nvPr/>
        </p:nvSpPr>
        <p:spPr bwMode="auto">
          <a:xfrm>
            <a:off x="502989" y="5182368"/>
            <a:ext cx="203036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de-DE" sz="1600" dirty="0">
                <a:solidFill>
                  <a:srgbClr val="0000FF"/>
                </a:solidFill>
                <a:latin typeface="Calibri" pitchFamily="34" charset="0"/>
                <a:sym typeface="Wingdings" pitchFamily="2" charset="2"/>
              </a:rPr>
              <a:t> </a:t>
            </a:r>
            <a:r>
              <a:rPr lang="de-DE" sz="1600" dirty="0" smtClean="0">
                <a:solidFill>
                  <a:srgbClr val="0000FF"/>
                </a:solidFill>
                <a:latin typeface="Calibri" pitchFamily="34" charset="0"/>
                <a:sym typeface="Wingdings" pitchFamily="2" charset="2"/>
              </a:rPr>
              <a:t>500 </a:t>
            </a:r>
            <a:r>
              <a:rPr lang="de-DE" sz="1600" dirty="0" err="1" smtClean="0">
                <a:solidFill>
                  <a:srgbClr val="0000FF"/>
                </a:solidFill>
                <a:latin typeface="Calibri" pitchFamily="34" charset="0"/>
                <a:sym typeface="Wingdings" pitchFamily="2" charset="2"/>
              </a:rPr>
              <a:t>V</a:t>
            </a:r>
            <a:r>
              <a:rPr lang="de-DE" sz="1600" baseline="-25000" dirty="0" err="1" smtClean="0">
                <a:solidFill>
                  <a:srgbClr val="0000FF"/>
                </a:solidFill>
                <a:latin typeface="Calibri" pitchFamily="34" charset="0"/>
                <a:sym typeface="Wingdings" pitchFamily="2" charset="2"/>
              </a:rPr>
              <a:t>repell</a:t>
            </a:r>
            <a:r>
              <a:rPr lang="de-DE" sz="1600" dirty="0" smtClean="0">
                <a:solidFill>
                  <a:srgbClr val="0000FF"/>
                </a:solidFill>
                <a:latin typeface="Calibri" pitchFamily="34" charset="0"/>
                <a:sym typeface="Wingdings" pitchFamily="2" charset="2"/>
              </a:rPr>
              <a:t> </a:t>
            </a:r>
            <a:r>
              <a:rPr lang="de-DE" sz="1600" dirty="0" err="1" smtClean="0">
                <a:solidFill>
                  <a:srgbClr val="0000FF"/>
                </a:solidFill>
                <a:latin typeface="Calibri" pitchFamily="34" charset="0"/>
                <a:sym typeface="Wingdings" pitchFamily="2" charset="2"/>
              </a:rPr>
              <a:t>required</a:t>
            </a:r>
            <a:r>
              <a:rPr lang="de-DE" sz="1600" dirty="0" smtClean="0">
                <a:solidFill>
                  <a:srgbClr val="0000FF"/>
                </a:solidFill>
                <a:latin typeface="Calibri" pitchFamily="34" charset="0"/>
                <a:sym typeface="Wingdings" pitchFamily="2" charset="2"/>
              </a:rPr>
              <a:t>.</a:t>
            </a:r>
            <a:endParaRPr lang="de-DE" sz="1600" dirty="0">
              <a:solidFill>
                <a:srgbClr val="0000FF"/>
              </a:solidFill>
              <a:latin typeface="Calibri" pitchFamily="34" charset="0"/>
            </a:endParaRPr>
          </a:p>
        </p:txBody>
      </p:sp>
      <p:cxnSp>
        <p:nvCxnSpPr>
          <p:cNvPr id="11" name="Gerade Verbindung mit Pfeil 10"/>
          <p:cNvCxnSpPr/>
          <p:nvPr/>
        </p:nvCxnSpPr>
        <p:spPr bwMode="auto">
          <a:xfrm flipV="1">
            <a:off x="7429498" y="5185626"/>
            <a:ext cx="167558" cy="753290"/>
          </a:xfrm>
          <a:prstGeom prst="straightConnector1">
            <a:avLst/>
          </a:prstGeom>
          <a:noFill/>
          <a:ln w="25400" cap="flat" cmpd="sng" algn="ctr">
            <a:solidFill>
              <a:srgbClr val="00FFFF"/>
            </a:solidFill>
            <a:prstDash val="solid"/>
            <a:round/>
            <a:headEnd type="none" w="med" len="med"/>
            <a:tailEnd type="arrow"/>
          </a:ln>
          <a:effectLst/>
        </p:spPr>
      </p:cxnSp>
    </p:spTree>
    <p:extLst>
      <p:ext uri="{BB962C8B-B14F-4D97-AF65-F5344CB8AC3E}">
        <p14:creationId xmlns:p14="http://schemas.microsoft.com/office/powerpoint/2010/main" val="4047180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08962" y="3439760"/>
            <a:ext cx="8229600" cy="1143000"/>
          </a:xfrm>
        </p:spPr>
        <p:txBody>
          <a:bodyPr/>
          <a:lstStyle/>
          <a:p>
            <a:r>
              <a:rPr lang="de-DE" dirty="0" smtClean="0"/>
              <a:t>Technical Design</a:t>
            </a:r>
            <a:endParaRPr lang="de-DE" dirty="0"/>
          </a:p>
        </p:txBody>
      </p:sp>
    </p:spTree>
    <p:extLst>
      <p:ext uri="{BB962C8B-B14F-4D97-AF65-F5344CB8AC3E}">
        <p14:creationId xmlns:p14="http://schemas.microsoft.com/office/powerpoint/2010/main" val="48187703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Chopper Dipole: Field </a:t>
            </a:r>
            <a:r>
              <a:rPr lang="de-DE" dirty="0" err="1" smtClean="0"/>
              <a:t>Measurements</a:t>
            </a:r>
            <a:endParaRPr lang="de-DE" dirty="0"/>
          </a:p>
        </p:txBody>
      </p:sp>
      <p:pic>
        <p:nvPicPr>
          <p:cNvPr id="174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413933"/>
            <a:ext cx="74295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092" y="4265692"/>
            <a:ext cx="3378021" cy="2135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027938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75474" y="3315585"/>
            <a:ext cx="8229600" cy="1143000"/>
          </a:xfrm>
        </p:spPr>
        <p:txBody>
          <a:bodyPr/>
          <a:lstStyle/>
          <a:p>
            <a:r>
              <a:rPr lang="de-DE" dirty="0" smtClean="0"/>
              <a:t>LEBT </a:t>
            </a:r>
            <a:r>
              <a:rPr lang="de-DE" dirty="0" err="1" smtClean="0"/>
              <a:t>Simulations</a:t>
            </a:r>
            <a:endParaRPr lang="de-DE" dirty="0"/>
          </a:p>
        </p:txBody>
      </p:sp>
      <p:sp>
        <p:nvSpPr>
          <p:cNvPr id="3" name="Inhaltsplatzhalter 2"/>
          <p:cNvSpPr>
            <a:spLocks noGrp="1"/>
          </p:cNvSpPr>
          <p:nvPr>
            <p:ph idx="1"/>
          </p:nvPr>
        </p:nvSpPr>
        <p:spPr/>
        <p:txBody>
          <a:bodyPr/>
          <a:lstStyle/>
          <a:p>
            <a:endParaRPr lang="de-DE"/>
          </a:p>
        </p:txBody>
      </p:sp>
    </p:spTree>
    <p:extLst>
      <p:ext uri="{BB962C8B-B14F-4D97-AF65-F5344CB8AC3E}">
        <p14:creationId xmlns:p14="http://schemas.microsoft.com/office/powerpoint/2010/main" val="342497700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DC Beam Transport</a:t>
            </a:r>
            <a:endParaRPr lang="de-DE" dirty="0"/>
          </a:p>
        </p:txBody>
      </p:sp>
      <p:pic>
        <p:nvPicPr>
          <p:cNvPr id="10242" name="Picture 2" descr="N:\ChristophW\LEB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492" y="1860619"/>
            <a:ext cx="7715747" cy="4451391"/>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284210" y="6259662"/>
            <a:ext cx="7150629" cy="307777"/>
          </a:xfrm>
          <a:prstGeom prst="rect">
            <a:avLst/>
          </a:prstGeom>
          <a:noFill/>
        </p:spPr>
        <p:txBody>
          <a:bodyPr wrap="square" rtlCol="0">
            <a:spAutoFit/>
          </a:bodyPr>
          <a:lstStyle/>
          <a:p>
            <a:pPr algn="l"/>
            <a:r>
              <a:rPr lang="de-DE" sz="1400" i="1" dirty="0" smtClean="0">
                <a:latin typeface="Calibri" pitchFamily="34" charset="0"/>
                <a:cs typeface="Calibri" pitchFamily="34" charset="0"/>
              </a:rPr>
              <a:t>Transport Simulation (</a:t>
            </a:r>
            <a:r>
              <a:rPr lang="de-DE" sz="1400" i="1" dirty="0" err="1" smtClean="0">
                <a:latin typeface="Calibri" pitchFamily="34" charset="0"/>
                <a:cs typeface="Calibri" pitchFamily="34" charset="0"/>
              </a:rPr>
              <a:t>Lintra</a:t>
            </a:r>
            <a:r>
              <a:rPr lang="de-DE" sz="1400" i="1" dirty="0" smtClean="0">
                <a:latin typeface="Calibri" pitchFamily="34" charset="0"/>
                <a:cs typeface="Calibri" pitchFamily="34" charset="0"/>
              </a:rPr>
              <a:t>)</a:t>
            </a:r>
          </a:p>
        </p:txBody>
      </p:sp>
      <p:sp>
        <p:nvSpPr>
          <p:cNvPr id="6" name="Textfeld 5"/>
          <p:cNvSpPr txBox="1"/>
          <p:nvPr/>
        </p:nvSpPr>
        <p:spPr>
          <a:xfrm>
            <a:off x="1565111" y="1510160"/>
            <a:ext cx="2068707" cy="338554"/>
          </a:xfrm>
          <a:prstGeom prst="rect">
            <a:avLst/>
          </a:prstGeom>
          <a:noFill/>
        </p:spPr>
        <p:txBody>
          <a:bodyPr wrap="none" rtlCol="0">
            <a:spAutoFit/>
          </a:bodyPr>
          <a:lstStyle/>
          <a:p>
            <a:r>
              <a:rPr lang="de-DE" sz="1600" dirty="0" smtClean="0">
                <a:solidFill>
                  <a:srgbClr val="FF0000"/>
                </a:solidFill>
                <a:latin typeface="Calibri" pitchFamily="34" charset="0"/>
                <a:cs typeface="Calibri" pitchFamily="34" charset="0"/>
              </a:rPr>
              <a:t>100</a:t>
            </a:r>
            <a:r>
              <a:rPr lang="de-DE" sz="1600" dirty="0">
                <a:solidFill>
                  <a:srgbClr val="FF0000"/>
                </a:solidFill>
                <a:latin typeface="Calibri" pitchFamily="34" charset="0"/>
                <a:cs typeface="Calibri" pitchFamily="34" charset="0"/>
              </a:rPr>
              <a:t>% Proton </a:t>
            </a:r>
            <a:r>
              <a:rPr lang="de-DE" sz="1600" dirty="0" err="1" smtClean="0">
                <a:solidFill>
                  <a:srgbClr val="FF0000"/>
                </a:solidFill>
                <a:latin typeface="Calibri" pitchFamily="34" charset="0"/>
                <a:cs typeface="Calibri" pitchFamily="34" charset="0"/>
              </a:rPr>
              <a:t>Envelope</a:t>
            </a:r>
            <a:endParaRPr lang="de-DE" sz="1600" dirty="0" smtClean="0">
              <a:solidFill>
                <a:srgbClr val="FF0000"/>
              </a:solidFill>
              <a:latin typeface="Calibri" pitchFamily="34" charset="0"/>
              <a:cs typeface="Calibri" pitchFamily="34" charset="0"/>
            </a:endParaRPr>
          </a:p>
        </p:txBody>
      </p:sp>
      <p:sp>
        <p:nvSpPr>
          <p:cNvPr id="8" name="Textfeld 7"/>
          <p:cNvSpPr txBox="1"/>
          <p:nvPr/>
        </p:nvSpPr>
        <p:spPr>
          <a:xfrm>
            <a:off x="619570" y="2578579"/>
            <a:ext cx="1461331" cy="307777"/>
          </a:xfrm>
          <a:prstGeom prst="rect">
            <a:avLst/>
          </a:prstGeom>
          <a:noFill/>
        </p:spPr>
        <p:txBody>
          <a:bodyPr wrap="square" rtlCol="0">
            <a:spAutoFit/>
          </a:bodyPr>
          <a:lstStyle/>
          <a:p>
            <a:r>
              <a:rPr lang="de-DE" sz="1400" dirty="0" smtClean="0">
                <a:solidFill>
                  <a:srgbClr val="0000FF"/>
                </a:solidFill>
                <a:latin typeface="Calibri" pitchFamily="34" charset="0"/>
                <a:cs typeface="Calibri" pitchFamily="34" charset="0"/>
              </a:rPr>
              <a:t>Ion Source</a:t>
            </a:r>
          </a:p>
        </p:txBody>
      </p:sp>
      <p:cxnSp>
        <p:nvCxnSpPr>
          <p:cNvPr id="10" name="Gerade Verbindung mit Pfeil 9"/>
          <p:cNvCxnSpPr/>
          <p:nvPr/>
        </p:nvCxnSpPr>
        <p:spPr bwMode="auto">
          <a:xfrm flipH="1">
            <a:off x="786214" y="2879933"/>
            <a:ext cx="564022" cy="957129"/>
          </a:xfrm>
          <a:prstGeom prst="straightConnector1">
            <a:avLst/>
          </a:prstGeom>
          <a:noFill/>
          <a:ln w="25400" cap="flat" cmpd="sng" algn="ctr">
            <a:solidFill>
              <a:srgbClr val="0000FF"/>
            </a:solidFill>
            <a:prstDash val="solid"/>
            <a:round/>
            <a:headEnd type="none" w="med" len="med"/>
            <a:tailEnd type="arrow"/>
          </a:ln>
          <a:effectLst/>
        </p:spPr>
      </p:cxnSp>
      <p:sp>
        <p:nvSpPr>
          <p:cNvPr id="11" name="Textfeld 10"/>
          <p:cNvSpPr txBox="1"/>
          <p:nvPr/>
        </p:nvSpPr>
        <p:spPr>
          <a:xfrm>
            <a:off x="3811999" y="1819918"/>
            <a:ext cx="1461331" cy="307777"/>
          </a:xfrm>
          <a:prstGeom prst="rect">
            <a:avLst/>
          </a:prstGeom>
          <a:solidFill>
            <a:schemeClr val="bg1"/>
          </a:solidFill>
        </p:spPr>
        <p:txBody>
          <a:bodyPr wrap="square" rtlCol="0">
            <a:spAutoFit/>
          </a:bodyPr>
          <a:lstStyle/>
          <a:p>
            <a:r>
              <a:rPr lang="de-DE" sz="1400" dirty="0" smtClean="0">
                <a:solidFill>
                  <a:srgbClr val="FF6600"/>
                </a:solidFill>
                <a:latin typeface="Calibri" pitchFamily="34" charset="0"/>
                <a:cs typeface="Calibri" pitchFamily="34" charset="0"/>
              </a:rPr>
              <a:t>Halo </a:t>
            </a:r>
            <a:r>
              <a:rPr lang="de-DE" sz="1400" dirty="0" err="1" smtClean="0">
                <a:solidFill>
                  <a:srgbClr val="FF6600"/>
                </a:solidFill>
                <a:latin typeface="Calibri" pitchFamily="34" charset="0"/>
                <a:cs typeface="Calibri" pitchFamily="34" charset="0"/>
              </a:rPr>
              <a:t>Collimation</a:t>
            </a:r>
            <a:endParaRPr lang="de-DE" sz="1400" dirty="0" smtClean="0">
              <a:solidFill>
                <a:srgbClr val="FF6600"/>
              </a:solidFill>
              <a:latin typeface="Calibri" pitchFamily="34" charset="0"/>
              <a:cs typeface="Calibri" pitchFamily="34" charset="0"/>
            </a:endParaRPr>
          </a:p>
        </p:txBody>
      </p:sp>
      <p:cxnSp>
        <p:nvCxnSpPr>
          <p:cNvPr id="12" name="Gerade Verbindung mit Pfeil 11"/>
          <p:cNvCxnSpPr/>
          <p:nvPr/>
        </p:nvCxnSpPr>
        <p:spPr bwMode="auto">
          <a:xfrm flipH="1">
            <a:off x="3168405" y="2084153"/>
            <a:ext cx="1118960" cy="1378985"/>
          </a:xfrm>
          <a:prstGeom prst="straightConnector1">
            <a:avLst/>
          </a:prstGeom>
          <a:noFill/>
          <a:ln w="25400" cap="flat" cmpd="sng" algn="ctr">
            <a:solidFill>
              <a:srgbClr val="FF6600"/>
            </a:solidFill>
            <a:prstDash val="solid"/>
            <a:round/>
            <a:headEnd type="none" w="med" len="med"/>
            <a:tailEnd type="arrow"/>
          </a:ln>
          <a:effectLst/>
        </p:spPr>
      </p:cxnSp>
      <p:sp>
        <p:nvSpPr>
          <p:cNvPr id="4" name="Rechteck 3"/>
          <p:cNvSpPr/>
          <p:nvPr/>
        </p:nvSpPr>
        <p:spPr bwMode="auto">
          <a:xfrm>
            <a:off x="5694272" y="1397682"/>
            <a:ext cx="2999786" cy="1675038"/>
          </a:xfrm>
          <a:prstGeom prst="rect">
            <a:avLst/>
          </a:prstGeom>
          <a:solidFill>
            <a:schemeClr val="bg1"/>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13" name="Textfeld 12"/>
          <p:cNvSpPr txBox="1"/>
          <p:nvPr/>
        </p:nvSpPr>
        <p:spPr>
          <a:xfrm>
            <a:off x="7878361" y="3174828"/>
            <a:ext cx="702957" cy="307777"/>
          </a:xfrm>
          <a:prstGeom prst="rect">
            <a:avLst/>
          </a:prstGeom>
          <a:noFill/>
        </p:spPr>
        <p:txBody>
          <a:bodyPr wrap="square" rtlCol="0">
            <a:spAutoFit/>
          </a:bodyPr>
          <a:lstStyle/>
          <a:p>
            <a:r>
              <a:rPr lang="de-DE" sz="1400" dirty="0" smtClean="0">
                <a:solidFill>
                  <a:srgbClr val="0000FF"/>
                </a:solidFill>
                <a:latin typeface="Calibri" pitchFamily="34" charset="0"/>
                <a:cs typeface="Calibri" pitchFamily="34" charset="0"/>
              </a:rPr>
              <a:t>RFQ</a:t>
            </a:r>
          </a:p>
        </p:txBody>
      </p:sp>
      <p:cxnSp>
        <p:nvCxnSpPr>
          <p:cNvPr id="14" name="Gerade Verbindung mit Pfeil 13"/>
          <p:cNvCxnSpPr/>
          <p:nvPr/>
        </p:nvCxnSpPr>
        <p:spPr bwMode="auto">
          <a:xfrm flipH="1">
            <a:off x="7865688" y="3463138"/>
            <a:ext cx="279551" cy="450836"/>
          </a:xfrm>
          <a:prstGeom prst="straightConnector1">
            <a:avLst/>
          </a:prstGeom>
          <a:noFill/>
          <a:ln w="25400" cap="flat" cmpd="sng" algn="ctr">
            <a:solidFill>
              <a:srgbClr val="0000FF"/>
            </a:solidFill>
            <a:prstDash val="solid"/>
            <a:round/>
            <a:headEnd type="none" w="med" len="med"/>
            <a:tailEnd type="arrow"/>
          </a:ln>
          <a:effectLst/>
        </p:spPr>
      </p:cxnSp>
      <p:sp>
        <p:nvSpPr>
          <p:cNvPr id="15" name="Textfeld 14"/>
          <p:cNvSpPr txBox="1"/>
          <p:nvPr/>
        </p:nvSpPr>
        <p:spPr>
          <a:xfrm>
            <a:off x="5733972" y="1954201"/>
            <a:ext cx="1271502" cy="1077218"/>
          </a:xfrm>
          <a:prstGeom prst="rect">
            <a:avLst/>
          </a:prstGeom>
          <a:noFill/>
        </p:spPr>
        <p:txBody>
          <a:bodyPr wrap="none" rtlCol="0">
            <a:spAutoFit/>
          </a:bodyPr>
          <a:lstStyle/>
          <a:p>
            <a:pPr algn="l"/>
            <a:r>
              <a:rPr lang="de-DE" sz="1600" dirty="0" smtClean="0">
                <a:latin typeface="Calibri" pitchFamily="34" charset="0"/>
                <a:cs typeface="Calibri" pitchFamily="34" charset="0"/>
              </a:rPr>
              <a:t>Ion Source:</a:t>
            </a:r>
          </a:p>
          <a:p>
            <a:pPr marL="285750" indent="-285750" algn="l">
              <a:buFont typeface="Arial" pitchFamily="34" charset="0"/>
              <a:buChar char="•"/>
            </a:pPr>
            <a:r>
              <a:rPr lang="de-DE" sz="1600" dirty="0" smtClean="0">
                <a:latin typeface="Calibri" pitchFamily="34" charset="0"/>
                <a:cs typeface="Calibri" pitchFamily="34" charset="0"/>
              </a:rPr>
              <a:t>p: 50 mA</a:t>
            </a:r>
          </a:p>
          <a:p>
            <a:pPr marL="285750" indent="-285750" algn="l">
              <a:buFont typeface="Arial" pitchFamily="34" charset="0"/>
              <a:buChar char="•"/>
            </a:pPr>
            <a:r>
              <a:rPr lang="de-DE" sz="1600" dirty="0" smtClean="0">
                <a:latin typeface="Calibri" pitchFamily="34" charset="0"/>
                <a:cs typeface="Calibri" pitchFamily="34" charset="0"/>
              </a:rPr>
              <a:t>H</a:t>
            </a:r>
            <a:r>
              <a:rPr lang="de-DE" sz="1600" baseline="-25000" dirty="0" smtClean="0">
                <a:latin typeface="Calibri" pitchFamily="34" charset="0"/>
                <a:cs typeface="Calibri" pitchFamily="34" charset="0"/>
              </a:rPr>
              <a:t>2</a:t>
            </a:r>
            <a:r>
              <a:rPr lang="de-DE" sz="1600" baseline="30000" dirty="0" smtClean="0">
                <a:latin typeface="Calibri" pitchFamily="34" charset="0"/>
                <a:cs typeface="Calibri" pitchFamily="34" charset="0"/>
              </a:rPr>
              <a:t>+</a:t>
            </a:r>
            <a:r>
              <a:rPr lang="de-DE" sz="1600" dirty="0" smtClean="0">
                <a:latin typeface="Calibri" pitchFamily="34" charset="0"/>
                <a:cs typeface="Calibri" pitchFamily="34" charset="0"/>
              </a:rPr>
              <a:t>: 5 mA</a:t>
            </a:r>
          </a:p>
          <a:p>
            <a:pPr marL="285750" indent="-285750" algn="l">
              <a:buFont typeface="Arial" pitchFamily="34" charset="0"/>
              <a:buChar char="•"/>
            </a:pPr>
            <a:r>
              <a:rPr lang="de-DE" sz="1600" dirty="0" smtClean="0">
                <a:latin typeface="Calibri" pitchFamily="34" charset="0"/>
                <a:cs typeface="Calibri" pitchFamily="34" charset="0"/>
              </a:rPr>
              <a:t>H</a:t>
            </a:r>
            <a:r>
              <a:rPr lang="de-DE" sz="1600" baseline="-25000" dirty="0" smtClean="0">
                <a:latin typeface="Calibri" pitchFamily="34" charset="0"/>
                <a:cs typeface="Calibri" pitchFamily="34" charset="0"/>
              </a:rPr>
              <a:t>3</a:t>
            </a:r>
            <a:r>
              <a:rPr lang="de-DE" sz="1600" baseline="30000" dirty="0" smtClean="0">
                <a:latin typeface="Calibri" pitchFamily="34" charset="0"/>
                <a:cs typeface="Calibri" pitchFamily="34" charset="0"/>
              </a:rPr>
              <a:t>+</a:t>
            </a:r>
            <a:r>
              <a:rPr lang="de-DE" sz="1600" dirty="0" smtClean="0">
                <a:latin typeface="Calibri" pitchFamily="34" charset="0"/>
                <a:cs typeface="Calibri" pitchFamily="34" charset="0"/>
              </a:rPr>
              <a:t>: 5 mA</a:t>
            </a:r>
            <a:endParaRPr lang="de-DE" sz="1600" baseline="30000" dirty="0" smtClean="0">
              <a:latin typeface="Calibri" pitchFamily="34" charset="0"/>
              <a:cs typeface="Calibri" pitchFamily="34" charset="0"/>
            </a:endParaRPr>
          </a:p>
        </p:txBody>
      </p:sp>
      <p:sp>
        <p:nvSpPr>
          <p:cNvPr id="16" name="Textfeld 15"/>
          <p:cNvSpPr txBox="1"/>
          <p:nvPr/>
        </p:nvSpPr>
        <p:spPr>
          <a:xfrm>
            <a:off x="7012483" y="1978475"/>
            <a:ext cx="2223789" cy="1323439"/>
          </a:xfrm>
          <a:prstGeom prst="rect">
            <a:avLst/>
          </a:prstGeom>
          <a:noFill/>
        </p:spPr>
        <p:txBody>
          <a:bodyPr wrap="square" rtlCol="0">
            <a:spAutoFit/>
          </a:bodyPr>
          <a:lstStyle/>
          <a:p>
            <a:pPr algn="l"/>
            <a:r>
              <a:rPr lang="de-DE" sz="1600" dirty="0" smtClean="0">
                <a:solidFill>
                  <a:srgbClr val="0000FF"/>
                </a:solidFill>
                <a:latin typeface="Calibri" pitchFamily="34" charset="0"/>
                <a:cs typeface="Calibri" pitchFamily="34" charset="0"/>
              </a:rPr>
              <a:t>Total Transmission</a:t>
            </a:r>
          </a:p>
          <a:p>
            <a:pPr marL="285750" indent="-285750" algn="l">
              <a:buFont typeface="Arial" pitchFamily="34" charset="0"/>
              <a:buChar char="•"/>
            </a:pPr>
            <a:r>
              <a:rPr lang="de-DE" sz="1600" dirty="0" smtClean="0">
                <a:solidFill>
                  <a:srgbClr val="0000FF"/>
                </a:solidFill>
                <a:latin typeface="Calibri" pitchFamily="34" charset="0"/>
                <a:cs typeface="Calibri" pitchFamily="34" charset="0"/>
              </a:rPr>
              <a:t>p: 97.2%</a:t>
            </a:r>
          </a:p>
          <a:p>
            <a:pPr marL="285750" indent="-285750" algn="l">
              <a:buFont typeface="Arial" pitchFamily="34" charset="0"/>
              <a:buChar char="•"/>
            </a:pPr>
            <a:r>
              <a:rPr lang="de-DE" sz="1600" dirty="0" smtClean="0">
                <a:solidFill>
                  <a:srgbClr val="0000FF"/>
                </a:solidFill>
                <a:latin typeface="Calibri" pitchFamily="34" charset="0"/>
                <a:cs typeface="Calibri" pitchFamily="34" charset="0"/>
              </a:rPr>
              <a:t>H</a:t>
            </a:r>
            <a:r>
              <a:rPr lang="de-DE" sz="1600" baseline="-25000" dirty="0" smtClean="0">
                <a:solidFill>
                  <a:srgbClr val="0000FF"/>
                </a:solidFill>
                <a:latin typeface="Calibri" pitchFamily="34" charset="0"/>
                <a:cs typeface="Calibri" pitchFamily="34" charset="0"/>
              </a:rPr>
              <a:t>2</a:t>
            </a:r>
            <a:r>
              <a:rPr lang="de-DE" sz="1600" baseline="30000" dirty="0" smtClean="0">
                <a:solidFill>
                  <a:srgbClr val="0000FF"/>
                </a:solidFill>
                <a:latin typeface="Calibri" pitchFamily="34" charset="0"/>
                <a:cs typeface="Calibri" pitchFamily="34" charset="0"/>
              </a:rPr>
              <a:t>+</a:t>
            </a:r>
            <a:r>
              <a:rPr lang="de-DE" sz="1600" dirty="0" smtClean="0">
                <a:solidFill>
                  <a:srgbClr val="0000FF"/>
                </a:solidFill>
                <a:latin typeface="Calibri" pitchFamily="34" charset="0"/>
                <a:cs typeface="Calibri" pitchFamily="34" charset="0"/>
              </a:rPr>
              <a:t>: 1.0%</a:t>
            </a:r>
          </a:p>
          <a:p>
            <a:pPr marL="285750" indent="-285750" algn="l">
              <a:buFont typeface="Arial" pitchFamily="34" charset="0"/>
              <a:buChar char="•"/>
            </a:pPr>
            <a:r>
              <a:rPr lang="de-DE" sz="1600" dirty="0" smtClean="0">
                <a:solidFill>
                  <a:srgbClr val="0000FF"/>
                </a:solidFill>
                <a:latin typeface="Calibri" pitchFamily="34" charset="0"/>
                <a:cs typeface="Calibri" pitchFamily="34" charset="0"/>
              </a:rPr>
              <a:t>H</a:t>
            </a:r>
            <a:r>
              <a:rPr lang="de-DE" sz="1600" baseline="-25000" dirty="0" smtClean="0">
                <a:solidFill>
                  <a:srgbClr val="0000FF"/>
                </a:solidFill>
                <a:latin typeface="Calibri" pitchFamily="34" charset="0"/>
                <a:cs typeface="Calibri" pitchFamily="34" charset="0"/>
              </a:rPr>
              <a:t>3</a:t>
            </a:r>
            <a:r>
              <a:rPr lang="de-DE" sz="1600" baseline="30000" dirty="0" smtClean="0">
                <a:solidFill>
                  <a:srgbClr val="0000FF"/>
                </a:solidFill>
                <a:latin typeface="Calibri" pitchFamily="34" charset="0"/>
                <a:cs typeface="Calibri" pitchFamily="34" charset="0"/>
              </a:rPr>
              <a:t>+</a:t>
            </a:r>
            <a:r>
              <a:rPr lang="de-DE" sz="1600" dirty="0" smtClean="0">
                <a:solidFill>
                  <a:srgbClr val="0000FF"/>
                </a:solidFill>
                <a:latin typeface="Calibri" pitchFamily="34" charset="0"/>
                <a:cs typeface="Calibri" pitchFamily="34" charset="0"/>
              </a:rPr>
              <a:t>: 0.3%</a:t>
            </a:r>
            <a:endParaRPr lang="de-DE" sz="1600" dirty="0">
              <a:solidFill>
                <a:srgbClr val="0000FF"/>
              </a:solidFill>
              <a:latin typeface="Calibri" pitchFamily="34" charset="0"/>
              <a:cs typeface="Calibri" pitchFamily="34" charset="0"/>
            </a:endParaRPr>
          </a:p>
          <a:p>
            <a:pPr marL="285750" indent="-285750" algn="l">
              <a:buFont typeface="Arial" pitchFamily="34" charset="0"/>
              <a:buChar char="•"/>
            </a:pPr>
            <a:endParaRPr lang="de-DE" sz="1600" dirty="0" smtClean="0">
              <a:solidFill>
                <a:srgbClr val="0000FF"/>
              </a:solidFill>
              <a:latin typeface="Calibri" pitchFamily="34" charset="0"/>
              <a:cs typeface="Calibri" pitchFamily="34" charset="0"/>
            </a:endParaRPr>
          </a:p>
        </p:txBody>
      </p:sp>
      <p:cxnSp>
        <p:nvCxnSpPr>
          <p:cNvPr id="17" name="Gerade Verbindung mit Pfeil 16"/>
          <p:cNvCxnSpPr/>
          <p:nvPr/>
        </p:nvCxnSpPr>
        <p:spPr bwMode="auto">
          <a:xfrm flipH="1">
            <a:off x="2302939" y="1872198"/>
            <a:ext cx="282011" cy="1200522"/>
          </a:xfrm>
          <a:prstGeom prst="straightConnector1">
            <a:avLst/>
          </a:prstGeom>
          <a:noFill/>
          <a:ln w="25400" cap="flat" cmpd="sng" algn="ctr">
            <a:solidFill>
              <a:srgbClr val="FF0000"/>
            </a:solidFill>
            <a:prstDash val="solid"/>
            <a:round/>
            <a:headEnd type="none" w="med" len="med"/>
            <a:tailEnd type="arrow"/>
          </a:ln>
          <a:effectLst/>
        </p:spPr>
      </p:cxnSp>
      <p:sp>
        <p:nvSpPr>
          <p:cNvPr id="18" name="Textfeld 17"/>
          <p:cNvSpPr txBox="1"/>
          <p:nvPr/>
        </p:nvSpPr>
        <p:spPr>
          <a:xfrm>
            <a:off x="1279246" y="5484415"/>
            <a:ext cx="582212" cy="369332"/>
          </a:xfrm>
          <a:prstGeom prst="rect">
            <a:avLst/>
          </a:prstGeom>
          <a:noFill/>
        </p:spPr>
        <p:txBody>
          <a:bodyPr wrap="none" rtlCol="0">
            <a:spAutoFit/>
          </a:bodyPr>
          <a:lstStyle/>
          <a:p>
            <a:r>
              <a:rPr lang="de-DE" dirty="0" smtClean="0">
                <a:latin typeface="Calibri" pitchFamily="34" charset="0"/>
                <a:cs typeface="Calibri" pitchFamily="34" charset="0"/>
              </a:rPr>
              <a:t>Sol1</a:t>
            </a:r>
          </a:p>
        </p:txBody>
      </p:sp>
      <p:sp>
        <p:nvSpPr>
          <p:cNvPr id="20" name="Textfeld 19"/>
          <p:cNvSpPr txBox="1"/>
          <p:nvPr/>
        </p:nvSpPr>
        <p:spPr>
          <a:xfrm>
            <a:off x="3090699" y="5437635"/>
            <a:ext cx="582212" cy="369332"/>
          </a:xfrm>
          <a:prstGeom prst="rect">
            <a:avLst/>
          </a:prstGeom>
          <a:noFill/>
        </p:spPr>
        <p:txBody>
          <a:bodyPr wrap="none" rtlCol="0">
            <a:spAutoFit/>
          </a:bodyPr>
          <a:lstStyle/>
          <a:p>
            <a:r>
              <a:rPr lang="de-DE" dirty="0" smtClean="0">
                <a:latin typeface="Calibri" pitchFamily="34" charset="0"/>
                <a:cs typeface="Calibri" pitchFamily="34" charset="0"/>
              </a:rPr>
              <a:t>Sol2</a:t>
            </a:r>
          </a:p>
        </p:txBody>
      </p:sp>
      <p:sp>
        <p:nvSpPr>
          <p:cNvPr id="21" name="Textfeld 20"/>
          <p:cNvSpPr txBox="1"/>
          <p:nvPr/>
        </p:nvSpPr>
        <p:spPr>
          <a:xfrm>
            <a:off x="5054794" y="5452149"/>
            <a:ext cx="582212" cy="369332"/>
          </a:xfrm>
          <a:prstGeom prst="rect">
            <a:avLst/>
          </a:prstGeom>
          <a:noFill/>
        </p:spPr>
        <p:txBody>
          <a:bodyPr wrap="none" rtlCol="0">
            <a:spAutoFit/>
          </a:bodyPr>
          <a:lstStyle/>
          <a:p>
            <a:r>
              <a:rPr lang="de-DE" dirty="0" smtClean="0">
                <a:latin typeface="Calibri" pitchFamily="34" charset="0"/>
                <a:cs typeface="Calibri" pitchFamily="34" charset="0"/>
              </a:rPr>
              <a:t>Sol3</a:t>
            </a:r>
          </a:p>
        </p:txBody>
      </p:sp>
      <p:sp>
        <p:nvSpPr>
          <p:cNvPr id="19" name="Textfeld 18"/>
          <p:cNvSpPr txBox="1"/>
          <p:nvPr/>
        </p:nvSpPr>
        <p:spPr>
          <a:xfrm>
            <a:off x="6186098" y="1412429"/>
            <a:ext cx="2150845" cy="584775"/>
          </a:xfrm>
          <a:prstGeom prst="rect">
            <a:avLst/>
          </a:prstGeom>
          <a:noFill/>
        </p:spPr>
        <p:txBody>
          <a:bodyPr wrap="none" rtlCol="0">
            <a:spAutoFit/>
          </a:bodyPr>
          <a:lstStyle/>
          <a:p>
            <a:r>
              <a:rPr lang="de-DE" sz="1600" i="1" dirty="0" err="1" smtClean="0">
                <a:latin typeface="Calibri" pitchFamily="34" charset="0"/>
                <a:cs typeface="Calibri" pitchFamily="34" charset="0"/>
              </a:rPr>
              <a:t>W</a:t>
            </a:r>
            <a:r>
              <a:rPr lang="de-DE" sz="1600" i="1" baseline="-25000" dirty="0" err="1" smtClean="0">
                <a:latin typeface="Calibri" pitchFamily="34" charset="0"/>
                <a:cs typeface="Calibri" pitchFamily="34" charset="0"/>
              </a:rPr>
              <a:t>b</a:t>
            </a:r>
            <a:r>
              <a:rPr lang="de-DE" sz="1600" i="1" dirty="0" smtClean="0">
                <a:latin typeface="Calibri" pitchFamily="34" charset="0"/>
                <a:cs typeface="Calibri" pitchFamily="34" charset="0"/>
              </a:rPr>
              <a:t> = 120 keV, </a:t>
            </a:r>
          </a:p>
          <a:p>
            <a:r>
              <a:rPr lang="de-DE" sz="1600" i="1" dirty="0" smtClean="0">
                <a:latin typeface="Calibri" pitchFamily="34" charset="0"/>
                <a:cs typeface="Calibri" pitchFamily="34" charset="0"/>
              </a:rPr>
              <a:t>IGUN Input Distribution</a:t>
            </a:r>
          </a:p>
        </p:txBody>
      </p:sp>
    </p:spTree>
    <p:extLst>
      <p:ext uri="{BB962C8B-B14F-4D97-AF65-F5344CB8AC3E}">
        <p14:creationId xmlns:p14="http://schemas.microsoft.com/office/powerpoint/2010/main" val="48309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Frankfurt Neutron Source FRANZ</a:t>
            </a:r>
            <a:endParaRPr lang="de-DE" dirty="0"/>
          </a:p>
        </p:txBody>
      </p:sp>
      <p:sp>
        <p:nvSpPr>
          <p:cNvPr id="17" name="Titel 1"/>
          <p:cNvSpPr txBox="1">
            <a:spLocks/>
          </p:cNvSpPr>
          <p:nvPr/>
        </p:nvSpPr>
        <p:spPr>
          <a:xfrm>
            <a:off x="451998" y="792167"/>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endParaRPr lang="de-DE" sz="3000" dirty="0"/>
          </a:p>
        </p:txBody>
      </p:sp>
      <p:sp>
        <p:nvSpPr>
          <p:cNvPr id="46" name="Textfeld 45"/>
          <p:cNvSpPr txBox="1"/>
          <p:nvPr/>
        </p:nvSpPr>
        <p:spPr>
          <a:xfrm>
            <a:off x="397563" y="4535415"/>
            <a:ext cx="3369132" cy="2031325"/>
          </a:xfrm>
          <a:prstGeom prst="rect">
            <a:avLst/>
          </a:prstGeom>
          <a:noFill/>
        </p:spPr>
        <p:txBody>
          <a:bodyPr wrap="square" rtlCol="0">
            <a:spAutoFit/>
          </a:bodyPr>
          <a:lstStyle/>
          <a:p>
            <a:pPr marL="174625" indent="-174625" algn="l">
              <a:buFont typeface="Arial" panose="020B0604020202020204" pitchFamily="34" charset="0"/>
              <a:buChar char="•"/>
            </a:pPr>
            <a:r>
              <a:rPr lang="en-US" dirty="0">
                <a:solidFill>
                  <a:srgbClr val="FF6600"/>
                </a:solidFill>
                <a:latin typeface="Calibri" pitchFamily="34" charset="0"/>
                <a:cs typeface="Calibri" pitchFamily="34" charset="0"/>
              </a:rPr>
              <a:t>Deliver a high </a:t>
            </a:r>
            <a:r>
              <a:rPr lang="en-US" dirty="0" smtClean="0">
                <a:solidFill>
                  <a:srgbClr val="FF6600"/>
                </a:solidFill>
                <a:latin typeface="Calibri" pitchFamily="34" charset="0"/>
                <a:cs typeface="Calibri" pitchFamily="34" charset="0"/>
              </a:rPr>
              <a:t>(peak) </a:t>
            </a:r>
            <a:r>
              <a:rPr lang="en-US" dirty="0">
                <a:solidFill>
                  <a:srgbClr val="FF6600"/>
                </a:solidFill>
                <a:latin typeface="Calibri" pitchFamily="34" charset="0"/>
                <a:cs typeface="Calibri" pitchFamily="34" charset="0"/>
              </a:rPr>
              <a:t>neutron </a:t>
            </a:r>
            <a:r>
              <a:rPr lang="en-US" dirty="0" smtClean="0">
                <a:solidFill>
                  <a:srgbClr val="FF6600"/>
                </a:solidFill>
                <a:latin typeface="Calibri" pitchFamily="34" charset="0"/>
                <a:cs typeface="Calibri" pitchFamily="34" charset="0"/>
              </a:rPr>
              <a:t>flux, </a:t>
            </a:r>
            <a:endParaRPr lang="en-US" dirty="0">
              <a:solidFill>
                <a:srgbClr val="FF6600"/>
              </a:solidFill>
              <a:latin typeface="Calibri" pitchFamily="34" charset="0"/>
              <a:cs typeface="Calibri" pitchFamily="34" charset="0"/>
            </a:endParaRPr>
          </a:p>
          <a:p>
            <a:pPr marL="174625" indent="-174625" algn="l">
              <a:buFont typeface="Arial" panose="020B0604020202020204" pitchFamily="34" charset="0"/>
              <a:buChar char="•"/>
            </a:pPr>
            <a:r>
              <a:rPr lang="en-US" dirty="0" smtClean="0">
                <a:latin typeface="Calibri" pitchFamily="34" charset="0"/>
                <a:cs typeface="Calibri" pitchFamily="34" charset="0"/>
              </a:rPr>
              <a:t>produced via the </a:t>
            </a:r>
            <a:r>
              <a:rPr lang="en-US" baseline="30000" dirty="0" smtClean="0">
                <a:latin typeface="Calibri" pitchFamily="34" charset="0"/>
                <a:cs typeface="Calibri" pitchFamily="34" charset="0"/>
              </a:rPr>
              <a:t>7</a:t>
            </a:r>
            <a:r>
              <a:rPr lang="en-US" dirty="0" smtClean="0">
                <a:latin typeface="Calibri" pitchFamily="34" charset="0"/>
                <a:cs typeface="Calibri" pitchFamily="34" charset="0"/>
              </a:rPr>
              <a:t>Li(</a:t>
            </a:r>
            <a:r>
              <a:rPr lang="en-US" dirty="0" err="1" smtClean="0">
                <a:latin typeface="Calibri" pitchFamily="34" charset="0"/>
                <a:cs typeface="Calibri" pitchFamily="34" charset="0"/>
              </a:rPr>
              <a:t>p,n</a:t>
            </a:r>
            <a:r>
              <a:rPr lang="en-US" dirty="0" smtClean="0">
                <a:latin typeface="Calibri" pitchFamily="34" charset="0"/>
                <a:cs typeface="Calibri" pitchFamily="34" charset="0"/>
              </a:rPr>
              <a:t>)</a:t>
            </a:r>
            <a:r>
              <a:rPr lang="en-US" baseline="30000" dirty="0" smtClean="0">
                <a:latin typeface="Calibri" pitchFamily="34" charset="0"/>
                <a:cs typeface="Calibri" pitchFamily="34" charset="0"/>
              </a:rPr>
              <a:t>7</a:t>
            </a:r>
            <a:r>
              <a:rPr lang="en-US" dirty="0" smtClean="0">
                <a:latin typeface="Calibri" pitchFamily="34" charset="0"/>
                <a:cs typeface="Calibri" pitchFamily="34" charset="0"/>
              </a:rPr>
              <a:t>Be</a:t>
            </a:r>
            <a:r>
              <a:rPr lang="en-US" baseline="30000" dirty="0" smtClean="0">
                <a:latin typeface="Calibri" pitchFamily="34" charset="0"/>
                <a:cs typeface="Calibri" pitchFamily="34" charset="0"/>
              </a:rPr>
              <a:t> </a:t>
            </a:r>
            <a:r>
              <a:rPr lang="en-US" dirty="0" smtClean="0">
                <a:latin typeface="Calibri" pitchFamily="34" charset="0"/>
                <a:cs typeface="Calibri" pitchFamily="34" charset="0"/>
              </a:rPr>
              <a:t>reaction,</a:t>
            </a:r>
          </a:p>
          <a:p>
            <a:pPr marL="174625" indent="-174625" algn="l">
              <a:buFont typeface="Arial" panose="020B0604020202020204" pitchFamily="34" charset="0"/>
              <a:buChar char="•"/>
            </a:pPr>
            <a:r>
              <a:rPr lang="en-US" dirty="0" smtClean="0">
                <a:solidFill>
                  <a:srgbClr val="0000FF"/>
                </a:solidFill>
                <a:latin typeface="Calibri" pitchFamily="34" charset="0"/>
                <a:cs typeface="Calibri" pitchFamily="34" charset="0"/>
              </a:rPr>
              <a:t>for the energy-dependent </a:t>
            </a:r>
            <a:r>
              <a:rPr lang="en-US" dirty="0">
                <a:solidFill>
                  <a:srgbClr val="0000FF"/>
                </a:solidFill>
                <a:latin typeface="Calibri" pitchFamily="34" charset="0"/>
                <a:cs typeface="Calibri" pitchFamily="34" charset="0"/>
              </a:rPr>
              <a:t>measurements of n-capture cross </a:t>
            </a:r>
            <a:r>
              <a:rPr lang="en-US" dirty="0" smtClean="0">
                <a:solidFill>
                  <a:srgbClr val="0000FF"/>
                </a:solidFill>
                <a:latin typeface="Calibri" pitchFamily="34" charset="0"/>
                <a:cs typeface="Calibri" pitchFamily="34" charset="0"/>
              </a:rPr>
              <a:t>sections (using TOF).</a:t>
            </a:r>
            <a:endParaRPr lang="en-US" dirty="0">
              <a:solidFill>
                <a:srgbClr val="0000FF"/>
              </a:solidFill>
              <a:latin typeface="Calibri" pitchFamily="34" charset="0"/>
              <a:cs typeface="Calibri" pitchFamily="34" charset="0"/>
            </a:endParaRPr>
          </a:p>
        </p:txBody>
      </p:sp>
      <p:sp>
        <p:nvSpPr>
          <p:cNvPr id="12" name="Rechteck 11"/>
          <p:cNvSpPr/>
          <p:nvPr/>
        </p:nvSpPr>
        <p:spPr>
          <a:xfrm>
            <a:off x="4985889" y="4645617"/>
            <a:ext cx="3804133" cy="1754326"/>
          </a:xfrm>
          <a:prstGeom prst="rect">
            <a:avLst/>
          </a:prstGeom>
        </p:spPr>
        <p:txBody>
          <a:bodyPr wrap="square">
            <a:spAutoFit/>
          </a:bodyPr>
          <a:lstStyle/>
          <a:p>
            <a:pPr marL="174625" indent="-174625" algn="l">
              <a:buFont typeface="Arial" panose="020B0604020202020204" pitchFamily="34" charset="0"/>
              <a:buChar char="•"/>
            </a:pPr>
            <a:r>
              <a:rPr lang="de-DE" dirty="0" err="1" smtClean="0">
                <a:solidFill>
                  <a:srgbClr val="FF6600"/>
                </a:solidFill>
                <a:latin typeface="Calibri" pitchFamily="34" charset="0"/>
                <a:cs typeface="Calibri" pitchFamily="34" charset="0"/>
                <a:sym typeface="Wingdings" panose="05000000000000000000" pitchFamily="2" charset="2"/>
              </a:rPr>
              <a:t>with</a:t>
            </a:r>
            <a:r>
              <a:rPr lang="de-DE" dirty="0" smtClean="0">
                <a:solidFill>
                  <a:srgbClr val="FF6600"/>
                </a:solidFill>
                <a:latin typeface="Calibri" pitchFamily="34" charset="0"/>
                <a:cs typeface="Calibri" pitchFamily="34" charset="0"/>
                <a:sym typeface="Wingdings" panose="05000000000000000000" pitchFamily="2" charset="2"/>
              </a:rPr>
              <a:t> </a:t>
            </a:r>
            <a:r>
              <a:rPr lang="de-DE" dirty="0">
                <a:solidFill>
                  <a:srgbClr val="FF6600"/>
                </a:solidFill>
                <a:latin typeface="Calibri" pitchFamily="34" charset="0"/>
                <a:cs typeface="Calibri" pitchFamily="34" charset="0"/>
                <a:sym typeface="Wingdings" panose="05000000000000000000" pitchFamily="2" charset="2"/>
              </a:rPr>
              <a:t>high </a:t>
            </a:r>
            <a:r>
              <a:rPr lang="de-DE" dirty="0" err="1">
                <a:solidFill>
                  <a:srgbClr val="FF6600"/>
                </a:solidFill>
                <a:latin typeface="Calibri" pitchFamily="34" charset="0"/>
                <a:cs typeface="Calibri" pitchFamily="34" charset="0"/>
                <a:sym typeface="Wingdings" panose="05000000000000000000" pitchFamily="2" charset="2"/>
              </a:rPr>
              <a:t>intensities</a:t>
            </a:r>
            <a:r>
              <a:rPr lang="de-DE" dirty="0">
                <a:solidFill>
                  <a:srgbClr val="FF6600"/>
                </a:solidFill>
                <a:latin typeface="Calibri" pitchFamily="34" charset="0"/>
                <a:cs typeface="Calibri" pitchFamily="34" charset="0"/>
                <a:sym typeface="Wingdings" panose="05000000000000000000" pitchFamily="2" charset="2"/>
              </a:rPr>
              <a:t> (50-200 mA</a:t>
            </a:r>
            <a:r>
              <a:rPr lang="de-DE" dirty="0" smtClean="0">
                <a:solidFill>
                  <a:srgbClr val="FF6600"/>
                </a:solidFill>
                <a:latin typeface="Calibri" pitchFamily="34" charset="0"/>
                <a:cs typeface="Calibri" pitchFamily="34" charset="0"/>
                <a:sym typeface="Wingdings" panose="05000000000000000000" pitchFamily="2" charset="2"/>
              </a:rPr>
              <a:t>),</a:t>
            </a:r>
          </a:p>
          <a:p>
            <a:pPr marL="174625" indent="-174625" algn="l"/>
            <a:endParaRPr lang="de-DE" dirty="0">
              <a:solidFill>
                <a:srgbClr val="FF6600"/>
              </a:solidFill>
              <a:latin typeface="Calibri" pitchFamily="34" charset="0"/>
              <a:cs typeface="Calibri" pitchFamily="34" charset="0"/>
              <a:sym typeface="Wingdings" panose="05000000000000000000" pitchFamily="2" charset="2"/>
            </a:endParaRPr>
          </a:p>
          <a:p>
            <a:pPr marL="174625" indent="-174625" algn="l">
              <a:buFont typeface="Arial" panose="020B0604020202020204" pitchFamily="34" charset="0"/>
              <a:buChar char="•"/>
            </a:pPr>
            <a:r>
              <a:rPr lang="de-DE" dirty="0" smtClean="0">
                <a:latin typeface="Calibri" pitchFamily="34" charset="0"/>
                <a:cs typeface="Calibri" pitchFamily="34" charset="0"/>
                <a:sym typeface="Wingdings" panose="05000000000000000000" pitchFamily="2" charset="2"/>
              </a:rPr>
              <a:t>at </a:t>
            </a:r>
            <a:r>
              <a:rPr lang="de-DE" dirty="0">
                <a:latin typeface="Calibri" pitchFamily="34" charset="0"/>
                <a:cs typeface="Calibri" pitchFamily="34" charset="0"/>
                <a:sym typeface="Wingdings" panose="05000000000000000000" pitchFamily="2" charset="2"/>
              </a:rPr>
              <a:t>2 </a:t>
            </a:r>
            <a:r>
              <a:rPr lang="de-DE" dirty="0" err="1">
                <a:latin typeface="Calibri" pitchFamily="34" charset="0"/>
                <a:cs typeface="Calibri" pitchFamily="34" charset="0"/>
                <a:sym typeface="Wingdings" panose="05000000000000000000" pitchFamily="2" charset="2"/>
              </a:rPr>
              <a:t>MeV</a:t>
            </a:r>
            <a:r>
              <a:rPr lang="de-DE" dirty="0">
                <a:latin typeface="Calibri" pitchFamily="34" charset="0"/>
                <a:cs typeface="Calibri" pitchFamily="34" charset="0"/>
                <a:sym typeface="Wingdings" panose="05000000000000000000" pitchFamily="2" charset="2"/>
              </a:rPr>
              <a:t> </a:t>
            </a:r>
            <a:r>
              <a:rPr lang="de-DE" dirty="0" smtClean="0">
                <a:latin typeface="Calibri" pitchFamily="34" charset="0"/>
                <a:cs typeface="Calibri" pitchFamily="34" charset="0"/>
                <a:sym typeface="Wingdings" panose="05000000000000000000" pitchFamily="2" charset="2"/>
              </a:rPr>
              <a:t>beam </a:t>
            </a:r>
            <a:r>
              <a:rPr lang="de-DE" dirty="0" err="1" smtClean="0">
                <a:latin typeface="Calibri" pitchFamily="34" charset="0"/>
                <a:cs typeface="Calibri" pitchFamily="34" charset="0"/>
                <a:sym typeface="Wingdings" panose="05000000000000000000" pitchFamily="2" charset="2"/>
              </a:rPr>
              <a:t>energy</a:t>
            </a:r>
            <a:r>
              <a:rPr lang="de-DE" dirty="0" smtClean="0">
                <a:latin typeface="Calibri" pitchFamily="34" charset="0"/>
                <a:cs typeface="Calibri" pitchFamily="34" charset="0"/>
                <a:sym typeface="Wingdings" panose="05000000000000000000" pitchFamily="2" charset="2"/>
              </a:rPr>
              <a:t>,</a:t>
            </a:r>
          </a:p>
          <a:p>
            <a:pPr marL="174625" indent="-174625" algn="l">
              <a:buFont typeface="Arial" panose="020B0604020202020204" pitchFamily="34" charset="0"/>
              <a:buChar char="•"/>
            </a:pPr>
            <a:endParaRPr lang="de-DE" dirty="0" smtClean="0">
              <a:solidFill>
                <a:srgbClr val="0000FF"/>
              </a:solidFill>
              <a:latin typeface="Calibri" pitchFamily="34" charset="0"/>
              <a:cs typeface="Calibri" pitchFamily="34" charset="0"/>
              <a:sym typeface="Wingdings" panose="05000000000000000000" pitchFamily="2" charset="2"/>
            </a:endParaRPr>
          </a:p>
          <a:p>
            <a:pPr marL="174625" indent="-174625" algn="l">
              <a:buFont typeface="Arial" panose="020B0604020202020204" pitchFamily="34" charset="0"/>
              <a:buChar char="•"/>
            </a:pPr>
            <a:r>
              <a:rPr lang="de-DE" dirty="0" err="1" smtClean="0">
                <a:solidFill>
                  <a:srgbClr val="0000FF"/>
                </a:solidFill>
                <a:latin typeface="Calibri" pitchFamily="34" charset="0"/>
                <a:cs typeface="Calibri" pitchFamily="34" charset="0"/>
                <a:sym typeface="Wingdings" panose="05000000000000000000" pitchFamily="2" charset="2"/>
              </a:rPr>
              <a:t>with</a:t>
            </a:r>
            <a:r>
              <a:rPr lang="de-DE" dirty="0" smtClean="0">
                <a:solidFill>
                  <a:srgbClr val="0000FF"/>
                </a:solidFill>
                <a:latin typeface="Calibri" pitchFamily="34" charset="0"/>
                <a:cs typeface="Calibri" pitchFamily="34" charset="0"/>
                <a:sym typeface="Wingdings" panose="05000000000000000000" pitchFamily="2" charset="2"/>
              </a:rPr>
              <a:t> </a:t>
            </a:r>
            <a:r>
              <a:rPr lang="de-DE" dirty="0">
                <a:solidFill>
                  <a:srgbClr val="0000FF"/>
                </a:solidFill>
                <a:latin typeface="Calibri" pitchFamily="34" charset="0"/>
                <a:cs typeface="Calibri" pitchFamily="34" charset="0"/>
                <a:sym typeface="Wingdings" panose="05000000000000000000" pitchFamily="2" charset="2"/>
              </a:rPr>
              <a:t>a </a:t>
            </a:r>
            <a:r>
              <a:rPr lang="de-DE" dirty="0" err="1">
                <a:solidFill>
                  <a:srgbClr val="0000FF"/>
                </a:solidFill>
                <a:latin typeface="Calibri" pitchFamily="34" charset="0"/>
                <a:cs typeface="Calibri" pitchFamily="34" charset="0"/>
                <a:sym typeface="Wingdings" panose="05000000000000000000" pitchFamily="2" charset="2"/>
              </a:rPr>
              <a:t>challenging</a:t>
            </a:r>
            <a:r>
              <a:rPr lang="de-DE" dirty="0">
                <a:solidFill>
                  <a:srgbClr val="0000FF"/>
                </a:solidFill>
                <a:latin typeface="Calibri" pitchFamily="34" charset="0"/>
                <a:cs typeface="Calibri" pitchFamily="34" charset="0"/>
                <a:sym typeface="Wingdings" panose="05000000000000000000" pitchFamily="2" charset="2"/>
              </a:rPr>
              <a:t> time </a:t>
            </a:r>
            <a:r>
              <a:rPr lang="de-DE" dirty="0" err="1">
                <a:solidFill>
                  <a:srgbClr val="0000FF"/>
                </a:solidFill>
                <a:latin typeface="Calibri" pitchFamily="34" charset="0"/>
                <a:cs typeface="Calibri" pitchFamily="34" charset="0"/>
                <a:sym typeface="Wingdings" panose="05000000000000000000" pitchFamily="2" charset="2"/>
              </a:rPr>
              <a:t>structure</a:t>
            </a:r>
            <a:r>
              <a:rPr lang="de-DE" dirty="0">
                <a:solidFill>
                  <a:srgbClr val="0000FF"/>
                </a:solidFill>
                <a:latin typeface="Calibri" pitchFamily="34" charset="0"/>
                <a:cs typeface="Calibri" pitchFamily="34" charset="0"/>
                <a:sym typeface="Wingdings" panose="05000000000000000000" pitchFamily="2" charset="2"/>
              </a:rPr>
              <a:t> </a:t>
            </a:r>
            <a:r>
              <a:rPr lang="de-DE" dirty="0" smtClean="0">
                <a:solidFill>
                  <a:srgbClr val="0000FF"/>
                </a:solidFill>
                <a:latin typeface="Calibri" pitchFamily="34" charset="0"/>
                <a:cs typeface="Calibri" pitchFamily="34" charset="0"/>
                <a:sym typeface="Wingdings" panose="05000000000000000000" pitchFamily="2" charset="2"/>
              </a:rPr>
              <a:t/>
            </a:r>
            <a:br>
              <a:rPr lang="de-DE" dirty="0" smtClean="0">
                <a:solidFill>
                  <a:srgbClr val="0000FF"/>
                </a:solidFill>
                <a:latin typeface="Calibri" pitchFamily="34" charset="0"/>
                <a:cs typeface="Calibri" pitchFamily="34" charset="0"/>
                <a:sym typeface="Wingdings" panose="05000000000000000000" pitchFamily="2" charset="2"/>
              </a:rPr>
            </a:br>
            <a:r>
              <a:rPr lang="de-DE" dirty="0" smtClean="0">
                <a:solidFill>
                  <a:srgbClr val="0000FF"/>
                </a:solidFill>
                <a:latin typeface="Calibri" pitchFamily="34" charset="0"/>
                <a:cs typeface="Calibri" pitchFamily="34" charset="0"/>
                <a:sym typeface="Wingdings" panose="05000000000000000000" pitchFamily="2" charset="2"/>
              </a:rPr>
              <a:t>(</a:t>
            </a:r>
            <a:r>
              <a:rPr lang="de-DE" dirty="0">
                <a:solidFill>
                  <a:srgbClr val="0000FF"/>
                </a:solidFill>
                <a:latin typeface="Calibri" pitchFamily="34" charset="0"/>
                <a:cs typeface="Calibri" pitchFamily="34" charset="0"/>
                <a:sym typeface="Wingdings" panose="05000000000000000000" pitchFamily="2" charset="2"/>
              </a:rPr>
              <a:t>1 </a:t>
            </a:r>
            <a:r>
              <a:rPr lang="de-DE" dirty="0" err="1" smtClean="0">
                <a:solidFill>
                  <a:srgbClr val="0000FF"/>
                </a:solidFill>
                <a:latin typeface="Calibri" pitchFamily="34" charset="0"/>
                <a:cs typeface="Calibri" pitchFamily="34" charset="0"/>
                <a:sym typeface="Wingdings" panose="05000000000000000000" pitchFamily="2" charset="2"/>
              </a:rPr>
              <a:t>ns</a:t>
            </a:r>
            <a:r>
              <a:rPr lang="de-DE" dirty="0">
                <a:solidFill>
                  <a:srgbClr val="0000FF"/>
                </a:solidFill>
                <a:latin typeface="Calibri" pitchFamily="34" charset="0"/>
                <a:cs typeface="Calibri" pitchFamily="34" charset="0"/>
                <a:sym typeface="Wingdings" panose="05000000000000000000" pitchFamily="2" charset="2"/>
              </a:rPr>
              <a:t>,</a:t>
            </a:r>
            <a:r>
              <a:rPr lang="de-DE" dirty="0" smtClean="0">
                <a:solidFill>
                  <a:srgbClr val="0000FF"/>
                </a:solidFill>
                <a:latin typeface="Calibri" pitchFamily="34" charset="0"/>
                <a:cs typeface="Calibri" pitchFamily="34" charset="0"/>
                <a:sym typeface="Wingdings" panose="05000000000000000000" pitchFamily="2" charset="2"/>
              </a:rPr>
              <a:t> 257 </a:t>
            </a:r>
            <a:r>
              <a:rPr lang="de-DE" dirty="0">
                <a:solidFill>
                  <a:srgbClr val="0000FF"/>
                </a:solidFill>
                <a:latin typeface="Calibri" pitchFamily="34" charset="0"/>
                <a:cs typeface="Calibri" pitchFamily="34" charset="0"/>
                <a:sym typeface="Wingdings" panose="05000000000000000000" pitchFamily="2" charset="2"/>
              </a:rPr>
              <a:t>kHz).</a:t>
            </a:r>
            <a:endParaRPr lang="de-DE" dirty="0">
              <a:solidFill>
                <a:srgbClr val="0000FF"/>
              </a:solidFill>
              <a:latin typeface="Calibri" pitchFamily="34" charset="0"/>
              <a:cs typeface="Calibri" pitchFamily="34" charset="0"/>
            </a:endParaRPr>
          </a:p>
        </p:txBody>
      </p:sp>
      <p:sp>
        <p:nvSpPr>
          <p:cNvPr id="18" name="Pfeil nach rechts 17"/>
          <p:cNvSpPr/>
          <p:nvPr/>
        </p:nvSpPr>
        <p:spPr bwMode="auto">
          <a:xfrm>
            <a:off x="3868042" y="5253518"/>
            <a:ext cx="1001486" cy="305178"/>
          </a:xfrm>
          <a:prstGeom prst="rightArrow">
            <a:avLst/>
          </a:prstGeom>
          <a:no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19" name="Pfeil nach rechts 18"/>
          <p:cNvSpPr/>
          <p:nvPr/>
        </p:nvSpPr>
        <p:spPr bwMode="auto">
          <a:xfrm>
            <a:off x="3874357" y="4710996"/>
            <a:ext cx="1001486" cy="305178"/>
          </a:xfrm>
          <a:prstGeom prst="rightArrow">
            <a:avLst/>
          </a:prstGeom>
          <a:noFill/>
          <a:ln w="25400" cap="flat" cmpd="sng" algn="ctr">
            <a:solidFill>
              <a:srgbClr val="FF66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5" name="Rechteck 4"/>
          <p:cNvSpPr/>
          <p:nvPr/>
        </p:nvSpPr>
        <p:spPr bwMode="auto">
          <a:xfrm>
            <a:off x="4984935" y="4299857"/>
            <a:ext cx="3767316" cy="2212252"/>
          </a:xfrm>
          <a:prstGeom prst="rect">
            <a:avLst/>
          </a:prstGeom>
          <a:noFill/>
          <a:ln w="254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20" name="Rechteck 19"/>
          <p:cNvSpPr/>
          <p:nvPr/>
        </p:nvSpPr>
        <p:spPr bwMode="auto">
          <a:xfrm>
            <a:off x="397563" y="4299857"/>
            <a:ext cx="3325596" cy="2212252"/>
          </a:xfrm>
          <a:prstGeom prst="rect">
            <a:avLst/>
          </a:prstGeom>
          <a:noFill/>
          <a:ln w="254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21" name="Pfeil nach rechts 20"/>
          <p:cNvSpPr/>
          <p:nvPr/>
        </p:nvSpPr>
        <p:spPr bwMode="auto">
          <a:xfrm>
            <a:off x="3874357" y="5796477"/>
            <a:ext cx="1001486" cy="305178"/>
          </a:xfrm>
          <a:prstGeom prst="rightArrow">
            <a:avLst/>
          </a:prstGeom>
          <a:noFill/>
          <a:ln w="254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22" name="Rechteck 21"/>
          <p:cNvSpPr/>
          <p:nvPr/>
        </p:nvSpPr>
        <p:spPr>
          <a:xfrm>
            <a:off x="4974041" y="4286778"/>
            <a:ext cx="3790996" cy="369332"/>
          </a:xfrm>
          <a:prstGeom prst="rect">
            <a:avLst/>
          </a:prstGeom>
        </p:spPr>
        <p:txBody>
          <a:bodyPr wrap="square">
            <a:spAutoFit/>
          </a:bodyPr>
          <a:lstStyle/>
          <a:p>
            <a:pPr marL="137160" indent="-457200" algn="l"/>
            <a:r>
              <a:rPr lang="de-DE" dirty="0" smtClean="0">
                <a:latin typeface="Calibri" pitchFamily="34" charset="0"/>
                <a:cs typeface="Calibri" pitchFamily="34" charset="0"/>
                <a:sym typeface="Wingdings" panose="05000000000000000000" pitchFamily="2" charset="2"/>
              </a:rPr>
              <a:t>This </a:t>
            </a:r>
            <a:r>
              <a:rPr lang="de-DE" dirty="0" err="1" smtClean="0">
                <a:latin typeface="Calibri" pitchFamily="34" charset="0"/>
                <a:cs typeface="Calibri" pitchFamily="34" charset="0"/>
                <a:sym typeface="Wingdings" panose="05000000000000000000" pitchFamily="2" charset="2"/>
              </a:rPr>
              <a:t>requires</a:t>
            </a:r>
            <a:r>
              <a:rPr lang="de-DE" dirty="0" smtClean="0">
                <a:latin typeface="Calibri" pitchFamily="34" charset="0"/>
                <a:cs typeface="Calibri" pitchFamily="34" charset="0"/>
                <a:sym typeface="Wingdings" panose="05000000000000000000" pitchFamily="2" charset="2"/>
              </a:rPr>
              <a:t> a </a:t>
            </a:r>
            <a:r>
              <a:rPr lang="de-DE" dirty="0" err="1" smtClean="0">
                <a:latin typeface="Calibri" pitchFamily="34" charset="0"/>
                <a:cs typeface="Calibri" pitchFamily="34" charset="0"/>
                <a:sym typeface="Wingdings" panose="05000000000000000000" pitchFamily="2" charset="2"/>
              </a:rPr>
              <a:t>primary</a:t>
            </a:r>
            <a:r>
              <a:rPr lang="de-DE" dirty="0" smtClean="0">
                <a:latin typeface="Calibri" pitchFamily="34" charset="0"/>
                <a:cs typeface="Calibri" pitchFamily="34" charset="0"/>
                <a:sym typeface="Wingdings" panose="05000000000000000000" pitchFamily="2" charset="2"/>
              </a:rPr>
              <a:t> </a:t>
            </a:r>
            <a:r>
              <a:rPr lang="de-DE" dirty="0" err="1" smtClean="0">
                <a:latin typeface="Calibri" pitchFamily="34" charset="0"/>
                <a:cs typeface="Calibri" pitchFamily="34" charset="0"/>
                <a:sym typeface="Wingdings" panose="05000000000000000000" pitchFamily="2" charset="2"/>
              </a:rPr>
              <a:t>proton</a:t>
            </a:r>
            <a:r>
              <a:rPr lang="de-DE" dirty="0" smtClean="0">
                <a:latin typeface="Calibri" pitchFamily="34" charset="0"/>
                <a:cs typeface="Calibri" pitchFamily="34" charset="0"/>
                <a:sym typeface="Wingdings" panose="05000000000000000000" pitchFamily="2" charset="2"/>
              </a:rPr>
              <a:t> beam</a:t>
            </a:r>
            <a:endParaRPr lang="de-DE" dirty="0">
              <a:latin typeface="Calibri" pitchFamily="34" charset="0"/>
              <a:cs typeface="Calibri" pitchFamily="34" charset="0"/>
              <a:sym typeface="Wingdings" panose="05000000000000000000" pitchFamily="2" charset="2"/>
            </a:endParaRPr>
          </a:p>
        </p:txBody>
      </p:sp>
      <p:pic>
        <p:nvPicPr>
          <p:cNvPr id="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323964" y="1728720"/>
            <a:ext cx="6496072" cy="2440887"/>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83"/>
          <p:cNvSpPr txBox="1">
            <a:spLocks noChangeArrowheads="1"/>
          </p:cNvSpPr>
          <p:nvPr/>
        </p:nvSpPr>
        <p:spPr bwMode="auto">
          <a:xfrm>
            <a:off x="3002179" y="1345561"/>
            <a:ext cx="3139642" cy="353943"/>
          </a:xfrm>
          <a:prstGeom prst="rect">
            <a:avLst/>
          </a:prstGeom>
          <a:noFill/>
          <a:ln w="25400" algn="ctr">
            <a:noFill/>
            <a:miter lim="800000"/>
            <a:headEnd/>
            <a:tailEnd/>
          </a:ln>
        </p:spPr>
        <p:txBody>
          <a:bodyPr wrap="none">
            <a:spAutoFit/>
          </a:bodyPr>
          <a:lstStyle/>
          <a:p>
            <a:r>
              <a:rPr lang="de-DE" sz="1700" b="1" dirty="0">
                <a:solidFill>
                  <a:srgbClr val="0000FF"/>
                </a:solidFill>
                <a:latin typeface="Calibri" panose="020F0502020204030204" pitchFamily="34" charset="0"/>
              </a:rPr>
              <a:t>Frankfurt Neutron Source </a:t>
            </a:r>
            <a:r>
              <a:rPr lang="de-DE" sz="1700" b="1" dirty="0" smtClean="0">
                <a:solidFill>
                  <a:srgbClr val="0000FF"/>
                </a:solidFill>
                <a:latin typeface="Calibri" panose="020F0502020204030204" pitchFamily="34" charset="0"/>
              </a:rPr>
              <a:t>FRANZ</a:t>
            </a:r>
            <a:endParaRPr lang="de-DE" sz="1700" b="1" dirty="0">
              <a:solidFill>
                <a:srgbClr val="0000FF"/>
              </a:solidFill>
              <a:latin typeface="Calibri" panose="020F0502020204030204" pitchFamily="34" charset="0"/>
            </a:endParaRPr>
          </a:p>
        </p:txBody>
      </p:sp>
      <p:sp>
        <p:nvSpPr>
          <p:cNvPr id="26" name="L-Form 25"/>
          <p:cNvSpPr/>
          <p:nvPr/>
        </p:nvSpPr>
        <p:spPr bwMode="auto">
          <a:xfrm rot="10800000">
            <a:off x="1017815" y="1366218"/>
            <a:ext cx="7108371" cy="2870026"/>
          </a:xfrm>
          <a:prstGeom prst="corner">
            <a:avLst>
              <a:gd name="adj1" fmla="val 62632"/>
              <a:gd name="adj2" fmla="val 299095"/>
            </a:avLst>
          </a:prstGeom>
          <a:noFill/>
          <a:ln w="25400" cap="flat" cmpd="sng" algn="ctr">
            <a:solidFill>
              <a:srgbClr val="0000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27" name="AutoShape 89"/>
          <p:cNvCxnSpPr>
            <a:cxnSpLocks noChangeShapeType="1"/>
          </p:cNvCxnSpPr>
          <p:nvPr/>
        </p:nvCxnSpPr>
        <p:spPr bwMode="auto">
          <a:xfrm>
            <a:off x="1586204" y="3666480"/>
            <a:ext cx="0" cy="0"/>
          </a:xfrm>
          <a:prstGeom prst="straightConnector1">
            <a:avLst/>
          </a:prstGeom>
          <a:noFill/>
          <a:ln w="25400">
            <a:solidFill>
              <a:srgbClr val="FF0000"/>
            </a:solidFill>
            <a:round/>
            <a:headEnd/>
            <a:tailEnd/>
          </a:ln>
        </p:spPr>
      </p:cxnSp>
      <p:sp>
        <p:nvSpPr>
          <p:cNvPr id="28" name="Rechteck 27"/>
          <p:cNvSpPr/>
          <p:nvPr/>
        </p:nvSpPr>
        <p:spPr>
          <a:xfrm>
            <a:off x="417364" y="4275852"/>
            <a:ext cx="3132660" cy="369332"/>
          </a:xfrm>
          <a:prstGeom prst="rect">
            <a:avLst/>
          </a:prstGeom>
        </p:spPr>
        <p:txBody>
          <a:bodyPr wrap="square">
            <a:spAutoFit/>
          </a:bodyPr>
          <a:lstStyle/>
          <a:p>
            <a:pPr marL="137160" indent="-457200" algn="l"/>
            <a:r>
              <a:rPr lang="de-DE" dirty="0" smtClean="0">
                <a:latin typeface="Calibri" pitchFamily="34" charset="0"/>
                <a:cs typeface="Calibri" pitchFamily="34" charset="0"/>
                <a:sym typeface="Wingdings" panose="05000000000000000000" pitchFamily="2" charset="2"/>
              </a:rPr>
              <a:t>Goal in </a:t>
            </a:r>
            <a:r>
              <a:rPr lang="de-DE" i="1" dirty="0" err="1" smtClean="0">
                <a:latin typeface="Calibri" pitchFamily="34" charset="0"/>
                <a:cs typeface="Calibri" pitchFamily="34" charset="0"/>
                <a:sym typeface="Wingdings" panose="05000000000000000000" pitchFamily="2" charset="2"/>
              </a:rPr>
              <a:t>Compressor</a:t>
            </a:r>
            <a:r>
              <a:rPr lang="de-DE" i="1" dirty="0" smtClean="0">
                <a:latin typeface="Calibri" pitchFamily="34" charset="0"/>
                <a:cs typeface="Calibri" pitchFamily="34" charset="0"/>
                <a:sym typeface="Wingdings" panose="05000000000000000000" pitchFamily="2" charset="2"/>
              </a:rPr>
              <a:t> Mode</a:t>
            </a:r>
            <a:r>
              <a:rPr lang="de-DE" dirty="0" smtClean="0">
                <a:latin typeface="Calibri" pitchFamily="34" charset="0"/>
                <a:cs typeface="Calibri" pitchFamily="34" charset="0"/>
                <a:sym typeface="Wingdings" panose="05000000000000000000" pitchFamily="2" charset="2"/>
              </a:rPr>
              <a:t>:</a:t>
            </a:r>
            <a:endParaRPr lang="de-DE" dirty="0">
              <a:latin typeface="Calibri" pitchFamily="34" charset="0"/>
              <a:cs typeface="Calibri" pitchFamily="34" charset="0"/>
              <a:sym typeface="Wingdings" panose="05000000000000000000" pitchFamily="2" charset="2"/>
            </a:endParaRPr>
          </a:p>
        </p:txBody>
      </p:sp>
      <p:cxnSp>
        <p:nvCxnSpPr>
          <p:cNvPr id="25" name="Gerade Verbindung mit Pfeil 24"/>
          <p:cNvCxnSpPr/>
          <p:nvPr/>
        </p:nvCxnSpPr>
        <p:spPr bwMode="auto">
          <a:xfrm>
            <a:off x="1697684" y="2129373"/>
            <a:ext cx="1658107" cy="0"/>
          </a:xfrm>
          <a:prstGeom prst="straightConnector1">
            <a:avLst/>
          </a:prstGeom>
          <a:noFill/>
          <a:ln w="25400" cap="flat" cmpd="sng" algn="ctr">
            <a:solidFill>
              <a:schemeClr val="tx1"/>
            </a:solidFill>
            <a:prstDash val="solid"/>
            <a:round/>
            <a:headEnd type="arrow" w="med" len="lg"/>
            <a:tailEnd type="arrow" w="med" len="lg"/>
          </a:ln>
          <a:effectLst/>
        </p:spPr>
      </p:cxnSp>
      <p:sp>
        <p:nvSpPr>
          <p:cNvPr id="30" name="Textfeld 29"/>
          <p:cNvSpPr txBox="1"/>
          <p:nvPr/>
        </p:nvSpPr>
        <p:spPr>
          <a:xfrm>
            <a:off x="2227204" y="1885242"/>
            <a:ext cx="569387" cy="276999"/>
          </a:xfrm>
          <a:prstGeom prst="rect">
            <a:avLst/>
          </a:prstGeom>
          <a:noFill/>
        </p:spPr>
        <p:txBody>
          <a:bodyPr wrap="none" rtlCol="0">
            <a:spAutoFit/>
          </a:bodyPr>
          <a:lstStyle/>
          <a:p>
            <a:r>
              <a:rPr lang="de-DE" sz="1200" dirty="0" smtClean="0">
                <a:latin typeface="+mn-lt"/>
                <a:cs typeface="Calibri" pitchFamily="34" charset="0"/>
              </a:rPr>
              <a:t>LEBT</a:t>
            </a:r>
          </a:p>
        </p:txBody>
      </p:sp>
      <p:sp>
        <p:nvSpPr>
          <p:cNvPr id="3" name="Rechteck 2"/>
          <p:cNvSpPr/>
          <p:nvPr/>
        </p:nvSpPr>
        <p:spPr>
          <a:xfrm>
            <a:off x="6297718" y="1423741"/>
            <a:ext cx="1811843" cy="584775"/>
          </a:xfrm>
          <a:prstGeom prst="rect">
            <a:avLst/>
          </a:prstGeom>
        </p:spPr>
        <p:txBody>
          <a:bodyPr wrap="none">
            <a:spAutoFit/>
          </a:bodyPr>
          <a:lstStyle/>
          <a:p>
            <a:r>
              <a:rPr lang="de-DE" sz="1600" i="1" dirty="0" err="1" smtClean="0">
                <a:latin typeface="Calibri" pitchFamily="34" charset="0"/>
                <a:cs typeface="Calibri" pitchFamily="34" charset="0"/>
                <a:sym typeface="Wingdings" panose="05000000000000000000" pitchFamily="2" charset="2"/>
              </a:rPr>
              <a:t>Activation</a:t>
            </a:r>
            <a:r>
              <a:rPr lang="de-DE" sz="1600" i="1" dirty="0" smtClean="0">
                <a:latin typeface="Calibri" pitchFamily="34" charset="0"/>
                <a:cs typeface="Calibri" pitchFamily="34" charset="0"/>
                <a:sym typeface="Wingdings" panose="05000000000000000000" pitchFamily="2" charset="2"/>
              </a:rPr>
              <a:t> Mode:</a:t>
            </a:r>
            <a:endParaRPr lang="de-DE" sz="1600" dirty="0">
              <a:latin typeface="Calibri" pitchFamily="34" charset="0"/>
              <a:cs typeface="Calibri" pitchFamily="34" charset="0"/>
              <a:sym typeface="Wingdings" panose="05000000000000000000" pitchFamily="2" charset="2"/>
            </a:endParaRPr>
          </a:p>
          <a:p>
            <a:r>
              <a:rPr lang="de-DE" sz="1600" dirty="0" smtClean="0">
                <a:latin typeface="Calibri" pitchFamily="34" charset="0"/>
                <a:cs typeface="Calibri" pitchFamily="34" charset="0"/>
                <a:sym typeface="Wingdings" panose="05000000000000000000" pitchFamily="2" charset="2"/>
              </a:rPr>
              <a:t>2 mA, </a:t>
            </a:r>
            <a:r>
              <a:rPr lang="de-DE" sz="1600" dirty="0" err="1" smtClean="0">
                <a:latin typeface="Calibri" pitchFamily="34" charset="0"/>
                <a:cs typeface="Calibri" pitchFamily="34" charset="0"/>
                <a:sym typeface="Wingdings" panose="05000000000000000000" pitchFamily="2" charset="2"/>
              </a:rPr>
              <a:t>cw</a:t>
            </a:r>
            <a:r>
              <a:rPr lang="de-DE" sz="1600" dirty="0" smtClean="0">
                <a:latin typeface="Calibri" pitchFamily="34" charset="0"/>
                <a:cs typeface="Calibri" pitchFamily="34" charset="0"/>
                <a:sym typeface="Wingdings" panose="05000000000000000000" pitchFamily="2" charset="2"/>
              </a:rPr>
              <a:t> </a:t>
            </a:r>
            <a:r>
              <a:rPr lang="de-DE" sz="1600" dirty="0" err="1" smtClean="0">
                <a:latin typeface="Calibri" pitchFamily="34" charset="0"/>
                <a:cs typeface="Calibri" pitchFamily="34" charset="0"/>
                <a:sym typeface="Wingdings" panose="05000000000000000000" pitchFamily="2" charset="2"/>
              </a:rPr>
              <a:t>operation</a:t>
            </a:r>
            <a:endParaRPr lang="de-DE" sz="1600" dirty="0"/>
          </a:p>
        </p:txBody>
      </p:sp>
      <p:cxnSp>
        <p:nvCxnSpPr>
          <p:cNvPr id="6" name="Gerade Verbindung mit Pfeil 5"/>
          <p:cNvCxnSpPr/>
          <p:nvPr/>
        </p:nvCxnSpPr>
        <p:spPr bwMode="auto">
          <a:xfrm>
            <a:off x="7499457" y="2025141"/>
            <a:ext cx="0" cy="585054"/>
          </a:xfrm>
          <a:prstGeom prst="straightConnector1">
            <a:avLst/>
          </a:prstGeom>
          <a:noFill/>
          <a:ln w="38100" cap="flat" cmpd="sng" algn="ctr">
            <a:solidFill>
              <a:schemeClr val="tx1"/>
            </a:solidFill>
            <a:prstDash val="solid"/>
            <a:round/>
            <a:headEnd type="none" w="med" len="med"/>
            <a:tailEnd type="arrow" w="lg" len="lg"/>
          </a:ln>
          <a:effectLst/>
        </p:spPr>
      </p:cxnSp>
    </p:spTree>
    <p:extLst>
      <p:ext uri="{BB962C8B-B14F-4D97-AF65-F5344CB8AC3E}">
        <p14:creationId xmlns:p14="http://schemas.microsoft.com/office/powerpoint/2010/main" val="10187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12" grpId="0"/>
      <p:bldP spid="18" grpId="0" animBg="1"/>
      <p:bldP spid="19" grpId="0" animBg="1"/>
      <p:bldP spid="5" grpId="0" animBg="1"/>
      <p:bldP spid="20" grpId="0" animBg="1"/>
      <p:bldP spid="21" grpId="0" animBg="1"/>
      <p:bldP spid="22" grpId="0"/>
      <p:bldP spid="28" grpId="0"/>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DC Beam Transport</a:t>
            </a:r>
            <a:endParaRPr lang="de-DE" dirty="0"/>
          </a:p>
        </p:txBody>
      </p:sp>
      <p:pic>
        <p:nvPicPr>
          <p:cNvPr id="168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502" y="2416000"/>
            <a:ext cx="7600950"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3384986" y="1952978"/>
            <a:ext cx="2430922" cy="369332"/>
          </a:xfrm>
          <a:prstGeom prst="rect">
            <a:avLst/>
          </a:prstGeom>
          <a:noFill/>
        </p:spPr>
        <p:txBody>
          <a:bodyPr wrap="none" rtlCol="0">
            <a:spAutoFit/>
          </a:bodyPr>
          <a:lstStyle/>
          <a:p>
            <a:r>
              <a:rPr lang="de-DE" dirty="0" smtClean="0">
                <a:latin typeface="Calibri" pitchFamily="34" charset="0"/>
                <a:cs typeface="Calibri" pitchFamily="34" charset="0"/>
              </a:rPr>
              <a:t>Ion Source </a:t>
            </a:r>
            <a:r>
              <a:rPr lang="de-DE" dirty="0" err="1" smtClean="0">
                <a:latin typeface="Calibri" pitchFamily="34" charset="0"/>
                <a:cs typeface="Calibri" pitchFamily="34" charset="0"/>
              </a:rPr>
              <a:t>Distributions</a:t>
            </a:r>
            <a:endParaRPr lang="de-DE" dirty="0" smtClean="0">
              <a:latin typeface="Calibri" pitchFamily="34" charset="0"/>
              <a:cs typeface="Calibri" pitchFamily="34" charset="0"/>
            </a:endParaRPr>
          </a:p>
        </p:txBody>
      </p:sp>
    </p:spTree>
    <p:extLst>
      <p:ext uri="{BB962C8B-B14F-4D97-AF65-F5344CB8AC3E}">
        <p14:creationId xmlns:p14="http://schemas.microsoft.com/office/powerpoint/2010/main" val="3733482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DC Beam Transport</a:t>
            </a:r>
            <a:endParaRPr lang="de-DE" dirty="0"/>
          </a:p>
        </p:txBody>
      </p:sp>
      <p:pic>
        <p:nvPicPr>
          <p:cNvPr id="169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3" y="2340487"/>
            <a:ext cx="4073348" cy="2446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9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9111" y="2223466"/>
            <a:ext cx="4224162" cy="2574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3892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DC Beam Transport</a:t>
            </a:r>
            <a:endParaRPr lang="de-DE" dirty="0"/>
          </a:p>
        </p:txBody>
      </p:sp>
      <p:pic>
        <p:nvPicPr>
          <p:cNvPr id="171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510" y="1532819"/>
            <a:ext cx="7543800" cy="451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3797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DC Beam Transport: RFQ </a:t>
            </a:r>
            <a:r>
              <a:rPr lang="de-DE" dirty="0" err="1" smtClean="0"/>
              <a:t>Matching</a:t>
            </a:r>
            <a:endParaRPr lang="de-DE" dirty="0"/>
          </a:p>
        </p:txBody>
      </p:sp>
      <p:pic>
        <p:nvPicPr>
          <p:cNvPr id="172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947" y="2036057"/>
            <a:ext cx="6353175" cy="391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790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DC Beam Transport</a:t>
            </a:r>
            <a:endParaRPr lang="de-DE" dirty="0"/>
          </a:p>
        </p:txBody>
      </p:sp>
      <p:pic>
        <p:nvPicPr>
          <p:cNvPr id="167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3" y="2083860"/>
            <a:ext cx="8220075"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83343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2097314" y="3138715"/>
            <a:ext cx="4724400" cy="852714"/>
          </a:xfrm>
        </p:spPr>
        <p:txBody>
          <a:bodyPr/>
          <a:lstStyle/>
          <a:p>
            <a:pPr marL="0" indent="0">
              <a:buNone/>
            </a:pPr>
            <a:r>
              <a:rPr lang="en-US" dirty="0" smtClean="0"/>
              <a:t>Beam Separation System</a:t>
            </a:r>
            <a:endParaRPr lang="de-DE" dirty="0"/>
          </a:p>
        </p:txBody>
      </p:sp>
    </p:spTree>
    <p:extLst>
      <p:ext uri="{BB962C8B-B14F-4D97-AF65-F5344CB8AC3E}">
        <p14:creationId xmlns:p14="http://schemas.microsoft.com/office/powerpoint/2010/main" val="145286109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Beam Separation: </a:t>
            </a:r>
            <a:r>
              <a:rPr lang="de-DE" dirty="0" err="1" smtClean="0"/>
              <a:t>Concept</a:t>
            </a:r>
            <a:endParaRPr lang="de-DE" dirty="0"/>
          </a:p>
        </p:txBody>
      </p:sp>
      <p:pic>
        <p:nvPicPr>
          <p:cNvPr id="179202" name="Picture 2" descr="D:\Latexdaten\Texdaten\Dok\Diss\Bilder\septum\septum_concep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072" r="2000"/>
          <a:stretch/>
        </p:blipFill>
        <p:spPr bwMode="auto">
          <a:xfrm>
            <a:off x="387942" y="1554516"/>
            <a:ext cx="5680364" cy="4541292"/>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6234560" y="1482603"/>
            <a:ext cx="2521514" cy="1708160"/>
          </a:xfrm>
          <a:prstGeom prst="rect">
            <a:avLst/>
          </a:prstGeom>
          <a:noFill/>
          <a:ln>
            <a:solidFill>
              <a:schemeClr val="tx1"/>
            </a:solidFill>
          </a:ln>
        </p:spPr>
        <p:txBody>
          <a:bodyPr wrap="square" rtlCol="0">
            <a:spAutoFit/>
          </a:bodyPr>
          <a:lstStyle/>
          <a:p>
            <a:pPr marL="285750" indent="-285750" algn="l">
              <a:buFont typeface="Arial" pitchFamily="34" charset="0"/>
              <a:buChar char="•"/>
            </a:pPr>
            <a:r>
              <a:rPr lang="de-DE" sz="1500" dirty="0" smtClean="0">
                <a:latin typeface="Calibri" pitchFamily="34" charset="0"/>
                <a:cs typeface="Calibri" pitchFamily="34" charset="0"/>
              </a:rPr>
              <a:t>Beam </a:t>
            </a:r>
            <a:r>
              <a:rPr lang="de-DE" sz="1500" dirty="0" err="1" smtClean="0">
                <a:latin typeface="Calibri" pitchFamily="34" charset="0"/>
                <a:cs typeface="Calibri" pitchFamily="34" charset="0"/>
              </a:rPr>
              <a:t>separation</a:t>
            </a:r>
            <a:r>
              <a:rPr lang="de-DE" sz="1500" dirty="0" smtClean="0">
                <a:latin typeface="Calibri" pitchFamily="34" charset="0"/>
                <a:cs typeface="Calibri" pitchFamily="34" charset="0"/>
              </a:rPr>
              <a:t> </a:t>
            </a:r>
            <a:r>
              <a:rPr lang="de-DE" sz="1500" dirty="0" err="1" smtClean="0">
                <a:latin typeface="Calibri" pitchFamily="34" charset="0"/>
                <a:cs typeface="Calibri" pitchFamily="34" charset="0"/>
              </a:rPr>
              <a:t>desirable</a:t>
            </a:r>
            <a:r>
              <a:rPr lang="de-DE" sz="1500" dirty="0" smtClean="0">
                <a:latin typeface="Calibri" pitchFamily="34" charset="0"/>
                <a:cs typeface="Calibri" pitchFamily="34" charset="0"/>
              </a:rPr>
              <a:t> </a:t>
            </a:r>
            <a:r>
              <a:rPr lang="de-DE" sz="1500" dirty="0" err="1" smtClean="0">
                <a:latin typeface="Calibri" pitchFamily="34" charset="0"/>
                <a:cs typeface="Calibri" pitchFamily="34" charset="0"/>
              </a:rPr>
              <a:t>for</a:t>
            </a:r>
            <a:r>
              <a:rPr lang="de-DE" sz="1500" dirty="0" smtClean="0">
                <a:latin typeface="Calibri" pitchFamily="34" charset="0"/>
                <a:cs typeface="Calibri" pitchFamily="34" charset="0"/>
              </a:rPr>
              <a:t> high beam power.</a:t>
            </a:r>
          </a:p>
          <a:p>
            <a:pPr marL="285750" indent="-285750" algn="l">
              <a:buFont typeface="Arial" pitchFamily="34" charset="0"/>
              <a:buChar char="•"/>
            </a:pPr>
            <a:r>
              <a:rPr lang="de-DE" sz="1500" dirty="0" err="1" smtClean="0">
                <a:latin typeface="Calibri" pitchFamily="34" charset="0"/>
                <a:cs typeface="Calibri" pitchFamily="34" charset="0"/>
              </a:rPr>
              <a:t>Three</a:t>
            </a:r>
            <a:r>
              <a:rPr lang="de-DE" sz="1500" dirty="0" smtClean="0">
                <a:latin typeface="Calibri" pitchFamily="34" charset="0"/>
                <a:cs typeface="Calibri" pitchFamily="34" charset="0"/>
              </a:rPr>
              <a:t> different „</a:t>
            </a:r>
            <a:r>
              <a:rPr lang="de-DE" sz="1500" dirty="0" err="1" smtClean="0">
                <a:latin typeface="Calibri" pitchFamily="34" charset="0"/>
                <a:cs typeface="Calibri" pitchFamily="34" charset="0"/>
              </a:rPr>
              <a:t>massless</a:t>
            </a:r>
            <a:r>
              <a:rPr lang="de-DE" sz="1500" dirty="0" smtClean="0">
                <a:latin typeface="Calibri" pitchFamily="34" charset="0"/>
                <a:cs typeface="Calibri" pitchFamily="34" charset="0"/>
              </a:rPr>
              <a:t>“ </a:t>
            </a:r>
            <a:r>
              <a:rPr lang="de-DE" sz="1500" dirty="0" err="1" smtClean="0">
                <a:latin typeface="Calibri" pitchFamily="34" charset="0"/>
                <a:cs typeface="Calibri" pitchFamily="34" charset="0"/>
              </a:rPr>
              <a:t>septa</a:t>
            </a:r>
            <a:r>
              <a:rPr lang="de-DE" sz="1500" dirty="0" smtClean="0">
                <a:latin typeface="Calibri" pitchFamily="34" charset="0"/>
                <a:cs typeface="Calibri" pitchFamily="34" charset="0"/>
              </a:rPr>
              <a:t> </a:t>
            </a:r>
            <a:r>
              <a:rPr lang="de-DE" sz="1500" dirty="0" err="1" smtClean="0">
                <a:latin typeface="Calibri" pitchFamily="34" charset="0"/>
                <a:cs typeface="Calibri" pitchFamily="34" charset="0"/>
              </a:rPr>
              <a:t>systems</a:t>
            </a:r>
            <a:r>
              <a:rPr lang="de-DE" sz="1500" dirty="0" smtClean="0">
                <a:latin typeface="Calibri" pitchFamily="34" charset="0"/>
                <a:cs typeface="Calibri" pitchFamily="34" charset="0"/>
              </a:rPr>
              <a:t> </a:t>
            </a:r>
            <a:r>
              <a:rPr lang="de-DE" sz="1500" dirty="0" err="1" smtClean="0">
                <a:latin typeface="Calibri" pitchFamily="34" charset="0"/>
                <a:cs typeface="Calibri" pitchFamily="34" charset="0"/>
              </a:rPr>
              <a:t>and</a:t>
            </a:r>
            <a:r>
              <a:rPr lang="de-DE" sz="1500" dirty="0" smtClean="0">
                <a:latin typeface="Calibri" pitchFamily="34" charset="0"/>
                <a:cs typeface="Calibri" pitchFamily="34" charset="0"/>
              </a:rPr>
              <a:t> </a:t>
            </a:r>
            <a:r>
              <a:rPr lang="de-DE" sz="1500" dirty="0" err="1" smtClean="0">
                <a:latin typeface="Calibri" pitchFamily="34" charset="0"/>
                <a:cs typeface="Calibri" pitchFamily="34" charset="0"/>
              </a:rPr>
              <a:t>one</a:t>
            </a:r>
            <a:r>
              <a:rPr lang="de-DE" sz="1500" dirty="0" smtClean="0">
                <a:latin typeface="Calibri" pitchFamily="34" charset="0"/>
                <a:cs typeface="Calibri" pitchFamily="34" charset="0"/>
              </a:rPr>
              <a:t> </a:t>
            </a:r>
            <a:r>
              <a:rPr lang="de-DE" sz="1500" dirty="0" err="1" smtClean="0">
                <a:latin typeface="Calibri" pitchFamily="34" charset="0"/>
                <a:cs typeface="Calibri" pitchFamily="34" charset="0"/>
              </a:rPr>
              <a:t>conventional</a:t>
            </a:r>
            <a:r>
              <a:rPr lang="de-DE" sz="1500" dirty="0" smtClean="0">
                <a:latin typeface="Calibri" pitchFamily="34" charset="0"/>
                <a:cs typeface="Calibri" pitchFamily="34" charset="0"/>
              </a:rPr>
              <a:t> </a:t>
            </a:r>
            <a:r>
              <a:rPr lang="de-DE" sz="1500" dirty="0" err="1" smtClean="0">
                <a:latin typeface="Calibri" pitchFamily="34" charset="0"/>
                <a:cs typeface="Calibri" pitchFamily="34" charset="0"/>
              </a:rPr>
              <a:t>system</a:t>
            </a:r>
            <a:r>
              <a:rPr lang="de-DE" sz="1500" dirty="0" smtClean="0">
                <a:latin typeface="Calibri" pitchFamily="34" charset="0"/>
                <a:cs typeface="Calibri" pitchFamily="34" charset="0"/>
              </a:rPr>
              <a:t> </a:t>
            </a:r>
            <a:r>
              <a:rPr lang="de-DE" sz="1500" dirty="0" err="1" smtClean="0">
                <a:latin typeface="Calibri" pitchFamily="34" charset="0"/>
                <a:cs typeface="Calibri" pitchFamily="34" charset="0"/>
              </a:rPr>
              <a:t>were</a:t>
            </a:r>
            <a:r>
              <a:rPr lang="de-DE" sz="1500" dirty="0" smtClean="0">
                <a:latin typeface="Calibri" pitchFamily="34" charset="0"/>
                <a:cs typeface="Calibri" pitchFamily="34" charset="0"/>
              </a:rPr>
              <a:t> </a:t>
            </a:r>
            <a:r>
              <a:rPr lang="de-DE" sz="1500" dirty="0" err="1" smtClean="0">
                <a:latin typeface="Calibri" pitchFamily="34" charset="0"/>
                <a:cs typeface="Calibri" pitchFamily="34" charset="0"/>
              </a:rPr>
              <a:t>developed</a:t>
            </a:r>
            <a:r>
              <a:rPr lang="de-DE" sz="1500" dirty="0" smtClean="0">
                <a:latin typeface="Calibri" pitchFamily="34" charset="0"/>
                <a:cs typeface="Calibri" pitchFamily="34" charset="0"/>
              </a:rPr>
              <a:t> </a:t>
            </a:r>
            <a:r>
              <a:rPr lang="de-DE" sz="1500" dirty="0" err="1" smtClean="0">
                <a:latin typeface="Calibri" pitchFamily="34" charset="0"/>
                <a:cs typeface="Calibri" pitchFamily="34" charset="0"/>
              </a:rPr>
              <a:t>and</a:t>
            </a:r>
            <a:r>
              <a:rPr lang="de-DE" sz="1500" dirty="0" smtClean="0">
                <a:latin typeface="Calibri" pitchFamily="34" charset="0"/>
                <a:cs typeface="Calibri" pitchFamily="34" charset="0"/>
              </a:rPr>
              <a:t> </a:t>
            </a:r>
            <a:r>
              <a:rPr lang="de-DE" sz="1500" dirty="0" err="1" smtClean="0">
                <a:latin typeface="Calibri" pitchFamily="34" charset="0"/>
                <a:cs typeface="Calibri" pitchFamily="34" charset="0"/>
              </a:rPr>
              <a:t>optimized</a:t>
            </a:r>
            <a:r>
              <a:rPr lang="de-DE" sz="1500" dirty="0" smtClean="0">
                <a:latin typeface="Calibri" pitchFamily="34" charset="0"/>
                <a:cs typeface="Calibri" pitchFamily="34" charset="0"/>
              </a:rPr>
              <a:t>.</a:t>
            </a:r>
          </a:p>
        </p:txBody>
      </p:sp>
    </p:spTree>
    <p:extLst>
      <p:ext uri="{BB962C8B-B14F-4D97-AF65-F5344CB8AC3E}">
        <p14:creationId xmlns:p14="http://schemas.microsoft.com/office/powerpoint/2010/main" val="264683226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88" name="Picture 12" descr="halfpipe_cross-sectio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872" y="1600200"/>
            <a:ext cx="6297613" cy="481965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Beam Separation</a:t>
            </a:r>
            <a:r>
              <a:rPr lang="de-DE" dirty="0" smtClean="0"/>
              <a:t>: Halfpipe Septum</a:t>
            </a:r>
            <a:endParaRPr lang="de-DE" dirty="0"/>
          </a:p>
        </p:txBody>
      </p:sp>
      <p:sp>
        <p:nvSpPr>
          <p:cNvPr id="4" name="Textfeld 3"/>
          <p:cNvSpPr txBox="1"/>
          <p:nvPr/>
        </p:nvSpPr>
        <p:spPr>
          <a:xfrm>
            <a:off x="6234560" y="1482603"/>
            <a:ext cx="2521514" cy="2400657"/>
          </a:xfrm>
          <a:prstGeom prst="rect">
            <a:avLst/>
          </a:prstGeom>
          <a:noFill/>
          <a:ln>
            <a:solidFill>
              <a:schemeClr val="tx1"/>
            </a:solidFill>
          </a:ln>
        </p:spPr>
        <p:txBody>
          <a:bodyPr wrap="square" rtlCol="0">
            <a:spAutoFit/>
          </a:bodyPr>
          <a:lstStyle/>
          <a:p>
            <a:pPr marL="285750" indent="-285750" algn="l">
              <a:buFont typeface="Arial" pitchFamily="34" charset="0"/>
              <a:buChar char="•"/>
            </a:pPr>
            <a:r>
              <a:rPr lang="de-DE" sz="1500" dirty="0">
                <a:latin typeface="Calibri" pitchFamily="34" charset="0"/>
                <a:cs typeface="Calibri" pitchFamily="34" charset="0"/>
              </a:rPr>
              <a:t>Beam </a:t>
            </a:r>
            <a:r>
              <a:rPr lang="de-DE" sz="1500" dirty="0" err="1">
                <a:latin typeface="Calibri" pitchFamily="34" charset="0"/>
                <a:cs typeface="Calibri" pitchFamily="34" charset="0"/>
              </a:rPr>
              <a:t>separation</a:t>
            </a:r>
            <a:r>
              <a:rPr lang="de-DE" sz="1500" dirty="0">
                <a:latin typeface="Calibri" pitchFamily="34" charset="0"/>
                <a:cs typeface="Calibri" pitchFamily="34" charset="0"/>
              </a:rPr>
              <a:t> </a:t>
            </a:r>
            <a:r>
              <a:rPr lang="de-DE" sz="1500" dirty="0" err="1">
                <a:latin typeface="Calibri" pitchFamily="34" charset="0"/>
                <a:cs typeface="Calibri" pitchFamily="34" charset="0"/>
              </a:rPr>
              <a:t>desirable</a:t>
            </a:r>
            <a:r>
              <a:rPr lang="de-DE" sz="1500" dirty="0">
                <a:latin typeface="Calibri" pitchFamily="34" charset="0"/>
                <a:cs typeface="Calibri" pitchFamily="34" charset="0"/>
              </a:rPr>
              <a:t> </a:t>
            </a:r>
            <a:r>
              <a:rPr lang="de-DE" sz="1500" dirty="0" err="1">
                <a:latin typeface="Calibri" pitchFamily="34" charset="0"/>
                <a:cs typeface="Calibri" pitchFamily="34" charset="0"/>
              </a:rPr>
              <a:t>for</a:t>
            </a:r>
            <a:r>
              <a:rPr lang="de-DE" sz="1500" dirty="0">
                <a:latin typeface="Calibri" pitchFamily="34" charset="0"/>
                <a:cs typeface="Calibri" pitchFamily="34" charset="0"/>
              </a:rPr>
              <a:t> high beam power.</a:t>
            </a:r>
          </a:p>
          <a:p>
            <a:pPr marL="285750" indent="-285750" algn="l">
              <a:buFont typeface="Arial" pitchFamily="34" charset="0"/>
              <a:buChar char="•"/>
            </a:pPr>
            <a:r>
              <a:rPr lang="de-DE" sz="1500" dirty="0" err="1" smtClean="0">
                <a:latin typeface="Calibri" pitchFamily="34" charset="0"/>
                <a:cs typeface="Calibri" pitchFamily="34" charset="0"/>
              </a:rPr>
              <a:t>Three</a:t>
            </a:r>
            <a:r>
              <a:rPr lang="de-DE" sz="1500" dirty="0" smtClean="0">
                <a:latin typeface="Calibri" pitchFamily="34" charset="0"/>
                <a:cs typeface="Calibri" pitchFamily="34" charset="0"/>
              </a:rPr>
              <a:t> different „</a:t>
            </a:r>
            <a:r>
              <a:rPr lang="de-DE" sz="1500" dirty="0" err="1" smtClean="0">
                <a:latin typeface="Calibri" pitchFamily="34" charset="0"/>
                <a:cs typeface="Calibri" pitchFamily="34" charset="0"/>
              </a:rPr>
              <a:t>massless</a:t>
            </a:r>
            <a:r>
              <a:rPr lang="de-DE" sz="1500" dirty="0" smtClean="0">
                <a:latin typeface="Calibri" pitchFamily="34" charset="0"/>
                <a:cs typeface="Calibri" pitchFamily="34" charset="0"/>
              </a:rPr>
              <a:t>“ </a:t>
            </a:r>
            <a:r>
              <a:rPr lang="de-DE" sz="1500" dirty="0" err="1" smtClean="0">
                <a:latin typeface="Calibri" pitchFamily="34" charset="0"/>
                <a:cs typeface="Calibri" pitchFamily="34" charset="0"/>
              </a:rPr>
              <a:t>septa</a:t>
            </a:r>
            <a:r>
              <a:rPr lang="de-DE" sz="1500" dirty="0" smtClean="0">
                <a:latin typeface="Calibri" pitchFamily="34" charset="0"/>
                <a:cs typeface="Calibri" pitchFamily="34" charset="0"/>
              </a:rPr>
              <a:t> </a:t>
            </a:r>
            <a:r>
              <a:rPr lang="de-DE" sz="1500" dirty="0" err="1" smtClean="0">
                <a:latin typeface="Calibri" pitchFamily="34" charset="0"/>
                <a:cs typeface="Calibri" pitchFamily="34" charset="0"/>
              </a:rPr>
              <a:t>systems</a:t>
            </a:r>
            <a:r>
              <a:rPr lang="de-DE" sz="1500" dirty="0" smtClean="0">
                <a:latin typeface="Calibri" pitchFamily="34" charset="0"/>
                <a:cs typeface="Calibri" pitchFamily="34" charset="0"/>
              </a:rPr>
              <a:t> </a:t>
            </a:r>
            <a:r>
              <a:rPr lang="de-DE" sz="1500" dirty="0" err="1" smtClean="0">
                <a:latin typeface="Calibri" pitchFamily="34" charset="0"/>
                <a:cs typeface="Calibri" pitchFamily="34" charset="0"/>
              </a:rPr>
              <a:t>and</a:t>
            </a:r>
            <a:r>
              <a:rPr lang="de-DE" sz="1500" dirty="0" smtClean="0">
                <a:latin typeface="Calibri" pitchFamily="34" charset="0"/>
                <a:cs typeface="Calibri" pitchFamily="34" charset="0"/>
              </a:rPr>
              <a:t> </a:t>
            </a:r>
            <a:r>
              <a:rPr lang="de-DE" sz="1500" dirty="0" err="1" smtClean="0">
                <a:latin typeface="Calibri" pitchFamily="34" charset="0"/>
                <a:cs typeface="Calibri" pitchFamily="34" charset="0"/>
              </a:rPr>
              <a:t>one</a:t>
            </a:r>
            <a:r>
              <a:rPr lang="de-DE" sz="1500" dirty="0" smtClean="0">
                <a:latin typeface="Calibri" pitchFamily="34" charset="0"/>
                <a:cs typeface="Calibri" pitchFamily="34" charset="0"/>
              </a:rPr>
              <a:t> </a:t>
            </a:r>
            <a:r>
              <a:rPr lang="de-DE" sz="1500" dirty="0" err="1" smtClean="0">
                <a:latin typeface="Calibri" pitchFamily="34" charset="0"/>
                <a:cs typeface="Calibri" pitchFamily="34" charset="0"/>
              </a:rPr>
              <a:t>conventional</a:t>
            </a:r>
            <a:r>
              <a:rPr lang="de-DE" sz="1500" dirty="0" smtClean="0">
                <a:latin typeface="Calibri" pitchFamily="34" charset="0"/>
                <a:cs typeface="Calibri" pitchFamily="34" charset="0"/>
              </a:rPr>
              <a:t> </a:t>
            </a:r>
            <a:r>
              <a:rPr lang="de-DE" sz="1500" dirty="0" err="1" smtClean="0">
                <a:latin typeface="Calibri" pitchFamily="34" charset="0"/>
                <a:cs typeface="Calibri" pitchFamily="34" charset="0"/>
              </a:rPr>
              <a:t>system</a:t>
            </a:r>
            <a:r>
              <a:rPr lang="de-DE" sz="1500" dirty="0" smtClean="0">
                <a:latin typeface="Calibri" pitchFamily="34" charset="0"/>
                <a:cs typeface="Calibri" pitchFamily="34" charset="0"/>
              </a:rPr>
              <a:t> </a:t>
            </a:r>
            <a:r>
              <a:rPr lang="de-DE" sz="1500" dirty="0" err="1" smtClean="0">
                <a:latin typeface="Calibri" pitchFamily="34" charset="0"/>
                <a:cs typeface="Calibri" pitchFamily="34" charset="0"/>
              </a:rPr>
              <a:t>were</a:t>
            </a:r>
            <a:r>
              <a:rPr lang="de-DE" sz="1500" dirty="0" smtClean="0">
                <a:latin typeface="Calibri" pitchFamily="34" charset="0"/>
                <a:cs typeface="Calibri" pitchFamily="34" charset="0"/>
              </a:rPr>
              <a:t> </a:t>
            </a:r>
            <a:r>
              <a:rPr lang="de-DE" sz="1500" dirty="0" err="1" smtClean="0">
                <a:latin typeface="Calibri" pitchFamily="34" charset="0"/>
                <a:cs typeface="Calibri" pitchFamily="34" charset="0"/>
              </a:rPr>
              <a:t>developed</a:t>
            </a:r>
            <a:r>
              <a:rPr lang="de-DE" sz="1500" dirty="0" smtClean="0">
                <a:latin typeface="Calibri" pitchFamily="34" charset="0"/>
                <a:cs typeface="Calibri" pitchFamily="34" charset="0"/>
              </a:rPr>
              <a:t> </a:t>
            </a:r>
            <a:r>
              <a:rPr lang="de-DE" sz="1500" dirty="0" err="1" smtClean="0">
                <a:latin typeface="Calibri" pitchFamily="34" charset="0"/>
                <a:cs typeface="Calibri" pitchFamily="34" charset="0"/>
              </a:rPr>
              <a:t>and</a:t>
            </a:r>
            <a:r>
              <a:rPr lang="de-DE" sz="1500" dirty="0" smtClean="0">
                <a:latin typeface="Calibri" pitchFamily="34" charset="0"/>
                <a:cs typeface="Calibri" pitchFamily="34" charset="0"/>
              </a:rPr>
              <a:t> </a:t>
            </a:r>
            <a:r>
              <a:rPr lang="de-DE" sz="1500" dirty="0" err="1" smtClean="0">
                <a:latin typeface="Calibri" pitchFamily="34" charset="0"/>
                <a:cs typeface="Calibri" pitchFamily="34" charset="0"/>
              </a:rPr>
              <a:t>optimized</a:t>
            </a:r>
            <a:r>
              <a:rPr lang="de-DE" sz="1500" dirty="0" smtClean="0">
                <a:latin typeface="Calibri" pitchFamily="34" charset="0"/>
                <a:cs typeface="Calibri" pitchFamily="34" charset="0"/>
              </a:rPr>
              <a:t>.</a:t>
            </a:r>
          </a:p>
          <a:p>
            <a:pPr marL="285750" indent="-285750" algn="l">
              <a:buFont typeface="Arial" pitchFamily="34" charset="0"/>
              <a:buChar char="•"/>
            </a:pPr>
            <a:r>
              <a:rPr lang="de-DE" sz="1500" dirty="0" smtClean="0">
                <a:latin typeface="Calibri" pitchFamily="34" charset="0"/>
                <a:cs typeface="Calibri" pitchFamily="34" charset="0"/>
              </a:rPr>
              <a:t>Halfpipe </a:t>
            </a:r>
            <a:r>
              <a:rPr lang="de-DE" sz="1500" dirty="0" err="1" smtClean="0">
                <a:latin typeface="Calibri" pitchFamily="34" charset="0"/>
                <a:cs typeface="Calibri" pitchFamily="34" charset="0"/>
              </a:rPr>
              <a:t>Massless</a:t>
            </a:r>
            <a:r>
              <a:rPr lang="de-DE" sz="1500" dirty="0" smtClean="0">
                <a:latin typeface="Calibri" pitchFamily="34" charset="0"/>
                <a:cs typeface="Calibri" pitchFamily="34" charset="0"/>
              </a:rPr>
              <a:t> Septum </a:t>
            </a:r>
            <a:r>
              <a:rPr lang="de-DE" sz="1500" dirty="0" err="1" smtClean="0">
                <a:latin typeface="Calibri" pitchFamily="34" charset="0"/>
                <a:cs typeface="Calibri" pitchFamily="34" charset="0"/>
              </a:rPr>
              <a:t>proved</a:t>
            </a:r>
            <a:r>
              <a:rPr lang="de-DE" sz="1500" dirty="0" smtClean="0">
                <a:latin typeface="Calibri" pitchFamily="34" charset="0"/>
                <a:cs typeface="Calibri" pitchFamily="34" charset="0"/>
              </a:rPr>
              <a:t> </a:t>
            </a:r>
            <a:r>
              <a:rPr lang="de-DE" sz="1500" dirty="0" err="1" smtClean="0">
                <a:latin typeface="Calibri" pitchFamily="34" charset="0"/>
                <a:cs typeface="Calibri" pitchFamily="34" charset="0"/>
              </a:rPr>
              <a:t>to</a:t>
            </a:r>
            <a:r>
              <a:rPr lang="de-DE" sz="1500" dirty="0" smtClean="0">
                <a:latin typeface="Calibri" pitchFamily="34" charset="0"/>
                <a:cs typeface="Calibri" pitchFamily="34" charset="0"/>
              </a:rPr>
              <a:t> </a:t>
            </a:r>
            <a:r>
              <a:rPr lang="de-DE" sz="1500" dirty="0" err="1" smtClean="0">
                <a:latin typeface="Calibri" pitchFamily="34" charset="0"/>
                <a:cs typeface="Calibri" pitchFamily="34" charset="0"/>
              </a:rPr>
              <a:t>be</a:t>
            </a:r>
            <a:r>
              <a:rPr lang="de-DE" sz="1500" dirty="0" smtClean="0">
                <a:latin typeface="Calibri" pitchFamily="34" charset="0"/>
                <a:cs typeface="Calibri" pitchFamily="34" charset="0"/>
              </a:rPr>
              <a:t> </a:t>
            </a:r>
            <a:r>
              <a:rPr lang="de-DE" sz="1500" dirty="0" err="1" smtClean="0">
                <a:latin typeface="Calibri" pitchFamily="34" charset="0"/>
                <a:cs typeface="Calibri" pitchFamily="34" charset="0"/>
              </a:rPr>
              <a:t>the</a:t>
            </a:r>
            <a:r>
              <a:rPr lang="de-DE" sz="1500" dirty="0" smtClean="0">
                <a:latin typeface="Calibri" pitchFamily="34" charset="0"/>
                <a:cs typeface="Calibri" pitchFamily="34" charset="0"/>
              </a:rPr>
              <a:t> </a:t>
            </a:r>
            <a:r>
              <a:rPr lang="de-DE" sz="1500" dirty="0" err="1" smtClean="0">
                <a:latin typeface="Calibri" pitchFamily="34" charset="0"/>
                <a:cs typeface="Calibri" pitchFamily="34" charset="0"/>
              </a:rPr>
              <a:t>most</a:t>
            </a:r>
            <a:r>
              <a:rPr lang="de-DE" sz="1500" dirty="0" smtClean="0">
                <a:latin typeface="Calibri" pitchFamily="34" charset="0"/>
                <a:cs typeface="Calibri" pitchFamily="34" charset="0"/>
              </a:rPr>
              <a:t> promising.</a:t>
            </a:r>
          </a:p>
        </p:txBody>
      </p:sp>
      <p:sp>
        <p:nvSpPr>
          <p:cNvPr id="5" name="Textfeld 4"/>
          <p:cNvSpPr txBox="1"/>
          <p:nvPr/>
        </p:nvSpPr>
        <p:spPr>
          <a:xfrm>
            <a:off x="381748" y="1352959"/>
            <a:ext cx="1549334" cy="584775"/>
          </a:xfrm>
          <a:prstGeom prst="rect">
            <a:avLst/>
          </a:prstGeom>
          <a:noFill/>
        </p:spPr>
        <p:txBody>
          <a:bodyPr wrap="none" rtlCol="0">
            <a:spAutoFit/>
          </a:bodyPr>
          <a:lstStyle/>
          <a:p>
            <a:r>
              <a:rPr lang="de-DE" sz="1600" dirty="0" smtClean="0">
                <a:solidFill>
                  <a:srgbClr val="0000FF"/>
                </a:solidFill>
                <a:latin typeface="Calibri" pitchFamily="34" charset="0"/>
                <a:cs typeface="Calibri" pitchFamily="34" charset="0"/>
              </a:rPr>
              <a:t>C-Type </a:t>
            </a:r>
          </a:p>
          <a:p>
            <a:r>
              <a:rPr lang="de-DE" sz="1600" dirty="0" err="1" smtClean="0">
                <a:solidFill>
                  <a:srgbClr val="0000FF"/>
                </a:solidFill>
                <a:latin typeface="Calibri" pitchFamily="34" charset="0"/>
                <a:cs typeface="Calibri" pitchFamily="34" charset="0"/>
              </a:rPr>
              <a:t>Magnetic</a:t>
            </a:r>
            <a:r>
              <a:rPr lang="de-DE" sz="1600" dirty="0" smtClean="0">
                <a:solidFill>
                  <a:srgbClr val="0000FF"/>
                </a:solidFill>
                <a:latin typeface="Calibri" pitchFamily="34" charset="0"/>
                <a:cs typeface="Calibri" pitchFamily="34" charset="0"/>
              </a:rPr>
              <a:t> Dipole</a:t>
            </a:r>
          </a:p>
        </p:txBody>
      </p:sp>
      <p:cxnSp>
        <p:nvCxnSpPr>
          <p:cNvPr id="6" name="Gerade Verbindung mit Pfeil 5"/>
          <p:cNvCxnSpPr/>
          <p:nvPr/>
        </p:nvCxnSpPr>
        <p:spPr bwMode="auto">
          <a:xfrm>
            <a:off x="1182455" y="1906210"/>
            <a:ext cx="170777" cy="292044"/>
          </a:xfrm>
          <a:prstGeom prst="straightConnector1">
            <a:avLst/>
          </a:prstGeom>
          <a:noFill/>
          <a:ln w="25400" cap="flat" cmpd="sng" algn="ctr">
            <a:solidFill>
              <a:srgbClr val="0000FF"/>
            </a:solidFill>
            <a:prstDash val="solid"/>
            <a:round/>
            <a:headEnd type="none" w="med" len="med"/>
            <a:tailEnd type="arrow"/>
          </a:ln>
          <a:effectLst/>
        </p:spPr>
      </p:cxnSp>
      <p:sp>
        <p:nvSpPr>
          <p:cNvPr id="7" name="Textfeld 6"/>
          <p:cNvSpPr txBox="1"/>
          <p:nvPr/>
        </p:nvSpPr>
        <p:spPr>
          <a:xfrm>
            <a:off x="3642192" y="1510311"/>
            <a:ext cx="575800" cy="338554"/>
          </a:xfrm>
          <a:prstGeom prst="rect">
            <a:avLst/>
          </a:prstGeom>
          <a:noFill/>
        </p:spPr>
        <p:txBody>
          <a:bodyPr wrap="none" rtlCol="0">
            <a:spAutoFit/>
          </a:bodyPr>
          <a:lstStyle/>
          <a:p>
            <a:r>
              <a:rPr lang="de-DE" sz="1600" dirty="0" err="1" smtClean="0">
                <a:solidFill>
                  <a:srgbClr val="FF0000"/>
                </a:solidFill>
                <a:latin typeface="Calibri" pitchFamily="34" charset="0"/>
                <a:cs typeface="Calibri" pitchFamily="34" charset="0"/>
              </a:rPr>
              <a:t>Coils</a:t>
            </a:r>
            <a:endParaRPr lang="de-DE" sz="1600" dirty="0" smtClean="0">
              <a:solidFill>
                <a:srgbClr val="FF0000"/>
              </a:solidFill>
              <a:latin typeface="Calibri" pitchFamily="34" charset="0"/>
              <a:cs typeface="Calibri" pitchFamily="34" charset="0"/>
            </a:endParaRPr>
          </a:p>
        </p:txBody>
      </p:sp>
      <p:cxnSp>
        <p:nvCxnSpPr>
          <p:cNvPr id="8" name="Gerade Verbindung mit Pfeil 7"/>
          <p:cNvCxnSpPr/>
          <p:nvPr/>
        </p:nvCxnSpPr>
        <p:spPr bwMode="auto">
          <a:xfrm flipH="1">
            <a:off x="3125643" y="1756518"/>
            <a:ext cx="531203" cy="298027"/>
          </a:xfrm>
          <a:prstGeom prst="straightConnector1">
            <a:avLst/>
          </a:prstGeom>
          <a:noFill/>
          <a:ln w="25400" cap="flat" cmpd="sng" algn="ctr">
            <a:solidFill>
              <a:srgbClr val="FF0000"/>
            </a:solidFill>
            <a:prstDash val="solid"/>
            <a:round/>
            <a:headEnd type="none" w="med" len="med"/>
            <a:tailEnd type="arrow"/>
          </a:ln>
          <a:effectLst/>
        </p:spPr>
      </p:cxnSp>
      <p:sp>
        <p:nvSpPr>
          <p:cNvPr id="14" name="Textfeld 13"/>
          <p:cNvSpPr txBox="1"/>
          <p:nvPr/>
        </p:nvSpPr>
        <p:spPr>
          <a:xfrm>
            <a:off x="4403385" y="1798086"/>
            <a:ext cx="1390252" cy="584775"/>
          </a:xfrm>
          <a:prstGeom prst="rect">
            <a:avLst/>
          </a:prstGeom>
          <a:noFill/>
        </p:spPr>
        <p:txBody>
          <a:bodyPr wrap="none" rtlCol="0">
            <a:spAutoFit/>
          </a:bodyPr>
          <a:lstStyle/>
          <a:p>
            <a:r>
              <a:rPr lang="de-DE" sz="1600" dirty="0" err="1" smtClean="0">
                <a:solidFill>
                  <a:srgbClr val="00B050"/>
                </a:solidFill>
                <a:latin typeface="Calibri" pitchFamily="34" charset="0"/>
                <a:cs typeface="Calibri" pitchFamily="34" charset="0"/>
              </a:rPr>
              <a:t>Shielding</a:t>
            </a:r>
            <a:r>
              <a:rPr lang="de-DE" sz="1600" dirty="0" smtClean="0">
                <a:solidFill>
                  <a:srgbClr val="00B050"/>
                </a:solidFill>
                <a:latin typeface="Calibri" pitchFamily="34" charset="0"/>
                <a:cs typeface="Calibri" pitchFamily="34" charset="0"/>
              </a:rPr>
              <a:t> Tube</a:t>
            </a:r>
          </a:p>
          <a:p>
            <a:r>
              <a:rPr lang="de-DE" sz="1600" dirty="0" smtClean="0">
                <a:solidFill>
                  <a:srgbClr val="00B050"/>
                </a:solidFill>
                <a:latin typeface="Calibri" pitchFamily="34" charset="0"/>
                <a:cs typeface="Calibri" pitchFamily="34" charset="0"/>
              </a:rPr>
              <a:t>(</a:t>
            </a:r>
            <a:r>
              <a:rPr lang="de-DE" sz="1600" dirty="0" err="1" smtClean="0">
                <a:solidFill>
                  <a:srgbClr val="00B050"/>
                </a:solidFill>
                <a:latin typeface="Calibri" pitchFamily="34" charset="0"/>
                <a:cs typeface="Calibri" pitchFamily="34" charset="0"/>
              </a:rPr>
              <a:t>Vacuflux</a:t>
            </a:r>
            <a:r>
              <a:rPr lang="de-DE" sz="1600" dirty="0" smtClean="0">
                <a:solidFill>
                  <a:srgbClr val="00B050"/>
                </a:solidFill>
                <a:latin typeface="Calibri" pitchFamily="34" charset="0"/>
                <a:cs typeface="Calibri" pitchFamily="34" charset="0"/>
              </a:rPr>
              <a:t> 50)</a:t>
            </a:r>
          </a:p>
        </p:txBody>
      </p:sp>
      <p:cxnSp>
        <p:nvCxnSpPr>
          <p:cNvPr id="15" name="Gerade Verbindung mit Pfeil 14"/>
          <p:cNvCxnSpPr/>
          <p:nvPr/>
        </p:nvCxnSpPr>
        <p:spPr bwMode="auto">
          <a:xfrm>
            <a:off x="4993753" y="2382861"/>
            <a:ext cx="0" cy="434230"/>
          </a:xfrm>
          <a:prstGeom prst="straightConnector1">
            <a:avLst/>
          </a:prstGeom>
          <a:noFill/>
          <a:ln w="25400" cap="flat" cmpd="sng" algn="ctr">
            <a:solidFill>
              <a:srgbClr val="00B050"/>
            </a:solidFill>
            <a:prstDash val="solid"/>
            <a:round/>
            <a:headEnd type="none" w="med" len="med"/>
            <a:tailEnd type="arrow"/>
          </a:ln>
          <a:effectLst/>
        </p:spPr>
      </p:cxnSp>
      <p:cxnSp>
        <p:nvCxnSpPr>
          <p:cNvPr id="20" name="Gerade Verbindung mit Pfeil 19"/>
          <p:cNvCxnSpPr/>
          <p:nvPr/>
        </p:nvCxnSpPr>
        <p:spPr bwMode="auto">
          <a:xfrm flipV="1">
            <a:off x="520417" y="5665577"/>
            <a:ext cx="1" cy="365760"/>
          </a:xfrm>
          <a:prstGeom prst="straightConnector1">
            <a:avLst/>
          </a:prstGeom>
          <a:noFill/>
          <a:ln w="19050" cap="flat" cmpd="sng" algn="ctr">
            <a:solidFill>
              <a:schemeClr val="tx1"/>
            </a:solidFill>
            <a:prstDash val="solid"/>
            <a:round/>
            <a:headEnd type="none" w="med" len="med"/>
            <a:tailEnd type="arrow"/>
          </a:ln>
          <a:effectLst/>
        </p:spPr>
      </p:cxnSp>
      <p:cxnSp>
        <p:nvCxnSpPr>
          <p:cNvPr id="21" name="Gerade Verbindung mit Pfeil 20"/>
          <p:cNvCxnSpPr/>
          <p:nvPr/>
        </p:nvCxnSpPr>
        <p:spPr bwMode="auto">
          <a:xfrm rot="5400000" flipV="1">
            <a:off x="694165" y="5848457"/>
            <a:ext cx="1" cy="365760"/>
          </a:xfrm>
          <a:prstGeom prst="straightConnector1">
            <a:avLst/>
          </a:prstGeom>
          <a:noFill/>
          <a:ln w="19050" cap="flat" cmpd="sng" algn="ctr">
            <a:solidFill>
              <a:schemeClr val="tx1"/>
            </a:solidFill>
            <a:prstDash val="solid"/>
            <a:round/>
            <a:headEnd type="none" w="med" len="med"/>
            <a:tailEnd type="arrow"/>
          </a:ln>
          <a:effectLst/>
        </p:spPr>
      </p:cxnSp>
      <p:sp>
        <p:nvSpPr>
          <p:cNvPr id="22" name="Textfeld 21"/>
          <p:cNvSpPr txBox="1"/>
          <p:nvPr/>
        </p:nvSpPr>
        <p:spPr>
          <a:xfrm>
            <a:off x="831172" y="5850703"/>
            <a:ext cx="263214" cy="307777"/>
          </a:xfrm>
          <a:prstGeom prst="rect">
            <a:avLst/>
          </a:prstGeom>
          <a:noFill/>
        </p:spPr>
        <p:txBody>
          <a:bodyPr wrap="none" rtlCol="0">
            <a:spAutoFit/>
          </a:bodyPr>
          <a:lstStyle/>
          <a:p>
            <a:r>
              <a:rPr lang="de-DE" sz="1400" dirty="0">
                <a:latin typeface="Calibri" pitchFamily="34" charset="0"/>
                <a:cs typeface="Calibri" pitchFamily="34" charset="0"/>
              </a:rPr>
              <a:t>x</a:t>
            </a:r>
            <a:endParaRPr lang="de-DE" sz="1400" dirty="0" smtClean="0">
              <a:latin typeface="Calibri" pitchFamily="34" charset="0"/>
              <a:cs typeface="Calibri" pitchFamily="34" charset="0"/>
            </a:endParaRPr>
          </a:p>
        </p:txBody>
      </p:sp>
      <p:sp>
        <p:nvSpPr>
          <p:cNvPr id="23" name="Textfeld 22"/>
          <p:cNvSpPr txBox="1"/>
          <p:nvPr/>
        </p:nvSpPr>
        <p:spPr>
          <a:xfrm>
            <a:off x="393603" y="5358865"/>
            <a:ext cx="266420" cy="307777"/>
          </a:xfrm>
          <a:prstGeom prst="rect">
            <a:avLst/>
          </a:prstGeom>
          <a:noFill/>
        </p:spPr>
        <p:txBody>
          <a:bodyPr wrap="none" rtlCol="0">
            <a:spAutoFit/>
          </a:bodyPr>
          <a:lstStyle/>
          <a:p>
            <a:r>
              <a:rPr lang="de-DE" sz="1400" dirty="0">
                <a:latin typeface="Calibri" pitchFamily="34" charset="0"/>
                <a:cs typeface="Calibri" pitchFamily="34" charset="0"/>
              </a:rPr>
              <a:t>y</a:t>
            </a:r>
            <a:endParaRPr lang="de-DE" sz="1400" dirty="0" smtClean="0">
              <a:latin typeface="Calibri" pitchFamily="34" charset="0"/>
              <a:cs typeface="Calibri" pitchFamily="34" charset="0"/>
            </a:endParaRPr>
          </a:p>
        </p:txBody>
      </p:sp>
      <p:grpSp>
        <p:nvGrpSpPr>
          <p:cNvPr id="26" name="Gruppieren 25"/>
          <p:cNvGrpSpPr/>
          <p:nvPr/>
        </p:nvGrpSpPr>
        <p:grpSpPr>
          <a:xfrm>
            <a:off x="3632422" y="3853468"/>
            <a:ext cx="267854" cy="263293"/>
            <a:chOff x="4813646" y="3834416"/>
            <a:chExt cx="267854" cy="263293"/>
          </a:xfrm>
        </p:grpSpPr>
        <p:sp>
          <p:nvSpPr>
            <p:cNvPr id="19" name="Ellipse 18"/>
            <p:cNvSpPr/>
            <p:nvPr/>
          </p:nvSpPr>
          <p:spPr bwMode="auto">
            <a:xfrm>
              <a:off x="4813646" y="3834416"/>
              <a:ext cx="267854" cy="263293"/>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25" name="Gerade Verbindung 24"/>
            <p:cNvCxnSpPr/>
            <p:nvPr/>
          </p:nvCxnSpPr>
          <p:spPr bwMode="auto">
            <a:xfrm rot="5400000">
              <a:off x="4852872" y="3872974"/>
              <a:ext cx="189402" cy="186177"/>
            </a:xfrm>
            <a:prstGeom prst="line">
              <a:avLst/>
            </a:prstGeom>
            <a:noFill/>
            <a:ln w="25400" cap="flat" cmpd="sng" algn="ctr">
              <a:solidFill>
                <a:srgbClr val="FF0000"/>
              </a:solidFill>
              <a:prstDash val="solid"/>
              <a:round/>
              <a:headEnd type="none" w="med" len="med"/>
              <a:tailEnd type="none" w="med" len="med"/>
            </a:ln>
            <a:effectLst/>
          </p:spPr>
        </p:cxnSp>
        <p:cxnSp>
          <p:nvCxnSpPr>
            <p:cNvPr id="27" name="Gerade Verbindung 26"/>
            <p:cNvCxnSpPr/>
            <p:nvPr/>
          </p:nvCxnSpPr>
          <p:spPr bwMode="auto">
            <a:xfrm>
              <a:off x="4848093" y="3872958"/>
              <a:ext cx="189402" cy="186177"/>
            </a:xfrm>
            <a:prstGeom prst="line">
              <a:avLst/>
            </a:prstGeom>
            <a:noFill/>
            <a:ln w="25400" cap="flat" cmpd="sng" algn="ctr">
              <a:solidFill>
                <a:srgbClr val="FF0000"/>
              </a:solidFill>
              <a:prstDash val="solid"/>
              <a:round/>
              <a:headEnd type="none" w="med" len="med"/>
              <a:tailEnd type="none" w="med" len="med"/>
            </a:ln>
            <a:effectLst/>
          </p:spPr>
        </p:cxnSp>
      </p:grpSp>
      <p:grpSp>
        <p:nvGrpSpPr>
          <p:cNvPr id="29" name="Gruppieren 28"/>
          <p:cNvGrpSpPr/>
          <p:nvPr/>
        </p:nvGrpSpPr>
        <p:grpSpPr>
          <a:xfrm>
            <a:off x="4680282" y="3853468"/>
            <a:ext cx="267854" cy="263293"/>
            <a:chOff x="4813646" y="3834416"/>
            <a:chExt cx="267854" cy="263293"/>
          </a:xfrm>
        </p:grpSpPr>
        <p:sp>
          <p:nvSpPr>
            <p:cNvPr id="30" name="Ellipse 29"/>
            <p:cNvSpPr/>
            <p:nvPr/>
          </p:nvSpPr>
          <p:spPr bwMode="auto">
            <a:xfrm>
              <a:off x="4813646" y="3834416"/>
              <a:ext cx="267854" cy="263293"/>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31" name="Gerade Verbindung 30"/>
            <p:cNvCxnSpPr/>
            <p:nvPr/>
          </p:nvCxnSpPr>
          <p:spPr bwMode="auto">
            <a:xfrm rot="5400000">
              <a:off x="4852872" y="3872974"/>
              <a:ext cx="189402" cy="186177"/>
            </a:xfrm>
            <a:prstGeom prst="line">
              <a:avLst/>
            </a:prstGeom>
            <a:noFill/>
            <a:ln w="25400" cap="flat" cmpd="sng" algn="ctr">
              <a:solidFill>
                <a:srgbClr val="FF0000"/>
              </a:solidFill>
              <a:prstDash val="solid"/>
              <a:round/>
              <a:headEnd type="none" w="med" len="med"/>
              <a:tailEnd type="none" w="med" len="med"/>
            </a:ln>
            <a:effectLst/>
          </p:spPr>
        </p:cxnSp>
        <p:cxnSp>
          <p:nvCxnSpPr>
            <p:cNvPr id="32" name="Gerade Verbindung 31"/>
            <p:cNvCxnSpPr/>
            <p:nvPr/>
          </p:nvCxnSpPr>
          <p:spPr bwMode="auto">
            <a:xfrm>
              <a:off x="4848093" y="3872958"/>
              <a:ext cx="189402" cy="186177"/>
            </a:xfrm>
            <a:prstGeom prst="line">
              <a:avLst/>
            </a:prstGeom>
            <a:noFill/>
            <a:ln w="25400" cap="flat" cmpd="sng" algn="ctr">
              <a:solidFill>
                <a:srgbClr val="FF0000"/>
              </a:solidFill>
              <a:prstDash val="solid"/>
              <a:round/>
              <a:headEnd type="none" w="med" len="med"/>
              <a:tailEnd type="none" w="med" len="med"/>
            </a:ln>
            <a:effectLst/>
          </p:spPr>
        </p:cxnSp>
      </p:grpSp>
      <p:sp>
        <p:nvSpPr>
          <p:cNvPr id="28" name="Textfeld 27"/>
          <p:cNvSpPr txBox="1"/>
          <p:nvPr/>
        </p:nvSpPr>
        <p:spPr>
          <a:xfrm>
            <a:off x="5834804" y="4704483"/>
            <a:ext cx="910313" cy="584775"/>
          </a:xfrm>
          <a:prstGeom prst="rect">
            <a:avLst/>
          </a:prstGeom>
          <a:noFill/>
        </p:spPr>
        <p:txBody>
          <a:bodyPr wrap="square" rtlCol="0">
            <a:spAutoFit/>
          </a:bodyPr>
          <a:lstStyle/>
          <a:p>
            <a:r>
              <a:rPr lang="de-DE" sz="1600" dirty="0" smtClean="0">
                <a:solidFill>
                  <a:srgbClr val="FF0000"/>
                </a:solidFill>
                <a:latin typeface="Calibri" pitchFamily="34" charset="0"/>
                <a:cs typeface="Calibri" pitchFamily="34" charset="0"/>
              </a:rPr>
              <a:t>On-Axis</a:t>
            </a:r>
          </a:p>
          <a:p>
            <a:r>
              <a:rPr lang="de-DE" sz="1600" dirty="0" smtClean="0">
                <a:solidFill>
                  <a:srgbClr val="FF0000"/>
                </a:solidFill>
                <a:latin typeface="Calibri" pitchFamily="34" charset="0"/>
                <a:cs typeface="Calibri" pitchFamily="34" charset="0"/>
              </a:rPr>
              <a:t>Beam</a:t>
            </a:r>
          </a:p>
        </p:txBody>
      </p:sp>
      <p:cxnSp>
        <p:nvCxnSpPr>
          <p:cNvPr id="34" name="Gerade Verbindung mit Pfeil 33"/>
          <p:cNvCxnSpPr/>
          <p:nvPr/>
        </p:nvCxnSpPr>
        <p:spPr bwMode="auto">
          <a:xfrm flipH="1" flipV="1">
            <a:off x="4984519" y="4031294"/>
            <a:ext cx="933409" cy="956341"/>
          </a:xfrm>
          <a:prstGeom prst="straightConnector1">
            <a:avLst/>
          </a:prstGeom>
          <a:noFill/>
          <a:ln w="25400" cap="flat" cmpd="sng" algn="ctr">
            <a:solidFill>
              <a:srgbClr val="FF0000"/>
            </a:solidFill>
            <a:prstDash val="solid"/>
            <a:round/>
            <a:headEnd type="none" w="med" len="med"/>
            <a:tailEnd type="arrow"/>
          </a:ln>
          <a:effectLst/>
        </p:spPr>
      </p:cxnSp>
      <p:sp>
        <p:nvSpPr>
          <p:cNvPr id="37" name="Textfeld 36"/>
          <p:cNvSpPr txBox="1"/>
          <p:nvPr/>
        </p:nvSpPr>
        <p:spPr>
          <a:xfrm>
            <a:off x="4248739" y="5229601"/>
            <a:ext cx="1445925" cy="584775"/>
          </a:xfrm>
          <a:prstGeom prst="rect">
            <a:avLst/>
          </a:prstGeom>
          <a:noFill/>
        </p:spPr>
        <p:txBody>
          <a:bodyPr wrap="square" rtlCol="0">
            <a:spAutoFit/>
          </a:bodyPr>
          <a:lstStyle/>
          <a:p>
            <a:r>
              <a:rPr lang="de-DE" sz="1600" dirty="0" err="1" smtClean="0">
                <a:solidFill>
                  <a:srgbClr val="FF0000"/>
                </a:solidFill>
                <a:latin typeface="Calibri" pitchFamily="34" charset="0"/>
                <a:cs typeface="Calibri" pitchFamily="34" charset="0"/>
              </a:rPr>
              <a:t>Pre-Deflected</a:t>
            </a:r>
            <a:r>
              <a:rPr lang="de-DE" sz="1600" dirty="0" smtClean="0">
                <a:solidFill>
                  <a:srgbClr val="FF0000"/>
                </a:solidFill>
                <a:latin typeface="Calibri" pitchFamily="34" charset="0"/>
                <a:cs typeface="Calibri" pitchFamily="34" charset="0"/>
              </a:rPr>
              <a:t> Beam</a:t>
            </a:r>
          </a:p>
        </p:txBody>
      </p:sp>
      <p:cxnSp>
        <p:nvCxnSpPr>
          <p:cNvPr id="38" name="Gerade Verbindung mit Pfeil 37"/>
          <p:cNvCxnSpPr>
            <a:stCxn id="37" idx="0"/>
          </p:cNvCxnSpPr>
          <p:nvPr/>
        </p:nvCxnSpPr>
        <p:spPr bwMode="auto">
          <a:xfrm flipH="1" flipV="1">
            <a:off x="3973185" y="3980504"/>
            <a:ext cx="998517" cy="1249097"/>
          </a:xfrm>
          <a:prstGeom prst="straightConnector1">
            <a:avLst/>
          </a:prstGeom>
          <a:no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78891230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5" name="Picture 5" descr="halfpipe_b-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792" y="1600200"/>
            <a:ext cx="6297613" cy="481806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Beam Separation: Halfpipe Septum</a:t>
            </a:r>
          </a:p>
        </p:txBody>
      </p:sp>
      <p:sp>
        <p:nvSpPr>
          <p:cNvPr id="5" name="Textfeld 4"/>
          <p:cNvSpPr txBox="1"/>
          <p:nvPr/>
        </p:nvSpPr>
        <p:spPr>
          <a:xfrm>
            <a:off x="381748" y="1352959"/>
            <a:ext cx="1549334" cy="584775"/>
          </a:xfrm>
          <a:prstGeom prst="rect">
            <a:avLst/>
          </a:prstGeom>
          <a:noFill/>
        </p:spPr>
        <p:txBody>
          <a:bodyPr wrap="none" rtlCol="0">
            <a:spAutoFit/>
          </a:bodyPr>
          <a:lstStyle/>
          <a:p>
            <a:r>
              <a:rPr lang="de-DE" sz="1600" dirty="0" smtClean="0">
                <a:solidFill>
                  <a:srgbClr val="0000FF"/>
                </a:solidFill>
                <a:latin typeface="Calibri" pitchFamily="34" charset="0"/>
                <a:cs typeface="Calibri" pitchFamily="34" charset="0"/>
              </a:rPr>
              <a:t>C-Type </a:t>
            </a:r>
          </a:p>
          <a:p>
            <a:r>
              <a:rPr lang="de-DE" sz="1600" dirty="0" err="1" smtClean="0">
                <a:solidFill>
                  <a:srgbClr val="0000FF"/>
                </a:solidFill>
                <a:latin typeface="Calibri" pitchFamily="34" charset="0"/>
                <a:cs typeface="Calibri" pitchFamily="34" charset="0"/>
              </a:rPr>
              <a:t>Magnetic</a:t>
            </a:r>
            <a:r>
              <a:rPr lang="de-DE" sz="1600" dirty="0" smtClean="0">
                <a:solidFill>
                  <a:srgbClr val="0000FF"/>
                </a:solidFill>
                <a:latin typeface="Calibri" pitchFamily="34" charset="0"/>
                <a:cs typeface="Calibri" pitchFamily="34" charset="0"/>
              </a:rPr>
              <a:t> Dipole</a:t>
            </a:r>
          </a:p>
        </p:txBody>
      </p:sp>
      <p:cxnSp>
        <p:nvCxnSpPr>
          <p:cNvPr id="6" name="Gerade Verbindung mit Pfeil 5"/>
          <p:cNvCxnSpPr/>
          <p:nvPr/>
        </p:nvCxnSpPr>
        <p:spPr bwMode="auto">
          <a:xfrm>
            <a:off x="1182455" y="1906210"/>
            <a:ext cx="170777" cy="292044"/>
          </a:xfrm>
          <a:prstGeom prst="straightConnector1">
            <a:avLst/>
          </a:prstGeom>
          <a:noFill/>
          <a:ln w="25400" cap="flat" cmpd="sng" algn="ctr">
            <a:solidFill>
              <a:srgbClr val="0000FF"/>
            </a:solidFill>
            <a:prstDash val="solid"/>
            <a:round/>
            <a:headEnd type="none" w="med" len="med"/>
            <a:tailEnd type="arrow"/>
          </a:ln>
          <a:effectLst/>
        </p:spPr>
      </p:cxnSp>
      <p:sp>
        <p:nvSpPr>
          <p:cNvPr id="7" name="Textfeld 6"/>
          <p:cNvSpPr txBox="1"/>
          <p:nvPr/>
        </p:nvSpPr>
        <p:spPr>
          <a:xfrm>
            <a:off x="3642192" y="1510311"/>
            <a:ext cx="575800" cy="338554"/>
          </a:xfrm>
          <a:prstGeom prst="rect">
            <a:avLst/>
          </a:prstGeom>
          <a:noFill/>
        </p:spPr>
        <p:txBody>
          <a:bodyPr wrap="none" rtlCol="0">
            <a:spAutoFit/>
          </a:bodyPr>
          <a:lstStyle/>
          <a:p>
            <a:r>
              <a:rPr lang="de-DE" sz="1600" dirty="0" err="1" smtClean="0">
                <a:solidFill>
                  <a:srgbClr val="FF0000"/>
                </a:solidFill>
                <a:latin typeface="Calibri" pitchFamily="34" charset="0"/>
                <a:cs typeface="Calibri" pitchFamily="34" charset="0"/>
              </a:rPr>
              <a:t>Coils</a:t>
            </a:r>
            <a:endParaRPr lang="de-DE" sz="1600" dirty="0" smtClean="0">
              <a:solidFill>
                <a:srgbClr val="FF0000"/>
              </a:solidFill>
              <a:latin typeface="Calibri" pitchFamily="34" charset="0"/>
              <a:cs typeface="Calibri" pitchFamily="34" charset="0"/>
            </a:endParaRPr>
          </a:p>
        </p:txBody>
      </p:sp>
      <p:cxnSp>
        <p:nvCxnSpPr>
          <p:cNvPr id="8" name="Gerade Verbindung mit Pfeil 7"/>
          <p:cNvCxnSpPr/>
          <p:nvPr/>
        </p:nvCxnSpPr>
        <p:spPr bwMode="auto">
          <a:xfrm flipH="1">
            <a:off x="3125643" y="1756518"/>
            <a:ext cx="531203" cy="298027"/>
          </a:xfrm>
          <a:prstGeom prst="straightConnector1">
            <a:avLst/>
          </a:prstGeom>
          <a:noFill/>
          <a:ln w="25400" cap="flat" cmpd="sng" algn="ctr">
            <a:solidFill>
              <a:srgbClr val="FF0000"/>
            </a:solidFill>
            <a:prstDash val="solid"/>
            <a:round/>
            <a:headEnd type="none" w="med" len="med"/>
            <a:tailEnd type="arrow"/>
          </a:ln>
          <a:effectLst/>
        </p:spPr>
      </p:cxnSp>
      <p:sp>
        <p:nvSpPr>
          <p:cNvPr id="9" name="Textfeld 8"/>
          <p:cNvSpPr txBox="1"/>
          <p:nvPr/>
        </p:nvSpPr>
        <p:spPr>
          <a:xfrm>
            <a:off x="4403385" y="1798086"/>
            <a:ext cx="1390252" cy="584775"/>
          </a:xfrm>
          <a:prstGeom prst="rect">
            <a:avLst/>
          </a:prstGeom>
          <a:noFill/>
        </p:spPr>
        <p:txBody>
          <a:bodyPr wrap="none" rtlCol="0">
            <a:spAutoFit/>
          </a:bodyPr>
          <a:lstStyle/>
          <a:p>
            <a:r>
              <a:rPr lang="de-DE" sz="1600" dirty="0" err="1" smtClean="0">
                <a:solidFill>
                  <a:srgbClr val="00B050"/>
                </a:solidFill>
                <a:latin typeface="Calibri" pitchFamily="34" charset="0"/>
                <a:cs typeface="Calibri" pitchFamily="34" charset="0"/>
              </a:rPr>
              <a:t>Shielding</a:t>
            </a:r>
            <a:r>
              <a:rPr lang="de-DE" sz="1600" dirty="0" smtClean="0">
                <a:solidFill>
                  <a:srgbClr val="00B050"/>
                </a:solidFill>
                <a:latin typeface="Calibri" pitchFamily="34" charset="0"/>
                <a:cs typeface="Calibri" pitchFamily="34" charset="0"/>
              </a:rPr>
              <a:t> Tube</a:t>
            </a:r>
          </a:p>
          <a:p>
            <a:r>
              <a:rPr lang="de-DE" sz="1600" dirty="0" smtClean="0">
                <a:solidFill>
                  <a:srgbClr val="00B050"/>
                </a:solidFill>
                <a:latin typeface="Calibri" pitchFamily="34" charset="0"/>
                <a:cs typeface="Calibri" pitchFamily="34" charset="0"/>
              </a:rPr>
              <a:t>(</a:t>
            </a:r>
            <a:r>
              <a:rPr lang="de-DE" sz="1600" dirty="0" err="1" smtClean="0">
                <a:solidFill>
                  <a:srgbClr val="00B050"/>
                </a:solidFill>
                <a:latin typeface="Calibri" pitchFamily="34" charset="0"/>
                <a:cs typeface="Calibri" pitchFamily="34" charset="0"/>
              </a:rPr>
              <a:t>Vacuflux</a:t>
            </a:r>
            <a:r>
              <a:rPr lang="de-DE" sz="1600" dirty="0" smtClean="0">
                <a:solidFill>
                  <a:srgbClr val="00B050"/>
                </a:solidFill>
                <a:latin typeface="Calibri" pitchFamily="34" charset="0"/>
                <a:cs typeface="Calibri" pitchFamily="34" charset="0"/>
              </a:rPr>
              <a:t> 50)</a:t>
            </a:r>
          </a:p>
        </p:txBody>
      </p:sp>
      <p:cxnSp>
        <p:nvCxnSpPr>
          <p:cNvPr id="10" name="Gerade Verbindung mit Pfeil 9"/>
          <p:cNvCxnSpPr/>
          <p:nvPr/>
        </p:nvCxnSpPr>
        <p:spPr bwMode="auto">
          <a:xfrm>
            <a:off x="4993753" y="2382861"/>
            <a:ext cx="0" cy="434230"/>
          </a:xfrm>
          <a:prstGeom prst="straightConnector1">
            <a:avLst/>
          </a:prstGeom>
          <a:noFill/>
          <a:ln w="25400" cap="flat" cmpd="sng" algn="ctr">
            <a:solidFill>
              <a:srgbClr val="00B050"/>
            </a:solidFill>
            <a:prstDash val="solid"/>
            <a:round/>
            <a:headEnd type="none" w="med" len="med"/>
            <a:tailEnd type="arrow"/>
          </a:ln>
          <a:effectLst/>
        </p:spPr>
      </p:cxnSp>
      <p:cxnSp>
        <p:nvCxnSpPr>
          <p:cNvPr id="11" name="Gerade Verbindung mit Pfeil 10"/>
          <p:cNvCxnSpPr/>
          <p:nvPr/>
        </p:nvCxnSpPr>
        <p:spPr bwMode="auto">
          <a:xfrm flipV="1">
            <a:off x="520417" y="5665577"/>
            <a:ext cx="1" cy="365760"/>
          </a:xfrm>
          <a:prstGeom prst="straightConnector1">
            <a:avLst/>
          </a:prstGeom>
          <a:noFill/>
          <a:ln w="19050" cap="flat" cmpd="sng" algn="ctr">
            <a:solidFill>
              <a:schemeClr val="tx1"/>
            </a:solidFill>
            <a:prstDash val="solid"/>
            <a:round/>
            <a:headEnd type="none" w="med" len="med"/>
            <a:tailEnd type="arrow"/>
          </a:ln>
          <a:effectLst/>
        </p:spPr>
      </p:cxnSp>
      <p:cxnSp>
        <p:nvCxnSpPr>
          <p:cNvPr id="12" name="Gerade Verbindung mit Pfeil 11"/>
          <p:cNvCxnSpPr/>
          <p:nvPr/>
        </p:nvCxnSpPr>
        <p:spPr bwMode="auto">
          <a:xfrm rot="5400000" flipV="1">
            <a:off x="694165" y="5848457"/>
            <a:ext cx="1" cy="365760"/>
          </a:xfrm>
          <a:prstGeom prst="straightConnector1">
            <a:avLst/>
          </a:prstGeom>
          <a:noFill/>
          <a:ln w="19050" cap="flat" cmpd="sng" algn="ctr">
            <a:solidFill>
              <a:schemeClr val="tx1"/>
            </a:solidFill>
            <a:prstDash val="solid"/>
            <a:round/>
            <a:headEnd type="none" w="med" len="med"/>
            <a:tailEnd type="arrow"/>
          </a:ln>
          <a:effectLst/>
        </p:spPr>
      </p:cxnSp>
      <p:sp>
        <p:nvSpPr>
          <p:cNvPr id="13" name="Textfeld 12"/>
          <p:cNvSpPr txBox="1"/>
          <p:nvPr/>
        </p:nvSpPr>
        <p:spPr>
          <a:xfrm>
            <a:off x="831172" y="5850703"/>
            <a:ext cx="263214" cy="307777"/>
          </a:xfrm>
          <a:prstGeom prst="rect">
            <a:avLst/>
          </a:prstGeom>
          <a:noFill/>
        </p:spPr>
        <p:txBody>
          <a:bodyPr wrap="none" rtlCol="0">
            <a:spAutoFit/>
          </a:bodyPr>
          <a:lstStyle/>
          <a:p>
            <a:r>
              <a:rPr lang="de-DE" sz="1400" dirty="0">
                <a:latin typeface="Calibri" pitchFamily="34" charset="0"/>
                <a:cs typeface="Calibri" pitchFamily="34" charset="0"/>
              </a:rPr>
              <a:t>x</a:t>
            </a:r>
            <a:endParaRPr lang="de-DE" sz="1400" dirty="0" smtClean="0">
              <a:latin typeface="Calibri" pitchFamily="34" charset="0"/>
              <a:cs typeface="Calibri" pitchFamily="34" charset="0"/>
            </a:endParaRPr>
          </a:p>
        </p:txBody>
      </p:sp>
      <p:sp>
        <p:nvSpPr>
          <p:cNvPr id="14" name="Textfeld 13"/>
          <p:cNvSpPr txBox="1"/>
          <p:nvPr/>
        </p:nvSpPr>
        <p:spPr>
          <a:xfrm>
            <a:off x="393603" y="5358865"/>
            <a:ext cx="266420" cy="307777"/>
          </a:xfrm>
          <a:prstGeom prst="rect">
            <a:avLst/>
          </a:prstGeom>
          <a:noFill/>
        </p:spPr>
        <p:txBody>
          <a:bodyPr wrap="none" rtlCol="0">
            <a:spAutoFit/>
          </a:bodyPr>
          <a:lstStyle/>
          <a:p>
            <a:r>
              <a:rPr lang="de-DE" sz="1400" dirty="0">
                <a:latin typeface="Calibri" pitchFamily="34" charset="0"/>
                <a:cs typeface="Calibri" pitchFamily="34" charset="0"/>
              </a:rPr>
              <a:t>y</a:t>
            </a:r>
            <a:endParaRPr lang="de-DE" sz="1400" dirty="0" smtClean="0">
              <a:latin typeface="Calibri" pitchFamily="34" charset="0"/>
              <a:cs typeface="Calibri" pitchFamily="34" charset="0"/>
            </a:endParaRPr>
          </a:p>
        </p:txBody>
      </p:sp>
      <p:grpSp>
        <p:nvGrpSpPr>
          <p:cNvPr id="15" name="Gruppieren 14"/>
          <p:cNvGrpSpPr/>
          <p:nvPr/>
        </p:nvGrpSpPr>
        <p:grpSpPr>
          <a:xfrm>
            <a:off x="3632422" y="3853468"/>
            <a:ext cx="267854" cy="263293"/>
            <a:chOff x="4813646" y="3834416"/>
            <a:chExt cx="267854" cy="263293"/>
          </a:xfrm>
        </p:grpSpPr>
        <p:sp>
          <p:nvSpPr>
            <p:cNvPr id="16" name="Ellipse 15"/>
            <p:cNvSpPr/>
            <p:nvPr/>
          </p:nvSpPr>
          <p:spPr bwMode="auto">
            <a:xfrm>
              <a:off x="4813646" y="3834416"/>
              <a:ext cx="267854" cy="263293"/>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17" name="Gerade Verbindung 16"/>
            <p:cNvCxnSpPr/>
            <p:nvPr/>
          </p:nvCxnSpPr>
          <p:spPr bwMode="auto">
            <a:xfrm rot="5400000">
              <a:off x="4852872" y="3872974"/>
              <a:ext cx="189402" cy="186177"/>
            </a:xfrm>
            <a:prstGeom prst="line">
              <a:avLst/>
            </a:prstGeom>
            <a:noFill/>
            <a:ln w="25400" cap="flat" cmpd="sng" algn="ctr">
              <a:solidFill>
                <a:srgbClr val="FF0000"/>
              </a:solidFill>
              <a:prstDash val="solid"/>
              <a:round/>
              <a:headEnd type="none" w="med" len="med"/>
              <a:tailEnd type="none" w="med" len="med"/>
            </a:ln>
            <a:effectLst/>
          </p:spPr>
        </p:cxnSp>
        <p:cxnSp>
          <p:nvCxnSpPr>
            <p:cNvPr id="18" name="Gerade Verbindung 17"/>
            <p:cNvCxnSpPr/>
            <p:nvPr/>
          </p:nvCxnSpPr>
          <p:spPr bwMode="auto">
            <a:xfrm>
              <a:off x="4848093" y="3872958"/>
              <a:ext cx="189402" cy="186177"/>
            </a:xfrm>
            <a:prstGeom prst="line">
              <a:avLst/>
            </a:prstGeom>
            <a:noFill/>
            <a:ln w="25400" cap="flat" cmpd="sng" algn="ctr">
              <a:solidFill>
                <a:srgbClr val="FF0000"/>
              </a:solidFill>
              <a:prstDash val="solid"/>
              <a:round/>
              <a:headEnd type="none" w="med" len="med"/>
              <a:tailEnd type="none" w="med" len="med"/>
            </a:ln>
            <a:effectLst/>
          </p:spPr>
        </p:cxnSp>
      </p:grpSp>
      <p:grpSp>
        <p:nvGrpSpPr>
          <p:cNvPr id="19" name="Gruppieren 18"/>
          <p:cNvGrpSpPr/>
          <p:nvPr/>
        </p:nvGrpSpPr>
        <p:grpSpPr>
          <a:xfrm>
            <a:off x="4680282" y="3853468"/>
            <a:ext cx="267854" cy="263293"/>
            <a:chOff x="4813646" y="3834416"/>
            <a:chExt cx="267854" cy="263293"/>
          </a:xfrm>
        </p:grpSpPr>
        <p:sp>
          <p:nvSpPr>
            <p:cNvPr id="20" name="Ellipse 19"/>
            <p:cNvSpPr/>
            <p:nvPr/>
          </p:nvSpPr>
          <p:spPr bwMode="auto">
            <a:xfrm>
              <a:off x="4813646" y="3834416"/>
              <a:ext cx="267854" cy="263293"/>
            </a:xfrm>
            <a:prstGeom prst="ellipse">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21" name="Gerade Verbindung 20"/>
            <p:cNvCxnSpPr/>
            <p:nvPr/>
          </p:nvCxnSpPr>
          <p:spPr bwMode="auto">
            <a:xfrm rot="5400000">
              <a:off x="4852872" y="3872974"/>
              <a:ext cx="189402" cy="186177"/>
            </a:xfrm>
            <a:prstGeom prst="line">
              <a:avLst/>
            </a:prstGeom>
            <a:noFill/>
            <a:ln w="25400" cap="flat" cmpd="sng" algn="ctr">
              <a:solidFill>
                <a:srgbClr val="FF0000"/>
              </a:solidFill>
              <a:prstDash val="solid"/>
              <a:round/>
              <a:headEnd type="none" w="med" len="med"/>
              <a:tailEnd type="none" w="med" len="med"/>
            </a:ln>
            <a:effectLst/>
          </p:spPr>
        </p:cxnSp>
        <p:cxnSp>
          <p:nvCxnSpPr>
            <p:cNvPr id="22" name="Gerade Verbindung 21"/>
            <p:cNvCxnSpPr/>
            <p:nvPr/>
          </p:nvCxnSpPr>
          <p:spPr bwMode="auto">
            <a:xfrm>
              <a:off x="4848093" y="3872958"/>
              <a:ext cx="189402" cy="186177"/>
            </a:xfrm>
            <a:prstGeom prst="line">
              <a:avLst/>
            </a:prstGeom>
            <a:noFill/>
            <a:ln w="25400" cap="flat" cmpd="sng" algn="ctr">
              <a:solidFill>
                <a:srgbClr val="FF0000"/>
              </a:solidFill>
              <a:prstDash val="solid"/>
              <a:round/>
              <a:headEnd type="none" w="med" len="med"/>
              <a:tailEnd type="none" w="med" len="med"/>
            </a:ln>
            <a:effectLst/>
          </p:spPr>
        </p:cxnSp>
      </p:grpSp>
      <p:sp>
        <p:nvSpPr>
          <p:cNvPr id="23" name="Textfeld 22"/>
          <p:cNvSpPr txBox="1"/>
          <p:nvPr/>
        </p:nvSpPr>
        <p:spPr>
          <a:xfrm>
            <a:off x="5834804" y="4704483"/>
            <a:ext cx="910313" cy="584775"/>
          </a:xfrm>
          <a:prstGeom prst="rect">
            <a:avLst/>
          </a:prstGeom>
          <a:noFill/>
        </p:spPr>
        <p:txBody>
          <a:bodyPr wrap="square" rtlCol="0">
            <a:spAutoFit/>
          </a:bodyPr>
          <a:lstStyle/>
          <a:p>
            <a:r>
              <a:rPr lang="de-DE" sz="1600" dirty="0" smtClean="0">
                <a:solidFill>
                  <a:srgbClr val="FF0000"/>
                </a:solidFill>
                <a:latin typeface="Calibri" pitchFamily="34" charset="0"/>
                <a:cs typeface="Calibri" pitchFamily="34" charset="0"/>
              </a:rPr>
              <a:t>On-Axis</a:t>
            </a:r>
          </a:p>
          <a:p>
            <a:r>
              <a:rPr lang="de-DE" sz="1600" dirty="0" smtClean="0">
                <a:solidFill>
                  <a:srgbClr val="FF0000"/>
                </a:solidFill>
                <a:latin typeface="Calibri" pitchFamily="34" charset="0"/>
                <a:cs typeface="Calibri" pitchFamily="34" charset="0"/>
              </a:rPr>
              <a:t>Beam</a:t>
            </a:r>
          </a:p>
        </p:txBody>
      </p:sp>
      <p:cxnSp>
        <p:nvCxnSpPr>
          <p:cNvPr id="24" name="Gerade Verbindung mit Pfeil 23"/>
          <p:cNvCxnSpPr/>
          <p:nvPr/>
        </p:nvCxnSpPr>
        <p:spPr bwMode="auto">
          <a:xfrm flipH="1" flipV="1">
            <a:off x="4984519" y="4031294"/>
            <a:ext cx="933409" cy="956341"/>
          </a:xfrm>
          <a:prstGeom prst="straightConnector1">
            <a:avLst/>
          </a:prstGeom>
          <a:noFill/>
          <a:ln w="25400" cap="flat" cmpd="sng" algn="ctr">
            <a:solidFill>
              <a:srgbClr val="FF0000"/>
            </a:solidFill>
            <a:prstDash val="solid"/>
            <a:round/>
            <a:headEnd type="none" w="med" len="med"/>
            <a:tailEnd type="arrow"/>
          </a:ln>
          <a:effectLst/>
        </p:spPr>
      </p:cxnSp>
      <p:sp>
        <p:nvSpPr>
          <p:cNvPr id="25" name="Textfeld 24"/>
          <p:cNvSpPr txBox="1"/>
          <p:nvPr/>
        </p:nvSpPr>
        <p:spPr>
          <a:xfrm>
            <a:off x="4248739" y="5229601"/>
            <a:ext cx="1445925" cy="584775"/>
          </a:xfrm>
          <a:prstGeom prst="rect">
            <a:avLst/>
          </a:prstGeom>
          <a:noFill/>
        </p:spPr>
        <p:txBody>
          <a:bodyPr wrap="square" rtlCol="0">
            <a:spAutoFit/>
          </a:bodyPr>
          <a:lstStyle/>
          <a:p>
            <a:r>
              <a:rPr lang="de-DE" sz="1600" dirty="0" err="1" smtClean="0">
                <a:solidFill>
                  <a:srgbClr val="FF0000"/>
                </a:solidFill>
                <a:latin typeface="Calibri" pitchFamily="34" charset="0"/>
                <a:cs typeface="Calibri" pitchFamily="34" charset="0"/>
              </a:rPr>
              <a:t>Pre-Deflected</a:t>
            </a:r>
            <a:r>
              <a:rPr lang="de-DE" sz="1600" dirty="0" smtClean="0">
                <a:solidFill>
                  <a:srgbClr val="FF0000"/>
                </a:solidFill>
                <a:latin typeface="Calibri" pitchFamily="34" charset="0"/>
                <a:cs typeface="Calibri" pitchFamily="34" charset="0"/>
              </a:rPr>
              <a:t> Beam</a:t>
            </a:r>
          </a:p>
        </p:txBody>
      </p:sp>
      <p:cxnSp>
        <p:nvCxnSpPr>
          <p:cNvPr id="26" name="Gerade Verbindung mit Pfeil 25"/>
          <p:cNvCxnSpPr>
            <a:stCxn id="25" idx="0"/>
          </p:cNvCxnSpPr>
          <p:nvPr/>
        </p:nvCxnSpPr>
        <p:spPr bwMode="auto">
          <a:xfrm flipH="1" flipV="1">
            <a:off x="3973185" y="3980504"/>
            <a:ext cx="998517" cy="1249097"/>
          </a:xfrm>
          <a:prstGeom prst="straightConnector1">
            <a:avLst/>
          </a:prstGeom>
          <a:no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96585279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5" name="Picture 5" descr="halfpipe_b-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792" y="1600200"/>
            <a:ext cx="6297613" cy="481806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a:t>Beam Separation: Halfpipe Septum</a:t>
            </a:r>
          </a:p>
        </p:txBody>
      </p:sp>
      <p:sp>
        <p:nvSpPr>
          <p:cNvPr id="5" name="Textfeld 4"/>
          <p:cNvSpPr txBox="1"/>
          <p:nvPr/>
        </p:nvSpPr>
        <p:spPr>
          <a:xfrm>
            <a:off x="381748" y="1352959"/>
            <a:ext cx="1549334" cy="584775"/>
          </a:xfrm>
          <a:prstGeom prst="rect">
            <a:avLst/>
          </a:prstGeom>
          <a:noFill/>
        </p:spPr>
        <p:txBody>
          <a:bodyPr wrap="none" rtlCol="0">
            <a:spAutoFit/>
          </a:bodyPr>
          <a:lstStyle/>
          <a:p>
            <a:r>
              <a:rPr lang="de-DE" sz="1600" dirty="0" smtClean="0">
                <a:solidFill>
                  <a:srgbClr val="0000FF"/>
                </a:solidFill>
                <a:latin typeface="Calibri" pitchFamily="34" charset="0"/>
                <a:cs typeface="Calibri" pitchFamily="34" charset="0"/>
              </a:rPr>
              <a:t>C-Type </a:t>
            </a:r>
          </a:p>
          <a:p>
            <a:r>
              <a:rPr lang="de-DE" sz="1600" dirty="0" err="1" smtClean="0">
                <a:solidFill>
                  <a:srgbClr val="0000FF"/>
                </a:solidFill>
                <a:latin typeface="Calibri" pitchFamily="34" charset="0"/>
                <a:cs typeface="Calibri" pitchFamily="34" charset="0"/>
              </a:rPr>
              <a:t>Magnetic</a:t>
            </a:r>
            <a:r>
              <a:rPr lang="de-DE" sz="1600" dirty="0" smtClean="0">
                <a:solidFill>
                  <a:srgbClr val="0000FF"/>
                </a:solidFill>
                <a:latin typeface="Calibri" pitchFamily="34" charset="0"/>
                <a:cs typeface="Calibri" pitchFamily="34" charset="0"/>
              </a:rPr>
              <a:t> Dipole</a:t>
            </a:r>
          </a:p>
        </p:txBody>
      </p:sp>
      <p:cxnSp>
        <p:nvCxnSpPr>
          <p:cNvPr id="6" name="Gerade Verbindung mit Pfeil 5"/>
          <p:cNvCxnSpPr/>
          <p:nvPr/>
        </p:nvCxnSpPr>
        <p:spPr bwMode="auto">
          <a:xfrm>
            <a:off x="1182455" y="1906210"/>
            <a:ext cx="170777" cy="292044"/>
          </a:xfrm>
          <a:prstGeom prst="straightConnector1">
            <a:avLst/>
          </a:prstGeom>
          <a:noFill/>
          <a:ln w="25400" cap="flat" cmpd="sng" algn="ctr">
            <a:solidFill>
              <a:srgbClr val="0000FF"/>
            </a:solidFill>
            <a:prstDash val="solid"/>
            <a:round/>
            <a:headEnd type="none" w="med" len="med"/>
            <a:tailEnd type="arrow"/>
          </a:ln>
          <a:effectLst/>
        </p:spPr>
      </p:cxnSp>
      <p:sp>
        <p:nvSpPr>
          <p:cNvPr id="7" name="Textfeld 6"/>
          <p:cNvSpPr txBox="1"/>
          <p:nvPr/>
        </p:nvSpPr>
        <p:spPr>
          <a:xfrm>
            <a:off x="3642192" y="1510311"/>
            <a:ext cx="575800" cy="338554"/>
          </a:xfrm>
          <a:prstGeom prst="rect">
            <a:avLst/>
          </a:prstGeom>
          <a:noFill/>
        </p:spPr>
        <p:txBody>
          <a:bodyPr wrap="none" rtlCol="0">
            <a:spAutoFit/>
          </a:bodyPr>
          <a:lstStyle/>
          <a:p>
            <a:r>
              <a:rPr lang="de-DE" sz="1600" dirty="0" err="1" smtClean="0">
                <a:solidFill>
                  <a:srgbClr val="FF0000"/>
                </a:solidFill>
                <a:latin typeface="Calibri" pitchFamily="34" charset="0"/>
                <a:cs typeface="Calibri" pitchFamily="34" charset="0"/>
              </a:rPr>
              <a:t>Coils</a:t>
            </a:r>
            <a:endParaRPr lang="de-DE" sz="1600" dirty="0" smtClean="0">
              <a:solidFill>
                <a:srgbClr val="FF0000"/>
              </a:solidFill>
              <a:latin typeface="Calibri" pitchFamily="34" charset="0"/>
              <a:cs typeface="Calibri" pitchFamily="34" charset="0"/>
            </a:endParaRPr>
          </a:p>
        </p:txBody>
      </p:sp>
      <p:cxnSp>
        <p:nvCxnSpPr>
          <p:cNvPr id="8" name="Gerade Verbindung mit Pfeil 7"/>
          <p:cNvCxnSpPr/>
          <p:nvPr/>
        </p:nvCxnSpPr>
        <p:spPr bwMode="auto">
          <a:xfrm flipH="1">
            <a:off x="3125643" y="1756518"/>
            <a:ext cx="531203" cy="298027"/>
          </a:xfrm>
          <a:prstGeom prst="straightConnector1">
            <a:avLst/>
          </a:prstGeom>
          <a:noFill/>
          <a:ln w="25400" cap="flat" cmpd="sng" algn="ctr">
            <a:solidFill>
              <a:srgbClr val="FF0000"/>
            </a:solidFill>
            <a:prstDash val="solid"/>
            <a:round/>
            <a:headEnd type="none" w="med" len="med"/>
            <a:tailEnd type="arrow"/>
          </a:ln>
          <a:effectLst/>
        </p:spPr>
      </p:cxnSp>
      <p:sp>
        <p:nvSpPr>
          <p:cNvPr id="9" name="Textfeld 8"/>
          <p:cNvSpPr txBox="1"/>
          <p:nvPr/>
        </p:nvSpPr>
        <p:spPr>
          <a:xfrm>
            <a:off x="4403385" y="1798086"/>
            <a:ext cx="1390252" cy="584775"/>
          </a:xfrm>
          <a:prstGeom prst="rect">
            <a:avLst/>
          </a:prstGeom>
          <a:noFill/>
        </p:spPr>
        <p:txBody>
          <a:bodyPr wrap="none" rtlCol="0">
            <a:spAutoFit/>
          </a:bodyPr>
          <a:lstStyle/>
          <a:p>
            <a:r>
              <a:rPr lang="de-DE" sz="1600" dirty="0" err="1" smtClean="0">
                <a:solidFill>
                  <a:srgbClr val="00B050"/>
                </a:solidFill>
                <a:latin typeface="Calibri" pitchFamily="34" charset="0"/>
                <a:cs typeface="Calibri" pitchFamily="34" charset="0"/>
              </a:rPr>
              <a:t>Shielding</a:t>
            </a:r>
            <a:r>
              <a:rPr lang="de-DE" sz="1600" dirty="0" smtClean="0">
                <a:solidFill>
                  <a:srgbClr val="00B050"/>
                </a:solidFill>
                <a:latin typeface="Calibri" pitchFamily="34" charset="0"/>
                <a:cs typeface="Calibri" pitchFamily="34" charset="0"/>
              </a:rPr>
              <a:t> Tube</a:t>
            </a:r>
          </a:p>
          <a:p>
            <a:r>
              <a:rPr lang="de-DE" sz="1600" dirty="0" smtClean="0">
                <a:solidFill>
                  <a:srgbClr val="00B050"/>
                </a:solidFill>
                <a:latin typeface="Calibri" pitchFamily="34" charset="0"/>
                <a:cs typeface="Calibri" pitchFamily="34" charset="0"/>
              </a:rPr>
              <a:t>(</a:t>
            </a:r>
            <a:r>
              <a:rPr lang="de-DE" sz="1600" dirty="0" err="1" smtClean="0">
                <a:solidFill>
                  <a:srgbClr val="00B050"/>
                </a:solidFill>
                <a:latin typeface="Calibri" pitchFamily="34" charset="0"/>
                <a:cs typeface="Calibri" pitchFamily="34" charset="0"/>
              </a:rPr>
              <a:t>Vacuflux</a:t>
            </a:r>
            <a:r>
              <a:rPr lang="de-DE" sz="1600" dirty="0" smtClean="0">
                <a:solidFill>
                  <a:srgbClr val="00B050"/>
                </a:solidFill>
                <a:latin typeface="Calibri" pitchFamily="34" charset="0"/>
                <a:cs typeface="Calibri" pitchFamily="34" charset="0"/>
              </a:rPr>
              <a:t> 50)</a:t>
            </a:r>
          </a:p>
        </p:txBody>
      </p:sp>
      <p:cxnSp>
        <p:nvCxnSpPr>
          <p:cNvPr id="10" name="Gerade Verbindung mit Pfeil 9"/>
          <p:cNvCxnSpPr/>
          <p:nvPr/>
        </p:nvCxnSpPr>
        <p:spPr bwMode="auto">
          <a:xfrm>
            <a:off x="4993753" y="2382861"/>
            <a:ext cx="0" cy="434230"/>
          </a:xfrm>
          <a:prstGeom prst="straightConnector1">
            <a:avLst/>
          </a:prstGeom>
          <a:noFill/>
          <a:ln w="25400" cap="flat" cmpd="sng" algn="ctr">
            <a:solidFill>
              <a:srgbClr val="00B050"/>
            </a:solidFill>
            <a:prstDash val="solid"/>
            <a:round/>
            <a:headEnd type="none" w="med" len="med"/>
            <a:tailEnd type="arrow"/>
          </a:ln>
          <a:effectLst/>
        </p:spPr>
      </p:cxnSp>
      <p:cxnSp>
        <p:nvCxnSpPr>
          <p:cNvPr id="11" name="Gerade Verbindung mit Pfeil 10"/>
          <p:cNvCxnSpPr/>
          <p:nvPr/>
        </p:nvCxnSpPr>
        <p:spPr bwMode="auto">
          <a:xfrm flipV="1">
            <a:off x="520417" y="5665577"/>
            <a:ext cx="1" cy="365760"/>
          </a:xfrm>
          <a:prstGeom prst="straightConnector1">
            <a:avLst/>
          </a:prstGeom>
          <a:noFill/>
          <a:ln w="19050" cap="flat" cmpd="sng" algn="ctr">
            <a:solidFill>
              <a:schemeClr val="tx1"/>
            </a:solidFill>
            <a:prstDash val="solid"/>
            <a:round/>
            <a:headEnd type="none" w="med" len="med"/>
            <a:tailEnd type="arrow"/>
          </a:ln>
          <a:effectLst/>
        </p:spPr>
      </p:cxnSp>
      <p:cxnSp>
        <p:nvCxnSpPr>
          <p:cNvPr id="12" name="Gerade Verbindung mit Pfeil 11"/>
          <p:cNvCxnSpPr/>
          <p:nvPr/>
        </p:nvCxnSpPr>
        <p:spPr bwMode="auto">
          <a:xfrm rot="5400000" flipV="1">
            <a:off x="694165" y="5848457"/>
            <a:ext cx="1" cy="365760"/>
          </a:xfrm>
          <a:prstGeom prst="straightConnector1">
            <a:avLst/>
          </a:prstGeom>
          <a:noFill/>
          <a:ln w="19050" cap="flat" cmpd="sng" algn="ctr">
            <a:solidFill>
              <a:schemeClr val="tx1"/>
            </a:solidFill>
            <a:prstDash val="solid"/>
            <a:round/>
            <a:headEnd type="none" w="med" len="med"/>
            <a:tailEnd type="arrow"/>
          </a:ln>
          <a:effectLst/>
        </p:spPr>
      </p:cxnSp>
      <p:sp>
        <p:nvSpPr>
          <p:cNvPr id="13" name="Textfeld 12"/>
          <p:cNvSpPr txBox="1"/>
          <p:nvPr/>
        </p:nvSpPr>
        <p:spPr>
          <a:xfrm>
            <a:off x="831172" y="5850703"/>
            <a:ext cx="263214" cy="307777"/>
          </a:xfrm>
          <a:prstGeom prst="rect">
            <a:avLst/>
          </a:prstGeom>
          <a:noFill/>
        </p:spPr>
        <p:txBody>
          <a:bodyPr wrap="none" rtlCol="0">
            <a:spAutoFit/>
          </a:bodyPr>
          <a:lstStyle/>
          <a:p>
            <a:r>
              <a:rPr lang="de-DE" sz="1400" dirty="0">
                <a:latin typeface="Calibri" pitchFamily="34" charset="0"/>
                <a:cs typeface="Calibri" pitchFamily="34" charset="0"/>
              </a:rPr>
              <a:t>x</a:t>
            </a:r>
            <a:endParaRPr lang="de-DE" sz="1400" dirty="0" smtClean="0">
              <a:latin typeface="Calibri" pitchFamily="34" charset="0"/>
              <a:cs typeface="Calibri" pitchFamily="34" charset="0"/>
            </a:endParaRPr>
          </a:p>
        </p:txBody>
      </p:sp>
      <p:sp>
        <p:nvSpPr>
          <p:cNvPr id="14" name="Textfeld 13"/>
          <p:cNvSpPr txBox="1"/>
          <p:nvPr/>
        </p:nvSpPr>
        <p:spPr>
          <a:xfrm>
            <a:off x="393603" y="5358865"/>
            <a:ext cx="266420" cy="307777"/>
          </a:xfrm>
          <a:prstGeom prst="rect">
            <a:avLst/>
          </a:prstGeom>
          <a:noFill/>
        </p:spPr>
        <p:txBody>
          <a:bodyPr wrap="none" rtlCol="0">
            <a:spAutoFit/>
          </a:bodyPr>
          <a:lstStyle/>
          <a:p>
            <a:r>
              <a:rPr lang="de-DE" sz="1400" dirty="0">
                <a:latin typeface="Calibri" pitchFamily="34" charset="0"/>
                <a:cs typeface="Calibri" pitchFamily="34" charset="0"/>
              </a:rPr>
              <a:t>y</a:t>
            </a:r>
            <a:endParaRPr lang="de-DE" sz="1400" dirty="0" smtClean="0">
              <a:latin typeface="Calibri" pitchFamily="34" charset="0"/>
              <a:cs typeface="Calibri" pitchFamily="34" charset="0"/>
            </a:endParaRPr>
          </a:p>
        </p:txBody>
      </p:sp>
      <p:pic>
        <p:nvPicPr>
          <p:cNvPr id="2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0033" y="4350330"/>
            <a:ext cx="2845346" cy="2167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hteck 27"/>
          <p:cNvSpPr/>
          <p:nvPr/>
        </p:nvSpPr>
        <p:spPr bwMode="auto">
          <a:xfrm>
            <a:off x="4669806" y="3833958"/>
            <a:ext cx="240332" cy="304655"/>
          </a:xfrm>
          <a:prstGeom prst="rect">
            <a:avLst/>
          </a:prstGeom>
          <a:solidFill>
            <a:srgbClr val="FFFF66"/>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sp>
        <p:nvSpPr>
          <p:cNvPr id="31" name="Rechteck 30"/>
          <p:cNvSpPr/>
          <p:nvPr/>
        </p:nvSpPr>
        <p:spPr bwMode="auto">
          <a:xfrm>
            <a:off x="3586163" y="3838705"/>
            <a:ext cx="709532" cy="304655"/>
          </a:xfrm>
          <a:prstGeom prst="rect">
            <a:avLst/>
          </a:prstGeom>
          <a:solidFill>
            <a:srgbClr val="CCECFF"/>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smtClean="0">
              <a:ln>
                <a:noFill/>
              </a:ln>
              <a:solidFill>
                <a:schemeClr val="tx1"/>
              </a:solidFill>
              <a:effectLst/>
              <a:latin typeface="Arial" charset="0"/>
            </a:endParaRPr>
          </a:p>
        </p:txBody>
      </p:sp>
      <p:cxnSp>
        <p:nvCxnSpPr>
          <p:cNvPr id="4" name="Gerade Verbindung mit Pfeil 3"/>
          <p:cNvCxnSpPr/>
          <p:nvPr/>
        </p:nvCxnSpPr>
        <p:spPr bwMode="auto">
          <a:xfrm flipH="1">
            <a:off x="3445509" y="3986381"/>
            <a:ext cx="1653309" cy="0"/>
          </a:xfrm>
          <a:prstGeom prst="straightConnector1">
            <a:avLst/>
          </a:prstGeom>
          <a:noFill/>
          <a:ln w="25400" cap="flat" cmpd="sng" algn="ctr">
            <a:solidFill>
              <a:schemeClr val="tx1"/>
            </a:solidFill>
            <a:prstDash val="solid"/>
            <a:round/>
            <a:headEnd type="none" w="med" len="med"/>
            <a:tailEnd type="arrow"/>
          </a:ln>
          <a:effectLst/>
        </p:spPr>
      </p:cxnSp>
      <p:cxnSp>
        <p:nvCxnSpPr>
          <p:cNvPr id="563200" name="Gerade Verbindung mit Pfeil 563199"/>
          <p:cNvCxnSpPr/>
          <p:nvPr/>
        </p:nvCxnSpPr>
        <p:spPr bwMode="auto">
          <a:xfrm flipH="1">
            <a:off x="6873226" y="3833958"/>
            <a:ext cx="756010" cy="501029"/>
          </a:xfrm>
          <a:prstGeom prst="straightConnector1">
            <a:avLst/>
          </a:prstGeom>
          <a:noFill/>
          <a:ln w="25400" cap="flat" cmpd="sng" algn="ctr">
            <a:solidFill>
              <a:schemeClr val="tx1"/>
            </a:solidFill>
            <a:prstDash val="solid"/>
            <a:round/>
            <a:headEnd type="none" w="med" len="med"/>
            <a:tailEnd type="arrow"/>
          </a:ln>
          <a:effectLst/>
        </p:spPr>
      </p:cxnSp>
      <p:sp>
        <p:nvSpPr>
          <p:cNvPr id="563202" name="Textfeld 563201"/>
          <p:cNvSpPr txBox="1"/>
          <p:nvPr/>
        </p:nvSpPr>
        <p:spPr>
          <a:xfrm>
            <a:off x="6872413" y="2743209"/>
            <a:ext cx="1883080" cy="1323439"/>
          </a:xfrm>
          <a:prstGeom prst="rect">
            <a:avLst/>
          </a:prstGeom>
          <a:noFill/>
        </p:spPr>
        <p:txBody>
          <a:bodyPr wrap="none" rtlCol="0">
            <a:spAutoFit/>
          </a:bodyPr>
          <a:lstStyle/>
          <a:p>
            <a:r>
              <a:rPr lang="de-DE" sz="1600" i="1" dirty="0" smtClean="0">
                <a:latin typeface="Calibri" pitchFamily="34" charset="0"/>
                <a:cs typeface="Calibri" pitchFamily="34" charset="0"/>
              </a:rPr>
              <a:t>B</a:t>
            </a:r>
            <a:r>
              <a:rPr lang="de-DE" sz="1600" dirty="0" smtClean="0">
                <a:latin typeface="Calibri" pitchFamily="34" charset="0"/>
                <a:cs typeface="Calibri" pitchFamily="34" charset="0"/>
              </a:rPr>
              <a:t> </a:t>
            </a:r>
            <a:r>
              <a:rPr lang="de-DE" sz="1600" dirty="0" err="1" smtClean="0">
                <a:latin typeface="Calibri" pitchFamily="34" charset="0"/>
                <a:cs typeface="Calibri" pitchFamily="34" charset="0"/>
              </a:rPr>
              <a:t>field</a:t>
            </a:r>
            <a:r>
              <a:rPr lang="de-DE" sz="1600" dirty="0" smtClean="0">
                <a:latin typeface="Calibri" pitchFamily="34" charset="0"/>
                <a:cs typeface="Calibri" pitchFamily="34" charset="0"/>
              </a:rPr>
              <a:t> on </a:t>
            </a:r>
            <a:r>
              <a:rPr lang="de-DE" sz="1600" dirty="0" err="1" smtClean="0">
                <a:latin typeface="Calibri" pitchFamily="34" charset="0"/>
                <a:cs typeface="Calibri" pitchFamily="34" charset="0"/>
              </a:rPr>
              <a:t>axis</a:t>
            </a:r>
            <a:endParaRPr lang="de-DE" sz="1600" dirty="0" smtClean="0">
              <a:latin typeface="Calibri" pitchFamily="34" charset="0"/>
              <a:cs typeface="Calibri" pitchFamily="34" charset="0"/>
            </a:endParaRPr>
          </a:p>
          <a:p>
            <a:r>
              <a:rPr lang="de-DE" sz="1600" dirty="0" err="1" smtClean="0">
                <a:latin typeface="Calibri" pitchFamily="34" charset="0"/>
                <a:cs typeface="Calibri" pitchFamily="34" charset="0"/>
              </a:rPr>
              <a:t>reduced</a:t>
            </a:r>
            <a:r>
              <a:rPr lang="de-DE" sz="1600" dirty="0" smtClean="0">
                <a:latin typeface="Calibri" pitchFamily="34" charset="0"/>
                <a:cs typeface="Calibri" pitchFamily="34" charset="0"/>
              </a:rPr>
              <a:t> </a:t>
            </a:r>
            <a:r>
              <a:rPr lang="de-DE" sz="1600" dirty="0" err="1" smtClean="0">
                <a:latin typeface="Calibri" pitchFamily="34" charset="0"/>
                <a:cs typeface="Calibri" pitchFamily="34" charset="0"/>
              </a:rPr>
              <a:t>from</a:t>
            </a:r>
            <a:endParaRPr lang="de-DE" sz="1600" dirty="0" smtClean="0">
              <a:latin typeface="Calibri" pitchFamily="34" charset="0"/>
              <a:cs typeface="Calibri" pitchFamily="34" charset="0"/>
            </a:endParaRPr>
          </a:p>
          <a:p>
            <a:r>
              <a:rPr lang="de-DE" sz="1600" dirty="0" smtClean="0">
                <a:latin typeface="Calibri" pitchFamily="34" charset="0"/>
                <a:cs typeface="Calibri" pitchFamily="34" charset="0"/>
              </a:rPr>
              <a:t>       </a:t>
            </a:r>
            <a:r>
              <a:rPr lang="de-DE" sz="1600" dirty="0" err="1" smtClean="0">
                <a:solidFill>
                  <a:srgbClr val="FF0000"/>
                </a:solidFill>
                <a:latin typeface="Calibri" pitchFamily="34" charset="0"/>
                <a:cs typeface="Calibri" pitchFamily="34" charset="0"/>
              </a:rPr>
              <a:t>B</a:t>
            </a:r>
            <a:r>
              <a:rPr lang="de-DE" sz="1600" baseline="-25000" dirty="0" err="1" smtClean="0">
                <a:solidFill>
                  <a:srgbClr val="FF0000"/>
                </a:solidFill>
                <a:latin typeface="Calibri" pitchFamily="34" charset="0"/>
                <a:cs typeface="Calibri" pitchFamily="34" charset="0"/>
              </a:rPr>
              <a:t>y</a:t>
            </a:r>
            <a:r>
              <a:rPr lang="de-DE" sz="1600" dirty="0" smtClean="0">
                <a:solidFill>
                  <a:srgbClr val="FF0000"/>
                </a:solidFill>
                <a:latin typeface="Calibri" pitchFamily="34" charset="0"/>
                <a:cs typeface="Calibri" pitchFamily="34" charset="0"/>
              </a:rPr>
              <a:t> = -31.6 </a:t>
            </a:r>
            <a:r>
              <a:rPr lang="de-DE" sz="1600" dirty="0" err="1" smtClean="0">
                <a:solidFill>
                  <a:srgbClr val="FF0000"/>
                </a:solidFill>
                <a:latin typeface="Calibri" pitchFamily="34" charset="0"/>
                <a:cs typeface="Calibri" pitchFamily="34" charset="0"/>
              </a:rPr>
              <a:t>mT</a:t>
            </a:r>
            <a:r>
              <a:rPr lang="de-DE" sz="1600" dirty="0" smtClean="0">
                <a:solidFill>
                  <a:srgbClr val="FF0000"/>
                </a:solidFill>
                <a:latin typeface="Calibri" pitchFamily="34" charset="0"/>
                <a:cs typeface="Calibri" pitchFamily="34" charset="0"/>
              </a:rPr>
              <a:t> </a:t>
            </a:r>
            <a:r>
              <a:rPr lang="de-DE" sz="1600" dirty="0" smtClean="0">
                <a:latin typeface="Calibri" pitchFamily="34" charset="0"/>
                <a:cs typeface="Calibri" pitchFamily="34" charset="0"/>
              </a:rPr>
              <a:t> </a:t>
            </a:r>
            <a:r>
              <a:rPr lang="de-DE" sz="1600" dirty="0" err="1" smtClean="0">
                <a:latin typeface="Calibri" pitchFamily="34" charset="0"/>
                <a:cs typeface="Calibri" pitchFamily="34" charset="0"/>
              </a:rPr>
              <a:t>to</a:t>
            </a:r>
            <a:endParaRPr lang="de-DE" sz="1600" dirty="0" smtClean="0">
              <a:latin typeface="Calibri" pitchFamily="34" charset="0"/>
              <a:cs typeface="Calibri" pitchFamily="34" charset="0"/>
            </a:endParaRPr>
          </a:p>
          <a:p>
            <a:r>
              <a:rPr lang="de-DE" sz="1600" dirty="0" err="1">
                <a:solidFill>
                  <a:srgbClr val="0000FF"/>
                </a:solidFill>
                <a:latin typeface="Calibri" pitchFamily="34" charset="0"/>
                <a:cs typeface="Calibri" pitchFamily="34" charset="0"/>
              </a:rPr>
              <a:t>B</a:t>
            </a:r>
            <a:r>
              <a:rPr lang="de-DE" sz="1600" baseline="-25000" dirty="0" err="1">
                <a:solidFill>
                  <a:srgbClr val="0000FF"/>
                </a:solidFill>
                <a:latin typeface="Calibri" pitchFamily="34" charset="0"/>
                <a:cs typeface="Calibri" pitchFamily="34" charset="0"/>
              </a:rPr>
              <a:t>y</a:t>
            </a:r>
            <a:r>
              <a:rPr lang="de-DE" sz="1600" dirty="0">
                <a:solidFill>
                  <a:srgbClr val="0000FF"/>
                </a:solidFill>
                <a:latin typeface="Calibri" pitchFamily="34" charset="0"/>
                <a:cs typeface="Calibri" pitchFamily="34" charset="0"/>
              </a:rPr>
              <a:t> = </a:t>
            </a:r>
            <a:r>
              <a:rPr lang="de-DE" sz="1600" dirty="0" smtClean="0">
                <a:solidFill>
                  <a:srgbClr val="0000FF"/>
                </a:solidFill>
                <a:latin typeface="Calibri" pitchFamily="34" charset="0"/>
                <a:cs typeface="Calibri" pitchFamily="34" charset="0"/>
              </a:rPr>
              <a:t>-0.3 </a:t>
            </a:r>
            <a:r>
              <a:rPr lang="de-DE" sz="1600" dirty="0" err="1" smtClean="0">
                <a:solidFill>
                  <a:srgbClr val="0000FF"/>
                </a:solidFill>
                <a:latin typeface="Calibri" pitchFamily="34" charset="0"/>
                <a:cs typeface="Calibri" pitchFamily="34" charset="0"/>
              </a:rPr>
              <a:t>mT</a:t>
            </a:r>
            <a:r>
              <a:rPr lang="de-DE" sz="1600" dirty="0" err="1" smtClean="0">
                <a:latin typeface="Calibri" pitchFamily="34" charset="0"/>
                <a:cs typeface="Calibri" pitchFamily="34" charset="0"/>
              </a:rPr>
              <a:t>.</a:t>
            </a:r>
            <a:endParaRPr lang="de-DE" sz="1600" dirty="0" smtClean="0">
              <a:latin typeface="Calibri" pitchFamily="34" charset="0"/>
              <a:cs typeface="Calibri" pitchFamily="34" charset="0"/>
            </a:endParaRPr>
          </a:p>
          <a:p>
            <a:endParaRPr lang="de-DE" sz="1600" dirty="0" smtClean="0">
              <a:latin typeface="Calibri" pitchFamily="34" charset="0"/>
              <a:cs typeface="Calibri" pitchFamily="34" charset="0"/>
            </a:endParaRPr>
          </a:p>
        </p:txBody>
      </p:sp>
    </p:spTree>
    <p:extLst>
      <p:ext uri="{BB962C8B-B14F-4D97-AF65-F5344CB8AC3E}">
        <p14:creationId xmlns:p14="http://schemas.microsoft.com/office/powerpoint/2010/main" val="148915489"/>
      </p:ext>
    </p:extLst>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txDef>
      <a:spPr>
        <a:noFill/>
      </a:spPr>
      <a:bodyPr wrap="square" rtlCol="0">
        <a:spAutoFit/>
      </a:bodyPr>
      <a:lstStyle>
        <a:defPPr>
          <a:defRPr dirty="0" err="1" smtClean="0">
            <a:latin typeface="Calibri" pitchFamily="34" charset="0"/>
            <a:cs typeface="Calibri" pitchFamily="34" charset="0"/>
          </a:defRPr>
        </a:defPPr>
      </a:lstStyle>
    </a:tx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TotalTime>
  <Words>3725</Words>
  <Application>Microsoft Office PowerPoint</Application>
  <PresentationFormat>On-screen Show (4:3)</PresentationFormat>
  <Paragraphs>910</Paragraphs>
  <Slides>100</Slides>
  <Notes>47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100</vt:i4>
      </vt:variant>
    </vt:vector>
  </HeadingPairs>
  <TitlesOfParts>
    <vt:vector size="108" baseType="lpstr">
      <vt:lpstr>Arial</vt:lpstr>
      <vt:lpstr>Calibri</vt:lpstr>
      <vt:lpstr>Cambria Math</vt:lpstr>
      <vt:lpstr>Symbol</vt:lpstr>
      <vt:lpstr>Times New Roman</vt:lpstr>
      <vt:lpstr>Wingdings</vt:lpstr>
      <vt:lpstr>Standarddesign</vt:lpstr>
      <vt:lpstr>Formel</vt:lpstr>
      <vt:lpstr>PowerPoint Presentation</vt:lpstr>
      <vt:lpstr>Outline</vt:lpstr>
      <vt:lpstr>Introduction: Neutron Research</vt:lpstr>
      <vt:lpstr>Introduction: Nuclear Astrophysics</vt:lpstr>
      <vt:lpstr>Introduction: Neutron Production Facilities</vt:lpstr>
      <vt:lpstr>Neutron Energy Spectrum</vt:lpstr>
      <vt:lpstr>Time-of-Flight (TOF) Method</vt:lpstr>
      <vt:lpstr>Frankfurt Neutron Source FRANZ</vt:lpstr>
      <vt:lpstr>Frankfurt Neutron Source FRANZ</vt:lpstr>
      <vt:lpstr>Frankfurt Neutron Source FRANZ</vt:lpstr>
      <vt:lpstr>Frankfurt Neutron Source FRANZ</vt:lpstr>
      <vt:lpstr>Frankfurt Neutron Source FRANZ</vt:lpstr>
      <vt:lpstr>Frankfurt Neutron Source FRANZ</vt:lpstr>
      <vt:lpstr>E×B Chopper: Motivation</vt:lpstr>
      <vt:lpstr>PowerPoint Presentation</vt:lpstr>
      <vt:lpstr>PowerPoint Presentation</vt:lpstr>
      <vt:lpstr>PowerPoint Presentation</vt:lpstr>
      <vt:lpstr>Beam Dynamics in Static E×B Fields</vt:lpstr>
      <vt:lpstr>Beam Dynamics in Static E×B Fields</vt:lpstr>
      <vt:lpstr>Beam Dynamics in Static E×B Fields</vt:lpstr>
      <vt:lpstr>Beam Dynamics in Static E×B Fields</vt:lpstr>
      <vt:lpstr>Beam Dynamics in Static E×B Fields</vt:lpstr>
      <vt:lpstr>Beam Dynamics in Static E×B Fields</vt:lpstr>
      <vt:lpstr>Beam Dynamics in Static E×B Fields</vt:lpstr>
      <vt:lpstr>Beam Dynamics in Static E×B Fields</vt:lpstr>
      <vt:lpstr>Beam Dynamics in Static E×B Fields</vt:lpstr>
      <vt:lpstr>Beam Shaping Simulation</vt:lpstr>
      <vt:lpstr>Beam Shaping Simulation</vt:lpstr>
      <vt:lpstr>Beam Shaping Simulation</vt:lpstr>
      <vt:lpstr>Beam Shaping Simulation</vt:lpstr>
      <vt:lpstr>Beam Shaping Simulation</vt:lpstr>
      <vt:lpstr>Beam Shaping Simulation</vt:lpstr>
      <vt:lpstr>Beam Shaping Simulation</vt:lpstr>
      <vt:lpstr>Beam Shaping Simulation</vt:lpstr>
      <vt:lpstr>Beam Shaping Simulation</vt:lpstr>
      <vt:lpstr>Beam Shaping Simulation</vt:lpstr>
      <vt:lpstr>Beam Shaping Simulation</vt:lpstr>
      <vt:lpstr>Beam Shaping Simulation</vt:lpstr>
      <vt:lpstr>Beam Shaping Simulation</vt:lpstr>
      <vt:lpstr>Beam Shaping Simulation</vt:lpstr>
      <vt:lpstr>Chopper Hardware Design </vt:lpstr>
      <vt:lpstr>Commissioning</vt:lpstr>
      <vt:lpstr>Measurements: DC Beam</vt:lpstr>
      <vt:lpstr>Measurements: DC Beam</vt:lpstr>
      <vt:lpstr>Measurements: DC Beam</vt:lpstr>
      <vt:lpstr>FRANZ LEBT: Overview</vt:lpstr>
      <vt:lpstr>Measurements: Repetition Rate</vt:lpstr>
      <vt:lpstr>Measurements: Pulse Shape</vt:lpstr>
      <vt:lpstr>Measurements: Variation of Wien Ratio</vt:lpstr>
      <vt:lpstr>Measurements: Variation of Wien Ratio</vt:lpstr>
      <vt:lpstr>Measurements: Variation of Wien Ratio</vt:lpstr>
      <vt:lpstr>Measurements: Variation of Wien Ratio</vt:lpstr>
      <vt:lpstr>Measurements: Variation of Wien Ratio</vt:lpstr>
      <vt:lpstr>Measurements: Variation of Wien Ratio</vt:lpstr>
      <vt:lpstr>Measurements: Variation of Wien Ratio</vt:lpstr>
      <vt:lpstr>Measurements: Variation of Wien Ratio</vt:lpstr>
      <vt:lpstr>Measurements: Variation of Wien Ratio</vt:lpstr>
      <vt:lpstr>LEBT: PXIE and FRANZ</vt:lpstr>
      <vt:lpstr>Conclusion</vt:lpstr>
      <vt:lpstr>PowerPoint Presentation</vt:lpstr>
      <vt:lpstr>PowerPoint Presentation</vt:lpstr>
      <vt:lpstr>PowerPoint Presentation</vt:lpstr>
      <vt:lpstr>Beam Measurements</vt:lpstr>
      <vt:lpstr>Measurements: DC Transmission</vt:lpstr>
      <vt:lpstr>Measurements: Transmission of Chopped Beam</vt:lpstr>
      <vt:lpstr>Measurements: Noise Correction</vt:lpstr>
      <vt:lpstr>Measurements: Noise Correction</vt:lpstr>
      <vt:lpstr>High-Perveance Beams</vt:lpstr>
      <vt:lpstr>Measurements: Beam Energy Variation &amp; TOF</vt:lpstr>
      <vt:lpstr>PowerPoint Presentation</vt:lpstr>
      <vt:lpstr>Simulations</vt:lpstr>
      <vt:lpstr>Pulsed Beam Dynamics: Beam Shaping</vt:lpstr>
      <vt:lpstr>Pulsed Beam Dynamics: Beam Shaping</vt:lpstr>
      <vt:lpstr>Pulsed Beam Dynamics: Beam Shaping</vt:lpstr>
      <vt:lpstr>Pulsed Beam Dynamics: Beam Shaping</vt:lpstr>
      <vt:lpstr>Pulsed Beam Dynamics: Beam Shaping</vt:lpstr>
      <vt:lpstr>Pulsed Beam Dynamics: Beam Shaping</vt:lpstr>
      <vt:lpstr>Simulations: Variation of Wien Ratio</vt:lpstr>
      <vt:lpstr>Effective Fields</vt:lpstr>
      <vt:lpstr>Pulsed Beam Dynamics: Beam Shaping</vt:lpstr>
      <vt:lpstr>DC Beam Transport</vt:lpstr>
      <vt:lpstr>HV Pulse Generator</vt:lpstr>
      <vt:lpstr>HV Pulse Generator</vt:lpstr>
      <vt:lpstr>HV Pulse Generator</vt:lpstr>
      <vt:lpstr>Repeller Electrodes/ Shortening Tubes</vt:lpstr>
      <vt:lpstr>Technical Design</vt:lpstr>
      <vt:lpstr>Chopper Dipole: Field Measurements</vt:lpstr>
      <vt:lpstr>LEBT Simulations</vt:lpstr>
      <vt:lpstr>DC Beam Transport</vt:lpstr>
      <vt:lpstr>DC Beam Transport</vt:lpstr>
      <vt:lpstr>DC Beam Transport</vt:lpstr>
      <vt:lpstr>DC Beam Transport</vt:lpstr>
      <vt:lpstr>DC Beam Transport: RFQ Matching</vt:lpstr>
      <vt:lpstr>DC Beam Transport</vt:lpstr>
      <vt:lpstr>PowerPoint Presentation</vt:lpstr>
      <vt:lpstr>Beam Separation: Concept</vt:lpstr>
      <vt:lpstr>Beam Separation: Halfpipe Septum</vt:lpstr>
      <vt:lpstr>Beam Separation: Halfpipe Septum</vt:lpstr>
      <vt:lpstr>Beam Separation: Halfpipe Septum</vt:lpstr>
      <vt:lpstr>Beam Separation: Beam Simulation</vt:lpstr>
    </vt:vector>
  </TitlesOfParts>
  <Company>IAP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Wiesner</dc:creator>
  <cp:lastModifiedBy>Christoph J. Wiesner x 30998V</cp:lastModifiedBy>
  <cp:revision>2925</cp:revision>
  <cp:lastPrinted>2014-08-28T15:17:43Z</cp:lastPrinted>
  <dcterms:created xsi:type="dcterms:W3CDTF">2008-03-01T13:38:43Z</dcterms:created>
  <dcterms:modified xsi:type="dcterms:W3CDTF">2015-03-17T19:45:24Z</dcterms:modified>
</cp:coreProperties>
</file>