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648" r:id="rId1"/>
    <p:sldMasterId id="2147483682" r:id="rId2"/>
  </p:sldMasterIdLst>
  <p:notesMasterIdLst>
    <p:notesMasterId r:id="rId37"/>
  </p:notesMasterIdLst>
  <p:handoutMasterIdLst>
    <p:handoutMasterId r:id="rId38"/>
  </p:handoutMasterIdLst>
  <p:sldIdLst>
    <p:sldId id="265" r:id="rId3"/>
    <p:sldId id="331" r:id="rId4"/>
    <p:sldId id="332" r:id="rId5"/>
    <p:sldId id="333" r:id="rId6"/>
    <p:sldId id="396" r:id="rId7"/>
    <p:sldId id="348" r:id="rId8"/>
    <p:sldId id="401" r:id="rId9"/>
    <p:sldId id="399" r:id="rId10"/>
    <p:sldId id="402" r:id="rId11"/>
    <p:sldId id="403" r:id="rId12"/>
    <p:sldId id="398" r:id="rId13"/>
    <p:sldId id="400" r:id="rId14"/>
    <p:sldId id="404" r:id="rId15"/>
    <p:sldId id="405" r:id="rId16"/>
    <p:sldId id="406" r:id="rId17"/>
    <p:sldId id="384" r:id="rId18"/>
    <p:sldId id="385" r:id="rId19"/>
    <p:sldId id="386" r:id="rId20"/>
    <p:sldId id="357" r:id="rId21"/>
    <p:sldId id="358" r:id="rId22"/>
    <p:sldId id="391" r:id="rId23"/>
    <p:sldId id="397" r:id="rId24"/>
    <p:sldId id="392" r:id="rId25"/>
    <p:sldId id="389" r:id="rId26"/>
    <p:sldId id="393" r:id="rId27"/>
    <p:sldId id="368" r:id="rId28"/>
    <p:sldId id="369" r:id="rId29"/>
    <p:sldId id="370" r:id="rId30"/>
    <p:sldId id="371" r:id="rId31"/>
    <p:sldId id="372" r:id="rId32"/>
    <p:sldId id="378" r:id="rId33"/>
    <p:sldId id="395" r:id="rId34"/>
    <p:sldId id="373" r:id="rId35"/>
    <p:sldId id="374" r:id="rId36"/>
  </p:sldIdLst>
  <p:sldSz cx="9144000" cy="6858000" type="screen4x3"/>
  <p:notesSz cx="6985000" cy="9283700"/>
  <p:defaultTextStyle>
    <a:defPPr>
      <a:defRPr lang="en-US"/>
    </a:defPPr>
    <a:lvl1pPr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5pPr>
    <a:lvl6pPr marL="2286000" algn="l" defTabSz="914400" rtl="0" eaLnBrk="1" latinLnBrk="0" hangingPunct="1">
      <a:defRPr sz="2400" kern="1200">
        <a:solidFill>
          <a:schemeClr val="tx1"/>
        </a:solidFill>
        <a:latin typeface="Calibri" pitchFamily="34" charset="0"/>
        <a:ea typeface="MS PGothic" pitchFamily="34" charset="-128"/>
        <a:cs typeface="+mn-cs"/>
      </a:defRPr>
    </a:lvl6pPr>
    <a:lvl7pPr marL="2743200" algn="l" defTabSz="914400" rtl="0" eaLnBrk="1" latinLnBrk="0" hangingPunct="1">
      <a:defRPr sz="2400" kern="1200">
        <a:solidFill>
          <a:schemeClr val="tx1"/>
        </a:solidFill>
        <a:latin typeface="Calibri" pitchFamily="34" charset="0"/>
        <a:ea typeface="MS PGothic" pitchFamily="34" charset="-128"/>
        <a:cs typeface="+mn-cs"/>
      </a:defRPr>
    </a:lvl7pPr>
    <a:lvl8pPr marL="3200400" algn="l" defTabSz="914400" rtl="0" eaLnBrk="1" latinLnBrk="0" hangingPunct="1">
      <a:defRPr sz="2400" kern="1200">
        <a:solidFill>
          <a:schemeClr val="tx1"/>
        </a:solidFill>
        <a:latin typeface="Calibri" pitchFamily="34" charset="0"/>
        <a:ea typeface="MS PGothic" pitchFamily="34" charset="-128"/>
        <a:cs typeface="+mn-cs"/>
      </a:defRPr>
    </a:lvl8pPr>
    <a:lvl9pPr marL="3657600" algn="l" defTabSz="914400" rtl="0" eaLnBrk="1" latinLnBrk="0" hangingPunct="1">
      <a:defRPr sz="2400" kern="1200">
        <a:solidFill>
          <a:schemeClr val="tx1"/>
        </a:solidFill>
        <a:latin typeface="Calibri" pitchFamily="34" charset="0"/>
        <a:ea typeface="MS PGothic"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404040"/>
    <a:srgbClr val="006600"/>
    <a:srgbClr val="505050"/>
    <a:srgbClr val="004C97"/>
    <a:srgbClr val="63666A"/>
    <a:srgbClr val="A7A8AA"/>
    <a:srgbClr val="003087"/>
    <a:srgbClr val="0F2D62"/>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1" autoAdjust="0"/>
    <p:restoredTop sz="94660"/>
  </p:normalViewPr>
  <p:slideViewPr>
    <p:cSldViewPr snapToGrid="0" snapToObjects="1">
      <p:cViewPr varScale="1">
        <p:scale>
          <a:sx n="75" d="100"/>
          <a:sy n="75" d="100"/>
        </p:scale>
        <p:origin x="-66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Microsoft_Excel_Worksheet1.xlsx"/><Relationship Id="rId1" Type="http://schemas.openxmlformats.org/officeDocument/2006/relationships/themeOverride" Target="../theme/themeOverride1.xml"/><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package" Target="../embeddings/Microsoft_Excel_Worksheet2.xlsx"/><Relationship Id="rId1" Type="http://schemas.openxmlformats.org/officeDocument/2006/relationships/themeOverride" Target="../theme/themeOverride2.xml"/><Relationship Id="rId4" Type="http://schemas.microsoft.com/office/2011/relationships/chartStyle" Target="style2.xm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package" Target="../embeddings/Microsoft_Excel_Worksheet3.xlsx"/><Relationship Id="rId1" Type="http://schemas.openxmlformats.org/officeDocument/2006/relationships/themeOverride" Target="../theme/themeOverride3.xml"/><Relationship Id="rId4" Type="http://schemas.microsoft.com/office/2011/relationships/chartStyle" Target="style3.xml"/></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openxmlformats.org/officeDocument/2006/relationships/package" Target="../embeddings/Microsoft_Excel_Worksheet4.xlsx"/><Relationship Id="rId1" Type="http://schemas.openxmlformats.org/officeDocument/2006/relationships/themeOverride" Target="../theme/themeOverride4.xml"/><Relationship Id="rId4" Type="http://schemas.microsoft.com/office/2011/relationships/chartStyle" Target="style4.xml"/></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openxmlformats.org/officeDocument/2006/relationships/package" Target="../embeddings/Microsoft_Excel_Worksheet5.xlsx"/><Relationship Id="rId1" Type="http://schemas.openxmlformats.org/officeDocument/2006/relationships/themeOverride" Target="../theme/themeOverride5.xml"/><Relationship Id="rId4"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Pt>
            <c:idx val="8"/>
            <c:bubble3D val="0"/>
            <c:spPr>
              <a:solidFill>
                <a:schemeClr val="accent3">
                  <a:lumMod val="60000"/>
                </a:schemeClr>
              </a:solidFill>
              <a:ln w="19050">
                <a:solidFill>
                  <a:schemeClr val="lt1"/>
                </a:solidFill>
              </a:ln>
              <a:effectLst/>
            </c:spPr>
          </c:dPt>
          <c:dLbls>
            <c:dLbl>
              <c:idx val="0"/>
              <c:layout>
                <c:manualLayout>
                  <c:x val="5.833333333333323E-2"/>
                  <c:y val="-6.9444444444444501E-3"/>
                </c:manualLayout>
              </c:layout>
              <c:dLblPos val="bestFit"/>
              <c:showLegendKey val="0"/>
              <c:showVal val="0"/>
              <c:showCatName val="1"/>
              <c:showSerName val="0"/>
              <c:showPercent val="0"/>
              <c:showBubbleSize val="0"/>
              <c:extLst>
                <c:ext xmlns:c15="http://schemas.microsoft.com/office/drawing/2012/chart" uri="{CE6537A1-D6FC-4f65-9D91-7224C49458BB}">
                  <c15:layout>
                    <c:manualLayout>
                      <c:w val="0.24934645669291339"/>
                      <c:h val="6.5804899387576554E-2"/>
                    </c:manualLayout>
                  </c15:layout>
                </c:ext>
              </c:extLst>
            </c:dLbl>
            <c:dLbl>
              <c:idx val="1"/>
              <c:layout>
                <c:manualLayout>
                  <c:x val="-5.2777777777777778E-2"/>
                  <c:y val="6.0185185185185182E-2"/>
                </c:manualLayout>
              </c:layout>
              <c:dLblPos val="bestFit"/>
              <c:showLegendKey val="0"/>
              <c:showVal val="0"/>
              <c:showCatName val="1"/>
              <c:showSerName val="0"/>
              <c:showPercent val="0"/>
              <c:showBubbleSize val="0"/>
              <c:extLst>
                <c:ext xmlns:c15="http://schemas.microsoft.com/office/drawing/2012/chart" uri="{CE6537A1-D6FC-4f65-9D91-7224C49458BB}">
                  <c15:layout/>
                </c:ext>
              </c:extLst>
            </c:dLbl>
            <c:dLbl>
              <c:idx val="2"/>
              <c:layout>
                <c:manualLayout>
                  <c:x val="1.1111111111111112E-2"/>
                  <c:y val="3.7037037037037035E-2"/>
                </c:manualLayout>
              </c:layout>
              <c:dLblPos val="bestFit"/>
              <c:showLegendKey val="0"/>
              <c:showVal val="0"/>
              <c:showCatName val="1"/>
              <c:showSerName val="0"/>
              <c:showPercent val="0"/>
              <c:showBubbleSize val="0"/>
              <c:extLst>
                <c:ext xmlns:c15="http://schemas.microsoft.com/office/drawing/2012/chart" uri="{CE6537A1-D6FC-4f65-9D91-7224C49458BB}">
                  <c15:layout/>
                </c:ext>
              </c:extLst>
            </c:dLbl>
            <c:dLbl>
              <c:idx val="3"/>
              <c:layout>
                <c:manualLayout>
                  <c:x val="-0.15138899825021873"/>
                  <c:y val="9.2592592592592587E-3"/>
                </c:manualLayout>
              </c:layout>
              <c:dLblPos val="bestFit"/>
              <c:showLegendKey val="0"/>
              <c:showVal val="0"/>
              <c:showCatName val="1"/>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24220844269466313"/>
                      <c:h val="6.9305555555555551E-2"/>
                    </c:manualLayout>
                  </c15:layout>
                </c:ext>
              </c:extLst>
            </c:dLbl>
            <c:dLbl>
              <c:idx val="4"/>
              <c:layout>
                <c:manualLayout>
                  <c:x val="-0.10555555555555556"/>
                  <c:y val="-0.16203703703703703"/>
                </c:manualLayout>
              </c:layout>
              <c:dLblPos val="bestFit"/>
              <c:showLegendKey val="0"/>
              <c:showVal val="0"/>
              <c:showCatName val="1"/>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ext>
              </c:extLst>
            </c:dLbl>
            <c:dLbl>
              <c:idx val="5"/>
              <c:layout>
                <c:manualLayout>
                  <c:x val="0.1"/>
                  <c:y val="-0.18981481481481491"/>
                </c:manualLayout>
              </c:layout>
              <c:dLblPos val="bestFit"/>
              <c:showLegendKey val="0"/>
              <c:showVal val="0"/>
              <c:showCatName val="1"/>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ext>
              </c:extLst>
            </c:dLbl>
            <c:dLbl>
              <c:idx val="6"/>
              <c:layout>
                <c:manualLayout>
                  <c:x val="0"/>
                  <c:y val="4.6296296296296294E-3"/>
                </c:manualLayout>
              </c:layout>
              <c:dLblPos val="bestFit"/>
              <c:showLegendKey val="0"/>
              <c:showVal val="0"/>
              <c:showCatName val="1"/>
              <c:showSerName val="0"/>
              <c:showPercent val="0"/>
              <c:showBubbleSize val="0"/>
              <c:extLst>
                <c:ext xmlns:c15="http://schemas.microsoft.com/office/drawing/2012/chart" uri="{CE6537A1-D6FC-4f65-9D91-7224C49458BB}">
                  <c15:layout/>
                </c:ext>
              </c:extLst>
            </c:dLbl>
            <c:dLbl>
              <c:idx val="7"/>
              <c:layout>
                <c:manualLayout>
                  <c:x val="0.14166666666666666"/>
                  <c:y val="0.12037037037037036"/>
                </c:manualLayout>
              </c:layout>
              <c:dLblPos val="bestFit"/>
              <c:showLegendKey val="0"/>
              <c:showVal val="0"/>
              <c:showCatName val="1"/>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ext>
              </c:extLst>
            </c:dLbl>
            <c:dLbl>
              <c:idx val="8"/>
              <c:layout>
                <c:manualLayout>
                  <c:x val="-2.7777777777777776E-2"/>
                  <c:y val="0"/>
                </c:manualLayout>
              </c:layout>
              <c:dLblPos val="bestFit"/>
              <c:showLegendKey val="0"/>
              <c:showVal val="0"/>
              <c:showCatName val="1"/>
              <c:showSerName val="0"/>
              <c:showPercent val="0"/>
              <c:showBubbleSize val="0"/>
              <c:extLst>
                <c:ext xmlns:c15="http://schemas.microsoft.com/office/drawing/2012/chart" uri="{CE6537A1-D6FC-4f65-9D91-7224C49458BB}">
                  <c15:layout/>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4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'DH TABLE'!$E$2:$E$10</c:f>
              <c:strCache>
                <c:ptCount val="9"/>
                <c:pt idx="0">
                  <c:v>Admin/Financial/Bldg</c:v>
                </c:pt>
                <c:pt idx="1">
                  <c:v>Computing</c:v>
                </c:pt>
                <c:pt idx="2">
                  <c:v>Operator</c:v>
                </c:pt>
                <c:pt idx="3">
                  <c:v>Engineering Physicist</c:v>
                </c:pt>
                <c:pt idx="4">
                  <c:v>Physicist</c:v>
                </c:pt>
                <c:pt idx="5">
                  <c:v>Engineering</c:v>
                </c:pt>
                <c:pt idx="6">
                  <c:v>Drafting</c:v>
                </c:pt>
                <c:pt idx="7">
                  <c:v>Technician</c:v>
                </c:pt>
                <c:pt idx="8">
                  <c:v>ES&amp;H</c:v>
                </c:pt>
              </c:strCache>
            </c:strRef>
          </c:cat>
          <c:val>
            <c:numRef>
              <c:f>'DH TABLE'!$F$2:$F$10</c:f>
              <c:numCache>
                <c:formatCode>General</c:formatCode>
                <c:ptCount val="9"/>
                <c:pt idx="0">
                  <c:v>24</c:v>
                </c:pt>
                <c:pt idx="1">
                  <c:v>38</c:v>
                </c:pt>
                <c:pt idx="2">
                  <c:v>20</c:v>
                </c:pt>
                <c:pt idx="3">
                  <c:v>61</c:v>
                </c:pt>
                <c:pt idx="4">
                  <c:v>76</c:v>
                </c:pt>
                <c:pt idx="5">
                  <c:v>97</c:v>
                </c:pt>
                <c:pt idx="6">
                  <c:v>13</c:v>
                </c:pt>
                <c:pt idx="7">
                  <c:v>116</c:v>
                </c:pt>
                <c:pt idx="8">
                  <c:v>13</c:v>
                </c:pt>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sz="14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cat>
            <c:strRef>
              <c:f>'DH TABLE'!$A$3:$A$9</c:f>
              <c:strCache>
                <c:ptCount val="6"/>
                <c:pt idx="0">
                  <c:v>Applic Phys I</c:v>
                </c:pt>
                <c:pt idx="1">
                  <c:v>Applic Phys II</c:v>
                </c:pt>
                <c:pt idx="2">
                  <c:v>Research Associate</c:v>
                </c:pt>
                <c:pt idx="3">
                  <c:v>Assoc Scientist</c:v>
                </c:pt>
                <c:pt idx="4">
                  <c:v>Scientist I</c:v>
                </c:pt>
                <c:pt idx="5">
                  <c:v>Scientist   II + III</c:v>
                </c:pt>
              </c:strCache>
            </c:strRef>
          </c:cat>
          <c:val>
            <c:numRef>
              <c:f>'DH TABLE'!$B$3:$B$9</c:f>
              <c:numCache>
                <c:formatCode>General</c:formatCode>
                <c:ptCount val="7"/>
                <c:pt idx="0">
                  <c:v>4</c:v>
                </c:pt>
                <c:pt idx="1">
                  <c:v>10</c:v>
                </c:pt>
                <c:pt idx="2">
                  <c:v>6</c:v>
                </c:pt>
                <c:pt idx="3">
                  <c:v>3</c:v>
                </c:pt>
                <c:pt idx="4">
                  <c:v>15</c:v>
                </c:pt>
                <c:pt idx="5">
                  <c:v>38</c:v>
                </c:pt>
              </c:numCache>
            </c:numRef>
          </c:val>
        </c:ser>
        <c:dLbls>
          <c:showLegendKey val="0"/>
          <c:showVal val="0"/>
          <c:showCatName val="0"/>
          <c:showSerName val="0"/>
          <c:showPercent val="0"/>
          <c:showBubbleSize val="0"/>
        </c:dLbls>
        <c:gapWidth val="105"/>
        <c:axId val="134742784"/>
        <c:axId val="134744320"/>
      </c:barChart>
      <c:catAx>
        <c:axId val="134742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34744320"/>
        <c:crosses val="autoZero"/>
        <c:auto val="1"/>
        <c:lblAlgn val="ctr"/>
        <c:lblOffset val="100"/>
        <c:noMultiLvlLbl val="0"/>
      </c:catAx>
      <c:valAx>
        <c:axId val="1347443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347427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AD Scientist effort FY15 to date</a:t>
            </a:r>
          </a:p>
        </c:rich>
      </c:tx>
      <c:layout>
        <c:manualLayout>
          <c:xMode val="edge"/>
          <c:yMode val="edge"/>
          <c:x val="0.14297222222222222"/>
          <c:y val="2.7777777777777776E-2"/>
        </c:manualLayout>
      </c:layout>
      <c:overlay val="0"/>
      <c:spPr>
        <a:noFill/>
        <a:ln>
          <a:noFill/>
        </a:ln>
        <a:effectLst/>
      </c:spPr>
    </c:title>
    <c:autoTitleDeleted val="0"/>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Pt>
            <c:idx val="8"/>
            <c:bubble3D val="0"/>
            <c:spPr>
              <a:solidFill>
                <a:schemeClr val="accent3">
                  <a:lumMod val="60000"/>
                </a:schemeClr>
              </a:solidFill>
              <a:ln w="19050">
                <a:solidFill>
                  <a:schemeClr val="lt1"/>
                </a:solidFill>
              </a:ln>
              <a:effectLst/>
            </c:spPr>
          </c:dPt>
          <c:dPt>
            <c:idx val="9"/>
            <c:bubble3D val="0"/>
            <c:spPr>
              <a:solidFill>
                <a:schemeClr val="accent4">
                  <a:lumMod val="60000"/>
                </a:schemeClr>
              </a:solidFill>
              <a:ln w="19050">
                <a:solidFill>
                  <a:schemeClr val="lt1"/>
                </a:solidFill>
              </a:ln>
              <a:effectLst/>
            </c:spPr>
          </c:dPt>
          <c:dPt>
            <c:idx val="10"/>
            <c:bubble3D val="0"/>
            <c:spPr>
              <a:solidFill>
                <a:schemeClr val="accent5">
                  <a:lumMod val="60000"/>
                </a:schemeClr>
              </a:solidFill>
              <a:ln w="19050">
                <a:solidFill>
                  <a:schemeClr val="lt1"/>
                </a:solidFill>
              </a:ln>
              <a:effectLst/>
            </c:spPr>
          </c:dPt>
          <c:dPt>
            <c:idx val="11"/>
            <c:bubble3D val="0"/>
            <c:spPr>
              <a:solidFill>
                <a:schemeClr val="accent6">
                  <a:lumMod val="60000"/>
                </a:schemeClr>
              </a:solidFill>
              <a:ln w="19050">
                <a:solidFill>
                  <a:schemeClr val="lt1"/>
                </a:solidFill>
              </a:ln>
              <a:effectLst/>
            </c:spPr>
          </c:dPt>
          <c:dPt>
            <c:idx val="12"/>
            <c:bubble3D val="0"/>
            <c:spPr>
              <a:solidFill>
                <a:schemeClr val="accent1">
                  <a:lumMod val="80000"/>
                  <a:lumOff val="20000"/>
                </a:schemeClr>
              </a:solidFill>
              <a:ln w="19050">
                <a:solidFill>
                  <a:schemeClr val="lt1"/>
                </a:solidFill>
              </a:ln>
              <a:effectLst/>
            </c:spPr>
          </c:dPt>
          <c:dPt>
            <c:idx val="13"/>
            <c:bubble3D val="0"/>
            <c:spPr>
              <a:solidFill>
                <a:schemeClr val="accent2">
                  <a:lumMod val="80000"/>
                  <a:lumOff val="20000"/>
                </a:schemeClr>
              </a:solidFill>
              <a:ln w="19050">
                <a:solidFill>
                  <a:schemeClr val="lt1"/>
                </a:solidFill>
              </a:ln>
              <a:effectLst/>
            </c:spPr>
          </c:dPt>
          <c:dLbls>
            <c:delete val="1"/>
          </c:dLbls>
          <c:cat>
            <c:strRef>
              <c:f>Sheet1!$A$2:$A$15</c:f>
              <c:strCache>
                <c:ptCount val="14"/>
                <c:pt idx="0">
                  <c:v>Operations</c:v>
                </c:pt>
                <c:pt idx="1">
                  <c:v>Test Facilities</c:v>
                </c:pt>
                <c:pt idx="2">
                  <c:v>LCLS II</c:v>
                </c:pt>
                <c:pt idx="3">
                  <c:v>PIP I</c:v>
                </c:pt>
                <c:pt idx="4">
                  <c:v>Muon Campus</c:v>
                </c:pt>
                <c:pt idx="5">
                  <c:v>g-2</c:v>
                </c:pt>
                <c:pt idx="6">
                  <c:v>Mu2e</c:v>
                </c:pt>
                <c:pt idx="7">
                  <c:v>LBNE</c:v>
                </c:pt>
                <c:pt idx="8">
                  <c:v>PIP II</c:v>
                </c:pt>
                <c:pt idx="9">
                  <c:v>MAP</c:v>
                </c:pt>
                <c:pt idx="10">
                  <c:v>LARP</c:v>
                </c:pt>
                <c:pt idx="11">
                  <c:v>General Accel R&amp;D</c:v>
                </c:pt>
                <c:pt idx="12">
                  <c:v>Frontier Research</c:v>
                </c:pt>
                <c:pt idx="13">
                  <c:v>Overhead (mgmt)</c:v>
                </c:pt>
              </c:strCache>
            </c:strRef>
          </c:cat>
          <c:val>
            <c:numRef>
              <c:f>Sheet1!$B$2:$B$15</c:f>
              <c:numCache>
                <c:formatCode>0.00</c:formatCode>
                <c:ptCount val="14"/>
                <c:pt idx="0">
                  <c:v>21.738707234341799</c:v>
                </c:pt>
                <c:pt idx="1">
                  <c:v>0.6319855756210736</c:v>
                </c:pt>
                <c:pt idx="2">
                  <c:v>0.88979257202639639</c:v>
                </c:pt>
                <c:pt idx="3">
                  <c:v>2.9217037643872672</c:v>
                </c:pt>
                <c:pt idx="4">
                  <c:v>0.62518690723987269</c:v>
                </c:pt>
                <c:pt idx="5">
                  <c:v>1.2107354328320361</c:v>
                </c:pt>
                <c:pt idx="6">
                  <c:v>5.0011325222964498</c:v>
                </c:pt>
                <c:pt idx="7">
                  <c:v>3.6793569946753539</c:v>
                </c:pt>
                <c:pt idx="8">
                  <c:v>7.5610251268212334</c:v>
                </c:pt>
                <c:pt idx="9">
                  <c:v>7.7024184528800461</c:v>
                </c:pt>
                <c:pt idx="10">
                  <c:v>1.1016603760398906</c:v>
                </c:pt>
                <c:pt idx="11">
                  <c:v>7.9893169789183212</c:v>
                </c:pt>
                <c:pt idx="12">
                  <c:v>3.2857533332890752</c:v>
                </c:pt>
                <c:pt idx="13">
                  <c:v>11.489640093455328</c:v>
                </c:pt>
              </c:numCache>
            </c:numRef>
          </c:val>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8966163604549446"/>
          <c:y val="3.5506342957130364E-2"/>
          <c:w val="0.29367169728783904"/>
          <c:h val="0.9155147273257509"/>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rgbClr val="FFFFFF"/>
    </a:solid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dirty="0"/>
              <a:t>Fraction of Engineer's </a:t>
            </a:r>
            <a:r>
              <a:rPr lang="en-US" dirty="0" smtClean="0"/>
              <a:t>time (FY15 to date)</a:t>
            </a:r>
            <a:endParaRPr lang="en-US" dirty="0"/>
          </a:p>
        </c:rich>
      </c:tx>
      <c:layout/>
      <c:overlay val="0"/>
      <c:spPr>
        <a:noFill/>
        <a:ln>
          <a:noFill/>
        </a:ln>
        <a:effectLst/>
      </c:spPr>
    </c:title>
    <c:autoTitleDeleted val="0"/>
    <c:plotArea>
      <c:layout/>
      <c:barChart>
        <c:barDir val="col"/>
        <c:grouping val="clustered"/>
        <c:varyColors val="0"/>
        <c:ser>
          <c:idx val="0"/>
          <c:order val="0"/>
          <c:tx>
            <c:strRef>
              <c:f>Sheet3!$B$1</c:f>
              <c:strCache>
                <c:ptCount val="1"/>
                <c:pt idx="0">
                  <c:v>Operations</c:v>
                </c:pt>
              </c:strCache>
            </c:strRef>
          </c:tx>
          <c:spPr>
            <a:solidFill>
              <a:schemeClr val="accent1"/>
            </a:solidFill>
            <a:ln>
              <a:noFill/>
            </a:ln>
            <a:effectLst/>
          </c:spPr>
          <c:invertIfNegative val="0"/>
          <c:cat>
            <c:numRef>
              <c:f>Sheet3!$A$3:$A$22</c:f>
              <c:numCache>
                <c:formatCode>0%</c:formatCode>
                <c:ptCount val="20"/>
                <c:pt idx="0">
                  <c:v>0.05</c:v>
                </c:pt>
                <c:pt idx="1">
                  <c:v>0.1</c:v>
                </c:pt>
                <c:pt idx="2">
                  <c:v>0.15000000000000002</c:v>
                </c:pt>
                <c:pt idx="3">
                  <c:v>0.2</c:v>
                </c:pt>
                <c:pt idx="4">
                  <c:v>0.25</c:v>
                </c:pt>
                <c:pt idx="5">
                  <c:v>0.3</c:v>
                </c:pt>
                <c:pt idx="6">
                  <c:v>0.35</c:v>
                </c:pt>
                <c:pt idx="7">
                  <c:v>0.39999999999999997</c:v>
                </c:pt>
                <c:pt idx="8">
                  <c:v>0.44999999999999996</c:v>
                </c:pt>
                <c:pt idx="9">
                  <c:v>0.49999999999999994</c:v>
                </c:pt>
                <c:pt idx="10">
                  <c:v>0.54999999999999993</c:v>
                </c:pt>
                <c:pt idx="11">
                  <c:v>0.6</c:v>
                </c:pt>
                <c:pt idx="12">
                  <c:v>0.65</c:v>
                </c:pt>
                <c:pt idx="13">
                  <c:v>0.70000000000000007</c:v>
                </c:pt>
                <c:pt idx="14">
                  <c:v>0.75000000000000011</c:v>
                </c:pt>
                <c:pt idx="15">
                  <c:v>0.80000000000000016</c:v>
                </c:pt>
                <c:pt idx="16">
                  <c:v>0.8500000000000002</c:v>
                </c:pt>
                <c:pt idx="17">
                  <c:v>0.90000000000000024</c:v>
                </c:pt>
                <c:pt idx="18">
                  <c:v>0.95000000000000029</c:v>
                </c:pt>
                <c:pt idx="19">
                  <c:v>1.0000000000000002</c:v>
                </c:pt>
              </c:numCache>
            </c:numRef>
          </c:cat>
          <c:val>
            <c:numRef>
              <c:f>Sheet3!$B$3:$B$22</c:f>
              <c:numCache>
                <c:formatCode>General</c:formatCode>
                <c:ptCount val="20"/>
                <c:pt idx="0">
                  <c:v>21</c:v>
                </c:pt>
                <c:pt idx="1">
                  <c:v>6</c:v>
                </c:pt>
                <c:pt idx="2">
                  <c:v>5</c:v>
                </c:pt>
                <c:pt idx="3">
                  <c:v>5</c:v>
                </c:pt>
                <c:pt idx="4">
                  <c:v>6</c:v>
                </c:pt>
                <c:pt idx="5">
                  <c:v>7</c:v>
                </c:pt>
                <c:pt idx="6">
                  <c:v>4</c:v>
                </c:pt>
                <c:pt idx="7">
                  <c:v>9</c:v>
                </c:pt>
                <c:pt idx="8">
                  <c:v>3</c:v>
                </c:pt>
                <c:pt idx="9">
                  <c:v>4</c:v>
                </c:pt>
                <c:pt idx="10">
                  <c:v>6</c:v>
                </c:pt>
                <c:pt idx="11">
                  <c:v>3</c:v>
                </c:pt>
                <c:pt idx="12">
                  <c:v>1</c:v>
                </c:pt>
                <c:pt idx="13">
                  <c:v>3</c:v>
                </c:pt>
                <c:pt idx="14">
                  <c:v>3</c:v>
                </c:pt>
                <c:pt idx="15">
                  <c:v>3</c:v>
                </c:pt>
                <c:pt idx="16">
                  <c:v>0</c:v>
                </c:pt>
                <c:pt idx="17">
                  <c:v>3</c:v>
                </c:pt>
                <c:pt idx="18">
                  <c:v>3</c:v>
                </c:pt>
                <c:pt idx="19">
                  <c:v>7</c:v>
                </c:pt>
              </c:numCache>
            </c:numRef>
          </c:val>
        </c:ser>
        <c:ser>
          <c:idx val="1"/>
          <c:order val="1"/>
          <c:tx>
            <c:strRef>
              <c:f>Sheet3!$C$1</c:f>
              <c:strCache>
                <c:ptCount val="1"/>
                <c:pt idx="0">
                  <c:v>Project/PIP/MuonCampus</c:v>
                </c:pt>
              </c:strCache>
            </c:strRef>
          </c:tx>
          <c:spPr>
            <a:solidFill>
              <a:schemeClr val="accent2"/>
            </a:solidFill>
            <a:ln>
              <a:noFill/>
            </a:ln>
            <a:effectLst/>
          </c:spPr>
          <c:invertIfNegative val="0"/>
          <c:cat>
            <c:numRef>
              <c:f>Sheet3!$A$3:$A$22</c:f>
              <c:numCache>
                <c:formatCode>0%</c:formatCode>
                <c:ptCount val="20"/>
                <c:pt idx="0">
                  <c:v>0.05</c:v>
                </c:pt>
                <c:pt idx="1">
                  <c:v>0.1</c:v>
                </c:pt>
                <c:pt idx="2">
                  <c:v>0.15000000000000002</c:v>
                </c:pt>
                <c:pt idx="3">
                  <c:v>0.2</c:v>
                </c:pt>
                <c:pt idx="4">
                  <c:v>0.25</c:v>
                </c:pt>
                <c:pt idx="5">
                  <c:v>0.3</c:v>
                </c:pt>
                <c:pt idx="6">
                  <c:v>0.35</c:v>
                </c:pt>
                <c:pt idx="7">
                  <c:v>0.39999999999999997</c:v>
                </c:pt>
                <c:pt idx="8">
                  <c:v>0.44999999999999996</c:v>
                </c:pt>
                <c:pt idx="9">
                  <c:v>0.49999999999999994</c:v>
                </c:pt>
                <c:pt idx="10">
                  <c:v>0.54999999999999993</c:v>
                </c:pt>
                <c:pt idx="11">
                  <c:v>0.6</c:v>
                </c:pt>
                <c:pt idx="12">
                  <c:v>0.65</c:v>
                </c:pt>
                <c:pt idx="13">
                  <c:v>0.70000000000000007</c:v>
                </c:pt>
                <c:pt idx="14">
                  <c:v>0.75000000000000011</c:v>
                </c:pt>
                <c:pt idx="15">
                  <c:v>0.80000000000000016</c:v>
                </c:pt>
                <c:pt idx="16">
                  <c:v>0.8500000000000002</c:v>
                </c:pt>
                <c:pt idx="17">
                  <c:v>0.90000000000000024</c:v>
                </c:pt>
                <c:pt idx="18">
                  <c:v>0.95000000000000029</c:v>
                </c:pt>
                <c:pt idx="19">
                  <c:v>1.0000000000000002</c:v>
                </c:pt>
              </c:numCache>
            </c:numRef>
          </c:cat>
          <c:val>
            <c:numRef>
              <c:f>Sheet3!$C$3:$C$22</c:f>
              <c:numCache>
                <c:formatCode>General</c:formatCode>
                <c:ptCount val="20"/>
                <c:pt idx="0">
                  <c:v>72</c:v>
                </c:pt>
                <c:pt idx="1">
                  <c:v>22</c:v>
                </c:pt>
                <c:pt idx="2">
                  <c:v>14</c:v>
                </c:pt>
                <c:pt idx="3">
                  <c:v>12</c:v>
                </c:pt>
                <c:pt idx="4">
                  <c:v>9</c:v>
                </c:pt>
                <c:pt idx="5">
                  <c:v>10</c:v>
                </c:pt>
                <c:pt idx="6">
                  <c:v>9</c:v>
                </c:pt>
                <c:pt idx="7">
                  <c:v>7</c:v>
                </c:pt>
                <c:pt idx="8">
                  <c:v>8</c:v>
                </c:pt>
                <c:pt idx="9">
                  <c:v>2</c:v>
                </c:pt>
                <c:pt idx="10">
                  <c:v>3</c:v>
                </c:pt>
                <c:pt idx="11">
                  <c:v>3</c:v>
                </c:pt>
                <c:pt idx="12">
                  <c:v>6</c:v>
                </c:pt>
                <c:pt idx="13">
                  <c:v>2</c:v>
                </c:pt>
                <c:pt idx="14">
                  <c:v>1</c:v>
                </c:pt>
                <c:pt idx="15">
                  <c:v>1</c:v>
                </c:pt>
                <c:pt idx="16">
                  <c:v>4</c:v>
                </c:pt>
                <c:pt idx="17">
                  <c:v>2</c:v>
                </c:pt>
                <c:pt idx="18">
                  <c:v>2</c:v>
                </c:pt>
                <c:pt idx="19">
                  <c:v>3</c:v>
                </c:pt>
              </c:numCache>
            </c:numRef>
          </c:val>
        </c:ser>
        <c:ser>
          <c:idx val="2"/>
          <c:order val="2"/>
          <c:tx>
            <c:strRef>
              <c:f>Sheet3!$D$1</c:f>
              <c:strCache>
                <c:ptCount val="1"/>
                <c:pt idx="0">
                  <c:v>R&amp;D</c:v>
                </c:pt>
              </c:strCache>
            </c:strRef>
          </c:tx>
          <c:spPr>
            <a:solidFill>
              <a:schemeClr val="accent3"/>
            </a:solidFill>
            <a:ln>
              <a:noFill/>
            </a:ln>
            <a:effectLst/>
          </c:spPr>
          <c:invertIfNegative val="0"/>
          <c:cat>
            <c:numRef>
              <c:f>Sheet3!$A$3:$A$22</c:f>
              <c:numCache>
                <c:formatCode>0%</c:formatCode>
                <c:ptCount val="20"/>
                <c:pt idx="0">
                  <c:v>0.05</c:v>
                </c:pt>
                <c:pt idx="1">
                  <c:v>0.1</c:v>
                </c:pt>
                <c:pt idx="2">
                  <c:v>0.15000000000000002</c:v>
                </c:pt>
                <c:pt idx="3">
                  <c:v>0.2</c:v>
                </c:pt>
                <c:pt idx="4">
                  <c:v>0.25</c:v>
                </c:pt>
                <c:pt idx="5">
                  <c:v>0.3</c:v>
                </c:pt>
                <c:pt idx="6">
                  <c:v>0.35</c:v>
                </c:pt>
                <c:pt idx="7">
                  <c:v>0.39999999999999997</c:v>
                </c:pt>
                <c:pt idx="8">
                  <c:v>0.44999999999999996</c:v>
                </c:pt>
                <c:pt idx="9">
                  <c:v>0.49999999999999994</c:v>
                </c:pt>
                <c:pt idx="10">
                  <c:v>0.54999999999999993</c:v>
                </c:pt>
                <c:pt idx="11">
                  <c:v>0.6</c:v>
                </c:pt>
                <c:pt idx="12">
                  <c:v>0.65</c:v>
                </c:pt>
                <c:pt idx="13">
                  <c:v>0.70000000000000007</c:v>
                </c:pt>
                <c:pt idx="14">
                  <c:v>0.75000000000000011</c:v>
                </c:pt>
                <c:pt idx="15">
                  <c:v>0.80000000000000016</c:v>
                </c:pt>
                <c:pt idx="16">
                  <c:v>0.8500000000000002</c:v>
                </c:pt>
                <c:pt idx="17">
                  <c:v>0.90000000000000024</c:v>
                </c:pt>
                <c:pt idx="18">
                  <c:v>0.95000000000000029</c:v>
                </c:pt>
                <c:pt idx="19">
                  <c:v>1.0000000000000002</c:v>
                </c:pt>
              </c:numCache>
            </c:numRef>
          </c:cat>
          <c:val>
            <c:numRef>
              <c:f>Sheet3!$D$3:$D$22</c:f>
              <c:numCache>
                <c:formatCode>General</c:formatCode>
                <c:ptCount val="20"/>
                <c:pt idx="0">
                  <c:v>13</c:v>
                </c:pt>
                <c:pt idx="1">
                  <c:v>1</c:v>
                </c:pt>
                <c:pt idx="2">
                  <c:v>1</c:v>
                </c:pt>
                <c:pt idx="3">
                  <c:v>2</c:v>
                </c:pt>
                <c:pt idx="4">
                  <c:v>2</c:v>
                </c:pt>
                <c:pt idx="5">
                  <c:v>0</c:v>
                </c:pt>
                <c:pt idx="6">
                  <c:v>0</c:v>
                </c:pt>
                <c:pt idx="7">
                  <c:v>0</c:v>
                </c:pt>
                <c:pt idx="8">
                  <c:v>1</c:v>
                </c:pt>
                <c:pt idx="9">
                  <c:v>0</c:v>
                </c:pt>
                <c:pt idx="10">
                  <c:v>0</c:v>
                </c:pt>
                <c:pt idx="11">
                  <c:v>0</c:v>
                </c:pt>
                <c:pt idx="12">
                  <c:v>0</c:v>
                </c:pt>
                <c:pt idx="13">
                  <c:v>0</c:v>
                </c:pt>
                <c:pt idx="14">
                  <c:v>0</c:v>
                </c:pt>
                <c:pt idx="15">
                  <c:v>0</c:v>
                </c:pt>
                <c:pt idx="16">
                  <c:v>1</c:v>
                </c:pt>
                <c:pt idx="17">
                  <c:v>0</c:v>
                </c:pt>
                <c:pt idx="18">
                  <c:v>0</c:v>
                </c:pt>
                <c:pt idx="19">
                  <c:v>0</c:v>
                </c:pt>
              </c:numCache>
            </c:numRef>
          </c:val>
        </c:ser>
        <c:dLbls>
          <c:showLegendKey val="0"/>
          <c:showVal val="0"/>
          <c:showCatName val="0"/>
          <c:showSerName val="0"/>
          <c:showPercent val="0"/>
          <c:showBubbleSize val="0"/>
        </c:dLbls>
        <c:gapWidth val="50"/>
        <c:axId val="191476480"/>
        <c:axId val="191478016"/>
      </c:barChart>
      <c:catAx>
        <c:axId val="191476480"/>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91478016"/>
        <c:crosses val="autoZero"/>
        <c:auto val="1"/>
        <c:lblAlgn val="ctr"/>
        <c:lblOffset val="100"/>
        <c:noMultiLvlLbl val="0"/>
      </c:catAx>
      <c:valAx>
        <c:axId val="1914780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Number of engineers / activities</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914764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AD Engineering effort FY15</a:t>
            </a:r>
            <a:r>
              <a:rPr lang="en-US" baseline="0"/>
              <a:t> to date</a:t>
            </a:r>
            <a:endParaRPr lang="en-US"/>
          </a:p>
        </c:rich>
      </c:tx>
      <c:layout>
        <c:manualLayout>
          <c:xMode val="edge"/>
          <c:yMode val="edge"/>
          <c:x val="0.12679855643044619"/>
          <c:y val="2.7777777777777776E-2"/>
        </c:manualLayout>
      </c:layout>
      <c:overlay val="0"/>
      <c:spPr>
        <a:noFill/>
        <a:ln>
          <a:noFill/>
        </a:ln>
        <a:effectLst/>
      </c:spPr>
    </c:title>
    <c:autoTitleDeleted val="0"/>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Pt>
            <c:idx val="8"/>
            <c:bubble3D val="0"/>
            <c:spPr>
              <a:solidFill>
                <a:schemeClr val="accent3">
                  <a:lumMod val="60000"/>
                </a:schemeClr>
              </a:solidFill>
              <a:ln w="19050">
                <a:solidFill>
                  <a:schemeClr val="lt1"/>
                </a:solidFill>
              </a:ln>
              <a:effectLst/>
            </c:spPr>
          </c:dPt>
          <c:dPt>
            <c:idx val="9"/>
            <c:bubble3D val="0"/>
            <c:spPr>
              <a:solidFill>
                <a:schemeClr val="accent4">
                  <a:lumMod val="60000"/>
                </a:schemeClr>
              </a:solidFill>
              <a:ln w="19050">
                <a:solidFill>
                  <a:schemeClr val="lt1"/>
                </a:solidFill>
              </a:ln>
              <a:effectLst/>
            </c:spPr>
          </c:dPt>
          <c:dPt>
            <c:idx val="10"/>
            <c:bubble3D val="0"/>
            <c:spPr>
              <a:solidFill>
                <a:schemeClr val="accent5">
                  <a:lumMod val="60000"/>
                </a:schemeClr>
              </a:solidFill>
              <a:ln w="19050">
                <a:solidFill>
                  <a:schemeClr val="lt1"/>
                </a:solidFill>
              </a:ln>
              <a:effectLst/>
            </c:spPr>
          </c:dPt>
          <c:dPt>
            <c:idx val="11"/>
            <c:bubble3D val="0"/>
            <c:spPr>
              <a:solidFill>
                <a:schemeClr val="accent6">
                  <a:lumMod val="60000"/>
                </a:schemeClr>
              </a:solidFill>
              <a:ln w="19050">
                <a:solidFill>
                  <a:schemeClr val="lt1"/>
                </a:solidFill>
              </a:ln>
              <a:effectLst/>
            </c:spPr>
          </c:dPt>
          <c:dPt>
            <c:idx val="12"/>
            <c:bubble3D val="0"/>
            <c:spPr>
              <a:solidFill>
                <a:schemeClr val="accent1">
                  <a:lumMod val="80000"/>
                  <a:lumOff val="20000"/>
                </a:schemeClr>
              </a:solidFill>
              <a:ln w="19050">
                <a:solidFill>
                  <a:schemeClr val="lt1"/>
                </a:solidFill>
              </a:ln>
              <a:effectLst/>
            </c:spPr>
          </c:dPt>
          <c:dPt>
            <c:idx val="13"/>
            <c:bubble3D val="0"/>
            <c:spPr>
              <a:solidFill>
                <a:schemeClr val="accent2">
                  <a:lumMod val="80000"/>
                  <a:lumOff val="20000"/>
                </a:schemeClr>
              </a:solidFill>
              <a:ln w="19050">
                <a:solidFill>
                  <a:schemeClr val="lt1"/>
                </a:solidFill>
              </a:ln>
              <a:effectLst/>
            </c:spPr>
          </c:dPt>
          <c:cat>
            <c:strRef>
              <c:f>Sheet3!$R$2:$R$15</c:f>
              <c:strCache>
                <c:ptCount val="14"/>
                <c:pt idx="0">
                  <c:v>Operations</c:v>
                </c:pt>
                <c:pt idx="1">
                  <c:v>Test Facilities</c:v>
                </c:pt>
                <c:pt idx="2">
                  <c:v>LCLS II</c:v>
                </c:pt>
                <c:pt idx="3">
                  <c:v>PIP I</c:v>
                </c:pt>
                <c:pt idx="4">
                  <c:v>Muon Campus</c:v>
                </c:pt>
                <c:pt idx="5">
                  <c:v>g-2</c:v>
                </c:pt>
                <c:pt idx="6">
                  <c:v>Mu2e</c:v>
                </c:pt>
                <c:pt idx="7">
                  <c:v>LBNE</c:v>
                </c:pt>
                <c:pt idx="8">
                  <c:v>PIP II</c:v>
                </c:pt>
                <c:pt idx="9">
                  <c:v>MAP</c:v>
                </c:pt>
                <c:pt idx="10">
                  <c:v>GARD</c:v>
                </c:pt>
                <c:pt idx="11">
                  <c:v>HPT R&amp;D</c:v>
                </c:pt>
                <c:pt idx="12">
                  <c:v>LDRD</c:v>
                </c:pt>
                <c:pt idx="13">
                  <c:v>Work for Others</c:v>
                </c:pt>
              </c:strCache>
            </c:strRef>
          </c:cat>
          <c:val>
            <c:numRef>
              <c:f>Sheet3!$S$2:$S$15</c:f>
              <c:numCache>
                <c:formatCode>0.00</c:formatCode>
                <c:ptCount val="14"/>
                <c:pt idx="0">
                  <c:v>29.932046247612803</c:v>
                </c:pt>
                <c:pt idx="1">
                  <c:v>7.8827872106516441</c:v>
                </c:pt>
                <c:pt idx="2">
                  <c:v>6.4032343384220338</c:v>
                </c:pt>
                <c:pt idx="3">
                  <c:v>7.5524697684581978</c:v>
                </c:pt>
                <c:pt idx="4">
                  <c:v>5.7406379488231805</c:v>
                </c:pt>
                <c:pt idx="5">
                  <c:v>2.5401697684255105</c:v>
                </c:pt>
                <c:pt idx="6">
                  <c:v>3.1626790377932807</c:v>
                </c:pt>
                <c:pt idx="7">
                  <c:v>5.7528487386525997</c:v>
                </c:pt>
                <c:pt idx="8">
                  <c:v>7.0062272389259377</c:v>
                </c:pt>
                <c:pt idx="9">
                  <c:v>2.4299264350036691</c:v>
                </c:pt>
                <c:pt idx="10">
                  <c:v>0.63175217656684435</c:v>
                </c:pt>
                <c:pt idx="11">
                  <c:v>1.3761797533247508</c:v>
                </c:pt>
                <c:pt idx="12">
                  <c:v>0.40255681818181821</c:v>
                </c:pt>
                <c:pt idx="13">
                  <c:v>0.70427480411529864</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70441163604549428"/>
          <c:y val="8.6432268883056301E-2"/>
          <c:w val="0.29281058617672789"/>
          <c:h val="0.9108850976961213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956550" y="0"/>
            <a:ext cx="3026833" cy="464185"/>
          </a:xfrm>
          <a:prstGeom prst="rect">
            <a:avLst/>
          </a:prstGeom>
        </p:spPr>
        <p:txBody>
          <a:bodyPr vert="horz" wrap="square" lIns="92958" tIns="46479" rIns="92958" bIns="46479" numCol="1" anchor="t" anchorCtr="0" compatLnSpc="1">
            <a:prstTxWarp prst="textNoShape">
              <a:avLst/>
            </a:prstTxWarp>
          </a:bodyPr>
          <a:lstStyle>
            <a:lvl1pPr algn="r">
              <a:defRPr sz="1200">
                <a:latin typeface="Helvetica" pitchFamily="34" charset="0"/>
              </a:defRPr>
            </a:lvl1pPr>
          </a:lstStyle>
          <a:p>
            <a:fld id="{244161E7-2406-4EC3-B8B2-84257239CD75}" type="datetimeFigureOut">
              <a:rPr lang="en-US"/>
              <a:pPr/>
              <a:t>4/5/2015</a:t>
            </a:fld>
            <a:endParaRPr lang="en-US"/>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wrap="square" lIns="92958" tIns="46479" rIns="92958" bIns="46479" numCol="1" anchor="b" anchorCtr="0" compatLnSpc="1">
            <a:prstTxWarp prst="textNoShape">
              <a:avLst/>
            </a:prstTxWarp>
          </a:bodyPr>
          <a:lstStyle>
            <a:lvl1pPr algn="r">
              <a:defRPr sz="1200">
                <a:latin typeface="Helvetica" pitchFamily="34" charset="0"/>
              </a:defRPr>
            </a:lvl1pPr>
          </a:lstStyle>
          <a:p>
            <a:fld id="{98DD9270-83BB-4CBE-9253-4D5019DE62D3}" type="slidenum">
              <a:rPr lang="en-US"/>
              <a:pPr/>
              <a:t>‹#›</a:t>
            </a:fld>
            <a:endParaRPr lang="en-US"/>
          </a:p>
        </p:txBody>
      </p:sp>
    </p:spTree>
    <p:extLst>
      <p:ext uri="{BB962C8B-B14F-4D97-AF65-F5344CB8AC3E}">
        <p14:creationId xmlns:p14="http://schemas.microsoft.com/office/powerpoint/2010/main" val="36660210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956550" y="0"/>
            <a:ext cx="3026833" cy="464185"/>
          </a:xfrm>
          <a:prstGeom prst="rect">
            <a:avLst/>
          </a:prstGeom>
        </p:spPr>
        <p:txBody>
          <a:bodyPr vert="horz" wrap="square" lIns="92958" tIns="46479" rIns="92958" bIns="46479" numCol="1" anchor="t" anchorCtr="0" compatLnSpc="1">
            <a:prstTxWarp prst="textNoShape">
              <a:avLst/>
            </a:prstTxWarp>
          </a:bodyPr>
          <a:lstStyle>
            <a:lvl1pPr algn="r">
              <a:defRPr sz="1200">
                <a:latin typeface="Helvetica" pitchFamily="34" charset="0"/>
              </a:defRPr>
            </a:lvl1pPr>
          </a:lstStyle>
          <a:p>
            <a:fld id="{3FD35D1E-D958-4192-A37F-94F1CB8CA1FB}" type="datetimeFigureOut">
              <a:rPr lang="en-US"/>
              <a:pPr/>
              <a:t>4/5/2015</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pPr lvl="0"/>
            <a:endParaRPr lang="en-US" noProof="0" dirty="0" smtClean="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wrap="square" lIns="92958" tIns="46479" rIns="92958" bIns="46479" numCol="1" anchor="b" anchorCtr="0" compatLnSpc="1">
            <a:prstTxWarp prst="textNoShape">
              <a:avLst/>
            </a:prstTxWarp>
          </a:bodyPr>
          <a:lstStyle>
            <a:lvl1pPr algn="r">
              <a:defRPr sz="1200">
                <a:latin typeface="Helvetica" pitchFamily="34" charset="0"/>
              </a:defRPr>
            </a:lvl1pPr>
          </a:lstStyle>
          <a:p>
            <a:fld id="{FE9DB482-F7AB-4215-9812-F3F0BC0BB7B6}" type="slidenum">
              <a:rPr lang="en-US"/>
              <a:pPr/>
              <a:t>‹#›</a:t>
            </a:fld>
            <a:endParaRPr lang="en-US"/>
          </a:p>
        </p:txBody>
      </p:sp>
    </p:spTree>
    <p:extLst>
      <p:ext uri="{BB962C8B-B14F-4D97-AF65-F5344CB8AC3E}">
        <p14:creationId xmlns:p14="http://schemas.microsoft.com/office/powerpoint/2010/main" val="574366412"/>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MS PGothic"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MS PGothic" pitchFamily="34" charset="-128"/>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MS PGothic" pitchFamily="34" charset="-128"/>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MS PGothic" pitchFamily="34" charset="-128"/>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MS PGothic" pitchFamily="34" charset="-128"/>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9DB482-F7AB-4215-9812-F3F0BC0BB7B6}" type="slidenum">
              <a:rPr lang="en-US" smtClean="0"/>
              <a:pPr/>
              <a:t>16</a:t>
            </a:fld>
            <a:endParaRPr lang="en-US"/>
          </a:p>
        </p:txBody>
      </p:sp>
    </p:spTree>
    <p:extLst>
      <p:ext uri="{BB962C8B-B14F-4D97-AF65-F5344CB8AC3E}">
        <p14:creationId xmlns:p14="http://schemas.microsoft.com/office/powerpoint/2010/main" val="2960520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9DB482-F7AB-4215-9812-F3F0BC0BB7B6}" type="slidenum">
              <a:rPr lang="en-US" smtClean="0"/>
              <a:pPr/>
              <a:t>17</a:t>
            </a:fld>
            <a:endParaRPr lang="en-US"/>
          </a:p>
        </p:txBody>
      </p:sp>
    </p:spTree>
    <p:extLst>
      <p:ext uri="{BB962C8B-B14F-4D97-AF65-F5344CB8AC3E}">
        <p14:creationId xmlns:p14="http://schemas.microsoft.com/office/powerpoint/2010/main" val="1449694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E76DA20-F5BB-A742-AD47-C5A43140D1EB}" type="slidenum">
              <a:rPr lang="en-US" smtClean="0"/>
              <a:pPr>
                <a:defRPr/>
              </a:pPr>
              <a:t>31</a:t>
            </a:fld>
            <a:endParaRPr lang="en-US" dirty="0"/>
          </a:p>
        </p:txBody>
      </p:sp>
    </p:spTree>
    <p:extLst>
      <p:ext uri="{BB962C8B-B14F-4D97-AF65-F5344CB8AC3E}">
        <p14:creationId xmlns:p14="http://schemas.microsoft.com/office/powerpoint/2010/main" val="2977166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5" descr="TitleSlide_0605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FermiLogo_RGB_NALBlu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750" y="1149350"/>
            <a:ext cx="32670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le 21"/>
          <p:cNvSpPr>
            <a:spLocks noGrp="1"/>
          </p:cNvSpPr>
          <p:nvPr>
            <p:ph type="title"/>
          </p:nvPr>
        </p:nvSpPr>
        <p:spPr>
          <a:xfrm>
            <a:off x="806450" y="3559283"/>
            <a:ext cx="7526338" cy="1139271"/>
          </a:xfrm>
          <a:prstGeom prst="rect">
            <a:avLst/>
          </a:prstGeom>
        </p:spPr>
        <p:txBody>
          <a:bodyPr wrap="square" lIns="0" tIns="0" rIns="0" bIns="0" anchor="t"/>
          <a:lstStyle>
            <a:lvl1pPr algn="l">
              <a:defRPr sz="3200" b="1" i="0" baseline="0">
                <a:solidFill>
                  <a:srgbClr val="004C97"/>
                </a:solidFill>
                <a:latin typeface="Helvetica"/>
              </a:defRPr>
            </a:lvl1pPr>
          </a:lstStyle>
          <a:p>
            <a:r>
              <a:rPr lang="en-US" smtClean="0"/>
              <a:t>Click to edit Master title style</a:t>
            </a:r>
            <a:endParaRPr lang="en-US" dirty="0"/>
          </a:p>
        </p:txBody>
      </p:sp>
      <p:sp>
        <p:nvSpPr>
          <p:cNvPr id="24" name="Text Placeholder 23"/>
          <p:cNvSpPr>
            <a:spLocks noGrp="1"/>
          </p:cNvSpPr>
          <p:nvPr>
            <p:ph type="body" sz="quarter" idx="10"/>
          </p:nvPr>
        </p:nvSpPr>
        <p:spPr>
          <a:xfrm>
            <a:off x="806450" y="4841093"/>
            <a:ext cx="7526338" cy="1489952"/>
          </a:xfrm>
          <a:prstGeom prst="rect">
            <a:avLst/>
          </a:prstGeom>
        </p:spPr>
        <p:txBody>
          <a:bodyPr lIns="0" tIns="0" rIns="0" bIns="0"/>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smtClean="0"/>
              <a:t>Click to edit Master text styles</a:t>
            </a:r>
          </a:p>
        </p:txBody>
      </p:sp>
    </p:spTree>
    <p:extLst>
      <p:ext uri="{BB962C8B-B14F-4D97-AF65-F5344CB8AC3E}">
        <p14:creationId xmlns:p14="http://schemas.microsoft.com/office/powerpoint/2010/main" val="347226499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oter Only: Comparison ">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5"/>
          </p:nvPr>
        </p:nvSpPr>
        <p:spPr>
          <a:xfrm>
            <a:off x="470916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Text Placeholder 3"/>
          <p:cNvSpPr>
            <a:spLocks noGrp="1"/>
          </p:cNvSpPr>
          <p:nvPr>
            <p:ph type="body" sz="half" idx="19"/>
          </p:nvPr>
        </p:nvSpPr>
        <p:spPr>
          <a:xfrm>
            <a:off x="4709160" y="4765101"/>
            <a:ext cx="4206239"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Date Placeholder 3"/>
          <p:cNvSpPr>
            <a:spLocks noGrp="1"/>
          </p:cNvSpPr>
          <p:nvPr>
            <p:ph type="dt" sz="half" idx="20"/>
          </p:nvPr>
        </p:nvSpPr>
        <p:spPr>
          <a:ln/>
        </p:spPr>
        <p:txBody>
          <a:bodyPr/>
          <a:lstStyle>
            <a:lvl1pPr>
              <a:defRPr/>
            </a:lvl1pPr>
          </a:lstStyle>
          <a:p>
            <a:endParaRPr lang="en-US"/>
          </a:p>
        </p:txBody>
      </p:sp>
      <p:sp>
        <p:nvSpPr>
          <p:cNvPr id="11" name="Footer Placeholder 4"/>
          <p:cNvSpPr>
            <a:spLocks noGrp="1"/>
          </p:cNvSpPr>
          <p:nvPr>
            <p:ph type="ftr" sz="quarter" idx="21"/>
          </p:nvPr>
        </p:nvSpPr>
        <p:spPr>
          <a:ln/>
        </p:spPr>
        <p:txBody>
          <a:bodyPr/>
          <a:lstStyle>
            <a:lvl1pPr>
              <a:defRPr/>
            </a:lvl1pPr>
          </a:lstStyle>
          <a:p>
            <a:pPr>
              <a:defRPr/>
            </a:pPr>
            <a:r>
              <a:rPr lang="en-US" smtClean="0"/>
              <a:t>S. Nagaitsev | Accelerator Division</a:t>
            </a:r>
            <a:endParaRPr lang="en-US" b="1"/>
          </a:p>
        </p:txBody>
      </p:sp>
      <p:sp>
        <p:nvSpPr>
          <p:cNvPr id="12" name="Slide Number Placeholder 5"/>
          <p:cNvSpPr>
            <a:spLocks noGrp="1"/>
          </p:cNvSpPr>
          <p:nvPr>
            <p:ph type="sldNum" sz="quarter" idx="22"/>
          </p:nvPr>
        </p:nvSpPr>
        <p:spPr>
          <a:ln/>
        </p:spPr>
        <p:txBody>
          <a:bodyPr/>
          <a:lstStyle>
            <a:lvl1pPr>
              <a:defRPr/>
            </a:lvl1pPr>
          </a:lstStyle>
          <a:p>
            <a:fld id="{6B226BEA-3101-41B4-ACDC-33E2BF48B030}" type="slidenum">
              <a:rPr lang="en-US"/>
              <a:pPr/>
              <a:t>‹#›</a:t>
            </a:fld>
            <a:endParaRPr lang="en-US"/>
          </a:p>
        </p:txBody>
      </p:sp>
    </p:spTree>
    <p:extLst>
      <p:ext uri="{BB962C8B-B14F-4D97-AF65-F5344CB8AC3E}">
        <p14:creationId xmlns:p14="http://schemas.microsoft.com/office/powerpoint/2010/main" val="939389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450013" y="6515100"/>
            <a:ext cx="1076325" cy="241300"/>
          </a:xfrm>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sz="900">
                <a:solidFill>
                  <a:srgbClr val="004C97"/>
                </a:solidFill>
              </a:defRPr>
            </a:lvl1pPr>
          </a:lstStyle>
          <a:p>
            <a:pPr>
              <a:defRPr/>
            </a:pPr>
            <a:r>
              <a:rPr lang="en-US" smtClean="0"/>
              <a:t>S. Nagaitsev | Accelerator Division</a:t>
            </a:r>
            <a:endParaRPr lang="en-US" b="1" dirty="0"/>
          </a:p>
        </p:txBody>
      </p:sp>
      <p:sp>
        <p:nvSpPr>
          <p:cNvPr id="6" name="Slide Number Placeholder 5"/>
          <p:cNvSpPr>
            <a:spLocks noGrp="1"/>
          </p:cNvSpPr>
          <p:nvPr>
            <p:ph type="sldNum" sz="quarter" idx="12"/>
          </p:nvPr>
        </p:nvSpPr>
        <p:spPr/>
        <p:txBody>
          <a:bodyPr/>
          <a:lstStyle>
            <a:lvl1pPr>
              <a:defRPr/>
            </a:lvl1pPr>
          </a:lstStyle>
          <a:p>
            <a:fld id="{EC1EDC5F-450D-4B03-AEB8-070F03DC26DD}" type="slidenum">
              <a:rPr lang="en-US"/>
              <a:pPr/>
              <a:t>‹#›</a:t>
            </a:fld>
            <a:endParaRPr lang="en-US"/>
          </a:p>
        </p:txBody>
      </p:sp>
    </p:spTree>
    <p:extLst>
      <p:ext uri="{BB962C8B-B14F-4D97-AF65-F5344CB8AC3E}">
        <p14:creationId xmlns:p14="http://schemas.microsoft.com/office/powerpoint/2010/main" val="2873882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amp; Capti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9365" y="4765101"/>
            <a:ext cx="425196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3"/>
          <p:cNvSpPr>
            <a:spLocks noGrp="1"/>
          </p:cNvSpPr>
          <p:nvPr>
            <p:ph type="body" sz="half" idx="13"/>
          </p:nvPr>
        </p:nvSpPr>
        <p:spPr>
          <a:xfrm>
            <a:off x="4654550" y="4765101"/>
            <a:ext cx="426085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Content Placeholder 2"/>
          <p:cNvSpPr>
            <a:spLocks noGrp="1"/>
          </p:cNvSpPr>
          <p:nvPr>
            <p:ph sz="half" idx="17"/>
          </p:nvPr>
        </p:nvSpPr>
        <p:spPr>
          <a:xfrm>
            <a:off x="228601" y="1043694"/>
            <a:ext cx="4251324"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
          <p:cNvSpPr>
            <a:spLocks noGrp="1"/>
          </p:cNvSpPr>
          <p:nvPr>
            <p:ph sz="half" idx="18"/>
          </p:nvPr>
        </p:nvSpPr>
        <p:spPr>
          <a:xfrm>
            <a:off x="4654550" y="1043694"/>
            <a:ext cx="4260851"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smtClean="0"/>
              <a:t>Click to edit Master title style</a:t>
            </a:r>
            <a:endParaRPr lang="en-US" dirty="0"/>
          </a:p>
        </p:txBody>
      </p:sp>
      <p:sp>
        <p:nvSpPr>
          <p:cNvPr id="7" name="Date Placeholder 3"/>
          <p:cNvSpPr>
            <a:spLocks noGrp="1"/>
          </p:cNvSpPr>
          <p:nvPr>
            <p:ph type="dt" sz="half" idx="19"/>
          </p:nvPr>
        </p:nvSpPr>
        <p:spPr/>
        <p:txBody>
          <a:bodyPr/>
          <a:lstStyle>
            <a:lvl1pPr>
              <a:defRPr/>
            </a:lvl1pPr>
          </a:lstStyle>
          <a:p>
            <a:endParaRPr lang="en-US"/>
          </a:p>
        </p:txBody>
      </p:sp>
      <p:sp>
        <p:nvSpPr>
          <p:cNvPr id="8" name="Footer Placeholder 4"/>
          <p:cNvSpPr>
            <a:spLocks noGrp="1"/>
          </p:cNvSpPr>
          <p:nvPr>
            <p:ph type="ftr" sz="quarter" idx="20"/>
          </p:nvPr>
        </p:nvSpPr>
        <p:spPr/>
        <p:txBody>
          <a:bodyPr/>
          <a:lstStyle>
            <a:lvl1pPr>
              <a:defRPr/>
            </a:lvl1pPr>
          </a:lstStyle>
          <a:p>
            <a:pPr>
              <a:defRPr/>
            </a:pPr>
            <a:r>
              <a:rPr lang="en-US" smtClean="0"/>
              <a:t>S. Nagaitsev | Accelerator Division</a:t>
            </a:r>
            <a:endParaRPr lang="en-US" b="1"/>
          </a:p>
        </p:txBody>
      </p:sp>
      <p:sp>
        <p:nvSpPr>
          <p:cNvPr id="9" name="Slide Number Placeholder 5"/>
          <p:cNvSpPr>
            <a:spLocks noGrp="1"/>
          </p:cNvSpPr>
          <p:nvPr>
            <p:ph type="sldNum" sz="quarter" idx="21"/>
          </p:nvPr>
        </p:nvSpPr>
        <p:spPr/>
        <p:txBody>
          <a:bodyPr/>
          <a:lstStyle>
            <a:lvl1pPr>
              <a:defRPr/>
            </a:lvl1pPr>
          </a:lstStyle>
          <a:p>
            <a:fld id="{E0B58FB8-77F8-4DF1-9163-175FCAED2976}" type="slidenum">
              <a:rPr lang="en-US"/>
              <a:pPr/>
              <a:t>‹#›</a:t>
            </a:fld>
            <a:endParaRPr lang="en-US"/>
          </a:p>
        </p:txBody>
      </p:sp>
    </p:spTree>
    <p:extLst>
      <p:ext uri="{BB962C8B-B14F-4D97-AF65-F5344CB8AC3E}">
        <p14:creationId xmlns:p14="http://schemas.microsoft.com/office/powerpoint/2010/main" val="1885490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Content Placeholder 2"/>
          <p:cNvSpPr>
            <a:spLocks noGrp="1"/>
          </p:cNvSpPr>
          <p:nvPr>
            <p:ph sz="half" idx="15"/>
          </p:nvPr>
        </p:nvSpPr>
        <p:spPr>
          <a:xfrm>
            <a:off x="3469958" y="1043694"/>
            <a:ext cx="5420360" cy="49942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smtClean="0"/>
              <a:t>Click to edit Master title style</a:t>
            </a:r>
            <a:endParaRPr lang="en-US" dirty="0"/>
          </a:p>
        </p:txBody>
      </p:sp>
      <p:sp>
        <p:nvSpPr>
          <p:cNvPr id="5" name="Date Placeholder 3"/>
          <p:cNvSpPr>
            <a:spLocks noGrp="1"/>
          </p:cNvSpPr>
          <p:nvPr>
            <p:ph type="dt" sz="half" idx="16"/>
          </p:nvPr>
        </p:nvSpPr>
        <p:spPr/>
        <p:txBody>
          <a:bodyPr/>
          <a:lstStyle>
            <a:lvl1pPr>
              <a:defRPr/>
            </a:lvl1pPr>
          </a:lstStyle>
          <a:p>
            <a:endParaRPr lang="en-US"/>
          </a:p>
        </p:txBody>
      </p:sp>
      <p:sp>
        <p:nvSpPr>
          <p:cNvPr id="6" name="Footer Placeholder 4"/>
          <p:cNvSpPr>
            <a:spLocks noGrp="1"/>
          </p:cNvSpPr>
          <p:nvPr>
            <p:ph type="ftr" sz="quarter" idx="17"/>
          </p:nvPr>
        </p:nvSpPr>
        <p:spPr/>
        <p:txBody>
          <a:bodyPr/>
          <a:lstStyle>
            <a:lvl1pPr>
              <a:defRPr/>
            </a:lvl1pPr>
          </a:lstStyle>
          <a:p>
            <a:pPr>
              <a:defRPr/>
            </a:pPr>
            <a:r>
              <a:rPr lang="en-US" smtClean="0"/>
              <a:t>S. Nagaitsev | Accelerator Division</a:t>
            </a:r>
            <a:endParaRPr lang="en-US" b="1"/>
          </a:p>
        </p:txBody>
      </p:sp>
      <p:sp>
        <p:nvSpPr>
          <p:cNvPr id="7" name="Slide Number Placeholder 5"/>
          <p:cNvSpPr>
            <a:spLocks noGrp="1"/>
          </p:cNvSpPr>
          <p:nvPr>
            <p:ph type="sldNum" sz="quarter" idx="18"/>
          </p:nvPr>
        </p:nvSpPr>
        <p:spPr/>
        <p:txBody>
          <a:bodyPr/>
          <a:lstStyle>
            <a:lvl1pPr>
              <a:defRPr/>
            </a:lvl1pPr>
          </a:lstStyle>
          <a:p>
            <a:fld id="{A49457BD-B036-4A4E-A9E9-E15403461A1D}" type="slidenum">
              <a:rPr lang="en-US"/>
              <a:pPr/>
              <a:t>‹#›</a:t>
            </a:fld>
            <a:endParaRPr lang="en-US"/>
          </a:p>
        </p:txBody>
      </p:sp>
    </p:spTree>
    <p:extLst>
      <p:ext uri="{BB962C8B-B14F-4D97-AF65-F5344CB8AC3E}">
        <p14:creationId xmlns:p14="http://schemas.microsoft.com/office/powerpoint/2010/main" val="1866316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amp;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700851" cy="3695054"/>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smtClean="0"/>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S. Nagaitsev | Accelerator Division</a:t>
            </a:r>
            <a:endParaRPr lang="en-US" b="1"/>
          </a:p>
        </p:txBody>
      </p:sp>
      <p:sp>
        <p:nvSpPr>
          <p:cNvPr id="7" name="Slide Number Placeholder 5"/>
          <p:cNvSpPr>
            <a:spLocks noGrp="1"/>
          </p:cNvSpPr>
          <p:nvPr>
            <p:ph type="sldNum" sz="quarter" idx="12"/>
          </p:nvPr>
        </p:nvSpPr>
        <p:spPr/>
        <p:txBody>
          <a:bodyPr/>
          <a:lstStyle>
            <a:lvl1pPr>
              <a:defRPr/>
            </a:lvl1pPr>
          </a:lstStyle>
          <a:p>
            <a:fld id="{6940ACB2-5E58-40D2-A329-BD11A7C5528C}" type="slidenum">
              <a:rPr lang="en-US"/>
              <a:pPr/>
              <a:t>‹#›</a:t>
            </a:fld>
            <a:endParaRPr lang="en-US"/>
          </a:p>
        </p:txBody>
      </p:sp>
    </p:spTree>
    <p:extLst>
      <p:ext uri="{BB962C8B-B14F-4D97-AF65-F5344CB8AC3E}">
        <p14:creationId xmlns:p14="http://schemas.microsoft.com/office/powerpoint/2010/main" val="4219204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700851" cy="3695054"/>
          </a:xfrm>
          <a:prstGeom prst="rect">
            <a:avLst/>
          </a:prstGeom>
        </p:spPr>
        <p:txBody>
          <a:bodyPr lIns="0" tIns="0" rIns="0" bIns="0" rtlCol="0">
            <a:normAutofit/>
          </a:bodyPr>
          <a:lstStyle>
            <a:lvl1pPr marL="0" indent="0">
              <a:buNone/>
              <a:defRPr sz="1600">
                <a:solidFill>
                  <a:srgbClr val="40404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154D81"/>
                </a:solidFill>
              </a:defRPr>
            </a:lvl1pPr>
          </a:lstStyle>
          <a:p>
            <a:r>
              <a:rPr lang="en-US" smtClean="0"/>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smtClean="0"/>
              <a:t>S. Nagaitsev | Accelerator Division</a:t>
            </a:r>
            <a:endParaRPr lang="en-US" b="1" dirty="0"/>
          </a:p>
        </p:txBody>
      </p:sp>
      <p:sp>
        <p:nvSpPr>
          <p:cNvPr id="7" name="Slide Number Placeholder 5"/>
          <p:cNvSpPr>
            <a:spLocks noGrp="1"/>
          </p:cNvSpPr>
          <p:nvPr>
            <p:ph type="sldNum" sz="quarter" idx="12"/>
          </p:nvPr>
        </p:nvSpPr>
        <p:spPr/>
        <p:txBody>
          <a:bodyPr/>
          <a:lstStyle>
            <a:lvl1pPr>
              <a:defRPr/>
            </a:lvl1pPr>
          </a:lstStyle>
          <a:p>
            <a:fld id="{8B0B7906-9E3D-4412-B8D2-B86DAFD83F06}" type="slidenum">
              <a:rPr lang="en-US" altLang="en-US"/>
              <a:pPr/>
              <a:t>‹#›</a:t>
            </a:fld>
            <a:endParaRPr lang="en-US" altLang="en-US"/>
          </a:p>
        </p:txBody>
      </p:sp>
    </p:spTree>
    <p:extLst>
      <p:ext uri="{BB962C8B-B14F-4D97-AF65-F5344CB8AC3E}">
        <p14:creationId xmlns:p14="http://schemas.microsoft.com/office/powerpoint/2010/main" val="3336330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oter Only: Blank">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228601" y="361950"/>
            <a:ext cx="8675688" cy="56689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ln/>
        </p:spPr>
        <p:txBody>
          <a:bodyPr/>
          <a:lstStyle>
            <a:lvl1pPr>
              <a:defRPr/>
            </a:lvl1pPr>
          </a:lstStyle>
          <a:p>
            <a:endParaRPr lang="en-US"/>
          </a:p>
        </p:txBody>
      </p:sp>
      <p:sp>
        <p:nvSpPr>
          <p:cNvPr id="4" name="Footer Placeholder 4"/>
          <p:cNvSpPr>
            <a:spLocks noGrp="1"/>
          </p:cNvSpPr>
          <p:nvPr>
            <p:ph type="ftr" sz="quarter" idx="15"/>
          </p:nvPr>
        </p:nvSpPr>
        <p:spPr>
          <a:ln/>
        </p:spPr>
        <p:txBody>
          <a:bodyPr/>
          <a:lstStyle>
            <a:lvl1pPr>
              <a:defRPr/>
            </a:lvl1pPr>
          </a:lstStyle>
          <a:p>
            <a:pPr>
              <a:defRPr/>
            </a:pPr>
            <a:r>
              <a:rPr lang="en-US" smtClean="0"/>
              <a:t>S. Nagaitsev | Accelerator Division</a:t>
            </a:r>
            <a:endParaRPr lang="en-US" b="1"/>
          </a:p>
        </p:txBody>
      </p:sp>
      <p:sp>
        <p:nvSpPr>
          <p:cNvPr id="5" name="Slide Number Placeholder 5"/>
          <p:cNvSpPr>
            <a:spLocks noGrp="1"/>
          </p:cNvSpPr>
          <p:nvPr>
            <p:ph type="sldNum" sz="quarter" idx="16"/>
          </p:nvPr>
        </p:nvSpPr>
        <p:spPr>
          <a:ln/>
        </p:spPr>
        <p:txBody>
          <a:bodyPr/>
          <a:lstStyle>
            <a:lvl1pPr>
              <a:defRPr/>
            </a:lvl1pPr>
          </a:lstStyle>
          <a:p>
            <a:fld id="{2FA74DFF-4636-44FF-ACDA-282280AAD7BC}" type="slidenum">
              <a:rPr lang="en-US"/>
              <a:pPr/>
              <a:t>‹#›</a:t>
            </a:fld>
            <a:endParaRPr lang="en-US"/>
          </a:p>
        </p:txBody>
      </p:sp>
    </p:spTree>
    <p:extLst>
      <p:ext uri="{BB962C8B-B14F-4D97-AF65-F5344CB8AC3E}">
        <p14:creationId xmlns:p14="http://schemas.microsoft.com/office/powerpoint/2010/main" val="1201933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oter Only: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361950"/>
            <a:ext cx="8700851" cy="4369742"/>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p>
        </p:txBody>
      </p:sp>
      <p:sp>
        <p:nvSpPr>
          <p:cNvPr id="10"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4" name="Date Placeholder 3"/>
          <p:cNvSpPr>
            <a:spLocks noGrp="1"/>
          </p:cNvSpPr>
          <p:nvPr>
            <p:ph type="dt" sz="half" idx="14"/>
          </p:nvPr>
        </p:nvSpPr>
        <p:spPr>
          <a:ln/>
        </p:spPr>
        <p:txBody>
          <a:bodyPr/>
          <a:lstStyle>
            <a:lvl1pPr>
              <a:defRPr/>
            </a:lvl1pPr>
          </a:lstStyle>
          <a:p>
            <a:endParaRPr lang="en-US"/>
          </a:p>
        </p:txBody>
      </p:sp>
      <p:sp>
        <p:nvSpPr>
          <p:cNvPr id="5" name="Footer Placeholder 4"/>
          <p:cNvSpPr>
            <a:spLocks noGrp="1"/>
          </p:cNvSpPr>
          <p:nvPr>
            <p:ph type="ftr" sz="quarter" idx="15"/>
          </p:nvPr>
        </p:nvSpPr>
        <p:spPr>
          <a:ln/>
        </p:spPr>
        <p:txBody>
          <a:bodyPr/>
          <a:lstStyle>
            <a:lvl1pPr>
              <a:defRPr/>
            </a:lvl1pPr>
          </a:lstStyle>
          <a:p>
            <a:pPr>
              <a:defRPr/>
            </a:pPr>
            <a:r>
              <a:rPr lang="en-US" smtClean="0"/>
              <a:t>S. Nagaitsev | Accelerator Division</a:t>
            </a:r>
            <a:endParaRPr lang="en-US" b="1"/>
          </a:p>
        </p:txBody>
      </p:sp>
      <p:sp>
        <p:nvSpPr>
          <p:cNvPr id="6" name="Slide Number Placeholder 5"/>
          <p:cNvSpPr>
            <a:spLocks noGrp="1"/>
          </p:cNvSpPr>
          <p:nvPr>
            <p:ph type="sldNum" sz="quarter" idx="16"/>
          </p:nvPr>
        </p:nvSpPr>
        <p:spPr>
          <a:ln/>
        </p:spPr>
        <p:txBody>
          <a:bodyPr/>
          <a:lstStyle>
            <a:lvl1pPr>
              <a:defRPr/>
            </a:lvl1pPr>
          </a:lstStyle>
          <a:p>
            <a:fld id="{8DDBFF37-6828-4F9D-BB27-E4381412C90B}" type="slidenum">
              <a:rPr lang="en-US"/>
              <a:pPr/>
              <a:t>‹#›</a:t>
            </a:fld>
            <a:endParaRPr lang="en-US"/>
          </a:p>
        </p:txBody>
      </p:sp>
    </p:spTree>
    <p:extLst>
      <p:ext uri="{BB962C8B-B14F-4D97-AF65-F5344CB8AC3E}">
        <p14:creationId xmlns:p14="http://schemas.microsoft.com/office/powerpoint/2010/main" val="3396829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 Only: Title &amp; Content">
    <p:spTree>
      <p:nvGrpSpPr>
        <p:cNvPr id="1" name=""/>
        <p:cNvGrpSpPr/>
        <p:nvPr/>
      </p:nvGrpSpPr>
      <p:grpSpPr>
        <a:xfrm>
          <a:off x="0" y="0"/>
          <a:ext cx="0" cy="0"/>
          <a:chOff x="0" y="0"/>
          <a:chExt cx="0" cy="0"/>
        </a:xfrm>
      </p:grpSpPr>
      <p:sp>
        <p:nvSpPr>
          <p:cNvPr id="6"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dirty="0" smtClean="0"/>
              <a:t>Click to edit Master title style</a:t>
            </a:r>
            <a:endParaRPr lang="en-US" dirty="0"/>
          </a:p>
        </p:txBody>
      </p:sp>
      <p:sp>
        <p:nvSpPr>
          <p:cNvPr id="7"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ln/>
        </p:spPr>
        <p:txBody>
          <a:bodyPr/>
          <a:lstStyle>
            <a:lvl1pPr>
              <a:defRPr/>
            </a:lvl1pPr>
          </a:lstStyle>
          <a:p>
            <a:endParaRPr lang="en-US"/>
          </a:p>
        </p:txBody>
      </p:sp>
      <p:sp>
        <p:nvSpPr>
          <p:cNvPr id="5" name="Footer Placeholder 4"/>
          <p:cNvSpPr>
            <a:spLocks noGrp="1"/>
          </p:cNvSpPr>
          <p:nvPr>
            <p:ph type="ftr" sz="quarter" idx="11"/>
          </p:nvPr>
        </p:nvSpPr>
        <p:spPr>
          <a:ln/>
        </p:spPr>
        <p:txBody>
          <a:bodyPr/>
          <a:lstStyle>
            <a:lvl1pPr>
              <a:defRPr/>
            </a:lvl1pPr>
          </a:lstStyle>
          <a:p>
            <a:pPr>
              <a:defRPr/>
            </a:pPr>
            <a:r>
              <a:rPr lang="en-US" smtClean="0"/>
              <a:t>S. Nagaitsev | Accelerator Division</a:t>
            </a:r>
            <a:endParaRPr lang="en-US" b="1"/>
          </a:p>
        </p:txBody>
      </p:sp>
      <p:sp>
        <p:nvSpPr>
          <p:cNvPr id="8" name="Slide Number Placeholder 5"/>
          <p:cNvSpPr>
            <a:spLocks noGrp="1"/>
          </p:cNvSpPr>
          <p:nvPr>
            <p:ph type="sldNum" sz="quarter" idx="12"/>
          </p:nvPr>
        </p:nvSpPr>
        <p:spPr>
          <a:ln/>
        </p:spPr>
        <p:txBody>
          <a:bodyPr/>
          <a:lstStyle>
            <a:lvl1pPr>
              <a:defRPr/>
            </a:lvl1pPr>
          </a:lstStyle>
          <a:p>
            <a:fld id="{1E3764EE-4E15-4CAB-AE86-DECEA60326E6}" type="slidenum">
              <a:rPr lang="en-US"/>
              <a:pPr/>
              <a:t>‹#›</a:t>
            </a:fld>
            <a:endParaRPr lang="en-US"/>
          </a:p>
        </p:txBody>
      </p:sp>
    </p:spTree>
    <p:extLst>
      <p:ext uri="{BB962C8B-B14F-4D97-AF65-F5344CB8AC3E}">
        <p14:creationId xmlns:p14="http://schemas.microsoft.com/office/powerpoint/2010/main" val="1512759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6459538" y="6515100"/>
            <a:ext cx="1076325" cy="241300"/>
          </a:xfrm>
          <a:prstGeom prst="rect">
            <a:avLst/>
          </a:prstGeom>
        </p:spPr>
        <p:txBody>
          <a:bodyPr vert="horz" wrap="square" lIns="0" tIns="0" rIns="0" bIns="0" numCol="1" anchor="t" anchorCtr="0" compatLnSpc="1">
            <a:prstTxWarp prst="textNoShape">
              <a:avLst/>
            </a:prstTxWarp>
          </a:bodyPr>
          <a:lstStyle>
            <a:lvl1pPr algn="r">
              <a:defRPr sz="900">
                <a:solidFill>
                  <a:srgbClr val="004C97"/>
                </a:solidFill>
                <a:latin typeface="Helvetica" pitchFamily="34" charset="0"/>
              </a:defRPr>
            </a:lvl1pPr>
          </a:lstStyle>
          <a:p>
            <a:endParaRPr lang="en-US"/>
          </a:p>
        </p:txBody>
      </p:sp>
      <p:sp>
        <p:nvSpPr>
          <p:cNvPr id="11" name="Footer Placeholder 4"/>
          <p:cNvSpPr>
            <a:spLocks noGrp="1"/>
          </p:cNvSpPr>
          <p:nvPr>
            <p:ph type="ftr" sz="quarter" idx="3"/>
          </p:nvPr>
        </p:nvSpPr>
        <p:spPr>
          <a:xfrm>
            <a:off x="806450" y="6515100"/>
            <a:ext cx="5373688" cy="241300"/>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smtClean="0"/>
              <a:t>S. Nagaitsev | Accelerator Division</a:t>
            </a:r>
            <a:endParaRPr lang="en-US" b="1"/>
          </a:p>
        </p:txBody>
      </p:sp>
      <p:sp>
        <p:nvSpPr>
          <p:cNvPr id="13" name="Slide Number Placeholder 5"/>
          <p:cNvSpPr>
            <a:spLocks noGrp="1"/>
          </p:cNvSpPr>
          <p:nvPr>
            <p:ph type="sldNum" sz="quarter" idx="4"/>
          </p:nvPr>
        </p:nvSpPr>
        <p:spPr>
          <a:xfrm>
            <a:off x="228600" y="6515100"/>
            <a:ext cx="447675" cy="241300"/>
          </a:xfrm>
          <a:prstGeom prst="rect">
            <a:avLst/>
          </a:prstGeom>
        </p:spPr>
        <p:txBody>
          <a:bodyPr vert="horz" wrap="square" lIns="0" tIns="0" rIns="0" bIns="0" numCol="1" anchor="t" anchorCtr="0" compatLnSpc="1">
            <a:prstTxWarp prst="textNoShape">
              <a:avLst/>
            </a:prstTxWarp>
          </a:bodyPr>
          <a:lstStyle>
            <a:lvl1pPr>
              <a:defRPr sz="900">
                <a:solidFill>
                  <a:srgbClr val="004C97"/>
                </a:solidFill>
                <a:latin typeface="Helvetica" pitchFamily="34" charset="0"/>
              </a:defRPr>
            </a:lvl1pPr>
          </a:lstStyle>
          <a:p>
            <a:fld id="{3A206709-516E-4117-B6C3-FDCB7C4A3985}" type="slidenum">
              <a:rPr lang="en-US"/>
              <a:pPr/>
              <a:t>‹#›</a:t>
            </a:fld>
            <a:endParaRPr lang="en-US"/>
          </a:p>
        </p:txBody>
      </p:sp>
      <p:pic>
        <p:nvPicPr>
          <p:cNvPr id="1029" name="Picture 2" descr="HeaderFooter_0060314.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86" r:id="rId1"/>
    <p:sldLayoutId id="2147484087" r:id="rId2"/>
    <p:sldLayoutId id="2147484079" r:id="rId3"/>
    <p:sldLayoutId id="2147484080" r:id="rId4"/>
    <p:sldLayoutId id="2147484081" r:id="rId5"/>
    <p:sldLayoutId id="2147484088" r:id="rId6"/>
  </p:sldLayoutIdLst>
  <p:timing>
    <p:tnLst>
      <p:par>
        <p:cTn id="1" dur="indefinite" restart="never" nodeType="tmRoot"/>
      </p:par>
    </p:tnLst>
  </p:timing>
  <p:hf hdr="0" dt="0"/>
  <p:txStyles>
    <p:titleStyle>
      <a:lvl1pPr algn="l" defTabSz="457200" rtl="0" eaLnBrk="1" fontAlgn="base" hangingPunct="1">
        <a:spcBef>
          <a:spcPct val="0"/>
        </a:spcBef>
        <a:spcAft>
          <a:spcPct val="0"/>
        </a:spcAft>
        <a:defRPr sz="1700" b="1" kern="1200">
          <a:solidFill>
            <a:srgbClr val="074184"/>
          </a:solidFill>
          <a:latin typeface="Helvetica"/>
          <a:ea typeface="MS PGothic" pitchFamily="34" charset="-128"/>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itchFamily="34" charset="0"/>
        <a:buChar char="•"/>
        <a:defRPr kern="1200">
          <a:solidFill>
            <a:srgbClr val="595959"/>
          </a:solidFill>
          <a:latin typeface="Helvetica"/>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1600" kern="1200">
          <a:solidFill>
            <a:srgbClr val="595959"/>
          </a:solidFill>
          <a:latin typeface="Helvetica"/>
          <a:ea typeface="MS PGothic" pitchFamily="34" charset="-128"/>
          <a:cs typeface="ＭＳ Ｐゴシック" charset="0"/>
        </a:defRPr>
      </a:lvl2pPr>
      <a:lvl3pPr marL="1143000" indent="-228600" algn="l" defTabSz="457200" rtl="0" eaLnBrk="1" fontAlgn="base" hangingPunct="1">
        <a:spcBef>
          <a:spcPct val="20000"/>
        </a:spcBef>
        <a:spcAft>
          <a:spcPct val="0"/>
        </a:spcAft>
        <a:buFont typeface="Arial" pitchFamily="34" charset="0"/>
        <a:buChar char="•"/>
        <a:defRPr sz="1400" kern="1200">
          <a:solidFill>
            <a:srgbClr val="595959"/>
          </a:solidFill>
          <a:latin typeface="Helvetica"/>
          <a:ea typeface="MS PGothic" pitchFamily="34" charset="-128"/>
          <a:cs typeface="ＭＳ Ｐゴシック" charset="0"/>
        </a:defRPr>
      </a:lvl3pPr>
      <a:lvl4pPr marL="1600200" indent="-228600" algn="l" defTabSz="457200" rtl="0" eaLnBrk="1" fontAlgn="base" hangingPunct="1">
        <a:spcBef>
          <a:spcPct val="20000"/>
        </a:spcBef>
        <a:spcAft>
          <a:spcPct val="0"/>
        </a:spcAft>
        <a:buFont typeface="Arial" pitchFamily="34" charset="0"/>
        <a:buChar char="–"/>
        <a:defRPr sz="1200" kern="1200">
          <a:solidFill>
            <a:srgbClr val="595959"/>
          </a:solidFill>
          <a:latin typeface="Helvetica"/>
          <a:ea typeface="MS PGothic" pitchFamily="34" charset="-128"/>
          <a:cs typeface="ＭＳ Ｐゴシック" charset="0"/>
        </a:defRPr>
      </a:lvl4pPr>
      <a:lvl5pPr marL="2057400" indent="-228600" algn="l" defTabSz="457200" rtl="0" eaLnBrk="1" fontAlgn="base" hangingPunct="1">
        <a:spcBef>
          <a:spcPct val="20000"/>
        </a:spcBef>
        <a:spcAft>
          <a:spcPct val="0"/>
        </a:spcAft>
        <a:buFont typeface="Arial" pitchFamily="34" charset="0"/>
        <a:buChar char="»"/>
        <a:defRPr sz="1200" kern="1200">
          <a:solidFill>
            <a:srgbClr val="595959"/>
          </a:solidFill>
          <a:latin typeface="Helvetica"/>
          <a:ea typeface="MS PGothic"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9218" name="Date Placeholder 3"/>
          <p:cNvSpPr>
            <a:spLocks noGrp="1"/>
          </p:cNvSpPr>
          <p:nvPr>
            <p:ph type="dt" sz="half" idx="2"/>
          </p:nvPr>
        </p:nvSpPr>
        <p:spPr bwMode="auto">
          <a:xfrm>
            <a:off x="6450013" y="6515100"/>
            <a:ext cx="10763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r" defTabSz="914400">
              <a:defRPr sz="900">
                <a:solidFill>
                  <a:srgbClr val="004C97"/>
                </a:solidFill>
                <a:latin typeface="Helvetica" pitchFamily="34" charset="0"/>
              </a:defRPr>
            </a:lvl1pPr>
          </a:lstStyle>
          <a:p>
            <a:endParaRPr lang="en-US"/>
          </a:p>
        </p:txBody>
      </p:sp>
      <p:sp>
        <p:nvSpPr>
          <p:cNvPr id="9219" name="Footer Placeholder 4"/>
          <p:cNvSpPr>
            <a:spLocks noGrp="1"/>
          </p:cNvSpPr>
          <p:nvPr>
            <p:ph type="ftr" sz="quarter" idx="3"/>
          </p:nvPr>
        </p:nvSpPr>
        <p:spPr bwMode="auto">
          <a:xfrm>
            <a:off x="806450" y="6515100"/>
            <a:ext cx="537368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charset="0"/>
                <a:ea typeface="ＭＳ Ｐゴシック" charset="0"/>
                <a:cs typeface="ＭＳ Ｐゴシック" charset="0"/>
              </a:defRPr>
            </a:lvl1pPr>
          </a:lstStyle>
          <a:p>
            <a:pPr>
              <a:defRPr/>
            </a:pPr>
            <a:r>
              <a:rPr lang="en-US" smtClean="0"/>
              <a:t>S. Nagaitsev | Accelerator Division</a:t>
            </a:r>
            <a:endParaRPr lang="en-US" b="1"/>
          </a:p>
        </p:txBody>
      </p:sp>
      <p:sp>
        <p:nvSpPr>
          <p:cNvPr id="9220" name="Slide Number Placeholder 5"/>
          <p:cNvSpPr>
            <a:spLocks noGrp="1"/>
          </p:cNvSpPr>
          <p:nvPr>
            <p:ph type="sldNum" sz="quarter" idx="4"/>
          </p:nvPr>
        </p:nvSpPr>
        <p:spPr bwMode="auto">
          <a:xfrm>
            <a:off x="228600" y="6515100"/>
            <a:ext cx="44767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pitchFamily="34" charset="0"/>
              </a:defRPr>
            </a:lvl1pPr>
          </a:lstStyle>
          <a:p>
            <a:fld id="{6FD52ECC-EF0D-41A9-B644-01C316FE0844}" type="slidenum">
              <a:rPr lang="en-US"/>
              <a:pPr/>
              <a:t>‹#›</a:t>
            </a:fld>
            <a:endParaRPr lang="en-US"/>
          </a:p>
        </p:txBody>
      </p:sp>
      <p:pic>
        <p:nvPicPr>
          <p:cNvPr id="7173" name="Picture 1" descr="Footer_060314.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Lst>
  <p:timing>
    <p:tnLst>
      <p:par>
        <p:cTn id="1" dur="indefinite" restart="never" nodeType="tmRoot"/>
      </p:par>
    </p:tnLst>
  </p:timing>
  <p:hf hdr="0" dt="0"/>
  <p:txStyles>
    <p:titleStyle>
      <a:lvl1pPr algn="l" defTabSz="457200" rtl="0" eaLnBrk="0" fontAlgn="base" hangingPunct="0">
        <a:spcBef>
          <a:spcPct val="0"/>
        </a:spcBef>
        <a:spcAft>
          <a:spcPct val="0"/>
        </a:spcAft>
        <a:defRPr sz="1700" b="1" kern="1200">
          <a:solidFill>
            <a:srgbClr val="2E5286"/>
          </a:solidFill>
          <a:latin typeface="Helvetica"/>
          <a:ea typeface="MS PGothic" pitchFamily="34" charset="-128"/>
          <a:cs typeface="ＭＳ Ｐゴシック" charset="0"/>
        </a:defRPr>
      </a:lvl1pPr>
      <a:lvl2pPr algn="l" defTabSz="457200" rtl="0" eaLnBrk="0" fontAlgn="base" hangingPunct="0">
        <a:spcBef>
          <a:spcPct val="0"/>
        </a:spcBef>
        <a:spcAft>
          <a:spcPct val="0"/>
        </a:spcAft>
        <a:defRPr sz="1700" b="1">
          <a:solidFill>
            <a:srgbClr val="2E5286"/>
          </a:solidFill>
          <a:latin typeface="Helvetica" charset="0"/>
          <a:ea typeface="MS PGothic" pitchFamily="34" charset="-128"/>
          <a:cs typeface="ＭＳ Ｐゴシック" charset="0"/>
        </a:defRPr>
      </a:lvl2pPr>
      <a:lvl3pPr algn="l" defTabSz="457200" rtl="0" eaLnBrk="0" fontAlgn="base" hangingPunct="0">
        <a:spcBef>
          <a:spcPct val="0"/>
        </a:spcBef>
        <a:spcAft>
          <a:spcPct val="0"/>
        </a:spcAft>
        <a:defRPr sz="1700" b="1">
          <a:solidFill>
            <a:srgbClr val="2E5286"/>
          </a:solidFill>
          <a:latin typeface="Helvetica" charset="0"/>
          <a:ea typeface="MS PGothic" pitchFamily="34" charset="-128"/>
          <a:cs typeface="ＭＳ Ｐゴシック" charset="0"/>
        </a:defRPr>
      </a:lvl3pPr>
      <a:lvl4pPr algn="l" defTabSz="457200" rtl="0" eaLnBrk="0" fontAlgn="base" hangingPunct="0">
        <a:spcBef>
          <a:spcPct val="0"/>
        </a:spcBef>
        <a:spcAft>
          <a:spcPct val="0"/>
        </a:spcAft>
        <a:defRPr sz="1700" b="1">
          <a:solidFill>
            <a:srgbClr val="2E5286"/>
          </a:solidFill>
          <a:latin typeface="Helvetica" charset="0"/>
          <a:ea typeface="MS PGothic" pitchFamily="34" charset="-128"/>
          <a:cs typeface="ＭＳ Ｐゴシック" charset="0"/>
        </a:defRPr>
      </a:lvl4pPr>
      <a:lvl5pPr algn="l" defTabSz="457200" rtl="0" eaLnBrk="0" fontAlgn="base" hangingPunct="0">
        <a:spcBef>
          <a:spcPct val="0"/>
        </a:spcBef>
        <a:spcAft>
          <a:spcPct val="0"/>
        </a:spcAft>
        <a:defRPr sz="1700" b="1">
          <a:solidFill>
            <a:srgbClr val="2E5286"/>
          </a:solidFill>
          <a:latin typeface="Helvetica" charset="0"/>
          <a:ea typeface="MS PGothic" pitchFamily="34" charset="-128"/>
          <a:cs typeface="ＭＳ Ｐゴシック" charset="0"/>
        </a:defRPr>
      </a:lvl5pPr>
      <a:lvl6pPr marL="4572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kern="1200">
          <a:solidFill>
            <a:srgbClr val="7F7F7F"/>
          </a:solidFill>
          <a:latin typeface="Helvetica"/>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1600" kern="1200">
          <a:solidFill>
            <a:srgbClr val="7F7F7F"/>
          </a:solidFill>
          <a:latin typeface="Helvetica"/>
          <a:ea typeface="MS PGothic" pitchFamily="34" charset="-128"/>
          <a:cs typeface="ＭＳ Ｐゴシック" charset="0"/>
        </a:defRPr>
      </a:lvl2pPr>
      <a:lvl3pPr marL="1143000" indent="-228600" algn="l" defTabSz="457200" rtl="0" eaLnBrk="0" fontAlgn="base" hangingPunct="0">
        <a:spcBef>
          <a:spcPct val="20000"/>
        </a:spcBef>
        <a:spcAft>
          <a:spcPct val="0"/>
        </a:spcAft>
        <a:buFont typeface="Arial" pitchFamily="34" charset="0"/>
        <a:buChar char="•"/>
        <a:defRPr sz="1400" kern="1200">
          <a:solidFill>
            <a:srgbClr val="7F7F7F"/>
          </a:solidFill>
          <a:latin typeface="Helvetica"/>
          <a:ea typeface="MS PGothic" pitchFamily="34" charset="-128"/>
          <a:cs typeface="ＭＳ Ｐゴシック" charset="0"/>
        </a:defRPr>
      </a:lvl3pPr>
      <a:lvl4pPr marL="1600200" indent="-228600" algn="l" defTabSz="457200" rtl="0" eaLnBrk="0" fontAlgn="base" hangingPunct="0">
        <a:spcBef>
          <a:spcPct val="20000"/>
        </a:spcBef>
        <a:spcAft>
          <a:spcPct val="0"/>
        </a:spcAft>
        <a:buFont typeface="Arial" pitchFamily="34" charset="0"/>
        <a:buChar char="–"/>
        <a:defRPr sz="1200" kern="1200">
          <a:solidFill>
            <a:srgbClr val="7F7F7F"/>
          </a:solidFill>
          <a:latin typeface="Helvetica"/>
          <a:ea typeface="MS PGothic" pitchFamily="34" charset="-128"/>
          <a:cs typeface="ＭＳ Ｐゴシック" charset="0"/>
        </a:defRPr>
      </a:lvl4pPr>
      <a:lvl5pPr marL="2057400" indent="-228600" algn="l" defTabSz="457200" rtl="0" eaLnBrk="0" fontAlgn="base" hangingPunct="0">
        <a:spcBef>
          <a:spcPct val="20000"/>
        </a:spcBef>
        <a:spcAft>
          <a:spcPct val="0"/>
        </a:spcAft>
        <a:buFont typeface="Arial" pitchFamily="34" charset="0"/>
        <a:buChar char="»"/>
        <a:defRPr sz="1200" kern="1200">
          <a:solidFill>
            <a:srgbClr val="7F7F7F"/>
          </a:solidFill>
          <a:latin typeface="Helvetica"/>
          <a:ea typeface="MS PGothic"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2" Type="http://schemas.openxmlformats.org/officeDocument/2006/relationships/hyperlink" Target="http://projectx-docdb.fnal.gov/cgi-bin/ShowDocument?docid=1232"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emf"/><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jpg"/></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bwMode="auto">
          <a:xfrm>
            <a:off x="806450" y="3559175"/>
            <a:ext cx="7526338" cy="1139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Ctr="0" compatLnSpc="1">
            <a:prstTxWarp prst="textNoShape">
              <a:avLst/>
            </a:prstTxWarp>
          </a:bodyPr>
          <a:lstStyle/>
          <a:p>
            <a:r>
              <a:rPr lang="en-US" dirty="0" smtClean="0">
                <a:latin typeface="Helvetica" pitchFamily="34" charset="0"/>
              </a:rPr>
              <a:t>Accelerator Division</a:t>
            </a:r>
          </a:p>
        </p:txBody>
      </p:sp>
      <p:sp>
        <p:nvSpPr>
          <p:cNvPr id="14338" name="Text Placeholder 2"/>
          <p:cNvSpPr>
            <a:spLocks noGrp="1"/>
          </p:cNvSpPr>
          <p:nvPr>
            <p:ph type="body" sz="quarter" idx="10"/>
          </p:nvPr>
        </p:nvSpPr>
        <p:spPr bwMode="auto">
          <a:xfrm>
            <a:off x="806450" y="4841875"/>
            <a:ext cx="7526338" cy="1489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dirty="0" smtClean="0">
                <a:latin typeface="Helvetica" pitchFamily="34" charset="0"/>
              </a:rPr>
              <a:t>Sergei </a:t>
            </a:r>
            <a:r>
              <a:rPr lang="en-US" dirty="0" err="1" smtClean="0">
                <a:latin typeface="Helvetica" pitchFamily="34" charset="0"/>
              </a:rPr>
              <a:t>Nagaitsev</a:t>
            </a:r>
            <a:endParaRPr lang="en-US" dirty="0">
              <a:latin typeface="Helvetica" pitchFamily="34" charset="0"/>
            </a:endParaRPr>
          </a:p>
          <a:p>
            <a:r>
              <a:rPr lang="en-US" dirty="0" smtClean="0">
                <a:latin typeface="Helvetica" pitchFamily="34" charset="0"/>
              </a:rPr>
              <a:t>Scientific Advisory Council</a:t>
            </a:r>
          </a:p>
          <a:p>
            <a:r>
              <a:rPr lang="en-US" dirty="0" smtClean="0">
                <a:latin typeface="Helvetica" pitchFamily="34" charset="0"/>
              </a:rPr>
              <a:t>6 April 2015</a:t>
            </a:r>
          </a:p>
          <a:p>
            <a:endParaRPr lang="en-US" dirty="0" smtClean="0">
              <a:latin typeface="Helvetic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with managing the AD workforce </a:t>
            </a:r>
            <a:endParaRPr lang="en-US" dirty="0"/>
          </a:p>
        </p:txBody>
      </p:sp>
      <p:sp>
        <p:nvSpPr>
          <p:cNvPr id="3" name="Content Placeholder 2"/>
          <p:cNvSpPr>
            <a:spLocks noGrp="1"/>
          </p:cNvSpPr>
          <p:nvPr>
            <p:ph idx="1"/>
          </p:nvPr>
        </p:nvSpPr>
        <p:spPr/>
        <p:txBody>
          <a:bodyPr/>
          <a:lstStyle/>
          <a:p>
            <a:r>
              <a:rPr lang="en-US" dirty="0" smtClean="0"/>
              <a:t>Operations are chronically under-funded.</a:t>
            </a:r>
          </a:p>
          <a:p>
            <a:r>
              <a:rPr lang="en-US" dirty="0" smtClean="0"/>
              <a:t>About 30% of FTEs have to be “sold” to projects.</a:t>
            </a:r>
          </a:p>
          <a:p>
            <a:pPr lvl="1"/>
            <a:r>
              <a:rPr lang="en-US" dirty="0" smtClean="0"/>
              <a:t>In FY14 we were not able to supply requested FTEs to projects, thus we over-run on operations salaries and had to convert M&amp;S to salaries at the end of the </a:t>
            </a:r>
            <a:r>
              <a:rPr lang="en-US" dirty="0" smtClean="0"/>
              <a:t>year (roofs were fixed, </a:t>
            </a:r>
            <a:r>
              <a:rPr lang="en-US" dirty="0" err="1" smtClean="0"/>
              <a:t>etc</a:t>
            </a:r>
            <a:r>
              <a:rPr lang="en-US" dirty="0" smtClean="0"/>
              <a:t>).</a:t>
            </a:r>
            <a:endParaRPr lang="en-US" dirty="0" smtClean="0"/>
          </a:p>
          <a:p>
            <a:pPr lvl="1"/>
            <a:r>
              <a:rPr lang="en-US" dirty="0" smtClean="0"/>
              <a:t>In FY15, the operations expanded, the budget remained flat.</a:t>
            </a:r>
          </a:p>
          <a:p>
            <a:r>
              <a:rPr lang="en-US" dirty="0" smtClean="0"/>
              <a:t>Projects want to treat AD as a “tool rental store”, paying only for fractional FTEs. Someone else has to pay for the rest of the FTE. Usually, it is Operations or Program Support</a:t>
            </a:r>
          </a:p>
          <a:p>
            <a:pPr lvl="1"/>
            <a:r>
              <a:rPr lang="en-US" dirty="0" smtClean="0"/>
              <a:t>Ideally, projects want people with operational experience only.</a:t>
            </a:r>
            <a:endParaRPr lang="en-US" dirty="0" smtClean="0"/>
          </a:p>
          <a:p>
            <a:r>
              <a:rPr lang="en-US" dirty="0" smtClean="0"/>
              <a:t>Even if a project has money for a fraction of </a:t>
            </a:r>
            <a:r>
              <a:rPr lang="en-US" dirty="0" smtClean="0"/>
              <a:t>an FTE</a:t>
            </a:r>
            <a:r>
              <a:rPr lang="en-US" dirty="0" smtClean="0"/>
              <a:t>, we can’t hire a new person because there is not enough Ops funding to support the rest of the FTE.</a:t>
            </a:r>
            <a:endParaRPr lang="en-US" dirty="0"/>
          </a:p>
        </p:txBody>
      </p:sp>
      <p:sp>
        <p:nvSpPr>
          <p:cNvPr id="4" name="Footer Placeholder 3"/>
          <p:cNvSpPr>
            <a:spLocks noGrp="1"/>
          </p:cNvSpPr>
          <p:nvPr>
            <p:ph type="ftr" sz="quarter" idx="11"/>
          </p:nvPr>
        </p:nvSpPr>
        <p:spPr/>
        <p:txBody>
          <a:bodyPr/>
          <a:lstStyle/>
          <a:p>
            <a:pPr>
              <a:defRPr/>
            </a:pPr>
            <a:r>
              <a:rPr lang="en-US" smtClean="0"/>
              <a:t>S. Nagaitsev | Accelerator Division</a:t>
            </a:r>
            <a:endParaRPr lang="en-US" b="1" dirty="0"/>
          </a:p>
        </p:txBody>
      </p:sp>
      <p:sp>
        <p:nvSpPr>
          <p:cNvPr id="5" name="Slide Number Placeholder 4"/>
          <p:cNvSpPr>
            <a:spLocks noGrp="1"/>
          </p:cNvSpPr>
          <p:nvPr>
            <p:ph type="sldNum" sz="quarter" idx="12"/>
          </p:nvPr>
        </p:nvSpPr>
        <p:spPr/>
        <p:txBody>
          <a:bodyPr/>
          <a:lstStyle/>
          <a:p>
            <a:fld id="{EC1EDC5F-450D-4B03-AEB8-070F03DC26DD}" type="slidenum">
              <a:rPr lang="en-US" smtClean="0"/>
              <a:pPr/>
              <a:t>10</a:t>
            </a:fld>
            <a:endParaRPr lang="en-US"/>
          </a:p>
        </p:txBody>
      </p:sp>
    </p:spTree>
    <p:extLst>
      <p:ext uri="{BB962C8B-B14F-4D97-AF65-F5344CB8AC3E}">
        <p14:creationId xmlns:p14="http://schemas.microsoft.com/office/powerpoint/2010/main" val="2158883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Scientists in AD</a:t>
            </a:r>
            <a:endParaRPr lang="en-US" dirty="0"/>
          </a:p>
        </p:txBody>
      </p:sp>
      <p:sp>
        <p:nvSpPr>
          <p:cNvPr id="5" name="Footer Placeholder 4"/>
          <p:cNvSpPr>
            <a:spLocks noGrp="1"/>
          </p:cNvSpPr>
          <p:nvPr>
            <p:ph type="ftr" sz="quarter" idx="11"/>
          </p:nvPr>
        </p:nvSpPr>
        <p:spPr/>
        <p:txBody>
          <a:bodyPr/>
          <a:lstStyle/>
          <a:p>
            <a:pPr>
              <a:defRPr/>
            </a:pPr>
            <a:r>
              <a:rPr lang="en-US" smtClean="0"/>
              <a:t>S. Nagaitsev | Accelerator Division</a:t>
            </a:r>
            <a:endParaRPr lang="en-US" b="1" dirty="0"/>
          </a:p>
        </p:txBody>
      </p:sp>
      <p:sp>
        <p:nvSpPr>
          <p:cNvPr id="6" name="Slide Number Placeholder 5"/>
          <p:cNvSpPr>
            <a:spLocks noGrp="1"/>
          </p:cNvSpPr>
          <p:nvPr>
            <p:ph type="sldNum" sz="quarter" idx="12"/>
          </p:nvPr>
        </p:nvSpPr>
        <p:spPr/>
        <p:txBody>
          <a:bodyPr/>
          <a:lstStyle/>
          <a:p>
            <a:fld id="{EC1EDC5F-450D-4B03-AEB8-070F03DC26DD}" type="slidenum">
              <a:rPr lang="en-US" smtClean="0"/>
              <a:pPr/>
              <a:t>11</a:t>
            </a:fld>
            <a:endParaRPr lang="en-US"/>
          </a:p>
        </p:txBody>
      </p:sp>
      <p:sp>
        <p:nvSpPr>
          <p:cNvPr id="10" name="Content Placeholder 9"/>
          <p:cNvSpPr>
            <a:spLocks noGrp="1"/>
          </p:cNvSpPr>
          <p:nvPr>
            <p:ph idx="1"/>
          </p:nvPr>
        </p:nvSpPr>
        <p:spPr>
          <a:xfrm>
            <a:off x="228600" y="765977"/>
            <a:ext cx="8672513" cy="2521736"/>
          </a:xfrm>
        </p:spPr>
        <p:txBody>
          <a:bodyPr/>
          <a:lstStyle/>
          <a:p>
            <a:r>
              <a:rPr lang="en-US" sz="2200" dirty="0" smtClean="0"/>
              <a:t>Few young scientists </a:t>
            </a:r>
          </a:p>
          <a:p>
            <a:pPr lvl="1"/>
            <a:r>
              <a:rPr lang="en-US" sz="2000" dirty="0"/>
              <a:t>Can’t hire </a:t>
            </a:r>
            <a:r>
              <a:rPr lang="en-US" sz="2000" dirty="0" smtClean="0"/>
              <a:t>postdoc if </a:t>
            </a:r>
            <a:r>
              <a:rPr lang="en-US" sz="2000" dirty="0"/>
              <a:t>no research money to </a:t>
            </a:r>
            <a:r>
              <a:rPr lang="en-US" sz="2000" dirty="0" smtClean="0"/>
              <a:t>support, can’t engage in research without them;</a:t>
            </a:r>
            <a:endParaRPr lang="en-US" sz="2000" dirty="0"/>
          </a:p>
          <a:p>
            <a:pPr lvl="1"/>
            <a:r>
              <a:rPr lang="en-US" sz="2000" dirty="0" smtClean="0"/>
              <a:t>If postdoc’s research is in short-term R&amp;D (to benefit experiments), get locked into operational responsibilities</a:t>
            </a:r>
          </a:p>
          <a:p>
            <a:r>
              <a:rPr lang="en-US" sz="2200" dirty="0" smtClean="0"/>
              <a:t>Not enough funding for participating in HEP experiments</a:t>
            </a:r>
          </a:p>
          <a:p>
            <a:pPr lvl="1"/>
            <a:r>
              <a:rPr lang="en-US" sz="2000" dirty="0" smtClean="0"/>
              <a:t>This funding not held by AD</a:t>
            </a:r>
            <a:endParaRPr lang="en-US" sz="2000" dirty="0"/>
          </a:p>
        </p:txBody>
      </p:sp>
      <p:graphicFrame>
        <p:nvGraphicFramePr>
          <p:cNvPr id="12" name="Chart 11"/>
          <p:cNvGraphicFramePr>
            <a:graphicFrameLocks/>
          </p:cNvGraphicFramePr>
          <p:nvPr>
            <p:extLst>
              <p:ext uri="{D42A27DB-BD31-4B8C-83A1-F6EECF244321}">
                <p14:modId xmlns:p14="http://schemas.microsoft.com/office/powerpoint/2010/main" val="1970947878"/>
              </p:ext>
            </p:extLst>
          </p:nvPr>
        </p:nvGraphicFramePr>
        <p:xfrm>
          <a:off x="228600" y="3287713"/>
          <a:ext cx="5233989" cy="31099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val="1905422604"/>
              </p:ext>
            </p:extLst>
          </p:nvPr>
        </p:nvGraphicFramePr>
        <p:xfrm>
          <a:off x="4714875" y="3387726"/>
          <a:ext cx="4329111" cy="2743200"/>
        </p:xfrm>
        <a:graphic>
          <a:graphicData uri="http://schemas.openxmlformats.org/drawingml/2006/chart">
            <c:chart xmlns:c="http://schemas.openxmlformats.org/drawingml/2006/chart" xmlns:r="http://schemas.openxmlformats.org/officeDocument/2006/relationships" r:id="rId3"/>
          </a:graphicData>
        </a:graphic>
      </p:graphicFrame>
      <p:cxnSp>
        <p:nvCxnSpPr>
          <p:cNvPr id="27" name="Straight Arrow Connector 26"/>
          <p:cNvCxnSpPr/>
          <p:nvPr/>
        </p:nvCxnSpPr>
        <p:spPr>
          <a:xfrm>
            <a:off x="4586288" y="3000375"/>
            <a:ext cx="614363" cy="1414465"/>
          </a:xfrm>
          <a:prstGeom prst="straightConnector1">
            <a:avLst/>
          </a:prstGeom>
          <a:ln w="19050">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89286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half" idx="2"/>
          </p:nvPr>
        </p:nvSpPr>
        <p:spPr>
          <a:xfrm>
            <a:off x="228599" y="1043693"/>
            <a:ext cx="4600575" cy="1525675"/>
          </a:xfrm>
        </p:spPr>
        <p:txBody>
          <a:bodyPr/>
          <a:lstStyle/>
          <a:p>
            <a:pPr marL="342900" indent="-342900">
              <a:buFont typeface="Arial" panose="020B0604020202020204" pitchFamily="34" charset="0"/>
              <a:buChar char="•"/>
            </a:pPr>
            <a:r>
              <a:rPr lang="en-US" sz="2200" dirty="0" smtClean="0"/>
              <a:t>Aging workforce is an issue with engineers as well as scientists</a:t>
            </a:r>
            <a:endParaRPr lang="en-US" sz="2200" dirty="0"/>
          </a:p>
        </p:txBody>
      </p:sp>
      <p:sp>
        <p:nvSpPr>
          <p:cNvPr id="11" name="Content Placeholder 10"/>
          <p:cNvSpPr>
            <a:spLocks noGrp="1"/>
          </p:cNvSpPr>
          <p:nvPr>
            <p:ph sz="half" idx="15"/>
          </p:nvPr>
        </p:nvSpPr>
        <p:spPr>
          <a:xfrm>
            <a:off x="5511800" y="4043363"/>
            <a:ext cx="3517900" cy="1994606"/>
          </a:xfrm>
        </p:spPr>
        <p:txBody>
          <a:bodyPr/>
          <a:lstStyle/>
          <a:p>
            <a:r>
              <a:rPr lang="en-US" sz="2200" dirty="0" smtClean="0"/>
              <a:t>Diverse pool of engineers but effort highly fragmented in projects</a:t>
            </a:r>
          </a:p>
          <a:p>
            <a:pPr lvl="1"/>
            <a:r>
              <a:rPr lang="en-US" sz="2000" dirty="0" smtClean="0"/>
              <a:t>Projects want engineers with operational experience</a:t>
            </a:r>
            <a:endParaRPr lang="en-US" sz="2000" dirty="0"/>
          </a:p>
        </p:txBody>
      </p:sp>
      <p:sp>
        <p:nvSpPr>
          <p:cNvPr id="2" name="Title 1"/>
          <p:cNvSpPr>
            <a:spLocks noGrp="1"/>
          </p:cNvSpPr>
          <p:nvPr>
            <p:ph type="title"/>
          </p:nvPr>
        </p:nvSpPr>
        <p:spPr/>
        <p:txBody>
          <a:bodyPr/>
          <a:lstStyle/>
          <a:p>
            <a:r>
              <a:rPr lang="en-US" dirty="0" smtClean="0"/>
              <a:t>Engineers and fragmentation</a:t>
            </a:r>
            <a:endParaRPr lang="en-US" dirty="0"/>
          </a:p>
        </p:txBody>
      </p:sp>
      <p:sp>
        <p:nvSpPr>
          <p:cNvPr id="5" name="Footer Placeholder 4"/>
          <p:cNvSpPr>
            <a:spLocks noGrp="1"/>
          </p:cNvSpPr>
          <p:nvPr>
            <p:ph type="ftr" sz="quarter" idx="17"/>
          </p:nvPr>
        </p:nvSpPr>
        <p:spPr/>
        <p:txBody>
          <a:bodyPr/>
          <a:lstStyle/>
          <a:p>
            <a:pPr>
              <a:defRPr/>
            </a:pPr>
            <a:r>
              <a:rPr lang="en-US" smtClean="0"/>
              <a:t>S. Nagaitsev | Accelerator Division</a:t>
            </a:r>
            <a:endParaRPr lang="en-US" b="1" dirty="0"/>
          </a:p>
        </p:txBody>
      </p:sp>
      <p:sp>
        <p:nvSpPr>
          <p:cNvPr id="6" name="Slide Number Placeholder 5"/>
          <p:cNvSpPr>
            <a:spLocks noGrp="1"/>
          </p:cNvSpPr>
          <p:nvPr>
            <p:ph type="sldNum" sz="quarter" idx="18"/>
          </p:nvPr>
        </p:nvSpPr>
        <p:spPr/>
        <p:txBody>
          <a:bodyPr/>
          <a:lstStyle/>
          <a:p>
            <a:fld id="{EC1EDC5F-450D-4B03-AEB8-070F03DC26DD}" type="slidenum">
              <a:rPr lang="en-US" smtClean="0"/>
              <a:pPr/>
              <a:t>12</a:t>
            </a:fld>
            <a:endParaRPr lang="en-US"/>
          </a:p>
        </p:txBody>
      </p:sp>
      <p:graphicFrame>
        <p:nvGraphicFramePr>
          <p:cNvPr id="7" name="Chart 6"/>
          <p:cNvGraphicFramePr>
            <a:graphicFrameLocks/>
          </p:cNvGraphicFramePr>
          <p:nvPr>
            <p:extLst>
              <p:ext uri="{D42A27DB-BD31-4B8C-83A1-F6EECF244321}">
                <p14:modId xmlns:p14="http://schemas.microsoft.com/office/powerpoint/2010/main" val="2908453753"/>
              </p:ext>
            </p:extLst>
          </p:nvPr>
        </p:nvGraphicFramePr>
        <p:xfrm>
          <a:off x="63500" y="2569368"/>
          <a:ext cx="5448300" cy="37766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a:graphicFrameLocks/>
          </p:cNvGraphicFramePr>
          <p:nvPr>
            <p:extLst>
              <p:ext uri="{D42A27DB-BD31-4B8C-83A1-F6EECF244321}">
                <p14:modId xmlns:p14="http://schemas.microsoft.com/office/powerpoint/2010/main" val="103408286"/>
              </p:ext>
            </p:extLst>
          </p:nvPr>
        </p:nvGraphicFramePr>
        <p:xfrm>
          <a:off x="4572000" y="1043046"/>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263838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Positive developments</a:t>
            </a:r>
            <a:endParaRPr lang="en-US" dirty="0"/>
          </a:p>
        </p:txBody>
      </p:sp>
      <p:sp>
        <p:nvSpPr>
          <p:cNvPr id="8" name="Content Placeholder 7"/>
          <p:cNvSpPr>
            <a:spLocks noGrp="1"/>
          </p:cNvSpPr>
          <p:nvPr>
            <p:ph idx="1"/>
          </p:nvPr>
        </p:nvSpPr>
        <p:spPr>
          <a:xfrm>
            <a:off x="228600" y="838200"/>
            <a:ext cx="8672513" cy="5192713"/>
          </a:xfrm>
        </p:spPr>
        <p:txBody>
          <a:bodyPr/>
          <a:lstStyle/>
          <a:p>
            <a:r>
              <a:rPr lang="en-US" sz="1800" dirty="0" smtClean="0"/>
              <a:t>Peoples </a:t>
            </a:r>
            <a:r>
              <a:rPr lang="en-US" sz="1800" dirty="0"/>
              <a:t>Fellowship advert already in place (see CERN Courier, April issue) and we plan to recruit the very best internationally by the end of summer. Deadline for applications June </a:t>
            </a:r>
            <a:r>
              <a:rPr lang="en-US" sz="1800" dirty="0" smtClean="0"/>
              <a:t>30, direct </a:t>
            </a:r>
            <a:r>
              <a:rPr lang="en-US" sz="1800" dirty="0"/>
              <a:t>potential applicants to the website;</a:t>
            </a:r>
          </a:p>
          <a:p>
            <a:endParaRPr lang="en-US" sz="1800" dirty="0"/>
          </a:p>
          <a:p>
            <a:r>
              <a:rPr lang="en-US" sz="1800" dirty="0" smtClean="0"/>
              <a:t>LDRD </a:t>
            </a:r>
            <a:r>
              <a:rPr lang="en-US" sz="1800" dirty="0"/>
              <a:t>on IOTA funded at FNAL, with significant matching support from NIU. A</a:t>
            </a:r>
            <a:r>
              <a:rPr lang="en-US" sz="1800" dirty="0" smtClean="0"/>
              <a:t> </a:t>
            </a:r>
            <a:r>
              <a:rPr lang="en-US" sz="1800" dirty="0" err="1"/>
              <a:t>Fermilab</a:t>
            </a:r>
            <a:r>
              <a:rPr lang="en-US" sz="1800" dirty="0"/>
              <a:t> post-doc is also advertised in CERN Courier April issue, deadline May 31, Again</a:t>
            </a:r>
            <a:r>
              <a:rPr lang="en-US" sz="1800" dirty="0" smtClean="0"/>
              <a:t>, </a:t>
            </a:r>
            <a:r>
              <a:rPr lang="en-US" sz="1800" dirty="0"/>
              <a:t>direct potential applicants to the website;</a:t>
            </a:r>
          </a:p>
          <a:p>
            <a:endParaRPr lang="en-US" sz="1800" dirty="0"/>
          </a:p>
          <a:p>
            <a:r>
              <a:rPr lang="en-US" sz="1800" dirty="0" smtClean="0"/>
              <a:t>Focused </a:t>
            </a:r>
            <a:r>
              <a:rPr lang="en-US" sz="1800" dirty="0"/>
              <a:t>Workshop on Scientific Program on IOTA planned April 28 and 29 with participation of scientists and representatives from external academic universities (NIU, Univ. of Chicago, IIT Chicago, Maryland, Cornell, Berkeley, Oxford, Univ. of Tennessee at Knoxville, Stanford), industry (e.g. Tech-X and </a:t>
            </a:r>
            <a:r>
              <a:rPr lang="en-US" sz="1800" dirty="0" err="1"/>
              <a:t>RadiaBeam</a:t>
            </a:r>
            <a:r>
              <a:rPr lang="en-US" sz="1800" dirty="0"/>
              <a:t>) and labs (FNAL, ANL, SLAC, BNL, RAL, LBNL). About 35 participants only to focus on four classes of experiments: nonlinear dynamics of space-charge dominated intense beams; optical phase space cooling, quantum nature of a single electron and associated photon field and beam shaping using lasers. A set of four initial experiments will be intensely worked upon for possible launching in 2016/2017 time frame;</a:t>
            </a:r>
          </a:p>
        </p:txBody>
      </p:sp>
      <p:sp>
        <p:nvSpPr>
          <p:cNvPr id="5" name="Footer Placeholder 4"/>
          <p:cNvSpPr>
            <a:spLocks noGrp="1"/>
          </p:cNvSpPr>
          <p:nvPr>
            <p:ph type="ftr" sz="quarter" idx="11"/>
          </p:nvPr>
        </p:nvSpPr>
        <p:spPr/>
        <p:txBody>
          <a:bodyPr/>
          <a:lstStyle/>
          <a:p>
            <a:pPr>
              <a:defRPr/>
            </a:pPr>
            <a:r>
              <a:rPr lang="en-US" smtClean="0"/>
              <a:t>S. Nagaitsev | Accelerator Division</a:t>
            </a:r>
            <a:endParaRPr lang="en-US" b="1"/>
          </a:p>
        </p:txBody>
      </p:sp>
      <p:sp>
        <p:nvSpPr>
          <p:cNvPr id="6" name="Slide Number Placeholder 5"/>
          <p:cNvSpPr>
            <a:spLocks noGrp="1"/>
          </p:cNvSpPr>
          <p:nvPr>
            <p:ph type="sldNum" sz="quarter" idx="12"/>
          </p:nvPr>
        </p:nvSpPr>
        <p:spPr/>
        <p:txBody>
          <a:bodyPr/>
          <a:lstStyle/>
          <a:p>
            <a:fld id="{A49457BD-B036-4A4E-A9E9-E15403461A1D}" type="slidenum">
              <a:rPr lang="en-US" smtClean="0"/>
              <a:pPr/>
              <a:t>13</a:t>
            </a:fld>
            <a:endParaRPr lang="en-US"/>
          </a:p>
        </p:txBody>
      </p:sp>
    </p:spTree>
    <p:extLst>
      <p:ext uri="{BB962C8B-B14F-4D97-AF65-F5344CB8AC3E}">
        <p14:creationId xmlns:p14="http://schemas.microsoft.com/office/powerpoint/2010/main" val="2098627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positive developments</a:t>
            </a:r>
            <a:endParaRPr lang="en-US" dirty="0"/>
          </a:p>
        </p:txBody>
      </p:sp>
      <p:sp>
        <p:nvSpPr>
          <p:cNvPr id="3" name="Content Placeholder 2"/>
          <p:cNvSpPr>
            <a:spLocks noGrp="1"/>
          </p:cNvSpPr>
          <p:nvPr>
            <p:ph idx="1"/>
          </p:nvPr>
        </p:nvSpPr>
        <p:spPr>
          <a:xfrm>
            <a:off x="228600" y="838200"/>
            <a:ext cx="8672513" cy="5192713"/>
          </a:xfrm>
        </p:spPr>
        <p:txBody>
          <a:bodyPr/>
          <a:lstStyle/>
          <a:p>
            <a:r>
              <a:rPr lang="en-US" sz="1800" dirty="0" smtClean="0"/>
              <a:t>Some </a:t>
            </a:r>
            <a:r>
              <a:rPr lang="en-US" sz="1800" dirty="0"/>
              <a:t>minimal level of coordinated activity in FCC and </a:t>
            </a:r>
            <a:r>
              <a:rPr lang="en-US" sz="1800" dirty="0" smtClean="0"/>
              <a:t>g-2 by University colleagues </a:t>
            </a:r>
            <a:r>
              <a:rPr lang="en-US" sz="1800" dirty="0"/>
              <a:t>(e.g. Swapan C and Mike </a:t>
            </a:r>
            <a:r>
              <a:rPr lang="en-US" sz="1800" dirty="0" err="1"/>
              <a:t>Syphers</a:t>
            </a:r>
            <a:r>
              <a:rPr lang="en-US" sz="1800" dirty="0"/>
              <a:t> working on both);</a:t>
            </a:r>
          </a:p>
          <a:p>
            <a:endParaRPr lang="en-US" sz="1800" dirty="0"/>
          </a:p>
          <a:p>
            <a:r>
              <a:rPr lang="en-US" sz="1800" dirty="0" smtClean="0"/>
              <a:t>Some </a:t>
            </a:r>
            <a:r>
              <a:rPr lang="en-US" sz="1800" dirty="0"/>
              <a:t>limited number of AD scientists have </a:t>
            </a:r>
            <a:r>
              <a:rPr lang="en-US" sz="1800" dirty="0" smtClean="0"/>
              <a:t>joined the </a:t>
            </a:r>
            <a:r>
              <a:rPr lang="en-US" sz="1800" dirty="0"/>
              <a:t>DUNE </a:t>
            </a:r>
            <a:r>
              <a:rPr lang="en-US" sz="1800" dirty="0" smtClean="0"/>
              <a:t>collaboration;</a:t>
            </a:r>
            <a:endParaRPr lang="en-US" sz="1800" dirty="0"/>
          </a:p>
          <a:p>
            <a:endParaRPr lang="en-US" sz="1800" dirty="0"/>
          </a:p>
          <a:p>
            <a:r>
              <a:rPr lang="en-US" sz="1800" dirty="0" smtClean="0"/>
              <a:t>The </a:t>
            </a:r>
            <a:r>
              <a:rPr lang="en-US" sz="1800" dirty="0" err="1"/>
              <a:t>Fermilab</a:t>
            </a:r>
            <a:r>
              <a:rPr lang="en-US" sz="1800" dirty="0"/>
              <a:t> Accelerator Strategy is being worked on via Theme Teams in collaboration with TD;</a:t>
            </a:r>
          </a:p>
          <a:p>
            <a:endParaRPr lang="en-US" sz="1800" dirty="0"/>
          </a:p>
          <a:p>
            <a:r>
              <a:rPr lang="en-US" sz="1800" dirty="0" smtClean="0"/>
              <a:t>AD </a:t>
            </a:r>
            <a:r>
              <a:rPr lang="en-US" sz="1800" dirty="0"/>
              <a:t>eagerly awaits outcome of the GARD subpanel (report will be orally </a:t>
            </a:r>
            <a:r>
              <a:rPr lang="en-US" sz="1800" dirty="0" err="1" smtClean="0"/>
              <a:t>presentedtoday</a:t>
            </a:r>
            <a:r>
              <a:rPr lang="en-US" sz="1800" dirty="0" smtClean="0"/>
              <a:t>, </a:t>
            </a:r>
            <a:r>
              <a:rPr lang="en-US" sz="1800" dirty="0"/>
              <a:t>Monday, April 6 by Chair Don </a:t>
            </a:r>
            <a:r>
              <a:rPr lang="en-US" sz="1800" dirty="0" err="1"/>
              <a:t>Hartill</a:t>
            </a:r>
            <a:r>
              <a:rPr lang="en-US" sz="1800" dirty="0"/>
              <a:t>) and also on the developments on the USPAS;</a:t>
            </a:r>
          </a:p>
          <a:p>
            <a:endParaRPr lang="en-US" sz="1800" dirty="0"/>
          </a:p>
        </p:txBody>
      </p:sp>
      <p:sp>
        <p:nvSpPr>
          <p:cNvPr id="4" name="Footer Placeholder 3"/>
          <p:cNvSpPr>
            <a:spLocks noGrp="1"/>
          </p:cNvSpPr>
          <p:nvPr>
            <p:ph type="ftr" sz="quarter" idx="11"/>
          </p:nvPr>
        </p:nvSpPr>
        <p:spPr/>
        <p:txBody>
          <a:bodyPr/>
          <a:lstStyle/>
          <a:p>
            <a:pPr>
              <a:defRPr/>
            </a:pPr>
            <a:r>
              <a:rPr lang="en-US" smtClean="0"/>
              <a:t>S. Nagaitsev | Accelerator Division</a:t>
            </a:r>
            <a:endParaRPr lang="en-US" b="1" dirty="0"/>
          </a:p>
        </p:txBody>
      </p:sp>
      <p:sp>
        <p:nvSpPr>
          <p:cNvPr id="5" name="Slide Number Placeholder 4"/>
          <p:cNvSpPr>
            <a:spLocks noGrp="1"/>
          </p:cNvSpPr>
          <p:nvPr>
            <p:ph type="sldNum" sz="quarter" idx="12"/>
          </p:nvPr>
        </p:nvSpPr>
        <p:spPr/>
        <p:txBody>
          <a:bodyPr/>
          <a:lstStyle/>
          <a:p>
            <a:fld id="{EC1EDC5F-450D-4B03-AEB8-070F03DC26DD}" type="slidenum">
              <a:rPr lang="en-US" smtClean="0"/>
              <a:pPr/>
              <a:t>14</a:t>
            </a:fld>
            <a:endParaRPr lang="en-US"/>
          </a:p>
        </p:txBody>
      </p:sp>
    </p:spTree>
    <p:extLst>
      <p:ext uri="{BB962C8B-B14F-4D97-AF65-F5344CB8AC3E}">
        <p14:creationId xmlns:p14="http://schemas.microsoft.com/office/powerpoint/2010/main" val="703245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positive developments</a:t>
            </a:r>
            <a:endParaRPr lang="en-US" dirty="0"/>
          </a:p>
        </p:txBody>
      </p:sp>
      <p:sp>
        <p:nvSpPr>
          <p:cNvPr id="3" name="Content Placeholder 2"/>
          <p:cNvSpPr>
            <a:spLocks noGrp="1"/>
          </p:cNvSpPr>
          <p:nvPr>
            <p:ph idx="1"/>
          </p:nvPr>
        </p:nvSpPr>
        <p:spPr/>
        <p:txBody>
          <a:bodyPr/>
          <a:lstStyle/>
          <a:p>
            <a:r>
              <a:rPr lang="en-US" sz="1800" dirty="0" smtClean="0"/>
              <a:t>Several AD scientists joined faculty at local universities;</a:t>
            </a:r>
          </a:p>
          <a:p>
            <a:endParaRPr lang="en-US" sz="1800" dirty="0" smtClean="0"/>
          </a:p>
          <a:p>
            <a:r>
              <a:rPr lang="en-US" sz="1800" dirty="0" smtClean="0"/>
              <a:t>FNAL-NIU </a:t>
            </a:r>
            <a:r>
              <a:rPr lang="en-US" sz="1800" dirty="0"/>
              <a:t>cluster of research excellence in accelerator science is moving forward with planned recruitments in the coming year;</a:t>
            </a:r>
          </a:p>
          <a:p>
            <a:endParaRPr lang="en-US" sz="1800" dirty="0"/>
          </a:p>
          <a:p>
            <a:r>
              <a:rPr lang="en-US" sz="1800" dirty="0"/>
              <a:t>Proposal submitted by NIU to have a Ultra-cold Electron Source R&amp;D based on </a:t>
            </a:r>
            <a:r>
              <a:rPr lang="en-US" sz="1800" dirty="0" err="1"/>
              <a:t>nano</a:t>
            </a:r>
            <a:r>
              <a:rPr lang="en-US" sz="1800" dirty="0"/>
              <a:t>-emitters. This work will be done in the Bright Electron Source Lab;</a:t>
            </a:r>
          </a:p>
          <a:p>
            <a:endParaRPr lang="en-US" sz="1800" dirty="0"/>
          </a:p>
          <a:p>
            <a:r>
              <a:rPr lang="en-US" sz="1800" dirty="0"/>
              <a:t>The BESL is planned for relocation to IARC in time to allow a working engine to stimulate industrial collaboration.</a:t>
            </a:r>
          </a:p>
          <a:p>
            <a:endParaRPr lang="en-US" sz="1800" dirty="0"/>
          </a:p>
        </p:txBody>
      </p:sp>
      <p:sp>
        <p:nvSpPr>
          <p:cNvPr id="4" name="Footer Placeholder 3"/>
          <p:cNvSpPr>
            <a:spLocks noGrp="1"/>
          </p:cNvSpPr>
          <p:nvPr>
            <p:ph type="ftr" sz="quarter" idx="11"/>
          </p:nvPr>
        </p:nvSpPr>
        <p:spPr/>
        <p:txBody>
          <a:bodyPr/>
          <a:lstStyle/>
          <a:p>
            <a:pPr>
              <a:defRPr/>
            </a:pPr>
            <a:r>
              <a:rPr lang="en-US" smtClean="0"/>
              <a:t>S. Nagaitsev | Accelerator Division</a:t>
            </a:r>
            <a:endParaRPr lang="en-US" b="1" dirty="0"/>
          </a:p>
        </p:txBody>
      </p:sp>
      <p:sp>
        <p:nvSpPr>
          <p:cNvPr id="5" name="Slide Number Placeholder 4"/>
          <p:cNvSpPr>
            <a:spLocks noGrp="1"/>
          </p:cNvSpPr>
          <p:nvPr>
            <p:ph type="sldNum" sz="quarter" idx="12"/>
          </p:nvPr>
        </p:nvSpPr>
        <p:spPr/>
        <p:txBody>
          <a:bodyPr/>
          <a:lstStyle/>
          <a:p>
            <a:fld id="{EC1EDC5F-450D-4B03-AEB8-070F03DC26DD}" type="slidenum">
              <a:rPr lang="en-US" smtClean="0"/>
              <a:pPr/>
              <a:t>15</a:t>
            </a:fld>
            <a:endParaRPr lang="en-US"/>
          </a:p>
        </p:txBody>
      </p:sp>
    </p:spTree>
    <p:extLst>
      <p:ext uri="{BB962C8B-B14F-4D97-AF65-F5344CB8AC3E}">
        <p14:creationId xmlns:p14="http://schemas.microsoft.com/office/powerpoint/2010/main" val="3568956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Current high power operation and plans</a:t>
            </a:r>
            <a:endParaRPr lang="en-US" dirty="0"/>
          </a:p>
        </p:txBody>
      </p:sp>
      <p:sp>
        <p:nvSpPr>
          <p:cNvPr id="3" name="Content Placeholder 2"/>
          <p:cNvSpPr>
            <a:spLocks noGrp="1"/>
          </p:cNvSpPr>
          <p:nvPr>
            <p:ph idx="1"/>
          </p:nvPr>
        </p:nvSpPr>
        <p:spPr>
          <a:xfrm>
            <a:off x="228600" y="871538"/>
            <a:ext cx="8672513" cy="5472112"/>
          </a:xfrm>
        </p:spPr>
        <p:txBody>
          <a:bodyPr/>
          <a:lstStyle/>
          <a:p>
            <a:r>
              <a:rPr lang="en-US" sz="2200" dirty="0" smtClean="0"/>
              <a:t>Commissioned slip-stacking in the Recycler</a:t>
            </a:r>
          </a:p>
          <a:p>
            <a:r>
              <a:rPr lang="en-US" sz="2200" dirty="0" smtClean="0"/>
              <a:t>Currently slip-stacking 6+2 batches, 3.1E13 </a:t>
            </a:r>
            <a:r>
              <a:rPr lang="en-US" sz="2200" dirty="0" err="1" smtClean="0"/>
              <a:t>ppp</a:t>
            </a:r>
            <a:r>
              <a:rPr lang="en-US" sz="2200" dirty="0" smtClean="0"/>
              <a:t> every 1.333 sec </a:t>
            </a:r>
          </a:p>
          <a:p>
            <a:pPr lvl="1"/>
            <a:r>
              <a:rPr lang="en-US" sz="2000" dirty="0" smtClean="0"/>
              <a:t>450 kW beam power (400 kW with SY120)</a:t>
            </a:r>
          </a:p>
          <a:p>
            <a:pPr lvl="1"/>
            <a:r>
              <a:rPr lang="en-US" sz="2000" dirty="0" smtClean="0"/>
              <a:t>Reconfigured Recycler transverse dampers</a:t>
            </a:r>
          </a:p>
          <a:p>
            <a:pPr lvl="1"/>
            <a:r>
              <a:rPr lang="en-US" sz="2000" dirty="0" smtClean="0"/>
              <a:t>Commissioned MI collimators</a:t>
            </a:r>
          </a:p>
          <a:p>
            <a:pPr lvl="1"/>
            <a:r>
              <a:rPr lang="en-US" sz="2000" dirty="0" smtClean="0"/>
              <a:t>Increased number of Booster turns</a:t>
            </a:r>
          </a:p>
          <a:p>
            <a:r>
              <a:rPr lang="en-US" sz="2200" dirty="0" smtClean="0"/>
              <a:t>Plan to test 6+4 operation (460 kW) prior to the summer shutdown with current Booster rep rate (7.5 Hz, no beam to BNB)</a:t>
            </a:r>
          </a:p>
          <a:p>
            <a:pPr lvl="1"/>
            <a:r>
              <a:rPr lang="en-US" sz="2000" dirty="0" smtClean="0"/>
              <a:t>Also test </a:t>
            </a:r>
            <a:r>
              <a:rPr lang="en-US" sz="2000" dirty="0"/>
              <a:t>low intensity beam </a:t>
            </a:r>
            <a:r>
              <a:rPr lang="en-US" sz="2000" dirty="0" smtClean="0"/>
              <a:t>at 15 Hz after 17 refurbished RF cavities</a:t>
            </a:r>
          </a:p>
          <a:p>
            <a:r>
              <a:rPr lang="en-US" sz="2200" dirty="0" smtClean="0"/>
              <a:t>After shutdown will have </a:t>
            </a:r>
          </a:p>
          <a:p>
            <a:pPr lvl="1"/>
            <a:r>
              <a:rPr lang="en-US" sz="2000" dirty="0" smtClean="0"/>
              <a:t>19-20 refurbished Booster RF stations installed </a:t>
            </a:r>
          </a:p>
          <a:p>
            <a:pPr lvl="1"/>
            <a:r>
              <a:rPr lang="en-US" sz="2000" dirty="0" smtClean="0"/>
              <a:t>New Booster shielding assessment taking into account use of Total Loss Monitors to allow higher flux in Booster</a:t>
            </a:r>
          </a:p>
          <a:p>
            <a:r>
              <a:rPr lang="en-US" sz="2200" dirty="0" smtClean="0"/>
              <a:t>Increase intensity with 6+4, commission beam at 15 Hz in Booster, commission 6+6 (challenge is keeping losses low)</a:t>
            </a:r>
          </a:p>
          <a:p>
            <a:endParaRPr lang="en-US" dirty="0" smtClean="0"/>
          </a:p>
          <a:p>
            <a:endParaRPr lang="en-US" dirty="0" smtClean="0"/>
          </a:p>
          <a:p>
            <a:endParaRPr lang="en-US" dirty="0"/>
          </a:p>
        </p:txBody>
      </p:sp>
      <p:sp>
        <p:nvSpPr>
          <p:cNvPr id="4" name="Footer Placeholder 3"/>
          <p:cNvSpPr>
            <a:spLocks noGrp="1"/>
          </p:cNvSpPr>
          <p:nvPr>
            <p:ph type="ftr" sz="quarter" idx="10"/>
          </p:nvPr>
        </p:nvSpPr>
        <p:spPr>
          <a:xfrm>
            <a:off x="1117849" y="6515100"/>
            <a:ext cx="4621939" cy="241300"/>
          </a:xfrm>
        </p:spPr>
        <p:txBody>
          <a:bodyPr/>
          <a:lstStyle/>
          <a:p>
            <a:pPr algn="l">
              <a:defRPr/>
            </a:pPr>
            <a:r>
              <a:rPr lang="en-US" smtClean="0"/>
              <a:t>S. Nagaitsev | Accelerator Division</a:t>
            </a:r>
            <a:endParaRPr lang="en-US" dirty="0"/>
          </a:p>
        </p:txBody>
      </p:sp>
      <p:sp>
        <p:nvSpPr>
          <p:cNvPr id="5" name="Slide Number Placeholder 4"/>
          <p:cNvSpPr>
            <a:spLocks noGrp="1"/>
          </p:cNvSpPr>
          <p:nvPr>
            <p:ph type="sldNum" sz="quarter" idx="11"/>
          </p:nvPr>
        </p:nvSpPr>
        <p:spPr/>
        <p:txBody>
          <a:bodyPr/>
          <a:lstStyle/>
          <a:p>
            <a:fld id="{4D59C847-7DCE-6D4A-BE87-C05B68FF72A7}" type="slidenum">
              <a:rPr lang="en-US" smtClean="0"/>
              <a:pPr/>
              <a:t>16</a:t>
            </a:fld>
            <a:endParaRPr lang="en-US" dirty="0" smtClean="0"/>
          </a:p>
          <a:p>
            <a:endParaRPr lang="en-US" dirty="0"/>
          </a:p>
        </p:txBody>
      </p:sp>
      <p:grpSp>
        <p:nvGrpSpPr>
          <p:cNvPr id="11" name="Group 10"/>
          <p:cNvGrpSpPr/>
          <p:nvPr/>
        </p:nvGrpSpPr>
        <p:grpSpPr>
          <a:xfrm>
            <a:off x="6208715" y="1627632"/>
            <a:ext cx="2283193" cy="1631488"/>
            <a:chOff x="6208715" y="1627632"/>
            <a:chExt cx="2283193" cy="1631488"/>
          </a:xfrm>
        </p:grpSpPr>
        <p:sp>
          <p:nvSpPr>
            <p:cNvPr id="8" name="TextBox 7"/>
            <p:cNvSpPr txBox="1"/>
            <p:nvPr/>
          </p:nvSpPr>
          <p:spPr>
            <a:xfrm>
              <a:off x="6657975" y="2997510"/>
              <a:ext cx="1550424" cy="261610"/>
            </a:xfrm>
            <a:prstGeom prst="rect">
              <a:avLst/>
            </a:prstGeom>
            <a:noFill/>
          </p:spPr>
          <p:txBody>
            <a:bodyPr wrap="none" rtlCol="0">
              <a:spAutoFit/>
            </a:bodyPr>
            <a:lstStyle/>
            <a:p>
              <a:r>
                <a:rPr lang="en-US" sz="1100" dirty="0" smtClean="0"/>
                <a:t>position in Recycler ring</a:t>
              </a:r>
              <a:endParaRPr lang="en-US" sz="1100" dirty="0"/>
            </a:p>
          </p:txBody>
        </p:sp>
        <p:sp>
          <p:nvSpPr>
            <p:cNvPr id="9" name="TextBox 8"/>
            <p:cNvSpPr txBox="1"/>
            <p:nvPr/>
          </p:nvSpPr>
          <p:spPr>
            <a:xfrm rot="16200000">
              <a:off x="6030781" y="2225198"/>
              <a:ext cx="617477" cy="261610"/>
            </a:xfrm>
            <a:prstGeom prst="rect">
              <a:avLst/>
            </a:prstGeom>
            <a:noFill/>
          </p:spPr>
          <p:txBody>
            <a:bodyPr wrap="none" rtlCol="0">
              <a:spAutoFit/>
            </a:bodyPr>
            <a:lstStyle/>
            <a:p>
              <a:r>
                <a:rPr lang="en-US" sz="1100" dirty="0" smtClean="0"/>
                <a:t>time </a:t>
              </a:r>
              <a:r>
                <a:rPr lang="en-US" sz="1100" dirty="0" smtClean="0">
                  <a:sym typeface="Symbol" panose="05050102010706020507" pitchFamily="18" charset="2"/>
                </a:rPr>
                <a:t></a:t>
              </a:r>
              <a:endParaRPr lang="en-US" sz="110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9088" y="1627632"/>
              <a:ext cx="2072820" cy="1426588"/>
            </a:xfrm>
            <a:prstGeom prst="rect">
              <a:avLst/>
            </a:prstGeom>
          </p:spPr>
        </p:pic>
      </p:grpSp>
    </p:spTree>
    <p:extLst>
      <p:ext uri="{BB962C8B-B14F-4D97-AF65-F5344CB8AC3E}">
        <p14:creationId xmlns:p14="http://schemas.microsoft.com/office/powerpoint/2010/main" val="11107968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287" y="381000"/>
            <a:ext cx="8270913" cy="445265"/>
          </a:xfrm>
        </p:spPr>
        <p:txBody>
          <a:bodyPr/>
          <a:lstStyle/>
          <a:p>
            <a:r>
              <a:rPr lang="en-US" dirty="0" smtClean="0"/>
              <a:t>MI/Recycler issues</a:t>
            </a:r>
            <a:endParaRPr lang="en-US" dirty="0"/>
          </a:p>
        </p:txBody>
      </p:sp>
      <p:sp>
        <p:nvSpPr>
          <p:cNvPr id="3" name="Content Placeholder 2"/>
          <p:cNvSpPr>
            <a:spLocks noGrp="1"/>
          </p:cNvSpPr>
          <p:nvPr>
            <p:ph idx="1"/>
          </p:nvPr>
        </p:nvSpPr>
        <p:spPr>
          <a:xfrm>
            <a:off x="363557" y="985837"/>
            <a:ext cx="8094643" cy="5214937"/>
          </a:xfrm>
        </p:spPr>
        <p:txBody>
          <a:bodyPr/>
          <a:lstStyle/>
          <a:p>
            <a:r>
              <a:rPr lang="en-US" dirty="0" smtClean="0"/>
              <a:t>Recycler vacuum</a:t>
            </a:r>
          </a:p>
          <a:p>
            <a:pPr lvl="1"/>
            <a:r>
              <a:rPr lang="en-US" dirty="0" smtClean="0"/>
              <a:t>Recycler TSP-based vacuum system has exceeded design lifetime; not suitable for a proton machine</a:t>
            </a:r>
            <a:endParaRPr lang="en-US" dirty="0"/>
          </a:p>
          <a:p>
            <a:pPr lvl="1"/>
            <a:r>
              <a:rPr lang="en-US" dirty="0"/>
              <a:t>P</a:t>
            </a:r>
            <a:r>
              <a:rPr lang="en-US" dirty="0" smtClean="0"/>
              <a:t>lan for replacement of ~400 TSPs with ion pumps will take 3 long shutdowns (lots of cutting and welding)</a:t>
            </a:r>
          </a:p>
          <a:p>
            <a:r>
              <a:rPr lang="en-US" dirty="0" smtClean="0"/>
              <a:t>Replacing MI </a:t>
            </a:r>
            <a:r>
              <a:rPr lang="en-US" dirty="0"/>
              <a:t>beam pipe </a:t>
            </a:r>
            <a:r>
              <a:rPr lang="en-US" dirty="0" smtClean="0"/>
              <a:t>in </a:t>
            </a:r>
            <a:r>
              <a:rPr lang="en-US" dirty="0"/>
              <a:t>MI-30 collimation region with </a:t>
            </a:r>
            <a:r>
              <a:rPr lang="en-US" dirty="0" smtClean="0"/>
              <a:t>duplex </a:t>
            </a:r>
            <a:r>
              <a:rPr lang="en-US" dirty="0"/>
              <a:t>stainless pipe with higher corrosion </a:t>
            </a:r>
            <a:r>
              <a:rPr lang="en-US" dirty="0" smtClean="0"/>
              <a:t>resistance</a:t>
            </a:r>
            <a:endParaRPr lang="en-US" dirty="0"/>
          </a:p>
          <a:p>
            <a:endParaRPr lang="en-US" dirty="0" smtClean="0"/>
          </a:p>
          <a:p>
            <a:endParaRPr lang="en-US" dirty="0"/>
          </a:p>
          <a:p>
            <a:endParaRPr lang="en-US" dirty="0" smtClean="0"/>
          </a:p>
          <a:p>
            <a:endParaRPr lang="en-US" dirty="0" smtClean="0"/>
          </a:p>
          <a:p>
            <a:endParaRPr lang="en-US" sz="2000" dirty="0" smtClean="0"/>
          </a:p>
          <a:p>
            <a:r>
              <a:rPr lang="en-US" dirty="0" smtClean="0"/>
              <a:t>Designing collimation system for Recycler</a:t>
            </a:r>
          </a:p>
          <a:p>
            <a:endParaRPr lang="en-US" dirty="0"/>
          </a:p>
        </p:txBody>
      </p:sp>
      <p:sp>
        <p:nvSpPr>
          <p:cNvPr id="11" name="Footer Placeholder 10"/>
          <p:cNvSpPr>
            <a:spLocks noGrp="1"/>
          </p:cNvSpPr>
          <p:nvPr>
            <p:ph type="ftr" sz="quarter" idx="11"/>
          </p:nvPr>
        </p:nvSpPr>
        <p:spPr/>
        <p:txBody>
          <a:bodyPr/>
          <a:lstStyle/>
          <a:p>
            <a:pPr>
              <a:defRPr/>
            </a:pPr>
            <a:r>
              <a:rPr lang="en-US" smtClean="0"/>
              <a:t>S. Nagaitsev | Accelerator Division</a:t>
            </a:r>
            <a:endParaRPr lang="en-US" b="1" dirty="0"/>
          </a:p>
        </p:txBody>
      </p:sp>
      <p:sp>
        <p:nvSpPr>
          <p:cNvPr id="12" name="Slide Number Placeholder 11"/>
          <p:cNvSpPr>
            <a:spLocks noGrp="1"/>
          </p:cNvSpPr>
          <p:nvPr>
            <p:ph type="sldNum" sz="quarter" idx="12"/>
          </p:nvPr>
        </p:nvSpPr>
        <p:spPr/>
        <p:txBody>
          <a:bodyPr/>
          <a:lstStyle/>
          <a:p>
            <a:fld id="{EC1EDC5F-450D-4B03-AEB8-070F03DC26DD}" type="slidenum">
              <a:rPr lang="en-US" smtClean="0"/>
              <a:pPr/>
              <a:t>17</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6190" y="3718179"/>
            <a:ext cx="3389376" cy="1993392"/>
          </a:xfrm>
          <a:prstGeom prst="rect">
            <a:avLst/>
          </a:prstGeom>
        </p:spPr>
      </p:pic>
    </p:spTree>
    <p:extLst>
      <p:ext uri="{BB962C8B-B14F-4D97-AF65-F5344CB8AC3E}">
        <p14:creationId xmlns:p14="http://schemas.microsoft.com/office/powerpoint/2010/main" val="30437307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Proton Improvement Plan </a:t>
            </a:r>
            <a:br>
              <a:rPr lang="en-US" dirty="0" smtClean="0"/>
            </a:br>
            <a:r>
              <a:rPr lang="en-US" dirty="0" smtClean="0"/>
              <a:t>Goals </a:t>
            </a:r>
            <a:r>
              <a:rPr lang="en-US" dirty="0"/>
              <a:t>and Scope (Established in 2011</a:t>
            </a:r>
            <a:r>
              <a:rPr lang="en-US" dirty="0" smtClean="0"/>
              <a:t>)</a:t>
            </a:r>
            <a:endParaRPr lang="en-US" dirty="0"/>
          </a:p>
        </p:txBody>
      </p:sp>
      <p:sp>
        <p:nvSpPr>
          <p:cNvPr id="3" name="Content Placeholder 2"/>
          <p:cNvSpPr>
            <a:spLocks noGrp="1"/>
          </p:cNvSpPr>
          <p:nvPr>
            <p:ph idx="1"/>
          </p:nvPr>
        </p:nvSpPr>
        <p:spPr/>
        <p:txBody>
          <a:bodyPr/>
          <a:lstStyle/>
          <a:p>
            <a:r>
              <a:rPr lang="en-US" dirty="0"/>
              <a:t>Increase the beam repetition rate from the present ~</a:t>
            </a:r>
            <a:r>
              <a:rPr lang="en-US" dirty="0" smtClean="0"/>
              <a:t>7.5 </a:t>
            </a:r>
            <a:r>
              <a:rPr lang="en-US" dirty="0"/>
              <a:t>Hz to 15 </a:t>
            </a:r>
            <a:r>
              <a:rPr lang="en-US" dirty="0" smtClean="0"/>
              <a:t>Hz</a:t>
            </a:r>
          </a:p>
          <a:p>
            <a:pPr lvl="1"/>
            <a:r>
              <a:rPr lang="en-US" dirty="0"/>
              <a:t>Need at least 9 Hz for NOvA 12-batch slip-stacking</a:t>
            </a:r>
          </a:p>
          <a:p>
            <a:pPr lvl="1"/>
            <a:r>
              <a:rPr lang="en-US" dirty="0" smtClean="0"/>
              <a:t>Requires refurbishment of Booster RF cavities</a:t>
            </a:r>
            <a:endParaRPr lang="en-US" dirty="0"/>
          </a:p>
          <a:p>
            <a:r>
              <a:rPr lang="en-US" dirty="0"/>
              <a:t>Eliminate major reliability vulnerabilities and maintain reliability at present levels (&gt;85%) at the full repetition rate</a:t>
            </a:r>
          </a:p>
          <a:p>
            <a:r>
              <a:rPr lang="en-US" dirty="0"/>
              <a:t>Eliminate major obsolescence issues</a:t>
            </a:r>
          </a:p>
          <a:p>
            <a:r>
              <a:rPr lang="en-US" dirty="0"/>
              <a:t>Increase the proton source throughput, with a goal of reaching  &gt;2E17 protons/hour</a:t>
            </a:r>
          </a:p>
          <a:p>
            <a:pPr lvl="1"/>
            <a:r>
              <a:rPr lang="en-US" dirty="0"/>
              <a:t>Presently operating at &lt;1E17 protons/hour</a:t>
            </a:r>
          </a:p>
          <a:p>
            <a:r>
              <a:rPr lang="en-US" dirty="0"/>
              <a:t>Ensure a useful operating life of the proton source through at least 2025 (now extended to 2030 to accommodate PIP-II schedule)</a:t>
            </a:r>
          </a:p>
        </p:txBody>
      </p:sp>
      <p:sp>
        <p:nvSpPr>
          <p:cNvPr id="5" name="Footer Placeholder 4"/>
          <p:cNvSpPr>
            <a:spLocks noGrp="1"/>
          </p:cNvSpPr>
          <p:nvPr>
            <p:ph type="ftr" sz="quarter" idx="11"/>
          </p:nvPr>
        </p:nvSpPr>
        <p:spPr/>
        <p:txBody>
          <a:bodyPr/>
          <a:lstStyle/>
          <a:p>
            <a:pPr>
              <a:defRPr/>
            </a:pPr>
            <a:r>
              <a:rPr lang="en-US" smtClean="0"/>
              <a:t>S. Nagaitsev | Accelerator Division</a:t>
            </a:r>
            <a:endParaRPr lang="en-US" b="1" dirty="0"/>
          </a:p>
        </p:txBody>
      </p:sp>
      <p:sp>
        <p:nvSpPr>
          <p:cNvPr id="6" name="Slide Number Placeholder 5"/>
          <p:cNvSpPr>
            <a:spLocks noGrp="1"/>
          </p:cNvSpPr>
          <p:nvPr>
            <p:ph type="sldNum" sz="quarter" idx="12"/>
          </p:nvPr>
        </p:nvSpPr>
        <p:spPr/>
        <p:txBody>
          <a:bodyPr/>
          <a:lstStyle/>
          <a:p>
            <a:fld id="{EC1EDC5F-450D-4B03-AEB8-070F03DC26DD}" type="slidenum">
              <a:rPr lang="en-US" smtClean="0"/>
              <a:pPr/>
              <a:t>18</a:t>
            </a:fld>
            <a:endParaRPr lang="en-US"/>
          </a:p>
        </p:txBody>
      </p:sp>
    </p:spTree>
    <p:extLst>
      <p:ext uri="{BB962C8B-B14F-4D97-AF65-F5344CB8AC3E}">
        <p14:creationId xmlns:p14="http://schemas.microsoft.com/office/powerpoint/2010/main" val="12475381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Booster RF cavities</a:t>
            </a:r>
            <a:endParaRPr lang="en-US" dirty="0"/>
          </a:p>
        </p:txBody>
      </p:sp>
      <p:sp>
        <p:nvSpPr>
          <p:cNvPr id="3" name="Content Placeholder 2"/>
          <p:cNvSpPr>
            <a:spLocks noGrp="1"/>
          </p:cNvSpPr>
          <p:nvPr>
            <p:ph idx="1"/>
          </p:nvPr>
        </p:nvSpPr>
        <p:spPr>
          <a:xfrm>
            <a:off x="6357940" y="1043046"/>
            <a:ext cx="2600325" cy="4987867"/>
          </a:xfrm>
        </p:spPr>
        <p:txBody>
          <a:bodyPr/>
          <a:lstStyle/>
          <a:p>
            <a:pPr marL="0" indent="0">
              <a:buNone/>
            </a:pPr>
            <a:r>
              <a:rPr lang="en-US" sz="2200" dirty="0"/>
              <a:t>July 1970 Flatbed semi delivering  Booster RF cavity </a:t>
            </a:r>
            <a:r>
              <a:rPr lang="en-US" sz="2200" dirty="0" smtClean="0"/>
              <a:t>pair</a:t>
            </a:r>
          </a:p>
          <a:p>
            <a:pPr marL="0" indent="0">
              <a:buNone/>
            </a:pPr>
            <a:endParaRPr lang="en-US" sz="2200" dirty="0"/>
          </a:p>
          <a:p>
            <a:pPr marL="0" indent="0">
              <a:buNone/>
            </a:pPr>
            <a:r>
              <a:rPr lang="en-US" sz="2200" dirty="0" smtClean="0"/>
              <a:t>Cavities built by GE</a:t>
            </a:r>
            <a:endParaRPr lang="en-US" sz="2200" dirty="0"/>
          </a:p>
        </p:txBody>
      </p:sp>
      <p:sp>
        <p:nvSpPr>
          <p:cNvPr id="4" name="Footer Placeholder 3"/>
          <p:cNvSpPr>
            <a:spLocks noGrp="1"/>
          </p:cNvSpPr>
          <p:nvPr>
            <p:ph type="ftr" sz="quarter" idx="11"/>
          </p:nvPr>
        </p:nvSpPr>
        <p:spPr/>
        <p:txBody>
          <a:bodyPr/>
          <a:lstStyle/>
          <a:p>
            <a:pPr>
              <a:defRPr/>
            </a:pPr>
            <a:r>
              <a:rPr lang="en-US" smtClean="0"/>
              <a:t>S. Nagaitsev | Accelerator Division</a:t>
            </a:r>
            <a:endParaRPr lang="en-US" b="1"/>
          </a:p>
        </p:txBody>
      </p:sp>
      <p:sp>
        <p:nvSpPr>
          <p:cNvPr id="5" name="Slide Number Placeholder 4"/>
          <p:cNvSpPr>
            <a:spLocks noGrp="1"/>
          </p:cNvSpPr>
          <p:nvPr>
            <p:ph type="sldNum" sz="quarter" idx="12"/>
          </p:nvPr>
        </p:nvSpPr>
        <p:spPr/>
        <p:txBody>
          <a:bodyPr/>
          <a:lstStyle/>
          <a:p>
            <a:fld id="{7F98FF91-17CE-4B00-8B80-4DCB96E6DFF2}" type="slidenum">
              <a:rPr lang="en-US" altLang="en-US" smtClean="0"/>
              <a:pPr/>
              <a:t>19</a:t>
            </a:fld>
            <a:endParaRPr lang="en-US" alt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26" y="1043046"/>
            <a:ext cx="6077712" cy="4803648"/>
          </a:xfrm>
          <a:prstGeom prst="rect">
            <a:avLst/>
          </a:prstGeom>
        </p:spPr>
      </p:pic>
    </p:spTree>
    <p:extLst>
      <p:ext uri="{BB962C8B-B14F-4D97-AF65-F5344CB8AC3E}">
        <p14:creationId xmlns:p14="http://schemas.microsoft.com/office/powerpoint/2010/main" val="2099586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on our plate?</a:t>
            </a:r>
            <a:endParaRPr lang="en-US" dirty="0"/>
          </a:p>
        </p:txBody>
      </p:sp>
      <p:sp>
        <p:nvSpPr>
          <p:cNvPr id="3" name="Content Placeholder 2"/>
          <p:cNvSpPr>
            <a:spLocks noGrp="1"/>
          </p:cNvSpPr>
          <p:nvPr>
            <p:ph idx="1"/>
          </p:nvPr>
        </p:nvSpPr>
        <p:spPr>
          <a:xfrm>
            <a:off x="100013" y="871537"/>
            <a:ext cx="8929687" cy="5443538"/>
          </a:xfrm>
        </p:spPr>
        <p:txBody>
          <a:bodyPr/>
          <a:lstStyle/>
          <a:p>
            <a:r>
              <a:rPr lang="en-US" dirty="0" smtClean="0"/>
              <a:t>Operating the </a:t>
            </a:r>
            <a:r>
              <a:rPr lang="en-US" dirty="0" err="1" smtClean="0"/>
              <a:t>Fermilab</a:t>
            </a:r>
            <a:r>
              <a:rPr lang="en-US" dirty="0" smtClean="0"/>
              <a:t> accelerator complex</a:t>
            </a:r>
          </a:p>
          <a:p>
            <a:pPr lvl="1"/>
            <a:r>
              <a:rPr lang="en-US" dirty="0" smtClean="0"/>
              <a:t>MI beam power ramp-up (part of operations)</a:t>
            </a:r>
          </a:p>
          <a:p>
            <a:pPr lvl="2"/>
            <a:r>
              <a:rPr lang="en-US" dirty="0"/>
              <a:t>4</a:t>
            </a:r>
            <a:r>
              <a:rPr lang="en-US" dirty="0" smtClean="0"/>
              <a:t>50 kW (now) to 700 kW in mid FY16</a:t>
            </a:r>
          </a:p>
          <a:p>
            <a:pPr lvl="1"/>
            <a:r>
              <a:rPr lang="en-US" dirty="0" smtClean="0"/>
              <a:t>Proton Improvement Plan (PIP) in </a:t>
            </a:r>
            <a:r>
              <a:rPr lang="en-US" dirty="0" err="1" smtClean="0"/>
              <a:t>Linac</a:t>
            </a:r>
            <a:r>
              <a:rPr lang="en-US" dirty="0" smtClean="0"/>
              <a:t> and Booster</a:t>
            </a:r>
          </a:p>
          <a:p>
            <a:pPr lvl="2"/>
            <a:r>
              <a:rPr lang="en-US" dirty="0" smtClean="0"/>
              <a:t>Multi-year campaign managed like a project, but constrained within operations</a:t>
            </a:r>
          </a:p>
          <a:p>
            <a:pPr lvl="1"/>
            <a:r>
              <a:rPr lang="en-US" dirty="0" err="1" smtClean="0"/>
              <a:t>Muon</a:t>
            </a:r>
            <a:r>
              <a:rPr lang="en-US" dirty="0" smtClean="0"/>
              <a:t> Campus projects (4 AIPs)</a:t>
            </a:r>
          </a:p>
          <a:p>
            <a:pPr lvl="1"/>
            <a:r>
              <a:rPr lang="en-US" dirty="0" smtClean="0"/>
              <a:t>Test facilities (</a:t>
            </a:r>
            <a:r>
              <a:rPr lang="en-US" dirty="0" err="1" smtClean="0"/>
              <a:t>cryo</a:t>
            </a:r>
            <a:r>
              <a:rPr lang="en-US" dirty="0" smtClean="0"/>
              <a:t> plants, beam test </a:t>
            </a:r>
            <a:r>
              <a:rPr lang="en-US" dirty="0" err="1" smtClean="0"/>
              <a:t>facilites</a:t>
            </a:r>
            <a:r>
              <a:rPr lang="en-US" dirty="0" smtClean="0"/>
              <a:t>, SRF, magnet)</a:t>
            </a:r>
          </a:p>
          <a:p>
            <a:r>
              <a:rPr lang="en-US" dirty="0" smtClean="0"/>
              <a:t>Projects: </a:t>
            </a:r>
            <a:r>
              <a:rPr lang="en-US" dirty="0" err="1" smtClean="0"/>
              <a:t>Muon</a:t>
            </a:r>
            <a:r>
              <a:rPr lang="en-US" dirty="0" smtClean="0"/>
              <a:t> g-2, Mu2e, LBNF, LCLS-II (at SLAC), PIP-II</a:t>
            </a:r>
          </a:p>
          <a:p>
            <a:r>
              <a:rPr lang="en-US" dirty="0" smtClean="0"/>
              <a:t>Programs: MAP, LARP, ILC</a:t>
            </a:r>
          </a:p>
          <a:p>
            <a:r>
              <a:rPr lang="en-US" dirty="0" smtClean="0"/>
              <a:t>Research: High-Power Targets, SCRF, R&amp;D towards cost-effective technologies, accelerator science, new beam diagnostics, future colliders</a:t>
            </a:r>
          </a:p>
          <a:p>
            <a:r>
              <a:rPr lang="en-US" dirty="0" smtClean="0"/>
              <a:t>Commercialization of our accelerator technologies</a:t>
            </a:r>
            <a:endParaRPr lang="en-US" dirty="0"/>
          </a:p>
        </p:txBody>
      </p:sp>
      <p:sp>
        <p:nvSpPr>
          <p:cNvPr id="4" name="Footer Placeholder 3"/>
          <p:cNvSpPr>
            <a:spLocks noGrp="1"/>
          </p:cNvSpPr>
          <p:nvPr>
            <p:ph type="ftr" sz="quarter" idx="11"/>
          </p:nvPr>
        </p:nvSpPr>
        <p:spPr/>
        <p:txBody>
          <a:bodyPr/>
          <a:lstStyle/>
          <a:p>
            <a:pPr>
              <a:defRPr/>
            </a:pPr>
            <a:r>
              <a:rPr lang="en-US" smtClean="0"/>
              <a:t>S. Nagaitsev | Accelerator Division</a:t>
            </a:r>
            <a:endParaRPr lang="en-US" b="1"/>
          </a:p>
        </p:txBody>
      </p:sp>
      <p:sp>
        <p:nvSpPr>
          <p:cNvPr id="5" name="Slide Number Placeholder 4"/>
          <p:cNvSpPr>
            <a:spLocks noGrp="1"/>
          </p:cNvSpPr>
          <p:nvPr>
            <p:ph type="sldNum" sz="quarter" idx="12"/>
          </p:nvPr>
        </p:nvSpPr>
        <p:spPr/>
        <p:txBody>
          <a:bodyPr/>
          <a:lstStyle/>
          <a:p>
            <a:fld id="{7F98FF91-17CE-4B00-8B80-4DCB96E6DFF2}" type="slidenum">
              <a:rPr lang="en-US" altLang="en-US" smtClean="0"/>
              <a:pPr/>
              <a:t>2</a:t>
            </a:fld>
            <a:endParaRPr lang="en-US" altLang="en-US"/>
          </a:p>
        </p:txBody>
      </p:sp>
    </p:spTree>
    <p:extLst>
      <p:ext uri="{BB962C8B-B14F-4D97-AF65-F5344CB8AC3E}">
        <p14:creationId xmlns:p14="http://schemas.microsoft.com/office/powerpoint/2010/main" val="23450573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4062" y="3941378"/>
            <a:ext cx="3956304" cy="225552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9406" y="837276"/>
            <a:ext cx="3870960" cy="2548128"/>
          </a:xfrm>
          <a:prstGeom prst="rect">
            <a:avLst/>
          </a:prstGeom>
        </p:spPr>
      </p:pic>
      <p:sp>
        <p:nvSpPr>
          <p:cNvPr id="21" name="Title 20"/>
          <p:cNvSpPr>
            <a:spLocks noGrp="1"/>
          </p:cNvSpPr>
          <p:nvPr>
            <p:ph type="title"/>
          </p:nvPr>
        </p:nvSpPr>
        <p:spPr/>
        <p:txBody>
          <a:bodyPr/>
          <a:lstStyle/>
          <a:p>
            <a:r>
              <a:rPr lang="en-US" dirty="0"/>
              <a:t>PIP – Booster Cavity </a:t>
            </a:r>
            <a:r>
              <a:rPr lang="en-US" dirty="0" smtClean="0"/>
              <a:t>Refurbishment</a:t>
            </a:r>
            <a:endParaRPr lang="en-US" dirty="0"/>
          </a:p>
        </p:txBody>
      </p:sp>
      <p:sp>
        <p:nvSpPr>
          <p:cNvPr id="2" name="Footer Placeholder 1"/>
          <p:cNvSpPr>
            <a:spLocks noGrp="1"/>
          </p:cNvSpPr>
          <p:nvPr>
            <p:ph type="ftr" sz="quarter" idx="11"/>
          </p:nvPr>
        </p:nvSpPr>
        <p:spPr/>
        <p:txBody>
          <a:bodyPr/>
          <a:lstStyle/>
          <a:p>
            <a:pPr>
              <a:defRPr/>
            </a:pPr>
            <a:r>
              <a:rPr lang="en-US" smtClean="0"/>
              <a:t>S. Nagaitsev | Accelerator Division</a:t>
            </a:r>
            <a:endParaRPr lang="en-US"/>
          </a:p>
        </p:txBody>
      </p:sp>
      <p:sp>
        <p:nvSpPr>
          <p:cNvPr id="3" name="Slide Number Placeholder 2"/>
          <p:cNvSpPr>
            <a:spLocks noGrp="1"/>
          </p:cNvSpPr>
          <p:nvPr>
            <p:ph type="sldNum" sz="quarter" idx="12"/>
          </p:nvPr>
        </p:nvSpPr>
        <p:spPr/>
        <p:txBody>
          <a:bodyPr/>
          <a:lstStyle/>
          <a:p>
            <a:pPr>
              <a:defRPr/>
            </a:pPr>
            <a:fld id="{8A5D932D-3474-4361-AB31-0DBE89A83A57}" type="slidenum">
              <a:rPr lang="en-US" smtClean="0"/>
              <a:pPr>
                <a:defRPr/>
              </a:pPr>
              <a:t>20</a:t>
            </a:fld>
            <a:endParaRPr lang="en-US" dirty="0"/>
          </a:p>
        </p:txBody>
      </p:sp>
      <p:pic>
        <p:nvPicPr>
          <p:cNvPr id="5" name="Picture 4" descr="Y:\public\PIP- Booster RF Cavites\Tuners\Tuner #119\DSCN0083 smal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560320"/>
            <a:ext cx="2701058" cy="19397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6" name="Picture 6" descr="http://www-bd.fnal.gov/cgi-mach/machlog.pl?nb=pip&amp;action=view&amp;page=-977&amp;button=y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636" y="4500062"/>
            <a:ext cx="2633422" cy="18850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8" name="Picture 5" descr="Y:\public\PIP- Booster RF Cavites\Tuners\Tuner #9\DSCN1416 small.jpg"/>
          <p:cNvPicPr>
            <a:picLocks noChangeAspect="1" noChangeArrowheads="1"/>
          </p:cNvPicPr>
          <p:nvPr/>
        </p:nvPicPr>
        <p:blipFill rotWithShape="1">
          <a:blip r:embed="rId6">
            <a:extLst>
              <a:ext uri="{28A0092B-C50C-407E-A947-70E740481C1C}">
                <a14:useLocalDpi xmlns:a14="http://schemas.microsoft.com/office/drawing/2010/main" val="0"/>
              </a:ext>
            </a:extLst>
          </a:blip>
          <a:srcRect t="474" b="12978"/>
          <a:stretch/>
        </p:blipFill>
        <p:spPr bwMode="auto">
          <a:xfrm>
            <a:off x="-83983" y="769357"/>
            <a:ext cx="2816671" cy="1828800"/>
          </a:xfrm>
          <a:prstGeom prst="roundRect">
            <a:avLst>
              <a:gd name="adj" fmla="val 11111"/>
            </a:avLst>
          </a:prstGeom>
          <a:ln w="190500" cap="rnd">
            <a:no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187354" y="5791198"/>
            <a:ext cx="3956645" cy="430887"/>
          </a:xfrm>
          <a:prstGeom prst="rect">
            <a:avLst/>
          </a:prstGeom>
          <a:solidFill>
            <a:schemeClr val="accent2">
              <a:lumMod val="60000"/>
              <a:lumOff val="40000"/>
            </a:schemeClr>
          </a:solidFill>
        </p:spPr>
        <p:txBody>
          <a:bodyPr wrap="square" rtlCol="0">
            <a:spAutoFit/>
          </a:bodyPr>
          <a:lstStyle/>
          <a:p>
            <a:r>
              <a:rPr lang="en-US" sz="2200" b="1" dirty="0" smtClean="0"/>
              <a:t>First new tuner – built &amp; tested</a:t>
            </a:r>
            <a:endParaRPr lang="en-US" sz="2200" b="1" dirty="0"/>
          </a:p>
        </p:txBody>
      </p:sp>
      <p:sp>
        <p:nvSpPr>
          <p:cNvPr id="12" name="Rectangle 11"/>
          <p:cNvSpPr/>
          <p:nvPr/>
        </p:nvSpPr>
        <p:spPr>
          <a:xfrm>
            <a:off x="2732688" y="871302"/>
            <a:ext cx="2523744" cy="2031325"/>
          </a:xfrm>
          <a:prstGeom prst="rect">
            <a:avLst/>
          </a:prstGeom>
          <a:noFill/>
        </p:spPr>
        <p:txBody>
          <a:bodyPr wrap="square">
            <a:spAutoFit/>
          </a:bodyPr>
          <a:lstStyle/>
          <a:p>
            <a:r>
              <a:rPr lang="en-US" sz="1800" dirty="0" smtClean="0">
                <a:solidFill>
                  <a:schemeClr val="accent6"/>
                </a:solidFill>
              </a:rPr>
              <a:t>Has been a challenge but now almost complete (17</a:t>
            </a:r>
            <a:r>
              <a:rPr lang="en-US" sz="1800" baseline="30000" dirty="0" smtClean="0">
                <a:solidFill>
                  <a:schemeClr val="accent6"/>
                </a:solidFill>
              </a:rPr>
              <a:t>th</a:t>
            </a:r>
            <a:r>
              <a:rPr lang="en-US" sz="1800" dirty="0" smtClean="0">
                <a:solidFill>
                  <a:schemeClr val="accent6"/>
                </a:solidFill>
              </a:rPr>
              <a:t> of 22 stations this month)</a:t>
            </a:r>
          </a:p>
          <a:p>
            <a:endParaRPr lang="en-US" sz="1800" dirty="0" smtClean="0">
              <a:solidFill>
                <a:schemeClr val="accent6"/>
              </a:solidFill>
            </a:endParaRPr>
          </a:p>
          <a:p>
            <a:r>
              <a:rPr lang="en-US" sz="1800" dirty="0" smtClean="0">
                <a:solidFill>
                  <a:schemeClr val="accent6"/>
                </a:solidFill>
              </a:rPr>
              <a:t>East gallery </a:t>
            </a:r>
            <a:r>
              <a:rPr lang="en-US" sz="1800" dirty="0">
                <a:solidFill>
                  <a:schemeClr val="accent6"/>
                </a:solidFill>
              </a:rPr>
              <a:t>c</a:t>
            </a:r>
            <a:r>
              <a:rPr lang="en-US" sz="1800" dirty="0" smtClean="0">
                <a:solidFill>
                  <a:schemeClr val="accent6"/>
                </a:solidFill>
              </a:rPr>
              <a:t>omplete and </a:t>
            </a:r>
            <a:r>
              <a:rPr lang="en-US" sz="1800" dirty="0">
                <a:solidFill>
                  <a:schemeClr val="accent6"/>
                </a:solidFill>
              </a:rPr>
              <a:t>running 15 Hz </a:t>
            </a:r>
            <a:r>
              <a:rPr lang="en-US" sz="1800" dirty="0" smtClean="0">
                <a:solidFill>
                  <a:schemeClr val="accent6"/>
                </a:solidFill>
              </a:rPr>
              <a:t>tests</a:t>
            </a:r>
            <a:endParaRPr lang="en-US" sz="1800" dirty="0">
              <a:solidFill>
                <a:schemeClr val="accent6"/>
              </a:solidFill>
            </a:endParaRPr>
          </a:p>
        </p:txBody>
      </p:sp>
      <p:sp>
        <p:nvSpPr>
          <p:cNvPr id="13" name="TextBox 12"/>
          <p:cNvSpPr txBox="1"/>
          <p:nvPr/>
        </p:nvSpPr>
        <p:spPr>
          <a:xfrm>
            <a:off x="5187354" y="3373352"/>
            <a:ext cx="3963011" cy="646331"/>
          </a:xfrm>
          <a:prstGeom prst="rect">
            <a:avLst/>
          </a:prstGeom>
          <a:solidFill>
            <a:srgbClr val="FFC000"/>
          </a:solidFill>
        </p:spPr>
        <p:txBody>
          <a:bodyPr wrap="square" rtlCol="0">
            <a:spAutoFit/>
          </a:bodyPr>
          <a:lstStyle/>
          <a:p>
            <a:r>
              <a:rPr lang="en-US" sz="1800" dirty="0" smtClean="0"/>
              <a:t>After 2+ years vendor able to produce suitable ferrite for new tuners </a:t>
            </a:r>
            <a:endParaRPr lang="en-US" sz="1800" dirty="0"/>
          </a:p>
        </p:txBody>
      </p:sp>
      <p:sp>
        <p:nvSpPr>
          <p:cNvPr id="15" name="TextBox 14"/>
          <p:cNvSpPr txBox="1"/>
          <p:nvPr/>
        </p:nvSpPr>
        <p:spPr>
          <a:xfrm>
            <a:off x="2606327" y="3763761"/>
            <a:ext cx="2581027" cy="1661993"/>
          </a:xfrm>
          <a:prstGeom prst="rect">
            <a:avLst/>
          </a:prstGeom>
          <a:solidFill>
            <a:schemeClr val="accent1">
              <a:lumMod val="60000"/>
              <a:lumOff val="40000"/>
            </a:schemeClr>
          </a:solidFill>
        </p:spPr>
        <p:txBody>
          <a:bodyPr wrap="square" rtlCol="0">
            <a:spAutoFit/>
          </a:bodyPr>
          <a:lstStyle/>
          <a:p>
            <a:r>
              <a:rPr lang="en-US" sz="1700" dirty="0" smtClean="0"/>
              <a:t>Old cavities had many problems - especially the tuners:</a:t>
            </a:r>
          </a:p>
          <a:p>
            <a:pPr marL="342900" indent="-342900">
              <a:buFont typeface="Arial" panose="020B0604020202020204" pitchFamily="34" charset="0"/>
              <a:buChar char="•"/>
            </a:pPr>
            <a:r>
              <a:rPr lang="en-US" sz="1700" dirty="0" smtClean="0"/>
              <a:t>Water Leaks</a:t>
            </a:r>
          </a:p>
          <a:p>
            <a:pPr marL="342900" indent="-342900">
              <a:buFont typeface="Arial" panose="020B0604020202020204" pitchFamily="34" charset="0"/>
              <a:buChar char="•"/>
            </a:pPr>
            <a:r>
              <a:rPr lang="en-US" sz="1700" dirty="0" smtClean="0"/>
              <a:t>Burnt RF Fingers</a:t>
            </a:r>
          </a:p>
          <a:p>
            <a:pPr marL="342900" indent="-342900">
              <a:buFont typeface="Arial" panose="020B0604020202020204" pitchFamily="34" charset="0"/>
              <a:buChar char="•"/>
            </a:pPr>
            <a:r>
              <a:rPr lang="en-US" sz="1700" dirty="0" smtClean="0"/>
              <a:t>Connection Flange</a:t>
            </a:r>
            <a:endParaRPr lang="en-US" sz="1700" dirty="0"/>
          </a:p>
        </p:txBody>
      </p:sp>
      <p:cxnSp>
        <p:nvCxnSpPr>
          <p:cNvPr id="17" name="Straight Arrow Connector 16"/>
          <p:cNvCxnSpPr/>
          <p:nvPr/>
        </p:nvCxnSpPr>
        <p:spPr>
          <a:xfrm flipH="1">
            <a:off x="1871831" y="4980791"/>
            <a:ext cx="829227" cy="3550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flipV="1">
            <a:off x="1118795" y="3941378"/>
            <a:ext cx="1587444" cy="9516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5187353" y="2727021"/>
            <a:ext cx="3956645" cy="646331"/>
          </a:xfrm>
          <a:prstGeom prst="rect">
            <a:avLst/>
          </a:prstGeom>
          <a:solidFill>
            <a:schemeClr val="accent1">
              <a:lumMod val="60000"/>
              <a:lumOff val="40000"/>
            </a:schemeClr>
          </a:solidFill>
        </p:spPr>
        <p:txBody>
          <a:bodyPr wrap="square" rtlCol="0">
            <a:spAutoFit/>
          </a:bodyPr>
          <a:lstStyle/>
          <a:p>
            <a:r>
              <a:rPr lang="en-US" sz="1800" dirty="0" smtClean="0"/>
              <a:t>Additional 20</a:t>
            </a:r>
            <a:r>
              <a:rPr lang="en-US" sz="1800" baseline="30000" dirty="0" smtClean="0"/>
              <a:t>th</a:t>
            </a:r>
            <a:r>
              <a:rPr lang="en-US" sz="1800" dirty="0" smtClean="0"/>
              <a:t> cavity being tested 15 Hz (</a:t>
            </a:r>
            <a:r>
              <a:rPr lang="en-US" sz="1800" dirty="0"/>
              <a:t>salvaged </a:t>
            </a:r>
            <a:r>
              <a:rPr lang="en-US" sz="1800" dirty="0" smtClean="0"/>
              <a:t>original cavity – major rebuild) </a:t>
            </a:r>
            <a:endParaRPr lang="en-US" sz="1800" dirty="0"/>
          </a:p>
        </p:txBody>
      </p:sp>
    </p:spTree>
    <p:extLst>
      <p:ext uri="{BB962C8B-B14F-4D97-AF65-F5344CB8AC3E}">
        <p14:creationId xmlns:p14="http://schemas.microsoft.com/office/powerpoint/2010/main" val="39230220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dirty="0" smtClean="0"/>
              <a:t>Booster Neutrino Beam</a:t>
            </a:r>
            <a:endParaRPr lang="en-US" altLang="en-US" dirty="0" smtClean="0">
              <a:latin typeface="Helvetica" pitchFamily="124" charset="0"/>
            </a:endParaRPr>
          </a:p>
        </p:txBody>
      </p:sp>
      <p:sp>
        <p:nvSpPr>
          <p:cNvPr id="1741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900" smtClean="0">
                <a:solidFill>
                  <a:srgbClr val="004C97"/>
                </a:solidFill>
                <a:latin typeface="Helvetica" pitchFamily="124" charset="0"/>
              </a:rPr>
              <a:t>S. Nagaitsev | Accelerator Division</a:t>
            </a:r>
            <a:endParaRPr lang="en-US" altLang="en-US" sz="900" b="1" smtClean="0">
              <a:solidFill>
                <a:srgbClr val="004C97"/>
              </a:solidFill>
              <a:latin typeface="Helvetica" pitchFamily="124" charset="0"/>
            </a:endParaRPr>
          </a:p>
        </p:txBody>
      </p:sp>
      <p:sp>
        <p:nvSpPr>
          <p:cNvPr id="1741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56BB3B47-C365-467E-9912-91D736EC0217}" type="slidenum">
              <a:rPr lang="en-US" altLang="en-US" sz="900">
                <a:solidFill>
                  <a:srgbClr val="004C97"/>
                </a:solidFill>
                <a:latin typeface="Helvetica" pitchFamily="124" charset="0"/>
              </a:rPr>
              <a:pPr eaLnBrk="1" hangingPunct="1"/>
              <a:t>21</a:t>
            </a:fld>
            <a:endParaRPr lang="en-US" altLang="en-US" sz="900">
              <a:solidFill>
                <a:srgbClr val="004C97"/>
              </a:solidFill>
              <a:latin typeface="Helvetica" pitchFamily="124" charset="0"/>
            </a:endParaRPr>
          </a:p>
        </p:txBody>
      </p:sp>
      <p:sp>
        <p:nvSpPr>
          <p:cNvPr id="2" name="Content Placeholder 1"/>
          <p:cNvSpPr>
            <a:spLocks noGrp="1"/>
          </p:cNvSpPr>
          <p:nvPr>
            <p:ph idx="1"/>
          </p:nvPr>
        </p:nvSpPr>
        <p:spPr/>
        <p:txBody>
          <a:bodyPr/>
          <a:lstStyle/>
          <a:p>
            <a:r>
              <a:rPr lang="en-US" sz="2200" dirty="0" smtClean="0"/>
              <a:t>Preparing to run to </a:t>
            </a:r>
            <a:r>
              <a:rPr lang="en-US" sz="2200" dirty="0" err="1" smtClean="0"/>
              <a:t>MicroBooNE</a:t>
            </a:r>
            <a:endParaRPr lang="en-US" sz="2200" dirty="0"/>
          </a:p>
          <a:p>
            <a:r>
              <a:rPr lang="en-US" sz="2200" dirty="0"/>
              <a:t>In the process of changing the </a:t>
            </a:r>
            <a:r>
              <a:rPr lang="en-US" sz="2200" dirty="0" smtClean="0"/>
              <a:t>horn</a:t>
            </a:r>
          </a:p>
          <a:p>
            <a:pPr lvl="1"/>
            <a:r>
              <a:rPr lang="en-US" sz="2000" dirty="0" smtClean="0"/>
              <a:t>Removing and adjustor platform and horn extraction mechanism with new design (was not designed to last this long)</a:t>
            </a:r>
          </a:p>
          <a:p>
            <a:r>
              <a:rPr lang="en-US" sz="2200" dirty="0" smtClean="0"/>
              <a:t>This </a:t>
            </a:r>
            <a:r>
              <a:rPr lang="en-US" sz="2200" dirty="0"/>
              <a:t>horn lasted ten years and </a:t>
            </a:r>
            <a:r>
              <a:rPr lang="en-US" sz="2200" dirty="0" smtClean="0"/>
              <a:t>                                           &gt;</a:t>
            </a:r>
            <a:r>
              <a:rPr lang="en-US" sz="2200" dirty="0"/>
              <a:t>400,000,000 </a:t>
            </a:r>
            <a:r>
              <a:rPr lang="en-US" sz="2200" dirty="0" smtClean="0"/>
              <a:t>pulses – expected                                                          lifetime </a:t>
            </a:r>
            <a:r>
              <a:rPr lang="en-US" sz="2200" dirty="0"/>
              <a:t>was about one year and </a:t>
            </a:r>
            <a:r>
              <a:rPr lang="en-US" sz="2200" dirty="0" smtClean="0"/>
              <a:t>                                    100,000,000 pulses</a:t>
            </a:r>
          </a:p>
          <a:p>
            <a:pPr marL="0" indent="0">
              <a:buNone/>
            </a:pPr>
            <a:endParaRPr lang="en-US" sz="2200" dirty="0"/>
          </a:p>
          <a:p>
            <a:endParaRPr lang="en-US" sz="2200" dirty="0" smtClean="0"/>
          </a:p>
          <a:p>
            <a:endParaRPr lang="en-US" sz="2200" dirty="0" smtClean="0"/>
          </a:p>
          <a:p>
            <a:r>
              <a:rPr lang="en-US" sz="2200" dirty="0" smtClean="0"/>
              <a:t>Looking into requests for upgrades for Short Baseline Neutrino program but limited manpower</a:t>
            </a:r>
            <a:endParaRPr lang="en-US" sz="2200" dirty="0"/>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6043" y="2582608"/>
            <a:ext cx="3255264" cy="2121408"/>
          </a:xfrm>
          <a:prstGeom prst="rect">
            <a:avLst/>
          </a:prstGeom>
        </p:spPr>
      </p:pic>
    </p:spTree>
    <p:extLst>
      <p:ext uri="{BB962C8B-B14F-4D97-AF65-F5344CB8AC3E}">
        <p14:creationId xmlns:p14="http://schemas.microsoft.com/office/powerpoint/2010/main" val="17293041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BNB horn removal</a:t>
            </a:r>
            <a:endParaRPr lang="en-US" dirty="0"/>
          </a:p>
        </p:txBody>
      </p:sp>
      <p:sp>
        <p:nvSpPr>
          <p:cNvPr id="5" name="Footer Placeholder 4"/>
          <p:cNvSpPr>
            <a:spLocks noGrp="1"/>
          </p:cNvSpPr>
          <p:nvPr>
            <p:ph type="ftr" sz="quarter" idx="11"/>
          </p:nvPr>
        </p:nvSpPr>
        <p:spPr/>
        <p:txBody>
          <a:bodyPr/>
          <a:lstStyle/>
          <a:p>
            <a:pPr>
              <a:defRPr/>
            </a:pPr>
            <a:r>
              <a:rPr lang="en-US" smtClean="0"/>
              <a:t>S. Nagaitsev | Accelerator Division</a:t>
            </a:r>
            <a:endParaRPr lang="en-US" b="1" dirty="0"/>
          </a:p>
        </p:txBody>
      </p:sp>
      <p:sp>
        <p:nvSpPr>
          <p:cNvPr id="6" name="Slide Number Placeholder 5"/>
          <p:cNvSpPr>
            <a:spLocks noGrp="1"/>
          </p:cNvSpPr>
          <p:nvPr>
            <p:ph type="sldNum" sz="quarter" idx="12"/>
          </p:nvPr>
        </p:nvSpPr>
        <p:spPr/>
        <p:txBody>
          <a:bodyPr/>
          <a:lstStyle/>
          <a:p>
            <a:fld id="{EC1EDC5F-450D-4B03-AEB8-070F03DC26DD}" type="slidenum">
              <a:rPr lang="en-US" smtClean="0"/>
              <a:pPr/>
              <a:t>22</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56" y="878880"/>
            <a:ext cx="4059936" cy="540715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5656" y="878880"/>
            <a:ext cx="3700272" cy="3657600"/>
          </a:xfrm>
          <a:prstGeom prst="rect">
            <a:avLst/>
          </a:prstGeom>
        </p:spPr>
      </p:pic>
      <p:pic>
        <p:nvPicPr>
          <p:cNvPr id="11" name="Content Placeholder 10"/>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952744" y="3941953"/>
            <a:ext cx="2962656" cy="2218944"/>
          </a:xfrm>
        </p:spPr>
      </p:pic>
    </p:spTree>
    <p:extLst>
      <p:ext uri="{BB962C8B-B14F-4D97-AF65-F5344CB8AC3E}">
        <p14:creationId xmlns:p14="http://schemas.microsoft.com/office/powerpoint/2010/main" val="16128904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dirty="0"/>
              <a:t>SY120 (120 GeV fixed target program)</a:t>
            </a:r>
          </a:p>
        </p:txBody>
      </p:sp>
      <p:sp>
        <p:nvSpPr>
          <p:cNvPr id="17410"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85750" indent="-285750"/>
            <a:r>
              <a:rPr lang="en-US" dirty="0" smtClean="0"/>
              <a:t>Delivering </a:t>
            </a:r>
            <a:r>
              <a:rPr lang="en-US" dirty="0"/>
              <a:t>beam to Fixed Target Test Beam Facility as needed (the facility is fully subscribed</a:t>
            </a:r>
            <a:r>
              <a:rPr lang="en-US" dirty="0" smtClean="0"/>
              <a:t>)</a:t>
            </a:r>
            <a:endParaRPr lang="en-US" dirty="0"/>
          </a:p>
          <a:p>
            <a:pPr marL="285750" indent="-285750"/>
            <a:r>
              <a:rPr lang="en-US" dirty="0"/>
              <a:t>Supporting a second test beam for </a:t>
            </a:r>
            <a:r>
              <a:rPr lang="en-US" dirty="0" err="1"/>
              <a:t>LArIAT</a:t>
            </a:r>
            <a:r>
              <a:rPr lang="en-US" dirty="0"/>
              <a:t> (repurposed </a:t>
            </a:r>
            <a:r>
              <a:rPr lang="en-US" dirty="0" err="1"/>
              <a:t>ArgoNeuT</a:t>
            </a:r>
            <a:r>
              <a:rPr lang="en-US" dirty="0"/>
              <a:t>  liquid argon time projection chamber</a:t>
            </a:r>
            <a:r>
              <a:rPr lang="en-US" dirty="0" smtClean="0"/>
              <a:t>)</a:t>
            </a:r>
            <a:endParaRPr lang="en-US" dirty="0"/>
          </a:p>
          <a:p>
            <a:pPr marL="285750" indent="-285750"/>
            <a:r>
              <a:rPr lang="en-US" dirty="0"/>
              <a:t>Modified primary beamline to allow clean transport of higher intensity beam to </a:t>
            </a:r>
            <a:r>
              <a:rPr lang="en-US" dirty="0" err="1" smtClean="0"/>
              <a:t>SeaQuest</a:t>
            </a:r>
            <a:endParaRPr lang="en-US" dirty="0"/>
          </a:p>
          <a:p>
            <a:pPr marL="0" indent="0">
              <a:buNone/>
            </a:pPr>
            <a:endParaRPr lang="en-US" altLang="en-US" dirty="0" smtClean="0">
              <a:latin typeface="Helvetica" pitchFamily="124" charset="0"/>
            </a:endParaRPr>
          </a:p>
        </p:txBody>
      </p:sp>
      <p:sp>
        <p:nvSpPr>
          <p:cNvPr id="1741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900" smtClean="0">
                <a:solidFill>
                  <a:srgbClr val="004C97"/>
                </a:solidFill>
                <a:latin typeface="Helvetica" pitchFamily="124" charset="0"/>
              </a:rPr>
              <a:t>S. Nagaitsev | Accelerator Division</a:t>
            </a:r>
            <a:endParaRPr lang="en-US" altLang="en-US" sz="900" b="1" smtClean="0">
              <a:solidFill>
                <a:srgbClr val="004C97"/>
              </a:solidFill>
              <a:latin typeface="Helvetica" pitchFamily="124" charset="0"/>
            </a:endParaRPr>
          </a:p>
        </p:txBody>
      </p:sp>
      <p:sp>
        <p:nvSpPr>
          <p:cNvPr id="1741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56BB3B47-C365-467E-9912-91D736EC0217}" type="slidenum">
              <a:rPr lang="en-US" altLang="en-US" sz="900">
                <a:solidFill>
                  <a:srgbClr val="004C97"/>
                </a:solidFill>
                <a:latin typeface="Helvetica" pitchFamily="124" charset="0"/>
              </a:rPr>
              <a:pPr eaLnBrk="1" hangingPunct="1"/>
              <a:t>23</a:t>
            </a:fld>
            <a:endParaRPr lang="en-US" altLang="en-US" sz="900">
              <a:solidFill>
                <a:srgbClr val="004C97"/>
              </a:solidFill>
              <a:latin typeface="Helvetica" pitchFamily="124" charset="0"/>
            </a:endParaRPr>
          </a:p>
        </p:txBody>
      </p:sp>
      <p:pic>
        <p:nvPicPr>
          <p:cNvPr id="14" name="Picture 13"/>
          <p:cNvPicPr>
            <a:picLocks noChangeAspect="1"/>
          </p:cNvPicPr>
          <p:nvPr/>
        </p:nvPicPr>
        <p:blipFill rotWithShape="1">
          <a:blip r:embed="rId2"/>
          <a:srcRect l="14464" t="4336" r="2825" b="2238"/>
          <a:stretch/>
        </p:blipFill>
        <p:spPr>
          <a:xfrm>
            <a:off x="3156154" y="3436377"/>
            <a:ext cx="3023983" cy="2836011"/>
          </a:xfrm>
          <a:prstGeom prst="rect">
            <a:avLst/>
          </a:prstGeom>
        </p:spPr>
      </p:pic>
      <p:cxnSp>
        <p:nvCxnSpPr>
          <p:cNvPr id="16" name="Straight Arrow Connector 15"/>
          <p:cNvCxnSpPr/>
          <p:nvPr/>
        </p:nvCxnSpPr>
        <p:spPr>
          <a:xfrm flipH="1">
            <a:off x="5855110" y="3971925"/>
            <a:ext cx="817153" cy="10001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6672263" y="3740099"/>
            <a:ext cx="2100262" cy="923330"/>
          </a:xfrm>
          <a:prstGeom prst="rect">
            <a:avLst/>
          </a:prstGeom>
          <a:noFill/>
        </p:spPr>
        <p:txBody>
          <a:bodyPr wrap="square" rtlCol="0">
            <a:spAutoFit/>
          </a:bodyPr>
          <a:lstStyle/>
          <a:p>
            <a:r>
              <a:rPr lang="en-US" sz="1800" dirty="0" smtClean="0"/>
              <a:t>Now able to provide more intensity than </a:t>
            </a:r>
            <a:r>
              <a:rPr lang="en-US" sz="1800" dirty="0" err="1" smtClean="0"/>
              <a:t>SeaQuest</a:t>
            </a:r>
            <a:r>
              <a:rPr lang="en-US" sz="1800" dirty="0" smtClean="0"/>
              <a:t> can use</a:t>
            </a:r>
            <a:endParaRPr lang="en-US" sz="1800" dirty="0"/>
          </a:p>
        </p:txBody>
      </p:sp>
      <p:sp>
        <p:nvSpPr>
          <p:cNvPr id="26" name="TextBox 25"/>
          <p:cNvSpPr txBox="1"/>
          <p:nvPr/>
        </p:nvSpPr>
        <p:spPr>
          <a:xfrm>
            <a:off x="1917290" y="3740099"/>
            <a:ext cx="1238864" cy="1200329"/>
          </a:xfrm>
          <a:prstGeom prst="rect">
            <a:avLst/>
          </a:prstGeom>
          <a:noFill/>
        </p:spPr>
        <p:txBody>
          <a:bodyPr wrap="square" rtlCol="0">
            <a:spAutoFit/>
          </a:bodyPr>
          <a:lstStyle/>
          <a:p>
            <a:r>
              <a:rPr lang="en-US" sz="1800" dirty="0" smtClean="0">
                <a:solidFill>
                  <a:schemeClr val="accent4"/>
                </a:solidFill>
              </a:rPr>
              <a:t>Intensity</a:t>
            </a:r>
          </a:p>
          <a:p>
            <a:r>
              <a:rPr lang="en-US" sz="1800" dirty="0" smtClean="0">
                <a:solidFill>
                  <a:schemeClr val="accent3"/>
                </a:solidFill>
              </a:rPr>
              <a:t>Duty factor</a:t>
            </a:r>
          </a:p>
          <a:p>
            <a:r>
              <a:rPr lang="en-US" sz="1800" dirty="0" smtClean="0"/>
              <a:t># Booster turns</a:t>
            </a:r>
            <a:endParaRPr lang="en-US" sz="1800" dirty="0"/>
          </a:p>
        </p:txBody>
      </p:sp>
    </p:spTree>
    <p:extLst>
      <p:ext uri="{BB962C8B-B14F-4D97-AF65-F5344CB8AC3E}">
        <p14:creationId xmlns:p14="http://schemas.microsoft.com/office/powerpoint/2010/main" val="2476309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Muon Campus Recycler modifications</a:t>
            </a:r>
            <a:endParaRPr lang="en-US" dirty="0"/>
          </a:p>
        </p:txBody>
      </p:sp>
      <p:sp>
        <p:nvSpPr>
          <p:cNvPr id="5" name="Footer Placeholder 4"/>
          <p:cNvSpPr>
            <a:spLocks noGrp="1"/>
          </p:cNvSpPr>
          <p:nvPr>
            <p:ph type="ftr" sz="quarter" idx="11"/>
          </p:nvPr>
        </p:nvSpPr>
        <p:spPr/>
        <p:txBody>
          <a:bodyPr/>
          <a:lstStyle/>
          <a:p>
            <a:pPr>
              <a:defRPr/>
            </a:pPr>
            <a:r>
              <a:rPr lang="en-US" smtClean="0"/>
              <a:t>S. Nagaitsev | Accelerator Division</a:t>
            </a:r>
            <a:endParaRPr lang="en-US" b="1" dirty="0"/>
          </a:p>
        </p:txBody>
      </p:sp>
      <p:sp>
        <p:nvSpPr>
          <p:cNvPr id="6" name="Slide Number Placeholder 5"/>
          <p:cNvSpPr>
            <a:spLocks noGrp="1"/>
          </p:cNvSpPr>
          <p:nvPr>
            <p:ph type="sldNum" sz="quarter" idx="12"/>
          </p:nvPr>
        </p:nvSpPr>
        <p:spPr/>
        <p:txBody>
          <a:bodyPr/>
          <a:lstStyle/>
          <a:p>
            <a:fld id="{EC1EDC5F-450D-4B03-AEB8-070F03DC26DD}" type="slidenum">
              <a:rPr lang="en-US" smtClean="0"/>
              <a:pPr/>
              <a:t>24</a:t>
            </a:fld>
            <a:endParaRPr lang="en-US"/>
          </a:p>
        </p:txBody>
      </p:sp>
      <p:pic>
        <p:nvPicPr>
          <p:cNvPr id="8" name="Picture 6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9640" y="1193791"/>
            <a:ext cx="2898256" cy="2030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p:cNvGrpSpPr/>
          <p:nvPr/>
        </p:nvGrpSpPr>
        <p:grpSpPr>
          <a:xfrm>
            <a:off x="43625" y="923920"/>
            <a:ext cx="4696015" cy="5367338"/>
            <a:chOff x="43625" y="923920"/>
            <a:chExt cx="4696015" cy="5367338"/>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25" y="923920"/>
              <a:ext cx="4651248" cy="5285232"/>
            </a:xfrm>
            <a:prstGeom prst="rect">
              <a:avLst/>
            </a:prstGeom>
          </p:spPr>
        </p:pic>
        <p:sp>
          <p:nvSpPr>
            <p:cNvPr id="12" name="TextBox 11"/>
            <p:cNvSpPr txBox="1"/>
            <p:nvPr/>
          </p:nvSpPr>
          <p:spPr>
            <a:xfrm>
              <a:off x="3139440" y="923920"/>
              <a:ext cx="1552575" cy="338138"/>
            </a:xfrm>
            <a:prstGeom prst="rect">
              <a:avLst/>
            </a:prstGeom>
            <a:solidFill>
              <a:srgbClr val="FF0000"/>
            </a:solidFill>
            <a:ln>
              <a:noFill/>
            </a:ln>
          </p:spPr>
          <p:txBody>
            <a:bodyPr>
              <a:spAutoFit/>
            </a:bodyPr>
            <a:lstStyle/>
            <a:p>
              <a:pPr algn="ctr">
                <a:buFont typeface="Wingdings" pitchFamily="1" charset="2"/>
                <a:buNone/>
                <a:defRPr/>
              </a:pPr>
              <a:r>
                <a:rPr lang="en-US" sz="1600" dirty="0">
                  <a:solidFill>
                    <a:srgbClr val="FFFFFF"/>
                  </a:solidFill>
                  <a:latin typeface="Arial" pitchFamily="1" charset="0"/>
                </a:rPr>
                <a:t>Recycler Ring</a:t>
              </a:r>
            </a:p>
          </p:txBody>
        </p:sp>
        <p:sp>
          <p:nvSpPr>
            <p:cNvPr id="13" name="Freeform 62"/>
            <p:cNvSpPr>
              <a:spLocks noChangeArrowheads="1"/>
            </p:cNvSpPr>
            <p:nvPr/>
          </p:nvSpPr>
          <p:spPr bwMode="auto">
            <a:xfrm>
              <a:off x="289878" y="1138233"/>
              <a:ext cx="3854450" cy="4497387"/>
            </a:xfrm>
            <a:custGeom>
              <a:avLst/>
              <a:gdLst>
                <a:gd name="T0" fmla="*/ 207433 w 3854450"/>
                <a:gd name="T1" fmla="*/ 1550968 h 4497917"/>
                <a:gd name="T2" fmla="*/ 67733 w 3854450"/>
                <a:gd name="T3" fmla="*/ 1373231 h 4497917"/>
                <a:gd name="T4" fmla="*/ 4233 w 3854450"/>
                <a:gd name="T5" fmla="*/ 1157409 h 4497917"/>
                <a:gd name="T6" fmla="*/ 93133 w 3854450"/>
                <a:gd name="T7" fmla="*/ 890802 h 4497917"/>
                <a:gd name="T8" fmla="*/ 156633 w 3854450"/>
                <a:gd name="T9" fmla="*/ 700368 h 4497917"/>
                <a:gd name="T10" fmla="*/ 296333 w 3854450"/>
                <a:gd name="T11" fmla="*/ 573413 h 4497917"/>
                <a:gd name="T12" fmla="*/ 436033 w 3854450"/>
                <a:gd name="T13" fmla="*/ 433764 h 4497917"/>
                <a:gd name="T14" fmla="*/ 588433 w 3854450"/>
                <a:gd name="T15" fmla="*/ 344894 h 4497917"/>
                <a:gd name="T16" fmla="*/ 702733 w 3854450"/>
                <a:gd name="T17" fmla="*/ 281418 h 4497917"/>
                <a:gd name="T18" fmla="*/ 867833 w 3854450"/>
                <a:gd name="T19" fmla="*/ 179854 h 4497917"/>
                <a:gd name="T20" fmla="*/ 1299633 w 3854450"/>
                <a:gd name="T21" fmla="*/ 78290 h 4497917"/>
                <a:gd name="T22" fmla="*/ 1655233 w 3854450"/>
                <a:gd name="T23" fmla="*/ 14811 h 4497917"/>
                <a:gd name="T24" fmla="*/ 2290233 w 3854450"/>
                <a:gd name="T25" fmla="*/ 14811 h 4497917"/>
                <a:gd name="T26" fmla="*/ 2671233 w 3854450"/>
                <a:gd name="T27" fmla="*/ 103681 h 4497917"/>
                <a:gd name="T28" fmla="*/ 3064933 w 3854450"/>
                <a:gd name="T29" fmla="*/ 268721 h 4497917"/>
                <a:gd name="T30" fmla="*/ 3433233 w 3854450"/>
                <a:gd name="T31" fmla="*/ 522631 h 4497917"/>
                <a:gd name="T32" fmla="*/ 3687233 w 3854450"/>
                <a:gd name="T33" fmla="*/ 738456 h 4497917"/>
                <a:gd name="T34" fmla="*/ 3814233 w 3854450"/>
                <a:gd name="T35" fmla="*/ 928890 h 4497917"/>
                <a:gd name="T36" fmla="*/ 3852333 w 3854450"/>
                <a:gd name="T37" fmla="*/ 1258973 h 4497917"/>
                <a:gd name="T38" fmla="*/ 3826933 w 3854450"/>
                <a:gd name="T39" fmla="*/ 1563665 h 4497917"/>
                <a:gd name="T40" fmla="*/ 3725333 w 3854450"/>
                <a:gd name="T41" fmla="*/ 1817575 h 4497917"/>
                <a:gd name="T42" fmla="*/ 3547533 w 3854450"/>
                <a:gd name="T43" fmla="*/ 2058788 h 4497917"/>
                <a:gd name="T44" fmla="*/ 3230033 w 3854450"/>
                <a:gd name="T45" fmla="*/ 2287307 h 4497917"/>
                <a:gd name="T46" fmla="*/ 2887133 w 3854450"/>
                <a:gd name="T47" fmla="*/ 2426959 h 4497917"/>
                <a:gd name="T48" fmla="*/ 2518833 w 3854450"/>
                <a:gd name="T49" fmla="*/ 2604696 h 4497917"/>
                <a:gd name="T50" fmla="*/ 2252133 w 3854450"/>
                <a:gd name="T51" fmla="*/ 2858606 h 4497917"/>
                <a:gd name="T52" fmla="*/ 2087033 w 3854450"/>
                <a:gd name="T53" fmla="*/ 3239471 h 4497917"/>
                <a:gd name="T54" fmla="*/ 2201333 w 3854450"/>
                <a:gd name="T55" fmla="*/ 3759988 h 4497917"/>
                <a:gd name="T56" fmla="*/ 2315633 w 3854450"/>
                <a:gd name="T57" fmla="*/ 4115462 h 4497917"/>
                <a:gd name="T58" fmla="*/ 2480733 w 3854450"/>
                <a:gd name="T59" fmla="*/ 4496327 h 449791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854450"/>
                <a:gd name="T91" fmla="*/ 0 h 4497917"/>
                <a:gd name="T92" fmla="*/ 3854450 w 3854450"/>
                <a:gd name="T93" fmla="*/ 4497917 h 449791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854450" h="4497917">
                  <a:moveTo>
                    <a:pt x="207433" y="1551517"/>
                  </a:moveTo>
                  <a:cubicBezTo>
                    <a:pt x="154516" y="1495425"/>
                    <a:pt x="101600" y="1439334"/>
                    <a:pt x="67733" y="1373717"/>
                  </a:cubicBezTo>
                  <a:cubicBezTo>
                    <a:pt x="33866" y="1308100"/>
                    <a:pt x="0" y="1238250"/>
                    <a:pt x="4233" y="1157817"/>
                  </a:cubicBezTo>
                  <a:cubicBezTo>
                    <a:pt x="8466" y="1077384"/>
                    <a:pt x="93133" y="891117"/>
                    <a:pt x="93133" y="891117"/>
                  </a:cubicBezTo>
                  <a:cubicBezTo>
                    <a:pt x="118533" y="814917"/>
                    <a:pt x="122766" y="753534"/>
                    <a:pt x="156633" y="700617"/>
                  </a:cubicBezTo>
                  <a:cubicBezTo>
                    <a:pt x="190500" y="647700"/>
                    <a:pt x="249766" y="618067"/>
                    <a:pt x="296333" y="573617"/>
                  </a:cubicBezTo>
                  <a:cubicBezTo>
                    <a:pt x="342900" y="529167"/>
                    <a:pt x="387350" y="472017"/>
                    <a:pt x="436033" y="433917"/>
                  </a:cubicBezTo>
                  <a:cubicBezTo>
                    <a:pt x="484716" y="395817"/>
                    <a:pt x="543983" y="370417"/>
                    <a:pt x="588433" y="345017"/>
                  </a:cubicBezTo>
                  <a:cubicBezTo>
                    <a:pt x="632883" y="319617"/>
                    <a:pt x="656166" y="309034"/>
                    <a:pt x="702733" y="281517"/>
                  </a:cubicBezTo>
                  <a:cubicBezTo>
                    <a:pt x="749300" y="254000"/>
                    <a:pt x="768350" y="213784"/>
                    <a:pt x="867833" y="179917"/>
                  </a:cubicBezTo>
                  <a:cubicBezTo>
                    <a:pt x="967316" y="146050"/>
                    <a:pt x="1168400" y="105834"/>
                    <a:pt x="1299633" y="78317"/>
                  </a:cubicBezTo>
                  <a:cubicBezTo>
                    <a:pt x="1430866" y="50800"/>
                    <a:pt x="1490133" y="25400"/>
                    <a:pt x="1655233" y="14817"/>
                  </a:cubicBezTo>
                  <a:cubicBezTo>
                    <a:pt x="1820333" y="4234"/>
                    <a:pt x="2120900" y="0"/>
                    <a:pt x="2290233" y="14817"/>
                  </a:cubicBezTo>
                  <a:cubicBezTo>
                    <a:pt x="2459566" y="29634"/>
                    <a:pt x="2542117" y="61384"/>
                    <a:pt x="2671233" y="103717"/>
                  </a:cubicBezTo>
                  <a:cubicBezTo>
                    <a:pt x="2800349" y="146050"/>
                    <a:pt x="2937933" y="198967"/>
                    <a:pt x="3064933" y="268817"/>
                  </a:cubicBezTo>
                  <a:cubicBezTo>
                    <a:pt x="3191933" y="338667"/>
                    <a:pt x="3329516" y="444500"/>
                    <a:pt x="3433233" y="522817"/>
                  </a:cubicBezTo>
                  <a:cubicBezTo>
                    <a:pt x="3536950" y="601134"/>
                    <a:pt x="3623733" y="670984"/>
                    <a:pt x="3687233" y="738717"/>
                  </a:cubicBezTo>
                  <a:cubicBezTo>
                    <a:pt x="3750733" y="806450"/>
                    <a:pt x="3786716" y="842434"/>
                    <a:pt x="3814233" y="929217"/>
                  </a:cubicBezTo>
                  <a:cubicBezTo>
                    <a:pt x="3841750" y="1016000"/>
                    <a:pt x="3850216" y="1153584"/>
                    <a:pt x="3852333" y="1259417"/>
                  </a:cubicBezTo>
                  <a:cubicBezTo>
                    <a:pt x="3854450" y="1365250"/>
                    <a:pt x="3848100" y="1471084"/>
                    <a:pt x="3826933" y="1564217"/>
                  </a:cubicBezTo>
                  <a:cubicBezTo>
                    <a:pt x="3805766" y="1657350"/>
                    <a:pt x="3771900" y="1735667"/>
                    <a:pt x="3725333" y="1818217"/>
                  </a:cubicBezTo>
                  <a:cubicBezTo>
                    <a:pt x="3678766" y="1900767"/>
                    <a:pt x="3630083" y="1981200"/>
                    <a:pt x="3547533" y="2059517"/>
                  </a:cubicBezTo>
                  <a:cubicBezTo>
                    <a:pt x="3464983" y="2137834"/>
                    <a:pt x="3340100" y="2226734"/>
                    <a:pt x="3230033" y="2288117"/>
                  </a:cubicBezTo>
                  <a:cubicBezTo>
                    <a:pt x="3119966" y="2349500"/>
                    <a:pt x="3005666" y="2374900"/>
                    <a:pt x="2887133" y="2427817"/>
                  </a:cubicBezTo>
                  <a:cubicBezTo>
                    <a:pt x="2768600" y="2480734"/>
                    <a:pt x="2624666" y="2533650"/>
                    <a:pt x="2518833" y="2605617"/>
                  </a:cubicBezTo>
                  <a:cubicBezTo>
                    <a:pt x="2413000" y="2677584"/>
                    <a:pt x="2324100" y="2753784"/>
                    <a:pt x="2252133" y="2859617"/>
                  </a:cubicBezTo>
                  <a:cubicBezTo>
                    <a:pt x="2180166" y="2965450"/>
                    <a:pt x="2095500" y="3090334"/>
                    <a:pt x="2087033" y="3240617"/>
                  </a:cubicBezTo>
                  <a:cubicBezTo>
                    <a:pt x="2078566" y="3390900"/>
                    <a:pt x="2163233" y="3615267"/>
                    <a:pt x="2201333" y="3761317"/>
                  </a:cubicBezTo>
                  <a:cubicBezTo>
                    <a:pt x="2239433" y="3907367"/>
                    <a:pt x="2269066" y="3994150"/>
                    <a:pt x="2315633" y="4116917"/>
                  </a:cubicBezTo>
                  <a:cubicBezTo>
                    <a:pt x="2362200" y="4239684"/>
                    <a:pt x="2480733" y="4497917"/>
                    <a:pt x="2480733" y="4497917"/>
                  </a:cubicBezTo>
                </a:path>
              </a:pathLst>
            </a:custGeom>
            <a:noFill/>
            <a:ln w="38100">
              <a:solidFill>
                <a:srgbClr val="FF0000"/>
              </a:solidFill>
              <a:round/>
              <a:headEnd/>
              <a:tailEnd/>
            </a:ln>
          </p:spPr>
          <p:txBody>
            <a:bodyPr>
              <a:prstTxWarp prst="textNoShape">
                <a:avLst/>
              </a:prstTxWarp>
            </a:bodyPr>
            <a:lstStyle/>
            <a:p>
              <a:endParaRPr lang="en-US"/>
            </a:p>
          </p:txBody>
        </p:sp>
        <p:sp>
          <p:nvSpPr>
            <p:cNvPr id="14" name="TextBox 13"/>
            <p:cNvSpPr txBox="1"/>
            <p:nvPr/>
          </p:nvSpPr>
          <p:spPr>
            <a:xfrm>
              <a:off x="243840" y="4454520"/>
              <a:ext cx="2057400" cy="584200"/>
            </a:xfrm>
            <a:prstGeom prst="rect">
              <a:avLst/>
            </a:prstGeom>
            <a:solidFill>
              <a:srgbClr val="F0962F"/>
            </a:solidFill>
            <a:ln>
              <a:noFill/>
            </a:ln>
          </p:spPr>
          <p:txBody>
            <a:bodyPr>
              <a:spAutoFit/>
            </a:bodyPr>
            <a:lstStyle/>
            <a:p>
              <a:pPr algn="ctr">
                <a:buFont typeface="Wingdings" pitchFamily="1" charset="2"/>
                <a:buNone/>
                <a:defRPr/>
              </a:pPr>
              <a:r>
                <a:rPr lang="en-US" sz="1600" dirty="0">
                  <a:latin typeface="Arial" pitchFamily="1" charset="0"/>
                </a:rPr>
                <a:t>Beam </a:t>
              </a:r>
              <a:r>
                <a:rPr lang="en-US" sz="1600" dirty="0" smtClean="0">
                  <a:latin typeface="Arial" pitchFamily="1" charset="0"/>
                </a:rPr>
                <a:t>Transport </a:t>
              </a:r>
              <a:r>
                <a:rPr lang="en-US" sz="1600" dirty="0">
                  <a:latin typeface="Arial" pitchFamily="1" charset="0"/>
                </a:rPr>
                <a:t>and </a:t>
              </a:r>
              <a:r>
                <a:rPr lang="en-US" sz="1600" dirty="0" smtClean="0">
                  <a:latin typeface="Arial" pitchFamily="1" charset="0"/>
                </a:rPr>
                <a:t>Delivery </a:t>
              </a:r>
              <a:r>
                <a:rPr lang="en-US" sz="1600" dirty="0">
                  <a:latin typeface="Arial" pitchFamily="1" charset="0"/>
                </a:rPr>
                <a:t>Ring</a:t>
              </a:r>
            </a:p>
          </p:txBody>
        </p:sp>
        <p:cxnSp>
          <p:nvCxnSpPr>
            <p:cNvPr id="15" name="Straight Arrow Connector 65"/>
            <p:cNvCxnSpPr>
              <a:cxnSpLocks noChangeShapeType="1"/>
            </p:cNvCxnSpPr>
            <p:nvPr/>
          </p:nvCxnSpPr>
          <p:spPr bwMode="auto">
            <a:xfrm flipH="1" flipV="1">
              <a:off x="2491740" y="4899020"/>
              <a:ext cx="114300" cy="355600"/>
            </a:xfrm>
            <a:prstGeom prst="straightConnector1">
              <a:avLst/>
            </a:prstGeom>
            <a:noFill/>
            <a:ln w="38100">
              <a:solidFill>
                <a:srgbClr val="FF0000">
                  <a:alpha val="32156"/>
                </a:srgbClr>
              </a:solidFill>
              <a:round/>
              <a:headEnd/>
              <a:tailEnd type="arrow" w="med" len="med"/>
            </a:ln>
          </p:spPr>
        </p:cxnSp>
        <p:cxnSp>
          <p:nvCxnSpPr>
            <p:cNvPr id="16" name="Straight Arrow Connector 67"/>
            <p:cNvCxnSpPr>
              <a:cxnSpLocks noChangeShapeType="1"/>
            </p:cNvCxnSpPr>
            <p:nvPr/>
          </p:nvCxnSpPr>
          <p:spPr bwMode="auto">
            <a:xfrm flipV="1">
              <a:off x="3837940" y="2955920"/>
              <a:ext cx="177800" cy="241300"/>
            </a:xfrm>
            <a:prstGeom prst="straightConnector1">
              <a:avLst/>
            </a:prstGeom>
            <a:noFill/>
            <a:ln w="38100">
              <a:solidFill>
                <a:srgbClr val="FF0000">
                  <a:alpha val="38039"/>
                </a:srgbClr>
              </a:solidFill>
              <a:round/>
              <a:headEnd/>
              <a:tailEnd type="arrow" w="med" len="med"/>
            </a:ln>
          </p:spPr>
        </p:cxnSp>
        <p:cxnSp>
          <p:nvCxnSpPr>
            <p:cNvPr id="17" name="Straight Arrow Connector 16"/>
            <p:cNvCxnSpPr/>
            <p:nvPr/>
          </p:nvCxnSpPr>
          <p:spPr bwMode="auto">
            <a:xfrm>
              <a:off x="696248" y="2917820"/>
              <a:ext cx="1283126" cy="1206500"/>
            </a:xfrm>
            <a:prstGeom prst="straightConnector1">
              <a:avLst/>
            </a:prstGeom>
            <a:noFill/>
            <a:ln w="38100" cap="flat" cmpd="sng" algn="ctr">
              <a:solidFill>
                <a:srgbClr val="F0962F"/>
              </a:solidFill>
              <a:prstDash val="solid"/>
              <a:round/>
              <a:headEnd type="none" w="med" len="med"/>
              <a:tailEnd type="arrow" w="med" len="med"/>
            </a:ln>
            <a:effectLst/>
          </p:spPr>
        </p:cxnSp>
        <p:sp>
          <p:nvSpPr>
            <p:cNvPr id="18" name="Freeform 17"/>
            <p:cNvSpPr/>
            <p:nvPr/>
          </p:nvSpPr>
          <p:spPr bwMode="auto">
            <a:xfrm>
              <a:off x="2072640" y="4200520"/>
              <a:ext cx="520700" cy="622300"/>
            </a:xfrm>
            <a:custGeom>
              <a:avLst/>
              <a:gdLst>
                <a:gd name="connsiteX0" fmla="*/ 0 w 736600"/>
                <a:gd name="connsiteY0" fmla="*/ 0 h 850900"/>
                <a:gd name="connsiteX1" fmla="*/ 596900 w 736600"/>
                <a:gd name="connsiteY1" fmla="*/ 533400 h 850900"/>
                <a:gd name="connsiteX2" fmla="*/ 685800 w 736600"/>
                <a:gd name="connsiteY2" fmla="*/ 673100 h 850900"/>
                <a:gd name="connsiteX3" fmla="*/ 736600 w 736600"/>
                <a:gd name="connsiteY3" fmla="*/ 850900 h 850900"/>
              </a:gdLst>
              <a:ahLst/>
              <a:cxnLst>
                <a:cxn ang="0">
                  <a:pos x="connsiteX0" y="connsiteY0"/>
                </a:cxn>
                <a:cxn ang="0">
                  <a:pos x="connsiteX1" y="connsiteY1"/>
                </a:cxn>
                <a:cxn ang="0">
                  <a:pos x="connsiteX2" y="connsiteY2"/>
                </a:cxn>
                <a:cxn ang="0">
                  <a:pos x="connsiteX3" y="connsiteY3"/>
                </a:cxn>
              </a:cxnLst>
              <a:rect l="l" t="t" r="r" b="b"/>
              <a:pathLst>
                <a:path w="736600" h="850900">
                  <a:moveTo>
                    <a:pt x="0" y="0"/>
                  </a:moveTo>
                  <a:cubicBezTo>
                    <a:pt x="241300" y="210608"/>
                    <a:pt x="482600" y="421217"/>
                    <a:pt x="596900" y="533400"/>
                  </a:cubicBezTo>
                  <a:cubicBezTo>
                    <a:pt x="711200" y="645583"/>
                    <a:pt x="662517" y="620183"/>
                    <a:pt x="685800" y="673100"/>
                  </a:cubicBezTo>
                  <a:cubicBezTo>
                    <a:pt x="709083" y="726017"/>
                    <a:pt x="736600" y="850900"/>
                    <a:pt x="736600" y="850900"/>
                  </a:cubicBezTo>
                </a:path>
              </a:pathLst>
            </a:custGeom>
            <a:noFill/>
            <a:ln w="38100" cap="flat" cmpd="sng" algn="ctr">
              <a:solidFill>
                <a:srgbClr val="F0962F"/>
              </a:solidFill>
              <a:prstDash val="solid"/>
              <a:round/>
              <a:headEnd type="none" w="med" len="med"/>
              <a:tailEnd type="arrow" w="med" len="med"/>
            </a:ln>
            <a:effectLst/>
          </p:spPr>
          <p:txBody>
            <a:bodyPr>
              <a:prstTxWarp prst="textNoShape">
                <a:avLst/>
              </a:prstTxWarp>
            </a:bodyPr>
            <a:lstStyle/>
            <a:p>
              <a:pPr>
                <a:defRPr/>
              </a:pPr>
              <a:endParaRPr lang="en-US"/>
            </a:p>
          </p:txBody>
        </p:sp>
        <p:sp>
          <p:nvSpPr>
            <p:cNvPr id="19" name="Freeform 18"/>
            <p:cNvSpPr/>
            <p:nvPr/>
          </p:nvSpPr>
          <p:spPr bwMode="auto">
            <a:xfrm>
              <a:off x="2567940" y="4503733"/>
              <a:ext cx="1049338" cy="933450"/>
            </a:xfrm>
            <a:custGeom>
              <a:avLst/>
              <a:gdLst>
                <a:gd name="connsiteX0" fmla="*/ 0 w 1049867"/>
                <a:gd name="connsiteY0" fmla="*/ 281517 h 933450"/>
                <a:gd name="connsiteX1" fmla="*/ 25400 w 1049867"/>
                <a:gd name="connsiteY1" fmla="*/ 484717 h 933450"/>
                <a:gd name="connsiteX2" fmla="*/ 127000 w 1049867"/>
                <a:gd name="connsiteY2" fmla="*/ 649817 h 933450"/>
                <a:gd name="connsiteX3" fmla="*/ 203200 w 1049867"/>
                <a:gd name="connsiteY3" fmla="*/ 814917 h 933450"/>
                <a:gd name="connsiteX4" fmla="*/ 254000 w 1049867"/>
                <a:gd name="connsiteY4" fmla="*/ 878417 h 933450"/>
                <a:gd name="connsiteX5" fmla="*/ 355600 w 1049867"/>
                <a:gd name="connsiteY5" fmla="*/ 903817 h 933450"/>
                <a:gd name="connsiteX6" fmla="*/ 457200 w 1049867"/>
                <a:gd name="connsiteY6" fmla="*/ 929217 h 933450"/>
                <a:gd name="connsiteX7" fmla="*/ 596900 w 1049867"/>
                <a:gd name="connsiteY7" fmla="*/ 929217 h 933450"/>
                <a:gd name="connsiteX8" fmla="*/ 660400 w 1049867"/>
                <a:gd name="connsiteY8" fmla="*/ 903817 h 933450"/>
                <a:gd name="connsiteX9" fmla="*/ 749300 w 1049867"/>
                <a:gd name="connsiteY9" fmla="*/ 827617 h 933450"/>
                <a:gd name="connsiteX10" fmla="*/ 1003300 w 1049867"/>
                <a:gd name="connsiteY10" fmla="*/ 395817 h 933450"/>
                <a:gd name="connsiteX11" fmla="*/ 1028700 w 1049867"/>
                <a:gd name="connsiteY11" fmla="*/ 345017 h 933450"/>
                <a:gd name="connsiteX12" fmla="*/ 1028700 w 1049867"/>
                <a:gd name="connsiteY12" fmla="*/ 306917 h 933450"/>
                <a:gd name="connsiteX13" fmla="*/ 1003300 w 1049867"/>
                <a:gd name="connsiteY13" fmla="*/ 243417 h 933450"/>
                <a:gd name="connsiteX14" fmla="*/ 952500 w 1049867"/>
                <a:gd name="connsiteY14" fmla="*/ 192617 h 933450"/>
                <a:gd name="connsiteX15" fmla="*/ 914400 w 1049867"/>
                <a:gd name="connsiteY15" fmla="*/ 167217 h 933450"/>
                <a:gd name="connsiteX16" fmla="*/ 838200 w 1049867"/>
                <a:gd name="connsiteY16" fmla="*/ 78317 h 933450"/>
                <a:gd name="connsiteX17" fmla="*/ 749300 w 1049867"/>
                <a:gd name="connsiteY17" fmla="*/ 65617 h 933450"/>
                <a:gd name="connsiteX18" fmla="*/ 647700 w 1049867"/>
                <a:gd name="connsiteY18" fmla="*/ 40217 h 933450"/>
                <a:gd name="connsiteX19" fmla="*/ 304800 w 1049867"/>
                <a:gd name="connsiteY19" fmla="*/ 2117 h 933450"/>
                <a:gd name="connsiteX20" fmla="*/ 177800 w 1049867"/>
                <a:gd name="connsiteY20" fmla="*/ 27517 h 933450"/>
                <a:gd name="connsiteX21" fmla="*/ 114300 w 1049867"/>
                <a:gd name="connsiteY21" fmla="*/ 78317 h 933450"/>
                <a:gd name="connsiteX22" fmla="*/ 63500 w 1049867"/>
                <a:gd name="connsiteY22" fmla="*/ 192617 h 933450"/>
                <a:gd name="connsiteX23" fmla="*/ 12700 w 1049867"/>
                <a:gd name="connsiteY23" fmla="*/ 357717 h 933450"/>
                <a:gd name="connsiteX24" fmla="*/ 50800 w 1049867"/>
                <a:gd name="connsiteY24" fmla="*/ 421217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9867" h="933450">
                  <a:moveTo>
                    <a:pt x="0" y="281517"/>
                  </a:moveTo>
                  <a:cubicBezTo>
                    <a:pt x="2116" y="352425"/>
                    <a:pt x="4233" y="423334"/>
                    <a:pt x="25400" y="484717"/>
                  </a:cubicBezTo>
                  <a:cubicBezTo>
                    <a:pt x="46567" y="546100"/>
                    <a:pt x="97367" y="594784"/>
                    <a:pt x="127000" y="649817"/>
                  </a:cubicBezTo>
                  <a:cubicBezTo>
                    <a:pt x="156633" y="704850"/>
                    <a:pt x="182033" y="776817"/>
                    <a:pt x="203200" y="814917"/>
                  </a:cubicBezTo>
                  <a:cubicBezTo>
                    <a:pt x="224367" y="853017"/>
                    <a:pt x="228600" y="863600"/>
                    <a:pt x="254000" y="878417"/>
                  </a:cubicBezTo>
                  <a:cubicBezTo>
                    <a:pt x="279400" y="893234"/>
                    <a:pt x="355600" y="903817"/>
                    <a:pt x="355600" y="903817"/>
                  </a:cubicBezTo>
                  <a:cubicBezTo>
                    <a:pt x="389467" y="912284"/>
                    <a:pt x="416983" y="924984"/>
                    <a:pt x="457200" y="929217"/>
                  </a:cubicBezTo>
                  <a:cubicBezTo>
                    <a:pt x="497417" y="933450"/>
                    <a:pt x="563033" y="933450"/>
                    <a:pt x="596900" y="929217"/>
                  </a:cubicBezTo>
                  <a:cubicBezTo>
                    <a:pt x="630767" y="924984"/>
                    <a:pt x="635000" y="920750"/>
                    <a:pt x="660400" y="903817"/>
                  </a:cubicBezTo>
                  <a:cubicBezTo>
                    <a:pt x="685800" y="886884"/>
                    <a:pt x="692150" y="912284"/>
                    <a:pt x="749300" y="827617"/>
                  </a:cubicBezTo>
                  <a:cubicBezTo>
                    <a:pt x="806450" y="742950"/>
                    <a:pt x="956733" y="476250"/>
                    <a:pt x="1003300" y="395817"/>
                  </a:cubicBezTo>
                  <a:cubicBezTo>
                    <a:pt x="1049867" y="315384"/>
                    <a:pt x="1024467" y="359834"/>
                    <a:pt x="1028700" y="345017"/>
                  </a:cubicBezTo>
                  <a:cubicBezTo>
                    <a:pt x="1032933" y="330200"/>
                    <a:pt x="1032933" y="323850"/>
                    <a:pt x="1028700" y="306917"/>
                  </a:cubicBezTo>
                  <a:cubicBezTo>
                    <a:pt x="1024467" y="289984"/>
                    <a:pt x="1016000" y="262467"/>
                    <a:pt x="1003300" y="243417"/>
                  </a:cubicBezTo>
                  <a:cubicBezTo>
                    <a:pt x="990600" y="224367"/>
                    <a:pt x="967317" y="205317"/>
                    <a:pt x="952500" y="192617"/>
                  </a:cubicBezTo>
                  <a:cubicBezTo>
                    <a:pt x="937683" y="179917"/>
                    <a:pt x="933450" y="186267"/>
                    <a:pt x="914400" y="167217"/>
                  </a:cubicBezTo>
                  <a:cubicBezTo>
                    <a:pt x="895350" y="148167"/>
                    <a:pt x="865717" y="95250"/>
                    <a:pt x="838200" y="78317"/>
                  </a:cubicBezTo>
                  <a:cubicBezTo>
                    <a:pt x="810683" y="61384"/>
                    <a:pt x="781050" y="71967"/>
                    <a:pt x="749300" y="65617"/>
                  </a:cubicBezTo>
                  <a:cubicBezTo>
                    <a:pt x="717550" y="59267"/>
                    <a:pt x="721783" y="50800"/>
                    <a:pt x="647700" y="40217"/>
                  </a:cubicBezTo>
                  <a:cubicBezTo>
                    <a:pt x="573617" y="29634"/>
                    <a:pt x="383117" y="4234"/>
                    <a:pt x="304800" y="2117"/>
                  </a:cubicBezTo>
                  <a:cubicBezTo>
                    <a:pt x="226483" y="0"/>
                    <a:pt x="209550" y="14817"/>
                    <a:pt x="177800" y="27517"/>
                  </a:cubicBezTo>
                  <a:cubicBezTo>
                    <a:pt x="146050" y="40217"/>
                    <a:pt x="133350" y="50800"/>
                    <a:pt x="114300" y="78317"/>
                  </a:cubicBezTo>
                  <a:cubicBezTo>
                    <a:pt x="95250" y="105834"/>
                    <a:pt x="80433" y="146050"/>
                    <a:pt x="63500" y="192617"/>
                  </a:cubicBezTo>
                  <a:cubicBezTo>
                    <a:pt x="46567" y="239184"/>
                    <a:pt x="14817" y="319617"/>
                    <a:pt x="12700" y="357717"/>
                  </a:cubicBezTo>
                  <a:cubicBezTo>
                    <a:pt x="10583" y="395817"/>
                    <a:pt x="50800" y="421217"/>
                    <a:pt x="50800" y="421217"/>
                  </a:cubicBezTo>
                </a:path>
              </a:pathLst>
            </a:custGeom>
            <a:noFill/>
            <a:ln w="38100" cap="flat" cmpd="sng" algn="ctr">
              <a:solidFill>
                <a:srgbClr val="F0962F"/>
              </a:solidFill>
              <a:prstDash val="solid"/>
              <a:round/>
              <a:headEnd type="none" w="med" len="med"/>
              <a:tailEnd type="none" w="med" len="med"/>
            </a:ln>
            <a:effectLst/>
          </p:spPr>
          <p:txBody>
            <a:bodyPr>
              <a:prstTxWarp prst="textNoShape">
                <a:avLst/>
              </a:prstTxWarp>
            </a:bodyPr>
            <a:lstStyle/>
            <a:p>
              <a:pPr>
                <a:defRPr/>
              </a:pPr>
              <a:endParaRPr lang="en-US"/>
            </a:p>
          </p:txBody>
        </p:sp>
        <p:cxnSp>
          <p:nvCxnSpPr>
            <p:cNvPr id="20" name="Straight Arrow Connector 19"/>
            <p:cNvCxnSpPr>
              <a:stCxn id="19" idx="5"/>
              <a:endCxn id="19" idx="7"/>
            </p:cNvCxnSpPr>
            <p:nvPr/>
          </p:nvCxnSpPr>
          <p:spPr bwMode="auto">
            <a:xfrm>
              <a:off x="2923540" y="5407020"/>
              <a:ext cx="241300" cy="25400"/>
            </a:xfrm>
            <a:prstGeom prst="straightConnector1">
              <a:avLst/>
            </a:prstGeom>
            <a:noFill/>
            <a:ln w="38100" cap="flat" cmpd="sng" algn="ctr">
              <a:solidFill>
                <a:srgbClr val="F0962F"/>
              </a:solidFill>
              <a:prstDash val="solid"/>
              <a:round/>
              <a:headEnd type="none" w="med" len="med"/>
              <a:tailEnd type="arrow" w="med" len="med"/>
            </a:ln>
            <a:effectLst/>
          </p:spPr>
        </p:cxnSp>
        <p:cxnSp>
          <p:nvCxnSpPr>
            <p:cNvPr id="21" name="Straight Arrow Connector 20"/>
            <p:cNvCxnSpPr>
              <a:stCxn id="19" idx="13"/>
              <a:endCxn id="19" idx="17"/>
            </p:cNvCxnSpPr>
            <p:nvPr/>
          </p:nvCxnSpPr>
          <p:spPr bwMode="auto">
            <a:xfrm flipH="1" flipV="1">
              <a:off x="3317240" y="4568820"/>
              <a:ext cx="254000" cy="177800"/>
            </a:xfrm>
            <a:prstGeom prst="straightConnector1">
              <a:avLst/>
            </a:prstGeom>
            <a:noFill/>
            <a:ln w="38100" cap="flat" cmpd="sng" algn="ctr">
              <a:solidFill>
                <a:srgbClr val="F0962F"/>
              </a:solidFill>
              <a:prstDash val="solid"/>
              <a:round/>
              <a:headEnd type="none" w="med" len="med"/>
              <a:tailEnd type="arrow" w="med" len="med"/>
            </a:ln>
            <a:effectLst/>
          </p:spPr>
        </p:cxnSp>
        <p:sp>
          <p:nvSpPr>
            <p:cNvPr id="22" name="Freeform 21"/>
            <p:cNvSpPr/>
            <p:nvPr/>
          </p:nvSpPr>
          <p:spPr>
            <a:xfrm>
              <a:off x="2823528" y="5343520"/>
              <a:ext cx="942975" cy="517525"/>
            </a:xfrm>
            <a:custGeom>
              <a:avLst/>
              <a:gdLst>
                <a:gd name="connsiteX0" fmla="*/ 0 w 942975"/>
                <a:gd name="connsiteY0" fmla="*/ 0 h 517525"/>
                <a:gd name="connsiteX1" fmla="*/ 101600 w 942975"/>
                <a:gd name="connsiteY1" fmla="*/ 95250 h 517525"/>
                <a:gd name="connsiteX2" fmla="*/ 514350 w 942975"/>
                <a:gd name="connsiteY2" fmla="*/ 317500 h 517525"/>
                <a:gd name="connsiteX3" fmla="*/ 942975 w 942975"/>
                <a:gd name="connsiteY3" fmla="*/ 517525 h 517525"/>
              </a:gdLst>
              <a:ahLst/>
              <a:cxnLst>
                <a:cxn ang="0">
                  <a:pos x="connsiteX0" y="connsiteY0"/>
                </a:cxn>
                <a:cxn ang="0">
                  <a:pos x="connsiteX1" y="connsiteY1"/>
                </a:cxn>
                <a:cxn ang="0">
                  <a:pos x="connsiteX2" y="connsiteY2"/>
                </a:cxn>
                <a:cxn ang="0">
                  <a:pos x="connsiteX3" y="connsiteY3"/>
                </a:cxn>
              </a:cxnLst>
              <a:rect l="l" t="t" r="r" b="b"/>
              <a:pathLst>
                <a:path w="942975" h="517525">
                  <a:moveTo>
                    <a:pt x="0" y="0"/>
                  </a:moveTo>
                  <a:cubicBezTo>
                    <a:pt x="7937" y="21166"/>
                    <a:pt x="15875" y="42333"/>
                    <a:pt x="101600" y="95250"/>
                  </a:cubicBezTo>
                  <a:cubicBezTo>
                    <a:pt x="187325" y="148167"/>
                    <a:pt x="374121" y="247121"/>
                    <a:pt x="514350" y="317500"/>
                  </a:cubicBezTo>
                  <a:cubicBezTo>
                    <a:pt x="654579" y="387879"/>
                    <a:pt x="798777" y="452702"/>
                    <a:pt x="942975" y="517525"/>
                  </a:cubicBezTo>
                </a:path>
              </a:pathLst>
            </a:custGeom>
            <a:solidFill>
              <a:srgbClr val="00D3AD"/>
            </a:solidFill>
            <a:ln w="38100">
              <a:solidFill>
                <a:srgbClr val="00D3AD"/>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buFont typeface="Wingdings" pitchFamily="1" charset="2"/>
                <a:buNone/>
                <a:defRPr/>
              </a:pPr>
              <a:endParaRPr lang="en-US"/>
            </a:p>
          </p:txBody>
        </p:sp>
        <p:sp>
          <p:nvSpPr>
            <p:cNvPr id="23" name="Rectangle 22"/>
            <p:cNvSpPr/>
            <p:nvPr/>
          </p:nvSpPr>
          <p:spPr>
            <a:xfrm rot="1712896">
              <a:off x="3109278" y="5616570"/>
              <a:ext cx="177800" cy="139700"/>
            </a:xfrm>
            <a:prstGeom prst="rect">
              <a:avLst/>
            </a:prstGeom>
            <a:solidFill>
              <a:srgbClr val="00D3AD"/>
            </a:solidFill>
            <a:ln>
              <a:solidFill>
                <a:srgbClr val="00D3AD"/>
              </a:solidFill>
            </a:ln>
          </p:spPr>
          <p:style>
            <a:lnRef idx="1">
              <a:schemeClr val="accent1"/>
            </a:lnRef>
            <a:fillRef idx="3">
              <a:schemeClr val="accent1"/>
            </a:fillRef>
            <a:effectRef idx="2">
              <a:schemeClr val="accent1"/>
            </a:effectRef>
            <a:fontRef idx="minor">
              <a:schemeClr val="lt1"/>
            </a:fontRef>
          </p:style>
          <p:txBody>
            <a:bodyPr anchor="ctr"/>
            <a:lstStyle/>
            <a:p>
              <a:pPr algn="ctr">
                <a:buFont typeface="Wingdings" pitchFamily="1" charset="2"/>
                <a:buNone/>
                <a:defRPr/>
              </a:pPr>
              <a:endParaRPr lang="en-US"/>
            </a:p>
          </p:txBody>
        </p:sp>
        <p:grpSp>
          <p:nvGrpSpPr>
            <p:cNvPr id="24" name="Group 48"/>
            <p:cNvGrpSpPr/>
            <p:nvPr/>
          </p:nvGrpSpPr>
          <p:grpSpPr>
            <a:xfrm rot="1459535">
              <a:off x="3532635" y="5615775"/>
              <a:ext cx="335245" cy="235196"/>
              <a:chOff x="5965825" y="5905501"/>
              <a:chExt cx="335245" cy="235196"/>
            </a:xfrm>
            <a:solidFill>
              <a:srgbClr val="00D3AD"/>
            </a:solidFill>
          </p:grpSpPr>
          <p:sp>
            <p:nvSpPr>
              <p:cNvPr id="30" name="Rectangle 29"/>
              <p:cNvSpPr/>
              <p:nvPr/>
            </p:nvSpPr>
            <p:spPr>
              <a:xfrm>
                <a:off x="5965825" y="5905501"/>
                <a:ext cx="335245" cy="158432"/>
              </a:xfrm>
              <a:prstGeom prst="rect">
                <a:avLst/>
              </a:prstGeom>
              <a:grpFill/>
              <a:ln>
                <a:solidFill>
                  <a:srgbClr val="00D3AD"/>
                </a:solidFill>
              </a:ln>
            </p:spPr>
            <p:style>
              <a:lnRef idx="1">
                <a:schemeClr val="accent1"/>
              </a:lnRef>
              <a:fillRef idx="3">
                <a:schemeClr val="accent1"/>
              </a:fillRef>
              <a:effectRef idx="2">
                <a:schemeClr val="accent1"/>
              </a:effectRef>
              <a:fontRef idx="minor">
                <a:schemeClr val="lt1"/>
              </a:fontRef>
            </p:style>
            <p:txBody>
              <a:bodyPr anchor="ctr"/>
              <a:lstStyle/>
              <a:p>
                <a:pPr algn="ctr">
                  <a:buFont typeface="Wingdings" pitchFamily="1" charset="2"/>
                  <a:buNone/>
                  <a:defRPr/>
                </a:pPr>
                <a:endParaRPr lang="en-US">
                  <a:solidFill>
                    <a:srgbClr val="00D3AD"/>
                  </a:solidFill>
                </a:endParaRPr>
              </a:p>
            </p:txBody>
          </p:sp>
          <p:sp>
            <p:nvSpPr>
              <p:cNvPr id="31" name="Rectangle 30"/>
              <p:cNvSpPr/>
              <p:nvPr/>
            </p:nvSpPr>
            <p:spPr>
              <a:xfrm>
                <a:off x="6139705" y="6058147"/>
                <a:ext cx="158750" cy="82550"/>
              </a:xfrm>
              <a:prstGeom prst="rect">
                <a:avLst/>
              </a:prstGeom>
              <a:grpFill/>
              <a:ln>
                <a:solidFill>
                  <a:srgbClr val="00D3AD"/>
                </a:solidFill>
              </a:ln>
            </p:spPr>
            <p:style>
              <a:lnRef idx="1">
                <a:schemeClr val="accent1"/>
              </a:lnRef>
              <a:fillRef idx="3">
                <a:schemeClr val="accent1"/>
              </a:fillRef>
              <a:effectRef idx="2">
                <a:schemeClr val="accent1"/>
              </a:effectRef>
              <a:fontRef idx="minor">
                <a:schemeClr val="lt1"/>
              </a:fontRef>
            </p:style>
            <p:txBody>
              <a:bodyPr anchor="ctr"/>
              <a:lstStyle/>
              <a:p>
                <a:pPr algn="ctr">
                  <a:buFont typeface="Wingdings" pitchFamily="1" charset="2"/>
                  <a:buNone/>
                  <a:defRPr/>
                </a:pPr>
                <a:endParaRPr lang="en-US">
                  <a:solidFill>
                    <a:srgbClr val="00D3AD"/>
                  </a:solidFill>
                </a:endParaRPr>
              </a:p>
            </p:txBody>
          </p:sp>
        </p:grpSp>
        <p:sp>
          <p:nvSpPr>
            <p:cNvPr id="25" name="TextBox 24"/>
            <p:cNvSpPr txBox="1"/>
            <p:nvPr/>
          </p:nvSpPr>
          <p:spPr bwMode="auto">
            <a:xfrm>
              <a:off x="3104515" y="5953120"/>
              <a:ext cx="1635125" cy="338138"/>
            </a:xfrm>
            <a:prstGeom prst="rect">
              <a:avLst/>
            </a:prstGeom>
            <a:solidFill>
              <a:srgbClr val="00D3AD"/>
            </a:solidFill>
            <a:ln>
              <a:noFill/>
            </a:ln>
          </p:spPr>
          <p:txBody>
            <a:bodyPr>
              <a:spAutoFit/>
            </a:bodyPr>
            <a:lstStyle/>
            <a:p>
              <a:pPr algn="ctr">
                <a:buFont typeface="Wingdings" pitchFamily="1" charset="2"/>
                <a:buNone/>
                <a:defRPr/>
              </a:pPr>
              <a:r>
                <a:rPr lang="en-US" sz="1600" dirty="0">
                  <a:solidFill>
                    <a:srgbClr val="FFFFFF"/>
                  </a:solidFill>
                  <a:latin typeface="Arial" pitchFamily="1" charset="0"/>
                </a:rPr>
                <a:t>Muon Campus</a:t>
              </a:r>
            </a:p>
          </p:txBody>
        </p:sp>
        <p:sp>
          <p:nvSpPr>
            <p:cNvPr id="26" name="Freeform 25"/>
            <p:cNvSpPr/>
            <p:nvPr/>
          </p:nvSpPr>
          <p:spPr bwMode="auto">
            <a:xfrm>
              <a:off x="572165" y="2774809"/>
              <a:ext cx="2814419" cy="905819"/>
            </a:xfrm>
            <a:custGeom>
              <a:avLst/>
              <a:gdLst>
                <a:gd name="connsiteX0" fmla="*/ 0 w 2814419"/>
                <a:gd name="connsiteY0" fmla="*/ 0 h 905819"/>
                <a:gd name="connsiteX1" fmla="*/ 491951 w 2814419"/>
                <a:gd name="connsiteY1" fmla="*/ 297490 h 905819"/>
                <a:gd name="connsiteX2" fmla="*/ 1018225 w 2814419"/>
                <a:gd name="connsiteY2" fmla="*/ 697957 h 905819"/>
                <a:gd name="connsiteX3" fmla="*/ 1624583 w 2814419"/>
                <a:gd name="connsiteY3" fmla="*/ 881028 h 905819"/>
                <a:gd name="connsiteX4" fmla="*/ 2242382 w 2814419"/>
                <a:gd name="connsiteY4" fmla="*/ 846702 h 905819"/>
                <a:gd name="connsiteX5" fmla="*/ 2814419 w 2814419"/>
                <a:gd name="connsiteY5" fmla="*/ 709399 h 905819"/>
                <a:gd name="connsiteX6" fmla="*/ 2814419 w 2814419"/>
                <a:gd name="connsiteY6" fmla="*/ 709399 h 905819"/>
                <a:gd name="connsiteX7" fmla="*/ 2814419 w 2814419"/>
                <a:gd name="connsiteY7" fmla="*/ 709399 h 905819"/>
                <a:gd name="connsiteX8" fmla="*/ 2814419 w 2814419"/>
                <a:gd name="connsiteY8" fmla="*/ 709399 h 90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4419" h="905819">
                  <a:moveTo>
                    <a:pt x="0" y="0"/>
                  </a:moveTo>
                  <a:cubicBezTo>
                    <a:pt x="161123" y="90582"/>
                    <a:pt x="322247" y="181164"/>
                    <a:pt x="491951" y="297490"/>
                  </a:cubicBezTo>
                  <a:cubicBezTo>
                    <a:pt x="661655" y="413816"/>
                    <a:pt x="829453" y="600701"/>
                    <a:pt x="1018225" y="697957"/>
                  </a:cubicBezTo>
                  <a:cubicBezTo>
                    <a:pt x="1206997" y="795213"/>
                    <a:pt x="1420557" y="856237"/>
                    <a:pt x="1624583" y="881028"/>
                  </a:cubicBezTo>
                  <a:cubicBezTo>
                    <a:pt x="1828609" y="905819"/>
                    <a:pt x="2044076" y="875307"/>
                    <a:pt x="2242382" y="846702"/>
                  </a:cubicBezTo>
                  <a:cubicBezTo>
                    <a:pt x="2440688" y="818097"/>
                    <a:pt x="2814419" y="709399"/>
                    <a:pt x="2814419" y="709399"/>
                  </a:cubicBezTo>
                  <a:lnTo>
                    <a:pt x="2814419" y="709399"/>
                  </a:lnTo>
                  <a:lnTo>
                    <a:pt x="2814419" y="709399"/>
                  </a:lnTo>
                  <a:lnTo>
                    <a:pt x="2814419" y="709399"/>
                  </a:lnTo>
                </a:path>
              </a:pathLst>
            </a:custGeom>
            <a:noFill/>
            <a:ln w="41275" cap="flat" cmpd="sng" algn="ctr">
              <a:solidFill>
                <a:srgbClr val="FA0F0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457200" rtl="0" eaLnBrk="1" fontAlgn="base" latinLnBrk="0" hangingPunct="1">
                <a:lnSpc>
                  <a:spcPct val="100000"/>
                </a:lnSpc>
                <a:spcBef>
                  <a:spcPts val="600"/>
                </a:spcBef>
                <a:spcAft>
                  <a:spcPct val="0"/>
                </a:spcAft>
                <a:buClr>
                  <a:srgbClr val="000000"/>
                </a:buClr>
                <a:buSzPct val="100000"/>
                <a:buFont typeface="Times New Roman" charset="0"/>
                <a:buNone/>
                <a:tabLst/>
              </a:pPr>
              <a:endParaRPr kumimoji="0" lang="en-US" sz="2400" b="0" i="0" u="none" strike="noStrike" cap="none" normalizeH="0" baseline="0">
                <a:ln>
                  <a:noFill/>
                </a:ln>
                <a:solidFill>
                  <a:schemeClr val="bg1"/>
                </a:solidFill>
                <a:effectLst/>
                <a:latin typeface="Arial" charset="0"/>
              </a:endParaRPr>
            </a:p>
          </p:txBody>
        </p:sp>
        <p:sp>
          <p:nvSpPr>
            <p:cNvPr id="27" name="Oval 44"/>
            <p:cNvSpPr>
              <a:spLocks noChangeArrowheads="1"/>
            </p:cNvSpPr>
            <p:nvPr/>
          </p:nvSpPr>
          <p:spPr bwMode="auto">
            <a:xfrm rot="2100000">
              <a:off x="1986025" y="3990206"/>
              <a:ext cx="76200" cy="381000"/>
            </a:xfrm>
            <a:prstGeom prst="ellipse">
              <a:avLst/>
            </a:prstGeom>
            <a:solidFill>
              <a:srgbClr val="0000FF"/>
            </a:solidFill>
            <a:ln w="9525">
              <a:noFill/>
              <a:round/>
              <a:headEnd/>
              <a:tailEnd/>
            </a:ln>
          </p:spPr>
          <p:txBody>
            <a:bodyPr wrap="none" anchor="ctr"/>
            <a:lstStyle/>
            <a:p>
              <a:endParaRPr lang="en-US"/>
            </a:p>
          </p:txBody>
        </p:sp>
        <p:sp>
          <p:nvSpPr>
            <p:cNvPr id="28" name="TextBox 27"/>
            <p:cNvSpPr txBox="1"/>
            <p:nvPr/>
          </p:nvSpPr>
          <p:spPr>
            <a:xfrm>
              <a:off x="307692" y="4014961"/>
              <a:ext cx="1383948" cy="276999"/>
            </a:xfrm>
            <a:prstGeom prst="rect">
              <a:avLst/>
            </a:prstGeom>
            <a:solidFill>
              <a:srgbClr val="0000FF"/>
            </a:solidFill>
            <a:ln>
              <a:noFill/>
            </a:ln>
          </p:spPr>
          <p:txBody>
            <a:bodyPr wrap="square" lIns="45720" rIns="45720">
              <a:spAutoFit/>
            </a:bodyPr>
            <a:lstStyle/>
            <a:p>
              <a:pPr algn="ctr">
                <a:buFont typeface="Wingdings" pitchFamily="1" charset="2"/>
                <a:buNone/>
                <a:defRPr/>
              </a:pPr>
              <a:r>
                <a:rPr lang="en-US" sz="1200" dirty="0" smtClean="0">
                  <a:solidFill>
                    <a:srgbClr val="FFFFFF"/>
                  </a:solidFill>
                  <a:latin typeface="Arial" pitchFamily="1" charset="0"/>
                </a:rPr>
                <a:t>g-2 Target Station</a:t>
              </a:r>
              <a:endParaRPr lang="en-US" sz="1200" dirty="0">
                <a:solidFill>
                  <a:srgbClr val="FFFFFF"/>
                </a:solidFill>
                <a:latin typeface="Arial" pitchFamily="1" charset="0"/>
              </a:endParaRPr>
            </a:p>
          </p:txBody>
        </p:sp>
        <p:cxnSp>
          <p:nvCxnSpPr>
            <p:cNvPr id="29" name="Straight Connector 72"/>
            <p:cNvCxnSpPr>
              <a:cxnSpLocks noChangeAspect="1" noChangeShapeType="1"/>
            </p:cNvCxnSpPr>
            <p:nvPr/>
          </p:nvCxnSpPr>
          <p:spPr bwMode="auto">
            <a:xfrm>
              <a:off x="497840" y="2689220"/>
              <a:ext cx="198408" cy="228600"/>
            </a:xfrm>
            <a:prstGeom prst="line">
              <a:avLst/>
            </a:prstGeom>
            <a:noFill/>
            <a:ln w="38100">
              <a:solidFill>
                <a:srgbClr val="FF0000"/>
              </a:solidFill>
              <a:prstDash val="solid"/>
              <a:round/>
              <a:headEnd/>
              <a:tailEnd type="none" w="med" len="sm"/>
            </a:ln>
          </p:spPr>
        </p:cxnSp>
      </p:grpSp>
      <p:sp>
        <p:nvSpPr>
          <p:cNvPr id="32" name="TextBox 31"/>
          <p:cNvSpPr txBox="1"/>
          <p:nvPr/>
        </p:nvSpPr>
        <p:spPr>
          <a:xfrm>
            <a:off x="4739640" y="823904"/>
            <a:ext cx="2930351" cy="584775"/>
          </a:xfrm>
          <a:prstGeom prst="rect">
            <a:avLst/>
          </a:prstGeom>
          <a:noFill/>
        </p:spPr>
        <p:txBody>
          <a:bodyPr wrap="square" rtlCol="0">
            <a:spAutoFit/>
          </a:bodyPr>
          <a:lstStyle/>
          <a:p>
            <a:r>
              <a:rPr lang="en-US" sz="1600" dirty="0" smtClean="0"/>
              <a:t>Assembling new RF cavities to install in FY16</a:t>
            </a:r>
            <a:endParaRPr lang="en-US" sz="1600" dirty="0"/>
          </a:p>
        </p:txBody>
      </p:sp>
      <p:cxnSp>
        <p:nvCxnSpPr>
          <p:cNvPr id="34" name="Straight Arrow Connector 33"/>
          <p:cNvCxnSpPr/>
          <p:nvPr/>
        </p:nvCxnSpPr>
        <p:spPr>
          <a:xfrm flipH="1">
            <a:off x="3741796" y="1353283"/>
            <a:ext cx="1099185" cy="2476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39" name="Group 38"/>
          <p:cNvGrpSpPr/>
          <p:nvPr/>
        </p:nvGrpSpPr>
        <p:grpSpPr>
          <a:xfrm>
            <a:off x="4828032" y="3221096"/>
            <a:ext cx="4315968" cy="2907792"/>
            <a:chOff x="4828032" y="3221096"/>
            <a:chExt cx="4315968" cy="2907792"/>
          </a:xfrm>
        </p:grpSpPr>
        <p:pic>
          <p:nvPicPr>
            <p:cNvPr id="33" name="Pictur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8032" y="3221096"/>
              <a:ext cx="4315968" cy="2907792"/>
            </a:xfrm>
            <a:prstGeom prst="rect">
              <a:avLst/>
            </a:prstGeom>
          </p:spPr>
        </p:pic>
        <p:cxnSp>
          <p:nvCxnSpPr>
            <p:cNvPr id="36" name="Straight Connector 35"/>
            <p:cNvCxnSpPr/>
            <p:nvPr/>
          </p:nvCxnSpPr>
          <p:spPr>
            <a:xfrm flipV="1">
              <a:off x="5853588" y="3674422"/>
              <a:ext cx="3290412" cy="799753"/>
            </a:xfrm>
            <a:prstGeom prst="line">
              <a:avLst/>
            </a:prstGeom>
            <a:ln>
              <a:prstDash val="dash"/>
            </a:ln>
          </p:spPr>
          <p:style>
            <a:lnRef idx="2">
              <a:schemeClr val="accent1"/>
            </a:lnRef>
            <a:fillRef idx="0">
              <a:schemeClr val="accent1"/>
            </a:fillRef>
            <a:effectRef idx="1">
              <a:schemeClr val="accent1"/>
            </a:effectRef>
            <a:fontRef idx="minor">
              <a:schemeClr val="tx1"/>
            </a:fontRef>
          </p:style>
        </p:cxnSp>
      </p:grpSp>
      <p:sp>
        <p:nvSpPr>
          <p:cNvPr id="38" name="TextBox 37"/>
          <p:cNvSpPr txBox="1"/>
          <p:nvPr/>
        </p:nvSpPr>
        <p:spPr>
          <a:xfrm>
            <a:off x="4853767" y="5281173"/>
            <a:ext cx="2050537" cy="1323439"/>
          </a:xfrm>
          <a:prstGeom prst="rect">
            <a:avLst/>
          </a:prstGeom>
          <a:solidFill>
            <a:schemeClr val="bg1"/>
          </a:solidFill>
        </p:spPr>
        <p:txBody>
          <a:bodyPr wrap="square" rtlCol="0">
            <a:spAutoFit/>
          </a:bodyPr>
          <a:lstStyle/>
          <a:p>
            <a:r>
              <a:rPr lang="en-US" sz="1600" dirty="0" smtClean="0"/>
              <a:t>New connection from RR to P1-line to be installed this summer</a:t>
            </a:r>
          </a:p>
          <a:p>
            <a:r>
              <a:rPr lang="en-US" sz="1600" dirty="0" smtClean="0"/>
              <a:t>(Drives the length of the shutdown)</a:t>
            </a:r>
            <a:endParaRPr lang="en-US" sz="1600" dirty="0"/>
          </a:p>
        </p:txBody>
      </p:sp>
      <p:cxnSp>
        <p:nvCxnSpPr>
          <p:cNvPr id="47" name="Straight Arrow Connector 46"/>
          <p:cNvCxnSpPr/>
          <p:nvPr/>
        </p:nvCxnSpPr>
        <p:spPr>
          <a:xfrm flipH="1" flipV="1">
            <a:off x="696248" y="2898635"/>
            <a:ext cx="4406453" cy="12001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7535" y="910794"/>
            <a:ext cx="1426464" cy="2176272"/>
          </a:xfrm>
          <a:prstGeom prst="rect">
            <a:avLst/>
          </a:prstGeom>
        </p:spPr>
      </p:pic>
    </p:spTree>
    <p:extLst>
      <p:ext uri="{BB962C8B-B14F-4D97-AF65-F5344CB8AC3E}">
        <p14:creationId xmlns:p14="http://schemas.microsoft.com/office/powerpoint/2010/main" val="22210802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Pbar</a:t>
            </a:r>
            <a:r>
              <a:rPr lang="en-US" dirty="0" smtClean="0"/>
              <a:t> to Muon reconfiguration for Muon </a:t>
            </a:r>
            <a:r>
              <a:rPr lang="en-US" dirty="0"/>
              <a:t>Campus / g-2 / Mu2e</a:t>
            </a:r>
          </a:p>
        </p:txBody>
      </p:sp>
      <p:sp>
        <p:nvSpPr>
          <p:cNvPr id="5" name="Footer Placeholder 4"/>
          <p:cNvSpPr>
            <a:spLocks noGrp="1"/>
          </p:cNvSpPr>
          <p:nvPr>
            <p:ph type="ftr" sz="quarter" idx="11"/>
          </p:nvPr>
        </p:nvSpPr>
        <p:spPr/>
        <p:txBody>
          <a:bodyPr/>
          <a:lstStyle/>
          <a:p>
            <a:pPr>
              <a:defRPr/>
            </a:pPr>
            <a:r>
              <a:rPr lang="en-US" smtClean="0"/>
              <a:t>S. Nagaitsev | Accelerator Division</a:t>
            </a:r>
            <a:endParaRPr lang="en-US" b="1" dirty="0"/>
          </a:p>
        </p:txBody>
      </p:sp>
      <p:sp>
        <p:nvSpPr>
          <p:cNvPr id="6" name="Slide Number Placeholder 5"/>
          <p:cNvSpPr>
            <a:spLocks noGrp="1"/>
          </p:cNvSpPr>
          <p:nvPr>
            <p:ph type="sldNum" sz="quarter" idx="12"/>
          </p:nvPr>
        </p:nvSpPr>
        <p:spPr/>
        <p:txBody>
          <a:bodyPr/>
          <a:lstStyle/>
          <a:p>
            <a:fld id="{EC1EDC5F-450D-4B03-AEB8-070F03DC26DD}" type="slidenum">
              <a:rPr lang="en-US" smtClean="0"/>
              <a:pPr/>
              <a:t>25</a:t>
            </a:fld>
            <a:endParaRPr lang="en-US"/>
          </a:p>
        </p:txBody>
      </p:sp>
      <p:grpSp>
        <p:nvGrpSpPr>
          <p:cNvPr id="7" name="Group 6"/>
          <p:cNvGrpSpPr/>
          <p:nvPr/>
        </p:nvGrpSpPr>
        <p:grpSpPr>
          <a:xfrm>
            <a:off x="4824134" y="846136"/>
            <a:ext cx="4328082" cy="2006600"/>
            <a:chOff x="21414" y="2717800"/>
            <a:chExt cx="4328082" cy="200660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14" y="2717800"/>
              <a:ext cx="4328082" cy="2006600"/>
            </a:xfrm>
            <a:prstGeom prst="rect">
              <a:avLst/>
            </a:prstGeom>
          </p:spPr>
        </p:pic>
        <p:sp>
          <p:nvSpPr>
            <p:cNvPr id="9" name="TextBox 8"/>
            <p:cNvSpPr txBox="1"/>
            <p:nvPr/>
          </p:nvSpPr>
          <p:spPr>
            <a:xfrm>
              <a:off x="580841" y="2743200"/>
              <a:ext cx="2710999" cy="307777"/>
            </a:xfrm>
            <a:prstGeom prst="rect">
              <a:avLst/>
            </a:prstGeom>
            <a:noFill/>
          </p:spPr>
          <p:txBody>
            <a:bodyPr wrap="none" rtlCol="0">
              <a:spAutoFit/>
            </a:bodyPr>
            <a:lstStyle/>
            <a:p>
              <a:r>
                <a:rPr lang="en-US" sz="1400" dirty="0" smtClean="0">
                  <a:solidFill>
                    <a:schemeClr val="bg1"/>
                  </a:solidFill>
                </a:rPr>
                <a:t>5/8/14 start of decommissioning</a:t>
              </a:r>
              <a:endParaRPr lang="en-US" sz="1400" dirty="0">
                <a:solidFill>
                  <a:schemeClr val="bg1"/>
                </a:solidFill>
              </a:endParaRPr>
            </a:p>
          </p:txBody>
        </p:sp>
      </p:grpSp>
      <p:grpSp>
        <p:nvGrpSpPr>
          <p:cNvPr id="10" name="Group 9"/>
          <p:cNvGrpSpPr/>
          <p:nvPr/>
        </p:nvGrpSpPr>
        <p:grpSpPr>
          <a:xfrm>
            <a:off x="4829175" y="2881366"/>
            <a:ext cx="4317700" cy="2016936"/>
            <a:chOff x="4829175" y="4767143"/>
            <a:chExt cx="4317700" cy="2016936"/>
          </a:xfrm>
        </p:grpSpPr>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8844"/>
            <a:stretch/>
          </p:blipFill>
          <p:spPr>
            <a:xfrm>
              <a:off x="4829175" y="4772399"/>
              <a:ext cx="4317700" cy="2011680"/>
            </a:xfrm>
            <a:prstGeom prst="rect">
              <a:avLst/>
            </a:prstGeom>
          </p:spPr>
        </p:pic>
        <p:sp>
          <p:nvSpPr>
            <p:cNvPr id="12" name="TextBox 11"/>
            <p:cNvSpPr txBox="1"/>
            <p:nvPr/>
          </p:nvSpPr>
          <p:spPr>
            <a:xfrm>
              <a:off x="5986480" y="4767143"/>
              <a:ext cx="779381" cy="307777"/>
            </a:xfrm>
            <a:prstGeom prst="rect">
              <a:avLst/>
            </a:prstGeom>
            <a:noFill/>
          </p:spPr>
          <p:txBody>
            <a:bodyPr wrap="none" rtlCol="0">
              <a:spAutoFit/>
            </a:bodyPr>
            <a:lstStyle/>
            <a:p>
              <a:r>
                <a:rPr lang="en-US" sz="1400" dirty="0" smtClean="0">
                  <a:solidFill>
                    <a:schemeClr val="accent6"/>
                  </a:solidFill>
                </a:rPr>
                <a:t>3/23/15</a:t>
              </a:r>
              <a:endParaRPr lang="en-US" sz="1400" dirty="0">
                <a:solidFill>
                  <a:schemeClr val="accent6"/>
                </a:solidFill>
              </a:endParaRPr>
            </a:p>
          </p:txBody>
        </p:sp>
      </p:grpSp>
      <p:pic>
        <p:nvPicPr>
          <p:cNvPr id="16"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3115"/>
          <a:stretch/>
        </p:blipFill>
        <p:spPr bwMode="auto">
          <a:xfrm>
            <a:off x="2367643" y="924052"/>
            <a:ext cx="2445332" cy="4535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590" r="2153"/>
          <a:stretch/>
        </p:blipFill>
        <p:spPr bwMode="auto">
          <a:xfrm>
            <a:off x="14288" y="846136"/>
            <a:ext cx="2386012" cy="4577715"/>
          </a:xfrm>
          <a:prstGeom prst="round2DiagRect">
            <a:avLst>
              <a:gd name="adj1" fmla="val 45395"/>
              <a:gd name="adj2" fmla="val 0"/>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Content Placeholder 5"/>
          <p:cNvSpPr txBox="1">
            <a:spLocks/>
          </p:cNvSpPr>
          <p:nvPr/>
        </p:nvSpPr>
        <p:spPr>
          <a:xfrm>
            <a:off x="2922813" y="4926008"/>
            <a:ext cx="6221187" cy="1311507"/>
          </a:xfrm>
          <a:prstGeom prst="rect">
            <a:avLst/>
          </a:prstGeom>
        </p:spPr>
        <p:txBody>
          <a:bodyPr lIns="0" tIns="0" rIns="0" bIns="0">
            <a:noAutofit/>
          </a:bodyPr>
          <a:lstStyle>
            <a:lvl1pPr marL="342900" indent="-342900" algn="l" defTabSz="457200" rtl="0" eaLnBrk="1" fontAlgn="base" hangingPunct="1">
              <a:spcBef>
                <a:spcPct val="20000"/>
              </a:spcBef>
              <a:spcAft>
                <a:spcPct val="0"/>
              </a:spcAft>
              <a:buFont typeface="Arial" pitchFamily="34" charset="0"/>
              <a:buChar char="•"/>
              <a:defRPr sz="2400" kern="1200">
                <a:solidFill>
                  <a:srgbClr val="404040"/>
                </a:solidFill>
                <a:latin typeface="Helvetica"/>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200" kern="1200">
                <a:solidFill>
                  <a:srgbClr val="404040"/>
                </a:solidFill>
                <a:latin typeface="Helvetica"/>
                <a:ea typeface="MS PGothic" pitchFamily="34" charset="-128"/>
                <a:cs typeface="ＭＳ Ｐゴシック" charset="0"/>
              </a:defRPr>
            </a:lvl2pPr>
            <a:lvl3pPr marL="1143000" indent="-228600" algn="l" defTabSz="457200" rtl="0" eaLnBrk="1" fontAlgn="base" hangingPunct="1">
              <a:spcBef>
                <a:spcPct val="20000"/>
              </a:spcBef>
              <a:spcAft>
                <a:spcPct val="0"/>
              </a:spcAft>
              <a:buFont typeface="Arial" pitchFamily="34" charset="0"/>
              <a:buChar char="•"/>
              <a:defRPr sz="2000" kern="1200">
                <a:solidFill>
                  <a:srgbClr val="404040"/>
                </a:solidFill>
                <a:latin typeface="Helvetica"/>
                <a:ea typeface="MS PGothic" pitchFamily="34" charset="-128"/>
                <a:cs typeface="ＭＳ Ｐゴシック" charset="0"/>
              </a:defRPr>
            </a:lvl3pPr>
            <a:lvl4pPr marL="1600200" indent="-228600" algn="l" defTabSz="457200" rtl="0" eaLnBrk="1" fontAlgn="base" hangingPunct="1">
              <a:spcBef>
                <a:spcPct val="20000"/>
              </a:spcBef>
              <a:spcAft>
                <a:spcPct val="0"/>
              </a:spcAft>
              <a:buFont typeface="Arial" pitchFamily="34" charset="0"/>
              <a:buChar char="–"/>
              <a:defRPr sz="1800" kern="1200">
                <a:solidFill>
                  <a:srgbClr val="404040"/>
                </a:solidFill>
                <a:latin typeface="Helvetica"/>
                <a:ea typeface="MS PGothic" pitchFamily="34" charset="-128"/>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MS PGothic"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smtClean="0"/>
              <a:t>Remove existing magnets </a:t>
            </a:r>
          </a:p>
          <a:p>
            <a:r>
              <a:rPr lang="en-US" sz="1800" dirty="0" smtClean="0"/>
              <a:t>Reconfigure cables, cooling water, electrical bus, lighting </a:t>
            </a:r>
          </a:p>
          <a:p>
            <a:r>
              <a:rPr lang="en-US" sz="1800" dirty="0" smtClean="0"/>
              <a:t>Install injection and extraction lines</a:t>
            </a:r>
          </a:p>
          <a:p>
            <a:r>
              <a:rPr lang="en-US" sz="1800" dirty="0" smtClean="0"/>
              <a:t>Reinstall Delivery Ring magnets</a:t>
            </a:r>
            <a:endParaRPr lang="en-US" sz="1800" dirty="0"/>
          </a:p>
        </p:txBody>
      </p:sp>
      <p:sp>
        <p:nvSpPr>
          <p:cNvPr id="19" name="Oval 18"/>
          <p:cNvSpPr/>
          <p:nvPr/>
        </p:nvSpPr>
        <p:spPr>
          <a:xfrm rot="2100000">
            <a:off x="3621017" y="1223272"/>
            <a:ext cx="489858" cy="197575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3216729" y="3277873"/>
            <a:ext cx="1749198" cy="1477328"/>
          </a:xfrm>
          <a:prstGeom prst="rect">
            <a:avLst/>
          </a:prstGeom>
          <a:noFill/>
        </p:spPr>
        <p:txBody>
          <a:bodyPr wrap="square" rtlCol="0">
            <a:spAutoFit/>
          </a:bodyPr>
          <a:lstStyle/>
          <a:p>
            <a:pPr algn="ctr"/>
            <a:r>
              <a:rPr lang="en-US" sz="1800" dirty="0" smtClean="0"/>
              <a:t>reconfiguration of new injection/ extraction region</a:t>
            </a:r>
            <a:endParaRPr lang="en-US" sz="1800" dirty="0"/>
          </a:p>
        </p:txBody>
      </p:sp>
    </p:spTree>
    <p:extLst>
      <p:ext uri="{BB962C8B-B14F-4D97-AF65-F5344CB8AC3E}">
        <p14:creationId xmlns:p14="http://schemas.microsoft.com/office/powerpoint/2010/main" val="17130221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Proton Improvement Plan-II</a:t>
            </a:r>
            <a:endParaRPr lang="en-US" dirty="0"/>
          </a:p>
        </p:txBody>
      </p:sp>
      <p:sp>
        <p:nvSpPr>
          <p:cNvPr id="3" name="Content Placeholder 2"/>
          <p:cNvSpPr>
            <a:spLocks noGrp="1"/>
          </p:cNvSpPr>
          <p:nvPr>
            <p:ph idx="1"/>
          </p:nvPr>
        </p:nvSpPr>
        <p:spPr/>
        <p:txBody>
          <a:bodyPr/>
          <a:lstStyle/>
          <a:p>
            <a:r>
              <a:rPr lang="en-US" dirty="0" smtClean="0"/>
              <a:t>Goal: Provide &gt;1 MW at the time of LBNF startup (~2023)</a:t>
            </a:r>
          </a:p>
          <a:p>
            <a:r>
              <a:rPr lang="en-US" dirty="0" smtClean="0"/>
              <a:t>800 MeV superconducting pulsed </a:t>
            </a:r>
            <a:r>
              <a:rPr lang="en-US" dirty="0" err="1" smtClean="0"/>
              <a:t>linac</a:t>
            </a:r>
            <a:r>
              <a:rPr lang="en-US" dirty="0" smtClean="0"/>
              <a:t> + enhancements to existing complex; extendible to support &gt;2 MW operations and upgradable to continuous wave (CW) operations</a:t>
            </a:r>
          </a:p>
          <a:p>
            <a:pPr lvl="1"/>
            <a:r>
              <a:rPr lang="en-US" dirty="0" smtClean="0"/>
              <a:t>Builds on significant existing infrastructure</a:t>
            </a:r>
          </a:p>
          <a:p>
            <a:pPr lvl="1"/>
            <a:r>
              <a:rPr lang="en-US" dirty="0" smtClean="0"/>
              <a:t>Capitalizes on major investment in superconducting </a:t>
            </a:r>
            <a:r>
              <a:rPr lang="en-US" dirty="0" err="1" smtClean="0"/>
              <a:t>rf</a:t>
            </a:r>
            <a:r>
              <a:rPr lang="en-US" dirty="0" smtClean="0"/>
              <a:t> technologies</a:t>
            </a:r>
          </a:p>
          <a:p>
            <a:pPr lvl="1"/>
            <a:r>
              <a:rPr lang="en-US" dirty="0" smtClean="0"/>
              <a:t>Eliminates significant operational risks inherent in existing </a:t>
            </a:r>
            <a:r>
              <a:rPr lang="en-US" dirty="0" err="1" smtClean="0"/>
              <a:t>linac</a:t>
            </a:r>
            <a:endParaRPr lang="en-US" dirty="0" smtClean="0"/>
          </a:p>
          <a:p>
            <a:pPr lvl="1"/>
            <a:r>
              <a:rPr lang="en-US" dirty="0" smtClean="0"/>
              <a:t>Siting consistent with eventual replacement of the Booster as the source of protons for injection into Main Injector</a:t>
            </a:r>
          </a:p>
          <a:p>
            <a:r>
              <a:rPr lang="en-US" dirty="0" smtClean="0"/>
              <a:t>Whitepaper available at</a:t>
            </a:r>
          </a:p>
          <a:p>
            <a:pPr marL="0" indent="0" algn="ctr">
              <a:buNone/>
            </a:pPr>
            <a:r>
              <a:rPr lang="en-US" sz="2200" dirty="0" smtClean="0">
                <a:solidFill>
                  <a:schemeClr val="tx2"/>
                </a:solidFill>
                <a:latin typeface="Helvetica" pitchFamily="34" charset="0"/>
                <a:hlinkClick r:id="rId2"/>
              </a:rPr>
              <a:t>projectx-docdb.fnal.gov/</a:t>
            </a:r>
            <a:r>
              <a:rPr lang="en-US" sz="2200" dirty="0" err="1" smtClean="0">
                <a:solidFill>
                  <a:schemeClr val="tx2"/>
                </a:solidFill>
                <a:latin typeface="Helvetica" pitchFamily="34" charset="0"/>
                <a:hlinkClick r:id="rId2"/>
              </a:rPr>
              <a:t>cgi</a:t>
            </a:r>
            <a:r>
              <a:rPr lang="en-US" sz="2200" dirty="0" smtClean="0">
                <a:solidFill>
                  <a:schemeClr val="tx2"/>
                </a:solidFill>
                <a:latin typeface="Helvetica" pitchFamily="34" charset="0"/>
                <a:hlinkClick r:id="rId2"/>
              </a:rPr>
              <a:t>-bin/</a:t>
            </a:r>
            <a:r>
              <a:rPr lang="en-US" sz="2200" dirty="0" err="1" smtClean="0">
                <a:solidFill>
                  <a:schemeClr val="tx2"/>
                </a:solidFill>
                <a:latin typeface="Helvetica" pitchFamily="34" charset="0"/>
                <a:hlinkClick r:id="rId2"/>
              </a:rPr>
              <a:t>ShowDocument?docid</a:t>
            </a:r>
            <a:r>
              <a:rPr lang="en-US" sz="2200" dirty="0" smtClean="0">
                <a:solidFill>
                  <a:schemeClr val="tx2"/>
                </a:solidFill>
                <a:latin typeface="Helvetica" pitchFamily="34" charset="0"/>
                <a:hlinkClick r:id="rId2"/>
              </a:rPr>
              <a:t>=1232</a:t>
            </a:r>
            <a:endParaRPr lang="en-US" sz="2200" dirty="0">
              <a:solidFill>
                <a:schemeClr val="tx2"/>
              </a:solidFill>
              <a:latin typeface="Helvetica" pitchFamily="34" charset="0"/>
            </a:endParaRPr>
          </a:p>
        </p:txBody>
      </p:sp>
      <p:sp>
        <p:nvSpPr>
          <p:cNvPr id="5" name="Footer Placeholder 4"/>
          <p:cNvSpPr>
            <a:spLocks noGrp="1"/>
          </p:cNvSpPr>
          <p:nvPr>
            <p:ph type="ftr" sz="quarter" idx="11"/>
          </p:nvPr>
        </p:nvSpPr>
        <p:spPr/>
        <p:txBody>
          <a:bodyPr/>
          <a:lstStyle/>
          <a:p>
            <a:r>
              <a:rPr lang="en-US" smtClean="0"/>
              <a:t>S. Nagaitsev | Accelerator Division</a:t>
            </a:r>
            <a:endParaRPr lang="en-US"/>
          </a:p>
        </p:txBody>
      </p:sp>
      <p:sp>
        <p:nvSpPr>
          <p:cNvPr id="6" name="Slide Number Placeholder 5"/>
          <p:cNvSpPr>
            <a:spLocks noGrp="1"/>
          </p:cNvSpPr>
          <p:nvPr>
            <p:ph type="sldNum" sz="quarter" idx="12"/>
          </p:nvPr>
        </p:nvSpPr>
        <p:spPr/>
        <p:txBody>
          <a:bodyPr/>
          <a:lstStyle/>
          <a:p>
            <a:fld id="{7D55877B-C70F-4BBF-BBC5-918A59F7967E}" type="slidenum">
              <a:rPr lang="en-US" smtClean="0"/>
              <a:pPr/>
              <a:t>26</a:t>
            </a:fld>
            <a:endParaRPr lang="en-US"/>
          </a:p>
        </p:txBody>
      </p:sp>
    </p:spTree>
    <p:extLst>
      <p:ext uri="{BB962C8B-B14F-4D97-AF65-F5344CB8AC3E}">
        <p14:creationId xmlns:p14="http://schemas.microsoft.com/office/powerpoint/2010/main" val="19269475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PIP-II schematic</a:t>
            </a:r>
            <a:endParaRPr lang="en-US" dirty="0"/>
          </a:p>
        </p:txBody>
      </p:sp>
      <p:sp>
        <p:nvSpPr>
          <p:cNvPr id="5" name="Footer Placeholder 4"/>
          <p:cNvSpPr>
            <a:spLocks noGrp="1"/>
          </p:cNvSpPr>
          <p:nvPr>
            <p:ph type="ftr" sz="quarter" idx="11"/>
          </p:nvPr>
        </p:nvSpPr>
        <p:spPr/>
        <p:txBody>
          <a:bodyPr/>
          <a:lstStyle/>
          <a:p>
            <a:pPr>
              <a:defRPr/>
            </a:pPr>
            <a:r>
              <a:rPr lang="en-US" smtClean="0"/>
              <a:t>S. Nagaitsev | Accelerator Division</a:t>
            </a:r>
            <a:endParaRPr lang="en-US" b="1" dirty="0"/>
          </a:p>
        </p:txBody>
      </p:sp>
      <p:sp>
        <p:nvSpPr>
          <p:cNvPr id="6" name="Slide Number Placeholder 5"/>
          <p:cNvSpPr>
            <a:spLocks noGrp="1"/>
          </p:cNvSpPr>
          <p:nvPr>
            <p:ph type="sldNum" sz="quarter" idx="12"/>
          </p:nvPr>
        </p:nvSpPr>
        <p:spPr/>
        <p:txBody>
          <a:bodyPr/>
          <a:lstStyle/>
          <a:p>
            <a:fld id="{34D63D2E-DB16-4AD3-B02E-E39B642A41C3}" type="slidenum">
              <a:rPr lang="en-US" smtClean="0"/>
              <a:pPr/>
              <a:t>27</a:t>
            </a:fld>
            <a:endParaRPr lang="en-US"/>
          </a:p>
        </p:txBody>
      </p:sp>
      <p:sp>
        <p:nvSpPr>
          <p:cNvPr id="19" name="Content Placeholder 2"/>
          <p:cNvSpPr>
            <a:spLocks noGrp="1"/>
          </p:cNvSpPr>
          <p:nvPr>
            <p:ph idx="1"/>
          </p:nvPr>
        </p:nvSpPr>
        <p:spPr>
          <a:xfrm>
            <a:off x="504968" y="5219886"/>
            <a:ext cx="2142698" cy="905477"/>
          </a:xfrm>
        </p:spPr>
        <p:txBody>
          <a:bodyPr/>
          <a:lstStyle/>
          <a:p>
            <a:pPr marL="0" indent="0" algn="ctr">
              <a:buNone/>
            </a:pPr>
            <a:r>
              <a:rPr lang="en-US" dirty="0" smtClean="0">
                <a:solidFill>
                  <a:srgbClr val="C00000"/>
                </a:solidFill>
              </a:rPr>
              <a:t>New </a:t>
            </a:r>
            <a:r>
              <a:rPr lang="en-US" u="sng" dirty="0" smtClean="0">
                <a:solidFill>
                  <a:srgbClr val="C00000"/>
                </a:solidFill>
              </a:rPr>
              <a:t>800</a:t>
            </a:r>
            <a:r>
              <a:rPr lang="en-US" dirty="0" smtClean="0">
                <a:solidFill>
                  <a:srgbClr val="C00000"/>
                </a:solidFill>
              </a:rPr>
              <a:t> MeV</a:t>
            </a:r>
          </a:p>
          <a:p>
            <a:pPr marL="0" indent="0" algn="ctr">
              <a:buNone/>
            </a:pPr>
            <a:r>
              <a:rPr lang="en-US" dirty="0" smtClean="0">
                <a:solidFill>
                  <a:srgbClr val="C00000"/>
                </a:solidFill>
              </a:rPr>
              <a:t>SRF </a:t>
            </a:r>
            <a:r>
              <a:rPr lang="en-US" dirty="0" err="1" smtClean="0">
                <a:solidFill>
                  <a:srgbClr val="C00000"/>
                </a:solidFill>
              </a:rPr>
              <a:t>Linac</a:t>
            </a:r>
            <a:endParaRPr lang="en-US" dirty="0">
              <a:solidFill>
                <a:srgbClr val="C00000"/>
              </a:solidFill>
            </a:endParaRPr>
          </a:p>
        </p:txBody>
      </p:sp>
      <p:cxnSp>
        <p:nvCxnSpPr>
          <p:cNvPr id="20" name="Straight Connector 19"/>
          <p:cNvCxnSpPr/>
          <p:nvPr/>
        </p:nvCxnSpPr>
        <p:spPr>
          <a:xfrm>
            <a:off x="1003852" y="5019261"/>
            <a:ext cx="1479704" cy="0"/>
          </a:xfrm>
          <a:prstGeom prst="line">
            <a:avLst/>
          </a:prstGeom>
          <a:ln w="136525">
            <a:solidFill>
              <a:srgbClr val="C00000"/>
            </a:solidFill>
          </a:ln>
        </p:spPr>
        <p:style>
          <a:lnRef idx="2">
            <a:schemeClr val="accent1"/>
          </a:lnRef>
          <a:fillRef idx="0">
            <a:schemeClr val="accent1"/>
          </a:fillRef>
          <a:effectRef idx="1">
            <a:schemeClr val="accent1"/>
          </a:effectRef>
          <a:fontRef idx="minor">
            <a:schemeClr val="tx1"/>
          </a:fontRef>
        </p:style>
      </p:cxnSp>
      <p:sp>
        <p:nvSpPr>
          <p:cNvPr id="21" name="Oval 20"/>
          <p:cNvSpPr/>
          <p:nvPr/>
        </p:nvSpPr>
        <p:spPr>
          <a:xfrm>
            <a:off x="3206044" y="4007556"/>
            <a:ext cx="1027289" cy="1011705"/>
          </a:xfrm>
          <a:prstGeom prst="ellipse">
            <a:avLst/>
          </a:prstGeom>
          <a:noFill/>
          <a:ln w="101600">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Arc 21"/>
          <p:cNvSpPr/>
          <p:nvPr/>
        </p:nvSpPr>
        <p:spPr>
          <a:xfrm rot="7012560">
            <a:off x="890907" y="-5115481"/>
            <a:ext cx="8062097" cy="8826055"/>
          </a:xfrm>
          <a:prstGeom prst="arc">
            <a:avLst>
              <a:gd name="adj1" fmla="val 15803925"/>
              <a:gd name="adj2" fmla="val 1910451"/>
            </a:avLst>
          </a:prstGeom>
          <a:ln w="101600">
            <a:solidFill>
              <a:schemeClr val="tx2">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Content Placeholder 2"/>
          <p:cNvSpPr txBox="1">
            <a:spLocks/>
          </p:cNvSpPr>
          <p:nvPr/>
        </p:nvSpPr>
        <p:spPr>
          <a:xfrm>
            <a:off x="3206044" y="5281487"/>
            <a:ext cx="2253060" cy="905477"/>
          </a:xfrm>
          <a:prstGeom prst="rect">
            <a:avLst/>
          </a:prstGeom>
        </p:spPr>
        <p:txBody>
          <a:bodyPr lIns="0" tIns="0" rIns="0" bIns="0"/>
          <a:lstStyle>
            <a:lvl1pPr marL="342900" indent="-342900" algn="l" defTabSz="457200" rtl="0" eaLnBrk="1" fontAlgn="base" hangingPunct="1">
              <a:spcBef>
                <a:spcPct val="20000"/>
              </a:spcBef>
              <a:spcAft>
                <a:spcPct val="0"/>
              </a:spcAft>
              <a:buFont typeface="Arial" pitchFamily="34" charset="0"/>
              <a:buChar char="•"/>
              <a:defRPr sz="2400" kern="1200">
                <a:solidFill>
                  <a:srgbClr val="404040"/>
                </a:solidFill>
                <a:latin typeface="Helvetica"/>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200" kern="1200">
                <a:solidFill>
                  <a:srgbClr val="404040"/>
                </a:solidFill>
                <a:latin typeface="Helvetica"/>
                <a:ea typeface="MS PGothic" pitchFamily="34" charset="-128"/>
                <a:cs typeface="ＭＳ Ｐゴシック" charset="0"/>
              </a:defRPr>
            </a:lvl2pPr>
            <a:lvl3pPr marL="1143000" indent="-228600" algn="l" defTabSz="457200" rtl="0" eaLnBrk="1" fontAlgn="base" hangingPunct="1">
              <a:spcBef>
                <a:spcPct val="20000"/>
              </a:spcBef>
              <a:spcAft>
                <a:spcPct val="0"/>
              </a:spcAft>
              <a:buFont typeface="Arial" pitchFamily="34" charset="0"/>
              <a:buChar char="•"/>
              <a:defRPr sz="2000" kern="1200">
                <a:solidFill>
                  <a:srgbClr val="404040"/>
                </a:solidFill>
                <a:latin typeface="Helvetica"/>
                <a:ea typeface="MS PGothic" pitchFamily="34" charset="-128"/>
                <a:cs typeface="ＭＳ Ｐゴシック" charset="0"/>
              </a:defRPr>
            </a:lvl3pPr>
            <a:lvl4pPr marL="1600200" indent="-228600" algn="l" defTabSz="457200" rtl="0" eaLnBrk="1" fontAlgn="base" hangingPunct="1">
              <a:spcBef>
                <a:spcPct val="20000"/>
              </a:spcBef>
              <a:spcAft>
                <a:spcPct val="0"/>
              </a:spcAft>
              <a:buFont typeface="Arial" pitchFamily="34" charset="0"/>
              <a:buChar char="–"/>
              <a:defRPr sz="1800" kern="1200">
                <a:solidFill>
                  <a:srgbClr val="404040"/>
                </a:solidFill>
                <a:latin typeface="Helvetica"/>
                <a:ea typeface="MS PGothic" pitchFamily="34" charset="-128"/>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MS PGothic"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pitchFamily="34" charset="0"/>
              <a:buNone/>
            </a:pPr>
            <a:r>
              <a:rPr lang="en-US" dirty="0" smtClean="0">
                <a:solidFill>
                  <a:schemeClr val="tx2">
                    <a:lumMod val="50000"/>
                  </a:schemeClr>
                </a:solidFill>
              </a:rPr>
              <a:t>Existing 8 </a:t>
            </a:r>
            <a:r>
              <a:rPr lang="en-US" dirty="0" err="1" smtClean="0">
                <a:solidFill>
                  <a:schemeClr val="tx2">
                    <a:lumMod val="50000"/>
                  </a:schemeClr>
                </a:solidFill>
              </a:rPr>
              <a:t>GeV</a:t>
            </a:r>
            <a:endParaRPr lang="en-US" dirty="0" smtClean="0">
              <a:solidFill>
                <a:schemeClr val="tx2">
                  <a:lumMod val="50000"/>
                </a:schemeClr>
              </a:solidFill>
            </a:endParaRPr>
          </a:p>
          <a:p>
            <a:pPr marL="0" indent="0" algn="ctr">
              <a:buFont typeface="Arial" pitchFamily="34" charset="0"/>
              <a:buNone/>
            </a:pPr>
            <a:r>
              <a:rPr lang="en-US" dirty="0" smtClean="0">
                <a:solidFill>
                  <a:schemeClr val="tx2">
                    <a:lumMod val="50000"/>
                  </a:schemeClr>
                </a:solidFill>
              </a:rPr>
              <a:t>Booster</a:t>
            </a:r>
            <a:endParaRPr lang="en-US" dirty="0">
              <a:solidFill>
                <a:schemeClr val="tx2">
                  <a:lumMod val="50000"/>
                </a:schemeClr>
              </a:solidFill>
            </a:endParaRPr>
          </a:p>
        </p:txBody>
      </p:sp>
      <p:sp>
        <p:nvSpPr>
          <p:cNvPr id="24" name="Content Placeholder 2"/>
          <p:cNvSpPr txBox="1">
            <a:spLocks/>
          </p:cNvSpPr>
          <p:nvPr/>
        </p:nvSpPr>
        <p:spPr>
          <a:xfrm>
            <a:off x="4238706" y="2026254"/>
            <a:ext cx="2133601" cy="905477"/>
          </a:xfrm>
          <a:prstGeom prst="rect">
            <a:avLst/>
          </a:prstGeom>
        </p:spPr>
        <p:txBody>
          <a:bodyPr lIns="0" tIns="0" rIns="0" bIns="0"/>
          <a:lstStyle>
            <a:lvl1pPr marL="342900" indent="-342900" algn="l" defTabSz="457200" rtl="0" eaLnBrk="1" fontAlgn="base" hangingPunct="1">
              <a:spcBef>
                <a:spcPct val="20000"/>
              </a:spcBef>
              <a:spcAft>
                <a:spcPct val="0"/>
              </a:spcAft>
              <a:buFont typeface="Arial" pitchFamily="34" charset="0"/>
              <a:buChar char="•"/>
              <a:defRPr sz="2400" kern="1200">
                <a:solidFill>
                  <a:srgbClr val="404040"/>
                </a:solidFill>
                <a:latin typeface="Helvetica"/>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200" kern="1200">
                <a:solidFill>
                  <a:srgbClr val="404040"/>
                </a:solidFill>
                <a:latin typeface="Helvetica"/>
                <a:ea typeface="MS PGothic" pitchFamily="34" charset="-128"/>
                <a:cs typeface="ＭＳ Ｐゴシック" charset="0"/>
              </a:defRPr>
            </a:lvl2pPr>
            <a:lvl3pPr marL="1143000" indent="-228600" algn="l" defTabSz="457200" rtl="0" eaLnBrk="1" fontAlgn="base" hangingPunct="1">
              <a:spcBef>
                <a:spcPct val="20000"/>
              </a:spcBef>
              <a:spcAft>
                <a:spcPct val="0"/>
              </a:spcAft>
              <a:buFont typeface="Arial" pitchFamily="34" charset="0"/>
              <a:buChar char="•"/>
              <a:defRPr sz="2000" kern="1200">
                <a:solidFill>
                  <a:srgbClr val="404040"/>
                </a:solidFill>
                <a:latin typeface="Helvetica"/>
                <a:ea typeface="MS PGothic" pitchFamily="34" charset="-128"/>
                <a:cs typeface="ＭＳ Ｐゴシック" charset="0"/>
              </a:defRPr>
            </a:lvl3pPr>
            <a:lvl4pPr marL="1600200" indent="-228600" algn="l" defTabSz="457200" rtl="0" eaLnBrk="1" fontAlgn="base" hangingPunct="1">
              <a:spcBef>
                <a:spcPct val="20000"/>
              </a:spcBef>
              <a:spcAft>
                <a:spcPct val="0"/>
              </a:spcAft>
              <a:buFont typeface="Arial" pitchFamily="34" charset="0"/>
              <a:buChar char="–"/>
              <a:defRPr sz="1800" kern="1200">
                <a:solidFill>
                  <a:srgbClr val="404040"/>
                </a:solidFill>
                <a:latin typeface="Helvetica"/>
                <a:ea typeface="MS PGothic" pitchFamily="34" charset="-128"/>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MS PGothic"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pitchFamily="34" charset="0"/>
              <a:buNone/>
            </a:pPr>
            <a:r>
              <a:rPr lang="en-US" dirty="0" smtClean="0">
                <a:solidFill>
                  <a:srgbClr val="003087"/>
                </a:solidFill>
              </a:rPr>
              <a:t>120 </a:t>
            </a:r>
            <a:r>
              <a:rPr lang="en-US" dirty="0" err="1" smtClean="0">
                <a:solidFill>
                  <a:srgbClr val="003087"/>
                </a:solidFill>
              </a:rPr>
              <a:t>GeV</a:t>
            </a:r>
            <a:endParaRPr lang="en-US" dirty="0" smtClean="0">
              <a:solidFill>
                <a:srgbClr val="003087"/>
              </a:solidFill>
            </a:endParaRPr>
          </a:p>
          <a:p>
            <a:pPr marL="0" indent="0" algn="ctr">
              <a:buFont typeface="Arial" pitchFamily="34" charset="0"/>
              <a:buNone/>
            </a:pPr>
            <a:r>
              <a:rPr lang="en-US" dirty="0" smtClean="0">
                <a:solidFill>
                  <a:srgbClr val="003087"/>
                </a:solidFill>
              </a:rPr>
              <a:t>Main Injector</a:t>
            </a:r>
            <a:endParaRPr lang="en-US" dirty="0">
              <a:solidFill>
                <a:srgbClr val="003087"/>
              </a:solidFill>
            </a:endParaRPr>
          </a:p>
        </p:txBody>
      </p:sp>
      <p:sp>
        <p:nvSpPr>
          <p:cNvPr id="25" name="Arc 24"/>
          <p:cNvSpPr/>
          <p:nvPr/>
        </p:nvSpPr>
        <p:spPr>
          <a:xfrm rot="7012560">
            <a:off x="894334" y="-4964302"/>
            <a:ext cx="8062097" cy="8871714"/>
          </a:xfrm>
          <a:prstGeom prst="arc">
            <a:avLst>
              <a:gd name="adj1" fmla="val 15803925"/>
              <a:gd name="adj2" fmla="val 1910451"/>
            </a:avLst>
          </a:prstGeom>
          <a:ln w="101600">
            <a:solidFill>
              <a:schemeClr val="accent3">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Content Placeholder 2"/>
          <p:cNvSpPr txBox="1">
            <a:spLocks/>
          </p:cNvSpPr>
          <p:nvPr/>
        </p:nvSpPr>
        <p:spPr>
          <a:xfrm>
            <a:off x="1552218" y="2834274"/>
            <a:ext cx="1224849" cy="905477"/>
          </a:xfrm>
          <a:prstGeom prst="rect">
            <a:avLst/>
          </a:prstGeom>
        </p:spPr>
        <p:txBody>
          <a:bodyPr lIns="0" tIns="0" rIns="0" bIns="0"/>
          <a:lstStyle>
            <a:lvl1pPr marL="342900" indent="-342900" algn="l" defTabSz="457200" rtl="0" eaLnBrk="1" fontAlgn="base" hangingPunct="1">
              <a:spcBef>
                <a:spcPct val="20000"/>
              </a:spcBef>
              <a:spcAft>
                <a:spcPct val="0"/>
              </a:spcAft>
              <a:buFont typeface="Arial" pitchFamily="34" charset="0"/>
              <a:buChar char="•"/>
              <a:defRPr sz="2400" kern="1200">
                <a:solidFill>
                  <a:srgbClr val="404040"/>
                </a:solidFill>
                <a:latin typeface="Helvetica"/>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200" kern="1200">
                <a:solidFill>
                  <a:srgbClr val="404040"/>
                </a:solidFill>
                <a:latin typeface="Helvetica"/>
                <a:ea typeface="MS PGothic" pitchFamily="34" charset="-128"/>
                <a:cs typeface="ＭＳ Ｐゴシック" charset="0"/>
              </a:defRPr>
            </a:lvl2pPr>
            <a:lvl3pPr marL="1143000" indent="-228600" algn="l" defTabSz="457200" rtl="0" eaLnBrk="1" fontAlgn="base" hangingPunct="1">
              <a:spcBef>
                <a:spcPct val="20000"/>
              </a:spcBef>
              <a:spcAft>
                <a:spcPct val="0"/>
              </a:spcAft>
              <a:buFont typeface="Arial" pitchFamily="34" charset="0"/>
              <a:buChar char="•"/>
              <a:defRPr sz="2000" kern="1200">
                <a:solidFill>
                  <a:srgbClr val="404040"/>
                </a:solidFill>
                <a:latin typeface="Helvetica"/>
                <a:ea typeface="MS PGothic" pitchFamily="34" charset="-128"/>
                <a:cs typeface="ＭＳ Ｐゴシック" charset="0"/>
              </a:defRPr>
            </a:lvl3pPr>
            <a:lvl4pPr marL="1600200" indent="-228600" algn="l" defTabSz="457200" rtl="0" eaLnBrk="1" fontAlgn="base" hangingPunct="1">
              <a:spcBef>
                <a:spcPct val="20000"/>
              </a:spcBef>
              <a:spcAft>
                <a:spcPct val="0"/>
              </a:spcAft>
              <a:buFont typeface="Arial" pitchFamily="34" charset="0"/>
              <a:buChar char="–"/>
              <a:defRPr sz="1800" kern="1200">
                <a:solidFill>
                  <a:srgbClr val="404040"/>
                </a:solidFill>
                <a:latin typeface="Helvetica"/>
                <a:ea typeface="MS PGothic" pitchFamily="34" charset="-128"/>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MS PGothic"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pitchFamily="34" charset="0"/>
              <a:buNone/>
            </a:pPr>
            <a:r>
              <a:rPr lang="en-US" dirty="0">
                <a:solidFill>
                  <a:schemeClr val="accent3">
                    <a:lumMod val="50000"/>
                  </a:schemeClr>
                </a:solidFill>
              </a:rPr>
              <a:t>8</a:t>
            </a:r>
            <a:r>
              <a:rPr lang="en-US" dirty="0" smtClean="0">
                <a:solidFill>
                  <a:schemeClr val="accent3">
                    <a:lumMod val="50000"/>
                  </a:schemeClr>
                </a:solidFill>
              </a:rPr>
              <a:t> </a:t>
            </a:r>
            <a:r>
              <a:rPr lang="en-US" dirty="0" err="1" smtClean="0">
                <a:solidFill>
                  <a:schemeClr val="accent3">
                    <a:lumMod val="50000"/>
                  </a:schemeClr>
                </a:solidFill>
              </a:rPr>
              <a:t>GeV</a:t>
            </a:r>
            <a:r>
              <a:rPr lang="en-US" dirty="0">
                <a:solidFill>
                  <a:schemeClr val="accent3">
                    <a:lumMod val="50000"/>
                  </a:schemeClr>
                </a:solidFill>
              </a:rPr>
              <a:t> </a:t>
            </a:r>
            <a:endParaRPr lang="en-US" dirty="0" smtClean="0">
              <a:solidFill>
                <a:schemeClr val="accent3">
                  <a:lumMod val="50000"/>
                </a:schemeClr>
              </a:solidFill>
            </a:endParaRPr>
          </a:p>
          <a:p>
            <a:pPr marL="0" indent="0" algn="ctr">
              <a:buFont typeface="Arial" pitchFamily="34" charset="0"/>
              <a:buNone/>
            </a:pPr>
            <a:r>
              <a:rPr lang="en-US" dirty="0" smtClean="0">
                <a:solidFill>
                  <a:schemeClr val="accent3">
                    <a:lumMod val="50000"/>
                  </a:schemeClr>
                </a:solidFill>
              </a:rPr>
              <a:t>Recycler</a:t>
            </a:r>
            <a:endParaRPr lang="en-US" dirty="0">
              <a:solidFill>
                <a:schemeClr val="accent3">
                  <a:lumMod val="50000"/>
                </a:schemeClr>
              </a:solidFill>
            </a:endParaRPr>
          </a:p>
        </p:txBody>
      </p:sp>
      <p:cxnSp>
        <p:nvCxnSpPr>
          <p:cNvPr id="27" name="Straight Connector 26"/>
          <p:cNvCxnSpPr/>
          <p:nvPr/>
        </p:nvCxnSpPr>
        <p:spPr>
          <a:xfrm>
            <a:off x="2483556" y="5019261"/>
            <a:ext cx="115146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2483556" y="2686756"/>
            <a:ext cx="1399822" cy="1320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2506133" y="2686756"/>
            <a:ext cx="1399822" cy="1320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8106733" y="1075263"/>
            <a:ext cx="835383" cy="2271893"/>
          </a:xfrm>
          <a:prstGeom prst="line">
            <a:avLst/>
          </a:prstGeom>
        </p:spPr>
        <p:style>
          <a:lnRef idx="2">
            <a:schemeClr val="accent1"/>
          </a:lnRef>
          <a:fillRef idx="0">
            <a:schemeClr val="accent1"/>
          </a:fillRef>
          <a:effectRef idx="1">
            <a:schemeClr val="accent1"/>
          </a:effectRef>
          <a:fontRef idx="minor">
            <a:schemeClr val="tx1"/>
          </a:fontRef>
        </p:style>
      </p:cxnSp>
      <p:sp>
        <p:nvSpPr>
          <p:cNvPr id="31" name="Sun 30"/>
          <p:cNvSpPr/>
          <p:nvPr/>
        </p:nvSpPr>
        <p:spPr>
          <a:xfrm>
            <a:off x="7790647" y="3382667"/>
            <a:ext cx="440263" cy="457200"/>
          </a:xfrm>
          <a:prstGeom prst="sun">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Content Placeholder 2"/>
          <p:cNvSpPr txBox="1">
            <a:spLocks/>
          </p:cNvSpPr>
          <p:nvPr/>
        </p:nvSpPr>
        <p:spPr>
          <a:xfrm>
            <a:off x="6838041" y="3982671"/>
            <a:ext cx="2133601" cy="905477"/>
          </a:xfrm>
          <a:prstGeom prst="rect">
            <a:avLst/>
          </a:prstGeom>
        </p:spPr>
        <p:txBody>
          <a:bodyPr lIns="0" tIns="0" rIns="0" bIns="0"/>
          <a:lstStyle>
            <a:lvl1pPr marL="342900" indent="-342900" algn="l" defTabSz="457200" rtl="0" eaLnBrk="1" fontAlgn="base" hangingPunct="1">
              <a:spcBef>
                <a:spcPct val="20000"/>
              </a:spcBef>
              <a:spcAft>
                <a:spcPct val="0"/>
              </a:spcAft>
              <a:buFont typeface="Arial" pitchFamily="34" charset="0"/>
              <a:buChar char="•"/>
              <a:defRPr sz="2400" kern="1200">
                <a:solidFill>
                  <a:srgbClr val="404040"/>
                </a:solidFill>
                <a:latin typeface="Helvetica"/>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200" kern="1200">
                <a:solidFill>
                  <a:srgbClr val="404040"/>
                </a:solidFill>
                <a:latin typeface="Helvetica"/>
                <a:ea typeface="MS PGothic" pitchFamily="34" charset="-128"/>
                <a:cs typeface="ＭＳ Ｐゴシック" charset="0"/>
              </a:defRPr>
            </a:lvl2pPr>
            <a:lvl3pPr marL="1143000" indent="-228600" algn="l" defTabSz="457200" rtl="0" eaLnBrk="1" fontAlgn="base" hangingPunct="1">
              <a:spcBef>
                <a:spcPct val="20000"/>
              </a:spcBef>
              <a:spcAft>
                <a:spcPct val="0"/>
              </a:spcAft>
              <a:buFont typeface="Arial" pitchFamily="34" charset="0"/>
              <a:buChar char="•"/>
              <a:defRPr sz="2000" kern="1200">
                <a:solidFill>
                  <a:srgbClr val="404040"/>
                </a:solidFill>
                <a:latin typeface="Helvetica"/>
                <a:ea typeface="MS PGothic" pitchFamily="34" charset="-128"/>
                <a:cs typeface="ＭＳ Ｐゴシック" charset="0"/>
              </a:defRPr>
            </a:lvl3pPr>
            <a:lvl4pPr marL="1600200" indent="-228600" algn="l" defTabSz="457200" rtl="0" eaLnBrk="1" fontAlgn="base" hangingPunct="1">
              <a:spcBef>
                <a:spcPct val="20000"/>
              </a:spcBef>
              <a:spcAft>
                <a:spcPct val="0"/>
              </a:spcAft>
              <a:buFont typeface="Arial" pitchFamily="34" charset="0"/>
              <a:buChar char="–"/>
              <a:defRPr sz="1800" kern="1200">
                <a:solidFill>
                  <a:srgbClr val="404040"/>
                </a:solidFill>
                <a:latin typeface="Helvetica"/>
                <a:ea typeface="MS PGothic" pitchFamily="34" charset="-128"/>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MS PGothic"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pitchFamily="34" charset="0"/>
              <a:buNone/>
            </a:pPr>
            <a:r>
              <a:rPr lang="en-US" u="sng" dirty="0" smtClean="0">
                <a:solidFill>
                  <a:srgbClr val="FF0000"/>
                </a:solidFill>
                <a:effectLst>
                  <a:outerShdw blurRad="38100" dist="38100" dir="2700000" algn="tl">
                    <a:srgbClr val="000000">
                      <a:alpha val="43137"/>
                    </a:srgbClr>
                  </a:outerShdw>
                </a:effectLst>
                <a:sym typeface="Wingdings" panose="05000000000000000000" pitchFamily="2" charset="2"/>
              </a:rPr>
              <a:t>1.2</a:t>
            </a:r>
            <a:r>
              <a:rPr lang="en-US" dirty="0" smtClean="0">
                <a:solidFill>
                  <a:srgbClr val="FF0000"/>
                </a:solidFill>
              </a:rPr>
              <a:t> MW</a:t>
            </a:r>
          </a:p>
          <a:p>
            <a:pPr marL="0" indent="0" algn="ctr">
              <a:buFont typeface="Arial" pitchFamily="34" charset="0"/>
              <a:buNone/>
            </a:pPr>
            <a:r>
              <a:rPr lang="en-US" dirty="0" smtClean="0">
                <a:solidFill>
                  <a:srgbClr val="FF0000"/>
                </a:solidFill>
              </a:rPr>
              <a:t>target</a:t>
            </a:r>
            <a:endParaRPr lang="en-US" dirty="0">
              <a:solidFill>
                <a:srgbClr val="FF0000"/>
              </a:solidFill>
            </a:endParaRPr>
          </a:p>
        </p:txBody>
      </p:sp>
    </p:spTree>
    <p:extLst>
      <p:ext uri="{BB962C8B-B14F-4D97-AF65-F5344CB8AC3E}">
        <p14:creationId xmlns:p14="http://schemas.microsoft.com/office/powerpoint/2010/main" val="12460674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PIP-II Performance Goals </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16474184"/>
              </p:ext>
            </p:extLst>
          </p:nvPr>
        </p:nvGraphicFramePr>
        <p:xfrm>
          <a:off x="1247297" y="922889"/>
          <a:ext cx="6789628" cy="4948512"/>
        </p:xfrm>
        <a:graphic>
          <a:graphicData uri="http://schemas.openxmlformats.org/drawingml/2006/table">
            <a:tbl>
              <a:tblPr/>
              <a:tblGrid>
                <a:gridCol w="4514041"/>
                <a:gridCol w="1581486"/>
                <a:gridCol w="694101"/>
              </a:tblGrid>
              <a:tr h="309282">
                <a:tc>
                  <a:txBody>
                    <a:bodyPr/>
                    <a:lstStyle/>
                    <a:p>
                      <a:pPr marL="0" marR="0">
                        <a:spcBef>
                          <a:spcPts val="0"/>
                        </a:spcBef>
                        <a:spcAft>
                          <a:spcPts val="0"/>
                        </a:spcAft>
                      </a:pPr>
                      <a:r>
                        <a:rPr lang="en-US" sz="1600" b="1" dirty="0">
                          <a:solidFill>
                            <a:srgbClr val="000000"/>
                          </a:solidFill>
                          <a:effectLst/>
                          <a:latin typeface="Calibri"/>
                          <a:ea typeface="Calibri"/>
                        </a:rPr>
                        <a:t>Performance Parameter</a:t>
                      </a:r>
                      <a:endParaRPr lang="en-US" sz="1600" dirty="0">
                        <a:effectLst/>
                        <a:latin typeface="Times New Roman"/>
                        <a:ea typeface="Calibri"/>
                      </a:endParaRP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74930" algn="r">
                        <a:spcBef>
                          <a:spcPts val="0"/>
                        </a:spcBef>
                        <a:spcAft>
                          <a:spcPts val="0"/>
                        </a:spcAft>
                      </a:pPr>
                      <a:r>
                        <a:rPr lang="en-US" sz="1600" b="1" dirty="0" smtClean="0">
                          <a:solidFill>
                            <a:srgbClr val="000000"/>
                          </a:solidFill>
                          <a:effectLst/>
                          <a:latin typeface="Calibri"/>
                          <a:ea typeface="Calibri"/>
                        </a:rPr>
                        <a:t>PIP-II</a:t>
                      </a:r>
                      <a:endParaRPr lang="en-US" sz="1600" dirty="0">
                        <a:effectLst/>
                        <a:latin typeface="Times New Roman"/>
                        <a:ea typeface="Calibri"/>
                      </a:endParaRP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effectLst/>
                          <a:latin typeface="Calibri"/>
                          <a:ea typeface="Calibri"/>
                        </a:rPr>
                        <a:t> </a:t>
                      </a:r>
                      <a:endParaRPr lang="en-US" sz="1600">
                        <a:effectLst/>
                        <a:latin typeface="Times New Roman"/>
                        <a:ea typeface="Calibri"/>
                      </a:endParaRP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09282">
                <a:tc>
                  <a:txBody>
                    <a:bodyPr/>
                    <a:lstStyle/>
                    <a:p>
                      <a:pPr marL="0" marR="0">
                        <a:spcBef>
                          <a:spcPts val="0"/>
                        </a:spcBef>
                        <a:spcAft>
                          <a:spcPts val="0"/>
                        </a:spcAft>
                      </a:pPr>
                      <a:r>
                        <a:rPr lang="en-US" sz="1600" dirty="0" err="1">
                          <a:solidFill>
                            <a:srgbClr val="000000"/>
                          </a:solidFill>
                          <a:effectLst/>
                          <a:latin typeface="Calibri"/>
                          <a:ea typeface="Calibri"/>
                        </a:rPr>
                        <a:t>Linac</a:t>
                      </a:r>
                      <a:r>
                        <a:rPr lang="en-US" sz="1600" dirty="0">
                          <a:solidFill>
                            <a:srgbClr val="000000"/>
                          </a:solidFill>
                          <a:effectLst/>
                          <a:latin typeface="Calibri"/>
                          <a:ea typeface="Calibri"/>
                        </a:rPr>
                        <a:t> Beam Energy</a:t>
                      </a:r>
                      <a:endParaRPr lang="en-US" sz="1600" dirty="0">
                        <a:effectLst/>
                        <a:latin typeface="Times New Roman"/>
                        <a:ea typeface="Calibri"/>
                      </a:endParaRP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4930" algn="r">
                        <a:spcBef>
                          <a:spcPts val="0"/>
                        </a:spcBef>
                        <a:spcAft>
                          <a:spcPts val="0"/>
                        </a:spcAft>
                      </a:pPr>
                      <a:r>
                        <a:rPr lang="en-US" sz="1600" dirty="0">
                          <a:solidFill>
                            <a:srgbClr val="000000"/>
                          </a:solidFill>
                          <a:effectLst/>
                          <a:latin typeface="Calibri"/>
                          <a:ea typeface="Calibri"/>
                        </a:rPr>
                        <a:t>800</a:t>
                      </a:r>
                      <a:endParaRPr lang="en-US" sz="1600" dirty="0">
                        <a:effectLst/>
                        <a:latin typeface="Times New Roman"/>
                        <a:ea typeface="Calibri"/>
                      </a:endParaRP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effectLst/>
                          <a:latin typeface="Calibri"/>
                          <a:ea typeface="Calibri"/>
                        </a:rPr>
                        <a:t>MeV</a:t>
                      </a:r>
                      <a:endParaRPr lang="en-US" sz="1600">
                        <a:effectLst/>
                        <a:latin typeface="Times New Roman"/>
                        <a:ea typeface="Calibri"/>
                      </a:endParaRP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9282">
                <a:tc>
                  <a:txBody>
                    <a:bodyPr/>
                    <a:lstStyle/>
                    <a:p>
                      <a:pPr marL="0" marR="0">
                        <a:spcBef>
                          <a:spcPts val="0"/>
                        </a:spcBef>
                        <a:spcAft>
                          <a:spcPts val="0"/>
                        </a:spcAft>
                      </a:pPr>
                      <a:r>
                        <a:rPr lang="en-US" sz="1600" dirty="0" err="1">
                          <a:solidFill>
                            <a:srgbClr val="000000"/>
                          </a:solidFill>
                          <a:effectLst/>
                          <a:latin typeface="Calibri"/>
                          <a:ea typeface="Calibri"/>
                        </a:rPr>
                        <a:t>Linac</a:t>
                      </a:r>
                      <a:r>
                        <a:rPr lang="en-US" sz="1600" dirty="0">
                          <a:solidFill>
                            <a:srgbClr val="000000"/>
                          </a:solidFill>
                          <a:effectLst/>
                          <a:latin typeface="Calibri"/>
                          <a:ea typeface="Calibri"/>
                        </a:rPr>
                        <a:t> Beam Current</a:t>
                      </a:r>
                      <a:endParaRPr lang="en-US" sz="1600" dirty="0">
                        <a:effectLst/>
                        <a:latin typeface="Times New Roman"/>
                        <a:ea typeface="Calibri"/>
                      </a:endParaRP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4930" algn="r">
                        <a:spcBef>
                          <a:spcPts val="0"/>
                        </a:spcBef>
                        <a:spcAft>
                          <a:spcPts val="0"/>
                        </a:spcAft>
                      </a:pPr>
                      <a:r>
                        <a:rPr lang="en-US" sz="1600" dirty="0">
                          <a:solidFill>
                            <a:srgbClr val="000000"/>
                          </a:solidFill>
                          <a:effectLst/>
                          <a:latin typeface="Calibri"/>
                          <a:ea typeface="Calibri"/>
                        </a:rPr>
                        <a:t>2</a:t>
                      </a:r>
                      <a:endParaRPr lang="en-US" sz="1600" dirty="0">
                        <a:effectLst/>
                        <a:latin typeface="Times New Roman"/>
                        <a:ea typeface="Calibri"/>
                      </a:endParaRP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effectLst/>
                          <a:latin typeface="Calibri"/>
                          <a:ea typeface="Calibri"/>
                        </a:rPr>
                        <a:t>mA</a:t>
                      </a:r>
                      <a:endParaRPr lang="en-US" sz="1600">
                        <a:effectLst/>
                        <a:latin typeface="Times New Roman"/>
                        <a:ea typeface="Calibri"/>
                      </a:endParaRP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9282">
                <a:tc>
                  <a:txBody>
                    <a:bodyPr/>
                    <a:lstStyle/>
                    <a:p>
                      <a:pPr marL="0" marR="0">
                        <a:spcBef>
                          <a:spcPts val="0"/>
                        </a:spcBef>
                        <a:spcAft>
                          <a:spcPts val="0"/>
                        </a:spcAft>
                      </a:pPr>
                      <a:r>
                        <a:rPr lang="en-US" sz="1600" dirty="0" err="1">
                          <a:solidFill>
                            <a:srgbClr val="000000"/>
                          </a:solidFill>
                          <a:effectLst/>
                          <a:latin typeface="Calibri"/>
                          <a:ea typeface="Calibri"/>
                        </a:rPr>
                        <a:t>Linac</a:t>
                      </a:r>
                      <a:r>
                        <a:rPr lang="en-US" sz="1600" dirty="0">
                          <a:solidFill>
                            <a:srgbClr val="000000"/>
                          </a:solidFill>
                          <a:effectLst/>
                          <a:latin typeface="Calibri"/>
                          <a:ea typeface="Calibri"/>
                        </a:rPr>
                        <a:t> Beam Pulse Length</a:t>
                      </a:r>
                      <a:endParaRPr lang="en-US" sz="1600" dirty="0">
                        <a:effectLst/>
                        <a:latin typeface="Times New Roman"/>
                        <a:ea typeface="Calibri"/>
                      </a:endParaRP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4930" algn="r">
                        <a:spcBef>
                          <a:spcPts val="0"/>
                        </a:spcBef>
                        <a:spcAft>
                          <a:spcPts val="0"/>
                        </a:spcAft>
                      </a:pPr>
                      <a:r>
                        <a:rPr lang="en-US" sz="1600" dirty="0" smtClean="0">
                          <a:solidFill>
                            <a:srgbClr val="000000"/>
                          </a:solidFill>
                          <a:effectLst/>
                          <a:latin typeface="Calibri"/>
                          <a:ea typeface="Calibri"/>
                        </a:rPr>
                        <a:t>0.5</a:t>
                      </a:r>
                      <a:endParaRPr lang="en-US" sz="1600" dirty="0">
                        <a:effectLst/>
                        <a:latin typeface="Times New Roman"/>
                        <a:ea typeface="Calibri"/>
                      </a:endParaRP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err="1">
                          <a:solidFill>
                            <a:srgbClr val="000000"/>
                          </a:solidFill>
                          <a:effectLst/>
                          <a:latin typeface="Calibri"/>
                          <a:ea typeface="Calibri"/>
                        </a:rPr>
                        <a:t>msec</a:t>
                      </a:r>
                      <a:endParaRPr lang="en-US" sz="1600" dirty="0">
                        <a:effectLst/>
                        <a:latin typeface="Times New Roman"/>
                        <a:ea typeface="Calibri"/>
                      </a:endParaRP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9282">
                <a:tc>
                  <a:txBody>
                    <a:bodyPr/>
                    <a:lstStyle/>
                    <a:p>
                      <a:pPr marL="0" marR="0">
                        <a:spcBef>
                          <a:spcPts val="0"/>
                        </a:spcBef>
                        <a:spcAft>
                          <a:spcPts val="0"/>
                        </a:spcAft>
                      </a:pPr>
                      <a:r>
                        <a:rPr lang="en-US" sz="1600" dirty="0" err="1">
                          <a:solidFill>
                            <a:srgbClr val="000000"/>
                          </a:solidFill>
                          <a:effectLst/>
                          <a:latin typeface="Calibri"/>
                          <a:ea typeface="Calibri"/>
                        </a:rPr>
                        <a:t>Linac</a:t>
                      </a:r>
                      <a:r>
                        <a:rPr lang="en-US" sz="1600" dirty="0">
                          <a:solidFill>
                            <a:srgbClr val="000000"/>
                          </a:solidFill>
                          <a:effectLst/>
                          <a:latin typeface="Calibri"/>
                          <a:ea typeface="Calibri"/>
                        </a:rPr>
                        <a:t> Pulse Repetition Rate</a:t>
                      </a:r>
                      <a:endParaRPr lang="en-US" sz="1600" dirty="0">
                        <a:effectLst/>
                        <a:latin typeface="Times New Roman"/>
                        <a:ea typeface="Calibri"/>
                      </a:endParaRP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4930" algn="r">
                        <a:spcBef>
                          <a:spcPts val="0"/>
                        </a:spcBef>
                        <a:spcAft>
                          <a:spcPts val="0"/>
                        </a:spcAft>
                      </a:pPr>
                      <a:r>
                        <a:rPr lang="en-US" sz="1600" dirty="0" smtClean="0">
                          <a:solidFill>
                            <a:srgbClr val="000000"/>
                          </a:solidFill>
                          <a:effectLst/>
                          <a:latin typeface="Calibri"/>
                          <a:ea typeface="Calibri"/>
                        </a:rPr>
                        <a:t>20 </a:t>
                      </a:r>
                      <a:endParaRPr lang="en-US" sz="1600" dirty="0">
                        <a:effectLst/>
                        <a:latin typeface="Times New Roman"/>
                        <a:ea typeface="Calibri"/>
                      </a:endParaRP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solidFill>
                            <a:srgbClr val="000000"/>
                          </a:solidFill>
                          <a:effectLst/>
                          <a:latin typeface="Calibri"/>
                          <a:ea typeface="Calibri"/>
                        </a:rPr>
                        <a:t>Hz</a:t>
                      </a:r>
                      <a:endParaRPr lang="en-US" sz="1600" dirty="0">
                        <a:effectLst/>
                        <a:latin typeface="Times New Roman"/>
                        <a:ea typeface="Calibri"/>
                      </a:endParaRP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9282">
                <a:tc>
                  <a:txBody>
                    <a:bodyPr/>
                    <a:lstStyle/>
                    <a:p>
                      <a:pPr marL="0" marR="0" algn="l" defTabSz="457200" rtl="0" eaLnBrk="1" latinLnBrk="0" hangingPunct="1">
                        <a:spcBef>
                          <a:spcPts val="0"/>
                        </a:spcBef>
                        <a:spcAft>
                          <a:spcPts val="0"/>
                        </a:spcAft>
                      </a:pPr>
                      <a:r>
                        <a:rPr lang="en-US" sz="1600" kern="1200" dirty="0" err="1" smtClean="0">
                          <a:solidFill>
                            <a:srgbClr val="000000"/>
                          </a:solidFill>
                          <a:effectLst/>
                          <a:latin typeface="Calibri"/>
                          <a:ea typeface="Calibri"/>
                          <a:cs typeface="+mn-cs"/>
                        </a:rPr>
                        <a:t>Linac</a:t>
                      </a:r>
                      <a:r>
                        <a:rPr lang="en-US" sz="1600" kern="1200" dirty="0" smtClean="0">
                          <a:solidFill>
                            <a:srgbClr val="000000"/>
                          </a:solidFill>
                          <a:effectLst/>
                          <a:latin typeface="Calibri"/>
                          <a:ea typeface="Calibri"/>
                          <a:cs typeface="+mn-cs"/>
                        </a:rPr>
                        <a:t> Beam Power to Booster</a:t>
                      </a:r>
                      <a:endParaRPr lang="en-US" sz="1600" kern="1200" dirty="0">
                        <a:solidFill>
                          <a:srgbClr val="000000"/>
                        </a:solidFill>
                        <a:effectLst/>
                        <a:latin typeface="Calibri"/>
                        <a:ea typeface="Calibri"/>
                        <a:cs typeface="+mn-cs"/>
                      </a:endParaRP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4930" algn="r" defTabSz="457200" rtl="0" eaLnBrk="1" latinLnBrk="0" hangingPunct="1">
                        <a:spcBef>
                          <a:spcPts val="0"/>
                        </a:spcBef>
                        <a:spcAft>
                          <a:spcPts val="0"/>
                        </a:spcAft>
                      </a:pPr>
                      <a:r>
                        <a:rPr lang="en-US" sz="1600" kern="1200" dirty="0" smtClean="0">
                          <a:solidFill>
                            <a:srgbClr val="000000"/>
                          </a:solidFill>
                          <a:effectLst/>
                          <a:latin typeface="Calibri"/>
                          <a:ea typeface="Calibri"/>
                          <a:cs typeface="+mn-cs"/>
                        </a:rPr>
                        <a:t>13</a:t>
                      </a:r>
                      <a:endParaRPr lang="en-US" sz="1600" kern="1200" dirty="0">
                        <a:solidFill>
                          <a:srgbClr val="000000"/>
                        </a:solidFill>
                        <a:effectLst/>
                        <a:latin typeface="Calibri"/>
                        <a:ea typeface="Calibri"/>
                        <a:cs typeface="+mn-cs"/>
                      </a:endParaRP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457200" rtl="0" eaLnBrk="1" latinLnBrk="0" hangingPunct="1">
                        <a:spcBef>
                          <a:spcPts val="0"/>
                        </a:spcBef>
                        <a:spcAft>
                          <a:spcPts val="0"/>
                        </a:spcAft>
                      </a:pPr>
                      <a:r>
                        <a:rPr lang="en-US" sz="1600" kern="1200" dirty="0" smtClean="0">
                          <a:solidFill>
                            <a:srgbClr val="000000"/>
                          </a:solidFill>
                          <a:effectLst/>
                          <a:latin typeface="Calibri"/>
                          <a:ea typeface="Calibri"/>
                          <a:cs typeface="+mn-cs"/>
                        </a:rPr>
                        <a:t>kW</a:t>
                      </a:r>
                      <a:endParaRPr lang="en-US" sz="1600" kern="1200" dirty="0">
                        <a:solidFill>
                          <a:srgbClr val="000000"/>
                        </a:solidFill>
                        <a:effectLst/>
                        <a:latin typeface="Calibri"/>
                        <a:ea typeface="Calibri"/>
                        <a:cs typeface="+mn-cs"/>
                      </a:endParaRP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9282">
                <a:tc>
                  <a:txBody>
                    <a:bodyPr/>
                    <a:lstStyle/>
                    <a:p>
                      <a:pPr marL="0" marR="0">
                        <a:spcBef>
                          <a:spcPts val="0"/>
                        </a:spcBef>
                        <a:spcAft>
                          <a:spcPts val="0"/>
                        </a:spcAft>
                      </a:pPr>
                      <a:r>
                        <a:rPr lang="en-US" sz="1600" dirty="0" err="1" smtClean="0">
                          <a:solidFill>
                            <a:srgbClr val="000000"/>
                          </a:solidFill>
                          <a:effectLst/>
                          <a:latin typeface="Calibri"/>
                          <a:ea typeface="Calibri"/>
                        </a:rPr>
                        <a:t>Linac</a:t>
                      </a:r>
                      <a:r>
                        <a:rPr lang="en-US" sz="1600" baseline="0" dirty="0" smtClean="0">
                          <a:solidFill>
                            <a:srgbClr val="000000"/>
                          </a:solidFill>
                          <a:effectLst/>
                          <a:latin typeface="Calibri"/>
                          <a:ea typeface="Calibri"/>
                        </a:rPr>
                        <a:t> </a:t>
                      </a:r>
                      <a:r>
                        <a:rPr lang="en-US" sz="1600" dirty="0" smtClean="0">
                          <a:solidFill>
                            <a:srgbClr val="000000"/>
                          </a:solidFill>
                          <a:effectLst/>
                          <a:latin typeface="Calibri"/>
                          <a:ea typeface="Calibri"/>
                        </a:rPr>
                        <a:t>Beam Power Capability (@&gt;10% Duty</a:t>
                      </a:r>
                      <a:r>
                        <a:rPr lang="en-US" sz="1600" baseline="0" dirty="0" smtClean="0">
                          <a:solidFill>
                            <a:srgbClr val="000000"/>
                          </a:solidFill>
                          <a:effectLst/>
                          <a:latin typeface="Calibri"/>
                          <a:ea typeface="Calibri"/>
                        </a:rPr>
                        <a:t> Factor)</a:t>
                      </a:r>
                      <a:endParaRPr lang="en-US" sz="1600" dirty="0">
                        <a:effectLst/>
                        <a:latin typeface="Times New Roman"/>
                        <a:ea typeface="Calibri"/>
                      </a:endParaRP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4930" algn="r">
                        <a:spcBef>
                          <a:spcPts val="0"/>
                        </a:spcBef>
                        <a:spcAft>
                          <a:spcPts val="0"/>
                        </a:spcAft>
                      </a:pPr>
                      <a:r>
                        <a:rPr lang="en-US" sz="1600" dirty="0" smtClean="0">
                          <a:solidFill>
                            <a:srgbClr val="000000"/>
                          </a:solidFill>
                          <a:effectLst/>
                          <a:latin typeface="Calibri"/>
                          <a:ea typeface="Calibri"/>
                        </a:rPr>
                        <a:t>~200</a:t>
                      </a:r>
                      <a:endParaRPr lang="en-US" sz="1600" dirty="0">
                        <a:effectLst/>
                        <a:latin typeface="Times New Roman"/>
                        <a:ea typeface="Calibri"/>
                      </a:endParaRP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smtClean="0">
                          <a:solidFill>
                            <a:srgbClr val="000000"/>
                          </a:solidFill>
                          <a:effectLst/>
                          <a:latin typeface="Calibri"/>
                          <a:ea typeface="Calibri"/>
                        </a:rPr>
                        <a:t>kW</a:t>
                      </a:r>
                      <a:endParaRPr lang="en-US" sz="1600" dirty="0">
                        <a:effectLst/>
                        <a:latin typeface="Times New Roman"/>
                        <a:ea typeface="Calibri"/>
                      </a:endParaRP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9282">
                <a:tc>
                  <a:txBody>
                    <a:bodyPr/>
                    <a:lstStyle/>
                    <a:p>
                      <a:pPr marL="0" marR="0">
                        <a:spcBef>
                          <a:spcPts val="0"/>
                        </a:spcBef>
                        <a:spcAft>
                          <a:spcPts val="0"/>
                        </a:spcAft>
                      </a:pPr>
                      <a:r>
                        <a:rPr lang="en-US" sz="1600" kern="1200" dirty="0" smtClean="0">
                          <a:solidFill>
                            <a:srgbClr val="000000"/>
                          </a:solidFill>
                          <a:effectLst/>
                          <a:latin typeface="Calibri"/>
                          <a:ea typeface="Calibri"/>
                          <a:cs typeface="+mn-cs"/>
                        </a:rPr>
                        <a:t>Mu2e Upgrade Potential (800 MeV)</a:t>
                      </a:r>
                      <a:endParaRPr lang="en-US" sz="1600" kern="1200" dirty="0">
                        <a:solidFill>
                          <a:srgbClr val="000000"/>
                        </a:solidFill>
                        <a:effectLst/>
                        <a:latin typeface="Calibri"/>
                        <a:ea typeface="Calibri"/>
                        <a:cs typeface="+mn-cs"/>
                      </a:endParaRP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4930" algn="r">
                        <a:spcBef>
                          <a:spcPts val="0"/>
                        </a:spcBef>
                        <a:spcAft>
                          <a:spcPts val="0"/>
                        </a:spcAft>
                      </a:pPr>
                      <a:r>
                        <a:rPr lang="en-US" sz="1600" kern="1200" dirty="0" smtClean="0">
                          <a:solidFill>
                            <a:srgbClr val="000000"/>
                          </a:solidFill>
                          <a:effectLst/>
                          <a:latin typeface="Calibri"/>
                          <a:ea typeface="Calibri"/>
                          <a:cs typeface="+mn-cs"/>
                        </a:rPr>
                        <a:t>&gt;100</a:t>
                      </a:r>
                      <a:endParaRPr lang="en-US" sz="1600" kern="1200" dirty="0">
                        <a:solidFill>
                          <a:srgbClr val="000000"/>
                        </a:solidFill>
                        <a:effectLst/>
                        <a:latin typeface="Calibri"/>
                        <a:ea typeface="Calibri"/>
                        <a:cs typeface="+mn-cs"/>
                      </a:endParaRP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kern="1200" dirty="0" smtClean="0">
                          <a:solidFill>
                            <a:srgbClr val="000000"/>
                          </a:solidFill>
                          <a:effectLst/>
                          <a:latin typeface="Calibri"/>
                          <a:ea typeface="Calibri"/>
                          <a:cs typeface="+mn-cs"/>
                        </a:rPr>
                        <a:t>kW</a:t>
                      </a:r>
                      <a:endParaRPr lang="en-US" sz="1600" kern="1200" dirty="0">
                        <a:solidFill>
                          <a:srgbClr val="000000"/>
                        </a:solidFill>
                        <a:effectLst/>
                        <a:latin typeface="Calibri"/>
                        <a:ea typeface="Calibri"/>
                        <a:cs typeface="+mn-cs"/>
                      </a:endParaRP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9282">
                <a:tc>
                  <a:txBody>
                    <a:bodyPr/>
                    <a:lstStyle/>
                    <a:p>
                      <a:pPr marL="0" marR="0">
                        <a:spcBef>
                          <a:spcPts val="0"/>
                        </a:spcBef>
                        <a:spcAft>
                          <a:spcPts val="0"/>
                        </a:spcAft>
                      </a:pPr>
                      <a:r>
                        <a:rPr lang="en-US" sz="1600" dirty="0">
                          <a:solidFill>
                            <a:srgbClr val="000000"/>
                          </a:solidFill>
                          <a:effectLst/>
                          <a:latin typeface="Calibri"/>
                          <a:ea typeface="Calibri"/>
                        </a:rPr>
                        <a:t>Booster Protons per Pulse </a:t>
                      </a:r>
                      <a:endParaRPr lang="en-US" sz="1600" dirty="0">
                        <a:effectLst/>
                        <a:latin typeface="Times New Roman"/>
                        <a:ea typeface="Calibri"/>
                      </a:endParaRP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4930" algn="r">
                        <a:spcBef>
                          <a:spcPts val="0"/>
                        </a:spcBef>
                        <a:spcAft>
                          <a:spcPts val="0"/>
                        </a:spcAft>
                      </a:pPr>
                      <a:r>
                        <a:rPr lang="en-US" sz="1600" dirty="0">
                          <a:solidFill>
                            <a:srgbClr val="000000"/>
                          </a:solidFill>
                          <a:effectLst/>
                          <a:latin typeface="Calibri"/>
                          <a:ea typeface="Calibri"/>
                        </a:rPr>
                        <a:t>6.4×10</a:t>
                      </a:r>
                      <a:r>
                        <a:rPr lang="en-US" sz="1600" baseline="30000" dirty="0">
                          <a:solidFill>
                            <a:srgbClr val="000000"/>
                          </a:solidFill>
                          <a:effectLst/>
                          <a:latin typeface="Calibri"/>
                          <a:ea typeface="Calibri"/>
                        </a:rPr>
                        <a:t>12</a:t>
                      </a:r>
                      <a:endParaRPr lang="en-US" sz="1600" dirty="0">
                        <a:effectLst/>
                        <a:latin typeface="Times New Roman"/>
                        <a:ea typeface="Calibri"/>
                      </a:endParaRP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effectLst/>
                          <a:latin typeface="Calibri"/>
                          <a:ea typeface="Calibri"/>
                        </a:rPr>
                        <a:t> </a:t>
                      </a:r>
                      <a:endParaRPr lang="en-US" sz="1600">
                        <a:effectLst/>
                        <a:latin typeface="Times New Roman"/>
                        <a:ea typeface="Calibri"/>
                      </a:endParaRP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9282">
                <a:tc>
                  <a:txBody>
                    <a:bodyPr/>
                    <a:lstStyle/>
                    <a:p>
                      <a:pPr marL="0" marR="0">
                        <a:spcBef>
                          <a:spcPts val="0"/>
                        </a:spcBef>
                        <a:spcAft>
                          <a:spcPts val="0"/>
                        </a:spcAft>
                      </a:pPr>
                      <a:r>
                        <a:rPr lang="en-US" sz="1600" dirty="0">
                          <a:solidFill>
                            <a:srgbClr val="000000"/>
                          </a:solidFill>
                          <a:effectLst/>
                          <a:latin typeface="Calibri"/>
                          <a:ea typeface="Calibri"/>
                        </a:rPr>
                        <a:t>Booster Pulse Repetition Rate</a:t>
                      </a:r>
                      <a:endParaRPr lang="en-US" sz="1600" dirty="0">
                        <a:effectLst/>
                        <a:latin typeface="Times New Roman"/>
                        <a:ea typeface="Calibri"/>
                      </a:endParaRP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4930" algn="r">
                        <a:spcBef>
                          <a:spcPts val="0"/>
                        </a:spcBef>
                        <a:spcAft>
                          <a:spcPts val="0"/>
                        </a:spcAft>
                      </a:pPr>
                      <a:r>
                        <a:rPr lang="en-US" sz="1600" dirty="0" smtClean="0">
                          <a:solidFill>
                            <a:srgbClr val="000000"/>
                          </a:solidFill>
                          <a:effectLst/>
                          <a:latin typeface="Calibri"/>
                          <a:ea typeface="Calibri"/>
                        </a:rPr>
                        <a:t>20</a:t>
                      </a:r>
                      <a:endParaRPr lang="en-US" sz="1600" dirty="0">
                        <a:effectLst/>
                        <a:latin typeface="Times New Roman"/>
                        <a:ea typeface="Calibri"/>
                      </a:endParaRP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effectLst/>
                          <a:latin typeface="Calibri"/>
                          <a:ea typeface="Calibri"/>
                        </a:rPr>
                        <a:t>Hz</a:t>
                      </a:r>
                      <a:endParaRPr lang="en-US" sz="1600">
                        <a:effectLst/>
                        <a:latin typeface="Times New Roman"/>
                        <a:ea typeface="Calibri"/>
                      </a:endParaRP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9282">
                <a:tc>
                  <a:txBody>
                    <a:bodyPr/>
                    <a:lstStyle/>
                    <a:p>
                      <a:pPr marL="0" marR="0">
                        <a:spcBef>
                          <a:spcPts val="0"/>
                        </a:spcBef>
                        <a:spcAft>
                          <a:spcPts val="0"/>
                        </a:spcAft>
                      </a:pPr>
                      <a:r>
                        <a:rPr lang="en-US" sz="1600">
                          <a:solidFill>
                            <a:srgbClr val="000000"/>
                          </a:solidFill>
                          <a:effectLst/>
                          <a:latin typeface="Calibri"/>
                          <a:ea typeface="Calibri"/>
                        </a:rPr>
                        <a:t>Booster Beam Power @ 8 GeV</a:t>
                      </a:r>
                      <a:endParaRPr lang="en-US" sz="1600">
                        <a:effectLst/>
                        <a:latin typeface="Times New Roman"/>
                        <a:ea typeface="Calibri"/>
                      </a:endParaRP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4930" algn="r">
                        <a:spcBef>
                          <a:spcPts val="0"/>
                        </a:spcBef>
                        <a:spcAft>
                          <a:spcPts val="0"/>
                        </a:spcAft>
                      </a:pPr>
                      <a:r>
                        <a:rPr lang="en-US" sz="1600" dirty="0">
                          <a:solidFill>
                            <a:srgbClr val="000000"/>
                          </a:solidFill>
                          <a:effectLst/>
                          <a:latin typeface="Calibri"/>
                          <a:ea typeface="Calibri"/>
                        </a:rPr>
                        <a:t>120</a:t>
                      </a:r>
                      <a:endParaRPr lang="en-US" sz="1600" dirty="0">
                        <a:effectLst/>
                        <a:latin typeface="Times New Roman"/>
                        <a:ea typeface="Calibri"/>
                      </a:endParaRP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effectLst/>
                          <a:latin typeface="Calibri"/>
                          <a:ea typeface="Calibri"/>
                        </a:rPr>
                        <a:t>kW</a:t>
                      </a:r>
                      <a:endParaRPr lang="en-US" sz="1600">
                        <a:effectLst/>
                        <a:latin typeface="Times New Roman"/>
                        <a:ea typeface="Calibri"/>
                      </a:endParaRP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9282">
                <a:tc>
                  <a:txBody>
                    <a:bodyPr/>
                    <a:lstStyle/>
                    <a:p>
                      <a:pPr marL="0" marR="0">
                        <a:spcBef>
                          <a:spcPts val="0"/>
                        </a:spcBef>
                        <a:spcAft>
                          <a:spcPts val="0"/>
                        </a:spcAft>
                      </a:pPr>
                      <a:r>
                        <a:rPr lang="en-US" sz="1600" dirty="0">
                          <a:solidFill>
                            <a:srgbClr val="000000"/>
                          </a:solidFill>
                          <a:effectLst/>
                          <a:latin typeface="Calibri"/>
                          <a:ea typeface="Calibri"/>
                        </a:rPr>
                        <a:t>Beam Power to 8 </a:t>
                      </a:r>
                      <a:r>
                        <a:rPr lang="en-US" sz="1600" dirty="0" err="1">
                          <a:solidFill>
                            <a:srgbClr val="000000"/>
                          </a:solidFill>
                          <a:effectLst/>
                          <a:latin typeface="Calibri"/>
                          <a:ea typeface="Calibri"/>
                        </a:rPr>
                        <a:t>GeV</a:t>
                      </a:r>
                      <a:r>
                        <a:rPr lang="en-US" sz="1600" dirty="0">
                          <a:solidFill>
                            <a:srgbClr val="000000"/>
                          </a:solidFill>
                          <a:effectLst/>
                          <a:latin typeface="Calibri"/>
                          <a:ea typeface="Calibri"/>
                        </a:rPr>
                        <a:t> </a:t>
                      </a:r>
                      <a:r>
                        <a:rPr lang="en-US" sz="1600" dirty="0" smtClean="0">
                          <a:solidFill>
                            <a:srgbClr val="000000"/>
                          </a:solidFill>
                          <a:effectLst/>
                          <a:latin typeface="Calibri"/>
                          <a:ea typeface="Calibri"/>
                        </a:rPr>
                        <a:t>Program (max)</a:t>
                      </a:r>
                      <a:endParaRPr lang="en-US" sz="1600" dirty="0">
                        <a:effectLst/>
                        <a:latin typeface="Times New Roman"/>
                        <a:ea typeface="Calibri"/>
                      </a:endParaRP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4930" algn="r">
                        <a:spcBef>
                          <a:spcPts val="0"/>
                        </a:spcBef>
                        <a:spcAft>
                          <a:spcPts val="0"/>
                        </a:spcAft>
                      </a:pPr>
                      <a:r>
                        <a:rPr lang="en-US" sz="1600" dirty="0" smtClean="0">
                          <a:solidFill>
                            <a:srgbClr val="000000"/>
                          </a:solidFill>
                          <a:effectLst/>
                          <a:latin typeface="Calibri"/>
                          <a:ea typeface="Calibri"/>
                        </a:rPr>
                        <a:t>80</a:t>
                      </a:r>
                      <a:endParaRPr lang="en-US" sz="1600" dirty="0">
                        <a:effectLst/>
                        <a:latin typeface="Times New Roman"/>
                        <a:ea typeface="Calibri"/>
                      </a:endParaRP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effectLst/>
                          <a:latin typeface="Calibri"/>
                          <a:ea typeface="Calibri"/>
                        </a:rPr>
                        <a:t>kW</a:t>
                      </a:r>
                      <a:endParaRPr lang="en-US" sz="1600">
                        <a:effectLst/>
                        <a:latin typeface="Times New Roman"/>
                        <a:ea typeface="Calibri"/>
                      </a:endParaRP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9282">
                <a:tc>
                  <a:txBody>
                    <a:bodyPr/>
                    <a:lstStyle/>
                    <a:p>
                      <a:pPr marL="0" marR="0">
                        <a:spcBef>
                          <a:spcPts val="0"/>
                        </a:spcBef>
                        <a:spcAft>
                          <a:spcPts val="0"/>
                        </a:spcAft>
                      </a:pPr>
                      <a:r>
                        <a:rPr lang="en-US" sz="1600">
                          <a:solidFill>
                            <a:srgbClr val="000000"/>
                          </a:solidFill>
                          <a:effectLst/>
                          <a:latin typeface="Calibri"/>
                          <a:ea typeface="Calibri"/>
                        </a:rPr>
                        <a:t>Main Injector Protons per Pulse</a:t>
                      </a:r>
                      <a:endParaRPr lang="en-US" sz="1600">
                        <a:effectLst/>
                        <a:latin typeface="Times New Roman"/>
                        <a:ea typeface="Calibri"/>
                      </a:endParaRP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4930" algn="r">
                        <a:spcBef>
                          <a:spcPts val="0"/>
                        </a:spcBef>
                        <a:spcAft>
                          <a:spcPts val="0"/>
                        </a:spcAft>
                      </a:pPr>
                      <a:r>
                        <a:rPr lang="en-US" sz="1600" dirty="0">
                          <a:solidFill>
                            <a:srgbClr val="000000"/>
                          </a:solidFill>
                          <a:effectLst/>
                          <a:latin typeface="Calibri"/>
                          <a:ea typeface="Calibri"/>
                        </a:rPr>
                        <a:t>7.5×10</a:t>
                      </a:r>
                      <a:r>
                        <a:rPr lang="en-US" sz="1600" baseline="30000" dirty="0">
                          <a:solidFill>
                            <a:srgbClr val="000000"/>
                          </a:solidFill>
                          <a:effectLst/>
                          <a:latin typeface="Calibri"/>
                          <a:ea typeface="Calibri"/>
                        </a:rPr>
                        <a:t>13</a:t>
                      </a:r>
                      <a:endParaRPr lang="en-US" sz="1600" dirty="0">
                        <a:effectLst/>
                        <a:latin typeface="Times New Roman"/>
                        <a:ea typeface="Calibri"/>
                      </a:endParaRP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effectLst/>
                          <a:latin typeface="Calibri"/>
                          <a:ea typeface="Calibri"/>
                        </a:rPr>
                        <a:t> </a:t>
                      </a:r>
                      <a:endParaRPr lang="en-US" sz="1600">
                        <a:effectLst/>
                        <a:latin typeface="Times New Roman"/>
                        <a:ea typeface="Calibri"/>
                      </a:endParaRP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9282">
                <a:tc>
                  <a:txBody>
                    <a:bodyPr/>
                    <a:lstStyle/>
                    <a:p>
                      <a:pPr marL="0" marR="0">
                        <a:spcBef>
                          <a:spcPts val="0"/>
                        </a:spcBef>
                        <a:spcAft>
                          <a:spcPts val="0"/>
                        </a:spcAft>
                      </a:pPr>
                      <a:r>
                        <a:rPr lang="en-US" sz="1600" dirty="0">
                          <a:solidFill>
                            <a:srgbClr val="000000"/>
                          </a:solidFill>
                          <a:effectLst/>
                          <a:latin typeface="Calibri"/>
                          <a:ea typeface="Calibri"/>
                        </a:rPr>
                        <a:t>Main Injector Cycle Time @ 120 </a:t>
                      </a:r>
                      <a:r>
                        <a:rPr lang="en-US" sz="1600" dirty="0" err="1">
                          <a:solidFill>
                            <a:srgbClr val="000000"/>
                          </a:solidFill>
                          <a:effectLst/>
                          <a:latin typeface="Calibri"/>
                          <a:ea typeface="Calibri"/>
                        </a:rPr>
                        <a:t>GeV</a:t>
                      </a:r>
                      <a:endParaRPr lang="en-US" sz="1600" dirty="0">
                        <a:effectLst/>
                        <a:latin typeface="Times New Roman"/>
                        <a:ea typeface="Calibri"/>
                      </a:endParaRP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4930" algn="r">
                        <a:spcBef>
                          <a:spcPts val="0"/>
                        </a:spcBef>
                        <a:spcAft>
                          <a:spcPts val="0"/>
                        </a:spcAft>
                      </a:pPr>
                      <a:r>
                        <a:rPr lang="en-US" sz="1600" dirty="0">
                          <a:solidFill>
                            <a:srgbClr val="000000"/>
                          </a:solidFill>
                          <a:effectLst/>
                          <a:latin typeface="Calibri"/>
                          <a:ea typeface="Calibri"/>
                        </a:rPr>
                        <a:t>1.2</a:t>
                      </a:r>
                      <a:endParaRPr lang="en-US" sz="1600" dirty="0">
                        <a:effectLst/>
                        <a:latin typeface="Times New Roman"/>
                        <a:ea typeface="Calibri"/>
                      </a:endParaRP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effectLst/>
                          <a:latin typeface="Calibri"/>
                          <a:ea typeface="Calibri"/>
                        </a:rPr>
                        <a:t>sec</a:t>
                      </a:r>
                      <a:endParaRPr lang="en-US" sz="1600">
                        <a:effectLst/>
                        <a:latin typeface="Times New Roman"/>
                        <a:ea typeface="Calibri"/>
                      </a:endParaRP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9282">
                <a:tc>
                  <a:txBody>
                    <a:bodyPr/>
                    <a:lstStyle/>
                    <a:p>
                      <a:pPr marL="0" marR="0">
                        <a:spcBef>
                          <a:spcPts val="0"/>
                        </a:spcBef>
                        <a:spcAft>
                          <a:spcPts val="0"/>
                        </a:spcAft>
                      </a:pPr>
                      <a:r>
                        <a:rPr lang="en-US" sz="1600" dirty="0" smtClean="0">
                          <a:solidFill>
                            <a:srgbClr val="000000"/>
                          </a:solidFill>
                          <a:effectLst/>
                          <a:latin typeface="Calibri"/>
                          <a:ea typeface="Calibri"/>
                        </a:rPr>
                        <a:t>LBNF </a:t>
                      </a:r>
                      <a:r>
                        <a:rPr lang="en-US" sz="1600" dirty="0">
                          <a:solidFill>
                            <a:srgbClr val="000000"/>
                          </a:solidFill>
                          <a:effectLst/>
                          <a:latin typeface="Calibri"/>
                          <a:ea typeface="Calibri"/>
                        </a:rPr>
                        <a:t>Beam Power @ </a:t>
                      </a:r>
                      <a:r>
                        <a:rPr lang="en-US" sz="1600" dirty="0" smtClean="0">
                          <a:solidFill>
                            <a:srgbClr val="000000"/>
                          </a:solidFill>
                          <a:effectLst/>
                          <a:latin typeface="Calibri"/>
                          <a:ea typeface="Calibri"/>
                        </a:rPr>
                        <a:t>120 </a:t>
                      </a:r>
                      <a:r>
                        <a:rPr lang="en-US" sz="1600" dirty="0" err="1" smtClean="0">
                          <a:solidFill>
                            <a:srgbClr val="000000"/>
                          </a:solidFill>
                          <a:effectLst/>
                          <a:latin typeface="Calibri"/>
                          <a:ea typeface="Calibri"/>
                        </a:rPr>
                        <a:t>GeV</a:t>
                      </a:r>
                      <a:r>
                        <a:rPr lang="en-US" sz="1600" dirty="0" smtClean="0">
                          <a:solidFill>
                            <a:srgbClr val="000000"/>
                          </a:solidFill>
                          <a:effectLst/>
                          <a:latin typeface="Calibri"/>
                          <a:ea typeface="Calibri"/>
                        </a:rPr>
                        <a:t>*</a:t>
                      </a:r>
                      <a:endParaRPr lang="en-US" sz="1600" dirty="0">
                        <a:effectLst/>
                        <a:latin typeface="Times New Roman"/>
                        <a:ea typeface="Calibri"/>
                      </a:endParaRP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4930" algn="r">
                        <a:spcBef>
                          <a:spcPts val="0"/>
                        </a:spcBef>
                        <a:spcAft>
                          <a:spcPts val="0"/>
                        </a:spcAft>
                      </a:pPr>
                      <a:r>
                        <a:rPr lang="en-US" sz="1600" dirty="0" smtClean="0">
                          <a:solidFill>
                            <a:srgbClr val="000000"/>
                          </a:solidFill>
                          <a:effectLst/>
                          <a:latin typeface="Calibri"/>
                          <a:ea typeface="Calibri"/>
                        </a:rPr>
                        <a:t>1.2</a:t>
                      </a:r>
                      <a:endParaRPr lang="en-US" sz="1600" dirty="0">
                        <a:effectLst/>
                        <a:latin typeface="Times New Roman"/>
                        <a:ea typeface="Calibri"/>
                      </a:endParaRP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solidFill>
                            <a:srgbClr val="000000"/>
                          </a:solidFill>
                          <a:effectLst/>
                          <a:latin typeface="Calibri"/>
                          <a:ea typeface="Calibri"/>
                        </a:rPr>
                        <a:t>MW</a:t>
                      </a:r>
                      <a:endParaRPr lang="en-US" sz="1600" dirty="0">
                        <a:effectLst/>
                        <a:latin typeface="Times New Roman"/>
                        <a:ea typeface="Calibri"/>
                      </a:endParaRP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9282">
                <a:tc>
                  <a:txBody>
                    <a:bodyPr/>
                    <a:lstStyle/>
                    <a:p>
                      <a:pPr marL="0" marR="0">
                        <a:spcBef>
                          <a:spcPts val="0"/>
                        </a:spcBef>
                        <a:spcAft>
                          <a:spcPts val="0"/>
                        </a:spcAft>
                      </a:pPr>
                      <a:r>
                        <a:rPr lang="en-US" sz="1600" dirty="0" smtClean="0">
                          <a:solidFill>
                            <a:srgbClr val="000000"/>
                          </a:solidFill>
                          <a:effectLst/>
                          <a:latin typeface="Calibri"/>
                          <a:ea typeface="Calibri"/>
                        </a:rPr>
                        <a:t>LBNF </a:t>
                      </a:r>
                      <a:r>
                        <a:rPr lang="en-US" sz="1600" dirty="0">
                          <a:solidFill>
                            <a:srgbClr val="000000"/>
                          </a:solidFill>
                          <a:effectLst/>
                          <a:latin typeface="Calibri"/>
                          <a:ea typeface="Calibri"/>
                        </a:rPr>
                        <a:t>Upgrade Potential @ </a:t>
                      </a:r>
                      <a:r>
                        <a:rPr lang="en-US" sz="1600" dirty="0" smtClean="0">
                          <a:solidFill>
                            <a:srgbClr val="000000"/>
                          </a:solidFill>
                          <a:effectLst/>
                          <a:latin typeface="Calibri"/>
                          <a:ea typeface="Calibri"/>
                        </a:rPr>
                        <a:t>60-120 </a:t>
                      </a:r>
                      <a:r>
                        <a:rPr lang="en-US" sz="1600" dirty="0" err="1">
                          <a:solidFill>
                            <a:srgbClr val="000000"/>
                          </a:solidFill>
                          <a:effectLst/>
                          <a:latin typeface="Calibri"/>
                          <a:ea typeface="Calibri"/>
                        </a:rPr>
                        <a:t>GeV</a:t>
                      </a:r>
                      <a:endParaRPr lang="en-US" sz="1600" dirty="0">
                        <a:effectLst/>
                        <a:latin typeface="Times New Roman"/>
                        <a:ea typeface="Calibri"/>
                      </a:endParaRP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4930" algn="r">
                        <a:spcBef>
                          <a:spcPts val="0"/>
                        </a:spcBef>
                        <a:spcAft>
                          <a:spcPts val="0"/>
                        </a:spcAft>
                      </a:pPr>
                      <a:r>
                        <a:rPr lang="en-US" sz="1600" dirty="0" smtClean="0">
                          <a:solidFill>
                            <a:srgbClr val="000000"/>
                          </a:solidFill>
                          <a:effectLst/>
                          <a:latin typeface="Calibri"/>
                          <a:ea typeface="Calibri"/>
                        </a:rPr>
                        <a:t>&gt;2</a:t>
                      </a:r>
                      <a:endParaRPr lang="en-US" sz="1600" dirty="0">
                        <a:effectLst/>
                        <a:latin typeface="Times New Roman"/>
                        <a:ea typeface="Calibri"/>
                      </a:endParaRP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solidFill>
                            <a:srgbClr val="000000"/>
                          </a:solidFill>
                          <a:effectLst/>
                          <a:latin typeface="Calibri"/>
                          <a:ea typeface="Calibri"/>
                        </a:rPr>
                        <a:t>MW</a:t>
                      </a:r>
                      <a:endParaRPr lang="en-US" sz="1600" dirty="0">
                        <a:effectLst/>
                        <a:latin typeface="Times New Roman"/>
                        <a:ea typeface="Calibri"/>
                      </a:endParaRP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Footer Placeholder 3"/>
          <p:cNvSpPr>
            <a:spLocks noGrp="1"/>
          </p:cNvSpPr>
          <p:nvPr>
            <p:ph type="ftr" sz="quarter" idx="11"/>
          </p:nvPr>
        </p:nvSpPr>
        <p:spPr/>
        <p:txBody>
          <a:bodyPr/>
          <a:lstStyle/>
          <a:p>
            <a:pPr>
              <a:defRPr/>
            </a:pPr>
            <a:r>
              <a:rPr lang="en-US" smtClean="0"/>
              <a:t>S. Nagaitsev | Accelerator Division</a:t>
            </a:r>
            <a:endParaRPr lang="en-US" dirty="0"/>
          </a:p>
        </p:txBody>
      </p:sp>
      <p:sp>
        <p:nvSpPr>
          <p:cNvPr id="5" name="Slide Number Placeholder 4"/>
          <p:cNvSpPr>
            <a:spLocks noGrp="1"/>
          </p:cNvSpPr>
          <p:nvPr>
            <p:ph type="sldNum" sz="quarter" idx="12"/>
          </p:nvPr>
        </p:nvSpPr>
        <p:spPr/>
        <p:txBody>
          <a:bodyPr/>
          <a:lstStyle/>
          <a:p>
            <a:fld id="{4D59C847-7DCE-6D4A-BE87-C05B68FF72A7}" type="slidenum">
              <a:rPr lang="en-US" smtClean="0"/>
              <a:pPr/>
              <a:t>28</a:t>
            </a:fld>
            <a:endParaRPr lang="en-US" smtClean="0"/>
          </a:p>
          <a:p>
            <a:endParaRPr lang="en-US"/>
          </a:p>
        </p:txBody>
      </p:sp>
      <p:sp>
        <p:nvSpPr>
          <p:cNvPr id="7" name="TextBox 6"/>
          <p:cNvSpPr txBox="1"/>
          <p:nvPr/>
        </p:nvSpPr>
        <p:spPr>
          <a:xfrm>
            <a:off x="1114562" y="5887692"/>
            <a:ext cx="7272225" cy="369332"/>
          </a:xfrm>
          <a:prstGeom prst="rect">
            <a:avLst/>
          </a:prstGeom>
          <a:noFill/>
        </p:spPr>
        <p:txBody>
          <a:bodyPr wrap="square" rtlCol="0">
            <a:spAutoFit/>
          </a:bodyPr>
          <a:lstStyle/>
          <a:p>
            <a:r>
              <a:rPr lang="en-US" sz="1800" dirty="0" smtClean="0">
                <a:solidFill>
                  <a:srgbClr val="404040"/>
                </a:solidFill>
              </a:rPr>
              <a:t>*LBNF beam power can be maintained to ~60 </a:t>
            </a:r>
            <a:r>
              <a:rPr lang="en-US" sz="1800" dirty="0" err="1" smtClean="0">
                <a:solidFill>
                  <a:srgbClr val="404040"/>
                </a:solidFill>
              </a:rPr>
              <a:t>GeV</a:t>
            </a:r>
            <a:r>
              <a:rPr lang="en-US" sz="1800" dirty="0" smtClean="0">
                <a:solidFill>
                  <a:srgbClr val="404040"/>
                </a:solidFill>
              </a:rPr>
              <a:t>, then scales with energy</a:t>
            </a:r>
            <a:endParaRPr lang="en-US" sz="1800" dirty="0">
              <a:solidFill>
                <a:srgbClr val="404040"/>
              </a:solidFill>
            </a:endParaRPr>
          </a:p>
        </p:txBody>
      </p:sp>
    </p:spTree>
    <p:extLst>
      <p:ext uri="{BB962C8B-B14F-4D97-AF65-F5344CB8AC3E}">
        <p14:creationId xmlns:p14="http://schemas.microsoft.com/office/powerpoint/2010/main" val="8532683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PIP-II Site Layout (provisional)</a:t>
            </a:r>
            <a:endParaRPr lang="en-US" dirty="0"/>
          </a:p>
        </p:txBody>
      </p:sp>
      <p:sp>
        <p:nvSpPr>
          <p:cNvPr id="4" name="Footer Placeholder 3"/>
          <p:cNvSpPr>
            <a:spLocks noGrp="1"/>
          </p:cNvSpPr>
          <p:nvPr>
            <p:ph type="ftr" sz="quarter" idx="11"/>
          </p:nvPr>
        </p:nvSpPr>
        <p:spPr/>
        <p:txBody>
          <a:bodyPr/>
          <a:lstStyle/>
          <a:p>
            <a:pPr>
              <a:defRPr/>
            </a:pPr>
            <a:r>
              <a:rPr lang="en-US" smtClean="0"/>
              <a:t>S. Nagaitsev | Accelerator Division</a:t>
            </a:r>
            <a:endParaRPr lang="en-US" dirty="0"/>
          </a:p>
        </p:txBody>
      </p:sp>
      <p:sp>
        <p:nvSpPr>
          <p:cNvPr id="5" name="Slide Number Placeholder 4"/>
          <p:cNvSpPr>
            <a:spLocks noGrp="1"/>
          </p:cNvSpPr>
          <p:nvPr>
            <p:ph type="sldNum" sz="quarter" idx="12"/>
          </p:nvPr>
        </p:nvSpPr>
        <p:spPr/>
        <p:txBody>
          <a:bodyPr/>
          <a:lstStyle/>
          <a:p>
            <a:fld id="{4D59C847-7DCE-6D4A-BE87-C05B68FF72A7}" type="slidenum">
              <a:rPr lang="en-US" smtClean="0"/>
              <a:pPr/>
              <a:t>29</a:t>
            </a:fld>
            <a:endParaRPr lang="en-US" smtClean="0"/>
          </a:p>
          <a:p>
            <a:endParaRPr lang="en-US"/>
          </a:p>
        </p:txBody>
      </p:sp>
      <p:pic>
        <p:nvPicPr>
          <p:cNvPr id="1027" name="Picture 3" descr="U:\mydocs\holmes\PIP-II\Pictures\PIP II Site_m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35142"/>
            <a:ext cx="8705484" cy="4813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97321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Accelerator Operations</a:t>
            </a:r>
            <a:endParaRPr lang="en-US"/>
          </a:p>
        </p:txBody>
      </p:sp>
      <p:sp>
        <p:nvSpPr>
          <p:cNvPr id="3" name="Content Placeholder 2"/>
          <p:cNvSpPr>
            <a:spLocks noGrp="1"/>
          </p:cNvSpPr>
          <p:nvPr>
            <p:ph idx="1"/>
          </p:nvPr>
        </p:nvSpPr>
        <p:spPr>
          <a:xfrm>
            <a:off x="228600" y="948916"/>
            <a:ext cx="8672513" cy="5290519"/>
          </a:xfrm>
        </p:spPr>
        <p:txBody>
          <a:bodyPr/>
          <a:lstStyle/>
          <a:p>
            <a:pPr marL="6350" indent="0">
              <a:buFontTx/>
              <a:buNone/>
              <a:defRPr/>
            </a:pPr>
            <a:r>
              <a:rPr lang="en-US" b="1" dirty="0" err="1"/>
              <a:t>Fermilab</a:t>
            </a:r>
            <a:r>
              <a:rPr lang="en-US" b="1" dirty="0"/>
              <a:t> operates a total of 16 km of accelerators and </a:t>
            </a:r>
            <a:r>
              <a:rPr lang="en-US" b="1" dirty="0" err="1"/>
              <a:t>beamlines</a:t>
            </a:r>
            <a:endParaRPr lang="en-US" b="1" dirty="0"/>
          </a:p>
          <a:p>
            <a:pPr>
              <a:defRPr/>
            </a:pPr>
            <a:r>
              <a:rPr lang="en-US" dirty="0"/>
              <a:t>A </a:t>
            </a:r>
            <a:r>
              <a:rPr lang="en-US" dirty="0" smtClean="0"/>
              <a:t>400-MeV </a:t>
            </a:r>
            <a:r>
              <a:rPr lang="en-US" dirty="0"/>
              <a:t>proton linear accelerator (0.15 km)</a:t>
            </a:r>
          </a:p>
          <a:p>
            <a:pPr>
              <a:defRPr/>
            </a:pPr>
            <a:r>
              <a:rPr lang="en-US" dirty="0"/>
              <a:t>An </a:t>
            </a:r>
            <a:r>
              <a:rPr lang="en-US" dirty="0" smtClean="0"/>
              <a:t>8-GeV </a:t>
            </a:r>
            <a:r>
              <a:rPr lang="en-US" dirty="0"/>
              <a:t>Booster synchrotron (0.5 km)</a:t>
            </a:r>
          </a:p>
          <a:p>
            <a:pPr>
              <a:defRPr/>
            </a:pPr>
            <a:r>
              <a:rPr lang="en-US" dirty="0"/>
              <a:t>An </a:t>
            </a:r>
            <a:r>
              <a:rPr lang="en-US" dirty="0" smtClean="0"/>
              <a:t>8-GeV </a:t>
            </a:r>
            <a:r>
              <a:rPr lang="en-US" dirty="0"/>
              <a:t>accumulator ring (3.3 km)</a:t>
            </a:r>
          </a:p>
          <a:p>
            <a:pPr>
              <a:defRPr/>
            </a:pPr>
            <a:r>
              <a:rPr lang="en-US" dirty="0"/>
              <a:t>A </a:t>
            </a:r>
            <a:r>
              <a:rPr lang="en-US" dirty="0" smtClean="0"/>
              <a:t>120-GeV </a:t>
            </a:r>
            <a:r>
              <a:rPr lang="en-US" dirty="0"/>
              <a:t>synchrotron (3.3 km)</a:t>
            </a:r>
          </a:p>
          <a:p>
            <a:pPr>
              <a:defRPr/>
            </a:pPr>
            <a:r>
              <a:rPr lang="en-US" dirty="0"/>
              <a:t>S</a:t>
            </a:r>
            <a:r>
              <a:rPr lang="en-US" dirty="0" smtClean="0"/>
              <a:t>oon: A </a:t>
            </a:r>
            <a:r>
              <a:rPr lang="en-US" dirty="0" err="1" smtClean="0"/>
              <a:t>Muon</a:t>
            </a:r>
            <a:r>
              <a:rPr lang="en-US" dirty="0" smtClean="0"/>
              <a:t> Campus Delivery </a:t>
            </a:r>
            <a:r>
              <a:rPr lang="en-US" dirty="0"/>
              <a:t>ring (0.5 km</a:t>
            </a:r>
            <a:r>
              <a:rPr lang="en-US" dirty="0" smtClean="0"/>
              <a:t>)</a:t>
            </a:r>
          </a:p>
          <a:p>
            <a:pPr>
              <a:defRPr/>
            </a:pPr>
            <a:r>
              <a:rPr lang="en-US" dirty="0" smtClean="0"/>
              <a:t>Soon: </a:t>
            </a:r>
            <a:r>
              <a:rPr lang="en-US" dirty="0" err="1" smtClean="0"/>
              <a:t>Muon</a:t>
            </a:r>
            <a:r>
              <a:rPr lang="en-US" dirty="0" smtClean="0"/>
              <a:t> g-2 ring</a:t>
            </a:r>
            <a:endParaRPr lang="en-US" dirty="0"/>
          </a:p>
          <a:p>
            <a:pPr>
              <a:defRPr/>
            </a:pPr>
            <a:r>
              <a:rPr lang="en-US" dirty="0"/>
              <a:t>Transfer lines and fixed target beam lines (8 km)</a:t>
            </a:r>
          </a:p>
          <a:p>
            <a:pPr>
              <a:defRPr/>
            </a:pPr>
            <a:r>
              <a:rPr lang="en-US" dirty="0"/>
              <a:t>Two high power target </a:t>
            </a:r>
            <a:r>
              <a:rPr lang="en-US" dirty="0" smtClean="0"/>
              <a:t>stations, several low-power targets</a:t>
            </a:r>
            <a:endParaRPr lang="en-US" dirty="0"/>
          </a:p>
          <a:p>
            <a:pPr marL="6350" indent="0">
              <a:buFontTx/>
              <a:buNone/>
              <a:defRPr/>
            </a:pPr>
            <a:r>
              <a:rPr lang="en-US" dirty="0"/>
              <a:t>And maintains</a:t>
            </a:r>
          </a:p>
          <a:p>
            <a:pPr>
              <a:defRPr/>
            </a:pPr>
            <a:r>
              <a:rPr lang="en-US" dirty="0"/>
              <a:t>130 buildings, structures, service </a:t>
            </a:r>
            <a:r>
              <a:rPr lang="en-US" dirty="0" err="1"/>
              <a:t>bldgs</a:t>
            </a:r>
            <a:r>
              <a:rPr lang="en-US" dirty="0" smtClean="0"/>
              <a:t>, parking lots…</a:t>
            </a:r>
            <a:endParaRPr lang="en-US" dirty="0"/>
          </a:p>
          <a:p>
            <a:endParaRPr lang="en-US" dirty="0"/>
          </a:p>
        </p:txBody>
      </p:sp>
      <p:sp>
        <p:nvSpPr>
          <p:cNvPr id="4" name="Footer Placeholder 3"/>
          <p:cNvSpPr>
            <a:spLocks noGrp="1"/>
          </p:cNvSpPr>
          <p:nvPr>
            <p:ph type="ftr" sz="quarter" idx="11"/>
          </p:nvPr>
        </p:nvSpPr>
        <p:spPr/>
        <p:txBody>
          <a:bodyPr/>
          <a:lstStyle/>
          <a:p>
            <a:pPr>
              <a:defRPr/>
            </a:pPr>
            <a:r>
              <a:rPr lang="en-US" smtClean="0"/>
              <a:t>S. Nagaitsev | Accelerator Division</a:t>
            </a:r>
            <a:endParaRPr lang="en-US" b="1"/>
          </a:p>
        </p:txBody>
      </p:sp>
      <p:sp>
        <p:nvSpPr>
          <p:cNvPr id="5" name="Slide Number Placeholder 4"/>
          <p:cNvSpPr>
            <a:spLocks noGrp="1"/>
          </p:cNvSpPr>
          <p:nvPr>
            <p:ph type="sldNum" sz="quarter" idx="12"/>
          </p:nvPr>
        </p:nvSpPr>
        <p:spPr/>
        <p:txBody>
          <a:bodyPr/>
          <a:lstStyle/>
          <a:p>
            <a:fld id="{7F98FF91-17CE-4B00-8B80-4DCB96E6DFF2}" type="slidenum">
              <a:rPr lang="en-US" altLang="en-US" smtClean="0"/>
              <a:pPr/>
              <a:t>3</a:t>
            </a:fld>
            <a:endParaRPr lang="en-US" altLang="en-US"/>
          </a:p>
        </p:txBody>
      </p:sp>
    </p:spTree>
    <p:extLst>
      <p:ext uri="{BB962C8B-B14F-4D97-AF65-F5344CB8AC3E}">
        <p14:creationId xmlns:p14="http://schemas.microsoft.com/office/powerpoint/2010/main" val="41919464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PIP-II Status</a:t>
            </a:r>
            <a:endParaRPr lang="en-US" dirty="0"/>
          </a:p>
        </p:txBody>
      </p:sp>
      <p:sp>
        <p:nvSpPr>
          <p:cNvPr id="3" name="Content Placeholder 2"/>
          <p:cNvSpPr>
            <a:spLocks noGrp="1"/>
          </p:cNvSpPr>
          <p:nvPr>
            <p:ph idx="1"/>
          </p:nvPr>
        </p:nvSpPr>
        <p:spPr>
          <a:xfrm>
            <a:off x="228601" y="1043046"/>
            <a:ext cx="3812458" cy="4987867"/>
          </a:xfrm>
        </p:spPr>
        <p:txBody>
          <a:bodyPr/>
          <a:lstStyle/>
          <a:p>
            <a:r>
              <a:rPr lang="en-US" dirty="0" smtClean="0"/>
              <a:t>Development phase</a:t>
            </a:r>
          </a:p>
          <a:p>
            <a:pPr lvl="1"/>
            <a:r>
              <a:rPr lang="en-US" dirty="0" smtClean="0"/>
              <a:t>R&amp;D program supports 2018-2019 construction start</a:t>
            </a:r>
          </a:p>
          <a:p>
            <a:pPr lvl="1"/>
            <a:r>
              <a:rPr lang="en-US" dirty="0" smtClean="0"/>
              <a:t>Collaboration with India</a:t>
            </a:r>
          </a:p>
          <a:p>
            <a:r>
              <a:rPr lang="en-US" dirty="0" smtClean="0"/>
              <a:t>Strong support from P5, U.S. DoE, and the Fermilab Director</a:t>
            </a:r>
          </a:p>
          <a:p>
            <a:r>
              <a:rPr lang="en-US" dirty="0" smtClean="0"/>
              <a:t>Five year construction period would support operations startup in 2023</a:t>
            </a:r>
          </a:p>
          <a:p>
            <a:pPr marL="0" indent="0">
              <a:buNone/>
            </a:pPr>
            <a:r>
              <a:rPr lang="en-US" dirty="0" smtClean="0"/>
              <a:t> </a:t>
            </a:r>
          </a:p>
          <a:p>
            <a:endParaRPr lang="en-US" dirty="0" smtClean="0"/>
          </a:p>
          <a:p>
            <a:endParaRPr lang="en-US" dirty="0" smtClean="0"/>
          </a:p>
          <a:p>
            <a:endParaRPr lang="en-US" dirty="0"/>
          </a:p>
        </p:txBody>
      </p:sp>
      <p:sp>
        <p:nvSpPr>
          <p:cNvPr id="5" name="Footer Placeholder 4"/>
          <p:cNvSpPr>
            <a:spLocks noGrp="1"/>
          </p:cNvSpPr>
          <p:nvPr>
            <p:ph type="ftr" sz="quarter" idx="11"/>
          </p:nvPr>
        </p:nvSpPr>
        <p:spPr/>
        <p:txBody>
          <a:bodyPr/>
          <a:lstStyle/>
          <a:p>
            <a:pPr>
              <a:defRPr/>
            </a:pPr>
            <a:r>
              <a:rPr lang="en-US" smtClean="0"/>
              <a:t>S. Nagaitsev | Accelerator Division</a:t>
            </a:r>
            <a:endParaRPr lang="en-US" b="1" dirty="0"/>
          </a:p>
        </p:txBody>
      </p:sp>
      <p:sp>
        <p:nvSpPr>
          <p:cNvPr id="6" name="Slide Number Placeholder 5"/>
          <p:cNvSpPr>
            <a:spLocks noGrp="1"/>
          </p:cNvSpPr>
          <p:nvPr>
            <p:ph type="sldNum" sz="quarter" idx="12"/>
          </p:nvPr>
        </p:nvSpPr>
        <p:spPr/>
        <p:txBody>
          <a:bodyPr/>
          <a:lstStyle/>
          <a:p>
            <a:fld id="{34D63D2E-DB16-4AD3-B02E-E39B642A41C3}" type="slidenum">
              <a:rPr lang="en-US" smtClean="0"/>
              <a:pPr/>
              <a:t>30</a:t>
            </a:fld>
            <a:endParaRPr lang="en-US"/>
          </a:p>
        </p:txBody>
      </p:sp>
      <p:pic>
        <p:nvPicPr>
          <p:cNvPr id="7"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0364" y="2360607"/>
            <a:ext cx="4839297" cy="3522899"/>
          </a:xfrm>
          <a:prstGeom prst="rect">
            <a:avLst/>
          </a:prstGeom>
        </p:spPr>
      </p:pic>
    </p:spTree>
    <p:extLst>
      <p:ext uri="{BB962C8B-B14F-4D97-AF65-F5344CB8AC3E}">
        <p14:creationId xmlns:p14="http://schemas.microsoft.com/office/powerpoint/2010/main" val="24834703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2"/>
          </p:nvPr>
        </p:nvSpPr>
        <p:spPr>
          <a:xfrm>
            <a:off x="121076" y="5955957"/>
            <a:ext cx="4775773" cy="362573"/>
          </a:xfrm>
        </p:spPr>
        <p:txBody>
          <a:bodyPr/>
          <a:lstStyle/>
          <a:p>
            <a:r>
              <a:rPr lang="en-US" dirty="0" smtClean="0">
                <a:solidFill>
                  <a:schemeClr val="tx1"/>
                </a:solidFill>
              </a:rPr>
              <a:t>Operations: 2014-</a:t>
            </a:r>
          </a:p>
        </p:txBody>
      </p:sp>
      <p:sp>
        <p:nvSpPr>
          <p:cNvPr id="3" name="Text Placeholder 2"/>
          <p:cNvSpPr>
            <a:spLocks noGrp="1"/>
          </p:cNvSpPr>
          <p:nvPr>
            <p:ph type="body" sz="half" idx="13"/>
          </p:nvPr>
        </p:nvSpPr>
        <p:spPr>
          <a:xfrm>
            <a:off x="4776536" y="4487952"/>
            <a:ext cx="4367463" cy="1564597"/>
          </a:xfrm>
        </p:spPr>
        <p:txBody>
          <a:bodyPr/>
          <a:lstStyle/>
          <a:p>
            <a:r>
              <a:rPr lang="en-US" dirty="0" smtClean="0">
                <a:solidFill>
                  <a:schemeClr val="tx1">
                    <a:lumMod val="75000"/>
                  </a:schemeClr>
                </a:solidFill>
              </a:rPr>
              <a:t>Partnerships</a:t>
            </a:r>
          </a:p>
          <a:p>
            <a:pPr marL="174625"/>
            <a:r>
              <a:rPr lang="en-US" dirty="0">
                <a:solidFill>
                  <a:schemeClr val="tx1">
                    <a:lumMod val="75000"/>
                  </a:schemeClr>
                </a:solidFill>
              </a:rPr>
              <a:t>ANL: HWR</a:t>
            </a:r>
          </a:p>
          <a:p>
            <a:pPr marL="174625"/>
            <a:r>
              <a:rPr lang="en-US" dirty="0">
                <a:solidFill>
                  <a:schemeClr val="tx1">
                    <a:lumMod val="75000"/>
                  </a:schemeClr>
                </a:solidFill>
              </a:rPr>
              <a:t>LBNL:LEBT, RFQ</a:t>
            </a:r>
          </a:p>
          <a:p>
            <a:pPr marL="174625"/>
            <a:r>
              <a:rPr lang="en-US" dirty="0">
                <a:solidFill>
                  <a:schemeClr val="tx1">
                    <a:lumMod val="75000"/>
                  </a:schemeClr>
                </a:solidFill>
              </a:rPr>
              <a:t>SNS: LEBT</a:t>
            </a:r>
          </a:p>
          <a:p>
            <a:pPr marL="174625"/>
            <a:r>
              <a:rPr lang="en-US" dirty="0">
                <a:solidFill>
                  <a:schemeClr val="tx1">
                    <a:lumMod val="75000"/>
                  </a:schemeClr>
                </a:solidFill>
              </a:rPr>
              <a:t>BARC: MEBT, SSR1</a:t>
            </a:r>
          </a:p>
        </p:txBody>
      </p:sp>
      <p:sp>
        <p:nvSpPr>
          <p:cNvPr id="4" name="Content Placeholder 3"/>
          <p:cNvSpPr>
            <a:spLocks noGrp="1"/>
          </p:cNvSpPr>
          <p:nvPr>
            <p:ph sz="half" idx="17"/>
          </p:nvPr>
        </p:nvSpPr>
        <p:spPr>
          <a:xfrm>
            <a:off x="82576" y="1955257"/>
            <a:ext cx="4479925" cy="3817068"/>
          </a:xfrm>
        </p:spPr>
        <p:txBody>
          <a:bodyPr/>
          <a:lstStyle/>
          <a:p>
            <a:r>
              <a:rPr lang="en-US" sz="2000" b="1" dirty="0" smtClean="0"/>
              <a:t>Research goal: </a:t>
            </a:r>
            <a:r>
              <a:rPr lang="en-US" sz="2000" dirty="0" smtClean="0"/>
              <a:t>demonstrate feasibility of the most technically challenging PIP-II front end systems</a:t>
            </a:r>
          </a:p>
          <a:p>
            <a:r>
              <a:rPr lang="en-US" sz="2000" b="1" dirty="0" smtClean="0"/>
              <a:t>Technical challenge: </a:t>
            </a:r>
            <a:r>
              <a:rPr lang="en-US" sz="2000" dirty="0" smtClean="0"/>
              <a:t>to demonstrate fast beam chopping pre-chopping, operation </a:t>
            </a:r>
            <a:r>
              <a:rPr lang="en-US" sz="2000" dirty="0"/>
              <a:t>of SSR with beam, </a:t>
            </a:r>
            <a:r>
              <a:rPr lang="en-US" sz="2000" dirty="0" err="1"/>
              <a:t>e</a:t>
            </a:r>
            <a:r>
              <a:rPr lang="en-US" sz="2000" dirty="0" err="1" smtClean="0"/>
              <a:t>mittance</a:t>
            </a:r>
            <a:r>
              <a:rPr lang="en-US" sz="2000" dirty="0" smtClean="0"/>
              <a:t> </a:t>
            </a:r>
            <a:r>
              <a:rPr lang="en-US" sz="2000" dirty="0"/>
              <a:t>preservation and beam halo formation through the front </a:t>
            </a:r>
            <a:r>
              <a:rPr lang="en-US" sz="2000" dirty="0" smtClean="0"/>
              <a:t>end</a:t>
            </a:r>
          </a:p>
          <a:p>
            <a:r>
              <a:rPr lang="en-US" sz="2000" b="1" dirty="0" smtClean="0"/>
              <a:t>FY14 highlights: </a:t>
            </a:r>
            <a:r>
              <a:rPr lang="en-US" sz="2000" dirty="0" smtClean="0"/>
              <a:t>30 </a:t>
            </a:r>
            <a:r>
              <a:rPr lang="en-US" sz="2000" dirty="0" err="1" smtClean="0"/>
              <a:t>keV</a:t>
            </a:r>
            <a:r>
              <a:rPr lang="en-US" sz="2000" dirty="0" smtClean="0"/>
              <a:t> IS </a:t>
            </a:r>
            <a:r>
              <a:rPr lang="en-US" sz="2000" dirty="0"/>
              <a:t>and LEBT installed and commissioned with beam</a:t>
            </a:r>
          </a:p>
        </p:txBody>
      </p:sp>
      <p:sp>
        <p:nvSpPr>
          <p:cNvPr id="17409" name="Title 1"/>
          <p:cNvSpPr>
            <a:spLocks noGrp="1"/>
          </p:cNvSpPr>
          <p:nvPr>
            <p:ph type="title"/>
          </p:nvPr>
        </p:nvSpPr>
        <p:spPr bwMode="auto">
          <a:xfrm>
            <a:off x="228600" y="126983"/>
            <a:ext cx="8672514" cy="64173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numCol="1" compatLnSpc="1">
            <a:prstTxWarp prst="textNoShape">
              <a:avLst/>
            </a:prstTxWarp>
          </a:bodyPr>
          <a:lstStyle/>
          <a:p>
            <a:r>
              <a:rPr lang="en-US" dirty="0" smtClean="0">
                <a:latin typeface="Helvetica" charset="0"/>
              </a:rPr>
              <a:t>PXIE : Front End Test of PIP-II H- Source thru SSR1</a:t>
            </a:r>
            <a:endParaRPr lang="en-US" dirty="0">
              <a:latin typeface="Helvetica" charset="0"/>
            </a:endParaRPr>
          </a:p>
        </p:txBody>
      </p:sp>
      <p:sp>
        <p:nvSpPr>
          <p:cNvPr id="17412" name="Footer Placeholder 4"/>
          <p:cNvSpPr>
            <a:spLocks noGrp="1"/>
          </p:cNvSpPr>
          <p:nvPr>
            <p:ph type="ftr" sz="quarter" idx="2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nl-NL" sz="900" smtClean="0">
                <a:solidFill>
                  <a:srgbClr val="004C97"/>
                </a:solidFill>
                <a:latin typeface="Helvetica" charset="0"/>
              </a:rPr>
              <a:t>S. Nagaitsev | Accelerator Division</a:t>
            </a:r>
            <a:endParaRPr lang="en-US" sz="900" b="1" dirty="0">
              <a:solidFill>
                <a:srgbClr val="004C97"/>
              </a:solidFill>
              <a:latin typeface="Helvetica" charset="0"/>
            </a:endParaRPr>
          </a:p>
        </p:txBody>
      </p:sp>
      <p:sp>
        <p:nvSpPr>
          <p:cNvPr id="17413" name="Slide Number Placeholder 5"/>
          <p:cNvSpPr>
            <a:spLocks noGrp="1"/>
          </p:cNvSpPr>
          <p:nvPr>
            <p:ph type="sldNum" sz="quarter" idx="2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08BF7038-0A6C-EA4D-9BD1-18F525A33115}" type="slidenum">
              <a:rPr lang="en-US" sz="900">
                <a:solidFill>
                  <a:srgbClr val="004C97"/>
                </a:solidFill>
                <a:latin typeface="Helvetica" charset="0"/>
              </a:rPr>
              <a:pPr eaLnBrk="1" hangingPunct="1"/>
              <a:t>31</a:t>
            </a:fld>
            <a:endParaRPr lang="en-US" sz="900">
              <a:solidFill>
                <a:srgbClr val="004C97"/>
              </a:solidFill>
              <a:latin typeface="Helvetica" charset="0"/>
            </a:endParaRPr>
          </a:p>
        </p:txBody>
      </p:sp>
      <p:sp>
        <p:nvSpPr>
          <p:cNvPr id="14" name="Text Placeholder 1"/>
          <p:cNvSpPr txBox="1">
            <a:spLocks/>
          </p:cNvSpPr>
          <p:nvPr/>
        </p:nvSpPr>
        <p:spPr>
          <a:xfrm>
            <a:off x="141975" y="867007"/>
            <a:ext cx="4617994" cy="1030418"/>
          </a:xfrm>
          <a:prstGeom prst="rect">
            <a:avLst/>
          </a:prstGeom>
        </p:spPr>
        <p:txBody>
          <a:bodyPr lIns="0" tIns="0" rIns="0" bIns="0"/>
          <a:lstStyle>
            <a:lvl1pPr marL="0" indent="0" algn="l" defTabSz="457200" rtl="0" fontAlgn="base">
              <a:spcBef>
                <a:spcPct val="20000"/>
              </a:spcBef>
              <a:spcAft>
                <a:spcPct val="0"/>
              </a:spcAft>
              <a:buFont typeface="Arial" charset="0"/>
              <a:buNone/>
              <a:defRPr sz="2000" kern="1200">
                <a:solidFill>
                  <a:srgbClr val="505050"/>
                </a:solidFill>
                <a:latin typeface="Helvetica"/>
                <a:ea typeface="ＭＳ Ｐゴシック" charset="0"/>
                <a:cs typeface="ＭＳ Ｐゴシック" charset="0"/>
              </a:defRPr>
            </a:lvl1pPr>
            <a:lvl2pPr marL="457200" indent="0" algn="l" defTabSz="457200" rtl="0" fontAlgn="base">
              <a:spcBef>
                <a:spcPct val="20000"/>
              </a:spcBef>
              <a:spcAft>
                <a:spcPct val="0"/>
              </a:spcAft>
              <a:buFont typeface="Arial" charset="0"/>
              <a:buNone/>
              <a:defRPr sz="1200" kern="1200">
                <a:solidFill>
                  <a:srgbClr val="595959"/>
                </a:solidFill>
                <a:latin typeface="Helvetica"/>
                <a:ea typeface="ＭＳ Ｐゴシック" charset="0"/>
                <a:cs typeface="ＭＳ Ｐゴシック" charset="0"/>
              </a:defRPr>
            </a:lvl2pPr>
            <a:lvl3pPr marL="914400" indent="0" algn="l" defTabSz="457200" rtl="0" fontAlgn="base">
              <a:spcBef>
                <a:spcPct val="20000"/>
              </a:spcBef>
              <a:spcAft>
                <a:spcPct val="0"/>
              </a:spcAft>
              <a:buFont typeface="Arial" charset="0"/>
              <a:buNone/>
              <a:defRPr sz="1000" kern="1200">
                <a:solidFill>
                  <a:srgbClr val="595959"/>
                </a:solidFill>
                <a:latin typeface="Helvetica"/>
                <a:ea typeface="ＭＳ Ｐゴシック" charset="0"/>
                <a:cs typeface="ＭＳ Ｐゴシック" charset="0"/>
              </a:defRPr>
            </a:lvl3pPr>
            <a:lvl4pPr marL="1371600" indent="0" algn="l" defTabSz="457200" rtl="0" fontAlgn="base">
              <a:spcBef>
                <a:spcPct val="20000"/>
              </a:spcBef>
              <a:spcAft>
                <a:spcPct val="0"/>
              </a:spcAft>
              <a:buFont typeface="Arial" charset="0"/>
              <a:buNone/>
              <a:defRPr sz="900" kern="1200">
                <a:solidFill>
                  <a:srgbClr val="595959"/>
                </a:solidFill>
                <a:latin typeface="Helvetica"/>
                <a:ea typeface="ＭＳ Ｐゴシック" charset="0"/>
                <a:cs typeface="ＭＳ Ｐゴシック" charset="0"/>
              </a:defRPr>
            </a:lvl4pPr>
            <a:lvl5pPr marL="1828800" indent="0" algn="l" defTabSz="457200" rtl="0" fontAlgn="base">
              <a:spcBef>
                <a:spcPct val="20000"/>
              </a:spcBef>
              <a:spcAft>
                <a:spcPct val="0"/>
              </a:spcAft>
              <a:buFont typeface="Arial" charset="0"/>
              <a:buNone/>
              <a:defRPr sz="900" kern="1200">
                <a:solidFill>
                  <a:srgbClr val="595959"/>
                </a:solidFill>
                <a:latin typeface="Helvetica"/>
                <a:ea typeface="ＭＳ Ｐゴシック" charset="0"/>
                <a:cs typeface="ＭＳ Ｐゴシック" charset="0"/>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dirty="0" smtClean="0">
                <a:solidFill>
                  <a:schemeClr val="tx1"/>
                </a:solidFill>
              </a:rPr>
              <a:t>PIP-II R&amp;D facility under operation to address technical risks: source, warm RFQ, SC HWR and SSR1</a:t>
            </a:r>
          </a:p>
          <a:p>
            <a:endParaRPr lang="en-US" dirty="0">
              <a:solidFill>
                <a:schemeClr val="tx1"/>
              </a:solidFill>
            </a:endParaRPr>
          </a:p>
        </p:txBody>
      </p:sp>
      <p:pic>
        <p:nvPicPr>
          <p:cNvPr id="6" name="Picture 5"/>
          <p:cNvPicPr>
            <a:picLocks noChangeAspect="1"/>
          </p:cNvPicPr>
          <p:nvPr/>
        </p:nvPicPr>
        <p:blipFill>
          <a:blip r:embed="rId3"/>
          <a:stretch>
            <a:fillRect/>
          </a:stretch>
        </p:blipFill>
        <p:spPr>
          <a:xfrm>
            <a:off x="4621901" y="867007"/>
            <a:ext cx="4428952" cy="2551213"/>
          </a:xfrm>
          <a:prstGeom prst="rect">
            <a:avLst/>
          </a:prstGeom>
        </p:spPr>
      </p:pic>
      <p:pic>
        <p:nvPicPr>
          <p:cNvPr id="7" name="Picture 6"/>
          <p:cNvPicPr>
            <a:picLocks noChangeAspect="1"/>
          </p:cNvPicPr>
          <p:nvPr/>
        </p:nvPicPr>
        <p:blipFill>
          <a:blip r:embed="rId4"/>
          <a:stretch>
            <a:fillRect/>
          </a:stretch>
        </p:blipFill>
        <p:spPr>
          <a:xfrm>
            <a:off x="4776535" y="3476052"/>
            <a:ext cx="4322197" cy="994308"/>
          </a:xfrm>
          <a:prstGeom prst="rect">
            <a:avLst/>
          </a:prstGeom>
        </p:spPr>
      </p:pic>
    </p:spTree>
    <p:extLst>
      <p:ext uri="{BB962C8B-B14F-4D97-AF65-F5344CB8AC3E}">
        <p14:creationId xmlns:p14="http://schemas.microsoft.com/office/powerpoint/2010/main" val="12289076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ASTA / IOTA</a:t>
            </a:r>
            <a:endParaRPr lang="en-US" dirty="0"/>
          </a:p>
        </p:txBody>
      </p:sp>
      <p:sp>
        <p:nvSpPr>
          <p:cNvPr id="3" name="Content Placeholder 2"/>
          <p:cNvSpPr>
            <a:spLocks noGrp="1"/>
          </p:cNvSpPr>
          <p:nvPr>
            <p:ph idx="1"/>
          </p:nvPr>
        </p:nvSpPr>
        <p:spPr>
          <a:xfrm>
            <a:off x="228600" y="997062"/>
            <a:ext cx="8672513" cy="5033851"/>
          </a:xfrm>
        </p:spPr>
        <p:txBody>
          <a:bodyPr/>
          <a:lstStyle/>
          <a:p>
            <a:r>
              <a:rPr lang="en-US" dirty="0" smtClean="0"/>
              <a:t>First beam to the absorber 3/27/15 – 20 </a:t>
            </a:r>
            <a:r>
              <a:rPr lang="en-US" dirty="0"/>
              <a:t>MeV </a:t>
            </a:r>
            <a:r>
              <a:rPr lang="en-US" dirty="0" smtClean="0"/>
              <a:t>new </a:t>
            </a:r>
            <a:r>
              <a:rPr lang="en-US" dirty="0"/>
              <a:t>record </a:t>
            </a:r>
            <a:r>
              <a:rPr lang="en-US" dirty="0" smtClean="0"/>
              <a:t>electron </a:t>
            </a:r>
            <a:r>
              <a:rPr lang="en-US" dirty="0"/>
              <a:t>beam energy </a:t>
            </a:r>
            <a:r>
              <a:rPr lang="en-US" dirty="0" smtClean="0"/>
              <a:t>at Fermilab</a:t>
            </a:r>
            <a:endParaRPr lang="en-US" dirty="0"/>
          </a:p>
        </p:txBody>
      </p:sp>
      <p:sp>
        <p:nvSpPr>
          <p:cNvPr id="5" name="Footer Placeholder 4"/>
          <p:cNvSpPr>
            <a:spLocks noGrp="1"/>
          </p:cNvSpPr>
          <p:nvPr>
            <p:ph type="ftr" sz="quarter" idx="11"/>
          </p:nvPr>
        </p:nvSpPr>
        <p:spPr/>
        <p:txBody>
          <a:bodyPr/>
          <a:lstStyle/>
          <a:p>
            <a:pPr>
              <a:defRPr/>
            </a:pPr>
            <a:r>
              <a:rPr lang="en-US" smtClean="0"/>
              <a:t>S. Nagaitsev | Accelerator Division</a:t>
            </a:r>
            <a:endParaRPr lang="en-US" b="1" dirty="0"/>
          </a:p>
        </p:txBody>
      </p:sp>
      <p:sp>
        <p:nvSpPr>
          <p:cNvPr id="6" name="Slide Number Placeholder 5"/>
          <p:cNvSpPr>
            <a:spLocks noGrp="1"/>
          </p:cNvSpPr>
          <p:nvPr>
            <p:ph type="sldNum" sz="quarter" idx="12"/>
          </p:nvPr>
        </p:nvSpPr>
        <p:spPr/>
        <p:txBody>
          <a:bodyPr/>
          <a:lstStyle/>
          <a:p>
            <a:fld id="{EC1EDC5F-450D-4B03-AEB8-070F03DC26DD}" type="slidenum">
              <a:rPr lang="en-US" smtClean="0"/>
              <a:pPr/>
              <a:t>32</a:t>
            </a:fld>
            <a:endParaRPr lang="en-US"/>
          </a:p>
        </p:txBody>
      </p:sp>
      <p:pic>
        <p:nvPicPr>
          <p:cNvPr id="12" name="Picture 11"/>
          <p:cNvPicPr>
            <a:picLocks noChangeAspect="1"/>
          </p:cNvPicPr>
          <p:nvPr/>
        </p:nvPicPr>
        <p:blipFill rotWithShape="1">
          <a:blip r:embed="rId2"/>
          <a:srcRect r="15310"/>
          <a:stretch/>
        </p:blipFill>
        <p:spPr>
          <a:xfrm>
            <a:off x="4481041" y="1878391"/>
            <a:ext cx="4662959" cy="246623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864075"/>
            <a:ext cx="4200144" cy="280416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2448" y="3003923"/>
            <a:ext cx="2511552" cy="165811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5186" y="4852956"/>
            <a:ext cx="6779340" cy="1316850"/>
          </a:xfrm>
          <a:prstGeom prst="rect">
            <a:avLst/>
          </a:prstGeom>
        </p:spPr>
      </p:pic>
    </p:spTree>
    <p:extLst>
      <p:ext uri="{BB962C8B-B14F-4D97-AF65-F5344CB8AC3E}">
        <p14:creationId xmlns:p14="http://schemas.microsoft.com/office/powerpoint/2010/main" val="35577507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R&amp;D toward multi-MW beams and targets at </a:t>
            </a:r>
            <a:r>
              <a:rPr lang="en-US" dirty="0" err="1" smtClean="0"/>
              <a:t>Fermilab</a:t>
            </a:r>
            <a:r>
              <a:rPr lang="en-US" dirty="0" smtClean="0"/>
              <a:t> </a:t>
            </a:r>
            <a:endParaRPr lang="en-US" dirty="0"/>
          </a:p>
        </p:txBody>
      </p:sp>
      <p:sp>
        <p:nvSpPr>
          <p:cNvPr id="5" name="Footer Placeholder 4"/>
          <p:cNvSpPr>
            <a:spLocks noGrp="1"/>
          </p:cNvSpPr>
          <p:nvPr>
            <p:ph type="ftr" sz="quarter" idx="11"/>
          </p:nvPr>
        </p:nvSpPr>
        <p:spPr/>
        <p:txBody>
          <a:bodyPr/>
          <a:lstStyle/>
          <a:p>
            <a:pPr>
              <a:defRPr/>
            </a:pPr>
            <a:r>
              <a:rPr lang="en-US" smtClean="0"/>
              <a:t>S. Nagaitsev | Accelerator Division</a:t>
            </a:r>
            <a:endParaRPr lang="en-US" b="1" dirty="0"/>
          </a:p>
        </p:txBody>
      </p:sp>
      <p:sp>
        <p:nvSpPr>
          <p:cNvPr id="6" name="Slide Number Placeholder 5"/>
          <p:cNvSpPr>
            <a:spLocks noGrp="1"/>
          </p:cNvSpPr>
          <p:nvPr>
            <p:ph type="sldNum" sz="quarter" idx="12"/>
          </p:nvPr>
        </p:nvSpPr>
        <p:spPr/>
        <p:txBody>
          <a:bodyPr/>
          <a:lstStyle/>
          <a:p>
            <a:fld id="{34D63D2E-DB16-4AD3-B02E-E39B642A41C3}" type="slidenum">
              <a:rPr lang="en-US" smtClean="0"/>
              <a:pPr/>
              <a:t>33</a:t>
            </a:fld>
            <a:endParaRPr lang="en-US"/>
          </a:p>
        </p:txBody>
      </p:sp>
      <p:sp>
        <p:nvSpPr>
          <p:cNvPr id="7" name="Content Placeholder 2"/>
          <p:cNvSpPr>
            <a:spLocks noGrp="1"/>
          </p:cNvSpPr>
          <p:nvPr>
            <p:ph idx="1"/>
          </p:nvPr>
        </p:nvSpPr>
        <p:spPr>
          <a:xfrm>
            <a:off x="163284" y="901528"/>
            <a:ext cx="8915400" cy="4898771"/>
          </a:xfrm>
        </p:spPr>
        <p:txBody>
          <a:bodyPr/>
          <a:lstStyle/>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lvl="1"/>
            <a:r>
              <a:rPr lang="en-US" dirty="0" smtClean="0"/>
              <a:t>Strategy after PIP-II depends </a:t>
            </a:r>
            <a:r>
              <a:rPr lang="en-US" dirty="0"/>
              <a:t>on the technical feasibility of each option </a:t>
            </a:r>
            <a:r>
              <a:rPr lang="en-US" dirty="0" smtClean="0"/>
              <a:t>and the analysis of </a:t>
            </a:r>
            <a:r>
              <a:rPr lang="en-US" dirty="0" smtClean="0">
                <a:solidFill>
                  <a:srgbClr val="0F2D62"/>
                </a:solidFill>
                <a:effectLst>
                  <a:outerShdw blurRad="38100" dist="38100" dir="2700000" algn="tl">
                    <a:srgbClr val="000000">
                      <a:alpha val="43137"/>
                    </a:srgbClr>
                  </a:outerShdw>
                </a:effectLst>
              </a:rPr>
              <a:t>costs/kiloton </a:t>
            </a:r>
            <a:r>
              <a:rPr lang="en-US" dirty="0">
                <a:solidFill>
                  <a:srgbClr val="0F2D62"/>
                </a:solidFill>
                <a:effectLst>
                  <a:outerShdw blurRad="38100" dist="38100" dir="2700000" algn="tl">
                    <a:srgbClr val="000000">
                      <a:alpha val="43137"/>
                    </a:srgbClr>
                  </a:outerShdw>
                </a:effectLst>
              </a:rPr>
              <a:t>versus </a:t>
            </a:r>
            <a:r>
              <a:rPr lang="en-US" dirty="0" smtClean="0">
                <a:solidFill>
                  <a:srgbClr val="0F2D62"/>
                </a:solidFill>
                <a:effectLst>
                  <a:outerShdw blurRad="38100" dist="38100" dir="2700000" algn="tl">
                    <a:srgbClr val="000000">
                      <a:alpha val="43137"/>
                    </a:srgbClr>
                  </a:outerShdw>
                </a:effectLst>
              </a:rPr>
              <a:t>costs/MW</a:t>
            </a:r>
          </a:p>
          <a:p>
            <a:pPr lvl="1"/>
            <a:r>
              <a:rPr lang="en-US" dirty="0" smtClean="0"/>
              <a:t>R&amp;D on cost-effective SRF, control of beam losses in proton machines with significantly higher currents (Q</a:t>
            </a:r>
            <a:r>
              <a:rPr lang="en-US" baseline="-25000" dirty="0" smtClean="0"/>
              <a:t>SC</a:t>
            </a:r>
            <a:r>
              <a:rPr lang="en-US" dirty="0" smtClean="0"/>
              <a:t>) and on multi-MW targets</a:t>
            </a:r>
          </a:p>
          <a:p>
            <a:pPr lvl="1"/>
            <a:r>
              <a:rPr lang="en-US" dirty="0" smtClean="0">
                <a:solidFill>
                  <a:schemeClr val="accent6"/>
                </a:solidFill>
              </a:rPr>
              <a:t>Establishing IOTA facility to explore novel approaches to rings</a:t>
            </a:r>
          </a:p>
          <a:p>
            <a:pPr marL="0" indent="0">
              <a:buNone/>
            </a:pPr>
            <a:endParaRPr lang="en-US" dirty="0"/>
          </a:p>
        </p:txBody>
      </p:sp>
      <p:pic>
        <p:nvPicPr>
          <p:cNvPr id="8" name="Picture 7"/>
          <p:cNvPicPr>
            <a:picLocks noChangeAspect="1"/>
          </p:cNvPicPr>
          <p:nvPr/>
        </p:nvPicPr>
        <p:blipFill rotWithShape="1">
          <a:blip r:embed="rId2"/>
          <a:srcRect t="1" b="18546"/>
          <a:stretch/>
        </p:blipFill>
        <p:spPr>
          <a:xfrm>
            <a:off x="380272" y="1239271"/>
            <a:ext cx="8608826" cy="1554480"/>
          </a:xfrm>
          <a:prstGeom prst="rect">
            <a:avLst/>
          </a:prstGeom>
        </p:spPr>
      </p:pic>
      <p:sp>
        <p:nvSpPr>
          <p:cNvPr id="9" name="TextBox 8"/>
          <p:cNvSpPr txBox="1"/>
          <p:nvPr/>
        </p:nvSpPr>
        <p:spPr>
          <a:xfrm>
            <a:off x="2634017" y="902841"/>
            <a:ext cx="827471" cy="461665"/>
          </a:xfrm>
          <a:prstGeom prst="rect">
            <a:avLst/>
          </a:prstGeom>
          <a:noFill/>
        </p:spPr>
        <p:txBody>
          <a:bodyPr wrap="none" rtlCol="0">
            <a:spAutoFit/>
          </a:bodyPr>
          <a:lstStyle/>
          <a:p>
            <a:r>
              <a:rPr lang="en-US" dirty="0" smtClean="0"/>
              <a:t>PIP-II</a:t>
            </a:r>
            <a:endParaRPr lang="en-US" dirty="0"/>
          </a:p>
        </p:txBody>
      </p:sp>
      <p:sp>
        <p:nvSpPr>
          <p:cNvPr id="10" name="TextBox 9"/>
          <p:cNvSpPr txBox="1"/>
          <p:nvPr/>
        </p:nvSpPr>
        <p:spPr>
          <a:xfrm>
            <a:off x="4684685" y="880100"/>
            <a:ext cx="3269613" cy="461665"/>
          </a:xfrm>
          <a:prstGeom prst="rect">
            <a:avLst/>
          </a:prstGeom>
          <a:noFill/>
        </p:spPr>
        <p:txBody>
          <a:bodyPr wrap="none" rtlCol="0">
            <a:spAutoFit/>
          </a:bodyPr>
          <a:lstStyle/>
          <a:p>
            <a:r>
              <a:rPr lang="en-US" dirty="0" smtClean="0"/>
              <a:t>Beyond PIP-II (mid-term)</a:t>
            </a:r>
            <a:endParaRPr lang="en-US" dirty="0"/>
          </a:p>
        </p:txBody>
      </p:sp>
    </p:spTree>
    <p:extLst>
      <p:ext uri="{BB962C8B-B14F-4D97-AF65-F5344CB8AC3E}">
        <p14:creationId xmlns:p14="http://schemas.microsoft.com/office/powerpoint/2010/main" val="33353857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err="1" smtClean="0"/>
              <a:t>Fermilab</a:t>
            </a:r>
            <a:r>
              <a:rPr lang="en-US" dirty="0" smtClean="0"/>
              <a:t> is ready for the Intensity Frontier</a:t>
            </a:r>
          </a:p>
          <a:p>
            <a:pPr lvl="1"/>
            <a:r>
              <a:rPr lang="en-US" dirty="0" smtClean="0"/>
              <a:t>highest power neutrino beam at present</a:t>
            </a:r>
          </a:p>
          <a:p>
            <a:pPr lvl="1"/>
            <a:r>
              <a:rPr lang="en-US" dirty="0" smtClean="0"/>
              <a:t>well-defined strategy to maintain world leadership (PIP-II)</a:t>
            </a:r>
          </a:p>
          <a:p>
            <a:r>
              <a:rPr lang="en-US" dirty="0" smtClean="0"/>
              <a:t>Accelerator improvements will soon enable the SBN and the </a:t>
            </a:r>
            <a:r>
              <a:rPr lang="en-US" dirty="0" err="1" smtClean="0"/>
              <a:t>muon</a:t>
            </a:r>
            <a:r>
              <a:rPr lang="en-US" dirty="0" smtClean="0"/>
              <a:t> program (</a:t>
            </a:r>
            <a:r>
              <a:rPr lang="en-US" dirty="0" err="1" smtClean="0"/>
              <a:t>Muon</a:t>
            </a:r>
            <a:r>
              <a:rPr lang="en-US" dirty="0" smtClean="0"/>
              <a:t> g-2, Mu2e)</a:t>
            </a:r>
          </a:p>
          <a:p>
            <a:pPr lvl="1"/>
            <a:r>
              <a:rPr lang="en-US" dirty="0" smtClean="0"/>
              <a:t>concurrently with </a:t>
            </a:r>
            <a:r>
              <a:rPr lang="en-US" dirty="0" err="1" smtClean="0"/>
              <a:t>NOvA</a:t>
            </a:r>
            <a:endParaRPr lang="en-US" dirty="0" smtClean="0"/>
          </a:p>
          <a:p>
            <a:r>
              <a:rPr lang="en-US" dirty="0" smtClean="0"/>
              <a:t>R&amp;D toward multi-megawatt beam power and targets on the way</a:t>
            </a:r>
            <a:endParaRPr lang="en-US" dirty="0"/>
          </a:p>
          <a:p>
            <a:pPr lvl="1"/>
            <a:r>
              <a:rPr lang="en-US" dirty="0" smtClean="0"/>
              <a:t>IOTA, SRF, HPT, </a:t>
            </a:r>
            <a:r>
              <a:rPr lang="en-US" dirty="0" err="1" smtClean="0"/>
              <a:t>RaDIATE</a:t>
            </a:r>
            <a:endParaRPr lang="en-US" dirty="0" smtClean="0"/>
          </a:p>
          <a:p>
            <a:r>
              <a:rPr lang="en-US" dirty="0" smtClean="0"/>
              <a:t>Significant contributions at present and in the future to:</a:t>
            </a:r>
          </a:p>
          <a:p>
            <a:pPr lvl="1"/>
            <a:r>
              <a:rPr lang="en-US" dirty="0" smtClean="0"/>
              <a:t>LARP, MAP, LCLS-II</a:t>
            </a:r>
          </a:p>
          <a:p>
            <a:r>
              <a:rPr lang="en-US" dirty="0" smtClean="0"/>
              <a:t>Continue to work with our partners on FCC and ILC design.</a:t>
            </a:r>
          </a:p>
          <a:p>
            <a:pPr lvl="1"/>
            <a:endParaRPr lang="en-US" dirty="0"/>
          </a:p>
        </p:txBody>
      </p:sp>
      <p:sp>
        <p:nvSpPr>
          <p:cNvPr id="5" name="Footer Placeholder 4"/>
          <p:cNvSpPr>
            <a:spLocks noGrp="1"/>
          </p:cNvSpPr>
          <p:nvPr>
            <p:ph type="ftr" sz="quarter" idx="11"/>
          </p:nvPr>
        </p:nvSpPr>
        <p:spPr/>
        <p:txBody>
          <a:bodyPr/>
          <a:lstStyle/>
          <a:p>
            <a:pPr>
              <a:defRPr/>
            </a:pPr>
            <a:r>
              <a:rPr lang="en-US" smtClean="0"/>
              <a:t>S. Nagaitsev | Accelerator Division</a:t>
            </a:r>
            <a:endParaRPr lang="en-US" b="1" dirty="0"/>
          </a:p>
        </p:txBody>
      </p:sp>
      <p:sp>
        <p:nvSpPr>
          <p:cNvPr id="6" name="Slide Number Placeholder 5"/>
          <p:cNvSpPr>
            <a:spLocks noGrp="1"/>
          </p:cNvSpPr>
          <p:nvPr>
            <p:ph type="sldNum" sz="quarter" idx="12"/>
          </p:nvPr>
        </p:nvSpPr>
        <p:spPr/>
        <p:txBody>
          <a:bodyPr/>
          <a:lstStyle/>
          <a:p>
            <a:fld id="{EC1EDC5F-450D-4B03-AEB8-070F03DC26DD}" type="slidenum">
              <a:rPr lang="en-US" smtClean="0"/>
              <a:pPr/>
              <a:t>34</a:t>
            </a:fld>
            <a:endParaRPr lang="en-US"/>
          </a:p>
        </p:txBody>
      </p:sp>
    </p:spTree>
    <p:extLst>
      <p:ext uri="{BB962C8B-B14F-4D97-AF65-F5344CB8AC3E}">
        <p14:creationId xmlns:p14="http://schemas.microsoft.com/office/powerpoint/2010/main" val="36284178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visualmedia.fnal.gov/VMS_Site/gallery/stillphotos/2013/0300/13-0335-01D.jpg"/>
          <p:cNvPicPr>
            <a:picLocks noChangeAspect="1" noChangeArrowheads="1"/>
          </p:cNvPicPr>
          <p:nvPr/>
        </p:nvPicPr>
        <p:blipFill rotWithShape="1">
          <a:blip r:embed="rId2">
            <a:extLst>
              <a:ext uri="{28A0092B-C50C-407E-A947-70E740481C1C}">
                <a14:useLocalDpi xmlns:a14="http://schemas.microsoft.com/office/drawing/2010/main" val="0"/>
              </a:ext>
            </a:extLst>
          </a:blip>
          <a:srcRect l="8126" t="9300" r="7011" b="7581"/>
          <a:stretch/>
        </p:blipFill>
        <p:spPr bwMode="auto">
          <a:xfrm>
            <a:off x="3373824" y="1450415"/>
            <a:ext cx="5754412" cy="4508943"/>
          </a:xfrm>
          <a:prstGeom prst="rect">
            <a:avLst/>
          </a:prstGeom>
          <a:noFill/>
          <a:extLst>
            <a:ext uri="{909E8E84-426E-40DD-AFC4-6F175D3DCCD1}">
              <a14:hiddenFill xmlns:a14="http://schemas.microsoft.com/office/drawing/2010/main">
                <a:solidFill>
                  <a:srgbClr val="FFFFFF"/>
                </a:solidFill>
              </a14:hiddenFill>
            </a:ext>
          </a:extLst>
        </p:spPr>
      </p:pic>
      <p:sp>
        <p:nvSpPr>
          <p:cNvPr id="9" name="Title 8"/>
          <p:cNvSpPr>
            <a:spLocks noGrp="1"/>
          </p:cNvSpPr>
          <p:nvPr>
            <p:ph type="title"/>
          </p:nvPr>
        </p:nvSpPr>
        <p:spPr/>
        <p:txBody>
          <a:bodyPr/>
          <a:lstStyle/>
          <a:p>
            <a:r>
              <a:rPr lang="en-US" dirty="0" err="1">
                <a:solidFill>
                  <a:srgbClr val="003399"/>
                </a:solidFill>
              </a:rPr>
              <a:t>Fermilab</a:t>
            </a:r>
            <a:r>
              <a:rPr lang="en-US" dirty="0">
                <a:solidFill>
                  <a:srgbClr val="003399"/>
                </a:solidFill>
              </a:rPr>
              <a:t> Accelerator Complex</a:t>
            </a:r>
          </a:p>
        </p:txBody>
      </p:sp>
      <p:sp>
        <p:nvSpPr>
          <p:cNvPr id="11" name="Text Placeholder 10"/>
          <p:cNvSpPr>
            <a:spLocks noGrp="1"/>
          </p:cNvSpPr>
          <p:nvPr>
            <p:ph type="body" sz="half" idx="2"/>
          </p:nvPr>
        </p:nvSpPr>
        <p:spPr>
          <a:xfrm>
            <a:off x="94129" y="1548373"/>
            <a:ext cx="4061012" cy="4678256"/>
          </a:xfrm>
        </p:spPr>
        <p:txBody>
          <a:bodyPr/>
          <a:lstStyle/>
          <a:p>
            <a:r>
              <a:rPr lang="en-US" dirty="0" err="1" smtClean="0"/>
              <a:t>Linac</a:t>
            </a:r>
            <a:r>
              <a:rPr lang="en-US" dirty="0" smtClean="0"/>
              <a:t>: MTA</a:t>
            </a:r>
          </a:p>
          <a:p>
            <a:r>
              <a:rPr lang="en-US" dirty="0" smtClean="0"/>
              <a:t>BNB:  </a:t>
            </a:r>
            <a:r>
              <a:rPr lang="en-US" dirty="0" err="1" smtClean="0"/>
              <a:t>MicroBooNE</a:t>
            </a:r>
            <a:endParaRPr lang="en-US" dirty="0" smtClean="0"/>
          </a:p>
          <a:p>
            <a:r>
              <a:rPr lang="en-US" dirty="0" smtClean="0"/>
              <a:t>NuMI:  MINOS+, </a:t>
            </a:r>
            <a:r>
              <a:rPr lang="en-US" dirty="0" err="1" smtClean="0"/>
              <a:t>MINER</a:t>
            </a:r>
            <a:r>
              <a:rPr lang="en-US" dirty="0" err="1">
                <a:cs typeface="Symbol" charset="2"/>
              </a:rPr>
              <a:t>v</a:t>
            </a:r>
            <a:r>
              <a:rPr lang="en-US" dirty="0" err="1" smtClean="0"/>
              <a:t>A</a:t>
            </a:r>
            <a:r>
              <a:rPr lang="en-US" dirty="0" smtClean="0"/>
              <a:t>, </a:t>
            </a:r>
            <a:r>
              <a:rPr lang="en-US" dirty="0" err="1">
                <a:cs typeface="Symbol" charset="2"/>
              </a:rPr>
              <a:t>NOvA</a:t>
            </a:r>
            <a:endParaRPr lang="en-US" dirty="0" smtClean="0">
              <a:cs typeface="Symbol" charset="2"/>
            </a:endParaRPr>
          </a:p>
          <a:p>
            <a:r>
              <a:rPr lang="en-US" dirty="0" smtClean="0">
                <a:cs typeface="Symbol" charset="2"/>
              </a:rPr>
              <a:t>Fixed Target:  </a:t>
            </a:r>
            <a:r>
              <a:rPr lang="en-US" dirty="0" err="1" smtClean="0">
                <a:cs typeface="Symbol" charset="2"/>
              </a:rPr>
              <a:t>SeaQuest</a:t>
            </a:r>
            <a:r>
              <a:rPr lang="en-US" dirty="0" smtClean="0">
                <a:cs typeface="Symbol" charset="2"/>
              </a:rPr>
              <a:t>, Test Beam Facility, M-Center</a:t>
            </a:r>
            <a:endParaRPr lang="en-US" dirty="0" smtClean="0">
              <a:solidFill>
                <a:schemeClr val="accent6"/>
              </a:solidFill>
              <a:cs typeface="Symbol" charset="2"/>
            </a:endParaRPr>
          </a:p>
          <a:p>
            <a:r>
              <a:rPr lang="en-US" dirty="0" smtClean="0">
                <a:solidFill>
                  <a:schemeClr val="accent6"/>
                </a:solidFill>
                <a:cs typeface="Symbol" charset="2"/>
              </a:rPr>
              <a:t>Muon:  g-2, Mu2e (future)</a:t>
            </a:r>
          </a:p>
          <a:p>
            <a:r>
              <a:rPr lang="en-US" dirty="0" smtClean="0">
                <a:cs typeface="Symbol" charset="2"/>
              </a:rPr>
              <a:t> </a:t>
            </a:r>
          </a:p>
          <a:p>
            <a:r>
              <a:rPr lang="en-US" dirty="0" smtClean="0">
                <a:cs typeface="Symbol" charset="2"/>
              </a:rPr>
              <a:t>Also, test and R&amp;D facilities:</a:t>
            </a:r>
          </a:p>
          <a:p>
            <a:r>
              <a:rPr lang="en-US" dirty="0" smtClean="0">
                <a:cs typeface="Symbol" charset="2"/>
              </a:rPr>
              <a:t>ILC </a:t>
            </a:r>
            <a:r>
              <a:rPr lang="en-US" dirty="0" err="1" smtClean="0">
                <a:cs typeface="Symbol" charset="2"/>
              </a:rPr>
              <a:t>Cryomodule</a:t>
            </a:r>
            <a:endParaRPr lang="en-US" dirty="0" smtClean="0">
              <a:cs typeface="Symbol" charset="2"/>
            </a:endParaRPr>
          </a:p>
          <a:p>
            <a:r>
              <a:rPr lang="en-US" dirty="0" smtClean="0">
                <a:cs typeface="Symbol" charset="2"/>
              </a:rPr>
              <a:t>IOTA</a:t>
            </a:r>
          </a:p>
          <a:p>
            <a:r>
              <a:rPr lang="en-US" dirty="0" smtClean="0">
                <a:cs typeface="Symbol" charset="2"/>
              </a:rPr>
              <a:t>SRF</a:t>
            </a:r>
          </a:p>
          <a:p>
            <a:r>
              <a:rPr lang="en-US" dirty="0" err="1" smtClean="0">
                <a:cs typeface="Symbol" charset="2"/>
              </a:rPr>
              <a:t>Cryo</a:t>
            </a:r>
            <a:endParaRPr lang="en-US" dirty="0" smtClean="0">
              <a:cs typeface="Symbol" charset="2"/>
            </a:endParaRPr>
          </a:p>
          <a:p>
            <a:r>
              <a:rPr lang="en-US" dirty="0" smtClean="0">
                <a:cs typeface="Symbol" charset="2"/>
              </a:rPr>
              <a:t>PXIE</a:t>
            </a:r>
          </a:p>
        </p:txBody>
      </p:sp>
      <p:sp>
        <p:nvSpPr>
          <p:cNvPr id="4" name="Footer Placeholder 3"/>
          <p:cNvSpPr>
            <a:spLocks noGrp="1"/>
          </p:cNvSpPr>
          <p:nvPr>
            <p:ph type="ftr" sz="quarter" idx="10"/>
          </p:nvPr>
        </p:nvSpPr>
        <p:spPr>
          <a:xfrm>
            <a:off x="919350" y="6515100"/>
            <a:ext cx="5540188" cy="241300"/>
          </a:xfrm>
        </p:spPr>
        <p:txBody>
          <a:bodyPr/>
          <a:lstStyle/>
          <a:p>
            <a:pPr algn="l">
              <a:defRPr/>
            </a:pPr>
            <a:r>
              <a:rPr lang="en-US" smtClean="0"/>
              <a:t>S. Nagaitsev | Accelerator Division</a:t>
            </a:r>
            <a:endParaRPr lang="en-US" dirty="0"/>
          </a:p>
        </p:txBody>
      </p:sp>
      <p:sp>
        <p:nvSpPr>
          <p:cNvPr id="5" name="Slide Number Placeholder 4"/>
          <p:cNvSpPr>
            <a:spLocks noGrp="1"/>
          </p:cNvSpPr>
          <p:nvPr>
            <p:ph type="sldNum" sz="quarter" idx="11"/>
          </p:nvPr>
        </p:nvSpPr>
        <p:spPr/>
        <p:txBody>
          <a:bodyPr/>
          <a:lstStyle/>
          <a:p>
            <a:fld id="{4D59C847-7DCE-6D4A-BE87-C05B68FF72A7}" type="slidenum">
              <a:rPr lang="en-US" smtClean="0"/>
              <a:pPr/>
              <a:t>4</a:t>
            </a:fld>
            <a:endParaRPr lang="en-US" smtClean="0"/>
          </a:p>
          <a:p>
            <a:endParaRPr lang="en-US"/>
          </a:p>
        </p:txBody>
      </p:sp>
    </p:spTree>
    <p:extLst>
      <p:ext uri="{BB962C8B-B14F-4D97-AF65-F5344CB8AC3E}">
        <p14:creationId xmlns:p14="http://schemas.microsoft.com/office/powerpoint/2010/main" val="35968762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Accelerator Performance for </a:t>
            </a:r>
            <a:r>
              <a:rPr lang="en-US" dirty="0" err="1"/>
              <a:t>NuMI</a:t>
            </a:r>
            <a:endParaRPr lang="en-US" dirty="0"/>
          </a:p>
        </p:txBody>
      </p:sp>
      <p:sp>
        <p:nvSpPr>
          <p:cNvPr id="6" name="Footer Placeholder 5"/>
          <p:cNvSpPr>
            <a:spLocks noGrp="1"/>
          </p:cNvSpPr>
          <p:nvPr>
            <p:ph type="ftr" sz="quarter" idx="11"/>
          </p:nvPr>
        </p:nvSpPr>
        <p:spPr/>
        <p:txBody>
          <a:bodyPr/>
          <a:lstStyle/>
          <a:p>
            <a:pPr>
              <a:defRPr/>
            </a:pPr>
            <a:r>
              <a:rPr lang="en-US" smtClean="0"/>
              <a:t>S. Nagaitsev | Accelerator Division</a:t>
            </a:r>
            <a:endParaRPr lang="en-US" b="1" dirty="0"/>
          </a:p>
        </p:txBody>
      </p:sp>
      <p:sp>
        <p:nvSpPr>
          <p:cNvPr id="7" name="Slide Number Placeholder 6"/>
          <p:cNvSpPr>
            <a:spLocks noGrp="1"/>
          </p:cNvSpPr>
          <p:nvPr>
            <p:ph type="sldNum" sz="quarter" idx="12"/>
          </p:nvPr>
        </p:nvSpPr>
        <p:spPr/>
        <p:txBody>
          <a:bodyPr/>
          <a:lstStyle/>
          <a:p>
            <a:fld id="{8B0B7906-9E3D-4412-B8D2-B86DAFD83F06}" type="slidenum">
              <a:rPr lang="en-US" altLang="en-US" smtClean="0"/>
              <a:pPr/>
              <a:t>5</a:t>
            </a:fld>
            <a:endParaRPr lang="en-US" altLang="en-US"/>
          </a:p>
        </p:txBody>
      </p:sp>
      <p:pic>
        <p:nvPicPr>
          <p:cNvPr id="10" name="Picture 2" descr="http://www-bd.fnal.gov/FixedTargetPlots/today/IntegratedBeamToNuM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563" y="1929343"/>
            <a:ext cx="6536527" cy="435768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2"/>
          <p:cNvSpPr txBox="1">
            <a:spLocks noChangeArrowheads="1"/>
          </p:cNvSpPr>
          <p:nvPr/>
        </p:nvSpPr>
        <p:spPr>
          <a:xfrm>
            <a:off x="228600" y="838199"/>
            <a:ext cx="8813800" cy="1091143"/>
          </a:xfrm>
          <a:prstGeom prst="rect">
            <a:avLst/>
          </a:prstGeom>
        </p:spPr>
        <p:txBody>
          <a:bodyPr lIns="0" tIns="0" rIns="0" bIns="0">
            <a:normAutofit/>
          </a:bodyPr>
          <a:lstStyle>
            <a:lvl1pPr marL="342900" indent="-342900" algn="l" defTabSz="457200" rtl="0" eaLnBrk="1" fontAlgn="base" hangingPunct="1">
              <a:spcBef>
                <a:spcPct val="20000"/>
              </a:spcBef>
              <a:spcAft>
                <a:spcPct val="0"/>
              </a:spcAft>
              <a:buFont typeface="Arial" pitchFamily="34" charset="0"/>
              <a:buChar char="•"/>
              <a:defRPr sz="2400" kern="1200">
                <a:solidFill>
                  <a:srgbClr val="404040"/>
                </a:solidFill>
                <a:latin typeface="Helvetica"/>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200" kern="1200">
                <a:solidFill>
                  <a:srgbClr val="404040"/>
                </a:solidFill>
                <a:latin typeface="Helvetica"/>
                <a:ea typeface="MS PGothic" pitchFamily="34" charset="-128"/>
                <a:cs typeface="ＭＳ Ｐゴシック" charset="0"/>
              </a:defRPr>
            </a:lvl2pPr>
            <a:lvl3pPr marL="1143000" indent="-228600" algn="l" defTabSz="457200" rtl="0" eaLnBrk="1" fontAlgn="base" hangingPunct="1">
              <a:spcBef>
                <a:spcPct val="20000"/>
              </a:spcBef>
              <a:spcAft>
                <a:spcPct val="0"/>
              </a:spcAft>
              <a:buFont typeface="Arial" pitchFamily="34" charset="0"/>
              <a:buChar char="•"/>
              <a:defRPr sz="2000" kern="1200">
                <a:solidFill>
                  <a:srgbClr val="404040"/>
                </a:solidFill>
                <a:latin typeface="Helvetica"/>
                <a:ea typeface="MS PGothic" pitchFamily="34" charset="-128"/>
                <a:cs typeface="ＭＳ Ｐゴシック" charset="0"/>
              </a:defRPr>
            </a:lvl3pPr>
            <a:lvl4pPr marL="1600200" indent="-228600" algn="l" defTabSz="457200" rtl="0" eaLnBrk="1" fontAlgn="base" hangingPunct="1">
              <a:spcBef>
                <a:spcPct val="20000"/>
              </a:spcBef>
              <a:spcAft>
                <a:spcPct val="0"/>
              </a:spcAft>
              <a:buFont typeface="Arial" pitchFamily="34" charset="0"/>
              <a:buChar char="–"/>
              <a:defRPr sz="1800" kern="1200">
                <a:solidFill>
                  <a:srgbClr val="404040"/>
                </a:solidFill>
                <a:latin typeface="Helvetica"/>
                <a:ea typeface="MS PGothic" pitchFamily="34" charset="-128"/>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MS PGothic"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smtClean="0">
                <a:latin typeface="Helvetica" panose="020B0604020202020204" pitchFamily="34" charset="0"/>
                <a:ea typeface="ＭＳ Ｐゴシック" charset="0"/>
                <a:cs typeface="Helvetica" panose="020B0604020202020204" pitchFamily="34" charset="0"/>
              </a:rPr>
              <a:t>Started delivering protons to </a:t>
            </a:r>
            <a:r>
              <a:rPr lang="en-US" sz="2200" dirty="0" err="1" smtClean="0">
                <a:latin typeface="Helvetica" panose="020B0604020202020204" pitchFamily="34" charset="0"/>
                <a:ea typeface="ＭＳ Ｐゴシック" charset="0"/>
                <a:cs typeface="Helvetica" panose="020B0604020202020204" pitchFamily="34" charset="0"/>
              </a:rPr>
              <a:t>NuMI</a:t>
            </a:r>
            <a:r>
              <a:rPr lang="en-US" sz="2200" dirty="0" smtClean="0">
                <a:latin typeface="Helvetica" panose="020B0604020202020204" pitchFamily="34" charset="0"/>
                <a:ea typeface="ＭＳ Ｐゴシック" charset="0"/>
                <a:cs typeface="Helvetica" panose="020B0604020202020204" pitchFamily="34" charset="0"/>
              </a:rPr>
              <a:t> in 2005</a:t>
            </a:r>
          </a:p>
          <a:p>
            <a:pPr marL="892175" lvl="1"/>
            <a:r>
              <a:rPr lang="en-US" sz="2000" dirty="0" smtClean="0">
                <a:latin typeface="Helvetica" panose="020B0604020202020204" pitchFamily="34" charset="0"/>
                <a:ea typeface="ＭＳ Ｐゴシック" charset="0"/>
                <a:cs typeface="Helvetica" panose="020B0604020202020204" pitchFamily="34" charset="0"/>
              </a:rPr>
              <a:t>~1.55e21 in 7 years;  </a:t>
            </a:r>
            <a:r>
              <a:rPr lang="en-US" sz="2000" dirty="0" err="1" smtClean="0">
                <a:latin typeface="Helvetica" panose="020B0604020202020204" pitchFamily="34" charset="0"/>
                <a:ea typeface="ＭＳ Ｐゴシック" charset="0"/>
                <a:cs typeface="Helvetica" panose="020B0604020202020204" pitchFamily="34" charset="0"/>
              </a:rPr>
              <a:t>NO</a:t>
            </a:r>
            <a:r>
              <a:rPr lang="en-US" sz="2000" dirty="0" err="1" smtClean="0">
                <a:latin typeface="Helvetica" panose="020B0604020202020204" pitchFamily="34" charset="0"/>
                <a:cs typeface="Helvetica" panose="020B0604020202020204" pitchFamily="34" charset="0"/>
              </a:rPr>
              <a:t>v</a:t>
            </a:r>
            <a:r>
              <a:rPr lang="en-US" sz="2000" dirty="0" err="1" smtClean="0">
                <a:latin typeface="Helvetica" panose="020B0604020202020204" pitchFamily="34" charset="0"/>
                <a:ea typeface="ＭＳ Ｐゴシック" charset="0"/>
                <a:cs typeface="Helvetica" panose="020B0604020202020204" pitchFamily="34" charset="0"/>
              </a:rPr>
              <a:t>A</a:t>
            </a:r>
            <a:r>
              <a:rPr lang="en-US" sz="2000" dirty="0" smtClean="0">
                <a:latin typeface="Helvetica" panose="020B0604020202020204" pitchFamily="34" charset="0"/>
                <a:ea typeface="ＭＳ Ｐゴシック" charset="0"/>
                <a:cs typeface="Helvetica" panose="020B0604020202020204" pitchFamily="34" charset="0"/>
              </a:rPr>
              <a:t> goal is 3.6e21 </a:t>
            </a:r>
          </a:p>
          <a:p>
            <a:pPr marL="892175" lvl="1"/>
            <a:r>
              <a:rPr lang="en-US" sz="2000" dirty="0" smtClean="0">
                <a:latin typeface="Helvetica" panose="020B0604020202020204" pitchFamily="34" charset="0"/>
                <a:ea typeface="ＭＳ Ｐゴシック" charset="0"/>
                <a:cs typeface="Helvetica" panose="020B0604020202020204" pitchFamily="34" charset="0"/>
              </a:rPr>
              <a:t>Most intense high energy neutrino beam in the world</a:t>
            </a:r>
            <a:endParaRPr lang="en-US" sz="2000" dirty="0">
              <a:latin typeface="Helvetica" panose="020B0604020202020204" pitchFamily="34" charset="0"/>
              <a:ea typeface="ＭＳ Ｐゴシック" charset="0"/>
              <a:cs typeface="Helvetica" panose="020B0604020202020204" pitchFamily="34" charset="0"/>
            </a:endParaRPr>
          </a:p>
        </p:txBody>
      </p:sp>
      <p:cxnSp>
        <p:nvCxnSpPr>
          <p:cNvPr id="12" name="Straight Arrow Connector 11"/>
          <p:cNvCxnSpPr/>
          <p:nvPr/>
        </p:nvCxnSpPr>
        <p:spPr>
          <a:xfrm>
            <a:off x="2108200" y="1557338"/>
            <a:ext cx="3563938" cy="14001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34728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S. Nagaitsev | Accelerator Division</a:t>
            </a:r>
            <a:endParaRPr lang="en-US" b="1" dirty="0"/>
          </a:p>
        </p:txBody>
      </p:sp>
      <p:sp>
        <p:nvSpPr>
          <p:cNvPr id="5" name="Slide Number Placeholder 4"/>
          <p:cNvSpPr>
            <a:spLocks noGrp="1"/>
          </p:cNvSpPr>
          <p:nvPr>
            <p:ph type="sldNum" sz="quarter" idx="12"/>
          </p:nvPr>
        </p:nvSpPr>
        <p:spPr/>
        <p:txBody>
          <a:bodyPr/>
          <a:lstStyle/>
          <a:p>
            <a:fld id="{EC1EDC5F-450D-4B03-AEB8-070F03DC26DD}" type="slidenum">
              <a:rPr lang="en-US" smtClean="0"/>
              <a:pPr/>
              <a:t>6</a:t>
            </a:fld>
            <a:endParaRPr lang="en-US"/>
          </a:p>
        </p:txBody>
      </p:sp>
      <p:sp>
        <p:nvSpPr>
          <p:cNvPr id="6" name="Title 1"/>
          <p:cNvSpPr>
            <a:spLocks noGrp="1"/>
          </p:cNvSpPr>
          <p:nvPr>
            <p:ph type="title"/>
          </p:nvPr>
        </p:nvSpPr>
        <p:spPr>
          <a:xfrm>
            <a:off x="228600" y="103664"/>
            <a:ext cx="8686800" cy="641739"/>
          </a:xfrm>
        </p:spPr>
        <p:txBody>
          <a:bodyPr/>
          <a:lstStyle/>
          <a:p>
            <a:r>
              <a:rPr lang="en-US" dirty="0" smtClean="0"/>
              <a:t>Beam power in FY15 on track and increasing</a:t>
            </a:r>
            <a:endParaRPr lang="en-US" dirty="0"/>
          </a:p>
        </p:txBody>
      </p:sp>
      <p:pic>
        <p:nvPicPr>
          <p:cNvPr id="2050" name="Picture 2" descr="http://www-bd.fnal.gov/FixedTargetPlots/today/YearlyIntegratedBeamToNuM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39" y="885824"/>
            <a:ext cx="8958264" cy="59721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bd.fnal.gov/FixedTargetPlots/today/DailyBestPowerHourToNumI.png"/>
          <p:cNvPicPr>
            <a:picLocks noChangeAspect="1" noChangeArrowheads="1"/>
          </p:cNvPicPr>
          <p:nvPr/>
        </p:nvPicPr>
        <p:blipFill rotWithShape="1">
          <a:blip r:embed="rId3">
            <a:extLst>
              <a:ext uri="{28A0092B-C50C-407E-A947-70E740481C1C}">
                <a14:useLocalDpi xmlns:a14="http://schemas.microsoft.com/office/drawing/2010/main" val="0"/>
              </a:ext>
            </a:extLst>
          </a:blip>
          <a:srcRect b="16377"/>
          <a:stretch/>
        </p:blipFill>
        <p:spPr bwMode="auto">
          <a:xfrm>
            <a:off x="908048" y="1328795"/>
            <a:ext cx="3492502" cy="194703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flipH="1">
            <a:off x="2757488" y="1628775"/>
            <a:ext cx="41433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128962" y="1485895"/>
            <a:ext cx="1824795" cy="276999"/>
          </a:xfrm>
          <a:prstGeom prst="rect">
            <a:avLst/>
          </a:prstGeom>
          <a:noFill/>
        </p:spPr>
        <p:txBody>
          <a:bodyPr wrap="none" rtlCol="0">
            <a:spAutoFit/>
          </a:bodyPr>
          <a:lstStyle/>
          <a:p>
            <a:r>
              <a:rPr lang="en-US" sz="1200" dirty="0" smtClean="0"/>
              <a:t>1h with no beam to SY120</a:t>
            </a:r>
            <a:endParaRPr lang="en-US" sz="1200" dirty="0"/>
          </a:p>
        </p:txBody>
      </p:sp>
    </p:spTree>
    <p:extLst>
      <p:ext uri="{BB962C8B-B14F-4D97-AF65-F5344CB8AC3E}">
        <p14:creationId xmlns:p14="http://schemas.microsoft.com/office/powerpoint/2010/main" val="6022609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Reorganization since the </a:t>
            </a:r>
            <a:r>
              <a:rPr lang="en-US" dirty="0" err="1" smtClean="0"/>
              <a:t>Tevatron</a:t>
            </a:r>
            <a:r>
              <a:rPr lang="en-US" dirty="0" smtClean="0"/>
              <a:t> era</a:t>
            </a:r>
            <a:endParaRPr lang="en-US" dirty="0"/>
          </a:p>
        </p:txBody>
      </p:sp>
      <p:sp>
        <p:nvSpPr>
          <p:cNvPr id="3" name="Content Placeholder 2"/>
          <p:cNvSpPr>
            <a:spLocks noGrp="1"/>
          </p:cNvSpPr>
          <p:nvPr>
            <p:ph idx="1"/>
          </p:nvPr>
        </p:nvSpPr>
        <p:spPr/>
        <p:txBody>
          <a:bodyPr/>
          <a:lstStyle/>
          <a:p>
            <a:r>
              <a:rPr lang="en-US" dirty="0" smtClean="0"/>
              <a:t>Muon department replaced </a:t>
            </a:r>
            <a:r>
              <a:rPr lang="en-US" dirty="0" err="1" smtClean="0"/>
              <a:t>Tevatron</a:t>
            </a:r>
            <a:r>
              <a:rPr lang="en-US" dirty="0" smtClean="0"/>
              <a:t> and </a:t>
            </a:r>
            <a:r>
              <a:rPr lang="en-US" dirty="0" err="1" smtClean="0"/>
              <a:t>Pbar</a:t>
            </a:r>
            <a:r>
              <a:rPr lang="en-US" dirty="0" smtClean="0"/>
              <a:t> departments</a:t>
            </a:r>
            <a:endParaRPr lang="en-US" dirty="0"/>
          </a:p>
          <a:p>
            <a:r>
              <a:rPr lang="en-US" dirty="0" smtClean="0"/>
              <a:t>New PIP-II department</a:t>
            </a:r>
            <a:endParaRPr lang="en-US" dirty="0"/>
          </a:p>
          <a:p>
            <a:r>
              <a:rPr lang="en-US" dirty="0" smtClean="0"/>
              <a:t>APC departments</a:t>
            </a:r>
          </a:p>
          <a:p>
            <a:pPr lvl="1"/>
            <a:r>
              <a:rPr lang="en-US" dirty="0" smtClean="0"/>
              <a:t>IOTA/ASTA</a:t>
            </a:r>
          </a:p>
          <a:p>
            <a:pPr lvl="1"/>
            <a:r>
              <a:rPr lang="en-US" dirty="0" smtClean="0"/>
              <a:t>Muon Accelerator R&amp;D</a:t>
            </a:r>
          </a:p>
          <a:p>
            <a:pPr lvl="1"/>
            <a:r>
              <a:rPr lang="en-US" dirty="0" smtClean="0"/>
              <a:t>Modeling / Energy Deposition / Theory</a:t>
            </a:r>
          </a:p>
          <a:p>
            <a:pPr lvl="1"/>
            <a:r>
              <a:rPr lang="en-US" dirty="0" smtClean="0"/>
              <a:t>Accelerator Training </a:t>
            </a:r>
          </a:p>
          <a:p>
            <a:r>
              <a:rPr lang="en-US" dirty="0" smtClean="0"/>
              <a:t>Recent new Target Systems department</a:t>
            </a:r>
          </a:p>
          <a:p>
            <a:pPr lvl="1"/>
            <a:r>
              <a:rPr lang="en-US" dirty="0"/>
              <a:t>Responsibility for </a:t>
            </a:r>
            <a:r>
              <a:rPr lang="en-US" dirty="0" err="1" smtClean="0"/>
              <a:t>NuMI</a:t>
            </a:r>
            <a:r>
              <a:rPr lang="en-US" dirty="0"/>
              <a:t>, BNB, </a:t>
            </a:r>
            <a:r>
              <a:rPr lang="en-US" dirty="0" smtClean="0"/>
              <a:t>g-2, Mu2e target stations</a:t>
            </a:r>
            <a:endParaRPr lang="en-US" dirty="0"/>
          </a:p>
          <a:p>
            <a:pPr lvl="1"/>
            <a:r>
              <a:rPr lang="en-US" dirty="0" smtClean="0"/>
              <a:t>R&amp;D in high-power targets and radiation damage in target environments</a:t>
            </a:r>
            <a:endParaRPr lang="en-US" dirty="0"/>
          </a:p>
        </p:txBody>
      </p:sp>
      <p:sp>
        <p:nvSpPr>
          <p:cNvPr id="4" name="Footer Placeholder 3"/>
          <p:cNvSpPr>
            <a:spLocks noGrp="1"/>
          </p:cNvSpPr>
          <p:nvPr>
            <p:ph type="ftr" sz="quarter" idx="11"/>
          </p:nvPr>
        </p:nvSpPr>
        <p:spPr/>
        <p:txBody>
          <a:bodyPr/>
          <a:lstStyle/>
          <a:p>
            <a:pPr>
              <a:defRPr/>
            </a:pPr>
            <a:r>
              <a:rPr lang="en-US" smtClean="0"/>
              <a:t>S. Nagaitsev | Accelerator Division</a:t>
            </a:r>
            <a:endParaRPr lang="en-US" b="1" dirty="0"/>
          </a:p>
        </p:txBody>
      </p:sp>
      <p:sp>
        <p:nvSpPr>
          <p:cNvPr id="5" name="Slide Number Placeholder 4"/>
          <p:cNvSpPr>
            <a:spLocks noGrp="1"/>
          </p:cNvSpPr>
          <p:nvPr>
            <p:ph type="sldNum" sz="quarter" idx="12"/>
          </p:nvPr>
        </p:nvSpPr>
        <p:spPr/>
        <p:txBody>
          <a:bodyPr/>
          <a:lstStyle/>
          <a:p>
            <a:fld id="{EC1EDC5F-450D-4B03-AEB8-070F03DC26DD}" type="slidenum">
              <a:rPr lang="en-US" smtClean="0"/>
              <a:pPr/>
              <a:t>7</a:t>
            </a:fld>
            <a:endParaRPr lang="en-US"/>
          </a:p>
        </p:txBody>
      </p:sp>
    </p:spTree>
    <p:extLst>
      <p:ext uri="{BB962C8B-B14F-4D97-AF65-F5344CB8AC3E}">
        <p14:creationId xmlns:p14="http://schemas.microsoft.com/office/powerpoint/2010/main" val="36398923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 personnel, ~450 FTEs</a:t>
            </a:r>
            <a:endParaRPr lang="en-US" dirty="0"/>
          </a:p>
        </p:txBody>
      </p:sp>
      <p:sp>
        <p:nvSpPr>
          <p:cNvPr id="5" name="Footer Placeholder 4"/>
          <p:cNvSpPr>
            <a:spLocks noGrp="1"/>
          </p:cNvSpPr>
          <p:nvPr>
            <p:ph type="ftr" sz="quarter" idx="11"/>
          </p:nvPr>
        </p:nvSpPr>
        <p:spPr/>
        <p:txBody>
          <a:bodyPr/>
          <a:lstStyle/>
          <a:p>
            <a:pPr>
              <a:defRPr/>
            </a:pPr>
            <a:r>
              <a:rPr lang="en-US" smtClean="0"/>
              <a:t>S. Nagaitsev | Accelerator Division</a:t>
            </a:r>
            <a:endParaRPr lang="en-US" b="1" dirty="0"/>
          </a:p>
        </p:txBody>
      </p:sp>
      <p:sp>
        <p:nvSpPr>
          <p:cNvPr id="6" name="Slide Number Placeholder 5"/>
          <p:cNvSpPr>
            <a:spLocks noGrp="1"/>
          </p:cNvSpPr>
          <p:nvPr>
            <p:ph type="sldNum" sz="quarter" idx="12"/>
          </p:nvPr>
        </p:nvSpPr>
        <p:spPr/>
        <p:txBody>
          <a:bodyPr/>
          <a:lstStyle/>
          <a:p>
            <a:fld id="{EC1EDC5F-450D-4B03-AEB8-070F03DC26DD}" type="slidenum">
              <a:rPr lang="en-US" smtClean="0"/>
              <a:pPr/>
              <a:t>8</a:t>
            </a:fld>
            <a:endParaRPr lang="en-US"/>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1337113073"/>
              </p:ext>
            </p:extLst>
          </p:nvPr>
        </p:nvGraphicFramePr>
        <p:xfrm>
          <a:off x="228600" y="1042988"/>
          <a:ext cx="8672513" cy="4987925"/>
        </p:xfrm>
        <a:graphic>
          <a:graphicData uri="http://schemas.openxmlformats.org/drawingml/2006/chart">
            <c:chart xmlns:c="http://schemas.openxmlformats.org/drawingml/2006/chart" xmlns:r="http://schemas.openxmlformats.org/officeDocument/2006/relationships" r:id="rId2"/>
          </a:graphicData>
        </a:graphic>
      </p:graphicFrame>
      <p:sp>
        <p:nvSpPr>
          <p:cNvPr id="14" name="Content Placeholder 9"/>
          <p:cNvSpPr txBox="1">
            <a:spLocks/>
          </p:cNvSpPr>
          <p:nvPr/>
        </p:nvSpPr>
        <p:spPr>
          <a:xfrm>
            <a:off x="242887" y="5743575"/>
            <a:ext cx="8672513" cy="485776"/>
          </a:xfrm>
          <a:prstGeom prst="rect">
            <a:avLst/>
          </a:prstGeom>
        </p:spPr>
        <p:txBody>
          <a:bodyPr lIns="0" tIns="0" rIns="0" bIns="0"/>
          <a:lstStyle>
            <a:lvl1pPr marL="342900" indent="-342900" algn="l" defTabSz="457200" rtl="0" eaLnBrk="1" fontAlgn="base" hangingPunct="1">
              <a:spcBef>
                <a:spcPct val="20000"/>
              </a:spcBef>
              <a:spcAft>
                <a:spcPct val="0"/>
              </a:spcAft>
              <a:buFont typeface="Arial" pitchFamily="34" charset="0"/>
              <a:buChar char="•"/>
              <a:defRPr sz="2400" kern="1200">
                <a:solidFill>
                  <a:srgbClr val="404040"/>
                </a:solidFill>
                <a:latin typeface="Helvetica"/>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200" kern="1200">
                <a:solidFill>
                  <a:srgbClr val="404040"/>
                </a:solidFill>
                <a:latin typeface="Helvetica"/>
                <a:ea typeface="MS PGothic" pitchFamily="34" charset="-128"/>
                <a:cs typeface="ＭＳ Ｐゴシック" charset="0"/>
              </a:defRPr>
            </a:lvl2pPr>
            <a:lvl3pPr marL="1143000" indent="-228600" algn="l" defTabSz="457200" rtl="0" eaLnBrk="1" fontAlgn="base" hangingPunct="1">
              <a:spcBef>
                <a:spcPct val="20000"/>
              </a:spcBef>
              <a:spcAft>
                <a:spcPct val="0"/>
              </a:spcAft>
              <a:buFont typeface="Arial" pitchFamily="34" charset="0"/>
              <a:buChar char="•"/>
              <a:defRPr sz="2000" kern="1200">
                <a:solidFill>
                  <a:srgbClr val="404040"/>
                </a:solidFill>
                <a:latin typeface="Helvetica"/>
                <a:ea typeface="MS PGothic" pitchFamily="34" charset="-128"/>
                <a:cs typeface="ＭＳ Ｐゴシック" charset="0"/>
              </a:defRPr>
            </a:lvl3pPr>
            <a:lvl4pPr marL="1600200" indent="-228600" algn="l" defTabSz="457200" rtl="0" eaLnBrk="1" fontAlgn="base" hangingPunct="1">
              <a:spcBef>
                <a:spcPct val="20000"/>
              </a:spcBef>
              <a:spcAft>
                <a:spcPct val="0"/>
              </a:spcAft>
              <a:buFont typeface="Arial" pitchFamily="34" charset="0"/>
              <a:buChar char="–"/>
              <a:defRPr sz="1800" kern="1200">
                <a:solidFill>
                  <a:srgbClr val="404040"/>
                </a:solidFill>
                <a:latin typeface="Helvetica"/>
                <a:ea typeface="MS PGothic" pitchFamily="34" charset="-128"/>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MS PGothic"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smtClean="0"/>
              <a:t>Scientists are a relatively small fraction of AD personnel</a:t>
            </a:r>
          </a:p>
        </p:txBody>
      </p:sp>
      <p:sp>
        <p:nvSpPr>
          <p:cNvPr id="15" name="TextBox 14"/>
          <p:cNvSpPr txBox="1"/>
          <p:nvPr/>
        </p:nvSpPr>
        <p:spPr>
          <a:xfrm>
            <a:off x="7629525" y="3414713"/>
            <a:ext cx="1514475" cy="1323439"/>
          </a:xfrm>
          <a:prstGeom prst="rect">
            <a:avLst/>
          </a:prstGeom>
          <a:noFill/>
        </p:spPr>
        <p:txBody>
          <a:bodyPr wrap="square" rtlCol="0">
            <a:spAutoFit/>
          </a:bodyPr>
          <a:lstStyle/>
          <a:p>
            <a:r>
              <a:rPr lang="en-US" sz="1600" dirty="0" smtClean="0"/>
              <a:t>(mostly former operators who are now accelerator experts)</a:t>
            </a:r>
            <a:endParaRPr lang="en-US" sz="1600" dirty="0"/>
          </a:p>
        </p:txBody>
      </p:sp>
      <p:cxnSp>
        <p:nvCxnSpPr>
          <p:cNvPr id="17" name="Straight Arrow Connector 16"/>
          <p:cNvCxnSpPr/>
          <p:nvPr/>
        </p:nvCxnSpPr>
        <p:spPr>
          <a:xfrm flipH="1" flipV="1">
            <a:off x="7329948" y="3554361"/>
            <a:ext cx="299577" cy="4424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30827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 FTEs in FY15 : actuals vs budgeted </a:t>
            </a:r>
            <a:endParaRPr lang="en-US" dirty="0"/>
          </a:p>
        </p:txBody>
      </p:sp>
      <p:sp>
        <p:nvSpPr>
          <p:cNvPr id="4" name="Footer Placeholder 3"/>
          <p:cNvSpPr>
            <a:spLocks noGrp="1"/>
          </p:cNvSpPr>
          <p:nvPr>
            <p:ph type="ftr" sz="quarter" idx="11"/>
          </p:nvPr>
        </p:nvSpPr>
        <p:spPr/>
        <p:txBody>
          <a:bodyPr/>
          <a:lstStyle/>
          <a:p>
            <a:pPr>
              <a:defRPr/>
            </a:pPr>
            <a:r>
              <a:rPr lang="en-US" smtClean="0"/>
              <a:t>S. Nagaitsev | Accelerator Division</a:t>
            </a:r>
            <a:endParaRPr lang="en-US" b="1" dirty="0"/>
          </a:p>
        </p:txBody>
      </p:sp>
      <p:sp>
        <p:nvSpPr>
          <p:cNvPr id="5" name="Slide Number Placeholder 4"/>
          <p:cNvSpPr>
            <a:spLocks noGrp="1"/>
          </p:cNvSpPr>
          <p:nvPr>
            <p:ph type="sldNum" sz="quarter" idx="12"/>
          </p:nvPr>
        </p:nvSpPr>
        <p:spPr/>
        <p:txBody>
          <a:bodyPr/>
          <a:lstStyle/>
          <a:p>
            <a:fld id="{EC1EDC5F-450D-4B03-AEB8-070F03DC26DD}" type="slidenum">
              <a:rPr lang="en-US" smtClean="0"/>
              <a:pPr/>
              <a:t>9</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28041"/>
            <a:ext cx="9096461" cy="4559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5660649"/>
      </p:ext>
    </p:extLst>
  </p:cSld>
  <p:clrMapOvr>
    <a:masterClrMapping/>
  </p:clrMapOvr>
</p:sld>
</file>

<file path=ppt/theme/theme1.xml><?xml version="1.0" encoding="utf-8"?>
<a:theme xmlns:a="http://schemas.openxmlformats.org/drawingml/2006/main" name="FNAL_TemplatePC_060514">
  <a:themeElements>
    <a:clrScheme name="Fermilab">
      <a:dk1>
        <a:srgbClr val="004C97"/>
      </a:dk1>
      <a:lt1>
        <a:srgbClr val="FFFFFF"/>
      </a:lt1>
      <a:dk2>
        <a:srgbClr val="004C97"/>
      </a:dk2>
      <a:lt2>
        <a:srgbClr val="FFFFFF"/>
      </a:lt2>
      <a:accent1>
        <a:srgbClr val="99D6EA"/>
      </a:accent1>
      <a:accent2>
        <a:srgbClr val="DB720C"/>
      </a:accent2>
      <a:accent3>
        <a:srgbClr val="519A24"/>
      </a:accent3>
      <a:accent4>
        <a:srgbClr val="AF272F"/>
      </a:accent4>
      <a:accent5>
        <a:srgbClr val="00B5E2"/>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ermilab: Footer Only">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FNAL_TemplatePC_060514</Template>
  <TotalTime>18462</TotalTime>
  <Words>2485</Words>
  <Application>Microsoft Office PowerPoint</Application>
  <PresentationFormat>On-screen Show (4:3)</PresentationFormat>
  <Paragraphs>383</Paragraphs>
  <Slides>34</Slides>
  <Notes>3</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FNAL_TemplatePC_060514</vt:lpstr>
      <vt:lpstr>Fermilab: Footer Only</vt:lpstr>
      <vt:lpstr>Accelerator Division</vt:lpstr>
      <vt:lpstr>What is on our plate?</vt:lpstr>
      <vt:lpstr>Accelerator Operations</vt:lpstr>
      <vt:lpstr>Fermilab Accelerator Complex</vt:lpstr>
      <vt:lpstr>Accelerator Performance for NuMI</vt:lpstr>
      <vt:lpstr>Beam power in FY15 on track and increasing</vt:lpstr>
      <vt:lpstr>Reorganization since the Tevatron era</vt:lpstr>
      <vt:lpstr>AD personnel, ~450 FTEs</vt:lpstr>
      <vt:lpstr>AD FTEs in FY15 : actuals vs budgeted </vt:lpstr>
      <vt:lpstr>Challenges with managing the AD workforce </vt:lpstr>
      <vt:lpstr>Scientists in AD</vt:lpstr>
      <vt:lpstr>Engineers and fragmentation</vt:lpstr>
      <vt:lpstr>Positive developments</vt:lpstr>
      <vt:lpstr>More positive developments</vt:lpstr>
      <vt:lpstr>More positive developments</vt:lpstr>
      <vt:lpstr> Current high power operation and plans</vt:lpstr>
      <vt:lpstr>MI/Recycler issues</vt:lpstr>
      <vt:lpstr>Proton Improvement Plan  Goals and Scope (Established in 2011)</vt:lpstr>
      <vt:lpstr>Booster RF cavities</vt:lpstr>
      <vt:lpstr>PIP – Booster Cavity Refurbishment</vt:lpstr>
      <vt:lpstr>Booster Neutrino Beam</vt:lpstr>
      <vt:lpstr>BNB horn removal</vt:lpstr>
      <vt:lpstr>SY120 (120 GeV fixed target program)</vt:lpstr>
      <vt:lpstr>Muon Campus Recycler modifications</vt:lpstr>
      <vt:lpstr>Pbar to Muon reconfiguration for Muon Campus / g-2 / Mu2e</vt:lpstr>
      <vt:lpstr>Proton Improvement Plan-II</vt:lpstr>
      <vt:lpstr>PIP-II schematic</vt:lpstr>
      <vt:lpstr>PIP-II Performance Goals </vt:lpstr>
      <vt:lpstr>PIP-II Site Layout (provisional)</vt:lpstr>
      <vt:lpstr>PIP-II Status</vt:lpstr>
      <vt:lpstr>PXIE : Front End Test of PIP-II H- Source thru SSR1</vt:lpstr>
      <vt:lpstr>ASTA / IOTA</vt:lpstr>
      <vt:lpstr>R&amp;D toward multi-MW beams and targets at Fermilab </vt:lpstr>
      <vt:lpstr>Summary</vt:lpstr>
    </vt:vector>
  </TitlesOfParts>
  <Company>Fermi National Accelerator Laboratory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 one line or two lines</dc:title>
  <dc:creator>Steve Holmes</dc:creator>
  <cp:lastModifiedBy>nsergei</cp:lastModifiedBy>
  <cp:revision>276</cp:revision>
  <cp:lastPrinted>2014-10-06T17:38:24Z</cp:lastPrinted>
  <dcterms:created xsi:type="dcterms:W3CDTF">2014-08-05T17:49:18Z</dcterms:created>
  <dcterms:modified xsi:type="dcterms:W3CDTF">2015-04-06T00:30:48Z</dcterms:modified>
</cp:coreProperties>
</file>