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40"/>
  </p:notesMasterIdLst>
  <p:handoutMasterIdLst>
    <p:handoutMasterId r:id="rId41"/>
  </p:handoutMasterIdLst>
  <p:sldIdLst>
    <p:sldId id="265" r:id="rId3"/>
    <p:sldId id="305" r:id="rId4"/>
    <p:sldId id="306" r:id="rId5"/>
    <p:sldId id="307" r:id="rId6"/>
    <p:sldId id="270" r:id="rId7"/>
    <p:sldId id="309" r:id="rId8"/>
    <p:sldId id="315" r:id="rId9"/>
    <p:sldId id="316" r:id="rId10"/>
    <p:sldId id="275" r:id="rId11"/>
    <p:sldId id="276" r:id="rId12"/>
    <p:sldId id="310" r:id="rId13"/>
    <p:sldId id="321" r:id="rId14"/>
    <p:sldId id="311" r:id="rId15"/>
    <p:sldId id="317" r:id="rId16"/>
    <p:sldId id="329" r:id="rId17"/>
    <p:sldId id="318" r:id="rId18"/>
    <p:sldId id="319" r:id="rId19"/>
    <p:sldId id="342" r:id="rId20"/>
    <p:sldId id="325" r:id="rId21"/>
    <p:sldId id="328" r:id="rId22"/>
    <p:sldId id="324" r:id="rId23"/>
    <p:sldId id="323" r:id="rId24"/>
    <p:sldId id="326" r:id="rId25"/>
    <p:sldId id="327" r:id="rId26"/>
    <p:sldId id="322" r:id="rId27"/>
    <p:sldId id="330" r:id="rId28"/>
    <p:sldId id="339" r:id="rId29"/>
    <p:sldId id="295" r:id="rId30"/>
    <p:sldId id="333" r:id="rId31"/>
    <p:sldId id="308" r:id="rId32"/>
    <p:sldId id="331" r:id="rId33"/>
    <p:sldId id="334" r:id="rId34"/>
    <p:sldId id="337" r:id="rId35"/>
    <p:sldId id="297" r:id="rId36"/>
    <p:sldId id="296" r:id="rId37"/>
    <p:sldId id="340" r:id="rId38"/>
    <p:sldId id="343" r:id="rId3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0000FF"/>
    <a:srgbClr val="FE0ECB"/>
    <a:srgbClr val="404040"/>
    <a:srgbClr val="505050"/>
    <a:srgbClr val="004C97"/>
    <a:srgbClr val="63666A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 snapToObjects="1">
      <p:cViewPr>
        <p:scale>
          <a:sx n="80" d="100"/>
          <a:sy n="80" d="100"/>
        </p:scale>
        <p:origin x="6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86294676226349"/>
          <c:y val="4.6949633466909821E-2"/>
          <c:w val="0.81262075641279685"/>
          <c:h val="0.76516018574601252"/>
        </c:manualLayout>
      </c:layout>
      <c:scatterChart>
        <c:scatterStyle val="lineMarker"/>
        <c:varyColors val="0"/>
        <c:ser>
          <c:idx val="0"/>
          <c:order val="0"/>
          <c:tx>
            <c:v>MWS</c:v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Plots_OthersData!$A$3:$A$31</c:f>
              <c:numCache>
                <c:formatCode>General</c:formatCode>
                <c:ptCount val="29"/>
                <c:pt idx="0">
                  <c:v>52.94</c:v>
                </c:pt>
                <c:pt idx="1">
                  <c:v>151.91</c:v>
                </c:pt>
                <c:pt idx="2">
                  <c:v>152.5</c:v>
                </c:pt>
                <c:pt idx="3">
                  <c:v>155.91</c:v>
                </c:pt>
                <c:pt idx="4">
                  <c:v>220.88</c:v>
                </c:pt>
                <c:pt idx="5">
                  <c:v>224.76</c:v>
                </c:pt>
                <c:pt idx="6">
                  <c:v>246.4</c:v>
                </c:pt>
                <c:pt idx="7">
                  <c:v>269.8</c:v>
                </c:pt>
                <c:pt idx="8">
                  <c:v>270.35000000000002</c:v>
                </c:pt>
                <c:pt idx="9">
                  <c:v>307.22000000000003</c:v>
                </c:pt>
                <c:pt idx="10">
                  <c:v>311.39999999999998</c:v>
                </c:pt>
                <c:pt idx="11">
                  <c:v>317.82</c:v>
                </c:pt>
                <c:pt idx="12">
                  <c:v>322.08999999999997</c:v>
                </c:pt>
                <c:pt idx="13">
                  <c:v>334.83</c:v>
                </c:pt>
                <c:pt idx="14">
                  <c:v>388.06</c:v>
                </c:pt>
                <c:pt idx="15">
                  <c:v>390.45</c:v>
                </c:pt>
                <c:pt idx="16">
                  <c:v>390.72</c:v>
                </c:pt>
                <c:pt idx="17">
                  <c:v>391.32</c:v>
                </c:pt>
                <c:pt idx="18">
                  <c:v>392.14</c:v>
                </c:pt>
                <c:pt idx="19">
                  <c:v>400.89</c:v>
                </c:pt>
                <c:pt idx="20">
                  <c:v>427.46</c:v>
                </c:pt>
                <c:pt idx="21">
                  <c:v>428.14</c:v>
                </c:pt>
                <c:pt idx="22">
                  <c:v>435.58</c:v>
                </c:pt>
                <c:pt idx="23">
                  <c:v>470.27</c:v>
                </c:pt>
                <c:pt idx="24">
                  <c:v>471.28</c:v>
                </c:pt>
                <c:pt idx="25">
                  <c:v>472.36</c:v>
                </c:pt>
                <c:pt idx="26">
                  <c:v>479.49</c:v>
                </c:pt>
                <c:pt idx="27">
                  <c:v>486.29</c:v>
                </c:pt>
                <c:pt idx="28">
                  <c:v>497.68</c:v>
                </c:pt>
              </c:numCache>
            </c:numRef>
          </c:xVal>
          <c:yVal>
            <c:numRef>
              <c:f>Plots_OthersData!$D$3:$D$31</c:f>
              <c:numCache>
                <c:formatCode>0.00E+00</c:formatCode>
                <c:ptCount val="29"/>
                <c:pt idx="0">
                  <c:v>6810</c:v>
                </c:pt>
                <c:pt idx="1">
                  <c:v>12600</c:v>
                </c:pt>
                <c:pt idx="2">
                  <c:v>12600</c:v>
                </c:pt>
                <c:pt idx="3">
                  <c:v>12000</c:v>
                </c:pt>
                <c:pt idx="4">
                  <c:v>14800</c:v>
                </c:pt>
                <c:pt idx="5">
                  <c:v>14600</c:v>
                </c:pt>
                <c:pt idx="6">
                  <c:v>15800</c:v>
                </c:pt>
                <c:pt idx="7">
                  <c:v>16800</c:v>
                </c:pt>
                <c:pt idx="8">
                  <c:v>16700</c:v>
                </c:pt>
                <c:pt idx="9">
                  <c:v>17400</c:v>
                </c:pt>
                <c:pt idx="10">
                  <c:v>17500</c:v>
                </c:pt>
                <c:pt idx="11">
                  <c:v>17900</c:v>
                </c:pt>
                <c:pt idx="12">
                  <c:v>17900</c:v>
                </c:pt>
                <c:pt idx="13">
                  <c:v>18000</c:v>
                </c:pt>
                <c:pt idx="14">
                  <c:v>19500</c:v>
                </c:pt>
                <c:pt idx="15">
                  <c:v>20100</c:v>
                </c:pt>
                <c:pt idx="16">
                  <c:v>20100</c:v>
                </c:pt>
                <c:pt idx="17">
                  <c:v>20200</c:v>
                </c:pt>
                <c:pt idx="18">
                  <c:v>20200</c:v>
                </c:pt>
                <c:pt idx="19">
                  <c:v>19700</c:v>
                </c:pt>
                <c:pt idx="20">
                  <c:v>20800</c:v>
                </c:pt>
                <c:pt idx="21">
                  <c:v>20700</c:v>
                </c:pt>
                <c:pt idx="22">
                  <c:v>20700</c:v>
                </c:pt>
                <c:pt idx="23">
                  <c:v>22000</c:v>
                </c:pt>
                <c:pt idx="24">
                  <c:v>21900</c:v>
                </c:pt>
                <c:pt idx="25">
                  <c:v>21700</c:v>
                </c:pt>
                <c:pt idx="26">
                  <c:v>21800</c:v>
                </c:pt>
                <c:pt idx="27">
                  <c:v>22000</c:v>
                </c:pt>
                <c:pt idx="28">
                  <c:v>21800</c:v>
                </c:pt>
              </c:numCache>
            </c:numRef>
          </c:yVal>
          <c:smooth val="0"/>
        </c:ser>
        <c:ser>
          <c:idx val="1"/>
          <c:order val="1"/>
          <c:tx>
            <c:v>beam meas</c:v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FitResults!$G$2:$G$6</c:f>
              <c:numCache>
                <c:formatCode>General</c:formatCode>
                <c:ptCount val="5"/>
                <c:pt idx="0">
                  <c:v>154.65299999999999</c:v>
                </c:pt>
                <c:pt idx="1">
                  <c:v>157.79499999999999</c:v>
                </c:pt>
                <c:pt idx="2">
                  <c:v>226.24</c:v>
                </c:pt>
                <c:pt idx="3">
                  <c:v>247.15700000000001</c:v>
                </c:pt>
                <c:pt idx="4">
                  <c:v>333.82499999999999</c:v>
                </c:pt>
              </c:numCache>
            </c:numRef>
          </c:xVal>
          <c:yVal>
            <c:numRef>
              <c:f>FitResults!$H$2:$H$6</c:f>
              <c:numCache>
                <c:formatCode>General</c:formatCode>
                <c:ptCount val="5"/>
                <c:pt idx="0">
                  <c:v>3309</c:v>
                </c:pt>
                <c:pt idx="1">
                  <c:v>2077</c:v>
                </c:pt>
                <c:pt idx="2">
                  <c:v>4141.5</c:v>
                </c:pt>
                <c:pt idx="3">
                  <c:v>11667</c:v>
                </c:pt>
                <c:pt idx="4">
                  <c:v>11004.5</c:v>
                </c:pt>
              </c:numCache>
            </c:numRef>
          </c:yVal>
          <c:smooth val="0"/>
        </c:ser>
        <c:ser>
          <c:idx val="2"/>
          <c:order val="2"/>
          <c:tx>
            <c:v>Joe</c:v>
          </c:tx>
          <c:spPr>
            <a:ln w="28575">
              <a:noFill/>
            </a:ln>
          </c:spPr>
          <c:xVal>
            <c:numRef>
              <c:f>Plots_OthersData!$A$35:$A$39</c:f>
              <c:numCache>
                <c:formatCode>General</c:formatCode>
                <c:ptCount val="5"/>
                <c:pt idx="0">
                  <c:v>52.893000000000001</c:v>
                </c:pt>
                <c:pt idx="1">
                  <c:v>155.227</c:v>
                </c:pt>
                <c:pt idx="2">
                  <c:v>250.38</c:v>
                </c:pt>
                <c:pt idx="3">
                  <c:v>337.21699999999998</c:v>
                </c:pt>
                <c:pt idx="4" formatCode="0.00E+00">
                  <c:v>429.01600000000002</c:v>
                </c:pt>
              </c:numCache>
            </c:numRef>
          </c:xVal>
          <c:yVal>
            <c:numRef>
              <c:f>Plots_OthersData!$B$35:$B$39</c:f>
              <c:numCache>
                <c:formatCode>General</c:formatCode>
                <c:ptCount val="5"/>
                <c:pt idx="0">
                  <c:v>6129.8</c:v>
                </c:pt>
                <c:pt idx="1">
                  <c:v>10501</c:v>
                </c:pt>
                <c:pt idx="2">
                  <c:v>13336.7</c:v>
                </c:pt>
                <c:pt idx="3">
                  <c:v>15477.5</c:v>
                </c:pt>
                <c:pt idx="4">
                  <c:v>17457.599999999999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2865008"/>
        <c:axId val="532860696"/>
      </c:scatterChart>
      <c:valAx>
        <c:axId val="532865008"/>
        <c:scaling>
          <c:orientation val="minMax"/>
          <c:max val="450"/>
          <c:min val="15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f(MHz)</a:t>
                </a:r>
              </a:p>
            </c:rich>
          </c:tx>
          <c:layout>
            <c:manualLayout>
              <c:xMode val="edge"/>
              <c:yMode val="edge"/>
              <c:x val="0.4709318753553432"/>
              <c:y val="0.9235654848397829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32860696"/>
        <c:crosses val="autoZero"/>
        <c:crossBetween val="midCat"/>
      </c:valAx>
      <c:valAx>
        <c:axId val="532860696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Q</a:t>
                </a:r>
              </a:p>
            </c:rich>
          </c:tx>
          <c:layout>
            <c:manualLayout>
              <c:xMode val="edge"/>
              <c:yMode val="edge"/>
              <c:x val="1.3509817207567157E-2"/>
              <c:y val="0.43861153873557984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53286500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5623109211220552"/>
          <c:y val="0.47653895612041786"/>
          <c:w val="0.13162007117868271"/>
          <c:h val="0.32994134122496432"/>
        </c:manualLayout>
      </c:layout>
      <c:overlay val="0"/>
      <c:spPr>
        <a:solidFill>
          <a:schemeClr val="bg1">
            <a:lumMod val="95000"/>
          </a:schemeClr>
        </a:solidFill>
      </c:sp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8A64CD00-5B36-4D1D-8E49-E0A305105958}" type="datetimeFigureOut">
              <a:rPr lang="en-US" altLang="en-US"/>
              <a:pPr/>
              <a:t>4/21/2015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DE6D92A5-E2D7-4FE1-AA1B-477EB20989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7357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2F20152A-6CFD-4AD0-9494-0CC0BCBE8968}" type="datetimeFigureOut">
              <a:rPr lang="en-US" altLang="en-US"/>
              <a:pPr/>
              <a:t>4/21/2015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3FB3D735-13DE-4688-B307-ADFB5A2729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9861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3D735-13DE-4688-B307-ADFB5A2729A0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2982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13E6D-9398-4298-9529-BA7A45E696DF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22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13E6D-9398-4298-9529-BA7A45E696DF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3979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93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257849-C75A-4CAA-8A79-7616B913BE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06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F3634-29EC-4453-974A-A6130873F7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607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27C43F82-A656-467E-B698-7BBBA45FF9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1726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63D550DF-B78E-4930-9564-1DAB17D470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099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A3AFF2-A070-4476-A64F-336A9204D3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910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23386"/>
            <a:ext cx="7620000" cy="49065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4267200" cy="5181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267200" cy="5181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5/5/2015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21483"/>
            <a:ext cx="2895600" cy="211777"/>
          </a:xfrm>
        </p:spPr>
        <p:txBody>
          <a:bodyPr/>
          <a:lstStyle/>
          <a:p>
            <a:r>
              <a:rPr lang="en-US" smtClean="0"/>
              <a:t>Phil Adamson | 700 kW Operations for NOvA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C324-DA6B-41A9-B38E-8316A338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8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6B012-0C42-40CD-90B2-34981AFCF1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702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5B44F-3FD1-4D71-84A2-726BEADD4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775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3AEAFC-A755-4B95-B415-617C4A7BF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473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fld id="{09CCA0C6-E970-4720-89DB-E2510D7D188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89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fld id="{289BDCA0-4B36-4609-AB04-7294D12BBAD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itchFamily="34" charset="0"/>
              </a:rPr>
              <a:t>700 kW Operations for </a:t>
            </a:r>
            <a:r>
              <a:rPr lang="en-US" altLang="en-US" dirty="0" err="1" smtClean="0">
                <a:latin typeface="Helvetica" pitchFamily="34" charset="0"/>
              </a:rPr>
              <a:t>NOvA</a:t>
            </a:r>
            <a:r>
              <a:rPr lang="en-US" altLang="en-US" dirty="0" smtClean="0">
                <a:latin typeface="Helvetica" pitchFamily="34" charset="0"/>
              </a:rPr>
              <a:t> at FNAL</a:t>
            </a:r>
            <a:br>
              <a:rPr lang="en-US" altLang="en-US" dirty="0" smtClean="0">
                <a:latin typeface="Helvetica" pitchFamily="34" charset="0"/>
              </a:rPr>
            </a:br>
            <a:endParaRPr lang="en-US" altLang="en-US" dirty="0" smtClean="0">
              <a:solidFill>
                <a:schemeClr val="accent2"/>
              </a:solidFill>
              <a:latin typeface="Helvetica" pitchFamily="34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itchFamily="34" charset="0"/>
              </a:rPr>
              <a:t>Phil Adamson</a:t>
            </a:r>
          </a:p>
          <a:p>
            <a:r>
              <a:rPr lang="en-US" altLang="en-US" dirty="0" smtClean="0">
                <a:latin typeface="Helvetica" pitchFamily="34" charset="0"/>
              </a:rPr>
              <a:t>pa@fnal.gov</a:t>
            </a:r>
          </a:p>
          <a:p>
            <a:r>
              <a:rPr lang="en-US" altLang="en-US" dirty="0" smtClean="0">
                <a:latin typeface="Helvetica" pitchFamily="34" charset="0"/>
              </a:rPr>
              <a:t>IPAC 2015</a:t>
            </a:r>
            <a:endParaRPr lang="en-US" altLang="en-US" dirty="0" smtClean="0">
              <a:latin typeface="Helvetica" pitchFamily="34" charset="0"/>
            </a:endParaRPr>
          </a:p>
          <a:p>
            <a:r>
              <a:rPr lang="en-US" altLang="en-US" dirty="0" smtClean="0">
                <a:latin typeface="Helvetica" pitchFamily="34" charset="0"/>
              </a:rPr>
              <a:t>5</a:t>
            </a:r>
            <a:r>
              <a:rPr lang="en-US" altLang="en-US" baseline="30000" dirty="0" smtClean="0">
                <a:latin typeface="Helvetica" pitchFamily="34" charset="0"/>
              </a:rPr>
              <a:t>th</a:t>
            </a:r>
            <a:r>
              <a:rPr lang="en-US" altLang="en-US" dirty="0" smtClean="0">
                <a:latin typeface="Helvetica" pitchFamily="34" charset="0"/>
              </a:rPr>
              <a:t> May 2015</a:t>
            </a:r>
            <a:endParaRPr lang="en-US" altLang="en-US" dirty="0" smtClean="0">
              <a:latin typeface="Helvetica" pitchFamily="34" charset="0"/>
            </a:endParaRPr>
          </a:p>
          <a:p>
            <a:endParaRPr lang="en-US" altLang="en-US" dirty="0" smtClean="0">
              <a:latin typeface="Helvetic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546" y="4841875"/>
            <a:ext cx="2907242" cy="148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shutdown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5679565" cy="4335535"/>
          </a:xfrm>
        </p:spPr>
        <p:txBody>
          <a:bodyPr/>
          <a:lstStyle/>
          <a:p>
            <a:r>
              <a:rPr lang="en-US" dirty="0" smtClean="0"/>
              <a:t>Shut down from May 2012 to September 2013</a:t>
            </a:r>
          </a:p>
          <a:p>
            <a:pPr lvl="1"/>
            <a:r>
              <a:rPr lang="en-US" dirty="0" smtClean="0"/>
              <a:t>Recycler upgrades</a:t>
            </a:r>
          </a:p>
          <a:p>
            <a:pPr lvl="1"/>
            <a:r>
              <a:rPr lang="en-US" dirty="0" smtClean="0"/>
              <a:t>Faster MI ramp rate</a:t>
            </a:r>
          </a:p>
          <a:p>
            <a:pPr lvl="2"/>
            <a:r>
              <a:rPr lang="en-US" dirty="0" smtClean="0"/>
              <a:t>Add 2 MI RF stations (maintain bucket area)</a:t>
            </a:r>
          </a:p>
          <a:p>
            <a:pPr lvl="2"/>
            <a:r>
              <a:rPr lang="en-US" dirty="0" smtClean="0"/>
              <a:t>MI quad power supply / transformer upgrade</a:t>
            </a:r>
          </a:p>
          <a:p>
            <a:pPr lvl="1"/>
            <a:r>
              <a:rPr lang="en-US" dirty="0" smtClean="0"/>
              <a:t>Install 700kW target / horns in </a:t>
            </a:r>
            <a:r>
              <a:rPr lang="en-US" dirty="0" err="1" smtClean="0"/>
              <a:t>NuMI</a:t>
            </a:r>
            <a:r>
              <a:rPr lang="en-US" dirty="0" smtClean="0"/>
              <a:t> target hall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10</a:t>
            </a:fld>
            <a:endParaRPr lang="en-US" altLang="en-US"/>
          </a:p>
        </p:txBody>
      </p:sp>
      <p:grpSp>
        <p:nvGrpSpPr>
          <p:cNvPr id="16" name="Group 15"/>
          <p:cNvGrpSpPr/>
          <p:nvPr/>
        </p:nvGrpSpPr>
        <p:grpSpPr>
          <a:xfrm>
            <a:off x="5965329" y="825630"/>
            <a:ext cx="2999378" cy="4562292"/>
            <a:chOff x="5432613" y="850681"/>
            <a:chExt cx="3532094" cy="5372595"/>
          </a:xfrm>
        </p:grpSpPr>
        <p:pic>
          <p:nvPicPr>
            <p:cNvPr id="7" name="Picture 8" descr="accel and numi upgrade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613" y="850681"/>
              <a:ext cx="3532094" cy="5372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6943352" y="2788024"/>
              <a:ext cx="582986" cy="20618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19112942">
              <a:off x="5976316" y="3137647"/>
              <a:ext cx="457200" cy="20618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4156126">
              <a:off x="5312730" y="4610399"/>
              <a:ext cx="1140034" cy="25489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006245" y="6006118"/>
              <a:ext cx="457200" cy="20618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3744310">
              <a:off x="8221561" y="3824194"/>
              <a:ext cx="785963" cy="22750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9" y="5294995"/>
            <a:ext cx="8542801" cy="102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7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Recycler Commissioning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Turn on after shutdown with Main Injector</a:t>
            </a:r>
          </a:p>
          <a:p>
            <a:pPr lvl="1"/>
            <a:r>
              <a:rPr lang="en-US" sz="2000" dirty="0" err="1" smtClean="0"/>
              <a:t>NuMI</a:t>
            </a:r>
            <a:r>
              <a:rPr lang="en-US" sz="2000" dirty="0" smtClean="0"/>
              <a:t> at 240 kW</a:t>
            </a:r>
          </a:p>
          <a:p>
            <a:pPr lvl="1"/>
            <a:r>
              <a:rPr lang="en-US" sz="2000" dirty="0" smtClean="0"/>
              <a:t>SY120 (</a:t>
            </a:r>
            <a:r>
              <a:rPr lang="en-US" sz="2000" dirty="0" err="1" smtClean="0"/>
              <a:t>SeaQuest</a:t>
            </a:r>
            <a:r>
              <a:rPr lang="en-US" sz="2000" dirty="0" smtClean="0"/>
              <a:t> / Test  Beam): Reduces </a:t>
            </a:r>
            <a:r>
              <a:rPr lang="en-US" sz="2000" dirty="0" err="1" smtClean="0"/>
              <a:t>NuMI</a:t>
            </a:r>
            <a:r>
              <a:rPr lang="en-US" sz="2000" dirty="0" smtClean="0"/>
              <a:t> power by 10% (program planning choice)</a:t>
            </a:r>
          </a:p>
          <a:p>
            <a:r>
              <a:rPr lang="en-US" sz="2000" dirty="0" smtClean="0"/>
              <a:t>Commission recycler in parallel (effectively a brand new machine)</a:t>
            </a:r>
            <a:endParaRPr lang="en-US" sz="1800" dirty="0" smtClean="0"/>
          </a:p>
          <a:p>
            <a:pPr lvl="1"/>
            <a:r>
              <a:rPr lang="en-US" sz="2000" dirty="0" smtClean="0"/>
              <a:t>Open up apertures (sequential!)</a:t>
            </a:r>
          </a:p>
          <a:p>
            <a:pPr lvl="2"/>
            <a:r>
              <a:rPr lang="en-US" sz="1800" dirty="0" smtClean="0"/>
              <a:t>Some issues with new installation</a:t>
            </a:r>
          </a:p>
          <a:p>
            <a:pPr lvl="2"/>
            <a:r>
              <a:rPr lang="en-US" sz="1800" dirty="0" smtClean="0"/>
              <a:t>Some pre-existing issues (</a:t>
            </a:r>
            <a:r>
              <a:rPr lang="en-US" sz="1800" dirty="0" err="1"/>
              <a:t>pbars</a:t>
            </a:r>
            <a:r>
              <a:rPr lang="en-US" sz="1800" dirty="0"/>
              <a:t> ~6</a:t>
            </a:r>
            <a:r>
              <a:rPr lang="el-GR" sz="1800" dirty="0"/>
              <a:t>π</a:t>
            </a:r>
            <a:r>
              <a:rPr lang="en-US" sz="1800" dirty="0"/>
              <a:t>, protons 15-20</a:t>
            </a:r>
            <a:r>
              <a:rPr lang="el-GR" sz="1800" dirty="0"/>
              <a:t>π</a:t>
            </a:r>
            <a:r>
              <a:rPr lang="en-US" sz="1800" dirty="0"/>
              <a:t>)</a:t>
            </a:r>
          </a:p>
          <a:p>
            <a:pPr lvl="1"/>
            <a:r>
              <a:rPr lang="en-US" sz="2000" dirty="0" smtClean="0"/>
              <a:t>Commission Recycler RF system and transverse dampers</a:t>
            </a:r>
          </a:p>
          <a:p>
            <a:pPr lvl="1"/>
            <a:r>
              <a:rPr lang="en-US" sz="2000" dirty="0" smtClean="0"/>
              <a:t>BLM soft/firmware upgrade: no dead time</a:t>
            </a:r>
          </a:p>
          <a:p>
            <a:pPr lvl="1"/>
            <a:r>
              <a:rPr lang="en-US" sz="2000" dirty="0" smtClean="0"/>
              <a:t>Orbit </a:t>
            </a:r>
            <a:r>
              <a:rPr lang="en-US" sz="2000" dirty="0"/>
              <a:t>and tune corrections while MI is ramping</a:t>
            </a:r>
          </a:p>
          <a:p>
            <a:pPr lvl="1"/>
            <a:r>
              <a:rPr lang="en-US" sz="2000" dirty="0" smtClean="0"/>
              <a:t>Condition </a:t>
            </a:r>
            <a:r>
              <a:rPr lang="en-US" sz="2000" dirty="0"/>
              <a:t>beam pipe (scrubbing)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Phil Adamson | 700 kW Operations for </a:t>
            </a:r>
            <a:r>
              <a:rPr lang="en-US" dirty="0" err="1" smtClean="0"/>
              <a:t>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9" y="5294995"/>
            <a:ext cx="8542801" cy="102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0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Scrubbing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2909" y="4341006"/>
            <a:ext cx="4488204" cy="845133"/>
          </a:xfrm>
        </p:spPr>
        <p:txBody>
          <a:bodyPr/>
          <a:lstStyle/>
          <a:p>
            <a:r>
              <a:rPr lang="en-US" sz="1600" dirty="0" smtClean="0"/>
              <a:t>Electron bombardment of beam pipe surface liberates adsorbed gasses</a:t>
            </a:r>
          </a:p>
          <a:p>
            <a:r>
              <a:rPr lang="en-US" sz="1600" dirty="0" smtClean="0"/>
              <a:t>Pressure reduction from gas </a:t>
            </a:r>
            <a:r>
              <a:rPr lang="en-US" sz="1600" dirty="0" err="1" smtClean="0"/>
              <a:t>desorbtion</a:t>
            </a:r>
            <a:r>
              <a:rPr lang="en-US" sz="1600" dirty="0" smtClean="0"/>
              <a:t>/pumping and SEY decrease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12</a:t>
            </a:fld>
            <a:endParaRPr lang="en-US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4776523" y="901270"/>
            <a:ext cx="4124590" cy="3424545"/>
            <a:chOff x="1457325" y="842962"/>
            <a:chExt cx="6229350" cy="51720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7325" y="842962"/>
              <a:ext cx="6229350" cy="517207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036277" y="4041082"/>
              <a:ext cx="3880337" cy="1255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Vacuum response to beam, one pulse per minute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Start of scrubbing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0" y="877825"/>
            <a:ext cx="4112310" cy="44489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9" y="5294995"/>
            <a:ext cx="8542801" cy="10278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6450" y="3122872"/>
            <a:ext cx="8465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Dedicated scrubbing</a:t>
            </a:r>
          </a:p>
          <a:p>
            <a:r>
              <a:rPr lang="en-US" sz="1050" dirty="0" smtClean="0"/>
              <a:t>1-2 pulse per minute</a:t>
            </a:r>
            <a:endParaRPr lang="en-US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2057318" y="3376246"/>
            <a:ext cx="14009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1-2 pulse per minute commissioning</a:t>
            </a:r>
            <a:endParaRPr lang="en-US" sz="105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723666" y="5127372"/>
            <a:ext cx="3169546" cy="2748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070959" y="5085567"/>
            <a:ext cx="12526" cy="3166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87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Recycler Commissioning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Phil Adamson | 700 kW Operations for </a:t>
            </a:r>
            <a:r>
              <a:rPr lang="en-US" dirty="0" err="1" smtClean="0"/>
              <a:t>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9" y="5294995"/>
            <a:ext cx="8542801" cy="1027890"/>
          </a:xfrm>
          <a:prstGeom prst="rect">
            <a:avLst/>
          </a:prstGeom>
        </p:spPr>
      </p:pic>
      <p:pic>
        <p:nvPicPr>
          <p:cNvPr id="9" name="Content Placeholder 2" descr="http://adwww/userb/pic/capture/www/plushb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2407"/>
            <a:ext cx="8672513" cy="41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53548" y="1547503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Typical 240 kW with MI only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1286" y="1122351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320 kW with recycler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>
            <a:off x="4719086" y="1584016"/>
            <a:ext cx="1143000" cy="15016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" idx="2"/>
          </p:cNvCxnSpPr>
          <p:nvPr/>
        </p:nvCxnSpPr>
        <p:spPr>
          <a:xfrm>
            <a:off x="3149048" y="2009168"/>
            <a:ext cx="1333500" cy="22636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29" y="4690627"/>
            <a:ext cx="8672513" cy="847515"/>
          </a:xfrm>
        </p:spPr>
        <p:txBody>
          <a:bodyPr/>
          <a:lstStyle/>
          <a:p>
            <a:r>
              <a:rPr lang="en-US" sz="2000" dirty="0" smtClean="0"/>
              <a:t>Switch to recycler when reach break-even (6 batch boxcar)</a:t>
            </a:r>
          </a:p>
          <a:p>
            <a:pPr lvl="1"/>
            <a:r>
              <a:rPr lang="en-US" sz="2000" dirty="0" smtClean="0"/>
              <a:t>Discovered horizontal instability (more later)</a:t>
            </a:r>
          </a:p>
        </p:txBody>
      </p:sp>
    </p:spTree>
    <p:extLst>
      <p:ext uri="{BB962C8B-B14F-4D97-AF65-F5344CB8AC3E}">
        <p14:creationId xmlns:p14="http://schemas.microsoft.com/office/powerpoint/2010/main" val="2380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2+6 slip-stacking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4062046" cy="4251949"/>
          </a:xfrm>
        </p:spPr>
        <p:txBody>
          <a:bodyPr/>
          <a:lstStyle/>
          <a:p>
            <a:r>
              <a:rPr lang="en-US" dirty="0" smtClean="0"/>
              <a:t>Can operate without upgraded Booster rep rate</a:t>
            </a:r>
          </a:p>
          <a:p>
            <a:r>
              <a:rPr lang="en-US" dirty="0" smtClean="0"/>
              <a:t>2+6 -&gt;</a:t>
            </a:r>
          </a:p>
          <a:p>
            <a:pPr lvl="1"/>
            <a:r>
              <a:rPr lang="en-US" dirty="0" smtClean="0"/>
              <a:t>Decelerate 2 batches</a:t>
            </a:r>
          </a:p>
          <a:p>
            <a:pPr lvl="1"/>
            <a:r>
              <a:rPr lang="en-US" dirty="0" smtClean="0"/>
              <a:t>Inject 6 more</a:t>
            </a:r>
          </a:p>
          <a:p>
            <a:pPr lvl="1"/>
            <a:r>
              <a:rPr lang="en-US" dirty="0" smtClean="0"/>
              <a:t>Recapture by firing transfer kickers at right time</a:t>
            </a:r>
          </a:p>
          <a:p>
            <a:pPr lvl="2"/>
            <a:r>
              <a:rPr lang="en-US" dirty="0" smtClean="0"/>
              <a:t>Into ~1MV MI bucket </a:t>
            </a:r>
          </a:p>
          <a:p>
            <a:pPr lvl="1"/>
            <a:r>
              <a:rPr lang="en-US" dirty="0" smtClean="0"/>
              <a:t>Recycler injections on MI </a:t>
            </a:r>
            <a:r>
              <a:rPr lang="en-US" dirty="0" err="1" smtClean="0"/>
              <a:t>downramp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Phil Adamson | 700 kW Operations for </a:t>
            </a:r>
            <a:r>
              <a:rPr lang="en-US" dirty="0" err="1" smtClean="0"/>
              <a:t>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9" y="5294995"/>
            <a:ext cx="8542801" cy="1027890"/>
          </a:xfrm>
          <a:prstGeom prst="rect">
            <a:avLst/>
          </a:prstGeom>
        </p:spPr>
      </p:pic>
      <p:pic>
        <p:nvPicPr>
          <p:cNvPr id="9" name="Picture 2" descr="https://www-bd.fnal.gov/Elog/getFileBinary?fileID=409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09" y="937619"/>
            <a:ext cx="4666227" cy="419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17423" y="4952014"/>
            <a:ext cx="3078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Recycler circumference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797468" y="5294995"/>
            <a:ext cx="411793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290647" y="1678488"/>
            <a:ext cx="0" cy="321873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3333720" y="3017538"/>
            <a:ext cx="1648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32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2+6 slip-stacking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Phil Adamson | 700 kW Operations for </a:t>
            </a:r>
            <a:r>
              <a:rPr lang="en-US" dirty="0" err="1" smtClean="0"/>
              <a:t>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9" y="5294995"/>
            <a:ext cx="8542801" cy="1027890"/>
          </a:xfrm>
          <a:prstGeom prst="rect">
            <a:avLst/>
          </a:prstGeom>
        </p:spPr>
      </p:pic>
      <p:pic>
        <p:nvPicPr>
          <p:cNvPr id="9" name="Picture 2" descr="https://www-bd.fnal.gov/Elog/getFileBinary?fileID=409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09" y="937619"/>
            <a:ext cx="4666227" cy="419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74" y="912347"/>
            <a:ext cx="5277862" cy="42157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4062046" cy="4251949"/>
          </a:xfrm>
        </p:spPr>
        <p:txBody>
          <a:bodyPr/>
          <a:lstStyle/>
          <a:p>
            <a:r>
              <a:rPr lang="en-US" dirty="0" smtClean="0"/>
              <a:t>Can operate without upgraded Booster rep rate</a:t>
            </a:r>
          </a:p>
          <a:p>
            <a:r>
              <a:rPr lang="en-US" dirty="0" smtClean="0"/>
              <a:t>2+6 -&gt;</a:t>
            </a:r>
          </a:p>
          <a:p>
            <a:pPr lvl="1"/>
            <a:r>
              <a:rPr lang="en-US" dirty="0" smtClean="0"/>
              <a:t>Decelerate 2 batches</a:t>
            </a:r>
          </a:p>
          <a:p>
            <a:pPr lvl="1"/>
            <a:r>
              <a:rPr lang="en-US" dirty="0" smtClean="0"/>
              <a:t>Inject 6 more</a:t>
            </a:r>
          </a:p>
          <a:p>
            <a:pPr lvl="1"/>
            <a:r>
              <a:rPr lang="en-US" dirty="0" smtClean="0"/>
              <a:t>Recapture by firing transfer kickers at right time</a:t>
            </a:r>
          </a:p>
          <a:p>
            <a:pPr lvl="2"/>
            <a:r>
              <a:rPr lang="en-US" dirty="0" smtClean="0"/>
              <a:t>Into ~1MV MI bucket </a:t>
            </a:r>
          </a:p>
          <a:p>
            <a:pPr lvl="1"/>
            <a:r>
              <a:rPr lang="en-US" dirty="0" smtClean="0"/>
              <a:t>Recycler injections on MI </a:t>
            </a:r>
            <a:r>
              <a:rPr lang="en-US" dirty="0" err="1" smtClean="0"/>
              <a:t>downramp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90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32" y="827244"/>
            <a:ext cx="4866861" cy="4670880"/>
          </a:xfrm>
          <a:prstGeom prst="rect">
            <a:avLst/>
          </a:prstGeom>
        </p:spPr>
      </p:pic>
      <p:pic>
        <p:nvPicPr>
          <p:cNvPr id="31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" t="14957" r="61967" b="59271"/>
          <a:stretch/>
        </p:blipFill>
        <p:spPr bwMode="auto">
          <a:xfrm>
            <a:off x="4138144" y="802072"/>
            <a:ext cx="5005856" cy="426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2+6 slip-stacking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Phil Adamson | 700 kW Operations for </a:t>
            </a:r>
            <a:r>
              <a:rPr lang="en-US" dirty="0" err="1" smtClean="0"/>
              <a:t>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9" y="5294995"/>
            <a:ext cx="8542801" cy="10278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89285" y="2340093"/>
            <a:ext cx="1007344" cy="41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MI only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15927" y="1746832"/>
            <a:ext cx="1445390" cy="41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RR 6-batch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06257" y="1302702"/>
            <a:ext cx="1026437" cy="41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RR 2+6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992923" y="2520462"/>
            <a:ext cx="375140" cy="13586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129960" y="2064737"/>
            <a:ext cx="395041" cy="68782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667831" y="2869792"/>
            <a:ext cx="468838" cy="26833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9935" y="4940710"/>
            <a:ext cx="2485104" cy="4424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932694" y="4940710"/>
            <a:ext cx="1664319" cy="4424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572000" y="851307"/>
            <a:ext cx="3296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Slip-stacking recapture in MI</a:t>
            </a:r>
            <a:endParaRPr lang="en-US" sz="1800" dirty="0"/>
          </a:p>
        </p:txBody>
      </p:sp>
      <p:sp>
        <p:nvSpPr>
          <p:cNvPr id="33" name="TextBox 32"/>
          <p:cNvSpPr txBox="1"/>
          <p:nvPr/>
        </p:nvSpPr>
        <p:spPr>
          <a:xfrm>
            <a:off x="6007704" y="4569630"/>
            <a:ext cx="134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(ns)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3646984" y="2476002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E (MeV)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38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32" y="827244"/>
            <a:ext cx="4866861" cy="4670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2+6 slip-stacking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Phil Adamson | 700 kW Operations for </a:t>
            </a:r>
            <a:r>
              <a:rPr lang="en-US" dirty="0" err="1" smtClean="0"/>
              <a:t>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9" y="5294995"/>
            <a:ext cx="8542801" cy="1027890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5092123" y="1058958"/>
            <a:ext cx="3626223" cy="49878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Shown is beam power per calendar hour (blue) and per rolling 168 hour week (red)</a:t>
            </a:r>
          </a:p>
          <a:p>
            <a:pPr lvl="1"/>
            <a:r>
              <a:rPr lang="en-US" dirty="0" smtClean="0"/>
              <a:t>Peak hour 482.8 kW</a:t>
            </a:r>
          </a:p>
          <a:p>
            <a:pPr lvl="2"/>
            <a:r>
              <a:rPr lang="en-US" dirty="0" smtClean="0"/>
              <a:t>No SY120</a:t>
            </a:r>
          </a:p>
          <a:p>
            <a:pPr lvl="1"/>
            <a:r>
              <a:rPr lang="en-US" dirty="0" smtClean="0"/>
              <a:t>Best continuous week average 400.4 kW</a:t>
            </a:r>
          </a:p>
          <a:p>
            <a:pPr lvl="2"/>
            <a:r>
              <a:rPr lang="en-US" dirty="0" smtClean="0"/>
              <a:t>With SY120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89285" y="2340093"/>
            <a:ext cx="1007344" cy="41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MI only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15927" y="1746832"/>
            <a:ext cx="1445390" cy="41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RR 6-batch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06257" y="1302702"/>
            <a:ext cx="1026437" cy="41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RR 2+6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992923" y="2520462"/>
            <a:ext cx="375140" cy="13586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129960" y="2064737"/>
            <a:ext cx="395041" cy="68782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667831" y="2869792"/>
            <a:ext cx="468838" cy="26833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49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Operation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7" name="Picture 2" descr="https://www-bd.fnal.gov/Elog/getFileBinary?fileID=446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14458"/>
            <a:ext cx="4865522" cy="331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https://www-bd.fnal.gov/Elog/getFileBinary?fileID=55910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48" y="896735"/>
            <a:ext cx="4865522" cy="331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22495" y="1203158"/>
            <a:ext cx="3164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SY120 not running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793790" y="1664823"/>
            <a:ext cx="1732548" cy="0"/>
          </a:xfrm>
          <a:prstGeom prst="straightConnector1">
            <a:avLst/>
          </a:prstGeom>
          <a:ln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03949" y="4874032"/>
            <a:ext cx="3164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SY120 running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642895" y="5347729"/>
            <a:ext cx="1725946" cy="0"/>
          </a:xfrm>
          <a:prstGeom prst="straightConnector1">
            <a:avLst/>
          </a:prstGeom>
          <a:ln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39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2448406" y="1451562"/>
            <a:ext cx="3731732" cy="4234248"/>
            <a:chOff x="-187532" y="827244"/>
            <a:chExt cx="4866861" cy="467088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7532" y="827244"/>
              <a:ext cx="4866861" cy="467088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089285" y="2340093"/>
              <a:ext cx="1007344" cy="4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MI only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15927" y="1746832"/>
              <a:ext cx="1445390" cy="4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RR 6-batch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906257" y="1302702"/>
              <a:ext cx="1026437" cy="4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RR 2+6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1992923" y="2520462"/>
              <a:ext cx="375140" cy="13586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3129960" y="2064737"/>
              <a:ext cx="395041" cy="68782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1667831" y="2869792"/>
              <a:ext cx="468838" cy="26833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 to 700kW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Phil Adamson | 700 kW Operations for </a:t>
            </a:r>
            <a:r>
              <a:rPr lang="en-US" dirty="0" err="1" smtClean="0"/>
              <a:t>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9" y="5294995"/>
            <a:ext cx="8542801" cy="1027890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5767754" y="1075801"/>
            <a:ext cx="3033532" cy="229747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Current Operation</a:t>
            </a:r>
          </a:p>
          <a:p>
            <a:pPr lvl="1"/>
            <a:r>
              <a:rPr lang="en-US" dirty="0" smtClean="0"/>
              <a:t>2+6 slip-stacking</a:t>
            </a:r>
          </a:p>
          <a:p>
            <a:pPr lvl="1"/>
            <a:r>
              <a:rPr lang="en-US" dirty="0" smtClean="0"/>
              <a:t>460-480 kW (without SY120 in timeline)</a:t>
            </a:r>
          </a:p>
          <a:p>
            <a:pPr lvl="1"/>
            <a:r>
              <a:rPr lang="en-US" dirty="0" smtClean="0"/>
              <a:t>4.3E12 per booster batch</a:t>
            </a:r>
          </a:p>
          <a:p>
            <a:pPr lvl="1"/>
            <a:r>
              <a:rPr lang="en-US" dirty="0" smtClean="0"/>
              <a:t>6.8 Hz booster pulsing</a:t>
            </a:r>
          </a:p>
          <a:p>
            <a:r>
              <a:rPr lang="en-US" dirty="0" smtClean="0"/>
              <a:t>Met 2+6 milestones in March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3063093" y="1145651"/>
            <a:ext cx="0" cy="403619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448406" y="926635"/>
            <a:ext cx="728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08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>
                    <a:solidFill>
                      <a:schemeClr val="accent2"/>
                    </a:solidFill>
                  </a:rPr>
                  <a:t>N</a:t>
                </a:r>
                <a:r>
                  <a:rPr lang="en-US" dirty="0" smtClean="0"/>
                  <a:t>uMI </a:t>
                </a:r>
                <a:r>
                  <a:rPr lang="en-US" dirty="0" smtClean="0">
                    <a:solidFill>
                      <a:schemeClr val="accent2"/>
                    </a:solidFill>
                  </a:rPr>
                  <a:t>O</a:t>
                </a:r>
                <a:r>
                  <a:rPr lang="en-US" dirty="0" smtClean="0"/>
                  <a:t>ff-axis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1" i="0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solidFill>
                      <a:schemeClr val="accent2"/>
                    </a:solidFill>
                  </a:rPr>
                  <a:t>A</a:t>
                </a:r>
                <a:r>
                  <a:rPr lang="en-US" dirty="0" smtClean="0"/>
                  <a:t>ppearance Experiment</a:t>
                </a:r>
                <a:endParaRPr lang="en-US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175" b="-3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1" y="1043046"/>
                <a:ext cx="5859050" cy="4987867"/>
              </a:xfrm>
            </p:spPr>
            <p:txBody>
              <a:bodyPr/>
              <a:lstStyle/>
              <a:p>
                <a:r>
                  <a:rPr lang="en-US" dirty="0" smtClean="0"/>
                  <a:t>Second generation experiment in existing </a:t>
                </a:r>
                <a:r>
                  <a:rPr lang="en-US" dirty="0" err="1" smtClean="0"/>
                  <a:t>NuMI</a:t>
                </a:r>
                <a:r>
                  <a:rPr lang="en-US" dirty="0" smtClean="0"/>
                  <a:t> neutrino </a:t>
                </a:r>
                <a:r>
                  <a:rPr lang="en-US" dirty="0" err="1" smtClean="0"/>
                  <a:t>beamline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14,000 ton Far Detector</a:t>
                </a:r>
              </a:p>
              <a:p>
                <a:pPr lvl="2"/>
                <a:r>
                  <a:rPr lang="en-US" dirty="0" smtClean="0"/>
                  <a:t>World’s largest free-standing plastic structure</a:t>
                </a:r>
              </a:p>
              <a:p>
                <a:pPr lvl="1"/>
                <a:r>
                  <a:rPr lang="en-US" dirty="0" smtClean="0"/>
                  <a:t>Off-axis (14 </a:t>
                </a:r>
                <a:r>
                  <a:rPr lang="en-US" dirty="0" err="1" smtClean="0"/>
                  <a:t>mrad</a:t>
                </a:r>
                <a:r>
                  <a:rPr lang="en-US" dirty="0" smtClean="0"/>
                  <a:t>): narrowband beam for precision measurements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US" dirty="0" smtClean="0"/>
                  <a:t> octant</a:t>
                </a:r>
              </a:p>
              <a:p>
                <a:pPr lvl="2"/>
                <a:r>
                  <a:rPr lang="en-US" dirty="0" smtClean="0"/>
                  <a:t>Mass hierarchy</a:t>
                </a:r>
              </a:p>
              <a:p>
                <a:pPr lvl="2"/>
                <a:r>
                  <a:rPr lang="en-US" dirty="0" smtClean="0"/>
                  <a:t>CP violation</a:t>
                </a:r>
              </a:p>
              <a:p>
                <a:pPr lvl="2"/>
                <a:r>
                  <a:rPr lang="en-US" dirty="0" smtClean="0"/>
                  <a:t>Improved precision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32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1" y="1043046"/>
                <a:ext cx="5859050" cy="4987867"/>
              </a:xfrm>
              <a:blipFill rotWithShape="0">
                <a:blip r:embed="rId3"/>
                <a:stretch>
                  <a:fillRect l="-3018" t="-1711" r="-3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32772" name="Picture 4" descr="http://www-nova.fnal.gov/images_v2/graphics/NOVA-Looking-North-m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0" r="29589"/>
          <a:stretch/>
        </p:blipFill>
        <p:spPr bwMode="auto">
          <a:xfrm>
            <a:off x="6087650" y="1043046"/>
            <a:ext cx="2813464" cy="508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334004" y="3393223"/>
            <a:ext cx="2817009" cy="2741268"/>
            <a:chOff x="3369501" y="2993720"/>
            <a:chExt cx="3618674" cy="3521379"/>
          </a:xfrm>
        </p:grpSpPr>
        <p:sp>
          <p:nvSpPr>
            <p:cNvPr id="9" name="Rectangle 8"/>
            <p:cNvSpPr/>
            <p:nvPr/>
          </p:nvSpPr>
          <p:spPr>
            <a:xfrm>
              <a:off x="3369501" y="2993720"/>
              <a:ext cx="3618674" cy="352137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770" name="Picture 2" descr="http://www-nova.fnal.gov/plots_and_figures/1400_Neutrino_Spectra/050-me-spectr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7288" y="3111542"/>
              <a:ext cx="3330575" cy="3392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0865" y="961053"/>
            <a:ext cx="1234534" cy="9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3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448406" y="1451562"/>
            <a:ext cx="3731732" cy="4234248"/>
            <a:chOff x="-187532" y="827244"/>
            <a:chExt cx="4866861" cy="467088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7532" y="827244"/>
              <a:ext cx="4866861" cy="467088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89285" y="2340093"/>
              <a:ext cx="1007344" cy="4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MI only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15927" y="1746832"/>
              <a:ext cx="1445390" cy="4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RR 6-batch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06257" y="1302702"/>
              <a:ext cx="1026437" cy="4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RR 2+6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1992923" y="2520462"/>
              <a:ext cx="375140" cy="13586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3129960" y="2064737"/>
              <a:ext cx="395041" cy="68782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1667831" y="2869792"/>
              <a:ext cx="468838" cy="26833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/>
          <p:cNvCxnSpPr/>
          <p:nvPr/>
        </p:nvCxnSpPr>
        <p:spPr>
          <a:xfrm flipV="1">
            <a:off x="3063093" y="1145651"/>
            <a:ext cx="0" cy="403619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448406" y="926635"/>
            <a:ext cx="728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700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 to 700kW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Phil Adamson | 700 kW Operations for </a:t>
            </a:r>
            <a:r>
              <a:rPr lang="en-US" dirty="0" err="1" smtClean="0"/>
              <a:t>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9" y="5294995"/>
            <a:ext cx="8542801" cy="1027890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5767754" y="2805303"/>
            <a:ext cx="3033532" cy="229747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May 2015</a:t>
            </a:r>
          </a:p>
          <a:p>
            <a:pPr lvl="1"/>
            <a:r>
              <a:rPr lang="en-US" dirty="0" smtClean="0"/>
              <a:t>Run 4+6 slip-stacking for 1 hour</a:t>
            </a:r>
          </a:p>
          <a:p>
            <a:pPr lvl="1"/>
            <a:r>
              <a:rPr lang="en-US" dirty="0" smtClean="0"/>
              <a:t>Needs 8.3 Hz booster pulsing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26" name="Sun 25"/>
          <p:cNvSpPr/>
          <p:nvPr/>
        </p:nvSpPr>
        <p:spPr>
          <a:xfrm>
            <a:off x="5436778" y="2205126"/>
            <a:ext cx="460806" cy="407961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2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448406" y="1451562"/>
            <a:ext cx="3731732" cy="4234248"/>
            <a:chOff x="-187532" y="827244"/>
            <a:chExt cx="4866861" cy="467088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7532" y="827244"/>
              <a:ext cx="4866861" cy="467088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089285" y="2340093"/>
              <a:ext cx="1007344" cy="4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MI only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15927" y="1746832"/>
              <a:ext cx="1445390" cy="4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RR 6-batch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906257" y="1302702"/>
              <a:ext cx="1026437" cy="4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RR 2+6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1992923" y="2520462"/>
              <a:ext cx="375140" cy="13586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3129960" y="2064737"/>
              <a:ext cx="395041" cy="68782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1667831" y="2869792"/>
              <a:ext cx="468838" cy="26833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Connector 44"/>
          <p:cNvCxnSpPr/>
          <p:nvPr/>
        </p:nvCxnSpPr>
        <p:spPr>
          <a:xfrm flipV="1">
            <a:off x="3063093" y="1145651"/>
            <a:ext cx="0" cy="403619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448406" y="926635"/>
            <a:ext cx="728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700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 to 700kW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Phil Adamson | 700 kW Operations for </a:t>
            </a:r>
            <a:r>
              <a:rPr lang="en-US" dirty="0" err="1" smtClean="0"/>
              <a:t>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9" y="5294995"/>
            <a:ext cx="8542801" cy="1027890"/>
          </a:xfrm>
          <a:prstGeom prst="rect">
            <a:avLst/>
          </a:prstGeom>
        </p:spPr>
      </p:pic>
      <p:sp>
        <p:nvSpPr>
          <p:cNvPr id="26" name="Sun 25"/>
          <p:cNvSpPr/>
          <p:nvPr/>
        </p:nvSpPr>
        <p:spPr>
          <a:xfrm>
            <a:off x="5436778" y="2205126"/>
            <a:ext cx="460806" cy="407961"/>
          </a:xfrm>
          <a:prstGeom prst="sun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un 26"/>
          <p:cNvSpPr/>
          <p:nvPr/>
        </p:nvSpPr>
        <p:spPr>
          <a:xfrm>
            <a:off x="5808458" y="2205126"/>
            <a:ext cx="460806" cy="407961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5767754" y="2805303"/>
            <a:ext cx="3376246" cy="229747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October 2015</a:t>
            </a:r>
          </a:p>
          <a:p>
            <a:pPr lvl="1"/>
            <a:r>
              <a:rPr lang="en-US" dirty="0" smtClean="0"/>
              <a:t>After shutdown</a:t>
            </a:r>
          </a:p>
          <a:p>
            <a:pPr lvl="1"/>
            <a:r>
              <a:rPr lang="en-US" dirty="0" smtClean="0"/>
              <a:t>4+6 slip-stacking operational at current 460 kW</a:t>
            </a:r>
          </a:p>
          <a:p>
            <a:pPr lvl="1"/>
            <a:r>
              <a:rPr lang="en-US" dirty="0" smtClean="0"/>
              <a:t>Needs 8.3 Hz booster pulsing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35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2448406" y="1451562"/>
            <a:ext cx="3731732" cy="4234248"/>
            <a:chOff x="-187532" y="827244"/>
            <a:chExt cx="4866861" cy="467088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7532" y="827244"/>
              <a:ext cx="4866861" cy="467088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089285" y="2340093"/>
              <a:ext cx="1007344" cy="4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MI only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15927" y="1746832"/>
              <a:ext cx="1445390" cy="4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RR 6-batch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906257" y="1302702"/>
              <a:ext cx="1026437" cy="4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RR 2+6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1992923" y="2520462"/>
              <a:ext cx="375140" cy="13586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3129960" y="2064737"/>
              <a:ext cx="395041" cy="68782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1667831" y="2869792"/>
              <a:ext cx="468838" cy="26833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Connector 45"/>
          <p:cNvCxnSpPr/>
          <p:nvPr/>
        </p:nvCxnSpPr>
        <p:spPr>
          <a:xfrm flipV="1">
            <a:off x="3063093" y="1145651"/>
            <a:ext cx="0" cy="403619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448406" y="926635"/>
            <a:ext cx="728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700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 to 700kW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Phil Adamson | 700 kW Operations for </a:t>
            </a:r>
            <a:r>
              <a:rPr lang="en-US" dirty="0" err="1" smtClean="0"/>
              <a:t>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9" y="5294995"/>
            <a:ext cx="8542801" cy="1027890"/>
          </a:xfrm>
          <a:prstGeom prst="rect">
            <a:avLst/>
          </a:prstGeom>
        </p:spPr>
      </p:pic>
      <p:sp>
        <p:nvSpPr>
          <p:cNvPr id="26" name="Sun 25"/>
          <p:cNvSpPr/>
          <p:nvPr/>
        </p:nvSpPr>
        <p:spPr>
          <a:xfrm>
            <a:off x="5436778" y="2205126"/>
            <a:ext cx="460806" cy="407961"/>
          </a:xfrm>
          <a:prstGeom prst="sun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un 26"/>
          <p:cNvSpPr/>
          <p:nvPr/>
        </p:nvSpPr>
        <p:spPr>
          <a:xfrm>
            <a:off x="6066823" y="1480704"/>
            <a:ext cx="460806" cy="407961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n 21"/>
          <p:cNvSpPr/>
          <p:nvPr/>
        </p:nvSpPr>
        <p:spPr>
          <a:xfrm>
            <a:off x="5808458" y="2205126"/>
            <a:ext cx="460806" cy="407961"/>
          </a:xfrm>
          <a:prstGeom prst="sun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767754" y="2805303"/>
            <a:ext cx="3033532" cy="229747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November 2015</a:t>
            </a:r>
          </a:p>
          <a:p>
            <a:pPr lvl="1"/>
            <a:r>
              <a:rPr lang="en-US" dirty="0" smtClean="0"/>
              <a:t>4+6 slip-stacking operational at 575kW (4.3E12 per booster batch)</a:t>
            </a:r>
          </a:p>
          <a:p>
            <a:pPr lvl="1"/>
            <a:r>
              <a:rPr lang="en-US" dirty="0" smtClean="0"/>
              <a:t>Needs 8.3 Hz booster pulsing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91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2448406" y="1451562"/>
            <a:ext cx="3731732" cy="4234248"/>
            <a:chOff x="-187532" y="827244"/>
            <a:chExt cx="4866861" cy="467088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7532" y="827244"/>
              <a:ext cx="4866861" cy="467088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089285" y="2340093"/>
              <a:ext cx="1007344" cy="4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MI only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15927" y="1746832"/>
              <a:ext cx="1445390" cy="4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RR 6-batch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906257" y="1302702"/>
              <a:ext cx="1026437" cy="4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RR 2+6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1992923" y="2520462"/>
              <a:ext cx="375140" cy="13586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3129960" y="2064737"/>
              <a:ext cx="395041" cy="68782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1667831" y="2869792"/>
              <a:ext cx="468838" cy="26833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Connector 45"/>
          <p:cNvCxnSpPr/>
          <p:nvPr/>
        </p:nvCxnSpPr>
        <p:spPr>
          <a:xfrm flipV="1">
            <a:off x="3063093" y="1145651"/>
            <a:ext cx="0" cy="403619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448406" y="926635"/>
            <a:ext cx="728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700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 to 700kW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Phil Adamson | 700 kW Operations for </a:t>
            </a:r>
            <a:r>
              <a:rPr lang="en-US" dirty="0" err="1" smtClean="0"/>
              <a:t>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9" y="5294995"/>
            <a:ext cx="8542801" cy="1027890"/>
          </a:xfrm>
          <a:prstGeom prst="rect">
            <a:avLst/>
          </a:prstGeom>
        </p:spPr>
      </p:pic>
      <p:sp>
        <p:nvSpPr>
          <p:cNvPr id="26" name="Sun 25"/>
          <p:cNvSpPr/>
          <p:nvPr/>
        </p:nvSpPr>
        <p:spPr>
          <a:xfrm>
            <a:off x="5436778" y="2205126"/>
            <a:ext cx="460806" cy="407961"/>
          </a:xfrm>
          <a:prstGeom prst="sun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un 26"/>
          <p:cNvSpPr/>
          <p:nvPr/>
        </p:nvSpPr>
        <p:spPr>
          <a:xfrm>
            <a:off x="6066823" y="1480704"/>
            <a:ext cx="460806" cy="407961"/>
          </a:xfrm>
          <a:prstGeom prst="sun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un 27"/>
          <p:cNvSpPr/>
          <p:nvPr/>
        </p:nvSpPr>
        <p:spPr>
          <a:xfrm>
            <a:off x="6265582" y="1468180"/>
            <a:ext cx="460806" cy="407961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n 21"/>
          <p:cNvSpPr/>
          <p:nvPr/>
        </p:nvSpPr>
        <p:spPr>
          <a:xfrm>
            <a:off x="5808458" y="2205126"/>
            <a:ext cx="460806" cy="407961"/>
          </a:xfrm>
          <a:prstGeom prst="sun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767754" y="2805303"/>
            <a:ext cx="3033532" cy="229747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January 2016</a:t>
            </a:r>
          </a:p>
          <a:p>
            <a:pPr lvl="1"/>
            <a:r>
              <a:rPr lang="en-US" dirty="0" smtClean="0"/>
              <a:t>6+6 slip-stacking operational at 575kW </a:t>
            </a:r>
          </a:p>
          <a:p>
            <a:pPr lvl="1"/>
            <a:r>
              <a:rPr lang="en-US" dirty="0" smtClean="0"/>
              <a:t>Needs 9.8 Hz booster pulsing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92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2448406" y="1451562"/>
            <a:ext cx="3731732" cy="4234248"/>
            <a:chOff x="-187532" y="827244"/>
            <a:chExt cx="4866861" cy="467088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7532" y="827244"/>
              <a:ext cx="4866861" cy="467088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089285" y="2340093"/>
              <a:ext cx="1007344" cy="4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MI only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15927" y="1746832"/>
              <a:ext cx="1445390" cy="4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RR 6-batch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906257" y="1302702"/>
              <a:ext cx="1026437" cy="4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RR 2+6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1992923" y="2520462"/>
              <a:ext cx="375140" cy="13586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3129960" y="2064737"/>
              <a:ext cx="395041" cy="68782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1667831" y="2869792"/>
              <a:ext cx="468838" cy="26833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Connector 45"/>
          <p:cNvCxnSpPr/>
          <p:nvPr/>
        </p:nvCxnSpPr>
        <p:spPr>
          <a:xfrm flipV="1">
            <a:off x="3063093" y="1145651"/>
            <a:ext cx="0" cy="403619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448406" y="926635"/>
            <a:ext cx="728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700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 to 700kW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Phil Adamson | 700 kW Operations for </a:t>
            </a:r>
            <a:r>
              <a:rPr lang="en-US" dirty="0" err="1" smtClean="0"/>
              <a:t>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9" y="5294995"/>
            <a:ext cx="8542801" cy="1027890"/>
          </a:xfrm>
          <a:prstGeom prst="rect">
            <a:avLst/>
          </a:prstGeom>
        </p:spPr>
      </p:pic>
      <p:sp>
        <p:nvSpPr>
          <p:cNvPr id="26" name="Sun 25"/>
          <p:cNvSpPr/>
          <p:nvPr/>
        </p:nvSpPr>
        <p:spPr>
          <a:xfrm>
            <a:off x="5436778" y="2205126"/>
            <a:ext cx="460806" cy="407961"/>
          </a:xfrm>
          <a:prstGeom prst="sun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un 26"/>
          <p:cNvSpPr/>
          <p:nvPr/>
        </p:nvSpPr>
        <p:spPr>
          <a:xfrm>
            <a:off x="6066823" y="1480704"/>
            <a:ext cx="460806" cy="407961"/>
          </a:xfrm>
          <a:prstGeom prst="sun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un 27"/>
          <p:cNvSpPr/>
          <p:nvPr/>
        </p:nvSpPr>
        <p:spPr>
          <a:xfrm>
            <a:off x="6265582" y="1468180"/>
            <a:ext cx="460806" cy="407961"/>
          </a:xfrm>
          <a:prstGeom prst="sun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un 28"/>
          <p:cNvSpPr/>
          <p:nvPr/>
        </p:nvSpPr>
        <p:spPr>
          <a:xfrm>
            <a:off x="6503576" y="887969"/>
            <a:ext cx="460806" cy="407961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n 21"/>
          <p:cNvSpPr/>
          <p:nvPr/>
        </p:nvSpPr>
        <p:spPr>
          <a:xfrm>
            <a:off x="5808458" y="2205126"/>
            <a:ext cx="460806" cy="407961"/>
          </a:xfrm>
          <a:prstGeom prst="sun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767754" y="2805303"/>
            <a:ext cx="3033532" cy="229747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February 2016</a:t>
            </a:r>
          </a:p>
          <a:p>
            <a:pPr lvl="1"/>
            <a:r>
              <a:rPr lang="en-US" dirty="0" smtClean="0"/>
              <a:t>6+6 slip-stacking operational at 700kW (4.3E12 per booster batch)</a:t>
            </a:r>
          </a:p>
          <a:p>
            <a:pPr lvl="1"/>
            <a:r>
              <a:rPr lang="en-US" dirty="0" smtClean="0"/>
              <a:t>Needs 9.8 Hz booster pulsing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Beam Losses (400kW + sustained operation)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260" b="1260"/>
          <a:stretch/>
        </p:blipFill>
        <p:spPr>
          <a:xfrm>
            <a:off x="3533775" y="844061"/>
            <a:ext cx="5610225" cy="53574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64856" y="1229590"/>
            <a:ext cx="2070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Injected to RR</a:t>
            </a:r>
          </a:p>
          <a:p>
            <a:r>
              <a:rPr lang="en-US" dirty="0" smtClean="0">
                <a:solidFill>
                  <a:srgbClr val="00FF00"/>
                </a:solidFill>
              </a:rPr>
              <a:t>RR DCCT</a:t>
            </a:r>
          </a:p>
          <a:p>
            <a:r>
              <a:rPr lang="en-US" dirty="0" smtClean="0">
                <a:solidFill>
                  <a:srgbClr val="FE0ECB"/>
                </a:solidFill>
              </a:rPr>
              <a:t>Transfer line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MI</a:t>
            </a:r>
          </a:p>
          <a:p>
            <a:r>
              <a:rPr lang="en-US" dirty="0" err="1" smtClean="0">
                <a:solidFill>
                  <a:srgbClr val="92D050"/>
                </a:solidFill>
              </a:rPr>
              <a:t>NuMI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8338" y="5169877"/>
            <a:ext cx="1781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Typical current cycle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3405554" cy="4987867"/>
          </a:xfrm>
        </p:spPr>
        <p:txBody>
          <a:bodyPr/>
          <a:lstStyle/>
          <a:p>
            <a:r>
              <a:rPr lang="en-US" dirty="0" smtClean="0"/>
              <a:t>Recycler efficiency 98.5% -&gt; 440W loss</a:t>
            </a:r>
          </a:p>
          <a:p>
            <a:pPr lvl="1"/>
            <a:r>
              <a:rPr lang="en-US" dirty="0" smtClean="0"/>
              <a:t>cf. MI transverse loss in </a:t>
            </a:r>
            <a:r>
              <a:rPr lang="en-US" dirty="0" err="1" smtClean="0"/>
              <a:t>Tev</a:t>
            </a:r>
            <a:r>
              <a:rPr lang="en-US" dirty="0" smtClean="0"/>
              <a:t> era</a:t>
            </a:r>
          </a:p>
          <a:p>
            <a:r>
              <a:rPr lang="en-US" dirty="0" smtClean="0"/>
              <a:t>MI start of ramp loss 2% -&gt; 670W loss</a:t>
            </a:r>
          </a:p>
          <a:p>
            <a:r>
              <a:rPr lang="en-US" dirty="0" smtClean="0"/>
              <a:t>MI transition 40W loss</a:t>
            </a:r>
          </a:p>
          <a:p>
            <a:r>
              <a:rPr lang="en-US" dirty="0" smtClean="0"/>
              <a:t>Total tunnel loss 1.2kW</a:t>
            </a:r>
          </a:p>
          <a:p>
            <a:pPr lvl="1"/>
            <a:r>
              <a:rPr lang="en-US" dirty="0" smtClean="0"/>
              <a:t>360 </a:t>
            </a:r>
            <a:r>
              <a:rPr lang="en-US" dirty="0" err="1" smtClean="0"/>
              <a:t>mW</a:t>
            </a:r>
            <a:r>
              <a:rPr lang="en-US" dirty="0" smtClean="0"/>
              <a:t>/m</a:t>
            </a:r>
          </a:p>
          <a:p>
            <a:r>
              <a:rPr lang="en-US" dirty="0" smtClean="0"/>
              <a:t>But it’s not distributed round the ring</a:t>
            </a:r>
          </a:p>
        </p:txBody>
      </p:sp>
    </p:spTree>
    <p:extLst>
      <p:ext uri="{BB962C8B-B14F-4D97-AF65-F5344CB8AC3E}">
        <p14:creationId xmlns:p14="http://schemas.microsoft.com/office/powerpoint/2010/main" val="167226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Collimating losses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86800" cy="4987867"/>
          </a:xfrm>
        </p:spPr>
        <p:txBody>
          <a:bodyPr/>
          <a:lstStyle/>
          <a:p>
            <a:r>
              <a:rPr lang="en-US" dirty="0" smtClean="0"/>
              <a:t>MI start of ramp loss 670W, but ~95% captured by MI ring collimators</a:t>
            </a:r>
          </a:p>
          <a:p>
            <a:pPr lvl="1"/>
            <a:r>
              <a:rPr lang="en-US" dirty="0" smtClean="0"/>
              <a:t>30W loss elsewhere (</a:t>
            </a:r>
            <a:r>
              <a:rPr lang="en-US" dirty="0" err="1" smtClean="0"/>
              <a:t>Lambertsons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40W transition loss (few spots in </a:t>
            </a:r>
            <a:br>
              <a:rPr lang="en-US" dirty="0" smtClean="0"/>
            </a:br>
            <a:r>
              <a:rPr lang="en-US" dirty="0" smtClean="0"/>
              <a:t>arcs)</a:t>
            </a:r>
          </a:p>
          <a:p>
            <a:r>
              <a:rPr lang="en-US" dirty="0" smtClean="0"/>
              <a:t>RR 440W loss mostly at a few </a:t>
            </a:r>
            <a:br>
              <a:rPr lang="en-US" dirty="0" smtClean="0"/>
            </a:br>
            <a:r>
              <a:rPr lang="en-US" dirty="0" smtClean="0"/>
              <a:t>locations with poor aperture</a:t>
            </a:r>
          </a:p>
          <a:p>
            <a:pPr lvl="1"/>
            <a:r>
              <a:rPr lang="en-US" dirty="0" smtClean="0"/>
              <a:t>Build recycler collimators to trap </a:t>
            </a:r>
            <a:br>
              <a:rPr lang="en-US" dirty="0" smtClean="0"/>
            </a:br>
            <a:r>
              <a:rPr lang="en-US" dirty="0" smtClean="0"/>
              <a:t>these losses</a:t>
            </a:r>
          </a:p>
          <a:p>
            <a:pPr lvl="2"/>
            <a:r>
              <a:rPr lang="en-US" dirty="0" smtClean="0"/>
              <a:t>Only a couple of high-ceiling spots </a:t>
            </a:r>
            <a:br>
              <a:rPr lang="en-US" dirty="0" smtClean="0"/>
            </a:br>
            <a:r>
              <a:rPr lang="en-US" dirty="0" smtClean="0"/>
              <a:t>suitable (RR usually less than 1 foot from ceiling)</a:t>
            </a:r>
          </a:p>
          <a:p>
            <a:pPr lvl="2"/>
            <a:r>
              <a:rPr lang="en-US" dirty="0" smtClean="0"/>
              <a:t>Design in progress (like MI, but vertical only?)</a:t>
            </a:r>
          </a:p>
          <a:p>
            <a:pPr lvl="2"/>
            <a:r>
              <a:rPr lang="en-US" dirty="0" smtClean="0"/>
              <a:t>Aim to install in 2016 shutdown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36866" name="Picture 2" descr="http://gallery.photo.net/photo/7602367-m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6" t="-275" r="29978" b="275"/>
          <a:stretch/>
        </p:blipFill>
        <p:spPr bwMode="auto">
          <a:xfrm>
            <a:off x="5462954" y="1517529"/>
            <a:ext cx="3452446" cy="324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42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itchFamily="34" charset="0"/>
              </a:rPr>
              <a:t>Recycler Horizontal Fast Instability: a surprise</a:t>
            </a:r>
            <a:endParaRPr lang="en-US" altLang="en-US" dirty="0" smtClean="0">
              <a:latin typeface="Helvetica" pitchFamily="34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3945995" cy="52143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800" dirty="0" smtClean="0">
                <a:latin typeface="Helvetica" pitchFamily="34" charset="0"/>
              </a:rPr>
              <a:t>When we started to run the six-batch boxcar cycle at high intensity</a:t>
            </a:r>
          </a:p>
          <a:p>
            <a:r>
              <a:rPr lang="en-US" altLang="en-US" sz="1800" dirty="0" smtClean="0">
                <a:latin typeface="Helvetica" pitchFamily="34" charset="0"/>
              </a:rPr>
              <a:t>Fast instability at injection for high linear charge density</a:t>
            </a:r>
          </a:p>
          <a:p>
            <a:pPr lvl="1"/>
            <a:r>
              <a:rPr lang="en-US" altLang="en-US" sz="1800" dirty="0" smtClean="0">
                <a:latin typeface="Helvetica" pitchFamily="34" charset="0"/>
              </a:rPr>
              <a:t>Only in horizontal plane</a:t>
            </a:r>
          </a:p>
          <a:p>
            <a:pPr lvl="1"/>
            <a:r>
              <a:rPr lang="en-US" altLang="en-US" sz="1800" dirty="0" smtClean="0">
                <a:latin typeface="Helvetica" pitchFamily="34" charset="0"/>
              </a:rPr>
              <a:t>Single batch effect – not made worse by more beam in machine</a:t>
            </a:r>
          </a:p>
          <a:p>
            <a:pPr lvl="2"/>
            <a:r>
              <a:rPr lang="en-US" altLang="en-US" sz="1600" dirty="0" smtClean="0">
                <a:latin typeface="Helvetica" pitchFamily="34" charset="0"/>
              </a:rPr>
              <a:t>In fact, the opposite</a:t>
            </a:r>
          </a:p>
          <a:p>
            <a:pPr lvl="2"/>
            <a:r>
              <a:rPr lang="en-US" altLang="en-US" sz="1600" dirty="0" smtClean="0">
                <a:latin typeface="Helvetica" pitchFamily="34" charset="0"/>
              </a:rPr>
              <a:t>Before 2014 shutdown, first batch intensity ~80% of others</a:t>
            </a:r>
          </a:p>
          <a:p>
            <a:pPr lvl="1"/>
            <a:r>
              <a:rPr lang="en-US" altLang="en-US" sz="1800" dirty="0" smtClean="0">
                <a:latin typeface="Helvetica" pitchFamily="34" charset="0"/>
              </a:rPr>
              <a:t>After shutdown, can run full intensity without instability</a:t>
            </a:r>
          </a:p>
          <a:p>
            <a:pPr lvl="1"/>
            <a:r>
              <a:rPr lang="en-US" altLang="en-US" sz="1800" dirty="0" smtClean="0">
                <a:latin typeface="Helvetica" pitchFamily="34" charset="0"/>
              </a:rPr>
              <a:t>Hints that threshold increased with vacuum scrubbing</a:t>
            </a:r>
            <a:endParaRPr lang="en-US" altLang="en-US" sz="1800" dirty="0">
              <a:latin typeface="Helvetica" pitchFamily="34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itchFamily="34" charset="0"/>
              </a:rPr>
              <a:t>5/5/2015</a:t>
            </a:r>
            <a:endParaRPr lang="en-US" altLang="en-US" sz="900">
              <a:solidFill>
                <a:srgbClr val="004C97"/>
              </a:solidFill>
              <a:latin typeface="Helvetica" pitchFamily="34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itchFamily="34" charset="0"/>
              </a:rPr>
              <a:t>Phil Adamson | 700 kW Operations for NOvA</a:t>
            </a:r>
            <a:endParaRPr lang="en-US" altLang="en-US" sz="900" b="1" smtClean="0">
              <a:solidFill>
                <a:srgbClr val="004C97"/>
              </a:solidFill>
              <a:latin typeface="Helvetica" pitchFamily="34" charset="0"/>
            </a:endParaRP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B34BA3A-7410-41A5-80EC-FFB076C4ED3A}" type="slidenum">
              <a:rPr lang="en-US" altLang="en-US" sz="900">
                <a:solidFill>
                  <a:srgbClr val="004C97"/>
                </a:solidFill>
                <a:latin typeface="Helvetica" pitchFamily="34" charset="0"/>
              </a:rPr>
              <a:pPr eaLnBrk="1" hangingPunct="1"/>
              <a:t>27</a:t>
            </a:fld>
            <a:endParaRPr lang="en-US" altLang="en-US" sz="900">
              <a:solidFill>
                <a:srgbClr val="004C97"/>
              </a:solidFill>
              <a:latin typeface="Helvetica" pitchFamily="34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5" t="14291" r="35005" b="4618"/>
          <a:stretch/>
        </p:blipFill>
        <p:spPr bwMode="auto">
          <a:xfrm>
            <a:off x="4365812" y="936905"/>
            <a:ext cx="4582424" cy="495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t="14282" r="11286" b="4010"/>
          <a:stretch/>
        </p:blipFill>
        <p:spPr bwMode="auto">
          <a:xfrm>
            <a:off x="4772042" y="1042988"/>
            <a:ext cx="176604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6988175" y="3630706"/>
            <a:ext cx="0" cy="122816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082189" y="4075511"/>
            <a:ext cx="1963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½ synchrotron period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993341" y="5979084"/>
            <a:ext cx="280287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41123" y="5687970"/>
            <a:ext cx="2074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One batch, at injection</a:t>
            </a:r>
            <a:endParaRPr lang="en-US" sz="1600" dirty="0"/>
          </a:p>
        </p:txBody>
      </p:sp>
      <p:sp>
        <p:nvSpPr>
          <p:cNvPr id="13" name="Oval 12"/>
          <p:cNvSpPr/>
          <p:nvPr/>
        </p:nvSpPr>
        <p:spPr>
          <a:xfrm>
            <a:off x="6889564" y="3200245"/>
            <a:ext cx="443566" cy="4766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3" idx="1"/>
          </p:cNvCxnSpPr>
          <p:nvPr/>
        </p:nvCxnSpPr>
        <p:spPr>
          <a:xfrm flipH="1" flipV="1">
            <a:off x="6096428" y="2716058"/>
            <a:ext cx="858095" cy="55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21621" y="2142211"/>
            <a:ext cx="1244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Growth rate 10-15 turns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6134655" y="808472"/>
            <a:ext cx="2471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Color scale shows horizontal motion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3624053" y="3030968"/>
            <a:ext cx="139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Machine turns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0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itchFamily="34" charset="0"/>
              </a:rPr>
              <a:t>Recycler Horizontal Fast Instability: a surprise</a:t>
            </a:r>
            <a:endParaRPr lang="en-US" altLang="en-US" dirty="0" smtClean="0">
              <a:latin typeface="Helvetica" pitchFamily="34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4451125" cy="52143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000" dirty="0" smtClean="0">
                <a:latin typeface="Helvetica" pitchFamily="34" charset="0"/>
              </a:rPr>
              <a:t>Doesn’t occur in Main Injector at same intensity</a:t>
            </a:r>
          </a:p>
          <a:p>
            <a:pPr lvl="1"/>
            <a:r>
              <a:rPr lang="en-US" altLang="en-US" sz="1800" dirty="0" smtClean="0">
                <a:latin typeface="Helvetica" pitchFamily="34" charset="0"/>
              </a:rPr>
              <a:t>(even with shorter bunches)</a:t>
            </a:r>
          </a:p>
          <a:p>
            <a:r>
              <a:rPr lang="en-US" altLang="en-US" sz="2000" dirty="0" smtClean="0">
                <a:latin typeface="Helvetica" pitchFamily="34" charset="0"/>
              </a:rPr>
              <a:t>Differences between RR and MI</a:t>
            </a:r>
          </a:p>
          <a:p>
            <a:pPr lvl="1"/>
            <a:r>
              <a:rPr lang="en-US" altLang="en-US" sz="1800" dirty="0" smtClean="0">
                <a:latin typeface="Helvetica" pitchFamily="34" charset="0"/>
              </a:rPr>
              <a:t>Combined function magnets?</a:t>
            </a:r>
          </a:p>
          <a:p>
            <a:pPr lvl="1"/>
            <a:r>
              <a:rPr lang="en-US" altLang="en-US" sz="1800" dirty="0" smtClean="0">
                <a:latin typeface="Helvetica" pitchFamily="34" charset="0"/>
              </a:rPr>
              <a:t>RR beam tube a little smaller</a:t>
            </a:r>
          </a:p>
          <a:p>
            <a:pPr lvl="1"/>
            <a:r>
              <a:rPr lang="en-US" altLang="en-US" sz="1800" dirty="0" smtClean="0">
                <a:latin typeface="Helvetica" pitchFamily="34" charset="0"/>
              </a:rPr>
              <a:t>Studies and simulations in progress</a:t>
            </a:r>
          </a:p>
          <a:p>
            <a:pPr lvl="2"/>
            <a:r>
              <a:rPr lang="en-US" altLang="en-US" sz="1600" dirty="0" smtClean="0">
                <a:latin typeface="Helvetica" pitchFamily="34" charset="0"/>
              </a:rPr>
              <a:t>E-cloud is a popular explanation given the fast growth rate, but we can’t yet explain all the details</a:t>
            </a:r>
          </a:p>
          <a:p>
            <a:pPr lvl="1"/>
            <a:r>
              <a:rPr lang="en-US" altLang="en-US" sz="1800" dirty="0" smtClean="0">
                <a:latin typeface="Helvetica" pitchFamily="34" charset="0"/>
              </a:rPr>
              <a:t>Similar instability seen at extraction in CERN PS?</a:t>
            </a:r>
          </a:p>
          <a:p>
            <a:pPr lvl="2"/>
            <a:r>
              <a:rPr lang="en-US" sz="1600" dirty="0"/>
              <a:t>R. </a:t>
            </a:r>
            <a:r>
              <a:rPr lang="en-US" sz="1600" dirty="0" err="1"/>
              <a:t>Steerenberg</a:t>
            </a:r>
            <a:r>
              <a:rPr lang="en-US" sz="1600" dirty="0"/>
              <a:t> et al., </a:t>
            </a:r>
            <a:r>
              <a:rPr lang="en-US" sz="1600" dirty="0" smtClean="0"/>
              <a:t>PAC07</a:t>
            </a:r>
          </a:p>
          <a:p>
            <a:pPr lvl="1"/>
            <a:r>
              <a:rPr lang="en-US" altLang="en-US" sz="2400" b="1" dirty="0">
                <a:solidFill>
                  <a:schemeClr val="accent2"/>
                </a:solidFill>
                <a:latin typeface="Helvetica" pitchFamily="34" charset="0"/>
              </a:rPr>
              <a:t>Does not occur for 700kW operations</a:t>
            </a:r>
          </a:p>
          <a:p>
            <a:pPr lvl="2"/>
            <a:r>
              <a:rPr lang="en-US" altLang="en-US" sz="1600" dirty="0">
                <a:latin typeface="Helvetica" pitchFamily="34" charset="0"/>
              </a:rPr>
              <a:t>Potential issue at PIPII intensity</a:t>
            </a:r>
          </a:p>
          <a:p>
            <a:pPr lvl="2"/>
            <a:endParaRPr lang="en-US" altLang="en-US" sz="1600" dirty="0" smtClean="0">
              <a:latin typeface="Helvetica" pitchFamily="34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itchFamily="34" charset="0"/>
              </a:rPr>
              <a:t>5/5/2015</a:t>
            </a:r>
            <a:endParaRPr lang="en-US" altLang="en-US" sz="900">
              <a:solidFill>
                <a:srgbClr val="004C97"/>
              </a:solidFill>
              <a:latin typeface="Helvetica" pitchFamily="34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 dirty="0" smtClean="0">
                <a:solidFill>
                  <a:srgbClr val="004C97"/>
                </a:solidFill>
                <a:latin typeface="Helvetica" pitchFamily="34" charset="0"/>
              </a:rPr>
              <a:t>Phil Adamson | 700 kW Operations for </a:t>
            </a:r>
            <a:r>
              <a:rPr lang="en-US" altLang="en-US" sz="900" dirty="0" err="1" smtClean="0">
                <a:solidFill>
                  <a:srgbClr val="004C97"/>
                </a:solidFill>
                <a:latin typeface="Helvetica" pitchFamily="34" charset="0"/>
              </a:rPr>
              <a:t>NOvA</a:t>
            </a:r>
            <a:endParaRPr lang="en-US" altLang="en-US" sz="900" b="1" dirty="0" smtClean="0">
              <a:solidFill>
                <a:srgbClr val="004C97"/>
              </a:solidFill>
              <a:latin typeface="Helvetica" pitchFamily="34" charset="0"/>
            </a:endParaRP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B34BA3A-7410-41A5-80EC-FFB076C4ED3A}" type="slidenum">
              <a:rPr lang="en-US" altLang="en-US" sz="900">
                <a:solidFill>
                  <a:srgbClr val="004C97"/>
                </a:solidFill>
                <a:latin typeface="Helvetica" pitchFamily="34" charset="0"/>
              </a:rPr>
              <a:pPr eaLnBrk="1" hangingPunct="1"/>
              <a:t>28</a:t>
            </a:fld>
            <a:endParaRPr lang="en-US" altLang="en-US" sz="900">
              <a:solidFill>
                <a:srgbClr val="004C97"/>
              </a:solidFill>
              <a:latin typeface="Helvetica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57588" y="808472"/>
            <a:ext cx="4290648" cy="4665896"/>
            <a:chOff x="4149838" y="808472"/>
            <a:chExt cx="4798398" cy="5218052"/>
          </a:xfrm>
        </p:grpSpPr>
        <p:pic>
          <p:nvPicPr>
            <p:cNvPr id="7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15" t="14291" r="35005" b="4618"/>
            <a:stretch/>
          </p:blipFill>
          <p:spPr bwMode="auto">
            <a:xfrm>
              <a:off x="4365812" y="936905"/>
              <a:ext cx="4582424" cy="4957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4" t="14282" r="11286" b="4010"/>
            <a:stretch/>
          </p:blipFill>
          <p:spPr bwMode="auto">
            <a:xfrm>
              <a:off x="4772042" y="1042988"/>
              <a:ext cx="1766048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>
            <a:xfrm>
              <a:off x="6988175" y="3630706"/>
              <a:ext cx="0" cy="122816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5082189" y="4075511"/>
              <a:ext cx="19632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½ synchrotron period</a:t>
              </a:r>
              <a:endParaRPr lang="en-US" sz="1600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4993341" y="5979084"/>
              <a:ext cx="280287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441123" y="5687970"/>
              <a:ext cx="20746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One batch, at injection</a:t>
              </a:r>
              <a:endParaRPr lang="en-US" sz="1600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6889564" y="3200245"/>
              <a:ext cx="443566" cy="47662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>
              <a:stCxn id="13" idx="1"/>
            </p:cNvCxnSpPr>
            <p:nvPr/>
          </p:nvCxnSpPr>
          <p:spPr>
            <a:xfrm flipH="1" flipV="1">
              <a:off x="6096428" y="2716058"/>
              <a:ext cx="858095" cy="55398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921621" y="2142211"/>
              <a:ext cx="12442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Growth rate 10-15 turns</a:t>
              </a:r>
              <a:endParaRPr lang="en-US" sz="1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34655" y="808472"/>
              <a:ext cx="24714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Color scale shows horizontal motion</a:t>
              </a:r>
              <a:endParaRPr lang="en-US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3624053" y="3030968"/>
              <a:ext cx="13901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2060"/>
                  </a:solidFill>
                </a:rPr>
                <a:t>Machine turns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047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 for Main Injector / Recycler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4598"/>
            <a:ext cx="8672513" cy="4987867"/>
          </a:xfrm>
        </p:spPr>
        <p:txBody>
          <a:bodyPr/>
          <a:lstStyle/>
          <a:p>
            <a:r>
              <a:rPr lang="en-US" sz="2000" dirty="0" smtClean="0"/>
              <a:t>This decade</a:t>
            </a:r>
          </a:p>
          <a:p>
            <a:pPr lvl="1"/>
            <a:r>
              <a:rPr lang="en-US" sz="2000" dirty="0" smtClean="0"/>
              <a:t>Current peak hour 482.8 kW / 400.4 hour continuous week</a:t>
            </a:r>
          </a:p>
          <a:p>
            <a:pPr lvl="1"/>
            <a:r>
              <a:rPr lang="en-US" sz="2000" dirty="0" smtClean="0"/>
              <a:t>Deliver 700 kW to </a:t>
            </a:r>
            <a:r>
              <a:rPr lang="en-US" sz="2000" dirty="0" err="1" smtClean="0"/>
              <a:t>NuMI</a:t>
            </a:r>
            <a:r>
              <a:rPr lang="en-US" sz="2000" dirty="0" smtClean="0"/>
              <a:t> to support </a:t>
            </a:r>
            <a:r>
              <a:rPr lang="en-US" sz="2000" dirty="0" err="1" smtClean="0"/>
              <a:t>NOvA</a:t>
            </a:r>
            <a:r>
              <a:rPr lang="en-US" sz="2000" dirty="0" smtClean="0"/>
              <a:t> physics</a:t>
            </a:r>
          </a:p>
          <a:p>
            <a:pPr lvl="2"/>
            <a:r>
              <a:rPr lang="en-US" sz="1800" dirty="0" smtClean="0"/>
              <a:t>700 kW milestone next February</a:t>
            </a:r>
          </a:p>
          <a:p>
            <a:pPr lvl="1"/>
            <a:r>
              <a:rPr lang="en-US" sz="2000" dirty="0" smtClean="0"/>
              <a:t>Install Recycler collimators</a:t>
            </a:r>
          </a:p>
          <a:p>
            <a:pPr lvl="1"/>
            <a:r>
              <a:rPr lang="en-US" sz="2000" dirty="0" smtClean="0"/>
              <a:t>Replace TSPs with ion pumps (next 3 years)</a:t>
            </a:r>
          </a:p>
          <a:p>
            <a:pPr lvl="1"/>
            <a:r>
              <a:rPr lang="en-US" sz="2000" dirty="0" smtClean="0"/>
              <a:t>Install 2.5 MHz </a:t>
            </a:r>
            <a:r>
              <a:rPr lang="en-US" sz="2000" dirty="0" err="1" smtClean="0"/>
              <a:t>rf</a:t>
            </a:r>
            <a:r>
              <a:rPr lang="en-US" sz="2000" dirty="0" smtClean="0"/>
              <a:t>, extraction line in Recycler for g-2/mu2e</a:t>
            </a:r>
            <a:endParaRPr lang="en-US" sz="2000" dirty="0"/>
          </a:p>
          <a:p>
            <a:r>
              <a:rPr lang="en-US" sz="2000" dirty="0" smtClean="0"/>
              <a:t>Next decade: more power. PIP -&gt; PIP-II</a:t>
            </a:r>
          </a:p>
          <a:p>
            <a:pPr lvl="1"/>
            <a:r>
              <a:rPr lang="en-US" sz="2000" dirty="0" smtClean="0"/>
              <a:t>Initial 1.2 MW to LBNF/DUNE</a:t>
            </a:r>
          </a:p>
          <a:p>
            <a:pPr lvl="1"/>
            <a:r>
              <a:rPr lang="en-US" sz="2000" dirty="0" smtClean="0"/>
              <a:t>Same slip-stack scheme as current 700 kW, but 50% more beam per pulse (and small rep rate increase)</a:t>
            </a:r>
          </a:p>
          <a:p>
            <a:pPr lvl="2"/>
            <a:r>
              <a:rPr lang="en-US" sz="1800" dirty="0" smtClean="0"/>
              <a:t>New </a:t>
            </a:r>
            <a:r>
              <a:rPr lang="en-US" sz="1800" dirty="0" err="1" smtClean="0"/>
              <a:t>rf</a:t>
            </a:r>
            <a:r>
              <a:rPr lang="en-US" sz="1800" dirty="0" smtClean="0"/>
              <a:t> in RR, MI</a:t>
            </a:r>
          </a:p>
          <a:p>
            <a:pPr lvl="2"/>
            <a:r>
              <a:rPr lang="en-US" sz="1800" dirty="0" smtClean="0"/>
              <a:t>New beam physics issues?</a:t>
            </a:r>
          </a:p>
          <a:p>
            <a:pPr lvl="1"/>
            <a:r>
              <a:rPr lang="en-US" sz="2000" dirty="0" smtClean="0"/>
              <a:t>End of the road for </a:t>
            </a:r>
            <a:r>
              <a:rPr lang="en-US" sz="2000" dirty="0" err="1" smtClean="0"/>
              <a:t>lossy</a:t>
            </a:r>
            <a:r>
              <a:rPr lang="en-US" sz="2000" dirty="0" smtClean="0"/>
              <a:t> slip-stacking – replace Booster to go higher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59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ova-detectors-airb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05" y="768004"/>
            <a:ext cx="9144000" cy="53558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big is NO</a:t>
            </a:r>
            <a:r>
              <a:rPr lang="el-GR" dirty="0" smtClean="0"/>
              <a:t>ν</a:t>
            </a:r>
            <a:r>
              <a:rPr lang="en-US" dirty="0" smtClean="0"/>
              <a:t>A far detector?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7677" y="4321479"/>
            <a:ext cx="4220692" cy="1802367"/>
          </a:xfrm>
        </p:spPr>
        <p:txBody>
          <a:bodyPr/>
          <a:lstStyle/>
          <a:p>
            <a:r>
              <a:rPr lang="en-US" dirty="0" smtClean="0"/>
              <a:t>FD is 15m ×15m ×63m</a:t>
            </a:r>
          </a:p>
          <a:p>
            <a:r>
              <a:rPr lang="en-US" dirty="0" smtClean="0"/>
              <a:t>Imagine a shipping crate for an Airbus A380</a:t>
            </a:r>
          </a:p>
          <a:p>
            <a:r>
              <a:rPr lang="en-US" dirty="0" smtClean="0"/>
              <a:t>Or a 6×6×5 stack of shipping containers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Phil Adamson | 700 kW Operations for </a:t>
            </a:r>
            <a:r>
              <a:rPr lang="en-US" dirty="0" err="1" smtClean="0"/>
              <a:t>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912727" y="3445925"/>
            <a:ext cx="12272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Image: A. Norman</a:t>
            </a:r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2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30</a:t>
            </a:fld>
            <a:endParaRPr lang="en-US" altLang="en-US"/>
          </a:p>
        </p:txBody>
      </p:sp>
      <p:pic>
        <p:nvPicPr>
          <p:cNvPr id="11" name="Picture 4" descr="http://adwww/userb/pic/capture/www/plusbi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39463"/>
            <a:ext cx="8672513" cy="41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1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4+6 and 6+6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4066674" cy="4987867"/>
          </a:xfrm>
        </p:spPr>
        <p:txBody>
          <a:bodyPr/>
          <a:lstStyle/>
          <a:p>
            <a:r>
              <a:rPr lang="en-US" dirty="0" smtClean="0"/>
              <a:t>Transverse damping challenging for region where beams overlap</a:t>
            </a:r>
          </a:p>
          <a:p>
            <a:pPr lvl="1"/>
            <a:r>
              <a:rPr lang="en-US" dirty="0" smtClean="0"/>
              <a:t>Small for 2+6, larger for 4+6 and 6+6</a:t>
            </a:r>
          </a:p>
          <a:p>
            <a:pPr lvl="1"/>
            <a:r>
              <a:rPr lang="en-US" dirty="0" smtClean="0"/>
              <a:t>Need to run with larger chromaticity to gain stability</a:t>
            </a:r>
          </a:p>
          <a:p>
            <a:pPr lvl="2"/>
            <a:r>
              <a:rPr lang="en-US" dirty="0" smtClean="0"/>
              <a:t>Expect to be a little </a:t>
            </a:r>
            <a:r>
              <a:rPr lang="en-US" dirty="0" err="1" smtClean="0"/>
              <a:t>lossier</a:t>
            </a:r>
            <a:r>
              <a:rPr lang="en-US" dirty="0" smtClean="0"/>
              <a:t>, but ran like this in MI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31</a:t>
            </a:fld>
            <a:endParaRPr lang="en-US" altLang="en-US"/>
          </a:p>
        </p:txBody>
      </p:sp>
      <p:pic>
        <p:nvPicPr>
          <p:cNvPr id="7" name="Picture 2" descr="https://www-bd.fnal.gov/Elog/getFileBinary?fileID=409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09" y="937619"/>
            <a:ext cx="4666227" cy="419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/>
          <p:cNvSpPr/>
          <p:nvPr/>
        </p:nvSpPr>
        <p:spPr>
          <a:xfrm>
            <a:off x="5065295" y="1552074"/>
            <a:ext cx="1371600" cy="1155031"/>
          </a:xfrm>
          <a:custGeom>
            <a:avLst/>
            <a:gdLst>
              <a:gd name="connsiteX0" fmla="*/ 0 w 1371600"/>
              <a:gd name="connsiteY0" fmla="*/ 0 h 1155031"/>
              <a:gd name="connsiteX1" fmla="*/ 0 w 1371600"/>
              <a:gd name="connsiteY1" fmla="*/ 1155031 h 1155031"/>
              <a:gd name="connsiteX2" fmla="*/ 1371600 w 1371600"/>
              <a:gd name="connsiteY2" fmla="*/ 84221 h 1155031"/>
              <a:gd name="connsiteX3" fmla="*/ 12031 w 1371600"/>
              <a:gd name="connsiteY3" fmla="*/ 72189 h 1155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1155031">
                <a:moveTo>
                  <a:pt x="0" y="0"/>
                </a:moveTo>
                <a:lnTo>
                  <a:pt x="0" y="1155031"/>
                </a:lnTo>
                <a:lnTo>
                  <a:pt x="1371600" y="84221"/>
                </a:lnTo>
                <a:lnTo>
                  <a:pt x="12031" y="72189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161537" y="1660359"/>
            <a:ext cx="3465095" cy="238225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148096" y="1660359"/>
            <a:ext cx="2275388" cy="155722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12651" y="1247399"/>
            <a:ext cx="7265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4+6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87471" y="1247399"/>
            <a:ext cx="649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</a:t>
            </a:r>
            <a:r>
              <a:rPr lang="en-US" dirty="0" smtClean="0">
                <a:solidFill>
                  <a:srgbClr val="FF0000"/>
                </a:solidFill>
              </a:rPr>
              <a:t>+6</a:t>
            </a:r>
            <a:endParaRPr lang="en-US" dirty="0"/>
          </a:p>
        </p:txBody>
      </p:sp>
      <p:cxnSp>
        <p:nvCxnSpPr>
          <p:cNvPr id="18" name="Straight Connector 17"/>
          <p:cNvCxnSpPr>
            <a:stCxn id="8" idx="1"/>
          </p:cNvCxnSpPr>
          <p:nvPr/>
        </p:nvCxnSpPr>
        <p:spPr>
          <a:xfrm>
            <a:off x="5065295" y="2707105"/>
            <a:ext cx="0" cy="141658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57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 SEY (316L SS) for different intensities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32</a:t>
            </a:fld>
            <a:endParaRPr lang="en-US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35545" y="1287379"/>
            <a:ext cx="8695434" cy="3844297"/>
            <a:chOff x="2059371" y="2731376"/>
            <a:chExt cx="5429250" cy="24003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9371" y="2731376"/>
              <a:ext cx="5429250" cy="24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000750" y="3209947"/>
              <a:ext cx="971550" cy="518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342900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en-US" sz="1600" b="1" dirty="0">
                  <a:solidFill>
                    <a:srgbClr val="FF0000"/>
                  </a:solidFill>
                </a:rPr>
                <a:t>Initial</a:t>
              </a:r>
            </a:p>
            <a:p>
              <a:pPr marL="128588" indent="-128588" defTabSz="342900">
                <a:buClr>
                  <a:srgbClr val="92D050"/>
                </a:buClr>
                <a:buFont typeface="Wingdings" panose="05000000000000000000" pitchFamily="2" charset="2"/>
                <a:buChar char="§"/>
              </a:pPr>
              <a:r>
                <a:rPr lang="en-US" sz="1600" b="1" dirty="0">
                  <a:solidFill>
                    <a:srgbClr val="92D050"/>
                  </a:solidFill>
                </a:rPr>
                <a:t>3E10 p/b</a:t>
              </a:r>
            </a:p>
            <a:p>
              <a:pPr marL="128588" indent="-128588" defTabSz="342900">
                <a:buFont typeface="Wingdings" panose="05000000000000000000" pitchFamily="2" charset="2"/>
                <a:buChar char="§"/>
              </a:pPr>
              <a:r>
                <a:rPr lang="en-US" sz="1600" b="1" dirty="0">
                  <a:solidFill>
                    <a:srgbClr val="404040">
                      <a:lumMod val="50000"/>
                    </a:srgbClr>
                  </a:solidFill>
                </a:rPr>
                <a:t>5E10 </a:t>
              </a:r>
              <a:r>
                <a:rPr lang="en-US" sz="1600" b="1" dirty="0" smtClean="0">
                  <a:solidFill>
                    <a:srgbClr val="404040">
                      <a:lumMod val="50000"/>
                    </a:srgbClr>
                  </a:solidFill>
                </a:rPr>
                <a:t>p/b</a:t>
              </a:r>
              <a:endParaRPr lang="en-US" sz="1600" b="1" dirty="0">
                <a:solidFill>
                  <a:srgbClr val="404040">
                    <a:lumMod val="50000"/>
                  </a:srgb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00750" y="3667004"/>
              <a:ext cx="1171575" cy="365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8588" indent="-128588" defTabSz="342900">
                <a:buFont typeface="Wingdings" panose="05000000000000000000" pitchFamily="2" charset="2"/>
                <a:buChar char="§"/>
              </a:pPr>
              <a:r>
                <a:rPr lang="en-US" sz="1600" b="1" dirty="0">
                  <a:solidFill>
                    <a:srgbClr val="004C97"/>
                  </a:solidFill>
                </a:rPr>
                <a:t>5E10 p/b</a:t>
              </a:r>
            </a:p>
            <a:p>
              <a:pPr marL="128588" indent="-128588" defTabSz="342900">
                <a:buClr>
                  <a:srgbClr val="FFC000"/>
                </a:buClr>
                <a:buFont typeface="Wingdings" panose="05000000000000000000" pitchFamily="2" charset="2"/>
                <a:buChar char="§"/>
              </a:pPr>
              <a:r>
                <a:rPr lang="en-US" sz="1600" b="1" dirty="0">
                  <a:solidFill>
                    <a:srgbClr val="FF9900"/>
                  </a:solidFill>
                </a:rPr>
                <a:t>6E10 p/b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552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 SEY (</a:t>
            </a:r>
            <a:r>
              <a:rPr lang="en-US" dirty="0" err="1"/>
              <a:t>TiN</a:t>
            </a:r>
            <a:r>
              <a:rPr lang="en-US" dirty="0"/>
              <a:t> coating) for different intensities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33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209675"/>
            <a:ext cx="8686799" cy="4162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76900" y="1673727"/>
            <a:ext cx="177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</a:rPr>
              <a:t>Initial</a:t>
            </a:r>
          </a:p>
          <a:p>
            <a:pPr marL="171450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</a:rPr>
              <a:t>6E10 p/b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 smtClean="0"/>
              <a:t>8E10 p/b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4646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228599" y="1043693"/>
            <a:ext cx="3375991" cy="49942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 batch that would go unstable is stable if there’s already a small batch in the machine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Depends on total beam in the small batch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Not on bunch intensity or number of bunches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But has to remain in the ring. Replacing the small batch with the large one doesn’t have stabilizing effect</a:t>
            </a:r>
            <a:endParaRPr lang="en-US" sz="2800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half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0276" y="1042988"/>
            <a:ext cx="4859722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Leading small batch stabilizes large batch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1195C72-7066-4F28-880D-C20EA339C019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7" name="AutoShape 2" descr="https://www-bd.fnal.gov/Elog/getFileBinary?fileID=3528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20209" y="5589558"/>
            <a:ext cx="3896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Total intensity in small batch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2217473" y="3495616"/>
            <a:ext cx="3743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Loss monitor at 309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07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surprise: Recycler </a:t>
            </a:r>
            <a:r>
              <a:rPr lang="en-US" dirty="0" smtClean="0"/>
              <a:t>fast </a:t>
            </a:r>
            <a:r>
              <a:rPr lang="en-US" dirty="0" smtClean="0"/>
              <a:t>horizontal instability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2"/>
          <a:stretch/>
        </p:blipFill>
        <p:spPr bwMode="auto">
          <a:xfrm>
            <a:off x="228601" y="805214"/>
            <a:ext cx="4267200" cy="227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814040"/>
            <a:ext cx="4267200" cy="5662960"/>
          </a:xfrm>
        </p:spPr>
        <p:txBody>
          <a:bodyPr/>
          <a:lstStyle/>
          <a:p>
            <a:r>
              <a:rPr lang="en-US" sz="2400" dirty="0" smtClean="0"/>
              <a:t>Coherent horizontal motion grows in second half of batch</a:t>
            </a:r>
          </a:p>
          <a:p>
            <a:pPr lvl="1"/>
            <a:r>
              <a:rPr lang="en-US" sz="2000" dirty="0" smtClean="0"/>
              <a:t>Coupling between bunches</a:t>
            </a:r>
          </a:p>
          <a:p>
            <a:r>
              <a:rPr lang="en-US" sz="2400" dirty="0" smtClean="0"/>
              <a:t>Before fall shutdown</a:t>
            </a:r>
          </a:p>
          <a:p>
            <a:pPr lvl="1"/>
            <a:r>
              <a:rPr lang="en-US" sz="2000" dirty="0" smtClean="0"/>
              <a:t>Instability present for second and subsequent injections on multi-batch cycle, but threshold is higher</a:t>
            </a:r>
          </a:p>
          <a:p>
            <a:pPr lvl="2"/>
            <a:r>
              <a:rPr lang="en-US" sz="1800" dirty="0" smtClean="0"/>
              <a:t>Green: first injection</a:t>
            </a:r>
          </a:p>
          <a:p>
            <a:pPr lvl="2"/>
            <a:r>
              <a:rPr lang="en-US" sz="1800" dirty="0" smtClean="0"/>
              <a:t>Red: Other injections</a:t>
            </a:r>
          </a:p>
          <a:p>
            <a:r>
              <a:rPr lang="en-US" sz="2400" dirty="0" smtClean="0"/>
              <a:t>Since shutdown, instability does not impede normal operation</a:t>
            </a:r>
          </a:p>
          <a:p>
            <a:pPr lvl="1"/>
            <a:r>
              <a:rPr lang="en-US" sz="2000" dirty="0" smtClean="0"/>
              <a:t>Don’t need smaller first batch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35</a:t>
            </a:fld>
            <a:endParaRPr lang="en-US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082174"/>
            <a:ext cx="4267200" cy="339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99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causes of Recycler Instability ruled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50495"/>
            <a:ext cx="4267200" cy="5526505"/>
          </a:xfrm>
        </p:spPr>
        <p:txBody>
          <a:bodyPr/>
          <a:lstStyle/>
          <a:p>
            <a:r>
              <a:rPr lang="en-US" sz="2400" dirty="0" smtClean="0"/>
              <a:t>Happens with and without transverse dampers</a:t>
            </a:r>
          </a:p>
          <a:p>
            <a:r>
              <a:rPr lang="en-US" sz="2400" dirty="0"/>
              <a:t>RF cavity modes match simulation – no surprises</a:t>
            </a:r>
          </a:p>
          <a:p>
            <a:r>
              <a:rPr lang="en-US" sz="2400" dirty="0"/>
              <a:t>Changing cavity tuning has no </a:t>
            </a:r>
            <a:r>
              <a:rPr lang="en-US" sz="2400" dirty="0" smtClean="0"/>
              <a:t>effect</a:t>
            </a:r>
          </a:p>
          <a:p>
            <a:r>
              <a:rPr lang="en-US" sz="2400" dirty="0" smtClean="0"/>
              <a:t>Other impedance in machine a few orders of magnitude too small to make 10-15 turn growth rate</a:t>
            </a:r>
            <a:endParaRPr lang="en-US" sz="2400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5/5/2015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Phil Adamson | 700 kW Operations for NOvA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C324-DA6B-41A9-B38E-8316A338DECC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757" y="4114799"/>
            <a:ext cx="4451789" cy="214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1908031"/>
              </p:ext>
            </p:extLst>
          </p:nvPr>
        </p:nvGraphicFramePr>
        <p:xfrm>
          <a:off x="4824663" y="812035"/>
          <a:ext cx="4319336" cy="3182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3324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5/5/2015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Phil Adamson | 700 kW Operations for NOvA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0C324-DA6B-41A9-B38E-8316A338DECC}" type="slidenum">
              <a:rPr lang="en-US" smtClean="0"/>
              <a:t>37</a:t>
            </a:fld>
            <a:endParaRPr lang="en-US"/>
          </a:p>
        </p:txBody>
      </p:sp>
      <p:pic>
        <p:nvPicPr>
          <p:cNvPr id="53250" name="Picture 2" descr="http://adwww/userb/pic/capture/www/allbi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39463"/>
            <a:ext cx="8672513" cy="41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3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4437" y="1103313"/>
            <a:ext cx="6276975" cy="4867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Providing beam to </a:t>
            </a:r>
            <a:r>
              <a:rPr lang="en-US" dirty="0" err="1" smtClean="0"/>
              <a:t>NuMI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228600" y="1030520"/>
            <a:ext cx="3629415" cy="514481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</a:t>
            </a:r>
            <a:r>
              <a:rPr lang="en-US" baseline="50000" dirty="0" smtClean="0"/>
              <a:t>-</a:t>
            </a:r>
            <a:r>
              <a:rPr lang="en-US" dirty="0" smtClean="0"/>
              <a:t> </a:t>
            </a:r>
            <a:r>
              <a:rPr lang="en-US" dirty="0" err="1" smtClean="0"/>
              <a:t>linac</a:t>
            </a:r>
            <a:endParaRPr lang="en-US" dirty="0" smtClean="0"/>
          </a:p>
          <a:p>
            <a:r>
              <a:rPr lang="en-US" dirty="0" smtClean="0"/>
              <a:t>Booster: 15Hz resonant</a:t>
            </a:r>
          </a:p>
          <a:p>
            <a:pPr lvl="1"/>
            <a:r>
              <a:rPr lang="en-US" dirty="0" smtClean="0"/>
              <a:t>400 MeV -&gt; 8 GeV</a:t>
            </a:r>
          </a:p>
          <a:p>
            <a:pPr lvl="1"/>
            <a:r>
              <a:rPr lang="en-US" dirty="0" smtClean="0"/>
              <a:t>h=84</a:t>
            </a:r>
          </a:p>
          <a:p>
            <a:r>
              <a:rPr lang="en-US" dirty="0" smtClean="0"/>
              <a:t>Main Injector</a:t>
            </a:r>
          </a:p>
          <a:p>
            <a:pPr lvl="1"/>
            <a:r>
              <a:rPr lang="en-US" dirty="0" smtClean="0"/>
              <a:t>8 -&gt; 120 GeV</a:t>
            </a:r>
          </a:p>
          <a:p>
            <a:pPr lvl="1"/>
            <a:r>
              <a:rPr lang="en-US" dirty="0" smtClean="0"/>
              <a:t>h=588 (7*84) </a:t>
            </a:r>
          </a:p>
          <a:p>
            <a:pPr lvl="1"/>
            <a:r>
              <a:rPr lang="en-US" dirty="0" smtClean="0"/>
              <a:t>6 booster batches</a:t>
            </a:r>
          </a:p>
          <a:p>
            <a:pPr lvl="1"/>
            <a:r>
              <a:rPr lang="en-US" dirty="0" smtClean="0"/>
              <a:t>Double up with slip-stacking</a:t>
            </a:r>
          </a:p>
          <a:p>
            <a:r>
              <a:rPr lang="en-US" dirty="0" err="1" smtClean="0"/>
              <a:t>NOvA</a:t>
            </a:r>
            <a:r>
              <a:rPr lang="en-US" dirty="0" smtClean="0"/>
              <a:t> project</a:t>
            </a:r>
          </a:p>
          <a:p>
            <a:pPr lvl="1"/>
            <a:r>
              <a:rPr lang="en-US" dirty="0" smtClean="0"/>
              <a:t>Increase </a:t>
            </a:r>
            <a:r>
              <a:rPr lang="en-US" dirty="0" err="1" smtClean="0"/>
              <a:t>NuMI</a:t>
            </a:r>
            <a:r>
              <a:rPr lang="en-US" dirty="0" smtClean="0"/>
              <a:t> power</a:t>
            </a:r>
          </a:p>
          <a:p>
            <a:pPr lvl="1"/>
            <a:r>
              <a:rPr lang="en-US" dirty="0" smtClean="0"/>
              <a:t>400 kW -&gt; 700 kW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40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Recycler after the </a:t>
            </a:r>
            <a:r>
              <a:rPr lang="en-US" dirty="0" err="1" smtClean="0"/>
              <a:t>Tevatron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75511" y="959224"/>
                <a:ext cx="8639889" cy="5244352"/>
              </a:xfrm>
            </p:spPr>
            <p:txBody>
              <a:bodyPr/>
              <a:lstStyle/>
              <a:p>
                <a:r>
                  <a:rPr lang="en-US" dirty="0" smtClean="0"/>
                  <a:t>Recycler is a permanent magnet 8.9 GeV/c storage ring in the Main Injector tunnel</a:t>
                </a:r>
              </a:p>
              <a:p>
                <a:pPr lvl="1"/>
                <a:r>
                  <a:rPr lang="en-US" dirty="0" smtClean="0"/>
                  <a:t>Combined function strontium ferrite magnets, FODO lattice</a:t>
                </a:r>
              </a:p>
              <a:p>
                <a:pPr lvl="2"/>
                <a:r>
                  <a:rPr lang="en-US" dirty="0" smtClean="0"/>
                  <a:t>Strontium ferrite quads in straight sections</a:t>
                </a:r>
              </a:p>
              <a:p>
                <a:pPr lvl="2"/>
                <a:r>
                  <a:rPr lang="en-US" dirty="0" smtClean="0"/>
                  <a:t>Powered trim dipoles / quads / </a:t>
                </a:r>
                <a:r>
                  <a:rPr lang="en-US" dirty="0" err="1" smtClean="0"/>
                  <a:t>sextupoles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TSP vacuum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&lt;10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dirty="0" smtClean="0"/>
                  <a:t> torr</a:t>
                </a: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5511" y="959224"/>
                <a:ext cx="8639889" cy="5244352"/>
              </a:xfrm>
              <a:blipFill rotWithShape="0">
                <a:blip r:embed="rId2"/>
                <a:stretch>
                  <a:fillRect l="-1975" t="-1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19458" name="Picture 2" descr="http://www.interactions.org/imagebank/images/FN0452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58" y="3034319"/>
            <a:ext cx="4612341" cy="307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8011" y="3910263"/>
            <a:ext cx="20213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Recycler</a:t>
            </a:r>
          </a:p>
          <a:p>
            <a:endParaRPr lang="en-US" dirty="0"/>
          </a:p>
          <a:p>
            <a:endParaRPr lang="en-US" dirty="0" smtClean="0"/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Main Injector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549316" y="4078705"/>
            <a:ext cx="1540042" cy="601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549316" y="5281863"/>
            <a:ext cx="1692442" cy="1980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29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Scheme to increase beam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967890"/>
            <a:ext cx="4155140" cy="4987867"/>
          </a:xfrm>
        </p:spPr>
        <p:txBody>
          <a:bodyPr/>
          <a:lstStyle/>
          <a:p>
            <a:r>
              <a:rPr lang="en-US" dirty="0" smtClean="0"/>
              <a:t>Move slip-stacking to Recycler</a:t>
            </a:r>
          </a:p>
          <a:p>
            <a:pPr lvl="1"/>
            <a:r>
              <a:rPr lang="en-US" dirty="0" smtClean="0"/>
              <a:t>11 batch -&gt; 12 batch</a:t>
            </a:r>
          </a:p>
          <a:p>
            <a:pPr lvl="2"/>
            <a:r>
              <a:rPr lang="en-US" dirty="0" smtClean="0"/>
              <a:t>(faster kickers)</a:t>
            </a:r>
          </a:p>
          <a:p>
            <a:r>
              <a:rPr lang="en-US" dirty="0" smtClean="0"/>
              <a:t>Increase MI ramp rate (204 GeV/s -&gt; 240 GeV/s)</a:t>
            </a:r>
          </a:p>
          <a:p>
            <a:pPr lvl="1"/>
            <a:r>
              <a:rPr lang="en-US" dirty="0" smtClean="0"/>
              <a:t>1.33s cycle time</a:t>
            </a:r>
          </a:p>
          <a:p>
            <a:r>
              <a:rPr lang="en-US" dirty="0" smtClean="0"/>
              <a:t>380 -&gt; 700 kW with only ~10% increase in per-pulse intensity</a:t>
            </a:r>
          </a:p>
          <a:p>
            <a:pPr lvl="1"/>
            <a:r>
              <a:rPr lang="en-US" dirty="0" smtClean="0"/>
              <a:t>Don’t expect new beam physics issues</a:t>
            </a:r>
          </a:p>
          <a:p>
            <a:pPr lvl="1"/>
            <a:r>
              <a:rPr lang="en-US" dirty="0" smtClean="0"/>
              <a:t>~ double protons through </a:t>
            </a:r>
            <a:r>
              <a:rPr lang="en-US" dirty="0" err="1" smtClean="0"/>
              <a:t>Linac</a:t>
            </a:r>
            <a:r>
              <a:rPr lang="en-US" dirty="0" smtClean="0"/>
              <a:t> / Booster: need PIP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483500" y="3902136"/>
            <a:ext cx="4155140" cy="221107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Red: MI momentum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Green: beam intensity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71" y="3641221"/>
            <a:ext cx="4572397" cy="25910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36" y="1086995"/>
            <a:ext cx="4572397" cy="25910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16200000">
            <a:off x="7962659" y="4802959"/>
            <a:ext cx="1845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Main</a:t>
            </a:r>
            <a:r>
              <a:rPr lang="en-US" dirty="0" smtClean="0"/>
              <a:t> </a:t>
            </a:r>
            <a:r>
              <a:rPr lang="en-US" sz="2400" dirty="0" smtClean="0"/>
              <a:t>Injector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8187285" y="2089367"/>
            <a:ext cx="143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Recycler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564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Improvement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Linac</a:t>
            </a:r>
            <a:r>
              <a:rPr lang="en-US" dirty="0" smtClean="0"/>
              <a:t> / Booster deliver 2.3E17 protons per hour at 15 Hz</a:t>
            </a:r>
          </a:p>
          <a:p>
            <a:pPr lvl="1"/>
            <a:r>
              <a:rPr lang="en-US" dirty="0" smtClean="0"/>
              <a:t>Factor 2 increase in pulse rate and proton throughput</a:t>
            </a:r>
          </a:p>
          <a:p>
            <a:r>
              <a:rPr lang="en-US" dirty="0" smtClean="0"/>
              <a:t>Operate </a:t>
            </a:r>
            <a:r>
              <a:rPr lang="en-US" dirty="0" err="1" smtClean="0"/>
              <a:t>Linac</a:t>
            </a:r>
            <a:r>
              <a:rPr lang="en-US" dirty="0" smtClean="0"/>
              <a:t> through 2023 / Booster through 2030</a:t>
            </a:r>
          </a:p>
          <a:p>
            <a:r>
              <a:rPr lang="en-US" dirty="0" smtClean="0"/>
              <a:t>Project contains many elements throughout proton source:</a:t>
            </a:r>
          </a:p>
          <a:p>
            <a:pPr lvl="1"/>
            <a:r>
              <a:rPr lang="en-US" dirty="0" smtClean="0"/>
              <a:t>Reduce beam losses</a:t>
            </a:r>
          </a:p>
          <a:p>
            <a:pPr lvl="2"/>
            <a:r>
              <a:rPr lang="en-US" dirty="0" smtClean="0"/>
              <a:t>Notching / Magnetic Cogging / Apertures / Dampers</a:t>
            </a:r>
          </a:p>
          <a:p>
            <a:pPr lvl="1"/>
            <a:r>
              <a:rPr lang="en-US" dirty="0" smtClean="0"/>
              <a:t>Increase reliability (old equipment)</a:t>
            </a:r>
          </a:p>
          <a:p>
            <a:pPr lvl="2"/>
            <a:r>
              <a:rPr lang="en-US" dirty="0" err="1"/>
              <a:t>r</a:t>
            </a:r>
            <a:r>
              <a:rPr lang="en-US" dirty="0" err="1" smtClean="0"/>
              <a:t>f</a:t>
            </a:r>
            <a:r>
              <a:rPr lang="en-US" dirty="0" smtClean="0"/>
              <a:t> solid state drivers / power distribution / LCW / </a:t>
            </a:r>
            <a:r>
              <a:rPr lang="en-US" dirty="0" err="1" smtClean="0"/>
              <a:t>linac</a:t>
            </a:r>
            <a:r>
              <a:rPr lang="en-US" dirty="0" smtClean="0"/>
              <a:t> modulator</a:t>
            </a:r>
          </a:p>
          <a:p>
            <a:pPr lvl="1"/>
            <a:r>
              <a:rPr lang="en-US" dirty="0" smtClean="0"/>
              <a:t>Eliminate risk of unavailability of spares (old equipment)</a:t>
            </a:r>
          </a:p>
          <a:p>
            <a:pPr lvl="2"/>
            <a:r>
              <a:rPr lang="en-US" dirty="0" smtClean="0"/>
              <a:t>7835 inventory / replacement modulator / klystron prototype</a:t>
            </a:r>
          </a:p>
          <a:p>
            <a:pPr lvl="1"/>
            <a:r>
              <a:rPr lang="en-US" dirty="0" smtClean="0"/>
              <a:t>Enable 15 Hz operation (</a:t>
            </a:r>
            <a:r>
              <a:rPr lang="en-US" dirty="0" err="1" smtClean="0"/>
              <a:t>Tevatron</a:t>
            </a:r>
            <a:r>
              <a:rPr lang="en-US" dirty="0" smtClean="0"/>
              <a:t> era: limit ~7.5 Hz)</a:t>
            </a:r>
          </a:p>
          <a:p>
            <a:pPr lvl="2"/>
            <a:r>
              <a:rPr lang="en-US" dirty="0" err="1"/>
              <a:t>r</a:t>
            </a:r>
            <a:r>
              <a:rPr lang="en-US" dirty="0" err="1" smtClean="0"/>
              <a:t>f</a:t>
            </a:r>
            <a:r>
              <a:rPr lang="en-US" dirty="0" smtClean="0"/>
              <a:t> cavity refurbishment / tuner cooling upgrade </a:t>
            </a:r>
          </a:p>
          <a:p>
            <a:pPr lvl="2"/>
            <a:r>
              <a:rPr lang="en-US" dirty="0" smtClean="0"/>
              <a:t>700kW </a:t>
            </a:r>
            <a:r>
              <a:rPr lang="en-US" dirty="0" err="1" smtClean="0"/>
              <a:t>NOvA</a:t>
            </a:r>
            <a:r>
              <a:rPr lang="en-US" dirty="0" smtClean="0"/>
              <a:t> requires 9.8 Hz, then add BNB  and g-2/mu2e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49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Booster Cavity </a:t>
            </a:r>
            <a:r>
              <a:rPr lang="en-US" dirty="0" err="1" smtClean="0"/>
              <a:t>Refubishment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Booster cavities were new in 1969</a:t>
            </a:r>
          </a:p>
          <a:p>
            <a:r>
              <a:rPr lang="en-US" dirty="0" err="1" smtClean="0"/>
              <a:t>Refurb</a:t>
            </a:r>
            <a:r>
              <a:rPr lang="en-US" dirty="0" smtClean="0"/>
              <a:t> began Jan 2012</a:t>
            </a:r>
          </a:p>
          <a:p>
            <a:r>
              <a:rPr lang="en-US" dirty="0" smtClean="0"/>
              <a:t>Booster had 19 cavities</a:t>
            </a:r>
          </a:p>
          <a:p>
            <a:pPr lvl="1"/>
            <a:r>
              <a:rPr lang="en-US" dirty="0" smtClean="0"/>
              <a:t>Remove two at a time for upgrade</a:t>
            </a:r>
          </a:p>
          <a:p>
            <a:pPr lvl="1"/>
            <a:r>
              <a:rPr lang="en-US" dirty="0" smtClean="0"/>
              <a:t>17 is minimum for 4.3E12 </a:t>
            </a:r>
            <a:r>
              <a:rPr lang="en-US" dirty="0" err="1" smtClean="0"/>
              <a:t>ppp</a:t>
            </a:r>
            <a:endParaRPr lang="en-US" dirty="0" smtClean="0"/>
          </a:p>
          <a:p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cavity installed last week</a:t>
            </a:r>
          </a:p>
          <a:p>
            <a:pPr lvl="1"/>
            <a:r>
              <a:rPr lang="en-US" dirty="0" smtClean="0"/>
              <a:t>Begin 15 Hz commissioning</a:t>
            </a:r>
          </a:p>
          <a:p>
            <a:r>
              <a:rPr lang="en-US" dirty="0" smtClean="0"/>
              <a:t>20 cavities by end 2015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3671" t="3510" r="7890" b="1755"/>
          <a:stretch>
            <a:fillRect/>
          </a:stretch>
        </p:blipFill>
        <p:spPr bwMode="auto">
          <a:xfrm>
            <a:off x="5936456" y="987497"/>
            <a:ext cx="2819400" cy="156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t="10909" r="4091" b="30909"/>
          <a:stretch>
            <a:fillRect/>
          </a:stretch>
        </p:blipFill>
        <p:spPr bwMode="auto">
          <a:xfrm>
            <a:off x="4891699" y="2667217"/>
            <a:ext cx="2847215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l="6761" t="11268" r="18592" b="15775"/>
          <a:stretch>
            <a:fillRect/>
          </a:stretch>
        </p:blipFill>
        <p:spPr bwMode="auto">
          <a:xfrm>
            <a:off x="6236364" y="4553288"/>
            <a:ext cx="2743200" cy="155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3256" y="4520407"/>
            <a:ext cx="2743200" cy="1752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997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Necessary Recycler Upgrades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888720"/>
            <a:ext cx="4334434" cy="5142194"/>
          </a:xfrm>
        </p:spPr>
        <p:txBody>
          <a:bodyPr/>
          <a:lstStyle/>
          <a:p>
            <a:r>
              <a:rPr lang="en-US" sz="1800" dirty="0" smtClean="0"/>
              <a:t>Remove </a:t>
            </a:r>
            <a:r>
              <a:rPr lang="en-US" sz="1800" dirty="0" err="1" smtClean="0"/>
              <a:t>pbar</a:t>
            </a:r>
            <a:r>
              <a:rPr lang="en-US" sz="1800" dirty="0" smtClean="0"/>
              <a:t> era hardware</a:t>
            </a:r>
          </a:p>
          <a:p>
            <a:r>
              <a:rPr lang="en-US" sz="1800" dirty="0" smtClean="0"/>
              <a:t>Shim gradient magnets</a:t>
            </a:r>
          </a:p>
          <a:p>
            <a:pPr lvl="1"/>
            <a:r>
              <a:rPr lang="en-US" sz="1600" dirty="0" smtClean="0"/>
              <a:t>Change base tune and chromaticity</a:t>
            </a:r>
          </a:p>
          <a:p>
            <a:r>
              <a:rPr lang="en-US" sz="1800" dirty="0" smtClean="0"/>
              <a:t>New injection line MI8 -&gt; RR</a:t>
            </a:r>
          </a:p>
          <a:p>
            <a:pPr lvl="1"/>
            <a:r>
              <a:rPr lang="en-US" sz="1600" dirty="0" smtClean="0"/>
              <a:t>Short, fast kickers</a:t>
            </a:r>
          </a:p>
          <a:p>
            <a:pPr lvl="2"/>
            <a:r>
              <a:rPr lang="en-US" sz="1400" dirty="0" smtClean="0"/>
              <a:t>~</a:t>
            </a:r>
            <a:r>
              <a:rPr lang="en-US" sz="1400" dirty="0"/>
              <a:t>5</a:t>
            </a:r>
            <a:r>
              <a:rPr lang="en-US" sz="1400" dirty="0" smtClean="0"/>
              <a:t>0ns full rise/fall</a:t>
            </a:r>
            <a:endParaRPr lang="en-US" sz="1400" dirty="0"/>
          </a:p>
          <a:p>
            <a:r>
              <a:rPr lang="en-US" sz="1800" dirty="0" smtClean="0"/>
              <a:t>New RR -&gt; MI transfer line</a:t>
            </a:r>
          </a:p>
          <a:p>
            <a:r>
              <a:rPr lang="en-US" sz="1800" dirty="0" smtClean="0"/>
              <a:t>53 MHz RF (slip-stacking)</a:t>
            </a:r>
          </a:p>
          <a:p>
            <a:pPr lvl="1"/>
            <a:r>
              <a:rPr lang="en-US" sz="1600" dirty="0" smtClean="0"/>
              <a:t>2 cavities at ~100kV each, plus one spare</a:t>
            </a:r>
          </a:p>
          <a:p>
            <a:r>
              <a:rPr lang="en-US" sz="1800" dirty="0" smtClean="0"/>
              <a:t>More trim quads / </a:t>
            </a:r>
            <a:r>
              <a:rPr lang="en-US" sz="1800" dirty="0" err="1" smtClean="0"/>
              <a:t>sextupoles</a:t>
            </a:r>
            <a:endParaRPr lang="en-US" sz="1800" dirty="0" smtClean="0"/>
          </a:p>
          <a:p>
            <a:r>
              <a:rPr lang="en-US" sz="1800" dirty="0" smtClean="0"/>
              <a:t>Instrumentation</a:t>
            </a:r>
          </a:p>
          <a:p>
            <a:pPr lvl="1"/>
            <a:r>
              <a:rPr lang="en-US" sz="1600" dirty="0" smtClean="0"/>
              <a:t>BPMs</a:t>
            </a:r>
          </a:p>
          <a:p>
            <a:pPr lvl="1"/>
            <a:r>
              <a:rPr lang="en-US" sz="1600" dirty="0" smtClean="0"/>
              <a:t>Low-mass </a:t>
            </a:r>
            <a:r>
              <a:rPr lang="en-US" sz="1600" dirty="0" err="1" smtClean="0"/>
              <a:t>Ti</a:t>
            </a:r>
            <a:r>
              <a:rPr lang="en-US" sz="1600" dirty="0" smtClean="0"/>
              <a:t> </a:t>
            </a:r>
            <a:r>
              <a:rPr lang="en-US" sz="1600" dirty="0" err="1" smtClean="0"/>
              <a:t>multiwires</a:t>
            </a:r>
            <a:endParaRPr lang="en-US" sz="1600" dirty="0" smtClean="0"/>
          </a:p>
          <a:p>
            <a:pPr lvl="1"/>
            <a:r>
              <a:rPr lang="en-US" sz="1600" dirty="0" smtClean="0"/>
              <a:t>IPMs</a:t>
            </a:r>
          </a:p>
          <a:p>
            <a:pPr lvl="1"/>
            <a:r>
              <a:rPr lang="en-US" sz="1600" dirty="0" smtClean="0"/>
              <a:t>Dampers</a:t>
            </a:r>
          </a:p>
          <a:p>
            <a:r>
              <a:rPr lang="en-US" sz="1800" dirty="0" smtClean="0"/>
              <a:t>Maintain TSP vacuum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5/5/2015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Phil Adamson | 700 kW Operations for NOvA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F3634-29EC-4453-974A-A6130873F74D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29698" name="Picture 2" descr="http://images.iop.org/objects/ccr/cern/53/8/2/CCnew4_08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500" y="888719"/>
            <a:ext cx="4283899" cy="227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" t="17377" r="346" b="10982"/>
          <a:stretch/>
        </p:blipFill>
        <p:spPr>
          <a:xfrm>
            <a:off x="4648200" y="3738089"/>
            <a:ext cx="4267200" cy="22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8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19443</TotalTime>
  <Words>2008</Words>
  <Application>Microsoft Office PowerPoint</Application>
  <PresentationFormat>On-screen Show (4:3)</PresentationFormat>
  <Paragraphs>437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Calibri</vt:lpstr>
      <vt:lpstr>MS PGothic</vt:lpstr>
      <vt:lpstr>Arial</vt:lpstr>
      <vt:lpstr>Helvetica</vt:lpstr>
      <vt:lpstr>ヒラギノ角ゴ Pro W3</vt:lpstr>
      <vt:lpstr>FNAL_TemplateMac_060514</vt:lpstr>
      <vt:lpstr>Fermilab: Footer Only</vt:lpstr>
      <vt:lpstr>700 kW Operations for NOvA at FNAL </vt:lpstr>
      <vt:lpstr>NuMI Off-axis ν_"e"  Appearance Experiment</vt:lpstr>
      <vt:lpstr>How big is NOνA far detector?</vt:lpstr>
      <vt:lpstr>Providing beam to NuMI</vt:lpstr>
      <vt:lpstr>Recycler after the Tevatron</vt:lpstr>
      <vt:lpstr>Scheme to increase beam power</vt:lpstr>
      <vt:lpstr>Proton Improvement Plan</vt:lpstr>
      <vt:lpstr>Booster Cavity Refubishment</vt:lpstr>
      <vt:lpstr>Necessary Recycler Upgrades</vt:lpstr>
      <vt:lpstr>Long shutdown</vt:lpstr>
      <vt:lpstr>Recycler Commissioning</vt:lpstr>
      <vt:lpstr>Vacuum Scrubbing</vt:lpstr>
      <vt:lpstr>Recycler Commissioning</vt:lpstr>
      <vt:lpstr>2+6 slip-stacking</vt:lpstr>
      <vt:lpstr>2+6 slip-stacking</vt:lpstr>
      <vt:lpstr>2+6 slip-stacking</vt:lpstr>
      <vt:lpstr>2+6 slip-stacking</vt:lpstr>
      <vt:lpstr>Normal Operation</vt:lpstr>
      <vt:lpstr>Roadmap to 700kW</vt:lpstr>
      <vt:lpstr>Roadmap to 700kW</vt:lpstr>
      <vt:lpstr>Roadmap to 700kW</vt:lpstr>
      <vt:lpstr>Roadmap to 700kW</vt:lpstr>
      <vt:lpstr>Roadmap to 700kW</vt:lpstr>
      <vt:lpstr>Roadmap to 700kW</vt:lpstr>
      <vt:lpstr>Current Beam Losses (400kW + sustained operation)</vt:lpstr>
      <vt:lpstr>Collimating losses</vt:lpstr>
      <vt:lpstr>Recycler Horizontal Fast Instability: a surprise</vt:lpstr>
      <vt:lpstr>Recycler Horizontal Fast Instability: a surprise</vt:lpstr>
      <vt:lpstr>Outlook for Main Injector / Recycler</vt:lpstr>
      <vt:lpstr>Backup Slides</vt:lpstr>
      <vt:lpstr>Challenges for 4+6 and 6+6</vt:lpstr>
      <vt:lpstr>MI SEY (316L SS) for different intensities</vt:lpstr>
      <vt:lpstr>MI SEY (TiN coating) for different intensities</vt:lpstr>
      <vt:lpstr>Leading small batch stabilizes large batch</vt:lpstr>
      <vt:lpstr>A surprise: Recycler fast horizontal instability</vt:lpstr>
      <vt:lpstr>Some causes of Recycler Instability ruled out</vt:lpstr>
      <vt:lpstr>PowerPoint Presentation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700 kW Operations for NOvA</dc:title>
  <dc:creator>Phil Adamson x4789 13963N</dc:creator>
  <cp:lastModifiedBy>Phil Adamson x4789 13963N</cp:lastModifiedBy>
  <cp:revision>109</cp:revision>
  <cp:lastPrinted>2014-01-20T19:40:21Z</cp:lastPrinted>
  <dcterms:created xsi:type="dcterms:W3CDTF">2015-04-21T06:50:47Z</dcterms:created>
  <dcterms:modified xsi:type="dcterms:W3CDTF">2015-05-04T18:54:12Z</dcterms:modified>
</cp:coreProperties>
</file>