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7" r:id="rId2"/>
    <p:sldId id="468" r:id="rId3"/>
    <p:sldId id="498" r:id="rId4"/>
    <p:sldId id="484" r:id="rId5"/>
    <p:sldId id="481" r:id="rId6"/>
    <p:sldId id="488" r:id="rId7"/>
    <p:sldId id="485" r:id="rId8"/>
    <p:sldId id="482" r:id="rId9"/>
    <p:sldId id="471" r:id="rId10"/>
    <p:sldId id="487" r:id="rId11"/>
    <p:sldId id="483" r:id="rId12"/>
    <p:sldId id="492" r:id="rId13"/>
    <p:sldId id="493" r:id="rId14"/>
    <p:sldId id="494" r:id="rId15"/>
    <p:sldId id="486" r:id="rId16"/>
    <p:sldId id="497" r:id="rId17"/>
    <p:sldId id="472" r:id="rId18"/>
    <p:sldId id="451" r:id="rId19"/>
    <p:sldId id="452" r:id="rId20"/>
    <p:sldId id="495" r:id="rId21"/>
    <p:sldId id="476" r:id="rId22"/>
    <p:sldId id="459" r:id="rId23"/>
    <p:sldId id="453" r:id="rId24"/>
    <p:sldId id="496" r:id="rId25"/>
    <p:sldId id="499" r:id="rId26"/>
    <p:sldId id="489" r:id="rId27"/>
    <p:sldId id="490" r:id="rId28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CC"/>
    <a:srgbClr val="990099"/>
    <a:srgbClr val="000CF2"/>
    <a:srgbClr val="CC0000"/>
    <a:srgbClr val="2430FF"/>
    <a:srgbClr val="6B0EB8"/>
    <a:srgbClr val="CB0601"/>
    <a:srgbClr val="C75F0C"/>
    <a:srgbClr val="B2073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5" autoAdjust="0"/>
    <p:restoredTop sz="86392" autoAdjust="0"/>
  </p:normalViewPr>
  <p:slideViewPr>
    <p:cSldViewPr snapToGrid="0" snapToObjects="1">
      <p:cViewPr>
        <p:scale>
          <a:sx n="100" d="100"/>
          <a:sy n="100" d="100"/>
        </p:scale>
        <p:origin x="12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eway\Documents\emitplot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eway\Documents\emitdat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221419566615"/>
          <c:y val="5.9376535471853599E-2"/>
          <c:w val="0.82729011065255631"/>
          <c:h val="0.84518279724256518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000CF2"/>
              </a:solidFill>
            </a:ln>
          </c:spPr>
          <c:marker>
            <c:spPr>
              <a:ln>
                <a:solidFill>
                  <a:srgbClr val="000CF2"/>
                </a:solidFill>
              </a:ln>
            </c:spPr>
          </c:marker>
          <c:x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</c:numCache>
            </c:numRef>
          </c:xVal>
          <c:yVal>
            <c:numRef>
              <c:f>Sheet1!$B$1:$B$7</c:f>
              <c:numCache>
                <c:formatCode>General</c:formatCode>
                <c:ptCount val="7"/>
                <c:pt idx="0">
                  <c:v>1.61</c:v>
                </c:pt>
                <c:pt idx="1">
                  <c:v>1.21</c:v>
                </c:pt>
                <c:pt idx="2">
                  <c:v>1.02</c:v>
                </c:pt>
                <c:pt idx="3">
                  <c:v>0.89</c:v>
                </c:pt>
                <c:pt idx="4">
                  <c:v>0.85</c:v>
                </c:pt>
                <c:pt idx="5">
                  <c:v>0.81</c:v>
                </c:pt>
                <c:pt idx="6">
                  <c:v>0.78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</c:numCache>
            </c:numRef>
          </c:xVal>
          <c:yVal>
            <c:numRef>
              <c:f>Sheet1!$C$1:$C$7</c:f>
              <c:numCache>
                <c:formatCode>General</c:formatCode>
                <c:ptCount val="7"/>
                <c:pt idx="0">
                  <c:v>1.23</c:v>
                </c:pt>
                <c:pt idx="1">
                  <c:v>0.65</c:v>
                </c:pt>
                <c:pt idx="2">
                  <c:v>0.43</c:v>
                </c:pt>
                <c:pt idx="3">
                  <c:v>0.32</c:v>
                </c:pt>
                <c:pt idx="4">
                  <c:v>0.28000000000000003</c:v>
                </c:pt>
                <c:pt idx="5">
                  <c:v>0.25</c:v>
                </c:pt>
                <c:pt idx="6">
                  <c:v>0.22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x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</c:numCache>
            </c:numRef>
          </c:xVal>
          <c:yVal>
            <c:numRef>
              <c:f>Sheet1!$D$1:$D$7</c:f>
              <c:numCache>
                <c:formatCode>General</c:formatCode>
                <c:ptCount val="7"/>
                <c:pt idx="0">
                  <c:v>2.12</c:v>
                </c:pt>
                <c:pt idx="1">
                  <c:v>2.27</c:v>
                </c:pt>
                <c:pt idx="2">
                  <c:v>2.41</c:v>
                </c:pt>
                <c:pt idx="3">
                  <c:v>2.48</c:v>
                </c:pt>
                <c:pt idx="4">
                  <c:v>2.58</c:v>
                </c:pt>
                <c:pt idx="5">
                  <c:v>2.65</c:v>
                </c:pt>
                <c:pt idx="6">
                  <c:v>2.73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rgbClr val="990099"/>
              </a:solidFill>
            </a:ln>
          </c:spPr>
          <c:marker>
            <c:spPr>
              <a:ln>
                <a:solidFill>
                  <a:srgbClr val="990099"/>
                </a:solidFill>
              </a:ln>
            </c:spPr>
          </c:marker>
          <c:x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</c:numCache>
            </c:numRef>
          </c:xVal>
          <c:yVal>
            <c:numRef>
              <c:f>Sheet1!$E$1:$E$7</c:f>
              <c:numCache>
                <c:formatCode>General</c:formatCode>
                <c:ptCount val="7"/>
                <c:pt idx="0">
                  <c:v>0.45</c:v>
                </c:pt>
                <c:pt idx="1">
                  <c:v>0.81</c:v>
                </c:pt>
                <c:pt idx="2">
                  <c:v>0.99</c:v>
                </c:pt>
                <c:pt idx="3">
                  <c:v>1.08</c:v>
                </c:pt>
                <c:pt idx="4">
                  <c:v>1.1499999999999999</c:v>
                </c:pt>
                <c:pt idx="5">
                  <c:v>1.2</c:v>
                </c:pt>
                <c:pt idx="6">
                  <c:v>1.25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54400"/>
        <c:axId val="56468992"/>
      </c:scatterChart>
      <c:valAx>
        <c:axId val="42454400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56468992"/>
        <c:crosses val="autoZero"/>
        <c:crossBetween val="midCat"/>
      </c:valAx>
      <c:valAx>
        <c:axId val="56468992"/>
        <c:scaling>
          <c:orientation val="minMax"/>
          <c:max val="2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54400"/>
        <c:crosses val="autoZero"/>
        <c:crossBetween val="midCat"/>
        <c:majorUnit val="0.4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22603022474925E-2"/>
          <c:y val="7.2931618398956774E-2"/>
          <c:w val="0.85735826771653545"/>
          <c:h val="0.79786899702607117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</c:numCache>
            </c:numRef>
          </c:xVal>
          <c:yVal>
            <c:numRef>
              <c:f>Sheet1!$B$1:$B$7</c:f>
              <c:numCache>
                <c:formatCode>General</c:formatCode>
                <c:ptCount val="7"/>
                <c:pt idx="0">
                  <c:v>1.61</c:v>
                </c:pt>
                <c:pt idx="1">
                  <c:v>1.21</c:v>
                </c:pt>
                <c:pt idx="2">
                  <c:v>1.01</c:v>
                </c:pt>
                <c:pt idx="3">
                  <c:v>0.82</c:v>
                </c:pt>
                <c:pt idx="4">
                  <c:v>0.71</c:v>
                </c:pt>
                <c:pt idx="5">
                  <c:v>0.64</c:v>
                </c:pt>
                <c:pt idx="6">
                  <c:v>0.54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</c:numCache>
            </c:numRef>
          </c:xVal>
          <c:yVal>
            <c:numRef>
              <c:f>Sheet1!$C$1:$C$7</c:f>
              <c:numCache>
                <c:formatCode>General</c:formatCode>
                <c:ptCount val="7"/>
                <c:pt idx="0">
                  <c:v>2.12</c:v>
                </c:pt>
                <c:pt idx="1">
                  <c:v>1.52</c:v>
                </c:pt>
                <c:pt idx="2">
                  <c:v>1.22</c:v>
                </c:pt>
                <c:pt idx="3">
                  <c:v>0.96</c:v>
                </c:pt>
                <c:pt idx="4">
                  <c:v>0.79400000000000004</c:v>
                </c:pt>
                <c:pt idx="5">
                  <c:v>0.70199999999999996</c:v>
                </c:pt>
                <c:pt idx="6">
                  <c:v>0.58199999999999996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</c:numCache>
            </c:numRef>
          </c:xVal>
          <c:yVal>
            <c:numRef>
              <c:f>Sheet1!$D$1:$D$7</c:f>
              <c:numCache>
                <c:formatCode>General</c:formatCode>
                <c:ptCount val="7"/>
                <c:pt idx="0">
                  <c:v>1.23</c:v>
                </c:pt>
                <c:pt idx="1">
                  <c:v>0.96</c:v>
                </c:pt>
                <c:pt idx="2">
                  <c:v>0.84</c:v>
                </c:pt>
                <c:pt idx="3">
                  <c:v>0.7</c:v>
                </c:pt>
                <c:pt idx="4">
                  <c:v>0.63400000000000001</c:v>
                </c:pt>
                <c:pt idx="5">
                  <c:v>0.58199999999999996</c:v>
                </c:pt>
                <c:pt idx="6">
                  <c:v>0.501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x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100</c:v>
                </c:pt>
              </c:numCache>
            </c:numRef>
          </c:xVal>
          <c:yVal>
            <c:numRef>
              <c:f>Sheet1!$E$1:$E$7</c:f>
              <c:numCache>
                <c:formatCode>General</c:formatCode>
                <c:ptCount val="7"/>
                <c:pt idx="0">
                  <c:v>0.45</c:v>
                </c:pt>
                <c:pt idx="1">
                  <c:v>0.28000000000000003</c:v>
                </c:pt>
                <c:pt idx="2">
                  <c:v>0.19</c:v>
                </c:pt>
                <c:pt idx="3">
                  <c:v>0.13</c:v>
                </c:pt>
                <c:pt idx="4">
                  <c:v>0.08</c:v>
                </c:pt>
                <c:pt idx="5">
                  <c:v>0.06</c:v>
                </c:pt>
                <c:pt idx="6">
                  <c:v>0.04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18368"/>
        <c:axId val="60228736"/>
      </c:scatterChart>
      <c:valAx>
        <c:axId val="60218368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0228736"/>
        <c:crosses val="autoZero"/>
        <c:crossBetween val="midCat"/>
      </c:valAx>
      <c:valAx>
        <c:axId val="6022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21836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3CD744-1205-4DD2-8306-A302378D9F32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0AC56A-FA1D-470F-803F-CB82787B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0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F5158-77A6-48F8-A0E4-E67B73EBCE63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BEF75A-19DC-40F1-BF04-5DBEC01BD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3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EF75A-19DC-40F1-BF04-5DBEC01BD9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EF75A-19DC-40F1-BF04-5DBEC01BD9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EF75A-19DC-40F1-BF04-5DBEC01BD9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CB59-9CB0-40BB-9C4C-261AB9F4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>
                <a:solidFill>
                  <a:srgbClr val="000AC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rgbClr val="C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D,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53A5-8A0D-4774-824C-4E1336F4A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F80E-192E-4059-945B-D360DF96F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1099930"/>
            <a:ext cx="4350026" cy="5353879"/>
          </a:xfrm>
        </p:spPr>
        <p:txBody>
          <a:bodyPr/>
          <a:lstStyle>
            <a:lvl1pPr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2200" b="1">
                <a:solidFill>
                  <a:srgbClr val="2430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B20731"/>
                </a:solidFill>
              </a:defRPr>
            </a:lvl4pPr>
            <a:lvl5pPr>
              <a:defRPr sz="1800">
                <a:solidFill>
                  <a:srgbClr val="6B0EB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DC77-584A-4B0C-A44C-88390A7BD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099930"/>
            <a:ext cx="4350026" cy="535387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2200" b="1">
                <a:solidFill>
                  <a:srgbClr val="2430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B20731"/>
                </a:solidFill>
              </a:defRPr>
            </a:lvl4pPr>
            <a:lvl5pPr>
              <a:defRPr sz="1800">
                <a:solidFill>
                  <a:srgbClr val="6B0EB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</a:t>
            </a:r>
            <a:r>
              <a:rPr lang="en-US" dirty="0" smtClean="0"/>
              <a:t>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3086"/>
            <a:ext cx="4040188" cy="10717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03086"/>
            <a:ext cx="4041775" cy="10717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8AEF-B27B-4FB5-BD6F-CE13CEB7A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C8B5-1854-4A64-8B44-56AC60658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7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7943"/>
            <a:ext cx="5111750" cy="51682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0814"/>
            <a:ext cx="3008313" cy="3965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D23E-61E4-47C3-97F6-9EB8F49D7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-3175"/>
            <a:ext cx="7934325" cy="987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990600"/>
            <a:ext cx="8915400" cy="555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" y="6559550"/>
            <a:ext cx="173355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275" y="6546850"/>
            <a:ext cx="1736725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5DF6-94D5-465B-82E3-3409313B5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3525" cy="9842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4963" y="-3175"/>
            <a:ext cx="79343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9063" y="990600"/>
            <a:ext cx="89154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00" y="6559550"/>
            <a:ext cx="173355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737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D. </a:t>
            </a:r>
            <a:r>
              <a:rPr lang="en-US" err="1" smtClean="0"/>
              <a:t>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275" y="6546850"/>
            <a:ext cx="1736725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7375E"/>
                </a:solidFill>
                <a:latin typeface="+mn-lt"/>
              </a:defRPr>
            </a:lvl1pPr>
          </a:lstStyle>
          <a:p>
            <a:pPr>
              <a:defRPr/>
            </a:pPr>
            <a:fld id="{FEAF99D3-5ED2-47EB-B768-D6D45C198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00" y="6546850"/>
            <a:ext cx="9126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600"/>
            <a:ext cx="915352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37" y="0"/>
            <a:ext cx="905001" cy="9907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2" r:id="rId7"/>
    <p:sldLayoutId id="2147483660" r:id="rId8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ACC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C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53735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372568" y="2416175"/>
            <a:ext cx="8085632" cy="1470025"/>
          </a:xfrm>
        </p:spPr>
        <p:txBody>
          <a:bodyPr/>
          <a:lstStyle/>
          <a:p>
            <a:pPr algn="ctr" eaLnBrk="1" hangingPunct="1"/>
            <a:r>
              <a:rPr lang="en-GB" b="1"/>
              <a:t>Final Cooling For a High-luminosity </a:t>
            </a:r>
            <a:r>
              <a:rPr lang="en-GB" b="1" smtClean="0"/>
              <a:t>High-Energy </a:t>
            </a:r>
            <a:r>
              <a:rPr lang="en-GB" b="1"/>
              <a:t>Lepton Collider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5362" name="Rectangle 5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2319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tx1"/>
                </a:solidFill>
              </a:rPr>
              <a:t>David </a:t>
            </a:r>
            <a:r>
              <a:rPr lang="en-US" sz="2800" err="1" smtClean="0">
                <a:solidFill>
                  <a:schemeClr val="tx1"/>
                </a:solidFill>
              </a:rPr>
              <a:t>Neuffer</a:t>
            </a:r>
            <a:endParaRPr lang="en-US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err="1" smtClean="0">
                <a:solidFill>
                  <a:schemeClr val="tx1"/>
                </a:solidFill>
              </a:rPr>
              <a:t>Fermilab</a:t>
            </a:r>
            <a:endParaRPr lang="en-US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Don Summers, Terry Hart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 (University of Mississippi)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H.Sayed (BNL)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" y="0"/>
            <a:ext cx="626464" cy="924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938"/>
            <a:ext cx="914353" cy="91435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0"/>
            <a:ext cx="5539391" cy="20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12505"/>
            <a:ext cx="7934325" cy="987425"/>
          </a:xfrm>
        </p:spPr>
        <p:txBody>
          <a:bodyPr/>
          <a:lstStyle/>
          <a:p>
            <a:r>
              <a:rPr lang="en-US" smtClean="0"/>
              <a:t>Variant Approaches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1099930"/>
            <a:ext cx="8565964" cy="5353879"/>
          </a:xfrm>
        </p:spPr>
        <p:txBody>
          <a:bodyPr/>
          <a:lstStyle/>
          <a:p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Keep P</a:t>
            </a:r>
            <a:r>
              <a:rPr lang="en-US" baseline="-25000" smtClean="0">
                <a:latin typeface="Leelawadee" panose="020B0502040204020203" pitchFamily="34" charset="-34"/>
                <a:cs typeface="Leelawadee" panose="020B0502040204020203" pitchFamily="34" charset="-34"/>
              </a:rPr>
              <a:t>l</a:t>
            </a:r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, B, E’, f</a:t>
            </a:r>
            <a:r>
              <a:rPr lang="en-US" baseline="-25000" smtClean="0">
                <a:latin typeface="Leelawadee" panose="020B0502040204020203" pitchFamily="34" charset="-34"/>
                <a:cs typeface="Leelawadee" panose="020B0502040204020203" pitchFamily="34" charset="-34"/>
              </a:rPr>
              <a:t>rf</a:t>
            </a:r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 within ~current technology</a:t>
            </a:r>
          </a:p>
          <a:p>
            <a:pPr lvl="1"/>
            <a:r>
              <a:rPr lang="en-US" smtClean="0"/>
              <a:t>P &gt; 100MeV/c; B~8</a:t>
            </a:r>
            <a:r>
              <a:rPr lang="en-US" smtClean="0">
                <a:sym typeface="Wingdings" panose="05000000000000000000" pitchFamily="2" charset="2"/>
              </a:rPr>
              <a:t>15T; f</a:t>
            </a:r>
            <a:r>
              <a:rPr lang="en-US" baseline="-25000" smtClean="0">
                <a:sym typeface="Wingdings" panose="05000000000000000000" pitchFamily="2" charset="2"/>
              </a:rPr>
              <a:t>rf  </a:t>
            </a:r>
            <a:r>
              <a:rPr lang="en-US" smtClean="0">
                <a:sym typeface="Wingdings" panose="05000000000000000000" pitchFamily="2" charset="2"/>
              </a:rPr>
              <a:t>&gt; ~100MHz</a:t>
            </a:r>
            <a:endParaRPr lang="en-US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Explicitly use emittance exchange in final cooling</a:t>
            </a:r>
          </a:p>
          <a:p>
            <a:pPr lvl="1"/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Round to flat beam transport</a:t>
            </a:r>
          </a:p>
          <a:p>
            <a:pPr lvl="1"/>
            <a:r>
              <a:rPr lang="en-US" smtClean="0"/>
              <a:t>bunch coalescence</a:t>
            </a:r>
          </a:p>
          <a:p>
            <a:pPr lvl="1"/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thick wedge energy loss</a:t>
            </a:r>
          </a:p>
          <a:p>
            <a:pPr lvl="1"/>
            <a:r>
              <a:rPr lang="en-US"/>
              <a:t>Beam slicing and </a:t>
            </a:r>
            <a:r>
              <a:rPr lang="en-US" smtClean="0"/>
              <a:t>recombination</a:t>
            </a:r>
            <a:endParaRPr lang="en-US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Vary technology choices</a:t>
            </a:r>
          </a:p>
          <a:p>
            <a:pPr lvl="1"/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“Flat beam” variations</a:t>
            </a:r>
          </a:p>
          <a:p>
            <a:pPr lvl="1"/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solenoid </a:t>
            </a:r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  <a:sym typeface="Wingdings" panose="05000000000000000000" pitchFamily="2" charset="2"/>
              </a:rPr>
              <a:t> quad focussing</a:t>
            </a:r>
            <a:endParaRPr lang="en-US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smtClean="0"/>
          </a:p>
          <a:p>
            <a:r>
              <a:rPr lang="en-US" smtClean="0"/>
              <a:t>Not (yet) including extreme methods</a:t>
            </a:r>
          </a:p>
          <a:p>
            <a:pPr lvl="1"/>
            <a:r>
              <a:rPr lang="en-US" smtClean="0">
                <a:latin typeface="Leelawadee" panose="020B0502040204020203" pitchFamily="34" charset="-34"/>
                <a:cs typeface="Leelawadee" panose="020B0502040204020203" pitchFamily="34" charset="-34"/>
              </a:rPr>
              <a:t>Li lens, parametric resonances</a:t>
            </a:r>
            <a:endParaRPr lang="en-US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27" y="5660519"/>
            <a:ext cx="722084" cy="10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 to flat transformation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latin typeface="Arial Narrow" panose="020B0606020202030204" pitchFamily="34" charset="0"/>
                <a:cs typeface="Arial" panose="020B0604020202020204" pitchFamily="34" charset="0"/>
              </a:rPr>
              <a:t>Light electron source ~MeV</a:t>
            </a:r>
          </a:p>
          <a:p>
            <a:pPr marL="0" indent="0">
              <a:buNone/>
            </a:pPr>
            <a:r>
              <a:rPr lang="en-US" smtClean="0">
                <a:solidFill>
                  <a:srgbClr val="243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Cold source immersed in solenoid</a:t>
            </a:r>
          </a:p>
          <a:p>
            <a:pPr lvl="1"/>
            <a:r>
              <a:rPr lang="en-US">
                <a:solidFill>
                  <a:srgbClr val="243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smtClean="0">
                <a:solidFill>
                  <a:srgbClr val="243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large canonical  L</a:t>
            </a:r>
          </a:p>
          <a:p>
            <a:pPr marL="0" indent="0">
              <a:buNone/>
            </a:pPr>
            <a:r>
              <a:rPr lang="en-US" smtClean="0">
                <a:solidFill>
                  <a:srgbClr val="243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solenoid to skew quad triplet</a:t>
            </a:r>
          </a:p>
          <a:p>
            <a:pPr marL="0" indent="0">
              <a:buNone/>
            </a:pPr>
            <a:r>
              <a:rPr lang="en-US" smtClean="0">
                <a:solidFill>
                  <a:srgbClr val="243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Changes “round” beam to flat </a:t>
            </a:r>
          </a:p>
          <a:p>
            <a:r>
              <a:rPr lang="en-US">
                <a:solidFill>
                  <a:srgbClr val="243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en-US" smtClean="0">
              <a:solidFill>
                <a:srgbClr val="243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243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en-US" smtClean="0">
              <a:solidFill>
                <a:srgbClr val="243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243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4495800" y="1099930"/>
            <a:ext cx="4648200" cy="5353879"/>
          </a:xfrm>
        </p:spPr>
        <p:txBody>
          <a:bodyPr/>
          <a:lstStyle/>
          <a:p>
            <a:r>
              <a:rPr lang="en-US" smtClean="0">
                <a:latin typeface="Arial Narrow" panose="020B0606020202030204" pitchFamily="34" charset="0"/>
              </a:rPr>
              <a:t>Heavy Electron source  ~100MeV</a:t>
            </a:r>
          </a:p>
          <a:p>
            <a:r>
              <a:rPr lang="en-US" smtClean="0">
                <a:latin typeface="Arial Narrow" panose="020B0606020202030204" pitchFamily="34" charset="0"/>
              </a:rPr>
              <a:t>Cooled within solenoids</a:t>
            </a:r>
          </a:p>
          <a:p>
            <a:pPr lvl="1"/>
            <a:r>
              <a:rPr lang="en-US" smtClean="0">
                <a:latin typeface="Arial Narrow" panose="020B0606020202030204" pitchFamily="34" charset="0"/>
              </a:rPr>
              <a:t>cools transverse P</a:t>
            </a:r>
            <a:r>
              <a:rPr lang="en-US" baseline="-25000" smtClean="0">
                <a:latin typeface="Arial Narrow" panose="020B0606020202030204" pitchFamily="34" charset="0"/>
              </a:rPr>
              <a:t>k</a:t>
            </a:r>
            <a:endParaRPr lang="en-US" smtClean="0">
              <a:latin typeface="Arial Narrow" panose="020B0606020202030204" pitchFamily="34" charset="0"/>
            </a:endParaRPr>
          </a:p>
          <a:p>
            <a:pPr lvl="1"/>
            <a:r>
              <a:rPr lang="en-US" smtClean="0">
                <a:latin typeface="Arial Narrow" panose="020B0606020202030204" pitchFamily="34" charset="0"/>
              </a:rPr>
              <a:t>large canonical L  (if no field flips)</a:t>
            </a:r>
          </a:p>
          <a:p>
            <a:r>
              <a:rPr lang="en-US" smtClean="0">
                <a:latin typeface="Arial Narrow" panose="020B0606020202030204" pitchFamily="34" charset="0"/>
              </a:rPr>
              <a:t>Can develop large difference in emittance modes</a:t>
            </a:r>
          </a:p>
          <a:p>
            <a:pPr lvl="1"/>
            <a:endParaRPr lang="en-US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smtClean="0">
              <a:latin typeface="Arial Narrow" panose="020B0606020202030204" pitchFamily="34" charset="0"/>
            </a:endParaRPr>
          </a:p>
          <a:p>
            <a:pPr lvl="1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6" y="5660519"/>
            <a:ext cx="905268" cy="99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" y="4338144"/>
            <a:ext cx="4238171" cy="13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40" y="5892800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Edwards et al.,</a:t>
            </a: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Linac2000 p.122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3154" y="5814367"/>
            <a:ext cx="13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P.Piot et al.,</a:t>
            </a: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PRSTAB 9,031001</a:t>
            </a: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4535861"/>
              </p:ext>
            </p:extLst>
          </p:nvPr>
        </p:nvGraphicFramePr>
        <p:xfrm>
          <a:off x="570108" y="3586690"/>
          <a:ext cx="3250233" cy="37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6" imgW="1955520" imgH="228600" progId="Equation.3">
                  <p:embed/>
                </p:oleObj>
              </mc:Choice>
              <mc:Fallback>
                <p:oleObj name="Equation" r:id="rId6" imgW="1955520" imgH="228600" progId="Equation.3">
                  <p:embed/>
                  <p:pic>
                    <p:nvPicPr>
                      <p:cNvPr id="0" name="Content Placeholder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08" y="3586690"/>
                        <a:ext cx="3250233" cy="379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52" y="4338144"/>
            <a:ext cx="3840001" cy="201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Dynamics:</a:t>
            </a:r>
            <a:br>
              <a:rPr lang="en-US" smtClean="0"/>
            </a:br>
            <a:r>
              <a:rPr lang="en-US" smtClean="0"/>
              <a:t>Eigenmodes  </a:t>
            </a:r>
            <a:r>
              <a:rPr lang="en-US" smtClean="0"/>
              <a:t>in solenoid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Round to Flat transform requires round beam formation in a solenoid</a:t>
            </a:r>
          </a:p>
          <a:p>
            <a:r>
              <a:rPr lang="en-US" smtClean="0"/>
              <a:t>In solenoid:</a:t>
            </a:r>
          </a:p>
          <a:p>
            <a:pPr lvl="1"/>
            <a:r>
              <a:rPr lang="en-US" smtClean="0"/>
              <a:t>Coordinates are x, </a:t>
            </a:r>
            <a:r>
              <a:rPr lang="en-US" err="1" smtClean="0"/>
              <a:t>p</a:t>
            </a:r>
            <a:r>
              <a:rPr lang="en-US" baseline="-25000" err="1" smtClean="0"/>
              <a:t>x</a:t>
            </a:r>
            <a:r>
              <a:rPr lang="en-US" baseline="-25000" smtClean="0"/>
              <a:t>,</a:t>
            </a:r>
            <a:r>
              <a:rPr lang="en-US" smtClean="0"/>
              <a:t> y, </a:t>
            </a:r>
            <a:r>
              <a:rPr lang="en-US" err="1" smtClean="0"/>
              <a:t>p</a:t>
            </a:r>
            <a:r>
              <a:rPr lang="en-US" baseline="-25000" err="1" smtClean="0"/>
              <a:t>y</a:t>
            </a:r>
            <a:endParaRPr lang="en-US" baseline="-25000" smtClean="0"/>
          </a:p>
          <a:p>
            <a:pPr lvl="1"/>
            <a:endParaRPr lang="en-US" baseline="-25000" smtClean="0"/>
          </a:p>
          <a:p>
            <a:pPr lvl="1"/>
            <a:endParaRPr lang="en-US" baseline="-25000"/>
          </a:p>
          <a:p>
            <a:pPr lvl="1"/>
            <a:endParaRPr lang="en-US" baseline="-25000" smtClean="0"/>
          </a:p>
          <a:p>
            <a:pPr lvl="2"/>
            <a:r>
              <a:rPr lang="en-US" err="1" smtClean="0"/>
              <a:t>k</a:t>
            </a:r>
            <a:r>
              <a:rPr lang="en-US" baseline="-25000" err="1" smtClean="0"/>
              <a:t>x</a:t>
            </a:r>
            <a:r>
              <a:rPr lang="en-US" smtClean="0"/>
              <a:t>= m</a:t>
            </a:r>
            <a:r>
              <a:rPr lang="el-GR" smtClean="0"/>
              <a:t>γ</a:t>
            </a:r>
            <a:r>
              <a:rPr lang="en-US" err="1" smtClean="0"/>
              <a:t>v</a:t>
            </a:r>
            <a:r>
              <a:rPr lang="en-US" baseline="-25000" err="1" smtClean="0"/>
              <a:t>x</a:t>
            </a:r>
            <a:endParaRPr lang="en-US" smtClean="0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932235570"/>
              </p:ext>
            </p:extLst>
          </p:nvPr>
        </p:nvGraphicFramePr>
        <p:xfrm>
          <a:off x="632051" y="3530600"/>
          <a:ext cx="35147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Equation" r:id="rId3" imgW="1892160" imgH="368280" progId="Equation.3">
                  <p:embed/>
                </p:oleObj>
              </mc:Choice>
              <mc:Fallback>
                <p:oleObj name="Equation" r:id="rId3" imgW="189216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051" y="3530600"/>
                        <a:ext cx="3514725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648200" y="1099930"/>
            <a:ext cx="4350026" cy="535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243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B207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6B0E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Alternative canonical coordinates:</a:t>
            </a:r>
          </a:p>
          <a:p>
            <a:pPr lvl="1"/>
            <a:r>
              <a:rPr lang="en-US" smtClean="0"/>
              <a:t>Cyclotron mode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 smtClean="0"/>
              <a:t>Drift mode</a:t>
            </a:r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 smtClean="0"/>
              <a:t>Round to flat: (k, d) to (x, y)</a:t>
            </a:r>
          </a:p>
          <a:p>
            <a:pPr lvl="1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81933"/>
              </p:ext>
            </p:extLst>
          </p:nvPr>
        </p:nvGraphicFramePr>
        <p:xfrm>
          <a:off x="4629150" y="2248506"/>
          <a:ext cx="39036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Equation" r:id="rId5" imgW="2095200" imgH="482400" progId="Equation.3">
                  <p:embed/>
                </p:oleObj>
              </mc:Choice>
              <mc:Fallback>
                <p:oleObj name="Equation" r:id="rId5" imgW="20952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9150" y="2248506"/>
                        <a:ext cx="3903662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70708"/>
              </p:ext>
            </p:extLst>
          </p:nvPr>
        </p:nvGraphicFramePr>
        <p:xfrm>
          <a:off x="4514850" y="3327400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Equation" r:id="rId7" imgW="114120" imgH="203040" progId="Equation.3">
                  <p:embed/>
                </p:oleObj>
              </mc:Choice>
              <mc:Fallback>
                <p:oleObj name="Equation" r:id="rId7" imgW="114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7400"/>
                        <a:ext cx="114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98063"/>
              </p:ext>
            </p:extLst>
          </p:nvPr>
        </p:nvGraphicFramePr>
        <p:xfrm>
          <a:off x="4514850" y="3530600"/>
          <a:ext cx="3841976" cy="87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Equation" r:id="rId9" imgW="2057400" imgH="469800" progId="Equation.3">
                  <p:embed/>
                </p:oleObj>
              </mc:Choice>
              <mc:Fallback>
                <p:oleObj name="Equation" r:id="rId9" imgW="20574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530600"/>
                        <a:ext cx="3841976" cy="87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295500"/>
              </p:ext>
            </p:extLst>
          </p:nvPr>
        </p:nvGraphicFramePr>
        <p:xfrm>
          <a:off x="1247775" y="4582062"/>
          <a:ext cx="20145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Equation" r:id="rId11" imgW="1079280" imgH="469800" progId="Equation.3">
                  <p:embed/>
                </p:oleObj>
              </mc:Choice>
              <mc:Fallback>
                <p:oleObj name="Equation" r:id="rId11" imgW="1079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582062"/>
                        <a:ext cx="20145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3414" y="53679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smtClean="0"/>
              <a:t>References</a:t>
            </a:r>
          </a:p>
          <a:p>
            <a:r>
              <a:rPr lang="en-US" sz="1600" smtClean="0"/>
              <a:t>A</a:t>
            </a:r>
            <a:r>
              <a:rPr lang="en-US" sz="1600"/>
              <a:t>. Burov, S. Nagaitsev, A. Shemyakin, PRSTAB 3 094002 (2000)</a:t>
            </a:r>
          </a:p>
          <a:p>
            <a:r>
              <a:rPr lang="en-US" sz="1600"/>
              <a:t>A. Burov, S. Nagaitsev, Y. Derbenev, Phys. Rev. E 66, 016503 (2002)</a:t>
            </a:r>
          </a:p>
          <a:p>
            <a:r>
              <a:rPr lang="en-US" sz="1600"/>
              <a:t>K.J. Kim, PRSTAB 6 104002 (2003)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4407437"/>
            <a:ext cx="2660073" cy="135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9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Cooling within solenoids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1099930"/>
            <a:ext cx="4629426" cy="5353879"/>
          </a:xfrm>
        </p:spPr>
        <p:txBody>
          <a:bodyPr/>
          <a:lstStyle/>
          <a:p>
            <a:r>
              <a:rPr lang="en-US" smtClean="0"/>
              <a:t>Ionization cooling</a:t>
            </a:r>
          </a:p>
          <a:p>
            <a:pPr lvl="1"/>
            <a:r>
              <a:rPr lang="en-US" smtClean="0"/>
              <a:t>Absorbers within solenoids</a:t>
            </a:r>
          </a:p>
          <a:p>
            <a:pPr lvl="2"/>
            <a:r>
              <a:rPr lang="en-US" smtClean="0"/>
              <a:t>Cools k</a:t>
            </a:r>
            <a:r>
              <a:rPr lang="en-US" baseline="-25000" smtClean="0"/>
              <a:t>1</a:t>
            </a:r>
            <a:r>
              <a:rPr lang="en-US" smtClean="0"/>
              <a:t>, k</a:t>
            </a:r>
            <a:r>
              <a:rPr lang="en-US" baseline="-25000" smtClean="0"/>
              <a:t>2</a:t>
            </a:r>
          </a:p>
          <a:p>
            <a:pPr lvl="1"/>
            <a:r>
              <a:rPr lang="en-US" smtClean="0"/>
              <a:t>Cyclotron mode is preferentially cooled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With</a:t>
            </a:r>
            <a:endParaRPr lang="en-US" smtClean="0"/>
          </a:p>
          <a:p>
            <a:pPr marL="914400" lvl="2" indent="0">
              <a:buNone/>
            </a:pPr>
            <a:endParaRPr lang="en-US"/>
          </a:p>
          <a:p>
            <a:pPr lvl="2"/>
            <a:endParaRPr lang="en-US" baseline="-25000"/>
          </a:p>
          <a:p>
            <a:pPr lvl="1"/>
            <a:r>
              <a:rPr lang="en-US" smtClean="0"/>
              <a:t>Typically (at </a:t>
            </a:r>
            <a:r>
              <a:rPr lang="el-GR" smtClean="0"/>
              <a:t>ε</a:t>
            </a:r>
            <a:r>
              <a:rPr lang="en-US" baseline="-25000" smtClean="0"/>
              <a:t>x</a:t>
            </a:r>
            <a:r>
              <a:rPr lang="en-US" smtClean="0"/>
              <a:t>=</a:t>
            </a:r>
            <a:r>
              <a:rPr lang="el-GR"/>
              <a:t> </a:t>
            </a:r>
            <a:r>
              <a:rPr lang="el-GR" smtClean="0"/>
              <a:t>ε</a:t>
            </a:r>
            <a:r>
              <a:rPr lang="en-US" baseline="-25000" smtClean="0"/>
              <a:t>y</a:t>
            </a:r>
            <a:r>
              <a:rPr lang="en-US" smtClean="0"/>
              <a:t>=</a:t>
            </a:r>
            <a:r>
              <a:rPr lang="el-GR"/>
              <a:t> </a:t>
            </a:r>
            <a:r>
              <a:rPr lang="el-GR" smtClean="0"/>
              <a:t>ε</a:t>
            </a:r>
            <a:r>
              <a:rPr lang="en-US" baseline="-25000" smtClean="0"/>
              <a:t>t</a:t>
            </a:r>
            <a:r>
              <a:rPr lang="en-US" smtClean="0"/>
              <a:t>)</a:t>
            </a:r>
          </a:p>
          <a:p>
            <a:pPr lvl="2"/>
            <a:r>
              <a:rPr lang="el-GR" sz="2400" smtClean="0"/>
              <a:t>ε</a:t>
            </a:r>
            <a:r>
              <a:rPr lang="en-US" sz="2400" baseline="-25000" smtClean="0"/>
              <a:t>1</a:t>
            </a:r>
            <a:r>
              <a:rPr lang="el-GR" sz="2400" smtClean="0"/>
              <a:t>ε</a:t>
            </a:r>
            <a:r>
              <a:rPr lang="en-US" sz="2400" baseline="-25000" smtClean="0"/>
              <a:t>2 </a:t>
            </a:r>
            <a:r>
              <a:rPr lang="en-US" sz="2400" smtClean="0"/>
              <a:t> =</a:t>
            </a:r>
            <a:r>
              <a:rPr lang="el-GR" sz="2400" smtClean="0"/>
              <a:t>ε</a:t>
            </a:r>
            <a:r>
              <a:rPr lang="en-US" sz="2400" baseline="-25000"/>
              <a:t>k</a:t>
            </a:r>
            <a:r>
              <a:rPr lang="en-US" sz="2400" smtClean="0"/>
              <a:t> </a:t>
            </a:r>
            <a:r>
              <a:rPr lang="el-GR" sz="2400" smtClean="0"/>
              <a:t>ε</a:t>
            </a:r>
            <a:r>
              <a:rPr lang="en-US" sz="2400" baseline="-25000" smtClean="0"/>
              <a:t>d</a:t>
            </a:r>
            <a:r>
              <a:rPr lang="en-US" sz="2400" smtClean="0"/>
              <a:t>= (</a:t>
            </a:r>
            <a:r>
              <a:rPr lang="el-GR" sz="2400"/>
              <a:t>ε</a:t>
            </a:r>
            <a:r>
              <a:rPr lang="en-US" sz="2400" baseline="-25000" smtClean="0"/>
              <a:t>t</a:t>
            </a:r>
            <a:r>
              <a:rPr lang="en-US" sz="2400" smtClean="0"/>
              <a:t>-ℓ)</a:t>
            </a:r>
            <a:r>
              <a:rPr lang="en-US" sz="2400"/>
              <a:t> (</a:t>
            </a:r>
            <a:r>
              <a:rPr lang="el-GR" sz="2400"/>
              <a:t>ε</a:t>
            </a:r>
            <a:r>
              <a:rPr lang="en-US" sz="2400" baseline="-25000" smtClean="0"/>
              <a:t>t</a:t>
            </a:r>
            <a:r>
              <a:rPr lang="en-US" sz="2400" smtClean="0"/>
              <a:t>+ℓ</a:t>
            </a:r>
            <a:r>
              <a:rPr lang="en-US" sz="2400"/>
              <a:t>)</a:t>
            </a:r>
          </a:p>
          <a:p>
            <a:pPr lvl="2"/>
            <a:endParaRPr lang="en-US" sz="2800" smtClean="0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mtClean="0"/>
              <a:t>With field flips:</a:t>
            </a:r>
          </a:p>
          <a:p>
            <a:pPr lvl="1"/>
            <a:r>
              <a:rPr lang="en-US" smtClean="0"/>
              <a:t>k</a:t>
            </a:r>
            <a:r>
              <a:rPr lang="en-US" baseline="-25000" smtClean="0"/>
              <a:t>1, </a:t>
            </a:r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  and d</a:t>
            </a:r>
            <a:r>
              <a:rPr lang="en-US" baseline="-25000" smtClean="0"/>
              <a:t>1</a:t>
            </a:r>
            <a:r>
              <a:rPr lang="en-US" smtClean="0"/>
              <a:t>, d</a:t>
            </a:r>
            <a:r>
              <a:rPr lang="en-US" baseline="-25000" smtClean="0"/>
              <a:t>2</a:t>
            </a:r>
            <a:r>
              <a:rPr lang="en-US" smtClean="0"/>
              <a:t> change identities with each flip</a:t>
            </a:r>
          </a:p>
          <a:p>
            <a:pPr lvl="1"/>
            <a:r>
              <a:rPr lang="en-US" smtClean="0"/>
              <a:t>Both modes are equally damped</a:t>
            </a:r>
          </a:p>
          <a:p>
            <a:pPr lvl="2"/>
            <a:r>
              <a:rPr lang="en-US" smtClean="0"/>
              <a:t>Angular momentum is damped</a:t>
            </a:r>
          </a:p>
          <a:p>
            <a:r>
              <a:rPr lang="en-US" smtClean="0"/>
              <a:t>Without field flips</a:t>
            </a:r>
          </a:p>
          <a:p>
            <a:pPr lvl="1"/>
            <a:r>
              <a:rPr lang="en-US" smtClean="0"/>
              <a:t>One mode is preferentially cooled</a:t>
            </a:r>
          </a:p>
          <a:p>
            <a:pPr lvl="1"/>
            <a:r>
              <a:rPr lang="en-US" smtClean="0"/>
              <a:t>Canonical angular momentum not damped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56852"/>
              </p:ext>
            </p:extLst>
          </p:nvPr>
        </p:nvGraphicFramePr>
        <p:xfrm>
          <a:off x="2096142" y="3515879"/>
          <a:ext cx="2152403" cy="79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3" imgW="1002960" imgH="368280" progId="Equation.3">
                  <p:embed/>
                </p:oleObj>
              </mc:Choice>
              <mc:Fallback>
                <p:oleObj name="Equation" r:id="rId3" imgW="100296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6142" y="3515879"/>
                        <a:ext cx="2152403" cy="790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742244"/>
              </p:ext>
            </p:extLst>
          </p:nvPr>
        </p:nvGraphicFramePr>
        <p:xfrm>
          <a:off x="1746250" y="5315382"/>
          <a:ext cx="2198983" cy="602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5" imgW="927000" imgH="253800" progId="Equation.3">
                  <p:embed/>
                </p:oleObj>
              </mc:Choice>
              <mc:Fallback>
                <p:oleObj name="Equation" r:id="rId5" imgW="927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6250" y="5315382"/>
                        <a:ext cx="2198983" cy="602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8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5" y="1231632"/>
            <a:ext cx="2748104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5" y="1231632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Front End Cooling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1003525"/>
            <a:ext cx="4350026" cy="5353879"/>
          </a:xfrm>
        </p:spPr>
        <p:txBody>
          <a:bodyPr/>
          <a:lstStyle/>
          <a:p>
            <a:r>
              <a:rPr lang="en-US" smtClean="0"/>
              <a:t>With field flip</a:t>
            </a:r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pPr lvl="1"/>
            <a:r>
              <a:rPr lang="en-US" smtClean="0"/>
              <a:t>100m of cooling:</a:t>
            </a:r>
          </a:p>
          <a:p>
            <a:r>
              <a:rPr lang="en-US" b="0" err="1" smtClean="0"/>
              <a:t>ε</a:t>
            </a:r>
            <a:r>
              <a:rPr lang="en-US" b="0" baseline="-25000" err="1" smtClean="0"/>
              <a:t>┴,N</a:t>
            </a:r>
            <a:r>
              <a:rPr lang="en-US" b="0" smtClean="0"/>
              <a:t> : 0.016</a:t>
            </a:r>
            <a:r>
              <a:rPr lang="en-US" b="0" smtClean="0">
                <a:sym typeface="Wingdings" panose="05000000000000000000" pitchFamily="2" charset="2"/>
              </a:rPr>
              <a:t>0.0054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ℓ </a:t>
            </a:r>
            <a:r>
              <a:rPr lang="en-US" smtClean="0">
                <a:sym typeface="Wingdings" panose="05000000000000000000" pitchFamily="2" charset="2"/>
              </a:rPr>
              <a:t>damped:0.450.05</a:t>
            </a:r>
          </a:p>
          <a:p>
            <a:pPr lvl="2"/>
            <a:r>
              <a:rPr lang="el-GR"/>
              <a:t>ε</a:t>
            </a:r>
            <a:r>
              <a:rPr lang="en-US" baseline="-25000"/>
              <a:t>+</a:t>
            </a:r>
            <a:r>
              <a:rPr lang="en-US"/>
              <a:t> </a:t>
            </a:r>
            <a:r>
              <a:rPr lang="en-US" smtClean="0"/>
              <a:t>, </a:t>
            </a:r>
            <a:r>
              <a:rPr lang="el-GR" smtClean="0"/>
              <a:t>ε</a:t>
            </a:r>
            <a:r>
              <a:rPr lang="en-US" baseline="-25000" smtClean="0"/>
              <a:t>-  </a:t>
            </a:r>
            <a:r>
              <a:rPr lang="en-US" smtClean="0"/>
              <a:t>both damped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4267200" y="984250"/>
            <a:ext cx="4731026" cy="5353879"/>
          </a:xfrm>
        </p:spPr>
        <p:txBody>
          <a:bodyPr/>
          <a:lstStyle/>
          <a:p>
            <a:r>
              <a:rPr lang="en-US" smtClean="0"/>
              <a:t>Without field flip</a:t>
            </a:r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pPr lvl="1"/>
            <a:r>
              <a:rPr lang="en-US" smtClean="0"/>
              <a:t>100m of cooling</a:t>
            </a:r>
          </a:p>
          <a:p>
            <a:r>
              <a:rPr lang="en-US" b="0" err="1" smtClean="0"/>
              <a:t>ε</a:t>
            </a:r>
            <a:r>
              <a:rPr lang="en-US" b="0" baseline="-25000" err="1" smtClean="0"/>
              <a:t>┴,N</a:t>
            </a:r>
            <a:r>
              <a:rPr lang="en-US" b="0" smtClean="0"/>
              <a:t>=(</a:t>
            </a:r>
            <a:r>
              <a:rPr lang="el-GR" b="0" smtClean="0"/>
              <a:t>ε</a:t>
            </a:r>
            <a:r>
              <a:rPr lang="en-US" b="0" baseline="-25000" smtClean="0"/>
              <a:t>+</a:t>
            </a:r>
            <a:r>
              <a:rPr lang="en-US" b="0" smtClean="0"/>
              <a:t> </a:t>
            </a:r>
            <a:r>
              <a:rPr lang="el-GR" b="0" smtClean="0"/>
              <a:t>ε</a:t>
            </a:r>
            <a:r>
              <a:rPr lang="en-US" b="0" baseline="-25000" smtClean="0"/>
              <a:t>-</a:t>
            </a:r>
            <a:r>
              <a:rPr lang="en-US" b="0" smtClean="0"/>
              <a:t>)</a:t>
            </a:r>
            <a:r>
              <a:rPr lang="en-US" b="0" baseline="30000" smtClean="0"/>
              <a:t>1/2</a:t>
            </a:r>
            <a:r>
              <a:rPr lang="en-US" b="0" smtClean="0"/>
              <a:t> :0.016</a:t>
            </a:r>
            <a:r>
              <a:rPr lang="en-US" b="0" smtClean="0">
                <a:sym typeface="Wingdings" panose="05000000000000000000" pitchFamily="2" charset="2"/>
              </a:rPr>
              <a:t>0.0078</a:t>
            </a:r>
            <a:endParaRPr lang="en-US" smtClean="0">
              <a:sym typeface="Wingdings" panose="05000000000000000000" pitchFamily="2" charset="2"/>
            </a:endParaRPr>
          </a:p>
          <a:p>
            <a:pPr lvl="1"/>
            <a:r>
              <a:rPr lang="en-US" smtClean="0">
                <a:sym typeface="Wingdings" panose="05000000000000000000" pitchFamily="2" charset="2"/>
              </a:rPr>
              <a:t>ℓ increases:0.451.20</a:t>
            </a:r>
          </a:p>
          <a:p>
            <a:pPr lvl="2"/>
            <a:r>
              <a:rPr lang="el-GR"/>
              <a:t>ε</a:t>
            </a:r>
            <a:r>
              <a:rPr lang="en-US" baseline="-25000"/>
              <a:t>+</a:t>
            </a:r>
            <a:r>
              <a:rPr lang="en-US"/>
              <a:t> </a:t>
            </a:r>
            <a:r>
              <a:rPr lang="en-US" smtClean="0"/>
              <a:t>/</a:t>
            </a:r>
            <a:r>
              <a:rPr lang="el-GR" smtClean="0"/>
              <a:t>ε</a:t>
            </a:r>
            <a:r>
              <a:rPr lang="en-US" baseline="-25000" smtClean="0"/>
              <a:t>- </a:t>
            </a:r>
            <a:r>
              <a:rPr lang="en-US" smtClean="0"/>
              <a:t> = ~15</a:t>
            </a:r>
          </a:p>
          <a:p>
            <a:pPr marL="514350" lvl="1" indent="0">
              <a:buNone/>
            </a:pPr>
            <a:r>
              <a:rPr lang="en-US" sz="2000" smtClean="0">
                <a:sym typeface="Wingdings" panose="05000000000000000000" pitchFamily="2" charset="2"/>
              </a:rPr>
              <a:t>k</a:t>
            </a:r>
            <a:r>
              <a:rPr lang="en-US" sz="2000" baseline="-25000" smtClean="0">
                <a:sym typeface="Wingdings" panose="05000000000000000000" pitchFamily="2" charset="2"/>
              </a:rPr>
              <a:t>x,</a:t>
            </a:r>
            <a:r>
              <a:rPr lang="en-US" sz="2000" smtClean="0">
                <a:sym typeface="Wingdings" panose="05000000000000000000" pitchFamily="2" charset="2"/>
              </a:rPr>
              <a:t>k</a:t>
            </a:r>
            <a:r>
              <a:rPr lang="en-US" sz="2000" baseline="-25000" smtClean="0">
                <a:sym typeface="Wingdings" panose="05000000000000000000" pitchFamily="2" charset="2"/>
              </a:rPr>
              <a:t>y</a:t>
            </a:r>
            <a:r>
              <a:rPr lang="en-US" sz="2000" smtClean="0">
                <a:sym typeface="Wingdings" panose="05000000000000000000" pitchFamily="2" charset="2"/>
              </a:rPr>
              <a:t> are damped d</a:t>
            </a:r>
            <a:r>
              <a:rPr lang="en-US" sz="2000" baseline="-25000" smtClean="0">
                <a:sym typeface="Wingdings" panose="05000000000000000000" pitchFamily="2" charset="2"/>
              </a:rPr>
              <a:t>x</a:t>
            </a:r>
            <a:r>
              <a:rPr lang="en-US" sz="2000" smtClean="0">
                <a:sym typeface="Wingdings" panose="05000000000000000000" pitchFamily="2" charset="2"/>
              </a:rPr>
              <a:t>, d</a:t>
            </a:r>
            <a:r>
              <a:rPr lang="en-US" sz="2000" baseline="-25000" smtClean="0">
                <a:sym typeface="Wingdings" panose="05000000000000000000" pitchFamily="2" charset="2"/>
              </a:rPr>
              <a:t>y</a:t>
            </a:r>
            <a:r>
              <a:rPr lang="en-US" sz="2000" smtClean="0">
                <a:sym typeface="Wingdings" panose="05000000000000000000" pitchFamily="2" charset="2"/>
              </a:rPr>
              <a:t> not damped</a:t>
            </a:r>
            <a:endParaRPr lang="en-US" sz="2000">
              <a:sym typeface="Wingdings" panose="05000000000000000000" pitchFamily="2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523892" y="1665958"/>
            <a:ext cx="0" cy="762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27245" y="1580391"/>
            <a:ext cx="0" cy="762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201585"/>
              </p:ext>
            </p:extLst>
          </p:nvPr>
        </p:nvGraphicFramePr>
        <p:xfrm>
          <a:off x="4724400" y="4226949"/>
          <a:ext cx="3263334" cy="252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1008" y="4396633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mtClean="0">
                <a:solidFill>
                  <a:srgbClr val="00B050"/>
                </a:solidFill>
              </a:rPr>
              <a:t>ε</a:t>
            </a:r>
            <a:r>
              <a:rPr lang="en-US" b="1" baseline="-25000" smtClean="0">
                <a:solidFill>
                  <a:srgbClr val="00B050"/>
                </a:solidFill>
              </a:rPr>
              <a:t>+c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93299" y="6153463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mtClean="0">
                <a:solidFill>
                  <a:srgbClr val="C00000"/>
                </a:solidFill>
              </a:rPr>
              <a:t>ε</a:t>
            </a:r>
            <a:r>
              <a:rPr lang="en-US" b="1" baseline="-25000" smtClean="0">
                <a:solidFill>
                  <a:srgbClr val="C00000"/>
                </a:solidFill>
              </a:rPr>
              <a:t>-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93299" y="567125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mtClean="0">
                <a:solidFill>
                  <a:srgbClr val="000CF2"/>
                </a:solidFill>
              </a:rPr>
              <a:t>ε</a:t>
            </a:r>
            <a:r>
              <a:rPr lang="en-US" b="1" baseline="-25000" smtClean="0">
                <a:solidFill>
                  <a:srgbClr val="000CF2"/>
                </a:solidFill>
              </a:rPr>
              <a:t>t,N</a:t>
            </a:r>
            <a:endParaRPr lang="en-US" b="1">
              <a:solidFill>
                <a:srgbClr val="000CF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86463" y="567125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mtClean="0">
                <a:solidFill>
                  <a:srgbClr val="000CF2"/>
                </a:solidFill>
              </a:rPr>
              <a:t>ε</a:t>
            </a:r>
            <a:r>
              <a:rPr lang="en-US" b="1" baseline="-25000" smtClean="0">
                <a:solidFill>
                  <a:srgbClr val="000CF2"/>
                </a:solidFill>
              </a:rPr>
              <a:t>t,N</a:t>
            </a:r>
            <a:endParaRPr lang="en-US" b="1">
              <a:solidFill>
                <a:srgbClr val="000CF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09489" y="530191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990099"/>
                </a:solidFill>
              </a:rPr>
              <a:t>ℓ</a:t>
            </a:r>
            <a:endParaRPr lang="en-US" b="1">
              <a:solidFill>
                <a:srgbClr val="990099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40879" y="615346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990099"/>
                </a:solidFill>
              </a:rPr>
              <a:t>ℓ</a:t>
            </a:r>
            <a:endParaRPr lang="en-US" b="1">
              <a:solidFill>
                <a:srgbClr val="990099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8279"/>
              </p:ext>
            </p:extLst>
          </p:nvPr>
        </p:nvGraphicFramePr>
        <p:xfrm>
          <a:off x="337046" y="4392135"/>
          <a:ext cx="3619812" cy="255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06680" y="4932587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mtClean="0">
                <a:solidFill>
                  <a:srgbClr val="00B050"/>
                </a:solidFill>
              </a:rPr>
              <a:t>ε</a:t>
            </a:r>
            <a:r>
              <a:rPr lang="en-US" b="1" baseline="-25000" smtClean="0">
                <a:solidFill>
                  <a:srgbClr val="00B050"/>
                </a:solidFill>
              </a:rPr>
              <a:t>+c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4197" y="5784131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mtClean="0">
                <a:solidFill>
                  <a:srgbClr val="C00000"/>
                </a:solidFill>
              </a:rPr>
              <a:t>ε</a:t>
            </a:r>
            <a:r>
              <a:rPr lang="en-US" b="1" baseline="-25000" smtClean="0">
                <a:solidFill>
                  <a:srgbClr val="C00000"/>
                </a:solidFill>
              </a:rPr>
              <a:t>-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Variant: Quad focusing  for final cooling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1099930"/>
            <a:ext cx="4742110" cy="5353879"/>
          </a:xfrm>
        </p:spPr>
        <p:txBody>
          <a:bodyPr/>
          <a:lstStyle/>
          <a:p>
            <a:r>
              <a:rPr lang="en-US" smtClean="0"/>
              <a:t>Focusing onto short absorbers (LiH /Be)</a:t>
            </a:r>
          </a:p>
          <a:p>
            <a:pPr lvl="1"/>
            <a:r>
              <a:rPr lang="en-US" smtClean="0"/>
              <a:t>Can obtain small </a:t>
            </a:r>
            <a:r>
              <a:rPr lang="el-GR" smtClean="0"/>
              <a:t>β</a:t>
            </a:r>
            <a:r>
              <a:rPr lang="en-US" baseline="30000" smtClean="0"/>
              <a:t>*</a:t>
            </a:r>
            <a:endParaRPr lang="en-US" smtClean="0"/>
          </a:p>
          <a:p>
            <a:r>
              <a:rPr lang="en-US" smtClean="0"/>
              <a:t>Quad focusing</a:t>
            </a:r>
          </a:p>
          <a:p>
            <a:pPr lvl="1"/>
            <a:r>
              <a:rPr lang="en-US" smtClean="0"/>
              <a:t>use higher energy (0.8 GeV)</a:t>
            </a:r>
          </a:p>
          <a:p>
            <a:pPr lvl="1"/>
            <a:r>
              <a:rPr lang="el-GR" smtClean="0"/>
              <a:t>β</a:t>
            </a:r>
            <a:r>
              <a:rPr lang="en-US" baseline="-25000" smtClean="0"/>
              <a:t>x</a:t>
            </a:r>
            <a:r>
              <a:rPr lang="en-US" smtClean="0"/>
              <a:t> ≠ </a:t>
            </a:r>
            <a:r>
              <a:rPr lang="el-GR" smtClean="0"/>
              <a:t>β</a:t>
            </a:r>
            <a:r>
              <a:rPr lang="en-US" baseline="-25000" smtClean="0"/>
              <a:t>y </a:t>
            </a:r>
            <a:r>
              <a:rPr lang="en-US" smtClean="0"/>
              <a:t> -- obtains flat beam ?</a:t>
            </a:r>
          </a:p>
          <a:p>
            <a:pPr lvl="2"/>
            <a:r>
              <a:rPr lang="en-US" smtClean="0"/>
              <a:t>cool in only 1-D ?</a:t>
            </a:r>
          </a:p>
          <a:p>
            <a:pPr lvl="1"/>
            <a:r>
              <a:rPr lang="en-US" smtClean="0"/>
              <a:t>use B</a:t>
            </a:r>
            <a:r>
              <a:rPr lang="en-US" baseline="-25000" smtClean="0"/>
              <a:t>max</a:t>
            </a:r>
            <a:r>
              <a:rPr lang="en-US" smtClean="0"/>
              <a:t>=8 T </a:t>
            </a:r>
            <a:r>
              <a:rPr lang="en-US" smtClean="0">
                <a:sym typeface="Wingdings" panose="05000000000000000000" pitchFamily="2" charset="2"/>
              </a:rPr>
              <a:t> 14T</a:t>
            </a:r>
            <a:endParaRPr lang="en-US" smtClean="0"/>
          </a:p>
          <a:p>
            <a:pPr lvl="1"/>
            <a:r>
              <a:rPr lang="en-US" smtClean="0"/>
              <a:t>cool in rings (multipass)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24102"/>
            <a:ext cx="4349750" cy="282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84" y="1194090"/>
            <a:ext cx="3923607" cy="213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182096"/>
              </p:ext>
            </p:extLst>
          </p:nvPr>
        </p:nvGraphicFramePr>
        <p:xfrm>
          <a:off x="746674" y="5370022"/>
          <a:ext cx="3373893" cy="101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5" imgW="1523880" imgH="457200" progId="Equation.3">
                  <p:embed/>
                </p:oleObj>
              </mc:Choice>
              <mc:Fallback>
                <p:oleObj name="Equation" r:id="rId5" imgW="152388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74" y="5370022"/>
                        <a:ext cx="3373893" cy="101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0018" y="614918"/>
            <a:ext cx="311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T. Hart, D. Summers IPAC15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85" y="3556244"/>
            <a:ext cx="3381403" cy="26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2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Variant: “thick” wedge transform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3" y="1099930"/>
            <a:ext cx="5044921" cy="5353879"/>
          </a:xfrm>
        </p:spPr>
        <p:txBody>
          <a:bodyPr/>
          <a:lstStyle/>
          <a:p>
            <a:r>
              <a:rPr lang="en-US" smtClean="0"/>
              <a:t>If </a:t>
            </a:r>
            <a:r>
              <a:rPr lang="el-GR" smtClean="0">
                <a:latin typeface="Times New Roman"/>
                <a:cs typeface="Times New Roman"/>
              </a:rPr>
              <a:t>δ</a:t>
            </a:r>
            <a:r>
              <a:rPr lang="en-US" smtClean="0">
                <a:latin typeface="Times New Roman"/>
                <a:cs typeface="Times New Roman"/>
              </a:rPr>
              <a:t>p/p </a:t>
            </a:r>
            <a:r>
              <a:rPr lang="en-US" smtClean="0"/>
              <a:t>introduced by wedge &gt;&gt; </a:t>
            </a:r>
            <a:r>
              <a:rPr lang="el-GR">
                <a:latin typeface="Times New Roman"/>
                <a:cs typeface="Times New Roman"/>
              </a:rPr>
              <a:t>δ</a:t>
            </a:r>
            <a:r>
              <a:rPr lang="en-US" smtClean="0">
                <a:latin typeface="Times New Roman"/>
                <a:cs typeface="Times New Roman"/>
              </a:rPr>
              <a:t>p/p</a:t>
            </a:r>
            <a:r>
              <a:rPr lang="en-US" baseline="-25000" smtClean="0">
                <a:latin typeface="Times New Roman"/>
                <a:cs typeface="Times New Roman"/>
              </a:rPr>
              <a:t>beam</a:t>
            </a:r>
            <a:r>
              <a:rPr lang="en-US" sz="2000" smtClean="0"/>
              <a:t>; </a:t>
            </a:r>
          </a:p>
          <a:p>
            <a:pPr lvl="1"/>
            <a:r>
              <a:rPr lang="en-US" sz="1800" smtClean="0"/>
              <a:t>can get large emittance exchange</a:t>
            </a:r>
          </a:p>
          <a:p>
            <a:pPr lvl="2"/>
            <a:r>
              <a:rPr lang="en-US" sz="1600" smtClean="0"/>
              <a:t>exchanges x with </a:t>
            </a:r>
            <a:r>
              <a:rPr lang="el-GR" sz="1600">
                <a:latin typeface="Times New Roman"/>
                <a:cs typeface="Times New Roman"/>
              </a:rPr>
              <a:t>δ</a:t>
            </a:r>
            <a:r>
              <a:rPr lang="en-US" sz="1600" smtClean="0">
                <a:latin typeface="Times New Roman"/>
                <a:cs typeface="Times New Roman"/>
              </a:rPr>
              <a:t>p (</a:t>
            </a:r>
            <a:r>
              <a:rPr lang="en-US" sz="1600" smtClean="0">
                <a:solidFill>
                  <a:schemeClr val="tx1"/>
                </a:solidFill>
                <a:latin typeface="Times New Roman"/>
                <a:cs typeface="Times New Roman"/>
              </a:rPr>
              <a:t>Mucool 003</a:t>
            </a:r>
            <a:r>
              <a:rPr lang="en-US" sz="1600" smtClean="0">
                <a:latin typeface="Times New Roman"/>
                <a:cs typeface="Times New Roman"/>
              </a:rPr>
              <a:t>)</a:t>
            </a:r>
            <a:endParaRPr lang="en-US" sz="1600" smtClean="0"/>
          </a:p>
          <a:p>
            <a:r>
              <a:rPr lang="en-US" smtClean="0">
                <a:latin typeface="Times New Roman"/>
                <a:cs typeface="Times New Roman"/>
              </a:rPr>
              <a:t>Example:</a:t>
            </a:r>
          </a:p>
          <a:p>
            <a:pPr lvl="1"/>
            <a:r>
              <a:rPr lang="en-US" smtClean="0">
                <a:latin typeface="Times New Roman"/>
                <a:cs typeface="Times New Roman"/>
              </a:rPr>
              <a:t>100 MeV/c; </a:t>
            </a:r>
            <a:r>
              <a:rPr lang="el-GR" smtClean="0">
                <a:latin typeface="Times New Roman"/>
                <a:cs typeface="Times New Roman"/>
              </a:rPr>
              <a:t>δ</a:t>
            </a:r>
            <a:r>
              <a:rPr lang="en-US" smtClean="0">
                <a:latin typeface="Times New Roman"/>
                <a:cs typeface="Times New Roman"/>
              </a:rPr>
              <a:t>p=0.5MeV/c</a:t>
            </a:r>
          </a:p>
          <a:p>
            <a:pPr lvl="2"/>
            <a:r>
              <a:rPr lang="en-US" smtClean="0">
                <a:latin typeface="Times New Roman"/>
                <a:cs typeface="Times New Roman"/>
                <a:sym typeface="Symbol"/>
              </a:rPr>
              <a:t></a:t>
            </a:r>
            <a:r>
              <a:rPr lang="en-US" baseline="-25000" smtClean="0">
                <a:latin typeface="Times New Roman"/>
                <a:cs typeface="Times New Roman"/>
                <a:sym typeface="Symbol"/>
              </a:rPr>
              <a:t></a:t>
            </a:r>
            <a:r>
              <a:rPr lang="en-US" smtClean="0">
                <a:latin typeface="Times New Roman"/>
                <a:cs typeface="Times New Roman"/>
                <a:sym typeface="Symbol"/>
              </a:rPr>
              <a:t>= 10</a:t>
            </a:r>
            <a:r>
              <a:rPr lang="en-US" baseline="30000" smtClean="0">
                <a:latin typeface="Times New Roman"/>
                <a:cs typeface="Times New Roman"/>
                <a:sym typeface="Symbol"/>
              </a:rPr>
              <a:t>-4</a:t>
            </a:r>
            <a:r>
              <a:rPr lang="en-US" smtClean="0">
                <a:latin typeface="Times New Roman"/>
                <a:cs typeface="Times New Roman"/>
                <a:sym typeface="Symbol"/>
              </a:rPr>
              <a:t>m, </a:t>
            </a:r>
            <a:r>
              <a:rPr lang="el-GR" smtClean="0">
                <a:latin typeface="Times New Roman"/>
                <a:cs typeface="Times New Roman"/>
                <a:sym typeface="Symbol"/>
              </a:rPr>
              <a:t>β</a:t>
            </a:r>
            <a:r>
              <a:rPr lang="en-US" baseline="-2500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mtClean="0">
                <a:latin typeface="Times New Roman"/>
                <a:cs typeface="Times New Roman"/>
                <a:sym typeface="Symbol"/>
              </a:rPr>
              <a:t>=1cm</a:t>
            </a:r>
            <a:endParaRPr lang="en-US" smtClean="0">
              <a:latin typeface="Times New Roman"/>
              <a:cs typeface="Times New Roman"/>
            </a:endParaRPr>
          </a:p>
          <a:p>
            <a:pPr lvl="2"/>
            <a:r>
              <a:rPr lang="en-US" smtClean="0">
                <a:latin typeface="Times New Roman"/>
                <a:cs typeface="Times New Roman"/>
              </a:rPr>
              <a:t>Be wedge 0.6cm, 140</a:t>
            </a:r>
            <a:r>
              <a:rPr lang="en-US" smtClean="0">
                <a:latin typeface="Times New Roman"/>
                <a:cs typeface="Times New Roman"/>
                <a:sym typeface="Symbol"/>
              </a:rPr>
              <a:t> wedge</a:t>
            </a:r>
            <a:r>
              <a:rPr lang="en-US" smtClean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baseline="-25000" smtClean="0">
                <a:latin typeface="Times New Roman"/>
                <a:cs typeface="Times New Roman"/>
              </a:rPr>
              <a:t> </a:t>
            </a:r>
            <a:r>
              <a:rPr lang="en-US" smtClean="0"/>
              <a:t>obtain factor of ~5 exchange</a:t>
            </a:r>
          </a:p>
          <a:p>
            <a:pPr lvl="1"/>
            <a:r>
              <a:rPr lang="en-US" smtClean="0">
                <a:sym typeface="Symbol"/>
              </a:rPr>
              <a:t></a:t>
            </a:r>
            <a:r>
              <a:rPr lang="en-US" baseline="-25000" smtClean="0">
                <a:sym typeface="Symbol"/>
              </a:rPr>
              <a:t>x</a:t>
            </a:r>
            <a:r>
              <a:rPr lang="en-US" smtClean="0">
                <a:sym typeface="Symbol"/>
              </a:rPr>
              <a:t> </a:t>
            </a:r>
            <a:r>
              <a:rPr lang="en-US" smtClean="0">
                <a:sym typeface="Wingdings" panose="05000000000000000000" pitchFamily="2" charset="2"/>
              </a:rPr>
              <a:t>0.2</a:t>
            </a:r>
            <a:r>
              <a:rPr lang="en-US">
                <a:sym typeface="Symbol"/>
              </a:rPr>
              <a:t> </a:t>
            </a:r>
            <a:r>
              <a:rPr lang="en-US" smtClean="0">
                <a:sym typeface="Symbol"/>
              </a:rPr>
              <a:t>×10</a:t>
            </a:r>
            <a:r>
              <a:rPr lang="en-US" baseline="30000" smtClean="0">
                <a:sym typeface="Symbol"/>
              </a:rPr>
              <a:t>-4</a:t>
            </a:r>
            <a:r>
              <a:rPr lang="en-US" smtClean="0">
                <a:sym typeface="Symbol"/>
              </a:rPr>
              <a:t>m; </a:t>
            </a:r>
            <a:r>
              <a:rPr lang="el-GR"/>
              <a:t>δ</a:t>
            </a:r>
            <a:r>
              <a:rPr lang="en-US" smtClean="0"/>
              <a:t>p=2.5 </a:t>
            </a:r>
            <a:r>
              <a:rPr lang="en-US"/>
              <a:t>MeV/c</a:t>
            </a:r>
          </a:p>
          <a:p>
            <a:r>
              <a:rPr lang="en-US" smtClean="0"/>
              <a:t>Much simpler than equivalent final cooling section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94" y="1194090"/>
            <a:ext cx="3620797" cy="19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59" y="3160841"/>
            <a:ext cx="2838450" cy="196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0"/>
          <a:ext cx="2057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5" imgW="2057400" imgH="546100" progId="Equation.3">
                  <p:embed/>
                </p:oleObj>
              </mc:Choice>
              <mc:Fallback>
                <p:oleObj name="Equation" r:id="rId5" imgW="20574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74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35344"/>
              </p:ext>
            </p:extLst>
          </p:nvPr>
        </p:nvGraphicFramePr>
        <p:xfrm>
          <a:off x="6067641" y="5431217"/>
          <a:ext cx="2526767" cy="72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7" imgW="1866600" imgH="533160" progId="Equation.3">
                  <p:embed/>
                </p:oleObj>
              </mc:Choice>
              <mc:Fallback>
                <p:oleObj name="Equation" r:id="rId7" imgW="186660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7641" y="5431217"/>
                        <a:ext cx="2526767" cy="721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6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Variant scenario: Cool, Round-to-flat, Slice, Recombine </a:t>
            </a:r>
            <a:r>
              <a:rPr lang="en-US" sz="2400" smtClean="0">
                <a:solidFill>
                  <a:schemeClr val="accent6"/>
                </a:solidFill>
              </a:rPr>
              <a:t>(w/ D. Summers, T. Hart)</a:t>
            </a:r>
            <a:r>
              <a:rPr lang="en-US" smtClean="0"/>
              <a:t>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984250"/>
            <a:ext cx="8723906" cy="535387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mtClean="0"/>
              <a:t>Cool</a:t>
            </a:r>
          </a:p>
          <a:p>
            <a:pPr lvl="1"/>
            <a:r>
              <a:rPr lang="en-US" smtClean="0"/>
              <a:t>Cool until system parameters are difficult  </a:t>
            </a:r>
          </a:p>
          <a:p>
            <a:pPr lvl="2"/>
            <a:r>
              <a:rPr lang="el-GR"/>
              <a:t>ε</a:t>
            </a:r>
            <a:r>
              <a:rPr lang="en-US" baseline="-25000"/>
              <a:t>x,y</a:t>
            </a:r>
            <a:r>
              <a:rPr lang="en-US"/>
              <a:t> (</a:t>
            </a:r>
            <a:r>
              <a:rPr lang="el-GR"/>
              <a:t>ε</a:t>
            </a:r>
            <a:r>
              <a:rPr lang="en-US" baseline="-25000"/>
              <a:t>t</a:t>
            </a:r>
            <a:r>
              <a:rPr lang="en-US"/>
              <a:t>) </a:t>
            </a:r>
            <a:r>
              <a:rPr lang="en-US">
                <a:sym typeface="Wingdings" panose="05000000000000000000" pitchFamily="2" charset="2"/>
              </a:rPr>
              <a:t>~10</a:t>
            </a:r>
            <a:r>
              <a:rPr lang="en-US" baseline="30000">
                <a:sym typeface="Wingdings" panose="05000000000000000000" pitchFamily="2" charset="2"/>
              </a:rPr>
              <a:t>-4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smtClean="0">
                <a:sym typeface="Wingdings" panose="05000000000000000000" pitchFamily="2" charset="2"/>
              </a:rPr>
              <a:t>m, ε</a:t>
            </a:r>
            <a:r>
              <a:rPr lang="en-US" baseline="-25000" smtClean="0">
                <a:sym typeface="Wingdings" panose="05000000000000000000" pitchFamily="2" charset="2"/>
              </a:rPr>
              <a:t>L </a:t>
            </a:r>
            <a:r>
              <a:rPr lang="en-US">
                <a:sym typeface="Wingdings" panose="05000000000000000000" pitchFamily="2" charset="2"/>
              </a:rPr>
              <a:t> ~</a:t>
            </a:r>
            <a:r>
              <a:rPr lang="en-US" smtClean="0">
                <a:sym typeface="Wingdings" panose="05000000000000000000" pitchFamily="2" charset="2"/>
              </a:rPr>
              <a:t>0.004 </a:t>
            </a:r>
            <a:r>
              <a:rPr lang="en-US">
                <a:sym typeface="Wingdings" panose="05000000000000000000" pitchFamily="2" charset="2"/>
              </a:rPr>
              <a:t>m </a:t>
            </a:r>
            <a:endParaRPr lang="en-US" smtClean="0"/>
          </a:p>
          <a:p>
            <a:pPr lvl="1"/>
            <a:r>
              <a:rPr lang="en-US" smtClean="0"/>
              <a:t>set up beam for round to flat transform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Round to flat beam transform</a:t>
            </a:r>
          </a:p>
          <a:p>
            <a:pPr marL="857250" lvl="1" indent="-457200"/>
            <a:r>
              <a:rPr lang="el-GR" smtClean="0"/>
              <a:t>ε</a:t>
            </a:r>
            <a:r>
              <a:rPr lang="en-US" baseline="-25000" smtClean="0"/>
              <a:t>t</a:t>
            </a:r>
            <a:r>
              <a:rPr lang="en-US" smtClean="0"/>
              <a:t>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l-GR" smtClean="0"/>
              <a:t>ε</a:t>
            </a:r>
            <a:r>
              <a:rPr lang="en-US" baseline="-25000" smtClean="0"/>
              <a:t>x</a:t>
            </a:r>
            <a:r>
              <a:rPr lang="en-US" smtClean="0"/>
              <a:t> =0.004; </a:t>
            </a:r>
            <a:r>
              <a:rPr lang="el-GR" smtClean="0"/>
              <a:t>ε</a:t>
            </a:r>
            <a:r>
              <a:rPr lang="en-US" baseline="-25000" smtClean="0"/>
              <a:t>y</a:t>
            </a:r>
            <a:r>
              <a:rPr lang="en-US" smtClean="0"/>
              <a:t> </a:t>
            </a:r>
            <a:r>
              <a:rPr lang="en-US"/>
              <a:t>=</a:t>
            </a:r>
            <a:r>
              <a:rPr lang="en-US" smtClean="0"/>
              <a:t>0.00025  ?</a:t>
            </a:r>
          </a:p>
          <a:p>
            <a:pPr marL="1257300" lvl="2" indent="-457200"/>
            <a:r>
              <a:rPr lang="en-US" smtClean="0"/>
              <a:t>method used in ILC source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Slice transversely in large emittance </a:t>
            </a:r>
          </a:p>
          <a:p>
            <a:pPr lvl="1" indent="-342900"/>
            <a:r>
              <a:rPr lang="en-US" smtClean="0"/>
              <a:t>	using “slow extraction-like”  septum to form 16 (?) bunches</a:t>
            </a:r>
          </a:p>
          <a:p>
            <a:pPr marL="1257300" lvl="2" indent="-457200"/>
            <a:r>
              <a:rPr lang="el-GR"/>
              <a:t>ε</a:t>
            </a:r>
            <a:r>
              <a:rPr lang="en-US" baseline="-25000"/>
              <a:t>x</a:t>
            </a:r>
            <a:r>
              <a:rPr lang="en-US"/>
              <a:t> =</a:t>
            </a:r>
            <a:r>
              <a:rPr lang="en-US" smtClean="0"/>
              <a:t>0.000025</a:t>
            </a:r>
            <a:r>
              <a:rPr lang="en-US" smtClean="0"/>
              <a:t>; </a:t>
            </a:r>
            <a:r>
              <a:rPr lang="el-GR"/>
              <a:t>ε</a:t>
            </a:r>
            <a:r>
              <a:rPr lang="en-US" baseline="-25000"/>
              <a:t>y</a:t>
            </a:r>
            <a:r>
              <a:rPr lang="en-US"/>
              <a:t> =</a:t>
            </a:r>
            <a:r>
              <a:rPr lang="en-US" smtClean="0"/>
              <a:t>0.000025</a:t>
            </a:r>
            <a:endParaRPr lang="en-US" smtClean="0"/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Recombine longitudinally at high energy</a:t>
            </a:r>
          </a:p>
          <a:p>
            <a:pPr lvl="1"/>
            <a:r>
              <a:rPr lang="en-US" smtClean="0"/>
              <a:t>bunch recombination in 20 GeV storage ring (C. Bhat)</a:t>
            </a:r>
          </a:p>
          <a:p>
            <a:pPr lvl="2"/>
            <a:r>
              <a:rPr lang="el-GR"/>
              <a:t>ε</a:t>
            </a:r>
            <a:r>
              <a:rPr lang="en-US" baseline="-25000"/>
              <a:t>x</a:t>
            </a:r>
            <a:r>
              <a:rPr lang="en-US"/>
              <a:t> =</a:t>
            </a:r>
            <a:r>
              <a:rPr lang="en-US" smtClean="0"/>
              <a:t>0.000025</a:t>
            </a:r>
            <a:r>
              <a:rPr lang="en-US"/>
              <a:t>; </a:t>
            </a:r>
            <a:r>
              <a:rPr lang="el-GR"/>
              <a:t>ε</a:t>
            </a:r>
            <a:r>
              <a:rPr lang="en-US" baseline="-25000"/>
              <a:t>y</a:t>
            </a:r>
            <a:r>
              <a:rPr lang="en-US"/>
              <a:t> =</a:t>
            </a:r>
            <a:r>
              <a:rPr lang="en-US" smtClean="0"/>
              <a:t>0.000025</a:t>
            </a:r>
            <a:r>
              <a:rPr lang="en-US" smtClean="0"/>
              <a:t>, </a:t>
            </a:r>
            <a:r>
              <a:rPr lang="el-GR" smtClean="0"/>
              <a:t>ε</a:t>
            </a:r>
            <a:r>
              <a:rPr lang="en-US" baseline="-25000" smtClean="0"/>
              <a:t>L</a:t>
            </a:r>
            <a:r>
              <a:rPr lang="en-US" smtClean="0"/>
              <a:t>=0.07m</a:t>
            </a:r>
            <a:endParaRPr lang="en-US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marL="914400" lvl="2" indent="0">
              <a:buNone/>
            </a:pPr>
            <a:endParaRPr lang="en-US" sz="1800"/>
          </a:p>
          <a:p>
            <a:pPr lvl="1"/>
            <a:endParaRPr lang="en-US">
              <a:sym typeface="Wingdings" panose="05000000000000000000" pitchFamily="2" charset="2"/>
            </a:endParaRP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Cool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4250"/>
            <a:ext cx="5394960" cy="4946720"/>
          </a:xfrm>
        </p:spPr>
        <p:txBody>
          <a:bodyPr/>
          <a:lstStyle/>
          <a:p>
            <a:r>
              <a:rPr lang="en-US" smtClean="0"/>
              <a:t>Start with</a:t>
            </a:r>
            <a:r>
              <a:rPr lang="en-US" sz="2400" smtClean="0"/>
              <a:t> “final cooling” scenario</a:t>
            </a:r>
          </a:p>
          <a:p>
            <a:pPr lvl="1"/>
            <a:r>
              <a:rPr lang="en-US" sz="2200" smtClean="0"/>
              <a:t>or quad alternative or …</a:t>
            </a:r>
          </a:p>
          <a:p>
            <a:r>
              <a:rPr lang="en-US" sz="2400" smtClean="0"/>
              <a:t>Stop at ~step 5 – where parameters are still reasonable…</a:t>
            </a:r>
          </a:p>
          <a:p>
            <a:pPr lvl="1"/>
            <a:r>
              <a:rPr lang="en-US" b="1" err="1" smtClean="0">
                <a:solidFill>
                  <a:srgbClr val="FF0000"/>
                </a:solidFill>
              </a:rPr>
              <a:t>ε</a:t>
            </a:r>
            <a:r>
              <a:rPr lang="en-US" b="1" baseline="-25000" err="1" smtClean="0">
                <a:solidFill>
                  <a:srgbClr val="FF0000"/>
                </a:solidFill>
              </a:rPr>
              <a:t>t</a:t>
            </a:r>
            <a:r>
              <a:rPr lang="en-US" b="1" smtClean="0">
                <a:solidFill>
                  <a:srgbClr val="FF0000"/>
                </a:solidFill>
              </a:rPr>
              <a:t> ~ 0.0001m</a:t>
            </a:r>
          </a:p>
          <a:p>
            <a:pPr lvl="1"/>
            <a:r>
              <a:rPr lang="en-US" b="1" err="1" smtClean="0">
                <a:solidFill>
                  <a:srgbClr val="FF0000"/>
                </a:solidFill>
              </a:rPr>
              <a:t>ε</a:t>
            </a:r>
            <a:r>
              <a:rPr lang="en-US" b="1" baseline="-25000" err="1" smtClean="0">
                <a:solidFill>
                  <a:srgbClr val="FF0000"/>
                </a:solidFill>
              </a:rPr>
              <a:t>L</a:t>
            </a:r>
            <a:r>
              <a:rPr lang="en-US" b="1" smtClean="0">
                <a:solidFill>
                  <a:srgbClr val="FF0000"/>
                </a:solidFill>
              </a:rPr>
              <a:t>~  ~0.0025m</a:t>
            </a:r>
          </a:p>
          <a:p>
            <a:r>
              <a:rPr lang="en-US">
                <a:sym typeface="Wingdings" panose="05000000000000000000" pitchFamily="2" charset="2"/>
              </a:rPr>
              <a:t>Beam is at ~100--135 MeV/c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66 40 MeV kinetic </a:t>
            </a:r>
            <a:r>
              <a:rPr lang="en-US" smtClean="0">
                <a:sym typeface="Wingdings" panose="05000000000000000000" pitchFamily="2" charset="2"/>
              </a:rPr>
              <a:t>energy</a:t>
            </a:r>
            <a:endParaRPr lang="en-US"/>
          </a:p>
          <a:p>
            <a:r>
              <a:rPr lang="en-US" sz="2400" smtClean="0"/>
              <a:t>No field flips to obtain high-canonical momentum</a:t>
            </a:r>
          </a:p>
          <a:p>
            <a:pPr lvl="1"/>
            <a:r>
              <a:rPr lang="en-US" sz="2200" smtClean="0"/>
              <a:t>Hisham has a simulation with 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ε</a:t>
            </a:r>
            <a:r>
              <a:rPr lang="en-US" baseline="-25000" smtClean="0">
                <a:solidFill>
                  <a:srgbClr val="FF0000"/>
                </a:solidFill>
              </a:rPr>
              <a:t>+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= 0.001; </a:t>
            </a:r>
            <a:r>
              <a:rPr lang="en-US" smtClean="0">
                <a:solidFill>
                  <a:srgbClr val="FF0000"/>
                </a:solidFill>
              </a:rPr>
              <a:t>ε</a:t>
            </a:r>
            <a:r>
              <a:rPr lang="en-US" baseline="-25000" smtClean="0">
                <a:solidFill>
                  <a:srgbClr val="FF0000"/>
                </a:solidFill>
              </a:rPr>
              <a:t>-</a:t>
            </a:r>
            <a:r>
              <a:rPr lang="en-US" smtClean="0">
                <a:solidFill>
                  <a:srgbClr val="FF0000"/>
                </a:solidFill>
              </a:rPr>
              <a:t>= 0.000025</a:t>
            </a:r>
            <a:endParaRPr lang="en-US" sz="2000" smtClean="0"/>
          </a:p>
          <a:p>
            <a:r>
              <a:rPr lang="en-US" sz="2200" smtClean="0"/>
              <a:t>No more cooling </a:t>
            </a:r>
            <a:endParaRPr lang="en-US" sz="22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179444"/>
            <a:ext cx="3690316" cy="300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lbow Connector 8"/>
          <p:cNvCxnSpPr/>
          <p:nvPr/>
        </p:nvCxnSpPr>
        <p:spPr>
          <a:xfrm>
            <a:off x="5221357" y="2464904"/>
            <a:ext cx="3564834" cy="1325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6" y="4660789"/>
            <a:ext cx="3286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</a:t>
            </a:r>
            <a:r>
              <a:rPr lang="en-US" b="1">
                <a:solidFill>
                  <a:schemeClr val="accent6"/>
                </a:solidFill>
              </a:rPr>
              <a:t> </a:t>
            </a:r>
            <a:r>
              <a:rPr lang="en-US" b="1" smtClean="0">
                <a:solidFill>
                  <a:schemeClr val="accent6"/>
                </a:solidFill>
              </a:rPr>
              <a:t>Round to Flat </a:t>
            </a:r>
            <a:r>
              <a:rPr lang="en-US" smtClean="0"/>
              <a:t>beam transform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6950"/>
            <a:ext cx="9130748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rgbClr val="CB0601"/>
                </a:solidFill>
              </a:rPr>
              <a:t>Example:</a:t>
            </a:r>
          </a:p>
          <a:p>
            <a:r>
              <a:rPr lang="en-US" b="1" smtClean="0"/>
              <a:t>Solenoid to quad +skew-quad transport</a:t>
            </a:r>
          </a:p>
          <a:p>
            <a:r>
              <a:rPr lang="en-US" smtClean="0"/>
              <a:t>Factor of 16 transform ratio:</a:t>
            </a:r>
          </a:p>
          <a:p>
            <a:pPr lvl="1"/>
            <a:r>
              <a:rPr lang="el-GR" b="1" smtClean="0">
                <a:solidFill>
                  <a:srgbClr val="FF0000"/>
                </a:solidFill>
              </a:rPr>
              <a:t>ε</a:t>
            </a:r>
            <a:r>
              <a:rPr lang="en-US" b="1" baseline="-25000" smtClean="0">
                <a:solidFill>
                  <a:srgbClr val="FF0000"/>
                </a:solidFill>
              </a:rPr>
              <a:t>x</a:t>
            </a:r>
            <a:r>
              <a:rPr lang="en-US" b="1" smtClean="0">
                <a:solidFill>
                  <a:srgbClr val="FF0000"/>
                </a:solidFill>
              </a:rPr>
              <a:t> ~  4</a:t>
            </a:r>
            <a:r>
              <a:rPr lang="en-US" b="1">
                <a:solidFill>
                  <a:srgbClr val="FF0000"/>
                </a:solidFill>
                <a:sym typeface="Symbol"/>
              </a:rPr>
              <a:t>  </a:t>
            </a:r>
            <a:r>
              <a:rPr lang="en-US" b="1" smtClean="0">
                <a:solidFill>
                  <a:srgbClr val="FF0000"/>
                </a:solidFill>
              </a:rPr>
              <a:t>10</a:t>
            </a:r>
            <a:r>
              <a:rPr lang="en-US" b="1" baseline="30000" smtClean="0">
                <a:solidFill>
                  <a:srgbClr val="FF0000"/>
                </a:solidFill>
              </a:rPr>
              <a:t>-4</a:t>
            </a:r>
            <a:r>
              <a:rPr lang="en-US" b="1" smtClean="0">
                <a:solidFill>
                  <a:srgbClr val="FF0000"/>
                </a:solidFill>
              </a:rPr>
              <a:t> m, </a:t>
            </a:r>
            <a:r>
              <a:rPr lang="el-GR" b="1" smtClean="0">
                <a:solidFill>
                  <a:srgbClr val="FF0000"/>
                </a:solidFill>
              </a:rPr>
              <a:t>ε</a:t>
            </a:r>
            <a:r>
              <a:rPr lang="en-US" b="1" baseline="-25000" smtClean="0">
                <a:solidFill>
                  <a:srgbClr val="FF0000"/>
                </a:solidFill>
              </a:rPr>
              <a:t>y</a:t>
            </a:r>
            <a:r>
              <a:rPr lang="en-US" b="1" smtClean="0">
                <a:solidFill>
                  <a:srgbClr val="FF0000"/>
                </a:solidFill>
              </a:rPr>
              <a:t> ~2.5 </a:t>
            </a:r>
            <a:r>
              <a:rPr lang="en-US" b="1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en-US" b="1" smtClean="0">
                <a:solidFill>
                  <a:srgbClr val="FF0000"/>
                </a:solidFill>
              </a:rPr>
              <a:t> 10</a:t>
            </a:r>
            <a:r>
              <a:rPr lang="en-US" b="1" baseline="30000" smtClean="0">
                <a:solidFill>
                  <a:srgbClr val="FF0000"/>
                </a:solidFill>
              </a:rPr>
              <a:t>-5</a:t>
            </a:r>
            <a:r>
              <a:rPr lang="en-US" b="1" smtClean="0">
                <a:solidFill>
                  <a:srgbClr val="FF0000"/>
                </a:solidFill>
              </a:rPr>
              <a:t> m</a:t>
            </a:r>
          </a:p>
          <a:p>
            <a:pPr lvl="1"/>
            <a:r>
              <a:rPr lang="el-GR" b="1" smtClean="0">
                <a:solidFill>
                  <a:srgbClr val="2430FF"/>
                </a:solidFill>
              </a:rPr>
              <a:t>ε</a:t>
            </a:r>
            <a:r>
              <a:rPr lang="en-US" b="1" baseline="-25000" smtClean="0">
                <a:solidFill>
                  <a:srgbClr val="2430FF"/>
                </a:solidFill>
              </a:rPr>
              <a:t>L</a:t>
            </a:r>
            <a:r>
              <a:rPr lang="en-US" b="1" smtClean="0">
                <a:solidFill>
                  <a:srgbClr val="2430FF"/>
                </a:solidFill>
              </a:rPr>
              <a:t> </a:t>
            </a:r>
            <a:r>
              <a:rPr lang="en-US" b="1">
                <a:solidFill>
                  <a:srgbClr val="2430FF"/>
                </a:solidFill>
              </a:rPr>
              <a:t>~ </a:t>
            </a:r>
            <a:r>
              <a:rPr lang="en-US" b="1" smtClean="0">
                <a:solidFill>
                  <a:srgbClr val="2430FF"/>
                </a:solidFill>
              </a:rPr>
              <a:t>2.5</a:t>
            </a:r>
            <a:r>
              <a:rPr lang="en-US" b="1">
                <a:solidFill>
                  <a:srgbClr val="FF0000"/>
                </a:solidFill>
                <a:sym typeface="Symbol"/>
              </a:rPr>
              <a:t>  </a:t>
            </a:r>
            <a:r>
              <a:rPr lang="en-US" b="1" smtClean="0">
                <a:solidFill>
                  <a:srgbClr val="2430FF"/>
                </a:solidFill>
              </a:rPr>
              <a:t>10</a:t>
            </a:r>
            <a:r>
              <a:rPr lang="en-US" b="1" baseline="30000" smtClean="0">
                <a:solidFill>
                  <a:srgbClr val="2430FF"/>
                </a:solidFill>
              </a:rPr>
              <a:t>-2</a:t>
            </a:r>
            <a:r>
              <a:rPr lang="en-US" b="1" smtClean="0">
                <a:solidFill>
                  <a:srgbClr val="2430FF"/>
                </a:solidFill>
              </a:rPr>
              <a:t> m</a:t>
            </a:r>
          </a:p>
          <a:p>
            <a:endParaRPr lang="en-US" sz="2400" b="1" smtClean="0">
              <a:solidFill>
                <a:srgbClr val="FF00FF"/>
              </a:solidFill>
            </a:endParaRPr>
          </a:p>
          <a:p>
            <a:endParaRPr lang="en-US">
              <a:solidFill>
                <a:srgbClr val="FF00FF"/>
              </a:solidFill>
            </a:endParaRPr>
          </a:p>
          <a:p>
            <a:endParaRPr lang="en-US" sz="2400" b="1" smtClean="0">
              <a:solidFill>
                <a:srgbClr val="FF00FF"/>
              </a:solidFill>
            </a:endParaRPr>
          </a:p>
          <a:p>
            <a:endParaRPr lang="en-US">
              <a:solidFill>
                <a:srgbClr val="FF00FF"/>
              </a:solidFill>
            </a:endParaRPr>
          </a:p>
          <a:p>
            <a:endParaRPr lang="en-US" sz="2400" b="1" smtClean="0">
              <a:solidFill>
                <a:srgbClr val="FF00FF"/>
              </a:solidFill>
            </a:endParaRPr>
          </a:p>
          <a:p>
            <a:endParaRPr lang="en-US" sz="2400" b="1" smtClean="0">
              <a:solidFill>
                <a:srgbClr val="FF00FF"/>
              </a:solidFill>
            </a:endParaRPr>
          </a:p>
          <a:p>
            <a:r>
              <a:rPr lang="en-US" sz="2400" b="1" smtClean="0">
                <a:solidFill>
                  <a:srgbClr val="FF00FF"/>
                </a:solidFill>
              </a:rPr>
              <a:t>Accelerate to energy for next transformation</a:t>
            </a:r>
          </a:p>
          <a:p>
            <a:pPr marL="57150" indent="0">
              <a:buNone/>
            </a:pPr>
            <a:r>
              <a:rPr lang="en-US"/>
              <a:t>	</a:t>
            </a:r>
            <a:endParaRPr lang="en-US" b="1" smtClean="0">
              <a:solidFill>
                <a:schemeClr val="tx1"/>
              </a:solidFill>
            </a:endParaRPr>
          </a:p>
          <a:p>
            <a:pPr lvl="1"/>
            <a:endParaRPr lang="en-US" b="1">
              <a:solidFill>
                <a:srgbClr val="C00000"/>
              </a:solidFill>
            </a:endParaRPr>
          </a:p>
          <a:p>
            <a:pPr lvl="1"/>
            <a:endParaRPr lang="en-US" b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4"/>
          <a:stretch/>
        </p:blipFill>
        <p:spPr bwMode="auto">
          <a:xfrm>
            <a:off x="467967" y="3192088"/>
            <a:ext cx="6304973" cy="22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  <a:p>
            <a:endParaRPr lang="en-US" smtClean="0"/>
          </a:p>
          <a:p>
            <a:r>
              <a:rPr lang="en-US" smtClean="0"/>
              <a:t>Final Cooling for a Collider &amp; Simulation </a:t>
            </a:r>
          </a:p>
          <a:p>
            <a:pPr marL="457200" lvl="1" indent="0">
              <a:buNone/>
            </a:pPr>
            <a:r>
              <a:rPr lang="en-US" smtClean="0"/>
              <a:t>– R. Palmer &amp; H. Sayed</a:t>
            </a:r>
          </a:p>
          <a:p>
            <a:endParaRPr lang="en-US" smtClean="0"/>
          </a:p>
          <a:p>
            <a:r>
              <a:rPr lang="en-US" smtClean="0"/>
              <a:t>Final scenario variation </a:t>
            </a:r>
          </a:p>
          <a:p>
            <a:pPr lvl="1"/>
            <a:r>
              <a:rPr lang="en-US" smtClean="0"/>
              <a:t>w /D. Summers &amp; T. Hart</a:t>
            </a:r>
          </a:p>
          <a:p>
            <a:pPr lvl="1"/>
            <a:r>
              <a:rPr lang="en-US" smtClean="0"/>
              <a:t>round to flat and slicing ….</a:t>
            </a:r>
          </a:p>
          <a:p>
            <a:pPr lvl="1"/>
            <a:r>
              <a:rPr lang="en-US" smtClean="0"/>
              <a:t>emittance exchange</a:t>
            </a:r>
          </a:p>
          <a:p>
            <a:pPr lvl="1"/>
            <a:r>
              <a:rPr lang="en-US" smtClean="0"/>
              <a:t>bunch combination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D,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53A5-8A0D-4774-824C-4E1336F4A21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Slice transversely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1099930"/>
            <a:ext cx="8852452" cy="5353879"/>
          </a:xfrm>
        </p:spPr>
        <p:txBody>
          <a:bodyPr/>
          <a:lstStyle/>
          <a:p>
            <a:pPr marL="57150" indent="0">
              <a:buNone/>
            </a:pPr>
            <a:r>
              <a:rPr lang="en-US" sz="2800" smtClean="0"/>
              <a:t>match into Slicer optics (~linear or ring)</a:t>
            </a:r>
          </a:p>
          <a:p>
            <a:pPr lvl="1"/>
            <a:r>
              <a:rPr lang="en-US" sz="2600" smtClean="0"/>
              <a:t>small storage ring (?) with extraction optics</a:t>
            </a:r>
          </a:p>
          <a:p>
            <a:pPr lvl="2"/>
            <a:r>
              <a:rPr lang="en-US" sz="2600"/>
              <a:t>slicer is thin; slices in large emittance</a:t>
            </a:r>
            <a:endParaRPr lang="en-US" sz="2400" smtClean="0"/>
          </a:p>
          <a:p>
            <a:r>
              <a:rPr lang="en-US" sz="2800"/>
              <a:t>Slice beam transversely into n bunches</a:t>
            </a:r>
          </a:p>
          <a:p>
            <a:pPr lvl="1"/>
            <a:r>
              <a:rPr lang="el-GR">
                <a:solidFill>
                  <a:srgbClr val="FF0000"/>
                </a:solidFill>
              </a:rPr>
              <a:t>ε</a:t>
            </a:r>
            <a:r>
              <a:rPr lang="en-US" baseline="-25000">
                <a:solidFill>
                  <a:srgbClr val="FF0000"/>
                </a:solidFill>
              </a:rPr>
              <a:t>x</a:t>
            </a:r>
            <a:r>
              <a:rPr lang="en-US">
                <a:solidFill>
                  <a:srgbClr val="FF0000"/>
                </a:solidFill>
              </a:rPr>
              <a:t> ~ 4</a:t>
            </a:r>
            <a:r>
              <a:rPr lang="en-US">
                <a:solidFill>
                  <a:srgbClr val="FF0000"/>
                </a:solidFill>
                <a:sym typeface="Symbol"/>
              </a:rPr>
              <a:t>  </a:t>
            </a:r>
            <a:r>
              <a:rPr lang="en-US">
                <a:solidFill>
                  <a:srgbClr val="FF0000"/>
                </a:solidFill>
              </a:rPr>
              <a:t>10</a:t>
            </a:r>
            <a:r>
              <a:rPr lang="en-US" baseline="30000">
                <a:solidFill>
                  <a:srgbClr val="FF0000"/>
                </a:solidFill>
              </a:rPr>
              <a:t>-4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/16 </a:t>
            </a:r>
            <a:r>
              <a:rPr lang="en-US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>
                <a:solidFill>
                  <a:srgbClr val="FF0000"/>
                </a:solidFill>
              </a:rPr>
              <a:t> 2.5 </a:t>
            </a:r>
            <a:r>
              <a:rPr lang="en-US">
                <a:solidFill>
                  <a:srgbClr val="FF0000"/>
                </a:solidFill>
                <a:sym typeface="Symbol"/>
              </a:rPr>
              <a:t></a:t>
            </a:r>
            <a:r>
              <a:rPr lang="en-US">
                <a:solidFill>
                  <a:srgbClr val="FF0000"/>
                </a:solidFill>
              </a:rPr>
              <a:t> 10</a:t>
            </a:r>
            <a:r>
              <a:rPr lang="en-US" baseline="30000">
                <a:solidFill>
                  <a:srgbClr val="FF0000"/>
                </a:solidFill>
              </a:rPr>
              <a:t>-5</a:t>
            </a:r>
            <a:r>
              <a:rPr lang="en-US">
                <a:solidFill>
                  <a:srgbClr val="FF0000"/>
                </a:solidFill>
              </a:rPr>
              <a:t> m </a:t>
            </a:r>
            <a:r>
              <a:rPr lang="en-US">
                <a:solidFill>
                  <a:schemeClr val="tx1"/>
                </a:solidFill>
              </a:rPr>
              <a:t>(for n=16</a:t>
            </a:r>
            <a:r>
              <a:rPr lang="en-US" smtClean="0">
                <a:solidFill>
                  <a:schemeClr val="tx1"/>
                </a:solidFill>
              </a:rPr>
              <a:t>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653459"/>
            <a:ext cx="36957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82" y="3707821"/>
            <a:ext cx="2673004" cy="283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1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Recombine Longitudinally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4" y="1099930"/>
            <a:ext cx="8852452" cy="5353879"/>
          </a:xfrm>
        </p:spPr>
        <p:txBody>
          <a:bodyPr/>
          <a:lstStyle/>
          <a:p>
            <a:r>
              <a:rPr lang="en-US" sz="2800" smtClean="0">
                <a:sym typeface="Wingdings" panose="05000000000000000000" pitchFamily="2" charset="2"/>
              </a:rPr>
              <a:t>Recombine Longitudinally</a:t>
            </a:r>
          </a:p>
          <a:p>
            <a:pPr lvl="1"/>
            <a:r>
              <a:rPr lang="en-US" sz="2600" smtClean="0">
                <a:sym typeface="Wingdings" panose="05000000000000000000" pitchFamily="2" charset="2"/>
              </a:rPr>
              <a:t>within High Energy Storage ring</a:t>
            </a:r>
          </a:p>
          <a:p>
            <a:pPr lvl="2"/>
            <a:r>
              <a:rPr lang="en-US" sz="2400" smtClean="0">
                <a:sym typeface="Wingdings" panose="05000000000000000000" pitchFamily="2" charset="2"/>
              </a:rPr>
              <a:t>snap coalescence  </a:t>
            </a:r>
          </a:p>
          <a:p>
            <a:pPr lvl="3"/>
            <a:r>
              <a:rPr lang="en-US" smtClean="0">
                <a:sym typeface="Wingdings" panose="05000000000000000000" pitchFamily="2" charset="2"/>
              </a:rPr>
              <a:t>modeled on pbar </a:t>
            </a:r>
          </a:p>
          <a:p>
            <a:pPr lvl="2"/>
            <a:r>
              <a:rPr lang="en-US" sz="2400" smtClean="0">
                <a:sym typeface="Wingdings" panose="05000000000000000000" pitchFamily="2" charset="2"/>
              </a:rPr>
              <a:t>Accelerate to higher energy </a:t>
            </a:r>
          </a:p>
          <a:p>
            <a:pPr lvl="3"/>
            <a:r>
              <a:rPr lang="en-US" sz="2200" smtClean="0">
                <a:sym typeface="Wingdings" panose="05000000000000000000" pitchFamily="2" charset="2"/>
              </a:rPr>
              <a:t>recombine train of bunches to single bunch</a:t>
            </a:r>
          </a:p>
          <a:p>
            <a:r>
              <a:rPr lang="en-US"/>
              <a:t>Coalescence </a:t>
            </a:r>
            <a:r>
              <a:rPr lang="en-US" smtClean="0"/>
              <a:t>example </a:t>
            </a:r>
            <a:r>
              <a:rPr lang="en-US" sz="2000" smtClean="0"/>
              <a:t>(R. Johnson, C.Bhat et al. PAC07)</a:t>
            </a:r>
            <a:endParaRPr lang="en-US" sz="2000"/>
          </a:p>
          <a:p>
            <a:pPr lvl="1"/>
            <a:r>
              <a:rPr lang="en-US"/>
              <a:t>Inject 17 </a:t>
            </a:r>
            <a:r>
              <a:rPr lang="en-US">
                <a:latin typeface="Arial"/>
                <a:cs typeface="Arial"/>
              </a:rPr>
              <a:t>ℓ bunches into 21 GeV ring</a:t>
            </a:r>
          </a:p>
          <a:p>
            <a:pPr lvl="1"/>
            <a:r>
              <a:rPr lang="en-US">
                <a:latin typeface="Arial"/>
                <a:cs typeface="Arial"/>
              </a:rPr>
              <a:t>Long wavelength rf gives each bunch a different energy</a:t>
            </a:r>
          </a:p>
          <a:p>
            <a:pPr lvl="1"/>
            <a:r>
              <a:rPr lang="en-US">
                <a:latin typeface="Arial"/>
                <a:cs typeface="Arial"/>
              </a:rPr>
              <a:t>merge in 20 orbits (capture with short wavelength rf)</a:t>
            </a:r>
          </a:p>
          <a:p>
            <a:pPr lvl="2"/>
            <a:r>
              <a:rPr lang="en-US">
                <a:latin typeface="Arial"/>
                <a:cs typeface="Arial"/>
              </a:rPr>
              <a:t>emittance dilution, decay loss ~10</a:t>
            </a:r>
            <a:r>
              <a:rPr lang="en-US" smtClean="0">
                <a:latin typeface="Arial"/>
                <a:cs typeface="Arial"/>
              </a:rPr>
              <a:t>%</a:t>
            </a:r>
          </a:p>
          <a:p>
            <a:pPr marL="400050" algn="just"/>
            <a:r>
              <a:rPr lang="en-US" smtClean="0"/>
              <a:t>0.25</a:t>
            </a:r>
            <a:r>
              <a:rPr lang="en-US"/>
              <a:t> × </a:t>
            </a:r>
            <a:r>
              <a:rPr lang="en-US" smtClean="0"/>
              <a:t>10</a:t>
            </a:r>
            <a:r>
              <a:rPr lang="en-US" baseline="30000" smtClean="0"/>
              <a:t>-4</a:t>
            </a:r>
            <a:r>
              <a:rPr lang="en-US" smtClean="0"/>
              <a:t>m </a:t>
            </a:r>
            <a:r>
              <a:rPr lang="el-GR"/>
              <a:t>ε</a:t>
            </a:r>
            <a:r>
              <a:rPr lang="en-US" baseline="-25000"/>
              <a:t>x</a:t>
            </a:r>
            <a:r>
              <a:rPr lang="en-US" baseline="30000"/>
              <a:t> </a:t>
            </a:r>
            <a:r>
              <a:rPr lang="en-US"/>
              <a:t>× </a:t>
            </a:r>
            <a:r>
              <a:rPr lang="el-GR" smtClean="0"/>
              <a:t>ε</a:t>
            </a:r>
            <a:r>
              <a:rPr lang="en-US" baseline="-25000"/>
              <a:t>y	</a:t>
            </a:r>
            <a:r>
              <a:rPr lang="en-US" baseline="-25000" smtClean="0"/>
              <a:t>;</a:t>
            </a:r>
            <a:r>
              <a:rPr lang="en-US" smtClean="0"/>
              <a:t>  ~70×10</a:t>
            </a:r>
            <a:r>
              <a:rPr lang="en-US" baseline="30000" smtClean="0"/>
              <a:t>-2</a:t>
            </a:r>
            <a:r>
              <a:rPr lang="en-US" smtClean="0"/>
              <a:t> </a:t>
            </a:r>
            <a:r>
              <a:rPr lang="el-GR"/>
              <a:t>ε</a:t>
            </a:r>
            <a:r>
              <a:rPr lang="en-US" baseline="-25000" smtClean="0"/>
              <a:t>L  </a:t>
            </a:r>
            <a:r>
              <a:rPr lang="en-US" smtClean="0"/>
              <a:t>--- HLHEC parameters</a:t>
            </a:r>
            <a:endParaRPr lang="en-US" baseline="-25000"/>
          </a:p>
          <a:p>
            <a:endParaRPr lang="en-US" smtClean="0">
              <a:latin typeface="Arial"/>
              <a:cs typeface="Arial"/>
            </a:endParaRPr>
          </a:p>
          <a:p>
            <a:pPr lvl="2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95" y="1282316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82" y="1892506"/>
            <a:ext cx="1457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590920"/>
            <a:ext cx="1905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Variant without Round to Flat transform: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3" y="1099930"/>
            <a:ext cx="8716873" cy="5353879"/>
          </a:xfrm>
        </p:spPr>
        <p:txBody>
          <a:bodyPr/>
          <a:lstStyle/>
          <a:p>
            <a:r>
              <a:rPr lang="en-US" smtClean="0"/>
              <a:t>1. Cool bunch to ~10</a:t>
            </a:r>
            <a:r>
              <a:rPr lang="en-US" baseline="30000" smtClean="0"/>
              <a:t>-4</a:t>
            </a:r>
            <a:r>
              <a:rPr lang="en-US" smtClean="0"/>
              <a:t>m </a:t>
            </a:r>
            <a:r>
              <a:rPr lang="el-GR" smtClean="0"/>
              <a:t>ε</a:t>
            </a:r>
            <a:r>
              <a:rPr lang="en-US" baseline="-25000" smtClean="0"/>
              <a:t>T</a:t>
            </a:r>
            <a:endParaRPr lang="en-US" smtClean="0"/>
          </a:p>
          <a:p>
            <a:pPr lvl="1"/>
            <a:r>
              <a:rPr lang="en-US" smtClean="0"/>
              <a:t>~3×10</a:t>
            </a:r>
            <a:r>
              <a:rPr lang="en-US" baseline="30000" smtClean="0"/>
              <a:t>-3</a:t>
            </a:r>
            <a:r>
              <a:rPr lang="en-US" smtClean="0"/>
              <a:t> </a:t>
            </a:r>
            <a:r>
              <a:rPr lang="el-GR" smtClean="0"/>
              <a:t>ε</a:t>
            </a:r>
            <a:r>
              <a:rPr lang="en-US" baseline="-25000" smtClean="0"/>
              <a:t>L</a:t>
            </a:r>
          </a:p>
          <a:p>
            <a:r>
              <a:rPr lang="en-US" smtClean="0"/>
              <a:t>2. Transverse slice to 10 bunches: </a:t>
            </a:r>
          </a:p>
          <a:p>
            <a:pPr lvl="1"/>
            <a:r>
              <a:rPr lang="en-US" smtClean="0"/>
              <a:t>10</a:t>
            </a:r>
            <a:r>
              <a:rPr lang="en-US" baseline="30000" smtClean="0"/>
              <a:t>-4</a:t>
            </a:r>
            <a:r>
              <a:rPr lang="el-GR" smtClean="0"/>
              <a:t>ε</a:t>
            </a:r>
            <a:r>
              <a:rPr lang="en-US" baseline="-25000" smtClean="0"/>
              <a:t>x</a:t>
            </a:r>
            <a:r>
              <a:rPr lang="en-US" baseline="30000" smtClean="0"/>
              <a:t> </a:t>
            </a:r>
            <a:r>
              <a:rPr lang="en-US" smtClean="0"/>
              <a:t>× 10</a:t>
            </a:r>
            <a:r>
              <a:rPr lang="en-US" baseline="30000" smtClean="0"/>
              <a:t>-5</a:t>
            </a:r>
            <a:r>
              <a:rPr lang="en-US" smtClean="0"/>
              <a:t>m </a:t>
            </a:r>
            <a:r>
              <a:rPr lang="el-GR" smtClean="0"/>
              <a:t>ε</a:t>
            </a:r>
            <a:r>
              <a:rPr lang="en-US" baseline="-25000" smtClean="0"/>
              <a:t>y	</a:t>
            </a:r>
          </a:p>
          <a:p>
            <a:pPr lvl="1"/>
            <a:r>
              <a:rPr lang="en-US" smtClean="0"/>
              <a:t>Separated longitudinally</a:t>
            </a:r>
          </a:p>
          <a:p>
            <a:pPr marL="457200" lvl="1" indent="0">
              <a:buNone/>
            </a:pPr>
            <a:endParaRPr lang="en-US" baseline="-25000"/>
          </a:p>
          <a:p>
            <a:pPr marL="400050"/>
            <a:r>
              <a:rPr lang="en-US" smtClean="0"/>
              <a:t>3. Accelerate as bunch train; recombine longitudinally</a:t>
            </a:r>
          </a:p>
          <a:p>
            <a:pPr marL="800100" lvl="1"/>
            <a:r>
              <a:rPr lang="en-US" smtClean="0"/>
              <a:t>10</a:t>
            </a:r>
            <a:r>
              <a:rPr lang="en-US" baseline="30000" smtClean="0"/>
              <a:t>-4</a:t>
            </a:r>
            <a:r>
              <a:rPr lang="en-US" smtClean="0"/>
              <a:t>m </a:t>
            </a:r>
            <a:r>
              <a:rPr lang="el-GR"/>
              <a:t>ε</a:t>
            </a:r>
            <a:r>
              <a:rPr lang="en-US" baseline="-25000"/>
              <a:t>x</a:t>
            </a:r>
            <a:r>
              <a:rPr lang="en-US" baseline="30000"/>
              <a:t> </a:t>
            </a:r>
            <a:r>
              <a:rPr lang="en-US"/>
              <a:t>× </a:t>
            </a:r>
            <a:r>
              <a:rPr lang="en-US" smtClean="0"/>
              <a:t>10</a:t>
            </a:r>
            <a:r>
              <a:rPr lang="en-US" baseline="30000" smtClean="0"/>
              <a:t>-5</a:t>
            </a:r>
            <a:r>
              <a:rPr lang="en-US" smtClean="0"/>
              <a:t>m </a:t>
            </a:r>
            <a:r>
              <a:rPr lang="el-GR"/>
              <a:t>ε</a:t>
            </a:r>
            <a:r>
              <a:rPr lang="en-US" baseline="-25000"/>
              <a:t>y	</a:t>
            </a:r>
          </a:p>
          <a:p>
            <a:pPr marL="800100" lvl="1"/>
            <a:r>
              <a:rPr lang="en-US"/>
              <a:t>~</a:t>
            </a:r>
            <a:r>
              <a:rPr lang="en-US" smtClean="0"/>
              <a:t>3×10</a:t>
            </a:r>
            <a:r>
              <a:rPr lang="en-US" baseline="30000" smtClean="0"/>
              <a:t>-2</a:t>
            </a:r>
            <a:r>
              <a:rPr lang="en-US" smtClean="0"/>
              <a:t> </a:t>
            </a:r>
            <a:r>
              <a:rPr lang="el-GR" smtClean="0"/>
              <a:t>ε</a:t>
            </a:r>
            <a:r>
              <a:rPr lang="en-US" baseline="-25000" smtClean="0"/>
              <a:t>L</a:t>
            </a:r>
          </a:p>
          <a:p>
            <a:pPr marL="400050"/>
            <a:r>
              <a:rPr lang="en-US" smtClean="0"/>
              <a:t>Collide as flat beams;</a:t>
            </a:r>
          </a:p>
          <a:p>
            <a:pPr marL="800100" lvl="1"/>
            <a:r>
              <a:rPr lang="en-US" smtClean="0"/>
              <a:t>luminosity ~ same as </a:t>
            </a:r>
            <a:r>
              <a:rPr lang="el-GR" smtClean="0"/>
              <a:t>ε</a:t>
            </a:r>
            <a:r>
              <a:rPr lang="en-US" baseline="-25000" smtClean="0"/>
              <a:t>t</a:t>
            </a:r>
            <a:r>
              <a:rPr lang="en-US" smtClean="0"/>
              <a:t>= </a:t>
            </a:r>
            <a:r>
              <a:rPr lang="en-US"/>
              <a:t>~</a:t>
            </a:r>
            <a:r>
              <a:rPr lang="en-US" smtClean="0"/>
              <a:t>3×10</a:t>
            </a:r>
            <a:r>
              <a:rPr lang="en-US" baseline="30000" smtClean="0"/>
              <a:t>-5</a:t>
            </a:r>
            <a:r>
              <a:rPr lang="en-US" smtClean="0"/>
              <a:t> 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Flat beam Collisions 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3" y="1086678"/>
            <a:ext cx="7911549" cy="5314122"/>
          </a:xfrm>
        </p:spPr>
        <p:txBody>
          <a:bodyPr/>
          <a:lstStyle/>
          <a:p>
            <a:r>
              <a:rPr lang="en-US" smtClean="0"/>
              <a:t>IF x-y </a:t>
            </a:r>
            <a:r>
              <a:rPr lang="en-US" err="1" smtClean="0"/>
              <a:t>emittance</a:t>
            </a:r>
            <a:r>
              <a:rPr lang="en-US" smtClean="0"/>
              <a:t> product same as for baseline (round) Collider scenario</a:t>
            </a:r>
          </a:p>
          <a:p>
            <a:pPr lvl="1"/>
            <a:r>
              <a:rPr lang="en-US" smtClean="0"/>
              <a:t>Can obtain ~ same luminosity</a:t>
            </a:r>
          </a:p>
          <a:p>
            <a:r>
              <a:rPr lang="en-US" smtClean="0"/>
              <a:t>Flat beam lattice easier to design</a:t>
            </a:r>
          </a:p>
          <a:p>
            <a:pPr lvl="1"/>
            <a:r>
              <a:rPr lang="en-US" smtClean="0"/>
              <a:t> 	</a:t>
            </a:r>
            <a:r>
              <a:rPr lang="en-US" b="1" smtClean="0"/>
              <a:t>Chromatic correction easier</a:t>
            </a:r>
          </a:p>
          <a:p>
            <a:pPr lvl="2"/>
            <a:r>
              <a:rPr lang="en-US" b="1" smtClean="0"/>
              <a:t>10/1 </a:t>
            </a:r>
            <a:r>
              <a:rPr lang="en-US" b="1" err="1" smtClean="0"/>
              <a:t>emittance</a:t>
            </a:r>
            <a:r>
              <a:rPr lang="en-US" b="1" smtClean="0"/>
              <a:t> aspect ratio ?</a:t>
            </a:r>
          </a:p>
          <a:p>
            <a:r>
              <a:rPr lang="en-US" smtClean="0">
                <a:solidFill>
                  <a:srgbClr val="6B0EB8"/>
                </a:solidFill>
              </a:rPr>
              <a:t>Flat beam (with y as wide dimension) greatly reduces “neutrino radiation” problem</a:t>
            </a:r>
            <a:endParaRPr lang="en-US" b="1" smtClean="0">
              <a:solidFill>
                <a:srgbClr val="6B0EB8"/>
              </a:solidFill>
            </a:endParaRPr>
          </a:p>
          <a:p>
            <a:pPr lvl="2"/>
            <a:r>
              <a:rPr lang="en-US" b="1" smtClean="0"/>
              <a:t>Bonus feature</a:t>
            </a:r>
            <a:endParaRPr lang="en-US" b="1"/>
          </a:p>
          <a:p>
            <a:r>
              <a:rPr lang="en-US" smtClean="0"/>
              <a:t>Some disadvantages</a:t>
            </a:r>
          </a:p>
          <a:p>
            <a:pPr lvl="2"/>
            <a:r>
              <a:rPr lang="en-US" smtClean="0"/>
              <a:t>hourglass effect is worse</a:t>
            </a:r>
            <a:endParaRPr lang="en-US"/>
          </a:p>
          <a:p>
            <a:r>
              <a:rPr lang="en-US" smtClean="0"/>
              <a:t>Flat beam may be more natural result of cooling?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Final Cooling for High-luminosity HEC explored</a:t>
            </a:r>
          </a:p>
          <a:p>
            <a:pPr lvl="1"/>
            <a:r>
              <a:rPr lang="en-US" sz="2400" smtClean="0"/>
              <a:t>Baseline approach possible; confirmed by simulation</a:t>
            </a:r>
          </a:p>
          <a:p>
            <a:pPr lvl="2"/>
            <a:r>
              <a:rPr lang="en-US" smtClean="0"/>
              <a:t>inefficient, pushes state of art </a:t>
            </a:r>
            <a:endParaRPr lang="en-US"/>
          </a:p>
          <a:p>
            <a:r>
              <a:rPr lang="en-US" smtClean="0"/>
              <a:t>Variations can greatly improve the scenarios</a:t>
            </a:r>
          </a:p>
          <a:p>
            <a:pPr lvl="1"/>
            <a:r>
              <a:rPr lang="en-US" smtClean="0"/>
              <a:t>use more practical parameters </a:t>
            </a:r>
          </a:p>
          <a:p>
            <a:pPr lvl="2"/>
            <a:r>
              <a:rPr lang="en-US" smtClean="0"/>
              <a:t>explicit emittance exchange procedures</a:t>
            </a:r>
          </a:p>
          <a:p>
            <a:pPr lvl="2"/>
            <a:r>
              <a:rPr lang="en-US" smtClean="0"/>
              <a:t>Round to flat beam transformations, beam slicing,</a:t>
            </a:r>
          </a:p>
          <a:p>
            <a:pPr lvl="2"/>
            <a:r>
              <a:rPr lang="en-US" smtClean="0"/>
              <a:t>bunch coalescing, quadrupole-based cooling,</a:t>
            </a:r>
          </a:p>
          <a:p>
            <a:pPr lvl="2"/>
            <a:r>
              <a:rPr lang="en-US" smtClean="0"/>
              <a:t>flat beams</a:t>
            </a:r>
            <a:endParaRPr lang="en-US"/>
          </a:p>
          <a:p>
            <a:pPr lvl="1"/>
            <a:r>
              <a:rPr lang="en-US" smtClean="0"/>
              <a:t>Beyond state of art methods not (yet) included</a:t>
            </a:r>
          </a:p>
          <a:p>
            <a:pPr lvl="2"/>
            <a:r>
              <a:rPr lang="en-US" smtClean="0"/>
              <a:t>Li lens, plasma lens, parametric resonance focusing</a:t>
            </a:r>
          </a:p>
          <a:p>
            <a:pPr lvl="3"/>
            <a:r>
              <a:rPr lang="en-US" smtClean="0"/>
              <a:t>could greatly increase Luminosity from baselines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marL="457200" lvl="1" indent="0">
              <a:buNone/>
            </a:pPr>
            <a:endParaRPr lang="en-US" smtClean="0"/>
          </a:p>
          <a:p>
            <a:pPr lvl="1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sz="4000" b="1" smtClean="0"/>
              <a:t>Thank you for your attention !</a:t>
            </a:r>
            <a:endParaRPr lang="en-US" sz="4000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D,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53A5-8A0D-4774-824C-4E1336F4A21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0"/>
            <a:ext cx="5539391" cy="20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67" y="3475280"/>
            <a:ext cx="3235825" cy="3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P5 </a:t>
            </a:r>
            <a:r>
              <a:rPr lang="en-US" smtClean="0">
                <a:sym typeface="Wingdings" panose="05000000000000000000" pitchFamily="2" charset="2"/>
              </a:rPr>
              <a:t> Heavy Electron Particle Accelerator Program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3" y="1099930"/>
            <a:ext cx="8482837" cy="535387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mtClean="0"/>
              <a:t>multi MW proton source</a:t>
            </a:r>
          </a:p>
          <a:p>
            <a:pPr marL="857250" lvl="1" indent="-457200"/>
            <a:r>
              <a:rPr lang="en-US" smtClean="0"/>
              <a:t>needs CD0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multi MW target facility</a:t>
            </a:r>
          </a:p>
          <a:p>
            <a:pPr marL="857250" lvl="1" indent="-457200"/>
            <a:r>
              <a:rPr lang="en-US" smtClean="0"/>
              <a:t>producing heavy leptons &gt; 10</a:t>
            </a:r>
            <a:r>
              <a:rPr lang="en-US" baseline="30000" smtClean="0"/>
              <a:t>21</a:t>
            </a:r>
            <a:r>
              <a:rPr lang="en-US" smtClean="0"/>
              <a:t>/yr. (</a:t>
            </a:r>
            <a:r>
              <a:rPr lang="el-GR" smtClean="0"/>
              <a:t>π</a:t>
            </a:r>
            <a:r>
              <a:rPr lang="en-US" smtClean="0">
                <a:sym typeface="Wingdings" panose="05000000000000000000" pitchFamily="2" charset="2"/>
              </a:rPr>
              <a:t></a:t>
            </a:r>
            <a:r>
              <a:rPr lang="el-GR" smtClean="0">
                <a:latin typeface="Arial"/>
                <a:cs typeface="Arial"/>
                <a:sym typeface="Wingdings" panose="05000000000000000000" pitchFamily="2" charset="2"/>
              </a:rPr>
              <a:t>ℓ</a:t>
            </a:r>
            <a:r>
              <a:rPr lang="en-US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el-GR" smtClean="0">
                <a:latin typeface="Times New Roman"/>
                <a:cs typeface="Times New Roman"/>
                <a:sym typeface="Wingdings" panose="05000000000000000000" pitchFamily="2" charset="2"/>
              </a:rPr>
              <a:t>ν</a:t>
            </a:r>
            <a:r>
              <a:rPr lang="en-US" smtClean="0"/>
              <a:t> )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GARD- high B magnets, normal rf, SRF</a:t>
            </a:r>
          </a:p>
          <a:p>
            <a:pPr marL="857250" lvl="1" indent="-457200"/>
            <a:r>
              <a:rPr lang="en-US" smtClean="0"/>
              <a:t>HEPAP is only program that can use all of these …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 smtClean="0"/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LHC </a:t>
            </a:r>
            <a:r>
              <a:rPr lang="en-US" smtClean="0">
                <a:sym typeface="Wingdings" panose="05000000000000000000" pitchFamily="2" charset="2"/>
              </a:rPr>
              <a:t> HE/HL LHC  100 TeV</a:t>
            </a:r>
          </a:p>
          <a:p>
            <a:pPr lvl="1" indent="-342900"/>
            <a:r>
              <a:rPr lang="en-US" smtClean="0">
                <a:sym typeface="Wingdings" panose="05000000000000000000" pitchFamily="2" charset="2"/>
              </a:rPr>
              <a:t>need signs of new physics to build multiTeV HEC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“Use the Higgs as a tool for Discovery”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Higgs Mass and Width can be directly measured </a:t>
            </a:r>
            <a:r>
              <a:rPr lang="en-US" smtClean="0">
                <a:latin typeface="Arial"/>
                <a:cs typeface="Arial"/>
              </a:rPr>
              <a:t>at 125 GeV  s- channel ℓ</a:t>
            </a:r>
            <a:r>
              <a:rPr lang="en-US" baseline="30000" smtClean="0">
                <a:latin typeface="Arial"/>
                <a:cs typeface="Arial"/>
              </a:rPr>
              <a:t>+</a:t>
            </a:r>
            <a:r>
              <a:rPr lang="en-US" smtClean="0">
                <a:latin typeface="Arial"/>
                <a:cs typeface="Arial"/>
              </a:rPr>
              <a:t>ℓ</a:t>
            </a:r>
            <a:r>
              <a:rPr lang="en-US" baseline="30000" smtClean="0">
                <a:latin typeface="Arial"/>
                <a:cs typeface="Arial"/>
              </a:rPr>
              <a:t>- </a:t>
            </a:r>
            <a:r>
              <a:rPr lang="en-US" smtClean="0">
                <a:latin typeface="Arial"/>
                <a:cs typeface="Arial"/>
              </a:rPr>
              <a:t>Collider</a:t>
            </a:r>
            <a:endParaRPr lang="en-US" smtClean="0"/>
          </a:p>
          <a:p>
            <a:pPr lvl="1"/>
            <a:r>
              <a:rPr lang="en-US" smtClean="0"/>
              <a:t>mass and width, spin 0 </a:t>
            </a:r>
          </a:p>
          <a:p>
            <a:r>
              <a:rPr lang="en-US" smtClean="0"/>
              <a:t>coupling to lepton mass</a:t>
            </a:r>
          </a:p>
          <a:p>
            <a:r>
              <a:rPr lang="en-US" smtClean="0"/>
              <a:t>Higgs and top mass </a:t>
            </a:r>
          </a:p>
          <a:p>
            <a:pPr lvl="1"/>
            <a:r>
              <a:rPr lang="en-US" smtClean="0"/>
              <a:t>Do we need to know them to high precision ??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3295"/>
            <a:ext cx="4349750" cy="224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24251" y="3609055"/>
            <a:ext cx="3927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Times New Roman"/>
                <a:cs typeface="Times New Roman"/>
              </a:rPr>
              <a:t>δ</a:t>
            </a:r>
            <a:r>
              <a:rPr lang="en-US" sz="2400" b="1" smtClean="0">
                <a:latin typeface="Times New Roman"/>
                <a:cs typeface="Times New Roman"/>
              </a:rPr>
              <a:t>m</a:t>
            </a:r>
            <a:r>
              <a:rPr lang="en-US" sz="2400" b="1" baseline="-25000" smtClean="0">
                <a:latin typeface="Times New Roman"/>
                <a:cs typeface="Times New Roman"/>
              </a:rPr>
              <a:t>H</a:t>
            </a:r>
            <a:r>
              <a:rPr lang="en-US" sz="2400" b="1" baseline="30000" smtClean="0">
                <a:latin typeface="Times New Roman"/>
                <a:cs typeface="Times New Roman"/>
              </a:rPr>
              <a:t> </a:t>
            </a:r>
            <a:r>
              <a:rPr lang="en-US" sz="2400" b="1" smtClean="0">
                <a:latin typeface="Times New Roman"/>
                <a:cs typeface="Times New Roman"/>
              </a:rPr>
              <a:t>  to &lt; 0.0001GeV</a:t>
            </a:r>
          </a:p>
          <a:p>
            <a:r>
              <a:rPr lang="el-GR" sz="2400" b="1">
                <a:latin typeface="Times New Roman"/>
                <a:cs typeface="Times New Roman"/>
              </a:rPr>
              <a:t>δ</a:t>
            </a:r>
            <a:r>
              <a:rPr lang="en-US" sz="2400" b="1" smtClean="0">
                <a:latin typeface="Times New Roman"/>
                <a:cs typeface="Times New Roman"/>
              </a:rPr>
              <a:t>m</a:t>
            </a:r>
            <a:r>
              <a:rPr lang="en-US" sz="2400" b="1" baseline="-25000" smtClean="0">
                <a:latin typeface="Times New Roman"/>
                <a:cs typeface="Times New Roman"/>
              </a:rPr>
              <a:t>T</a:t>
            </a:r>
            <a:r>
              <a:rPr lang="en-US" sz="2400" b="1" smtClean="0">
                <a:latin typeface="Times New Roman"/>
                <a:cs typeface="Times New Roman"/>
              </a:rPr>
              <a:t>   to &lt;0.001 GeV</a:t>
            </a:r>
          </a:p>
          <a:p>
            <a:r>
              <a:rPr lang="en-US" sz="2400" b="1" smtClean="0">
                <a:latin typeface="Times New Roman"/>
                <a:cs typeface="Times New Roman"/>
              </a:rPr>
              <a:t>measured by spin precession</a:t>
            </a:r>
            <a:endParaRPr lang="en-US" sz="2400" b="1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59592"/>
            <a:ext cx="4410490" cy="15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8" y="4821703"/>
            <a:ext cx="3681152" cy="186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P5 Goals: </a:t>
            </a:r>
            <a:r>
              <a:rPr lang="en-US" sz="3600" smtClean="0"/>
              <a:t>Long-Range Accelerator </a:t>
            </a:r>
            <a:r>
              <a:rPr lang="en-US" sz="3600" smtClean="0"/>
              <a:t>R&amp;D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489"/>
            <a:ext cx="9144000" cy="5613400"/>
          </a:xfrm>
        </p:spPr>
        <p:txBody>
          <a:bodyPr/>
          <a:lstStyle/>
          <a:p>
            <a:r>
              <a:rPr lang="en-US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“For e</a:t>
            </a:r>
            <a:r>
              <a:rPr lang="en-US" sz="2800" b="1" baseline="30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sz="2800" b="1" baseline="30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Colliders the primary goals are:</a:t>
            </a:r>
          </a:p>
          <a:p>
            <a:pPr lvl="1"/>
            <a:r>
              <a:rPr lang="en-US" sz="24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improving the gradient </a:t>
            </a:r>
            <a:r>
              <a:rPr lang="en-US" sz="20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US" sz="2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lowering the power consumption”</a:t>
            </a:r>
          </a:p>
          <a:p>
            <a:pPr lvl="2"/>
            <a:r>
              <a:rPr lang="en-US" sz="2000" b="1" smtClean="0">
                <a:solidFill>
                  <a:srgbClr val="243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P5, Building for Discovery , p. 19 (May 2014)</a:t>
            </a:r>
          </a:p>
          <a:p>
            <a:endParaRPr lang="en-US" sz="2600" b="1" smtClean="0">
              <a:latin typeface="Arial Narrow" panose="020B060602020203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marL="457200" lvl="1" indent="0">
              <a:buNone/>
            </a:pPr>
            <a:endParaRPr lang="en-US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P5 Goals: </a:t>
            </a:r>
            <a:r>
              <a:rPr lang="en-US" sz="3600" smtClean="0"/>
              <a:t>Long-Range Accelerator </a:t>
            </a:r>
            <a:r>
              <a:rPr lang="en-US" sz="3600" smtClean="0"/>
              <a:t>R&amp;D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489"/>
            <a:ext cx="9144000" cy="5613400"/>
          </a:xfrm>
        </p:spPr>
        <p:txBody>
          <a:bodyPr/>
          <a:lstStyle/>
          <a:p>
            <a:r>
              <a:rPr lang="en-US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“For e</a:t>
            </a:r>
            <a:r>
              <a:rPr lang="en-US" sz="2800" b="1" baseline="30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sz="2800" b="1" baseline="300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Colliders the primary goals are:</a:t>
            </a:r>
          </a:p>
          <a:p>
            <a:pPr lvl="1"/>
            <a:r>
              <a:rPr lang="en-US" sz="24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improving the gradient </a:t>
            </a:r>
            <a:r>
              <a:rPr lang="en-US" sz="20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US" sz="2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lowering the power consumption”</a:t>
            </a:r>
          </a:p>
          <a:p>
            <a:pPr lvl="2"/>
            <a:r>
              <a:rPr lang="en-US" sz="2000" b="1" smtClean="0">
                <a:solidFill>
                  <a:srgbClr val="243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P5, Building for Discovery , p. 19 (May 2014)</a:t>
            </a:r>
            <a:endParaRPr lang="en-US" sz="2600" b="1" smtClean="0">
              <a:latin typeface="Arial Narrow" panose="020B060602020203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r>
              <a:rPr lang="en-US" sz="2600" b="1" smtClean="0">
                <a:latin typeface="Arial Narrow" panose="020B060602020203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Both goals are achieved by increasing the mass of the electrons</a:t>
            </a:r>
          </a:p>
          <a:p>
            <a:pPr lvl="1"/>
            <a:r>
              <a:rPr lang="en-US" sz="2400" smtClean="0">
                <a:latin typeface="Arial Narrow" panose="020B060602020203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Higher mass electrons will not radiate;  enabling multipass acceleration; gradient is improved by number of turns</a:t>
            </a:r>
            <a:endParaRPr lang="en-US" sz="2400">
              <a:latin typeface="Arial Narrow" panose="020B060602020203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lvl="1"/>
            <a:r>
              <a:rPr lang="en-US" sz="2400" smtClean="0">
                <a:latin typeface="Arial Narrow" panose="020B060602020203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Non-radiating electrons, multipass acceleration, consume less power</a:t>
            </a:r>
          </a:p>
          <a:p>
            <a:pPr lvl="4"/>
            <a:endParaRPr lang="en-US" sz="1800" smtClean="0">
              <a:latin typeface="Arial Narrow" panose="020B060602020203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r>
              <a:rPr lang="en-US" sz="2800" smtClean="0">
                <a:latin typeface="Arial Narrow" panose="020B060602020203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Changing </a:t>
            </a:r>
            <a:r>
              <a:rPr lang="en-US" sz="2800">
                <a:latin typeface="Arial Narrow" panose="020B060602020203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the electron </a:t>
            </a:r>
            <a:r>
              <a:rPr lang="en-US" sz="2800" smtClean="0">
                <a:latin typeface="Arial Narrow" panose="020B060602020203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mass … (m</a:t>
            </a:r>
            <a:r>
              <a:rPr lang="en-US" sz="2800" baseline="-25000" smtClean="0">
                <a:latin typeface="Arial Narrow" panose="020B060602020203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e</a:t>
            </a:r>
            <a:r>
              <a:rPr lang="en-US" sz="2800" smtClean="0">
                <a:latin typeface="Arial Narrow" panose="020B060602020203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is quantized)</a:t>
            </a:r>
            <a:endParaRPr lang="en-US" sz="2600" smtClean="0">
              <a:latin typeface="Arial Narrow" panose="020B060602020203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lvl="1"/>
            <a:r>
              <a:rPr lang="en-US" smtClean="0">
                <a:latin typeface="Arial Narrow" panose="020B0606020202030204" pitchFamily="34" charset="0"/>
              </a:rPr>
              <a:t>0.511</a:t>
            </a:r>
            <a:r>
              <a:rPr lang="en-US">
                <a:latin typeface="Arial Narrow" panose="020B0606020202030204" pitchFamily="34" charset="0"/>
              </a:rPr>
              <a:t>, </a:t>
            </a:r>
            <a:r>
              <a:rPr lang="en-US" b="1">
                <a:solidFill>
                  <a:srgbClr val="FF0000"/>
                </a:solidFill>
                <a:latin typeface="Arial Narrow" panose="020B0606020202030204" pitchFamily="34" charset="0"/>
              </a:rPr>
              <a:t>105.6</a:t>
            </a:r>
            <a:r>
              <a:rPr lang="en-US">
                <a:latin typeface="Arial Narrow" panose="020B0606020202030204" pitchFamily="34" charset="0"/>
              </a:rPr>
              <a:t>, 1777 </a:t>
            </a:r>
            <a:r>
              <a:rPr lang="en-US" b="1" smtClean="0">
                <a:latin typeface="Arial Narrow" panose="020B0606020202030204" pitchFamily="34" charset="0"/>
              </a:rPr>
              <a:t>MeV</a:t>
            </a:r>
            <a:endParaRPr lang="en-US" smtClean="0">
              <a:latin typeface="Arial Narrow" panose="020B0606020202030204" pitchFamily="34" charset="0"/>
            </a:endParaRPr>
          </a:p>
          <a:p>
            <a:r>
              <a:rPr lang="en-US" smtClean="0">
                <a:latin typeface="Arial Narrow" panose="020B0606020202030204" pitchFamily="34" charset="0"/>
              </a:rPr>
              <a:t>105.6 MeV </a:t>
            </a:r>
            <a:r>
              <a:rPr lang="en-US">
                <a:latin typeface="Arial Narrow" panose="020B0606020202030204" pitchFamily="34" charset="0"/>
              </a:rPr>
              <a:t>is optimum for next generation e</a:t>
            </a:r>
            <a:r>
              <a:rPr lang="en-US" baseline="30000">
                <a:latin typeface="Arial Narrow" panose="020B0606020202030204" pitchFamily="34" charset="0"/>
              </a:rPr>
              <a:t>+</a:t>
            </a:r>
            <a:r>
              <a:rPr lang="en-US">
                <a:latin typeface="Arial Narrow" panose="020B0606020202030204" pitchFamily="34" charset="0"/>
              </a:rPr>
              <a:t>e</a:t>
            </a:r>
            <a:r>
              <a:rPr lang="en-US" baseline="30000">
                <a:latin typeface="Arial Narrow" panose="020B0606020202030204" pitchFamily="34" charset="0"/>
              </a:rPr>
              <a:t>-</a:t>
            </a:r>
            <a:r>
              <a:rPr lang="en-US">
                <a:latin typeface="Arial Narrow" panose="020B0606020202030204" pitchFamily="34" charset="0"/>
              </a:rPr>
              <a:t> </a:t>
            </a:r>
            <a:r>
              <a:rPr lang="en-US" smtClean="0">
                <a:latin typeface="Arial Narrow" panose="020B0606020202030204" pitchFamily="34" charset="0"/>
              </a:rPr>
              <a:t>Colliders</a:t>
            </a:r>
          </a:p>
          <a:p>
            <a:pPr lvl="1"/>
            <a:r>
              <a:rPr lang="en-US" sz="2400" b="1" smtClean="0">
                <a:latin typeface="Arial Narrow" panose="020B0606020202030204" pitchFamily="34" charset="0"/>
              </a:rPr>
              <a:t>requires   E‘ &gt;&gt;   m</a:t>
            </a:r>
            <a:r>
              <a:rPr lang="en-US" sz="2400" b="1" baseline="-25000" smtClean="0">
                <a:latin typeface="Arial Narrow" panose="020B0606020202030204" pitchFamily="34" charset="0"/>
              </a:rPr>
              <a:t>e</a:t>
            </a:r>
            <a:r>
              <a:rPr lang="en-US" sz="2400" b="1" smtClean="0">
                <a:latin typeface="Arial Narrow" panose="020B0606020202030204" pitchFamily="34" charset="0"/>
              </a:rPr>
              <a:t> / c</a:t>
            </a:r>
            <a:r>
              <a:rPr lang="el-GR" sz="2400" b="1" smtClean="0">
                <a:latin typeface="Arial"/>
                <a:cs typeface="Arial"/>
              </a:rPr>
              <a:t>τ</a:t>
            </a:r>
            <a:r>
              <a:rPr lang="en-US" sz="2400" b="1" baseline="-25000" smtClean="0">
                <a:latin typeface="Arial"/>
                <a:cs typeface="Arial"/>
              </a:rPr>
              <a:t>e  </a:t>
            </a:r>
            <a:r>
              <a:rPr lang="en-US" sz="2400" b="1" smtClean="0">
                <a:latin typeface="Arial"/>
                <a:cs typeface="Arial"/>
              </a:rPr>
              <a:t> = 0.16 MV/m</a:t>
            </a:r>
            <a:endParaRPr lang="en-US" sz="2400" b="1">
              <a:latin typeface="Arial Narrow" panose="020B0606020202030204" pitchFamily="34" charset="0"/>
            </a:endParaRPr>
          </a:p>
          <a:p>
            <a:endParaRPr lang="en-US">
              <a:latin typeface="Arial Narrow" panose="020B0606020202030204" pitchFamily="34" charset="0"/>
            </a:endParaRPr>
          </a:p>
          <a:p>
            <a:pPr lvl="1"/>
            <a:endParaRPr lang="en-US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861423"/>
            <a:ext cx="871806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088664"/>
              </p:ext>
            </p:extLst>
          </p:nvPr>
        </p:nvGraphicFramePr>
        <p:xfrm>
          <a:off x="119064" y="3200169"/>
          <a:ext cx="8718061" cy="3665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9137"/>
                <a:gridCol w="1321351"/>
                <a:gridCol w="1852557"/>
                <a:gridCol w="1757508"/>
                <a:gridCol w="1757508"/>
              </a:tblGrid>
              <a:tr h="173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Parameter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Unit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Higgs factory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TeV</a:t>
                      </a:r>
                      <a:r>
                        <a:rPr lang="en-US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design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US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TeV</a:t>
                      </a:r>
                      <a:r>
                        <a:rPr lang="en-US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design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Beam energy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TeV</a:t>
                      </a:r>
                      <a:r>
                        <a:rPr lang="en-US" sz="1800" u="none" strike="noStrike" dirty="0">
                          <a:effectLst/>
                        </a:rPr>
                        <a:t>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0.063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Number </a:t>
                      </a:r>
                      <a:r>
                        <a:rPr lang="en-US" sz="1800" u="none" strike="noStrike" dirty="0">
                          <a:effectLst/>
                        </a:rPr>
                        <a:t>of </a:t>
                      </a:r>
                      <a:r>
                        <a:rPr lang="en-US" sz="1800" u="none" strike="noStrike" dirty="0" smtClean="0">
                          <a:effectLst/>
                        </a:rPr>
                        <a:t>IPs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188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Circumference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2767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6302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smtClean="0">
                          <a:effectLst/>
                        </a:rPr>
                        <a:t>β</a:t>
                      </a:r>
                      <a:r>
                        <a:rPr lang="en-US" sz="1800" u="none" strike="noStrike" smtClean="0">
                          <a:effectLst/>
                        </a:rPr>
                        <a:t>*         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cm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2.5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272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Tune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x/y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5.16/4.56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20.13/22.22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smtClean="0">
                          <a:effectLst/>
                        </a:rPr>
                        <a:t>38.23/40.14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272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smtClean="0">
                          <a:effectLst/>
                        </a:rPr>
                        <a:t> </a:t>
                      </a:r>
                      <a:r>
                        <a:rPr lang="en-US" sz="1800" u="none" strike="noStrike" smtClean="0">
                          <a:effectLst/>
                        </a:rPr>
                        <a:t>Compaction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r>
                        <a:rPr lang="en-US" sz="1800" u="none" strike="noStrike" dirty="0" smtClean="0">
                          <a:effectLst/>
                        </a:rPr>
                        <a:t>2.88E-4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-1.22E-3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248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Emittance </a:t>
                      </a:r>
                      <a:r>
                        <a:rPr lang="en-US" sz="1600" u="none" strike="noStrike" smtClean="0">
                          <a:effectLst/>
                        </a:rPr>
                        <a:t>(Norm.)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mm·mrad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Momentum spread         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%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0.003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Bunch length               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cm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175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 H. electrons/bunch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12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17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Repetition rate            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Hz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191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</a:t>
                      </a:r>
                      <a:r>
                        <a:rPr lang="en-US" sz="1800" u="none" strike="noStrike" dirty="0" smtClean="0">
                          <a:effectLst/>
                        </a:rPr>
                        <a:t>luminosity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en-US" sz="1800" u="none" strike="noStrike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34 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cm</a:t>
                      </a:r>
                      <a:r>
                        <a:rPr lang="en-US" sz="1800" u="none" strike="noStrike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-2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800" u="none" strike="noStrike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-1</a:t>
                      </a:r>
                      <a:endParaRPr lang="en-US" sz="1800" b="0" i="0" u="none" strike="noStrike" baseline="30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0.0025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4.5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7.1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Towards multi-TeV lepton colliders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D,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53A5-8A0D-4774-824C-4E1336F4A2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32849"/>
            <a:ext cx="8726118" cy="24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radcoola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17" y="3940232"/>
            <a:ext cx="1883698" cy="14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radcoolb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77" y="2574101"/>
            <a:ext cx="2703023" cy="119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01" y="-3175"/>
            <a:ext cx="8256588" cy="987425"/>
          </a:xfrm>
        </p:spPr>
        <p:txBody>
          <a:bodyPr/>
          <a:lstStyle/>
          <a:p>
            <a:r>
              <a:rPr lang="en-US" sz="3200" smtClean="0"/>
              <a:t>High-Luminosity Lepton Colliders need cooling </a:t>
            </a:r>
            <a:endParaRPr lang="en-US" sz="320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light e</a:t>
            </a:r>
            <a:r>
              <a:rPr lang="en-US" baseline="30000" smtClean="0"/>
              <a:t>-</a:t>
            </a:r>
          </a:p>
          <a:p>
            <a:pPr lvl="1"/>
            <a:r>
              <a:rPr lang="en-US" smtClean="0"/>
              <a:t>radiation damping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Lose P</a:t>
            </a:r>
            <a:r>
              <a:rPr lang="en-US" baseline="-25000" smtClean="0"/>
              <a:t>e,t </a:t>
            </a:r>
            <a:r>
              <a:rPr lang="en-US" smtClean="0"/>
              <a:t>in bends - </a:t>
            </a:r>
            <a:r>
              <a:rPr lang="en-US" sz="2000" smtClean="0">
                <a:solidFill>
                  <a:srgbClr val="000ACC"/>
                </a:solidFill>
              </a:rPr>
              <a:t>synchrotron radiation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 smtClean="0"/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Regain only P</a:t>
            </a:r>
            <a:r>
              <a:rPr lang="en-US" baseline="-25000" smtClean="0"/>
              <a:t>z</a:t>
            </a:r>
            <a:r>
              <a:rPr lang="en-US" smtClean="0"/>
              <a:t> in rf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D,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53A5-8A0D-4774-824C-4E1336F4A21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mtClean="0"/>
              <a:t>heavy e</a:t>
            </a:r>
            <a:r>
              <a:rPr lang="en-US" baseline="30000" smtClean="0"/>
              <a:t>-</a:t>
            </a:r>
          </a:p>
          <a:p>
            <a:pPr lvl="1"/>
            <a:r>
              <a:rPr lang="en-US" smtClean="0"/>
              <a:t>“ionization cooling” ….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Lose P</a:t>
            </a:r>
            <a:r>
              <a:rPr lang="en-US" baseline="-25000" smtClean="0"/>
              <a:t>l,t</a:t>
            </a:r>
            <a:r>
              <a:rPr lang="en-US" smtClean="0"/>
              <a:t> in material –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 smtClean="0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 smtClean="0"/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Regain only P</a:t>
            </a:r>
            <a:r>
              <a:rPr lang="en-US" baseline="-25000" smtClean="0"/>
              <a:t>z  </a:t>
            </a:r>
            <a:r>
              <a:rPr lang="en-US" smtClean="0"/>
              <a:t>in rf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752233"/>
              </p:ext>
            </p:extLst>
          </p:nvPr>
        </p:nvGraphicFramePr>
        <p:xfrm>
          <a:off x="5227638" y="4914900"/>
          <a:ext cx="35718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5" imgW="2108160" imgH="457200" progId="Equation.DSMT4">
                  <p:embed/>
                </p:oleObj>
              </mc:Choice>
              <mc:Fallback>
                <p:oleObj name="Equation" r:id="rId5" imgW="2108160" imgH="457200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4914900"/>
                        <a:ext cx="35718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83260"/>
              </p:ext>
            </p:extLst>
          </p:nvPr>
        </p:nvGraphicFramePr>
        <p:xfrm>
          <a:off x="4756900" y="2330510"/>
          <a:ext cx="2344188" cy="174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Microsoft Draw Drawing" r:id="rId7" imgW="5543550" imgH="4124325" progId="MSDraw.Drawing.8.2">
                  <p:embed/>
                </p:oleObj>
              </mc:Choice>
              <mc:Fallback>
                <p:oleObj name="Microsoft Draw Drawing" r:id="rId7" imgW="5543550" imgH="4124325" progId="MSDraw.Drawing.8.2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900" y="2330510"/>
                        <a:ext cx="2344188" cy="1743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39"/>
          <p:cNvSpPr txBox="1">
            <a:spLocks noChangeArrowheads="1"/>
          </p:cNvSpPr>
          <p:nvPr/>
        </p:nvSpPr>
        <p:spPr bwMode="auto">
          <a:xfrm>
            <a:off x="6845405" y="5869034"/>
            <a:ext cx="1837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C00000"/>
                </a:solidFill>
                <a:latin typeface="Arial" charset="0"/>
              </a:rPr>
              <a:t>Heating by</a:t>
            </a:r>
          </a:p>
          <a:p>
            <a:r>
              <a:rPr lang="en-US" altLang="en-US" sz="1600">
                <a:solidFill>
                  <a:srgbClr val="C00000"/>
                </a:solidFill>
                <a:latin typeface="Arial" charset="0"/>
              </a:rPr>
              <a:t>multiple scattering</a:t>
            </a:r>
          </a:p>
        </p:txBody>
      </p:sp>
      <p:pic>
        <p:nvPicPr>
          <p:cNvPr id="7252" name="Picture 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436239"/>
            <a:ext cx="1590950" cy="150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0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23" y="984250"/>
            <a:ext cx="3612477" cy="247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965831"/>
            <a:ext cx="2420872" cy="955076"/>
          </a:xfrm>
        </p:spPr>
      </p:pic>
      <p:pic>
        <p:nvPicPr>
          <p:cNvPr id="10" name="Picture 9" descr="C:\Users\Derun\Documents\MICE Collaboration\MICE Images\Cooling Channel 20110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138" y="3724856"/>
            <a:ext cx="3300862" cy="143702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mtClean="0"/>
              <a:t>Cooling for High Energy  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יי</a:t>
            </a:r>
            <a:r>
              <a:rPr lang="en-US" smtClean="0">
                <a:latin typeface="Arial"/>
                <a:cs typeface="Arial"/>
              </a:rPr>
              <a:t> Collider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8868" y="1047916"/>
            <a:ext cx="7464701" cy="5353879"/>
          </a:xfrm>
        </p:spPr>
        <p:txBody>
          <a:bodyPr/>
          <a:lstStyle/>
          <a:p>
            <a:r>
              <a:rPr lang="en-US" b="0" smtClean="0">
                <a:latin typeface="Arial Narrow" panose="020B0606020202030204" pitchFamily="34" charset="0"/>
              </a:rPr>
              <a:t>Need Beam Cooling to reach high luminosity</a:t>
            </a:r>
          </a:p>
          <a:p>
            <a:pPr lvl="1"/>
            <a:r>
              <a:rPr lang="en-US" smtClean="0">
                <a:latin typeface="Arial Narrow" panose="020B0606020202030204" pitchFamily="34" charset="0"/>
              </a:rPr>
              <a:t>Early stages: Cool </a:t>
            </a:r>
            <a:r>
              <a:rPr lang="el-GR" smtClean="0">
                <a:latin typeface="Arial Narrow" panose="020B0606020202030204" pitchFamily="34" charset="0"/>
              </a:rPr>
              <a:t>ε</a:t>
            </a:r>
            <a:r>
              <a:rPr lang="en-US" baseline="-25000" smtClean="0">
                <a:latin typeface="Arial Narrow" panose="020B0606020202030204" pitchFamily="34" charset="0"/>
              </a:rPr>
              <a:t>t,N</a:t>
            </a:r>
            <a:r>
              <a:rPr lang="en-US" smtClean="0">
                <a:latin typeface="Arial Narrow" panose="020B0606020202030204" pitchFamily="34" charset="0"/>
              </a:rPr>
              <a:t> ~ 0.02 m -</a:t>
            </a:r>
            <a:r>
              <a:rPr lang="en-US" smtClean="0">
                <a:latin typeface="Arial Narrow" panose="020B0606020202030204" pitchFamily="34" charset="0"/>
                <a:sym typeface="Wingdings" panose="05000000000000000000" pitchFamily="2" charset="2"/>
              </a:rPr>
              <a:t>0.0003 m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	</a:t>
            </a:r>
            <a:r>
              <a:rPr lang="en-US" smtClean="0">
                <a:sym typeface="Wingdings" panose="05000000000000000000" pitchFamily="2" charset="2"/>
              </a:rPr>
              <a:t>(10cm × 0.1 rad)(1cm ×0.02 rad)</a:t>
            </a:r>
          </a:p>
          <a:p>
            <a:pPr lvl="3"/>
            <a:r>
              <a:rPr lang="en-US" smtClean="0">
                <a:sym typeface="Wingdings" panose="05000000000000000000" pitchFamily="2" charset="2"/>
              </a:rPr>
              <a:t>enough for 0.125 TeV Collider</a:t>
            </a:r>
            <a:endParaRPr lang="en-US" smtClean="0"/>
          </a:p>
          <a:p>
            <a:pPr lvl="1"/>
            <a:endParaRPr lang="en-US" smtClean="0">
              <a:solidFill>
                <a:srgbClr val="000ACC"/>
              </a:solidFill>
            </a:endParaRPr>
          </a:p>
          <a:p>
            <a:pPr lvl="1"/>
            <a:r>
              <a:rPr lang="en-US" smtClean="0">
                <a:solidFill>
                  <a:srgbClr val="000ACC"/>
                </a:solidFill>
              </a:rPr>
              <a:t>Established by simulation, MICE</a:t>
            </a:r>
          </a:p>
          <a:p>
            <a:pPr lvl="2"/>
            <a:r>
              <a:rPr lang="en-US" smtClean="0"/>
              <a:t>uses 325/650 MHz </a:t>
            </a:r>
            <a:r>
              <a:rPr lang="en-US" b="0" smtClean="0"/>
              <a:t> rf  </a:t>
            </a:r>
          </a:p>
          <a:p>
            <a:pPr lvl="2"/>
            <a:r>
              <a:rPr lang="en-US" smtClean="0"/>
              <a:t>solenoidal focusing; B 2T </a:t>
            </a:r>
            <a:r>
              <a:rPr lang="en-US" smtClean="0">
                <a:sym typeface="Wingdings" panose="05000000000000000000" pitchFamily="2" charset="2"/>
              </a:rPr>
              <a:t></a:t>
            </a:r>
            <a:r>
              <a:rPr lang="en-US" smtClean="0"/>
              <a:t>14T</a:t>
            </a:r>
          </a:p>
          <a:p>
            <a:pPr lvl="4"/>
            <a:r>
              <a:rPr lang="en-US" b="0" smtClean="0"/>
              <a:t>Stratakis et al. PRSTAB </a:t>
            </a:r>
            <a:r>
              <a:rPr lang="en-US"/>
              <a:t>18, 031003 (2015)</a:t>
            </a:r>
            <a:endParaRPr lang="en-US" b="0" smtClean="0"/>
          </a:p>
          <a:p>
            <a:pPr marL="457200" lvl="1" indent="0">
              <a:buNone/>
            </a:pPr>
            <a:endParaRPr lang="en-US" b="0" smtClean="0"/>
          </a:p>
          <a:p>
            <a:pPr lvl="1"/>
            <a:r>
              <a:rPr lang="en-US" b="0" smtClean="0"/>
              <a:t>Final Cooling more difficult:</a:t>
            </a:r>
          </a:p>
          <a:p>
            <a:pPr lvl="2"/>
            <a:r>
              <a:rPr lang="en-US" smtClean="0"/>
              <a:t>more extreme parameters</a:t>
            </a:r>
            <a:endParaRPr lang="en-US" b="0" smtClean="0"/>
          </a:p>
          <a:p>
            <a:pPr lvl="2"/>
            <a:r>
              <a:rPr lang="en-US" smtClean="0"/>
              <a:t> B </a:t>
            </a:r>
            <a:r>
              <a:rPr lang="en-US" smtClean="0">
                <a:sym typeface="Wingdings" panose="05000000000000000000" pitchFamily="2" charset="2"/>
              </a:rPr>
              <a:t> 50T ; f</a:t>
            </a:r>
            <a:r>
              <a:rPr lang="en-US" baseline="-25000" smtClean="0">
                <a:sym typeface="Wingdings" panose="05000000000000000000" pitchFamily="2" charset="2"/>
              </a:rPr>
              <a:t>rf</a:t>
            </a:r>
            <a:r>
              <a:rPr lang="en-US" smtClean="0">
                <a:sym typeface="Wingdings" panose="05000000000000000000" pitchFamily="2" charset="2"/>
              </a:rPr>
              <a:t>: 204MHz; E 4 MeV</a:t>
            </a:r>
            <a:endParaRPr lang="en-US"/>
          </a:p>
          <a:p>
            <a:pPr lvl="2"/>
            <a:endParaRPr lang="en-US" b="0" smtClean="0"/>
          </a:p>
          <a:p>
            <a:pPr lvl="2"/>
            <a:endParaRPr lang="en-US" b="0" smtClean="0"/>
          </a:p>
          <a:p>
            <a:pPr lvl="2"/>
            <a:endParaRPr lang="en-US" b="0"/>
          </a:p>
          <a:p>
            <a:pPr lvl="1"/>
            <a:endParaRPr lang="en-US" b="0" smtClean="0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D,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53A5-8A0D-4774-824C-4E1336F4A21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07" y="5161882"/>
            <a:ext cx="2683135" cy="14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386647" y="3325091"/>
            <a:ext cx="914400" cy="270994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cooling baseline 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Baseline Final Cooling</a:t>
            </a:r>
          </a:p>
          <a:p>
            <a:pPr lvl="1"/>
            <a:r>
              <a:rPr lang="en-US" smtClean="0"/>
              <a:t>solenoids, B </a:t>
            </a:r>
            <a:r>
              <a:rPr lang="en-US" smtClean="0">
                <a:sym typeface="Wingdings" panose="05000000000000000000" pitchFamily="2" charset="2"/>
              </a:rPr>
              <a:t> 50T</a:t>
            </a:r>
            <a:endParaRPr lang="en-US" smtClean="0"/>
          </a:p>
          <a:p>
            <a:pPr lvl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 absorbers, </a:t>
            </a:r>
          </a:p>
          <a:p>
            <a:pPr lvl="1"/>
            <a:r>
              <a:rPr lang="en-US" smtClean="0"/>
              <a:t>Low momentum 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ε</a:t>
            </a:r>
            <a:r>
              <a:rPr lang="en-US" baseline="-25000" smtClean="0"/>
              <a:t>t,N</a:t>
            </a:r>
            <a:r>
              <a:rPr lang="en-US" smtClean="0"/>
              <a:t> </a:t>
            </a:r>
            <a:r>
              <a:rPr lang="en-US"/>
              <a:t>: 3.0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smtClean="0">
                <a:sym typeface="Wingdings" panose="05000000000000000000" pitchFamily="2" charset="2"/>
              </a:rPr>
              <a:t>0.3 ×10</a:t>
            </a:r>
            <a:r>
              <a:rPr lang="en-US" baseline="30000" smtClean="0">
                <a:sym typeface="Wingdings" panose="05000000000000000000" pitchFamily="2" charset="2"/>
              </a:rPr>
              <a:t>-4</a:t>
            </a:r>
            <a:r>
              <a:rPr lang="en-US" smtClean="0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m</a:t>
            </a:r>
          </a:p>
          <a:p>
            <a:pPr lvl="1"/>
            <a:r>
              <a:rPr lang="en-US"/>
              <a:t>ε</a:t>
            </a:r>
            <a:r>
              <a:rPr lang="en-US" baseline="-25000"/>
              <a:t>L</a:t>
            </a:r>
            <a:r>
              <a:rPr lang="en-US"/>
              <a:t> : 1.0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smtClean="0">
                <a:sym typeface="Wingdings" panose="05000000000000000000" pitchFamily="2" charset="2"/>
              </a:rPr>
              <a:t>70mm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expensive emittance exchange</a:t>
            </a:r>
            <a:endParaRPr lang="en-US">
              <a:sym typeface="Wingdings" panose="05000000000000000000" pitchFamily="2" charset="2"/>
            </a:endParaRPr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05DF6-94D5-465B-82E3-3409313B54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943" y="3447634"/>
            <a:ext cx="4080046" cy="311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14" y="1099930"/>
            <a:ext cx="4763486" cy="179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050215"/>
              </p:ext>
            </p:extLst>
          </p:nvPr>
        </p:nvGraphicFramePr>
        <p:xfrm>
          <a:off x="818977" y="4504323"/>
          <a:ext cx="33274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5" imgW="1523880" imgH="457200" progId="Equation.3">
                  <p:embed/>
                </p:oleObj>
              </mc:Choice>
              <mc:Fallback>
                <p:oleObj name="Equation" r:id="rId5" imgW="152388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77" y="4504323"/>
                        <a:ext cx="33274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87018"/>
              </p:ext>
            </p:extLst>
          </p:nvPr>
        </p:nvGraphicFramePr>
        <p:xfrm>
          <a:off x="818977" y="5683250"/>
          <a:ext cx="26066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7" imgW="1091880" imgH="368280" progId="Equation.3">
                  <p:embed/>
                </p:oleObj>
              </mc:Choice>
              <mc:Fallback>
                <p:oleObj name="Equation" r:id="rId7" imgW="109188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77" y="5683250"/>
                        <a:ext cx="26066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43" y="2593570"/>
            <a:ext cx="4080046" cy="97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13843" y="633914"/>
            <a:ext cx="267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(R. Palmer et </a:t>
            </a:r>
            <a:r>
              <a:rPr lang="en-US" b="1">
                <a:solidFill>
                  <a:srgbClr val="FFFF00"/>
                </a:solidFill>
              </a:rPr>
              <a:t>al. </a:t>
            </a:r>
            <a:r>
              <a:rPr lang="en-US" sz="1400" b="1" smtClean="0">
                <a:solidFill>
                  <a:srgbClr val="FFFF00"/>
                </a:solidFill>
              </a:rPr>
              <a:t>IPAC12</a:t>
            </a:r>
            <a:r>
              <a:rPr lang="en-US" b="1" smtClean="0">
                <a:solidFill>
                  <a:srgbClr val="FFFF00"/>
                </a:solidFill>
              </a:rPr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Detailed simulation of final cooling </a:t>
            </a:r>
            <a:br>
              <a:rPr lang="en-US" smtClean="0"/>
            </a:br>
            <a:r>
              <a:rPr lang="en-US" sz="2800" b="1" smtClean="0">
                <a:solidFill>
                  <a:srgbClr val="FFFF00"/>
                </a:solidFill>
              </a:rPr>
              <a:t>(H. Sayed et al. </a:t>
            </a:r>
            <a:r>
              <a:rPr lang="en-US" sz="2000" b="1" smtClean="0">
                <a:solidFill>
                  <a:srgbClr val="FFFF00"/>
                </a:solidFill>
              </a:rPr>
              <a:t>IPAC14</a:t>
            </a:r>
            <a:r>
              <a:rPr lang="en-US" sz="2800" b="1" smtClean="0">
                <a:solidFill>
                  <a:srgbClr val="FFFF00"/>
                </a:solidFill>
              </a:rPr>
              <a:t>)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G4Beamline simulation of final cooling scenario</a:t>
            </a:r>
          </a:p>
          <a:p>
            <a:pPr lvl="1"/>
            <a:r>
              <a:rPr lang="en-US" smtClean="0"/>
              <a:t>System </a:t>
            </a:r>
            <a:r>
              <a:rPr lang="en-US"/>
              <a:t>is ~135m long</a:t>
            </a:r>
          </a:p>
          <a:p>
            <a:pPr lvl="1"/>
            <a:r>
              <a:rPr lang="en-US"/>
              <a:t>ε</a:t>
            </a:r>
            <a:r>
              <a:rPr lang="en-US" baseline="-25000"/>
              <a:t>t,N</a:t>
            </a:r>
            <a:r>
              <a:rPr lang="en-US"/>
              <a:t> : </a:t>
            </a:r>
            <a:r>
              <a:rPr lang="en-US" smtClean="0"/>
              <a:t>3.0 </a:t>
            </a:r>
            <a:r>
              <a:rPr lang="en-US" smtClean="0">
                <a:sym typeface="Wingdings" panose="05000000000000000000" pitchFamily="2" charset="2"/>
              </a:rPr>
              <a:t>0.5 10</a:t>
            </a:r>
            <a:r>
              <a:rPr lang="en-US" baseline="30000" smtClean="0">
                <a:sym typeface="Wingdings" panose="05000000000000000000" pitchFamily="2" charset="2"/>
              </a:rPr>
              <a:t>-4</a:t>
            </a:r>
            <a:r>
              <a:rPr lang="en-US" smtClean="0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m</a:t>
            </a:r>
          </a:p>
          <a:p>
            <a:pPr lvl="1"/>
            <a:r>
              <a:rPr lang="en-US"/>
              <a:t>ε</a:t>
            </a:r>
            <a:r>
              <a:rPr lang="en-US" baseline="-25000"/>
              <a:t>L</a:t>
            </a:r>
            <a:r>
              <a:rPr lang="en-US"/>
              <a:t> : 1.0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smtClean="0">
                <a:sym typeface="Wingdings" panose="05000000000000000000" pitchFamily="2" charset="2"/>
              </a:rPr>
              <a:t>75mm</a:t>
            </a:r>
          </a:p>
          <a:p>
            <a:pPr marL="914400" lvl="2" indent="0">
              <a:buNone/>
            </a:pPr>
            <a:r>
              <a:rPr lang="en-US"/>
              <a:t>P</a:t>
            </a:r>
            <a:r>
              <a:rPr lang="en-US" baseline="-25000"/>
              <a:t>l</a:t>
            </a:r>
            <a:r>
              <a:rPr lang="en-US"/>
              <a:t> :135 </a:t>
            </a:r>
            <a:r>
              <a:rPr lang="en-US">
                <a:sym typeface="Wingdings" panose="05000000000000000000" pitchFamily="2" charset="2"/>
              </a:rPr>
              <a:t> 70 MeV/c</a:t>
            </a:r>
          </a:p>
          <a:p>
            <a:pPr marL="914400" lvl="2" indent="0">
              <a:buNone/>
            </a:pPr>
            <a:r>
              <a:rPr lang="en-US">
                <a:sym typeface="Wingdings" panose="05000000000000000000" pitchFamily="2" charset="2"/>
              </a:rPr>
              <a:t>B: 25 30 T; 325 </a:t>
            </a:r>
            <a:r>
              <a:rPr lang="en-US" smtClean="0">
                <a:sym typeface="Wingdings" panose="05000000000000000000" pitchFamily="2" charset="2"/>
              </a:rPr>
              <a:t>20MHz</a:t>
            </a:r>
            <a:endParaRPr lang="en-US">
              <a:sym typeface="Wingdings" panose="05000000000000000000" pitchFamily="2" charset="2"/>
            </a:endParaRPr>
          </a:p>
          <a:p>
            <a:pPr lvl="2"/>
            <a:r>
              <a:rPr lang="en-US">
                <a:sym typeface="Wingdings" panose="05000000000000000000" pitchFamily="2" charset="2"/>
              </a:rPr>
              <a:t>not quite specs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Transmission ~ 50</a:t>
            </a:r>
            <a:r>
              <a:rPr lang="en-US" smtClean="0">
                <a:sym typeface="Wingdings" panose="05000000000000000000" pitchFamily="2" charset="2"/>
              </a:rPr>
              <a:t>%</a:t>
            </a:r>
          </a:p>
          <a:p>
            <a:pPr lvl="1"/>
            <a:endParaRPr lang="en-US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Predominantly </a:t>
            </a:r>
            <a:r>
              <a:rPr lang="en-US"/>
              <a:t>ε</a:t>
            </a:r>
            <a:r>
              <a:rPr lang="en-US" baseline="-25000"/>
              <a:t>t,N</a:t>
            </a:r>
            <a:r>
              <a:rPr lang="en-US"/>
              <a:t> </a:t>
            </a:r>
            <a:r>
              <a:rPr lang="en-US" smtClean="0"/>
              <a:t>/ ε</a:t>
            </a:r>
            <a:r>
              <a:rPr lang="en-US" baseline="-25000" smtClean="0"/>
              <a:t>L</a:t>
            </a:r>
          </a:p>
          <a:p>
            <a:pPr marL="0" indent="0">
              <a:buNone/>
            </a:pPr>
            <a:r>
              <a:rPr lang="en-US" smtClean="0">
                <a:sym typeface="Wingdings" panose="05000000000000000000" pitchFamily="2" charset="2"/>
              </a:rPr>
              <a:t>	emittance exchange</a:t>
            </a:r>
          </a:p>
          <a:p>
            <a:pPr lvl="1"/>
            <a:endParaRPr lang="en-US">
              <a:sym typeface="Wingdings" panose="05000000000000000000" pitchFamily="2" charset="2"/>
            </a:endParaRPr>
          </a:p>
          <a:p>
            <a:endParaRPr lang="en-US">
              <a:sym typeface="Wingdings" panose="05000000000000000000" pitchFamily="2" charset="2"/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Neuffer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DC77-584A-4B0C-A44C-88390A7BD0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99930"/>
            <a:ext cx="4349750" cy="193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065126"/>
              </p:ext>
            </p:extLst>
          </p:nvPr>
        </p:nvGraphicFramePr>
        <p:xfrm>
          <a:off x="4114800" y="33274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" name="Equation" r:id="rId4" imgW="914400" imgH="203040" progId="Equation.3">
                  <p:embed/>
                </p:oleObj>
              </mc:Choice>
              <mc:Fallback>
                <p:oleObj name="Equation" r:id="rId4" imgW="914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3274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68" name="Picture 3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66" y="3897645"/>
            <a:ext cx="2477193" cy="25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59" y="3530600"/>
            <a:ext cx="2377439" cy="224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3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PAC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MuPAC_Review_Template.potx</Template>
  <TotalTime>0</TotalTime>
  <Words>1727</Words>
  <Application>Microsoft Office PowerPoint</Application>
  <PresentationFormat>On-screen Show (4:3)</PresentationFormat>
  <Paragraphs>454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MuPAC_Review_Template</vt:lpstr>
      <vt:lpstr>Equation</vt:lpstr>
      <vt:lpstr>Microsoft Draw Drawing</vt:lpstr>
      <vt:lpstr>Microsoft Equation 3.0</vt:lpstr>
      <vt:lpstr>Final Cooling For a High-luminosity High-Energy Lepton Collider</vt:lpstr>
      <vt:lpstr>Outline</vt:lpstr>
      <vt:lpstr>P5 Goals: Long-Range Accelerator R&amp;D</vt:lpstr>
      <vt:lpstr>P5 Goals: Long-Range Accelerator R&amp;D</vt:lpstr>
      <vt:lpstr>Towards multi-TeV lepton colliders</vt:lpstr>
      <vt:lpstr>High-Luminosity Lepton Colliders need cooling </vt:lpstr>
      <vt:lpstr>Cooling for High Energy  יי Collider</vt:lpstr>
      <vt:lpstr>Final cooling baseline  </vt:lpstr>
      <vt:lpstr>Detailed simulation of final cooling  (H. Sayed et al. IPAC14)</vt:lpstr>
      <vt:lpstr>Variant Approaches</vt:lpstr>
      <vt:lpstr>Round to flat transformation </vt:lpstr>
      <vt:lpstr>Beam Dynamics: Eigenmodes  in solenoid</vt:lpstr>
      <vt:lpstr>Cooling within solenoids</vt:lpstr>
      <vt:lpstr>Example: Front End Cooling</vt:lpstr>
      <vt:lpstr>Variant: Quad focusing  for final cooling</vt:lpstr>
      <vt:lpstr>Variant: “thick” wedge transform</vt:lpstr>
      <vt:lpstr>Variant scenario: Cool, Round-to-flat, Slice, Recombine (w/ D. Summers, T. Hart)  </vt:lpstr>
      <vt:lpstr>1. Cool</vt:lpstr>
      <vt:lpstr>2. Round to Flat beam transform</vt:lpstr>
      <vt:lpstr>3. Slice transversely</vt:lpstr>
      <vt:lpstr>4. Recombine Longitudinally  </vt:lpstr>
      <vt:lpstr>Variant without Round to Flat transform:</vt:lpstr>
      <vt:lpstr>Flat beam Collisions ?</vt:lpstr>
      <vt:lpstr>Summary</vt:lpstr>
      <vt:lpstr>PowerPoint Presentation</vt:lpstr>
      <vt:lpstr>P5  Heavy Electron Particle Accelerator Program</vt:lpstr>
      <vt:lpstr>“Use the Higgs as a tool for Discovery”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2014-04-09T18:36:45Z</dcterms:created>
  <dcterms:modified xsi:type="dcterms:W3CDTF">2015-04-23T20:05:35Z</dcterms:modified>
</cp:coreProperties>
</file>