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4106" r:id="rId3"/>
  </p:sldMasterIdLst>
  <p:notesMasterIdLst>
    <p:notesMasterId r:id="rId20"/>
  </p:notesMasterIdLst>
  <p:handoutMasterIdLst>
    <p:handoutMasterId r:id="rId21"/>
  </p:handoutMasterIdLst>
  <p:sldIdLst>
    <p:sldId id="265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82" r:id="rId18"/>
    <p:sldId id="277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36" autoAdjust="0"/>
  </p:normalViewPr>
  <p:slideViewPr>
    <p:cSldViewPr snapToGrid="0" snapToObjects="1">
      <p:cViewPr varScale="1">
        <p:scale>
          <a:sx n="106" d="100"/>
          <a:sy n="106" d="100"/>
        </p:scale>
        <p:origin x="10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5/11/2015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5/11/2015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70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5/12/2015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C. Drennan | XFR Modification to Resetting Beam Sync and Offset Beam Sync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78B2-73DB-4B2E-8BBE-3A9035669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5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5/12/2015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C. Drennan | XFR Modification to Resetting Beam Sync and Offset Beam Sync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78B2-73DB-4B2E-8BBE-3A9035669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1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5/12/2015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C. Drennan | XFR Modification to Resetting Beam Sync and Offset Beam Sync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78B2-73DB-4B2E-8BBE-3A9035669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85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5/12/2015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C. Drennan | XFR Modification to Resetting Beam Sync and Offset Beam Sync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78B2-73DB-4B2E-8BBE-3A9035669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5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5/12/2015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C. Drennan | XFR Modification to Resetting Beam Sync and Offset Beam Sync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78B2-73DB-4B2E-8BBE-3A9035669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52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5/12/2015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C. Drennan | XFR Modification to Resetting Beam Sync and Offset Beam Sync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78B2-73DB-4B2E-8BBE-3A9035669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97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5/12/2015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C. Drennan | XFR Modification to Resetting Beam Sync and Offset Beam Sync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78B2-73DB-4B2E-8BBE-3A9035669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77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5/12/2015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C. Drennan | XFR Modification to Resetting Beam Sync and Offset Beam Sync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78B2-73DB-4B2E-8BBE-3A9035669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71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5/12/2015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C. Drennan | XFR Modification to Resetting Beam Sync and Offset Beam Sync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78B2-73DB-4B2E-8BBE-3A9035669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64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5/12/2015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C. Drennan | XFR Modification to Resetting Beam Sync and Offset Beam Sync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78B2-73DB-4B2E-8BBE-3A9035669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0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5/12/2015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C. Drennan | XFR Modification to Resetting Beam Sync and Offset Beam Sync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5/12/2015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C. Drennan | XFR Modification to Resetting Beam Sync and Offset Beam Sync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78B2-73DB-4B2E-8BBE-3A9035669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5/12/2015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C. Drennan | XFR Modification to Resetting Beam Sync and Offset Beam Sync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5/12/2015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C. Drennan | XFR Modification to Resetting Beam Sync and Offset Beam Sync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5/12/2015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C. Drennan | XFR Modification to Resetting Beam Sync and Offset Beam Sync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5/12/2015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C. Drennan | XFR Modification to Resetting Beam Sync and Offset Beam Sync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5/12/2015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C. Drennan | XFR Modification to Resetting Beam Sync and Offset Beam Sync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5/12/2015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C. Drennan | XFR Modification to Resetting Beam Sync and Offset Beam Sync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5/12/2015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C. Drennan | XFR Modification to Resetting Beam Sync and Offset Beam Sync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5/12/2015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C. Drennan | XFR Modification to Resetting Beam Sync and Offset Beam Sync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5/12/2015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C. Drennan | XFR Modification to Resetting Beam Sync and Offset Beam Sync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5/12/2015</a:t>
            </a: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C. Drennan | XFR Modification to Resetting Beam Sync and Offset Beam Sync</a:t>
            </a: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18978B2-73DB-4B2E-8BBE-3A9035669C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609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\\beamssrv1\rf.bd\projects\LLRF\Components\Hardware\Alter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2989262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XFR Modification to Resetting</a:t>
            </a:r>
            <a:br>
              <a:rPr lang="en-US" sz="2400" dirty="0"/>
            </a:br>
            <a:r>
              <a:rPr lang="en-US" sz="2400" dirty="0"/>
              <a:t>Beam Sync (AA) and Offset Beam Sync (OAA)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Craig Drennan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Review of Proposed Modification</a:t>
            </a:r>
          </a:p>
          <a:p>
            <a:pPr eaLnBrk="1" hangingPunct="1"/>
            <a:r>
              <a:rPr lang="en-US" altLang="en-US" dirty="0" smtClean="0"/>
              <a:t>5/12/2015</a:t>
            </a:r>
            <a:endParaRPr lang="en-US" altLang="en-US" dirty="0"/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4943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Details Generating FPGA Configuration Files</a:t>
            </a:r>
            <a:endParaRPr lang="en-US" sz="2000" dirty="0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5/12/2015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Drennan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XFR Modification to Resetting Beam Sync and Offset Beam Sync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875319"/>
            <a:ext cx="7078634" cy="53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4943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Details Generating FPGA Configuration Files (cont.)</a:t>
            </a:r>
            <a:endParaRPr lang="en-US" sz="2000" dirty="0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5/12/2015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Drennan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XFR Modification to Resetting Beam Sync and Offset Beam Sync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8475" y="1007347"/>
            <a:ext cx="7912729" cy="5106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a typeface="SimSun" panose="02010600030101010101" pitchFamily="2" charset="-122"/>
                <a:cs typeface="Arial" panose="020B0604020202020204" pitchFamily="34" charset="0"/>
              </a:rPr>
              <a:t>There is a single EPROM configuration device on the XFR Module that programs three FPGA’s. U18 is the timing logic for Channel 1, U19 is the timing logic for Channel 2 and U20 decodes MDAT.  When programming a new configuration EPROM, the code for all three FPGA’s must be combined into a single *.</a:t>
            </a:r>
            <a:r>
              <a:rPr lang="en-US" sz="1600" dirty="0" err="1">
                <a:ea typeface="SimSun" panose="02010600030101010101" pitchFamily="2" charset="-122"/>
                <a:cs typeface="Arial" panose="020B0604020202020204" pitchFamily="34" charset="0"/>
              </a:rPr>
              <a:t>pof</a:t>
            </a:r>
            <a:r>
              <a:rPr lang="en-US" sz="1600" dirty="0">
                <a:ea typeface="SimSun" panose="02010600030101010101" pitchFamily="2" charset="-122"/>
                <a:cs typeface="Arial" panose="020B0604020202020204" pitchFamily="34" charset="0"/>
              </a:rPr>
              <a:t> programming file with which to burn the EPROM.  The Altera Stat Sheet that describes how an EPROM was programmed is given in Listing </a:t>
            </a:r>
            <a:r>
              <a:rPr lang="en-US" sz="1600" dirty="0" smtClean="0">
                <a:ea typeface="SimSun" panose="02010600030101010101" pitchFamily="2" charset="-122"/>
                <a:cs typeface="Arial" panose="020B0604020202020204" pitchFamily="34" charset="0"/>
              </a:rPr>
              <a:t>4.1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50" dirty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Module Name: </a:t>
            </a:r>
            <a:r>
              <a:rPr lang="en-US" sz="1200" spc="50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XFR </a:t>
            </a:r>
            <a:endParaRPr lang="en-US" sz="1600" spc="50" dirty="0">
              <a:solidFill>
                <a:srgbClr val="5A5A5A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50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(Recycler Nova U19 version Plus Booster Reset Delay U18 version)</a:t>
            </a:r>
            <a:endParaRPr lang="en-US" sz="1600" spc="50" dirty="0">
              <a:solidFill>
                <a:srgbClr val="5A5A5A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50" dirty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Files to be found @ </a:t>
            </a:r>
            <a:endParaRPr lang="en-US" sz="1600" spc="50" dirty="0">
              <a:solidFill>
                <a:srgbClr val="5A5A5A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u="sng" cap="small" dirty="0">
                <a:uFill>
                  <a:solidFill>
                    <a:srgbClr val="7F7F7F"/>
                  </a:solidFill>
                </a:uFill>
                <a:ea typeface="SimSun" panose="02010600030101010101" pitchFamily="2" charset="-122"/>
                <a:cs typeface="Arial" panose="020B0604020202020204" pitchFamily="34" charset="0"/>
                <a:hlinkClick r:id="rId2" action="ppaction://hlinkfile"/>
              </a:rPr>
              <a:t>\\beamssrv1\rf.bd\projects\LLRF\Components\Hardware\Altera</a:t>
            </a:r>
            <a:r>
              <a:rPr lang="en-US" sz="1200" u="sng" cap="small" dirty="0">
                <a:uFill>
                  <a:solidFill>
                    <a:srgbClr val="7F7F7F"/>
                  </a:solidFill>
                </a:uFill>
                <a:ea typeface="SimSun" panose="02010600030101010101" pitchFamily="2" charset="-122"/>
                <a:cs typeface="Arial" panose="020B0604020202020204" pitchFamily="34" charset="0"/>
              </a:rPr>
              <a:t> files\XFR\xfru21_Booster_Nova\</a:t>
            </a:r>
            <a:endParaRPr lang="en-US" sz="1600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50" dirty="0"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en-US" sz="1600" spc="50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50" dirty="0" err="1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Maxplus</a:t>
            </a:r>
            <a:r>
              <a:rPr lang="en-US" sz="1200" spc="50" dirty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or Quartus version compiled last: Quartus 9.0</a:t>
            </a:r>
            <a:endParaRPr lang="en-US" sz="1600" spc="50" dirty="0">
              <a:solidFill>
                <a:srgbClr val="5A5A5A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50" dirty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Project name: XFRU21_Booster_Nova</a:t>
            </a:r>
            <a:endParaRPr lang="en-US" sz="1600" spc="50" dirty="0">
              <a:solidFill>
                <a:srgbClr val="5A5A5A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50" dirty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Compilation Date: 05/6/2015</a:t>
            </a:r>
            <a:endParaRPr lang="en-US" sz="1600" spc="50" dirty="0">
              <a:solidFill>
                <a:srgbClr val="5A5A5A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50" dirty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Device type: EPF10K20TC144-3</a:t>
            </a:r>
            <a:endParaRPr lang="en-US" sz="1600" spc="50" dirty="0">
              <a:solidFill>
                <a:srgbClr val="5A5A5A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50" dirty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Programming files (POF and/or SOF): </a:t>
            </a:r>
            <a:r>
              <a:rPr lang="fr-FR" sz="1200" spc="50" dirty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	</a:t>
            </a:r>
            <a:r>
              <a:rPr lang="en-US" sz="1200" spc="50" dirty="0" err="1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cogging.sof</a:t>
            </a:r>
            <a:r>
              <a:rPr lang="en-US" sz="1200" spc="50" dirty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sz="1200" spc="50" dirty="0" smtClean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			(</a:t>
            </a:r>
            <a:r>
              <a:rPr lang="en-US" sz="1200" spc="50" dirty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NEW file for U18)</a:t>
            </a:r>
            <a:endParaRPr lang="en-US" sz="1600" spc="50" dirty="0">
              <a:solidFill>
                <a:srgbClr val="5A5A5A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50" dirty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					 </a:t>
            </a:r>
            <a:r>
              <a:rPr lang="en-US" sz="1200" spc="50" dirty="0" smtClean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	Cogging_nova_Ch2.sof 	(</a:t>
            </a:r>
            <a:r>
              <a:rPr lang="en-US" sz="1200" spc="50" dirty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file for U19)</a:t>
            </a:r>
            <a:endParaRPr lang="en-US" sz="1600" spc="50" dirty="0">
              <a:solidFill>
                <a:srgbClr val="5A5A5A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50" dirty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					</a:t>
            </a:r>
            <a:r>
              <a:rPr lang="fr-FR" sz="1200" spc="50" dirty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1200" spc="50" dirty="0" smtClean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	U20.sof  			(</a:t>
            </a:r>
            <a:r>
              <a:rPr lang="fr-FR" sz="1200" spc="50" dirty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file for U20)</a:t>
            </a:r>
            <a:endParaRPr lang="en-US" sz="1600" spc="50" dirty="0">
              <a:solidFill>
                <a:srgbClr val="5A5A5A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200" spc="50" dirty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					</a:t>
            </a:r>
            <a:r>
              <a:rPr lang="fr-FR" sz="1200" spc="50" dirty="0" smtClean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	 </a:t>
            </a:r>
            <a:r>
              <a:rPr lang="fr-FR" sz="1200" spc="50" dirty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xfru21_B_N_v2.pof  (</a:t>
            </a:r>
            <a:r>
              <a:rPr lang="fr-FR" sz="1200" spc="50" dirty="0" err="1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pof</a:t>
            </a:r>
            <a:r>
              <a:rPr lang="fr-FR" sz="1200" spc="50" dirty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1200" spc="50" dirty="0" err="1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resulting</a:t>
            </a:r>
            <a:r>
              <a:rPr lang="fr-FR" sz="1200" spc="50" dirty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1200" spc="50" dirty="0" err="1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from</a:t>
            </a:r>
            <a:r>
              <a:rPr lang="fr-FR" sz="1200" spc="50" dirty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the </a:t>
            </a:r>
            <a:r>
              <a:rPr lang="fr-FR" sz="1200" spc="50" dirty="0" err="1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combination</a:t>
            </a:r>
            <a:r>
              <a:rPr lang="fr-FR" sz="1200" spc="50" dirty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endParaRPr lang="en-US" sz="1600" spc="50" dirty="0">
              <a:solidFill>
                <a:srgbClr val="5A5A5A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200" spc="50" dirty="0">
                <a:solidFill>
                  <a:srgbClr val="5A5A5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					 </a:t>
            </a:r>
            <a:endParaRPr lang="en-US" sz="1600" spc="50" dirty="0">
              <a:solidFill>
                <a:srgbClr val="5A5A5A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a typeface="SimSun" panose="02010600030101010101" pitchFamily="2" charset="-122"/>
                <a:cs typeface="Arial" panose="020B0604020202020204" pitchFamily="34" charset="0"/>
              </a:rPr>
              <a:t>POF Checksum:  </a:t>
            </a:r>
            <a:r>
              <a:rPr lang="en-US" sz="1200" u="sng" dirty="0">
                <a:ea typeface="SimSun" panose="02010600030101010101" pitchFamily="2" charset="-122"/>
                <a:cs typeface="Arial" panose="020B0604020202020204" pitchFamily="34" charset="0"/>
              </a:rPr>
              <a:t>00BC9AF0</a:t>
            </a:r>
            <a:endParaRPr lang="en-US" sz="1600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a typeface="SimSun" panose="02010600030101010101" pitchFamily="2" charset="-122"/>
                <a:cs typeface="Arial" panose="020B0604020202020204" pitchFamily="34" charset="0"/>
              </a:rPr>
              <a:t>Listing 4.1 Altera Stat Sheet data for programming the EPROM.</a:t>
            </a:r>
          </a:p>
        </p:txBody>
      </p:sp>
    </p:spTree>
    <p:extLst>
      <p:ext uri="{BB962C8B-B14F-4D97-AF65-F5344CB8AC3E}">
        <p14:creationId xmlns:p14="http://schemas.microsoft.com/office/powerpoint/2010/main" val="24249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4943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Testing Modified XRF</a:t>
            </a:r>
            <a:endParaRPr lang="en-US" sz="2000" dirty="0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5/12/2015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Drennan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XFR Modification to Resetting Beam Sync and Offset Beam Sync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1174591"/>
            <a:ext cx="8341254" cy="411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4943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Testing Modified XRF (cont.)</a:t>
            </a:r>
            <a:endParaRPr lang="en-US" sz="2000" dirty="0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5/12/2015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Drennan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XFR Modification to Resetting Beam Sync and Offset Beam Sync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59994" b="14822"/>
          <a:stretch/>
        </p:blipFill>
        <p:spPr>
          <a:xfrm>
            <a:off x="806447" y="1174585"/>
            <a:ext cx="4792429" cy="50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4943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Testing Modified XRF (cont.)</a:t>
            </a:r>
            <a:endParaRPr lang="en-US" sz="2000" dirty="0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5/12/2015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Drennan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XFR Modification to Resetting Beam Sync and Offset Beam Sync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102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054729"/>
            <a:ext cx="68484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616954"/>
            <a:ext cx="684847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04875" y="5975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04875" y="315975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4943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TODO Next</a:t>
            </a:r>
            <a:endParaRPr lang="en-US" sz="2000" dirty="0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5/12/2015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Drennan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XFR Modification to Resetting Beam Sync and Offset Beam Sync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04875" y="5975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04875" y="315975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407" y="2052721"/>
            <a:ext cx="4575449" cy="3719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028"/>
            <a:ext cx="4256690" cy="31925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3370" y="1162078"/>
            <a:ext cx="818095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black"/>
                </a:solidFill>
                <a:latin typeface="Calibri" panose="020F0502020204030204"/>
                <a:ea typeface="+mn-ea"/>
              </a:rPr>
              <a:t>Phase offset between MIRF and RRRF relative to the OAA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535" y="4043183"/>
            <a:ext cx="61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FF"/>
                </a:solidFill>
                <a:latin typeface="Calibri" panose="020F0502020204030204"/>
                <a:ea typeface="+mn-ea"/>
              </a:rPr>
              <a:t>OAA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714" y="2782943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B0F0"/>
                </a:solidFill>
                <a:latin typeface="Calibri" panose="020F0502020204030204"/>
                <a:ea typeface="+mn-ea"/>
              </a:rPr>
              <a:t>MIRF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495219"/>
            <a:ext cx="24384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+mn-ea"/>
              </a:rPr>
              <a:t>Time Line: $23 $E3 $E3 ……..$E3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7722" y="2794771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B0F0"/>
                </a:solidFill>
                <a:latin typeface="Calibri" panose="020F0502020204030204"/>
                <a:ea typeface="+mn-ea"/>
              </a:rPr>
              <a:t>RRRF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497723" y="2967895"/>
            <a:ext cx="110360" cy="104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93681" y="2967895"/>
            <a:ext cx="0" cy="173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88167" y="5437133"/>
            <a:ext cx="14039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70C0"/>
                </a:solidFill>
                <a:latin typeface="Calibri" panose="020F0502020204030204"/>
                <a:ea typeface="+mn-ea"/>
              </a:rPr>
              <a:t>RF to the Booster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36931" y="5149408"/>
            <a:ext cx="15414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2060"/>
                </a:solidFill>
                <a:latin typeface="Calibri" panose="020F0502020204030204"/>
                <a:ea typeface="+mn-ea"/>
              </a:rPr>
              <a:t>OAA to the Booster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56690" y="5010909"/>
            <a:ext cx="7261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2060"/>
                </a:solidFill>
                <a:latin typeface="Calibri" panose="020F0502020204030204"/>
                <a:ea typeface="+mn-ea"/>
              </a:rPr>
              <a:t>MI OAA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60635" y="4825662"/>
            <a:ext cx="724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2060"/>
                </a:solidFill>
                <a:latin typeface="Calibri" panose="020F0502020204030204"/>
                <a:ea typeface="+mn-ea"/>
              </a:rPr>
              <a:t>RR OAA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52753" y="5432636"/>
            <a:ext cx="5886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70C0"/>
                </a:solidFill>
                <a:latin typeface="Calibri" panose="020F0502020204030204"/>
                <a:ea typeface="+mn-ea"/>
              </a:rPr>
              <a:t>MI 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56697" y="5247389"/>
            <a:ext cx="5870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70C0"/>
                </a:solidFill>
                <a:latin typeface="Calibri" panose="020F0502020204030204"/>
                <a:ea typeface="+mn-ea"/>
              </a:rPr>
              <a:t>RR RF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5/12/2015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C. Drennan | XFR Modification to Resetting Beam Sync and Offset Beam Sync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78B2-73DB-4B2E-8BBE-3A9035669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0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Objectives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Provide a fixed time delay between the MI_Reset from Booster and the Offset Beam Sync marker (OAA) returned from MI/RR.</a:t>
            </a:r>
          </a:p>
          <a:p>
            <a:pPr marL="0" indent="0" eaLnBrk="1" hangingPunct="1">
              <a:buNone/>
            </a:pP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Ensure the modification works for beam injection into both the Main Injector and Recycler rings.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Avoid changes to logic and timing functions other than resetting MI/RR markers for injection of Booster beam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.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sz="2000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NOTE: Some timing details in the early part of the discussion are neglected for clarity.  Detailed timing is presented in the test results near the end.</a:t>
            </a:r>
            <a:endParaRPr lang="en-US" altLang="en-US" sz="2000" dirty="0" smtClean="0">
              <a:solidFill>
                <a:srgbClr val="FF0000"/>
              </a:solidFill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5/12/2015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Drennan | XFR Modification to Resetting Beam Sync and Offset Beam Sync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4943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2000" dirty="0"/>
              <a:t>Channel 1, FPGA U18 Simplified Logic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5/12/2015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Drennan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XFR Modification to Resetting Beam Sync and Offset Beam Sync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5" y="936203"/>
            <a:ext cx="8672509" cy="304680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4" y="3980756"/>
            <a:ext cx="8320296" cy="20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4943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2000" dirty="0"/>
              <a:t>Channel 1, FPGA U18 Simplified </a:t>
            </a:r>
            <a:r>
              <a:rPr lang="en-US" sz="2000" dirty="0" smtClean="0"/>
              <a:t>Logic (Modified)</a:t>
            </a:r>
            <a:endParaRPr lang="en-US" sz="2000" dirty="0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5/12/2015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Drennan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XFR Modification to Resetting Beam Sync and Offset Beam Sync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5" y="1578993"/>
            <a:ext cx="8672509" cy="3046803"/>
          </a:xfrm>
        </p:spPr>
      </p:pic>
    </p:spTree>
    <p:extLst>
      <p:ext uri="{BB962C8B-B14F-4D97-AF65-F5344CB8AC3E}">
        <p14:creationId xmlns:p14="http://schemas.microsoft.com/office/powerpoint/2010/main" val="17780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4943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Reset Delay Logic, First Iteration</a:t>
            </a:r>
            <a:endParaRPr lang="en-US" sz="2000" dirty="0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5/12/2015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Drennan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XFR Modification to Resetting Beam Sync and Offset Beam Sync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50471"/>
            <a:ext cx="8672513" cy="178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3296426"/>
            <a:ext cx="7060153" cy="265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4943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Reset Delay Logic, First Iteration (cont.)</a:t>
            </a:r>
            <a:endParaRPr lang="en-US" sz="2000" dirty="0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5/12/2015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Drennan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XFR Modification to Resetting Beam Sync and Offset Beam Sync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7" y="1600415"/>
            <a:ext cx="7060153" cy="2659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7" y="4493220"/>
            <a:ext cx="7109214" cy="12463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2437" y="905687"/>
            <a:ext cx="8205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still have two possible locations for OAA for Offsets 0 to 587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14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4943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Reset Delay Logic, Second Iteration</a:t>
            </a:r>
            <a:endParaRPr lang="en-US" sz="2000" dirty="0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5/12/2015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Drennan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XFR Modification to Resetting Beam Sync and Offset Beam Sync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6" y="861727"/>
            <a:ext cx="8386981" cy="3320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437" y="4346725"/>
            <a:ext cx="4454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Case 1: Offset &lt; 7,  X = 589</a:t>
            </a:r>
            <a:endParaRPr lang="en-US" sz="1800" dirty="0"/>
          </a:p>
          <a:p>
            <a:r>
              <a:rPr lang="en-US" sz="1800" dirty="0" smtClean="0"/>
              <a:t>Case 2: Offset &gt; 6,  X = 589 + 588 = 1177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44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4943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Reset Delay Logic, Second Iteration (cont.)</a:t>
            </a:r>
            <a:endParaRPr lang="en-US" sz="2000" dirty="0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5/12/2015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Drennan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XFR Modification to Resetting Beam Sync and Offset Beam Sync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2437" y="1240325"/>
                <a:ext cx="7879297" cy="4254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The total delay between the Booster MI Reset and the first OAA marker is the sum of the </a:t>
                </a:r>
                <a:r>
                  <a:rPr lang="en-US" sz="1400" dirty="0" err="1"/>
                  <a:t>rf</a:t>
                </a:r>
                <a:r>
                  <a:rPr lang="en-US" sz="1400" dirty="0"/>
                  <a:t> bucket counter </a:t>
                </a:r>
                <a:r>
                  <a:rPr lang="en-US" sz="1400" dirty="0" smtClean="0"/>
                  <a:t>counting between 6 and the marker offset setting,</a:t>
                </a:r>
              </a:p>
              <a:p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𝑟𝑓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𝑐𝑜𝑢𝑛𝑡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𝑑𝑒𝑙𝑎𝑦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𝑂𝑓𝑓𝑠𝑒𝑡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−6,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𝐶𝑎𝑠𝑒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 1: 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𝑂𝑓𝑓𝑠𝑒𝑡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&gt;6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𝑂𝑓𝑓𝑠𝑒𝑡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+588−6,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𝐶𝑎𝑠𝑒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 2: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𝑂𝑓𝑓𝑠𝑒𝑡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≤6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 smtClean="0"/>
              </a:p>
              <a:p>
                <a:endParaRPr lang="en-US" sz="1400" dirty="0"/>
              </a:p>
              <a:p>
                <a:r>
                  <a:rPr lang="en-US" sz="1400" dirty="0"/>
                  <a:t>And the new reset delay logic,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𝑟𝑒𝑠𝑒𝑡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𝑑𝑒𝑙𝑎𝑦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588+589−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𝑂𝑓𝑓𝑠𝑒𝑡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𝐶𝑎𝑠𝑒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 1: 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𝑂𝑓𝑓𝑠𝑒𝑡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&gt;6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589−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𝑂𝑓𝑓𝑠𝑒𝑡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𝐶𝑎𝑠𝑒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 2: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𝑂𝑓𝑓𝑠𝑒𝑡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≤6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 smtClean="0"/>
              </a:p>
              <a:p>
                <a:endParaRPr lang="en-US" sz="1400" dirty="0"/>
              </a:p>
              <a:p>
                <a:r>
                  <a:rPr lang="en-US" sz="1400" dirty="0"/>
                  <a:t>The sum in both cases is then</a:t>
                </a:r>
                <a:r>
                  <a:rPr lang="en-US" sz="1400" dirty="0" smtClean="0"/>
                  <a:t>,</a:t>
                </a:r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𝑡𝑜𝑡𝑎𝑙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𝑑𝑒𝑙𝑎𝑦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=588+589−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𝑂𝑓𝑓𝑠𝑒𝑡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𝑂𝑓𝑓𝑠𝑒𝑡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−6=1171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𝑟𝑓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𝑐𝑜𝑢𝑛𝑡𝑠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=22.18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𝑢𝑠</m:t>
                      </m:r>
                    </m:oMath>
                  </m:oMathPara>
                </a14:m>
                <a:endParaRPr lang="en-US" sz="1400" dirty="0" smtClean="0"/>
              </a:p>
              <a:p>
                <a:endParaRPr lang="en-US" sz="1400" dirty="0"/>
              </a:p>
              <a:p>
                <a:r>
                  <a:rPr lang="en-US" sz="1400" dirty="0"/>
                  <a:t>Further, we can consider all of the synchronization and other clocked logic from the reset input to the OAA marker output.  This is, for the current modified logic, 7 to 8 </a:t>
                </a:r>
                <a:r>
                  <a:rPr lang="en-US" sz="1400" dirty="0" err="1"/>
                  <a:t>rf</a:t>
                </a:r>
                <a:r>
                  <a:rPr lang="en-US" sz="1400" dirty="0"/>
                  <a:t> clocks. So the final delay </a:t>
                </a:r>
                <a:r>
                  <a:rPr lang="en-US" sz="1400" dirty="0" smtClean="0"/>
                  <a:t>is</a:t>
                </a:r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𝑓𝑖𝑛𝑎𝑙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𝑑𝑒𝑙𝑎𝑦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=588+589−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𝑂𝑓𝑓𝑠𝑒𝑡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𝑂𝑓𝑓𝑠𝑒𝑡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−6+7.5=1178.5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𝑟𝑓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𝑐𝑜𝑢𝑛𝑡𝑠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=22.32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𝑢𝑠</m:t>
                      </m:r>
                    </m:oMath>
                  </m:oMathPara>
                </a14:m>
                <a:endParaRPr lang="en-US" sz="1400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" y="1240325"/>
                <a:ext cx="7879297" cy="4254370"/>
              </a:xfrm>
              <a:prstGeom prst="rect">
                <a:avLst/>
              </a:prstGeom>
              <a:blipFill rotWithShape="0">
                <a:blip r:embed="rId2"/>
                <a:stretch>
                  <a:fillRect l="-232" t="-9169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7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4943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Reset Delay Logic, Second Iteration (cont.)</a:t>
            </a:r>
            <a:endParaRPr lang="en-US" sz="2000" dirty="0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5/12/2015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Drennan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XFR Modification to Resetting Beam Sync and Offset Beam Sync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854903"/>
            <a:ext cx="7109214" cy="2693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4"/>
          <a:stretch/>
        </p:blipFill>
        <p:spPr>
          <a:xfrm>
            <a:off x="680943" y="3874879"/>
            <a:ext cx="7104545" cy="2192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3263" y="1810693"/>
            <a:ext cx="84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Offsets &lt; 7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8003262" y="4135924"/>
            <a:ext cx="84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Offsets &gt; 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91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1746</TotalTime>
  <Words>651</Words>
  <Application>Microsoft Office PowerPoint</Application>
  <PresentationFormat>On-screen Show (4:3)</PresentationFormat>
  <Paragraphs>119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MS PGothic</vt:lpstr>
      <vt:lpstr>MS PGothic</vt:lpstr>
      <vt:lpstr>SimSun</vt:lpstr>
      <vt:lpstr>Arial</vt:lpstr>
      <vt:lpstr>Calibri</vt:lpstr>
      <vt:lpstr>Calibri Light</vt:lpstr>
      <vt:lpstr>Cambria Math</vt:lpstr>
      <vt:lpstr>Geneva</vt:lpstr>
      <vt:lpstr>Helvetica</vt:lpstr>
      <vt:lpstr>FNAL_TemplateMac_060514</vt:lpstr>
      <vt:lpstr>Fermilab: Footer Only</vt:lpstr>
      <vt:lpstr>Office Theme</vt:lpstr>
      <vt:lpstr>XFR Modification to Resetting Beam Sync (AA) and Offset Beam Sync (OAA)</vt:lpstr>
      <vt:lpstr>Objectives</vt:lpstr>
      <vt:lpstr>Channel 1, FPGA U18 Simplified Logic</vt:lpstr>
      <vt:lpstr>Channel 1, FPGA U18 Simplified Logic (Modified)</vt:lpstr>
      <vt:lpstr>Reset Delay Logic, First Iteration</vt:lpstr>
      <vt:lpstr>Reset Delay Logic, First Iteration (cont.)</vt:lpstr>
      <vt:lpstr>Reset Delay Logic, Second Iteration</vt:lpstr>
      <vt:lpstr>Reset Delay Logic, Second Iteration (cont.)</vt:lpstr>
      <vt:lpstr>Reset Delay Logic, Second Iteration (cont.)</vt:lpstr>
      <vt:lpstr>Details Generating FPGA Configuration Files</vt:lpstr>
      <vt:lpstr>Details Generating FPGA Configuration Files (cont.)</vt:lpstr>
      <vt:lpstr>Testing Modified XRF</vt:lpstr>
      <vt:lpstr>Testing Modified XRF (cont.)</vt:lpstr>
      <vt:lpstr>Testing Modified XRF (cont.)</vt:lpstr>
      <vt:lpstr>TODO Next</vt:lpstr>
      <vt:lpstr>PowerPoint Presentation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XFR Modification to Resetting Beam Sync (AA) and Offset Beam Sync (OAA)</dc:title>
  <dc:creator>Craig C Drennan</dc:creator>
  <cp:lastModifiedBy>Craig C Drennan</cp:lastModifiedBy>
  <cp:revision>30</cp:revision>
  <cp:lastPrinted>2014-01-20T19:40:21Z</cp:lastPrinted>
  <dcterms:created xsi:type="dcterms:W3CDTF">2015-05-07T12:26:52Z</dcterms:created>
  <dcterms:modified xsi:type="dcterms:W3CDTF">2015-05-11T13:47:49Z</dcterms:modified>
</cp:coreProperties>
</file>