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3" r:id="rId3"/>
    <p:sldId id="321" r:id="rId4"/>
    <p:sldId id="325" r:id="rId5"/>
    <p:sldId id="322" r:id="rId6"/>
    <p:sldId id="323" r:id="rId7"/>
    <p:sldId id="320" r:id="rId8"/>
    <p:sldId id="326" r:id="rId9"/>
    <p:sldId id="314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  <a:srgbClr val="00FF00"/>
    <a:srgbClr val="FF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F91E-301A-4CD6-8D84-532D94F00B2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5A2F-2E91-4779-A60B-9E5C381D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Linac Marx Modulator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Trevor Butler</a:t>
            </a:r>
          </a:p>
          <a:p>
            <a:r>
              <a:rPr lang="en-US" dirty="0" smtClean="0"/>
              <a:t>5/20/2015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Different cavity gradient regulation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Learning Operation</a:t>
            </a:r>
          </a:p>
          <a:p>
            <a:r>
              <a:rPr lang="en-US" dirty="0" smtClean="0"/>
              <a:t>Learns the waveform error from pulse to pulse, placing correction on next pulse</a:t>
            </a:r>
          </a:p>
          <a:p>
            <a:r>
              <a:rPr lang="en-US" dirty="0" smtClean="0"/>
              <a:t>If the Learning Operation is used on top of the Feed-Forward loop, then the system would have less error to correct</a:t>
            </a:r>
            <a:endParaRPr lang="en-US" dirty="0"/>
          </a:p>
          <a:p>
            <a:r>
              <a:rPr lang="en-US" u="sng" dirty="0" smtClean="0"/>
              <a:t>Advantages</a:t>
            </a:r>
          </a:p>
          <a:p>
            <a:pPr lvl="1"/>
            <a:r>
              <a:rPr lang="en-US" dirty="0" smtClean="0"/>
              <a:t>Able to learn out slow process (Aging of tube, drifting of cavity frequency, </a:t>
            </a:r>
            <a:endParaRPr lang="en-US" dirty="0"/>
          </a:p>
          <a:p>
            <a:r>
              <a:rPr lang="en-US" u="sng" dirty="0" smtClean="0"/>
              <a:t>Disadvantages</a:t>
            </a:r>
          </a:p>
          <a:p>
            <a:pPr lvl="1"/>
            <a:r>
              <a:rPr lang="en-US" dirty="0" smtClean="0"/>
              <a:t>Unable to regulate voltage within the pulse.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Real-Time Feedback</a:t>
            </a:r>
          </a:p>
          <a:p>
            <a:r>
              <a:rPr lang="en-US" dirty="0" err="1" smtClean="0"/>
              <a:t>Realtime</a:t>
            </a:r>
            <a:r>
              <a:rPr lang="en-US" dirty="0" smtClean="0"/>
              <a:t> operating system, like the </a:t>
            </a:r>
            <a:r>
              <a:rPr lang="en-US" dirty="0" err="1" smtClean="0"/>
              <a:t>SoC</a:t>
            </a:r>
            <a:r>
              <a:rPr lang="en-US" dirty="0" smtClean="0"/>
              <a:t> FGPA topology</a:t>
            </a:r>
          </a:p>
          <a:p>
            <a:r>
              <a:rPr lang="en-US" dirty="0" smtClean="0"/>
              <a:t>Error between the cavity fields is calculated in </a:t>
            </a:r>
            <a:r>
              <a:rPr lang="en-US" dirty="0" err="1" smtClean="0"/>
              <a:t>realtime</a:t>
            </a:r>
            <a:r>
              <a:rPr lang="en-US" dirty="0" smtClean="0"/>
              <a:t> and the error is sent to the PWM for correction within the pulse</a:t>
            </a:r>
            <a:endParaRPr lang="en-US" dirty="0"/>
          </a:p>
          <a:p>
            <a:r>
              <a:rPr lang="en-US" u="sng" dirty="0" smtClean="0"/>
              <a:t>Advantages</a:t>
            </a:r>
          </a:p>
          <a:p>
            <a:pPr lvl="1"/>
            <a:r>
              <a:rPr lang="en-US" dirty="0" smtClean="0"/>
              <a:t>Able to Control cavity fields within the pulse, accounting for pulse to pulse variations</a:t>
            </a:r>
            <a:endParaRPr lang="en-US" dirty="0"/>
          </a:p>
          <a:p>
            <a:r>
              <a:rPr lang="en-US" u="sng" dirty="0" smtClean="0"/>
              <a:t>Disadvantages</a:t>
            </a:r>
          </a:p>
          <a:p>
            <a:pPr lvl="1"/>
            <a:r>
              <a:rPr lang="en-US" dirty="0" smtClean="0"/>
              <a:t>Complex to design</a:t>
            </a:r>
          </a:p>
          <a:p>
            <a:pPr lvl="1"/>
            <a:r>
              <a:rPr lang="en-US" dirty="0" smtClean="0"/>
              <a:t>Long development time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Status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Ordered parts for both 28 &amp; 54 cell system</a:t>
            </a:r>
          </a:p>
          <a:p>
            <a:pPr lvl="1"/>
            <a:r>
              <a:rPr lang="en-US" dirty="0" smtClean="0"/>
              <a:t>Waiting on capacitors for the 54 cell system</a:t>
            </a:r>
          </a:p>
          <a:p>
            <a:r>
              <a:rPr lang="en-US" dirty="0" smtClean="0"/>
              <a:t>Assembling </a:t>
            </a:r>
            <a:r>
              <a:rPr lang="en-US" dirty="0"/>
              <a:t>internal support structure to hold cells</a:t>
            </a:r>
          </a:p>
          <a:p>
            <a:r>
              <a:rPr lang="en-US" dirty="0"/>
              <a:t>Finished Design &amp; Drafting of </a:t>
            </a:r>
            <a:r>
              <a:rPr lang="en-US" dirty="0" smtClean="0"/>
              <a:t>FPGA/CPLD Controls</a:t>
            </a:r>
          </a:p>
          <a:p>
            <a:pPr lvl="1"/>
            <a:r>
              <a:rPr lang="en-US" dirty="0" smtClean="0"/>
              <a:t>Started </a:t>
            </a:r>
            <a:r>
              <a:rPr lang="en-US" dirty="0"/>
              <a:t>assembling and testing these control cards</a:t>
            </a:r>
          </a:p>
          <a:p>
            <a:r>
              <a:rPr lang="en-US" dirty="0" smtClean="0"/>
              <a:t>Completed design of </a:t>
            </a:r>
            <a:r>
              <a:rPr lang="en-US" dirty="0"/>
              <a:t>PLC interlock </a:t>
            </a:r>
            <a:r>
              <a:rPr lang="en-US" dirty="0" smtClean="0"/>
              <a:t>&amp; </a:t>
            </a:r>
            <a:r>
              <a:rPr lang="en-US" dirty="0"/>
              <a:t>interface touch screen</a:t>
            </a:r>
          </a:p>
          <a:p>
            <a:r>
              <a:rPr lang="en-US" dirty="0"/>
              <a:t>Building Control System Relay </a:t>
            </a:r>
            <a:r>
              <a:rPr lang="en-US" dirty="0" smtClean="0"/>
              <a:t>Rack (almost complete and ready for testing)</a:t>
            </a:r>
            <a:endParaRPr lang="en-US" dirty="0"/>
          </a:p>
          <a:p>
            <a:r>
              <a:rPr lang="en-US" dirty="0"/>
              <a:t>Tested Cells for corona and passed at 35 </a:t>
            </a:r>
            <a:r>
              <a:rPr lang="en-US" dirty="0" err="1"/>
              <a:t>kVrms</a:t>
            </a:r>
            <a:r>
              <a:rPr lang="en-US" dirty="0"/>
              <a:t>.</a:t>
            </a:r>
          </a:p>
          <a:p>
            <a:r>
              <a:rPr lang="en-US" dirty="0"/>
              <a:t>Resigned cell heat sink, rounding corners, to lower corona.</a:t>
            </a:r>
          </a:p>
          <a:p>
            <a:r>
              <a:rPr lang="en-US" dirty="0" smtClean="0"/>
              <a:t>Thermal analysis of main switching elements</a:t>
            </a:r>
          </a:p>
          <a:p>
            <a:pPr lvl="1"/>
            <a:r>
              <a:rPr lang="en-US" dirty="0" smtClean="0"/>
              <a:t>54 cell test would need a parallel diode in charging supply</a:t>
            </a:r>
          </a:p>
          <a:p>
            <a:r>
              <a:rPr lang="en-US" dirty="0" smtClean="0"/>
              <a:t>Assembled </a:t>
            </a:r>
            <a:r>
              <a:rPr lang="en-US" dirty="0" smtClean="0"/>
              <a:t>and tested new differential air pressure system</a:t>
            </a:r>
            <a:endParaRPr lang="en-US" dirty="0"/>
          </a:p>
          <a:p>
            <a:r>
              <a:rPr lang="en-US" dirty="0"/>
              <a:t>Presently building 28 cells with modified heat </a:t>
            </a:r>
            <a:r>
              <a:rPr lang="en-US" dirty="0" smtClean="0"/>
              <a:t>sinks (50%)</a:t>
            </a:r>
            <a:endParaRPr lang="en-US" dirty="0"/>
          </a:p>
          <a:p>
            <a:r>
              <a:rPr lang="en-US" dirty="0"/>
              <a:t>Received </a:t>
            </a:r>
            <a:r>
              <a:rPr lang="en-US" dirty="0" smtClean="0"/>
              <a:t>and testing charging supply.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 Cell Version Pictures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" y="3792681"/>
            <a:ext cx="2985777" cy="263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42" y="3455603"/>
            <a:ext cx="2482358" cy="330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233614"/>
            <a:ext cx="29464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17" y="4038600"/>
            <a:ext cx="2085975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08" y="1233614"/>
            <a:ext cx="2086384" cy="2781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41" y="1233614"/>
            <a:ext cx="2504181" cy="2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398"/>
          </a:xfrm>
        </p:spPr>
        <p:txBody>
          <a:bodyPr/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636"/>
            <a:ext cx="9144000" cy="5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Supply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3505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Testing for 15 Hz operation</a:t>
            </a:r>
          </a:p>
          <a:p>
            <a:r>
              <a:rPr lang="en-US" sz="2000" dirty="0" smtClean="0"/>
              <a:t>Running close to full rated power rating of the supplies</a:t>
            </a:r>
          </a:p>
          <a:p>
            <a:r>
              <a:rPr lang="en-US" sz="2000" dirty="0" smtClean="0"/>
              <a:t>Supplies create power for &lt;$1 per watt, comparted to almost $2 Watt for the Lambda supplies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4343400" cy="32575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3291417" cy="2468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Learning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Implemented both Feed-forward &amp; Learning</a:t>
            </a:r>
          </a:p>
          <a:p>
            <a:r>
              <a:rPr lang="en-US" sz="1800" dirty="0" smtClean="0"/>
              <a:t>Determined there was a large amplifier gain change after spark, undermining the feed-forward calculation, which assumes a fixed gain</a:t>
            </a:r>
          </a:p>
          <a:p>
            <a:r>
              <a:rPr lang="en-US" sz="1800" dirty="0" smtClean="0"/>
              <a:t>Added spark detection to clear learning after spark</a:t>
            </a:r>
          </a:p>
          <a:p>
            <a:r>
              <a:rPr lang="en-US" sz="1800" dirty="0" smtClean="0"/>
              <a:t>Future studies involve testing beam learning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76" y="3352800"/>
            <a:ext cx="4175143" cy="3153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6" y="3414720"/>
            <a:ext cx="4150831" cy="30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 &amp; 54 Cell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May-June 2015</a:t>
            </a:r>
          </a:p>
          <a:p>
            <a:pPr lvl="1"/>
            <a:r>
              <a:rPr lang="en-US" dirty="0" smtClean="0"/>
              <a:t>Finish Assembly of 28 </a:t>
            </a:r>
            <a:r>
              <a:rPr lang="en-US" dirty="0" smtClean="0"/>
              <a:t>Cells (~50% Complete)</a:t>
            </a:r>
            <a:endParaRPr lang="en-US" dirty="0" smtClean="0"/>
          </a:p>
          <a:p>
            <a:pPr lvl="1"/>
            <a:r>
              <a:rPr lang="en-US" dirty="0" smtClean="0"/>
              <a:t>Setting up for single cell test </a:t>
            </a:r>
            <a:endParaRPr lang="en-US" dirty="0" smtClean="0"/>
          </a:p>
          <a:p>
            <a:pPr lvl="2"/>
            <a:r>
              <a:rPr lang="en-US" dirty="0" smtClean="0"/>
              <a:t>Each </a:t>
            </a:r>
            <a:r>
              <a:rPr lang="en-US" dirty="0" smtClean="0"/>
              <a:t>of the 28 </a:t>
            </a:r>
            <a:r>
              <a:rPr lang="en-US" dirty="0" smtClean="0"/>
              <a:t>Cells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hort </a:t>
            </a:r>
            <a:r>
              <a:rPr lang="en-US" dirty="0" smtClean="0"/>
              <a:t>circuit </a:t>
            </a:r>
            <a:r>
              <a:rPr lang="en-US" dirty="0" smtClean="0"/>
              <a:t>test</a:t>
            </a:r>
            <a:endParaRPr lang="en-US" dirty="0" smtClean="0"/>
          </a:p>
          <a:p>
            <a:pPr lvl="1"/>
            <a:r>
              <a:rPr lang="en-US" dirty="0" smtClean="0"/>
              <a:t>Finalize Design and o</a:t>
            </a:r>
            <a:r>
              <a:rPr lang="en-US" dirty="0" smtClean="0"/>
              <a:t>rder </a:t>
            </a:r>
            <a:r>
              <a:rPr lang="en-US" dirty="0" smtClean="0"/>
              <a:t>Cabinet for 54 Cell Design</a:t>
            </a:r>
          </a:p>
          <a:p>
            <a:pPr lvl="1"/>
            <a:r>
              <a:rPr lang="en-US" dirty="0" smtClean="0"/>
              <a:t>Start Assembly of 54 Cells after 28 </a:t>
            </a:r>
            <a:r>
              <a:rPr lang="en-US" dirty="0" smtClean="0"/>
              <a:t>cells are completed and Capacitors arrive.</a:t>
            </a:r>
          </a:p>
          <a:p>
            <a:pPr lvl="1"/>
            <a:r>
              <a:rPr lang="en-US" dirty="0" smtClean="0"/>
              <a:t>Finish </a:t>
            </a:r>
            <a:r>
              <a:rPr lang="en-US" dirty="0" smtClean="0"/>
              <a:t>up Details of Charging Supply Control System</a:t>
            </a:r>
          </a:p>
          <a:p>
            <a:pPr lvl="2"/>
            <a:r>
              <a:rPr lang="en-US" dirty="0" smtClean="0"/>
              <a:t>Start testing individual cards in rack</a:t>
            </a:r>
          </a:p>
          <a:p>
            <a:pPr lvl="2"/>
            <a:r>
              <a:rPr lang="en-US" dirty="0" smtClean="0"/>
              <a:t>Continue development of CPLD and FPGA code</a:t>
            </a:r>
          </a:p>
          <a:p>
            <a:pPr lvl="2"/>
            <a:r>
              <a:rPr lang="en-US" dirty="0" smtClean="0"/>
              <a:t>Determination of fault modes and appropriate </a:t>
            </a:r>
            <a:r>
              <a:rPr lang="en-US" dirty="0" smtClean="0"/>
              <a:t>responses</a:t>
            </a:r>
          </a:p>
          <a:p>
            <a:pPr lvl="1"/>
            <a:r>
              <a:rPr lang="en-US" dirty="0"/>
              <a:t>Order 6 addition Charging Supplies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and build Charging Supply Power Supply Relay Rack</a:t>
            </a:r>
          </a:p>
          <a:p>
            <a:pPr lvl="2"/>
            <a:r>
              <a:rPr lang="en-US" dirty="0" smtClean="0"/>
              <a:t>Interface with existing A3 Power System</a:t>
            </a:r>
          </a:p>
          <a:p>
            <a:pPr lvl="2"/>
            <a:r>
              <a:rPr lang="en-US" dirty="0" smtClean="0"/>
              <a:t>Finalize </a:t>
            </a:r>
            <a:r>
              <a:rPr lang="en-US" dirty="0" smtClean="0"/>
              <a:t>location of racks and power flow</a:t>
            </a:r>
            <a:endParaRPr lang="en-US" dirty="0" smtClean="0"/>
          </a:p>
          <a:p>
            <a:pPr lvl="1"/>
            <a:r>
              <a:rPr lang="en-US" dirty="0" smtClean="0"/>
              <a:t>Finish Mechanical assembly </a:t>
            </a:r>
            <a:r>
              <a:rPr lang="en-US" dirty="0" smtClean="0"/>
              <a:t>(28 Cell)</a:t>
            </a:r>
            <a:endParaRPr lang="en-US" dirty="0" smtClean="0"/>
          </a:p>
          <a:p>
            <a:pPr lvl="2"/>
            <a:r>
              <a:rPr lang="en-US" dirty="0" smtClean="0"/>
              <a:t>Finish fabrication of the strip line</a:t>
            </a:r>
          </a:p>
          <a:p>
            <a:pPr lvl="2"/>
            <a:r>
              <a:rPr lang="en-US" dirty="0" smtClean="0"/>
              <a:t>Fabricate interface cables for coaxial line</a:t>
            </a:r>
          </a:p>
          <a:p>
            <a:pPr lvl="2"/>
            <a:r>
              <a:rPr lang="en-US" dirty="0" smtClean="0"/>
              <a:t>Assemble all cells in system</a:t>
            </a:r>
          </a:p>
          <a:p>
            <a:pPr lvl="2"/>
            <a:r>
              <a:rPr lang="en-US" dirty="0" smtClean="0"/>
              <a:t>Install air flow sensors into system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419600" cy="5364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July-August 2015</a:t>
            </a:r>
          </a:p>
          <a:p>
            <a:pPr lvl="1"/>
            <a:r>
              <a:rPr lang="en-US" dirty="0"/>
              <a:t>Complete Assembly of 54 </a:t>
            </a:r>
            <a:r>
              <a:rPr lang="en-US" dirty="0" smtClean="0"/>
              <a:t>Cells</a:t>
            </a:r>
            <a:endParaRPr lang="en-US" dirty="0"/>
          </a:p>
          <a:p>
            <a:pPr lvl="1"/>
            <a:r>
              <a:rPr lang="en-US" dirty="0"/>
              <a:t>Start Mechanical Assembly </a:t>
            </a:r>
            <a:r>
              <a:rPr lang="en-US" dirty="0" smtClean="0"/>
              <a:t>(54 Cell)</a:t>
            </a:r>
            <a:endParaRPr lang="en-US" dirty="0" smtClean="0"/>
          </a:p>
          <a:p>
            <a:pPr lvl="2"/>
            <a:r>
              <a:rPr lang="en-US" dirty="0" smtClean="0"/>
              <a:t>Assemble mechanical structure</a:t>
            </a:r>
          </a:p>
          <a:p>
            <a:pPr lvl="2"/>
            <a:r>
              <a:rPr lang="en-US" dirty="0" smtClean="0"/>
              <a:t>Create Stripline components, (fabricate, solder, plate)</a:t>
            </a:r>
          </a:p>
          <a:p>
            <a:pPr lvl="1"/>
            <a:r>
              <a:rPr lang="en-US" dirty="0" smtClean="0"/>
              <a:t>Test the 28 Cell Unit in the development area</a:t>
            </a:r>
          </a:p>
          <a:p>
            <a:pPr lvl="2"/>
            <a:r>
              <a:rPr lang="en-US" dirty="0" smtClean="0"/>
              <a:t>Calibrate the delay of each Marx cell for </a:t>
            </a:r>
            <a:r>
              <a:rPr lang="en-US" dirty="0"/>
              <a:t>ripple </a:t>
            </a:r>
            <a:r>
              <a:rPr lang="en-US" dirty="0" smtClean="0"/>
              <a:t>optimization to compensate for cabling</a:t>
            </a:r>
          </a:p>
          <a:p>
            <a:pPr lvl="2"/>
            <a:r>
              <a:rPr lang="en-US" dirty="0" smtClean="0"/>
              <a:t>Test system for corona</a:t>
            </a:r>
          </a:p>
          <a:p>
            <a:pPr lvl="2"/>
            <a:r>
              <a:rPr lang="en-US" dirty="0" smtClean="0"/>
              <a:t>Test for temperature rise &amp; cooling efficiency</a:t>
            </a:r>
          </a:p>
          <a:p>
            <a:pPr lvl="2"/>
            <a:r>
              <a:rPr lang="en-US" dirty="0" smtClean="0"/>
              <a:t>Debug the many complexities of the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Test new Charging Power Supplies under full loading conditions</a:t>
            </a:r>
            <a:endParaRPr lang="en-US" dirty="0"/>
          </a:p>
          <a:p>
            <a:r>
              <a:rPr lang="en-US" dirty="0"/>
              <a:t>August – September 2015</a:t>
            </a:r>
          </a:p>
          <a:p>
            <a:pPr lvl="1"/>
            <a:r>
              <a:rPr lang="en-US" dirty="0" smtClean="0"/>
              <a:t>Install 25 modulator into LRF1</a:t>
            </a:r>
          </a:p>
          <a:p>
            <a:pPr lvl="1"/>
            <a:r>
              <a:rPr lang="en-US" dirty="0" smtClean="0"/>
              <a:t>Install 480 VAC power for charging power supplies, and 120 VAC power for controls</a:t>
            </a:r>
          </a:p>
          <a:p>
            <a:pPr lvl="1"/>
            <a:r>
              <a:rPr lang="en-US" dirty="0" smtClean="0"/>
              <a:t>Test control system</a:t>
            </a:r>
          </a:p>
          <a:p>
            <a:pPr lvl="2"/>
            <a:r>
              <a:rPr lang="en-US" dirty="0" smtClean="0"/>
              <a:t>Feed – Forward parameter optimization</a:t>
            </a:r>
          </a:p>
          <a:p>
            <a:pPr lvl="2"/>
            <a:r>
              <a:rPr lang="en-US" dirty="0" smtClean="0"/>
              <a:t>Learning versus real time feedback</a:t>
            </a:r>
          </a:p>
          <a:p>
            <a:pPr lvl="2"/>
            <a:r>
              <a:rPr lang="en-US" dirty="0" smtClean="0"/>
              <a:t>Short Circuit response</a:t>
            </a:r>
            <a:endParaRPr lang="en-US" dirty="0"/>
          </a:p>
          <a:p>
            <a:pPr lvl="3"/>
            <a:r>
              <a:rPr lang="en-US" dirty="0" smtClean="0"/>
              <a:t>7835 Cavity Spark</a:t>
            </a:r>
          </a:p>
          <a:p>
            <a:pPr lvl="3"/>
            <a:r>
              <a:rPr lang="en-US" dirty="0" smtClean="0"/>
              <a:t>Accelerating Cavity Spare</a:t>
            </a:r>
          </a:p>
          <a:p>
            <a:pPr lvl="1"/>
            <a:r>
              <a:rPr lang="en-US" dirty="0" smtClean="0"/>
              <a:t>Solve many unknown complexities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Different cavity gradient regulation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Direct Gradient Analog Feedback</a:t>
            </a:r>
          </a:p>
          <a:p>
            <a:r>
              <a:rPr lang="en-US" dirty="0" smtClean="0"/>
              <a:t>Presently </a:t>
            </a:r>
            <a:r>
              <a:rPr lang="en-US" dirty="0"/>
              <a:t>used to regulate our vacuum tube </a:t>
            </a:r>
            <a:r>
              <a:rPr lang="en-US" dirty="0" smtClean="0"/>
              <a:t>modulators</a:t>
            </a:r>
            <a:endParaRPr lang="en-US" dirty="0"/>
          </a:p>
          <a:p>
            <a:r>
              <a:rPr lang="en-US" dirty="0" smtClean="0"/>
              <a:t>Op-Amp </a:t>
            </a:r>
            <a:r>
              <a:rPr lang="en-US" dirty="0"/>
              <a:t>feedback loop with adjustable proportional gain</a:t>
            </a:r>
          </a:p>
          <a:p>
            <a:r>
              <a:rPr lang="en-US" u="sng" dirty="0" smtClean="0"/>
              <a:t>Advantages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in design, and robust in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feedback cancels out any pulse to pulse variations as it noticed significantly on LRF1</a:t>
            </a:r>
          </a:p>
          <a:p>
            <a:r>
              <a:rPr lang="en-US" u="sng" dirty="0" smtClean="0"/>
              <a:t>Disadvantages</a:t>
            </a:r>
          </a:p>
          <a:p>
            <a:pPr lvl="1"/>
            <a:r>
              <a:rPr lang="en-US" dirty="0" smtClean="0"/>
              <a:t>Lack of real time tuning </a:t>
            </a:r>
            <a:r>
              <a:rPr lang="en-US" dirty="0"/>
              <a:t>and optimization </a:t>
            </a:r>
            <a:r>
              <a:rPr lang="en-US" dirty="0" smtClean="0"/>
              <a:t>via ACNET.</a:t>
            </a:r>
          </a:p>
          <a:p>
            <a:pPr lvl="1"/>
            <a:r>
              <a:rPr lang="en-US" dirty="0" smtClean="0"/>
              <a:t>Interfacing with existing LLRF Learning Algorithm can be problematic and require frequency tuning</a:t>
            </a:r>
          </a:p>
          <a:p>
            <a:pPr marL="0" indent="0">
              <a:buNone/>
            </a:pPr>
            <a:r>
              <a:rPr lang="en-US" b="1" dirty="0" smtClean="0"/>
              <a:t>Feed-Forward Operation (often confused with Learning)</a:t>
            </a:r>
          </a:p>
          <a:p>
            <a:r>
              <a:rPr lang="en-US" dirty="0" smtClean="0"/>
              <a:t>Uses a system model of the load (the 7835 triode, accelerating cavity, and beam intensity) to predict the required amount of voltage to get the desired gradient level</a:t>
            </a:r>
          </a:p>
          <a:p>
            <a:r>
              <a:rPr lang="en-US" u="sng" dirty="0" smtClean="0"/>
              <a:t>Advantages</a:t>
            </a:r>
          </a:p>
          <a:p>
            <a:pPr lvl="1"/>
            <a:r>
              <a:rPr lang="en-US" dirty="0" smtClean="0"/>
              <a:t>Can act as a first guess before implement any learning or feedback</a:t>
            </a:r>
          </a:p>
          <a:p>
            <a:r>
              <a:rPr lang="en-US" u="sng" dirty="0" smtClean="0"/>
              <a:t>Disadvantages</a:t>
            </a:r>
          </a:p>
          <a:p>
            <a:pPr lvl="1"/>
            <a:r>
              <a:rPr lang="en-US" dirty="0" smtClean="0"/>
              <a:t>Almost impossible to get perfect model.</a:t>
            </a:r>
          </a:p>
          <a:p>
            <a:pPr lvl="1"/>
            <a:r>
              <a:rPr lang="en-US" dirty="0" smtClean="0"/>
              <a:t>Even if you could, it could drift over time, requiring constant tuning to stabilize gradients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768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Linac Marx Modulator Update</vt:lpstr>
      <vt:lpstr>Overall Status Update</vt:lpstr>
      <vt:lpstr>28 Cell Version Pictures</vt:lpstr>
      <vt:lpstr>Location, Location, Location</vt:lpstr>
      <vt:lpstr>Charging Supply Testing</vt:lpstr>
      <vt:lpstr>Controls Learning Studies</vt:lpstr>
      <vt:lpstr>28 &amp; 54 Cell Next Steps</vt:lpstr>
      <vt:lpstr>Extra Slides</vt:lpstr>
      <vt:lpstr>Different cavity gradient regulation schemes</vt:lpstr>
      <vt:lpstr>Different cavity gradient regulation schemes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Marx Modulator Update</dc:title>
  <dc:creator>Trevor Butler</dc:creator>
  <cp:lastModifiedBy>Trevor A. Butler x2793 13705N</cp:lastModifiedBy>
  <cp:revision>58</cp:revision>
  <dcterms:created xsi:type="dcterms:W3CDTF">2014-11-05T17:36:11Z</dcterms:created>
  <dcterms:modified xsi:type="dcterms:W3CDTF">2015-05-20T02:43:14Z</dcterms:modified>
</cp:coreProperties>
</file>