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9"/>
  </p:notesMasterIdLst>
  <p:handoutMasterIdLst>
    <p:handoutMasterId r:id="rId10"/>
  </p:handoutMasterIdLst>
  <p:sldIdLst>
    <p:sldId id="265" r:id="rId3"/>
    <p:sldId id="266" r:id="rId4"/>
    <p:sldId id="267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6E0EC"/>
    <a:srgbClr val="FFCCFF"/>
    <a:srgbClr val="CC99FF"/>
    <a:srgbClr val="404040"/>
    <a:srgbClr val="505050"/>
    <a:srgbClr val="004C97"/>
    <a:srgbClr val="63666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μ" as a </a:t>
            </a:r>
            <a:r>
              <a:rPr lang="en-US" sz="1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functioin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l-GR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815229188123638"/>
          <c:y val="0.15384107159018917"/>
          <c:w val="0.72009313709204059"/>
          <c:h val="0.67627239452138843"/>
        </c:manualLayout>
      </c:layout>
      <c:scatterChart>
        <c:scatterStyle val="smoothMarker"/>
        <c:varyColors val="0"/>
        <c:ser>
          <c:idx val="0"/>
          <c:order val="0"/>
          <c:tx>
            <c:v>Approx. formula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Sheet1!$Y$34:$Y$44</c:f>
              <c:numCache>
                <c:formatCode>General</c:formatCode>
                <c:ptCount val="11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</c:numCache>
            </c:numRef>
          </c:xVal>
          <c:yVal>
            <c:numRef>
              <c:f>Sheet1!$Z$34:$Z$44</c:f>
              <c:numCache>
                <c:formatCode>General</c:formatCode>
                <c:ptCount val="11"/>
                <c:pt idx="0">
                  <c:v>3.8417038710937892E-5</c:v>
                </c:pt>
                <c:pt idx="1">
                  <c:v>8.1328871589265284E-5</c:v>
                </c:pt>
                <c:pt idx="2">
                  <c:v>1.7217322250556469E-4</c:v>
                </c:pt>
                <c:pt idx="3">
                  <c:v>3.6449071490453821E-4</c:v>
                </c:pt>
                <c:pt idx="4">
                  <c:v>7.7162684950807302E-4</c:v>
                </c:pt>
                <c:pt idx="5">
                  <c:v>1.6335340532273764E-3</c:v>
                </c:pt>
                <c:pt idx="6">
                  <c:v>3.4581916178197253E-3</c:v>
                </c:pt>
                <c:pt idx="7">
                  <c:v>7.3209917123741716E-3</c:v>
                </c:pt>
                <c:pt idx="8">
                  <c:v>1.5498539576717374E-2</c:v>
                </c:pt>
                <c:pt idx="9">
                  <c:v>3.2810408541382875E-2</c:v>
                </c:pt>
                <c:pt idx="10">
                  <c:v>6.9459635427176189E-2</c:v>
                </c:pt>
              </c:numCache>
            </c:numRef>
          </c:yVal>
          <c:smooth val="1"/>
        </c:ser>
        <c:ser>
          <c:idx val="1"/>
          <c:order val="1"/>
          <c:tx>
            <c:v>From experiment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Sheet1!$U$32:$U$36</c:f>
              <c:numCache>
                <c:formatCode>General</c:formatCode>
                <c:ptCount val="5"/>
                <c:pt idx="0">
                  <c:v>5.5725189691575778</c:v>
                </c:pt>
                <c:pt idx="1">
                  <c:v>4.6708106044198345</c:v>
                </c:pt>
                <c:pt idx="2">
                  <c:v>4.0516547535801948</c:v>
                </c:pt>
                <c:pt idx="3">
                  <c:v>3.3009513031632594</c:v>
                </c:pt>
                <c:pt idx="4">
                  <c:v>2.3660751503335504</c:v>
                </c:pt>
              </c:numCache>
            </c:numRef>
          </c:xVal>
          <c:yVal>
            <c:numRef>
              <c:f>Sheet1!$V$32:$V$36</c:f>
              <c:numCache>
                <c:formatCode>General</c:formatCode>
                <c:ptCount val="5"/>
                <c:pt idx="0">
                  <c:v>3.7722303077303516E-2</c:v>
                </c:pt>
                <c:pt idx="1">
                  <c:v>9.4698260462819182E-3</c:v>
                </c:pt>
                <c:pt idx="2">
                  <c:v>3.6139459436076529E-3</c:v>
                </c:pt>
                <c:pt idx="3">
                  <c:v>1.1751127702242137E-3</c:v>
                </c:pt>
                <c:pt idx="4">
                  <c:v>3.1052112969248561E-4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719144"/>
        <c:axId val="387204144"/>
      </c:scatterChart>
      <c:valAx>
        <c:axId val="356719144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 dirty="0" smtClean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l-GR" sz="1600" b="1" i="0" baseline="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sz="1600" b="1" i="0" baseline="0" dirty="0" smtClean="0">
                    <a:solidFill>
                      <a:schemeClr val="tx1"/>
                    </a:solidFill>
                    <a:effectLst/>
                  </a:rPr>
                  <a:t>'</a:t>
                </a:r>
                <a:endParaRPr lang="en-US" sz="1600" dirty="0" smtClean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51954656947234079"/>
              <c:y val="0.8978410584599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7204144"/>
        <c:crosses val="autoZero"/>
        <c:crossBetween val="midCat"/>
      </c:valAx>
      <c:valAx>
        <c:axId val="38720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u="none" strike="noStrike" baseline="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sz="1600" b="1" i="0" u="none" strike="noStrike" baseline="0" dirty="0" smtClean="0">
                    <a:solidFill>
                      <a:schemeClr val="tx1"/>
                    </a:solidFill>
                    <a:effectLst/>
                  </a:rPr>
                  <a:t>" </a:t>
                </a:r>
                <a:endParaRPr lang="en-US" sz="16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567191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8823884668188898"/>
          <c:y val="0.22565255086008307"/>
          <c:w val="0.46175516651269394"/>
          <c:h val="0.1188716189946301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solidFill>
            <a:srgbClr val="7030A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Tuning</a:t>
            </a:r>
            <a:r>
              <a:rPr lang="en-US" sz="1200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curve in SteelPlug experiment</a:t>
            </a:r>
            <a:endParaRPr lang="en-US" sz="12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894828154135465"/>
          <c:y val="2.5978372084745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2021750396611"/>
          <c:y val="0.1701159230096238"/>
          <c:w val="0.77595599465754439"/>
          <c:h val="0.58905074365704291"/>
        </c:manualLayout>
      </c:layout>
      <c:scatterChart>
        <c:scatterStyle val="smoothMarker"/>
        <c:varyColors val="0"/>
        <c:ser>
          <c:idx val="0"/>
          <c:order val="0"/>
          <c:tx>
            <c:v>Exper.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SteelPlug!$T$6:$T$23</c:f>
              <c:numCache>
                <c:formatCode>General</c:formatCode>
                <c:ptCount val="18"/>
                <c:pt idx="0">
                  <c:v>80.208887000000004</c:v>
                </c:pt>
                <c:pt idx="1">
                  <c:v>75.150099999999995</c:v>
                </c:pt>
                <c:pt idx="2">
                  <c:v>70.091313</c:v>
                </c:pt>
                <c:pt idx="3">
                  <c:v>65.1327</c:v>
                </c:pt>
                <c:pt idx="4">
                  <c:v>60.124000000000002</c:v>
                </c:pt>
                <c:pt idx="5">
                  <c:v>55.115299999999998</c:v>
                </c:pt>
                <c:pt idx="6">
                  <c:v>50.056513000000002</c:v>
                </c:pt>
                <c:pt idx="7">
                  <c:v>45.097900000000003</c:v>
                </c:pt>
                <c:pt idx="8">
                  <c:v>40.089199999999998</c:v>
                </c:pt>
                <c:pt idx="9">
                  <c:v>35.030413000000003</c:v>
                </c:pt>
                <c:pt idx="10">
                  <c:v>34.078760000000003</c:v>
                </c:pt>
                <c:pt idx="11">
                  <c:v>33.077019999999997</c:v>
                </c:pt>
                <c:pt idx="12">
                  <c:v>32.075279999999999</c:v>
                </c:pt>
                <c:pt idx="13">
                  <c:v>31.073540000000001</c:v>
                </c:pt>
                <c:pt idx="14">
                  <c:v>30.0718</c:v>
                </c:pt>
                <c:pt idx="15">
                  <c:v>29.070060000000002</c:v>
                </c:pt>
                <c:pt idx="16">
                  <c:v>28.06832</c:v>
                </c:pt>
                <c:pt idx="17">
                  <c:v>27.066579999999998</c:v>
                </c:pt>
              </c:numCache>
            </c:numRef>
          </c:xVal>
          <c:yVal>
            <c:numRef>
              <c:f>SteelPlug!$X$6:$X$23</c:f>
              <c:numCache>
                <c:formatCode>General</c:formatCode>
                <c:ptCount val="18"/>
                <c:pt idx="0">
                  <c:v>121.45699999999999</c:v>
                </c:pt>
                <c:pt idx="1">
                  <c:v>119.17100000000001</c:v>
                </c:pt>
                <c:pt idx="2">
                  <c:v>116.673</c:v>
                </c:pt>
                <c:pt idx="3">
                  <c:v>113.986</c:v>
                </c:pt>
                <c:pt idx="4">
                  <c:v>110.999</c:v>
                </c:pt>
                <c:pt idx="5">
                  <c:v>107.696</c:v>
                </c:pt>
                <c:pt idx="6">
                  <c:v>103.92100000000001</c:v>
                </c:pt>
                <c:pt idx="7">
                  <c:v>99.774000000000001</c:v>
                </c:pt>
                <c:pt idx="8">
                  <c:v>94.983000000000004</c:v>
                </c:pt>
                <c:pt idx="9">
                  <c:v>89.353999999999999</c:v>
                </c:pt>
                <c:pt idx="10">
                  <c:v>88.191999999999993</c:v>
                </c:pt>
                <c:pt idx="11">
                  <c:v>86.915999999999997</c:v>
                </c:pt>
                <c:pt idx="12">
                  <c:v>85.614000000000004</c:v>
                </c:pt>
                <c:pt idx="13">
                  <c:v>84.216999999999999</c:v>
                </c:pt>
                <c:pt idx="14">
                  <c:v>82.804000000000002</c:v>
                </c:pt>
                <c:pt idx="15">
                  <c:v>81.335999999999999</c:v>
                </c:pt>
                <c:pt idx="16">
                  <c:v>79.811999999999998</c:v>
                </c:pt>
                <c:pt idx="17">
                  <c:v>78.311000000000007</c:v>
                </c:pt>
              </c:numCache>
            </c:numRef>
          </c:yVal>
          <c:smooth val="1"/>
        </c:ser>
        <c:ser>
          <c:idx val="1"/>
          <c:order val="1"/>
          <c:tx>
            <c:v>CST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070C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SteelPlug!$A$4:$A$11</c:f>
              <c:numCache>
                <c:formatCode>General</c:formatCode>
                <c:ptCount val="8"/>
                <c:pt idx="0">
                  <c:v>30</c:v>
                </c:pt>
                <c:pt idx="1">
                  <c:v>35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  <c:pt idx="6">
                  <c:v>80</c:v>
                </c:pt>
                <c:pt idx="7">
                  <c:v>100</c:v>
                </c:pt>
              </c:numCache>
            </c:numRef>
          </c:xVal>
          <c:yVal>
            <c:numRef>
              <c:f>SteelPlug!$B$4:$B$11</c:f>
              <c:numCache>
                <c:formatCode>General</c:formatCode>
                <c:ptCount val="8"/>
                <c:pt idx="0">
                  <c:v>82.48</c:v>
                </c:pt>
                <c:pt idx="1">
                  <c:v>88.64</c:v>
                </c:pt>
                <c:pt idx="2">
                  <c:v>93.953999999999994</c:v>
                </c:pt>
                <c:pt idx="3">
                  <c:v>102.8</c:v>
                </c:pt>
                <c:pt idx="4">
                  <c:v>109.77</c:v>
                </c:pt>
                <c:pt idx="5">
                  <c:v>115.53</c:v>
                </c:pt>
                <c:pt idx="6">
                  <c:v>120.4</c:v>
                </c:pt>
                <c:pt idx="7">
                  <c:v>128.16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4952008"/>
        <c:axId val="377496904"/>
      </c:scatterChart>
      <c:valAx>
        <c:axId val="354952008"/>
        <c:scaling>
          <c:orientation val="minMax"/>
          <c:max val="100"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I_sol,</a:t>
                </a:r>
                <a:r>
                  <a:rPr lang="en-US" sz="10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endParaRPr lang="en-US" sz="10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77496904"/>
        <c:crosses val="autoZero"/>
        <c:crossBetween val="midCat"/>
      </c:valAx>
      <c:valAx>
        <c:axId val="377496904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f,</a:t>
                </a:r>
                <a:r>
                  <a:rPr lang="en-US" sz="10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MHz</a:t>
                </a:r>
                <a:endParaRPr lang="en-US" sz="10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549520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84076375402902"/>
          <c:y val="0.52989732983024951"/>
          <c:w val="0.28682362472493056"/>
          <c:h val="0.17710704030247829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solidFill>
            <a:srgbClr val="7030A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Damping</a:t>
            </a:r>
            <a:r>
              <a:rPr lang="en-US" sz="1200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coefficient from SteelPlug experiment</a:t>
            </a:r>
            <a:endParaRPr lang="en-US" sz="12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68786746668616"/>
          <c:y val="0.17171296296296296"/>
          <c:w val="0.82791609878929984"/>
          <c:h val="0.63292468649752109"/>
        </c:manualLayout>
      </c:layout>
      <c:scatterChart>
        <c:scatterStyle val="smoothMarker"/>
        <c:varyColors val="0"/>
        <c:ser>
          <c:idx val="0"/>
          <c:order val="0"/>
          <c:tx>
            <c:v>tanD_e=1e-4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0C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SteelPlug!$A$31:$A$37</c:f>
              <c:numCache>
                <c:formatCode>General</c:formatCode>
                <c:ptCount val="7"/>
                <c:pt idx="0">
                  <c:v>30</c:v>
                </c:pt>
                <c:pt idx="1">
                  <c:v>35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  <c:pt idx="6">
                  <c:v>80</c:v>
                </c:pt>
              </c:numCache>
            </c:numRef>
          </c:xVal>
          <c:yVal>
            <c:numRef>
              <c:f>SteelPlug!$B$31:$B$37</c:f>
              <c:numCache>
                <c:formatCode>General</c:formatCode>
                <c:ptCount val="7"/>
                <c:pt idx="0">
                  <c:v>8.8000000000000005E-3</c:v>
                </c:pt>
                <c:pt idx="1">
                  <c:v>3.5400000000000002E-3</c:v>
                </c:pt>
                <c:pt idx="2">
                  <c:v>2.97E-3</c:v>
                </c:pt>
                <c:pt idx="3">
                  <c:v>2.9299999999999999E-3</c:v>
                </c:pt>
                <c:pt idx="4">
                  <c:v>2.98E-3</c:v>
                </c:pt>
                <c:pt idx="5">
                  <c:v>3.13E-3</c:v>
                </c:pt>
                <c:pt idx="6">
                  <c:v>3.31E-3</c:v>
                </c:pt>
              </c:numCache>
            </c:numRef>
          </c:yVal>
          <c:smooth val="1"/>
        </c:ser>
        <c:ser>
          <c:idx val="1"/>
          <c:order val="1"/>
          <c:tx>
            <c:v>tanD_e=2e-4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SteelPlug!$A$31:$A$37</c:f>
              <c:numCache>
                <c:formatCode>General</c:formatCode>
                <c:ptCount val="7"/>
                <c:pt idx="0">
                  <c:v>30</c:v>
                </c:pt>
                <c:pt idx="1">
                  <c:v>35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  <c:pt idx="6">
                  <c:v>80</c:v>
                </c:pt>
              </c:numCache>
            </c:numRef>
          </c:xVal>
          <c:yVal>
            <c:numRef>
              <c:f>SteelPlug!$C$31:$C$37</c:f>
              <c:numCache>
                <c:formatCode>General</c:formatCode>
                <c:ptCount val="7"/>
                <c:pt idx="0">
                  <c:v>8.4600000000000005E-3</c:v>
                </c:pt>
                <c:pt idx="1">
                  <c:v>3.0799999999999998E-3</c:v>
                </c:pt>
                <c:pt idx="2">
                  <c:v>2.3999999999999998E-3</c:v>
                </c:pt>
                <c:pt idx="3">
                  <c:v>2.0999999999999999E-3</c:v>
                </c:pt>
                <c:pt idx="4">
                  <c:v>1.8799999999999999E-3</c:v>
                </c:pt>
                <c:pt idx="5">
                  <c:v>1.73E-3</c:v>
                </c:pt>
                <c:pt idx="6">
                  <c:v>1.5900000000000001E-3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152384"/>
        <c:axId val="462994120"/>
      </c:scatterChart>
      <c:valAx>
        <c:axId val="444152384"/>
        <c:scaling>
          <c:orientation val="minMax"/>
          <c:min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I_sol,</a:t>
                </a:r>
                <a:r>
                  <a:rPr lang="en-US" sz="12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endParaRPr lang="en-US" sz="12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62994120"/>
        <c:crosses val="autoZero"/>
        <c:crossBetween val="midCat"/>
      </c:valAx>
      <c:valAx>
        <c:axId val="462994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41523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053719663402191"/>
          <c:y val="0.22280037911927675"/>
          <c:w val="0.29807036772535678"/>
          <c:h val="0.18923665791776031"/>
        </c:manualLayout>
      </c:layout>
      <c:overlay val="1"/>
      <c:spPr>
        <a:solidFill>
          <a:srgbClr val="E6E0EC"/>
        </a:solidFill>
        <a:ln>
          <a:solidFill>
            <a:srgbClr val="7030A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ΔH from "thin</a:t>
            </a:r>
            <a:r>
              <a:rPr lang="en-US" sz="1200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plate" and "steel plug" set ups</a:t>
            </a:r>
            <a:endParaRPr lang="en-US" sz="12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96792535938815"/>
          <c:y val="0.15648148148148147"/>
          <c:w val="0.8174903522670155"/>
          <c:h val="0.64484616506270054"/>
        </c:manualLayout>
      </c:layout>
      <c:scatterChart>
        <c:scatterStyle val="smoothMarker"/>
        <c:varyColors val="0"/>
        <c:ser>
          <c:idx val="0"/>
          <c:order val="0"/>
          <c:tx>
            <c:v>Steel plug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0C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SteelPlug!$A$4:$A$11</c:f>
              <c:numCache>
                <c:formatCode>General</c:formatCode>
                <c:ptCount val="8"/>
                <c:pt idx="0">
                  <c:v>30</c:v>
                </c:pt>
                <c:pt idx="1">
                  <c:v>35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  <c:pt idx="6">
                  <c:v>80</c:v>
                </c:pt>
                <c:pt idx="7">
                  <c:v>100</c:v>
                </c:pt>
              </c:numCache>
            </c:numRef>
          </c:xVal>
          <c:yVal>
            <c:numRef>
              <c:f>SteelPlug!$E$4:$E$11</c:f>
              <c:numCache>
                <c:formatCode>General</c:formatCode>
                <c:ptCount val="8"/>
                <c:pt idx="0">
                  <c:v>59.15</c:v>
                </c:pt>
                <c:pt idx="1">
                  <c:v>23.77</c:v>
                </c:pt>
                <c:pt idx="2">
                  <c:v>20.149999999999999</c:v>
                </c:pt>
                <c:pt idx="3">
                  <c:v>20.149999999999999</c:v>
                </c:pt>
                <c:pt idx="4">
                  <c:v>20.149999999999999</c:v>
                </c:pt>
                <c:pt idx="5">
                  <c:v>20.149999999999999</c:v>
                </c:pt>
                <c:pt idx="6">
                  <c:v>20.149999999999999</c:v>
                </c:pt>
                <c:pt idx="7">
                  <c:v>20.149999999999999</c:v>
                </c:pt>
              </c:numCache>
            </c:numRef>
          </c:yVal>
          <c:smooth val="1"/>
        </c:ser>
        <c:ser>
          <c:idx val="2"/>
          <c:order val="1"/>
          <c:tx>
            <c:v>Thin plate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SteelPlug!$AA$32:$AA$39</c:f>
              <c:numCache>
                <c:formatCode>General</c:formatCode>
                <c:ptCount val="8"/>
                <c:pt idx="0">
                  <c:v>30.021999999999998</c:v>
                </c:pt>
                <c:pt idx="1">
                  <c:v>33.613402740027212</c:v>
                </c:pt>
                <c:pt idx="2">
                  <c:v>42.016753425034011</c:v>
                </c:pt>
                <c:pt idx="3">
                  <c:v>50.42010411004081</c:v>
                </c:pt>
                <c:pt idx="4">
                  <c:v>58.82345479504761</c:v>
                </c:pt>
                <c:pt idx="5">
                  <c:v>71.428480822557816</c:v>
                </c:pt>
                <c:pt idx="6">
                  <c:v>84.033506850068022</c:v>
                </c:pt>
                <c:pt idx="7">
                  <c:v>100.84020822008162</c:v>
                </c:pt>
              </c:numCache>
            </c:numRef>
          </c:xVal>
          <c:yVal>
            <c:numRef>
              <c:f>SteelPlug!$AB$32:$AB$39</c:f>
              <c:numCache>
                <c:formatCode>General</c:formatCode>
                <c:ptCount val="8"/>
                <c:pt idx="0">
                  <c:v>70</c:v>
                </c:pt>
                <c:pt idx="1">
                  <c:v>40</c:v>
                </c:pt>
                <c:pt idx="2">
                  <c:v>23</c:v>
                </c:pt>
                <c:pt idx="3">
                  <c:v>18</c:v>
                </c:pt>
                <c:pt idx="4">
                  <c:v>13</c:v>
                </c:pt>
                <c:pt idx="5">
                  <c:v>10</c:v>
                </c:pt>
                <c:pt idx="6">
                  <c:v>9</c:v>
                </c:pt>
                <c:pt idx="7">
                  <c:v>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2993336"/>
        <c:axId val="453598408"/>
      </c:scatterChart>
      <c:valAx>
        <c:axId val="462993336"/>
        <c:scaling>
          <c:orientation val="minMax"/>
          <c:min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I_sol,</a:t>
                </a:r>
                <a:r>
                  <a:rPr lang="en-US" sz="12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endParaRPr lang="en-US" sz="12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53598408"/>
        <c:crosses val="autoZero"/>
        <c:crossBetween val="midCat"/>
      </c:valAx>
      <c:valAx>
        <c:axId val="453598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ΔH, Oe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629933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262308112777392"/>
          <c:y val="0.23950344759024544"/>
          <c:w val="0.20950091680130087"/>
          <c:h val="0.24339021231191046"/>
        </c:manualLayout>
      </c:layout>
      <c:overlay val="0"/>
      <c:spPr>
        <a:solidFill>
          <a:srgbClr val="FFCCFF">
            <a:alpha val="40000"/>
          </a:srgbClr>
        </a:solidFill>
        <a:ln>
          <a:solidFill>
            <a:srgbClr val="7030A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μ" as a functioin of </a:t>
            </a:r>
            <a:r>
              <a:rPr lang="el-GR" sz="1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548420610794753"/>
          <c:y val="0.15384107159018917"/>
          <c:w val="0.80812693509422384"/>
          <c:h val="0.72998370893293507"/>
        </c:manualLayout>
      </c:layout>
      <c:scatterChart>
        <c:scatterStyle val="smoothMarker"/>
        <c:varyColors val="0"/>
        <c:ser>
          <c:idx val="0"/>
          <c:order val="0"/>
          <c:tx>
            <c:v>Approx. formula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Sheet1!$Y$34:$Y$44</c:f>
              <c:numCache>
                <c:formatCode>General</c:formatCode>
                <c:ptCount val="11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</c:numCache>
            </c:numRef>
          </c:xVal>
          <c:yVal>
            <c:numRef>
              <c:f>Sheet1!$Z$34:$Z$44</c:f>
              <c:numCache>
                <c:formatCode>General</c:formatCode>
                <c:ptCount val="11"/>
                <c:pt idx="0">
                  <c:v>3.8417038710937892E-5</c:v>
                </c:pt>
                <c:pt idx="1">
                  <c:v>8.1328871589265284E-5</c:v>
                </c:pt>
                <c:pt idx="2">
                  <c:v>1.7217322250556469E-4</c:v>
                </c:pt>
                <c:pt idx="3">
                  <c:v>3.6449071490453821E-4</c:v>
                </c:pt>
                <c:pt idx="4">
                  <c:v>7.7162684950807302E-4</c:v>
                </c:pt>
                <c:pt idx="5">
                  <c:v>1.6335340532273764E-3</c:v>
                </c:pt>
                <c:pt idx="6">
                  <c:v>3.4581916178197253E-3</c:v>
                </c:pt>
                <c:pt idx="7">
                  <c:v>7.3209917123741716E-3</c:v>
                </c:pt>
                <c:pt idx="8">
                  <c:v>1.5498539576717374E-2</c:v>
                </c:pt>
                <c:pt idx="9">
                  <c:v>3.2810408541382875E-2</c:v>
                </c:pt>
                <c:pt idx="10">
                  <c:v>6.9459635427176189E-2</c:v>
                </c:pt>
              </c:numCache>
            </c:numRef>
          </c:yVal>
          <c:smooth val="1"/>
        </c:ser>
        <c:ser>
          <c:idx val="1"/>
          <c:order val="1"/>
          <c:tx>
            <c:v>ThinPlate exp.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Sheet1!$U$32:$U$36</c:f>
              <c:numCache>
                <c:formatCode>General</c:formatCode>
                <c:ptCount val="5"/>
                <c:pt idx="0">
                  <c:v>5.5725189691575778</c:v>
                </c:pt>
                <c:pt idx="1">
                  <c:v>4.6708106044198345</c:v>
                </c:pt>
                <c:pt idx="2">
                  <c:v>4.0516547535801948</c:v>
                </c:pt>
                <c:pt idx="3">
                  <c:v>3.3009513031632594</c:v>
                </c:pt>
                <c:pt idx="4">
                  <c:v>2.3660751503335504</c:v>
                </c:pt>
              </c:numCache>
            </c:numRef>
          </c:xVal>
          <c:yVal>
            <c:numRef>
              <c:f>Sheet1!$V$32:$V$36</c:f>
              <c:numCache>
                <c:formatCode>General</c:formatCode>
                <c:ptCount val="5"/>
                <c:pt idx="0">
                  <c:v>3.7722303077303516E-2</c:v>
                </c:pt>
                <c:pt idx="1">
                  <c:v>9.4698260462819182E-3</c:v>
                </c:pt>
                <c:pt idx="2">
                  <c:v>3.6139459436076529E-3</c:v>
                </c:pt>
                <c:pt idx="3">
                  <c:v>1.1751127702242137E-3</c:v>
                </c:pt>
                <c:pt idx="4">
                  <c:v>3.1052112969248561E-4</c:v>
                </c:pt>
              </c:numCache>
            </c:numRef>
          </c:yVal>
          <c:smooth val="1"/>
        </c:ser>
        <c:ser>
          <c:idx val="2"/>
          <c:order val="2"/>
          <c:tx>
            <c:v>SteelPlug exp.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0B050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28575" cap="rnd">
                <a:solidFill>
                  <a:srgbClr val="00B050"/>
                </a:solidFill>
                <a:prstDash val="solid"/>
              </a:ln>
              <a:effectLst/>
            </c:spPr>
            <c:trendlineType val="poly"/>
            <c:order val="3"/>
            <c:forward val="0.5"/>
            <c:dispRSqr val="0"/>
            <c:dispEq val="0"/>
          </c:trendline>
          <c:xVal>
            <c:numRef>
              <c:f>SteelPlug!$F$4:$F$11</c:f>
              <c:numCache>
                <c:formatCode>General</c:formatCode>
                <c:ptCount val="8"/>
                <c:pt idx="0">
                  <c:v>5.35</c:v>
                </c:pt>
                <c:pt idx="1">
                  <c:v>4.2300000000000004</c:v>
                </c:pt>
                <c:pt idx="2">
                  <c:v>3.74</c:v>
                </c:pt>
                <c:pt idx="3">
                  <c:v>3.1419999999999999</c:v>
                </c:pt>
                <c:pt idx="4">
                  <c:v>2.6044</c:v>
                </c:pt>
                <c:pt idx="5">
                  <c:v>2.35</c:v>
                </c:pt>
                <c:pt idx="6">
                  <c:v>2.1800000000000002</c:v>
                </c:pt>
                <c:pt idx="7">
                  <c:v>1.93</c:v>
                </c:pt>
              </c:numCache>
            </c:numRef>
          </c:xVal>
          <c:yVal>
            <c:numRef>
              <c:f>SteelPlug!$G$4:$G$11</c:f>
              <c:numCache>
                <c:formatCode>General</c:formatCode>
                <c:ptCount val="8"/>
                <c:pt idx="0">
                  <c:v>6.28E-3</c:v>
                </c:pt>
                <c:pt idx="1">
                  <c:v>1.5E-3</c:v>
                </c:pt>
                <c:pt idx="2">
                  <c:v>1.07E-3</c:v>
                </c:pt>
                <c:pt idx="3">
                  <c:v>6.3599999999999996E-4</c:v>
                </c:pt>
                <c:pt idx="4">
                  <c:v>3.8099999999999999E-4</c:v>
                </c:pt>
                <c:pt idx="5">
                  <c:v>2.8400000000000002E-4</c:v>
                </c:pt>
                <c:pt idx="6">
                  <c:v>2.1599999999999999E-4</c:v>
                </c:pt>
                <c:pt idx="7">
                  <c:v>1.4999999999999999E-4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988784"/>
        <c:axId val="469988392"/>
      </c:scatterChart>
      <c:valAx>
        <c:axId val="469988784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μʹ</a:t>
                </a:r>
                <a:endParaRPr lang="en-US" sz="14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69988392"/>
        <c:crosses val="autoZero"/>
        <c:crossBetween val="midCat"/>
      </c:valAx>
      <c:valAx>
        <c:axId val="46998839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μʹʹ</a:t>
                </a:r>
                <a:endParaRPr lang="en-US" sz="14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69988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9873556430446196"/>
          <c:y val="0.33074667390714085"/>
          <c:w val="0.42682192708910194"/>
          <c:h val="0.23201131439410907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solidFill>
            <a:srgbClr val="7030A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5/20/2015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5/20/2015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02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21/V-2015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Gennady Romanov | On discrepancy between transmission model and 3D CST simulations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21/V-2015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On discrepancy between transmission model and 3D CST simulations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21/V-2015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On discrepancy between transmission model and 3D CST simulations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21/V-2015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On discrepancy between transmission model and 3D CST simulations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21/V-2015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On discrepancy between transmission model and 3D CST simulations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21/V-2015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On discrepancy between transmission model and 3D CST simulations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21/V-2015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On discrepancy between transmission model and 3D CST simulations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21/V-2015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On discrepancy between transmission model and 3D CST simulations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21/V-2015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Gennady Romanov | On discrepancy between transmission model and 3D CST simulations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21/V-2015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Gennady Romanov | On discrepancy between transmission model and 3D CST simulations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chart" Target="../charts/chart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On discrepancy between transmission model and 3D CST simulations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Gennady Romanov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2</a:t>
            </a:r>
            <a:r>
              <a:rPr lang="en-US" altLang="en-US" baseline="30000" dirty="0" smtClean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Harmonic cavity Meeting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21/V-2015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Thermal losses in the transmission model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5486400" y="1128583"/>
            <a:ext cx="2660821" cy="2471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sz="1400" dirty="0" smtClean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From 16April2015_2nd_Harm.ppt</a:t>
            </a:r>
            <a:endParaRPr lang="en-US" altLang="en-US" sz="1400" dirty="0" smtClean="0">
              <a:latin typeface="Times New Roman" panose="02020603050405020304" pitchFamily="18" charset="0"/>
              <a:ea typeface="Geneva" pitchFamily="121" charset="-128"/>
              <a:cs typeface="Times New Roman" panose="02020603050405020304" pitchFamily="18" charset="0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7718640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21/V-2015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669822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Gennady Romanov | On discrepancy between transmission model and 3D CST simulations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125275"/>
              </p:ext>
            </p:extLst>
          </p:nvPr>
        </p:nvGraphicFramePr>
        <p:xfrm>
          <a:off x="4935284" y="1499650"/>
          <a:ext cx="3859681" cy="353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47701" y="5255776"/>
            <a:ext cx="44762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Here </a:t>
            </a:r>
            <a:r>
              <a:rPr lang="en-US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</a:t>
            </a:r>
            <a:r>
              <a:rPr lang="en-US" sz="1400" dirty="0" smtClean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“</a:t>
            </a:r>
            <a:r>
              <a:rPr lang="en-US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lang="el-GR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</a:t>
            </a:r>
            <a:r>
              <a:rPr lang="en-US" sz="1400" dirty="0" smtClean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‘</a:t>
            </a:r>
            <a:r>
              <a:rPr lang="en-US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are </a:t>
            </a:r>
            <a:r>
              <a:rPr lang="en-US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average</a:t>
            </a:r>
            <a:r>
              <a:rPr lang="en-US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over garnet volume, i.e. </a:t>
            </a:r>
            <a:r>
              <a:rPr lang="en-US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field non-uniformity </a:t>
            </a:r>
            <a:r>
              <a:rPr lang="en-US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 so called “Thin plate” set-up is </a:t>
            </a:r>
            <a:r>
              <a:rPr lang="en-US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taken </a:t>
            </a:r>
            <a:r>
              <a:rPr lang="en-US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into account properly.</a:t>
            </a:r>
            <a:endParaRPr lang="en-US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7" b="61081"/>
          <a:stretch/>
        </p:blipFill>
        <p:spPr>
          <a:xfrm>
            <a:off x="228600" y="1128583"/>
            <a:ext cx="4600435" cy="2183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55" y="3364838"/>
            <a:ext cx="4662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μʹ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=3.5 the model gives f = 76 MHz (start of ramp).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tan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μʹʹ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μʹ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0.000467 and voltage of 100 kV the model gives instantaneous thermal losses (Tan)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 = 62.5 kW.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3D simulations the instantaneous thermal losses at the start of ramp are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ferrite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12 kW + 9 kW = 21 kW</a:t>
            </a:r>
          </a:p>
          <a:p>
            <a:pPr algn="ctr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big discrepancy.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primary suspect responsible for that is non-uniformity of fields.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5887" y="2918490"/>
            <a:ext cx="2439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04040"/>
                </a:solidFill>
              </a:rPr>
              <a:t> </a:t>
            </a:r>
            <a:r>
              <a:rPr lang="en-US" sz="12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200" baseline="-25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</a:t>
            </a:r>
            <a:r>
              <a:rPr lang="en-US" sz="12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=( </a:t>
            </a:r>
            <a:r>
              <a:rPr lang="el-GR"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1200" baseline="-25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1200" baseline="-25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)/(2 </a:t>
            </a:r>
            <a:r>
              <a:rPr lang="el-GR"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π) </a:t>
            </a:r>
            <a:r>
              <a:rPr lang="en-US" sz="12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Log[</a:t>
            </a:r>
            <a:r>
              <a:rPr lang="en-US" sz="12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1200" baseline="-25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outer</a:t>
            </a:r>
            <a:r>
              <a:rPr lang="en-US" sz="12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1200" baseline="-250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</a:t>
            </a:r>
            <a:r>
              <a:rPr lang="en-US" sz="12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12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losses in 3D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2857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21/V-2015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632751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Gennady Romanov | On discrepancy between transmission model and 3D CST simulations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649" r="54284"/>
          <a:stretch/>
        </p:blipFill>
        <p:spPr>
          <a:xfrm>
            <a:off x="230122" y="1403968"/>
            <a:ext cx="3327758" cy="312321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8840" r="55986"/>
          <a:stretch/>
        </p:blipFill>
        <p:spPr>
          <a:xfrm>
            <a:off x="5763964" y="1403968"/>
            <a:ext cx="3146373" cy="3123214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891007"/>
            <a:ext cx="37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Garnet with fixed parameters </a:t>
            </a:r>
            <a:r>
              <a:rPr lang="el-GR" sz="1200" dirty="0">
                <a:solidFill>
                  <a:srgbClr val="004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μʹ</a:t>
            </a:r>
            <a:r>
              <a:rPr lang="en-US" sz="1200" dirty="0">
                <a:solidFill>
                  <a:srgbClr val="004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200" dirty="0" smtClean="0">
                <a:solidFill>
                  <a:srgbClr val="004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3.5, tan</a:t>
            </a:r>
            <a:r>
              <a:rPr lang="el-GR" sz="1200" dirty="0" smtClean="0">
                <a:solidFill>
                  <a:srgbClr val="004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200" baseline="-25000" dirty="0" smtClean="0">
                <a:solidFill>
                  <a:srgbClr val="004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200" dirty="0" smtClean="0">
                <a:solidFill>
                  <a:srgbClr val="004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4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200" dirty="0" smtClean="0">
                <a:solidFill>
                  <a:srgbClr val="004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0.0001 and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0.000467. Equivalent to transmission model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895" y="4585815"/>
            <a:ext cx="13837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= 75.792 MHz</a:t>
            </a:r>
          </a:p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ferrite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 kW</a:t>
            </a:r>
          </a:p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kW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 kW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4027" y="845924"/>
            <a:ext cx="328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Garnet with parameters obtained from “thin plate” experiment.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H_ext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35000 A/m.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3.88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489821"/>
              </p:ext>
            </p:extLst>
          </p:nvPr>
        </p:nvGraphicFramePr>
        <p:xfrm>
          <a:off x="3723503" y="2041214"/>
          <a:ext cx="18748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5" imgW="1473120" imgH="279360" progId="Equation.3">
                  <p:embed/>
                </p:oleObj>
              </mc:Choice>
              <mc:Fallback>
                <p:oleObj name="Equation" r:id="rId5" imgW="147312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23503" y="2041214"/>
                        <a:ext cx="1874838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81304" y="1716962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density</a:t>
            </a:r>
            <a:endParaRPr lang="en-US" sz="14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2454" y="4596351"/>
            <a:ext cx="14318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= 78.07 MHz</a:t>
            </a:r>
          </a:p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ferrite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10.6 kW</a:t>
            </a:r>
          </a:p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kW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19.6 kW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122" y="5561944"/>
            <a:ext cx="8530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Quite different loss density distribution presumes different total losses. But difference is too big to be explained by non- uniformity only. An additional factor is material properties obtained by averaging from “thin plate” experiment.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4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non-uniformity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2857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21/V-2015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632751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Gennady Romanov | On discrepancy between transmission model and 3D CST simulations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30121" y="867562"/>
            <a:ext cx="8444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H_ext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32926 gives F = 75.9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MHz.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= ? Let’s assume it’s 30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then P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kW.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20399" t="17062" r="30929" b="27202"/>
          <a:stretch/>
        </p:blipFill>
        <p:spPr>
          <a:xfrm>
            <a:off x="230121" y="1428890"/>
            <a:ext cx="3050784" cy="16108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439" t="11667" r="23849" b="16945"/>
          <a:stretch/>
        </p:blipFill>
        <p:spPr>
          <a:xfrm>
            <a:off x="4717751" y="1476336"/>
            <a:ext cx="3041704" cy="15159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0201" t="17871" r="30539" b="27022"/>
          <a:stretch/>
        </p:blipFill>
        <p:spPr>
          <a:xfrm>
            <a:off x="236870" y="3790075"/>
            <a:ext cx="3044035" cy="15701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20350" t="17040" r="30793" b="26910"/>
          <a:stretch/>
        </p:blipFill>
        <p:spPr>
          <a:xfrm>
            <a:off x="4724260" y="3790075"/>
            <a:ext cx="3028686" cy="16021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870" y="3184093"/>
            <a:ext cx="2600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bias internal, 5- 32.5 kA/m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0463" y="5533175"/>
            <a:ext cx="3707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density distribution, 20-1160 W/m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Distribution of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dominates.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870" y="5538620"/>
            <a:ext cx="3181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H_rf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This distribution defines loss density in case of constant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4073" y="3180098"/>
            <a:ext cx="3454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2-19, average 3.6 (!)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8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material parameters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2857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21/V-2015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632751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Gennady Romanov | On discrepancy between transmission model and 3D CST simulations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1" y="806482"/>
            <a:ext cx="2325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I_sol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30 A, F = 82.48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MHz.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6739" t="1612" r="45364" b="6004"/>
          <a:stretch/>
        </p:blipFill>
        <p:spPr>
          <a:xfrm>
            <a:off x="236870" y="1175339"/>
            <a:ext cx="1985319" cy="259491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17435" r="17825"/>
          <a:stretch/>
        </p:blipFill>
        <p:spPr>
          <a:xfrm>
            <a:off x="2684006" y="870423"/>
            <a:ext cx="2720016" cy="165826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02438" y="1101180"/>
            <a:ext cx="1893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internal 4500-27750 A/m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17767" r="18030"/>
          <a:stretch/>
        </p:blipFill>
        <p:spPr>
          <a:xfrm>
            <a:off x="6009806" y="883443"/>
            <a:ext cx="2697466" cy="165826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52221" y="1101181"/>
            <a:ext cx="1820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μʹ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=3-14, average </a:t>
            </a:r>
            <a:r>
              <a:rPr 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μʹ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=5.35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078255"/>
              </p:ext>
            </p:extLst>
          </p:nvPr>
        </p:nvGraphicFramePr>
        <p:xfrm>
          <a:off x="149678" y="3859102"/>
          <a:ext cx="2774754" cy="244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065062"/>
              </p:ext>
            </p:extLst>
          </p:nvPr>
        </p:nvGraphicFramePr>
        <p:xfrm>
          <a:off x="3787585" y="2573718"/>
          <a:ext cx="4293733" cy="183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001016"/>
              </p:ext>
            </p:extLst>
          </p:nvPr>
        </p:nvGraphicFramePr>
        <p:xfrm>
          <a:off x="3787585" y="4440093"/>
          <a:ext cx="4293733" cy="1770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48905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μʹʹ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function of average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2857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21/V-2015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632751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Gennady Romanov | On discrepancy between transmission model and 3D CST simulations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468529" y="5519045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right? Both are right being applied to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particular set-up.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2221" y="1101181"/>
            <a:ext cx="1820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μʹ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=3-14, average </a:t>
            </a:r>
            <a:r>
              <a:rPr 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μʹ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=5.35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987342"/>
              </p:ext>
            </p:extLst>
          </p:nvPr>
        </p:nvGraphicFramePr>
        <p:xfrm>
          <a:off x="2102643" y="1609724"/>
          <a:ext cx="4938713" cy="363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634470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1369</TotalTime>
  <Words>558</Words>
  <Application>Microsoft Office PowerPoint</Application>
  <PresentationFormat>On-screen Show (4:3)</PresentationFormat>
  <Paragraphs>74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ＭＳ Ｐゴシック</vt:lpstr>
      <vt:lpstr>ＭＳ Ｐゴシック</vt:lpstr>
      <vt:lpstr>Arial</vt:lpstr>
      <vt:lpstr>Calibri</vt:lpstr>
      <vt:lpstr>Geneva</vt:lpstr>
      <vt:lpstr>Helvetica</vt:lpstr>
      <vt:lpstr>Times New Roman</vt:lpstr>
      <vt:lpstr>FNAL_TemplateMac_060514</vt:lpstr>
      <vt:lpstr>Fermilab: Footer Only</vt:lpstr>
      <vt:lpstr>Microsoft Equation 3.0</vt:lpstr>
      <vt:lpstr>On discrepancy between transmission model and 3D CST simulations</vt:lpstr>
      <vt:lpstr>Thermal losses in the transmission model</vt:lpstr>
      <vt:lpstr>Thermal losses in 3D model</vt:lpstr>
      <vt:lpstr>Impact of non-uniformity</vt:lpstr>
      <vt:lpstr>New material parameters</vt:lpstr>
      <vt:lpstr>Average μʹʹas a function of average μʹ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discrepancy between transmission model and 3D CST simulations</dc:title>
  <dc:creator>Gennady Romanov x6766 12815N</dc:creator>
  <cp:lastModifiedBy>Gennady Romanov x6766 12815N</cp:lastModifiedBy>
  <cp:revision>26</cp:revision>
  <cp:lastPrinted>2014-01-20T19:40:21Z</cp:lastPrinted>
  <dcterms:created xsi:type="dcterms:W3CDTF">2015-05-20T19:00:17Z</dcterms:created>
  <dcterms:modified xsi:type="dcterms:W3CDTF">2015-05-21T17:49:20Z</dcterms:modified>
</cp:coreProperties>
</file>