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0" r:id="rId2"/>
    <p:sldId id="257" r:id="rId3"/>
    <p:sldId id="258" r:id="rId4"/>
    <p:sldId id="284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June 3</a:t>
            </a:r>
            <a:r>
              <a:rPr lang="en-US" baseline="30000" dirty="0" smtClean="0"/>
              <a:t>rd</a:t>
            </a:r>
            <a:r>
              <a:rPr lang="en-US" dirty="0" smtClean="0"/>
              <a:t>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sz="2400" dirty="0" smtClean="0"/>
              <a:t>Current Activities</a:t>
            </a:r>
          </a:p>
          <a:p>
            <a:pPr lvl="1"/>
            <a:r>
              <a:rPr lang="en-US" sz="2400" dirty="0" smtClean="0"/>
              <a:t>Updates </a:t>
            </a:r>
            <a:endParaRPr lang="en-US" sz="2400" dirty="0"/>
          </a:p>
          <a:p>
            <a:pPr lvl="2"/>
            <a:r>
              <a:rPr lang="en-US" sz="2000" dirty="0" smtClean="0"/>
              <a:t>Ken </a:t>
            </a:r>
            <a:r>
              <a:rPr lang="en-US" sz="2000" dirty="0" err="1" smtClean="0"/>
              <a:t>Domann</a:t>
            </a:r>
            <a:r>
              <a:rPr lang="en-US" sz="2000" dirty="0" smtClean="0"/>
              <a:t>    – Budget &amp; Schedule</a:t>
            </a:r>
          </a:p>
          <a:p>
            <a:pPr lvl="2"/>
            <a:r>
              <a:rPr lang="en-US" sz="2000" dirty="0" smtClean="0"/>
              <a:t>Ryan Crawford – Anode Supply Update </a:t>
            </a:r>
          </a:p>
          <a:p>
            <a:pPr lvl="1"/>
            <a:r>
              <a:rPr lang="en-US" sz="2400" dirty="0" smtClean="0"/>
              <a:t>Additional Meetings/Notes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Updates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6592"/>
            <a:ext cx="9144000" cy="6477000"/>
          </a:xfrm>
        </p:spPr>
        <p:txBody>
          <a:bodyPr numCol="1">
            <a:normAutofit fontScale="25000" lnSpcReduction="20000"/>
          </a:bodyPr>
          <a:lstStyle/>
          <a:p>
            <a:pPr marL="0" lvl="1" indent="0" algn="ctr">
              <a:buNone/>
            </a:pPr>
            <a:r>
              <a:rPr lang="en-US" sz="6400" b="1" dirty="0" smtClean="0"/>
              <a:t>Linac</a:t>
            </a:r>
          </a:p>
          <a:p>
            <a:pPr marL="225425" lvl="1" indent="-225425"/>
            <a:r>
              <a:rPr lang="en-US" sz="5600" b="1" dirty="0" smtClean="0"/>
              <a:t>SBK</a:t>
            </a:r>
            <a:r>
              <a:rPr lang="en-US" sz="5600" dirty="0" smtClean="0"/>
              <a:t>: Work at CPI continues </a:t>
            </a:r>
          </a:p>
          <a:p>
            <a:pPr marL="225425" lvl="1" indent="-225425" algn="just"/>
            <a:r>
              <a:rPr lang="en-US" sz="5600" b="1" dirty="0" smtClean="0"/>
              <a:t>LN:  </a:t>
            </a:r>
            <a:r>
              <a:rPr lang="en-US" sz="5600" dirty="0" smtClean="0"/>
              <a:t>Reach stable operational point for the </a:t>
            </a:r>
            <a:r>
              <a:rPr lang="en-US" sz="5600" dirty="0" err="1" smtClean="0"/>
              <a:t>Pritel</a:t>
            </a:r>
            <a:r>
              <a:rPr lang="en-US" sz="5600" dirty="0" smtClean="0"/>
              <a:t> and seed. Commission of the Optical Engines amplifier will soon begin. New optical cavity is due to be complete this week from MS. Shutdown: plans are shaping up  with the expectation to start installation first week of September.</a:t>
            </a:r>
          </a:p>
          <a:p>
            <a:pPr marL="225425" lvl="1" indent="-225425" algn="just"/>
            <a:r>
              <a:rPr lang="en-US" sz="5600" b="1" dirty="0" smtClean="0"/>
              <a:t>Modulator</a:t>
            </a:r>
            <a:r>
              <a:rPr lang="en-US" sz="5600" dirty="0" smtClean="0"/>
              <a:t>: Long term testing of charging supply was a success. Getting ready to order 6 more units. CS cabinet assembly is imminent. </a:t>
            </a:r>
            <a:r>
              <a:rPr lang="en-US" sz="5600" dirty="0" smtClean="0">
                <a:solidFill>
                  <a:srgbClr val="FF0000"/>
                </a:solidFill>
              </a:rPr>
              <a:t>Issue:</a:t>
            </a:r>
            <a:r>
              <a:rPr lang="en-US" sz="5600" dirty="0" smtClean="0"/>
              <a:t> </a:t>
            </a:r>
            <a:r>
              <a:rPr lang="en-US" sz="5600" u="sng" dirty="0" smtClean="0"/>
              <a:t>cell construction on hold </a:t>
            </a:r>
            <a:r>
              <a:rPr lang="en-US" sz="5600" dirty="0" smtClean="0"/>
              <a:t>due to problems with the gate clamping circuit. If not resolved soon, likely to impact the schedule.  </a:t>
            </a:r>
            <a:endParaRPr lang="en-US" sz="5600" b="1" dirty="0" smtClean="0"/>
          </a:p>
          <a:p>
            <a:pPr marL="0" lvl="1" indent="0" algn="ctr">
              <a:buNone/>
            </a:pPr>
            <a:r>
              <a:rPr lang="en-US" sz="5600" b="1" dirty="0" smtClean="0"/>
              <a:t>Booster</a:t>
            </a:r>
          </a:p>
          <a:p>
            <a:pPr marL="225425" lvl="1" indent="-225425"/>
            <a:r>
              <a:rPr lang="en-US" sz="5200" b="1" dirty="0" smtClean="0"/>
              <a:t>Beam Studies</a:t>
            </a:r>
            <a:r>
              <a:rPr lang="en-US" sz="5200" dirty="0" smtClean="0"/>
              <a:t>:  </a:t>
            </a:r>
          </a:p>
          <a:p>
            <a:pPr marL="338138" lvl="2" indent="-112713"/>
            <a:r>
              <a:rPr lang="en-US" sz="5200" b="1" dirty="0" smtClean="0"/>
              <a:t>Cogging: </a:t>
            </a:r>
            <a:r>
              <a:rPr lang="en-US" sz="5200" dirty="0" smtClean="0"/>
              <a:t>Notching at 400 MeV, awaiting on MI group to figure out problems observed with the 3rd injection and occasional premature abort fire during transfer from RR to MI</a:t>
            </a:r>
            <a:endParaRPr lang="en-US" sz="5200" dirty="0"/>
          </a:p>
          <a:p>
            <a:pPr marL="338138" lvl="2" indent="-112713"/>
            <a:r>
              <a:rPr lang="en-US" sz="5200" b="1" dirty="0" smtClean="0"/>
              <a:t>Booster optics software </a:t>
            </a:r>
            <a:r>
              <a:rPr lang="en-US" sz="5200" dirty="0" smtClean="0"/>
              <a:t>– another set of studies conducted yesterday. Eff. still lower than expected by 1-2%</a:t>
            </a:r>
            <a:endParaRPr lang="en-US" sz="5200" dirty="0"/>
          </a:p>
          <a:p>
            <a:pPr marL="338138" lvl="2" indent="-112713"/>
            <a:r>
              <a:rPr lang="en-US" sz="5200" b="1" dirty="0" smtClean="0"/>
              <a:t>Booster Longitudinal dampers </a:t>
            </a:r>
            <a:r>
              <a:rPr lang="en-US" sz="5200" dirty="0" smtClean="0"/>
              <a:t>–</a:t>
            </a:r>
            <a:r>
              <a:rPr lang="en-US" sz="5200" dirty="0">
                <a:solidFill>
                  <a:srgbClr val="FF0000"/>
                </a:solidFill>
              </a:rPr>
              <a:t> </a:t>
            </a:r>
            <a:r>
              <a:rPr lang="en-US" sz="5200" dirty="0" smtClean="0"/>
              <a:t>work on firmware with all required features added. Working on phase stability and new ACNET application. </a:t>
            </a:r>
            <a:endParaRPr lang="en-US" sz="5200" dirty="0" smtClean="0">
              <a:solidFill>
                <a:srgbClr val="FF0000"/>
              </a:solidFill>
            </a:endParaRPr>
          </a:p>
          <a:p>
            <a:pPr marL="338138" lvl="2" indent="-112713"/>
            <a:r>
              <a:rPr lang="en-US" sz="5200" b="1" dirty="0" smtClean="0"/>
              <a:t>Booster </a:t>
            </a:r>
            <a:r>
              <a:rPr lang="en-US" sz="5200" b="1" dirty="0" smtClean="0"/>
              <a:t>BPMs </a:t>
            </a:r>
            <a:r>
              <a:rPr lang="en-US" sz="5200" dirty="0" smtClean="0"/>
              <a:t>– drafter assigned to work on the schematic and layout changes for the timing board. </a:t>
            </a:r>
            <a:endParaRPr lang="en-US" sz="5200" dirty="0" smtClean="0">
              <a:solidFill>
                <a:srgbClr val="FF0000"/>
              </a:solidFill>
            </a:endParaRPr>
          </a:p>
          <a:p>
            <a:pPr marL="112713" lvl="1" indent="-112713"/>
            <a:r>
              <a:rPr lang="en-US" sz="5200" b="1" dirty="0" smtClean="0"/>
              <a:t>RF:</a:t>
            </a:r>
          </a:p>
          <a:p>
            <a:pPr marL="338138" lvl="2" indent="-169863"/>
            <a:r>
              <a:rPr lang="en-US" sz="5200" b="1" dirty="0" smtClean="0"/>
              <a:t>Refurbished cavity </a:t>
            </a:r>
            <a:r>
              <a:rPr lang="en-US" sz="5200" b="1" dirty="0"/>
              <a:t>w</a:t>
            </a:r>
            <a:r>
              <a:rPr lang="en-US" sz="5200" b="1" dirty="0" smtClean="0"/>
              <a:t>ork</a:t>
            </a:r>
            <a:r>
              <a:rPr lang="en-US" sz="5200" dirty="0" smtClean="0"/>
              <a:t>: </a:t>
            </a:r>
            <a:r>
              <a:rPr lang="en-US" sz="5200" dirty="0" smtClean="0"/>
              <a:t> cavity </a:t>
            </a:r>
            <a:r>
              <a:rPr lang="en-US" sz="5200" dirty="0" err="1" smtClean="0"/>
              <a:t>refurb</a:t>
            </a:r>
            <a:r>
              <a:rPr lang="en-US" sz="5200" dirty="0" smtClean="0"/>
              <a:t>. #16 </a:t>
            </a:r>
            <a:r>
              <a:rPr lang="en-US" sz="5200" dirty="0" smtClean="0"/>
              <a:t>installed last </a:t>
            </a:r>
            <a:r>
              <a:rPr lang="en-US" sz="5200" dirty="0" smtClean="0"/>
              <a:t>week – running well. </a:t>
            </a:r>
            <a:endParaRPr lang="en-US" sz="5200" dirty="0" smtClean="0"/>
          </a:p>
          <a:p>
            <a:pPr marL="795338" lvl="3" indent="-169863"/>
            <a:r>
              <a:rPr lang="en-US" sz="5200" dirty="0" smtClean="0"/>
              <a:t>Both cavities to be </a:t>
            </a:r>
            <a:r>
              <a:rPr lang="en-US" sz="5200" dirty="0" err="1" smtClean="0"/>
              <a:t>refurb</a:t>
            </a:r>
            <a:r>
              <a:rPr lang="en-US" sz="5200" dirty="0" smtClean="0"/>
              <a:t>. next have vacuum issues – on both cavities the ceramic needs to be cut off. </a:t>
            </a:r>
            <a:endParaRPr lang="en-US" sz="5200" dirty="0" smtClean="0"/>
          </a:p>
          <a:p>
            <a:pPr marL="795338" lvl="3" indent="-169863"/>
            <a:r>
              <a:rPr lang="en-US" sz="5200" dirty="0" smtClean="0"/>
              <a:t>The next cavity is expected to be installed on the week of June 18</a:t>
            </a:r>
            <a:r>
              <a:rPr lang="en-US" sz="5200" baseline="30000" dirty="0" smtClean="0"/>
              <a:t>th</a:t>
            </a:r>
            <a:r>
              <a:rPr lang="en-US" sz="5200" dirty="0" smtClean="0"/>
              <a:t>. </a:t>
            </a:r>
            <a:endParaRPr lang="en-US" sz="5200" dirty="0" smtClean="0"/>
          </a:p>
          <a:p>
            <a:pPr marL="338138" lvl="2" indent="-169863"/>
            <a:r>
              <a:rPr lang="en-US" sz="5200" b="1" dirty="0" smtClean="0"/>
              <a:t>15 Hz cycling</a:t>
            </a:r>
            <a:r>
              <a:rPr lang="en-US" sz="5200" dirty="0" smtClean="0"/>
              <a:t> continues in East gallery – Still need another refurbished cavity (#16) to resume 15Hz testing on West gallery.</a:t>
            </a:r>
          </a:p>
          <a:p>
            <a:pPr marL="338138" lvl="2" indent="-169863"/>
            <a:r>
              <a:rPr lang="en-US" sz="5200" b="1" dirty="0" smtClean="0"/>
              <a:t>New Tuners:  </a:t>
            </a:r>
            <a:r>
              <a:rPr lang="en-US" sz="5200" dirty="0" smtClean="0"/>
              <a:t>TD shipped to MI-60 one re-worked tuner 06/02. Started re-working the other one.  </a:t>
            </a:r>
          </a:p>
          <a:p>
            <a:pPr marL="795338" lvl="3" indent="-169863"/>
            <a:r>
              <a:rPr lang="en-US" sz="5200" dirty="0" smtClean="0"/>
              <a:t>Ferrites arrived 06/02 (65 units). Expect to be delivered to MI-60 today.</a:t>
            </a:r>
            <a:endParaRPr lang="en-US" sz="5200" dirty="0" smtClean="0">
              <a:solidFill>
                <a:srgbClr val="FF0000"/>
              </a:solidFill>
            </a:endParaRPr>
          </a:p>
          <a:p>
            <a:pPr marL="795338" lvl="3" indent="-169863"/>
            <a:r>
              <a:rPr lang="en-US" sz="5200" dirty="0" smtClean="0"/>
              <a:t>Bias Supplies:  # 9 should be ready for testing early next week! It would be ideal to have it done in conjunction to the next cavity testing – estimate to start this Friday.</a:t>
            </a:r>
          </a:p>
          <a:p>
            <a:pPr lvl="2"/>
            <a:r>
              <a:rPr lang="en-US" sz="5200" b="1" dirty="0" smtClean="0"/>
              <a:t>Anode Supplies: </a:t>
            </a:r>
            <a:r>
              <a:rPr lang="en-US" sz="5200" dirty="0" smtClean="0"/>
              <a:t>Update talk today</a:t>
            </a:r>
          </a:p>
          <a:p>
            <a:pPr lvl="2"/>
            <a:r>
              <a:rPr lang="en-US" sz="5200" b="1" dirty="0" smtClean="0"/>
              <a:t>Transformer:</a:t>
            </a:r>
            <a:r>
              <a:rPr lang="en-US" sz="5200" dirty="0" smtClean="0"/>
              <a:t> Switchgear arrived, stored at PS5. Transformer will soon be moved to BEG stating area. </a:t>
            </a:r>
          </a:p>
          <a:p>
            <a:pPr lvl="2"/>
            <a:r>
              <a:rPr lang="en-US" sz="5200" b="1" dirty="0" smtClean="0"/>
              <a:t>Perpendicular cavity: </a:t>
            </a:r>
            <a:r>
              <a:rPr lang="en-US" sz="5200" dirty="0" smtClean="0"/>
              <a:t>mock cavity drawing complete – current being built by MS. PA test stand design complete. Power splitter and PQ specs complete – out for quotes.  Thermal sims. Almost complete – help from LBNL.</a:t>
            </a:r>
          </a:p>
          <a:p>
            <a:pPr lvl="2"/>
            <a:r>
              <a:rPr lang="en-US" sz="5200" b="1" dirty="0" smtClean="0"/>
              <a:t>Stations 20, 21 &amp; 22:  </a:t>
            </a:r>
            <a:r>
              <a:rPr lang="en-US" sz="5200" dirty="0" smtClean="0"/>
              <a:t>starting to ramp up activity on 20</a:t>
            </a:r>
            <a:r>
              <a:rPr lang="en-US" sz="5200" baseline="30000" dirty="0" smtClean="0"/>
              <a:t>th</a:t>
            </a:r>
            <a:r>
              <a:rPr lang="en-US" sz="5200" dirty="0" smtClean="0"/>
              <a:t> upstairs</a:t>
            </a:r>
          </a:p>
          <a:p>
            <a:pPr lvl="2"/>
            <a:r>
              <a:rPr lang="en-US" sz="5200" b="1" dirty="0" smtClean="0"/>
              <a:t>Rework of cavities 21 &amp; 22:  </a:t>
            </a:r>
            <a:r>
              <a:rPr lang="en-US" sz="5200" dirty="0" smtClean="0"/>
              <a:t>Working on plan– Ray provided rough first pass outline</a:t>
            </a:r>
          </a:p>
          <a:p>
            <a:pPr lvl="2"/>
            <a:r>
              <a:rPr lang="en-US" sz="5200" b="1" dirty="0" smtClean="0"/>
              <a:t>New cavities: </a:t>
            </a:r>
            <a:r>
              <a:rPr lang="en-US" sz="5200" dirty="0" smtClean="0"/>
              <a:t>Dialogue with management still ongoing – working on design details</a:t>
            </a:r>
          </a:p>
          <a:p>
            <a:pPr marL="225425" lvl="1" indent="-225425"/>
            <a:r>
              <a:rPr lang="en-US" sz="5200" b="1" dirty="0" smtClean="0"/>
              <a:t>Shielding: </a:t>
            </a:r>
            <a:r>
              <a:rPr lang="en-US" sz="5200" dirty="0" smtClean="0"/>
              <a:t> TLMs testing completed – awaiting data analysis and report</a:t>
            </a:r>
          </a:p>
          <a:p>
            <a:pPr marL="225425" lvl="1" indent="-225425"/>
            <a:r>
              <a:rPr lang="en-US" sz="5200" b="1" dirty="0" smtClean="0"/>
              <a:t>Absorber/Kicker: </a:t>
            </a:r>
            <a:r>
              <a:rPr lang="en-US" sz="5200" dirty="0" smtClean="0"/>
              <a:t>Completed for now – working on optimizing positions in order to reduce losses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FY15 Budget</a:t>
            </a:r>
          </a:p>
          <a:p>
            <a:pPr lvl="2"/>
            <a:r>
              <a:rPr lang="en-US" dirty="0" smtClean="0"/>
              <a:t>No updates</a:t>
            </a:r>
          </a:p>
          <a:p>
            <a:r>
              <a:rPr lang="en-US" dirty="0"/>
              <a:t>Update of </a:t>
            </a:r>
            <a:r>
              <a:rPr lang="en-US" dirty="0" smtClean="0"/>
              <a:t>RLS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Booster items </a:t>
            </a:r>
            <a:r>
              <a:rPr lang="en-US" dirty="0" smtClean="0"/>
              <a:t>remain -- mostly cavities related</a:t>
            </a:r>
            <a:endParaRPr lang="en-US" dirty="0"/>
          </a:p>
          <a:p>
            <a:r>
              <a:rPr lang="en-US" dirty="0" smtClean="0"/>
              <a:t>Ongoing discussion about PIP to PIP-II transition</a:t>
            </a:r>
          </a:p>
          <a:p>
            <a:pPr lvl="1"/>
            <a:r>
              <a:rPr lang="en-US" dirty="0" smtClean="0"/>
              <a:t>working towards completion/agreement spring</a:t>
            </a:r>
          </a:p>
          <a:p>
            <a:r>
              <a:rPr lang="en-US" dirty="0" smtClean="0"/>
              <a:t>DOE REVIEW of PIP </a:t>
            </a:r>
          </a:p>
          <a:p>
            <a:pPr lvl="2"/>
            <a:r>
              <a:rPr lang="en-US" dirty="0" smtClean="0"/>
              <a:t>Final document received 04/13/2015 </a:t>
            </a:r>
            <a:endParaRPr lang="en-US" dirty="0"/>
          </a:p>
          <a:p>
            <a:pPr lvl="3"/>
            <a:r>
              <a:rPr lang="en-US" dirty="0" smtClean="0"/>
              <a:t>need to respond to some items</a:t>
            </a:r>
          </a:p>
          <a:p>
            <a:pPr lvl="3"/>
            <a:r>
              <a:rPr lang="en-US" dirty="0" smtClean="0"/>
              <a:t>Working on 700 KW plan as requested by review committee</a:t>
            </a:r>
          </a:p>
          <a:p>
            <a:r>
              <a:rPr lang="en-US" dirty="0" smtClean="0"/>
              <a:t>AD Labor request Meeting</a:t>
            </a:r>
          </a:p>
          <a:p>
            <a:pPr lvl="1"/>
            <a:r>
              <a:rPr lang="en-US" dirty="0" smtClean="0"/>
              <a:t>PIP schedule to present tomorrow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15 Hz East/West gallery – John</a:t>
            </a:r>
          </a:p>
          <a:p>
            <a:r>
              <a:rPr lang="en-US" dirty="0" smtClean="0"/>
              <a:t>Laser Notcher (pre-install update) – Dave</a:t>
            </a:r>
          </a:p>
          <a:p>
            <a:r>
              <a:rPr lang="en-US" dirty="0" smtClean="0"/>
              <a:t>Salah Chaurize – Notch system operations</a:t>
            </a:r>
          </a:p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New Cavities(plans)</a:t>
            </a:r>
          </a:p>
          <a:p>
            <a:r>
              <a:rPr lang="en-US" smtClean="0"/>
              <a:t>Install </a:t>
            </a:r>
            <a:r>
              <a:rPr lang="en-US" dirty="0" smtClean="0"/>
              <a:t>of Cavity 21 and 22 (plans)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6225</TotalTime>
  <Words>619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PIP Update</vt:lpstr>
      <vt:lpstr>Agenda</vt:lpstr>
      <vt:lpstr>Updates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Fernanda G Garcia</cp:lastModifiedBy>
  <cp:revision>358</cp:revision>
  <dcterms:created xsi:type="dcterms:W3CDTF">2012-05-23T14:14:44Z</dcterms:created>
  <dcterms:modified xsi:type="dcterms:W3CDTF">2015-06-03T16:24:20Z</dcterms:modified>
</cp:coreProperties>
</file>