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71" r:id="rId4"/>
    <p:sldId id="268" r:id="rId5"/>
    <p:sldId id="270" r:id="rId6"/>
    <p:sldId id="269" r:id="rId7"/>
    <p:sldId id="284" r:id="rId8"/>
    <p:sldId id="266" r:id="rId9"/>
    <p:sldId id="288" r:id="rId10"/>
    <p:sldId id="275" r:id="rId11"/>
    <p:sldId id="272" r:id="rId12"/>
    <p:sldId id="276" r:id="rId13"/>
    <p:sldId id="277" r:id="rId14"/>
    <p:sldId id="282" r:id="rId15"/>
    <p:sldId id="283" r:id="rId16"/>
    <p:sldId id="287" r:id="rId17"/>
    <p:sldId id="286" r:id="rId18"/>
    <p:sldId id="28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A7A8AA"/>
    <a:srgbClr val="505050"/>
    <a:srgbClr val="004C97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7/29/2015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7/29/2015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Perpendicular biasing has</a:t>
            </a:r>
            <a:r>
              <a:rPr lang="en-US" baseline="0" dirty="0" smtClean="0"/>
              <a:t> less loss </a:t>
            </a:r>
          </a:p>
          <a:p>
            <a:r>
              <a:rPr lang="en-US" baseline="0" dirty="0" smtClean="0"/>
              <a:t>We need one cavity in small space to give a large acceleration with the power amplifiers that we currently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5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Building a Second Harmonic Radio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requency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avity for the Booster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Maggie Lankford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SIST Intern 2015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College of Wooster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4 August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1026" name="Picture 2" descr="https://sites.google.com/site/matthewbroda/_/rsrc/1323200198024/config/wooster%2520logo_4229267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4699000"/>
            <a:ext cx="1699007" cy="21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</a:t>
            </a:r>
            <a:r>
              <a:rPr lang="en-US" dirty="0" err="1" smtClean="0"/>
              <a:t>Superfish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Investigating	</a:t>
            </a:r>
          </a:p>
          <a:p>
            <a:pPr lvl="1"/>
            <a:r>
              <a:rPr lang="en-US" dirty="0" smtClean="0"/>
              <a:t>Change in dimensions</a:t>
            </a:r>
          </a:p>
          <a:p>
            <a:pPr lvl="1"/>
            <a:r>
              <a:rPr lang="en-US" dirty="0" smtClean="0"/>
              <a:t>Fundamental frequency</a:t>
            </a:r>
          </a:p>
          <a:p>
            <a:pPr lvl="1"/>
            <a:r>
              <a:rPr lang="en-US" dirty="0" smtClean="0"/>
              <a:t>Change in µ</a:t>
            </a:r>
          </a:p>
          <a:p>
            <a:pPr lvl="1"/>
            <a:r>
              <a:rPr lang="en-US" dirty="0" smtClean="0"/>
              <a:t>Difference between Real and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92564"/>
            <a:ext cx="9144000" cy="1610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24530"/>
            <a:ext cx="9144000" cy="1624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9458" y="5591899"/>
            <a:ext cx="55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Real Cavity 438.89 MHz 5/4 </a:t>
            </a:r>
            <a:r>
              <a:rPr lang="el-GR" dirty="0" smtClean="0">
                <a:solidFill>
                  <a:schemeClr val="accent6"/>
                </a:solidFill>
              </a:rPr>
              <a:t>λ</a:t>
            </a:r>
            <a:r>
              <a:rPr lang="en-US" dirty="0" smtClean="0">
                <a:solidFill>
                  <a:schemeClr val="accent6"/>
                </a:solidFill>
              </a:rPr>
              <a:t> Resonance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Real and Model cavity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2" y="1020037"/>
            <a:ext cx="4239217" cy="5220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89" y="1034326"/>
            <a:ext cx="420111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Amplifier Basics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5330" y="2025626"/>
            <a:ext cx="4802833" cy="3587300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128070" y="3437257"/>
            <a:ext cx="2511623" cy="2691844"/>
            <a:chOff x="4213027" y="2990850"/>
            <a:chExt cx="2511623" cy="279717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724400" y="2990850"/>
              <a:ext cx="0" cy="13525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80138" y="2990850"/>
              <a:ext cx="0" cy="13763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24400" y="2990850"/>
              <a:ext cx="145573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4343400"/>
              <a:ext cx="152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4367212"/>
              <a:ext cx="0" cy="14144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180138" y="4367212"/>
              <a:ext cx="1920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72225" y="4367212"/>
              <a:ext cx="0" cy="823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72225" y="5191125"/>
              <a:ext cx="352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4650" y="5191125"/>
              <a:ext cx="0" cy="3905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372225" y="5581650"/>
              <a:ext cx="352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72000" y="5781675"/>
              <a:ext cx="18002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372225" y="5581650"/>
              <a:ext cx="0" cy="2000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095875" y="4819650"/>
              <a:ext cx="0" cy="9620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38825" y="4819650"/>
              <a:ext cx="0" cy="96837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905375" y="4095750"/>
              <a:ext cx="1133475" cy="7239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42694" y="3457575"/>
              <a:ext cx="819150" cy="638175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095875" y="2990850"/>
              <a:ext cx="0" cy="4667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762625" y="2995612"/>
              <a:ext cx="0" cy="4667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083729" y="4950981"/>
              <a:ext cx="776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Center Conductor</a:t>
              </a:r>
              <a:endParaRPr 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75716" y="4112067"/>
              <a:ext cx="7767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FF00"/>
                  </a:solidFill>
                </a:rPr>
                <a:t>Blocking Capacitor Assembly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24399" y="3515401"/>
              <a:ext cx="8954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3">
                      <a:lumMod val="50000"/>
                    </a:schemeClr>
                  </a:solidFill>
                </a:rPr>
                <a:t>Shroud &amp; Corona Ring</a:t>
              </a:r>
              <a:endParaRPr lang="en-US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24399" y="3096180"/>
              <a:ext cx="776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1"/>
                  </a:solidFill>
                </a:rPr>
                <a:t>Tube</a:t>
              </a:r>
              <a:endParaRPr lang="en-US" sz="1000" dirty="0">
                <a:solidFill>
                  <a:schemeClr val="accent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776425" y="4803814"/>
              <a:ext cx="1119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Test Resonator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5400000">
              <a:off x="5836323" y="3470077"/>
              <a:ext cx="11480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 Power Module</a:t>
              </a:r>
              <a:endParaRPr lang="en-US" sz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0802" y="977470"/>
            <a:ext cx="425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53 MHz Power Amplifier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60" y="2102874"/>
            <a:ext cx="2857899" cy="326753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95690" y="977470"/>
            <a:ext cx="238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 MHz Power Amplifier Design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84394" y="1732064"/>
            <a:ext cx="19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Ohm Load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862317" y="2102874"/>
            <a:ext cx="254525" cy="3216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87140" y="5334621"/>
            <a:ext cx="382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ifference is in load position and resonator shape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222418" y="3057461"/>
            <a:ext cx="154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PA Power Module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689773" y="4071829"/>
            <a:ext cx="171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Test Resonator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Dissipation to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05771" y="1043046"/>
                <a:ext cx="5951537" cy="498786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Specific Heat Equation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a typeface="Cambria Math" panose="02040503050406030204" pitchFamily="18" charset="0"/>
                  </a:rPr>
                  <a:t>Using the rate of water flow in the cooling solve for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mc</a:t>
                </a:r>
              </a:p>
              <a:p>
                <a:pPr marL="457200" lvl="1" indent="0">
                  <a:buNone/>
                </a:pPr>
                <a:endParaRPr lang="en-US" i="1" dirty="0" smtClean="0"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ea typeface="Cambria Math" panose="02040503050406030204" pitchFamily="18" charset="0"/>
                  </a:rPr>
                  <a:t>Heat added over time is the power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3657600" lvl="8" indent="0">
                  <a:buNone/>
                </a:pPr>
                <a:endParaRPr lang="en-US" b="0" dirty="0" smtClean="0"/>
              </a:p>
              <a:p>
                <a:pPr marL="457200" lvl="1" indent="0" algn="ctr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771" y="1043046"/>
                <a:ext cx="5951537" cy="4987867"/>
              </a:xfrm>
              <a:blipFill rotWithShape="0">
                <a:blip r:embed="rId2"/>
                <a:stretch>
                  <a:fillRect t="-1711" r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www.explainxkcd.com/wiki/images/2/28/oh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1043046"/>
            <a:ext cx="23050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1888" y="4189130"/>
            <a:ext cx="2192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https://xkcd.com/643/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2312" y="2169672"/>
            <a:ext cx="14681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T: Temperature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Q:  Heat Added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m:  Mass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c:  Specific Heat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7136"/>
            <a:ext cx="4343399" cy="4987867"/>
          </a:xfrm>
        </p:spPr>
        <p:txBody>
          <a:bodyPr/>
          <a:lstStyle/>
          <a:p>
            <a:r>
              <a:rPr lang="en-US" dirty="0" smtClean="0"/>
              <a:t>RTD probe readout electronics complete </a:t>
            </a:r>
          </a:p>
          <a:p>
            <a:r>
              <a:rPr lang="en-US" dirty="0" smtClean="0"/>
              <a:t>Troubleshooting complete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170" name="Picture 2" descr="Comic from 1958 Radio-Electronics Magazine (January page 143) - RF C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838428"/>
            <a:ext cx="2857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472" y="1653888"/>
            <a:ext cx="5011153" cy="3742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5999703"/>
            <a:ext cx="296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http://www.rfcafe.com/references/radio-electronics/comics-january-1958-radio-electronics.htm</a:t>
            </a:r>
          </a:p>
        </p:txBody>
      </p:sp>
    </p:spTree>
    <p:extLst>
      <p:ext uri="{BB962C8B-B14F-4D97-AF65-F5344CB8AC3E}">
        <p14:creationId xmlns:p14="http://schemas.microsoft.com/office/powerpoint/2010/main" val="10571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8430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Comparison study of real and model cavity with </a:t>
            </a:r>
            <a:r>
              <a:rPr lang="en-US" dirty="0" err="1" smtClean="0"/>
              <a:t>Superfish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Permeability study of the ferrite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 descr="http://www.fnal.gov/pub/today/archive/archive_2014/images/fermilab-gala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13" y="2278505"/>
            <a:ext cx="5681366" cy="38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946" y="2323476"/>
            <a:ext cx="277987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 Amplifier RTD electronics complete</a:t>
            </a: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42" y="5685181"/>
            <a:ext cx="2771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http://www.fnal.gov/pub/today/archive/archive_2014/today14-07-31.html</a:t>
            </a:r>
          </a:p>
        </p:txBody>
      </p:sp>
    </p:spTree>
    <p:extLst>
      <p:ext uri="{BB962C8B-B14F-4D97-AF65-F5344CB8AC3E}">
        <p14:creationId xmlns:p14="http://schemas.microsoft.com/office/powerpoint/2010/main" val="2167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Assembly of physical model cavity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76 </a:t>
            </a:r>
            <a:r>
              <a:rPr lang="en-US" dirty="0" smtClean="0"/>
              <a:t>MHz Power Amplifier </a:t>
            </a:r>
            <a:r>
              <a:rPr lang="en-US" dirty="0" smtClean="0"/>
              <a:t>testing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Study higher order modes in the model cavity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050" name="Picture 2" descr="http://images.iop.org/objects/ccr/cern/53/10/18/CCfer5_10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4" y="2867025"/>
            <a:ext cx="6667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2420" y="5810259"/>
            <a:ext cx="1833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</a:rPr>
              <a:t>http://cerncourier.com/cws/article/cern/55333</a:t>
            </a:r>
          </a:p>
        </p:txBody>
      </p:sp>
    </p:spTree>
    <p:extLst>
      <p:ext uri="{BB962C8B-B14F-4D97-AF65-F5344CB8AC3E}">
        <p14:creationId xmlns:p14="http://schemas.microsoft.com/office/powerpoint/2010/main" val="32027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146"/>
            <a:ext cx="8672513" cy="2273639"/>
          </a:xfrm>
        </p:spPr>
        <p:txBody>
          <a:bodyPr/>
          <a:lstStyle/>
          <a:p>
            <a:r>
              <a:rPr lang="en-US" dirty="0" smtClean="0"/>
              <a:t>Robyn </a:t>
            </a:r>
            <a:r>
              <a:rPr lang="en-US" dirty="0" err="1" smtClean="0"/>
              <a:t>Madrak</a:t>
            </a:r>
            <a:r>
              <a:rPr lang="en-US" dirty="0" smtClean="0"/>
              <a:t> Plant for her endless help and mentoring</a:t>
            </a:r>
          </a:p>
          <a:p>
            <a:r>
              <a:rPr lang="en-US" dirty="0" smtClean="0"/>
              <a:t>C. Y. Tan for giving project motivation and background</a:t>
            </a:r>
          </a:p>
          <a:p>
            <a:r>
              <a:rPr lang="en-US" dirty="0" smtClean="0"/>
              <a:t>The RF Group for their help with the PA </a:t>
            </a:r>
            <a:r>
              <a:rPr lang="en-US" dirty="0" smtClean="0"/>
              <a:t>electronics</a:t>
            </a:r>
          </a:p>
          <a:p>
            <a:r>
              <a:rPr lang="en-US" dirty="0" smtClean="0"/>
              <a:t>Dave Peterson for his feedback on the presentation</a:t>
            </a:r>
            <a:endParaRPr lang="en-US" dirty="0" smtClean="0"/>
          </a:p>
          <a:p>
            <a:r>
              <a:rPr lang="en-US" dirty="0" smtClean="0"/>
              <a:t>The SIST committee for the opportunity to intern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194" name="Picture 2" descr="https://static.rootsrated.com/media/experience/large_cinema/142565-fermilab-cycling-feature.jpg?1427680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96" y="3378238"/>
            <a:ext cx="5749119" cy="28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031" y="5873979"/>
            <a:ext cx="176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https://rootsrated.com/chicago-il/cycling/fermilab-cycling</a:t>
            </a:r>
          </a:p>
        </p:txBody>
      </p:sp>
    </p:spTree>
    <p:extLst>
      <p:ext uri="{BB962C8B-B14F-4D97-AF65-F5344CB8AC3E}">
        <p14:creationId xmlns:p14="http://schemas.microsoft.com/office/powerpoint/2010/main" val="6805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Radio Frequency Cavity Basics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Cavity Tuning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Calculating Permeability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Comparison Between Real and Model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Amplifier Basics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Building a Temperature Probe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124" name="Picture 4" descr="http://img12.deviantart.net/567f/i/2011/365/8/b/particle_pickup_lines_by_mulletmike9109-d4kssw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81" y="3152633"/>
            <a:ext cx="3599031" cy="30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Radio Frequency (RF) Basics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02129" y="935336"/>
            <a:ext cx="1184804" cy="4474860"/>
            <a:chOff x="110067" y="918402"/>
            <a:chExt cx="1184804" cy="44748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294871" y="1650995"/>
              <a:ext cx="0" cy="37422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>
              <a:off x="266700" y="1380067"/>
              <a:ext cx="922865" cy="635000"/>
            </a:xfrm>
            <a:prstGeom prst="bentConnector3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10067" y="918402"/>
              <a:ext cx="872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Short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27000" y="2996969"/>
            <a:ext cx="8652933" cy="461665"/>
            <a:chOff x="127000" y="2996969"/>
            <a:chExt cx="8652933" cy="46166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27000" y="3450166"/>
              <a:ext cx="1058333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13933" y="3450166"/>
              <a:ext cx="4114800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814733" y="3429001"/>
              <a:ext cx="965200" cy="12701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413933" y="2996969"/>
              <a:ext cx="1413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Beamline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86933" y="1264596"/>
            <a:ext cx="6239406" cy="4157136"/>
            <a:chOff x="1294870" y="1253064"/>
            <a:chExt cx="6239406" cy="41571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526337" y="1667933"/>
              <a:ext cx="7939" cy="24468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294871" y="1650995"/>
              <a:ext cx="6239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4870" y="5410200"/>
              <a:ext cx="6239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534275" y="4097862"/>
              <a:ext cx="0" cy="1312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046133" y="1253064"/>
              <a:ext cx="2353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Outer Conductor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294871" y="2757898"/>
            <a:ext cx="4791066" cy="1867137"/>
            <a:chOff x="1294871" y="2768595"/>
            <a:chExt cx="4791066" cy="186713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294871" y="2768595"/>
              <a:ext cx="4631267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94871" y="4097862"/>
              <a:ext cx="46482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25324" y="4174067"/>
              <a:ext cx="2360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Inner Conductor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790403" y="1870192"/>
            <a:ext cx="1725601" cy="1244749"/>
            <a:chOff x="5790403" y="1870192"/>
            <a:chExt cx="1725601" cy="1244749"/>
          </a:xfrm>
        </p:grpSpPr>
        <p:sp>
          <p:nvSpPr>
            <p:cNvPr id="54" name="Left Brace 53"/>
            <p:cNvSpPr/>
            <p:nvPr/>
          </p:nvSpPr>
          <p:spPr>
            <a:xfrm rot="5400000">
              <a:off x="6429631" y="2324100"/>
              <a:ext cx="447146" cy="1134535"/>
            </a:xfrm>
            <a:prstGeom prst="leftBrac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0403" y="1870192"/>
              <a:ext cx="17256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Accelerating</a:t>
              </a:r>
            </a:p>
            <a:p>
              <a:r>
                <a:rPr lang="en-US" dirty="0">
                  <a:solidFill>
                    <a:srgbClr val="7030A0"/>
                  </a:solidFill>
                </a:rPr>
                <a:t>	</a:t>
              </a:r>
              <a:r>
                <a:rPr lang="en-US" dirty="0" smtClean="0">
                  <a:solidFill>
                    <a:srgbClr val="7030A0"/>
                  </a:solidFill>
                </a:rPr>
                <a:t> Gap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4933" y="2110305"/>
            <a:ext cx="1824038" cy="3147729"/>
            <a:chOff x="1794933" y="2110305"/>
            <a:chExt cx="1824038" cy="3147729"/>
          </a:xfrm>
        </p:grpSpPr>
        <p:sp>
          <p:nvSpPr>
            <p:cNvPr id="56" name="Arc 55"/>
            <p:cNvSpPr/>
            <p:nvPr/>
          </p:nvSpPr>
          <p:spPr>
            <a:xfrm>
              <a:off x="1794933" y="2144177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2235200" y="2115605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2738437" y="2115605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flipV="1">
              <a:off x="1794933" y="2127239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flipV="1">
              <a:off x="2235200" y="2110305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V="1">
              <a:off x="2738437" y="2119836"/>
              <a:ext cx="880534" cy="2626792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57148" y="4796369"/>
              <a:ext cx="103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B-Field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06546" y="3691467"/>
            <a:ext cx="1409459" cy="1731206"/>
            <a:chOff x="6106546" y="3691467"/>
            <a:chExt cx="1409459" cy="1731206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6272203" y="3691467"/>
              <a:ext cx="1134535" cy="8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279076" y="3967752"/>
              <a:ext cx="1120791" cy="397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231722" y="4213281"/>
              <a:ext cx="778678" cy="752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106546" y="4356103"/>
              <a:ext cx="0" cy="9778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373805" y="4961008"/>
              <a:ext cx="114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E-Field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6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Cavity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What do we do when the beam speeds up??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𝜇𝜖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l-GR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Changing </a:t>
                </a:r>
                <a:r>
                  <a:rPr lang="el-GR" dirty="0" smtClean="0">
                    <a:latin typeface="Times New Roman"/>
                    <a:cs typeface="Times New Roman"/>
                  </a:rPr>
                  <a:t>μ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changes the resonant frequency of the cavity!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67487" y="2228349"/>
            <a:ext cx="221932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chemeClr val="accent6"/>
                </a:solidFill>
              </a:rPr>
              <a:t>v</a:t>
            </a:r>
            <a:r>
              <a:rPr lang="en-US" sz="1400" dirty="0" smtClean="0">
                <a:solidFill>
                  <a:schemeClr val="accent6"/>
                </a:solidFill>
              </a:rPr>
              <a:t>:  speed of light in medium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chemeClr val="accent6"/>
                </a:solidFill>
              </a:rPr>
              <a:t>c</a:t>
            </a:r>
            <a:r>
              <a:rPr lang="en-US" sz="1400" dirty="0" smtClean="0">
                <a:solidFill>
                  <a:schemeClr val="accent6"/>
                </a:solidFill>
              </a:rPr>
              <a:t>:  speed of light in vacuum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chemeClr val="accent6"/>
                </a:solidFill>
              </a:rPr>
              <a:t>µ</a:t>
            </a:r>
            <a:r>
              <a:rPr lang="en-US" sz="1400" dirty="0" smtClean="0">
                <a:solidFill>
                  <a:schemeClr val="accent6"/>
                </a:solidFill>
              </a:rPr>
              <a:t>: permeability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accent6"/>
                </a:solidFill>
              </a:rPr>
              <a:t>ϵ</a:t>
            </a:r>
            <a:r>
              <a:rPr lang="en-US" sz="1400" dirty="0" smtClean="0">
                <a:solidFill>
                  <a:schemeClr val="accent6"/>
                </a:solidFill>
              </a:rPr>
              <a:t>: permittivity</a:t>
            </a:r>
          </a:p>
          <a:p>
            <a:pPr>
              <a:lnSpc>
                <a:spcPct val="150000"/>
              </a:lnSpc>
            </a:pPr>
            <a:r>
              <a:rPr lang="el-GR" sz="1400" dirty="0" smtClean="0">
                <a:solidFill>
                  <a:schemeClr val="accent6"/>
                </a:solidFill>
              </a:rPr>
              <a:t>λ</a:t>
            </a:r>
            <a:r>
              <a:rPr lang="en-US" sz="1400" dirty="0" smtClean="0">
                <a:solidFill>
                  <a:schemeClr val="accent6"/>
                </a:solidFill>
              </a:rPr>
              <a:t>:  wavelength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accent6"/>
                </a:solidFill>
              </a:rPr>
              <a:t>ω: </a:t>
            </a:r>
            <a:r>
              <a:rPr lang="en-US" sz="1400" dirty="0" smtClean="0">
                <a:solidFill>
                  <a:schemeClr val="accent6"/>
                </a:solidFill>
              </a:rPr>
              <a:t>angular frequency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Cavity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38554" y="2281899"/>
            <a:ext cx="0" cy="312059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938554" y="1864373"/>
            <a:ext cx="5332844" cy="3547738"/>
            <a:chOff x="1294870" y="1155693"/>
            <a:chExt cx="6395237" cy="425450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526337" y="1667933"/>
              <a:ext cx="7939" cy="24468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94871" y="1650995"/>
              <a:ext cx="6239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94870" y="5410200"/>
              <a:ext cx="62394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534275" y="4097862"/>
              <a:ext cx="0" cy="13123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13569" y="1155693"/>
              <a:ext cx="2776538" cy="55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Outer Conductor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45173" y="3307983"/>
            <a:ext cx="4294758" cy="1633657"/>
            <a:chOff x="1294871" y="2768595"/>
            <a:chExt cx="5150347" cy="195910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294871" y="2768595"/>
              <a:ext cx="4631267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94871" y="4097862"/>
              <a:ext cx="46482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25323" y="4174068"/>
              <a:ext cx="2719895" cy="553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Inner Conductor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73855" y="2319760"/>
            <a:ext cx="1998019" cy="3066060"/>
            <a:chOff x="1973855" y="2319760"/>
            <a:chExt cx="1998019" cy="3066060"/>
          </a:xfrm>
        </p:grpSpPr>
        <p:sp>
          <p:nvSpPr>
            <p:cNvPr id="32" name="Rectangle 31"/>
            <p:cNvSpPr/>
            <p:nvPr/>
          </p:nvSpPr>
          <p:spPr>
            <a:xfrm>
              <a:off x="1980476" y="2319760"/>
              <a:ext cx="1991398" cy="9293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73855" y="4479974"/>
              <a:ext cx="1991398" cy="9058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04911" y="2553619"/>
              <a:ext cx="1742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Ferrite Rings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7275" y="1029864"/>
            <a:ext cx="3671888" cy="5156623"/>
            <a:chOff x="1057275" y="1029864"/>
            <a:chExt cx="3671888" cy="5156623"/>
          </a:xfrm>
        </p:grpSpPr>
        <p:grpSp>
          <p:nvGrpSpPr>
            <p:cNvPr id="54" name="Group 53"/>
            <p:cNvGrpSpPr/>
            <p:nvPr/>
          </p:nvGrpSpPr>
          <p:grpSpPr>
            <a:xfrm>
              <a:off x="1057275" y="1029864"/>
              <a:ext cx="3671888" cy="5156623"/>
              <a:chOff x="1057275" y="1029864"/>
              <a:chExt cx="3671888" cy="515662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057275" y="1485899"/>
                <a:ext cx="3671888" cy="4700588"/>
              </a:xfrm>
              <a:prstGeom prst="rect">
                <a:avLst/>
              </a:prstGeom>
              <a:gradFill>
                <a:gsLst>
                  <a:gs pos="0">
                    <a:srgbClr val="404040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</a:gradFill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95455" y="1029864"/>
                <a:ext cx="1395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Solenoid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H="1">
              <a:off x="1452559" y="1845317"/>
              <a:ext cx="962030" cy="4055421"/>
              <a:chOff x="1466845" y="1845317"/>
              <a:chExt cx="962030" cy="4055421"/>
            </a:xfrm>
          </p:grpSpPr>
          <p:sp>
            <p:nvSpPr>
              <p:cNvPr id="3" name="Arc 2"/>
              <p:cNvSpPr/>
              <p:nvPr/>
            </p:nvSpPr>
            <p:spPr>
              <a:xfrm>
                <a:off x="1471613" y="1864373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1466845" y="1845317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  <a:head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flipH="1">
              <a:off x="2452701" y="1854837"/>
              <a:ext cx="966782" cy="4055421"/>
              <a:chOff x="1471613" y="1845317"/>
              <a:chExt cx="966782" cy="4055421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1471613" y="1864373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 flipV="1">
                <a:off x="1481133" y="1845317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  <a:head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flipH="1">
              <a:off x="3543312" y="1835791"/>
              <a:ext cx="962030" cy="4055421"/>
              <a:chOff x="1466845" y="1845317"/>
              <a:chExt cx="962030" cy="4055421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1471613" y="1864373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flipV="1">
                <a:off x="1466845" y="1845317"/>
                <a:ext cx="957262" cy="4036365"/>
              </a:xfrm>
              <a:prstGeom prst="arc">
                <a:avLst/>
              </a:prstGeom>
              <a:ln>
                <a:solidFill>
                  <a:srgbClr val="000000"/>
                </a:solidFill>
                <a:head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8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Second Harmonic Cavity?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146" name="Picture 2" descr="http://1.bp.blogspot.com/-vQ281XdWmqQ/UVIxZv-cwoI/AAAAAAAAABc/J1EGhuFvSmA/s1600/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94" y="11685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487587"/>
            <a:ext cx="4072108" cy="251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61" y="3514100"/>
            <a:ext cx="4029239" cy="2462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37" y="1364776"/>
            <a:ext cx="2468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wave physics to create a more square wave for injection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0138" y="1251098"/>
            <a:ext cx="246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rectangular bucket has larger area and reduces space charge effects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1008" y="5754140"/>
            <a:ext cx="4461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Phase-Space plots from C. Y. Tan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14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Real and Model Cavity Cross-Section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8/04/2015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Maggie Lankford |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992033"/>
            <a:ext cx="6271858" cy="2334604"/>
            <a:chOff x="258233" y="3504019"/>
            <a:chExt cx="8627533" cy="4535773"/>
          </a:xfrm>
        </p:grpSpPr>
        <p:grpSp>
          <p:nvGrpSpPr>
            <p:cNvPr id="2" name="Group 1"/>
            <p:cNvGrpSpPr/>
            <p:nvPr/>
          </p:nvGrpSpPr>
          <p:grpSpPr>
            <a:xfrm>
              <a:off x="258233" y="3504019"/>
              <a:ext cx="8627533" cy="4535773"/>
              <a:chOff x="287866" y="1236133"/>
              <a:chExt cx="8627533" cy="4535773"/>
            </a:xfrm>
          </p:grpSpPr>
          <p:pic>
            <p:nvPicPr>
              <p:cNvPr id="1026" name="Picture 2" descr="C:\Users\mlankfor\Desktop\SIST Paper\RealCavity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866" y="1236133"/>
                <a:ext cx="8627533" cy="4535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617006" y="1286931"/>
                <a:ext cx="6977594" cy="4360337"/>
                <a:chOff x="617006" y="1286931"/>
                <a:chExt cx="6977594" cy="4360337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2463799" y="3970869"/>
                  <a:ext cx="4588933" cy="8467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463799" y="2980269"/>
                  <a:ext cx="4588933" cy="8467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>
                <a:xfrm rot="16200000">
                  <a:off x="1739905" y="4294719"/>
                  <a:ext cx="1464731" cy="833967"/>
                </a:xfrm>
                <a:prstGeom prst="arc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16200000" flipH="1">
                  <a:off x="1739905" y="1839387"/>
                  <a:ext cx="1464731" cy="833967"/>
                </a:xfrm>
                <a:prstGeom prst="arc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76275" y="2239436"/>
                  <a:ext cx="1446747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76275" y="4720169"/>
                  <a:ext cx="1446747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76275" y="1346200"/>
                  <a:ext cx="0" cy="4258733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17006" y="1346200"/>
                  <a:ext cx="1939927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20708" y="5588000"/>
                  <a:ext cx="1939927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556933" y="1286931"/>
                  <a:ext cx="3702" cy="1210736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539999" y="4436532"/>
                  <a:ext cx="3702" cy="1210736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37465" y="1892299"/>
                  <a:ext cx="4157135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34805" y="1833030"/>
                  <a:ext cx="0" cy="3289302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479800" y="5067301"/>
                  <a:ext cx="4046538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2937930" y="1892299"/>
                  <a:ext cx="541870" cy="622302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560635" y="4495800"/>
                  <a:ext cx="474134" cy="0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88732" y="4474630"/>
                  <a:ext cx="541870" cy="622302"/>
                </a:xfrm>
                <a:prstGeom prst="line">
                  <a:avLst/>
                </a:prstGeom>
                <a:ln w="1143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Straight Connector 25"/>
            <p:cNvCxnSpPr/>
            <p:nvPr/>
          </p:nvCxnSpPr>
          <p:spPr>
            <a:xfrm>
              <a:off x="2480373" y="4751471"/>
              <a:ext cx="474134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40" y="3602631"/>
            <a:ext cx="5975960" cy="2443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871" y="5666704"/>
            <a:ext cx="247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Cavity Designs Courtesy of Gennady Romanov and Kevin </a:t>
            </a:r>
            <a:r>
              <a:rPr lang="en-US" sz="1200" dirty="0" err="1" smtClean="0">
                <a:solidFill>
                  <a:srgbClr val="000000"/>
                </a:solidFill>
              </a:rPr>
              <a:t>Dule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Ferrite Permeability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14413" y="2657472"/>
            <a:ext cx="2128837" cy="3128962"/>
            <a:chOff x="1014413" y="2657472"/>
            <a:chExt cx="2128837" cy="3128962"/>
          </a:xfrm>
        </p:grpSpPr>
        <p:grpSp>
          <p:nvGrpSpPr>
            <p:cNvPr id="21" name="Group 20"/>
            <p:cNvGrpSpPr/>
            <p:nvPr/>
          </p:nvGrpSpPr>
          <p:grpSpPr>
            <a:xfrm>
              <a:off x="1014413" y="2657472"/>
              <a:ext cx="2128837" cy="3128962"/>
              <a:chOff x="1014413" y="2657472"/>
              <a:chExt cx="2128837" cy="312896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14413" y="2657472"/>
                <a:ext cx="2128837" cy="3128962"/>
              </a:xfrm>
              <a:prstGeom prst="rect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00216" y="3400422"/>
                <a:ext cx="0" cy="23860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438403" y="3395655"/>
                <a:ext cx="0" cy="238601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2481267" y="3352791"/>
              <a:ext cx="628651" cy="2386012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797" y="3352791"/>
              <a:ext cx="576268" cy="2386012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2509" y="2657472"/>
              <a:ext cx="2043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Ferrite-Filled Cavity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14413" y="1371597"/>
            <a:ext cx="2128837" cy="1143000"/>
            <a:chOff x="1014413" y="1371597"/>
            <a:chExt cx="2128837" cy="1143000"/>
          </a:xfrm>
        </p:grpSpPr>
        <p:sp>
          <p:nvSpPr>
            <p:cNvPr id="13" name="Rectangle 12"/>
            <p:cNvSpPr/>
            <p:nvPr/>
          </p:nvSpPr>
          <p:spPr>
            <a:xfrm>
              <a:off x="1014413" y="1371597"/>
              <a:ext cx="2128837" cy="1143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6499" y="1689745"/>
              <a:ext cx="1682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Plug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383" y="1029815"/>
            <a:ext cx="3871908" cy="5100746"/>
            <a:chOff x="152383" y="1029815"/>
            <a:chExt cx="3871908" cy="5100746"/>
          </a:xfrm>
        </p:grpSpPr>
        <p:sp>
          <p:nvSpPr>
            <p:cNvPr id="18" name="Rounded Rectangle 17"/>
            <p:cNvSpPr/>
            <p:nvPr/>
          </p:nvSpPr>
          <p:spPr>
            <a:xfrm>
              <a:off x="152383" y="1029815"/>
              <a:ext cx="1252537" cy="5093493"/>
            </a:xfrm>
            <a:prstGeom prst="roundRect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71754" y="1037068"/>
              <a:ext cx="1252537" cy="5093493"/>
            </a:xfrm>
            <a:prstGeom prst="roundRect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32257" y="2059998"/>
            <a:ext cx="465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Measured: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Q-value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Resonant Frequency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483169" y="3150828"/>
                <a:ext cx="1785296" cy="894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69" y="3150828"/>
                <a:ext cx="1785296" cy="894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391125" y="909932"/>
                <a:ext cx="1969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25" y="909932"/>
                <a:ext cx="196938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1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381481" y="1352541"/>
            <a:ext cx="4545451" cy="584775"/>
            <a:chOff x="4381481" y="1352541"/>
            <a:chExt cx="4545451" cy="584775"/>
          </a:xfrm>
        </p:grpSpPr>
        <p:cxnSp>
          <p:nvCxnSpPr>
            <p:cNvPr id="33" name="Elbow Connector 32"/>
            <p:cNvCxnSpPr>
              <a:stCxn id="35" idx="3"/>
            </p:cNvCxnSpPr>
            <p:nvPr/>
          </p:nvCxnSpPr>
          <p:spPr>
            <a:xfrm flipV="1">
              <a:off x="5548287" y="1371597"/>
              <a:ext cx="598923" cy="273332"/>
            </a:xfrm>
            <a:prstGeom prst="bentConnector3">
              <a:avLst>
                <a:gd name="adj1" fmla="val 100097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81481" y="1352541"/>
              <a:ext cx="1166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</a:rPr>
                <a:t>Tuning parameter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60527" y="1352541"/>
              <a:ext cx="1366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B050"/>
                  </a:solidFill>
                </a:rPr>
                <a:t>Lossy</a:t>
              </a:r>
              <a:r>
                <a:rPr lang="en-US" sz="1600" dirty="0" smtClean="0">
                  <a:solidFill>
                    <a:srgbClr val="00B050"/>
                  </a:solidFill>
                </a:rPr>
                <a:t> component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cxnSp>
          <p:nvCxnSpPr>
            <p:cNvPr id="49" name="Elbow Connector 48"/>
            <p:cNvCxnSpPr/>
            <p:nvPr/>
          </p:nvCxnSpPr>
          <p:spPr>
            <a:xfrm flipH="1" flipV="1">
              <a:off x="6972277" y="1366831"/>
              <a:ext cx="598923" cy="273332"/>
            </a:xfrm>
            <a:prstGeom prst="bentConnector3">
              <a:avLst>
                <a:gd name="adj1" fmla="val 100097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009999" y="4668175"/>
                <a:ext cx="516154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r>
                        <a:rPr lang="en-US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𝐷𝑖𝑚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99" y="4668175"/>
                <a:ext cx="5161541" cy="829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972277" y="5553411"/>
            <a:ext cx="21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Function of frequency and cavity dimensions</a:t>
            </a:r>
            <a:endParaRPr lang="en-US" sz="1600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772400" y="5343525"/>
            <a:ext cx="255227" cy="20988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85763" y="816843"/>
            <a:ext cx="3357562" cy="5155332"/>
            <a:chOff x="385763" y="816843"/>
            <a:chExt cx="3357562" cy="5155332"/>
          </a:xfrm>
        </p:grpSpPr>
        <p:grpSp>
          <p:nvGrpSpPr>
            <p:cNvPr id="66" name="Group 65"/>
            <p:cNvGrpSpPr/>
            <p:nvPr/>
          </p:nvGrpSpPr>
          <p:grpSpPr>
            <a:xfrm>
              <a:off x="385763" y="816843"/>
              <a:ext cx="3357562" cy="5155332"/>
              <a:chOff x="385763" y="816843"/>
              <a:chExt cx="3357562" cy="51553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5763" y="1228725"/>
                <a:ext cx="3357562" cy="4743450"/>
              </a:xfrm>
              <a:prstGeom prst="rect">
                <a:avLst/>
              </a:prstGeom>
              <a:gradFill flip="none" rotWithShape="1">
                <a:gsLst>
                  <a:gs pos="0">
                    <a:srgbClr val="404040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00135" y="816843"/>
                <a:ext cx="1924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</a:rPr>
                  <a:t>Solenoid</a:t>
                </a:r>
                <a:endParaRPr lang="en-US" dirty="0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88067" y="4266537"/>
              <a:ext cx="2881419" cy="1252538"/>
              <a:chOff x="-2533650" y="2814638"/>
              <a:chExt cx="2562227" cy="1252538"/>
            </a:xfrm>
          </p:grpSpPr>
          <p:sp>
            <p:nvSpPr>
              <p:cNvPr id="60" name="Arc 59"/>
              <p:cNvSpPr/>
              <p:nvPr/>
            </p:nvSpPr>
            <p:spPr>
              <a:xfrm flipH="1" flipV="1">
                <a:off x="-2514598" y="2814638"/>
                <a:ext cx="2543175" cy="1243016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1" name="Arc 60"/>
              <p:cNvSpPr/>
              <p:nvPr/>
            </p:nvSpPr>
            <p:spPr>
              <a:xfrm flipV="1">
                <a:off x="-2533650" y="2824160"/>
                <a:ext cx="2543175" cy="1243016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69011" y="3485476"/>
              <a:ext cx="2881419" cy="1247782"/>
              <a:chOff x="-2533650" y="2809872"/>
              <a:chExt cx="2562227" cy="1247782"/>
            </a:xfrm>
          </p:grpSpPr>
          <p:sp>
            <p:nvSpPr>
              <p:cNvPr id="64" name="Arc 63"/>
              <p:cNvSpPr/>
              <p:nvPr/>
            </p:nvSpPr>
            <p:spPr>
              <a:xfrm flipH="1" flipV="1">
                <a:off x="-2514598" y="2814638"/>
                <a:ext cx="2543175" cy="1243016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5" name="Arc 64"/>
              <p:cNvSpPr/>
              <p:nvPr/>
            </p:nvSpPr>
            <p:spPr>
              <a:xfrm flipV="1">
                <a:off x="-2533650" y="2809872"/>
                <a:ext cx="2543175" cy="1243016"/>
              </a:xfrm>
              <a:prstGeom prst="arc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24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52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permeability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 smtClean="0"/>
              <a:t>8/04/2015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Maggie Lankford |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779724"/>
            <a:ext cx="408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Real mu’’ experiment and calculations by Yuri </a:t>
            </a:r>
            <a:r>
              <a:rPr lang="en-US" sz="1200" dirty="0" err="1" smtClean="0">
                <a:solidFill>
                  <a:schemeClr val="accent6"/>
                </a:solidFill>
              </a:rPr>
              <a:t>Terechkine</a:t>
            </a:r>
            <a:r>
              <a:rPr lang="en-US" sz="1200" dirty="0" smtClean="0">
                <a:solidFill>
                  <a:schemeClr val="accent6"/>
                </a:solidFill>
              </a:rPr>
              <a:t> and Gennady Romanov</a:t>
            </a:r>
            <a:endParaRPr lang="en-US" sz="1200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84" y="947653"/>
            <a:ext cx="6522870" cy="48225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59072" y="5049883"/>
            <a:ext cx="780794" cy="436657"/>
            <a:chOff x="4683318" y="5041127"/>
            <a:chExt cx="780794" cy="43665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4683318" y="5041127"/>
              <a:ext cx="0" cy="39756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83318" y="5200785"/>
              <a:ext cx="780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106 MHz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9468" y="4464285"/>
            <a:ext cx="747423" cy="970060"/>
            <a:chOff x="6781372" y="4468633"/>
            <a:chExt cx="747423" cy="97006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6807641" y="4468633"/>
              <a:ext cx="0" cy="97006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81372" y="4764128"/>
              <a:ext cx="74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76 MHz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2488</TotalTime>
  <Words>523</Words>
  <Application>Microsoft Office PowerPoint</Application>
  <PresentationFormat>On-screen Show (4:3)</PresentationFormat>
  <Paragraphs>176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Times New Roman</vt:lpstr>
      <vt:lpstr>Blank</vt:lpstr>
      <vt:lpstr>Fermilab: Footer Only</vt:lpstr>
      <vt:lpstr>Building a Second Harmonic Radio Frequency Cavity for the Booster</vt:lpstr>
      <vt:lpstr>Outline</vt:lpstr>
      <vt:lpstr>Radio Frequency (RF) Basics</vt:lpstr>
      <vt:lpstr>Tuning the Cavity</vt:lpstr>
      <vt:lpstr>Tuning the Cavity (cont.)</vt:lpstr>
      <vt:lpstr>Why Second Harmonic Cavity?</vt:lpstr>
      <vt:lpstr>Real and Model Cavity Cross-Section</vt:lpstr>
      <vt:lpstr>Ferrite Permeability Study</vt:lpstr>
      <vt:lpstr>Calculating permeability</vt:lpstr>
      <vt:lpstr>Poisson Superfish Models</vt:lpstr>
      <vt:lpstr>Difference between Real and Model cavity</vt:lpstr>
      <vt:lpstr>Power Amplifier Basics</vt:lpstr>
      <vt:lpstr>Power Dissipation to Temperature</vt:lpstr>
      <vt:lpstr>Current State of Electronics</vt:lpstr>
      <vt:lpstr>Conclusions</vt:lpstr>
      <vt:lpstr>Future Work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radio frequency cavity for the Booster</dc:title>
  <dc:creator>Maggie E. Lankford</dc:creator>
  <cp:lastModifiedBy>Maggie Lankfor</cp:lastModifiedBy>
  <cp:revision>106</cp:revision>
  <cp:lastPrinted>2014-01-20T19:40:21Z</cp:lastPrinted>
  <dcterms:created xsi:type="dcterms:W3CDTF">2015-07-17T20:53:24Z</dcterms:created>
  <dcterms:modified xsi:type="dcterms:W3CDTF">2015-07-30T17:20:30Z</dcterms:modified>
</cp:coreProperties>
</file>