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10"/>
  </p:notesMasterIdLst>
  <p:handoutMasterIdLst>
    <p:handoutMasterId r:id="rId11"/>
  </p:handoutMasterIdLst>
  <p:sldIdLst>
    <p:sldId id="265" r:id="rId3"/>
    <p:sldId id="299" r:id="rId4"/>
    <p:sldId id="297" r:id="rId5"/>
    <p:sldId id="298" r:id="rId6"/>
    <p:sldId id="303" r:id="rId7"/>
    <p:sldId id="306" r:id="rId8"/>
    <p:sldId id="304" r:id="rId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004C97"/>
    <a:srgbClr val="505050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6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6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8/26/2015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8/26/2015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 smtClean="0"/>
              <a:t>Power test of 50 Ohm PIXE Kicker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 baseline="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dirty="0" smtClean="0"/>
              <a:t>Ding Sun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50889BEA-2B91-403F-ADA4-053DEE04721E}" type="datetime1">
              <a:rPr lang="en-US" altLang="en-US"/>
              <a:pPr/>
              <a:t>8/26/2015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Ding Sun | PIP-II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6A3537A3-8C6B-43C4-A25C-FC2CE8D9D9BB}" type="datetime1">
              <a:rPr lang="en-US" altLang="en-US"/>
              <a:pPr/>
              <a:t>8/26/2015</a:t>
            </a:fld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</a:t>
            </a:r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2B1CF01D-1604-4C8E-BF6F-5634B5B9B0FA}" type="datetime1">
              <a:rPr lang="en-US" altLang="en-US"/>
              <a:pPr/>
              <a:t>8/26/2015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5E62D87C-608A-49B4-979E-2C9EC8FFFA3E}" type="datetime1">
              <a:rPr lang="en-US" altLang="en-US"/>
              <a:pPr/>
              <a:t>8/26/2015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EAD63FCB-C847-421A-A82C-644CA8D55BDB}" type="datetime1">
              <a:rPr lang="en-US" altLang="en-US"/>
              <a:pPr/>
              <a:t>8/26/2015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</a:t>
            </a:r>
            <a:endParaRPr lang="en-US" b="1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A0E092C4-48F6-48C5-B2B3-815670E99CE7}" type="datetime1">
              <a:rPr lang="en-US" altLang="en-US"/>
              <a:pPr/>
              <a:t>8/26/2015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DD380D08-F2CA-47D3-B2B9-BCFDF76A6561}" type="datetime1">
              <a:rPr lang="en-US" altLang="en-US"/>
              <a:pPr/>
              <a:t>8/26/2015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866E9CA-C242-476E-AC96-726DAD61F4C9}" type="datetime1">
              <a:rPr lang="en-US" altLang="en-US"/>
              <a:pPr/>
              <a:t>8/26/2015</a:t>
            </a:fld>
            <a:endParaRPr lang="en-US" alt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</a:t>
            </a:r>
            <a:endParaRPr lang="en-US" b="1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D594D8DC-1801-43BE-B437-DF92E32BA858}" type="datetime1">
              <a:rPr lang="en-US" altLang="en-US"/>
              <a:pPr/>
              <a:t>8/26/2015</a:t>
            </a:fld>
            <a:endParaRPr lang="en-US" alt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F478486A-2EA2-4759-824C-EE1AD3861CE4}" type="datetime1">
              <a:rPr lang="en-US" altLang="en-US"/>
              <a:pPr/>
              <a:t>8/26/2015</a:t>
            </a:fld>
            <a:endParaRPr lang="en-US" altLang="en-US" dirty="0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</a:t>
            </a:r>
            <a:endParaRPr lang="en-US" b="1" dirty="0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emf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588241" y="2989262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z="2800" dirty="0" smtClean="0">
                <a:latin typeface="Helvetica" panose="020B0604020202020204" pitchFamily="34" charset="0"/>
                <a:ea typeface="Geneva" pitchFamily="121" charset="-128"/>
              </a:rPr>
              <a:t>Second Harmonic </a:t>
            </a:r>
            <a:r>
              <a:rPr lang="en-US" altLang="en-US" sz="2800" dirty="0" smtClean="0">
                <a:latin typeface="Helvetica" panose="020B0604020202020204" pitchFamily="34" charset="0"/>
                <a:ea typeface="Geneva" pitchFamily="121" charset="-128"/>
              </a:rPr>
              <a:t>Cavity Window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588241" y="4841875"/>
            <a:ext cx="7792720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Ding Sun</a:t>
            </a: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Meeting</a:t>
            </a: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Aug, 2015</a:t>
            </a:r>
          </a:p>
          <a:p>
            <a:pPr eaLnBrk="1" hangingPunct="1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Window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The 1st window (coupling side) is doable (peak and average power are not very high</a:t>
            </a:r>
            <a:r>
              <a:rPr lang="en-US" sz="1800" dirty="0" smtClean="0"/>
              <a:t>). Is there enough space to make a ceramic window with flanges on both side?</a:t>
            </a:r>
          </a:p>
          <a:p>
            <a:r>
              <a:rPr lang="en-US" sz="1800" dirty="0" smtClean="0"/>
              <a:t>The 2</a:t>
            </a:r>
            <a:r>
              <a:rPr lang="en-US" sz="1800" baseline="30000" dirty="0" smtClean="0"/>
              <a:t>nd</a:t>
            </a:r>
            <a:r>
              <a:rPr lang="en-US" sz="1800" dirty="0" smtClean="0"/>
              <a:t> window (inside cavity) is a challenge. There are 3 limiting factors: </a:t>
            </a:r>
          </a:p>
          <a:p>
            <a:pPr marL="457200" indent="-457200">
              <a:buAutoNum type="arabicPeriod"/>
            </a:pPr>
            <a:r>
              <a:rPr lang="en-US" sz="1800" dirty="0" smtClean="0"/>
              <a:t>Limited space</a:t>
            </a:r>
          </a:p>
          <a:p>
            <a:pPr marL="457200" indent="-457200">
              <a:buAutoNum type="arabicPeriod"/>
            </a:pPr>
            <a:r>
              <a:rPr lang="en-US" sz="1800" dirty="0"/>
              <a:t>A</a:t>
            </a:r>
            <a:r>
              <a:rPr lang="en-US" sz="1800" dirty="0" smtClean="0"/>
              <a:t>ssembly procedure</a:t>
            </a:r>
          </a:p>
          <a:p>
            <a:pPr marL="457200" indent="-457200">
              <a:buAutoNum type="arabicPeriod"/>
            </a:pPr>
            <a:r>
              <a:rPr lang="en-US" sz="1800" dirty="0" smtClean="0"/>
              <a:t>Electrical/Thermal ---  breakdown/heating (joint area, volume loss)…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These 3 factors together make the task too complicated to start with. </a:t>
            </a:r>
          </a:p>
          <a:p>
            <a:pPr marL="0" indent="0">
              <a:buNone/>
            </a:pPr>
            <a:r>
              <a:rPr lang="en-US" sz="1800" dirty="0" smtClean="0"/>
              <a:t>So I have to ignore the first 2 factors (for the time being) and just look at the 3</a:t>
            </a:r>
            <a:r>
              <a:rPr lang="en-US" sz="1800" baseline="30000" dirty="0" smtClean="0"/>
              <a:t>rd</a:t>
            </a:r>
            <a:r>
              <a:rPr lang="en-US" sz="1800" dirty="0" smtClean="0"/>
              <a:t> factor: (1) can we put 2</a:t>
            </a:r>
            <a:r>
              <a:rPr lang="en-US" sz="1800" baseline="30000" dirty="0" smtClean="0"/>
              <a:t>nd</a:t>
            </a:r>
            <a:r>
              <a:rPr lang="en-US" sz="1800" dirty="0" smtClean="0"/>
              <a:t> window at any location we want? (2) compare with the windows being used in booster cavity. 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8/26/2015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Ding Sun | SHC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077" y="4118704"/>
            <a:ext cx="2692198" cy="20678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70334" y="4251875"/>
            <a:ext cx="8531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DIA 6 inch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8093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simulation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800" dirty="0" smtClean="0">
              <a:solidFill>
                <a:srgbClr val="004C97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rgbClr val="004C97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4C97"/>
              </a:solidFill>
            </a:endParaRPr>
          </a:p>
          <a:p>
            <a:pPr marL="0" indent="0">
              <a:buNone/>
            </a:pPr>
            <a:endParaRPr lang="en-US" sz="1800" dirty="0" smtClean="0">
              <a:solidFill>
                <a:srgbClr val="004C97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rgbClr val="004C9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8/26/2015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Ding Sun | </a:t>
            </a:r>
            <a:r>
              <a:rPr lang="en-US" dirty="0" smtClean="0"/>
              <a:t>SHC</a:t>
            </a:r>
            <a:r>
              <a:rPr lang="en-US" dirty="0" smtClean="0"/>
              <a:t> </a:t>
            </a:r>
            <a:r>
              <a:rPr lang="en-US" dirty="0" smtClean="0"/>
              <a:t>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507" y="3652700"/>
            <a:ext cx="3211681" cy="24167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0836" y="950873"/>
            <a:ext cx="77062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800" dirty="0" smtClean="0">
                <a:solidFill>
                  <a:srgbClr val="404040"/>
                </a:solidFill>
              </a:rPr>
              <a:t>Verify simulation results HFSS/MWS: </a:t>
            </a:r>
          </a:p>
          <a:p>
            <a:r>
              <a:rPr lang="en-US" sz="1800" dirty="0">
                <a:solidFill>
                  <a:srgbClr val="404040"/>
                </a:solidFill>
              </a:rPr>
              <a:t>	</a:t>
            </a:r>
            <a:r>
              <a:rPr lang="en-US" sz="1800" dirty="0" smtClean="0">
                <a:solidFill>
                  <a:srgbClr val="404040"/>
                </a:solidFill>
              </a:rPr>
              <a:t>(1) </a:t>
            </a:r>
            <a:r>
              <a:rPr lang="pl-PL" sz="1800" dirty="0" smtClean="0">
                <a:solidFill>
                  <a:srgbClr val="404040"/>
                </a:solidFill>
              </a:rPr>
              <a:t>75.6</a:t>
            </a:r>
            <a:r>
              <a:rPr lang="en-US" sz="1800" dirty="0" smtClean="0">
                <a:solidFill>
                  <a:srgbClr val="404040"/>
                </a:solidFill>
              </a:rPr>
              <a:t> MHz</a:t>
            </a:r>
            <a:r>
              <a:rPr lang="pl-PL" sz="1800" dirty="0" smtClean="0">
                <a:solidFill>
                  <a:srgbClr val="404040"/>
                </a:solidFill>
              </a:rPr>
              <a:t>/47.2kW</a:t>
            </a:r>
            <a:r>
              <a:rPr lang="en-US" sz="1800" dirty="0" smtClean="0">
                <a:solidFill>
                  <a:srgbClr val="404040"/>
                </a:solidFill>
              </a:rPr>
              <a:t> (Gennady),</a:t>
            </a:r>
            <a:r>
              <a:rPr lang="pl-PL" sz="1800" dirty="0" smtClean="0">
                <a:solidFill>
                  <a:srgbClr val="404040"/>
                </a:solidFill>
              </a:rPr>
              <a:t> 75.015MHz/52.5kW </a:t>
            </a:r>
            <a:r>
              <a:rPr lang="en-US" sz="1800" dirty="0" smtClean="0">
                <a:solidFill>
                  <a:srgbClr val="404040"/>
                </a:solidFill>
              </a:rPr>
              <a:t>(HFSS) </a:t>
            </a:r>
          </a:p>
          <a:p>
            <a:r>
              <a:rPr lang="en-US" sz="1800" dirty="0">
                <a:solidFill>
                  <a:srgbClr val="404040"/>
                </a:solidFill>
              </a:rPr>
              <a:t>	</a:t>
            </a:r>
            <a:r>
              <a:rPr lang="en-US" sz="1800" dirty="0" smtClean="0">
                <a:solidFill>
                  <a:srgbClr val="404040"/>
                </a:solidFill>
              </a:rPr>
              <a:t>(</a:t>
            </a:r>
            <a:r>
              <a:rPr lang="en-US" sz="1800" dirty="0">
                <a:solidFill>
                  <a:srgbClr val="404040"/>
                </a:solidFill>
              </a:rPr>
              <a:t>2) For larger tan</a:t>
            </a:r>
            <a:r>
              <a:rPr lang="el-GR" sz="1800" dirty="0">
                <a:solidFill>
                  <a:srgbClr val="404040"/>
                </a:solidFill>
              </a:rPr>
              <a:t>δ (</a:t>
            </a:r>
            <a:r>
              <a:rPr lang="en-US" sz="1800" dirty="0">
                <a:solidFill>
                  <a:srgbClr val="404040"/>
                </a:solidFill>
              </a:rPr>
              <a:t>m</a:t>
            </a:r>
            <a:r>
              <a:rPr lang="en-US" sz="1800" dirty="0" smtClean="0">
                <a:solidFill>
                  <a:srgbClr val="404040"/>
                </a:solidFill>
              </a:rPr>
              <a:t>) 0.000467, 75.5MHz/78kW(Gennady), 	75.05MHz/93.43kW (HFSS), but the models may not be the same.</a:t>
            </a:r>
          </a:p>
          <a:p>
            <a:pPr marL="342900" indent="-342900">
              <a:buAutoNum type="arabicPeriod"/>
            </a:pPr>
            <a:r>
              <a:rPr lang="en-US" sz="1800" dirty="0" smtClean="0">
                <a:solidFill>
                  <a:srgbClr val="404040"/>
                </a:solidFill>
              </a:rPr>
              <a:t> ---discrepancy is likely due to the detail of field distribution and the integration in gap area which affects the scaled results (100kV). </a:t>
            </a:r>
          </a:p>
          <a:p>
            <a:pPr marL="342900" indent="-342900">
              <a:buAutoNum type="arabicPeriod"/>
            </a:pPr>
            <a:r>
              <a:rPr lang="en-US" sz="1800" dirty="0" smtClean="0">
                <a:solidFill>
                  <a:srgbClr val="404040"/>
                </a:solidFill>
              </a:rPr>
              <a:t>But it doesn’t matter too much for the study in next slide --- we can always scale the results of HFSS to that of  MWS.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14800" y="2974063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493970" y="3466564"/>
            <a:ext cx="20647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Al800_New2: </a:t>
            </a:r>
            <a:r>
              <a:rPr lang="el-GR" sz="1000" dirty="0"/>
              <a:t>ε</a:t>
            </a:r>
            <a:r>
              <a:rPr lang="en-US" sz="1000" dirty="0"/>
              <a:t>r 14, µr 3.5,   </a:t>
            </a:r>
            <a:r>
              <a:rPr lang="en-US" sz="1000" dirty="0" smtClean="0"/>
              <a:t>tan</a:t>
            </a:r>
            <a:r>
              <a:rPr lang="el-GR" sz="1000" dirty="0" smtClean="0"/>
              <a:t>δ</a:t>
            </a:r>
            <a:r>
              <a:rPr lang="en-US" sz="1000" dirty="0" smtClean="0"/>
              <a:t>(e) </a:t>
            </a:r>
            <a:r>
              <a:rPr lang="en-US" sz="1000" dirty="0"/>
              <a:t>0.0001, tan</a:t>
            </a:r>
            <a:r>
              <a:rPr lang="el-GR" sz="1000" dirty="0"/>
              <a:t>δ (</a:t>
            </a:r>
            <a:r>
              <a:rPr lang="en-US" sz="1000" dirty="0" smtClean="0"/>
              <a:t>m) 0.000206</a:t>
            </a:r>
            <a:endParaRPr lang="en-US" sz="10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567881" y="1539089"/>
            <a:ext cx="1122630" cy="1927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567065" y="1801640"/>
            <a:ext cx="1412341" cy="23626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4791" y="3962607"/>
            <a:ext cx="2055347" cy="171345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180138" y="5238440"/>
            <a:ext cx="4651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HFSS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42300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562161"/>
          </a:xfrm>
        </p:spPr>
        <p:txBody>
          <a:bodyPr/>
          <a:lstStyle/>
          <a:p>
            <a:r>
              <a:rPr lang="en-US" sz="1800" dirty="0" smtClean="0"/>
              <a:t>If you can find other locations, please let me know……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800" dirty="0" smtClean="0">
              <a:solidFill>
                <a:srgbClr val="004C97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rgbClr val="004C97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4C97"/>
              </a:solidFill>
            </a:endParaRPr>
          </a:p>
          <a:p>
            <a:pPr marL="0" indent="0">
              <a:buNone/>
            </a:pPr>
            <a:endParaRPr lang="en-US" sz="1800" dirty="0" smtClean="0">
              <a:solidFill>
                <a:srgbClr val="004C97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rgbClr val="004C9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8/26/2015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Ding Sun | </a:t>
            </a:r>
            <a:r>
              <a:rPr lang="en-US" dirty="0" smtClean="0"/>
              <a:t>SHC</a:t>
            </a:r>
            <a:r>
              <a:rPr lang="en-US" dirty="0" smtClean="0"/>
              <a:t> </a:t>
            </a:r>
            <a:r>
              <a:rPr lang="en-US" dirty="0" smtClean="0"/>
              <a:t>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9028" y="909519"/>
            <a:ext cx="2146530" cy="14610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834" y="817954"/>
            <a:ext cx="2433784" cy="16013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2305" y="2688063"/>
            <a:ext cx="2152904" cy="14562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5381" y="2664236"/>
            <a:ext cx="2273824" cy="14852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767" y="4455538"/>
            <a:ext cx="2191004" cy="14122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920" y="946214"/>
            <a:ext cx="2200851" cy="13876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767" y="2753696"/>
            <a:ext cx="2236355" cy="15113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1212" y="4521512"/>
            <a:ext cx="1747319" cy="13514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87130" y="4814158"/>
            <a:ext cx="2152075" cy="6950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66628" y="4085417"/>
            <a:ext cx="15007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At 16 cm from cavity wall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0137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Surface current density max. / </a:t>
            </a:r>
            <a:r>
              <a:rPr lang="en-US" sz="1800" dirty="0" err="1" smtClean="0"/>
              <a:t>E_field</a:t>
            </a:r>
            <a:r>
              <a:rPr lang="en-US" sz="1800" dirty="0" smtClean="0"/>
              <a:t> max. / Volume loss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8/26/2015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Ding Sun | SHC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38132"/>
            <a:ext cx="6033396" cy="35141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153" y="4574169"/>
            <a:ext cx="569798" cy="3598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588" y="4553979"/>
            <a:ext cx="541923" cy="3568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9512" y="4574170"/>
            <a:ext cx="458610" cy="3126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3123" y="4564409"/>
            <a:ext cx="505485" cy="3415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83609" y="4581657"/>
            <a:ext cx="436303" cy="295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V="1">
            <a:off x="3414528" y="4648149"/>
            <a:ext cx="522482" cy="3417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68139" y="4610590"/>
            <a:ext cx="458379" cy="295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80699" y="4648149"/>
            <a:ext cx="401252" cy="30897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2947" y="5052172"/>
            <a:ext cx="4201430" cy="127019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565109" y="3753530"/>
            <a:ext cx="1991735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#8 Booster cavity  27.5kV</a:t>
            </a:r>
          </a:p>
          <a:p>
            <a:r>
              <a:rPr lang="en-US" sz="1100" dirty="0" smtClean="0"/>
              <a:t>Al2O3: </a:t>
            </a:r>
            <a:r>
              <a:rPr lang="el-GR" sz="1100" dirty="0" smtClean="0"/>
              <a:t>ε</a:t>
            </a:r>
            <a:r>
              <a:rPr lang="en-US" sz="1100" dirty="0"/>
              <a:t>r </a:t>
            </a:r>
            <a:r>
              <a:rPr lang="en-US" sz="1100" dirty="0" smtClean="0"/>
              <a:t>9.4, </a:t>
            </a:r>
            <a:r>
              <a:rPr lang="en-US" sz="1100" dirty="0"/>
              <a:t>tan</a:t>
            </a:r>
            <a:r>
              <a:rPr lang="el-GR" sz="1100" dirty="0"/>
              <a:t>δ(</a:t>
            </a:r>
            <a:r>
              <a:rPr lang="en-US" sz="1100" dirty="0"/>
              <a:t>e) </a:t>
            </a:r>
            <a:r>
              <a:rPr lang="en-US" sz="1100" dirty="0" smtClean="0"/>
              <a:t>0.006</a:t>
            </a:r>
          </a:p>
          <a:p>
            <a:r>
              <a:rPr lang="en-US" sz="1100" dirty="0" smtClean="0"/>
              <a:t>So the volume loss would be ~ 33 W if use tan</a:t>
            </a:r>
            <a:r>
              <a:rPr lang="el-GR" sz="1100" dirty="0"/>
              <a:t>δ(</a:t>
            </a:r>
            <a:r>
              <a:rPr lang="en-US" sz="1100" dirty="0"/>
              <a:t>e) </a:t>
            </a:r>
            <a:r>
              <a:rPr lang="en-US" sz="1100" dirty="0" smtClean="0"/>
              <a:t>0.0002</a:t>
            </a:r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</p:txBody>
      </p:sp>
      <p:sp>
        <p:nvSpPr>
          <p:cNvPr id="20" name="Rectangle 19"/>
          <p:cNvSpPr/>
          <p:nvPr/>
        </p:nvSpPr>
        <p:spPr>
          <a:xfrm>
            <a:off x="6561224" y="3254048"/>
            <a:ext cx="184537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#1 – 7</a:t>
            </a:r>
          </a:p>
          <a:p>
            <a:r>
              <a:rPr lang="en-US" sz="1100" dirty="0" smtClean="0"/>
              <a:t>Al2O3: </a:t>
            </a:r>
            <a:r>
              <a:rPr lang="el-GR" sz="1100" dirty="0"/>
              <a:t>ε</a:t>
            </a:r>
            <a:r>
              <a:rPr lang="en-US" sz="1100" dirty="0"/>
              <a:t>r </a:t>
            </a:r>
            <a:r>
              <a:rPr lang="en-US" sz="1100" dirty="0" smtClean="0"/>
              <a:t>9.7, </a:t>
            </a:r>
            <a:r>
              <a:rPr lang="en-US" sz="1100" dirty="0"/>
              <a:t>tan</a:t>
            </a:r>
            <a:r>
              <a:rPr lang="el-GR" sz="1100" dirty="0"/>
              <a:t>δ(</a:t>
            </a:r>
            <a:r>
              <a:rPr lang="en-US" sz="1100" dirty="0"/>
              <a:t>e) </a:t>
            </a:r>
            <a:r>
              <a:rPr lang="en-US" sz="1100" dirty="0" smtClean="0"/>
              <a:t>0.0002</a:t>
            </a:r>
            <a:endParaRPr lang="en-US" sz="1100" dirty="0"/>
          </a:p>
        </p:txBody>
      </p:sp>
      <p:sp>
        <p:nvSpPr>
          <p:cNvPr id="21" name="Rectangle 20"/>
          <p:cNvSpPr/>
          <p:nvPr/>
        </p:nvSpPr>
        <p:spPr>
          <a:xfrm>
            <a:off x="6565110" y="2315989"/>
            <a:ext cx="20894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#1-7 100 kV </a:t>
            </a:r>
            <a:endParaRPr lang="en-US" sz="1100" dirty="0"/>
          </a:p>
          <a:p>
            <a:r>
              <a:rPr lang="en-US" sz="1100" dirty="0" smtClean="0"/>
              <a:t>Al800_New2: </a:t>
            </a:r>
            <a:r>
              <a:rPr lang="el-GR" sz="1100" dirty="0"/>
              <a:t>ε</a:t>
            </a:r>
            <a:r>
              <a:rPr lang="en-US" sz="1100" dirty="0"/>
              <a:t>r 14, µr 3.5,  </a:t>
            </a:r>
            <a:r>
              <a:rPr lang="en-US" sz="1100" dirty="0" smtClean="0"/>
              <a:t>tan</a:t>
            </a:r>
            <a:r>
              <a:rPr lang="el-GR" sz="1100" dirty="0"/>
              <a:t>δ(</a:t>
            </a:r>
            <a:r>
              <a:rPr lang="en-US" sz="1100" dirty="0"/>
              <a:t>e) 0.0001, tan</a:t>
            </a:r>
            <a:r>
              <a:rPr lang="el-GR" sz="1100" dirty="0"/>
              <a:t>δ (</a:t>
            </a:r>
            <a:r>
              <a:rPr lang="en-US" sz="1100" dirty="0"/>
              <a:t>m) 0.000206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450014" y="1551052"/>
            <a:ext cx="19181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Al2O3: 0.25 inch thick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45059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a conclusion…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max. E in #1 position is truly as high as HFSS result, the window may have to be on the left side to be verified (Gennady).</a:t>
            </a:r>
          </a:p>
          <a:p>
            <a:r>
              <a:rPr lang="en-US" dirty="0" smtClean="0"/>
              <a:t>If </a:t>
            </a:r>
            <a:r>
              <a:rPr lang="en-US" dirty="0"/>
              <a:t>the max. E in </a:t>
            </a:r>
            <a:r>
              <a:rPr lang="en-US" dirty="0" smtClean="0"/>
              <a:t>#2 </a:t>
            </a:r>
            <a:r>
              <a:rPr lang="en-US" dirty="0"/>
              <a:t>position is truly as high as HFSS result, the window </a:t>
            </a:r>
            <a:r>
              <a:rPr lang="en-US" dirty="0" smtClean="0"/>
              <a:t>may have </a:t>
            </a:r>
            <a:r>
              <a:rPr lang="en-US" dirty="0"/>
              <a:t>to be </a:t>
            </a:r>
            <a:r>
              <a:rPr lang="en-US" dirty="0" smtClean="0"/>
              <a:t>at #6 or 7. </a:t>
            </a:r>
            <a:r>
              <a:rPr lang="en-US" sz="1100" dirty="0" smtClean="0"/>
              <a:t>(triumph window is in that area, coincidence?)</a:t>
            </a:r>
            <a:endParaRPr lang="en-US" dirty="0"/>
          </a:p>
          <a:p>
            <a:r>
              <a:rPr lang="en-US" dirty="0" smtClean="0"/>
              <a:t>Volume loss may not be a big problem due to low duty factor (stress simulation needed --- Kevin?).</a:t>
            </a:r>
          </a:p>
          <a:p>
            <a:r>
              <a:rPr lang="en-US" dirty="0" smtClean="0"/>
              <a:t> RF current heating at ceramic-copper joint (lower conductivity and imperfection etc.) --- no absolute criterion… What is the cause of failure in booster cavity window?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8/26/2015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Ding Sun | SHC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14435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Misc. plots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437" y="1307634"/>
            <a:ext cx="2876689" cy="193892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8/26/2015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Ding Sun | SHC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147" y="1115787"/>
            <a:ext cx="4243732" cy="23226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2438" y="3399354"/>
            <a:ext cx="3445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E-field at 4.6 mm along beam line (1 Joule stored energy).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714043" y="3660964"/>
            <a:ext cx="3728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E-field at center of beam pipe along beam line (1 Joule stored energy)</a:t>
            </a:r>
            <a:endParaRPr lang="en-US" sz="1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551" y="4013944"/>
            <a:ext cx="2530460" cy="210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28031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3085</TotalTime>
  <Words>479</Words>
  <Application>Microsoft Office PowerPoint</Application>
  <PresentationFormat>On-screen Show (4:3)</PresentationFormat>
  <Paragraphs>65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ＭＳ Ｐゴシック</vt:lpstr>
      <vt:lpstr>ＭＳ Ｐゴシック</vt:lpstr>
      <vt:lpstr>Arial</vt:lpstr>
      <vt:lpstr>Calibri</vt:lpstr>
      <vt:lpstr>Geneva</vt:lpstr>
      <vt:lpstr>Helvetica</vt:lpstr>
      <vt:lpstr>FNAL_TemplateMac_060514</vt:lpstr>
      <vt:lpstr>Fermilab: Footer Only</vt:lpstr>
      <vt:lpstr>Second Harmonic Cavity Window</vt:lpstr>
      <vt:lpstr>RF Window</vt:lpstr>
      <vt:lpstr>Check simulation software</vt:lpstr>
      <vt:lpstr>If you can find other locations, please let me know……</vt:lpstr>
      <vt:lpstr>Surface current density max. / E_field max. / Volume loss</vt:lpstr>
      <vt:lpstr>Not a conclusion…</vt:lpstr>
      <vt:lpstr>Misc. plots</vt:lpstr>
    </vt:vector>
  </TitlesOfParts>
  <Company>Sandbox Studio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— one line or two lines</dc:title>
  <dc:creator>Ding Sun x8902 10305N</dc:creator>
  <cp:lastModifiedBy>Ding Sun x8902 10305N</cp:lastModifiedBy>
  <cp:revision>225</cp:revision>
  <cp:lastPrinted>2014-01-20T19:40:21Z</cp:lastPrinted>
  <dcterms:created xsi:type="dcterms:W3CDTF">2015-06-03T16:14:48Z</dcterms:created>
  <dcterms:modified xsi:type="dcterms:W3CDTF">2015-08-26T22:58:16Z</dcterms:modified>
</cp:coreProperties>
</file>