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9"/>
  </p:notesMasterIdLst>
  <p:handoutMasterIdLst>
    <p:handoutMasterId r:id="rId20"/>
  </p:handoutMasterIdLst>
  <p:sldIdLst>
    <p:sldId id="265" r:id="rId3"/>
    <p:sldId id="267" r:id="rId4"/>
    <p:sldId id="270" r:id="rId5"/>
    <p:sldId id="271" r:id="rId6"/>
    <p:sldId id="28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94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ΔH(H_ext)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Taper_IPAC15!$O$5:$O$21</c:f>
              <c:numCache>
                <c:formatCode>General</c:formatCode>
                <c:ptCount val="17"/>
                <c:pt idx="0">
                  <c:v>32000.0</c:v>
                </c:pt>
                <c:pt idx="1">
                  <c:v>35000.0</c:v>
                </c:pt>
                <c:pt idx="2">
                  <c:v>40000.0</c:v>
                </c:pt>
                <c:pt idx="3">
                  <c:v>45000.0</c:v>
                </c:pt>
                <c:pt idx="4">
                  <c:v>50000.0</c:v>
                </c:pt>
                <c:pt idx="5">
                  <c:v>55000.0</c:v>
                </c:pt>
                <c:pt idx="6">
                  <c:v>60000.0</c:v>
                </c:pt>
                <c:pt idx="7">
                  <c:v>65000.0</c:v>
                </c:pt>
                <c:pt idx="8">
                  <c:v>70000.0</c:v>
                </c:pt>
                <c:pt idx="9">
                  <c:v>75000.0</c:v>
                </c:pt>
                <c:pt idx="10">
                  <c:v>90000.0</c:v>
                </c:pt>
                <c:pt idx="11">
                  <c:v>100000.0</c:v>
                </c:pt>
                <c:pt idx="12">
                  <c:v>110000.0</c:v>
                </c:pt>
                <c:pt idx="13">
                  <c:v>120000.0</c:v>
                </c:pt>
                <c:pt idx="14">
                  <c:v>130000.0</c:v>
                </c:pt>
                <c:pt idx="15">
                  <c:v>140000.0</c:v>
                </c:pt>
                <c:pt idx="16">
                  <c:v>150000.0</c:v>
                </c:pt>
              </c:numCache>
            </c:numRef>
          </c:xVal>
          <c:yVal>
            <c:numRef>
              <c:f>Taper_IPAC15!$U$5:$U$21</c:f>
              <c:numCache>
                <c:formatCode>General</c:formatCode>
                <c:ptCount val="17"/>
                <c:pt idx="0">
                  <c:v>5.22</c:v>
                </c:pt>
                <c:pt idx="1">
                  <c:v>3.88</c:v>
                </c:pt>
                <c:pt idx="2">
                  <c:v>2.73</c:v>
                </c:pt>
                <c:pt idx="3">
                  <c:v>2.267</c:v>
                </c:pt>
                <c:pt idx="4">
                  <c:v>2.07</c:v>
                </c:pt>
                <c:pt idx="5">
                  <c:v>1.973</c:v>
                </c:pt>
                <c:pt idx="6">
                  <c:v>1.925</c:v>
                </c:pt>
                <c:pt idx="7">
                  <c:v>1.899</c:v>
                </c:pt>
                <c:pt idx="8">
                  <c:v>1.88</c:v>
                </c:pt>
                <c:pt idx="9">
                  <c:v>1.87</c:v>
                </c:pt>
                <c:pt idx="10">
                  <c:v>1.844</c:v>
                </c:pt>
                <c:pt idx="11">
                  <c:v>1.83</c:v>
                </c:pt>
                <c:pt idx="12">
                  <c:v>1.812</c:v>
                </c:pt>
                <c:pt idx="13">
                  <c:v>1.796</c:v>
                </c:pt>
                <c:pt idx="14">
                  <c:v>1.78</c:v>
                </c:pt>
                <c:pt idx="15">
                  <c:v>1.766</c:v>
                </c:pt>
                <c:pt idx="16">
                  <c:v>1.753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5408904"/>
        <c:axId val="2135417976"/>
      </c:scatterChart>
      <c:valAx>
        <c:axId val="2135408904"/>
        <c:scaling>
          <c:orientation val="minMax"/>
          <c:max val="15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H_ext, A/m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417976"/>
        <c:crosses val="autoZero"/>
        <c:crossBetween val="midCat"/>
      </c:valAx>
      <c:valAx>
        <c:axId val="2135417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ΔH, Oe</a:t>
                </a:r>
              </a:p>
            </c:rich>
          </c:tx>
          <c:layout>
            <c:manualLayout>
              <c:xMode val="edge"/>
              <c:yMode val="edge"/>
              <c:x val="0.0304761868195051"/>
              <c:y val="0.4020472440944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5408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ΔH(H_ext)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Taper_IPAC15!$O$5:$O$21</c:f>
              <c:numCache>
                <c:formatCode>General</c:formatCode>
                <c:ptCount val="17"/>
                <c:pt idx="0">
                  <c:v>32000.0</c:v>
                </c:pt>
                <c:pt idx="1">
                  <c:v>35000.0</c:v>
                </c:pt>
                <c:pt idx="2">
                  <c:v>40000.0</c:v>
                </c:pt>
                <c:pt idx="3">
                  <c:v>45000.0</c:v>
                </c:pt>
                <c:pt idx="4">
                  <c:v>50000.0</c:v>
                </c:pt>
                <c:pt idx="5">
                  <c:v>55000.0</c:v>
                </c:pt>
                <c:pt idx="6">
                  <c:v>60000.0</c:v>
                </c:pt>
                <c:pt idx="7">
                  <c:v>65000.0</c:v>
                </c:pt>
                <c:pt idx="8">
                  <c:v>70000.0</c:v>
                </c:pt>
                <c:pt idx="9">
                  <c:v>75000.0</c:v>
                </c:pt>
                <c:pt idx="10">
                  <c:v>90000.0</c:v>
                </c:pt>
                <c:pt idx="11">
                  <c:v>100000.0</c:v>
                </c:pt>
                <c:pt idx="12">
                  <c:v>110000.0</c:v>
                </c:pt>
                <c:pt idx="13">
                  <c:v>120000.0</c:v>
                </c:pt>
                <c:pt idx="14">
                  <c:v>130000.0</c:v>
                </c:pt>
                <c:pt idx="15">
                  <c:v>140000.0</c:v>
                </c:pt>
                <c:pt idx="16">
                  <c:v>150000.0</c:v>
                </c:pt>
              </c:numCache>
            </c:numRef>
          </c:xVal>
          <c:yVal>
            <c:numRef>
              <c:f>Taper_IPAC15!$U$5:$U$21</c:f>
              <c:numCache>
                <c:formatCode>General</c:formatCode>
                <c:ptCount val="17"/>
                <c:pt idx="0">
                  <c:v>5.22</c:v>
                </c:pt>
                <c:pt idx="1">
                  <c:v>3.88</c:v>
                </c:pt>
                <c:pt idx="2">
                  <c:v>2.73</c:v>
                </c:pt>
                <c:pt idx="3">
                  <c:v>2.267</c:v>
                </c:pt>
                <c:pt idx="4">
                  <c:v>2.07</c:v>
                </c:pt>
                <c:pt idx="5">
                  <c:v>1.973</c:v>
                </c:pt>
                <c:pt idx="6">
                  <c:v>1.925</c:v>
                </c:pt>
                <c:pt idx="7">
                  <c:v>1.899</c:v>
                </c:pt>
                <c:pt idx="8">
                  <c:v>1.88</c:v>
                </c:pt>
                <c:pt idx="9">
                  <c:v>1.87</c:v>
                </c:pt>
                <c:pt idx="10">
                  <c:v>1.844</c:v>
                </c:pt>
                <c:pt idx="11">
                  <c:v>1.83</c:v>
                </c:pt>
                <c:pt idx="12">
                  <c:v>1.812</c:v>
                </c:pt>
                <c:pt idx="13">
                  <c:v>1.796</c:v>
                </c:pt>
                <c:pt idx="14">
                  <c:v>1.78</c:v>
                </c:pt>
                <c:pt idx="15">
                  <c:v>1.766</c:v>
                </c:pt>
                <c:pt idx="16">
                  <c:v>1.753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20696"/>
        <c:axId val="2131904248"/>
      </c:scatterChart>
      <c:valAx>
        <c:axId val="2131920696"/>
        <c:scaling>
          <c:orientation val="minMax"/>
          <c:max val="15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H_ext, A/m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1904248"/>
        <c:crosses val="autoZero"/>
        <c:crossBetween val="midCat"/>
      </c:valAx>
      <c:valAx>
        <c:axId val="2131904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ΔH, Oe</a:t>
                </a:r>
              </a:p>
            </c:rich>
          </c:tx>
          <c:layout>
            <c:manualLayout>
              <c:xMode val="edge"/>
              <c:yMode val="edge"/>
              <c:x val="0.0304761868195051"/>
              <c:y val="0.4020472440944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1920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7030A0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frequencies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2798556430446"/>
          <c:y val="0.16712962962963"/>
          <c:w val="0.809701443569554"/>
          <c:h val="0.68233778069408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TanTubeShort!$B$4:$B$9</c:f>
              <c:numCache>
                <c:formatCode>General</c:formatCode>
                <c:ptCount val="6"/>
                <c:pt idx="0">
                  <c:v>102.25998420233</c:v>
                </c:pt>
                <c:pt idx="1">
                  <c:v>93.765585070845</c:v>
                </c:pt>
                <c:pt idx="2">
                  <c:v>86.48853151486794</c:v>
                </c:pt>
                <c:pt idx="3">
                  <c:v>80.44321733674998</c:v>
                </c:pt>
                <c:pt idx="4">
                  <c:v>75.406009666263</c:v>
                </c:pt>
                <c:pt idx="5">
                  <c:v>71.15829006792598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TanTubeShort!$C$4:$C$9</c:f>
              <c:numCache>
                <c:formatCode>General</c:formatCode>
                <c:ptCount val="6"/>
                <c:pt idx="0">
                  <c:v>129.4595937993399</c:v>
                </c:pt>
                <c:pt idx="1">
                  <c:v>127.78569931806</c:v>
                </c:pt>
                <c:pt idx="2">
                  <c:v>126.83188742963</c:v>
                </c:pt>
                <c:pt idx="3">
                  <c:v>126.20280551684</c:v>
                </c:pt>
                <c:pt idx="4">
                  <c:v>125.7349345112</c:v>
                </c:pt>
                <c:pt idx="5">
                  <c:v>125.35158170041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689160"/>
        <c:axId val="2136697928"/>
      </c:scatterChart>
      <c:valAx>
        <c:axId val="2136689160"/>
        <c:scaling>
          <c:orientation val="minMax"/>
          <c:max val="4.0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6697928"/>
        <c:crosses val="autoZero"/>
        <c:crossBetween val="midCat"/>
      </c:valAx>
      <c:valAx>
        <c:axId val="2136697928"/>
        <c:scaling>
          <c:orientation val="minMax"/>
          <c:min val="6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</a:p>
            </c:rich>
          </c:tx>
          <c:layout>
            <c:manualLayout>
              <c:xMode val="edge"/>
              <c:yMode val="edge"/>
              <c:x val="0.0244304461942257"/>
              <c:y val="0.4510531496062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6689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4288713910761"/>
          <c:y val="0.366318897637795"/>
          <c:w val="0.344164746744236"/>
          <c:h val="0.175347769028871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R_sh vs </a:t>
            </a:r>
            <a:r>
              <a:rPr lang="el-GR" b="1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3076334208224"/>
          <c:y val="0.16712962962963"/>
          <c:w val="0.809423665791776"/>
          <c:h val="0.671804826480024"/>
        </c:manualLayout>
      </c:layout>
      <c:scatterChart>
        <c:scatterStyle val="smoothMarker"/>
        <c:varyColors val="0"/>
        <c:ser>
          <c:idx val="0"/>
          <c:order val="0"/>
          <c:tx>
            <c:v>Operating mode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TanTubeShort!$D$4:$D$9</c:f>
              <c:numCache>
                <c:formatCode>General</c:formatCode>
                <c:ptCount val="6"/>
                <c:pt idx="0">
                  <c:v>460.942118680333</c:v>
                </c:pt>
                <c:pt idx="1">
                  <c:v>385.8300090074726</c:v>
                </c:pt>
                <c:pt idx="2">
                  <c:v>336.862095192932</c:v>
                </c:pt>
                <c:pt idx="3">
                  <c:v>302.5799612918571</c:v>
                </c:pt>
                <c:pt idx="4">
                  <c:v>280.0139114066576</c:v>
                </c:pt>
                <c:pt idx="5">
                  <c:v>263.593426419516</c:v>
                </c:pt>
              </c:numCache>
            </c:numRef>
          </c:yVal>
          <c:smooth val="1"/>
        </c:ser>
        <c:ser>
          <c:idx val="1"/>
          <c:order val="1"/>
          <c:tx>
            <c:v>Tube mode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rgbClr val="000000"/>
                </a:solidFill>
              </a:ln>
              <a:effectLst/>
            </c:spPr>
          </c:marker>
          <c:xVal>
            <c:numRef>
              <c:f>TanTubeShort!$A$4:$A$9</c:f>
              <c:numCache>
                <c:formatCode>General</c:formatCode>
                <c:ptCount val="6"/>
                <c:pt idx="0">
                  <c:v>1.5</c:v>
                </c:pt>
                <c:pt idx="1">
                  <c:v>2.0</c:v>
                </c:pt>
                <c:pt idx="2">
                  <c:v>2.5</c:v>
                </c:pt>
                <c:pt idx="3">
                  <c:v>3.0</c:v>
                </c:pt>
                <c:pt idx="4">
                  <c:v>3.5</c:v>
                </c:pt>
                <c:pt idx="5">
                  <c:v>4.0</c:v>
                </c:pt>
              </c:numCache>
            </c:numRef>
          </c:xVal>
          <c:yVal>
            <c:numRef>
              <c:f>TanTubeShort!$E$4:$E$9</c:f>
              <c:numCache>
                <c:formatCode>General</c:formatCode>
                <c:ptCount val="6"/>
                <c:pt idx="0">
                  <c:v>49.74586768436356</c:v>
                </c:pt>
                <c:pt idx="1">
                  <c:v>4.4482641334331</c:v>
                </c:pt>
                <c:pt idx="2">
                  <c:v>0.79951081697748</c:v>
                </c:pt>
                <c:pt idx="3">
                  <c:v>8.3600942123792</c:v>
                </c:pt>
                <c:pt idx="4">
                  <c:v>19.0435933839544</c:v>
                </c:pt>
                <c:pt idx="5">
                  <c:v>30.7171996374425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854424"/>
        <c:axId val="2131845752"/>
      </c:scatterChart>
      <c:valAx>
        <c:axId val="2131854424"/>
        <c:scaling>
          <c:orientation val="minMax"/>
          <c:max val="4.0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</a:p>
            </c:rich>
          </c:tx>
          <c:layout>
            <c:manualLayout>
              <c:xMode val="edge"/>
              <c:yMode val="edge"/>
              <c:x val="0.531302055993001"/>
              <c:y val="0.8829855643044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1845752"/>
        <c:crosses val="autoZero"/>
        <c:crossBetween val="midCat"/>
      </c:valAx>
      <c:valAx>
        <c:axId val="2131845752"/>
        <c:scaling>
          <c:orientation val="minMax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l-GR" sz="14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en-US" sz="14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0305555555555556"/>
              <c:y val="0.3873144502770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131854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6240265123292"/>
          <c:y val="0.514467045785943"/>
          <c:w val="0.334105354283489"/>
          <c:h val="0.18128280839895"/>
        </c:manualLayout>
      </c:layout>
      <c:overlay val="0"/>
      <c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7030A0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375B2DA-DEC5-7F41-B28E-EA0CA7FE80C7}" type="datetimeFigureOut">
              <a:rPr lang="en-US"/>
              <a:pPr>
                <a:defRPr/>
              </a:pPr>
              <a:t>9/21/15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17BBF33-BB53-F147-8F08-302B0E8E4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98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8DFC21B-49CA-BA48-BC77-64681B0DFF38}" type="datetimeFigureOut">
              <a:rPr lang="en-US"/>
              <a:pPr>
                <a:defRPr/>
              </a:pPr>
              <a:t>9/21/15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A5910E0-AE36-D442-AC7C-DEE4F2BE1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33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8FEF761C-7B3B-7A4D-A549-7DB2CD063D8B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B04D65-FDB1-9D47-B7AC-43233F80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4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0F36F-F21C-8B4B-B851-A83CC0A2301C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4983-A9E1-2543-88EF-B24812D56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3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9092-5424-CE4C-BBED-6DF6E93ED487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0D97-348B-D940-8966-498CD1107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503EA-98E4-D84C-BCA8-F871C511CA80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2888-4F29-B948-9A78-75C1D2D2C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F8E56-1552-7E4A-B7AE-C85BC3B014B0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696A7-EFFF-864C-B59B-E3E7501D0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7BF05-8E4D-C84F-B42B-FD64496C5FD1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BCA08-E1EA-0347-A76A-3B27323DA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8913E-7701-0A40-AFBC-C9BD675DB2C1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08E2-15CB-ED49-8ED2-3B092A587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6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95790-2571-5340-A706-CF8674C8E5D9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AFDD-624A-DA43-9994-DDFB5248A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4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321756E3-26DF-DE4F-83C3-D1C99171DCE4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4E15145-AA62-4448-8E9B-9E634C48F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 smtClean="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6BF4A41F-05B5-1C43-875A-B6E0ADD16230}" type="datetime1">
              <a:rPr lang="en-US"/>
              <a:pPr>
                <a:defRPr/>
              </a:pPr>
              <a:t>9/21/15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C.Y. Tan | 2nd Harmonic Perpendicular Biased Cavity for Booster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2BC4D05D-6884-4643-9112-05E98BECB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2.xml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2</a:t>
            </a:r>
            <a:r>
              <a:rPr lang="en-US" baseline="30000">
                <a:latin typeface="Helvetica" charset="0"/>
              </a:rPr>
              <a:t>nd</a:t>
            </a:r>
            <a:r>
              <a:rPr lang="en-US">
                <a:latin typeface="Helvetica" charset="0"/>
              </a:rPr>
              <a:t> Harmonic Perpendicular Biased Cavity for Booster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C.Y. Tan	</a:t>
            </a:r>
          </a:p>
          <a:p>
            <a:pPr eaLnBrk="1" hangingPunct="1"/>
            <a:r>
              <a:rPr lang="en-US">
                <a:latin typeface="Helvetica" charset="0"/>
              </a:rPr>
              <a:t>PIP RF cavity review</a:t>
            </a:r>
          </a:p>
          <a:p>
            <a:pPr eaLnBrk="1" hangingPunct="1"/>
            <a:r>
              <a:rPr lang="en-US">
                <a:latin typeface="Helvetica" charset="0"/>
              </a:rPr>
              <a:t>29 Sep 2015</a:t>
            </a:r>
          </a:p>
          <a:p>
            <a:pPr eaLnBrk="1" hangingPunct="1"/>
            <a:endParaRPr lang="en-US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coupler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Power coupler is </a:t>
            </a:r>
            <a:r>
              <a:rPr lang="en-US" sz="1800" dirty="0" err="1" smtClean="0"/>
              <a:t>capacitively</a:t>
            </a:r>
            <a:r>
              <a:rPr lang="en-US" sz="1800" dirty="0" smtClean="0"/>
              <a:t> coupled to the cavity.</a:t>
            </a:r>
          </a:p>
          <a:p>
            <a:r>
              <a:rPr lang="en-US" sz="1800" dirty="0" smtClean="0"/>
              <a:t>It is strongly coupled and is part of the resonator.</a:t>
            </a:r>
          </a:p>
          <a:p>
            <a:pPr lvl="1"/>
            <a:r>
              <a:rPr lang="en-US" sz="1800" dirty="0" smtClean="0"/>
              <a:t>2 resonators in the system, implies that there are two normal modes.</a:t>
            </a:r>
          </a:p>
          <a:p>
            <a:pPr lvl="1"/>
            <a:r>
              <a:rPr lang="en-US" sz="1800" dirty="0" smtClean="0"/>
              <a:t>Must make sure that the </a:t>
            </a:r>
            <a:r>
              <a:rPr lang="en-US" sz="1800" dirty="0" smtClean="0"/>
              <a:t>mode </a:t>
            </a:r>
            <a:r>
              <a:rPr lang="en-US" sz="1800" dirty="0" smtClean="0"/>
              <a:t>that is excited in</a:t>
            </a:r>
            <a:r>
              <a:rPr lang="en-US" sz="1800" dirty="0" smtClean="0"/>
              <a:t> </a:t>
            </a:r>
            <a:r>
              <a:rPr lang="en-US" sz="1800" dirty="0" smtClean="0"/>
              <a:t>the power coupler is not close to the cavity </a:t>
            </a:r>
            <a:r>
              <a:rPr lang="en-US" sz="1800" dirty="0" smtClean="0"/>
              <a:t>mode</a:t>
            </a:r>
            <a:r>
              <a:rPr lang="en-US" sz="1800" dirty="0" smtClean="0"/>
              <a:t>.</a:t>
            </a:r>
          </a:p>
          <a:p>
            <a:pPr lvl="2"/>
            <a:r>
              <a:rPr lang="en-US" sz="1600" dirty="0" smtClean="0"/>
              <a:t>Separation of &gt; 30 MHz is required to not excite the power coupler.</a:t>
            </a:r>
          </a:p>
          <a:p>
            <a:pPr lvl="2"/>
            <a:r>
              <a:rPr lang="en-US" sz="1600" dirty="0" smtClean="0"/>
              <a:t>Excitation in power coupler is bad because we lose power going into the accelerating mode.</a:t>
            </a:r>
          </a:p>
          <a:p>
            <a:pPr lvl="2"/>
            <a:r>
              <a:rPr lang="en-US" sz="1600" dirty="0" smtClean="0"/>
              <a:t>Impedance of this mode needs to be small.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492379"/>
              </p:ext>
            </p:extLst>
          </p:nvPr>
        </p:nvGraphicFramePr>
        <p:xfrm>
          <a:off x="98611" y="4003742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25763"/>
              </p:ext>
            </p:extLst>
          </p:nvPr>
        </p:nvGraphicFramePr>
        <p:xfrm>
          <a:off x="4572000" y="4013200"/>
          <a:ext cx="41954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356" t="17712" r="36758" b="26837"/>
          <a:stretch/>
        </p:blipFill>
        <p:spPr>
          <a:xfrm>
            <a:off x="5993507" y="536412"/>
            <a:ext cx="1532831" cy="1119728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3088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36" y="4237413"/>
            <a:ext cx="4714433" cy="233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6825654" cy="1262164"/>
          </a:xfrm>
        </p:spPr>
        <p:txBody>
          <a:bodyPr/>
          <a:lstStyle/>
          <a:p>
            <a:r>
              <a:rPr lang="en-US" dirty="0" smtClean="0"/>
              <a:t>Preliminary concept done.</a:t>
            </a:r>
          </a:p>
          <a:p>
            <a:pPr lvl="1"/>
            <a:r>
              <a:rPr lang="en-US" dirty="0" smtClean="0"/>
              <a:t>Preparing for bench test of mock cavity.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026844"/>
            <a:ext cx="4500244" cy="2210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0587" y="2157329"/>
            <a:ext cx="40533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Shunt impedance of fundamental reduced by 11%.</a:t>
            </a:r>
          </a:p>
          <a:p>
            <a:r>
              <a:rPr lang="en-US" sz="1800" dirty="0"/>
              <a:t>Next higher order mode reduced by 99.3%. </a:t>
            </a:r>
          </a:p>
          <a:p>
            <a:r>
              <a:rPr lang="en-US" sz="1800" dirty="0"/>
              <a:t>Everybody else between 84% to 96%. (except for 713 MHz which is small to begin with</a:t>
            </a:r>
            <a:r>
              <a:rPr lang="en-US" sz="1800" dirty="0" smtClean="0"/>
              <a:t>)</a:t>
            </a:r>
          </a:p>
          <a:p>
            <a:endParaRPr lang="en-US" sz="1800" dirty="0"/>
          </a:p>
          <a:p>
            <a:r>
              <a:rPr lang="en-US" sz="1800" dirty="0" smtClean="0"/>
              <a:t>Load resistance is 50Ω.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496489" y="5326569"/>
            <a:ext cx="161925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R</a:t>
            </a:r>
            <a:r>
              <a:rPr lang="en-US" sz="1100" baseline="-25000" dirty="0" err="1" smtClean="0"/>
              <a:t>shunt</a:t>
            </a:r>
            <a:r>
              <a:rPr lang="en-US" sz="1100" dirty="0" smtClean="0"/>
              <a:t> and </a:t>
            </a:r>
            <a:r>
              <a:rPr lang="en-US" sz="1100" dirty="0" err="1" smtClean="0"/>
              <a:t>R</a:t>
            </a:r>
            <a:r>
              <a:rPr lang="en-US" sz="1100" baseline="-25000" dirty="0" err="1" smtClean="0"/>
              <a:t>equiv</a:t>
            </a:r>
            <a:r>
              <a:rPr lang="en-US" sz="1100" dirty="0" smtClean="0"/>
              <a:t> (</a:t>
            </a:r>
            <a:r>
              <a:rPr lang="en-US" sz="1100" dirty="0" err="1" smtClean="0"/>
              <a:t>Ω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11" name="Rounded Rectangle 10"/>
          <p:cNvSpPr/>
          <p:nvPr/>
        </p:nvSpPr>
        <p:spPr>
          <a:xfrm>
            <a:off x="3577167" y="2820458"/>
            <a:ext cx="941916" cy="14169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41208" y="2554042"/>
            <a:ext cx="566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HOM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5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Y567 test to make sure that it can power cavity from 76 MHz to 106MHz.</a:t>
            </a:r>
          </a:p>
          <a:p>
            <a:r>
              <a:rPr lang="en-US" dirty="0" smtClean="0"/>
              <a:t>Test stand being built</a:t>
            </a:r>
          </a:p>
          <a:p>
            <a:pPr lvl="1"/>
            <a:r>
              <a:rPr lang="en-US" dirty="0" err="1" smtClean="0"/>
              <a:t>Werlatone</a:t>
            </a:r>
            <a:r>
              <a:rPr lang="en-US" dirty="0" smtClean="0"/>
              <a:t> power combiner ordered (should be here soon)</a:t>
            </a:r>
          </a:p>
          <a:p>
            <a:pPr lvl="1"/>
            <a:r>
              <a:rPr lang="en-US" dirty="0" smtClean="0"/>
              <a:t>Solid state </a:t>
            </a:r>
            <a:r>
              <a:rPr lang="en-US" dirty="0" smtClean="0"/>
              <a:t>driver is ordered</a:t>
            </a:r>
          </a:p>
          <a:p>
            <a:pPr lvl="2"/>
            <a:r>
              <a:rPr lang="en-US" dirty="0" smtClean="0"/>
              <a:t>Bid completed</a:t>
            </a:r>
          </a:p>
          <a:p>
            <a:pPr lvl="2"/>
            <a:r>
              <a:rPr lang="en-US" dirty="0" smtClean="0"/>
              <a:t>Vendor selected.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25" y="3950769"/>
            <a:ext cx="2771352" cy="2673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141" y="2773566"/>
            <a:ext cx="3442874" cy="20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50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of simulations and measurements have been done.</a:t>
            </a:r>
          </a:p>
          <a:p>
            <a:r>
              <a:rPr lang="en-US" dirty="0" smtClean="0"/>
              <a:t>No show stoppers so far</a:t>
            </a:r>
          </a:p>
          <a:p>
            <a:pPr lvl="1"/>
            <a:r>
              <a:rPr lang="en-US" dirty="0" smtClean="0"/>
              <a:t>Mechanical design has started</a:t>
            </a:r>
          </a:p>
          <a:p>
            <a:pPr lvl="2"/>
            <a:r>
              <a:rPr lang="en-US" dirty="0" smtClean="0"/>
              <a:t>Some challenges as to how to assemble the garnet and the alumina and RF windows.</a:t>
            </a:r>
          </a:p>
          <a:p>
            <a:pPr lvl="3"/>
            <a:r>
              <a:rPr lang="en-US" dirty="0" smtClean="0"/>
              <a:t>Got information </a:t>
            </a:r>
            <a:r>
              <a:rPr lang="en-US" dirty="0" smtClean="0"/>
              <a:t>from CERN RF group who are also working on a 2</a:t>
            </a:r>
            <a:r>
              <a:rPr lang="en-US" baseline="30000" dirty="0" smtClean="0"/>
              <a:t>nd</a:t>
            </a:r>
            <a:r>
              <a:rPr lang="en-US" dirty="0" smtClean="0"/>
              <a:t> harmonic </a:t>
            </a:r>
            <a:r>
              <a:rPr lang="en-US" dirty="0" smtClean="0"/>
              <a:t>cavity on how to glue garnet to alumina.</a:t>
            </a:r>
            <a:endParaRPr lang="en-US" dirty="0" smtClean="0"/>
          </a:p>
          <a:p>
            <a:pPr lvl="1"/>
            <a:r>
              <a:rPr lang="en-US" dirty="0" smtClean="0"/>
              <a:t>Solenoid design has started</a:t>
            </a:r>
          </a:p>
          <a:p>
            <a:pPr lvl="1"/>
            <a:r>
              <a:rPr lang="en-US" dirty="0" smtClean="0"/>
              <a:t>Low power mock cavity is at the shop.</a:t>
            </a:r>
          </a:p>
          <a:p>
            <a:pPr lvl="2"/>
            <a:r>
              <a:rPr lang="en-US" dirty="0" smtClean="0"/>
              <a:t>Held up by shutdown priority work.</a:t>
            </a:r>
          </a:p>
          <a:p>
            <a:pPr lvl="1"/>
            <a:r>
              <a:rPr lang="en-US" dirty="0" smtClean="0"/>
              <a:t>PA test stand design nearly done</a:t>
            </a:r>
          </a:p>
          <a:p>
            <a:pPr lvl="1"/>
            <a:r>
              <a:rPr lang="en-US" dirty="0" smtClean="0"/>
              <a:t>RF components have been ordered</a:t>
            </a:r>
          </a:p>
          <a:p>
            <a:pPr lvl="2"/>
            <a:r>
              <a:rPr lang="en-US" dirty="0" err="1" smtClean="0"/>
              <a:t>Werlatone</a:t>
            </a:r>
            <a:r>
              <a:rPr lang="en-US" dirty="0" smtClean="0"/>
              <a:t> power combiner</a:t>
            </a:r>
          </a:p>
          <a:p>
            <a:pPr lvl="2"/>
            <a:r>
              <a:rPr lang="en-US" dirty="0" smtClean="0"/>
              <a:t>Solid state driver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8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97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Capture</a:t>
            </a: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5D9172B-39AD-4C49-917C-A1726854BA8B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9/21/15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983E0C6-5841-B54B-9169-AF82FDB57307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graphicFrame>
        <p:nvGraphicFramePr>
          <p:cNvPr id="16389" name="Object 6"/>
          <p:cNvGraphicFramePr>
            <a:graphicFrameLocks noChangeAspect="1"/>
          </p:cNvGraphicFramePr>
          <p:nvPr/>
        </p:nvGraphicFramePr>
        <p:xfrm>
          <a:off x="0" y="4518025"/>
          <a:ext cx="5724525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Document" r:id="rId3" imgW="6552959" imgH="2285916" progId="Word.Document.12">
                  <p:embed/>
                </p:oleObj>
              </mc:Choice>
              <mc:Fallback>
                <p:oleObj name="Document" r:id="rId3" imgW="6552959" imgH="2285916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18025"/>
                        <a:ext cx="5724525" cy="199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518025"/>
            <a:ext cx="33321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60425"/>
            <a:ext cx="24828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228600" y="1000125"/>
            <a:ext cx="54959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Add in 2</a:t>
            </a:r>
            <a:r>
              <a:rPr lang="en-US" baseline="30000" dirty="0"/>
              <a:t>nd</a:t>
            </a:r>
            <a:r>
              <a:rPr lang="en-US" dirty="0"/>
              <a:t> harmonic cavity to help with capture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/>
              <a:t>Flattens bucket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/>
              <a:t>Increases bucket area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ESME simulation with 10500 particles, 5e12 protons at injection with 200 MHz </a:t>
            </a:r>
            <a:r>
              <a:rPr lang="en-US" dirty="0" err="1"/>
              <a:t>Linac</a:t>
            </a:r>
            <a:r>
              <a:rPr lang="en-US" dirty="0"/>
              <a:t> bunch structure.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/>
              <a:t>Increase of ~2% efficiency with 100 kV 2</a:t>
            </a:r>
            <a:r>
              <a:rPr lang="en-US" baseline="30000" dirty="0"/>
              <a:t>nd</a:t>
            </a:r>
            <a:r>
              <a:rPr lang="en-US" dirty="0"/>
              <a:t> harmonic cavity.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Transition crossing</a:t>
            </a:r>
          </a:p>
        </p:txBody>
      </p:sp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42042C8-ADD1-1D4B-A430-080CF76647F5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9/21/15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53D3C27-7209-4C47-82CA-584C7F2E9D46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16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65" y="4726293"/>
            <a:ext cx="2563480" cy="203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95275" y="1000125"/>
            <a:ext cx="862012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/>
              <a:t>There is a </a:t>
            </a:r>
            <a:r>
              <a:rPr lang="en-US" sz="1800" dirty="0" err="1"/>
              <a:t>quadrupole</a:t>
            </a:r>
            <a:r>
              <a:rPr lang="en-US" sz="1800" dirty="0"/>
              <a:t> oscillation after transition from bucket mismatch after transition even without space charge.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Goal is to use 2</a:t>
            </a:r>
            <a:r>
              <a:rPr lang="en-US" sz="1800" baseline="30000" dirty="0"/>
              <a:t>nd</a:t>
            </a:r>
            <a:r>
              <a:rPr lang="en-US" sz="1800" dirty="0"/>
              <a:t> harmonic to reduce mismatch.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One method is focus free transition crossing (FFTC).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/>
              <a:t>Note this is an </a:t>
            </a:r>
            <a:r>
              <a:rPr lang="en-US" sz="1800" b="1" dirty="0"/>
              <a:t>example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For FFTC to work, we have to have ~200 kV 2</a:t>
            </a:r>
            <a:r>
              <a:rPr lang="en-US" sz="1800" baseline="30000" dirty="0"/>
              <a:t>nd</a:t>
            </a:r>
            <a:r>
              <a:rPr lang="en-US" sz="1800" dirty="0"/>
              <a:t> harmonic voltage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/>
              <a:t>This requires 2 2</a:t>
            </a:r>
            <a:r>
              <a:rPr lang="en-US" sz="1800" baseline="30000" dirty="0"/>
              <a:t>nd</a:t>
            </a:r>
            <a:r>
              <a:rPr lang="en-US" sz="1800" dirty="0"/>
              <a:t> harmonic cavities.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/>
              <a:t>The idea is to flatten the RF voltage across the bunch before and after transition.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/>
              <a:t>This makes bunch “drift” with acceleration across transition.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/>
              <a:t>And an accelerating bucket with only the main RF is matched to the bunch distribution after transition</a:t>
            </a:r>
            <a:r>
              <a:rPr lang="en-US" sz="1800" dirty="0" smtClean="0"/>
              <a:t>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 smtClean="0"/>
              <a:t>FFTC has been demonstrated to work in Main Ring.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 dirty="0" err="1" smtClean="0"/>
              <a:t>Bhat</a:t>
            </a:r>
            <a:r>
              <a:rPr lang="en-US" sz="1800" dirty="0" smtClean="0"/>
              <a:t> et al, “</a:t>
            </a:r>
            <a:r>
              <a:rPr lang="en-US" sz="1800" dirty="0"/>
              <a:t>Transition crossing in proton synchrotrons using a flattened </a:t>
            </a:r>
            <a:r>
              <a:rPr lang="en-US" sz="1800" dirty="0" err="1"/>
              <a:t>rf</a:t>
            </a:r>
            <a:r>
              <a:rPr lang="en-US" sz="1800" dirty="0"/>
              <a:t> </a:t>
            </a:r>
            <a:r>
              <a:rPr lang="en-US" sz="1800" dirty="0" smtClean="0"/>
              <a:t>wave”, </a:t>
            </a:r>
            <a:r>
              <a:rPr lang="en-US" sz="1800" dirty="0" err="1" smtClean="0"/>
              <a:t>Phys</a:t>
            </a:r>
            <a:r>
              <a:rPr lang="en-US" sz="1800" dirty="0" smtClean="0"/>
              <a:t> Rev E, </a:t>
            </a:r>
            <a:r>
              <a:rPr lang="en-US" sz="1800" dirty="0" err="1" smtClean="0"/>
              <a:t>Vol</a:t>
            </a:r>
            <a:r>
              <a:rPr lang="en-US" sz="1800" dirty="0" smtClean="0"/>
              <a:t> 55, </a:t>
            </a:r>
            <a:r>
              <a:rPr lang="en-US" sz="1800" dirty="0" err="1" smtClean="0"/>
              <a:t>Num</a:t>
            </a:r>
            <a:r>
              <a:rPr lang="en-US" sz="1800" dirty="0" smtClean="0"/>
              <a:t> 1, 1028-1034, </a:t>
            </a:r>
            <a:r>
              <a:rPr lang="en-US" sz="1800" dirty="0" smtClean="0"/>
              <a:t>1997</a:t>
            </a:r>
            <a:r>
              <a:rPr lang="en-US" sz="1800" dirty="0" smtClean="0"/>
              <a:t>.</a:t>
            </a:r>
            <a:endParaRPr lang="en-US" sz="1800" dirty="0"/>
          </a:p>
          <a:p>
            <a:pPr eaLnBrk="1" hangingPunct="1">
              <a:buFont typeface="Arial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Helvetica" charset="0"/>
              </a:rPr>
              <a:t>Motivation and goals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>
                <a:latin typeface="Helvetica" charset="0"/>
              </a:rPr>
              <a:t>Motivation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To improve capture efficiency in the Booster at injection.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To improve efficiency of transition crossing.</a:t>
            </a:r>
          </a:p>
          <a:p>
            <a:pPr eaLnBrk="1" hangingPunct="1"/>
            <a:r>
              <a:rPr lang="en-US" sz="2000" dirty="0">
                <a:latin typeface="Helvetica" charset="0"/>
              </a:rPr>
              <a:t>Goal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Build a 2</a:t>
            </a:r>
            <a:r>
              <a:rPr lang="en-US" sz="2000" baseline="30000" dirty="0">
                <a:latin typeface="Helvetica" charset="0"/>
              </a:rPr>
              <a:t>nd</a:t>
            </a:r>
            <a:r>
              <a:rPr lang="en-US" sz="2000" dirty="0">
                <a:latin typeface="Helvetica" charset="0"/>
              </a:rPr>
              <a:t> harmonic cavity</a:t>
            </a:r>
          </a:p>
          <a:p>
            <a:pPr lvl="1" eaLnBrk="1" hangingPunct="1"/>
            <a:r>
              <a:rPr lang="en-US" sz="2000" dirty="0">
                <a:latin typeface="Helvetica" charset="0"/>
              </a:rPr>
              <a:t>Use as much as possible existing RF infrastructure</a:t>
            </a:r>
          </a:p>
          <a:p>
            <a:pPr lvl="2" eaLnBrk="1" hangingPunct="1"/>
            <a:r>
              <a:rPr lang="en-US" sz="1800" dirty="0">
                <a:latin typeface="Helvetica" charset="0"/>
              </a:rPr>
              <a:t>Tube Y567</a:t>
            </a:r>
          </a:p>
          <a:p>
            <a:pPr lvl="3" eaLnBrk="1" hangingPunct="1"/>
            <a:r>
              <a:rPr lang="en-US" sz="1600" dirty="0">
                <a:latin typeface="Helvetica" charset="0"/>
              </a:rPr>
              <a:t>Power </a:t>
            </a:r>
            <a:r>
              <a:rPr lang="en-US" sz="1600" dirty="0" smtClean="0">
                <a:latin typeface="Helvetica" charset="0"/>
              </a:rPr>
              <a:t>module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Bias supplies</a:t>
            </a:r>
            <a:endParaRPr lang="en-US" sz="1800" dirty="0" smtClean="0">
              <a:latin typeface="Helvetica" charset="0"/>
            </a:endParaRPr>
          </a:p>
          <a:p>
            <a:pPr eaLnBrk="1" hangingPunct="1"/>
            <a:r>
              <a:rPr lang="en-US" sz="2000" dirty="0" smtClean="0">
                <a:latin typeface="Helvetica" charset="0"/>
              </a:rPr>
              <a:t>Choice of biasing</a:t>
            </a:r>
          </a:p>
          <a:p>
            <a:pPr lvl="1" eaLnBrk="1" hangingPunct="1"/>
            <a:r>
              <a:rPr lang="en-US" sz="2000" dirty="0" smtClean="0">
                <a:latin typeface="Helvetica" charset="0"/>
              </a:rPr>
              <a:t>Parallel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Currently used in Booster</a:t>
            </a:r>
          </a:p>
          <a:p>
            <a:pPr lvl="1" eaLnBrk="1" hangingPunct="1"/>
            <a:r>
              <a:rPr lang="en-US" sz="2000" dirty="0" smtClean="0">
                <a:latin typeface="Helvetica" charset="0"/>
              </a:rPr>
              <a:t>Perpendicular</a:t>
            </a:r>
          </a:p>
          <a:p>
            <a:pPr lvl="2" eaLnBrk="1" hangingPunct="1"/>
            <a:r>
              <a:rPr lang="en-US" sz="1800" dirty="0" smtClean="0">
                <a:latin typeface="Helvetica" charset="0"/>
              </a:rPr>
              <a:t>Currently used in Recycler capture </a:t>
            </a:r>
            <a:r>
              <a:rPr lang="en-US" sz="1800" dirty="0" smtClean="0">
                <a:latin typeface="Helvetica" charset="0"/>
              </a:rPr>
              <a:t>cavities (10 kHz swing)</a:t>
            </a:r>
            <a:endParaRPr lang="en-US" sz="1800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768C8BE-BD8D-3549-BBA2-27629B914399}" type="datetime1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9/21/15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004C97"/>
                </a:solidFill>
                <a:latin typeface="Helvetica" charset="0"/>
              </a:rPr>
              <a:t>C.Y. Tan | 2nd Harmonic Perpendicular Biased Cavity for Booster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56C9E9B-5AD1-BD4D-8415-D4D725984AF6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Perpendicular bias </a:t>
            </a:r>
            <a:r>
              <a:rPr lang="en-US" dirty="0" err="1" smtClean="0"/>
              <a:t>vs</a:t>
            </a:r>
            <a:r>
              <a:rPr lang="en-US" dirty="0" smtClean="0"/>
              <a:t> Parallel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Garnet – Al doped ferrite that contains yttrium.</a:t>
            </a:r>
          </a:p>
          <a:p>
            <a:r>
              <a:rPr lang="en-US" sz="2000" dirty="0" smtClean="0"/>
              <a:t>Perpendicular </a:t>
            </a:r>
            <a:r>
              <a:rPr lang="en-US" sz="2000" dirty="0" smtClean="0"/>
              <a:t>biased garnet has higher Q than parallel bias</a:t>
            </a:r>
          </a:p>
          <a:p>
            <a:pPr lvl="1"/>
            <a:r>
              <a:rPr lang="en-US" sz="2000" dirty="0" smtClean="0"/>
              <a:t>Q can be a factor of 2 to 4 times higher (frequency dependent)</a:t>
            </a:r>
          </a:p>
          <a:p>
            <a:pPr lvl="1"/>
            <a:r>
              <a:rPr lang="en-US" sz="2000" dirty="0" smtClean="0"/>
              <a:t>Higher Q means higher gap voltage</a:t>
            </a:r>
          </a:p>
          <a:p>
            <a:pPr lvl="1"/>
            <a:r>
              <a:rPr lang="en-US" sz="2000" dirty="0" smtClean="0"/>
              <a:t>Higher Q means lower average power loss in garnet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Made the technical choice of doing a perpendicular biased cavity to get 100 kV in a cavity &lt; 1 m long.</a:t>
            </a:r>
          </a:p>
          <a:p>
            <a:r>
              <a:rPr lang="en-US" sz="2000" dirty="0" smtClean="0"/>
              <a:t>However, losses are not uniform in garnet</a:t>
            </a:r>
          </a:p>
          <a:p>
            <a:pPr lvl="1"/>
            <a:r>
              <a:rPr lang="en-US" sz="2000" dirty="0" smtClean="0"/>
              <a:t>Local hotspots have to be taken care of with cooling</a:t>
            </a:r>
          </a:p>
          <a:p>
            <a:pPr lvl="1"/>
            <a:r>
              <a:rPr lang="en-US" sz="2000" dirty="0" smtClean="0"/>
              <a:t>Location of hotspot makes cooling a challenge</a:t>
            </a:r>
          </a:p>
          <a:p>
            <a:r>
              <a:rPr lang="en-US" sz="2000" dirty="0" smtClean="0"/>
              <a:t>Heating is the major cause of prior failures of perpendicular  cavities with a large frequency swing &gt; </a:t>
            </a:r>
            <a:r>
              <a:rPr lang="en-US" sz="2000" dirty="0" smtClean="0"/>
              <a:t>10 </a:t>
            </a:r>
            <a:r>
              <a:rPr lang="en-US" sz="2000" dirty="0" err="1" smtClean="0"/>
              <a:t>MHz.</a:t>
            </a:r>
            <a:endParaRPr lang="en-US" sz="2000" dirty="0" smtClean="0"/>
          </a:p>
          <a:p>
            <a:pPr lvl="1"/>
            <a:r>
              <a:rPr lang="en-US" sz="2000" dirty="0" smtClean="0"/>
              <a:t>Special care and feeding to make sure that this does not happen.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(as of </a:t>
            </a:r>
            <a:r>
              <a:rPr lang="en-US" dirty="0" smtClean="0"/>
              <a:t>24</a:t>
            </a:r>
            <a:r>
              <a:rPr lang="en-US" dirty="0" smtClean="0"/>
              <a:t> </a:t>
            </a:r>
            <a:r>
              <a:rPr lang="en-US" dirty="0" smtClean="0"/>
              <a:t>Sep 2015)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6" y="943927"/>
            <a:ext cx="4646266" cy="4885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3202" y="1104761"/>
            <a:ext cx="3502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Power module is modified Booster power module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Uses same Y567 tube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Beampipe</a:t>
            </a:r>
            <a:r>
              <a:rPr lang="en-US" sz="1800" dirty="0" smtClean="0"/>
              <a:t> ID to match 3”.</a:t>
            </a:r>
          </a:p>
          <a:p>
            <a:endParaRPr lang="en-US" sz="1800" dirty="0"/>
          </a:p>
          <a:p>
            <a:r>
              <a:rPr lang="en-US" sz="1800" dirty="0" smtClean="0"/>
              <a:t>Not shown: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Window in body of cavity.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HOM damper cavity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Final solenoid design.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16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range and proposed ramps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81153" y="3686432"/>
            <a:ext cx="43342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Reduce duty factor to 3 </a:t>
            </a:r>
            <a:r>
              <a:rPr lang="en-US" sz="2000" dirty="0" err="1" smtClean="0"/>
              <a:t>ms</a:t>
            </a:r>
            <a:r>
              <a:rPr lang="en-US" sz="2000" dirty="0" smtClean="0"/>
              <a:t> on at injection and 3 </a:t>
            </a:r>
            <a:r>
              <a:rPr lang="en-US" sz="2000" dirty="0" err="1" smtClean="0"/>
              <a:t>ms</a:t>
            </a:r>
            <a:r>
              <a:rPr lang="en-US" sz="2000" dirty="0" smtClean="0"/>
              <a:t> on at transition to mitigate any heating problems.</a:t>
            </a:r>
          </a:p>
          <a:p>
            <a:endParaRPr lang="en-US" sz="2000" dirty="0"/>
          </a:p>
          <a:p>
            <a:r>
              <a:rPr lang="en-US" sz="2000" dirty="0" smtClean="0"/>
              <a:t>Duty factor 10%.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46" y="1027350"/>
            <a:ext cx="4180947" cy="2659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003300"/>
            <a:ext cx="4310792" cy="2366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60973" y="1599514"/>
            <a:ext cx="153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injection: 75.73 MHz</a:t>
            </a:r>
          </a:p>
          <a:p>
            <a:r>
              <a:rPr lang="en-US" sz="1200" dirty="0" smtClean="0"/>
              <a:t>transition: 104.5 MHz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556000"/>
            <a:ext cx="418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tuning range is 30 MHz starting from 76 MHz to 106 MHz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74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AL800 loss tangent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629" y="11804273"/>
            <a:ext cx="3387255" cy="5992835"/>
          </a:xfrm>
          <a:prstGeom prst="rect">
            <a:avLst/>
          </a:prstGeom>
        </p:spPr>
      </p:pic>
      <p:pic>
        <p:nvPicPr>
          <p:cNvPr id="8" name="Picture 7" descr="C:\Users\madrak\Desktop\IMAG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966" y="11612350"/>
            <a:ext cx="35052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len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649" y="17985006"/>
            <a:ext cx="3629841" cy="5264130"/>
          </a:xfrm>
          <a:prstGeom prst="rect">
            <a:avLst/>
          </a:prstGeom>
        </p:spPr>
      </p:pic>
      <p:pic>
        <p:nvPicPr>
          <p:cNvPr id="10" name="Picture 9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029" y="11956673"/>
            <a:ext cx="3387255" cy="5992835"/>
          </a:xfrm>
          <a:prstGeom prst="rect">
            <a:avLst/>
          </a:prstGeom>
        </p:spPr>
      </p:pic>
      <p:pic>
        <p:nvPicPr>
          <p:cNvPr id="11" name="Picture 10" descr="C:\Users\madrak\Desktop\IMAG0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366" y="11764750"/>
            <a:ext cx="35052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oleno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049" y="18137406"/>
            <a:ext cx="3629841" cy="5264130"/>
          </a:xfrm>
          <a:prstGeom prst="rect">
            <a:avLst/>
          </a:prstGeom>
        </p:spPr>
      </p:pic>
      <p:pic>
        <p:nvPicPr>
          <p:cNvPr id="13" name="Picture 12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429" y="12109073"/>
            <a:ext cx="3387255" cy="5992835"/>
          </a:xfrm>
          <a:prstGeom prst="rect">
            <a:avLst/>
          </a:prstGeom>
        </p:spPr>
      </p:pic>
      <p:pic>
        <p:nvPicPr>
          <p:cNvPr id="14" name="Picture 13" descr="IMAG07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829" y="12261473"/>
            <a:ext cx="3387255" cy="5992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435" y="13749163"/>
            <a:ext cx="2476861" cy="2160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3926" y="11837367"/>
            <a:ext cx="2709056" cy="1828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4018" y="11837367"/>
            <a:ext cx="3298535" cy="16375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0281" y="11259891"/>
            <a:ext cx="2431166" cy="24892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98680" y="13801341"/>
            <a:ext cx="3145524" cy="2119150"/>
          </a:xfrm>
          <a:prstGeom prst="rect">
            <a:avLst/>
          </a:prstGeom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150541"/>
              </p:ext>
            </p:extLst>
          </p:nvPr>
        </p:nvGraphicFramePr>
        <p:xfrm>
          <a:off x="16726890" y="13801340"/>
          <a:ext cx="2249732" cy="21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35" y="13901563"/>
            <a:ext cx="2476861" cy="2160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6326" y="11989767"/>
            <a:ext cx="2709056" cy="18286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418" y="11989767"/>
            <a:ext cx="3298535" cy="16375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72681" y="11412291"/>
            <a:ext cx="2431166" cy="24892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51080" y="13953741"/>
            <a:ext cx="3145524" cy="2119150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132644"/>
              </p:ext>
            </p:extLst>
          </p:nvPr>
        </p:nvGraphicFramePr>
        <p:xfrm>
          <a:off x="16879290" y="13953740"/>
          <a:ext cx="2249732" cy="211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8" name="Picture 27" descr="measur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8" y="965578"/>
            <a:ext cx="8233517" cy="44217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9875" y="5375343"/>
            <a:ext cx="8158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It is critical to get the loss tangent </a:t>
            </a:r>
            <a:r>
              <a:rPr lang="en-US" sz="1600" dirty="0" err="1" smtClean="0"/>
              <a:t>tanδ</a:t>
            </a:r>
            <a:r>
              <a:rPr lang="en-US" sz="1600" dirty="0" smtClean="0"/>
              <a:t> = μ’’/μ’ correct.</a:t>
            </a:r>
          </a:p>
          <a:p>
            <a:r>
              <a:rPr lang="en-US" sz="1600" dirty="0" smtClean="0"/>
              <a:t>I. </a:t>
            </a:r>
            <a:r>
              <a:rPr lang="en-US" sz="1600" dirty="0" err="1" smtClean="0"/>
              <a:t>Terechine</a:t>
            </a:r>
            <a:r>
              <a:rPr lang="en-US" sz="1600" dirty="0" smtClean="0"/>
              <a:t>,  G. Romanov (TD) and R. </a:t>
            </a:r>
            <a:r>
              <a:rPr lang="en-US" sz="1600" dirty="0" err="1" smtClean="0"/>
              <a:t>Madrak</a:t>
            </a:r>
            <a:r>
              <a:rPr lang="en-US" sz="1600" dirty="0" smtClean="0"/>
              <a:t> (AD) spent 6 months doing both simulations and measurements to get these numbers.</a:t>
            </a:r>
          </a:p>
          <a:p>
            <a:r>
              <a:rPr lang="en-US" sz="1600" dirty="0" smtClean="0"/>
              <a:t>These are the best measurements of AL800.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053666" y="1337733"/>
            <a:ext cx="200660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Surface magnetic flux density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8154002" y="3039533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300 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3200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analyses with alumina cooling disks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789" t="6641" r="5648" b="15550"/>
          <a:stretch/>
        </p:blipFill>
        <p:spPr>
          <a:xfrm>
            <a:off x="4515531" y="3496519"/>
            <a:ext cx="4399869" cy="20604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789" t="4950" r="26247" b="8130"/>
          <a:stretch/>
        </p:blipFill>
        <p:spPr>
          <a:xfrm>
            <a:off x="5338106" y="973922"/>
            <a:ext cx="3103161" cy="194917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9024" t="19597" r="18531" b="14914"/>
          <a:stretch/>
        </p:blipFill>
        <p:spPr>
          <a:xfrm>
            <a:off x="188607" y="973923"/>
            <a:ext cx="4076036" cy="194405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3760" y="3467602"/>
            <a:ext cx="432692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 conductivity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- 30 W/K/m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Al800  - 3.5 W/K/m            </a:t>
            </a:r>
          </a:p>
          <a:p>
            <a:pPr lvl="0">
              <a:spcBef>
                <a:spcPct val="20000"/>
              </a:spcBef>
            </a:pPr>
            <a:r>
              <a:rPr lang="en-US" sz="1400" b="1" dirty="0" smtClean="0">
                <a:solidFill>
                  <a:srgbClr val="404040"/>
                </a:solidFill>
                <a:latin typeface="Times New Roman" panose="02020603050405020304" pitchFamily="18" charset="0"/>
                <a:ea typeface="Geneva" charset="0"/>
                <a:cs typeface="Times New Roman" panose="02020603050405020304" pitchFamily="18" charset="0"/>
              </a:rPr>
              <a:t>Simulation</a:t>
            </a:r>
            <a:r>
              <a:rPr lang="en-US" sz="1400" dirty="0" smtClean="0">
                <a:solidFill>
                  <a:srgbClr val="404040"/>
                </a:solidFill>
                <a:latin typeface="Times New Roman" panose="02020603050405020304" pitchFamily="18" charset="0"/>
                <a:ea typeface="Geneva" charset="0"/>
                <a:cs typeface="Times New Roman" panose="02020603050405020304" pitchFamily="18" charset="0"/>
              </a:rPr>
              <a:t> with thermal losses of P=3.2 kW and cooling water temperature of 25 °C, old ramp. </a:t>
            </a:r>
            <a:endParaRPr lang="en-US" sz="1400" dirty="0">
              <a:solidFill>
                <a:srgbClr val="404040"/>
              </a:solidFill>
              <a:latin typeface="Times New Roman" panose="02020603050405020304" pitchFamily="18" charset="0"/>
              <a:ea typeface="Geneva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6625" y="1241822"/>
            <a:ext cx="160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Alumina disks, 99.5%, 3 mm thickness</a:t>
            </a:r>
            <a:endParaRPr lang="en-US" sz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304868" y="1352153"/>
            <a:ext cx="955676" cy="117516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420134" y="1797460"/>
            <a:ext cx="1339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jackets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82669" y="1971802"/>
            <a:ext cx="437465" cy="329513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982672" y="1098160"/>
            <a:ext cx="437462" cy="85318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4319" y="906876"/>
            <a:ext cx="3750734" cy="276999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Imported distribution 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thermal losses for f=74.7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65094" y="4737782"/>
            <a:ext cx="147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FFFF00"/>
                </a:solidFill>
                <a:latin typeface="Calibri"/>
                <a:ea typeface="+mn-ea"/>
              </a:rPr>
              <a:t>T_max</a:t>
            </a: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</a:rPr>
              <a:t> = 63°C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1206" y="5562040"/>
            <a:ext cx="222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distribution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17040" t="3606" r="16440" b="10353"/>
          <a:stretch/>
        </p:blipFill>
        <p:spPr>
          <a:xfrm>
            <a:off x="1973975" y="2179262"/>
            <a:ext cx="1912950" cy="1125265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2518756" y="1653961"/>
            <a:ext cx="240921" cy="911850"/>
          </a:xfrm>
          <a:prstGeom prst="straightConnector1">
            <a:avLst/>
          </a:prstGeom>
          <a:noFill/>
          <a:ln w="19050" cap="flat" cmpd="sng" algn="ctr">
            <a:solidFill>
              <a:srgbClr val="FFFF00"/>
            </a:solidFill>
            <a:prstDash val="soli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979519" y="2713142"/>
            <a:ext cx="1691281" cy="276999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W_max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1.13 W/cm^3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1592" y="2955960"/>
            <a:ext cx="1251114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Ferrite disks,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mm thickness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1782706" y="2917978"/>
            <a:ext cx="652923" cy="268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740307"/>
            <a:ext cx="3667066" cy="20160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90333" y="4876281"/>
            <a:ext cx="61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4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magnet (Preliminary)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48586" y="977173"/>
            <a:ext cx="8762766" cy="8516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Central part of the flux return is made of low-frequency high permeability ferrite; peripheral part of the flux return is assembled using silicon steel plates.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55354" y="1828800"/>
            <a:ext cx="4883972" cy="4195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6143" y="1828800"/>
            <a:ext cx="3875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Thickness of the yoke will be optimized to avoid saturation.</a:t>
            </a:r>
          </a:p>
          <a:p>
            <a:r>
              <a:rPr lang="en-US" sz="1800" dirty="0" smtClean="0"/>
              <a:t>Shape of the poles will be optimized for better field uniformity in the garnet material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36143" y="3382505"/>
            <a:ext cx="377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Expected inductance of the coil is ~2.5 </a:t>
            </a:r>
            <a:r>
              <a:rPr lang="en-US" sz="1800" dirty="0" err="1" smtClean="0"/>
              <a:t>mH</a:t>
            </a:r>
            <a:r>
              <a:rPr lang="en-US" sz="1800" dirty="0" smtClean="0"/>
              <a:t> at the maximum current and ~3.5 </a:t>
            </a:r>
            <a:r>
              <a:rPr lang="en-US" sz="1800" dirty="0" err="1" smtClean="0"/>
              <a:t>mH</a:t>
            </a:r>
            <a:r>
              <a:rPr lang="en-US" sz="1800" dirty="0" smtClean="0"/>
              <a:t> at the minimum current 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136143" y="4463508"/>
            <a:ext cx="3875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Expected resistive voltage is ~9 V;</a:t>
            </a:r>
          </a:p>
          <a:p>
            <a:r>
              <a:rPr lang="en-US" sz="1800" dirty="0" smtClean="0"/>
              <a:t>Inductive voltage is ~45 V.</a:t>
            </a:r>
          </a:p>
          <a:p>
            <a:endParaRPr lang="en-US" sz="1800" dirty="0"/>
          </a:p>
          <a:p>
            <a:r>
              <a:rPr lang="en-US" sz="1800" dirty="0" smtClean="0"/>
              <a:t>Existing Booster bias supplies will be able to drive this solenoid.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8805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 locations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F761C-7B3B-7A4D-A549-7DB2CD063D8B}" type="datetime1">
              <a:rPr lang="en-US" smtClean="0"/>
              <a:pPr>
                <a:defRPr/>
              </a:pPr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C.Y. Tan | 2nd Harmonic Perpendicular Biased Cavity for Booster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161" y="1037779"/>
            <a:ext cx="2146530" cy="14610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967" y="946214"/>
            <a:ext cx="2433784" cy="1601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438" y="2816323"/>
            <a:ext cx="2152904" cy="1456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514" y="2792496"/>
            <a:ext cx="2273824" cy="1485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900" y="4583798"/>
            <a:ext cx="2191004" cy="1412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3" y="1074474"/>
            <a:ext cx="2200851" cy="13876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5129" y="2679263"/>
            <a:ext cx="2570838" cy="1904535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00" y="2881956"/>
            <a:ext cx="2236355" cy="15113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79169" y="4393352"/>
            <a:ext cx="52972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HFSS used to calculate surface </a:t>
            </a:r>
            <a:r>
              <a:rPr lang="en-US" sz="1800" dirty="0" smtClean="0"/>
              <a:t>currents, E-fields, </a:t>
            </a:r>
            <a:r>
              <a:rPr lang="en-US" sz="1800" dirty="0" smtClean="0"/>
              <a:t>volume losses in ceramic.</a:t>
            </a:r>
          </a:p>
          <a:p>
            <a:r>
              <a:rPr lang="en-US" sz="1800" dirty="0" smtClean="0"/>
              <a:t>Looking at the data, this is the initial choice. This allows us to have dry nitrogen, or SF6 in garnet region to reduce </a:t>
            </a:r>
            <a:r>
              <a:rPr lang="en-US" sz="1800" dirty="0" err="1" smtClean="0"/>
              <a:t>multipactoring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This choice also allows for easier assembly.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400708" y="4210270"/>
            <a:ext cx="678461" cy="452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45539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11893</TotalTime>
  <Words>1348</Words>
  <Application>Microsoft Macintosh PowerPoint</Application>
  <PresentationFormat>On-screen Show (4:3)</PresentationFormat>
  <Paragraphs>194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FNAL_TemplateMac_060514</vt:lpstr>
      <vt:lpstr>Fermilab: Footer Only</vt:lpstr>
      <vt:lpstr>Document</vt:lpstr>
      <vt:lpstr>2nd Harmonic Perpendicular Biased Cavity for Booster</vt:lpstr>
      <vt:lpstr>Motivation and goals</vt:lpstr>
      <vt:lpstr>Perpendicular bias vs Parallel bias</vt:lpstr>
      <vt:lpstr>Cavity (as of 24 Sep 2015)</vt:lpstr>
      <vt:lpstr>Tuning range and proposed ramps</vt:lpstr>
      <vt:lpstr>Measurement of AL800 loss tangent</vt:lpstr>
      <vt:lpstr>Thermal analyses with alumina cooling disks</vt:lpstr>
      <vt:lpstr>Solenoid magnet (Preliminary)</vt:lpstr>
      <vt:lpstr>Window locations</vt:lpstr>
      <vt:lpstr>Power coupler</vt:lpstr>
      <vt:lpstr>HOM damper</vt:lpstr>
      <vt:lpstr>PA test</vt:lpstr>
      <vt:lpstr>Conclusion</vt:lpstr>
      <vt:lpstr>Spare slides</vt:lpstr>
      <vt:lpstr>Capture</vt:lpstr>
      <vt:lpstr>Transition crossing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Cheng-Yang Tan</cp:lastModifiedBy>
  <cp:revision>239</cp:revision>
  <cp:lastPrinted>2014-01-20T19:40:21Z</cp:lastPrinted>
  <dcterms:created xsi:type="dcterms:W3CDTF">2014-01-03T20:18:13Z</dcterms:created>
  <dcterms:modified xsi:type="dcterms:W3CDTF">2015-09-25T16:03:07Z</dcterms:modified>
</cp:coreProperties>
</file>