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11"/>
  </p:notesMasterIdLst>
  <p:handoutMasterIdLst>
    <p:handoutMasterId r:id="rId12"/>
  </p:handoutMasterIdLst>
  <p:sldIdLst>
    <p:sldId id="265" r:id="rId3"/>
    <p:sldId id="266" r:id="rId4"/>
    <p:sldId id="267" r:id="rId5"/>
    <p:sldId id="268" r:id="rId6"/>
    <p:sldId id="269" r:id="rId7"/>
    <p:sldId id="270" r:id="rId8"/>
    <p:sldId id="271" r:id="rId9"/>
    <p:sldId id="272" r:id="rId10"/>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286000" algn="l" defTabSz="914400" rtl="0" eaLnBrk="1" latinLnBrk="0" hangingPunct="1">
      <a:defRPr sz="2400" kern="1200">
        <a:solidFill>
          <a:schemeClr val="tx1"/>
        </a:solidFill>
        <a:latin typeface="Calibri" panose="020F0502020204030204" pitchFamily="34" charset="0"/>
        <a:ea typeface="Geneva" pitchFamily="121" charset="-128"/>
        <a:cs typeface="+mn-cs"/>
      </a:defRPr>
    </a:lvl6pPr>
    <a:lvl7pPr marL="2743200" algn="l" defTabSz="914400" rtl="0" eaLnBrk="1" latinLnBrk="0" hangingPunct="1">
      <a:defRPr sz="2400" kern="1200">
        <a:solidFill>
          <a:schemeClr val="tx1"/>
        </a:solidFill>
        <a:latin typeface="Calibri" panose="020F0502020204030204" pitchFamily="34" charset="0"/>
        <a:ea typeface="Geneva" pitchFamily="121" charset="-128"/>
        <a:cs typeface="+mn-cs"/>
      </a:defRPr>
    </a:lvl7pPr>
    <a:lvl8pPr marL="3200400" algn="l" defTabSz="914400" rtl="0" eaLnBrk="1" latinLnBrk="0" hangingPunct="1">
      <a:defRPr sz="2400" kern="1200">
        <a:solidFill>
          <a:schemeClr val="tx1"/>
        </a:solidFill>
        <a:latin typeface="Calibri" panose="020F0502020204030204" pitchFamily="34" charset="0"/>
        <a:ea typeface="Geneva" pitchFamily="121" charset="-128"/>
        <a:cs typeface="+mn-cs"/>
      </a:defRPr>
    </a:lvl8pPr>
    <a:lvl9pPr marL="3657600" algn="l" defTabSz="914400" rtl="0" eaLnBrk="1" latinLnBrk="0" hangingPunct="1">
      <a:defRPr sz="2400" kern="1200">
        <a:solidFill>
          <a:schemeClr val="tx1"/>
        </a:solidFill>
        <a:latin typeface="Calibri" panose="020F0502020204030204" pitchFamily="34" charset="0"/>
        <a:ea typeface="Geneva" pitchFamily="121"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snapToObjects="1">
      <p:cViewPr varScale="1">
        <p:scale>
          <a:sx n="72" d="100"/>
          <a:sy n="72" d="100"/>
        </p:scale>
        <p:origin x="222" y="72"/>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80DBBE75-B897-4C2D-851E-711B34683BA3}" type="datetimeFigureOut">
              <a:rPr lang="en-US" altLang="en-US"/>
              <a:pPr/>
              <a:t>10/28/2015</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CABB725D-266A-4787-B290-EA1B21029282}" type="slidenum">
              <a:rPr lang="en-US" altLang="en-US"/>
              <a:pPr/>
              <a:t>‹#›</a:t>
            </a:fld>
            <a:endParaRPr lang="en-US" altLang="en-US"/>
          </a:p>
        </p:txBody>
      </p:sp>
    </p:spTree>
    <p:extLst>
      <p:ext uri="{BB962C8B-B14F-4D97-AF65-F5344CB8AC3E}">
        <p14:creationId xmlns:p14="http://schemas.microsoft.com/office/powerpoint/2010/main" val="3016761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4050BF1F-29FD-4232-8E96-B3FD1DCB3ADE}" type="datetimeFigureOut">
              <a:rPr lang="en-US" altLang="en-US"/>
              <a:pPr/>
              <a:t>10/28/2015</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60BFB643-3B51-4A23-96A6-8ED93A064CCD}" type="slidenum">
              <a:rPr lang="en-US" altLang="en-US"/>
              <a:pPr/>
              <a:t>‹#›</a:t>
            </a:fld>
            <a:endParaRPr lang="en-US" altLang="en-US"/>
          </a:p>
        </p:txBody>
      </p:sp>
    </p:spTree>
    <p:extLst>
      <p:ext uri="{BB962C8B-B14F-4D97-AF65-F5344CB8AC3E}">
        <p14:creationId xmlns:p14="http://schemas.microsoft.com/office/powerpoint/2010/main" val="17794760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smtClean="0"/>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smtClean="0"/>
              <a:t>Click to edit Master text styles</a:t>
            </a:r>
          </a:p>
        </p:txBody>
      </p:sp>
    </p:spTree>
    <p:extLst>
      <p:ext uri="{BB962C8B-B14F-4D97-AF65-F5344CB8AC3E}">
        <p14:creationId xmlns:p14="http://schemas.microsoft.com/office/powerpoint/2010/main" val="419007980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fld id="{50889BEA-2B91-403F-ADA4-053DEE04721E}" type="datetime1">
              <a:rPr lang="en-US" altLang="en-US"/>
              <a:pPr/>
              <a:t>10/28/2015</a:t>
            </a:fld>
            <a:endParaRPr lang="en-US" altLang="en-US"/>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a:p>
        </p:txBody>
      </p:sp>
    </p:spTree>
    <p:extLst>
      <p:ext uri="{BB962C8B-B14F-4D97-AF65-F5344CB8AC3E}">
        <p14:creationId xmlns:p14="http://schemas.microsoft.com/office/powerpoint/2010/main" val="211822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fld id="{6A3537A3-8C6B-43C4-A25C-FC2CE8D9D9BB}" type="datetime1">
              <a:rPr lang="en-US" altLang="en-US"/>
              <a:pPr/>
              <a:t>10/28/2015</a:t>
            </a:fld>
            <a:endParaRPr lang="en-US" altLang="en-US"/>
          </a:p>
        </p:txBody>
      </p:sp>
      <p:sp>
        <p:nvSpPr>
          <p:cNvPr id="8" name="Footer Placeholder 4"/>
          <p:cNvSpPr>
            <a:spLocks noGrp="1"/>
          </p:cNvSpPr>
          <p:nvPr>
            <p:ph type="ftr" sz="quarter" idx="20"/>
          </p:nvPr>
        </p:nvSpPr>
        <p:spPr/>
        <p:txBody>
          <a:bodyPr/>
          <a:lstStyle>
            <a:lvl1pPr>
              <a:defRPr sz="1200" dirty="0" smtClean="0"/>
            </a:lvl1pPr>
          </a:lstStyle>
          <a:p>
            <a:pPr>
              <a:defRPr/>
            </a:pPr>
            <a:r>
              <a:rPr lang="en-US"/>
              <a:t>Presenter | Presentation Title</a:t>
            </a:r>
            <a:endParaRPr lang="en-US" b="1"/>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a:p>
        </p:txBody>
      </p:sp>
    </p:spTree>
    <p:extLst>
      <p:ext uri="{BB962C8B-B14F-4D97-AF65-F5344CB8AC3E}">
        <p14:creationId xmlns:p14="http://schemas.microsoft.com/office/powerpoint/2010/main" val="2099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fld id="{2B1CF01D-1604-4C8E-BF6F-5634B5B9B0FA}" type="datetime1">
              <a:rPr lang="en-US" altLang="en-US"/>
              <a:pPr/>
              <a:t>10/28/2015</a:t>
            </a:fld>
            <a:endParaRPr lang="en-US" altLang="en-US"/>
          </a:p>
        </p:txBody>
      </p:sp>
      <p:sp>
        <p:nvSpPr>
          <p:cNvPr id="6" name="Footer Placeholder 4"/>
          <p:cNvSpPr>
            <a:spLocks noGrp="1"/>
          </p:cNvSpPr>
          <p:nvPr>
            <p:ph type="ftr" sz="quarter" idx="17"/>
          </p:nvPr>
        </p:nvSpPr>
        <p:spPr/>
        <p:txBody>
          <a:bodyPr/>
          <a:lstStyle>
            <a:lvl1pPr>
              <a:defRPr sz="1200" dirty="0" smtClean="0"/>
            </a:lvl1pPr>
          </a:lstStyle>
          <a:p>
            <a:pPr>
              <a:defRPr/>
            </a:pPr>
            <a:r>
              <a:rPr lang="en-US"/>
              <a:t>Presenter | Presentation Title</a:t>
            </a:r>
            <a:endParaRPr lang="en-US" b="1"/>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a:p>
        </p:txBody>
      </p:sp>
    </p:spTree>
    <p:extLst>
      <p:ext uri="{BB962C8B-B14F-4D97-AF65-F5344CB8AC3E}">
        <p14:creationId xmlns:p14="http://schemas.microsoft.com/office/powerpoint/2010/main" val="30437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fld id="{5E62D87C-608A-49B4-979E-2C9EC8FFFA3E}" type="datetime1">
              <a:rPr lang="en-US" altLang="en-US"/>
              <a:pPr/>
              <a:t>10/28/2015</a:t>
            </a:fld>
            <a:endParaRPr lang="en-US" altLang="en-US"/>
          </a:p>
        </p:txBody>
      </p:sp>
      <p:sp>
        <p:nvSpPr>
          <p:cNvPr id="6" name="Footer Placeholder 4"/>
          <p:cNvSpPr>
            <a:spLocks noGrp="1"/>
          </p:cNvSpPr>
          <p:nvPr>
            <p:ph type="ftr" sz="quarter" idx="11"/>
          </p:nvPr>
        </p:nvSpPr>
        <p:spPr/>
        <p:txBody>
          <a:bodyPr/>
          <a:lstStyle>
            <a:lvl1pPr>
              <a:defRPr sz="1200" dirty="0" smtClean="0"/>
            </a:lvl1pPr>
          </a:lstStyle>
          <a:p>
            <a:pPr>
              <a:defRPr/>
            </a:pPr>
            <a:r>
              <a:rPr lang="en-US"/>
              <a:t>Presenter | Presentation Title</a:t>
            </a:r>
            <a:endParaRPr lang="en-US" b="1"/>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a:p>
        </p:txBody>
      </p:sp>
    </p:spTree>
    <p:extLst>
      <p:ext uri="{BB962C8B-B14F-4D97-AF65-F5344CB8AC3E}">
        <p14:creationId xmlns:p14="http://schemas.microsoft.com/office/powerpoint/2010/main" val="112733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3"/>
          <p:cNvSpPr>
            <a:spLocks noGrp="1"/>
          </p:cNvSpPr>
          <p:nvPr>
            <p:ph type="dt" sz="half" idx="1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EAD63FCB-C847-421A-A82C-644CA8D55BDB}" type="datetime1">
              <a:rPr lang="en-US" altLang="en-US"/>
              <a:pPr/>
              <a:t>10/28/2015</a:t>
            </a:fld>
            <a:endParaRPr lang="en-US" altLang="en-US"/>
          </a:p>
        </p:txBody>
      </p:sp>
      <p:sp>
        <p:nvSpPr>
          <p:cNvPr id="4" name="Footer Placeholder 4"/>
          <p:cNvSpPr>
            <a:spLocks noGrp="1"/>
          </p:cNvSpPr>
          <p:nvPr>
            <p:ph type="ftr"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5" name="Slide Number Placeholder 5"/>
          <p:cNvSpPr>
            <a:spLocks noGrp="1"/>
          </p:cNvSpPr>
          <p:nvPr>
            <p:ph type="sldNum" sz="quarter" idx="16"/>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71519E6-F709-4990-B973-B339820CA70B}" type="slidenum">
              <a:rPr lang="en-US" altLang="en-US"/>
              <a:pPr/>
              <a:t>‹#›</a:t>
            </a:fld>
            <a:endParaRPr lang="en-US" altLang="en-US"/>
          </a:p>
        </p:txBody>
      </p:sp>
    </p:spTree>
    <p:extLst>
      <p:ext uri="{BB962C8B-B14F-4D97-AF65-F5344CB8AC3E}">
        <p14:creationId xmlns:p14="http://schemas.microsoft.com/office/powerpoint/2010/main" val="428952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4" name="Date Placeholder 3"/>
          <p:cNvSpPr>
            <a:spLocks noGrp="1"/>
          </p:cNvSpPr>
          <p:nvPr>
            <p:ph type="dt" sz="half" idx="1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A0E092C4-48F6-48C5-B2B3-815670E99CE7}" type="datetime1">
              <a:rPr lang="en-US" altLang="en-US"/>
              <a:pPr/>
              <a:t>10/28/2015</a:t>
            </a:fld>
            <a:endParaRPr lang="en-US" altLang="en-US"/>
          </a:p>
        </p:txBody>
      </p:sp>
      <p:sp>
        <p:nvSpPr>
          <p:cNvPr id="5" name="Footer Placeholder 4"/>
          <p:cNvSpPr>
            <a:spLocks noGrp="1"/>
          </p:cNvSpPr>
          <p:nvPr>
            <p:ph type="ftr"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6" name="Slide Number Placeholder 5"/>
          <p:cNvSpPr>
            <a:spLocks noGrp="1"/>
          </p:cNvSpPr>
          <p:nvPr>
            <p:ph type="sldNum" sz="quarter" idx="16"/>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C2BC038B-CA57-479E-BFA9-9E819877A5DF}" type="slidenum">
              <a:rPr lang="en-US" altLang="en-US"/>
              <a:pPr/>
              <a:t>‹#›</a:t>
            </a:fld>
            <a:endParaRPr lang="en-US" altLang="en-US"/>
          </a:p>
        </p:txBody>
      </p:sp>
    </p:spTree>
    <p:extLst>
      <p:ext uri="{BB962C8B-B14F-4D97-AF65-F5344CB8AC3E}">
        <p14:creationId xmlns:p14="http://schemas.microsoft.com/office/powerpoint/2010/main" val="367338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DD380D08-F2CA-47D3-B2B9-BCFDF76A6561}" type="datetime1">
              <a:rPr lang="en-US" altLang="en-US"/>
              <a:pPr/>
              <a:t>10/28/2015</a:t>
            </a:fld>
            <a:endParaRPr lang="en-US" altLang="en-US"/>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8" name="Slide Number Placeholder 5"/>
          <p:cNvSpPr>
            <a:spLocks noGrp="1"/>
          </p:cNvSpPr>
          <p:nvPr>
            <p:ph type="sldNum" sz="quarter" idx="1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5585131-D98E-4CC9-8879-1D32CC470D9D}" type="slidenum">
              <a:rPr lang="en-US" altLang="en-US"/>
              <a:pPr/>
              <a:t>‹#›</a:t>
            </a:fld>
            <a:endParaRPr lang="en-US" altLang="en-US"/>
          </a:p>
        </p:txBody>
      </p:sp>
    </p:spTree>
    <p:extLst>
      <p:ext uri="{BB962C8B-B14F-4D97-AF65-F5344CB8AC3E}">
        <p14:creationId xmlns:p14="http://schemas.microsoft.com/office/powerpoint/2010/main" val="133777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3"/>
          <p:cNvSpPr>
            <a:spLocks noGrp="1"/>
          </p:cNvSpPr>
          <p:nvPr>
            <p:ph type="dt" sz="half" idx="2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2866E9CA-C242-476E-AC96-726DAD61F4C9}" type="datetime1">
              <a:rPr lang="en-US" altLang="en-US"/>
              <a:pPr/>
              <a:t>10/28/2015</a:t>
            </a:fld>
            <a:endParaRPr lang="en-US" altLang="en-US"/>
          </a:p>
        </p:txBody>
      </p:sp>
      <p:sp>
        <p:nvSpPr>
          <p:cNvPr id="11" name="Footer Placeholder 4"/>
          <p:cNvSpPr>
            <a:spLocks noGrp="1"/>
          </p:cNvSpPr>
          <p:nvPr>
            <p:ph type="ftr" sz="quarter" idx="2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12" name="Slide Number Placeholder 5"/>
          <p:cNvSpPr>
            <a:spLocks noGrp="1"/>
          </p:cNvSpPr>
          <p:nvPr>
            <p:ph type="sldNum" sz="quarter" idx="2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2C85A5DC-9CCB-48FE-8FD9-B52B9FD57499}" type="slidenum">
              <a:rPr lang="en-US" altLang="en-US"/>
              <a:pPr/>
              <a:t>‹#›</a:t>
            </a:fld>
            <a:endParaRPr lang="en-US" altLang="en-US"/>
          </a:p>
        </p:txBody>
      </p:sp>
    </p:spTree>
    <p:extLst>
      <p:ext uri="{BB962C8B-B14F-4D97-AF65-F5344CB8AC3E}">
        <p14:creationId xmlns:p14="http://schemas.microsoft.com/office/powerpoint/2010/main" val="3887552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fld id="{D594D8DC-1801-43BE-B437-DF92E32BA858}" type="datetime1">
              <a:rPr lang="en-US" altLang="en-US"/>
              <a:pPr/>
              <a:t>10/28/2015</a:t>
            </a:fld>
            <a:endParaRPr lang="en-US" alt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a:t>Presenter | Presentation Title</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Lst>
  <p:timing>
    <p:tnLst>
      <p:par>
        <p:cTn id="1" dur="indefinite" restart="never" nodeType="tmRoot"/>
      </p:par>
    </p:tnLst>
  </p:timing>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anose="020B0604020202020204" pitchFamily="34" charset="0"/>
              </a:defRPr>
            </a:lvl1pPr>
          </a:lstStyle>
          <a:p>
            <a:fld id="{F478486A-2EA2-4759-824C-EE1AD3861CE4}" type="datetime1">
              <a:rPr lang="en-US" altLang="en-US"/>
              <a:pPr/>
              <a:t>10/28/2015</a:t>
            </a:fld>
            <a:endParaRPr lang="en-US" alt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a:t>Presenter | Presentation Title</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anose="020B0604020202020204" pitchFamily="34" charset="0"/>
              </a:defRPr>
            </a:lvl1pPr>
          </a:lstStyle>
          <a:p>
            <a:fld id="{319E6341-E9E7-4128-9402-327DA8681509}" type="slidenum">
              <a:rPr lang="en-US" altLang="en-US"/>
              <a:pPr/>
              <a:t>‹#›</a:t>
            </a:fld>
            <a:endParaRPr lang="en-US" altLang="en-US"/>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Lst>
  <p:timing>
    <p:tnLst>
      <p:par>
        <p:cTn id="1" dur="indefinite" restart="never" nodeType="tmRoot"/>
      </p:par>
    </p:tnLst>
  </p:timing>
  <p:hf hdr="0"/>
  <p:txStyles>
    <p:titleStyle>
      <a:lvl1pPr algn="l" defTabSz="457200" rtl="0" eaLnBrk="0" fontAlgn="base" hangingPunct="0">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Geneva"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S PGothic" panose="020B0600070205080204" pitchFamily="34"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S PGothic" panose="020B0600070205080204" pitchFamily="34"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pPr eaLnBrk="1" hangingPunct="1"/>
            <a:r>
              <a:rPr lang="en-US" altLang="en-US" dirty="0" smtClean="0">
                <a:latin typeface="Helvetica" panose="020B0604020202020204" pitchFamily="34" charset="0"/>
                <a:ea typeface="Geneva" pitchFamily="121" charset="-128"/>
              </a:rPr>
              <a:t>Status update for BRF20, BRF21 and BRF22 </a:t>
            </a: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smtClean="0">
                <a:latin typeface="Helvetica" panose="020B0604020202020204" pitchFamily="34" charset="0"/>
                <a:ea typeface="Geneva" pitchFamily="121" charset="-128"/>
              </a:rPr>
              <a:t>Tom Kubicki</a:t>
            </a:r>
          </a:p>
          <a:p>
            <a:pPr eaLnBrk="1" hangingPunct="1"/>
            <a:r>
              <a:rPr lang="en-US" altLang="en-US" dirty="0" smtClean="0">
                <a:latin typeface="Helvetica" panose="020B0604020202020204" pitchFamily="34" charset="0"/>
                <a:ea typeface="Geneva" pitchFamily="121" charset="-128"/>
              </a:rPr>
              <a:t>PIP </a:t>
            </a:r>
          </a:p>
          <a:p>
            <a:pPr eaLnBrk="1" hangingPunct="1"/>
            <a:r>
              <a:rPr lang="en-US" altLang="en-US" dirty="0" smtClean="0">
                <a:latin typeface="Helvetica" panose="020B0604020202020204" pitchFamily="34" charset="0"/>
                <a:ea typeface="Geneva" pitchFamily="121" charset="-128"/>
              </a:rPr>
              <a:t>28 October 2015</a:t>
            </a:r>
          </a:p>
          <a:p>
            <a:pPr eaLnBrk="1" hangingPunct="1"/>
            <a:endParaRPr lang="en-US" altLang="en-US" dirty="0" smtClean="0">
              <a:latin typeface="Helvetica" panose="020B0604020202020204" pitchFamily="34" charset="0"/>
              <a:ea typeface="Geneva" pitchFamily="121"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lgn="ctr" eaLnBrk="1" hangingPunct="1"/>
            <a:r>
              <a:rPr lang="en-US" altLang="en-US" dirty="0" smtClean="0">
                <a:latin typeface="Helvetica" panose="020B0604020202020204" pitchFamily="34" charset="0"/>
                <a:ea typeface="Geneva" pitchFamily="121" charset="-128"/>
              </a:rPr>
              <a:t>BRF20 Status	</a:t>
            </a:r>
          </a:p>
        </p:txBody>
      </p:sp>
      <p:sp>
        <p:nvSpPr>
          <p:cNvPr id="24578" name="Content Placeholder 29"/>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smtClean="0">
                <a:latin typeface="Helvetica" panose="020B0604020202020204" pitchFamily="34" charset="0"/>
                <a:ea typeface="Geneva" pitchFamily="121" charset="-128"/>
              </a:rPr>
              <a:t>Station is up and running! </a:t>
            </a:r>
          </a:p>
          <a:p>
            <a:pPr lvl="1"/>
            <a:r>
              <a:rPr lang="en-US" altLang="en-US" dirty="0" smtClean="0">
                <a:latin typeface="Helvetica" panose="020B0604020202020204" pitchFamily="34" charset="0"/>
                <a:ea typeface="Geneva" pitchFamily="121" charset="-128"/>
              </a:rPr>
              <a:t>Credit and a big thank you from the RF group to all who helped out in assisting with bringing this station online</a:t>
            </a:r>
          </a:p>
          <a:p>
            <a:pPr lvl="1"/>
            <a:r>
              <a:rPr lang="en-US" altLang="en-US" dirty="0" smtClean="0">
                <a:latin typeface="Helvetica" panose="020B0604020202020204" pitchFamily="34" charset="0"/>
                <a:ea typeface="Geneva" pitchFamily="121" charset="-128"/>
              </a:rPr>
              <a:t>RF techs worked especially hard during the shutdown to ensure BRF20 was online ASAP.  </a:t>
            </a:r>
          </a:p>
          <a:p>
            <a:pPr lvl="2"/>
            <a:r>
              <a:rPr lang="en-US" altLang="en-US" dirty="0" smtClean="0">
                <a:latin typeface="Helvetica" panose="020B0604020202020204" pitchFamily="34" charset="0"/>
                <a:ea typeface="Geneva" pitchFamily="121" charset="-128"/>
              </a:rPr>
              <a:t>Bus bar fabrication required several pieces and precision machining by RF techs to ensure resistivity of joints is acceptable.</a:t>
            </a:r>
          </a:p>
          <a:p>
            <a:pPr lvl="2"/>
            <a:r>
              <a:rPr lang="en-US" altLang="en-US" dirty="0" smtClean="0">
                <a:latin typeface="Helvetica" panose="020B0604020202020204" pitchFamily="34" charset="0"/>
                <a:ea typeface="Geneva" pitchFamily="121" charset="-128"/>
              </a:rPr>
              <a:t>Many cables were phased matched, all equipment was installed, cabled up, and prepped for operations.</a:t>
            </a:r>
          </a:p>
          <a:p>
            <a:pPr lvl="2"/>
            <a:r>
              <a:rPr lang="en-US" altLang="en-US" dirty="0" smtClean="0">
                <a:latin typeface="Helvetica" panose="020B0604020202020204" pitchFamily="34" charset="0"/>
                <a:ea typeface="Geneva" pitchFamily="121" charset="-128"/>
              </a:rPr>
              <a:t>This was not the only job they had to deal with and they accomplished quite a bit of work during the shutdown.  Their hard work and dedication was paramount in achieving this significant milestone.</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4DD9356F-AFC1-46DA-ACC5-77A7E9A7C83A}" type="datetime1">
              <a:rPr lang="en-US" altLang="en-US" sz="1200">
                <a:solidFill>
                  <a:srgbClr val="004C97"/>
                </a:solidFill>
                <a:latin typeface="Helvetica" panose="020B0604020202020204" pitchFamily="34" charset="0"/>
              </a:rPr>
              <a:pPr eaLnBrk="1" hangingPunct="1"/>
              <a:t>10/28/2015</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Presenter | Presentation Title</a:t>
            </a:r>
            <a:endParaRPr lang="en-US" altLang="en-US" sz="1200" b="1">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2</a:t>
            </a:fld>
            <a:endParaRPr lang="en-US" altLang="en-US" sz="1200">
              <a:solidFill>
                <a:srgbClr val="004C97"/>
              </a:solidFill>
              <a:latin typeface="Helvetica"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BRF20 Issues</a:t>
            </a:r>
            <a:endParaRPr lang="en-US" dirty="0"/>
          </a:p>
        </p:txBody>
      </p:sp>
      <p:sp>
        <p:nvSpPr>
          <p:cNvPr id="3" name="Content Placeholder 2"/>
          <p:cNvSpPr>
            <a:spLocks noGrp="1"/>
          </p:cNvSpPr>
          <p:nvPr>
            <p:ph idx="1"/>
          </p:nvPr>
        </p:nvSpPr>
        <p:spPr/>
        <p:txBody>
          <a:bodyPr>
            <a:normAutofit lnSpcReduction="10000"/>
          </a:bodyPr>
          <a:lstStyle/>
          <a:p>
            <a:r>
              <a:rPr lang="en-US" sz="1600" dirty="0" smtClean="0"/>
              <a:t>Several issues were discovered upon commissioning the station</a:t>
            </a:r>
          </a:p>
          <a:p>
            <a:pPr lvl="1"/>
            <a:r>
              <a:rPr lang="en-US" sz="1600" dirty="0" smtClean="0"/>
              <a:t>All of the cables for BRF20 were cut short ~7.1ns due to network analyzer calibration error. </a:t>
            </a:r>
          </a:p>
          <a:p>
            <a:pPr lvl="2"/>
            <a:r>
              <a:rPr lang="en-US" sz="1600" dirty="0" smtClean="0"/>
              <a:t>Not sure where this arose but speculation is a cable was replaced during cable phasing and was not recalibrated.</a:t>
            </a:r>
          </a:p>
          <a:p>
            <a:pPr lvl="2"/>
            <a:r>
              <a:rPr lang="en-US" sz="1600" dirty="0" err="1" smtClean="0"/>
              <a:t>Mixup</a:t>
            </a:r>
            <a:r>
              <a:rPr lang="en-US" sz="1600" dirty="0" smtClean="0"/>
              <a:t> of the A RF and B RF </a:t>
            </a:r>
            <a:r>
              <a:rPr lang="en-US" sz="1600" dirty="0" err="1" smtClean="0"/>
              <a:t>fanout</a:t>
            </a:r>
            <a:r>
              <a:rPr lang="en-US" sz="1600" dirty="0" smtClean="0"/>
              <a:t> cables to BRF19’s RMU rack.</a:t>
            </a:r>
            <a:endParaRPr lang="en-US" sz="1600" dirty="0"/>
          </a:p>
          <a:p>
            <a:pPr lvl="2"/>
            <a:r>
              <a:rPr lang="en-US" sz="1600" dirty="0" smtClean="0"/>
              <a:t>The new switching circuit to convert BRF19B and BRF20A from an A for BRF19 and a B for BRF20 was removed to eliminate a potential source of error.  </a:t>
            </a:r>
          </a:p>
          <a:p>
            <a:pPr lvl="3"/>
            <a:r>
              <a:rPr lang="en-US" sz="1600" dirty="0" smtClean="0"/>
              <a:t>Replaced with equivalent electrical length RG58 cables.</a:t>
            </a:r>
            <a:endParaRPr lang="en-US" sz="1600" dirty="0"/>
          </a:p>
          <a:p>
            <a:pPr lvl="1"/>
            <a:r>
              <a:rPr lang="en-US" sz="1600" dirty="0" err="1" smtClean="0"/>
              <a:t>Fanout</a:t>
            </a:r>
            <a:r>
              <a:rPr lang="en-US" sz="1600" dirty="0" smtClean="0"/>
              <a:t> cable distribution is different relative to other stations</a:t>
            </a:r>
          </a:p>
          <a:p>
            <a:pPr lvl="2"/>
            <a:r>
              <a:rPr lang="en-US" sz="1600" dirty="0" smtClean="0"/>
              <a:t>To keep </a:t>
            </a:r>
            <a:r>
              <a:rPr lang="en-US" sz="1600" dirty="0" err="1" smtClean="0"/>
              <a:t>fanout</a:t>
            </a:r>
            <a:r>
              <a:rPr lang="en-US" sz="1600" dirty="0" smtClean="0"/>
              <a:t> distribution simpler, cables for BRF19 and BRF20 had to be cut down to ensure the </a:t>
            </a:r>
            <a:r>
              <a:rPr lang="en-US" sz="1600" dirty="0" err="1" smtClean="0"/>
              <a:t>fanout</a:t>
            </a:r>
            <a:r>
              <a:rPr lang="en-US" sz="1600" dirty="0" smtClean="0"/>
              <a:t> cable from BRF19 that provides the RF input to BRF20 and the RF switch circuitry maintains the same delay down in the tunnel.  This ensures BRF19 and BRF20 have the same electrical length down into the tunnel as every other station.</a:t>
            </a:r>
            <a:endParaRPr lang="en-US" sz="1800" dirty="0"/>
          </a:p>
          <a:p>
            <a:pPr lvl="3"/>
            <a:r>
              <a:rPr lang="en-US" sz="1400" dirty="0" err="1" smtClean="0"/>
              <a:t>Fanout</a:t>
            </a:r>
            <a:r>
              <a:rPr lang="en-US" sz="1400" dirty="0" smtClean="0"/>
              <a:t> for BRF19 and BRF20 was checked and verified correct with a phase detector.</a:t>
            </a:r>
          </a:p>
          <a:p>
            <a:pPr lvl="1"/>
            <a:r>
              <a:rPr lang="en-US" sz="1800" dirty="0" smtClean="0"/>
              <a:t>New </a:t>
            </a:r>
            <a:r>
              <a:rPr lang="en-US" sz="1800" dirty="0" err="1" smtClean="0"/>
              <a:t>fanback</a:t>
            </a:r>
            <a:r>
              <a:rPr lang="en-US" sz="1800" dirty="0" smtClean="0"/>
              <a:t> board has an issue</a:t>
            </a:r>
          </a:p>
          <a:p>
            <a:pPr lvl="2"/>
            <a:r>
              <a:rPr lang="en-US" sz="1600" dirty="0" smtClean="0"/>
              <a:t>It’s been “fixed” but it’s not the permanent solution.  Will need to be looked at during </a:t>
            </a:r>
            <a:r>
              <a:rPr lang="en-US" sz="1600" smtClean="0"/>
              <a:t>downtime and/or </a:t>
            </a:r>
            <a:r>
              <a:rPr lang="en-US" sz="1600" dirty="0" smtClean="0"/>
              <a:t>shutdown.</a:t>
            </a:r>
          </a:p>
          <a:p>
            <a:pPr lvl="2"/>
            <a:endParaRPr lang="en-US" sz="1600" dirty="0"/>
          </a:p>
        </p:txBody>
      </p:sp>
      <p:sp>
        <p:nvSpPr>
          <p:cNvPr id="4" name="Date Placeholder 3"/>
          <p:cNvSpPr>
            <a:spLocks noGrp="1"/>
          </p:cNvSpPr>
          <p:nvPr>
            <p:ph type="dt" sz="half" idx="10"/>
          </p:nvPr>
        </p:nvSpPr>
        <p:spPr/>
        <p:txBody>
          <a:bodyPr/>
          <a:lstStyle/>
          <a:p>
            <a:fld id="{50889BEA-2B91-403F-ADA4-053DEE04721E}" type="datetime1">
              <a:rPr lang="en-US" altLang="en-US" smtClean="0"/>
              <a:pPr/>
              <a:t>10/28/2015</a:t>
            </a:fld>
            <a:endParaRPr lang="en-US" altLang="en-US"/>
          </a:p>
        </p:txBody>
      </p:sp>
      <p:sp>
        <p:nvSpPr>
          <p:cNvPr id="5" name="Footer Placeholder 4"/>
          <p:cNvSpPr>
            <a:spLocks noGrp="1"/>
          </p:cNvSpPr>
          <p:nvPr>
            <p:ph type="ftr" sz="quarter" idx="11"/>
          </p:nvPr>
        </p:nvSpPr>
        <p:spPr/>
        <p:txBody>
          <a:bodyPr/>
          <a:lstStyle/>
          <a:p>
            <a:pPr>
              <a:defRPr/>
            </a:pPr>
            <a:r>
              <a:rPr lang="en-US" smtClean="0"/>
              <a:t>Presenter | Presentation Title</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3</a:t>
            </a:fld>
            <a:endParaRPr lang="en-US" altLang="en-US"/>
          </a:p>
        </p:txBody>
      </p:sp>
    </p:spTree>
    <p:extLst>
      <p:ext uri="{BB962C8B-B14F-4D97-AF65-F5344CB8AC3E}">
        <p14:creationId xmlns:p14="http://schemas.microsoft.com/office/powerpoint/2010/main" val="4018309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BRF21 and BRF22 status updates</a:t>
            </a:r>
            <a:endParaRPr lang="en-US" dirty="0"/>
          </a:p>
        </p:txBody>
      </p:sp>
      <p:sp>
        <p:nvSpPr>
          <p:cNvPr id="3" name="Content Placeholder 2"/>
          <p:cNvSpPr>
            <a:spLocks noGrp="1"/>
          </p:cNvSpPr>
          <p:nvPr>
            <p:ph idx="1"/>
          </p:nvPr>
        </p:nvSpPr>
        <p:spPr/>
        <p:txBody>
          <a:bodyPr>
            <a:normAutofit lnSpcReduction="10000"/>
          </a:bodyPr>
          <a:lstStyle/>
          <a:p>
            <a:r>
              <a:rPr lang="en-US" sz="1800" dirty="0" smtClean="0"/>
              <a:t>Room is getting cleared out, not quite done just yet.</a:t>
            </a:r>
          </a:p>
          <a:p>
            <a:r>
              <a:rPr lang="en-US" sz="1800" dirty="0" smtClean="0"/>
              <a:t>Update on civil engineering that needs to be done</a:t>
            </a:r>
          </a:p>
          <a:p>
            <a:pPr lvl="1"/>
            <a:r>
              <a:rPr lang="en-US" sz="1800" dirty="0" smtClean="0"/>
              <a:t>Penetrations for LCW and electrical, cutout of door, wall construction, etc. </a:t>
            </a:r>
          </a:p>
          <a:p>
            <a:pPr lvl="1"/>
            <a:r>
              <a:rPr lang="en-US" sz="1800" dirty="0" smtClean="0"/>
              <a:t>FESS needs a drawing of dimensions to proceed with work.</a:t>
            </a:r>
          </a:p>
          <a:p>
            <a:r>
              <a:rPr lang="en-US" sz="1800" dirty="0" smtClean="0"/>
              <a:t>LCW</a:t>
            </a:r>
          </a:p>
          <a:p>
            <a:pPr lvl="1"/>
            <a:r>
              <a:rPr lang="en-US" sz="1800" dirty="0" smtClean="0"/>
              <a:t>Provided by reclaiming wasted flows.  Cost is free. </a:t>
            </a:r>
          </a:p>
          <a:p>
            <a:pPr lvl="1"/>
            <a:r>
              <a:rPr lang="en-US" sz="1800" dirty="0" smtClean="0"/>
              <a:t>200 GPM is available as backup for $60K</a:t>
            </a:r>
          </a:p>
          <a:p>
            <a:pPr lvl="1"/>
            <a:r>
              <a:rPr lang="en-US" sz="1800" dirty="0" smtClean="0"/>
              <a:t>Cheapest LCW option: Finding flow elsewhere</a:t>
            </a:r>
          </a:p>
          <a:p>
            <a:pPr lvl="2"/>
            <a:r>
              <a:rPr lang="en-US" sz="1800" dirty="0" smtClean="0"/>
              <a:t>28GPM:  Valve out PEI’s and Klystron in XGW-003B</a:t>
            </a:r>
          </a:p>
          <a:p>
            <a:pPr lvl="2"/>
            <a:r>
              <a:rPr lang="en-US" sz="1800" dirty="0" smtClean="0"/>
              <a:t>30GPM:  Gained when bypass closed at end of TG-9</a:t>
            </a:r>
          </a:p>
          <a:p>
            <a:pPr lvl="2"/>
            <a:r>
              <a:rPr lang="en-US" sz="1800" dirty="0" smtClean="0"/>
              <a:t>150-350GPM +/-50GPM: Close bypass at XGW-000 basement, end of tunnel by operator storage room.  Flow determined by subtracting supply flow from return flow on large 8” pipe, so error may be large.</a:t>
            </a:r>
          </a:p>
          <a:p>
            <a:pPr lvl="2"/>
            <a:r>
              <a:rPr lang="en-US" sz="1800" dirty="0" smtClean="0"/>
              <a:t>50GPM:  Cut flow to both APS skids by half</a:t>
            </a:r>
          </a:p>
          <a:p>
            <a:pPr lvl="2"/>
            <a:r>
              <a:rPr lang="en-US" sz="1800" dirty="0" smtClean="0"/>
              <a:t>160GPM required for BRF21 and BRF22, and the above changes will meet this need. </a:t>
            </a:r>
            <a:endParaRPr lang="en-US" sz="1800" dirty="0"/>
          </a:p>
        </p:txBody>
      </p:sp>
      <p:sp>
        <p:nvSpPr>
          <p:cNvPr id="4" name="Date Placeholder 3"/>
          <p:cNvSpPr>
            <a:spLocks noGrp="1"/>
          </p:cNvSpPr>
          <p:nvPr>
            <p:ph type="dt" sz="half" idx="10"/>
          </p:nvPr>
        </p:nvSpPr>
        <p:spPr/>
        <p:txBody>
          <a:bodyPr/>
          <a:lstStyle/>
          <a:p>
            <a:fld id="{50889BEA-2B91-403F-ADA4-053DEE04721E}" type="datetime1">
              <a:rPr lang="en-US" altLang="en-US" smtClean="0"/>
              <a:pPr/>
              <a:t>10/28/2015</a:t>
            </a:fld>
            <a:endParaRPr lang="en-US" altLang="en-US"/>
          </a:p>
        </p:txBody>
      </p:sp>
      <p:sp>
        <p:nvSpPr>
          <p:cNvPr id="5" name="Footer Placeholder 4"/>
          <p:cNvSpPr>
            <a:spLocks noGrp="1"/>
          </p:cNvSpPr>
          <p:nvPr>
            <p:ph type="ftr" sz="quarter" idx="11"/>
          </p:nvPr>
        </p:nvSpPr>
        <p:spPr/>
        <p:txBody>
          <a:bodyPr/>
          <a:lstStyle/>
          <a:p>
            <a:pPr>
              <a:defRPr/>
            </a:pPr>
            <a:r>
              <a:rPr lang="en-US" smtClean="0"/>
              <a:t>Presenter | Presentation Title</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4</a:t>
            </a:fld>
            <a:endParaRPr lang="en-US" altLang="en-US"/>
          </a:p>
        </p:txBody>
      </p:sp>
    </p:spTree>
    <p:extLst>
      <p:ext uri="{BB962C8B-B14F-4D97-AF65-F5344CB8AC3E}">
        <p14:creationId xmlns:p14="http://schemas.microsoft.com/office/powerpoint/2010/main" val="3461866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BRF21 and BRF22 Status updates		</a:t>
            </a:r>
            <a:endParaRPr lang="en-US" dirty="0"/>
          </a:p>
        </p:txBody>
      </p:sp>
      <p:sp>
        <p:nvSpPr>
          <p:cNvPr id="3" name="Content Placeholder 2"/>
          <p:cNvSpPr>
            <a:spLocks noGrp="1"/>
          </p:cNvSpPr>
          <p:nvPr>
            <p:ph idx="1"/>
          </p:nvPr>
        </p:nvSpPr>
        <p:spPr/>
        <p:txBody>
          <a:bodyPr/>
          <a:lstStyle/>
          <a:p>
            <a:r>
              <a:rPr lang="en-US" dirty="0" smtClean="0"/>
              <a:t>Electrical utility</a:t>
            </a:r>
          </a:p>
          <a:p>
            <a:pPr lvl="1"/>
            <a:r>
              <a:rPr lang="en-US" dirty="0" smtClean="0"/>
              <a:t>Power can be had from Y-L4.  Cost is &lt;$15K.  </a:t>
            </a:r>
          </a:p>
          <a:p>
            <a:pPr lvl="1"/>
            <a:r>
              <a:rPr lang="en-US" dirty="0" smtClean="0"/>
              <a:t>800KVA required for operation of BRF21 and BRF22, can be met with Y-L4</a:t>
            </a:r>
          </a:p>
          <a:p>
            <a:pPr lvl="2"/>
            <a:r>
              <a:rPr lang="en-US" dirty="0" err="1" smtClean="0"/>
              <a:t>Ranson</a:t>
            </a:r>
            <a:r>
              <a:rPr lang="en-US" dirty="0" smtClean="0"/>
              <a:t> has a good idea how to get AC piped in there</a:t>
            </a:r>
          </a:p>
          <a:p>
            <a:pPr lvl="2"/>
            <a:r>
              <a:rPr lang="en-US" dirty="0" smtClean="0"/>
              <a:t>Requires conduit from APS to modulators to extend into room.</a:t>
            </a:r>
          </a:p>
          <a:p>
            <a:pPr lvl="3"/>
            <a:r>
              <a:rPr lang="en-US" dirty="0" smtClean="0"/>
              <a:t>Need to determine best way to pipe this in with respect to all other LCW pipes, cable trays, and bus bar hangars. </a:t>
            </a:r>
          </a:p>
          <a:p>
            <a:pPr lvl="1"/>
            <a:r>
              <a:rPr lang="en-US" dirty="0" smtClean="0"/>
              <a:t>Cooling</a:t>
            </a:r>
          </a:p>
          <a:p>
            <a:pPr lvl="2"/>
            <a:r>
              <a:rPr lang="en-US" dirty="0" smtClean="0"/>
              <a:t>Each RF station produces 10kW of heat into local environment.</a:t>
            </a:r>
          </a:p>
          <a:p>
            <a:pPr lvl="2"/>
            <a:r>
              <a:rPr lang="en-US" dirty="0" smtClean="0"/>
              <a:t>Requires 70,000BTU/</a:t>
            </a:r>
            <a:r>
              <a:rPr lang="en-US" dirty="0" err="1" smtClean="0"/>
              <a:t>hr</a:t>
            </a:r>
            <a:r>
              <a:rPr lang="en-US" dirty="0" smtClean="0"/>
              <a:t> of cooling to maintain local ambient temperature.  </a:t>
            </a:r>
          </a:p>
          <a:p>
            <a:pPr lvl="2"/>
            <a:r>
              <a:rPr lang="en-US" dirty="0" smtClean="0"/>
              <a:t>Roof mounted AC unit or some other heat exchanger needed.</a:t>
            </a:r>
            <a:endParaRPr lang="en-US" dirty="0"/>
          </a:p>
        </p:txBody>
      </p:sp>
      <p:sp>
        <p:nvSpPr>
          <p:cNvPr id="4" name="Date Placeholder 3"/>
          <p:cNvSpPr>
            <a:spLocks noGrp="1"/>
          </p:cNvSpPr>
          <p:nvPr>
            <p:ph type="dt" sz="half" idx="10"/>
          </p:nvPr>
        </p:nvSpPr>
        <p:spPr/>
        <p:txBody>
          <a:bodyPr/>
          <a:lstStyle/>
          <a:p>
            <a:fld id="{50889BEA-2B91-403F-ADA4-053DEE04721E}" type="datetime1">
              <a:rPr lang="en-US" altLang="en-US" smtClean="0"/>
              <a:pPr/>
              <a:t>10/28/2015</a:t>
            </a:fld>
            <a:endParaRPr lang="en-US" altLang="en-US"/>
          </a:p>
        </p:txBody>
      </p:sp>
      <p:sp>
        <p:nvSpPr>
          <p:cNvPr id="5" name="Footer Placeholder 4"/>
          <p:cNvSpPr>
            <a:spLocks noGrp="1"/>
          </p:cNvSpPr>
          <p:nvPr>
            <p:ph type="ftr" sz="quarter" idx="11"/>
          </p:nvPr>
        </p:nvSpPr>
        <p:spPr/>
        <p:txBody>
          <a:bodyPr/>
          <a:lstStyle/>
          <a:p>
            <a:pPr>
              <a:defRPr/>
            </a:pPr>
            <a:r>
              <a:rPr lang="en-US" smtClean="0"/>
              <a:t>Presenter | Presentation Title</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5</a:t>
            </a:fld>
            <a:endParaRPr lang="en-US" altLang="en-US"/>
          </a:p>
        </p:txBody>
      </p:sp>
    </p:spTree>
    <p:extLst>
      <p:ext uri="{BB962C8B-B14F-4D97-AF65-F5344CB8AC3E}">
        <p14:creationId xmlns:p14="http://schemas.microsoft.com/office/powerpoint/2010/main" val="2421744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BRF21 and BRF22 status updates		</a:t>
            </a:r>
            <a:endParaRPr lang="en-US" dirty="0"/>
          </a:p>
        </p:txBody>
      </p:sp>
      <p:sp>
        <p:nvSpPr>
          <p:cNvPr id="3" name="Content Placeholder 2"/>
          <p:cNvSpPr>
            <a:spLocks noGrp="1"/>
          </p:cNvSpPr>
          <p:nvPr>
            <p:ph idx="1"/>
          </p:nvPr>
        </p:nvSpPr>
        <p:spPr/>
        <p:txBody>
          <a:bodyPr>
            <a:normAutofit lnSpcReduction="10000"/>
          </a:bodyPr>
          <a:lstStyle/>
          <a:p>
            <a:r>
              <a:rPr lang="en-US" dirty="0" smtClean="0"/>
              <a:t>One (and only?) choice of penetration by Instrumentation rack. </a:t>
            </a:r>
          </a:p>
          <a:p>
            <a:pPr lvl="1"/>
            <a:r>
              <a:rPr lang="en-US" dirty="0" smtClean="0"/>
              <a:t>Will require opening a hole in the roof to get bus bar in penetration.</a:t>
            </a:r>
          </a:p>
          <a:p>
            <a:pPr lvl="2"/>
            <a:r>
              <a:rPr lang="en-US" dirty="0" smtClean="0"/>
              <a:t>Safest way to do this is with a crane and RF group guiding operator.</a:t>
            </a:r>
          </a:p>
          <a:p>
            <a:pPr lvl="2"/>
            <a:r>
              <a:rPr lang="en-US" dirty="0" smtClean="0"/>
              <a:t>Will have to double up on bus bars in one penetration, be aware of overheating of the busses</a:t>
            </a:r>
          </a:p>
          <a:p>
            <a:pPr lvl="1"/>
            <a:r>
              <a:rPr lang="en-US" dirty="0" smtClean="0"/>
              <a:t>Tunnel bus bar routing is going to require major re-work of existing bus bar for BRF17 and BRF18 to accommodate BRF21 and BRF22	</a:t>
            </a:r>
          </a:p>
          <a:p>
            <a:pPr lvl="2"/>
            <a:r>
              <a:rPr lang="en-US" dirty="0" smtClean="0"/>
              <a:t>As it currently stands, the busses BRF17 and BRF18 will interfere with PA installation/removal for BRF21 and BRF22.   </a:t>
            </a:r>
          </a:p>
          <a:p>
            <a:pPr lvl="2"/>
            <a:r>
              <a:rPr lang="en-US" dirty="0" smtClean="0"/>
              <a:t>Easiest fix is to add a jog in the bus for BRF17 and BRF18.</a:t>
            </a:r>
          </a:p>
          <a:p>
            <a:pPr lvl="3"/>
            <a:r>
              <a:rPr lang="en-US" dirty="0" smtClean="0"/>
              <a:t>Not trivial, but it can be done. </a:t>
            </a:r>
            <a:endParaRPr lang="en-US" dirty="0"/>
          </a:p>
        </p:txBody>
      </p:sp>
      <p:sp>
        <p:nvSpPr>
          <p:cNvPr id="4" name="Date Placeholder 3"/>
          <p:cNvSpPr>
            <a:spLocks noGrp="1"/>
          </p:cNvSpPr>
          <p:nvPr>
            <p:ph type="dt" sz="half" idx="10"/>
          </p:nvPr>
        </p:nvSpPr>
        <p:spPr/>
        <p:txBody>
          <a:bodyPr/>
          <a:lstStyle/>
          <a:p>
            <a:fld id="{50889BEA-2B91-403F-ADA4-053DEE04721E}" type="datetime1">
              <a:rPr lang="en-US" altLang="en-US" smtClean="0"/>
              <a:pPr/>
              <a:t>10/28/2015</a:t>
            </a:fld>
            <a:endParaRPr lang="en-US" altLang="en-US"/>
          </a:p>
        </p:txBody>
      </p:sp>
      <p:sp>
        <p:nvSpPr>
          <p:cNvPr id="5" name="Footer Placeholder 4"/>
          <p:cNvSpPr>
            <a:spLocks noGrp="1"/>
          </p:cNvSpPr>
          <p:nvPr>
            <p:ph type="ftr" sz="quarter" idx="11"/>
          </p:nvPr>
        </p:nvSpPr>
        <p:spPr/>
        <p:txBody>
          <a:bodyPr/>
          <a:lstStyle/>
          <a:p>
            <a:pPr>
              <a:defRPr/>
            </a:pPr>
            <a:r>
              <a:rPr lang="en-US" smtClean="0"/>
              <a:t>Presenter | Presentation Title</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6</a:t>
            </a:fld>
            <a:endParaRPr lang="en-US" altLang="en-US"/>
          </a:p>
        </p:txBody>
      </p:sp>
    </p:spTree>
    <p:extLst>
      <p:ext uri="{BB962C8B-B14F-4D97-AF65-F5344CB8AC3E}">
        <p14:creationId xmlns:p14="http://schemas.microsoft.com/office/powerpoint/2010/main" val="3207638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BRF21 and BRF22 Equipment needs		</a:t>
            </a:r>
            <a:endParaRPr lang="en-US" dirty="0"/>
          </a:p>
        </p:txBody>
      </p:sp>
      <p:sp>
        <p:nvSpPr>
          <p:cNvPr id="3" name="Content Placeholder 2"/>
          <p:cNvSpPr>
            <a:spLocks noGrp="1"/>
          </p:cNvSpPr>
          <p:nvPr>
            <p:ph idx="1"/>
          </p:nvPr>
        </p:nvSpPr>
        <p:spPr/>
        <p:txBody>
          <a:bodyPr>
            <a:normAutofit fontScale="77500" lnSpcReduction="20000"/>
          </a:bodyPr>
          <a:lstStyle/>
          <a:p>
            <a:r>
              <a:rPr lang="en-US" sz="1800" dirty="0" smtClean="0"/>
              <a:t>Biggest obstacle to meeting deadline for next summer shutdown will be buying parts and fabricating Ferrite Bias Power Supplies.</a:t>
            </a:r>
          </a:p>
          <a:p>
            <a:pPr lvl="1"/>
            <a:r>
              <a:rPr lang="en-US" sz="1800" dirty="0" smtClean="0"/>
              <a:t>RF group will be having internal meetings to check on progress.</a:t>
            </a:r>
          </a:p>
          <a:p>
            <a:pPr lvl="1"/>
            <a:r>
              <a:rPr lang="en-US" sz="1800" dirty="0" smtClean="0"/>
              <a:t>Many custom parts need to be ordered and/or fabricated.</a:t>
            </a:r>
          </a:p>
          <a:p>
            <a:pPr lvl="1"/>
            <a:r>
              <a:rPr lang="en-US" sz="1800" dirty="0" smtClean="0"/>
              <a:t>Inventory of what is available will be carried out in near term (beginning this week hopefully).  </a:t>
            </a:r>
          </a:p>
          <a:p>
            <a:pPr lvl="1"/>
            <a:r>
              <a:rPr lang="en-US" sz="1800" dirty="0" smtClean="0"/>
              <a:t>Would be great to get help from other groups once parts and frames begin to come in for building FBS up.</a:t>
            </a:r>
          </a:p>
          <a:p>
            <a:r>
              <a:rPr lang="en-US" sz="1800" dirty="0" smtClean="0"/>
              <a:t>Cavity fabrication will have to be done, fortunately with refurbishment winding down should free up techs for building 2 Booster cavities.</a:t>
            </a:r>
          </a:p>
          <a:p>
            <a:pPr lvl="1"/>
            <a:r>
              <a:rPr lang="en-US" sz="1600" dirty="0" smtClean="0"/>
              <a:t>Any parts required for building cavities needs to get ordered soon.</a:t>
            </a:r>
          </a:p>
          <a:p>
            <a:pPr lvl="2"/>
            <a:r>
              <a:rPr lang="en-US" sz="1400" dirty="0" smtClean="0"/>
              <a:t>Tuners being built or available for these cavities?</a:t>
            </a:r>
          </a:p>
          <a:p>
            <a:r>
              <a:rPr lang="en-US" sz="1800" dirty="0" smtClean="0"/>
              <a:t>Equipment needs</a:t>
            </a:r>
          </a:p>
          <a:p>
            <a:pPr lvl="1"/>
            <a:r>
              <a:rPr lang="en-US" sz="1800" dirty="0" smtClean="0"/>
              <a:t>4 1kw SSD amps (will build 16 for this to have spares)</a:t>
            </a:r>
          </a:p>
          <a:p>
            <a:pPr lvl="1"/>
            <a:r>
              <a:rPr lang="en-US" sz="1800" dirty="0" smtClean="0"/>
              <a:t>2 modulators – Use prototype modulators. </a:t>
            </a:r>
          </a:p>
          <a:p>
            <a:pPr lvl="2"/>
            <a:r>
              <a:rPr lang="en-US" sz="1800" dirty="0" smtClean="0"/>
              <a:t>Have all the parts for modulators</a:t>
            </a:r>
          </a:p>
          <a:p>
            <a:pPr lvl="1"/>
            <a:r>
              <a:rPr lang="en-US" sz="1800" dirty="0" smtClean="0"/>
              <a:t>2 RMU relay racks</a:t>
            </a:r>
          </a:p>
          <a:p>
            <a:pPr lvl="2"/>
            <a:r>
              <a:rPr lang="en-US" sz="1600" dirty="0" smtClean="0"/>
              <a:t>Need HRM digital I/O equipment</a:t>
            </a:r>
          </a:p>
          <a:p>
            <a:pPr lvl="1"/>
            <a:r>
              <a:rPr lang="en-US" sz="1800" dirty="0" smtClean="0"/>
              <a:t>2 FBS Power supplies</a:t>
            </a:r>
          </a:p>
          <a:p>
            <a:pPr lvl="1"/>
            <a:r>
              <a:rPr lang="en-US" sz="1800" dirty="0" smtClean="0"/>
              <a:t>Copper Bus bar material</a:t>
            </a:r>
          </a:p>
          <a:p>
            <a:pPr lvl="1"/>
            <a:r>
              <a:rPr lang="en-US" sz="1800" dirty="0" smtClean="0"/>
              <a:t>Any additional cables (i.e. ½” </a:t>
            </a:r>
            <a:r>
              <a:rPr lang="en-US" sz="1800" dirty="0" err="1" smtClean="0"/>
              <a:t>heliax</a:t>
            </a:r>
            <a:r>
              <a:rPr lang="en-US" sz="1800" dirty="0" smtClean="0"/>
              <a:t>, </a:t>
            </a:r>
            <a:r>
              <a:rPr lang="en-US" sz="1800" dirty="0" err="1" smtClean="0"/>
              <a:t>okonite</a:t>
            </a:r>
            <a:r>
              <a:rPr lang="en-US" sz="1800" dirty="0" smtClean="0"/>
              <a:t>, etc.) required not in house. </a:t>
            </a:r>
          </a:p>
          <a:p>
            <a:pPr lvl="1"/>
            <a:r>
              <a:rPr lang="en-US" sz="1800" dirty="0" smtClean="0"/>
              <a:t>2 Booster cavities with tuners</a:t>
            </a:r>
          </a:p>
          <a:p>
            <a:pPr lvl="1"/>
            <a:r>
              <a:rPr lang="en-US" sz="1800" dirty="0" smtClean="0"/>
              <a:t>2 150kW Power Amplifiers</a:t>
            </a:r>
          </a:p>
          <a:p>
            <a:pPr lvl="1"/>
            <a:r>
              <a:rPr lang="en-US" sz="1800" dirty="0" smtClean="0"/>
              <a:t>New MEIU design</a:t>
            </a:r>
          </a:p>
          <a:p>
            <a:pPr lvl="2"/>
            <a:r>
              <a:rPr lang="en-US" sz="1600" dirty="0" smtClean="0"/>
              <a:t>This will replace all the existing MEIU’s in the future</a:t>
            </a:r>
            <a:endParaRPr lang="en-US" sz="1600" dirty="0"/>
          </a:p>
        </p:txBody>
      </p:sp>
      <p:sp>
        <p:nvSpPr>
          <p:cNvPr id="4" name="Date Placeholder 3"/>
          <p:cNvSpPr>
            <a:spLocks noGrp="1"/>
          </p:cNvSpPr>
          <p:nvPr>
            <p:ph type="dt" sz="half" idx="10"/>
          </p:nvPr>
        </p:nvSpPr>
        <p:spPr/>
        <p:txBody>
          <a:bodyPr/>
          <a:lstStyle/>
          <a:p>
            <a:fld id="{50889BEA-2B91-403F-ADA4-053DEE04721E}" type="datetime1">
              <a:rPr lang="en-US" altLang="en-US" smtClean="0"/>
              <a:pPr/>
              <a:t>10/28/2015</a:t>
            </a:fld>
            <a:endParaRPr lang="en-US" altLang="en-US"/>
          </a:p>
        </p:txBody>
      </p:sp>
      <p:sp>
        <p:nvSpPr>
          <p:cNvPr id="5" name="Footer Placeholder 4"/>
          <p:cNvSpPr>
            <a:spLocks noGrp="1"/>
          </p:cNvSpPr>
          <p:nvPr>
            <p:ph type="ftr" sz="quarter" idx="11"/>
          </p:nvPr>
        </p:nvSpPr>
        <p:spPr/>
        <p:txBody>
          <a:bodyPr/>
          <a:lstStyle/>
          <a:p>
            <a:pPr>
              <a:defRPr/>
            </a:pPr>
            <a:r>
              <a:rPr lang="en-US" smtClean="0"/>
              <a:t>Presenter | Presentation Title</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7</a:t>
            </a:fld>
            <a:endParaRPr lang="en-US" altLang="en-US"/>
          </a:p>
        </p:txBody>
      </p:sp>
    </p:spTree>
    <p:extLst>
      <p:ext uri="{BB962C8B-B14F-4D97-AF65-F5344CB8AC3E}">
        <p14:creationId xmlns:p14="http://schemas.microsoft.com/office/powerpoint/2010/main" val="3313840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Comments		</a:t>
            </a:r>
            <a:endParaRPr lang="en-US" dirty="0"/>
          </a:p>
        </p:txBody>
      </p:sp>
      <p:sp>
        <p:nvSpPr>
          <p:cNvPr id="3" name="Content Placeholder 2"/>
          <p:cNvSpPr>
            <a:spLocks noGrp="1"/>
          </p:cNvSpPr>
          <p:nvPr>
            <p:ph idx="1"/>
          </p:nvPr>
        </p:nvSpPr>
        <p:spPr/>
        <p:txBody>
          <a:bodyPr/>
          <a:lstStyle/>
          <a:p>
            <a:r>
              <a:rPr lang="en-US" dirty="0" smtClean="0"/>
              <a:t>Fire safety considerations are easily accommodated. </a:t>
            </a:r>
          </a:p>
          <a:p>
            <a:pPr lvl="1"/>
            <a:r>
              <a:rPr lang="en-US" dirty="0" smtClean="0"/>
              <a:t>Not an impediment </a:t>
            </a:r>
          </a:p>
          <a:p>
            <a:r>
              <a:rPr lang="en-US" dirty="0" smtClean="0"/>
              <a:t>There IS enough room in BGW-124 to accommodate 2 RF stations</a:t>
            </a:r>
          </a:p>
          <a:p>
            <a:pPr lvl="1"/>
            <a:r>
              <a:rPr lang="en-US" dirty="0" smtClean="0"/>
              <a:t>Cooling will have to be addressed </a:t>
            </a:r>
          </a:p>
          <a:p>
            <a:r>
              <a:rPr lang="en-US" dirty="0" smtClean="0"/>
              <a:t>Office space can be preserved. </a:t>
            </a:r>
          </a:p>
          <a:p>
            <a:r>
              <a:rPr lang="en-US" dirty="0" smtClean="0"/>
              <a:t>Cost of water, power, and civil engineering &lt;$90K (R. </a:t>
            </a:r>
            <a:r>
              <a:rPr lang="en-US" smtClean="0"/>
              <a:t>Tomlin)</a:t>
            </a:r>
            <a:endParaRPr lang="en-US"/>
          </a:p>
        </p:txBody>
      </p:sp>
      <p:sp>
        <p:nvSpPr>
          <p:cNvPr id="4" name="Date Placeholder 3"/>
          <p:cNvSpPr>
            <a:spLocks noGrp="1"/>
          </p:cNvSpPr>
          <p:nvPr>
            <p:ph type="dt" sz="half" idx="10"/>
          </p:nvPr>
        </p:nvSpPr>
        <p:spPr/>
        <p:txBody>
          <a:bodyPr/>
          <a:lstStyle/>
          <a:p>
            <a:fld id="{50889BEA-2B91-403F-ADA4-053DEE04721E}" type="datetime1">
              <a:rPr lang="en-US" altLang="en-US" smtClean="0"/>
              <a:pPr/>
              <a:t>10/28/2015</a:t>
            </a:fld>
            <a:endParaRPr lang="en-US" altLang="en-US"/>
          </a:p>
        </p:txBody>
      </p:sp>
      <p:sp>
        <p:nvSpPr>
          <p:cNvPr id="5" name="Footer Placeholder 4"/>
          <p:cNvSpPr>
            <a:spLocks noGrp="1"/>
          </p:cNvSpPr>
          <p:nvPr>
            <p:ph type="ftr" sz="quarter" idx="11"/>
          </p:nvPr>
        </p:nvSpPr>
        <p:spPr/>
        <p:txBody>
          <a:bodyPr/>
          <a:lstStyle/>
          <a:p>
            <a:pPr>
              <a:defRPr/>
            </a:pPr>
            <a:r>
              <a:rPr lang="en-US" smtClean="0"/>
              <a:t>Presenter | Presentation Title</a:t>
            </a:r>
            <a:endParaRPr lang="en-US" b="1"/>
          </a:p>
        </p:txBody>
      </p:sp>
      <p:sp>
        <p:nvSpPr>
          <p:cNvPr id="6" name="Slide Number Placeholder 5"/>
          <p:cNvSpPr>
            <a:spLocks noGrp="1"/>
          </p:cNvSpPr>
          <p:nvPr>
            <p:ph type="sldNum" sz="quarter" idx="12"/>
          </p:nvPr>
        </p:nvSpPr>
        <p:spPr/>
        <p:txBody>
          <a:bodyPr/>
          <a:lstStyle/>
          <a:p>
            <a:fld id="{52E9C158-AEF1-41A2-A6CE-6F0BAB305EFD}" type="slidenum">
              <a:rPr lang="en-US" altLang="en-US" smtClean="0"/>
              <a:pPr/>
              <a:t>8</a:t>
            </a:fld>
            <a:endParaRPr lang="en-US" altLang="en-US"/>
          </a:p>
        </p:txBody>
      </p:sp>
    </p:spTree>
    <p:extLst>
      <p:ext uri="{BB962C8B-B14F-4D97-AF65-F5344CB8AC3E}">
        <p14:creationId xmlns:p14="http://schemas.microsoft.com/office/powerpoint/2010/main" val="1109725980"/>
      </p:ext>
    </p:extLst>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B6CED81E-951A-4DFA-9287-6DC86C25A1D3}"/>
    </a:ext>
  </a:ext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3CED6F7E-0C40-4358-9557-CEEF733EC3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191</TotalTime>
  <Words>1026</Words>
  <Application>Microsoft Office PowerPoint</Application>
  <PresentationFormat>On-screen Show (4:3)</PresentationFormat>
  <Paragraphs>107</Paragraphs>
  <Slides>8</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MS PGothic</vt:lpstr>
      <vt:lpstr>MS PGothic</vt:lpstr>
      <vt:lpstr>Arial</vt:lpstr>
      <vt:lpstr>Calibri</vt:lpstr>
      <vt:lpstr>Geneva</vt:lpstr>
      <vt:lpstr>Helvetica</vt:lpstr>
      <vt:lpstr>FNAL_TemplateMac_060514</vt:lpstr>
      <vt:lpstr>Fermilab: Footer Only</vt:lpstr>
      <vt:lpstr>Status update for BRF20, BRF21 and BRF22 </vt:lpstr>
      <vt:lpstr>BRF20 Status </vt:lpstr>
      <vt:lpstr>BRF20 Issues</vt:lpstr>
      <vt:lpstr>BRF21 and BRF22 status updates</vt:lpstr>
      <vt:lpstr>BRF21 and BRF22 Status updates  </vt:lpstr>
      <vt:lpstr>BRF21 and BRF22 status updates  </vt:lpstr>
      <vt:lpstr>BRF21 and BRF22 Equipment needs  </vt:lpstr>
      <vt:lpstr>Additional Comments  </vt:lpstr>
    </vt:vector>
  </TitlesOfParts>
  <Company>Sandbox Studio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 one line or two lines</dc:title>
  <dc:creator>Thomas N Kubicki</dc:creator>
  <cp:lastModifiedBy>William A. Pellico x8368 07477N</cp:lastModifiedBy>
  <cp:revision>14</cp:revision>
  <cp:lastPrinted>2014-01-20T19:40:21Z</cp:lastPrinted>
  <dcterms:created xsi:type="dcterms:W3CDTF">2015-10-27T22:00:42Z</dcterms:created>
  <dcterms:modified xsi:type="dcterms:W3CDTF">2015-10-28T15:35:02Z</dcterms:modified>
</cp:coreProperties>
</file>