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0"/>
  </p:notesMasterIdLst>
  <p:handoutMasterIdLst>
    <p:handoutMasterId r:id="rId31"/>
  </p:handoutMasterIdLst>
  <p:sldIdLst>
    <p:sldId id="265" r:id="rId3"/>
    <p:sldId id="289" r:id="rId4"/>
    <p:sldId id="266" r:id="rId5"/>
    <p:sldId id="269" r:id="rId6"/>
    <p:sldId id="270" r:id="rId7"/>
    <p:sldId id="271" r:id="rId8"/>
    <p:sldId id="277" r:id="rId9"/>
    <p:sldId id="272" r:id="rId10"/>
    <p:sldId id="274" r:id="rId11"/>
    <p:sldId id="279" r:id="rId12"/>
    <p:sldId id="280" r:id="rId13"/>
    <p:sldId id="273" r:id="rId14"/>
    <p:sldId id="275" r:id="rId15"/>
    <p:sldId id="276" r:id="rId16"/>
    <p:sldId id="281" r:id="rId17"/>
    <p:sldId id="284" r:id="rId18"/>
    <p:sldId id="282" r:id="rId19"/>
    <p:sldId id="286" r:id="rId20"/>
    <p:sldId id="287" r:id="rId21"/>
    <p:sldId id="288" r:id="rId22"/>
    <p:sldId id="285" r:id="rId23"/>
    <p:sldId id="293" r:id="rId24"/>
    <p:sldId id="290" r:id="rId25"/>
    <p:sldId id="291" r:id="rId26"/>
    <p:sldId id="292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0FF00"/>
    <a:srgbClr val="FF3300"/>
    <a:srgbClr val="808080"/>
    <a:srgbClr val="404040"/>
    <a:srgbClr val="505050"/>
    <a:srgbClr val="004C97"/>
    <a:srgbClr val="63666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95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9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45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3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42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jt-3XEtaM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Ajt-3XEtaM" TargetMode="External"/><Relationship Id="rId4" Type="http://schemas.openxmlformats.org/officeDocument/2006/relationships/image" Target="../media/image5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Magnetic Cogging and Extraction Lock</a:t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New DDS System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Kiyomi Seiya, Craig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Drennan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Workshop on Booster Performance and Enhancements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23 November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Booster VXI board (</a:t>
            </a:r>
            <a:r>
              <a:rPr lang="en-US" dirty="0" err="1" smtClean="0"/>
              <a:t>C.Drennan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7" y="1087169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79" y="1085191"/>
            <a:ext cx="1243949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709" y="1221177"/>
            <a:ext cx="1904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8 x digital inputs</a:t>
            </a:r>
          </a:p>
          <a:p>
            <a:r>
              <a:rPr lang="en-US" b="1" dirty="0">
                <a:solidFill>
                  <a:srgbClr val="0070C0"/>
                </a:solidFill>
              </a:rPr>
              <a:t>8 x digital </a:t>
            </a:r>
            <a:r>
              <a:rPr lang="en-US" b="1" dirty="0" smtClean="0">
                <a:solidFill>
                  <a:srgbClr val="0070C0"/>
                </a:solidFill>
              </a:rPr>
              <a:t>outputs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4 x ADC inputs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4 x DAC outputs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2x RF inputs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2653" y="5651153"/>
            <a:ext cx="846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</a:rPr>
              <a:t>Replacement for the 15 years old present Booster VXI/DSP board</a:t>
            </a:r>
          </a:p>
        </p:txBody>
      </p:sp>
    </p:spTree>
    <p:extLst>
      <p:ext uri="{BB962C8B-B14F-4D97-AF65-F5344CB8AC3E}">
        <p14:creationId xmlns:p14="http://schemas.microsoft.com/office/powerpoint/2010/main" val="264174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and Plots on console (A. Waller)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036885"/>
            <a:ext cx="2879342" cy="221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6530"/>
            <a:ext cx="4924235" cy="3252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9987" y="2509960"/>
            <a:ext cx="202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Bucket error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87" y="2895026"/>
            <a:ext cx="26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32 turns average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26" y="3315051"/>
            <a:ext cx="455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DA30D"/>
                </a:solidFill>
              </a:rPr>
              <a:t>32 turns average x Gain curve</a:t>
            </a:r>
            <a:endParaRPr lang="en-US" sz="2800" b="1" dirty="0">
              <a:solidFill>
                <a:srgbClr val="2DA3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735" y="1024756"/>
            <a:ext cx="4095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4 array data from memory 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13" name="Picture 4" descr="https://www-bd.fnal.gov/Elog/getFileBinary?fileID=613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74" y="896530"/>
            <a:ext cx="3921694" cy="52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1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Cogging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10" y="2164114"/>
            <a:ext cx="6306554" cy="38387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467956" y="5827799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Integrated diff. bucket count has to be ‘0’ at the end of cycle.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2683" y="857191"/>
            <a:ext cx="7328934" cy="1373799"/>
            <a:chOff x="228600" y="602503"/>
            <a:chExt cx="7761573" cy="1454897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5240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V="1">
              <a:off x="381000" y="609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6096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7374" y="609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7374" y="914400"/>
              <a:ext cx="753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1000" y="602503"/>
              <a:ext cx="0" cy="14548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194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3810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0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73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7374" y="1828800"/>
              <a:ext cx="3518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9624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624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287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38600" y="1828800"/>
              <a:ext cx="3518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5438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438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101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1148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4102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7056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7620000" y="1828800"/>
              <a:ext cx="370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TextBox 273"/>
          <p:cNvSpPr txBox="1"/>
          <p:nvPr/>
        </p:nvSpPr>
        <p:spPr>
          <a:xfrm>
            <a:off x="-120994" y="1389387"/>
            <a:ext cx="83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BRF</a:t>
            </a:r>
            <a:endParaRPr lang="en-US" sz="2000" b="1" dirty="0"/>
          </a:p>
        </p:txBody>
      </p:sp>
      <p:sp>
        <p:nvSpPr>
          <p:cNvPr id="275" name="Rectangle 274"/>
          <p:cNvSpPr/>
          <p:nvPr/>
        </p:nvSpPr>
        <p:spPr>
          <a:xfrm>
            <a:off x="-5052" y="876553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Bdot</a:t>
            </a:r>
            <a:endParaRPr lang="en-US" sz="2000" b="1" dirty="0"/>
          </a:p>
        </p:txBody>
      </p:sp>
      <p:sp>
        <p:nvSpPr>
          <p:cNvPr id="276" name="Rectangle 275"/>
          <p:cNvSpPr/>
          <p:nvPr/>
        </p:nvSpPr>
        <p:spPr>
          <a:xfrm>
            <a:off x="1171528" y="1697134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11 </a:t>
            </a:r>
            <a:r>
              <a:rPr lang="en-US" sz="2000" b="1" dirty="0" err="1" smtClean="0">
                <a:latin typeface="Symbol" panose="05050102010706020507" pitchFamily="18" charset="2"/>
              </a:rPr>
              <a:t>m</a:t>
            </a:r>
            <a:r>
              <a:rPr lang="en-US" sz="2000" b="1" dirty="0" err="1" smtClean="0"/>
              <a:t>sec</a:t>
            </a:r>
            <a:r>
              <a:rPr lang="en-US" sz="2000" b="1" dirty="0" smtClean="0"/>
              <a:t> (MI/RR RF x 588)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734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7282774" cy="538016"/>
          </a:xfrm>
        </p:spPr>
        <p:txBody>
          <a:bodyPr/>
          <a:lstStyle/>
          <a:p>
            <a:r>
              <a:rPr lang="en-US" dirty="0" smtClean="0"/>
              <a:t>Simulation for the feedback and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902361" cy="202299"/>
          </a:xfrm>
        </p:spPr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4505152" cy="20229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1" y="6515100"/>
            <a:ext cx="375318" cy="202299"/>
          </a:xfrm>
        </p:spPr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1" y="1469547"/>
            <a:ext cx="2541402" cy="242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90" y="1441235"/>
            <a:ext cx="2787769" cy="244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25" y="3680357"/>
            <a:ext cx="2772902" cy="26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893" y="891382"/>
            <a:ext cx="40277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Integrated error w/o feedback (simulation)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3949" y="1157057"/>
            <a:ext cx="32321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With feedback (simulation)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2133" y="3869531"/>
            <a:ext cx="215886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With feedback (MEASUREMENTS)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0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changes during Cogging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8" name="Picture 2" descr="https://www-bd.fnal.gov/Elog/getFile?fileID=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1313466"/>
            <a:ext cx="4624042" cy="38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www-bd.fnal.gov/Elog/getFile?fileID=1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0" y="1312889"/>
            <a:ext cx="45888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6800" y="688474"/>
            <a:ext cx="27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Corrector current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2179" y="671150"/>
            <a:ext cx="255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Orbit difference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4881" y="5263850"/>
            <a:ext cx="4487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Corrector current : +/- 1A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Orbit change &lt; 1mm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24200" y="3611615"/>
            <a:ext cx="0" cy="266701"/>
          </a:xfrm>
          <a:prstGeom prst="straightConnector1">
            <a:avLst/>
          </a:prstGeom>
          <a:ln w="3810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4200" y="3954516"/>
            <a:ext cx="0" cy="209550"/>
          </a:xfrm>
          <a:prstGeom prst="straightConnector1">
            <a:avLst/>
          </a:prstGeom>
          <a:ln w="3810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3449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2A</a:t>
            </a:r>
            <a:endParaRPr lang="en-US" b="1" dirty="0">
              <a:solidFill>
                <a:srgbClr val="58AF1D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72499" y="3410093"/>
            <a:ext cx="0" cy="1295400"/>
          </a:xfrm>
          <a:prstGeom prst="straightConnector1">
            <a:avLst/>
          </a:prstGeom>
          <a:ln w="22225">
            <a:solidFill>
              <a:srgbClr val="58AF1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5400000">
            <a:off x="8195446" y="3918466"/>
            <a:ext cx="13860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+/- 10 mm</a:t>
            </a:r>
            <a:endParaRPr lang="en-US" b="1" dirty="0">
              <a:solidFill>
                <a:srgbClr val="58A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9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at 700MeV to 400MeV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45" y="1107664"/>
            <a:ext cx="8439974" cy="35283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450" y="4998303"/>
            <a:ext cx="744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R</a:t>
            </a:r>
            <a:r>
              <a:rPr lang="en-GB" sz="2400" b="1" dirty="0" smtClean="0">
                <a:solidFill>
                  <a:srgbClr val="002060"/>
                </a:solidFill>
              </a:rPr>
              <a:t>educed </a:t>
            </a:r>
            <a:r>
              <a:rPr lang="en-GB" sz="2400" b="1" dirty="0">
                <a:solidFill>
                  <a:srgbClr val="002060"/>
                </a:solidFill>
              </a:rPr>
              <a:t>beam energy loss at the Notch creation by 40 % and the total cycle loss by 15%.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6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 </a:t>
            </a:r>
            <a:r>
              <a:rPr lang="en-US" dirty="0" smtClean="0"/>
              <a:t>to the LINAC Notch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2761" y="1649020"/>
            <a:ext cx="4026477" cy="30467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13" y="1649020"/>
            <a:ext cx="4724400" cy="3222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814508"/>
            <a:ext cx="8779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</a:rPr>
              <a:t>LINAC Notch– </a:t>
            </a:r>
            <a:r>
              <a:rPr lang="en-US" b="1" dirty="0">
                <a:solidFill>
                  <a:srgbClr val="000090"/>
                </a:solidFill>
              </a:rPr>
              <a:t>Booster extraction kicker – MI/RR injection </a:t>
            </a:r>
            <a:r>
              <a:rPr lang="en-US" b="1" dirty="0" smtClean="0">
                <a:solidFill>
                  <a:srgbClr val="000090"/>
                </a:solidFill>
              </a:rPr>
              <a:t>kicker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</a:rPr>
              <a:t>The logic for the Cogging </a:t>
            </a:r>
            <a:r>
              <a:rPr lang="en-US" b="1" dirty="0" smtClean="0">
                <a:solidFill>
                  <a:srgbClr val="000090"/>
                </a:solidFill>
              </a:rPr>
              <a:t>supposed </a:t>
            </a:r>
            <a:r>
              <a:rPr lang="en-US" b="1" dirty="0" smtClean="0">
                <a:solidFill>
                  <a:srgbClr val="000090"/>
                </a:solidFill>
              </a:rPr>
              <a:t>to be modified.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pPr algn="ctr"/>
            <a:r>
              <a:rPr lang="en-US" b="1" dirty="0" smtClean="0">
                <a:solidFill>
                  <a:srgbClr val="000090"/>
                </a:solidFill>
              </a:rPr>
              <a:t>No more beam energy loss from Notch creation in the Booster.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284" y="92161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kern="8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Laser notching cavity installed on the downstream RFQ flange.</a:t>
            </a:r>
            <a:endParaRPr lang="en-US" sz="14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6413" y="90949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="1" kern="800" dirty="0">
                <a:solidFill>
                  <a:srgbClr val="00B0F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Wall current monitor signal in the LINAC with 6 different optical pulse energies.</a:t>
            </a:r>
            <a:endParaRPr lang="en-US" sz="1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652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05" y="2940197"/>
            <a:ext cx="3648075" cy="3276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bucket </a:t>
            </a:r>
            <a:r>
              <a:rPr lang="en-US" dirty="0" smtClean="0"/>
              <a:t>error </a:t>
            </a:r>
            <a:r>
              <a:rPr lang="en-US" dirty="0" smtClean="0"/>
              <a:t>in Recycler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8" name="Picture 6" descr="https://www-bd.fnal.gov/Elog/getFileBinary?fileID=370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4" y="4383350"/>
            <a:ext cx="2041063" cy="18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-bd.fnal.gov/Elog/getFileBinary?fileID=370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5" y="2609835"/>
            <a:ext cx="2041062" cy="18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www-bd.fnal.gov/Elog/getFileBinary?fileID=61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2" y="862909"/>
            <a:ext cx="38546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3363011" y="5959048"/>
            <a:ext cx="31825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09892" y="5558126"/>
            <a:ext cx="192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RR revolution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450" y="997188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8AF1D"/>
                </a:solidFill>
              </a:rPr>
              <a:t>RR Intensity</a:t>
            </a:r>
            <a:endParaRPr lang="en-US" sz="2000" b="1" dirty="0">
              <a:solidFill>
                <a:srgbClr val="58AF1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450" y="1571317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Beam loss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@ RR Inj.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7581" y="5265823"/>
            <a:ext cx="346512" cy="435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s://www-bd.fnal.gov/Elog/getFileBinary?fileID=370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63" y="836320"/>
            <a:ext cx="2041063" cy="18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6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Cogging and Phase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9628"/>
            <a:ext cx="3809999" cy="40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2688570"/>
            <a:ext cx="609600" cy="457200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11645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h=588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45" y="31574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=84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406" y="1435616"/>
            <a:ext cx="21705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Injector / Recycler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68" y="1574561"/>
            <a:ext cx="4210789" cy="8010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643843" y="1915274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2873" y="1920534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669" y="2851248"/>
            <a:ext cx="4210789" cy="801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162640" y="3181445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51670" y="3186705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1214" y="3191963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00164" y="1122697"/>
            <a:ext cx="16652" cy="142320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881075" y="3186696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0105" y="3191956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69649" y="3197214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097718" y="2380564"/>
            <a:ext cx="16652" cy="1423201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3161" y="3188968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32191" y="3194228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31735" y="3199486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42" y="4169915"/>
            <a:ext cx="4210789" cy="80109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4646117" y="4510628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35147" y="4515888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11" y="5446602"/>
            <a:ext cx="4210789" cy="80109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383282" y="5776799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72312" y="5782059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971856" y="5787317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302438" y="3718051"/>
            <a:ext cx="16652" cy="1423201"/>
          </a:xfrm>
          <a:prstGeom prst="line">
            <a:avLst/>
          </a:prstGeom>
          <a:ln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101717" y="5782050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390747" y="5787310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90291" y="5792568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5318360" y="4975918"/>
            <a:ext cx="16652" cy="1423201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963803" y="5784322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52833" y="5789582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552377" y="5794840"/>
            <a:ext cx="126124" cy="1261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14761" y="1122697"/>
            <a:ext cx="0" cy="142320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03132" y="1124969"/>
            <a:ext cx="0" cy="142320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42919" y="1241172"/>
            <a:ext cx="24238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Injector / Recycler RF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7509418" y="2560220"/>
            <a:ext cx="108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Booster RF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13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Lock Loop at the end of the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3" y="1468570"/>
            <a:ext cx="4359714" cy="3092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36" y="1468570"/>
            <a:ext cx="4359714" cy="309267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017988" y="4267200"/>
            <a:ext cx="0" cy="3993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4707340"/>
            <a:ext cx="3654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</a:t>
            </a:r>
            <a:r>
              <a:rPr lang="en-US" sz="1400" dirty="0" err="1" smtClean="0"/>
              <a:t>MI</a:t>
            </a:r>
            <a:r>
              <a:rPr lang="en-US" dirty="0" smtClean="0"/>
              <a:t> – </a:t>
            </a:r>
            <a:r>
              <a:rPr lang="en-US" i="1" dirty="0" err="1" smtClean="0"/>
              <a:t>f</a:t>
            </a:r>
            <a:r>
              <a:rPr lang="en-US" sz="1600" dirty="0" err="1" smtClean="0"/>
              <a:t>Booster</a:t>
            </a:r>
            <a:r>
              <a:rPr lang="en-US" sz="1600" dirty="0" smtClean="0"/>
              <a:t> </a:t>
            </a:r>
            <a:r>
              <a:rPr lang="en-US" dirty="0" smtClean="0"/>
              <a:t>&lt; 8kHz</a:t>
            </a:r>
          </a:p>
          <a:p>
            <a:r>
              <a:rPr lang="en-US" dirty="0" smtClean="0"/>
              <a:t>RPOS feedback is turned off</a:t>
            </a:r>
          </a:p>
          <a:p>
            <a:r>
              <a:rPr lang="en-US" dirty="0" smtClean="0"/>
              <a:t>PLL is turned on </a:t>
            </a:r>
          </a:p>
          <a:p>
            <a:r>
              <a:rPr lang="en-US" dirty="0" smtClean="0"/>
              <a:t>when </a:t>
            </a:r>
            <a:r>
              <a:rPr lang="en-US" dirty="0" err="1" smtClean="0">
                <a:latin typeface="Symbol" panose="05050102010706020507" pitchFamily="18" charset="2"/>
              </a:rPr>
              <a:t>Df</a:t>
            </a:r>
            <a:r>
              <a:rPr lang="en-US" dirty="0" smtClean="0">
                <a:latin typeface="Symbol" panose="05050102010706020507" pitchFamily="18" charset="2"/>
              </a:rPr>
              <a:t> =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sz="1600" dirty="0" err="1" smtClean="0"/>
              <a:t>MI</a:t>
            </a:r>
            <a:r>
              <a:rPr lang="en-US" sz="1600" dirty="0" smtClean="0"/>
              <a:t> </a:t>
            </a:r>
            <a:r>
              <a:rPr lang="en-US" dirty="0" smtClean="0"/>
              <a:t> - </a:t>
            </a:r>
            <a:r>
              <a:rPr lang="en-US" dirty="0" err="1" smtClean="0">
                <a:latin typeface="Symbol" panose="05050102010706020507" pitchFamily="18" charset="2"/>
              </a:rPr>
              <a:t>f</a:t>
            </a:r>
            <a:r>
              <a:rPr lang="en-US" sz="1600" dirty="0" err="1" smtClean="0"/>
              <a:t>Booster</a:t>
            </a:r>
            <a:r>
              <a:rPr lang="en-US" dirty="0" smtClean="0"/>
              <a:t> = 0 </a:t>
            </a:r>
            <a:endParaRPr lang="en-US" dirty="0" smtClean="0">
              <a:latin typeface="Symbol" panose="05050102010706020507" pitchFamily="18" charset="2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963917" y="1313793"/>
            <a:ext cx="0" cy="362606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8463" y="989170"/>
            <a:ext cx="16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3300"/>
                </a:solidFill>
              </a:rPr>
              <a:t>End of the cycle</a:t>
            </a:r>
            <a:endParaRPr lang="en-US" sz="1800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1085" y="163030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  <a:latin typeface="Symbol" panose="05050102010706020507" pitchFamily="18" charset="2"/>
              </a:rPr>
              <a:t>Df</a:t>
            </a:r>
            <a:r>
              <a:rPr lang="en-US" dirty="0" smtClean="0">
                <a:solidFill>
                  <a:srgbClr val="FF00FF"/>
                </a:solidFill>
                <a:latin typeface="Symbol" panose="05050102010706020507" pitchFamily="18" charset="2"/>
              </a:rPr>
              <a:t>/32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3275" y="3642090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  <a:latin typeface="Symbol" panose="05050102010706020507" pitchFamily="18" charset="2"/>
              </a:rPr>
              <a:t>Df</a:t>
            </a:r>
            <a:endParaRPr lang="en-US" dirty="0">
              <a:solidFill>
                <a:srgbClr val="00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08028" y="4267200"/>
            <a:ext cx="3499944" cy="0"/>
          </a:xfrm>
          <a:prstGeom prst="line">
            <a:avLst/>
          </a:prstGeom>
          <a:ln>
            <a:solidFill>
              <a:srgbClr val="FF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02773" y="1602839"/>
            <a:ext cx="3499944" cy="0"/>
          </a:xfrm>
          <a:prstGeom prst="line">
            <a:avLst/>
          </a:prstGeom>
          <a:ln>
            <a:solidFill>
              <a:srgbClr val="FF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35498" y="388247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0 </a:t>
            </a:r>
            <a:r>
              <a:rPr lang="en-US" dirty="0" err="1" smtClean="0">
                <a:solidFill>
                  <a:srgbClr val="FF00FF"/>
                </a:solidFill>
              </a:rPr>
              <a:t>deg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51011" y="1097377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9</a:t>
            </a:r>
            <a:r>
              <a:rPr lang="en-US" dirty="0" smtClean="0">
                <a:solidFill>
                  <a:srgbClr val="FF00FF"/>
                </a:solidFill>
              </a:rPr>
              <a:t>0 </a:t>
            </a:r>
            <a:r>
              <a:rPr lang="en-US" dirty="0" err="1" smtClean="0">
                <a:solidFill>
                  <a:srgbClr val="FF00FF"/>
                </a:solidFill>
              </a:rPr>
              <a:t>deg</a:t>
            </a:r>
            <a:endParaRPr lang="en-US" dirty="0">
              <a:solidFill>
                <a:srgbClr val="FF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62456" y="3126826"/>
            <a:ext cx="2201255" cy="0"/>
          </a:xfrm>
          <a:prstGeom prst="line">
            <a:avLst/>
          </a:prstGeom>
          <a:ln>
            <a:solidFill>
              <a:srgbClr val="00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2732" y="4129086"/>
            <a:ext cx="2201255" cy="0"/>
          </a:xfrm>
          <a:prstGeom prst="line">
            <a:avLst/>
          </a:prstGeom>
          <a:ln>
            <a:solidFill>
              <a:srgbClr val="00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36694" y="390862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FF00"/>
                </a:solidFill>
              </a:rPr>
              <a:t>0 </a:t>
            </a:r>
            <a:r>
              <a:rPr lang="en-US" sz="1800" dirty="0" err="1" smtClean="0">
                <a:solidFill>
                  <a:srgbClr val="00FF00"/>
                </a:solidFill>
              </a:rPr>
              <a:t>deg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91991" y="287501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FF00"/>
                </a:solidFill>
              </a:rPr>
              <a:t>180 </a:t>
            </a:r>
            <a:r>
              <a:rPr lang="en-US" sz="1800" dirty="0" err="1" smtClean="0">
                <a:solidFill>
                  <a:srgbClr val="00FF00"/>
                </a:solidFill>
              </a:rPr>
              <a:t>deg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6098983" y="3520541"/>
            <a:ext cx="362964" cy="2260544"/>
          </a:xfrm>
          <a:prstGeom prst="leftBrac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38373" y="4917821"/>
            <a:ext cx="174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8 RF buckets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6275" y="2053397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RPOS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44969" y="2612618"/>
            <a:ext cx="250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PL reference curve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8463" y="4166130"/>
            <a:ext cx="1516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1msec/div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4407" y="4158336"/>
            <a:ext cx="187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400</a:t>
            </a:r>
            <a:r>
              <a:rPr lang="en-US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sec/div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3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2120"/>
            <a:ext cx="8672513" cy="4987867"/>
          </a:xfrm>
        </p:spPr>
        <p:txBody>
          <a:bodyPr/>
          <a:lstStyle/>
          <a:p>
            <a:r>
              <a:rPr lang="en-US" dirty="0" smtClean="0"/>
              <a:t>Cogging</a:t>
            </a:r>
          </a:p>
          <a:p>
            <a:r>
              <a:rPr lang="en-US" dirty="0" smtClean="0"/>
              <a:t>Radial Cogging and Magnetic Cogging</a:t>
            </a:r>
            <a:endParaRPr lang="en-US" dirty="0" smtClean="0"/>
          </a:p>
          <a:p>
            <a:r>
              <a:rPr lang="en-US" dirty="0" smtClean="0"/>
              <a:t>Beam studies</a:t>
            </a:r>
          </a:p>
          <a:p>
            <a:r>
              <a:rPr lang="en-US" dirty="0" smtClean="0"/>
              <a:t>Operation Status</a:t>
            </a:r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Synchronization to the LINAC Notch</a:t>
            </a:r>
          </a:p>
          <a:p>
            <a:pPr lvl="1"/>
            <a:r>
              <a:rPr lang="en-US" dirty="0" smtClean="0"/>
              <a:t>Bucket control during Phase lock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New DDS System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415810" y="912302"/>
            <a:ext cx="2485303" cy="343109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Boe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Chaurize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D. Dick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C.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Drennan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W.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Pellico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K. Seiya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T. Sullivan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K. Triplett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A. Waller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8404"/>
            <a:ext cx="5644646" cy="416999"/>
          </a:xfrm>
        </p:spPr>
        <p:txBody>
          <a:bodyPr/>
          <a:lstStyle/>
          <a:p>
            <a:r>
              <a:rPr lang="en-US" dirty="0" smtClean="0"/>
              <a:t>PLL curve adjustments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99604"/>
            <a:ext cx="1061145" cy="68009"/>
          </a:xfrm>
        </p:spPr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49" y="6599604"/>
            <a:ext cx="4517651" cy="15305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99604"/>
            <a:ext cx="290897" cy="156796"/>
          </a:xfrm>
        </p:spPr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2688"/>
            <a:ext cx="3421061" cy="19691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049"/>
            <a:ext cx="3421061" cy="19691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135410"/>
            <a:ext cx="3421061" cy="19691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847638" y="4114515"/>
            <a:ext cx="4225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Make communication between Cogging and Phase Lock system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Fix </a:t>
            </a:r>
            <a:r>
              <a:rPr lang="en-US" sz="1800" b="1" dirty="0">
                <a:solidFill>
                  <a:srgbClr val="002060"/>
                </a:solidFill>
              </a:rPr>
              <a:t>+/- 1 buckets </a:t>
            </a:r>
            <a:r>
              <a:rPr lang="en-US" sz="1800" b="1" dirty="0" smtClean="0">
                <a:solidFill>
                  <a:srgbClr val="002060"/>
                </a:solidFill>
              </a:rPr>
              <a:t>error </a:t>
            </a:r>
            <a:r>
              <a:rPr lang="en-US" sz="1800" b="1" dirty="0">
                <a:solidFill>
                  <a:srgbClr val="002060"/>
                </a:solidFill>
              </a:rPr>
              <a:t>for the MI/RR </a:t>
            </a:r>
            <a:r>
              <a:rPr lang="en-US" sz="1800" b="1" dirty="0" smtClean="0">
                <a:solidFill>
                  <a:srgbClr val="002060"/>
                </a:solidFill>
              </a:rPr>
              <a:t>injection  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Could reduce the gap length from 3 to 2 buckets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9" name="Left Brace 28"/>
          <p:cNvSpPr/>
          <p:nvPr/>
        </p:nvSpPr>
        <p:spPr>
          <a:xfrm rot="16200000">
            <a:off x="2162101" y="1155027"/>
            <a:ext cx="198193" cy="2465259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2101" y="2288561"/>
            <a:ext cx="19261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4</a:t>
            </a:r>
            <a:r>
              <a:rPr lang="en-US" dirty="0" smtClean="0">
                <a:solidFill>
                  <a:srgbClr val="FF00FF"/>
                </a:solidFill>
              </a:rPr>
              <a:t> RF buckets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2141744" y="2747385"/>
            <a:ext cx="227531" cy="2476635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0725" y="3901276"/>
            <a:ext cx="19261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5 RF buckets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2104622" y="4348285"/>
            <a:ext cx="301775" cy="2476634"/>
          </a:xfrm>
          <a:prstGeom prst="leftBrac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0725" y="5498353"/>
            <a:ext cx="19261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6 RF buckets</a:t>
            </a:r>
            <a:endParaRPr lang="en-US" dirty="0">
              <a:solidFill>
                <a:srgbClr val="FF00FF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144175" y="1173558"/>
            <a:ext cx="636736" cy="473407"/>
            <a:chOff x="5668530" y="1815152"/>
            <a:chExt cx="1332771" cy="935074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6086901" y="1815152"/>
              <a:ext cx="914400" cy="914400"/>
            </a:xfrm>
            <a:prstGeom prst="bentConnector3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086901" y="1815152"/>
              <a:ext cx="0" cy="93507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68530" y="2750226"/>
              <a:ext cx="4094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593118" y="1694447"/>
            <a:ext cx="636736" cy="473407"/>
            <a:chOff x="5668530" y="1815152"/>
            <a:chExt cx="1332771" cy="935074"/>
          </a:xfrm>
        </p:grpSpPr>
        <p:cxnSp>
          <p:nvCxnSpPr>
            <p:cNvPr id="49" name="Elbow Connector 48"/>
            <p:cNvCxnSpPr/>
            <p:nvPr/>
          </p:nvCxnSpPr>
          <p:spPr>
            <a:xfrm>
              <a:off x="6086901" y="1815152"/>
              <a:ext cx="914400" cy="914400"/>
            </a:xfrm>
            <a:prstGeom prst="bentConnector3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086901" y="1815152"/>
              <a:ext cx="0" cy="9350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68530" y="2750226"/>
              <a:ext cx="4094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6312487" y="875387"/>
            <a:ext cx="0" cy="164225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16879" y="2164697"/>
            <a:ext cx="147139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269720" y="118687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PLL 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24101" y="1787785"/>
            <a:ext cx="93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Notch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315550" y="2407394"/>
            <a:ext cx="636736" cy="473407"/>
            <a:chOff x="5668530" y="1815152"/>
            <a:chExt cx="1332771" cy="935074"/>
          </a:xfrm>
        </p:grpSpPr>
        <p:cxnSp>
          <p:nvCxnSpPr>
            <p:cNvPr id="71" name="Elbow Connector 70"/>
            <p:cNvCxnSpPr/>
            <p:nvPr/>
          </p:nvCxnSpPr>
          <p:spPr>
            <a:xfrm>
              <a:off x="6086901" y="1815152"/>
              <a:ext cx="914400" cy="914400"/>
            </a:xfrm>
            <a:prstGeom prst="bentConnector3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086901" y="1815152"/>
              <a:ext cx="0" cy="9350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668530" y="2750226"/>
              <a:ext cx="4094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Connector 73"/>
          <p:cNvCxnSpPr/>
          <p:nvPr/>
        </p:nvCxnSpPr>
        <p:spPr>
          <a:xfrm>
            <a:off x="6314831" y="2312148"/>
            <a:ext cx="0" cy="164225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16879" y="2877645"/>
            <a:ext cx="1193830" cy="135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7072166" y="3037469"/>
            <a:ext cx="636736" cy="473407"/>
            <a:chOff x="5668530" y="1815152"/>
            <a:chExt cx="1332771" cy="935074"/>
          </a:xfrm>
        </p:grpSpPr>
        <p:cxnSp>
          <p:nvCxnSpPr>
            <p:cNvPr id="80" name="Elbow Connector 79"/>
            <p:cNvCxnSpPr/>
            <p:nvPr/>
          </p:nvCxnSpPr>
          <p:spPr>
            <a:xfrm>
              <a:off x="6086901" y="1815152"/>
              <a:ext cx="914400" cy="914400"/>
            </a:xfrm>
            <a:prstGeom prst="bentConnector3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086901" y="1815152"/>
              <a:ext cx="0" cy="93507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668530" y="2750226"/>
              <a:ext cx="4094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6116879" y="3507720"/>
            <a:ext cx="95044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708902" y="3510240"/>
            <a:ext cx="83459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834006" y="2871068"/>
            <a:ext cx="70949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986406" y="2151049"/>
            <a:ext cx="557093" cy="315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64049" y="5964742"/>
            <a:ext cx="5079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For more info on the MI Phase Lock Controller go to</a:t>
            </a:r>
            <a:r>
              <a:rPr lang="en-US" sz="1000" dirty="0"/>
              <a:t>:  </a:t>
            </a:r>
            <a:r>
              <a:rPr lang="en-US" sz="1000" dirty="0" smtClean="0"/>
              <a:t>AD DocDB  Beams-doc-4781-v2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188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Summary</a:t>
            </a:r>
          </a:p>
          <a:p>
            <a:r>
              <a:rPr lang="en-GB" sz="1800" dirty="0" smtClean="0">
                <a:solidFill>
                  <a:srgbClr val="0070C0"/>
                </a:solidFill>
              </a:rPr>
              <a:t>New </a:t>
            </a:r>
            <a:r>
              <a:rPr lang="en-GB" sz="1800" dirty="0">
                <a:solidFill>
                  <a:srgbClr val="0070C0"/>
                </a:solidFill>
              </a:rPr>
              <a:t>beam extraction synchronization system called “Magnetic Cogging” was developed at the </a:t>
            </a:r>
            <a:r>
              <a:rPr lang="en-GB" sz="1800" dirty="0" err="1">
                <a:solidFill>
                  <a:srgbClr val="0070C0"/>
                </a:solidFill>
              </a:rPr>
              <a:t>Fermilab</a:t>
            </a:r>
            <a:r>
              <a:rPr lang="en-GB" sz="1800" dirty="0">
                <a:solidFill>
                  <a:srgbClr val="0070C0"/>
                </a:solidFill>
              </a:rPr>
              <a:t> Booster. </a:t>
            </a:r>
          </a:p>
          <a:p>
            <a:endParaRPr lang="en-GB" sz="1800" dirty="0">
              <a:solidFill>
                <a:srgbClr val="0070C0"/>
              </a:solidFill>
            </a:endParaRPr>
          </a:p>
          <a:p>
            <a:r>
              <a:rPr lang="en-GB" sz="1800" dirty="0">
                <a:solidFill>
                  <a:srgbClr val="0070C0"/>
                </a:solidFill>
              </a:rPr>
              <a:t>The system was successfully implemented to the </a:t>
            </a:r>
            <a:r>
              <a:rPr lang="en-GB" sz="1800" dirty="0" smtClean="0">
                <a:solidFill>
                  <a:srgbClr val="0070C0"/>
                </a:solidFill>
              </a:rPr>
              <a:t>operation </a:t>
            </a:r>
            <a:r>
              <a:rPr lang="en-GB" sz="1800" dirty="0">
                <a:solidFill>
                  <a:srgbClr val="0070C0"/>
                </a:solidFill>
              </a:rPr>
              <a:t>in March 2015.</a:t>
            </a:r>
          </a:p>
          <a:p>
            <a:endParaRPr lang="en-GB" sz="1800" dirty="0">
              <a:solidFill>
                <a:srgbClr val="0070C0"/>
              </a:solidFill>
            </a:endParaRPr>
          </a:p>
          <a:p>
            <a:r>
              <a:rPr lang="en-GB" sz="1800" dirty="0">
                <a:solidFill>
                  <a:srgbClr val="0070C0"/>
                </a:solidFill>
              </a:rPr>
              <a:t>The gap creation </a:t>
            </a:r>
            <a:r>
              <a:rPr lang="en-GB" sz="1800" dirty="0" smtClean="0">
                <a:solidFill>
                  <a:srgbClr val="0070C0"/>
                </a:solidFill>
              </a:rPr>
              <a:t>used </a:t>
            </a:r>
            <a:r>
              <a:rPr lang="en-GB" sz="1800" dirty="0">
                <a:solidFill>
                  <a:srgbClr val="0070C0"/>
                </a:solidFill>
              </a:rPr>
              <a:t>to be at 700 MeV with the RF Cogging and it was moved to 400MeV with Magnetic Cogging. The Magnetic cogging reduced beam energy loss at the Notch creation by 40 % and the total cycle loss by 15</a:t>
            </a:r>
            <a:r>
              <a:rPr lang="en-GB" sz="1800" dirty="0" smtClean="0">
                <a:solidFill>
                  <a:srgbClr val="0070C0"/>
                </a:solidFill>
              </a:rPr>
              <a:t>%.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Plan</a:t>
            </a: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Synchronize Cogging </a:t>
            </a:r>
            <a:r>
              <a:rPr lang="en-US" sz="1800" dirty="0">
                <a:solidFill>
                  <a:srgbClr val="0070C0"/>
                </a:solidFill>
              </a:rPr>
              <a:t>to LINAC Notch</a:t>
            </a:r>
          </a:p>
          <a:p>
            <a:pPr marL="0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Fix +/- 1 buckets error for the MI/RR injection</a:t>
            </a: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6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LLRF Frequency Reference for Booster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Craig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Drennan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Workshop on Booster Performance and Enhancements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23 November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Channel DDS Booster LLRF Reference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1761"/>
            <a:ext cx="8672513" cy="42103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2437" y="5799141"/>
            <a:ext cx="5333511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Helvetica" panose="020B0604020202020204" pitchFamily="34" charset="0"/>
              </a:rPr>
              <a:t>Yes, a better phase lock   ---    But, it is a complex install.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3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Channel DDS Booster LLRF Reference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26" y="970507"/>
            <a:ext cx="4373213" cy="4475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071" y="5800080"/>
            <a:ext cx="760460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/>
              </a:rPr>
              <a:t>For more info </a:t>
            </a:r>
            <a:r>
              <a:rPr lang="en-US" sz="1200" dirty="0" smtClean="0">
                <a:latin typeface="Helvetica" panose="020B0604020202020204"/>
              </a:rPr>
              <a:t>go to </a:t>
            </a:r>
            <a:r>
              <a:rPr lang="en-US" sz="1200" dirty="0">
                <a:latin typeface="Helvetica" panose="020B0604020202020204"/>
              </a:rPr>
              <a:t>Beams-doc-3891-v3 and </a:t>
            </a:r>
            <a:r>
              <a:rPr lang="en-US" sz="1200" u="sng" dirty="0" smtClean="0">
                <a:latin typeface="Helvetica" panose="020B0604020202020204"/>
                <a:hlinkClick r:id="rId3"/>
              </a:rPr>
              <a:t>https</a:t>
            </a:r>
            <a:r>
              <a:rPr lang="en-US" sz="1200" u="sng" dirty="0">
                <a:latin typeface="Helvetica" panose="020B0604020202020204"/>
                <a:hlinkClick r:id="rId3"/>
              </a:rPr>
              <a:t>://www.youtube.com/watch?v=lAjt-3XEtaM</a:t>
            </a:r>
            <a:endParaRPr lang="en-US" sz="1200" dirty="0">
              <a:latin typeface="Helvetica" panose="020B0604020202020204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2262" y="974016"/>
            <a:ext cx="40914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Benefits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More flexibility in producing the Bias Curve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Possibility for different curves for different Booster cycle types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Replaces difficult to maintain broadband analog RF phase shifters (paraphase, RPOS)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Can produce smoother MI phase lock.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Can provide more reproducible phase manipulations.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The acceleration phase lock and RPOS control loops, and injection, cogging and MI phase lock can have a more integrated control policy (or not).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760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Channel DDS Booster LLRF Reference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 Seiya, C. Drennan| Magnetic Cogging and Extraction Lock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7" name="Content Placeholder 6" descr="LLRF Rack Layout Aft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8130" y="1042992"/>
            <a:ext cx="4029075" cy="3800475"/>
          </a:xfrm>
          <a:prstGeom prst="rect">
            <a:avLst/>
          </a:prstGeom>
        </p:spPr>
      </p:pic>
      <p:pic>
        <p:nvPicPr>
          <p:cNvPr id="8" name="Picture 7" descr="LLRF Signal Cabling Af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8225" y="942979"/>
            <a:ext cx="4067175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1541" y="5080278"/>
            <a:ext cx="5886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panose="020B0604020202020204"/>
              </a:rPr>
              <a:t>There is a first draft for cabling the module in for testing in the Booster, and staging the implementation of the LLRF control functions.</a:t>
            </a:r>
          </a:p>
          <a:p>
            <a:endParaRPr lang="en-US" sz="1200" dirty="0">
              <a:latin typeface="Helvetica" panose="020B0604020202020204"/>
            </a:endParaRPr>
          </a:p>
          <a:p>
            <a:endParaRPr lang="en-US" sz="1200" dirty="0" smtClean="0">
              <a:latin typeface="Helvetica" panose="020B0604020202020204"/>
            </a:endParaRPr>
          </a:p>
          <a:p>
            <a:r>
              <a:rPr lang="en-US" sz="1200" dirty="0" smtClean="0">
                <a:latin typeface="Helvetica" panose="020B0604020202020204"/>
              </a:rPr>
              <a:t>For </a:t>
            </a:r>
            <a:r>
              <a:rPr lang="en-US" sz="1200" dirty="0">
                <a:latin typeface="Helvetica" panose="020B0604020202020204"/>
              </a:rPr>
              <a:t>more info </a:t>
            </a:r>
            <a:r>
              <a:rPr lang="en-US" sz="1200" dirty="0" smtClean="0">
                <a:latin typeface="Helvetica" panose="020B0604020202020204"/>
              </a:rPr>
              <a:t>go to </a:t>
            </a:r>
            <a:r>
              <a:rPr lang="en-US" sz="1200" dirty="0">
                <a:latin typeface="Helvetica" panose="020B0604020202020204"/>
              </a:rPr>
              <a:t>Beams-doc-3891-v3 and </a:t>
            </a:r>
            <a:r>
              <a:rPr lang="en-US" sz="1200" u="sng" dirty="0" smtClean="0">
                <a:latin typeface="Helvetica" panose="020B0604020202020204"/>
                <a:hlinkClick r:id="rId5"/>
              </a:rPr>
              <a:t>https</a:t>
            </a:r>
            <a:r>
              <a:rPr lang="en-US" sz="1200" u="sng" dirty="0">
                <a:latin typeface="Helvetica" panose="020B0604020202020204"/>
                <a:hlinkClick r:id="rId5"/>
              </a:rPr>
              <a:t>://www.youtube.com/watch?v=lAjt-3XEtaM</a:t>
            </a:r>
            <a:endParaRPr lang="en-US" sz="1200" dirty="0">
              <a:latin typeface="Helvetica" panose="020B060402020202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1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DDS ACNET Controls 	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(Brian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Schupbach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, Programmer)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14400"/>
            <a:ext cx="8672513" cy="16476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DDS parameter read backs and settings available via ACNET MOOC functionality. Parameter page </a:t>
            </a:r>
            <a:r>
              <a:rPr lang="en-US" altLang="en-US" b="1" dirty="0" smtClean="0">
                <a:latin typeface="Helvetica" panose="020B0604020202020204" pitchFamily="34" charset="0"/>
                <a:ea typeface="Geneva" pitchFamily="121" charset="-128"/>
              </a:rPr>
              <a:t>H53&lt;66&gt;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DDS board provides DAC outputs to ACNET MADC. The bias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curve is currently available via snapshots.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11/23/2015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K. Seiya, C. Drennan| Magnetic Cogging and Extraction Lock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33838"/>
            <a:ext cx="409575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45" y="2833838"/>
            <a:ext cx="4003762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1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194514"/>
            <a:ext cx="8675688" cy="9316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VME front-end facilitates TCP connection to Java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GUI, </a:t>
            </a:r>
            <a:r>
              <a:rPr lang="en-US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B129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Inspect, edit, import, and export </a:t>
            </a:r>
            <a:r>
              <a:rPr lang="en-US" altLang="en-US" sz="1800" dirty="0" err="1">
                <a:latin typeface="Helvetica" panose="020B0604020202020204" pitchFamily="34" charset="0"/>
                <a:ea typeface="Geneva" pitchFamily="121" charset="-128"/>
              </a:rPr>
              <a:t>Freq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, Bias,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Para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curves etc…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11/23/2015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K. Seiya, C. Drennan| Magnetic Cogging and Extraction Lock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3963"/>
            <a:ext cx="4271902" cy="488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85" y="1293963"/>
            <a:ext cx="4271903" cy="48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Intensity and beam loss in the Booster cycle(Oct. 2014)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11/23/2015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sz="1200" dirty="0" err="1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54330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76" y="937250"/>
            <a:ext cx="5276874" cy="42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5400" y="1993555"/>
            <a:ext cx="324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Extraction kicker gap (Notch)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7688" y="5311922"/>
            <a:ext cx="480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Beam loss/cycle = 0.075 kJ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 1125W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(525 </a:t>
            </a:r>
            <a:r>
              <a:rPr lang="en-US" sz="2400" dirty="0">
                <a:solidFill>
                  <a:srgbClr val="FF0000"/>
                </a:solidFill>
              </a:rPr>
              <a:t>W Administrative </a:t>
            </a:r>
            <a:r>
              <a:rPr lang="en-US" sz="2400" dirty="0" smtClean="0">
                <a:solidFill>
                  <a:srgbClr val="FF0000"/>
                </a:solidFill>
              </a:rPr>
              <a:t>Limit)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76320"/>
            <a:ext cx="3802708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Int. at Injection: 5.0E12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Int.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at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Extraction: 4.5E12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Efficiency: 90%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Energy: 400 MeV – 8GeV</a:t>
            </a: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RF freq. : 37.9 – 52.8MHz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122614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2586335"/>
            <a:ext cx="130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Intensity</a:t>
            </a:r>
            <a:endParaRPr lang="en-US" sz="2400" b="1" dirty="0">
              <a:solidFill>
                <a:srgbClr val="00CC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200400"/>
            <a:ext cx="246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Beam Energy Loss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305589"/>
            <a:ext cx="130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Intensity</a:t>
            </a:r>
            <a:endParaRPr lang="en-US" sz="2400" b="1" dirty="0">
              <a:solidFill>
                <a:srgbClr val="00CC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38800" y="2353446"/>
            <a:ext cx="304800" cy="8469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and Cogging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5" name="Picture 8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16970"/>
            <a:ext cx="4648200" cy="41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0019"/>
            <a:ext cx="3809999" cy="40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2514600" y="2688570"/>
            <a:ext cx="609600" cy="457200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2155170"/>
            <a:ext cx="243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Gap 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for the extraction kicker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95800" y="5584170"/>
            <a:ext cx="403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82525" y="5507970"/>
            <a:ext cx="17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MI/RR revolution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257800" y="5203170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67400" y="4974570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43600" y="5062438"/>
            <a:ext cx="176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  <a:r>
              <a:rPr lang="en-US" sz="1800" baseline="30000" dirty="0" smtClean="0">
                <a:solidFill>
                  <a:srgbClr val="0000FF"/>
                </a:solidFill>
              </a:rPr>
              <a:t>st</a:t>
            </a:r>
            <a:r>
              <a:rPr lang="en-US" sz="1800" dirty="0" smtClean="0">
                <a:solidFill>
                  <a:srgbClr val="0000FF"/>
                </a:solidFill>
              </a:rPr>
              <a:t> Booster batch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4745970"/>
            <a:ext cx="1817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</a:rPr>
              <a:t>nd</a:t>
            </a:r>
            <a:r>
              <a:rPr lang="en-US" sz="1800" dirty="0" smtClean="0">
                <a:solidFill>
                  <a:srgbClr val="0000FF"/>
                </a:solidFill>
              </a:rPr>
              <a:t> Booster batch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534400" y="1164570"/>
            <a:ext cx="0" cy="403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89826" y="78357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11645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h=588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445" y="31574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=84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806" y="5881596"/>
            <a:ext cx="869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Notch(extraction kicker gap) – Booster extraction kicker – MI/RR injection kicker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7406" y="1435616"/>
            <a:ext cx="21705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Injector / Recycler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000" y="5136457"/>
            <a:ext cx="30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81 bunches + 3 empty buckets</a:t>
            </a:r>
            <a:endParaRPr lang="en-US" b="1" dirty="0">
              <a:solidFill>
                <a:srgbClr val="58A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9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at injection and extraction without Cogging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2" descr="C:\Users\kiyomi\Desktop\getFileBina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38" y="3663313"/>
            <a:ext cx="2838050" cy="25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988175" y="5646767"/>
            <a:ext cx="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1523" y="5810835"/>
            <a:ext cx="7493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46C0A"/>
                </a:solidFill>
              </a:rPr>
              <a:t>Notch</a:t>
            </a:r>
            <a:endParaRPr lang="en-US" sz="1800" dirty="0">
              <a:solidFill>
                <a:srgbClr val="E46C0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" y="851356"/>
            <a:ext cx="3147922" cy="28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15027" y="1678928"/>
            <a:ext cx="36951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Notch </a:t>
            </a:r>
          </a:p>
          <a:p>
            <a:r>
              <a:rPr lang="en-US" sz="2000" b="1" dirty="0" smtClean="0">
                <a:solidFill>
                  <a:srgbClr val="58AF1D"/>
                </a:solidFill>
                <a:sym typeface="Wingdings" panose="05000000000000000000" pitchFamily="2" charset="2"/>
              </a:rPr>
              <a:t> 81 bunches + 3 empty buckets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05427" y="2109039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846243" y="2420504"/>
            <a:ext cx="174498" cy="695081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8215" y="2327060"/>
            <a:ext cx="365414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Adiabatic capture with 37MHz RF</a:t>
            </a:r>
          </a:p>
          <a:p>
            <a:r>
              <a:rPr lang="en-US" sz="2000" dirty="0">
                <a:solidFill>
                  <a:srgbClr val="E46C0A"/>
                </a:solidFill>
              </a:rPr>
              <a:t>	</a:t>
            </a:r>
            <a:r>
              <a:rPr lang="en-US" sz="2000" dirty="0" smtClean="0">
                <a:solidFill>
                  <a:srgbClr val="E46C0A"/>
                </a:solidFill>
              </a:rPr>
              <a:t>		</a:t>
            </a:r>
            <a:r>
              <a:rPr lang="en-US" sz="2000" b="1" dirty="0" smtClean="0">
                <a:solidFill>
                  <a:srgbClr val="58AF1D"/>
                </a:solidFill>
                <a:sym typeface="Wingdings" panose="05000000000000000000" pitchFamily="2" charset="2"/>
              </a:rPr>
              <a:t> 84 bunches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8716" y="1048593"/>
            <a:ext cx="0" cy="24707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146557" y="1887219"/>
            <a:ext cx="100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Time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482025"/>
            <a:ext cx="16764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177225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Booster revolution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1364" y="3023815"/>
            <a:ext cx="35642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Injection from LINAC @ 400MeV</a:t>
            </a:r>
            <a:endParaRPr lang="en-US" sz="2000" dirty="0">
              <a:solidFill>
                <a:srgbClr val="E46C0A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49634" y="3256542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08003" y="5548433"/>
            <a:ext cx="3048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033461" y="4964356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45994" y="5347228"/>
            <a:ext cx="15928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Booster batch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8903" y="4755683"/>
            <a:ext cx="4331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2</a:t>
            </a:r>
            <a:r>
              <a:rPr lang="en-US" sz="1600" baseline="30000" dirty="0" smtClean="0">
                <a:solidFill>
                  <a:srgbClr val="0000FF"/>
                </a:solidFill>
              </a:rPr>
              <a:t>nd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64" y="3708871"/>
            <a:ext cx="3035989" cy="25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793" y="4775559"/>
            <a:ext cx="2109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Lost 3 bunches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every Booster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extraction.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92" y="375919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</a:t>
            </a:r>
            <a:r>
              <a:rPr lang="en-US" b="1" u="sng" dirty="0" smtClean="0">
                <a:solidFill>
                  <a:srgbClr val="0070C0"/>
                </a:solidFill>
              </a:rPr>
              <a:t>t extraction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9917" y="3711250"/>
            <a:ext cx="19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at </a:t>
            </a:r>
            <a:r>
              <a:rPr lang="en-US" b="1" u="sng" dirty="0" smtClean="0">
                <a:solidFill>
                  <a:srgbClr val="0070C0"/>
                </a:solidFill>
              </a:rPr>
              <a:t>MI/RR </a:t>
            </a:r>
            <a:r>
              <a:rPr lang="en-US" b="1" u="sng" dirty="0">
                <a:solidFill>
                  <a:srgbClr val="0070C0"/>
                </a:solidFill>
              </a:rPr>
              <a:t>injection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32909" y="4217512"/>
            <a:ext cx="111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8AF1D"/>
                </a:solidFill>
              </a:rPr>
              <a:t>Intensity</a:t>
            </a:r>
            <a:endParaRPr lang="en-US" sz="2000" b="1" dirty="0">
              <a:solidFill>
                <a:srgbClr val="58AF1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6092" y="5609827"/>
            <a:ext cx="266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Beam loss at extraction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9634" y="842833"/>
            <a:ext cx="162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</a:t>
            </a:r>
            <a:r>
              <a:rPr lang="en-US" b="1" u="sng" dirty="0" smtClean="0">
                <a:solidFill>
                  <a:srgbClr val="0070C0"/>
                </a:solidFill>
              </a:rPr>
              <a:t>t injection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bucket count during Booster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0" y="1795273"/>
          <a:ext cx="4705835" cy="382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KGPlot" r:id="rId3" imgW="5545667" imgH="4497917" progId="KGraph_Plot">
                  <p:embed/>
                </p:oleObj>
              </mc:Choice>
              <mc:Fallback>
                <p:oleObj name="KGPlot" r:id="rId3" imgW="5545667" imgH="4497917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5273"/>
                        <a:ext cx="4705835" cy="3820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349514"/>
            <a:ext cx="42949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2250" y="798814"/>
            <a:ext cx="3001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Booster: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15 Hz resonant circuit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RF frequency: 37.7 – 52.8MHz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58200" y="2362200"/>
            <a:ext cx="457200" cy="0"/>
          </a:xfrm>
          <a:prstGeom prst="straightConnector1">
            <a:avLst/>
          </a:prstGeom>
          <a:ln w="5715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1748135"/>
            <a:ext cx="386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8AF1D"/>
                </a:solidFill>
              </a:rPr>
              <a:t>Total </a:t>
            </a:r>
            <a:r>
              <a:rPr lang="en-US" sz="2400" b="1" dirty="0" err="1" smtClean="0">
                <a:solidFill>
                  <a:srgbClr val="58AF1D"/>
                </a:solidFill>
              </a:rPr>
              <a:t>rf</a:t>
            </a:r>
            <a:r>
              <a:rPr lang="en-US" sz="2400" b="1" dirty="0" smtClean="0">
                <a:solidFill>
                  <a:srgbClr val="58AF1D"/>
                </a:solidFill>
              </a:rPr>
              <a:t> bucket count = const.</a:t>
            </a:r>
            <a:endParaRPr lang="en-US" sz="2400" b="1" dirty="0">
              <a:solidFill>
                <a:srgbClr val="58AF1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73309"/>
            <a:ext cx="951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Total </a:t>
            </a:r>
            <a:r>
              <a:rPr lang="en-US" sz="2400" b="1" dirty="0" err="1" smtClean="0">
                <a:solidFill>
                  <a:srgbClr val="000090"/>
                </a:solidFill>
              </a:rPr>
              <a:t>rf</a:t>
            </a:r>
            <a:r>
              <a:rPr lang="en-US" sz="2400" b="1" dirty="0" smtClean="0">
                <a:solidFill>
                  <a:srgbClr val="000090"/>
                </a:solidFill>
              </a:rPr>
              <a:t> bucket count = const.  --  Notch is at same position at extraction 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 frequency control with radial cogging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5047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879" y="1116195"/>
            <a:ext cx="2514600" cy="790575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4302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-5047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-5047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-5047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-50475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107639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" y="1076396"/>
            <a:ext cx="2739007" cy="25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 rot="1404074">
            <a:off x="1586806" y="1492863"/>
            <a:ext cx="694255" cy="127591"/>
          </a:xfrm>
          <a:custGeom>
            <a:avLst/>
            <a:gdLst>
              <a:gd name="connsiteX0" fmla="*/ 0 w 648586"/>
              <a:gd name="connsiteY0" fmla="*/ 0 h 510363"/>
              <a:gd name="connsiteX1" fmla="*/ 372140 w 648586"/>
              <a:gd name="connsiteY1" fmla="*/ 202018 h 510363"/>
              <a:gd name="connsiteX2" fmla="*/ 648586 w 648586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86" h="510363">
                <a:moveTo>
                  <a:pt x="0" y="0"/>
                </a:moveTo>
                <a:cubicBezTo>
                  <a:pt x="132021" y="58478"/>
                  <a:pt x="264042" y="116957"/>
                  <a:pt x="372140" y="202018"/>
                </a:cubicBezTo>
                <a:cubicBezTo>
                  <a:pt x="480238" y="287079"/>
                  <a:pt x="564412" y="398721"/>
                  <a:pt x="648586" y="51036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876800" y="1857446"/>
            <a:ext cx="762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04161" y="1915462"/>
            <a:ext cx="536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8080"/>
                </a:solidFill>
              </a:rPr>
              <a:t>Path length (radial position) of the beam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5191" y="598054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@ 700 MeV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1" name="Picture 20" descr="RF_cog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701742" y="2385819"/>
            <a:ext cx="4442258" cy="3687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94849" y="377276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Radial position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0282" y="2821517"/>
            <a:ext cx="130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Intensity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326682" y="3422904"/>
            <a:ext cx="0" cy="2650868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38" y="4416303"/>
            <a:ext cx="467020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  <a:sym typeface="Wingdings" pitchFamily="2" charset="2"/>
              </a:rPr>
              <a:t>Creates notch  at 700MeV.</a:t>
            </a: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Moves orbit before/after transition.</a:t>
            </a:r>
          </a:p>
        </p:txBody>
      </p:sp>
    </p:spTree>
    <p:extLst>
      <p:ext uri="{BB962C8B-B14F-4D97-AF65-F5344CB8AC3E}">
        <p14:creationId xmlns:p14="http://schemas.microsoft.com/office/powerpoint/2010/main" val="377441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Cogging </a:t>
            </a:r>
            <a:r>
              <a:rPr lang="en-US" dirty="0" smtClean="0"/>
              <a:t>using 48 new dipole corrector magnets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0758" y="960119"/>
            <a:ext cx="2514600" cy="790575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11908" y="4230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85758" y="172211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5158" y="1722119"/>
            <a:ext cx="76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90558" y="1722119"/>
            <a:ext cx="0" cy="2286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8158" y="1893569"/>
            <a:ext cx="26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Fixed with RPOS feedback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28558" y="1750694"/>
            <a:ext cx="0" cy="6000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2834" y="2400144"/>
            <a:ext cx="385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Changed by dipole corrector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Dipole corrector: 0.009[T-m] @ 24.4[A]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5158" y="2350769"/>
            <a:ext cx="1181100" cy="771525"/>
          </a:xfrm>
          <a:prstGeom prst="rect">
            <a:avLst/>
          </a:prstGeom>
          <a:noFill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2274" y="50291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9586" y="4316729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 field error ~1% can be compensated.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274" y="-1828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28558" y="3974365"/>
            <a:ext cx="229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(Assuming 10[A] change 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274" y="4701216"/>
            <a:ext cx="744723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Keeps beam on central orbit and save aperture.</a:t>
            </a:r>
          </a:p>
          <a:p>
            <a:endParaRPr lang="en-US" b="1" i="1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Creates notch  anytime after injection( even LINAC notch)</a:t>
            </a:r>
            <a:endParaRPr lang="en-US" b="1" i="1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b="1" i="1" dirty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 reduce beam power loss by 40%.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" y="941069"/>
            <a:ext cx="2739007" cy="25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/>
          <p:cNvSpPr/>
          <p:nvPr/>
        </p:nvSpPr>
        <p:spPr>
          <a:xfrm rot="1404074">
            <a:off x="1619080" y="1357536"/>
            <a:ext cx="694255" cy="127591"/>
          </a:xfrm>
          <a:custGeom>
            <a:avLst/>
            <a:gdLst>
              <a:gd name="connsiteX0" fmla="*/ 0 w 648586"/>
              <a:gd name="connsiteY0" fmla="*/ 0 h 510363"/>
              <a:gd name="connsiteX1" fmla="*/ 372140 w 648586"/>
              <a:gd name="connsiteY1" fmla="*/ 202018 h 510363"/>
              <a:gd name="connsiteX2" fmla="*/ 648586 w 648586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86" h="510363">
                <a:moveTo>
                  <a:pt x="0" y="0"/>
                </a:moveTo>
                <a:cubicBezTo>
                  <a:pt x="132021" y="58478"/>
                  <a:pt x="264042" y="116957"/>
                  <a:pt x="372140" y="202018"/>
                </a:cubicBezTo>
                <a:cubicBezTo>
                  <a:pt x="480238" y="287079"/>
                  <a:pt x="564412" y="398721"/>
                  <a:pt x="648586" y="51036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474" y="3246119"/>
            <a:ext cx="5943600" cy="112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3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error and integration of difference of </a:t>
            </a:r>
            <a:r>
              <a:rPr lang="en-US" dirty="0" err="1" smtClean="0"/>
              <a:t>rf</a:t>
            </a:r>
            <a:r>
              <a:rPr lang="en-US" dirty="0" smtClean="0"/>
              <a:t> counts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11/23/2015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K. Seiya, C. </a:t>
            </a:r>
            <a:r>
              <a:rPr lang="en-US" altLang="en-US" dirty="0" err="1">
                <a:latin typeface="Helvetica" panose="020B0604020202020204" pitchFamily="34" charset="0"/>
                <a:ea typeface="MS PGothic" panose="020B0600070205080204" pitchFamily="34" charset="-128"/>
              </a:rPr>
              <a:t>Drennan</a:t>
            </a:r>
            <a:r>
              <a:rPr lang="en-US" altLang="en-US" dirty="0">
                <a:latin typeface="Helvetica" panose="020B0604020202020204" pitchFamily="34" charset="0"/>
                <a:ea typeface="MS PGothic" panose="020B0600070205080204" pitchFamily="34" charset="-128"/>
              </a:rPr>
              <a:t>| Magnetic Cogging and Extraction Lock</a:t>
            </a:r>
            <a:endParaRPr lang="en-US" altLang="en-US" b="1" dirty="0"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01" y="2777804"/>
            <a:ext cx="3497791" cy="338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1579" y="2593179"/>
            <a:ext cx="129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90"/>
                </a:solidFill>
              </a:rPr>
              <a:t>Simulation</a:t>
            </a:r>
            <a:endParaRPr lang="en-US" sz="2000" u="sng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1780" y="2577749"/>
            <a:ext cx="16584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90"/>
                </a:solidFill>
              </a:rPr>
              <a:t>Measurement</a:t>
            </a:r>
            <a:endParaRPr lang="en-US" sz="2000" u="sng" dirty="0">
              <a:solidFill>
                <a:srgbClr val="000090"/>
              </a:solidFill>
            </a:endParaRPr>
          </a:p>
        </p:txBody>
      </p:sp>
      <p:pic>
        <p:nvPicPr>
          <p:cNvPr id="11" name="Picture 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" y="520700"/>
            <a:ext cx="2421741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614592" y="794689"/>
            <a:ext cx="0" cy="162502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774643" y="1749634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B_main</a:t>
            </a:r>
            <a:r>
              <a:rPr lang="en-US" sz="2000" dirty="0" smtClean="0"/>
              <a:t> dipole field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925496" y="1288476"/>
            <a:ext cx="5989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</a:rPr>
              <a:t>Booster: 15Hz resonant </a:t>
            </a:r>
            <a:r>
              <a:rPr lang="en-GB" sz="2000" b="1" dirty="0">
                <a:solidFill>
                  <a:srgbClr val="000090"/>
                </a:solidFill>
              </a:rPr>
              <a:t>circuit synchrotron </a:t>
            </a:r>
            <a:r>
              <a:rPr lang="en-GB" sz="2000" b="1" dirty="0" smtClean="0">
                <a:solidFill>
                  <a:srgbClr val="000090"/>
                </a:solidFill>
              </a:rPr>
              <a:t>synchronized </a:t>
            </a:r>
            <a:r>
              <a:rPr lang="en-GB" sz="2000" b="1" dirty="0">
                <a:solidFill>
                  <a:srgbClr val="000090"/>
                </a:solidFill>
              </a:rPr>
              <a:t>to the 60Hz power line.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4678"/>
            <a:ext cx="3580547" cy="328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68171" y="5815108"/>
            <a:ext cx="32446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Number of MI/RR revolution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11202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3863</TotalTime>
  <Words>1468</Words>
  <Application>Microsoft Office PowerPoint</Application>
  <PresentationFormat>On-screen Show (4:3)</PresentationFormat>
  <Paragraphs>297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KGPlot</vt:lpstr>
      <vt:lpstr>Magnetic Cogging and Extraction Lock New DDS System</vt:lpstr>
      <vt:lpstr>Outline</vt:lpstr>
      <vt:lpstr>Intensity and beam loss in the Booster cycle(Oct. 2014)</vt:lpstr>
      <vt:lpstr>Notch and Cogging</vt:lpstr>
      <vt:lpstr>Beam at injection and extraction without Cogging</vt:lpstr>
      <vt:lpstr>Total bucket count during Booster cycle</vt:lpstr>
      <vt:lpstr>Revolution frequency control with radial cogging</vt:lpstr>
      <vt:lpstr>Magnetic Cogging using 48 new dipole corrector magnets</vt:lpstr>
      <vt:lpstr>Field error and integration of difference of rf counts</vt:lpstr>
      <vt:lpstr>New Booster VXI board (C.Drennan)</vt:lpstr>
      <vt:lpstr>Parameters and Plots on console (A. Waller)</vt:lpstr>
      <vt:lpstr>Block diagram of Cogging feedback</vt:lpstr>
      <vt:lpstr>Simulation for the feedback and measurements</vt:lpstr>
      <vt:lpstr>Orbit changes during Cogging operation</vt:lpstr>
      <vt:lpstr>Notch at 700MeV to 400MeV</vt:lpstr>
      <vt:lpstr>Sync to the LINAC Notch</vt:lpstr>
      <vt:lpstr>Injection bucket error in Recycler</vt:lpstr>
      <vt:lpstr>Cogging and Phase Lock</vt:lpstr>
      <vt:lpstr>Phase Lock Loop at the end of the cycle</vt:lpstr>
      <vt:lpstr>PLL curve adjustments</vt:lpstr>
      <vt:lpstr>Summary and Plan</vt:lpstr>
      <vt:lpstr>A New LLRF Frequency Reference for Booster</vt:lpstr>
      <vt:lpstr>Four Channel DDS Booster LLRF Reference</vt:lpstr>
      <vt:lpstr>Four Channel DDS Booster LLRF Reference</vt:lpstr>
      <vt:lpstr>Four Channel DDS Booster LLRF Reference</vt:lpstr>
      <vt:lpstr>Booster DDS ACNET Controls  (Brian Schupbach, Programmer)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Kiyomi Seiya x8187 13047N</dc:creator>
  <cp:lastModifiedBy>Kiyomi Seiya x8187 13047N</cp:lastModifiedBy>
  <cp:revision>51</cp:revision>
  <cp:lastPrinted>2014-01-20T19:40:21Z</cp:lastPrinted>
  <dcterms:created xsi:type="dcterms:W3CDTF">2015-11-16T00:02:07Z</dcterms:created>
  <dcterms:modified xsi:type="dcterms:W3CDTF">2015-11-23T12:33:59Z</dcterms:modified>
</cp:coreProperties>
</file>