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257" r:id="rId3"/>
    <p:sldId id="258" r:id="rId4"/>
    <p:sldId id="284" r:id="rId5"/>
    <p:sldId id="285" r:id="rId6"/>
    <p:sldId id="286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312991877229039E-2"/>
          <c:y val="2.2897420671458533E-2"/>
          <c:w val="0.7641117054634029"/>
          <c:h val="0.82164335564481905"/>
        </c:manualLayout>
      </c:layout>
      <c:lineChart>
        <c:grouping val="standard"/>
        <c:varyColors val="0"/>
        <c:ser>
          <c:idx val="0"/>
          <c:order val="0"/>
          <c:tx>
            <c:strRef>
              <c:f>Data!$A$2</c:f>
              <c:strCache>
                <c:ptCount val="1"/>
                <c:pt idx="0">
                  <c:v>Planned FTEs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Data!$B$1:$Y$1</c:f>
              <c:numCache>
                <c:formatCode>[$-409]mmmmm\-yy;@</c:formatCode>
                <c:ptCount val="24"/>
                <c:pt idx="0">
                  <c:v>41913</c:v>
                </c:pt>
                <c:pt idx="1">
                  <c:v>41944</c:v>
                </c:pt>
                <c:pt idx="2">
                  <c:v>41975</c:v>
                </c:pt>
                <c:pt idx="3">
                  <c:v>42006</c:v>
                </c:pt>
                <c:pt idx="4">
                  <c:v>42037</c:v>
                </c:pt>
                <c:pt idx="5">
                  <c:v>42068</c:v>
                </c:pt>
                <c:pt idx="6">
                  <c:v>42099</c:v>
                </c:pt>
                <c:pt idx="7">
                  <c:v>42130</c:v>
                </c:pt>
                <c:pt idx="8">
                  <c:v>42161</c:v>
                </c:pt>
                <c:pt idx="9">
                  <c:v>42192</c:v>
                </c:pt>
                <c:pt idx="10">
                  <c:v>42223</c:v>
                </c:pt>
                <c:pt idx="11">
                  <c:v>42254</c:v>
                </c:pt>
                <c:pt idx="12">
                  <c:v>42285</c:v>
                </c:pt>
                <c:pt idx="13">
                  <c:v>42316</c:v>
                </c:pt>
                <c:pt idx="14">
                  <c:v>42347</c:v>
                </c:pt>
                <c:pt idx="15">
                  <c:v>42378</c:v>
                </c:pt>
                <c:pt idx="16">
                  <c:v>42409</c:v>
                </c:pt>
                <c:pt idx="17">
                  <c:v>42440</c:v>
                </c:pt>
                <c:pt idx="18">
                  <c:v>42471</c:v>
                </c:pt>
                <c:pt idx="19">
                  <c:v>42502</c:v>
                </c:pt>
                <c:pt idx="20">
                  <c:v>42533</c:v>
                </c:pt>
                <c:pt idx="21">
                  <c:v>42564</c:v>
                </c:pt>
                <c:pt idx="22">
                  <c:v>42595</c:v>
                </c:pt>
                <c:pt idx="23">
                  <c:v>42626</c:v>
                </c:pt>
              </c:numCache>
            </c:numRef>
          </c:cat>
          <c:val>
            <c:numRef>
              <c:f>Data!$B$2:$Y$2</c:f>
              <c:numCache>
                <c:formatCode>0.0</c:formatCode>
                <c:ptCount val="24"/>
                <c:pt idx="0">
                  <c:v>25.2</c:v>
                </c:pt>
                <c:pt idx="1">
                  <c:v>30.1</c:v>
                </c:pt>
                <c:pt idx="2">
                  <c:v>35.4</c:v>
                </c:pt>
                <c:pt idx="3">
                  <c:v>28.2</c:v>
                </c:pt>
                <c:pt idx="4">
                  <c:v>25.5</c:v>
                </c:pt>
                <c:pt idx="5">
                  <c:v>28</c:v>
                </c:pt>
                <c:pt idx="6">
                  <c:v>24.6</c:v>
                </c:pt>
                <c:pt idx="7">
                  <c:v>22.4</c:v>
                </c:pt>
                <c:pt idx="8">
                  <c:v>28.4</c:v>
                </c:pt>
                <c:pt idx="9">
                  <c:v>24.3</c:v>
                </c:pt>
                <c:pt idx="10">
                  <c:v>18.100000000000001</c:v>
                </c:pt>
                <c:pt idx="11">
                  <c:v>16.600000000000001</c:v>
                </c:pt>
                <c:pt idx="12">
                  <c:v>18.829999999999998</c:v>
                </c:pt>
                <c:pt idx="13">
                  <c:v>26.6</c:v>
                </c:pt>
                <c:pt idx="14">
                  <c:v>29.08</c:v>
                </c:pt>
                <c:pt idx="15">
                  <c:v>25.83</c:v>
                </c:pt>
                <c:pt idx="16">
                  <c:v>23.96</c:v>
                </c:pt>
                <c:pt idx="17">
                  <c:v>20.7</c:v>
                </c:pt>
                <c:pt idx="18">
                  <c:v>18.079999999999998</c:v>
                </c:pt>
                <c:pt idx="19">
                  <c:v>12.62</c:v>
                </c:pt>
                <c:pt idx="20">
                  <c:v>10.71</c:v>
                </c:pt>
                <c:pt idx="21">
                  <c:v>18.12</c:v>
                </c:pt>
                <c:pt idx="22">
                  <c:v>35.75</c:v>
                </c:pt>
                <c:pt idx="23">
                  <c:v>40.590000000000003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Actual FTEs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Data!$B$1:$Y$1</c:f>
              <c:numCache>
                <c:formatCode>[$-409]mmmmm\-yy;@</c:formatCode>
                <c:ptCount val="24"/>
                <c:pt idx="0">
                  <c:v>41913</c:v>
                </c:pt>
                <c:pt idx="1">
                  <c:v>41944</c:v>
                </c:pt>
                <c:pt idx="2">
                  <c:v>41975</c:v>
                </c:pt>
                <c:pt idx="3">
                  <c:v>42006</c:v>
                </c:pt>
                <c:pt idx="4">
                  <c:v>42037</c:v>
                </c:pt>
                <c:pt idx="5">
                  <c:v>42068</c:v>
                </c:pt>
                <c:pt idx="6">
                  <c:v>42099</c:v>
                </c:pt>
                <c:pt idx="7">
                  <c:v>42130</c:v>
                </c:pt>
                <c:pt idx="8">
                  <c:v>42161</c:v>
                </c:pt>
                <c:pt idx="9">
                  <c:v>42192</c:v>
                </c:pt>
                <c:pt idx="10">
                  <c:v>42223</c:v>
                </c:pt>
                <c:pt idx="11">
                  <c:v>42254</c:v>
                </c:pt>
                <c:pt idx="12">
                  <c:v>42285</c:v>
                </c:pt>
                <c:pt idx="13">
                  <c:v>42316</c:v>
                </c:pt>
                <c:pt idx="14">
                  <c:v>42347</c:v>
                </c:pt>
                <c:pt idx="15">
                  <c:v>42378</c:v>
                </c:pt>
                <c:pt idx="16">
                  <c:v>42409</c:v>
                </c:pt>
                <c:pt idx="17">
                  <c:v>42440</c:v>
                </c:pt>
                <c:pt idx="18">
                  <c:v>42471</c:v>
                </c:pt>
                <c:pt idx="19">
                  <c:v>42502</c:v>
                </c:pt>
                <c:pt idx="20">
                  <c:v>42533</c:v>
                </c:pt>
                <c:pt idx="21">
                  <c:v>42564</c:v>
                </c:pt>
                <c:pt idx="22">
                  <c:v>42595</c:v>
                </c:pt>
                <c:pt idx="23">
                  <c:v>42626</c:v>
                </c:pt>
              </c:numCache>
            </c:numRef>
          </c:cat>
          <c:val>
            <c:numRef>
              <c:f>Data!$B$3:$Y$3</c:f>
              <c:numCache>
                <c:formatCode>0.0</c:formatCode>
                <c:ptCount val="24"/>
                <c:pt idx="0">
                  <c:v>26.6</c:v>
                </c:pt>
                <c:pt idx="1">
                  <c:v>24</c:v>
                </c:pt>
                <c:pt idx="2">
                  <c:v>27.7</c:v>
                </c:pt>
                <c:pt idx="3">
                  <c:v>32.9</c:v>
                </c:pt>
                <c:pt idx="4">
                  <c:v>34.799999999999997</c:v>
                </c:pt>
                <c:pt idx="5">
                  <c:v>31.7</c:v>
                </c:pt>
                <c:pt idx="6">
                  <c:v>35.700000000000003</c:v>
                </c:pt>
                <c:pt idx="7">
                  <c:v>29.3</c:v>
                </c:pt>
                <c:pt idx="8">
                  <c:v>29.5</c:v>
                </c:pt>
                <c:pt idx="9">
                  <c:v>42.2</c:v>
                </c:pt>
                <c:pt idx="10">
                  <c:v>38.299999999999997</c:v>
                </c:pt>
                <c:pt idx="11">
                  <c:v>46.7</c:v>
                </c:pt>
                <c:pt idx="12">
                  <c:v>31.8</c:v>
                </c:pt>
                <c:pt idx="13">
                  <c:v>22.5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9129432"/>
        <c:axId val="145640752"/>
      </c:lineChart>
      <c:dateAx>
        <c:axId val="279129432"/>
        <c:scaling>
          <c:orientation val="minMax"/>
        </c:scaling>
        <c:delete val="0"/>
        <c:axPos val="b"/>
        <c:numFmt formatCode="[$-409]mm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640752"/>
        <c:crosses val="autoZero"/>
        <c:auto val="1"/>
        <c:lblOffset val="100"/>
        <c:baseTimeUnit val="months"/>
      </c:dateAx>
      <c:valAx>
        <c:axId val="14564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12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3934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Jan 13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r>
              <a:rPr lang="en-US" dirty="0" smtClean="0"/>
              <a:t>Additional Meetings/Notes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457200" lvl="1" indent="-284163">
              <a:buNone/>
            </a:pPr>
            <a:r>
              <a:rPr lang="en-US" sz="2100" b="1" dirty="0" smtClean="0"/>
              <a:t>Linac</a:t>
            </a:r>
          </a:p>
          <a:p>
            <a:pPr marL="457200" lvl="1" indent="-173038"/>
            <a:r>
              <a:rPr lang="en-US" sz="1700" b="1" dirty="0" smtClean="0"/>
              <a:t>SBK</a:t>
            </a:r>
            <a:r>
              <a:rPr lang="en-US" sz="1700" dirty="0" smtClean="0"/>
              <a:t>: Finishing up final tests – may ship this week or early next</a:t>
            </a:r>
          </a:p>
          <a:p>
            <a:pPr marL="457200" lvl="1" indent="-173038"/>
            <a:r>
              <a:rPr lang="en-US" sz="1700" b="1" dirty="0" smtClean="0"/>
              <a:t>LN: </a:t>
            </a:r>
          </a:p>
          <a:p>
            <a:pPr marL="457200" lvl="1" indent="-173038"/>
            <a:r>
              <a:rPr lang="en-US" sz="1700" b="1" dirty="0" smtClean="0"/>
              <a:t>Modulator</a:t>
            </a:r>
            <a:r>
              <a:rPr lang="en-US" sz="1700" dirty="0" smtClean="0"/>
              <a:t>: 28 cell run on station 1 testing continues – looking to get interlocks in place for unattended running modes.  54 cell progressing in areas where labor is available – Rack work</a:t>
            </a:r>
          </a:p>
          <a:p>
            <a:pPr marL="457200" lvl="1" indent="-173038"/>
            <a:r>
              <a:rPr lang="en-US" sz="2100" b="1" dirty="0" smtClean="0"/>
              <a:t>Booster</a:t>
            </a:r>
          </a:p>
          <a:p>
            <a:pPr marL="457200" lvl="1" indent="-173038"/>
            <a:r>
              <a:rPr lang="en-US" sz="1700" b="1" dirty="0" smtClean="0"/>
              <a:t>Beam Studies</a:t>
            </a:r>
            <a:r>
              <a:rPr lang="en-US" sz="1700" dirty="0" smtClean="0"/>
              <a:t>:  </a:t>
            </a:r>
          </a:p>
          <a:p>
            <a:pPr marL="741363" lvl="2" indent="-173038"/>
            <a:r>
              <a:rPr lang="en-US" sz="1700" dirty="0" smtClean="0"/>
              <a:t>Booster optics software: several more rounds of beta corrections and early injection capture</a:t>
            </a:r>
          </a:p>
          <a:p>
            <a:pPr marL="1198563" lvl="3" indent="-173038"/>
            <a:r>
              <a:rPr lang="en-US" sz="1300" dirty="0" smtClean="0"/>
              <a:t>Investigating lower efficiency with corrected beta functions</a:t>
            </a:r>
          </a:p>
          <a:p>
            <a:pPr marL="1198563" lvl="3" indent="-173038"/>
            <a:r>
              <a:rPr lang="en-US" sz="1300" dirty="0" smtClean="0"/>
              <a:t>Early injection did not increase efficiency but do see slightly better longitudinal emittances</a:t>
            </a:r>
          </a:p>
          <a:p>
            <a:pPr marL="741363" lvl="2" indent="-173038"/>
            <a:r>
              <a:rPr lang="en-US" sz="1700" dirty="0" smtClean="0"/>
              <a:t>Booster Longitudinal dampers: Task is done </a:t>
            </a:r>
          </a:p>
          <a:p>
            <a:pPr marL="741363" lvl="2" indent="-173038"/>
            <a:r>
              <a:rPr lang="en-US" sz="1700" dirty="0" smtClean="0"/>
              <a:t>Booster BPMs: Transition board done, Timing board still being </a:t>
            </a:r>
            <a:r>
              <a:rPr lang="en-US" sz="1700" dirty="0" err="1" smtClean="0"/>
              <a:t>layed</a:t>
            </a:r>
            <a:r>
              <a:rPr lang="en-US" sz="1700" dirty="0" smtClean="0"/>
              <a:t> out, Alexei coding digitizer</a:t>
            </a:r>
          </a:p>
          <a:p>
            <a:pPr marL="741363" lvl="2" indent="-173038"/>
            <a:r>
              <a:rPr lang="en-US" sz="1700" dirty="0" smtClean="0"/>
              <a:t>Collimators: Ready to install primaries – working with secondary's/positions, simulations continue</a:t>
            </a:r>
          </a:p>
          <a:p>
            <a:pPr marL="741363" lvl="2" indent="-173038"/>
            <a:r>
              <a:rPr lang="en-US" sz="1700" b="1" dirty="0" smtClean="0"/>
              <a:t>Refurbished cavity</a:t>
            </a:r>
            <a:r>
              <a:rPr lang="en-US" sz="1700" dirty="0" smtClean="0"/>
              <a:t>: </a:t>
            </a:r>
          </a:p>
          <a:p>
            <a:pPr marL="1087438" lvl="3" indent="-173038"/>
            <a:r>
              <a:rPr lang="en-US" sz="1700" dirty="0" smtClean="0"/>
              <a:t>Cavity #20: </a:t>
            </a:r>
            <a:r>
              <a:rPr lang="en-US" sz="1700" dirty="0"/>
              <a:t>Done </a:t>
            </a:r>
            <a:endParaRPr lang="en-US" sz="1700" dirty="0" smtClean="0"/>
          </a:p>
          <a:p>
            <a:pPr marL="1087438" lvl="3" indent="-173038"/>
            <a:r>
              <a:rPr lang="en-US" sz="1700" dirty="0" smtClean="0"/>
              <a:t>Station </a:t>
            </a:r>
            <a:r>
              <a:rPr lang="en-US" sz="1700" dirty="0"/>
              <a:t>20, Completed </a:t>
            </a:r>
            <a:r>
              <a:rPr lang="en-US" sz="1700" b="1" dirty="0"/>
              <a:t>- </a:t>
            </a:r>
            <a:r>
              <a:rPr lang="en-US" sz="1700" dirty="0" smtClean="0"/>
              <a:t>Completed</a:t>
            </a:r>
          </a:p>
          <a:p>
            <a:pPr marL="1087438" lvl="3" indent="-173038"/>
            <a:r>
              <a:rPr lang="en-US" sz="1700" b="1" dirty="0" smtClean="0"/>
              <a:t>15 Hz</a:t>
            </a:r>
            <a:r>
              <a:rPr lang="en-US" sz="1700" dirty="0" smtClean="0"/>
              <a:t>: Some operations at higher rep rates  - up to 14Hz,  users demand/studies not consistent</a:t>
            </a:r>
          </a:p>
          <a:p>
            <a:pPr marL="741363" lvl="2" indent="-173038"/>
            <a:r>
              <a:rPr lang="en-US" sz="1700" b="1" dirty="0" smtClean="0"/>
              <a:t>New Tuners</a:t>
            </a:r>
            <a:r>
              <a:rPr lang="en-US" sz="1700" dirty="0" smtClean="0"/>
              <a:t>:  # 13 underway</a:t>
            </a:r>
          </a:p>
          <a:p>
            <a:pPr marL="1198563" lvl="3" indent="-173038"/>
            <a:r>
              <a:rPr lang="en-US" sz="1500" dirty="0" smtClean="0"/>
              <a:t>Ferrite: The last 70 low mu have arrived and going through testing – but so far they look good!</a:t>
            </a:r>
            <a:endParaRPr lang="en-US" sz="1500" dirty="0"/>
          </a:p>
          <a:p>
            <a:pPr marL="741363" lvl="2" indent="-173038"/>
            <a:r>
              <a:rPr lang="en-US" sz="1700" dirty="0" smtClean="0"/>
              <a:t>Bias Supplies:  </a:t>
            </a:r>
            <a:r>
              <a:rPr lang="en-US" sz="1700" dirty="0"/>
              <a:t>C</a:t>
            </a:r>
            <a:r>
              <a:rPr lang="en-US" sz="1700" dirty="0" smtClean="0"/>
              <a:t>ompleted</a:t>
            </a:r>
          </a:p>
          <a:p>
            <a:pPr marL="741363" lvl="2" indent="-173038"/>
            <a:r>
              <a:rPr lang="en-US" sz="1700" dirty="0" smtClean="0"/>
              <a:t>Anode Supplies: Completed </a:t>
            </a:r>
          </a:p>
          <a:p>
            <a:pPr marL="741363" lvl="2" indent="-173038"/>
            <a:r>
              <a:rPr lang="en-US" sz="1700" dirty="0" smtClean="0"/>
              <a:t>Transformer: Completed</a:t>
            </a:r>
          </a:p>
          <a:p>
            <a:pPr marL="741363" lvl="2" indent="-173038"/>
            <a:r>
              <a:rPr lang="en-US" sz="1700" b="1" dirty="0" smtClean="0"/>
              <a:t>Perpendicular bias cavity: </a:t>
            </a:r>
            <a:r>
              <a:rPr lang="en-US" sz="1700" b="1" dirty="0"/>
              <a:t> </a:t>
            </a:r>
            <a:r>
              <a:rPr lang="en-US" sz="1700" dirty="0" smtClean="0"/>
              <a:t>Meeting tomorrow, machine shop delays, testing of ferrites continues</a:t>
            </a:r>
          </a:p>
          <a:p>
            <a:pPr marL="741363" lvl="2" indent="-173038"/>
            <a:r>
              <a:rPr lang="en-US" sz="1700" b="1" dirty="0" smtClean="0"/>
              <a:t>Rework of cavities 21 &amp; 22</a:t>
            </a:r>
            <a:r>
              <a:rPr lang="en-US" sz="1700" dirty="0" smtClean="0"/>
              <a:t>: Preparing to put wide bore on stand (tuners being installed)</a:t>
            </a:r>
          </a:p>
          <a:p>
            <a:pPr marL="741363" lvl="2" indent="-173038"/>
            <a:r>
              <a:rPr lang="en-US" sz="1700" b="1" dirty="0" smtClean="0"/>
              <a:t>New cavities: </a:t>
            </a:r>
            <a:r>
              <a:rPr lang="en-US" sz="1700" dirty="0" smtClean="0"/>
              <a:t>Notes later</a:t>
            </a:r>
          </a:p>
          <a:p>
            <a:pPr marL="457200" lvl="1" indent="-173038"/>
            <a:r>
              <a:rPr lang="en-US" sz="1700" b="1" dirty="0" smtClean="0"/>
              <a:t>Shielding: Tony and Keith </a:t>
            </a:r>
            <a:r>
              <a:rPr lang="en-US" sz="1700" dirty="0" smtClean="0"/>
              <a:t>– working on documentation</a:t>
            </a:r>
          </a:p>
          <a:p>
            <a:pPr marL="457200" lvl="1" indent="-173038"/>
            <a:r>
              <a:rPr lang="en-US" sz="1700" b="1" dirty="0" smtClean="0"/>
              <a:t>Absorber/Kicker: </a:t>
            </a:r>
            <a:r>
              <a:rPr lang="en-US" sz="1700" dirty="0" smtClean="0"/>
              <a:t>Scans and orbit work continues – </a:t>
            </a:r>
          </a:p>
          <a:p>
            <a:pPr marL="457200" lvl="1" indent="-173038"/>
            <a:r>
              <a:rPr lang="en-US" sz="1700" b="1" dirty="0" smtClean="0"/>
              <a:t>Flux – record hourly and weekly flux last week – pushing 1.7E17 </a:t>
            </a:r>
            <a:r>
              <a:rPr lang="en-US" sz="1700" b="1" dirty="0" err="1" smtClean="0"/>
              <a:t>pph</a:t>
            </a:r>
            <a:endParaRPr lang="en-US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Recent PIP Budget/News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553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Budget: 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Reduction of 1.5 M FY16 to cover AD shortfall – still do not know </a:t>
            </a:r>
            <a:endParaRPr lang="en-US" sz="2200" dirty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Update </a:t>
            </a:r>
            <a:r>
              <a:rPr lang="en-US" sz="1800" dirty="0"/>
              <a:t>of RLS </a:t>
            </a:r>
            <a:r>
              <a:rPr lang="en-US" sz="1800" dirty="0" smtClean="0"/>
              <a:t>to reflect this change</a:t>
            </a: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Replacement cavities schedule being revised (T. Kroc)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Meetings to discuss transition PIP to PIP-II continue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Not much is happening until budgets are completed and PIP II funds required labor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PIP PMG – Next PMG Feb.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 – Quarterly report to be provided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430684"/>
              </p:ext>
            </p:extLst>
          </p:nvPr>
        </p:nvGraphicFramePr>
        <p:xfrm>
          <a:off x="609600" y="1066800"/>
          <a:ext cx="838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4051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1" y="46433"/>
            <a:ext cx="8077200" cy="9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Booster Operation Summary</a:t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Jan 1</a:t>
            </a:r>
            <a:r>
              <a:rPr lang="en-US" sz="2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Jan 8</a:t>
            </a:r>
            <a:r>
              <a:rPr lang="en-US" sz="2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2016</a:t>
            </a:r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658341"/>
            <a:ext cx="34556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Total proton: 2.38E19 </a:t>
            </a:r>
          </a:p>
          <a:p>
            <a:r>
              <a:rPr lang="en-US" sz="2800" b="1" dirty="0" smtClean="0"/>
              <a:t>proton/hour:1.71E17 </a:t>
            </a: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9" y="1600200"/>
            <a:ext cx="6229350" cy="51720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66800" y="2541867"/>
            <a:ext cx="1511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Eff. : 92%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3628493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~$15:   4.7E12 p/p </a:t>
            </a:r>
          </a:p>
          <a:p>
            <a:pPr lvl="0"/>
            <a:r>
              <a:rPr lang="en-US" sz="2400" dirty="0" smtClean="0">
                <a:solidFill>
                  <a:srgbClr val="FF00FF"/>
                </a:solidFill>
              </a:rPr>
              <a:t>~$1D:   4.7E12 </a:t>
            </a:r>
            <a:r>
              <a:rPr lang="en-US" sz="2400" dirty="0">
                <a:solidFill>
                  <a:srgbClr val="FF00FF"/>
                </a:solidFill>
              </a:rPr>
              <a:t>p/p </a:t>
            </a:r>
          </a:p>
          <a:p>
            <a:r>
              <a:rPr lang="en-US" sz="2400" dirty="0">
                <a:solidFill>
                  <a:schemeClr val="bg1"/>
                </a:solidFill>
              </a:rPr>
              <a:t>~$</a:t>
            </a:r>
            <a:r>
              <a:rPr lang="en-US" sz="2400" dirty="0" smtClean="0">
                <a:solidFill>
                  <a:schemeClr val="bg1"/>
                </a:solidFill>
              </a:rPr>
              <a:t>13:   0.52E12 p/p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2461" y="2362200"/>
            <a:ext cx="2484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Rep. rate : 14Hz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318514" y="2802806"/>
            <a:ext cx="1320285" cy="31498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3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Keith/Tony – TLM install and operations</a:t>
            </a:r>
          </a:p>
          <a:p>
            <a:r>
              <a:rPr lang="en-US" dirty="0" smtClean="0"/>
              <a:t>New Cavities (plans) Tom Kroc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5872</TotalTime>
  <Words>395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PIP Update</vt:lpstr>
      <vt:lpstr>Agenda</vt:lpstr>
      <vt:lpstr>PowerPoint Presentation</vt:lpstr>
      <vt:lpstr>Recent PIP Budget/News</vt:lpstr>
      <vt:lpstr>PowerPoint Presentation</vt:lpstr>
      <vt:lpstr>PowerPoint Presentation</vt:lpstr>
      <vt:lpstr>Upcoming Talks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William A. Pellico x8368 07477N</cp:lastModifiedBy>
  <cp:revision>424</cp:revision>
  <dcterms:created xsi:type="dcterms:W3CDTF">2012-05-23T14:14:44Z</dcterms:created>
  <dcterms:modified xsi:type="dcterms:W3CDTF">2016-01-13T16:32:08Z</dcterms:modified>
</cp:coreProperties>
</file>