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7"/>
  </p:notesMasterIdLst>
  <p:handoutMasterIdLst>
    <p:handoutMasterId r:id="rId18"/>
  </p:handoutMasterIdLst>
  <p:sldIdLst>
    <p:sldId id="265" r:id="rId3"/>
    <p:sldId id="276" r:id="rId4"/>
    <p:sldId id="289" r:id="rId5"/>
    <p:sldId id="298" r:id="rId6"/>
    <p:sldId id="295" r:id="rId7"/>
    <p:sldId id="294" r:id="rId8"/>
    <p:sldId id="292" r:id="rId9"/>
    <p:sldId id="299" r:id="rId10"/>
    <p:sldId id="300" r:id="rId11"/>
    <p:sldId id="297" r:id="rId12"/>
    <p:sldId id="296" r:id="rId13"/>
    <p:sldId id="293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0C0C0"/>
    <a:srgbClr val="0000CC"/>
    <a:srgbClr val="CC0099"/>
    <a:srgbClr val="CC00FF"/>
    <a:srgbClr val="008000"/>
    <a:srgbClr val="CCCC00"/>
    <a:srgbClr val="004C97"/>
    <a:srgbClr val="404040"/>
    <a:srgbClr val="505050"/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Objects="1">
      <p:cViewPr varScale="1">
        <p:scale>
          <a:sx n="86" d="100"/>
          <a:sy n="86" d="100"/>
        </p:scale>
        <p:origin x="14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1/27/2016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1/27/2016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720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SzPct val="106000"/>
              <a:buFont typeface="Wingdings" panose="05000000000000000000" pitchFamily="2" charset="2"/>
              <a:buChar char="q"/>
              <a:defRPr sz="2400">
                <a:solidFill>
                  <a:srgbClr val="404040"/>
                </a:solidFill>
              </a:defRPr>
            </a:lvl1pPr>
            <a:lvl2pPr marL="742950" indent="-285750">
              <a:buFont typeface="Wingdings" panose="05000000000000000000" pitchFamily="2" charset="2"/>
              <a:buChar char="Ø"/>
              <a:defRPr sz="2200">
                <a:solidFill>
                  <a:srgbClr val="404040"/>
                </a:solidFill>
              </a:defRPr>
            </a:lvl2pPr>
            <a:lvl3pPr marL="1257300" indent="-342900">
              <a:buFont typeface="Wingdings" panose="05000000000000000000" pitchFamily="2" charset="2"/>
              <a:buChar char="v"/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An Update on Early </a:t>
            </a:r>
            <a:r>
              <a:rPr lang="en-US" dirty="0" smtClean="0"/>
              <a:t>Injection Capture </a:t>
            </a:r>
            <a:r>
              <a:rPr lang="en-US" dirty="0" smtClean="0"/>
              <a:t>in </a:t>
            </a:r>
            <a:r>
              <a:rPr lang="en-US" dirty="0" smtClean="0"/>
              <a:t>the Booster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tx1"/>
                </a:solidFill>
              </a:rPr>
              <a:t>Chandra </a:t>
            </a:r>
            <a:r>
              <a:rPr lang="en-US" dirty="0" smtClean="0">
                <a:solidFill>
                  <a:schemeClr val="tx1"/>
                </a:solidFill>
              </a:rPr>
              <a:t>Bhat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dirty="0">
                <a:solidFill>
                  <a:srgbClr val="0000CC"/>
                </a:solidFill>
              </a:rPr>
              <a:t>PIP General Meeting</a:t>
            </a: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January, 27, 2016</a:t>
            </a:r>
          </a:p>
          <a:p>
            <a:pPr eaLnBrk="1" hangingPunct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533" y="754963"/>
            <a:ext cx="8493928" cy="5400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1700" dirty="0" smtClean="0"/>
              <a:t>Working on a better paraphrase curve for adiabatic beam</a:t>
            </a:r>
          </a:p>
          <a:p>
            <a:pPr lvl="1">
              <a:lnSpc>
                <a:spcPct val="120000"/>
              </a:lnSpc>
            </a:pPr>
            <a:r>
              <a:rPr lang="en-US" sz="1500" dirty="0" smtClean="0"/>
              <a:t>Simulations  strongly suggests one can capture more adiabatically. ( I have to analyze the data and come out with a curve). </a:t>
            </a:r>
          </a:p>
          <a:p>
            <a:pPr lvl="1">
              <a:lnSpc>
                <a:spcPct val="120000"/>
              </a:lnSpc>
            </a:pPr>
            <a:r>
              <a:rPr lang="en-US" sz="1500" dirty="0" smtClean="0"/>
              <a:t>We have to optimize various timings.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B</a:t>
            </a:r>
            <a:r>
              <a:rPr lang="en-US" sz="1700" dirty="0" smtClean="0"/>
              <a:t>ig difference between B:VFINJ and B:VFRQTV[1]. </a:t>
            </a:r>
          </a:p>
          <a:p>
            <a:pPr lvl="1">
              <a:lnSpc>
                <a:spcPct val="120000"/>
              </a:lnSpc>
            </a:pPr>
            <a:r>
              <a:rPr lang="en-US" sz="1500" dirty="0" smtClean="0"/>
              <a:t>This clearly shows that there are some issues to be understood.  I believe that we have to use a better frequency curve based on measurements not using calculations. </a:t>
            </a:r>
            <a:r>
              <a:rPr lang="en-US" sz="1500" dirty="0" smtClean="0">
                <a:sym typeface="Wingdings" panose="05000000000000000000" pitchFamily="2" charset="2"/>
              </a:rPr>
              <a:t> Currently I am investigating  it.</a:t>
            </a:r>
          </a:p>
          <a:p>
            <a:pPr>
              <a:lnSpc>
                <a:spcPct val="120000"/>
              </a:lnSpc>
            </a:pPr>
            <a:r>
              <a:rPr lang="en-US" sz="1700" dirty="0" smtClean="0">
                <a:sym typeface="Wingdings" panose="05000000000000000000" pitchFamily="2" charset="2"/>
              </a:rPr>
              <a:t>Bill’s (B:LGEM8G) and RR measurements </a:t>
            </a:r>
            <a:r>
              <a:rPr lang="en-US" sz="1700" dirty="0">
                <a:sym typeface="Wingdings" panose="05000000000000000000" pitchFamily="2" charset="2"/>
              </a:rPr>
              <a:t>(Phil </a:t>
            </a:r>
            <a:r>
              <a:rPr lang="en-US" sz="1700" dirty="0" err="1">
                <a:sym typeface="Wingdings" panose="05000000000000000000" pitchFamily="2" charset="2"/>
              </a:rPr>
              <a:t>Adomson</a:t>
            </a:r>
            <a:r>
              <a:rPr lang="en-US" sz="1700" dirty="0">
                <a:sym typeface="Wingdings" panose="05000000000000000000" pitchFamily="2" charset="2"/>
              </a:rPr>
              <a:t>) </a:t>
            </a:r>
            <a:r>
              <a:rPr lang="en-US" sz="1700" dirty="0" smtClean="0">
                <a:sym typeface="Wingdings" panose="05000000000000000000" pitchFamily="2" charset="2"/>
              </a:rPr>
              <a:t>show  the longitudinal emittance of the beam is smaller now</a:t>
            </a:r>
            <a:r>
              <a:rPr lang="en-US" sz="1700" dirty="0" smtClean="0">
                <a:sym typeface="Wingdings" panose="05000000000000000000" pitchFamily="2" charset="2"/>
              </a:rPr>
              <a:t>. However</a:t>
            </a:r>
            <a:r>
              <a:rPr lang="en-US" sz="1700" dirty="0" smtClean="0">
                <a:sym typeface="Wingdings" panose="05000000000000000000" pitchFamily="2" charset="2"/>
              </a:rPr>
              <a:t>, </a:t>
            </a:r>
            <a:r>
              <a:rPr lang="en-US" sz="1700" dirty="0" smtClean="0">
                <a:sym typeface="Wingdings" panose="05000000000000000000" pitchFamily="2" charset="2"/>
              </a:rPr>
              <a:t> bunch rotation before extraction many not be optimal. So, </a:t>
            </a:r>
          </a:p>
          <a:p>
            <a:pPr lvl="1">
              <a:lnSpc>
                <a:spcPct val="120000"/>
              </a:lnSpc>
            </a:pPr>
            <a:r>
              <a:rPr lang="en-US" sz="1300" dirty="0" smtClean="0">
                <a:sym typeface="Wingdings" panose="05000000000000000000" pitchFamily="2" charset="2"/>
              </a:rPr>
              <a:t>we </a:t>
            </a:r>
            <a:r>
              <a:rPr lang="en-US" sz="1300" dirty="0" smtClean="0">
                <a:sym typeface="Wingdings" panose="05000000000000000000" pitchFamily="2" charset="2"/>
              </a:rPr>
              <a:t>are investigating snap bunch rotation </a:t>
            </a:r>
            <a:r>
              <a:rPr lang="en-US" sz="1300" dirty="0">
                <a:sym typeface="Wingdings" panose="05000000000000000000" pitchFamily="2" charset="2"/>
              </a:rPr>
              <a:t>(revisit the method used in the past) </a:t>
            </a:r>
            <a:r>
              <a:rPr lang="en-US" sz="1300" dirty="0" smtClean="0">
                <a:sym typeface="Wingdings" panose="05000000000000000000" pitchFamily="2" charset="2"/>
              </a:rPr>
              <a:t>in the Booster. In future, when 2</a:t>
            </a:r>
            <a:r>
              <a:rPr lang="en-US" sz="1300" baseline="30000" dirty="0" smtClean="0">
                <a:sym typeface="Wingdings" panose="05000000000000000000" pitchFamily="2" charset="2"/>
              </a:rPr>
              <a:t>nd</a:t>
            </a:r>
            <a:r>
              <a:rPr lang="en-US" sz="1300" dirty="0" smtClean="0">
                <a:sym typeface="Wingdings" panose="05000000000000000000" pitchFamily="2" charset="2"/>
              </a:rPr>
              <a:t> harmonic rf system becomes available we should use it to linearize for better bunch rotation. </a:t>
            </a:r>
          </a:p>
          <a:p>
            <a:pPr>
              <a:lnSpc>
                <a:spcPct val="120000"/>
              </a:lnSpc>
            </a:pPr>
            <a:r>
              <a:rPr lang="en-US" sz="1700" dirty="0" smtClean="0">
                <a:sym typeface="Wingdings" panose="05000000000000000000" pitchFamily="2" charset="2"/>
              </a:rPr>
              <a:t>I certainly expect it would take some time to reduce beam losses in the cycle. Currently, I do not see any loss in the first 1-1.5 </a:t>
            </a:r>
            <a:r>
              <a:rPr lang="en-US" sz="1700" dirty="0" err="1" smtClean="0">
                <a:sym typeface="Wingdings" panose="05000000000000000000" pitchFamily="2" charset="2"/>
              </a:rPr>
              <a:t>ms</a:t>
            </a:r>
            <a:r>
              <a:rPr lang="en-US" sz="1700" dirty="0" smtClean="0">
                <a:sym typeface="Wingdings" panose="05000000000000000000" pitchFamily="2" charset="2"/>
              </a:rPr>
              <a:t> of the cycle. </a:t>
            </a:r>
          </a:p>
          <a:p>
            <a:pPr>
              <a:lnSpc>
                <a:spcPct val="120000"/>
              </a:lnSpc>
            </a:pPr>
            <a:r>
              <a:rPr lang="en-US" sz="1700" dirty="0" smtClean="0">
                <a:sym typeface="Wingdings" panose="05000000000000000000" pitchFamily="2" charset="2"/>
              </a:rPr>
              <a:t>We are working on transition crossing  this needs some hardware development.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700" dirty="0" smtClean="0">
              <a:sym typeface="Wingdings" panose="05000000000000000000" pitchFamily="2" charset="2"/>
            </a:endParaRPr>
          </a:p>
          <a:p>
            <a:pPr>
              <a:lnSpc>
                <a:spcPct val="120000"/>
              </a:lnSpc>
            </a:pPr>
            <a:endParaRPr lang="en-US" sz="1700" dirty="0" smtClean="0">
              <a:sym typeface="Wingdings" panose="05000000000000000000" pitchFamily="2" charset="2"/>
            </a:endParaRPr>
          </a:p>
          <a:p>
            <a:pPr>
              <a:lnSpc>
                <a:spcPct val="120000"/>
              </a:lnSpc>
            </a:pPr>
            <a:endParaRPr lang="en-US" sz="1700" dirty="0">
              <a:sym typeface="Wingdings" panose="05000000000000000000" pitchFamily="2" charset="2"/>
            </a:endParaRPr>
          </a:p>
          <a:p>
            <a:pPr>
              <a:lnSpc>
                <a:spcPct val="120000"/>
              </a:lnSpc>
            </a:pPr>
            <a:endParaRPr lang="en-US" sz="1700" dirty="0" smtClean="0">
              <a:sym typeface="Wingdings" panose="05000000000000000000" pitchFamily="2" charset="2"/>
            </a:endParaRPr>
          </a:p>
          <a:p>
            <a:endParaRPr lang="en-US" sz="1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504434" y="1381944"/>
            <a:ext cx="341758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All these developments can be done with 1-shot sequencer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193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73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22" y="2388452"/>
            <a:ext cx="4131237" cy="3120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9632" y="2388452"/>
            <a:ext cx="4670103" cy="31065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Emittance at Begin of Acceleration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344004" y="1031310"/>
            <a:ext cx="60036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16BT</a:t>
            </a:r>
            <a:r>
              <a:rPr lang="en-US" dirty="0" smtClean="0"/>
              <a:t> Beam; 5.3E12ppb</a:t>
            </a:r>
          </a:p>
          <a:p>
            <a:r>
              <a:rPr lang="en-US" dirty="0" smtClean="0"/>
              <a:t>B:VXTPPP = 2044 with paraphrase curve file =6</a:t>
            </a:r>
          </a:p>
          <a:p>
            <a:r>
              <a:rPr lang="en-US" dirty="0" smtClean="0"/>
              <a:t>B:VAPLON= 2217, </a:t>
            </a:r>
            <a:r>
              <a:rPr lang="en-US" dirty="0" err="1" smtClean="0"/>
              <a:t>Vrf</a:t>
            </a:r>
            <a:r>
              <a:rPr lang="en-US" dirty="0" smtClean="0"/>
              <a:t>=0.38MV</a:t>
            </a:r>
            <a:endParaRPr lang="en-US" dirty="0"/>
          </a:p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498059" y="3422702"/>
            <a:ext cx="0" cy="17061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400652" y="3422702"/>
            <a:ext cx="0" cy="17061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228184" y="3523063"/>
            <a:ext cx="2698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400652" y="3523063"/>
            <a:ext cx="24443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71564" y="3391030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19.5 ns</a:t>
            </a:r>
            <a:endParaRPr lang="en-US" sz="14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009900" y="4620529"/>
            <a:ext cx="0" cy="266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52189" y="4872309"/>
            <a:ext cx="7938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6"/>
                </a:solidFill>
              </a:rPr>
              <a:t>B:VAPLON</a:t>
            </a:r>
            <a:endParaRPr lang="en-US" sz="1100" b="1" dirty="0">
              <a:solidFill>
                <a:schemeClr val="accent6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183864" y="4001213"/>
            <a:ext cx="0" cy="266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6450" y="4887229"/>
            <a:ext cx="7585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6"/>
                </a:solidFill>
              </a:rPr>
              <a:t>B:VXTPPP</a:t>
            </a:r>
            <a:endParaRPr lang="en-US" sz="1100" b="1" dirty="0">
              <a:solidFill>
                <a:schemeClr val="accent6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187624" y="3523063"/>
            <a:ext cx="0" cy="17061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009900" y="3511437"/>
            <a:ext cx="0" cy="17061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183864" y="3544013"/>
            <a:ext cx="1822276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31130" y="3222647"/>
            <a:ext cx="821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6"/>
                </a:solidFill>
              </a:rPr>
              <a:t>170µs</a:t>
            </a:r>
            <a:endParaRPr lang="en-US" sz="2000" b="1" dirty="0">
              <a:solidFill>
                <a:schemeClr val="accent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04681" y="1788484"/>
            <a:ext cx="1804597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LE = 0.05 eVs</a:t>
            </a:r>
          </a:p>
        </p:txBody>
      </p:sp>
    </p:spTree>
    <p:extLst>
      <p:ext uri="{BB962C8B-B14F-4D97-AF65-F5344CB8AC3E}">
        <p14:creationId xmlns:p14="http://schemas.microsoft.com/office/powerpoint/2010/main" val="140449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Experiments after shutdown of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2013305"/>
          </a:xfrm>
        </p:spPr>
        <p:txBody>
          <a:bodyPr/>
          <a:lstStyle/>
          <a:p>
            <a:r>
              <a:rPr lang="en-US" sz="2000" dirty="0" smtClean="0"/>
              <a:t> ACL script has been updated/improved that includes</a:t>
            </a:r>
          </a:p>
          <a:p>
            <a:pPr lvl="1"/>
            <a:r>
              <a:rPr lang="en-US" sz="2000" dirty="0" smtClean="0"/>
              <a:t>rf frequency to B field synchronization at the early part of the cycle</a:t>
            </a:r>
          </a:p>
          <a:p>
            <a:pPr lvl="1"/>
            <a:r>
              <a:rPr lang="en-US" sz="2000" dirty="0" smtClean="0"/>
              <a:t>Early beam capture</a:t>
            </a:r>
            <a:r>
              <a:rPr lang="en-US" sz="2000" dirty="0"/>
              <a:t> </a:t>
            </a:r>
            <a:endParaRPr lang="en-US" sz="2000" dirty="0" smtClean="0"/>
          </a:p>
          <a:p>
            <a:pPr lvl="1"/>
            <a:r>
              <a:rPr lang="en-US" sz="2000" dirty="0" smtClean="0"/>
              <a:t>20 rf cavities with modulator limits </a:t>
            </a:r>
          </a:p>
          <a:p>
            <a:pPr lvl="1"/>
            <a:r>
              <a:rPr lang="en-US" sz="2000" dirty="0" smtClean="0"/>
              <a:t>Ability to read rf curves from external files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This is a big deal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13</a:t>
            </a:fld>
            <a:endParaRPr lang="en-US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12234" y="2974626"/>
            <a:ext cx="8207298" cy="3091948"/>
            <a:chOff x="312234" y="2974626"/>
            <a:chExt cx="8207298" cy="309194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234" y="3126674"/>
              <a:ext cx="3551003" cy="29399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86270" y="3680932"/>
              <a:ext cx="19901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Operational 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0258" y="3156711"/>
              <a:ext cx="3509274" cy="290986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846600" y="3354565"/>
              <a:ext cx="69602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EIS </a:t>
              </a:r>
            </a:p>
            <a:p>
              <a:r>
                <a:rPr lang="en-US" sz="2800" dirty="0" smtClean="0">
                  <a:solidFill>
                    <a:schemeClr val="bg1"/>
                  </a:solidFill>
                </a:rPr>
                <a:t> 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22811" y="2974626"/>
              <a:ext cx="2783775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RF Frequency Curves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198655" y="5111248"/>
              <a:ext cx="162313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err="1" smtClean="0">
                  <a:solidFill>
                    <a:srgbClr val="FFFF00"/>
                  </a:solidFill>
                </a:rPr>
                <a:t>Bmin</a:t>
              </a:r>
              <a:r>
                <a:rPr lang="en-US" sz="2000" dirty="0" smtClean="0">
                  <a:solidFill>
                    <a:srgbClr val="FFFF00"/>
                  </a:solidFill>
                </a:rPr>
                <a:t> </a:t>
              </a:r>
            </a:p>
            <a:p>
              <a:pPr algn="ctr"/>
              <a:r>
                <a:rPr lang="en-US" sz="2000" dirty="0" smtClean="0">
                  <a:solidFill>
                    <a:srgbClr val="FFFF00"/>
                  </a:solidFill>
                </a:rPr>
                <a:t>reference line</a:t>
              </a:r>
              <a:endParaRPr lang="en-US" sz="2000" dirty="0">
                <a:solidFill>
                  <a:srgbClr val="FFFF00"/>
                </a:solidFill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5902355" y="4059036"/>
              <a:ext cx="0" cy="1773052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794942" y="4061507"/>
              <a:ext cx="0" cy="1773052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794942" y="5527325"/>
              <a:ext cx="689982" cy="3672"/>
            </a:xfrm>
            <a:prstGeom prst="straightConnector1">
              <a:avLst/>
            </a:prstGeom>
            <a:ln w="3810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5942221" y="5420614"/>
              <a:ext cx="822674" cy="3672"/>
            </a:xfrm>
            <a:prstGeom prst="straightConnector1">
              <a:avLst/>
            </a:prstGeom>
            <a:ln w="38100">
              <a:solidFill>
                <a:srgbClr val="FF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976483" y="5178732"/>
              <a:ext cx="162313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err="1" smtClean="0">
                  <a:solidFill>
                    <a:srgbClr val="FFFF00"/>
                  </a:solidFill>
                </a:rPr>
                <a:t>Bmin</a:t>
              </a:r>
              <a:r>
                <a:rPr lang="en-US" sz="2000" dirty="0" smtClean="0">
                  <a:solidFill>
                    <a:srgbClr val="FFFF00"/>
                  </a:solidFill>
                </a:rPr>
                <a:t> </a:t>
              </a:r>
            </a:p>
            <a:p>
              <a:pPr algn="ctr"/>
              <a:r>
                <a:rPr lang="en-US" sz="2000" dirty="0" smtClean="0">
                  <a:solidFill>
                    <a:srgbClr val="FFFF00"/>
                  </a:solidFill>
                </a:rPr>
                <a:t>reference line</a:t>
              </a:r>
              <a:endParaRPr lang="en-US" sz="20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221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curves at Inj. in use(till 10 days ago) and desired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14</a:t>
            </a:fld>
            <a:endParaRPr lang="en-US" altLang="en-US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718" y="824550"/>
            <a:ext cx="4638686" cy="3332389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6557934" y="1525754"/>
            <a:ext cx="1268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Front porch in </a:t>
            </a:r>
          </a:p>
          <a:p>
            <a:pPr algn="ctr"/>
            <a:r>
              <a:rPr lang="en-US" sz="1400" b="1" dirty="0" smtClean="0"/>
              <a:t>B:APGT curve</a:t>
            </a:r>
            <a:endParaRPr lang="en-US" sz="1400" b="1" dirty="0"/>
          </a:p>
        </p:txBody>
      </p:sp>
      <p:grpSp>
        <p:nvGrpSpPr>
          <p:cNvPr id="34" name="Group 33"/>
          <p:cNvGrpSpPr/>
          <p:nvPr/>
        </p:nvGrpSpPr>
        <p:grpSpPr>
          <a:xfrm>
            <a:off x="806450" y="852185"/>
            <a:ext cx="2709171" cy="2053983"/>
            <a:chOff x="427861" y="3457491"/>
            <a:chExt cx="3539426" cy="2765239"/>
          </a:xfrm>
        </p:grpSpPr>
        <p:sp>
          <p:nvSpPr>
            <p:cNvPr id="35" name="Rectangle 34"/>
            <p:cNvSpPr/>
            <p:nvPr/>
          </p:nvSpPr>
          <p:spPr>
            <a:xfrm rot="18809597">
              <a:off x="1115293" y="3850664"/>
              <a:ext cx="1558989" cy="147802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 flipV="1">
              <a:off x="1886857" y="3457491"/>
              <a:ext cx="7930" cy="22063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1986824" y="4538501"/>
              <a:ext cx="980588" cy="109042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 flipV="1">
              <a:off x="807649" y="4618706"/>
              <a:ext cx="1049350" cy="103461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reeform 38"/>
            <p:cNvSpPr/>
            <p:nvPr/>
          </p:nvSpPr>
          <p:spPr>
            <a:xfrm>
              <a:off x="1596571" y="5224921"/>
              <a:ext cx="537029" cy="174393"/>
            </a:xfrm>
            <a:custGeom>
              <a:avLst/>
              <a:gdLst>
                <a:gd name="connsiteX0" fmla="*/ 0 w 537029"/>
                <a:gd name="connsiteY0" fmla="*/ 174393 h 174393"/>
                <a:gd name="connsiteX1" fmla="*/ 290286 w 537029"/>
                <a:gd name="connsiteY1" fmla="*/ 222 h 174393"/>
                <a:gd name="connsiteX2" fmla="*/ 537029 w 537029"/>
                <a:gd name="connsiteY2" fmla="*/ 145365 h 174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7029" h="174393">
                  <a:moveTo>
                    <a:pt x="0" y="174393"/>
                  </a:moveTo>
                  <a:cubicBezTo>
                    <a:pt x="100390" y="89726"/>
                    <a:pt x="200781" y="5060"/>
                    <a:pt x="290286" y="222"/>
                  </a:cubicBezTo>
                  <a:cubicBezTo>
                    <a:pt x="379791" y="-4616"/>
                    <a:pt x="458410" y="70374"/>
                    <a:pt x="537029" y="14536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925802" y="5766941"/>
              <a:ext cx="2041485" cy="455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Paraphase</a:t>
              </a:r>
              <a:r>
                <a:rPr lang="en-US" sz="1600" dirty="0" smtClean="0"/>
                <a:t> Angle</a:t>
              </a:r>
              <a:endParaRPr lang="en-US" sz="16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18092" y="4178711"/>
              <a:ext cx="553870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Vrf</a:t>
              </a:r>
              <a:endParaRPr lang="en-US" sz="2400" dirty="0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1886857" y="5633376"/>
              <a:ext cx="1495422" cy="12133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 flipV="1">
              <a:off x="427861" y="5628928"/>
              <a:ext cx="1444067" cy="1658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Freeform 43"/>
            <p:cNvSpPr/>
            <p:nvPr/>
          </p:nvSpPr>
          <p:spPr>
            <a:xfrm>
              <a:off x="2032000" y="5110642"/>
              <a:ext cx="624114" cy="854729"/>
            </a:xfrm>
            <a:custGeom>
              <a:avLst/>
              <a:gdLst>
                <a:gd name="connsiteX0" fmla="*/ 0 w 624114"/>
                <a:gd name="connsiteY0" fmla="*/ 129015 h 854729"/>
                <a:gd name="connsiteX1" fmla="*/ 493486 w 624114"/>
                <a:gd name="connsiteY1" fmla="*/ 56444 h 854729"/>
                <a:gd name="connsiteX2" fmla="*/ 624114 w 624114"/>
                <a:gd name="connsiteY2" fmla="*/ 854729 h 85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4114" h="854729">
                  <a:moveTo>
                    <a:pt x="0" y="129015"/>
                  </a:moveTo>
                  <a:cubicBezTo>
                    <a:pt x="194733" y="32253"/>
                    <a:pt x="389467" y="-64508"/>
                    <a:pt x="493486" y="56444"/>
                  </a:cubicBezTo>
                  <a:cubicBezTo>
                    <a:pt x="597505" y="177396"/>
                    <a:pt x="610809" y="516062"/>
                    <a:pt x="624114" y="854729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-22121" y="2967724"/>
            <a:ext cx="4594121" cy="3340007"/>
            <a:chOff x="-22121" y="2967724"/>
            <a:chExt cx="4594121" cy="334000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2121" y="2967724"/>
              <a:ext cx="4594121" cy="3340007"/>
            </a:xfrm>
            <a:prstGeom prst="rect">
              <a:avLst/>
            </a:prstGeom>
            <a:ln>
              <a:solidFill>
                <a:srgbClr val="004C97"/>
              </a:solidFill>
            </a:ln>
          </p:spPr>
        </p:pic>
        <p:sp>
          <p:nvSpPr>
            <p:cNvPr id="3" name="TextBox 2"/>
            <p:cNvSpPr txBox="1"/>
            <p:nvPr/>
          </p:nvSpPr>
          <p:spPr>
            <a:xfrm>
              <a:off x="1712004" y="5857418"/>
              <a:ext cx="1326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Time  (µsec)</a:t>
              </a:r>
              <a:endParaRPr lang="en-US" sz="18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166671" y="781951"/>
            <a:ext cx="2806451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Demanded by EIS scheme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1498750" y="2954582"/>
            <a:ext cx="185651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Used in Operation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6132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Schematic of the </a:t>
            </a:r>
            <a:r>
              <a:rPr lang="en-US" dirty="0">
                <a:solidFill>
                  <a:srgbClr val="0000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Early Injection in the Booster</a:t>
            </a:r>
            <a:br>
              <a:rPr lang="en-US" dirty="0">
                <a:solidFill>
                  <a:srgbClr val="0000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>
                <a:solidFill>
                  <a:srgbClr val="0000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with a pseudo </a:t>
            </a:r>
            <a:r>
              <a:rPr lang="en-US" dirty="0" smtClean="0">
                <a:solidFill>
                  <a:srgbClr val="0000CC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front-porch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3" y="1056962"/>
            <a:ext cx="9133212" cy="438101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3834118" y="1869027"/>
            <a:ext cx="0" cy="426368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137098" y="2504984"/>
            <a:ext cx="6807" cy="367439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83368" y="2475449"/>
            <a:ext cx="7131" cy="367439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92453" y="4098416"/>
            <a:ext cx="1018227" cy="5355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 b="1" dirty="0">
                <a:sym typeface="Symbol" panose="05050102010706020507" pitchFamily="18" charset="2"/>
              </a:rPr>
              <a:t> </a:t>
            </a:r>
            <a:r>
              <a:rPr lang="en-US" sz="1800" b="1" dirty="0">
                <a:sym typeface="Symbol"/>
              </a:rPr>
              <a:t>40s</a:t>
            </a:r>
          </a:p>
          <a:p>
            <a:pPr algn="ctr">
              <a:lnSpc>
                <a:spcPct val="80000"/>
              </a:lnSpc>
            </a:pPr>
            <a:r>
              <a:rPr lang="en-US" sz="1800" b="1" dirty="0">
                <a:sym typeface="Symbol"/>
              </a:rPr>
              <a:t>injection</a:t>
            </a:r>
            <a:endParaRPr lang="en-US" sz="1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17493" y="4630692"/>
            <a:ext cx="4050778" cy="342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ym typeface="Symbol"/>
              </a:rPr>
              <a:t>capture </a:t>
            </a:r>
            <a:r>
              <a:rPr lang="en-US" sz="2000" b="1" dirty="0" smtClean="0">
                <a:sym typeface="Symbol"/>
              </a:rPr>
              <a:t> for &gt;260</a:t>
            </a:r>
            <a:r>
              <a:rPr lang="en-US" sz="2000" b="1" dirty="0">
                <a:sym typeface="Symbol"/>
              </a:rPr>
              <a:t>s (no </a:t>
            </a:r>
            <a:r>
              <a:rPr lang="en-US" sz="2000" b="1" dirty="0" err="1">
                <a:sym typeface="Symbol"/>
              </a:rPr>
              <a:t>debunching</a:t>
            </a:r>
            <a:r>
              <a:rPr lang="en-US" sz="2000" b="1" dirty="0">
                <a:sym typeface="Symbol"/>
              </a:rPr>
              <a:t>)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42474" y="4588247"/>
            <a:ext cx="813043" cy="3139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 b="1" dirty="0"/>
              <a:t> </a:t>
            </a:r>
            <a:r>
              <a:rPr lang="en-US" sz="1800" b="1" dirty="0" smtClean="0"/>
              <a:t>175</a:t>
            </a:r>
            <a:r>
              <a:rPr lang="en-US" sz="1800" b="1" dirty="0" smtClean="0">
                <a:sym typeface="Symbol"/>
              </a:rPr>
              <a:t></a:t>
            </a:r>
            <a:r>
              <a:rPr lang="en-US" sz="1800" b="1" dirty="0">
                <a:sym typeface="Symbol"/>
              </a:rPr>
              <a:t>s</a:t>
            </a:r>
            <a:endParaRPr lang="en-US" sz="1800" b="1" dirty="0"/>
          </a:p>
        </p:txBody>
      </p:sp>
      <p:sp>
        <p:nvSpPr>
          <p:cNvPr id="14" name="Freeform 13"/>
          <p:cNvSpPr/>
          <p:nvPr/>
        </p:nvSpPr>
        <p:spPr>
          <a:xfrm>
            <a:off x="3240736" y="5296852"/>
            <a:ext cx="604466" cy="1257034"/>
          </a:xfrm>
          <a:custGeom>
            <a:avLst/>
            <a:gdLst>
              <a:gd name="connsiteX0" fmla="*/ 1333500 w 1333500"/>
              <a:gd name="connsiteY0" fmla="*/ 0 h 977900"/>
              <a:gd name="connsiteX1" fmla="*/ 0 w 1333500"/>
              <a:gd name="connsiteY1" fmla="*/ 749300 h 977900"/>
              <a:gd name="connsiteX2" fmla="*/ 0 w 1333500"/>
              <a:gd name="connsiteY2" fmla="*/ 977900 h 977900"/>
              <a:gd name="connsiteX0" fmla="*/ 1333500 w 1333500"/>
              <a:gd name="connsiteY0" fmla="*/ 0 h 977900"/>
              <a:gd name="connsiteX1" fmla="*/ 16717 w 1333500"/>
              <a:gd name="connsiteY1" fmla="*/ 562774 h 977900"/>
              <a:gd name="connsiteX2" fmla="*/ 0 w 1333500"/>
              <a:gd name="connsiteY2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3500" h="977900">
                <a:moveTo>
                  <a:pt x="1333500" y="0"/>
                </a:moveTo>
                <a:lnTo>
                  <a:pt x="16717" y="562774"/>
                </a:lnTo>
                <a:cubicBezTo>
                  <a:pt x="16717" y="638974"/>
                  <a:pt x="0" y="901700"/>
                  <a:pt x="0" y="97790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75058" y="2218226"/>
            <a:ext cx="1383369" cy="3508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400" b="1" dirty="0"/>
              <a:t>Begin Inj.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142512" y="2075698"/>
            <a:ext cx="1211" cy="158454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680833" y="2125014"/>
            <a:ext cx="9666" cy="1356414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3478527" y="2525708"/>
            <a:ext cx="380778" cy="959065"/>
          </a:xfrm>
          <a:custGeom>
            <a:avLst/>
            <a:gdLst>
              <a:gd name="connsiteX0" fmla="*/ 361950 w 361950"/>
              <a:gd name="connsiteY0" fmla="*/ 438150 h 438150"/>
              <a:gd name="connsiteX1" fmla="*/ 352425 w 361950"/>
              <a:gd name="connsiteY1" fmla="*/ 161925 h 438150"/>
              <a:gd name="connsiteX2" fmla="*/ 0 w 361950"/>
              <a:gd name="connsiteY2" fmla="*/ 0 h 438150"/>
              <a:gd name="connsiteX0" fmla="*/ 361950 w 371475"/>
              <a:gd name="connsiteY0" fmla="*/ 438150 h 438150"/>
              <a:gd name="connsiteX1" fmla="*/ 371475 w 371475"/>
              <a:gd name="connsiteY1" fmla="*/ 157411 h 438150"/>
              <a:gd name="connsiteX2" fmla="*/ 0 w 371475"/>
              <a:gd name="connsiteY2" fmla="*/ 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475" h="438150">
                <a:moveTo>
                  <a:pt x="361950" y="438150"/>
                </a:moveTo>
                <a:lnTo>
                  <a:pt x="371475" y="157411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rot="5400000" flipH="1">
            <a:off x="5165829" y="4164679"/>
            <a:ext cx="216324" cy="799984"/>
          </a:xfrm>
          <a:custGeom>
            <a:avLst/>
            <a:gdLst>
              <a:gd name="connsiteX0" fmla="*/ 361950 w 361950"/>
              <a:gd name="connsiteY0" fmla="*/ 438150 h 438150"/>
              <a:gd name="connsiteX1" fmla="*/ 352425 w 361950"/>
              <a:gd name="connsiteY1" fmla="*/ 161925 h 438150"/>
              <a:gd name="connsiteX2" fmla="*/ 0 w 361950"/>
              <a:gd name="connsiteY2" fmla="*/ 0 h 438150"/>
              <a:gd name="connsiteX0" fmla="*/ 361950 w 371475"/>
              <a:gd name="connsiteY0" fmla="*/ 438150 h 438150"/>
              <a:gd name="connsiteX1" fmla="*/ 371475 w 371475"/>
              <a:gd name="connsiteY1" fmla="*/ 157411 h 438150"/>
              <a:gd name="connsiteX2" fmla="*/ 0 w 371475"/>
              <a:gd name="connsiteY2" fmla="*/ 0 h 438150"/>
              <a:gd name="connsiteX0" fmla="*/ 364600 w 364600"/>
              <a:gd name="connsiteY0" fmla="*/ 438150 h 438150"/>
              <a:gd name="connsiteX1" fmla="*/ 40791 w 364600"/>
              <a:gd name="connsiteY1" fmla="*/ 334250 h 438150"/>
              <a:gd name="connsiteX2" fmla="*/ 2650 w 364600"/>
              <a:gd name="connsiteY2" fmla="*/ 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4600" h="438150">
                <a:moveTo>
                  <a:pt x="364600" y="438150"/>
                </a:moveTo>
                <a:lnTo>
                  <a:pt x="40791" y="334250"/>
                </a:lnTo>
                <a:cubicBezTo>
                  <a:pt x="-83034" y="281780"/>
                  <a:pt x="126475" y="52470"/>
                  <a:pt x="2650" y="0"/>
                </a:cubicBezTo>
              </a:path>
            </a:pathLst>
          </a:custGeom>
          <a:noFill/>
          <a:ln w="38100">
            <a:solidFill>
              <a:srgbClr val="0000CC"/>
            </a:solidFill>
            <a:headEnd type="triangl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521009" y="3748885"/>
            <a:ext cx="3167694" cy="923948"/>
          </a:xfrm>
          <a:prstGeom prst="rightArrow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1" name="TextBox 20"/>
          <p:cNvSpPr txBox="1"/>
          <p:nvPr/>
        </p:nvSpPr>
        <p:spPr>
          <a:xfrm>
            <a:off x="5617364" y="3965811"/>
            <a:ext cx="3026734" cy="4862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sym typeface="Symbol"/>
              </a:rPr>
              <a:t>Beam </a:t>
            </a:r>
            <a:r>
              <a:rPr lang="en-US" sz="1600" b="1" dirty="0" smtClean="0">
                <a:sym typeface="Symbol"/>
              </a:rPr>
              <a:t>Acceleration using</a:t>
            </a:r>
          </a:p>
          <a:p>
            <a:pPr algn="ctr">
              <a:lnSpc>
                <a:spcPct val="80000"/>
              </a:lnSpc>
            </a:pPr>
            <a:r>
              <a:rPr lang="en-US" sz="1600" b="1" dirty="0" smtClean="0">
                <a:sym typeface="Symbol"/>
              </a:rPr>
              <a:t> 37-52 MHz RF system</a:t>
            </a:r>
            <a:endParaRPr lang="en-US" sz="1600" b="1" dirty="0"/>
          </a:p>
        </p:txBody>
      </p:sp>
      <p:sp>
        <p:nvSpPr>
          <p:cNvPr id="22" name="Rectangle 21"/>
          <p:cNvSpPr/>
          <p:nvPr/>
        </p:nvSpPr>
        <p:spPr>
          <a:xfrm>
            <a:off x="4093144" y="3980986"/>
            <a:ext cx="1613593" cy="4755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41109" y="3992439"/>
            <a:ext cx="268259" cy="46407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315372" y="4353217"/>
            <a:ext cx="560323" cy="38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087779" y="3465017"/>
            <a:ext cx="2651760" cy="5235"/>
          </a:xfrm>
          <a:prstGeom prst="line">
            <a:avLst/>
          </a:prstGeom>
          <a:ln w="285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78306" y="3874407"/>
            <a:ext cx="2651760" cy="5235"/>
          </a:xfrm>
          <a:prstGeom prst="line">
            <a:avLst/>
          </a:prstGeom>
          <a:ln w="285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10606" y="3402176"/>
            <a:ext cx="1189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Change </a:t>
            </a:r>
            <a:r>
              <a:rPr lang="en-US" sz="1400" b="1" dirty="0" smtClean="0"/>
              <a:t>in</a:t>
            </a:r>
          </a:p>
          <a:p>
            <a:pPr algn="ctr"/>
            <a:r>
              <a:rPr lang="en-US" sz="1400" b="1" dirty="0" err="1" smtClean="0"/>
              <a:t>Es</a:t>
            </a:r>
            <a:r>
              <a:rPr lang="en-US" sz="1400" b="1" dirty="0" smtClean="0"/>
              <a:t> </a:t>
            </a:r>
            <a:r>
              <a:rPr lang="en-US" sz="1400" b="1" dirty="0"/>
              <a:t>&lt;0.24MeV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330801" y="3876245"/>
            <a:ext cx="8268" cy="386692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330828" y="3083163"/>
            <a:ext cx="18769" cy="381854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802570" y="5104275"/>
            <a:ext cx="7853335" cy="11069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25479" y="4985216"/>
            <a:ext cx="1895070" cy="3139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 b="1" dirty="0" smtClean="0"/>
              <a:t>1/15Hz </a:t>
            </a:r>
            <a:r>
              <a:rPr lang="en-US" sz="1800" b="1" dirty="0" smtClean="0">
                <a:sym typeface="Symbol"/>
              </a:rPr>
              <a:t> </a:t>
            </a:r>
            <a:r>
              <a:rPr lang="en-US" sz="1800" b="1" dirty="0" smtClean="0"/>
              <a:t>0.0666 s</a:t>
            </a:r>
            <a:endParaRPr lang="en-US" sz="1800" b="1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3819070" y="4886683"/>
            <a:ext cx="96012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 flipH="1">
            <a:off x="4745113" y="5312086"/>
            <a:ext cx="1971042" cy="1204419"/>
          </a:xfrm>
          <a:custGeom>
            <a:avLst/>
            <a:gdLst>
              <a:gd name="connsiteX0" fmla="*/ 1333500 w 1333500"/>
              <a:gd name="connsiteY0" fmla="*/ 0 h 977900"/>
              <a:gd name="connsiteX1" fmla="*/ 0 w 1333500"/>
              <a:gd name="connsiteY1" fmla="*/ 749300 h 977900"/>
              <a:gd name="connsiteX2" fmla="*/ 0 w 1333500"/>
              <a:gd name="connsiteY2" fmla="*/ 977900 h 977900"/>
              <a:gd name="connsiteX0" fmla="*/ 1338472 w 1338472"/>
              <a:gd name="connsiteY0" fmla="*/ 0 h 977900"/>
              <a:gd name="connsiteX1" fmla="*/ 0 w 1338472"/>
              <a:gd name="connsiteY1" fmla="*/ 524708 h 977900"/>
              <a:gd name="connsiteX2" fmla="*/ 4972 w 1338472"/>
              <a:gd name="connsiteY2" fmla="*/ 977900 h 977900"/>
              <a:gd name="connsiteX0" fmla="*/ 1338472 w 1338472"/>
              <a:gd name="connsiteY0" fmla="*/ 0 h 977900"/>
              <a:gd name="connsiteX1" fmla="*/ 0 w 1338472"/>
              <a:gd name="connsiteY1" fmla="*/ 524708 h 977900"/>
              <a:gd name="connsiteX2" fmla="*/ 4972 w 1338472"/>
              <a:gd name="connsiteY2" fmla="*/ 977900 h 977900"/>
              <a:gd name="connsiteX0" fmla="*/ 1333500 w 1333500"/>
              <a:gd name="connsiteY0" fmla="*/ 0 h 977900"/>
              <a:gd name="connsiteX1" fmla="*/ 0 w 1333500"/>
              <a:gd name="connsiteY1" fmla="*/ 488483 h 977900"/>
              <a:gd name="connsiteX2" fmla="*/ 0 w 1333500"/>
              <a:gd name="connsiteY2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3500" h="977900">
                <a:moveTo>
                  <a:pt x="1333500" y="0"/>
                </a:moveTo>
                <a:lnTo>
                  <a:pt x="0" y="488483"/>
                </a:lnTo>
                <a:lnTo>
                  <a:pt x="0" y="977900"/>
                </a:lnTo>
              </a:path>
            </a:pathLst>
          </a:custGeom>
          <a:noFill/>
          <a:ln w="28575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361116" y="1354413"/>
                <a:ext cx="3049617" cy="8388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b="1" dirty="0" smtClean="0"/>
                  <a:t>Impose Beam Capture </a:t>
                </a:r>
                <a:r>
                  <a:rPr lang="en-US" sz="2000" b="1" dirty="0"/>
                  <a:t>in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2000" b="1" dirty="0"/>
                  <a:t>Stationary rf Buckets (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</m:acc>
                  </m:oMath>
                </a14:m>
                <a:r>
                  <a:rPr lang="en-US" sz="2000" b="1" dirty="0"/>
                  <a:t>=0</a:t>
                </a:r>
                <a:r>
                  <a:rPr lang="en-US" sz="2000" b="1" dirty="0" smtClean="0"/>
                  <a:t>)</a:t>
                </a:r>
                <a:endParaRPr lang="en-US" sz="2000" b="1" dirty="0"/>
              </a:p>
              <a:p>
                <a:pPr algn="ctr">
                  <a:lnSpc>
                    <a:spcPct val="80000"/>
                  </a:lnSpc>
                </a:pPr>
                <a:r>
                  <a:rPr lang="en-US" sz="2000" b="1" dirty="0">
                    <a:solidFill>
                      <a:srgbClr val="00B050"/>
                    </a:solidFill>
                  </a:rPr>
                  <a:t>Start</a:t>
                </a:r>
                <a:r>
                  <a:rPr lang="en-US" sz="2000" b="1" dirty="0"/>
                  <a:t>                  </a:t>
                </a:r>
                <a:r>
                  <a:rPr lang="en-US" sz="2000" b="1" dirty="0">
                    <a:solidFill>
                      <a:srgbClr val="00B050"/>
                    </a:solidFill>
                  </a:rPr>
                  <a:t>End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116" y="1354413"/>
                <a:ext cx="3049617" cy="838819"/>
              </a:xfrm>
              <a:prstGeom prst="rect">
                <a:avLst/>
              </a:prstGeom>
              <a:blipFill rotWithShape="0">
                <a:blip r:embed="rId3"/>
                <a:stretch>
                  <a:fillRect l="-1392" t="-9286" r="-1392" b="-11429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3219608" y="5697754"/>
            <a:ext cx="3577390" cy="7201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700" b="1" dirty="0" smtClean="0"/>
              <a:t>         Energy </a:t>
            </a:r>
            <a:r>
              <a:rPr lang="en-US" sz="1700" b="1" dirty="0"/>
              <a:t>A</a:t>
            </a:r>
            <a:r>
              <a:rPr lang="en-US" sz="1700" b="1" dirty="0" smtClean="0"/>
              <a:t>cceptance </a:t>
            </a:r>
            <a:r>
              <a:rPr lang="en-US" sz="1700" b="1" dirty="0"/>
              <a:t>&gt; </a:t>
            </a:r>
            <a:r>
              <a:rPr lang="en-US" sz="1700" b="1" dirty="0">
                <a:sym typeface="Symbol"/>
              </a:rPr>
              <a:t>4</a:t>
            </a:r>
            <a:r>
              <a:rPr lang="en-US" sz="1700" b="1" dirty="0" smtClean="0">
                <a:sym typeface="Symbol"/>
              </a:rPr>
              <a:t>MeV</a:t>
            </a:r>
            <a:endParaRPr lang="en-US" sz="1700" b="1" dirty="0">
              <a:sym typeface="Symbol"/>
            </a:endParaRPr>
          </a:p>
          <a:p>
            <a:pPr>
              <a:lnSpc>
                <a:spcPct val="80000"/>
              </a:lnSpc>
            </a:pPr>
            <a:r>
              <a:rPr lang="en-US" sz="1700" b="1" dirty="0">
                <a:sym typeface="Symbol"/>
              </a:rPr>
              <a:t>           Beam </a:t>
            </a:r>
            <a:r>
              <a:rPr lang="en-US" sz="1700" b="1" dirty="0">
                <a:sym typeface="Symbol" panose="05050102010706020507" pitchFamily="18" charset="2"/>
              </a:rPr>
              <a:t></a:t>
            </a:r>
            <a:r>
              <a:rPr lang="en-US" sz="1700" b="1" dirty="0" smtClean="0">
                <a:sym typeface="Symbol" panose="05050102010706020507" pitchFamily="18" charset="2"/>
              </a:rPr>
              <a:t>E </a:t>
            </a:r>
            <a:r>
              <a:rPr lang="en-US" sz="1700" b="1" dirty="0">
                <a:sym typeface="Symbol" panose="05050102010706020507" pitchFamily="18" charset="2"/>
              </a:rPr>
              <a:t> </a:t>
            </a:r>
            <a:r>
              <a:rPr lang="en-US" sz="1700" b="1" dirty="0" smtClean="0">
                <a:sym typeface="Symbol"/>
              </a:rPr>
              <a:t>1.3MeV</a:t>
            </a:r>
          </a:p>
          <a:p>
            <a:pPr>
              <a:lnSpc>
                <a:spcPct val="80000"/>
              </a:lnSpc>
            </a:pPr>
            <a:r>
              <a:rPr lang="en-US" sz="1700" b="1" dirty="0" err="1" smtClean="0"/>
              <a:t>f</a:t>
            </a:r>
            <a:r>
              <a:rPr lang="en-US" sz="1700" b="1" baseline="-25000" dirty="0" err="1" smtClean="0"/>
              <a:t>sy</a:t>
            </a:r>
            <a:r>
              <a:rPr lang="en-US" sz="1700" b="1" dirty="0" smtClean="0"/>
              <a:t> = 8kHz-27kHz @ </a:t>
            </a:r>
            <a:r>
              <a:rPr lang="en-US" sz="1700" b="1" dirty="0" err="1" smtClean="0"/>
              <a:t>Vrf</a:t>
            </a:r>
            <a:r>
              <a:rPr lang="en-US" sz="1700" b="1" dirty="0" smtClean="0"/>
              <a:t>=0.035-0.4MV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61670" y="2207013"/>
            <a:ext cx="2999333" cy="1323439"/>
          </a:xfrm>
          <a:prstGeom prst="rect">
            <a:avLst/>
          </a:prstGeom>
          <a:solidFill>
            <a:srgbClr val="FFFF00"/>
          </a:solidFill>
          <a:ln>
            <a:solidFill>
              <a:srgbClr val="004C97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CC"/>
                </a:solidFill>
              </a:rPr>
              <a:t>S</a:t>
            </a:r>
            <a:r>
              <a:rPr lang="en-US" sz="2000" dirty="0" smtClean="0">
                <a:solidFill>
                  <a:srgbClr val="0000CC"/>
                </a:solidFill>
              </a:rPr>
              <a:t>imulations have been conducted under varieties of  beam conditions from injection to extraction. </a:t>
            </a:r>
            <a:endParaRPr lang="en-US" sz="2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52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been Done So far?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6"/>
            <a:ext cx="6428678" cy="4987867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The implementation of the EIS is carried out in a few steps</a:t>
            </a:r>
          </a:p>
          <a:p>
            <a:r>
              <a:rPr lang="en-US" sz="1800" dirty="0" smtClean="0"/>
              <a:t>December 18,  2015 </a:t>
            </a:r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hanged the B:RSTDLY from 64635µs to 64490µs </a:t>
            </a:r>
          </a:p>
          <a:p>
            <a:pPr marL="457200" lvl="1" indent="0">
              <a:buNone/>
            </a:pPr>
            <a:r>
              <a:rPr lang="en-US" sz="1800" dirty="0" smtClean="0"/>
              <a:t>                                 </a:t>
            </a:r>
            <a:r>
              <a:rPr lang="en-US" sz="1800" dirty="0" smtClean="0">
                <a:sym typeface="Wingdings" panose="05000000000000000000" pitchFamily="2" charset="2"/>
              </a:rPr>
              <a:t> Beam injection nearly 200</a:t>
            </a:r>
            <a:r>
              <a:rPr lang="en-US" sz="1800" dirty="0" smtClean="0"/>
              <a:t>µs early.</a:t>
            </a:r>
          </a:p>
          <a:p>
            <a:pPr lvl="1"/>
            <a:r>
              <a:rPr lang="en-US" sz="1800" dirty="0" smtClean="0"/>
              <a:t>Loaded a new APG curve, i.e., RF voltage curve, keeping PARAT, VBIAT, VRFQT, Radial offset, Radial gain, </a:t>
            </a:r>
            <a:r>
              <a:rPr lang="en-US" sz="1800" dirty="0" err="1" smtClean="0"/>
              <a:t>Cascode</a:t>
            </a:r>
            <a:r>
              <a:rPr lang="en-US" sz="1800" dirty="0" smtClean="0"/>
              <a:t> current curves the same as before. This RF curve implied ~20% less RF operating power.</a:t>
            </a:r>
          </a:p>
          <a:p>
            <a:pPr lvl="1"/>
            <a:r>
              <a:rPr lang="en-US" sz="1800" dirty="0" smtClean="0"/>
              <a:t>With some tuning we had about 90% efficiency with 11BT on 15s and 13BT on 1Ds</a:t>
            </a:r>
          </a:p>
          <a:p>
            <a:r>
              <a:rPr lang="en-US" sz="1800" dirty="0" smtClean="0"/>
              <a:t>January 8, 2016 </a:t>
            </a:r>
            <a:r>
              <a:rPr lang="en-US" sz="1800" dirty="0" smtClean="0">
                <a:sym typeface="Wingdings" panose="05000000000000000000" pitchFamily="2" charset="2"/>
              </a:rPr>
              <a:t> </a:t>
            </a:r>
            <a:r>
              <a:rPr lang="en-US" sz="1800" dirty="0" smtClean="0"/>
              <a:t> started early capture </a:t>
            </a:r>
          </a:p>
          <a:p>
            <a:r>
              <a:rPr lang="en-US" sz="1800" dirty="0" smtClean="0"/>
              <a:t>January 20, 2016 </a:t>
            </a:r>
            <a:r>
              <a:rPr lang="en-US" sz="1800" dirty="0" smtClean="0">
                <a:sym typeface="Wingdings" panose="05000000000000000000" pitchFamily="2" charset="2"/>
              </a:rPr>
              <a:t> </a:t>
            </a:r>
            <a:r>
              <a:rPr lang="en-US" sz="1800" dirty="0" err="1" smtClean="0">
                <a:sym typeface="Wingdings" panose="05000000000000000000" pitchFamily="2" charset="2"/>
              </a:rPr>
              <a:t>Bfield</a:t>
            </a:r>
            <a:r>
              <a:rPr lang="en-US" sz="1800" dirty="0" smtClean="0">
                <a:sym typeface="Wingdings" panose="05000000000000000000" pitchFamily="2" charset="2"/>
              </a:rPr>
              <a:t> &amp; Freq. synchronization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These changes were made with minimal interruption to beam delivery to the downstream machines.</a:t>
            </a:r>
            <a:endParaRPr lang="en-US" sz="1800" dirty="0"/>
          </a:p>
          <a:p>
            <a:endParaRPr lang="en-US" sz="2000" dirty="0"/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729" y="879306"/>
            <a:ext cx="2086671" cy="17965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17118" y="915794"/>
            <a:ext cx="1358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B:VXTPPP=2192µs</a:t>
            </a:r>
          </a:p>
          <a:p>
            <a:r>
              <a:rPr lang="en-US" sz="1200" dirty="0" smtClean="0">
                <a:solidFill>
                  <a:srgbClr val="FFC000"/>
                </a:solidFill>
              </a:rPr>
              <a:t>B:VAPLON=2235µs</a:t>
            </a:r>
            <a:endParaRPr lang="en-US" sz="1200" dirty="0">
              <a:solidFill>
                <a:srgbClr val="FFC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2809" y="4848003"/>
            <a:ext cx="1571141" cy="12980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729" y="2917574"/>
            <a:ext cx="2086671" cy="17965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28729" y="2862368"/>
            <a:ext cx="1358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B:VXTPPP=2020µs</a:t>
            </a:r>
          </a:p>
          <a:p>
            <a:r>
              <a:rPr lang="en-US" sz="1200" dirty="0" smtClean="0">
                <a:solidFill>
                  <a:srgbClr val="FFC000"/>
                </a:solidFill>
              </a:rPr>
              <a:t>B:VAPLON=2217µs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4544" y="1868548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Bdot</a:t>
            </a:r>
            <a:r>
              <a:rPr lang="en-US" sz="1200" dirty="0" smtClean="0">
                <a:solidFill>
                  <a:schemeClr val="bg1"/>
                </a:solidFill>
              </a:rPr>
              <a:t>=0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7690450" y="1721460"/>
            <a:ext cx="181614" cy="241695"/>
          </a:xfrm>
          <a:prstGeom prst="straightConnector1">
            <a:avLst/>
          </a:prstGeom>
          <a:ln w="9525"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144543" y="3766750"/>
            <a:ext cx="6367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Bdot</a:t>
            </a:r>
            <a:r>
              <a:rPr lang="en-US" sz="1200" dirty="0" smtClean="0">
                <a:solidFill>
                  <a:schemeClr val="bg1"/>
                </a:solidFill>
              </a:rPr>
              <a:t>=0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690450" y="3764364"/>
            <a:ext cx="190471" cy="140886"/>
          </a:xfrm>
          <a:prstGeom prst="straightConnector1">
            <a:avLst/>
          </a:prstGeom>
          <a:ln w="9525"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382947" y="1112778"/>
            <a:ext cx="532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F0"/>
                </a:solidFill>
              </a:rPr>
              <a:t>WCM</a:t>
            </a:r>
            <a:endParaRPr lang="en-US" sz="1200" dirty="0">
              <a:solidFill>
                <a:srgbClr val="00B0F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09853" y="215983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C0099"/>
                </a:solidFill>
              </a:rPr>
              <a:t>Beam</a:t>
            </a:r>
            <a:endParaRPr lang="en-US" sz="1200" dirty="0">
              <a:solidFill>
                <a:srgbClr val="CC0099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64508" y="186067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RF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0" y="5497566"/>
            <a:ext cx="23204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B:VFRQTV[1]=37.877201MHz</a:t>
            </a:r>
          </a:p>
          <a:p>
            <a:r>
              <a:rPr lang="en-US" sz="1400" dirty="0">
                <a:solidFill>
                  <a:srgbClr val="0000CC"/>
                </a:solidFill>
              </a:rPr>
              <a:t>w</a:t>
            </a:r>
            <a:r>
              <a:rPr lang="en-US" sz="1400" dirty="0" smtClean="0">
                <a:solidFill>
                  <a:srgbClr val="0000CC"/>
                </a:solidFill>
              </a:rPr>
              <a:t>here as</a:t>
            </a:r>
          </a:p>
          <a:p>
            <a:r>
              <a:rPr lang="en-US" sz="1400" dirty="0" smtClean="0">
                <a:solidFill>
                  <a:srgbClr val="0000CC"/>
                </a:solidFill>
              </a:rPr>
              <a:t>B:VFINJ=37.982539MHz </a:t>
            </a:r>
            <a:endParaRPr lang="en-US" sz="1400" dirty="0">
              <a:solidFill>
                <a:srgbClr val="0000CC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828729" y="5695950"/>
            <a:ext cx="476947" cy="152400"/>
          </a:xfrm>
          <a:prstGeom prst="straightConnector1">
            <a:avLst/>
          </a:prstGeom>
          <a:ln w="9525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269280" y="4906491"/>
            <a:ext cx="1378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C000"/>
                </a:solidFill>
              </a:rPr>
              <a:t>Booster freq. curve</a:t>
            </a:r>
          </a:p>
          <a:p>
            <a:pPr algn="ctr"/>
            <a:r>
              <a:rPr lang="en-US" sz="1200" dirty="0" smtClean="0">
                <a:solidFill>
                  <a:srgbClr val="FFC000"/>
                </a:solidFill>
              </a:rPr>
              <a:t>(1</a:t>
            </a:r>
            <a:r>
              <a:rPr lang="en-US" sz="1200" baseline="30000" dirty="0" smtClean="0">
                <a:solidFill>
                  <a:srgbClr val="FFC000"/>
                </a:solidFill>
              </a:rPr>
              <a:t>st</a:t>
            </a:r>
            <a:r>
              <a:rPr lang="en-US" sz="1200" dirty="0" smtClean="0">
                <a:solidFill>
                  <a:srgbClr val="FFC000"/>
                </a:solidFill>
              </a:rPr>
              <a:t> 1 </a:t>
            </a:r>
            <a:r>
              <a:rPr lang="en-US" sz="1200" dirty="0" err="1" smtClean="0">
                <a:solidFill>
                  <a:srgbClr val="FFC000"/>
                </a:solidFill>
              </a:rPr>
              <a:t>ms</a:t>
            </a:r>
            <a:r>
              <a:rPr lang="en-US" sz="1200" dirty="0" smtClean="0">
                <a:solidFill>
                  <a:srgbClr val="FFC000"/>
                </a:solidFill>
              </a:rPr>
              <a:t>)</a:t>
            </a:r>
            <a:endParaRPr lang="en-US" sz="1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27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3778" y="2420887"/>
            <a:ext cx="4548722" cy="31038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46" y="2395065"/>
            <a:ext cx="4217443" cy="3129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EIS Beam Data and some Analysis (Injection)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344004" y="1031310"/>
            <a:ext cx="58436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14BT Beam; 4.9E12ppb</a:t>
            </a:r>
          </a:p>
          <a:p>
            <a:r>
              <a:rPr lang="en-US" dirty="0" smtClean="0"/>
              <a:t>B:VXTPPP = 2192 with Operational </a:t>
            </a:r>
            <a:r>
              <a:rPr lang="en-US" dirty="0" err="1" smtClean="0"/>
              <a:t>Paraphase</a:t>
            </a:r>
            <a:endParaRPr lang="en-US" dirty="0" smtClean="0"/>
          </a:p>
          <a:p>
            <a:r>
              <a:rPr lang="en-US" dirty="0" smtClean="0"/>
              <a:t>B:VAPLON= 2235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43808" y="2924944"/>
            <a:ext cx="881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WCM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40777" y="3753036"/>
            <a:ext cx="1126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Gap </a:t>
            </a:r>
            <a:r>
              <a:rPr lang="en-US" dirty="0" err="1" smtClean="0"/>
              <a:t>Vrf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735796" y="4545124"/>
            <a:ext cx="85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RPOS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267175" y="3291371"/>
            <a:ext cx="1402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CC"/>
                </a:solidFill>
              </a:rPr>
              <a:t>Vrf</a:t>
            </a:r>
            <a:r>
              <a:rPr lang="en-US" dirty="0" smtClean="0">
                <a:solidFill>
                  <a:srgbClr val="0000CC"/>
                </a:solidFill>
              </a:rPr>
              <a:t> (Peak)</a:t>
            </a:r>
            <a:endParaRPr lang="en-US" dirty="0">
              <a:solidFill>
                <a:srgbClr val="0000CC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049957" y="3386609"/>
            <a:ext cx="275395" cy="150403"/>
          </a:xfrm>
          <a:prstGeom prst="straightConnector1">
            <a:avLst/>
          </a:prstGeom>
          <a:ln w="9525">
            <a:solidFill>
              <a:srgbClr val="0000CC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609528" y="2564904"/>
            <a:ext cx="594320" cy="13003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272300" y="2610230"/>
            <a:ext cx="628414" cy="134694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8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7480" y="2708491"/>
            <a:ext cx="4555020" cy="31687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300" y="2708491"/>
            <a:ext cx="4137825" cy="31687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EIS Beam Data and some </a:t>
            </a:r>
            <a:r>
              <a:rPr lang="en-US" dirty="0" smtClean="0"/>
              <a:t>Analysis </a:t>
            </a:r>
            <a:r>
              <a:rPr lang="en-US" dirty="0"/>
              <a:t>(Injection)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376299" y="872716"/>
            <a:ext cx="58436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14BT</a:t>
            </a:r>
            <a:r>
              <a:rPr lang="en-US" dirty="0" smtClean="0"/>
              <a:t> Beam; 4.9E12ppb</a:t>
            </a:r>
          </a:p>
          <a:p>
            <a:r>
              <a:rPr lang="en-US" dirty="0" smtClean="0"/>
              <a:t>B:VXTPPP = 2192 with Operational </a:t>
            </a:r>
            <a:r>
              <a:rPr lang="en-US" dirty="0" err="1" smtClean="0"/>
              <a:t>Paraphase</a:t>
            </a:r>
            <a:endParaRPr lang="en-US" dirty="0" smtClean="0"/>
          </a:p>
          <a:p>
            <a:r>
              <a:rPr lang="en-US" dirty="0" smtClean="0"/>
              <a:t>B:VAPLON= 2235  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408204" y="3767618"/>
            <a:ext cx="0" cy="17061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639932" y="3775269"/>
            <a:ext cx="0" cy="17061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120172" y="3899651"/>
            <a:ext cx="2698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639932" y="3875630"/>
            <a:ext cx="24443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943708" y="5091526"/>
            <a:ext cx="0" cy="266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133268">
            <a:off x="1900753" y="5212967"/>
            <a:ext cx="7938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6"/>
                </a:solidFill>
              </a:rPr>
              <a:t>B:VAPLON</a:t>
            </a:r>
            <a:endParaRPr lang="en-US" sz="1100" b="1" dirty="0">
              <a:solidFill>
                <a:schemeClr val="accent6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820174" y="4486975"/>
            <a:ext cx="0" cy="266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20768119">
            <a:off x="1100944" y="4590939"/>
            <a:ext cx="7585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6"/>
                </a:solidFill>
              </a:rPr>
              <a:t>B:VXTPPP</a:t>
            </a:r>
            <a:endParaRPr lang="en-US" sz="1100" b="1" dirty="0">
              <a:solidFill>
                <a:schemeClr val="accent6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824415" y="3839626"/>
            <a:ext cx="0" cy="17061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43708" y="3839626"/>
            <a:ext cx="0" cy="17061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168310" y="3745563"/>
            <a:ext cx="819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6"/>
                </a:solidFill>
              </a:rPr>
              <a:t>~43µs</a:t>
            </a:r>
            <a:endParaRPr lang="en-US" sz="2000" b="1" dirty="0">
              <a:solidFill>
                <a:schemeClr val="accent6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583668" y="3925583"/>
            <a:ext cx="2698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962692" y="3925583"/>
            <a:ext cx="24443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834614" y="3709559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26.3 ns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715533" y="2125091"/>
            <a:ext cx="3347198" cy="461665"/>
          </a:xfrm>
          <a:prstGeom prst="rect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Beam still being captured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609528" y="2902923"/>
            <a:ext cx="594320" cy="13003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255954" y="2888940"/>
            <a:ext cx="628414" cy="134694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4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7480" y="2665443"/>
            <a:ext cx="4555020" cy="310381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51" y="2633007"/>
            <a:ext cx="4191642" cy="3120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EIS Beam Data and some </a:t>
            </a:r>
            <a:r>
              <a:rPr lang="en-US" dirty="0" smtClean="0"/>
              <a:t>Analysis </a:t>
            </a:r>
            <a:r>
              <a:rPr lang="en-US" dirty="0"/>
              <a:t>(Injection)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344004" y="1031310"/>
            <a:ext cx="58436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15BT</a:t>
            </a:r>
            <a:r>
              <a:rPr lang="en-US" dirty="0" smtClean="0"/>
              <a:t> Beam; 4.9E12ppb</a:t>
            </a:r>
          </a:p>
          <a:p>
            <a:r>
              <a:rPr lang="en-US" dirty="0" smtClean="0"/>
              <a:t>B:VXTPPP = 2000 with Operational </a:t>
            </a:r>
            <a:r>
              <a:rPr lang="en-US" dirty="0" err="1" smtClean="0"/>
              <a:t>Paraphase</a:t>
            </a:r>
            <a:endParaRPr lang="en-US" dirty="0" smtClean="0"/>
          </a:p>
          <a:p>
            <a:r>
              <a:rPr lang="en-US" dirty="0" smtClean="0"/>
              <a:t>B:VAPLON= 2217  </a:t>
            </a:r>
            <a:r>
              <a:rPr lang="en-US" dirty="0" err="1" smtClean="0"/>
              <a:t>Vrf</a:t>
            </a:r>
            <a:r>
              <a:rPr lang="en-US" dirty="0" smtClean="0"/>
              <a:t>=0.41MV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372200" y="3635585"/>
            <a:ext cx="0" cy="17061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309278" y="3667257"/>
            <a:ext cx="0" cy="17061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84168" y="3767618"/>
            <a:ext cx="2698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309278" y="3767618"/>
            <a:ext cx="24443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480190" y="3635585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19.2 ns</a:t>
            </a:r>
            <a:endParaRPr lang="en-US" sz="14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009900" y="4865084"/>
            <a:ext cx="0" cy="266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52189" y="5116864"/>
            <a:ext cx="7938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6"/>
                </a:solidFill>
              </a:rPr>
              <a:t>B:VAPLON</a:t>
            </a:r>
            <a:endParaRPr lang="en-US" sz="1100" b="1" dirty="0">
              <a:solidFill>
                <a:schemeClr val="accent6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589519" y="4337921"/>
            <a:ext cx="0" cy="266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6450" y="5131784"/>
            <a:ext cx="7585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6"/>
                </a:solidFill>
              </a:rPr>
              <a:t>B:VXTPPP</a:t>
            </a:r>
            <a:endParaRPr lang="en-US" sz="1100" b="1" dirty="0">
              <a:solidFill>
                <a:schemeClr val="accent6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574055" y="3859771"/>
            <a:ext cx="0" cy="17061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009900" y="3755992"/>
            <a:ext cx="0" cy="17061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574055" y="3788568"/>
            <a:ext cx="143208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20174" y="3757919"/>
            <a:ext cx="949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6"/>
                </a:solidFill>
              </a:rPr>
              <a:t>~140µs</a:t>
            </a:r>
            <a:endParaRPr lang="en-US" sz="2000" b="1" dirty="0">
              <a:solidFill>
                <a:schemeClr val="accent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04681" y="2168945"/>
            <a:ext cx="1891159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LE = 0.056eVs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624228" y="2231576"/>
            <a:ext cx="30777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×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701194" y="2816932"/>
            <a:ext cx="594320" cy="13003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272300" y="2852936"/>
            <a:ext cx="628414" cy="134694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2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EIS Beam Data and some </a:t>
            </a:r>
            <a:r>
              <a:rPr lang="en-US" dirty="0" smtClean="0"/>
              <a:t>Analysis </a:t>
            </a:r>
            <a:r>
              <a:rPr lang="en-US" dirty="0"/>
              <a:t>(Injection)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22" y="2685014"/>
            <a:ext cx="4181032" cy="3120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9632" y="2685014"/>
            <a:ext cx="4657090" cy="31099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44004" y="1000230"/>
            <a:ext cx="73954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15BT</a:t>
            </a:r>
            <a:r>
              <a:rPr lang="en-US" dirty="0" smtClean="0"/>
              <a:t> Beam; 4.9E12ppb</a:t>
            </a:r>
          </a:p>
          <a:p>
            <a:r>
              <a:rPr lang="en-US" dirty="0" smtClean="0"/>
              <a:t>B:VXTPPP = 2044 with paraphrase curve file =6 (adiabatic)</a:t>
            </a:r>
          </a:p>
          <a:p>
            <a:r>
              <a:rPr lang="en-US" dirty="0" smtClean="0"/>
              <a:t>B:VAPLON= 2217, </a:t>
            </a:r>
            <a:r>
              <a:rPr lang="en-US" dirty="0" err="1" smtClean="0"/>
              <a:t>Vrf</a:t>
            </a:r>
            <a:r>
              <a:rPr lang="en-US" dirty="0" smtClean="0"/>
              <a:t>=0.38MV</a:t>
            </a:r>
            <a:endParaRPr lang="en-US" dirty="0"/>
          </a:p>
          <a:p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806450" y="2085046"/>
            <a:ext cx="7382588" cy="3440716"/>
            <a:chOff x="806450" y="1778055"/>
            <a:chExt cx="7382588" cy="3440716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6450013" y="3412273"/>
              <a:ext cx="0" cy="170613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309278" y="3412273"/>
              <a:ext cx="0" cy="170613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180138" y="3512634"/>
              <a:ext cx="2698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7309278" y="3512634"/>
              <a:ext cx="2444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480190" y="3380601"/>
              <a:ext cx="7088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19.2 ns</a:t>
              </a:r>
              <a:endParaRPr lang="en-US" sz="14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3009900" y="4610100"/>
              <a:ext cx="0" cy="2667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652189" y="4861880"/>
              <a:ext cx="79380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chemeClr val="accent6"/>
                  </a:solidFill>
                </a:rPr>
                <a:t>B:VAPLON</a:t>
              </a:r>
              <a:endParaRPr lang="en-US" sz="1100" b="1" dirty="0">
                <a:solidFill>
                  <a:schemeClr val="accent6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1183864" y="3990784"/>
              <a:ext cx="0" cy="2667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06450" y="4876800"/>
              <a:ext cx="75854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 smtClean="0">
                  <a:solidFill>
                    <a:schemeClr val="accent6"/>
                  </a:solidFill>
                </a:rPr>
                <a:t>B:VXTPPP</a:t>
              </a:r>
              <a:endParaRPr lang="en-US" sz="1100" b="1" dirty="0">
                <a:solidFill>
                  <a:schemeClr val="accent6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187624" y="3512634"/>
              <a:ext cx="0" cy="170613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009900" y="3501008"/>
              <a:ext cx="0" cy="170613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1183864" y="3533584"/>
              <a:ext cx="182227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831130" y="3212218"/>
              <a:ext cx="8210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6"/>
                  </a:solidFill>
                </a:rPr>
                <a:t>170µs</a:t>
              </a:r>
              <a:endParaRPr lang="en-US" sz="2000" b="1" dirty="0">
                <a:solidFill>
                  <a:schemeClr val="accent6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04681" y="1778055"/>
              <a:ext cx="1891159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 = 0.053eVs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624228" y="2132856"/>
            <a:ext cx="30777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×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99792" y="2888940"/>
            <a:ext cx="594320" cy="13003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200292" y="2898262"/>
            <a:ext cx="628414" cy="134694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3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6959" y="2685014"/>
            <a:ext cx="4536797" cy="31099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22" y="2691323"/>
            <a:ext cx="4206285" cy="31035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EIS Beam Data and some </a:t>
            </a:r>
            <a:r>
              <a:rPr lang="en-US" dirty="0" smtClean="0"/>
              <a:t>Analysis (Extraction)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188017" y="971441"/>
            <a:ext cx="37948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15BT</a:t>
            </a:r>
            <a:r>
              <a:rPr lang="en-US" dirty="0" smtClean="0"/>
              <a:t> Beam; 4.9E12ppb</a:t>
            </a:r>
          </a:p>
          <a:p>
            <a:r>
              <a:rPr lang="en-US" dirty="0" smtClean="0"/>
              <a:t>B:VXTPPP = 2000 </a:t>
            </a:r>
          </a:p>
          <a:p>
            <a:r>
              <a:rPr lang="en-US" dirty="0" smtClean="0"/>
              <a:t>B:VAPLON= 2217, </a:t>
            </a:r>
            <a:r>
              <a:rPr lang="en-US" dirty="0" err="1" smtClean="0"/>
              <a:t>Vrf</a:t>
            </a:r>
            <a:r>
              <a:rPr lang="en-US" dirty="0" smtClean="0"/>
              <a:t>=0.4MV</a:t>
            </a:r>
            <a:endParaRPr lang="en-US" dirty="0"/>
          </a:p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408204" y="3719264"/>
            <a:ext cx="0" cy="17061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732240" y="3719264"/>
            <a:ext cx="0" cy="170613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138329" y="3819625"/>
            <a:ext cx="2698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751372" y="3819625"/>
            <a:ext cx="24443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923492" y="3687592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4.5 ns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3489773" y="2220515"/>
            <a:ext cx="1891159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LE = 0.086eVs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24263" y="2276872"/>
            <a:ext cx="30777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×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49896" y="3188414"/>
            <a:ext cx="881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WCM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367644" y="4221088"/>
            <a:ext cx="1126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Gap </a:t>
            </a:r>
            <a:r>
              <a:rPr lang="en-US" dirty="0" err="1" smtClean="0"/>
              <a:t>Vrf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367644" y="4803539"/>
            <a:ext cx="85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RPOS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5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6"/>
            <a:ext cx="4379404" cy="4987867"/>
          </a:xfrm>
        </p:spPr>
        <p:txBody>
          <a:bodyPr/>
          <a:lstStyle/>
          <a:p>
            <a:r>
              <a:rPr lang="en-US" dirty="0" smtClean="0"/>
              <a:t>EIS is made operational successfully with the help of many since Dec 18, 2015</a:t>
            </a:r>
          </a:p>
          <a:p>
            <a:r>
              <a:rPr lang="en-US" dirty="0" smtClean="0"/>
              <a:t>We certainly see </a:t>
            </a:r>
            <a:endParaRPr lang="en-US" dirty="0"/>
          </a:p>
          <a:p>
            <a:pPr lvl="1"/>
            <a:r>
              <a:rPr lang="en-US" dirty="0" smtClean="0"/>
              <a:t>Some gain in RF power</a:t>
            </a:r>
          </a:p>
          <a:p>
            <a:pPr lvl="1"/>
            <a:r>
              <a:rPr lang="en-US" dirty="0" smtClean="0"/>
              <a:t>Lower emittance to the down stream machines</a:t>
            </a:r>
          </a:p>
          <a:p>
            <a:r>
              <a:rPr lang="en-US" dirty="0" smtClean="0"/>
              <a:t>We are running with about &gt;92% efficiency in operation</a:t>
            </a:r>
          </a:p>
          <a:p>
            <a:r>
              <a:rPr lang="en-US" dirty="0" smtClean="0"/>
              <a:t>Providing 11 BT to RR slip stacking and 15BT beam to </a:t>
            </a:r>
            <a:r>
              <a:rPr lang="en-US" dirty="0" err="1" smtClean="0"/>
              <a:t>MicroBoone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12/16/2015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Chandra Bhat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3527" y="1268760"/>
            <a:ext cx="4181873" cy="31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33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3502</TotalTime>
  <Words>878</Words>
  <Application>Microsoft Office PowerPoint</Application>
  <PresentationFormat>On-screen Show (4:3)</PresentationFormat>
  <Paragraphs>187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ＭＳ Ｐゴシック</vt:lpstr>
      <vt:lpstr>ＭＳ Ｐゴシック</vt:lpstr>
      <vt:lpstr>Arial</vt:lpstr>
      <vt:lpstr>Calibri</vt:lpstr>
      <vt:lpstr>Cambria Math</vt:lpstr>
      <vt:lpstr>Geneva</vt:lpstr>
      <vt:lpstr>Helvetica</vt:lpstr>
      <vt:lpstr>Symbol</vt:lpstr>
      <vt:lpstr>Wingdings</vt:lpstr>
      <vt:lpstr>FNAL_TemplateMac_060514</vt:lpstr>
      <vt:lpstr>Fermilab: Footer Only</vt:lpstr>
      <vt:lpstr>An Update on Early Injection Capture in the Booster</vt:lpstr>
      <vt:lpstr>Schematic of the Early Injection in the Booster with a pseudo front-porch</vt:lpstr>
      <vt:lpstr>What has been Done So far? </vt:lpstr>
      <vt:lpstr>EIS Beam Data and some Analysis (Injection)</vt:lpstr>
      <vt:lpstr>EIS Beam Data and some Analysis (Injection)</vt:lpstr>
      <vt:lpstr>EIS Beam Data and some Analysis (Injection)</vt:lpstr>
      <vt:lpstr>EIS Beam Data and some Analysis (Injection)</vt:lpstr>
      <vt:lpstr>EIS Beam Data and some Analysis (Extraction)</vt:lpstr>
      <vt:lpstr>Summary</vt:lpstr>
      <vt:lpstr>Plans</vt:lpstr>
      <vt:lpstr>Backup Slides</vt:lpstr>
      <vt:lpstr>Beam Emittance at Begin of Acceleration</vt:lpstr>
      <vt:lpstr>Beam Experiments after shutdown of 2015</vt:lpstr>
      <vt:lpstr>RF curves at Inj. in use(till 10 days ago) and desired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Updates on Recent Beam Studies</dc:title>
  <dc:creator>Chandrashekhara M. Bhat x4821 08252N</dc:creator>
  <cp:lastModifiedBy>Chandrashekhara M. Bhat x4821 08252N</cp:lastModifiedBy>
  <cp:revision>106</cp:revision>
  <cp:lastPrinted>2014-01-20T19:40:21Z</cp:lastPrinted>
  <dcterms:created xsi:type="dcterms:W3CDTF">2015-12-14T18:54:20Z</dcterms:created>
  <dcterms:modified xsi:type="dcterms:W3CDTF">2016-01-27T20:48:44Z</dcterms:modified>
</cp:coreProperties>
</file>