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0" r:id="rId2"/>
    <p:sldId id="257" r:id="rId3"/>
    <p:sldId id="258" r:id="rId4"/>
    <p:sldId id="285" r:id="rId5"/>
    <p:sldId id="284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72" d="100"/>
          <a:sy n="72" d="100"/>
        </p:scale>
        <p:origin x="16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2A7B-2A2E-4B50-8A98-A7A74EA5D08C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9386D-BE52-4F99-B84F-75FAE385F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ADA1-30FD-4307-AB4D-2563E0BE4ECF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39340"/>
            <a:ext cx="7772400" cy="1470025"/>
          </a:xfrm>
        </p:spPr>
        <p:txBody>
          <a:bodyPr/>
          <a:lstStyle/>
          <a:p>
            <a:r>
              <a:rPr lang="en-US" dirty="0" smtClean="0"/>
              <a:t>PIP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/>
          <a:p>
            <a:r>
              <a:rPr lang="en-US" dirty="0" smtClean="0"/>
              <a:t>Feb 10</a:t>
            </a:r>
            <a:r>
              <a:rPr lang="en-US" baseline="30000" dirty="0" smtClean="0"/>
              <a:t>th</a:t>
            </a:r>
            <a:r>
              <a:rPr lang="en-US" dirty="0" smtClean="0"/>
              <a:t>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Summary Update</a:t>
            </a:r>
          </a:p>
          <a:p>
            <a:r>
              <a:rPr lang="en-US" dirty="0" smtClean="0"/>
              <a:t>Additional Meetings/Notes</a:t>
            </a:r>
          </a:p>
          <a:p>
            <a:r>
              <a:rPr lang="en-US" dirty="0" smtClean="0"/>
              <a:t>Ken Domann budget controls update</a:t>
            </a:r>
          </a:p>
          <a:p>
            <a:r>
              <a:rPr lang="en-US" dirty="0" smtClean="0"/>
              <a:t>Trevor – Linac Modulator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457200" lvl="1" indent="-284163">
              <a:buNone/>
            </a:pPr>
            <a:r>
              <a:rPr lang="en-US" sz="2100" b="1" dirty="0" smtClean="0"/>
              <a:t>Linac</a:t>
            </a:r>
          </a:p>
          <a:p>
            <a:pPr marL="457200" lvl="1" indent="-284163">
              <a:buNone/>
            </a:pPr>
            <a:r>
              <a:rPr lang="en-US" sz="1700" b="1" dirty="0" smtClean="0"/>
              <a:t>	SBK</a:t>
            </a:r>
            <a:r>
              <a:rPr lang="en-US" sz="1700" dirty="0" smtClean="0"/>
              <a:t>: </a:t>
            </a:r>
            <a:r>
              <a:rPr lang="en-US" sz="1700" b="1" dirty="0" smtClean="0"/>
              <a:t>Delivered (working on gallery drawings)</a:t>
            </a:r>
            <a:endParaRPr lang="en-US" sz="1700" b="1" dirty="0" smtClean="0"/>
          </a:p>
          <a:p>
            <a:pPr marL="457200" lvl="1" indent="-284163">
              <a:buNone/>
            </a:pPr>
            <a:r>
              <a:rPr lang="en-US" sz="1700" b="1" dirty="0" smtClean="0"/>
              <a:t>	LN: Working to resolve issue with pulse stability – no splicing done yet….</a:t>
            </a:r>
          </a:p>
          <a:p>
            <a:pPr marL="457200" lvl="1" indent="-284163">
              <a:buNone/>
            </a:pPr>
            <a:r>
              <a:rPr lang="en-US" sz="1700" b="1" dirty="0" smtClean="0"/>
              <a:t>	Modulator: Update talk</a:t>
            </a:r>
            <a:endParaRPr lang="en-US" sz="1700" b="1" dirty="0"/>
          </a:p>
          <a:p>
            <a:pPr marL="57150" indent="-284163">
              <a:buNone/>
            </a:pPr>
            <a:r>
              <a:rPr lang="en-US" sz="1600" dirty="0" smtClean="0"/>
              <a:t>	</a:t>
            </a:r>
            <a:r>
              <a:rPr lang="en-US" sz="2500" b="1" dirty="0" smtClean="0"/>
              <a:t> </a:t>
            </a:r>
            <a:r>
              <a:rPr lang="en-US" sz="2100" b="1" dirty="0" smtClean="0"/>
              <a:t>Booster</a:t>
            </a:r>
          </a:p>
          <a:p>
            <a:pPr marL="568325" lvl="2" indent="0">
              <a:buNone/>
            </a:pPr>
            <a:r>
              <a:rPr lang="en-US" sz="1700" b="1" dirty="0" smtClean="0"/>
              <a:t>Booster optics software</a:t>
            </a:r>
            <a:r>
              <a:rPr lang="en-US" sz="1700" dirty="0" smtClean="0"/>
              <a:t>: several more rounds of beta corrections and early injection capture</a:t>
            </a:r>
          </a:p>
          <a:p>
            <a:pPr marL="1025525" lvl="3" indent="0">
              <a:buNone/>
            </a:pPr>
            <a:r>
              <a:rPr lang="en-US" sz="1600" dirty="0" smtClean="0"/>
              <a:t>Investigating lower efficiency with corrected beta functions</a:t>
            </a:r>
          </a:p>
          <a:p>
            <a:pPr marL="568325" lvl="2" indent="0">
              <a:buNone/>
            </a:pPr>
            <a:r>
              <a:rPr lang="en-US" sz="1700" b="1" dirty="0" smtClean="0"/>
              <a:t>Booster BPMs</a:t>
            </a:r>
            <a:r>
              <a:rPr lang="en-US" sz="1700" dirty="0" smtClean="0"/>
              <a:t>: </a:t>
            </a:r>
          </a:p>
          <a:p>
            <a:pPr marL="568325" lvl="2" indent="0">
              <a:buNone/>
            </a:pPr>
            <a:r>
              <a:rPr lang="en-US" sz="1600" dirty="0" smtClean="0"/>
              <a:t>    	Instrumentation department busy with Recycler DCCT and other issues – but should now be a point to start some testing….</a:t>
            </a:r>
          </a:p>
          <a:p>
            <a:pPr marL="568325" lvl="2" indent="0">
              <a:buNone/>
            </a:pPr>
            <a:r>
              <a:rPr lang="en-US" sz="1700" b="1" dirty="0" smtClean="0"/>
              <a:t>Collimators</a:t>
            </a:r>
            <a:r>
              <a:rPr lang="en-US" sz="1700" dirty="0" smtClean="0"/>
              <a:t>:</a:t>
            </a:r>
          </a:p>
          <a:p>
            <a:pPr marL="568325" lvl="2" indent="0">
              <a:buNone/>
            </a:pPr>
            <a:r>
              <a:rPr lang="en-US" sz="1700" dirty="0"/>
              <a:t>	</a:t>
            </a:r>
            <a:r>
              <a:rPr lang="en-US" sz="1700" dirty="0" smtClean="0"/>
              <a:t>Installed primaries – will start studies next week?  Update talk next week.</a:t>
            </a:r>
          </a:p>
          <a:p>
            <a:pPr marL="568325" lvl="2" indent="0">
              <a:buNone/>
            </a:pPr>
            <a:r>
              <a:rPr lang="en-US" sz="1700" b="1" dirty="0" smtClean="0"/>
              <a:t>RF:</a:t>
            </a:r>
          </a:p>
          <a:p>
            <a:pPr marL="800100" lvl="2" indent="0">
              <a:buNone/>
            </a:pPr>
            <a:r>
              <a:rPr lang="en-US" sz="1600" dirty="0" smtClean="0"/>
              <a:t>Waiting for welder to lap on material for Cavity 21 (as of Monday)</a:t>
            </a:r>
            <a:endParaRPr lang="en-US" sz="1600" dirty="0"/>
          </a:p>
          <a:p>
            <a:pPr marL="800100" lvl="2" indent="0">
              <a:buNone/>
            </a:pPr>
            <a:r>
              <a:rPr lang="en-US" sz="1600" dirty="0" smtClean="0"/>
              <a:t>Wide bore Cavity </a:t>
            </a:r>
            <a:r>
              <a:rPr lang="en-US" sz="1600" dirty="0"/>
              <a:t>22 </a:t>
            </a:r>
            <a:r>
              <a:rPr lang="en-US" sz="1600" dirty="0" smtClean="0"/>
              <a:t>will be re-worked – when </a:t>
            </a:r>
            <a:r>
              <a:rPr lang="en-US" sz="1600" smtClean="0"/>
              <a:t>time permits</a:t>
            </a:r>
            <a:endParaRPr lang="en-US" sz="1600" dirty="0"/>
          </a:p>
          <a:p>
            <a:pPr marL="800100" lvl="2" indent="0">
              <a:buNone/>
            </a:pPr>
            <a:r>
              <a:rPr lang="en-US" sz="1600" dirty="0"/>
              <a:t>T</a:t>
            </a:r>
            <a:r>
              <a:rPr lang="en-US" sz="1600" dirty="0" smtClean="0"/>
              <a:t>uner 13 tested good – tuner 14 will be completed by end of week – need to ship next set of ferrite</a:t>
            </a:r>
            <a:endParaRPr lang="en-US" sz="1600" dirty="0"/>
          </a:p>
          <a:p>
            <a:pPr marL="800100" lvl="2" indent="0">
              <a:buNone/>
            </a:pPr>
            <a:r>
              <a:rPr lang="en-US" sz="1600" dirty="0" smtClean="0"/>
              <a:t>11 </a:t>
            </a:r>
            <a:r>
              <a:rPr lang="en-US" sz="1600" dirty="0"/>
              <a:t>cones </a:t>
            </a:r>
            <a:r>
              <a:rPr lang="en-US" sz="1600" dirty="0" smtClean="0"/>
              <a:t>completed and pressure tested – waiting for electrical testing</a:t>
            </a:r>
          </a:p>
          <a:p>
            <a:pPr marL="800100" lvl="2" indent="0">
              <a:buNone/>
            </a:pPr>
            <a:r>
              <a:rPr lang="en-US" sz="1600" dirty="0"/>
              <a:t>A</a:t>
            </a:r>
            <a:r>
              <a:rPr lang="en-US" sz="1600" dirty="0" smtClean="0"/>
              <a:t> </a:t>
            </a:r>
            <a:r>
              <a:rPr lang="en-US" sz="1600" dirty="0"/>
              <a:t>requisition for an additional 20 </a:t>
            </a:r>
            <a:r>
              <a:rPr lang="en-US" sz="1600" dirty="0" smtClean="0"/>
              <a:t>castings?</a:t>
            </a:r>
          </a:p>
          <a:p>
            <a:pPr marL="800100" lvl="2" indent="0">
              <a:buNone/>
            </a:pPr>
            <a:r>
              <a:rPr lang="en-US" sz="1600" dirty="0" smtClean="0"/>
              <a:t>Replacement cavity – still working on simulations for perpendicular design and waiting on wide bore tests</a:t>
            </a:r>
            <a:endParaRPr lang="en-US" sz="1700" dirty="0"/>
          </a:p>
          <a:p>
            <a:pPr marL="800100" lvl="2" indent="0">
              <a:buNone/>
            </a:pPr>
            <a:r>
              <a:rPr lang="en-US" sz="1700" b="1" dirty="0" smtClean="0"/>
              <a:t>Perpendicular bias cavity: </a:t>
            </a:r>
            <a:r>
              <a:rPr lang="en-US" sz="1700" b="1" dirty="0"/>
              <a:t> </a:t>
            </a:r>
            <a:r>
              <a:rPr lang="en-US" sz="1700" dirty="0" smtClean="0"/>
              <a:t>Meeting tomorrow – discuss mechanical assembly/issues</a:t>
            </a:r>
          </a:p>
          <a:p>
            <a:pPr marL="800100" lvl="2" indent="0">
              <a:buNone/>
            </a:pPr>
            <a:r>
              <a:rPr lang="en-US" sz="1700" dirty="0"/>
              <a:t>	</a:t>
            </a:r>
            <a:r>
              <a:rPr lang="en-US" sz="1700" dirty="0" smtClean="0"/>
              <a:t>	PA tester nearly ready – test PA at higher frequency</a:t>
            </a:r>
          </a:p>
          <a:p>
            <a:pPr marL="457200" lvl="1" indent="-173038"/>
            <a:r>
              <a:rPr lang="en-US" sz="1700" b="1" dirty="0" smtClean="0"/>
              <a:t>Shielding: Tony and Keith </a:t>
            </a:r>
            <a:r>
              <a:rPr lang="en-US" sz="1700" dirty="0" smtClean="0"/>
              <a:t>– running at limit now – Will complete write-up this month </a:t>
            </a:r>
          </a:p>
          <a:p>
            <a:pPr marL="457200" lvl="1" indent="-173038"/>
            <a:r>
              <a:rPr lang="en-US" sz="1700" b="1" dirty="0" smtClean="0"/>
              <a:t>Absorber/Kicker: </a:t>
            </a:r>
            <a:r>
              <a:rPr lang="en-US" sz="1700" dirty="0" smtClean="0"/>
              <a:t>Scans and orbit work continues – </a:t>
            </a:r>
          </a:p>
          <a:p>
            <a:pPr marL="457200" lvl="1" indent="-173038"/>
            <a:r>
              <a:rPr lang="en-US" sz="1700" b="1" dirty="0" smtClean="0"/>
              <a:t>Flux – Running at 1.8E17 </a:t>
            </a:r>
            <a:r>
              <a:rPr lang="en-US" sz="1700" b="1" dirty="0" err="1" smtClean="0"/>
              <a:t>pph</a:t>
            </a:r>
            <a:r>
              <a:rPr lang="en-US" sz="1700" b="1" dirty="0" smtClean="0"/>
              <a:t> limit – loss limit not much higher these days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Present Operations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0"/>
            <a:ext cx="868680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195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553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/>
              <a:t>Budget: 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Reduction of 1.5 M FY16 to cover AD shortfall – still do not know </a:t>
            </a:r>
            <a:endParaRPr lang="en-US" sz="2200" dirty="0"/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Update </a:t>
            </a:r>
            <a:r>
              <a:rPr lang="en-US" sz="1800" dirty="0"/>
              <a:t>of RLS </a:t>
            </a:r>
            <a:r>
              <a:rPr lang="en-US" sz="1800" dirty="0" smtClean="0"/>
              <a:t>to reflect this change</a:t>
            </a:r>
            <a:endParaRPr lang="en-US" sz="1800" dirty="0"/>
          </a:p>
          <a:p>
            <a:pPr>
              <a:lnSpc>
                <a:spcPct val="150000"/>
              </a:lnSpc>
            </a:pPr>
            <a:r>
              <a:rPr lang="en-US" sz="2200" dirty="0" smtClean="0"/>
              <a:t>Meetings to discuss transition PIP to PIP-II put on hold – Steve Holmes 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PMG – Feb. 4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 – No real comments or concerns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Quarterly report completed – will be release today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Upcoming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Collimator – Simulations and plans: V Kapin</a:t>
            </a:r>
          </a:p>
          <a:p>
            <a:r>
              <a:rPr lang="en-US" dirty="0" smtClean="0"/>
              <a:t>TLM install and operations: Tony</a:t>
            </a:r>
            <a:endParaRPr lang="en-US" dirty="0"/>
          </a:p>
          <a:p>
            <a:r>
              <a:rPr lang="en-US" dirty="0" smtClean="0"/>
              <a:t>Shielding assessment: Keith</a:t>
            </a:r>
          </a:p>
          <a:p>
            <a:r>
              <a:rPr lang="en-US" dirty="0" smtClean="0"/>
              <a:t>New Cavities (plans) Tom Kroc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5945</TotalTime>
  <Words>104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PIP Update</vt:lpstr>
      <vt:lpstr>Agenda</vt:lpstr>
      <vt:lpstr>PowerPoint Presentation</vt:lpstr>
      <vt:lpstr>Present Operations</vt:lpstr>
      <vt:lpstr>PowerPoint Presentation</vt:lpstr>
      <vt:lpstr>Upcoming Talks</vt:lpstr>
    </vt:vector>
  </TitlesOfParts>
  <Company>Fermilab | Accelerator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Update</dc:title>
  <dc:creator>Zwaska</dc:creator>
  <cp:lastModifiedBy>William A. Pellico x8368 07477N</cp:lastModifiedBy>
  <cp:revision>436</cp:revision>
  <dcterms:created xsi:type="dcterms:W3CDTF">2012-05-23T14:14:44Z</dcterms:created>
  <dcterms:modified xsi:type="dcterms:W3CDTF">2016-02-10T16:31:56Z</dcterms:modified>
</cp:coreProperties>
</file>