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0" r:id="rId2"/>
    <p:sldId id="257" r:id="rId3"/>
    <p:sldId id="258" r:id="rId4"/>
    <p:sldId id="285" r:id="rId5"/>
    <p:sldId id="284" r:id="rId6"/>
    <p:sldId id="28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112" d="100"/>
          <a:sy n="112" d="100"/>
        </p:scale>
        <p:origin x="75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42A7B-2A2E-4B50-8A98-A7A74EA5D08C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9386D-BE52-4F99-B84F-75FAE385F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FADA1-30FD-4307-AB4D-2563E0BE4ECF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39340"/>
            <a:ext cx="7772400" cy="1470025"/>
          </a:xfrm>
        </p:spPr>
        <p:txBody>
          <a:bodyPr/>
          <a:lstStyle/>
          <a:p>
            <a:r>
              <a:rPr lang="en-US" dirty="0" smtClean="0"/>
              <a:t>PIP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00400"/>
            <a:ext cx="6400800" cy="1752600"/>
          </a:xfrm>
        </p:spPr>
        <p:txBody>
          <a:bodyPr/>
          <a:lstStyle/>
          <a:p>
            <a:r>
              <a:rPr lang="en-US" dirty="0" smtClean="0"/>
              <a:t>March 2</a:t>
            </a:r>
            <a:r>
              <a:rPr lang="en-US" baseline="30000" dirty="0" smtClean="0"/>
              <a:t>nd</a:t>
            </a:r>
            <a:r>
              <a:rPr lang="en-US" dirty="0" smtClean="0"/>
              <a:t>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Summary Update</a:t>
            </a:r>
          </a:p>
          <a:p>
            <a:r>
              <a:rPr lang="en-US" dirty="0" smtClean="0"/>
              <a:t>Additional Meetings/Notes</a:t>
            </a:r>
          </a:p>
          <a:p>
            <a:r>
              <a:rPr lang="en-US" dirty="0" smtClean="0"/>
              <a:t>Ken Domann budget controls update</a:t>
            </a:r>
          </a:p>
          <a:p>
            <a:r>
              <a:rPr lang="en-US" dirty="0" smtClean="0"/>
              <a:t>Trevor – Linac Modulator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marL="457200" lvl="1" indent="-284163">
              <a:buNone/>
            </a:pPr>
            <a:r>
              <a:rPr lang="en-US" sz="2100" b="1" dirty="0" smtClean="0"/>
              <a:t>Linac</a:t>
            </a:r>
          </a:p>
          <a:p>
            <a:pPr marL="457200" lvl="1" indent="-284163">
              <a:buNone/>
            </a:pPr>
            <a:r>
              <a:rPr lang="en-US" sz="1700" b="1" dirty="0" smtClean="0"/>
              <a:t>	SBK</a:t>
            </a:r>
            <a:r>
              <a:rPr lang="en-US" sz="1700" dirty="0" smtClean="0"/>
              <a:t>: </a:t>
            </a:r>
            <a:r>
              <a:rPr lang="en-US" sz="1700" b="1" dirty="0" smtClean="0"/>
              <a:t>Delivered </a:t>
            </a:r>
            <a:r>
              <a:rPr lang="en-US" sz="1700" b="1" dirty="0" smtClean="0"/>
              <a:t>– waiting on final write-up</a:t>
            </a:r>
            <a:r>
              <a:rPr lang="en-US" sz="1700" b="1" dirty="0" smtClean="0"/>
              <a:t>/documentation</a:t>
            </a:r>
            <a:endParaRPr lang="en-US" sz="1700" b="1" dirty="0" smtClean="0"/>
          </a:p>
          <a:p>
            <a:pPr marL="457200" lvl="1" indent="-284163">
              <a:buNone/>
            </a:pPr>
            <a:r>
              <a:rPr lang="en-US" sz="1700" b="1" dirty="0" smtClean="0"/>
              <a:t>	LN: </a:t>
            </a:r>
            <a:r>
              <a:rPr lang="en-US" sz="1700" b="1" dirty="0"/>
              <a:t>S</a:t>
            </a:r>
            <a:r>
              <a:rPr lang="en-US" sz="1700" b="1" dirty="0" smtClean="0"/>
              <a:t>plice work done – update talk today</a:t>
            </a:r>
            <a:endParaRPr lang="en-US" sz="1700" b="1" dirty="0" smtClean="0"/>
          </a:p>
          <a:p>
            <a:pPr marL="457200" lvl="1" indent="-284163">
              <a:buNone/>
            </a:pPr>
            <a:r>
              <a:rPr lang="en-US" sz="1700" b="1" dirty="0" smtClean="0"/>
              <a:t>	Modulator: </a:t>
            </a:r>
            <a:endParaRPr lang="en-US" sz="1700" b="1" dirty="0" smtClean="0"/>
          </a:p>
          <a:p>
            <a:pPr marL="57150" indent="-284163">
              <a:buNone/>
            </a:pPr>
            <a:r>
              <a:rPr lang="en-US" sz="2000" dirty="0" smtClean="0"/>
              <a:t>28 </a:t>
            </a:r>
            <a:r>
              <a:rPr lang="en-US" sz="2000" dirty="0"/>
              <a:t>Cell Prototype</a:t>
            </a:r>
          </a:p>
          <a:p>
            <a:r>
              <a:rPr lang="en-US" sz="1700" dirty="0"/>
              <a:t>Continued testing on LRF1. Interlocks and trip states are being upgraded to bring the 28 cell prototype closer to an operational state</a:t>
            </a:r>
            <a:r>
              <a:rPr lang="en-US" sz="1700" dirty="0" smtClean="0"/>
              <a:t>.</a:t>
            </a:r>
            <a:r>
              <a:rPr lang="en-US" sz="1700" dirty="0"/>
              <a:t> </a:t>
            </a:r>
            <a:endParaRPr lang="en-US" sz="1700" dirty="0" smtClean="0"/>
          </a:p>
          <a:p>
            <a:pPr marL="0" indent="0">
              <a:buNone/>
            </a:pPr>
            <a:r>
              <a:rPr lang="en-US" sz="2000" dirty="0" smtClean="0"/>
              <a:t>54 </a:t>
            </a:r>
            <a:r>
              <a:rPr lang="en-US" sz="2000" dirty="0"/>
              <a:t>Cell Prototype</a:t>
            </a:r>
          </a:p>
          <a:p>
            <a:r>
              <a:rPr lang="en-US" sz="1700" dirty="0"/>
              <a:t>Cell construction continues. </a:t>
            </a:r>
          </a:p>
          <a:p>
            <a:r>
              <a:rPr lang="en-US" sz="1700" dirty="0"/>
              <a:t>The Marx cabinet interior construction is nearly finished.</a:t>
            </a:r>
          </a:p>
          <a:p>
            <a:r>
              <a:rPr lang="en-US" sz="1700" dirty="0"/>
              <a:t>The Lumina charging supplies for the 54 cell prototype arrived and we’ve begun testing them</a:t>
            </a:r>
          </a:p>
          <a:p>
            <a:r>
              <a:rPr lang="en-US" sz="1700" dirty="0"/>
              <a:t>The control boards for the charging supply cabinet are being fabricated, expected by the end of the month.</a:t>
            </a:r>
          </a:p>
          <a:p>
            <a:r>
              <a:rPr lang="en-US" sz="1700" dirty="0"/>
              <a:t>The charging supply cabinet is being built at </a:t>
            </a:r>
            <a:r>
              <a:rPr lang="en-US" sz="1700" dirty="0" err="1"/>
              <a:t>Equipto</a:t>
            </a:r>
            <a:r>
              <a:rPr lang="en-US" sz="1700" dirty="0"/>
              <a:t>, expected by the end of the month</a:t>
            </a:r>
            <a:r>
              <a:rPr lang="en-US" sz="1700" dirty="0" smtClean="0"/>
              <a:t>.</a:t>
            </a:r>
          </a:p>
          <a:p>
            <a:r>
              <a:rPr lang="en-US" sz="1700" b="1" dirty="0" smtClean="0"/>
              <a:t>Plans are being made for supplying power to 58 cell unit when placed near LRF 5.  Ranson walkthrough with options..</a:t>
            </a:r>
          </a:p>
          <a:p>
            <a:pPr marL="457200" lvl="1" indent="-284163">
              <a:buNone/>
            </a:pPr>
            <a:endParaRPr lang="en-US" sz="2100" b="1" dirty="0" smtClean="0"/>
          </a:p>
          <a:p>
            <a:pPr marL="457200" lvl="1" indent="-284163">
              <a:buNone/>
            </a:pPr>
            <a:r>
              <a:rPr lang="en-US" sz="2100" b="1" dirty="0" smtClean="0"/>
              <a:t>Booster</a:t>
            </a:r>
            <a:endParaRPr lang="en-US" sz="2100" b="1" dirty="0" smtClean="0"/>
          </a:p>
          <a:p>
            <a:pPr marL="568325" lvl="2" indent="0">
              <a:buNone/>
            </a:pPr>
            <a:r>
              <a:rPr lang="en-US" sz="1700" b="1" dirty="0" smtClean="0"/>
              <a:t>Booster optics software</a:t>
            </a:r>
            <a:r>
              <a:rPr lang="en-US" sz="1700" dirty="0" smtClean="0"/>
              <a:t>: </a:t>
            </a:r>
            <a:r>
              <a:rPr lang="en-US" sz="1700" dirty="0" smtClean="0"/>
              <a:t>Still working on improving efficiency with beta corrections in…focusing on tune space/bands</a:t>
            </a:r>
            <a:endParaRPr lang="en-US" sz="1600" dirty="0" smtClean="0"/>
          </a:p>
          <a:p>
            <a:pPr marL="568325" lvl="2" indent="0">
              <a:buNone/>
            </a:pPr>
            <a:r>
              <a:rPr lang="en-US" sz="1700" b="1" dirty="0" smtClean="0"/>
              <a:t>Booster BPMs</a:t>
            </a:r>
            <a:r>
              <a:rPr lang="en-US" sz="1700" dirty="0" smtClean="0"/>
              <a:t>: </a:t>
            </a:r>
          </a:p>
          <a:p>
            <a:pPr marL="568325" lvl="2" indent="0">
              <a:buNone/>
            </a:pPr>
            <a:r>
              <a:rPr lang="en-US" sz="1600" dirty="0" smtClean="0"/>
              <a:t>    	Instrumentation department busy with Recycler DCCT and other issues </a:t>
            </a:r>
            <a:r>
              <a:rPr lang="en-US" sz="1600" dirty="0" smtClean="0"/>
              <a:t>–</a:t>
            </a:r>
          </a:p>
          <a:p>
            <a:pPr marL="568325" lvl="2" indent="0">
              <a:buNone/>
            </a:pPr>
            <a:r>
              <a:rPr lang="en-US" sz="1700" b="1" dirty="0" smtClean="0"/>
              <a:t>Collimators</a:t>
            </a:r>
            <a:r>
              <a:rPr lang="en-US" sz="1700" dirty="0" smtClean="0"/>
              <a:t>:</a:t>
            </a:r>
          </a:p>
          <a:p>
            <a:pPr marL="568325" lvl="2" indent="0">
              <a:buNone/>
            </a:pPr>
            <a:r>
              <a:rPr lang="en-US" sz="1700" dirty="0"/>
              <a:t>	</a:t>
            </a:r>
            <a:r>
              <a:rPr lang="en-US" sz="1700" dirty="0" smtClean="0"/>
              <a:t>Requested 2 hour study has been given to </a:t>
            </a:r>
            <a:r>
              <a:rPr lang="en-US" sz="1700" dirty="0" err="1" smtClean="0"/>
              <a:t>Runco</a:t>
            </a:r>
            <a:r>
              <a:rPr lang="en-US" sz="1700" dirty="0" smtClean="0"/>
              <a:t> – waiting for date – hopefully within a week will do first set of scans</a:t>
            </a:r>
            <a:endParaRPr lang="en-US" sz="1700" dirty="0" smtClean="0"/>
          </a:p>
          <a:p>
            <a:pPr marL="568325" lvl="2" indent="0">
              <a:buNone/>
            </a:pPr>
            <a:r>
              <a:rPr lang="en-US" sz="1700" b="1" dirty="0" smtClean="0"/>
              <a:t>RF:</a:t>
            </a:r>
          </a:p>
          <a:p>
            <a:r>
              <a:rPr lang="en-US" sz="1700" dirty="0"/>
              <a:t>Plumbing the girder for cavity 21 or 22, this was from scratch.</a:t>
            </a:r>
          </a:p>
          <a:p>
            <a:r>
              <a:rPr lang="en-US" sz="1700" dirty="0"/>
              <a:t>Waiting on machinist for wide bore cavity on mill.</a:t>
            </a:r>
          </a:p>
          <a:p>
            <a:r>
              <a:rPr lang="en-US" sz="1700" dirty="0"/>
              <a:t>Cleaning welds on cavity 21 inner assembly.</a:t>
            </a:r>
          </a:p>
          <a:p>
            <a:r>
              <a:rPr lang="en-US" sz="1700" dirty="0"/>
              <a:t>Building inner packages for new tuners</a:t>
            </a:r>
            <a:r>
              <a:rPr lang="en-US" sz="1700" dirty="0" smtClean="0"/>
              <a:t>.</a:t>
            </a:r>
          </a:p>
          <a:p>
            <a:pPr marL="0" indent="0">
              <a:buNone/>
            </a:pPr>
            <a:r>
              <a:rPr lang="en-US" sz="1700"/>
              <a:t> </a:t>
            </a:r>
            <a:r>
              <a:rPr lang="en-US" sz="1700" smtClean="0"/>
              <a:t>       </a:t>
            </a:r>
            <a:r>
              <a:rPr lang="en-US" sz="1700" b="1" smtClean="0"/>
              <a:t>Tuners</a:t>
            </a:r>
            <a:r>
              <a:rPr lang="en-US" sz="1700" b="1" dirty="0" smtClean="0"/>
              <a:t>: Preparing to box up ferrites for Tuner #17</a:t>
            </a:r>
          </a:p>
          <a:p>
            <a:pPr marL="0" indent="0">
              <a:buNone/>
            </a:pPr>
            <a:r>
              <a:rPr lang="en-US" sz="1800" dirty="0" smtClean="0"/>
              <a:t>        </a:t>
            </a:r>
            <a:r>
              <a:rPr lang="en-US" sz="1800" b="1" dirty="0" smtClean="0"/>
              <a:t>Replacement </a:t>
            </a:r>
            <a:r>
              <a:rPr lang="en-US" sz="1800" b="1" dirty="0" smtClean="0"/>
              <a:t>cavity </a:t>
            </a:r>
            <a:r>
              <a:rPr lang="en-US" sz="1800" dirty="0" smtClean="0"/>
              <a:t>– still working on simulations for perpendicular design and waiting on wide bore </a:t>
            </a:r>
            <a:r>
              <a:rPr lang="en-US" sz="1800" dirty="0" smtClean="0"/>
              <a:t>tests!</a:t>
            </a: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     </a:t>
            </a:r>
            <a:r>
              <a:rPr lang="en-US" sz="1700" b="1" dirty="0" smtClean="0"/>
              <a:t>Perpendicular </a:t>
            </a:r>
            <a:r>
              <a:rPr lang="en-US" sz="1700" b="1" dirty="0" smtClean="0"/>
              <a:t>bias cavity: </a:t>
            </a:r>
            <a:r>
              <a:rPr lang="en-US" sz="1700" b="1" dirty="0"/>
              <a:t> </a:t>
            </a:r>
            <a:endParaRPr lang="en-US" sz="1700" b="1" dirty="0"/>
          </a:p>
          <a:p>
            <a:pPr marL="0" indent="0">
              <a:buNone/>
            </a:pPr>
            <a:r>
              <a:rPr lang="en-US" sz="1700" b="1" dirty="0" smtClean="0"/>
              <a:t>	</a:t>
            </a:r>
            <a:r>
              <a:rPr lang="en-US" sz="1700" dirty="0" smtClean="0"/>
              <a:t>In discussions with ferrite vendor, have received quotes for materials</a:t>
            </a:r>
            <a:endParaRPr lang="en-US" sz="1700" dirty="0" smtClean="0"/>
          </a:p>
          <a:p>
            <a:pPr marL="800100" lvl="2" indent="0">
              <a:buNone/>
            </a:pPr>
            <a:r>
              <a:rPr lang="en-US" sz="1700" dirty="0" smtClean="0"/>
              <a:t>PA </a:t>
            </a:r>
            <a:r>
              <a:rPr lang="en-US" sz="1700" dirty="0" smtClean="0"/>
              <a:t>tester nearly ready – test PA at higher </a:t>
            </a:r>
            <a:r>
              <a:rPr lang="en-US" sz="1700" dirty="0" smtClean="0"/>
              <a:t>frequency</a:t>
            </a:r>
          </a:p>
          <a:p>
            <a:pPr marL="800100" lvl="2" indent="0">
              <a:buNone/>
            </a:pPr>
            <a:r>
              <a:rPr lang="en-US" sz="1700" dirty="0" smtClean="0"/>
              <a:t>Working on mechanical design</a:t>
            </a:r>
            <a:endParaRPr lang="en-US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dirty="0" smtClean="0"/>
              <a:t>Work continued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0500" y="990600"/>
            <a:ext cx="8763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Stations 21 and 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1kW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SSD amplifier heat sink fabrication going well.  Last time I checked all the tubing has been cleaned and fabricated, the chassis' have been assembled, and one chassis is complete. Hopefully by the end of the month this will be completed. </a:t>
            </a: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We will need to order ~550 feet of copper bus bar. </a:t>
            </a: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 drawing showing the details for the bus bar lengths has been made. </a:t>
            </a: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Offset power supply transformers for the FBS have been ordered. </a:t>
            </a:r>
            <a:endParaRPr lang="en-US" sz="16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Bias supply housing units have been placed – higher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than 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expected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cost 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but ordered..</a:t>
            </a:r>
          </a:p>
          <a:p>
            <a:pPr lvl="1" indent="-173038"/>
            <a:endParaRPr lang="en-US" sz="16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indent="-173038"/>
            <a:r>
              <a:rPr lang="en-US" sz="1700" b="1" dirty="0" smtClean="0"/>
              <a:t>Shielding</a:t>
            </a:r>
            <a:r>
              <a:rPr lang="en-US" sz="1700" b="1" dirty="0"/>
              <a:t>: Tony and Keith </a:t>
            </a:r>
            <a:r>
              <a:rPr lang="en-US" sz="1700" dirty="0"/>
              <a:t>– running at limit now – complete write-up this month </a:t>
            </a:r>
          </a:p>
          <a:p>
            <a:pPr indent="-173038"/>
            <a:r>
              <a:rPr lang="en-US" sz="1700" b="1" dirty="0"/>
              <a:t>Flux – Running at 1.8E17 </a:t>
            </a:r>
            <a:r>
              <a:rPr lang="en-US" sz="1700" b="1" dirty="0" err="1"/>
              <a:t>pph</a:t>
            </a:r>
            <a:r>
              <a:rPr lang="en-US" sz="1700" b="1" dirty="0"/>
              <a:t> limit – loss limit not much higher these days </a:t>
            </a:r>
          </a:p>
        </p:txBody>
      </p:sp>
      <p:pic>
        <p:nvPicPr>
          <p:cNvPr id="1026" name="Picture 2" descr="https://www-bd.fnal.gov/Elog/getFileBinary?fileID=766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74093"/>
            <a:ext cx="3579295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79295" y="4648200"/>
            <a:ext cx="54634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Running 1.8 E17 </a:t>
            </a:r>
            <a:r>
              <a:rPr lang="en-US" dirty="0" err="1" smtClean="0"/>
              <a:t>pph</a:t>
            </a:r>
            <a:endParaRPr lang="en-US" dirty="0" smtClean="0"/>
          </a:p>
          <a:p>
            <a:r>
              <a:rPr lang="en-US" dirty="0" smtClean="0"/>
              <a:t>Beam loss limit at 2.2E17 </a:t>
            </a:r>
            <a:r>
              <a:rPr lang="en-US" dirty="0" err="1" smtClean="0"/>
              <a:t>pph</a:t>
            </a:r>
            <a:endParaRPr lang="en-US" dirty="0" smtClean="0"/>
          </a:p>
          <a:p>
            <a:r>
              <a:rPr lang="en-US" dirty="0" smtClean="0"/>
              <a:t>With a good Linac notch – would reach 2.3 - 2.4 E17 </a:t>
            </a:r>
            <a:r>
              <a:rPr lang="en-US" dirty="0" err="1" smtClean="0"/>
              <a:t>pph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378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553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/>
              <a:t>Budget: 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/>
              <a:t>Reduction of 1.5 M FY16 to cover AD shortfall – still do not know </a:t>
            </a:r>
            <a:endParaRPr lang="en-US" sz="2200" dirty="0"/>
          </a:p>
          <a:p>
            <a:pPr lvl="2">
              <a:lnSpc>
                <a:spcPct val="150000"/>
              </a:lnSpc>
            </a:pPr>
            <a:r>
              <a:rPr lang="en-US" sz="1800" dirty="0" smtClean="0"/>
              <a:t>Update </a:t>
            </a:r>
            <a:r>
              <a:rPr lang="en-US" sz="1800" dirty="0"/>
              <a:t>of RLS </a:t>
            </a:r>
            <a:r>
              <a:rPr lang="en-US" sz="1800" dirty="0" smtClean="0"/>
              <a:t>to reflect this </a:t>
            </a:r>
            <a:r>
              <a:rPr lang="en-US" sz="1800" dirty="0" smtClean="0"/>
              <a:t>change</a:t>
            </a:r>
          </a:p>
          <a:p>
            <a:pPr lvl="2">
              <a:lnSpc>
                <a:spcPct val="150000"/>
              </a:lnSpc>
            </a:pPr>
            <a:r>
              <a:rPr lang="en-US" sz="1800" dirty="0" smtClean="0"/>
              <a:t>Budget meetings at DOE this week….</a:t>
            </a:r>
          </a:p>
          <a:p>
            <a:pPr lvl="2">
              <a:lnSpc>
                <a:spcPct val="150000"/>
              </a:lnSpc>
            </a:pPr>
            <a:r>
              <a:rPr lang="en-US" sz="1800" dirty="0" smtClean="0"/>
              <a:t>Director reserves funds still not finalized…..</a:t>
            </a:r>
            <a:endParaRPr lang="en-US" sz="1800" dirty="0"/>
          </a:p>
          <a:p>
            <a:pPr>
              <a:lnSpc>
                <a:spcPct val="150000"/>
              </a:lnSpc>
            </a:pPr>
            <a:r>
              <a:rPr lang="en-US" sz="2200" dirty="0" smtClean="0"/>
              <a:t>Meetings to discuss transition PIP to PIP-II put on hold – Steve Holmes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Upcoming Talks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TLM </a:t>
            </a:r>
            <a:r>
              <a:rPr lang="en-US" dirty="0" smtClean="0"/>
              <a:t>install and operations: Tony</a:t>
            </a:r>
            <a:endParaRPr lang="en-US" dirty="0"/>
          </a:p>
          <a:p>
            <a:r>
              <a:rPr lang="en-US" dirty="0" smtClean="0"/>
              <a:t>Shielding assessment: </a:t>
            </a:r>
            <a:r>
              <a:rPr lang="en-US" dirty="0" smtClean="0"/>
              <a:t>Keith</a:t>
            </a:r>
          </a:p>
          <a:p>
            <a:r>
              <a:rPr lang="en-US" dirty="0" smtClean="0"/>
              <a:t>Harmonic cavity update: CY Tan</a:t>
            </a:r>
            <a:endParaRPr lang="en-US" dirty="0" smtClean="0"/>
          </a:p>
          <a:p>
            <a:r>
              <a:rPr lang="en-US" dirty="0" smtClean="0"/>
              <a:t>New Cavities (plans) Tom Kroc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6026</TotalTime>
  <Words>133</Words>
  <Application>Microsoft Office PowerPoint</Application>
  <PresentationFormat>On-screen Show (4:3)</PresentationFormat>
  <Paragraphs>62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PIP Update</vt:lpstr>
      <vt:lpstr>Agenda</vt:lpstr>
      <vt:lpstr>PowerPoint Presentation</vt:lpstr>
      <vt:lpstr>Work continued</vt:lpstr>
      <vt:lpstr>PowerPoint Presentation</vt:lpstr>
      <vt:lpstr>Upcoming Talks</vt:lpstr>
    </vt:vector>
  </TitlesOfParts>
  <Company>Fermilab | Accelerator Division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 Update</dc:title>
  <dc:creator>Zwaska</dc:creator>
  <cp:lastModifiedBy>William A. Pellico x8368 07477N</cp:lastModifiedBy>
  <cp:revision>441</cp:revision>
  <dcterms:created xsi:type="dcterms:W3CDTF">2012-05-23T14:14:44Z</dcterms:created>
  <dcterms:modified xsi:type="dcterms:W3CDTF">2016-03-02T16:15:07Z</dcterms:modified>
</cp:coreProperties>
</file>