
<file path=[Content_Types].xml><?xml version="1.0" encoding="utf-8"?>
<Types xmlns="http://schemas.openxmlformats.org/package/2006/content-types">
  <Default Extension="png" ContentType="image/png"/>
  <Default Extension="bin" ContentType="application/vnd.openxmlformats-officedocument.oleObject"/>
  <Default Extension="wmf" ContentType="image/x-wmf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slides/slide31.xml" ContentType="application/vnd.openxmlformats-officedocument.presentationml.slide+xml"/>
  <Override PartName="/ppt/slides/slide32.xml" ContentType="application/vnd.openxmlformats-officedocument.presentationml.slide+xml"/>
  <Override PartName="/ppt/slides/slide33.xml" ContentType="application/vnd.openxmlformats-officedocument.presentationml.slide+xml"/>
  <Override PartName="/ppt/slides/slide34.xml" ContentType="application/vnd.openxmlformats-officedocument.presentationml.slide+xml"/>
  <Override PartName="/ppt/slides/slide35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theme/theme4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ppt/notesSlides/notesSlide17.xml" ContentType="application/vnd.openxmlformats-officedocument.presentationml.notesSlide+xml"/>
  <Override PartName="/ppt/notesSlides/notesSlide1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  <p:sldMasterId id="2147483682" r:id="rId2"/>
  </p:sldMasterIdLst>
  <p:notesMasterIdLst>
    <p:notesMasterId r:id="rId38"/>
  </p:notesMasterIdLst>
  <p:handoutMasterIdLst>
    <p:handoutMasterId r:id="rId39"/>
  </p:handoutMasterIdLst>
  <p:sldIdLst>
    <p:sldId id="375" r:id="rId3"/>
    <p:sldId id="265" r:id="rId4"/>
    <p:sldId id="268" r:id="rId5"/>
    <p:sldId id="345" r:id="rId6"/>
    <p:sldId id="347" r:id="rId7"/>
    <p:sldId id="383" r:id="rId8"/>
    <p:sldId id="384" r:id="rId9"/>
    <p:sldId id="354" r:id="rId10"/>
    <p:sldId id="385" r:id="rId11"/>
    <p:sldId id="386" r:id="rId12"/>
    <p:sldId id="387" r:id="rId13"/>
    <p:sldId id="391" r:id="rId14"/>
    <p:sldId id="392" r:id="rId15"/>
    <p:sldId id="390" r:id="rId16"/>
    <p:sldId id="393" r:id="rId17"/>
    <p:sldId id="342" r:id="rId18"/>
    <p:sldId id="400" r:id="rId19"/>
    <p:sldId id="401" r:id="rId20"/>
    <p:sldId id="402" r:id="rId21"/>
    <p:sldId id="403" r:id="rId22"/>
    <p:sldId id="398" r:id="rId23"/>
    <p:sldId id="417" r:id="rId24"/>
    <p:sldId id="399" r:id="rId25"/>
    <p:sldId id="371" r:id="rId26"/>
    <p:sldId id="406" r:id="rId27"/>
    <p:sldId id="418" r:id="rId28"/>
    <p:sldId id="416" r:id="rId29"/>
    <p:sldId id="422" r:id="rId30"/>
    <p:sldId id="421" r:id="rId31"/>
    <p:sldId id="419" r:id="rId32"/>
    <p:sldId id="374" r:id="rId33"/>
    <p:sldId id="415" r:id="rId34"/>
    <p:sldId id="358" r:id="rId35"/>
    <p:sldId id="407" r:id="rId36"/>
    <p:sldId id="373" r:id="rId37"/>
  </p:sldIdLst>
  <p:sldSz cx="9144000" cy="6858000" type="screen4x3"/>
  <p:notesSz cx="6858000" cy="9144000"/>
  <p:defaultTextStyle>
    <a:defPPr>
      <a:defRPr lang="en-US"/>
    </a:defPPr>
    <a:lvl1pPr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1pPr>
    <a:lvl2pPr marL="4572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2pPr>
    <a:lvl3pPr marL="9144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3pPr>
    <a:lvl4pPr marL="13716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4pPr>
    <a:lvl5pPr marL="1828800" algn="l" defTabSz="457200" rtl="0" fontAlgn="base">
      <a:spcBef>
        <a:spcPct val="0"/>
      </a:spcBef>
      <a:spcAft>
        <a:spcPct val="0"/>
      </a:spcAft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5pPr>
    <a:lvl6pPr marL="22860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6pPr>
    <a:lvl7pPr marL="27432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7pPr>
    <a:lvl8pPr marL="32004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8pPr>
    <a:lvl9pPr marL="3657600" algn="l" defTabSz="914400" rtl="0" eaLnBrk="1" latinLnBrk="0" hangingPunct="1">
      <a:defRPr sz="2400" kern="1200">
        <a:solidFill>
          <a:schemeClr val="tx1"/>
        </a:solidFill>
        <a:latin typeface="Calibri" panose="020F0502020204030204" pitchFamily="34" charset="0"/>
        <a:ea typeface="Geneva" pitchFamily="121" charset="-128"/>
        <a:cs typeface="+mn-cs"/>
      </a:defRPr>
    </a:lvl9pPr>
  </p:defaultTextStyle>
  <p:extLst>
    <p:ext uri="{EFAFB233-063F-42B5-8137-9DF3F51BA10A}">
      <p15:sldGuideLst xmlns:p15="http://schemas.microsoft.com/office/powerpoint/2012/main"/>
    </p:ext>
    <p:ext uri="{2D200454-40CA-4A62-9FC3-DE9A4176ACB9}">
      <p15:notesGuideLst xmlns:p15="http://schemas.microsoft.com/office/powerpoint/2012/main"/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prnPr/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404040"/>
    <a:srgbClr val="505050"/>
    <a:srgbClr val="004C97"/>
    <a:srgbClr val="63666A"/>
    <a:srgbClr val="A7A8AA"/>
    <a:srgbClr val="003087"/>
    <a:srgbClr val="0F2D62"/>
    <a:srgbClr val="80808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horzBarState="maximized">
    <p:restoredLeft sz="22905" autoAdjust="0"/>
    <p:restoredTop sz="94660"/>
  </p:normalViewPr>
  <p:slideViewPr>
    <p:cSldViewPr snapToGrid="0" snapToObjects="1">
      <p:cViewPr varScale="1">
        <p:scale>
          <a:sx n="80" d="100"/>
          <a:sy n="80" d="100"/>
        </p:scale>
        <p:origin x="101" y="197"/>
      </p:cViewPr>
      <p:guideLst/>
    </p:cSldViewPr>
  </p:slideViewPr>
  <p:notesTextViewPr>
    <p:cViewPr>
      <p:scale>
        <a:sx n="1" d="1"/>
        <a:sy n="1" d="1"/>
      </p:scale>
      <p:origin x="0" y="0"/>
    </p:cViewPr>
  </p:notesTextViewPr>
  <p:sorterViewPr>
    <p:cViewPr varScale="1">
      <p:scale>
        <a:sx n="100" d="100"/>
        <a:sy n="100" d="100"/>
      </p:scale>
      <p:origin x="0" y="-6912"/>
    </p:cViewPr>
  </p:sorterViewPr>
  <p:notesViewPr>
    <p:cSldViewPr snapToGrid="0" snapToObjects="1">
      <p:cViewPr varScale="1">
        <p:scale>
          <a:sx n="66" d="100"/>
          <a:sy n="66" d="100"/>
        </p:scale>
        <p:origin x="0" y="0"/>
      </p:cViewPr>
      <p:guideLst/>
    </p:cSldViewPr>
  </p:notes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6.xml"/><Relationship Id="rId13" Type="http://schemas.openxmlformats.org/officeDocument/2006/relationships/slide" Target="slides/slide11.xml"/><Relationship Id="rId18" Type="http://schemas.openxmlformats.org/officeDocument/2006/relationships/slide" Target="slides/slide16.xml"/><Relationship Id="rId26" Type="http://schemas.openxmlformats.org/officeDocument/2006/relationships/slide" Target="slides/slide24.xml"/><Relationship Id="rId39" Type="http://schemas.openxmlformats.org/officeDocument/2006/relationships/handoutMaster" Target="handoutMasters/handoutMaster1.xml"/><Relationship Id="rId3" Type="http://schemas.openxmlformats.org/officeDocument/2006/relationships/slide" Target="slides/slide1.xml"/><Relationship Id="rId21" Type="http://schemas.openxmlformats.org/officeDocument/2006/relationships/slide" Target="slides/slide19.xml"/><Relationship Id="rId34" Type="http://schemas.openxmlformats.org/officeDocument/2006/relationships/slide" Target="slides/slide32.xml"/><Relationship Id="rId42" Type="http://schemas.openxmlformats.org/officeDocument/2006/relationships/theme" Target="theme/theme1.xml"/><Relationship Id="rId7" Type="http://schemas.openxmlformats.org/officeDocument/2006/relationships/slide" Target="slides/slide5.xml"/><Relationship Id="rId12" Type="http://schemas.openxmlformats.org/officeDocument/2006/relationships/slide" Target="slides/slide10.xml"/><Relationship Id="rId17" Type="http://schemas.openxmlformats.org/officeDocument/2006/relationships/slide" Target="slides/slide15.xml"/><Relationship Id="rId25" Type="http://schemas.openxmlformats.org/officeDocument/2006/relationships/slide" Target="slides/slide23.xml"/><Relationship Id="rId33" Type="http://schemas.openxmlformats.org/officeDocument/2006/relationships/slide" Target="slides/slide31.xml"/><Relationship Id="rId38" Type="http://schemas.openxmlformats.org/officeDocument/2006/relationships/notesMaster" Target="notesMasters/notesMaster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4.xml"/><Relationship Id="rId20" Type="http://schemas.openxmlformats.org/officeDocument/2006/relationships/slide" Target="slides/slide18.xml"/><Relationship Id="rId29" Type="http://schemas.openxmlformats.org/officeDocument/2006/relationships/slide" Target="slides/slide27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4.xml"/><Relationship Id="rId11" Type="http://schemas.openxmlformats.org/officeDocument/2006/relationships/slide" Target="slides/slide9.xml"/><Relationship Id="rId24" Type="http://schemas.openxmlformats.org/officeDocument/2006/relationships/slide" Target="slides/slide22.xml"/><Relationship Id="rId32" Type="http://schemas.openxmlformats.org/officeDocument/2006/relationships/slide" Target="slides/slide30.xml"/><Relationship Id="rId37" Type="http://schemas.openxmlformats.org/officeDocument/2006/relationships/slide" Target="slides/slide35.xml"/><Relationship Id="rId40" Type="http://schemas.openxmlformats.org/officeDocument/2006/relationships/presProps" Target="presProps.xml"/><Relationship Id="rId5" Type="http://schemas.openxmlformats.org/officeDocument/2006/relationships/slide" Target="slides/slide3.xml"/><Relationship Id="rId15" Type="http://schemas.openxmlformats.org/officeDocument/2006/relationships/slide" Target="slides/slide13.xml"/><Relationship Id="rId23" Type="http://schemas.openxmlformats.org/officeDocument/2006/relationships/slide" Target="slides/slide21.xml"/><Relationship Id="rId28" Type="http://schemas.openxmlformats.org/officeDocument/2006/relationships/slide" Target="slides/slide26.xml"/><Relationship Id="rId36" Type="http://schemas.openxmlformats.org/officeDocument/2006/relationships/slide" Target="slides/slide34.xml"/><Relationship Id="rId10" Type="http://schemas.openxmlformats.org/officeDocument/2006/relationships/slide" Target="slides/slide8.xml"/><Relationship Id="rId19" Type="http://schemas.openxmlformats.org/officeDocument/2006/relationships/slide" Target="slides/slide17.xml"/><Relationship Id="rId31" Type="http://schemas.openxmlformats.org/officeDocument/2006/relationships/slide" Target="slides/slide29.xml"/><Relationship Id="rId4" Type="http://schemas.openxmlformats.org/officeDocument/2006/relationships/slide" Target="slides/slide2.xml"/><Relationship Id="rId9" Type="http://schemas.openxmlformats.org/officeDocument/2006/relationships/slide" Target="slides/slide7.xml"/><Relationship Id="rId14" Type="http://schemas.openxmlformats.org/officeDocument/2006/relationships/slide" Target="slides/slide12.xml"/><Relationship Id="rId22" Type="http://schemas.openxmlformats.org/officeDocument/2006/relationships/slide" Target="slides/slide20.xml"/><Relationship Id="rId27" Type="http://schemas.openxmlformats.org/officeDocument/2006/relationships/slide" Target="slides/slide25.xml"/><Relationship Id="rId30" Type="http://schemas.openxmlformats.org/officeDocument/2006/relationships/slide" Target="slides/slide28.xml"/><Relationship Id="rId35" Type="http://schemas.openxmlformats.org/officeDocument/2006/relationships/slide" Target="slides/slide33.xml"/><Relationship Id="rId43" Type="http://schemas.openxmlformats.org/officeDocument/2006/relationships/tableStyles" Target="tableStyle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png"/></Relationships>
</file>

<file path=ppt/drawings/_rels/vmlDrawing2.vml.rels><?xml version="1.0" encoding="UTF-8" standalone="yes"?>
<Relationships xmlns="http://schemas.openxmlformats.org/package/2006/relationships"><Relationship Id="rId1" Type="http://schemas.openxmlformats.org/officeDocument/2006/relationships/image" Target="../media/image23.wmf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4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80DBBE75-B897-4C2D-851E-711B34683BA3}" type="datetimeFigureOut">
              <a:rPr lang="en-US" altLang="en-US"/>
              <a:pPr/>
              <a:t>11/28/2015</a:t>
            </a:fld>
            <a:endParaRPr lang="en-US" alt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CABB725D-266A-4787-B290-EA1B21029282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16761795"/>
      </p:ext>
    </p:extLst>
  </p:cSld>
  <p:clrMap bg1="lt1" tx1="dk1" bg2="lt2" tx2="dk2" accent1="accent1" accent2="accent2" accent3="accent3" accent4="accent4" accent5="accent5" accent6="accent6" hlink="hlink" folHlink="folHlink"/>
  <p:hf hdr="0" ftr="0" dt="0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4050BF1F-29FD-4232-8E96-B3FD1DCB3ADE}" type="datetimeFigureOut">
              <a:rPr lang="en-US" altLang="en-US"/>
              <a:pPr/>
              <a:t>11/28/2015</a:t>
            </a:fld>
            <a:endParaRPr lang="en-US" alt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pPr lvl="0"/>
            <a:endParaRPr lang="en-US" noProof="0" dirty="0" smtClean="0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 noProof="0" dirty="0" smtClean="0"/>
              <a:t>Click to edit Master text styles</a:t>
            </a:r>
          </a:p>
          <a:p>
            <a:pPr lvl="1"/>
            <a:r>
              <a:rPr lang="en-US" noProof="0" dirty="0" smtClean="0"/>
              <a:t>Second level</a:t>
            </a:r>
          </a:p>
          <a:p>
            <a:pPr lvl="2"/>
            <a:r>
              <a:rPr lang="en-US" noProof="0" dirty="0" smtClean="0"/>
              <a:t>Third level</a:t>
            </a:r>
          </a:p>
          <a:p>
            <a:pPr lvl="3"/>
            <a:r>
              <a:rPr lang="en-US" noProof="0" dirty="0" smtClean="0"/>
              <a:t>Fourth level</a:t>
            </a:r>
          </a:p>
          <a:p>
            <a:pPr lvl="4"/>
            <a:r>
              <a:rPr lang="en-US" noProof="0" dirty="0" smtClean="0"/>
              <a:t>Fifth level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 fontAlgn="auto">
              <a:spcBef>
                <a:spcPts val="0"/>
              </a:spcBef>
              <a:spcAft>
                <a:spcPts val="0"/>
              </a:spcAft>
              <a:defRPr sz="1200">
                <a:latin typeface="Helvetica"/>
                <a:ea typeface="+mn-ea"/>
                <a:cs typeface="+mn-cs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Helvetica" panose="020B0604020202020204" pitchFamily="34" charset="0"/>
              </a:defRPr>
            </a:lvl1pPr>
          </a:lstStyle>
          <a:p>
            <a:fld id="{60BFB643-3B51-4A23-96A6-8ED93A064CC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79476008"/>
      </p:ext>
    </p:extLst>
  </p:cSld>
  <p:clrMap bg1="lt1" tx1="dk1" bg2="lt2" tx2="dk2" accent1="accent1" accent2="accent2" accent3="accent3" accent4="accent4" accent5="accent5" accent6="accent6" hlink="hlink" folHlink="folHlink"/>
  <p:hf hdr="0" ftr="0" dt="0"/>
  <p:notesStyle>
    <a:lvl1pPr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Geneva" charset="0"/>
        <a:cs typeface="ＭＳ Ｐゴシック" charset="0"/>
      </a:defRPr>
    </a:lvl1pPr>
    <a:lvl2pPr marL="4572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2pPr>
    <a:lvl3pPr marL="9144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3pPr>
    <a:lvl4pPr marL="13716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4pPr>
    <a:lvl5pPr marL="1828800" algn="l" defTabSz="457200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Helvetica"/>
        <a:ea typeface="MS PGothic" panose="020B0600070205080204" pitchFamily="34" charset="-128"/>
        <a:cs typeface="MS PGothic" panose="020B0600070205080204" pitchFamily="34" charset="-128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3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262632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4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0077486-C882-495B-9BA5-5B92FF2FEF42}" type="slidenum">
              <a:rPr lang="en-US" altLang="en-US"/>
              <a:pPr eaLnBrk="1" hangingPunct="1">
                <a:spcBef>
                  <a:spcPct val="0"/>
                </a:spcBef>
              </a:pPr>
              <a:t>20</a:t>
            </a:fld>
            <a:endParaRPr lang="en-US" altLang="en-US"/>
          </a:p>
        </p:txBody>
      </p:sp>
      <p:sp>
        <p:nvSpPr>
          <p:cNvPr id="6144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1444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415443009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282B7-83DA-4E5E-9350-DDDD61A3009A}" type="slidenum">
              <a:rPr lang="en-US" altLang="en-US"/>
              <a:pPr eaLnBrk="1" hangingPunct="1">
                <a:spcBef>
                  <a:spcPct val="0"/>
                </a:spcBef>
              </a:pPr>
              <a:t>22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180582086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939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3508E2D-96CB-4029-8E9A-6823C762C342}" type="slidenum">
              <a:rPr lang="en-US" altLang="en-US"/>
              <a:pPr eaLnBrk="1" hangingPunct="1">
                <a:spcBef>
                  <a:spcPct val="0"/>
                </a:spcBef>
              </a:pPr>
              <a:t>23</a:t>
            </a:fld>
            <a:endParaRPr lang="en-US" altLang="en-US"/>
          </a:p>
        </p:txBody>
      </p:sp>
      <p:sp>
        <p:nvSpPr>
          <p:cNvPr id="5939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939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68459617"/>
      </p:ext>
    </p:extLst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0A18A8ED-E00A-42F9-8DFB-3B3BB74FBDB0}" type="slidenum">
              <a:rPr lang="en-US" altLang="en-US"/>
              <a:pPr eaLnBrk="1" hangingPunct="1">
                <a:spcBef>
                  <a:spcPct val="0"/>
                </a:spcBef>
              </a:pPr>
              <a:t>24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2153877874"/>
      </p:ext>
    </p:extLst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349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D17DD149-9024-41F6-B764-6D233CA3458A}" type="slidenum">
              <a:rPr lang="en-US" altLang="en-US"/>
              <a:pPr eaLnBrk="1" hangingPunct="1">
                <a:spcBef>
                  <a:spcPct val="0"/>
                </a:spcBef>
              </a:pPr>
              <a:t>25</a:t>
            </a:fld>
            <a:endParaRPr lang="en-US" altLang="en-US"/>
          </a:p>
        </p:txBody>
      </p:sp>
      <p:sp>
        <p:nvSpPr>
          <p:cNvPr id="63491" name="Rectangle 1026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5188" cy="3506787"/>
          </a:xfrm>
          <a:ln/>
        </p:spPr>
      </p:sp>
      <p:sp>
        <p:nvSpPr>
          <p:cNvPr id="63492" name="Rectangle 1027"/>
          <p:cNvSpPr>
            <a:spLocks noGrp="1" noChangeArrowheads="1"/>
          </p:cNvSpPr>
          <p:nvPr>
            <p:ph type="body" idx="1"/>
          </p:nvPr>
        </p:nvSpPr>
        <p:spPr>
          <a:xfrm>
            <a:off x="917575" y="4422775"/>
            <a:ext cx="5108575" cy="4195763"/>
          </a:xfrm>
          <a:noFill/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194852201"/>
      </p:ext>
    </p:extLst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282B7-83DA-4E5E-9350-DDDD61A3009A}" type="slidenum">
              <a:rPr lang="en-US" altLang="en-US"/>
              <a:pPr eaLnBrk="1" hangingPunct="1">
                <a:spcBef>
                  <a:spcPct val="0"/>
                </a:spcBef>
              </a:pPr>
              <a:t>26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46584465"/>
      </p:ext>
    </p:extLst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27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64179194"/>
      </p:ext>
    </p:extLst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6C6597E4-C686-4D57-A2BA-2CB622749173}" type="slidenum">
              <a:rPr lang="en-US" altLang="en-US"/>
              <a:pPr eaLnBrk="1" hangingPunct="1">
                <a:spcBef>
                  <a:spcPct val="0"/>
                </a:spcBef>
              </a:pPr>
              <a:t>31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835962215"/>
      </p:ext>
    </p:extLst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EDE44D3F-6EE0-4416-9EFD-43E2631F565D}" type="slidenum">
              <a:rPr lang="en-US" altLang="en-US">
                <a:latin typeface="Arial" panose="020B0604020202020204" pitchFamily="34" charset="0"/>
              </a:rPr>
              <a:pPr eaLnBrk="1" hangingPunct="1">
                <a:spcBef>
                  <a:spcPct val="0"/>
                </a:spcBef>
              </a:pPr>
              <a:t>34</a:t>
            </a:fld>
            <a:endParaRPr lang="en-US" altLang="en-US">
              <a:latin typeface="Arial" panose="020B0604020202020204" pitchFamily="34" charset="0"/>
            </a:endParaRPr>
          </a:p>
        </p:txBody>
      </p:sp>
      <p:sp>
        <p:nvSpPr>
          <p:cNvPr id="6451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4516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648051512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0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C2F78C32-0260-45FE-98FD-E0C1E693F279}" type="slidenum">
              <a:rPr lang="en-US" altLang="en-US"/>
              <a:pPr eaLnBrk="1" hangingPunct="1">
                <a:spcBef>
                  <a:spcPct val="0"/>
                </a:spcBef>
              </a:pPr>
              <a:t>6</a:t>
            </a:fld>
            <a:endParaRPr lang="en-US" altLang="en-US"/>
          </a:p>
        </p:txBody>
      </p:sp>
      <p:sp>
        <p:nvSpPr>
          <p:cNvPr id="5120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120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698088800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2226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507AB60E-1D0B-4A62-AC3E-895058C0D78A}" type="slidenum">
              <a:rPr lang="en-US" altLang="en-US"/>
              <a:pPr eaLnBrk="1" hangingPunct="1">
                <a:spcBef>
                  <a:spcPct val="0"/>
                </a:spcBef>
              </a:pPr>
              <a:t>7</a:t>
            </a:fld>
            <a:endParaRPr lang="en-US" altLang="en-US"/>
          </a:p>
        </p:txBody>
      </p:sp>
      <p:sp>
        <p:nvSpPr>
          <p:cNvPr id="52227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2228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2156437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325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1F99261E-A070-4184-BBE4-3ED379CC3FCC}" type="slidenum">
              <a:rPr lang="en-US" altLang="en-US"/>
              <a:pPr eaLnBrk="1" hangingPunct="1">
                <a:spcBef>
                  <a:spcPct val="0"/>
                </a:spcBef>
              </a:pPr>
              <a:t>10</a:t>
            </a:fld>
            <a:endParaRPr lang="en-US" altLang="en-US"/>
          </a:p>
        </p:txBody>
      </p:sp>
      <p:sp>
        <p:nvSpPr>
          <p:cNvPr id="53251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3252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69906089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F6A0C14E-AAE4-474E-8E71-2A602F05C97A}" type="slidenum">
              <a:rPr lang="en-US" altLang="en-US"/>
              <a:pPr eaLnBrk="1" hangingPunct="1">
                <a:spcBef>
                  <a:spcPct val="0"/>
                </a:spcBef>
              </a:pPr>
              <a:t>11</a:t>
            </a:fld>
            <a:endParaRPr lang="en-US" altLang="en-US"/>
          </a:p>
        </p:txBody>
      </p:sp>
      <p:sp>
        <p:nvSpPr>
          <p:cNvPr id="54275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36650" y="687388"/>
            <a:ext cx="4675188" cy="3506787"/>
          </a:xfrm>
          <a:ln/>
        </p:spPr>
      </p:sp>
      <p:sp>
        <p:nvSpPr>
          <p:cNvPr id="54276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17575" y="4422775"/>
            <a:ext cx="5108575" cy="4195763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900868459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29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7B7B0CC0-295E-41EE-9D8C-27306CD8BC1E}" type="slidenum">
              <a:rPr lang="en-US" altLang="en-US"/>
              <a:pPr eaLnBrk="1" hangingPunct="1">
                <a:spcBef>
                  <a:spcPct val="0"/>
                </a:spcBef>
              </a:pPr>
              <a:t>12</a:t>
            </a:fld>
            <a:endParaRPr lang="en-US" altLang="en-US"/>
          </a:p>
        </p:txBody>
      </p:sp>
      <p:sp>
        <p:nvSpPr>
          <p:cNvPr id="5529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5300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12290259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322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>
            <a:lvl1pPr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30275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30275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83282B7-83DA-4E5E-9350-DDDD61A3009A}" type="slidenum">
              <a:rPr lang="en-US" altLang="en-US"/>
              <a:pPr eaLnBrk="1" hangingPunct="1">
                <a:spcBef>
                  <a:spcPct val="0"/>
                </a:spcBef>
              </a:pPr>
              <a:t>15</a:t>
            </a:fld>
            <a:endParaRPr lang="en-US" altLang="en-US"/>
          </a:p>
        </p:txBody>
      </p:sp>
      <p:sp>
        <p:nvSpPr>
          <p:cNvPr id="56323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xfrm>
            <a:off x="1182688" y="693738"/>
            <a:ext cx="4640262" cy="3479800"/>
          </a:xfrm>
          <a:ln/>
        </p:spPr>
      </p:sp>
      <p:sp>
        <p:nvSpPr>
          <p:cNvPr id="56324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930275" y="4405313"/>
            <a:ext cx="5132388" cy="4179887"/>
          </a:xfrm>
          <a:noFill/>
        </p:spPr>
        <p:txBody>
          <a:bodyPr/>
          <a:lstStyle/>
          <a:p>
            <a:pPr eaLnBrk="1" hangingPunct="1"/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586163885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0BFB643-3B51-4A23-96A6-8ED93A064CCD}" type="slidenum">
              <a:rPr lang="en-US" altLang="en-US" smtClean="0"/>
              <a:pPr/>
              <a:t>16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5643593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defTabSz="928688" eaLnBrk="0" hangingPunct="0">
              <a:spcBef>
                <a:spcPct val="30000"/>
              </a:spcBef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defTabSz="928688" eaLnBrk="0" fontAlgn="base" hangingPunct="0">
              <a:spcBef>
                <a:spcPct val="30000"/>
              </a:spcBef>
              <a:spcAft>
                <a:spcPct val="0"/>
              </a:spcAft>
              <a:defRPr sz="12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fld id="{83ED5D7A-44AE-4518-845C-AABD7BA6EA31}" type="slidenum">
              <a:rPr lang="en-US" altLang="en-US"/>
              <a:pPr eaLnBrk="1" hangingPunct="1">
                <a:spcBef>
                  <a:spcPct val="0"/>
                </a:spcBef>
              </a:pPr>
              <a:t>18</a:t>
            </a:fld>
            <a:endParaRPr lang="en-US" altLang="en-US"/>
          </a:p>
        </p:txBody>
      </p:sp>
      <p:sp>
        <p:nvSpPr>
          <p:cNvPr id="60419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0420" name="Rectangle 3"/>
          <p:cNvSpPr>
            <a:spLocks noGrp="1" noChangeArrowheads="1"/>
          </p:cNvSpPr>
          <p:nvPr>
            <p:ph type="body" idx="1"/>
          </p:nvPr>
        </p:nvSpPr>
        <p:spPr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/>
          <a:p>
            <a:endParaRPr lang="en-US" altLang="en-US" smtClean="0"/>
          </a:p>
        </p:txBody>
      </p:sp>
    </p:spTree>
    <p:extLst>
      <p:ext uri="{BB962C8B-B14F-4D97-AF65-F5344CB8AC3E}">
        <p14:creationId xmlns:p14="http://schemas.microsoft.com/office/powerpoint/2010/main" val="373971568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image" Target="../media/image2.pn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preserve="1" userDrawn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5" descr="TitleSlide_060514.png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5" name="Picture 6" descr="FermiLogo_RGB_NALBlue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93750" y="1149350"/>
            <a:ext cx="3267075" cy="5905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2" name="Title 21"/>
          <p:cNvSpPr>
            <a:spLocks noGrp="1"/>
          </p:cNvSpPr>
          <p:nvPr>
            <p:ph type="title"/>
          </p:nvPr>
        </p:nvSpPr>
        <p:spPr>
          <a:xfrm>
            <a:off x="806450" y="3559283"/>
            <a:ext cx="7526338" cy="1139271"/>
          </a:xfrm>
          <a:prstGeom prst="rect">
            <a:avLst/>
          </a:prstGeom>
        </p:spPr>
        <p:txBody>
          <a:bodyPr wrap="square" lIns="0" tIns="0" rIns="0" bIns="0" anchor="t"/>
          <a:lstStyle>
            <a:lvl1pPr algn="l">
              <a:defRPr sz="3200" b="1" i="0" baseline="0">
                <a:solidFill>
                  <a:srgbClr val="004C97"/>
                </a:solidFill>
                <a:latin typeface="Helvetica"/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24" name="Text Placeholder 23"/>
          <p:cNvSpPr>
            <a:spLocks noGrp="1"/>
          </p:cNvSpPr>
          <p:nvPr>
            <p:ph type="body" sz="quarter" idx="10"/>
          </p:nvPr>
        </p:nvSpPr>
        <p:spPr>
          <a:xfrm>
            <a:off x="806450" y="4841093"/>
            <a:ext cx="7526338" cy="148995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FontTx/>
              <a:buNone/>
              <a:defRPr sz="2000">
                <a:solidFill>
                  <a:srgbClr val="004C97"/>
                </a:solidFill>
                <a:latin typeface="Helvetica"/>
              </a:defRPr>
            </a:lvl1pPr>
            <a:lvl2pPr marL="4572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2pPr>
            <a:lvl3pPr marL="9144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3pPr>
            <a:lvl4pPr marL="13716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4pPr>
            <a:lvl5pPr marL="1828800" indent="0">
              <a:buFontTx/>
              <a:buNone/>
              <a:defRPr sz="1600">
                <a:solidFill>
                  <a:srgbClr val="2E5286"/>
                </a:solidFill>
                <a:latin typeface="Helvetica"/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</p:txBody>
      </p:sp>
    </p:spTree>
    <p:extLst>
      <p:ext uri="{BB962C8B-B14F-4D97-AF65-F5344CB8AC3E}">
        <p14:creationId xmlns:p14="http://schemas.microsoft.com/office/powerpoint/2010/main" val="4190079805"/>
      </p:ext>
    </p:extLst>
  </p:cSld>
  <p:clrMapOvr>
    <a:overrideClrMapping bg1="lt1" tx1="dk1" bg2="lt2" tx2="dk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Title &amp;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dirty="0" smtClean="0"/>
              <a:t>Click to edit Master title style</a:t>
            </a:r>
            <a:endParaRPr lang="en-US" dirty="0"/>
          </a:p>
        </p:txBody>
      </p:sp>
      <p:sp>
        <p:nvSpPr>
          <p:cNvPr id="7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8" name="Slide Number Placeholder 5"/>
          <p:cNvSpPr>
            <a:spLocks noGrp="1"/>
          </p:cNvSpPr>
          <p:nvPr>
            <p:ph type="sldNum" sz="quarter" idx="1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5585131-D98E-4CC9-8879-1D32CC470D9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37779689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Comparison 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4709161" y="355192"/>
            <a:ext cx="4206240" cy="4250146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9" name="Text Placeholder 3"/>
          <p:cNvSpPr>
            <a:spLocks noGrp="1"/>
          </p:cNvSpPr>
          <p:nvPr>
            <p:ph type="body" sz="half" idx="16"/>
          </p:nvPr>
        </p:nvSpPr>
        <p:spPr>
          <a:xfrm>
            <a:off x="229365" y="4765101"/>
            <a:ext cx="4205476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19"/>
          </p:nvPr>
        </p:nvSpPr>
        <p:spPr>
          <a:xfrm>
            <a:off x="4709160" y="4765101"/>
            <a:ext cx="4206239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6" name="Date Placeholder 3"/>
          <p:cNvSpPr>
            <a:spLocks noGrp="1"/>
          </p:cNvSpPr>
          <p:nvPr>
            <p:ph type="dt" sz="half" idx="20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21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12" name="Slide Number Placeholder 5"/>
          <p:cNvSpPr>
            <a:spLocks noGrp="1"/>
          </p:cNvSpPr>
          <p:nvPr>
            <p:ph type="sldNum" sz="quarter" idx="22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2C85A5DC-9CCB-48FE-8FD9-B52B9FD57499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87552521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&amp; Content">
    <p:bg>
      <p:bgPr>
        <a:solidFill>
          <a:schemeClr val="bg2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28600" y="1043046"/>
            <a:ext cx="8672513" cy="4987867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404040"/>
                </a:solidFill>
              </a:defRPr>
            </a:lvl1pPr>
            <a:lvl2pPr>
              <a:defRPr sz="2200">
                <a:solidFill>
                  <a:srgbClr val="404040"/>
                </a:solidFill>
              </a:defRPr>
            </a:lvl2pPr>
            <a:lvl3pPr>
              <a:defRPr sz="2000">
                <a:solidFill>
                  <a:srgbClr val="404040"/>
                </a:solidFill>
              </a:defRPr>
            </a:lvl3pPr>
            <a:lvl4pPr>
              <a:defRPr sz="1800">
                <a:solidFill>
                  <a:srgbClr val="40404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404040"/>
                </a:solidFill>
              </a:defRPr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>
          <a:xfrm>
            <a:off x="6450013" y="6515100"/>
            <a:ext cx="1076325" cy="241300"/>
          </a:xfrm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>
                <a:solidFill>
                  <a:srgbClr val="004C97"/>
                </a:solidFill>
              </a:defRPr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52E9C158-AEF1-41A2-A6CE-6F0BAB305EFD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1822606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Two 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" name="Text Placeholder 3"/>
          <p:cNvSpPr>
            <a:spLocks noGrp="1"/>
          </p:cNvSpPr>
          <p:nvPr>
            <p:ph type="body" sz="half" idx="12"/>
          </p:nvPr>
        </p:nvSpPr>
        <p:spPr>
          <a:xfrm>
            <a:off x="229365" y="4765101"/>
            <a:ext cx="425196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4" name="Text Placeholder 3"/>
          <p:cNvSpPr>
            <a:spLocks noGrp="1"/>
          </p:cNvSpPr>
          <p:nvPr>
            <p:ph type="body" sz="half" idx="13"/>
          </p:nvPr>
        </p:nvSpPr>
        <p:spPr>
          <a:xfrm>
            <a:off x="4654550" y="4765101"/>
            <a:ext cx="4260850" cy="1265812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11" name="Content Placeholder 2"/>
          <p:cNvSpPr>
            <a:spLocks noGrp="1"/>
          </p:cNvSpPr>
          <p:nvPr>
            <p:ph sz="half" idx="17"/>
          </p:nvPr>
        </p:nvSpPr>
        <p:spPr>
          <a:xfrm>
            <a:off x="228601" y="1043694"/>
            <a:ext cx="4251324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6" name="Content Placeholder 2"/>
          <p:cNvSpPr>
            <a:spLocks noGrp="1"/>
          </p:cNvSpPr>
          <p:nvPr>
            <p:ph sz="half" idx="18"/>
          </p:nvPr>
        </p:nvSpPr>
        <p:spPr>
          <a:xfrm>
            <a:off x="4654550" y="1043694"/>
            <a:ext cx="4260851" cy="3568701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17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7" name="Date Placeholder 3"/>
          <p:cNvSpPr>
            <a:spLocks noGrp="1"/>
          </p:cNvSpPr>
          <p:nvPr>
            <p:ph type="dt" sz="half" idx="19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8" name="Footer Placeholder 4"/>
          <p:cNvSpPr>
            <a:spLocks noGrp="1"/>
          </p:cNvSpPr>
          <p:nvPr>
            <p:ph type="ftr" sz="quarter" idx="20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9" name="Slide Number Placeholder 5"/>
          <p:cNvSpPr>
            <a:spLocks noGrp="1"/>
          </p:cNvSpPr>
          <p:nvPr>
            <p:ph type="sldNum" sz="quarter" idx="21"/>
          </p:nvPr>
        </p:nvSpPr>
        <p:spPr/>
        <p:txBody>
          <a:bodyPr/>
          <a:lstStyle>
            <a:lvl1pPr>
              <a:defRPr sz="1200"/>
            </a:lvl1pPr>
          </a:lstStyle>
          <a:p>
            <a:fld id="{47C05DF5-FB48-4D3F-AF82-EC74A689CAC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9993374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Content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8600" y="1043693"/>
            <a:ext cx="3027894" cy="4994276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Content Placeholder 2"/>
          <p:cNvSpPr>
            <a:spLocks noGrp="1"/>
          </p:cNvSpPr>
          <p:nvPr>
            <p:ph sz="half" idx="15"/>
          </p:nvPr>
        </p:nvSpPr>
        <p:spPr>
          <a:xfrm>
            <a:off x="3469958" y="1043694"/>
            <a:ext cx="5420360" cy="4994275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 dirty="0"/>
          </a:p>
        </p:txBody>
      </p:sp>
      <p:sp>
        <p:nvSpPr>
          <p:cNvPr id="9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6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7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8"/>
          </p:nvPr>
        </p:nvSpPr>
        <p:spPr/>
        <p:txBody>
          <a:bodyPr/>
          <a:lstStyle>
            <a:lvl1pPr>
              <a:defRPr sz="1200"/>
            </a:lvl1pPr>
          </a:lstStyle>
          <a:p>
            <a:fld id="{071AFBCB-9629-4487-8658-FCC7F72DA46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43796169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224073" y="1043694"/>
            <a:ext cx="8700851" cy="3695054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smtClean="0"/>
              <a:t>Click icon to add picture</a:t>
            </a:r>
            <a:endParaRPr lang="en-US" noProof="0" dirty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8" name="Title 1"/>
          <p:cNvSpPr>
            <a:spLocks noGrp="1"/>
          </p:cNvSpPr>
          <p:nvPr>
            <p:ph type="title"/>
          </p:nvPr>
        </p:nvSpPr>
        <p:spPr>
          <a:xfrm>
            <a:off x="228600" y="103664"/>
            <a:ext cx="8686800" cy="641739"/>
          </a:xfrm>
          <a:prstGeom prst="rect">
            <a:avLst/>
          </a:prstGeom>
        </p:spPr>
        <p:txBody>
          <a:bodyPr lIns="0" tIns="0" rIns="0" bIns="0" anchor="b" anchorCtr="0"/>
          <a:lstStyle>
            <a:lvl1pPr>
              <a:defRPr sz="2400">
                <a:solidFill>
                  <a:srgbClr val="004C97"/>
                </a:solidFill>
              </a:defRPr>
            </a:lvl1pPr>
          </a:lstStyle>
          <a:p>
            <a:r>
              <a:rPr lang="en-US" smtClean="0"/>
              <a:t>Click to edit Master title style</a:t>
            </a:r>
            <a:endParaRPr lang="en-US" dirty="0"/>
          </a:p>
        </p:txBody>
      </p:sp>
      <p:sp>
        <p:nvSpPr>
          <p:cNvPr id="5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6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7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 sz="1200"/>
            </a:lvl1pPr>
          </a:lstStyle>
          <a:p>
            <a:fld id="{077094B4-CDBE-4107-9E6E-D38410A9E4B1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7332258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11/30/2015</a:t>
            </a: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E47A6F83-08ED-4701-9789-DC9FA86874B3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1013053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clipArtAndTx">
  <p:cSld name="Title, Clip Art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1143000"/>
          </a:xfrm>
          <a:prstGeom prst="rect">
            <a:avLst/>
          </a:prstGeo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lipArt Placeholder 2"/>
          <p:cNvSpPr>
            <a:spLocks noGrp="1"/>
          </p:cNvSpPr>
          <p:nvPr>
            <p:ph type="clipArt" sz="half" idx="1"/>
          </p:nvPr>
        </p:nvSpPr>
        <p:spPr>
          <a:xfrm>
            <a:off x="533400" y="1219200"/>
            <a:ext cx="4000500" cy="5181600"/>
          </a:xfrm>
          <a:prstGeom prst="rect">
            <a:avLst/>
          </a:prstGeom>
        </p:spPr>
        <p:txBody>
          <a:bodyPr/>
          <a:lstStyle/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686300" y="1219200"/>
            <a:ext cx="4000500" cy="5181600"/>
          </a:xfrm>
          <a:prstGeom prst="rect">
            <a:avLst/>
          </a:prstGeom>
        </p:spPr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11/30/2015</a:t>
            </a: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fld id="{B225C0B6-2D8C-413E-94A8-6C6EC15DED1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822551093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Content Placeholder 2"/>
          <p:cNvSpPr>
            <a:spLocks noGrp="1"/>
          </p:cNvSpPr>
          <p:nvPr>
            <p:ph sz="half" idx="13"/>
          </p:nvPr>
        </p:nvSpPr>
        <p:spPr>
          <a:xfrm>
            <a:off x="228601" y="361950"/>
            <a:ext cx="8675688" cy="5668963"/>
          </a:xfrm>
          <a:prstGeom prst="rect">
            <a:avLst/>
          </a:prstGeom>
        </p:spPr>
        <p:txBody>
          <a:bodyPr lIns="0" tIns="0" rIns="0" bIns="0"/>
          <a:lstStyle>
            <a:lvl1pPr>
              <a:defRPr sz="2400">
                <a:solidFill>
                  <a:srgbClr val="505050"/>
                </a:solidFill>
              </a:defRPr>
            </a:lvl1pPr>
            <a:lvl2pPr>
              <a:defRPr sz="2200">
                <a:solidFill>
                  <a:srgbClr val="505050"/>
                </a:solidFill>
              </a:defRPr>
            </a:lvl2pPr>
            <a:lvl3pPr>
              <a:defRPr sz="2000">
                <a:solidFill>
                  <a:srgbClr val="505050"/>
                </a:solidFill>
              </a:defRPr>
            </a:lvl3pPr>
            <a:lvl4pPr>
              <a:defRPr sz="1800">
                <a:solidFill>
                  <a:srgbClr val="505050"/>
                </a:solidFill>
              </a:defRPr>
            </a:lvl4pPr>
            <a:lvl5pPr marL="2057400" indent="-228600">
              <a:buFont typeface="Arial"/>
              <a:buChar char="•"/>
              <a:defRPr sz="1800">
                <a:solidFill>
                  <a:srgbClr val="505050"/>
                </a:solidFill>
              </a:defRPr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dirty="0" smtClean="0"/>
              <a:t>Click to edit Master text styles</a:t>
            </a:r>
          </a:p>
          <a:p>
            <a:pPr lvl="1"/>
            <a:r>
              <a:rPr lang="en-US" dirty="0" smtClean="0"/>
              <a:t>Second level</a:t>
            </a:r>
          </a:p>
          <a:p>
            <a:pPr lvl="2"/>
            <a:r>
              <a:rPr lang="en-US" dirty="0" smtClean="0"/>
              <a:t>Third level</a:t>
            </a:r>
          </a:p>
          <a:p>
            <a:pPr lvl="3"/>
            <a:r>
              <a:rPr lang="en-US" dirty="0" smtClean="0"/>
              <a:t>Fourth level</a:t>
            </a:r>
          </a:p>
          <a:p>
            <a:pPr lvl="4"/>
            <a:r>
              <a:rPr lang="en-US" dirty="0" smtClean="0"/>
              <a:t>Fifth level</a:t>
            </a:r>
            <a:endParaRPr lang="en-US" dirty="0"/>
          </a:p>
        </p:txBody>
      </p:sp>
      <p:sp>
        <p:nvSpPr>
          <p:cNvPr id="3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4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5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B71519E6-F709-4990-B973-B339820CA70B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89524432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preserve="1" userDrawn="1">
  <p:cSld name="Footer Only: Picture &amp;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Picture Placeholder 2"/>
          <p:cNvSpPr>
            <a:spLocks noGrp="1"/>
          </p:cNvSpPr>
          <p:nvPr>
            <p:ph type="pic" idx="13"/>
          </p:nvPr>
        </p:nvSpPr>
        <p:spPr>
          <a:xfrm>
            <a:off x="224073" y="361950"/>
            <a:ext cx="8700851" cy="4369742"/>
          </a:xfrm>
          <a:prstGeom prst="rect">
            <a:avLst/>
          </a:prstGeom>
        </p:spPr>
        <p:txBody>
          <a:bodyPr lIns="0" tIns="0" rIns="0" bIns="0" rtlCol="0">
            <a:normAutofit/>
          </a:bodyPr>
          <a:lstStyle>
            <a:lvl1pPr marL="0" indent="0">
              <a:buNone/>
              <a:defRPr sz="1600">
                <a:solidFill>
                  <a:srgbClr val="505050"/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r>
              <a:rPr lang="en-US" noProof="0" dirty="0" smtClean="0"/>
              <a:t>Drag picture to placeholder or click icon to add</a:t>
            </a:r>
          </a:p>
        </p:txBody>
      </p:sp>
      <p:sp>
        <p:nvSpPr>
          <p:cNvPr id="10" name="Text Placeholder 3"/>
          <p:cNvSpPr>
            <a:spLocks noGrp="1"/>
          </p:cNvSpPr>
          <p:nvPr>
            <p:ph type="body" sz="half" idx="2"/>
          </p:nvPr>
        </p:nvSpPr>
        <p:spPr>
          <a:xfrm>
            <a:off x="224073" y="4943005"/>
            <a:ext cx="8700851" cy="1091259"/>
          </a:xfrm>
          <a:prstGeom prst="rect">
            <a:avLst/>
          </a:prstGeom>
        </p:spPr>
        <p:txBody>
          <a:bodyPr lIns="0" tIns="0" rIns="0" bIns="0"/>
          <a:lstStyle>
            <a:lvl1pPr marL="0" indent="0">
              <a:buNone/>
              <a:defRPr sz="2000">
                <a:solidFill>
                  <a:srgbClr val="505050"/>
                </a:solidFill>
              </a:defRPr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dirty="0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4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5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 dirty="0" smtClean="0"/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6"/>
          </p:nvPr>
        </p:nvSpPr>
        <p:spPr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/>
          <a:lstStyle>
            <a:lvl1pPr>
              <a:defRPr sz="1200"/>
            </a:lvl1pPr>
          </a:lstStyle>
          <a:p>
            <a:fld id="{C2BC038B-CA57-479E-BFA9-9E819877A5DF}" type="slidenum">
              <a:rPr lang="en-US" altLang="en-US"/>
              <a:pPr/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3382109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5" Type="http://schemas.openxmlformats.org/officeDocument/2006/relationships/slideLayout" Target="../slideLayouts/slideLayout5.xml"/><Relationship Id="rId4" Type="http://schemas.openxmlformats.org/officeDocument/2006/relationships/slideLayout" Target="../slideLayouts/slideLayout4.xml"/><Relationship Id="rId9" Type="http://schemas.openxmlformats.org/officeDocument/2006/relationships/image" Target="../media/image1.png"/></Relationships>
</file>

<file path=ppt/slideMasters/_rels/slideMaster2.xml.rels><?xml version="1.0" encoding="UTF-8" standalone="yes"?>
<Relationships xmlns="http://schemas.openxmlformats.org/package/2006/relationships"><Relationship Id="rId3" Type="http://schemas.openxmlformats.org/officeDocument/2006/relationships/slideLayout" Target="../slideLayouts/slideLayout10.xml"/><Relationship Id="rId2" Type="http://schemas.openxmlformats.org/officeDocument/2006/relationships/slideLayout" Target="../slideLayouts/slideLayout9.xml"/><Relationship Id="rId1" Type="http://schemas.openxmlformats.org/officeDocument/2006/relationships/slideLayout" Target="../slideLayouts/slideLayout8.xml"/><Relationship Id="rId6" Type="http://schemas.openxmlformats.org/officeDocument/2006/relationships/image" Target="../media/image4.png"/><Relationship Id="rId5" Type="http://schemas.openxmlformats.org/officeDocument/2006/relationships/theme" Target="../theme/theme2.xml"/><Relationship Id="rId4" Type="http://schemas.openxmlformats.org/officeDocument/2006/relationships/slideLayout" Target="../slideLayouts/slideLayout11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Date Placeholder 3"/>
          <p:cNvSpPr>
            <a:spLocks noGrp="1"/>
          </p:cNvSpPr>
          <p:nvPr>
            <p:ph type="dt" sz="half" idx="2"/>
          </p:nvPr>
        </p:nvSpPr>
        <p:spPr>
          <a:xfrm>
            <a:off x="6459538" y="6515100"/>
            <a:ext cx="107632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11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806450" y="6515100"/>
            <a:ext cx="5373688" cy="241300"/>
          </a:xfrm>
          <a:prstGeom prst="rect">
            <a:avLst/>
          </a:prstGeom>
        </p:spPr>
        <p:txBody>
          <a:bodyPr lIns="0" tIns="0" rIns="0" bIns="0" anchor="t" anchorCtr="0"/>
          <a:lstStyle>
            <a:lvl1pPr marL="0" algn="l">
              <a:defRPr sz="900">
                <a:solidFill>
                  <a:srgbClr val="004C97"/>
                </a:solidFill>
                <a:latin typeface="Helvetica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13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228600" y="6515100"/>
            <a:ext cx="447675" cy="241300"/>
          </a:xfrm>
          <a:prstGeom prst="rect">
            <a:avLst/>
          </a:prstGeom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6827BE81-7C2D-481B-BBCE-23778685B2BA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1029" name="Picture 2" descr="HeaderFooter_0060314.png"/>
          <p:cNvPicPr>
            <a:picLocks noChangeAspect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097" r:id="rId1"/>
    <p:sldLayoutId id="2147484098" r:id="rId2"/>
    <p:sldLayoutId id="2147484099" r:id="rId3"/>
    <p:sldLayoutId id="2147484100" r:id="rId4"/>
    <p:sldLayoutId id="2147484101" r:id="rId5"/>
    <p:sldLayoutId id="2147484107" r:id="rId6"/>
    <p:sldLayoutId id="2147484108" r:id="rId7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1" fontAlgn="base" hangingPunct="1">
        <a:spcBef>
          <a:spcPct val="0"/>
        </a:spcBef>
        <a:spcAft>
          <a:spcPct val="0"/>
        </a:spcAft>
        <a:defRPr sz="1700" b="1" kern="1200">
          <a:solidFill>
            <a:srgbClr val="074184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1" fontAlgn="base" hangingPunct="1">
        <a:spcBef>
          <a:spcPct val="0"/>
        </a:spcBef>
        <a:spcAft>
          <a:spcPct val="0"/>
        </a:spcAft>
        <a:defRPr sz="1700" b="1">
          <a:solidFill>
            <a:srgbClr val="074184"/>
          </a:solidFill>
          <a:latin typeface="Helvetica" charset="0"/>
          <a:ea typeface="Geneva" charset="0"/>
          <a:cs typeface="ＭＳ Ｐゴシック" charset="0"/>
        </a:defRPr>
      </a:lvl5pPr>
      <a:lvl6pPr marL="4572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6pPr>
      <a:lvl7pPr marL="9144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7pPr>
      <a:lvl8pPr marL="13716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8pPr>
      <a:lvl9pPr marL="1828800" algn="ctr" defTabSz="457200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595959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1" fontAlgn="base" hangingPunct="1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595959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 preserve="1">
  <p:cSld>
    <p:bg>
      <p:bgPr>
        <a:solidFill>
          <a:schemeClr val="bg1">
            <a:alpha val="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Date Placeholder 3"/>
          <p:cNvSpPr>
            <a:spLocks noGrp="1"/>
          </p:cNvSpPr>
          <p:nvPr>
            <p:ph type="dt" sz="half" idx="2"/>
          </p:nvPr>
        </p:nvSpPr>
        <p:spPr bwMode="auto">
          <a:xfrm>
            <a:off x="6450013" y="6515100"/>
            <a:ext cx="107632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algn="r"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9219" name="Footer Placeholder 4"/>
          <p:cNvSpPr>
            <a:spLocks noGrp="1"/>
          </p:cNvSpPr>
          <p:nvPr>
            <p:ph type="ftr" sz="quarter" idx="3"/>
          </p:nvPr>
        </p:nvSpPr>
        <p:spPr bwMode="auto">
          <a:xfrm>
            <a:off x="806450" y="6515100"/>
            <a:ext cx="5373688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charset="0"/>
                <a:ea typeface="ＭＳ Ｐゴシック" charset="0"/>
                <a:cs typeface="ＭＳ Ｐゴシック" charset="0"/>
              </a:defRPr>
            </a:lvl1pPr>
          </a:lstStyle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9220" name="Slide Number Placeholder 5"/>
          <p:cNvSpPr>
            <a:spLocks noGrp="1"/>
          </p:cNvSpPr>
          <p:nvPr>
            <p:ph type="sldNum" sz="quarter" idx="4"/>
          </p:nvPr>
        </p:nvSpPr>
        <p:spPr bwMode="auto">
          <a:xfrm>
            <a:off x="228600" y="6515100"/>
            <a:ext cx="447675" cy="2413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=""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=""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FAA26D3D-D897-4be2-8F04-BA451C77F1D7}">
              <ma14:placeholderFlag xmlns="" xmlns:ma14="http://schemas.microsoft.com/office/mac/drawingml/2011/main" val="1"/>
            </a:ext>
          </a:extLst>
        </p:spPr>
        <p:txBody>
          <a:bodyPr vert="horz" wrap="square" lIns="0" tIns="0" rIns="0" bIns="0" numCol="1" anchor="t" anchorCtr="0" compatLnSpc="1">
            <a:prstTxWarp prst="textNoShape">
              <a:avLst/>
            </a:prstTxWarp>
          </a:bodyPr>
          <a:lstStyle>
            <a:lvl1pPr defTabSz="914400">
              <a:defRPr sz="900">
                <a:solidFill>
                  <a:srgbClr val="004C97"/>
                </a:solidFill>
                <a:latin typeface="Helvetica" panose="020B0604020202020204" pitchFamily="34" charset="0"/>
              </a:defRPr>
            </a:lvl1pPr>
          </a:lstStyle>
          <a:p>
            <a:fld id="{319E6341-E9E7-4128-9402-327DA8681509}" type="slidenum">
              <a:rPr lang="en-US" altLang="en-US"/>
              <a:pPr/>
              <a:t>‹#›</a:t>
            </a:fld>
            <a:endParaRPr lang="en-US" altLang="en-US"/>
          </a:p>
        </p:txBody>
      </p:sp>
      <p:pic>
        <p:nvPicPr>
          <p:cNvPr id="7173" name="Picture 1" descr="Footer_060314.png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4102" r:id="rId1"/>
    <p:sldLayoutId id="2147484103" r:id="rId2"/>
    <p:sldLayoutId id="2147484104" r:id="rId3"/>
    <p:sldLayoutId id="2147484105" r:id="rId4"/>
  </p:sldLayoutIdLst>
  <p:timing>
    <p:tnLst>
      <p:par>
        <p:cTn id="1" dur="indefinite" restart="never" nodeType="tmRoot"/>
      </p:par>
    </p:tnLst>
  </p:timing>
  <p:hf hdr="0"/>
  <p:txStyles>
    <p:titleStyle>
      <a:lvl1pPr algn="l" defTabSz="457200" rtl="0" eaLnBrk="0" fontAlgn="base" hangingPunct="0">
        <a:spcBef>
          <a:spcPct val="0"/>
        </a:spcBef>
        <a:spcAft>
          <a:spcPct val="0"/>
        </a:spcAft>
        <a:defRPr sz="1700" b="1" kern="1200">
          <a:solidFill>
            <a:srgbClr val="2E5286"/>
          </a:solidFill>
          <a:latin typeface="Helvetica"/>
          <a:ea typeface="Geneva" charset="0"/>
          <a:cs typeface="ＭＳ Ｐゴシック" charset="0"/>
        </a:defRPr>
      </a:lvl1pPr>
      <a:lvl2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2pPr>
      <a:lvl3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3pPr>
      <a:lvl4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4pPr>
      <a:lvl5pPr algn="l" defTabSz="457200" rtl="0" eaLnBrk="0" fontAlgn="base" hangingPunct="0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Geneva" charset="0"/>
          <a:cs typeface="ＭＳ Ｐゴシック" charset="0"/>
        </a:defRPr>
      </a:lvl5pPr>
      <a:lvl6pPr marL="4572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6pPr>
      <a:lvl7pPr marL="9144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7pPr>
      <a:lvl8pPr marL="13716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8pPr>
      <a:lvl9pPr marL="1828800" algn="l" defTabSz="457200" rtl="0" fontAlgn="base">
        <a:spcBef>
          <a:spcPct val="0"/>
        </a:spcBef>
        <a:spcAft>
          <a:spcPct val="0"/>
        </a:spcAft>
        <a:defRPr sz="1700" b="1">
          <a:solidFill>
            <a:srgbClr val="2E5286"/>
          </a:solidFill>
          <a:latin typeface="Helvetica" charset="0"/>
          <a:ea typeface="ＭＳ Ｐゴシック" charset="0"/>
          <a:cs typeface="ＭＳ Ｐゴシック" charset="0"/>
        </a:defRPr>
      </a:lvl9pPr>
    </p:titleStyle>
    <p:bodyStyle>
      <a:lvl1pPr marL="342900" indent="-3429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kern="1200">
          <a:solidFill>
            <a:srgbClr val="7F7F7F"/>
          </a:solidFill>
          <a:latin typeface="Helvetica"/>
          <a:ea typeface="Geneva" charset="0"/>
          <a:cs typeface="ＭＳ Ｐゴシック" charset="0"/>
        </a:defRPr>
      </a:lvl1pPr>
      <a:lvl2pPr marL="742950" indent="-28575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6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2pPr>
      <a:lvl3pPr marL="11430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•"/>
        <a:defRPr sz="14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3pPr>
      <a:lvl4pPr marL="16002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–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4pPr>
      <a:lvl5pPr marL="2057400" indent="-228600" algn="l" defTabSz="457200" rtl="0" eaLnBrk="0" fontAlgn="base" hangingPunct="0">
        <a:spcBef>
          <a:spcPct val="20000"/>
        </a:spcBef>
        <a:spcAft>
          <a:spcPct val="0"/>
        </a:spcAft>
        <a:buFont typeface="Arial" panose="020B0604020202020204" pitchFamily="34" charset="0"/>
        <a:buChar char="»"/>
        <a:defRPr sz="1200" kern="1200">
          <a:solidFill>
            <a:srgbClr val="7F7F7F"/>
          </a:solidFill>
          <a:latin typeface="Helvetica"/>
          <a:ea typeface="MS PGothic" panose="020B0600070205080204" pitchFamily="34" charset="-128"/>
          <a:cs typeface="MS PGothic" panose="020B0600070205080204" pitchFamily="34" charset="-128"/>
        </a:defRPr>
      </a:lvl5pPr>
      <a:lvl6pPr marL="25146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457200" rtl="0" eaLnBrk="1" latinLnBrk="0" hangingPunct="1">
        <a:spcBef>
          <a:spcPct val="20000"/>
        </a:spcBef>
        <a:buFont typeface="Arial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4572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1.png"/><Relationship Id="rId4" Type="http://schemas.openxmlformats.org/officeDocument/2006/relationships/image" Target="../media/image20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6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2.vml"/><Relationship Id="rId6" Type="http://schemas.openxmlformats.org/officeDocument/2006/relationships/image" Target="../media/image24.png"/><Relationship Id="rId5" Type="http://schemas.openxmlformats.org/officeDocument/2006/relationships/image" Target="../media/image23.wmf"/><Relationship Id="rId4" Type="http://schemas.openxmlformats.org/officeDocument/2006/relationships/oleObject" Target="../embeddings/oleObject2.bin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5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image" Target="../media/image26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9.jpeg"/><Relationship Id="rId1" Type="http://schemas.openxmlformats.org/officeDocument/2006/relationships/slideLayout" Target="../slideLayouts/slideLayout7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7" Type="http://schemas.openxmlformats.org/officeDocument/2006/relationships/image" Target="../media/image36.png"/><Relationship Id="rId2" Type="http://schemas.openxmlformats.org/officeDocument/2006/relationships/image" Target="../media/image31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35.png"/><Relationship Id="rId5" Type="http://schemas.openxmlformats.org/officeDocument/2006/relationships/image" Target="../media/image34.png"/><Relationship Id="rId4" Type="http://schemas.openxmlformats.org/officeDocument/2006/relationships/image" Target="../media/image33.png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3" Type="http://schemas.openxmlformats.org/officeDocument/2006/relationships/image" Target="../media/image3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8.wmf"/></Relationships>
</file>

<file path=ppt/slides/_rels/slide21.xml.rels><?xml version="1.0" encoding="UTF-8" standalone="yes"?>
<Relationships xmlns="http://schemas.openxmlformats.org/package/2006/relationships"><Relationship Id="rId3" Type="http://schemas.openxmlformats.org/officeDocument/2006/relationships/image" Target="../media/image40.png"/><Relationship Id="rId2" Type="http://schemas.openxmlformats.org/officeDocument/2006/relationships/image" Target="../media/image39.png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1.png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2.emf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3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4.png"/></Relationships>
</file>

<file path=ppt/slides/_rels/slide25.xml.rels><?xml version="1.0" encoding="UTF-8" standalone="yes"?>
<Relationships xmlns="http://schemas.openxmlformats.org/package/2006/relationships"><Relationship Id="rId3" Type="http://schemas.openxmlformats.org/officeDocument/2006/relationships/image" Target="../media/image45.pn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3" Type="http://schemas.openxmlformats.org/officeDocument/2006/relationships/image" Target="../media/image46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47.jpe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48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9.png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0.png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51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2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notesSlide" Target="../notesSlides/notesSlide2.xml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5" Type="http://schemas.openxmlformats.org/officeDocument/2006/relationships/image" Target="../media/image9.png"/><Relationship Id="rId4" Type="http://schemas.openxmlformats.org/officeDocument/2006/relationships/oleObject" Target="../embeddings/oleObject1.bin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7" Type="http://schemas.openxmlformats.org/officeDocument/2006/relationships/image" Target="../media/image18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05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B1C98C-1267-4509-987D-87929DA07217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100" name="Rectangle 2"/>
          <p:cNvSpPr>
            <a:spLocks noGrp="1" noChangeArrowheads="1"/>
          </p:cNvSpPr>
          <p:nvPr>
            <p:ph type="title"/>
          </p:nvPr>
        </p:nvSpPr>
        <p:spPr>
          <a:xfrm>
            <a:off x="118872" y="0"/>
            <a:ext cx="8872728" cy="530352"/>
          </a:xfrm>
        </p:spPr>
        <p:txBody>
          <a:bodyPr/>
          <a:lstStyle/>
          <a:p>
            <a:pPr algn="ctr" eaLnBrk="1" hangingPunct="1">
              <a:defRPr/>
            </a:pP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Tevatron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Collider at </a:t>
            </a:r>
            <a:r>
              <a:rPr lang="en-US" sz="40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Fermilab</a:t>
            </a:r>
            <a:r>
              <a:rPr 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Gabriola" panose="04040605051002020D02" pitchFamily="82" charset="0"/>
              </a:rPr>
              <a:t> (Oct. 13, 1985 - Sep.30, 2011)</a:t>
            </a:r>
          </a:p>
        </p:txBody>
      </p:sp>
      <p:pic>
        <p:nvPicPr>
          <p:cNvPr id="2053" name="Picture 3" descr="Tevatron"/>
          <p:cNvPicPr>
            <a:picLocks noGrp="1" noChangeAspect="1" noChangeArrowheads="1"/>
          </p:cNvPicPr>
          <p:nvPr>
            <p:ph idx="1"/>
          </p:nvPr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2785" t="3127" r="35422" b="9322"/>
          <a:stretch>
            <a:fillRect/>
          </a:stretch>
        </p:blipFill>
        <p:spPr>
          <a:xfrm>
            <a:off x="-3817" y="530352"/>
            <a:ext cx="9175249" cy="6259386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718663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133600" y="6553200"/>
            <a:ext cx="51816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4339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4142E67-08D2-4C48-853B-A23C51596114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-76200"/>
            <a:ext cx="8839200" cy="750903"/>
          </a:xfrm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en-US" sz="4800" dirty="0" smtClean="0"/>
              <a:t>Beam-beam </a:t>
            </a:r>
            <a:r>
              <a:rPr lang="en-US" sz="4800" dirty="0"/>
              <a:t>D</a:t>
            </a:r>
            <a:r>
              <a:rPr lang="en-US" sz="4800" dirty="0" smtClean="0"/>
              <a:t>uring</a:t>
            </a:r>
            <a:r>
              <a:rPr lang="en-US" sz="4800" dirty="0" smtClean="0"/>
              <a:t> </a:t>
            </a:r>
            <a:r>
              <a:rPr lang="en-US" sz="4800" dirty="0" smtClean="0"/>
              <a:t>Collisions</a:t>
            </a:r>
            <a:endParaRPr lang="en-US" sz="3600" dirty="0" smtClean="0"/>
          </a:p>
        </p:txBody>
      </p:sp>
      <p:pic>
        <p:nvPicPr>
          <p:cNvPr id="14342" name="Picture 9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990600" y="990600"/>
            <a:ext cx="4905375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343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219200" y="2098675"/>
            <a:ext cx="1981200" cy="9255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pic>
        <p:nvPicPr>
          <p:cNvPr id="14341" name="Picture 8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990600"/>
            <a:ext cx="8991600" cy="58769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465036990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62" name="Picture 6" descr="Fig16_alt.png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23813" y="722313"/>
            <a:ext cx="6500813" cy="61356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685800"/>
          </a:xfrm>
        </p:spPr>
        <p:txBody>
          <a:bodyPr/>
          <a:lstStyle/>
          <a:p>
            <a:pPr eaLnBrk="1" hangingPunct="1">
              <a:defRPr/>
            </a:pPr>
            <a:r>
              <a:rPr lang="en-US" sz="4000" dirty="0" smtClean="0"/>
              <a:t>Situation at Low-beta: Confinement</a:t>
            </a: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3424238" y="2609850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15365" name="Text Box 5"/>
          <p:cNvSpPr txBox="1">
            <a:spLocks noChangeArrowheads="1"/>
          </p:cNvSpPr>
          <p:nvPr/>
        </p:nvSpPr>
        <p:spPr bwMode="auto">
          <a:xfrm>
            <a:off x="6248400" y="5105400"/>
            <a:ext cx="2378075" cy="993775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7</a:t>
            </a:r>
            <a:r>
              <a:rPr lang="en-US" altLang="en-US" sz="1400" baseline="3000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 order resonances: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i="1">
                <a:solidFill>
                  <a:schemeClr val="tx1"/>
                </a:solidFill>
                <a:latin typeface="Comic Sans MS" panose="030F0702030302020204" pitchFamily="66" charset="0"/>
              </a:rPr>
              <a:t>Q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=4/7=0.571 -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HIGH LOSSES</a:t>
            </a:r>
          </a:p>
        </p:txBody>
      </p:sp>
      <p:sp>
        <p:nvSpPr>
          <p:cNvPr id="15366" name="Text Box 6"/>
          <p:cNvSpPr txBox="1">
            <a:spLocks noChangeArrowheads="1"/>
          </p:cNvSpPr>
          <p:nvPr/>
        </p:nvSpPr>
        <p:spPr bwMode="auto">
          <a:xfrm>
            <a:off x="6248400" y="3200400"/>
            <a:ext cx="2378075" cy="993775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12</a:t>
            </a:r>
            <a:r>
              <a:rPr lang="en-US" altLang="en-US" sz="1400" baseline="3000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 order resonances: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i="1">
                <a:solidFill>
                  <a:schemeClr val="tx1"/>
                </a:solidFill>
                <a:latin typeface="Comic Sans MS" panose="030F0702030302020204" pitchFamily="66" charset="0"/>
              </a:rPr>
              <a:t>Q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=7/12=0.583 -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Bad lifetime</a:t>
            </a:r>
          </a:p>
        </p:txBody>
      </p:sp>
      <p:sp>
        <p:nvSpPr>
          <p:cNvPr id="15367" name="Line 8"/>
          <p:cNvSpPr>
            <a:spLocks noChangeShapeType="1"/>
          </p:cNvSpPr>
          <p:nvPr/>
        </p:nvSpPr>
        <p:spPr bwMode="auto">
          <a:xfrm flipH="1" flipV="1">
            <a:off x="3962400" y="1143000"/>
            <a:ext cx="2209800" cy="35401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8" name="Line 9"/>
          <p:cNvSpPr>
            <a:spLocks noChangeShapeType="1"/>
          </p:cNvSpPr>
          <p:nvPr/>
        </p:nvSpPr>
        <p:spPr bwMode="auto">
          <a:xfrm flipH="1" flipV="1">
            <a:off x="6019800" y="1676400"/>
            <a:ext cx="304800" cy="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69" name="Line 10"/>
          <p:cNvSpPr>
            <a:spLocks noChangeShapeType="1"/>
          </p:cNvSpPr>
          <p:nvPr/>
        </p:nvSpPr>
        <p:spPr bwMode="auto">
          <a:xfrm flipH="1" flipV="1">
            <a:off x="2895600" y="2209800"/>
            <a:ext cx="3200400" cy="1295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0" name="Line 11"/>
          <p:cNvSpPr>
            <a:spLocks noChangeShapeType="1"/>
          </p:cNvSpPr>
          <p:nvPr/>
        </p:nvSpPr>
        <p:spPr bwMode="auto">
          <a:xfrm flipH="1">
            <a:off x="5067300" y="3886200"/>
            <a:ext cx="1104900" cy="5540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1" name="Line 12"/>
          <p:cNvSpPr>
            <a:spLocks noChangeShapeType="1"/>
          </p:cNvSpPr>
          <p:nvPr/>
        </p:nvSpPr>
        <p:spPr bwMode="auto">
          <a:xfrm flipH="1" flipV="1">
            <a:off x="1447800" y="3505200"/>
            <a:ext cx="4724400" cy="19812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2" name="Line 13"/>
          <p:cNvSpPr>
            <a:spLocks noChangeShapeType="1"/>
          </p:cNvSpPr>
          <p:nvPr/>
        </p:nvSpPr>
        <p:spPr bwMode="auto">
          <a:xfrm flipH="1" flipV="1">
            <a:off x="5257800" y="5791200"/>
            <a:ext cx="914400" cy="1524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15373" name="Text Box 14"/>
          <p:cNvSpPr txBox="1">
            <a:spLocks noChangeArrowheads="1"/>
          </p:cNvSpPr>
          <p:nvPr/>
        </p:nvSpPr>
        <p:spPr bwMode="auto">
          <a:xfrm>
            <a:off x="2330450" y="4440238"/>
            <a:ext cx="320675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CC3399"/>
                </a:solidFill>
                <a:latin typeface="Comic Sans MS" panose="030F0702030302020204" pitchFamily="66" charset="0"/>
              </a:rPr>
              <a:t>p</a:t>
            </a:r>
          </a:p>
        </p:txBody>
      </p:sp>
      <p:sp>
        <p:nvSpPr>
          <p:cNvPr id="15374" name="Text Box 15"/>
          <p:cNvSpPr txBox="1">
            <a:spLocks noChangeArrowheads="1"/>
          </p:cNvSpPr>
          <p:nvPr/>
        </p:nvSpPr>
        <p:spPr bwMode="auto">
          <a:xfrm>
            <a:off x="3619500" y="1676400"/>
            <a:ext cx="723900" cy="4889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>
                    <a:alpha val="52156"/>
                  </a:schemeClr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rgbClr val="0033CC"/>
                </a:solidFill>
                <a:latin typeface="Comic Sans MS" panose="030F0702030302020204" pitchFamily="66" charset="0"/>
              </a:rPr>
              <a:t>pbar</a:t>
            </a:r>
          </a:p>
        </p:txBody>
      </p:sp>
      <p:sp>
        <p:nvSpPr>
          <p:cNvPr id="15375" name="TextBox 5"/>
          <p:cNvSpPr txBox="1">
            <a:spLocks noChangeArrowheads="1"/>
          </p:cNvSpPr>
          <p:nvPr/>
        </p:nvSpPr>
        <p:spPr bwMode="auto">
          <a:xfrm>
            <a:off x="6477000" y="2209800"/>
            <a:ext cx="1357313" cy="5222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>
                <a:solidFill>
                  <a:srgbClr val="CC6600"/>
                </a:solidFill>
              </a:rPr>
              <a:t>protons</a:t>
            </a:r>
          </a:p>
        </p:txBody>
      </p:sp>
      <p:sp>
        <p:nvSpPr>
          <p:cNvPr id="15376" name="TextBox 6"/>
          <p:cNvSpPr txBox="1">
            <a:spLocks noChangeArrowheads="1"/>
          </p:cNvSpPr>
          <p:nvPr/>
        </p:nvSpPr>
        <p:spPr bwMode="auto">
          <a:xfrm>
            <a:off x="6477000" y="2574925"/>
            <a:ext cx="1955800" cy="523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dirty="0">
                <a:solidFill>
                  <a:srgbClr val="002060"/>
                </a:solidFill>
              </a:rPr>
              <a:t>antiprotons</a:t>
            </a:r>
          </a:p>
        </p:txBody>
      </p:sp>
      <p:sp>
        <p:nvSpPr>
          <p:cNvPr id="15377" name="Text Box 7"/>
          <p:cNvSpPr txBox="1">
            <a:spLocks noChangeArrowheads="1"/>
          </p:cNvSpPr>
          <p:nvPr/>
        </p:nvSpPr>
        <p:spPr bwMode="auto">
          <a:xfrm>
            <a:off x="6248400" y="936625"/>
            <a:ext cx="2378075" cy="993775"/>
          </a:xfrm>
          <a:prstGeom prst="rect">
            <a:avLst/>
          </a:prstGeom>
          <a:solidFill>
            <a:schemeClr val="accent2">
              <a:lumMod val="20000"/>
              <a:lumOff val="80000"/>
              <a:alpha val="52000"/>
            </a:schemeClr>
          </a:solidFill>
          <a:ln w="38100" cmpd="dbl" algn="ctr">
            <a:solidFill>
              <a:schemeClr val="tx1"/>
            </a:solidFill>
            <a:miter lim="800000"/>
            <a:headEnd/>
            <a:tailEnd/>
          </a:ln>
          <a:effectLst/>
          <a:extLst/>
        </p:spPr>
        <p:txBody>
          <a:bodyPr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5</a:t>
            </a:r>
            <a:r>
              <a:rPr lang="en-US" altLang="en-US" sz="1400" baseline="30000">
                <a:solidFill>
                  <a:schemeClr val="tx1"/>
                </a:solidFill>
                <a:latin typeface="Comic Sans MS" panose="030F0702030302020204" pitchFamily="66" charset="0"/>
              </a:rPr>
              <a:t>th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 order resonances: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 i="1">
                <a:solidFill>
                  <a:schemeClr val="tx1"/>
                </a:solidFill>
                <a:latin typeface="Comic Sans MS" panose="030F0702030302020204" pitchFamily="66" charset="0"/>
              </a:rPr>
              <a:t>Q</a:t>
            </a: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=3/5=0.600 – </a:t>
            </a:r>
          </a:p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1400">
                <a:solidFill>
                  <a:schemeClr val="tx1"/>
                </a:solidFill>
                <a:latin typeface="Comic Sans MS" panose="030F0702030302020204" pitchFamily="66" charset="0"/>
              </a:rPr>
              <a:t>EMITTANCE BLOWUP</a:t>
            </a:r>
          </a:p>
        </p:txBody>
      </p:sp>
      <p:sp>
        <p:nvSpPr>
          <p:cNvPr id="15378" name="TextBox 1"/>
          <p:cNvSpPr txBox="1">
            <a:spLocks noChangeArrowheads="1"/>
          </p:cNvSpPr>
          <p:nvPr/>
        </p:nvSpPr>
        <p:spPr bwMode="auto">
          <a:xfrm>
            <a:off x="3225800" y="6324600"/>
            <a:ext cx="511175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i="1" baseline="-25000"/>
              <a:t>x</a:t>
            </a:r>
            <a:endParaRPr lang="en-US" altLang="en-US" i="1"/>
          </a:p>
        </p:txBody>
      </p:sp>
      <p:sp>
        <p:nvSpPr>
          <p:cNvPr id="15379" name="TextBox 18"/>
          <p:cNvSpPr txBox="1">
            <a:spLocks noChangeArrowheads="1"/>
          </p:cNvSpPr>
          <p:nvPr/>
        </p:nvSpPr>
        <p:spPr bwMode="auto">
          <a:xfrm rot="-5400000">
            <a:off x="-28575" y="3429000"/>
            <a:ext cx="500063" cy="461963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i="1"/>
              <a:t>Q</a:t>
            </a:r>
            <a:r>
              <a:rPr lang="en-US" altLang="en-US" i="1" baseline="-25000"/>
              <a:t>y</a:t>
            </a:r>
            <a:endParaRPr lang="en-US" altLang="en-US" i="1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246062" y="6531769"/>
            <a:ext cx="5373688" cy="241300"/>
          </a:xfrm>
        </p:spPr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 err="1" smtClean="0"/>
              <a:t>Shilsev</a:t>
            </a:r>
            <a:r>
              <a:rPr lang="en-US" dirty="0" smtClean="0"/>
              <a:t> | </a:t>
            </a:r>
            <a:r>
              <a:rPr lang="en-US" dirty="0" err="1" smtClean="0"/>
              <a:t>TeV</a:t>
            </a:r>
            <a:r>
              <a:rPr lang="en-US" dirty="0" smtClean="0"/>
              <a:t> LR-BB and BBC</a:t>
            </a:r>
            <a:endParaRPr lang="en-US" b="1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11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51919439"/>
      </p:ext>
    </p:extLst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9459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162800" y="65532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C40D7227-7A2C-4356-84DF-FF487F3433AE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686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228600"/>
            <a:ext cx="9144000" cy="8636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/>
              <a:t> </a:t>
            </a:r>
            <a:r>
              <a:rPr lang="en-US" sz="3600" dirty="0" smtClean="0"/>
              <a:t>Luminosity Lifetime </a:t>
            </a:r>
            <a:r>
              <a:rPr lang="en-US" sz="3600" dirty="0" smtClean="0"/>
              <a:t>Constituents</a:t>
            </a:r>
            <a:endParaRPr lang="en-US" dirty="0" smtClean="0"/>
          </a:p>
        </p:txBody>
      </p:sp>
      <p:graphicFrame>
        <p:nvGraphicFramePr>
          <p:cNvPr id="19462" name="Object 4"/>
          <p:cNvGraphicFramePr>
            <a:graphicFrameLocks noChangeAspect="1"/>
          </p:cNvGraphicFramePr>
          <p:nvPr/>
        </p:nvGraphicFramePr>
        <p:xfrm>
          <a:off x="685800" y="838200"/>
          <a:ext cx="6049963" cy="968375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5153" name="Equation" r:id="rId4" imgW="1586811" imgH="253890" progId="Equation.3">
                  <p:embed/>
                </p:oleObj>
              </mc:Choice>
              <mc:Fallback>
                <p:oleObj name="Equation" r:id="rId4" imgW="1586811" imgH="253890" progId="Equation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85800" y="838200"/>
                        <a:ext cx="6049963" cy="968375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rgbClr val="FFFFFF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rgbClr val="000000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rgbClr val="808080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6871" name="Rectangle 5"/>
          <p:cNvSpPr>
            <a:spLocks noChangeArrowheads="1"/>
          </p:cNvSpPr>
          <p:nvPr/>
        </p:nvSpPr>
        <p:spPr bwMode="auto">
          <a:xfrm>
            <a:off x="914400" y="1600200"/>
            <a:ext cx="83820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33CC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pPr marL="342900" indent="-342900">
              <a:lnSpc>
                <a:spcPct val="110000"/>
              </a:lnSpc>
              <a:spcBef>
                <a:spcPct val="20000"/>
              </a:spcBef>
              <a:defRPr/>
            </a:pPr>
            <a:r>
              <a:rPr lang="en-US" sz="2800" dirty="0">
                <a:solidFill>
                  <a:srgbClr val="0033CC"/>
                </a:solidFill>
              </a:rPr>
              <a:t>          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(9-11) + (16-18) +(25-45)+(70-80) =(5-5.5) </a:t>
            </a:r>
            <a:r>
              <a:rPr lang="en-US" sz="2800" dirty="0" err="1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hrs</a:t>
            </a:r>
            <a:r>
              <a:rPr lang="en-US" sz="2800" dirty="0">
                <a:solidFill>
                  <a:srgbClr val="8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               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3686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81978" y="2159635"/>
            <a:ext cx="9062021" cy="4622800"/>
          </a:xfrm>
          <a:solidFill>
            <a:schemeClr val="bg2"/>
          </a:solidFill>
          <a:extLst/>
        </p:spPr>
        <p:txBody>
          <a:bodyPr/>
          <a:lstStyle/>
          <a:p>
            <a:pPr eaLnBrk="1" hangingPunct="1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0033CC"/>
                </a:solidFill>
              </a:rPr>
              <a:t>Emittance</a:t>
            </a:r>
            <a:r>
              <a:rPr lang="en-US" sz="2800" dirty="0" smtClean="0">
                <a:solidFill>
                  <a:srgbClr val="0033CC"/>
                </a:solidFill>
              </a:rPr>
              <a:t> growth = &gt;90% IBS + &lt;10% Beam-Beam</a:t>
            </a: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990000"/>
                </a:solidFill>
              </a:rPr>
              <a:t>Pbar</a:t>
            </a:r>
            <a:r>
              <a:rPr lang="en-US" sz="2800" dirty="0" smtClean="0">
                <a:solidFill>
                  <a:srgbClr val="990000"/>
                </a:solidFill>
              </a:rPr>
              <a:t> lifetime = (80-85)% burnup + </a:t>
            </a:r>
            <a:r>
              <a:rPr lang="en-US" sz="2800" dirty="0">
                <a:solidFill>
                  <a:srgbClr val="990000"/>
                </a:solidFill>
              </a:rPr>
              <a:t>~</a:t>
            </a:r>
            <a:r>
              <a:rPr lang="en-US" sz="2800" dirty="0" smtClean="0">
                <a:solidFill>
                  <a:srgbClr val="990000"/>
                </a:solidFill>
              </a:rPr>
              <a:t>15% </a:t>
            </a:r>
            <a:r>
              <a:rPr lang="en-US" sz="2800" dirty="0" smtClean="0">
                <a:solidFill>
                  <a:srgbClr val="990000"/>
                </a:solidFill>
              </a:rPr>
              <a:t>LRBB</a:t>
            </a:r>
            <a:endParaRPr lang="en-US" sz="2800" dirty="0" smtClean="0">
              <a:solidFill>
                <a:srgbClr val="990000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smtClean="0">
                <a:solidFill>
                  <a:srgbClr val="008000"/>
                </a:solidFill>
              </a:rPr>
              <a:t>Proton lifetime = &gt;50% Beam-Beam + &lt;50 % </a:t>
            </a:r>
            <a:r>
              <a:rPr lang="en-US" sz="2800" dirty="0" err="1" smtClean="0">
                <a:solidFill>
                  <a:srgbClr val="008000"/>
                </a:solidFill>
              </a:rPr>
              <a:t>burnup</a:t>
            </a:r>
            <a:r>
              <a:rPr lang="en-US" sz="2800" dirty="0" smtClean="0">
                <a:solidFill>
                  <a:srgbClr val="008000"/>
                </a:solidFill>
              </a:rPr>
              <a:t> </a:t>
            </a:r>
            <a:endParaRPr lang="en-US" sz="28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120000"/>
              </a:lnSpc>
              <a:defRPr/>
            </a:pPr>
            <a:r>
              <a:rPr lang="en-US" sz="2800" dirty="0" err="1" smtClean="0">
                <a:solidFill>
                  <a:srgbClr val="CC3399"/>
                </a:solidFill>
              </a:rPr>
              <a:t>Hougrlass</a:t>
            </a:r>
            <a:r>
              <a:rPr lang="en-US" sz="2800" dirty="0" smtClean="0">
                <a:solidFill>
                  <a:srgbClr val="CC3399"/>
                </a:solidFill>
              </a:rPr>
              <a:t> lifetime = &gt;90% IBS + &lt;10% Beam-Beam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endParaRPr lang="en-US" sz="2000" dirty="0" smtClean="0">
              <a:solidFill>
                <a:srgbClr val="CC3399"/>
              </a:solidFill>
            </a:endParaRP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FF0000"/>
                </a:solidFill>
              </a:rPr>
              <a:t>IBS determined ~50-55% of lifetime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 err="1" smtClean="0">
                <a:solidFill>
                  <a:srgbClr val="FF0000"/>
                </a:solidFill>
              </a:rPr>
              <a:t>Burnup</a:t>
            </a:r>
            <a:r>
              <a:rPr lang="en-US" sz="2800" dirty="0" smtClean="0">
                <a:solidFill>
                  <a:srgbClr val="FF0000"/>
                </a:solidFill>
              </a:rPr>
              <a:t> due to luminosity – another 30-35%</a:t>
            </a:r>
          </a:p>
          <a:p>
            <a:pPr eaLnBrk="1" hangingPunct="1">
              <a:lnSpc>
                <a:spcPct val="120000"/>
              </a:lnSpc>
              <a:buFontTx/>
              <a:buNone/>
              <a:defRPr/>
            </a:pP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Beam-Beam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reduces </a:t>
            </a:r>
            <a:r>
              <a:rPr lang="en-US" sz="2800" dirty="0" err="1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lumi-lifetime@LowBeta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</a:t>
            </a:r>
            <a:r>
              <a:rPr lang="en-US" sz="28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12-17 %</a:t>
            </a:r>
          </a:p>
          <a:p>
            <a:pPr lvl="1" eaLnBrk="1" hangingPunct="1">
              <a:lnSpc>
                <a:spcPct val="130000"/>
              </a:lnSpc>
              <a:buFontTx/>
              <a:buNone/>
              <a:defRPr/>
            </a:pPr>
            <a:endParaRPr lang="en-US" dirty="0" smtClean="0">
              <a:solidFill>
                <a:srgbClr val="FF0000"/>
              </a:solidFill>
            </a:endParaRPr>
          </a:p>
        </p:txBody>
      </p:sp>
      <p:pic>
        <p:nvPicPr>
          <p:cNvPr id="36874" name="Picture 10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5791200" y="4452938"/>
            <a:ext cx="3352800" cy="1100137"/>
          </a:xfrm>
          <a:prstGeom prst="rect">
            <a:avLst/>
          </a:prstGeom>
          <a:noFill/>
          <a:ln>
            <a:noFill/>
          </a:ln>
          <a:effectLst>
            <a:outerShdw blurRad="152400" dist="38100" dir="16200000" rotWithShape="0">
              <a:prstClr val="black">
                <a:alpha val="40000"/>
              </a:prstClr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3" name="Straight Arrow Connector 2"/>
          <p:cNvCxnSpPr/>
          <p:nvPr/>
        </p:nvCxnSpPr>
        <p:spPr>
          <a:xfrm>
            <a:off x="7162800" y="3175635"/>
            <a:ext cx="0" cy="1378077"/>
          </a:xfrm>
          <a:prstGeom prst="straightConnector1">
            <a:avLst/>
          </a:prstGeom>
          <a:ln w="31750">
            <a:solidFill>
              <a:schemeClr val="accent2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  <p:extLst>
      <p:ext uri="{BB962C8B-B14F-4D97-AF65-F5344CB8AC3E}">
        <p14:creationId xmlns:p14="http://schemas.microsoft.com/office/powerpoint/2010/main" val="378576118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704088"/>
          </a:xfrm>
        </p:spPr>
        <p:txBody>
          <a:bodyPr/>
          <a:lstStyle/>
          <a:p>
            <a:pPr>
              <a:defRPr/>
            </a:pPr>
            <a:r>
              <a:rPr lang="en-US" sz="3600" dirty="0" smtClean="0"/>
              <a:t>Total </a:t>
            </a:r>
            <a:r>
              <a:rPr lang="en-US" sz="3600" dirty="0"/>
              <a:t>Luminosity </a:t>
            </a:r>
            <a:r>
              <a:rPr lang="en-US" sz="3600" dirty="0" smtClean="0"/>
              <a:t>Loss due to Beam-Beam</a:t>
            </a:r>
            <a:endParaRPr lang="en-US" sz="3600" dirty="0"/>
          </a:p>
        </p:txBody>
      </p:sp>
      <p:sp>
        <p:nvSpPr>
          <p:cNvPr id="2048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altLang="en-US" smtClean="0"/>
          </a:p>
        </p:txBody>
      </p:sp>
      <p:sp>
        <p:nvSpPr>
          <p:cNvPr id="20484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0485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DFB1FDBC-5DDF-4200-A9B8-41C85E4328A4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59746" name="Picture 2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92100" y="1009650"/>
            <a:ext cx="8699500" cy="5848350"/>
          </a:xfrm>
          <a:prstGeom prst="rect">
            <a:avLst/>
          </a:prstGeom>
          <a:solidFill>
            <a:schemeClr val="bg1">
              <a:lumMod val="95000"/>
              <a:alpha val="19000"/>
            </a:schemeClr>
          </a:solidFill>
          <a:ln>
            <a:noFill/>
          </a:ln>
        </p:spPr>
      </p:pic>
      <p:sp>
        <p:nvSpPr>
          <p:cNvPr id="7" name="TextBox 6"/>
          <p:cNvSpPr txBox="1"/>
          <p:nvPr/>
        </p:nvSpPr>
        <p:spPr>
          <a:xfrm rot="19280987">
            <a:off x="461963" y="2144713"/>
            <a:ext cx="8794750" cy="2124075"/>
          </a:xfrm>
          <a:prstGeom prst="rect">
            <a:avLst/>
          </a:prstGeom>
          <a:solidFill>
            <a:srgbClr val="FFC000">
              <a:alpha val="21000"/>
            </a:srgbClr>
          </a:solidFill>
        </p:spPr>
        <p:txBody>
          <a:bodyPr wrap="none">
            <a:spAutoFit/>
          </a:bodyPr>
          <a:lstStyle/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At the end of Run II</a:t>
            </a:r>
          </a:p>
          <a:p>
            <a:pPr algn="ctr">
              <a:defRPr/>
            </a:pPr>
            <a:r>
              <a:rPr lang="en-US" sz="6600" b="1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22-32% hit on </a:t>
            </a:r>
            <a:r>
              <a:rPr lang="en-US" sz="6600" b="1" dirty="0" err="1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latin typeface="+mj-lt"/>
              </a:rPr>
              <a:t>Int.Lumi</a:t>
            </a:r>
            <a:endParaRPr lang="en-US" sz="6600" b="1" dirty="0">
              <a:solidFill>
                <a:srgbClr val="FF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+mj-lt"/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4087177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 animBg="1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Footer Placeholder 2"/>
          <p:cNvSpPr>
            <a:spLocks noGrp="1"/>
          </p:cNvSpPr>
          <p:nvPr>
            <p:ph type="ftr" sz="quarter" idx="11"/>
          </p:nvPr>
        </p:nvSpPr>
        <p:spPr>
          <a:xfrm>
            <a:off x="685800" y="6553200"/>
            <a:ext cx="55626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  <a:endParaRPr lang="en-US" altLang="en-US" sz="1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1843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686800" y="6430963"/>
            <a:ext cx="4572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1AC4EF04-C68F-4522-BA19-79996F4CD4EF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8436" name="Rectangle 4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914400"/>
          </a:xfrm>
        </p:spPr>
        <p:txBody>
          <a:bodyPr/>
          <a:lstStyle/>
          <a:p>
            <a:r>
              <a:rPr lang="en-US" altLang="en-US" sz="2800" b="1" dirty="0" smtClean="0"/>
              <a:t>Effect of </a:t>
            </a:r>
            <a:r>
              <a:rPr lang="en-US" altLang="en-US" sz="2800" b="1" dirty="0" smtClean="0">
                <a:latin typeface="Symbol" panose="05050102010706020507" pitchFamily="18" charset="2"/>
              </a:rPr>
              <a:t>b</a:t>
            </a:r>
            <a:r>
              <a:rPr lang="en-US" altLang="en-US" sz="2800" b="1" dirty="0" smtClean="0"/>
              <a:t>* Chromaticity: Simulation </a:t>
            </a:r>
            <a:r>
              <a:rPr lang="en-US" altLang="en-US" sz="2800" b="1" dirty="0" smtClean="0">
                <a:sym typeface="Wingdings" panose="05000000000000000000" pitchFamily="2" charset="2"/>
              </a:rPr>
              <a:t> Practical Implementation</a:t>
            </a:r>
            <a:endParaRPr lang="en-US" altLang="en-US" sz="2800" b="1" dirty="0" smtClean="0"/>
          </a:p>
        </p:txBody>
      </p:sp>
      <p:pic>
        <p:nvPicPr>
          <p:cNvPr id="18437" name="Picture 5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990600"/>
            <a:ext cx="6858000" cy="4876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" name="TextBox 1"/>
          <p:cNvSpPr txBox="1"/>
          <p:nvPr/>
        </p:nvSpPr>
        <p:spPr>
          <a:xfrm>
            <a:off x="6858000" y="914400"/>
            <a:ext cx="2232025" cy="1816100"/>
          </a:xfrm>
          <a:prstGeom prst="rect">
            <a:avLst/>
          </a:prstGeom>
          <a:noFill/>
        </p:spPr>
        <p:txBody>
          <a:bodyPr wrap="none">
            <a:spAutoFit/>
          </a:bodyPr>
          <a:lstStyle/>
          <a:p>
            <a:pPr>
              <a:defRPr/>
            </a:pPr>
            <a:r>
              <a:rPr lang="en-US" sz="2800" b="1" dirty="0" err="1">
                <a:solidFill>
                  <a:srgbClr val="800000"/>
                </a:solidFill>
              </a:rPr>
              <a:t>C2</a:t>
            </a:r>
            <a:r>
              <a:rPr lang="en-US" sz="2800" b="1" dirty="0">
                <a:solidFill>
                  <a:srgbClr val="800000"/>
                </a:solidFill>
              </a:rPr>
              <a:t>=-16000</a:t>
            </a:r>
          </a:p>
          <a:p>
            <a:pPr marL="457200" indent="-457200">
              <a:buFont typeface="Wingdings" pitchFamily="2" charset="2"/>
              <a:buChar char="à"/>
              <a:defRPr/>
            </a:pPr>
            <a:r>
              <a:rPr lang="en-US" sz="2800" b="1" dirty="0" err="1">
                <a:solidFill>
                  <a:schemeClr val="accent6"/>
                </a:solidFill>
                <a:sym typeface="Wingdings" pitchFamily="2" charset="2"/>
              </a:rPr>
              <a:t>C2</a:t>
            </a:r>
            <a:r>
              <a:rPr lang="en-US" sz="2800" b="1" dirty="0">
                <a:solidFill>
                  <a:schemeClr val="accent6"/>
                </a:solidFill>
                <a:sym typeface="Wingdings" pitchFamily="2" charset="2"/>
              </a:rPr>
              <a:t>=500</a:t>
            </a:r>
          </a:p>
          <a:p>
            <a:pPr>
              <a:defRPr/>
            </a:pPr>
            <a:r>
              <a:rPr lang="en-US" sz="2800" b="1" dirty="0">
                <a:solidFill>
                  <a:schemeClr val="accent6"/>
                </a:solidFill>
                <a:sym typeface="Wingdings" pitchFamily="2" charset="2"/>
              </a:rPr>
              <a:t>by reconnect </a:t>
            </a:r>
          </a:p>
          <a:p>
            <a:pPr>
              <a:defRPr/>
            </a:pPr>
            <a:r>
              <a:rPr lang="en-US" sz="2800" b="1" dirty="0" err="1">
                <a:solidFill>
                  <a:schemeClr val="accent6"/>
                </a:solidFill>
                <a:sym typeface="Wingdings" pitchFamily="2" charset="2"/>
              </a:rPr>
              <a:t>sextupoles</a:t>
            </a:r>
            <a:endParaRPr lang="en-US" sz="2800" b="1" dirty="0">
              <a:solidFill>
                <a:schemeClr val="accent6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11/30/2015</a:t>
            </a:r>
            <a:endParaRPr lang="en-US"/>
          </a:p>
        </p:txBody>
      </p:sp>
      <p:pic>
        <p:nvPicPr>
          <p:cNvPr id="8" name="Picture 7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2514600" y="1981200"/>
            <a:ext cx="6599238" cy="4838700"/>
          </a:xfrm>
          <a:prstGeom prst="rect">
            <a:avLst/>
          </a:prstGeom>
          <a:noFill/>
          <a:ln w="25400" cmpd="dbl">
            <a:solidFill>
              <a:schemeClr val="accent2"/>
            </a:solidFill>
            <a:miter lim="800000"/>
            <a:headEnd/>
            <a:tailEnd/>
          </a:ln>
          <a:effectLst>
            <a:outerShdw blurRad="241300" dist="203200" dir="2700000" algn="ctr" rotWithShape="0">
              <a:schemeClr val="bg2"/>
            </a:outerShdw>
          </a:effectLst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</a:extLst>
        </p:spPr>
      </p:pic>
    </p:spTree>
    <p:extLst>
      <p:ext uri="{BB962C8B-B14F-4D97-AF65-F5344CB8AC3E}">
        <p14:creationId xmlns:p14="http://schemas.microsoft.com/office/powerpoint/2010/main" val="3848886577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FC2478-D980-4C0A-92E8-A56D9CC4F91D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-448056"/>
            <a:ext cx="9144000" cy="1143000"/>
          </a:xfrm>
        </p:spPr>
        <p:txBody>
          <a:bodyPr/>
          <a:lstStyle/>
          <a:p>
            <a:pPr eaLnBrk="1" hangingPunct="1">
              <a:defRPr/>
            </a:pPr>
            <a:r>
              <a:rPr lang="en-US" sz="3600" dirty="0" smtClean="0"/>
              <a:t>What </a:t>
            </a:r>
            <a:r>
              <a:rPr lang="en-US" sz="3600" spc="-150" dirty="0" smtClean="0"/>
              <a:t>helped us to </a:t>
            </a:r>
            <a:r>
              <a:rPr lang="en-US" sz="3600" dirty="0" smtClean="0"/>
              <a:t>reduce</a:t>
            </a:r>
            <a:r>
              <a:rPr lang="en-US" sz="3600" dirty="0" smtClean="0"/>
              <a:t> LRBB</a:t>
            </a:r>
            <a:r>
              <a:rPr lang="en-US" sz="3600" i="1" dirty="0" smtClean="0"/>
              <a:t>-effects</a:t>
            </a:r>
            <a:endParaRPr lang="en-US" sz="36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44037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-18288" y="850392"/>
            <a:ext cx="9116568" cy="5867400"/>
          </a:xfrm>
          <a:solidFill>
            <a:schemeClr val="bg2"/>
          </a:solidFill>
          <a:extLst/>
        </p:spPr>
        <p:txBody>
          <a:bodyPr/>
          <a:lstStyle/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Injection, ramp, low-beta squeeze: </a:t>
            </a:r>
            <a:endParaRPr lang="en-US" sz="2800" dirty="0">
              <a:solidFill>
                <a:srgbClr val="0033CC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33CC"/>
                </a:solidFill>
              </a:rPr>
              <a:t>Opened apertures (replaced magnets), increased helix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i="1" dirty="0" smtClean="0">
                <a:solidFill>
                  <a:srgbClr val="0033CC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Q’ </a:t>
            </a:r>
            <a:r>
              <a:rPr lang="en-US" sz="2400" dirty="0" smtClean="0">
                <a:solidFill>
                  <a:srgbClr val="0033CC"/>
                </a:solidFill>
              </a:rPr>
              <a:t>reduced: Transverse Dampers &amp; </a:t>
            </a:r>
            <a:r>
              <a:rPr lang="en-US" sz="2400" dirty="0" err="1" smtClean="0">
                <a:solidFill>
                  <a:srgbClr val="0033CC"/>
                </a:solidFill>
              </a:rPr>
              <a:t>Octupoles</a:t>
            </a:r>
            <a:r>
              <a:rPr lang="en-US" sz="2400" dirty="0" smtClean="0">
                <a:solidFill>
                  <a:srgbClr val="0033CC"/>
                </a:solidFill>
              </a:rPr>
              <a:t>	</a:t>
            </a:r>
            <a:r>
              <a:rPr lang="en-US" sz="2000" dirty="0" smtClean="0">
                <a:solidFill>
                  <a:srgbClr val="0033CC"/>
                </a:solidFill>
              </a:rPr>
              <a:t>	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33CC"/>
                </a:solidFill>
              </a:rPr>
              <a:t>Emittances </a:t>
            </a:r>
            <a:r>
              <a:rPr lang="en-US" sz="2400" dirty="0" smtClean="0">
                <a:solidFill>
                  <a:srgbClr val="0033CC"/>
                </a:solidFill>
              </a:rPr>
              <a:t>improved (thanks to injectors)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At low beta (in collision stores)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Use new separators, helix optimized (1</a:t>
            </a:r>
            <a:r>
              <a:rPr lang="en-US" sz="2400" baseline="30000" dirty="0" smtClean="0">
                <a:solidFill>
                  <a:srgbClr val="008000"/>
                </a:solidFill>
              </a:rPr>
              <a:t>st</a:t>
            </a:r>
            <a:r>
              <a:rPr lang="en-US" sz="2400" dirty="0" smtClean="0">
                <a:solidFill>
                  <a:srgbClr val="008000"/>
                </a:solidFill>
              </a:rPr>
              <a:t> LR </a:t>
            </a:r>
            <a:r>
              <a:rPr lang="en-US" sz="2400" dirty="0" smtClean="0">
                <a:solidFill>
                  <a:srgbClr val="008000"/>
                </a:solidFill>
              </a:rPr>
              <a:t>IPs &gt;6 sigma)</a:t>
            </a:r>
            <a:endParaRPr lang="en-US" sz="2400" dirty="0" smtClean="0">
              <a:solidFill>
                <a:srgbClr val="008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Lower Q’, </a:t>
            </a:r>
            <a:r>
              <a:rPr lang="en-US" sz="2400" dirty="0" err="1" smtClean="0">
                <a:solidFill>
                  <a:srgbClr val="008000"/>
                </a:solidFill>
              </a:rPr>
              <a:t>pbar</a:t>
            </a:r>
            <a:r>
              <a:rPr lang="en-US" sz="2400" dirty="0" smtClean="0">
                <a:solidFill>
                  <a:srgbClr val="008000"/>
                </a:solidFill>
              </a:rPr>
              <a:t> blowup, tune stabilization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err="1" smtClean="0">
                <a:solidFill>
                  <a:srgbClr val="008000"/>
                </a:solidFill>
              </a:rPr>
              <a:t>Chromatism</a:t>
            </a:r>
            <a:r>
              <a:rPr lang="en-US" sz="2400" dirty="0" smtClean="0">
                <a:solidFill>
                  <a:srgbClr val="008000"/>
                </a:solidFill>
              </a:rPr>
              <a:t> of beta-function (</a:t>
            </a:r>
            <a:r>
              <a:rPr lang="en-US" sz="2400" i="1" dirty="0" smtClean="0">
                <a:solidFill>
                  <a:srgbClr val="008000"/>
                </a:solidFill>
              </a:rPr>
              <a:t>Q</a:t>
            </a:r>
            <a:r>
              <a:rPr lang="en-US" sz="2400" i="1" dirty="0" smtClean="0">
                <a:solidFill>
                  <a:srgbClr val="008000"/>
                </a:solidFill>
              </a:rPr>
              <a:t>” </a:t>
            </a:r>
            <a:r>
              <a:rPr lang="en-US" sz="2400" dirty="0" smtClean="0">
                <a:solidFill>
                  <a:srgbClr val="008000"/>
                </a:solidFill>
              </a:rPr>
              <a:t>) </a:t>
            </a:r>
            <a:r>
              <a:rPr lang="en-US" sz="2400" dirty="0" smtClean="0">
                <a:solidFill>
                  <a:srgbClr val="008000"/>
                </a:solidFill>
              </a:rPr>
              <a:t>greatly reduced  </a:t>
            </a:r>
            <a:r>
              <a:rPr lang="en-US" sz="2400" dirty="0" smtClean="0">
                <a:solidFill>
                  <a:srgbClr val="990000"/>
                </a:solidFill>
              </a:rPr>
              <a:t> </a:t>
            </a: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Operational </a:t>
            </a:r>
            <a:r>
              <a:rPr lang="en-US" sz="2800" dirty="0" smtClean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Machine Stabilization: 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>
                <a:solidFill>
                  <a:srgbClr val="FF0000"/>
                </a:solidFill>
              </a:rPr>
              <a:t>S</a:t>
            </a:r>
            <a:r>
              <a:rPr lang="en-US" sz="2400" dirty="0" smtClean="0">
                <a:solidFill>
                  <a:srgbClr val="FF0000"/>
                </a:solidFill>
              </a:rPr>
              <a:t>table intensities and </a:t>
            </a:r>
            <a:r>
              <a:rPr lang="en-US" sz="2400" dirty="0" err="1" smtClean="0">
                <a:solidFill>
                  <a:srgbClr val="FF0000"/>
                </a:solidFill>
              </a:rPr>
              <a:t>emittances</a:t>
            </a:r>
            <a:r>
              <a:rPr lang="en-US" sz="2400" dirty="0" smtClean="0">
                <a:solidFill>
                  <a:srgbClr val="FF0000"/>
                </a:solidFill>
              </a:rPr>
              <a:t> from injectors</a:t>
            </a:r>
          </a:p>
          <a:p>
            <a:pPr lvl="1" eaLnBrk="1" hangingPunct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FF0000"/>
                </a:solidFill>
              </a:rPr>
              <a:t>Drastically stabilized </a:t>
            </a:r>
            <a:r>
              <a:rPr lang="en-US" sz="2400" dirty="0" err="1" smtClean="0">
                <a:solidFill>
                  <a:srgbClr val="FF0000"/>
                </a:solidFill>
              </a:rPr>
              <a:t>Tevatron</a:t>
            </a:r>
            <a:r>
              <a:rPr lang="en-US" sz="2400" dirty="0" smtClean="0">
                <a:solidFill>
                  <a:srgbClr val="FF0000"/>
                </a:solidFill>
              </a:rPr>
              <a:t> </a:t>
            </a:r>
            <a:r>
              <a:rPr lang="en-US" sz="2400" dirty="0" smtClean="0">
                <a:solidFill>
                  <a:srgbClr val="FF0000"/>
                </a:solidFill>
              </a:rPr>
              <a:t>(</a:t>
            </a:r>
            <a:r>
              <a:rPr lang="en-US" sz="2400" dirty="0" smtClean="0">
                <a:solidFill>
                  <a:srgbClr val="FF0000"/>
                </a:solidFill>
              </a:rPr>
              <a:t>orbits, tunes, </a:t>
            </a:r>
            <a:r>
              <a:rPr lang="en-US" sz="2400" dirty="0" err="1" smtClean="0">
                <a:solidFill>
                  <a:srgbClr val="FF0000"/>
                </a:solidFill>
              </a:rPr>
              <a:t>chromaticities</a:t>
            </a:r>
            <a:r>
              <a:rPr lang="en-US" sz="2400" dirty="0" smtClean="0">
                <a:solidFill>
                  <a:srgbClr val="FF0000"/>
                </a:solidFill>
              </a:rPr>
              <a:t>)</a:t>
            </a:r>
            <a:endParaRPr lang="en-US" sz="2400" dirty="0" smtClean="0">
              <a:solidFill>
                <a:srgbClr val="FF0000"/>
              </a:solidFill>
            </a:endParaRPr>
          </a:p>
          <a:p>
            <a:pPr eaLnBrk="1" hangingPunct="1">
              <a:lnSpc>
                <a:spcPct val="80000"/>
              </a:lnSpc>
              <a:defRPr/>
            </a:pPr>
            <a:r>
              <a:rPr lang="en-US" sz="2800" dirty="0" smtClean="0">
                <a:solidFill>
                  <a:srgbClr val="008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Outstanding development of beam diagnostics</a:t>
            </a:r>
          </a:p>
          <a:p>
            <a:pPr lvl="1">
              <a:lnSpc>
                <a:spcPct val="80000"/>
              </a:lnSpc>
              <a:defRPr/>
            </a:pPr>
            <a:r>
              <a:rPr lang="en-US" sz="2400" dirty="0" smtClean="0">
                <a:solidFill>
                  <a:srgbClr val="008000"/>
                </a:solidFill>
              </a:rPr>
              <a:t>Tunes (3 instruments), </a:t>
            </a:r>
            <a:r>
              <a:rPr lang="en-US" sz="2400" dirty="0" err="1" smtClean="0">
                <a:solidFill>
                  <a:srgbClr val="008000"/>
                </a:solidFill>
              </a:rPr>
              <a:t>emm</a:t>
            </a:r>
            <a:r>
              <a:rPr lang="en-US" sz="2400" dirty="0" smtClean="0">
                <a:solidFill>
                  <a:srgbClr val="008000"/>
                </a:solidFill>
              </a:rPr>
              <a:t> (3), Intensity (3), </a:t>
            </a:r>
            <a:r>
              <a:rPr lang="en-US" sz="2400" dirty="0" err="1" smtClean="0">
                <a:solidFill>
                  <a:srgbClr val="008000"/>
                </a:solidFill>
              </a:rPr>
              <a:t>lumi</a:t>
            </a:r>
            <a:r>
              <a:rPr lang="en-US" sz="2400" dirty="0" smtClean="0">
                <a:solidFill>
                  <a:srgbClr val="008000"/>
                </a:solidFill>
              </a:rPr>
              <a:t> (2), </a:t>
            </a:r>
            <a:r>
              <a:rPr lang="en-US" sz="2400" dirty="0" smtClean="0">
                <a:solidFill>
                  <a:srgbClr val="008000"/>
                </a:solidFill>
              </a:rPr>
              <a:t>BPMs</a:t>
            </a:r>
          </a:p>
          <a:p>
            <a:pPr>
              <a:lnSpc>
                <a:spcPct val="80000"/>
              </a:lnSpc>
              <a:defRPr/>
            </a:pPr>
            <a:r>
              <a:rPr lang="en-US" sz="28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</a:t>
            </a:r>
            <a:r>
              <a:rPr lang="en-US" sz="28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ever?) </a:t>
            </a:r>
            <a:r>
              <a:rPr lang="en-US" sz="3200" b="1" dirty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trustable beam-beam </a:t>
            </a:r>
            <a:r>
              <a:rPr lang="en-US" sz="3200" b="1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simulations</a:t>
            </a:r>
          </a:p>
          <a:p>
            <a:pPr>
              <a:lnSpc>
                <a:spcPct val="80000"/>
              </a:lnSpc>
              <a:defRPr/>
            </a:pPr>
            <a:r>
              <a:rPr lang="en-US" sz="3200" b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First ever (!) operational electron lenses !</a:t>
            </a:r>
            <a:r>
              <a:rPr lang="en-US" sz="3200" dirty="0" smtClean="0">
                <a:solidFill>
                  <a:srgbClr val="990000"/>
                </a:solidFill>
              </a:rPr>
              <a:t> </a:t>
            </a:r>
          </a:p>
          <a:p>
            <a:pPr>
              <a:lnSpc>
                <a:spcPct val="80000"/>
              </a:lnSpc>
              <a:defRPr/>
            </a:pPr>
            <a:endParaRPr lang="en-US" sz="1300" dirty="0">
              <a:solidFill>
                <a:srgbClr val="990000"/>
              </a:solidFill>
            </a:endParaRPr>
          </a:p>
          <a:p>
            <a:pPr lvl="1" eaLnBrk="1" hangingPunct="1">
              <a:lnSpc>
                <a:spcPct val="80000"/>
              </a:lnSpc>
              <a:defRPr/>
            </a:pPr>
            <a:endParaRPr lang="en-US" sz="2400" dirty="0" smtClean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3278981947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4" y="-13830"/>
            <a:ext cx="9051896" cy="47906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Lenses for BB-Compensation </a:t>
            </a:r>
            <a:r>
              <a:rPr lang="en-US" dirty="0" smtClean="0"/>
              <a:t>– First </a:t>
            </a:r>
            <a:r>
              <a:rPr lang="en-US" dirty="0" err="1" smtClean="0"/>
              <a:t>time@Tevatron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798020"/>
            <a:ext cx="5033639" cy="5534284"/>
          </a:xfrm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people worked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 the LRBB compensation with e-lens program (operations</a:t>
            </a:r>
            <a:r>
              <a:rPr lang="en-US" dirty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, theory, studies, analysis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) </a:t>
            </a:r>
          </a:p>
          <a:p>
            <a:pPr lvl="1"/>
            <a:r>
              <a:rPr lang="en-US" sz="2000" dirty="0" err="1" smtClean="0"/>
              <a:t>A.Alexandrov</a:t>
            </a:r>
            <a:r>
              <a:rPr lang="en-US" sz="2000" dirty="0" smtClean="0"/>
              <a:t>, </a:t>
            </a:r>
            <a:r>
              <a:rPr lang="en-US" sz="2000" dirty="0" err="1" smtClean="0"/>
              <a:t>Y.Alexahin</a:t>
            </a:r>
            <a:r>
              <a:rPr lang="en-US" sz="2000" dirty="0"/>
              <a:t>, </a:t>
            </a:r>
            <a:r>
              <a:rPr lang="en-US" sz="2000" dirty="0" err="1" smtClean="0"/>
              <a:t>K.Bishofberger</a:t>
            </a:r>
            <a:r>
              <a:rPr lang="en-US" sz="2000" dirty="0"/>
              <a:t>, </a:t>
            </a:r>
            <a:r>
              <a:rPr lang="en-US" sz="2000" dirty="0" err="1"/>
              <a:t>A.Burov</a:t>
            </a:r>
            <a:r>
              <a:rPr lang="en-US" sz="2000" dirty="0"/>
              <a:t>, </a:t>
            </a:r>
            <a:r>
              <a:rPr lang="en-US" sz="2000" dirty="0" err="1" smtClean="0"/>
              <a:t>V.Danilov</a:t>
            </a:r>
            <a:r>
              <a:rPr lang="en-US" sz="2000" dirty="0" smtClean="0"/>
              <a:t>, </a:t>
            </a:r>
            <a:r>
              <a:rPr lang="en-US" sz="2000" dirty="0" err="1" smtClean="0"/>
              <a:t>D.Finley</a:t>
            </a:r>
            <a:r>
              <a:rPr lang="en-US" sz="2000" dirty="0"/>
              <a:t>, </a:t>
            </a:r>
            <a:r>
              <a:rPr lang="en-US" sz="2000" dirty="0" err="1" smtClean="0"/>
              <a:t>R.Hively</a:t>
            </a:r>
            <a:r>
              <a:rPr lang="en-US" sz="2000" dirty="0" smtClean="0"/>
              <a:t>, </a:t>
            </a:r>
            <a:r>
              <a:rPr lang="en-US" sz="2000" dirty="0" err="1" smtClean="0"/>
              <a:t>V.Kamerdzhiev</a:t>
            </a:r>
            <a:r>
              <a:rPr lang="en-US" sz="2000" dirty="0"/>
              <a:t>, </a:t>
            </a:r>
            <a:r>
              <a:rPr lang="en-US" sz="2000" dirty="0" err="1"/>
              <a:t>M.Kufer</a:t>
            </a:r>
            <a:r>
              <a:rPr lang="en-US" sz="2000" dirty="0"/>
              <a:t>, </a:t>
            </a:r>
            <a:r>
              <a:rPr lang="en-US" sz="2000" dirty="0" err="1" smtClean="0"/>
              <a:t>G.Kuznetsov</a:t>
            </a:r>
            <a:r>
              <a:rPr lang="en-US" sz="2000" dirty="0" smtClean="0"/>
              <a:t>, </a:t>
            </a:r>
            <a:r>
              <a:rPr lang="en-US" sz="2000" dirty="0" err="1" smtClean="0"/>
              <a:t>S.Kozub</a:t>
            </a:r>
            <a:r>
              <a:rPr lang="en-US" sz="2000" dirty="0" smtClean="0"/>
              <a:t>, </a:t>
            </a:r>
            <a:r>
              <a:rPr lang="en-US" sz="2000" dirty="0" err="1"/>
              <a:t>A.Martinez</a:t>
            </a:r>
            <a:r>
              <a:rPr lang="en-US" sz="2000" dirty="0"/>
              <a:t>, </a:t>
            </a:r>
            <a:r>
              <a:rPr lang="en-US" sz="2000" dirty="0" err="1" smtClean="0"/>
              <a:t>M.Olson</a:t>
            </a:r>
            <a:r>
              <a:rPr lang="en-US" sz="2000" dirty="0"/>
              <a:t>, </a:t>
            </a:r>
            <a:r>
              <a:rPr lang="en-US" sz="2000" dirty="0" err="1"/>
              <a:t>V.Parkhomchuk</a:t>
            </a:r>
            <a:r>
              <a:rPr lang="en-US" sz="2000" dirty="0"/>
              <a:t>, </a:t>
            </a:r>
            <a:r>
              <a:rPr lang="en-US" sz="2000" dirty="0" err="1" smtClean="0"/>
              <a:t>H.Pfeffer</a:t>
            </a:r>
            <a:r>
              <a:rPr lang="en-US" sz="2000" dirty="0"/>
              <a:t>, </a:t>
            </a:r>
            <a:r>
              <a:rPr lang="en-US" sz="2000" dirty="0" err="1" smtClean="0"/>
              <a:t>V.Reva</a:t>
            </a:r>
            <a:r>
              <a:rPr lang="en-US" sz="2000" dirty="0"/>
              <a:t>, </a:t>
            </a:r>
            <a:r>
              <a:rPr lang="en-US" sz="2000" dirty="0" err="1"/>
              <a:t>G.Saewert</a:t>
            </a:r>
            <a:r>
              <a:rPr lang="en-US" sz="2000" dirty="0"/>
              <a:t>, </a:t>
            </a:r>
            <a:r>
              <a:rPr lang="en-US" sz="2000" dirty="0" err="1"/>
              <a:t>V.Scrapine</a:t>
            </a:r>
            <a:r>
              <a:rPr lang="en-US" sz="2000" dirty="0"/>
              <a:t>, </a:t>
            </a:r>
            <a:r>
              <a:rPr lang="en-US" sz="2000" dirty="0" err="1" smtClean="0"/>
              <a:t>A.Seryi</a:t>
            </a:r>
            <a:r>
              <a:rPr lang="en-US" sz="2000" dirty="0"/>
              <a:t>, </a:t>
            </a:r>
            <a:r>
              <a:rPr lang="en-US" sz="2000" dirty="0" err="1" smtClean="0"/>
              <a:t>D.Shatilov</a:t>
            </a:r>
            <a:r>
              <a:rPr lang="en-US" sz="2000" dirty="0" smtClean="0"/>
              <a:t>, </a:t>
            </a:r>
            <a:r>
              <a:rPr lang="en-US" sz="2000" dirty="0" err="1" smtClean="0"/>
              <a:t>A.Shemyakin</a:t>
            </a:r>
            <a:r>
              <a:rPr lang="en-US" sz="2000" dirty="0" smtClean="0"/>
              <a:t>, </a:t>
            </a:r>
            <a:r>
              <a:rPr lang="en-US" sz="2000" dirty="0" err="1" smtClean="0"/>
              <a:t>V.Shiltsev</a:t>
            </a:r>
            <a:r>
              <a:rPr lang="en-US" sz="2000" dirty="0"/>
              <a:t>, </a:t>
            </a:r>
            <a:r>
              <a:rPr lang="en-US" sz="2000" dirty="0" err="1" smtClean="0"/>
              <a:t>N.Solyak</a:t>
            </a:r>
            <a:r>
              <a:rPr lang="en-US" sz="2000" dirty="0"/>
              <a:t>, </a:t>
            </a:r>
            <a:r>
              <a:rPr lang="en-US" sz="2000" dirty="0" err="1"/>
              <a:t>G.Stancari</a:t>
            </a:r>
            <a:r>
              <a:rPr lang="en-US" sz="2000" dirty="0"/>
              <a:t>, </a:t>
            </a:r>
            <a:r>
              <a:rPr lang="en-US" sz="2000" dirty="0" err="1" smtClean="0"/>
              <a:t>D.Still</a:t>
            </a:r>
            <a:r>
              <a:rPr lang="en-US" sz="2000" dirty="0" smtClean="0"/>
              <a:t>, </a:t>
            </a:r>
            <a:r>
              <a:rPr lang="en-US" sz="2000" dirty="0" err="1" smtClean="0"/>
              <a:t>B.Sukhina</a:t>
            </a:r>
            <a:r>
              <a:rPr lang="en-US" sz="2000" dirty="0" smtClean="0"/>
              <a:t>, </a:t>
            </a:r>
            <a:r>
              <a:rPr lang="en-US" sz="2000" dirty="0" err="1" smtClean="0"/>
              <a:t>V.Sytnik</a:t>
            </a:r>
            <a:r>
              <a:rPr lang="en-US" sz="2000" dirty="0" smtClean="0"/>
              <a:t>, </a:t>
            </a:r>
            <a:r>
              <a:rPr lang="en-US" sz="2000" dirty="0" err="1"/>
              <a:t>M.Tiunov</a:t>
            </a:r>
            <a:r>
              <a:rPr lang="en-US" sz="2000" dirty="0"/>
              <a:t>, </a:t>
            </a:r>
            <a:r>
              <a:rPr lang="en-US" sz="2000" dirty="0" err="1"/>
              <a:t>L.Tkachenko</a:t>
            </a:r>
            <a:r>
              <a:rPr lang="en-US" sz="2000" dirty="0"/>
              <a:t>, </a:t>
            </a:r>
            <a:r>
              <a:rPr lang="en-US" sz="2000" dirty="0" err="1" smtClean="0"/>
              <a:t>A.Valishev</a:t>
            </a:r>
            <a:r>
              <a:rPr lang="en-US" sz="2000" dirty="0"/>
              <a:t>, </a:t>
            </a:r>
            <a:r>
              <a:rPr lang="en-US" sz="2000" dirty="0" err="1"/>
              <a:t>L.Vorobiev</a:t>
            </a:r>
            <a:r>
              <a:rPr lang="en-US" sz="2000" dirty="0"/>
              <a:t>, </a:t>
            </a:r>
            <a:r>
              <a:rPr lang="en-US" sz="2000" dirty="0" err="1" smtClean="0"/>
              <a:t>D.Wildman</a:t>
            </a:r>
            <a:r>
              <a:rPr lang="en-US" sz="2000" dirty="0"/>
              <a:t>, </a:t>
            </a:r>
            <a:r>
              <a:rPr lang="en-US" sz="2000" dirty="0" err="1"/>
              <a:t>D.Wolff</a:t>
            </a:r>
            <a:r>
              <a:rPr lang="en-US" sz="2000" dirty="0"/>
              <a:t>, </a:t>
            </a:r>
            <a:r>
              <a:rPr lang="en-US" sz="2000" dirty="0" err="1" smtClean="0"/>
              <a:t>X.L.Zhang</a:t>
            </a:r>
            <a:r>
              <a:rPr lang="en-US" sz="2000" dirty="0"/>
              <a:t>, </a:t>
            </a:r>
            <a:r>
              <a:rPr lang="en-US" sz="2000" dirty="0" err="1"/>
              <a:t>A.Zinchenko</a:t>
            </a:r>
            <a:r>
              <a:rPr lang="en-US" sz="2000" dirty="0"/>
              <a:t>, </a:t>
            </a:r>
            <a:r>
              <a:rPr lang="en-US" sz="2000" dirty="0" err="1" smtClean="0"/>
              <a:t>F.Zimmermann</a:t>
            </a:r>
            <a:endParaRPr lang="en-US" sz="2000" dirty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 err="1" smtClean="0"/>
              <a:t>Shilsev</a:t>
            </a:r>
            <a:r>
              <a:rPr lang="en-US" dirty="0" smtClean="0"/>
              <a:t> | </a:t>
            </a:r>
            <a:r>
              <a:rPr lang="en-US" dirty="0" err="1" smtClean="0"/>
              <a:t>TeV</a:t>
            </a:r>
            <a:r>
              <a:rPr lang="en-US" dirty="0" smtClean="0"/>
              <a:t> LR-BB and BBC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16</a:t>
            </a:fld>
            <a:endParaRPr lang="en-US" altLang="en-US"/>
          </a:p>
        </p:txBody>
      </p:sp>
      <p:pic>
        <p:nvPicPr>
          <p:cNvPr id="8" name="Picture 7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905408" y="592582"/>
            <a:ext cx="4031075" cy="6043168"/>
          </a:xfrm>
          <a:prstGeom prst="rect">
            <a:avLst/>
          </a:prstGeom>
          <a:effectLst>
            <a:glow rad="1397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9" name="Rectangle 8"/>
          <p:cNvSpPr/>
          <p:nvPr/>
        </p:nvSpPr>
        <p:spPr>
          <a:xfrm>
            <a:off x="3320249" y="5394778"/>
            <a:ext cx="1376039" cy="2752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Rectangle 9"/>
          <p:cNvSpPr/>
          <p:nvPr/>
        </p:nvSpPr>
        <p:spPr>
          <a:xfrm>
            <a:off x="1704513" y="3278633"/>
            <a:ext cx="1615736" cy="2752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Rectangle 10"/>
          <p:cNvSpPr/>
          <p:nvPr/>
        </p:nvSpPr>
        <p:spPr>
          <a:xfrm>
            <a:off x="1772569" y="5106767"/>
            <a:ext cx="1137528" cy="275208"/>
          </a:xfrm>
          <a:prstGeom prst="rect">
            <a:avLst/>
          </a:prstGeom>
          <a:noFill/>
          <a:ln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3">
            <a:schemeClr val="accent1"/>
          </a:fillRef>
          <a:effectRef idx="2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TextBox 11"/>
          <p:cNvSpPr txBox="1"/>
          <p:nvPr/>
        </p:nvSpPr>
        <p:spPr>
          <a:xfrm>
            <a:off x="6123550" y="5584055"/>
            <a:ext cx="2805576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Dec 9, 2015, $109.00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6272691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4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447800" y="6573838"/>
            <a:ext cx="6858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  <a:endParaRPr lang="en-US" altLang="en-US" sz="1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8675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550275" y="6400800"/>
            <a:ext cx="5334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D808698-F81E-4C73-BBA1-8CD6BD40D6F3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8676" name="Rectangle 2"/>
          <p:cNvSpPr>
            <a:spLocks noGrp="1" noChangeArrowheads="1"/>
          </p:cNvSpPr>
          <p:nvPr>
            <p:ph type="title"/>
          </p:nvPr>
        </p:nvSpPr>
        <p:spPr>
          <a:xfrm>
            <a:off x="97654" y="0"/>
            <a:ext cx="9046346" cy="684213"/>
          </a:xfrm>
        </p:spPr>
        <p:txBody>
          <a:bodyPr/>
          <a:lstStyle/>
          <a:p>
            <a:r>
              <a:rPr lang="en-US" altLang="en-US" sz="2800" dirty="0" err="1" smtClean="0"/>
              <a:t>Tevatron</a:t>
            </a:r>
            <a:r>
              <a:rPr lang="en-US" altLang="en-US" sz="2800" dirty="0" smtClean="0"/>
              <a:t> Electron Lens #1 (F48</a:t>
            </a:r>
            <a:r>
              <a:rPr lang="en-US" altLang="en-US" sz="2800" dirty="0" smtClean="0"/>
              <a:t>): </a:t>
            </a:r>
            <a:r>
              <a:rPr lang="en-US" altLang="en-US" sz="2000" dirty="0" smtClean="0">
                <a:solidFill>
                  <a:srgbClr val="C00000"/>
                </a:solidFill>
              </a:rPr>
              <a:t>24/7 operation </a:t>
            </a:r>
            <a:r>
              <a:rPr lang="en-US" altLang="en-US" sz="20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2001-2011</a:t>
            </a:r>
            <a:endParaRPr lang="en-US" altLang="en-US" sz="2000" i="1" u="sng" dirty="0" smtClean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8677" name="Rectangle 3"/>
          <p:cNvSpPr>
            <a:spLocks noChangeArrowheads="1"/>
          </p:cNvSpPr>
          <p:nvPr/>
        </p:nvSpPr>
        <p:spPr bwMode="auto">
          <a:xfrm>
            <a:off x="400050" y="414338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28678" name="Picture 4" descr="tel_01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9600" y="609600"/>
            <a:ext cx="8305800" cy="60007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7394927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041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76200"/>
            <a:ext cx="9144000" cy="500849"/>
          </a:xfrm>
        </p:spPr>
        <p:txBody>
          <a:bodyPr/>
          <a:lstStyle/>
          <a:p>
            <a:pPr>
              <a:defRPr/>
            </a:pPr>
            <a:r>
              <a:rPr lang="en-US" sz="3200" dirty="0" smtClean="0"/>
              <a:t>TEL2 </a:t>
            </a:r>
            <a:r>
              <a:rPr lang="en-US" sz="3200" dirty="0" smtClean="0"/>
              <a:t>(A11): </a:t>
            </a:r>
            <a:r>
              <a:rPr lang="en-US" sz="3200" dirty="0" smtClean="0">
                <a:solidFill>
                  <a:srgbClr val="C00000"/>
                </a:solidFill>
              </a:rPr>
              <a:t>24/7 operation &amp; studies </a:t>
            </a:r>
            <a:r>
              <a:rPr lang="en-US" sz="3200" i="1" u="sng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2004-2011</a:t>
            </a:r>
            <a:endParaRPr lang="en-US" sz="3200" i="1" u="sng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29699" name="Picture 3" descr="IMGP3403_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06375" y="1027113"/>
            <a:ext cx="8785225" cy="552608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9700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343900" y="6470650"/>
            <a:ext cx="838200" cy="3810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D114786E-8050-46EB-8CB0-52BCCBD588D6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18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9701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6194250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1450" y="0"/>
            <a:ext cx="8763000" cy="666750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TELs: Electron </a:t>
            </a:r>
            <a:r>
              <a:rPr lang="en-US" sz="4000" dirty="0" smtClean="0"/>
              <a:t>Charge Distribution</a:t>
            </a:r>
            <a:endParaRPr lang="en-US" sz="4000" dirty="0"/>
          </a:p>
        </p:txBody>
      </p:sp>
      <p:sp>
        <p:nvSpPr>
          <p:cNvPr id="30723" name="Slide Number Placeholder 3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3D1FDB7A-DB9E-4936-AEF8-08FE258A2B42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19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0724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pic>
        <p:nvPicPr>
          <p:cNvPr id="30725" name="Picture 7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" y="1589088"/>
            <a:ext cx="4572000" cy="35163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6" name="Picture 8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5257800"/>
            <a:ext cx="4114800" cy="9159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7" name="Picture 10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544638"/>
            <a:ext cx="4541838" cy="287496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28" name="Picture 11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42125" y="4191000"/>
            <a:ext cx="1971675" cy="198278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6" name="TextBox 5"/>
          <p:cNvSpPr txBox="1"/>
          <p:nvPr/>
        </p:nvSpPr>
        <p:spPr>
          <a:xfrm>
            <a:off x="5900738" y="1066800"/>
            <a:ext cx="2514600" cy="52387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en-US" sz="2800" dirty="0">
                <a:solidFill>
                  <a:srgbClr val="FF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gun</a:t>
            </a:r>
          </a:p>
        </p:txBody>
      </p:sp>
      <p:pic>
        <p:nvPicPr>
          <p:cNvPr id="30730" name="Picture 13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33938" y="4768850"/>
            <a:ext cx="1898650" cy="20780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31" name="Picture 12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95800" y="4373563"/>
            <a:ext cx="2484438" cy="44608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30732" name="Rectangle 6"/>
          <p:cNvSpPr>
            <a:spLocks noChangeArrowheads="1"/>
          </p:cNvSpPr>
          <p:nvPr/>
        </p:nvSpPr>
        <p:spPr bwMode="auto">
          <a:xfrm>
            <a:off x="206375" y="6173788"/>
            <a:ext cx="4572000" cy="708025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da-DK" altLang="en-US" sz="2000" i="1">
                <a:solidFill>
                  <a:schemeClr val="tx1"/>
                </a:solidFill>
              </a:rPr>
              <a:t>Shiltsev</a:t>
            </a:r>
            <a:r>
              <a:rPr lang="da-DK" altLang="en-US" sz="2000">
                <a:solidFill>
                  <a:schemeClr val="tx1"/>
                </a:solidFill>
              </a:rPr>
              <a:t> et al., </a:t>
            </a:r>
            <a:r>
              <a:rPr lang="da-DK" altLang="en-US" sz="2000" i="1">
                <a:solidFill>
                  <a:schemeClr val="tx1"/>
                </a:solidFill>
              </a:rPr>
              <a:t>PRL</a:t>
            </a:r>
            <a:r>
              <a:rPr lang="da-DK" altLang="en-US" sz="2000">
                <a:solidFill>
                  <a:schemeClr val="tx1"/>
                </a:solidFill>
              </a:rPr>
              <a:t> 99, 244801 (2007). </a:t>
            </a:r>
            <a:r>
              <a:rPr lang="da-DK" altLang="en-US" sz="2000" i="1">
                <a:solidFill>
                  <a:schemeClr val="tx1"/>
                </a:solidFill>
              </a:rPr>
              <a:t>Shiltsev</a:t>
            </a:r>
            <a:r>
              <a:rPr lang="da-DK" altLang="en-US" sz="2000">
                <a:solidFill>
                  <a:schemeClr val="tx1"/>
                </a:solidFill>
              </a:rPr>
              <a:t> et al., NJP 10, 043042 (2008).</a:t>
            </a:r>
            <a:endParaRPr lang="en-US" altLang="en-US" sz="2000">
              <a:solidFill>
                <a:schemeClr val="tx1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30733" name="Rectangle 7"/>
          <p:cNvSpPr>
            <a:spLocks noChangeArrowheads="1"/>
          </p:cNvSpPr>
          <p:nvPr/>
        </p:nvSpPr>
        <p:spPr bwMode="auto">
          <a:xfrm>
            <a:off x="6400800" y="6197600"/>
            <a:ext cx="2713038" cy="584200"/>
          </a:xfrm>
          <a:prstGeom prst="rect">
            <a:avLst/>
          </a:prstGeom>
          <a:solidFill>
            <a:schemeClr val="bg2"/>
          </a:solidFill>
          <a:ln>
            <a:noFill/>
          </a:ln>
          <a:extLst/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dirty="0">
                <a:solidFill>
                  <a:schemeClr val="tx1"/>
                </a:solidFill>
              </a:rPr>
              <a:t>G. </a:t>
            </a:r>
            <a:r>
              <a:rPr lang="en-US" altLang="en-US" sz="1600" i="1" dirty="0" err="1">
                <a:solidFill>
                  <a:schemeClr val="tx1"/>
                </a:solidFill>
              </a:rPr>
              <a:t>Stancari</a:t>
            </a:r>
            <a:r>
              <a:rPr lang="en-US" altLang="en-US" sz="1600" dirty="0">
                <a:solidFill>
                  <a:schemeClr val="tx1"/>
                </a:solidFill>
              </a:rPr>
              <a:t>, et al., (2011)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600" i="1" dirty="0">
                <a:solidFill>
                  <a:schemeClr val="tx1"/>
                </a:solidFill>
              </a:rPr>
              <a:t>Phys. Rev. Lett</a:t>
            </a:r>
            <a:r>
              <a:rPr lang="en-US" altLang="en-US" sz="1600" dirty="0">
                <a:solidFill>
                  <a:schemeClr val="tx1"/>
                </a:solidFill>
              </a:rPr>
              <a:t>. 107, 084802 </a:t>
            </a:r>
          </a:p>
        </p:txBody>
      </p:sp>
    </p:spTree>
    <p:extLst>
      <p:ext uri="{BB962C8B-B14F-4D97-AF65-F5344CB8AC3E}">
        <p14:creationId xmlns:p14="http://schemas.microsoft.com/office/powerpoint/2010/main" val="42803180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7" name="Title 1"/>
          <p:cNvSpPr>
            <a:spLocks noGrp="1"/>
          </p:cNvSpPr>
          <p:nvPr>
            <p:ph type="title"/>
          </p:nvPr>
        </p:nvSpPr>
        <p:spPr bwMode="auto">
          <a:xfrm>
            <a:off x="319596" y="2909363"/>
            <a:ext cx="8013192" cy="113982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numCol="1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Long Range Beam-Beam Effects in the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Tevatron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</a:t>
            </a:r>
            <a:r>
              <a:rPr lang="en-US" altLang="en-US" i="1" dirty="0" smtClean="0">
                <a:latin typeface="Helvetica" panose="020B0604020202020204" pitchFamily="34" charset="0"/>
                <a:ea typeface="Geneva" pitchFamily="121" charset="-128"/>
              </a:rPr>
              <a:t>p-</a:t>
            </a:r>
            <a:r>
              <a:rPr lang="en-US" altLang="en-US" i="1" dirty="0" err="1" smtClean="0">
                <a:latin typeface="Helvetica" panose="020B0604020202020204" pitchFamily="34" charset="0"/>
                <a:ea typeface="Geneva" pitchFamily="121" charset="-128"/>
              </a:rPr>
              <a:t>pbar</a:t>
            </a: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 Collider Run II:</a:t>
            </a:r>
            <a:b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</a:br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Operational Realities &amp; Corrections/TELs</a:t>
            </a:r>
          </a:p>
        </p:txBody>
      </p:sp>
      <p:sp>
        <p:nvSpPr>
          <p:cNvPr id="14338" name="Text Placeholder 2"/>
          <p:cNvSpPr>
            <a:spLocks noGrp="1"/>
          </p:cNvSpPr>
          <p:nvPr>
            <p:ph type="body" sz="quarter" idx="10"/>
          </p:nvPr>
        </p:nvSpPr>
        <p:spPr bwMode="auto">
          <a:xfrm>
            <a:off x="806450" y="4841875"/>
            <a:ext cx="7526338" cy="1489075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vert="horz" wrap="square" numCol="1" anchor="t" anchorCtr="0" compatLnSpc="1">
            <a:prstTxWarp prst="textNoShape">
              <a:avLst/>
            </a:prstTxWarp>
          </a:bodyPr>
          <a:lstStyle/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Vladimir Shiltsev</a:t>
            </a: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Accelerator Physics Center, </a:t>
            </a:r>
            <a:r>
              <a:rPr lang="en-US" altLang="en-US" dirty="0" err="1" smtClean="0">
                <a:latin typeface="Helvetica" panose="020B0604020202020204" pitchFamily="34" charset="0"/>
                <a:ea typeface="Geneva" pitchFamily="121" charset="-128"/>
              </a:rPr>
              <a:t>Fermilab</a:t>
            </a:r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  <a:p>
            <a:pPr eaLnBrk="1" hangingPunct="1"/>
            <a:r>
              <a:rPr lang="en-US" altLang="en-US" dirty="0" smtClean="0">
                <a:latin typeface="Helvetica" panose="020B0604020202020204" pitchFamily="34" charset="0"/>
                <a:ea typeface="Geneva" pitchFamily="121" charset="-128"/>
              </a:rPr>
              <a:t>November 30, 2015</a:t>
            </a:r>
          </a:p>
          <a:p>
            <a:pPr eaLnBrk="1" hangingPunct="1"/>
            <a:endParaRPr lang="en-US" altLang="en-US" dirty="0" smtClean="0">
              <a:latin typeface="Helvetica" panose="020B0604020202020204" pitchFamily="34" charset="0"/>
              <a:ea typeface="Geneva" pitchFamily="121" charset="-128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208338" y="6477000"/>
            <a:ext cx="2928937" cy="3810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7410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  <a:solidFill>
            <a:schemeClr val="bg1"/>
          </a:solidFill>
        </p:spPr>
        <p:txBody>
          <a:bodyPr/>
          <a:lstStyle/>
          <a:p>
            <a:pPr>
              <a:defRPr/>
            </a:pPr>
            <a:r>
              <a:rPr lang="en-US" sz="3600" dirty="0" smtClean="0"/>
              <a:t>TEL </a:t>
            </a:r>
            <a:r>
              <a:rPr lang="en-US" sz="3600" dirty="0"/>
              <a:t>e-beam aligned and timed on protons</a:t>
            </a:r>
          </a:p>
        </p:txBody>
      </p:sp>
      <p:pic>
        <p:nvPicPr>
          <p:cNvPr id="31748" name="Picture 7" descr="Eposition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295400"/>
            <a:ext cx="5486400" cy="41973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31749" name="Picture 6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419600" y="1524000"/>
            <a:ext cx="4495800" cy="3962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1750" name="Text Box 8"/>
          <p:cNvSpPr txBox="1">
            <a:spLocks noChangeArrowheads="1"/>
          </p:cNvSpPr>
          <p:nvPr/>
        </p:nvSpPr>
        <p:spPr bwMode="auto">
          <a:xfrm>
            <a:off x="1905000" y="1066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rgbClr val="FF0000"/>
                </a:solidFill>
              </a:rPr>
              <a:t>in space</a:t>
            </a:r>
          </a:p>
        </p:txBody>
      </p:sp>
      <p:sp>
        <p:nvSpPr>
          <p:cNvPr id="31751" name="Text Box 9"/>
          <p:cNvSpPr txBox="1">
            <a:spLocks noChangeArrowheads="1"/>
          </p:cNvSpPr>
          <p:nvPr/>
        </p:nvSpPr>
        <p:spPr bwMode="auto">
          <a:xfrm>
            <a:off x="5943600" y="1066800"/>
            <a:ext cx="2209800" cy="5191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u="sng">
                <a:solidFill>
                  <a:srgbClr val="FF0000"/>
                </a:solidFill>
              </a:rPr>
              <a:t>in time</a:t>
            </a:r>
          </a:p>
        </p:txBody>
      </p:sp>
      <p:sp>
        <p:nvSpPr>
          <p:cNvPr id="31752" name="Text Box 10"/>
          <p:cNvSpPr txBox="1">
            <a:spLocks noChangeArrowheads="1"/>
          </p:cNvSpPr>
          <p:nvPr/>
        </p:nvSpPr>
        <p:spPr bwMode="auto">
          <a:xfrm>
            <a:off x="8001000" y="3048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P12</a:t>
            </a:r>
          </a:p>
        </p:txBody>
      </p:sp>
      <p:sp>
        <p:nvSpPr>
          <p:cNvPr id="31753" name="Text Box 11"/>
          <p:cNvSpPr txBox="1">
            <a:spLocks noChangeArrowheads="1"/>
          </p:cNvSpPr>
          <p:nvPr/>
        </p:nvSpPr>
        <p:spPr bwMode="auto">
          <a:xfrm>
            <a:off x="61722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P11</a:t>
            </a:r>
          </a:p>
        </p:txBody>
      </p:sp>
      <p:sp>
        <p:nvSpPr>
          <p:cNvPr id="31754" name="Text Box 12"/>
          <p:cNvSpPr txBox="1">
            <a:spLocks noChangeArrowheads="1"/>
          </p:cNvSpPr>
          <p:nvPr/>
        </p:nvSpPr>
        <p:spPr bwMode="auto">
          <a:xfrm>
            <a:off x="53340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P10</a:t>
            </a:r>
          </a:p>
        </p:txBody>
      </p:sp>
      <p:sp>
        <p:nvSpPr>
          <p:cNvPr id="31755" name="Text Box 13"/>
          <p:cNvSpPr txBox="1">
            <a:spLocks noChangeArrowheads="1"/>
          </p:cNvSpPr>
          <p:nvPr/>
        </p:nvSpPr>
        <p:spPr bwMode="auto">
          <a:xfrm>
            <a:off x="4495800" y="45720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FF0000"/>
                </a:solidFill>
              </a:rPr>
              <a:t>P9</a:t>
            </a:r>
          </a:p>
        </p:txBody>
      </p:sp>
      <p:sp>
        <p:nvSpPr>
          <p:cNvPr id="31756" name="Line 14"/>
          <p:cNvSpPr>
            <a:spLocks noChangeShapeType="1"/>
          </p:cNvSpPr>
          <p:nvPr/>
        </p:nvSpPr>
        <p:spPr bwMode="auto">
          <a:xfrm flipH="1">
            <a:off x="7239000" y="3352800"/>
            <a:ext cx="762000" cy="304800"/>
          </a:xfrm>
          <a:prstGeom prst="line">
            <a:avLst/>
          </a:prstGeom>
          <a:noFill/>
          <a:ln w="9525">
            <a:solidFill>
              <a:srgbClr val="FF0000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7" name="Text Box 15"/>
          <p:cNvSpPr txBox="1">
            <a:spLocks noChangeArrowheads="1"/>
          </p:cNvSpPr>
          <p:nvPr/>
        </p:nvSpPr>
        <p:spPr bwMode="auto">
          <a:xfrm>
            <a:off x="8001000" y="35052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chemeClr val="tx1"/>
                </a:solidFill>
              </a:rPr>
              <a:t>A24</a:t>
            </a:r>
          </a:p>
        </p:txBody>
      </p:sp>
      <p:sp>
        <p:nvSpPr>
          <p:cNvPr id="31758" name="Line 16"/>
          <p:cNvSpPr>
            <a:spLocks noChangeShapeType="1"/>
          </p:cNvSpPr>
          <p:nvPr/>
        </p:nvSpPr>
        <p:spPr bwMode="auto">
          <a:xfrm flipH="1">
            <a:off x="7086600" y="3733800"/>
            <a:ext cx="914400" cy="6096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59" name="Text Box 17"/>
          <p:cNvSpPr txBox="1">
            <a:spLocks noChangeArrowheads="1"/>
          </p:cNvSpPr>
          <p:nvPr/>
        </p:nvSpPr>
        <p:spPr bwMode="auto">
          <a:xfrm>
            <a:off x="8001000" y="2590800"/>
            <a:ext cx="609600" cy="36671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>
                <a:solidFill>
                  <a:srgbClr val="0000FF"/>
                </a:solidFill>
              </a:rPr>
              <a:t>TEL</a:t>
            </a:r>
          </a:p>
        </p:txBody>
      </p:sp>
      <p:sp>
        <p:nvSpPr>
          <p:cNvPr id="31760" name="Line 18"/>
          <p:cNvSpPr>
            <a:spLocks noChangeShapeType="1"/>
          </p:cNvSpPr>
          <p:nvPr/>
        </p:nvSpPr>
        <p:spPr bwMode="auto">
          <a:xfrm flipH="1">
            <a:off x="7467600" y="2819400"/>
            <a:ext cx="533400" cy="0"/>
          </a:xfrm>
          <a:prstGeom prst="line">
            <a:avLst/>
          </a:prstGeom>
          <a:noFill/>
          <a:ln w="9525">
            <a:solidFill>
              <a:srgbClr val="00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1761" name="Text Box 19"/>
          <p:cNvSpPr txBox="1">
            <a:spLocks noChangeArrowheads="1"/>
          </p:cNvSpPr>
          <p:nvPr/>
        </p:nvSpPr>
        <p:spPr bwMode="auto">
          <a:xfrm>
            <a:off x="381000" y="5410200"/>
            <a:ext cx="8382000" cy="9159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b="1" i="1">
                <a:solidFill>
                  <a:schemeClr val="tx1"/>
                </a:solidFill>
              </a:rPr>
              <a:t>Transverse e-p alignment</a:t>
            </a:r>
            <a:r>
              <a:rPr lang="en-US" altLang="en-US" sz="1400" b="1">
                <a:solidFill>
                  <a:schemeClr val="tx1"/>
                </a:solidFill>
              </a:rPr>
              <a:t>  is very important for minimization of noise effects and optimization of positive effects due to e-beam. </a:t>
            </a:r>
            <a:r>
              <a:rPr lang="en-US" altLang="en-US" sz="1400" b="1" i="1">
                <a:solidFill>
                  <a:schemeClr val="tx1"/>
                </a:solidFill>
              </a:rPr>
              <a:t>Timing</a:t>
            </a:r>
            <a:r>
              <a:rPr lang="en-US" altLang="en-US" sz="1400" b="1">
                <a:solidFill>
                  <a:schemeClr val="tx1"/>
                </a:solidFill>
              </a:rPr>
              <a:t> is important to keep protons on flat top of e-pulse – to minimize noise and maximize tune shift. </a:t>
            </a:r>
          </a:p>
        </p:txBody>
      </p:sp>
      <p:sp>
        <p:nvSpPr>
          <p:cNvPr id="31762" name="Slide Number Placeholder 18"/>
          <p:cNvSpPr>
            <a:spLocks noGrp="1"/>
          </p:cNvSpPr>
          <p:nvPr>
            <p:ph type="sldNum" sz="quarter" idx="12"/>
          </p:nvPr>
        </p:nvSpPr>
        <p:spPr>
          <a:xfrm>
            <a:off x="8118475" y="6477000"/>
            <a:ext cx="838200" cy="3810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7C9E32A7-92F2-4106-9E4B-C912A2C10360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20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5553680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60198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  <a:endParaRPr lang="en-US" altLang="en-US" sz="1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2662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8264525" y="6553200"/>
            <a:ext cx="8382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F6747C3-26BC-4E27-BE7F-CAADE2A528FF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94242" name="Rectangle 1026"/>
          <p:cNvSpPr>
            <a:spLocks noGrp="1" noChangeArrowheads="1"/>
          </p:cNvSpPr>
          <p:nvPr>
            <p:ph type="title"/>
          </p:nvPr>
        </p:nvSpPr>
        <p:spPr>
          <a:xfrm>
            <a:off x="0" y="153988"/>
            <a:ext cx="9144000" cy="684212"/>
          </a:xfrm>
        </p:spPr>
        <p:txBody>
          <a:bodyPr/>
          <a:lstStyle/>
          <a:p>
            <a:pPr>
              <a:defRPr/>
            </a:pPr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TELs: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Long-Range </a:t>
            </a:r>
            <a:r>
              <a:rPr lang="en-US" sz="3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Beam-Beam Compensation</a:t>
            </a:r>
            <a:endParaRPr lang="en-US" sz="3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sp>
        <p:nvSpPr>
          <p:cNvPr id="26629" name="Rectangle 1027"/>
          <p:cNvSpPr>
            <a:spLocks noChangeArrowheads="1"/>
          </p:cNvSpPr>
          <p:nvPr/>
        </p:nvSpPr>
        <p:spPr bwMode="auto">
          <a:xfrm>
            <a:off x="1000125" y="73342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6630" name="Rectangle 1029"/>
          <p:cNvSpPr>
            <a:spLocks noChangeArrowheads="1"/>
          </p:cNvSpPr>
          <p:nvPr/>
        </p:nvSpPr>
        <p:spPr bwMode="auto">
          <a:xfrm>
            <a:off x="1157288" y="944563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6631" name="Rectangle 1030"/>
          <p:cNvSpPr>
            <a:spLocks noChangeArrowheads="1"/>
          </p:cNvSpPr>
          <p:nvPr/>
        </p:nvSpPr>
        <p:spPr bwMode="auto">
          <a:xfrm>
            <a:off x="0" y="930275"/>
            <a:ext cx="9448800" cy="492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600">
                <a:solidFill>
                  <a:schemeClr val="tx1"/>
                </a:solidFill>
                <a:cs typeface="Times New Roman" panose="02020603050405020304" pitchFamily="18" charset="0"/>
              </a:rPr>
              <a:t>vary the currents bunch-by-bunch in two e-lenses installed at </a:t>
            </a:r>
            <a:r>
              <a:rPr lang="el-GR" altLang="en-US" sz="2600">
                <a:solidFill>
                  <a:schemeClr val="tx1"/>
                </a:solidFill>
                <a:cs typeface="Times New Roman" panose="02020603050405020304" pitchFamily="18" charset="0"/>
              </a:rPr>
              <a:t>β</a:t>
            </a:r>
            <a:r>
              <a:rPr lang="en-US" altLang="en-US" sz="2600" baseline="-25000">
                <a:solidFill>
                  <a:schemeClr val="tx1"/>
                </a:solidFill>
                <a:cs typeface="Times New Roman" panose="02020603050405020304" pitchFamily="18" charset="0"/>
              </a:rPr>
              <a:t>x</a:t>
            </a:r>
            <a:r>
              <a:rPr lang="en-US" altLang="en-US" sz="2600">
                <a:solidFill>
                  <a:schemeClr val="tx1"/>
                </a:solidFill>
                <a:cs typeface="Times New Roman" panose="02020603050405020304" pitchFamily="18" charset="0"/>
              </a:rPr>
              <a:t>≠</a:t>
            </a:r>
            <a:r>
              <a:rPr lang="el-GR" altLang="en-US" sz="2400">
                <a:solidFill>
                  <a:schemeClr val="tx1"/>
                </a:solidFill>
                <a:cs typeface="Times New Roman" panose="02020603050405020304" pitchFamily="18" charset="0"/>
              </a:rPr>
              <a:t> β</a:t>
            </a:r>
            <a:r>
              <a:rPr lang="en-US" altLang="en-US" sz="2400" baseline="-25000">
                <a:solidFill>
                  <a:schemeClr val="tx1"/>
                </a:solidFill>
                <a:cs typeface="Times New Roman" panose="02020603050405020304" pitchFamily="18" charset="0"/>
              </a:rPr>
              <a:t>y</a:t>
            </a: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26632" name="Picture 3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52550"/>
            <a:ext cx="5505450" cy="5505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grpSp>
        <p:nvGrpSpPr>
          <p:cNvPr id="26633" name="Group 4"/>
          <p:cNvGrpSpPr>
            <a:grpSpLocks/>
          </p:cNvGrpSpPr>
          <p:nvPr/>
        </p:nvGrpSpPr>
        <p:grpSpPr bwMode="auto">
          <a:xfrm>
            <a:off x="5410200" y="3962400"/>
            <a:ext cx="4191000" cy="2971800"/>
            <a:chOff x="1372" y="2268"/>
            <a:chExt cx="3920" cy="2492"/>
          </a:xfrm>
        </p:grpSpPr>
        <p:pic>
          <p:nvPicPr>
            <p:cNvPr id="26646" name="Picture 8"/>
            <p:cNvPicPr>
              <a:picLocks noChangeAspect="1" noChangeArrowheads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372" y="2296"/>
              <a:ext cx="3808" cy="234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7" name="Text Box 7"/>
            <p:cNvSpPr txBox="1">
              <a:spLocks noChangeArrowheads="1"/>
            </p:cNvSpPr>
            <p:nvPr/>
          </p:nvSpPr>
          <p:spPr bwMode="auto">
            <a:xfrm>
              <a:off x="4144" y="3472"/>
              <a:ext cx="1064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648" name="Text Box 6"/>
            <p:cNvSpPr txBox="1">
              <a:spLocks noChangeArrowheads="1"/>
            </p:cNvSpPr>
            <p:nvPr/>
          </p:nvSpPr>
          <p:spPr bwMode="auto">
            <a:xfrm>
              <a:off x="4928" y="4452"/>
              <a:ext cx="364" cy="308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  <p:sp>
          <p:nvSpPr>
            <p:cNvPr id="26649" name="Text Box 5"/>
            <p:cNvSpPr txBox="1">
              <a:spLocks noChangeArrowheads="1"/>
            </p:cNvSpPr>
            <p:nvPr/>
          </p:nvSpPr>
          <p:spPr bwMode="auto">
            <a:xfrm>
              <a:off x="3500" y="2268"/>
              <a:ext cx="1064" cy="39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endParaRPr lang="en-US" altLang="en-US" sz="2400">
                <a:solidFill>
                  <a:schemeClr val="tx1"/>
                </a:solidFill>
              </a:endParaRPr>
            </a:p>
          </p:txBody>
        </p:sp>
      </p:grpSp>
      <p:graphicFrame>
        <p:nvGraphicFramePr>
          <p:cNvPr id="2" name="Table 1"/>
          <p:cNvGraphicFramePr>
            <a:graphicFrameLocks noGrp="1"/>
          </p:cNvGraphicFramePr>
          <p:nvPr/>
        </p:nvGraphicFramePr>
        <p:xfrm>
          <a:off x="6213475" y="4267200"/>
          <a:ext cx="1016000" cy="1127760"/>
        </p:xfrm>
        <a:graphic>
          <a:graphicData uri="http://schemas.openxmlformats.org/drawingml/2006/table">
            <a:tbl>
              <a:tblPr>
                <a:tableStyleId>{5C22544A-7EE6-4342-B048-85BDC9FD1C3A}</a:tableStyleId>
              </a:tblPr>
              <a:tblGrid>
                <a:gridCol w="1016000"/>
              </a:tblGrid>
              <a:tr h="1127125">
                <a:tc>
                  <a:txBody>
                    <a:bodyPr/>
                    <a:lstStyle/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chemeClr val="accent2"/>
                          </a:solidFill>
                          <a:effectLst/>
                        </a:rPr>
                        <a:t>e-beam</a:t>
                      </a:r>
                      <a:endParaRPr lang="en-US" sz="1100" dirty="0">
                        <a:solidFill>
                          <a:schemeClr val="accent2"/>
                        </a:solidFill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endParaRPr lang="en-US" sz="1100" dirty="0">
                        <a:effectLst/>
                      </a:endParaRPr>
                    </a:p>
                    <a:p>
                      <a:pPr marL="0" marR="0" algn="l">
                        <a:spcBef>
                          <a:spcPts val="0"/>
                        </a:spcBef>
                        <a:spcAft>
                          <a:spcPts val="0"/>
                        </a:spcAft>
                      </a:pPr>
                      <a:r>
                        <a:rPr lang="en-US" sz="1400" dirty="0">
                          <a:solidFill>
                            <a:srgbClr val="FF0000"/>
                          </a:solidFill>
                          <a:effectLst/>
                        </a:rPr>
                        <a:t>p-bars</a:t>
                      </a:r>
                      <a:endParaRPr lang="en-US" sz="1100" dirty="0">
                        <a:solidFill>
                          <a:srgbClr val="FF0000"/>
                        </a:solidFill>
                        <a:effectLst/>
                      </a:endParaRPr>
                    </a:p>
                    <a:p>
                      <a:pPr algn="l"/>
                      <a:r>
                        <a:rPr lang="en-US" sz="2400" dirty="0">
                          <a:effectLst/>
                        </a:rPr>
                        <a:t>  </a:t>
                      </a:r>
                    </a:p>
                  </a:txBody>
                  <a:tcPr marL="114333" marR="114333" marT="0" marB="0">
                    <a:noFill/>
                  </a:tcPr>
                </a:tc>
              </a:tr>
            </a:tbl>
          </a:graphicData>
        </a:graphic>
      </p:graphicFrame>
      <p:grpSp>
        <p:nvGrpSpPr>
          <p:cNvPr id="26640" name="Group 4"/>
          <p:cNvGrpSpPr>
            <a:grpSpLocks/>
          </p:cNvGrpSpPr>
          <p:nvPr/>
        </p:nvGrpSpPr>
        <p:grpSpPr bwMode="auto">
          <a:xfrm>
            <a:off x="5481638" y="1304925"/>
            <a:ext cx="3730625" cy="2733675"/>
            <a:chOff x="1682" y="1204"/>
            <a:chExt cx="4004" cy="1950"/>
          </a:xfrm>
        </p:grpSpPr>
        <p:pic>
          <p:nvPicPr>
            <p:cNvPr id="26641" name="Picture 5"/>
            <p:cNvPicPr>
              <a:picLocks noChangeAspect="1" noChangeArrowheads="1"/>
            </p:cNvPicPr>
            <p:nvPr/>
          </p:nvPicPr>
          <p:blipFill>
            <a:blip r:embed="rId4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rcRect/>
            <a:stretch>
              <a:fillRect/>
            </a:stretch>
          </p:blipFill>
          <p:spPr bwMode="auto">
            <a:xfrm>
              <a:off x="1682" y="1426"/>
              <a:ext cx="3456" cy="1728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</p:pic>
        <p:sp>
          <p:nvSpPr>
            <p:cNvPr id="26642" name="Text Box 6"/>
            <p:cNvSpPr txBox="1">
              <a:spLocks noChangeArrowheads="1"/>
            </p:cNvSpPr>
            <p:nvPr/>
          </p:nvSpPr>
          <p:spPr bwMode="auto">
            <a:xfrm>
              <a:off x="1848" y="1204"/>
              <a:ext cx="418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chemeClr val="tx1"/>
                  </a:solidFill>
                </a:rPr>
                <a:t>I</a:t>
              </a:r>
              <a:r>
                <a:rPr lang="en-US" altLang="en-US" sz="900" i="1" baseline="-25000">
                  <a:solidFill>
                    <a:schemeClr val="tx1"/>
                  </a:solidFill>
                </a:rPr>
                <a:t>e</a:t>
              </a:r>
              <a:r>
                <a:rPr lang="en-US" altLang="en-US" sz="900">
                  <a:solidFill>
                    <a:schemeClr val="tx1"/>
                  </a:solidFill>
                </a:rPr>
                <a:t>[A]</a:t>
              </a:r>
              <a:endParaRPr lang="en-US" altLang="en-US" sz="900" i="1">
                <a:solidFill>
                  <a:schemeClr val="tx1"/>
                </a:solidFill>
              </a:endParaRPr>
            </a:p>
          </p:txBody>
        </p:sp>
        <p:sp>
          <p:nvSpPr>
            <p:cNvPr id="26643" name="Text Box 7"/>
            <p:cNvSpPr txBox="1">
              <a:spLocks noChangeArrowheads="1"/>
            </p:cNvSpPr>
            <p:nvPr/>
          </p:nvSpPr>
          <p:spPr bwMode="auto">
            <a:xfrm>
              <a:off x="3054" y="1398"/>
              <a:ext cx="504" cy="224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</a:rPr>
                <a:t>TEL1</a:t>
              </a:r>
            </a:p>
          </p:txBody>
        </p:sp>
        <p:sp>
          <p:nvSpPr>
            <p:cNvPr id="26644" name="Text Box 8"/>
            <p:cNvSpPr txBox="1">
              <a:spLocks noChangeArrowheads="1"/>
            </p:cNvSpPr>
            <p:nvPr/>
          </p:nvSpPr>
          <p:spPr bwMode="auto">
            <a:xfrm>
              <a:off x="2858" y="2238"/>
              <a:ext cx="504" cy="196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>
                  <a:solidFill>
                    <a:schemeClr val="tx1"/>
                  </a:solidFill>
                </a:rPr>
                <a:t>TEL2</a:t>
              </a:r>
              <a:endParaRPr lang="en-US" altLang="en-US" sz="1200">
                <a:solidFill>
                  <a:schemeClr val="tx1"/>
                </a:solidFill>
              </a:endParaRPr>
            </a:p>
          </p:txBody>
        </p:sp>
        <p:sp>
          <p:nvSpPr>
            <p:cNvPr id="26645" name="Text Box 9"/>
            <p:cNvSpPr txBox="1">
              <a:spLocks noChangeArrowheads="1"/>
            </p:cNvSpPr>
            <p:nvPr/>
          </p:nvSpPr>
          <p:spPr bwMode="auto">
            <a:xfrm>
              <a:off x="5210" y="2742"/>
              <a:ext cx="476" cy="252"/>
            </a:xfrm>
            <a:prstGeom prst="rect">
              <a:avLst/>
            </a:prstGeom>
            <a:solidFill>
              <a:srgbClr val="FFFFFF"/>
            </a:solidFill>
            <a:ln>
              <a:noFill/>
            </a:ln>
            <a:extLs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lIns="18000" tIns="0" rIns="18000" bIns="10800"/>
            <a:lstStyle>
              <a:lvl1pPr eaLnBrk="0" hangingPunct="0">
                <a:spcBef>
                  <a:spcPct val="20000"/>
                </a:spcBef>
                <a:buChar char="•"/>
                <a:defRPr sz="3200">
                  <a:solidFill>
                    <a:schemeClr val="accent2"/>
                  </a:solidFill>
                  <a:latin typeface="Times New Roman" panose="02020603050405020304" pitchFamily="18" charset="0"/>
                </a:defRPr>
              </a:lvl1pPr>
              <a:lvl2pPr marL="742950" indent="-285750" eaLnBrk="0" hangingPunct="0">
                <a:spcBef>
                  <a:spcPct val="20000"/>
                </a:spcBef>
                <a:buChar char="–"/>
                <a:defRPr sz="2800">
                  <a:solidFill>
                    <a:srgbClr val="FF3300"/>
                  </a:solidFill>
                  <a:latin typeface="Times New Roman" panose="02020603050405020304" pitchFamily="18" charset="0"/>
                </a:defRPr>
              </a:lvl2pPr>
              <a:lvl3pPr marL="1143000" indent="-228600" eaLnBrk="0" hangingPunct="0">
                <a:spcBef>
                  <a:spcPct val="20000"/>
                </a:spcBef>
                <a:buChar char="•"/>
                <a:defRPr sz="2400">
                  <a:solidFill>
                    <a:srgbClr val="006600"/>
                  </a:solidFill>
                  <a:latin typeface="Times New Roman" panose="02020603050405020304" pitchFamily="18" charset="0"/>
                </a:defRPr>
              </a:lvl3pPr>
              <a:lvl4pPr marL="1600200" indent="-228600" eaLnBrk="0" hangingPunct="0">
                <a:spcBef>
                  <a:spcPct val="20000"/>
                </a:spcBef>
                <a:buChar char="–"/>
                <a:defRPr sz="2000">
                  <a:solidFill>
                    <a:srgbClr val="000000"/>
                  </a:solidFill>
                  <a:latin typeface="Times New Roman" panose="02020603050405020304" pitchFamily="18" charset="0"/>
                </a:defRPr>
              </a:lvl4pPr>
              <a:lvl5pPr marL="2057400" indent="-228600" eaLnBrk="0" hangingPunct="0">
                <a:spcBef>
                  <a:spcPct val="20000"/>
                </a:spcBef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5pPr>
              <a:lvl6pPr marL="25146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6pPr>
              <a:lvl7pPr marL="29718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7pPr>
              <a:lvl8pPr marL="34290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8pPr>
              <a:lvl9pPr marL="3886200" indent="-228600" eaLnBrk="0" fontAlgn="base" hangingPunct="0">
                <a:spcBef>
                  <a:spcPct val="20000"/>
                </a:spcBef>
                <a:spcAft>
                  <a:spcPct val="0"/>
                </a:spcAft>
                <a:buChar char="»"/>
                <a:defRPr sz="2000">
                  <a:solidFill>
                    <a:schemeClr val="tx1"/>
                  </a:solidFill>
                  <a:latin typeface="Times New Roman" panose="02020603050405020304" pitchFamily="18" charset="0"/>
                </a:defRPr>
              </a:lvl9pPr>
            </a:lstStyle>
            <a:p>
              <a:pPr>
                <a:spcBef>
                  <a:spcPct val="0"/>
                </a:spcBef>
                <a:buFontTx/>
                <a:buNone/>
              </a:pPr>
              <a:r>
                <a:rPr lang="en-US" altLang="en-US" sz="900" i="1">
                  <a:solidFill>
                    <a:schemeClr val="tx1"/>
                  </a:solidFill>
                </a:rPr>
                <a:t>n</a:t>
              </a:r>
              <a:r>
                <a:rPr lang="en-US" altLang="en-US" sz="900" baseline="-25000">
                  <a:solidFill>
                    <a:schemeClr val="tx1"/>
                  </a:solidFill>
                </a:rPr>
                <a:t>bunch</a:t>
              </a:r>
              <a:endParaRPr lang="en-US" altLang="en-US" sz="900">
                <a:solidFill>
                  <a:schemeClr val="tx1"/>
                </a:solidFill>
              </a:endParaRPr>
            </a:p>
          </p:txBody>
        </p:sp>
      </p:grp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11/30/2015</a:t>
            </a:r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14017172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FC2478-D980-4C0A-92E8-A56D9CC4F91D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" y="180594"/>
            <a:ext cx="8851392" cy="585216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Effects of </a:t>
            </a:r>
            <a:r>
              <a:rPr lang="en-US" sz="3000" dirty="0" smtClean="0"/>
              <a:t>Long-Range Beam-Beam @ Collisions </a:t>
            </a:r>
            <a:endParaRPr lang="en-US" sz="3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70561"/>
            <a:ext cx="8686800" cy="13582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600"/>
              </a:lnSpc>
            </a:pPr>
            <a:r>
              <a:rPr lang="en-US" altLang="en-US" sz="4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beam indicators become bunch dependent due to  LR-BB:</a:t>
            </a:r>
            <a:r>
              <a:rPr lang="en-US" altLang="en-US" sz="5400" dirty="0" smtClean="0">
                <a:solidFill>
                  <a:schemeClr val="accent6"/>
                </a:solidFill>
              </a:rPr>
              <a:t> </a:t>
            </a:r>
            <a:endParaRPr lang="en-US" altLang="en-US" dirty="0" smtClean="0">
              <a:solidFill>
                <a:schemeClr val="accent6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1940837"/>
            <a:ext cx="85023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Orbits							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by ~50µm</a:t>
            </a:r>
            <a:r>
              <a:rPr lang="en-US" altLang="en-US" sz="4000" dirty="0" smtClean="0">
                <a:solidFill>
                  <a:srgbClr val="3303E3"/>
                </a:solidFill>
              </a:rPr>
              <a:t>  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rgbClr val="3303E3"/>
                </a:solidFill>
              </a:rPr>
              <a:t>Tunes and </a:t>
            </a:r>
            <a:r>
              <a:rPr lang="en-US" altLang="en-US" sz="4000" dirty="0" smtClean="0">
                <a:solidFill>
                  <a:srgbClr val="3303E3"/>
                </a:solidFill>
              </a:rPr>
              <a:t>couplings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~0.005</a:t>
            </a:r>
            <a:endParaRPr lang="en-US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err="1" smtClean="0">
                <a:solidFill>
                  <a:srgbClr val="3303E3"/>
                </a:solidFill>
              </a:rPr>
              <a:t>Chromaticities</a:t>
            </a:r>
            <a:r>
              <a:rPr lang="en-US" altLang="en-US" sz="4000" dirty="0" smtClean="0">
                <a:solidFill>
                  <a:srgbClr val="3303E3"/>
                </a:solidFill>
              </a:rPr>
              <a:t>			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~5 units</a:t>
            </a:r>
            <a:r>
              <a:rPr lang="en-US" altLang="en-US" sz="4000" dirty="0" smtClean="0">
                <a:solidFill>
                  <a:srgbClr val="3303E3"/>
                </a:solidFill>
              </a:rPr>
              <a:t>	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Bunch losses				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(2-3)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Emittance growth	     </a:t>
            </a:r>
            <a:r>
              <a:rPr lang="en-US" altLang="en-US" sz="2400" dirty="0" smtClean="0">
                <a:solidFill>
                  <a:srgbClr val="C00000"/>
                </a:solidFill>
              </a:rPr>
              <a:t>(under certain conditions)</a:t>
            </a:r>
            <a:endParaRPr lang="en-US" altLang="en-US" sz="4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In </a:t>
            </a:r>
            <a:r>
              <a:rPr lang="en-US" altLang="en-US" sz="4000" dirty="0">
                <a:solidFill>
                  <a:srgbClr val="3303E3"/>
                </a:solidFill>
              </a:rPr>
              <a:t>both – </a:t>
            </a:r>
            <a:r>
              <a:rPr lang="en-US" altLang="en-US" sz="4000" dirty="0" smtClean="0">
                <a:solidFill>
                  <a:srgbClr val="3303E3"/>
                </a:solidFill>
              </a:rPr>
              <a:t>proton </a:t>
            </a:r>
            <a:r>
              <a:rPr lang="en-US" altLang="en-US" sz="4000" dirty="0">
                <a:solidFill>
                  <a:srgbClr val="3303E3"/>
                </a:solidFill>
              </a:rPr>
              <a:t>and </a:t>
            </a:r>
            <a:r>
              <a:rPr lang="en-US" altLang="en-US" sz="4000" dirty="0" err="1" smtClean="0">
                <a:solidFill>
                  <a:srgbClr val="3303E3"/>
                </a:solidFill>
              </a:rPr>
              <a:t>pbar</a:t>
            </a:r>
            <a:r>
              <a:rPr lang="en-US" altLang="en-US" sz="4000" dirty="0" smtClean="0">
                <a:solidFill>
                  <a:srgbClr val="3303E3"/>
                </a:solidFill>
              </a:rPr>
              <a:t> beams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rgbClr val="3303E3"/>
                </a:solidFill>
              </a:rPr>
              <a:t>Have 3-fold symmetry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 </a:t>
            </a:r>
            <a:r>
              <a:rPr lang="en-US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solidFill>
                <a:srgbClr val="3303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4209348991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8370" name="Rectangle 2"/>
          <p:cNvSpPr>
            <a:spLocks noGrp="1" noChangeArrowheads="1"/>
          </p:cNvSpPr>
          <p:nvPr>
            <p:ph type="title"/>
          </p:nvPr>
        </p:nvSpPr>
        <p:spPr>
          <a:xfrm>
            <a:off x="279400" y="76200"/>
            <a:ext cx="8712200" cy="580748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Some Facts on Electron Lenses</a:t>
            </a:r>
            <a:endParaRPr lang="en-US" sz="4000" dirty="0"/>
          </a:p>
        </p:txBody>
      </p:sp>
      <p:pic>
        <p:nvPicPr>
          <p:cNvPr id="27651" name="Picture 4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209800"/>
            <a:ext cx="9144000" cy="42037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7652" name="Rectangle 5"/>
          <p:cNvSpPr>
            <a:spLocks noChangeArrowheads="1"/>
          </p:cNvSpPr>
          <p:nvPr/>
        </p:nvSpPr>
        <p:spPr bwMode="auto">
          <a:xfrm>
            <a:off x="0" y="990600"/>
            <a:ext cx="9144000" cy="1447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r>
              <a:rPr lang="en-US" altLang="en-US" sz="3000">
                <a:solidFill>
                  <a:srgbClr val="990000"/>
                </a:solidFill>
                <a:latin typeface="Helvetica" pitchFamily="34" charset="0"/>
              </a:rPr>
              <a:t>~4 mm dia 2 m long</a:t>
            </a:r>
            <a:r>
              <a:rPr lang="en-US" altLang="en-US" sz="3000">
                <a:solidFill>
                  <a:srgbClr val="006600"/>
                </a:solidFill>
                <a:latin typeface="Helvetica" pitchFamily="34" charset="0"/>
              </a:rPr>
              <a:t> </a:t>
            </a:r>
            <a:r>
              <a:rPr lang="en-US" altLang="en-US" sz="3000">
                <a:solidFill>
                  <a:schemeClr val="tx1"/>
                </a:solidFill>
                <a:latin typeface="Helvetica" pitchFamily="34" charset="0"/>
              </a:rPr>
              <a:t>very straight</a:t>
            </a:r>
            <a:r>
              <a:rPr lang="en-US" altLang="en-US" sz="3000">
                <a:solidFill>
                  <a:srgbClr val="006600"/>
                </a:solidFill>
                <a:latin typeface="Helvetica" pitchFamily="34" charset="0"/>
              </a:rPr>
              <a:t> beam of ~10kV ~1A electrons </a:t>
            </a:r>
            <a:r>
              <a:rPr lang="en-US" altLang="en-US" sz="3000">
                <a:solidFill>
                  <a:srgbClr val="FF0000"/>
                </a:solidFill>
                <a:latin typeface="Helvetica" pitchFamily="34" charset="0"/>
              </a:rPr>
              <a:t>(~10</a:t>
            </a:r>
            <a:r>
              <a:rPr lang="en-US" altLang="en-US" sz="3000" baseline="30000">
                <a:solidFill>
                  <a:srgbClr val="FF0000"/>
                </a:solidFill>
                <a:latin typeface="Helvetica" pitchFamily="34" charset="0"/>
              </a:rPr>
              <a:t>12</a:t>
            </a:r>
            <a:r>
              <a:rPr lang="en-US" altLang="en-US" sz="3000">
                <a:solidFill>
                  <a:srgbClr val="FF0000"/>
                </a:solidFill>
                <a:latin typeface="Helvetica" pitchFamily="34" charset="0"/>
              </a:rPr>
              <a:t>)</a:t>
            </a:r>
            <a:r>
              <a:rPr lang="en-US" altLang="en-US" sz="3000">
                <a:latin typeface="Helvetica" pitchFamily="34" charset="0"/>
              </a:rPr>
              <a:t> immersed in 3T solenoid</a:t>
            </a:r>
            <a:r>
              <a:rPr lang="en-US" altLang="en-US" sz="4400">
                <a:latin typeface="Helvetica" pitchFamily="34" charset="0"/>
              </a:rPr>
              <a:t>  </a:t>
            </a:r>
          </a:p>
        </p:txBody>
      </p:sp>
      <p:sp>
        <p:nvSpPr>
          <p:cNvPr id="27653" name="Oval 6"/>
          <p:cNvSpPr>
            <a:spLocks noChangeArrowheads="1"/>
          </p:cNvSpPr>
          <p:nvPr/>
        </p:nvSpPr>
        <p:spPr bwMode="auto">
          <a:xfrm>
            <a:off x="7696200" y="2362200"/>
            <a:ext cx="1143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7654" name="Oval 7"/>
          <p:cNvSpPr>
            <a:spLocks noChangeArrowheads="1"/>
          </p:cNvSpPr>
          <p:nvPr/>
        </p:nvSpPr>
        <p:spPr bwMode="auto">
          <a:xfrm>
            <a:off x="2667000" y="4953000"/>
            <a:ext cx="1143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27655" name="Oval 8"/>
          <p:cNvSpPr>
            <a:spLocks noChangeArrowheads="1"/>
          </p:cNvSpPr>
          <p:nvPr/>
        </p:nvSpPr>
        <p:spPr bwMode="auto">
          <a:xfrm>
            <a:off x="152400" y="2438400"/>
            <a:ext cx="1143000" cy="609600"/>
          </a:xfrm>
          <a:prstGeom prst="ellipse">
            <a:avLst/>
          </a:prstGeom>
          <a:noFill/>
          <a:ln w="952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wrap="none" anchor="ctr"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sp>
        <p:nvSpPr>
          <p:cNvPr id="58377" name="Text Box 9"/>
          <p:cNvSpPr txBox="1">
            <a:spLocks noChangeArrowheads="1"/>
          </p:cNvSpPr>
          <p:nvPr/>
        </p:nvSpPr>
        <p:spPr bwMode="auto">
          <a:xfrm rot="20100000">
            <a:off x="4763" y="3001665"/>
            <a:ext cx="9139237" cy="1538883"/>
          </a:xfrm>
          <a:prstGeom prst="rect">
            <a:avLst/>
          </a:prstGeom>
          <a:solidFill>
            <a:srgbClr val="FF99CC">
              <a:alpha val="95000"/>
            </a:srgbClr>
          </a:solidFill>
          <a:ln w="57150" cap="rnd" cmpd="thinThick">
            <a:solidFill>
              <a:srgbClr val="0000FF"/>
            </a:solidFill>
            <a:prstDash val="sysDot"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endParaRPr lang="en-US" sz="1000" dirty="0">
              <a:solidFill>
                <a:srgbClr val="FF0000"/>
              </a:solidFill>
            </a:endParaRPr>
          </a:p>
          <a:p>
            <a:pPr>
              <a:spcBef>
                <a:spcPct val="50000"/>
              </a:spcBef>
              <a:defRPr/>
            </a:pPr>
            <a:r>
              <a:rPr lang="en-US" sz="3200" dirty="0" smtClean="0">
                <a:solidFill>
                  <a:srgbClr val="990000"/>
                </a:solidFill>
              </a:rPr>
              <a:t>Generates electric </a:t>
            </a:r>
            <a:r>
              <a:rPr lang="en-US" sz="3200" dirty="0">
                <a:solidFill>
                  <a:srgbClr val="990000"/>
                </a:solidFill>
              </a:rPr>
              <a:t>field </a:t>
            </a:r>
            <a:r>
              <a:rPr lang="en-US" sz="3200" i="1" dirty="0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E</a:t>
            </a:r>
            <a:r>
              <a:rPr lang="en-US" sz="3200" i="1" dirty="0" smtClean="0">
                <a:solidFill>
                  <a:srgbClr val="990000"/>
                </a:solidFill>
              </a:rPr>
              <a:t>~0.3MV/m, </a:t>
            </a:r>
            <a:r>
              <a:rPr lang="en-US" sz="3200" i="1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dQ</a:t>
            </a:r>
            <a:r>
              <a:rPr lang="en-US" sz="3200" i="1" baseline="300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max</a:t>
            </a:r>
            <a:r>
              <a:rPr lang="en-US" sz="3200" i="1" baseline="-25000" dirty="0" err="1" smtClean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</a:rPr>
              <a:t>p,pbar</a:t>
            </a:r>
            <a:r>
              <a:rPr lang="en-US" sz="3200" i="1" dirty="0" smtClean="0">
                <a:solidFill>
                  <a:srgbClr val="990000"/>
                </a:solidFill>
              </a:rPr>
              <a:t>~ 0.010</a:t>
            </a:r>
            <a:endParaRPr lang="en-US" sz="3200" i="1" dirty="0">
              <a:solidFill>
                <a:srgbClr val="990000"/>
              </a:solidFill>
            </a:endParaRPr>
          </a:p>
          <a:p>
            <a:pPr>
              <a:spcBef>
                <a:spcPct val="50000"/>
              </a:spcBef>
              <a:defRPr/>
            </a:pPr>
            <a:endParaRPr lang="en-US" dirty="0"/>
          </a:p>
        </p:txBody>
      </p:sp>
      <p:sp>
        <p:nvSpPr>
          <p:cNvPr id="27657" name="Slide Number Placeholder 11"/>
          <p:cNvSpPr>
            <a:spLocks noGrp="1"/>
          </p:cNvSpPr>
          <p:nvPr>
            <p:ph type="sldNum" sz="quarter" idx="12"/>
          </p:nvPr>
        </p:nvSpPr>
        <p:spPr>
          <a:xfrm>
            <a:off x="2133600" y="6629400"/>
            <a:ext cx="5181600" cy="228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C839350A-3F91-42F3-983F-A78A6850E38F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27658" name="Footer Placeholder 1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4563688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83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5837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8" presetClass="emph" presetSubtype="0" fill="hold" grpId="1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1" dur="2000" fill="hold"/>
                                        <p:tgtEl>
                                          <p:spTgt spid="58377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8377" grpId="0" animBg="1"/>
      <p:bldP spid="58377" grpId="1" animBg="1"/>
    </p:bld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174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2941638" y="6477000"/>
            <a:ext cx="3141662" cy="3810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V.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Shilsev</a:t>
            </a:r>
            <a:r>
              <a:rPr lang="en-US" altLang="en-US" sz="1400" dirty="0" smtClean="0">
                <a:solidFill>
                  <a:schemeClr val="tx1"/>
                </a:solidFill>
              </a:rPr>
              <a:t> |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TeV</a:t>
            </a:r>
            <a:r>
              <a:rPr lang="en-US" altLang="en-US" sz="1400" dirty="0" smtClean="0">
                <a:solidFill>
                  <a:schemeClr val="tx1"/>
                </a:solidFill>
              </a:rPr>
              <a:t> LR-BB and BBC</a:t>
            </a:r>
          </a:p>
        </p:txBody>
      </p:sp>
      <p:sp>
        <p:nvSpPr>
          <p:cNvPr id="40963" name="Rectangle 2"/>
          <p:cNvSpPr>
            <a:spLocks noGrp="1" noChangeArrowheads="1"/>
          </p:cNvSpPr>
          <p:nvPr>
            <p:ph type="title"/>
          </p:nvPr>
        </p:nvSpPr>
        <p:spPr>
          <a:xfrm>
            <a:off x="-140934" y="0"/>
            <a:ext cx="9258300" cy="71437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 </a:t>
            </a:r>
            <a:r>
              <a:rPr lang="en-US" sz="4000" dirty="0" smtClean="0"/>
              <a:t>Electron Lens </a:t>
            </a:r>
            <a:r>
              <a:rPr lang="en-US" sz="4000" dirty="0"/>
              <a:t>D</a:t>
            </a:r>
            <a:r>
              <a:rPr lang="en-US" sz="4000" dirty="0" smtClean="0"/>
              <a:t>oubles B</a:t>
            </a:r>
            <a:r>
              <a:rPr lang="en-US" sz="4000" dirty="0" smtClean="0"/>
              <a:t>eam L</a:t>
            </a:r>
            <a:r>
              <a:rPr lang="en-US" sz="4000" dirty="0" smtClean="0"/>
              <a:t>ifetime</a:t>
            </a:r>
            <a:endParaRPr lang="en-US" sz="4000" dirty="0" smtClean="0"/>
          </a:p>
        </p:txBody>
      </p:sp>
      <p:pic>
        <p:nvPicPr>
          <p:cNvPr id="31748" name="Picture 7" descr="ProtonLossRate5155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2033589"/>
            <a:ext cx="4648200" cy="3508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8" name="Text Box 12"/>
          <p:cNvSpPr txBox="1">
            <a:spLocks noChangeArrowheads="1"/>
          </p:cNvSpPr>
          <p:nvPr/>
        </p:nvSpPr>
        <p:spPr bwMode="auto">
          <a:xfrm>
            <a:off x="0" y="947736"/>
            <a:ext cx="4648200" cy="9461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>
                <a:solidFill>
                  <a:srgbClr val="9900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Protons</a:t>
            </a:r>
            <a:r>
              <a:rPr lang="en-US" sz="2800" i="1" dirty="0">
                <a:solidFill>
                  <a:srgbClr val="990000"/>
                </a:solidFill>
              </a:rPr>
              <a:t> </a:t>
            </a:r>
            <a:r>
              <a:rPr lang="en-US" sz="2800" i="1" dirty="0" smtClean="0">
                <a:solidFill>
                  <a:srgbClr val="990000"/>
                </a:solidFill>
              </a:rPr>
              <a:t>@ collisions 980 </a:t>
            </a:r>
            <a:r>
              <a:rPr lang="en-US" sz="2800" i="1" dirty="0">
                <a:solidFill>
                  <a:srgbClr val="990000"/>
                </a:solidFill>
              </a:rPr>
              <a:t>GeV : </a:t>
            </a:r>
          </a:p>
          <a:p>
            <a:pPr algn="ctr">
              <a:defRPr/>
            </a:pPr>
            <a:r>
              <a:rPr lang="el-GR" sz="2800" i="1" dirty="0">
                <a:solidFill>
                  <a:srgbClr val="990000"/>
                </a:solidFill>
                <a:cs typeface="Arial" pitchFamily="34" charset="0"/>
              </a:rPr>
              <a:t>ξ</a:t>
            </a:r>
            <a:r>
              <a:rPr lang="en-US" sz="2800" i="1" baseline="-25000" dirty="0">
                <a:solidFill>
                  <a:srgbClr val="990000"/>
                </a:solidFill>
                <a:cs typeface="Arial" pitchFamily="34" charset="0"/>
              </a:rPr>
              <a:t>max</a:t>
            </a:r>
            <a:r>
              <a:rPr lang="en-US" sz="2800" i="1" dirty="0">
                <a:solidFill>
                  <a:srgbClr val="990000"/>
                </a:solidFill>
                <a:cs typeface="Arial" pitchFamily="34" charset="0"/>
              </a:rPr>
              <a:t>=+(0.016-0.024)</a:t>
            </a:r>
            <a:endParaRPr lang="el-GR" sz="2800" i="1" u="sng" dirty="0">
              <a:solidFill>
                <a:srgbClr val="990000"/>
              </a:solidFill>
              <a:cs typeface="Arial" pitchFamily="34" charset="0"/>
            </a:endParaRPr>
          </a:p>
        </p:txBody>
      </p:sp>
      <p:sp>
        <p:nvSpPr>
          <p:cNvPr id="31752" name="Slide Number Placeholder 9"/>
          <p:cNvSpPr>
            <a:spLocks noGrp="1"/>
          </p:cNvSpPr>
          <p:nvPr>
            <p:ph type="sldNum" sz="quarter" idx="12"/>
          </p:nvPr>
        </p:nvSpPr>
        <p:spPr>
          <a:xfrm>
            <a:off x="457200" y="6515099"/>
            <a:ext cx="670264" cy="215283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D814CD0-DD0C-41AA-ACB8-C047A2987D56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24</a:t>
            </a:fld>
            <a:endParaRPr lang="en-US" altLang="en-US" sz="1400" dirty="0">
              <a:solidFill>
                <a:schemeClr val="tx1"/>
              </a:solidFill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pic>
        <p:nvPicPr>
          <p:cNvPr id="11" name="Picture 10" descr="Fig2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754189"/>
            <a:ext cx="4572000" cy="4016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ext Box 4"/>
          <p:cNvSpPr txBox="1">
            <a:spLocks noChangeArrowheads="1"/>
          </p:cNvSpPr>
          <p:nvPr/>
        </p:nvSpPr>
        <p:spPr bwMode="auto">
          <a:xfrm>
            <a:off x="159799" y="5689606"/>
            <a:ext cx="8896888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</a:rPr>
              <a:t>Bunches P12, 24, 36 have </a:t>
            </a:r>
            <a:r>
              <a:rPr lang="en-US" altLang="en-US" sz="1800" b="1" dirty="0">
                <a:solidFill>
                  <a:schemeClr val="tx1"/>
                </a:solidFill>
              </a:rPr>
              <a:t>systematically the lowest vertical tune that reduces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beam 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lifetime </a:t>
            </a:r>
            <a:r>
              <a:rPr lang="en-US" altLang="en-US" sz="1800" b="1" dirty="0">
                <a:solidFill>
                  <a:schemeClr val="tx1"/>
                </a:solidFill>
              </a:rPr>
              <a:t>(too close to 7/12 resonance). TEL2 raises the tune up by </a:t>
            </a:r>
            <a:r>
              <a:rPr lang="en-US" altLang="en-US" sz="1800" b="1" dirty="0" err="1" smtClean="0">
                <a:solidFill>
                  <a:schemeClr val="tx1"/>
                </a:solidFill>
              </a:rPr>
              <a:t>dQ</a:t>
            </a:r>
            <a:r>
              <a:rPr lang="en-US" altLang="en-US" sz="1800" b="1" dirty="0">
                <a:solidFill>
                  <a:schemeClr val="tx1"/>
                </a:solidFill>
              </a:rPr>
              <a:t>~</a:t>
            </a:r>
            <a:r>
              <a:rPr lang="en-US" altLang="en-US" sz="1800" b="1" dirty="0" smtClean="0">
                <a:solidFill>
                  <a:schemeClr val="tx1"/>
                </a:solidFill>
              </a:rPr>
              <a:t>+1.5e-3 </a:t>
            </a:r>
            <a:r>
              <a:rPr lang="en-US" altLang="en-US" sz="1800" b="1" dirty="0">
                <a:solidFill>
                  <a:schemeClr val="tx1"/>
                </a:solidFill>
              </a:rPr>
              <a:t>at 0.6 A</a:t>
            </a:r>
          </a:p>
        </p:txBody>
      </p:sp>
      <p:sp>
        <p:nvSpPr>
          <p:cNvPr id="13" name="Text Box 8"/>
          <p:cNvSpPr txBox="1">
            <a:spLocks noChangeArrowheads="1"/>
          </p:cNvSpPr>
          <p:nvPr/>
        </p:nvSpPr>
        <p:spPr bwMode="auto">
          <a:xfrm>
            <a:off x="4919662" y="969943"/>
            <a:ext cx="41370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800" b="1" i="1" dirty="0">
                <a:solidFill>
                  <a:srgbClr val="FF0000"/>
                </a:solidFill>
              </a:rPr>
              <a:t>TEL2 moves Q</a:t>
            </a:r>
            <a:r>
              <a:rPr lang="en-US" altLang="en-US" sz="2800" b="1" i="1" baseline="-25000" dirty="0">
                <a:solidFill>
                  <a:srgbClr val="FF0000"/>
                </a:solidFill>
              </a:rPr>
              <a:t>v</a:t>
            </a:r>
            <a:r>
              <a:rPr lang="en-US" altLang="en-US" sz="2800" b="1" i="1" dirty="0">
                <a:solidFill>
                  <a:srgbClr val="FF0000"/>
                </a:solidFill>
              </a:rPr>
              <a:t> </a:t>
            </a:r>
            <a:r>
              <a:rPr lang="en-US" altLang="en-US" sz="2800" b="1" i="1" dirty="0" smtClean="0">
                <a:solidFill>
                  <a:srgbClr val="FF0000"/>
                </a:solidFill>
              </a:rPr>
              <a:t>up 0.002</a:t>
            </a:r>
            <a:endParaRPr lang="en-US" altLang="en-US" sz="2800" b="1" i="1" dirty="0">
              <a:solidFill>
                <a:srgbClr val="FF000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15270127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116013" y="6553200"/>
            <a:ext cx="6808787" cy="6096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  <a:endParaRPr lang="en-US" altLang="en-US" sz="1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382000" y="6492875"/>
            <a:ext cx="762000" cy="3810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0143F246-0523-49A9-8EB5-9E072E8CDA37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25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4820" name="Rectangle 2"/>
          <p:cNvSpPr>
            <a:spLocks noChangeArrowheads="1"/>
          </p:cNvSpPr>
          <p:nvPr/>
        </p:nvSpPr>
        <p:spPr bwMode="auto">
          <a:xfrm>
            <a:off x="3248025" y="2276475"/>
            <a:ext cx="9144000" cy="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bg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endParaRPr lang="en-US" altLang="en-US" sz="2400">
              <a:solidFill>
                <a:schemeClr val="tx1"/>
              </a:solidFill>
            </a:endParaRPr>
          </a:p>
        </p:txBody>
      </p:sp>
      <p:pic>
        <p:nvPicPr>
          <p:cNvPr id="34821" name="Picture 3" descr="machlog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28600" y="762000"/>
            <a:ext cx="7265988" cy="56134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62500" name="Rectangle 4"/>
          <p:cNvSpPr>
            <a:spLocks noGrp="1" noChangeArrowheads="1"/>
          </p:cNvSpPr>
          <p:nvPr>
            <p:ph type="title"/>
          </p:nvPr>
        </p:nvSpPr>
        <p:spPr>
          <a:xfrm>
            <a:off x="228600" y="-71437"/>
            <a:ext cx="8817746" cy="685800"/>
          </a:xfrm>
        </p:spPr>
        <p:txBody>
          <a:bodyPr/>
          <a:lstStyle/>
          <a:p>
            <a:pPr>
              <a:defRPr/>
            </a:pPr>
            <a:r>
              <a:rPr lang="en-US" sz="2800" dirty="0"/>
              <a:t>Emittance Growth of A33 </a:t>
            </a:r>
            <a:r>
              <a:rPr lang="en-US" sz="2800" dirty="0" smtClean="0"/>
              <a:t>Suppressed </a:t>
            </a:r>
            <a:r>
              <a:rPr lang="en-US" sz="2800" dirty="0"/>
              <a:t>by </a:t>
            </a:r>
            <a:r>
              <a:rPr lang="en-US" sz="2800" dirty="0" smtClean="0"/>
              <a:t>TEL-1</a:t>
            </a:r>
            <a:endParaRPr lang="en-US" sz="1800" dirty="0"/>
          </a:p>
        </p:txBody>
      </p:sp>
      <p:sp>
        <p:nvSpPr>
          <p:cNvPr id="362501" name="Rectangle 5"/>
          <p:cNvSpPr>
            <a:spLocks noChangeArrowheads="1"/>
          </p:cNvSpPr>
          <p:nvPr/>
        </p:nvSpPr>
        <p:spPr bwMode="auto">
          <a:xfrm>
            <a:off x="7065963" y="1187450"/>
            <a:ext cx="1058862" cy="582613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 wrap="none">
            <a:spAutoFit/>
          </a:bodyPr>
          <a:lstStyle/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Store #2540</a:t>
            </a:r>
          </a:p>
          <a:p>
            <a:pPr algn="ctr">
              <a:lnSpc>
                <a:spcPct val="90000"/>
              </a:lnSpc>
              <a:spcBef>
                <a:spcPct val="50000"/>
              </a:spcBef>
              <a:defRPr/>
            </a:pPr>
            <a:r>
              <a:rPr lang="en-US" sz="1400">
                <a:solidFill>
                  <a:schemeClr val="tx2"/>
                </a:solidFill>
                <a:effectLst>
                  <a:outerShdw blurRad="38100" dist="38100" dir="2700000" algn="tl">
                    <a:srgbClr val="C0C0C0"/>
                  </a:outerShdw>
                </a:effectLst>
                <a:sym typeface="Wingdings" pitchFamily="2" charset="2"/>
              </a:rPr>
              <a:t>May 12, ‘03</a:t>
            </a:r>
            <a:endParaRPr lang="en-US" sz="1400">
              <a:solidFill>
                <a:schemeClr val="tx2"/>
              </a:solidFill>
              <a:effectLst>
                <a:outerShdw blurRad="38100" dist="38100" dir="2700000" algn="tl">
                  <a:srgbClr val="C0C0C0"/>
                </a:outerShdw>
              </a:effectLst>
              <a:sym typeface="Symbol" pitchFamily="18" charset="2"/>
            </a:endParaRPr>
          </a:p>
        </p:txBody>
      </p:sp>
      <p:sp>
        <p:nvSpPr>
          <p:cNvPr id="34824" name="Text Box 6"/>
          <p:cNvSpPr txBox="1">
            <a:spLocks noChangeArrowheads="1"/>
          </p:cNvSpPr>
          <p:nvPr/>
        </p:nvSpPr>
        <p:spPr bwMode="auto">
          <a:xfrm>
            <a:off x="6781800" y="4572000"/>
            <a:ext cx="2362200" cy="11112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A33 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1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</a:rPr>
              <a:t>mm mrad/hr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CC00FF"/>
                </a:solidFill>
                <a:latin typeface="Arial" panose="020B0604020202020204" pitchFamily="34" charset="0"/>
              </a:rPr>
              <a:t>-TEL on it</a:t>
            </a:r>
          </a:p>
        </p:txBody>
      </p:sp>
      <p:sp>
        <p:nvSpPr>
          <p:cNvPr id="34825" name="Text Box 7"/>
          <p:cNvSpPr txBox="1">
            <a:spLocks noChangeArrowheads="1"/>
          </p:cNvSpPr>
          <p:nvPr/>
        </p:nvSpPr>
        <p:spPr bwMode="auto">
          <a:xfrm>
            <a:off x="6781800" y="3276600"/>
            <a:ext cx="2362200" cy="725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A21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2.2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</a:rPr>
              <a:t>mm mrad/hr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34826" name="Text Box 8"/>
          <p:cNvSpPr txBox="1">
            <a:spLocks noChangeArrowheads="1"/>
          </p:cNvSpPr>
          <p:nvPr/>
        </p:nvSpPr>
        <p:spPr bwMode="auto">
          <a:xfrm>
            <a:off x="6553200" y="1981200"/>
            <a:ext cx="2362200" cy="725488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107763" dir="2700000" algn="ctr" rotWithShape="0">
                    <a:schemeClr val="bg2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  <p:txBody>
          <a:bodyPr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A9 </a:t>
            </a:r>
          </a:p>
          <a:p>
            <a:pPr algn="ctr" eaLnBrk="1" hangingPunct="1">
              <a:lnSpc>
                <a:spcPct val="90000"/>
              </a:lnSpc>
              <a:spcBef>
                <a:spcPct val="50000"/>
              </a:spcBef>
              <a:buFontTx/>
              <a:buNone/>
            </a:pP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4.1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  <a:sym typeface="Symbol" panose="05050102010706020507" pitchFamily="18" charset="2"/>
              </a:rPr>
              <a:t> </a:t>
            </a:r>
            <a:r>
              <a:rPr lang="en-US" altLang="en-US" sz="1800" b="1">
                <a:solidFill>
                  <a:srgbClr val="FF3300"/>
                </a:solidFill>
                <a:latin typeface="Arial Unicode MS" panose="020B0604020202020204" pitchFamily="34" charset="-128"/>
              </a:rPr>
              <a:t>mm mrad/hr</a:t>
            </a:r>
            <a:r>
              <a:rPr lang="en-US" altLang="en-US" sz="1800" b="1">
                <a:solidFill>
                  <a:srgbClr val="FF0000"/>
                </a:solidFill>
                <a:latin typeface="Arial" panose="020B0604020202020204" pitchFamily="34" charset="0"/>
              </a:rPr>
              <a:t> 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6564883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150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21507" name="Slide Number Placeholder 5"/>
          <p:cNvSpPr>
            <a:spLocks noGrp="1"/>
          </p:cNvSpPr>
          <p:nvPr>
            <p:ph type="sldNum" sz="quarter" idx="12"/>
          </p:nvPr>
        </p:nvSpPr>
        <p:spPr>
          <a:xfrm>
            <a:off x="7239000" y="6400800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7CFC2478-D980-4C0A-92E8-A56D9CC4F91D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26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44036" name="Rectangle 2"/>
          <p:cNvSpPr>
            <a:spLocks noGrp="1" noChangeArrowheads="1"/>
          </p:cNvSpPr>
          <p:nvPr>
            <p:ph type="title"/>
          </p:nvPr>
        </p:nvSpPr>
        <p:spPr>
          <a:xfrm>
            <a:off x="64008" y="180594"/>
            <a:ext cx="8851392" cy="585216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Long-Range Beam-Beam @ Collisions </a:t>
            </a:r>
            <a:endParaRPr lang="en-US" sz="3000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7" name="Rectangle 2"/>
          <p:cNvSpPr txBox="1">
            <a:spLocks noChangeArrowheads="1"/>
          </p:cNvSpPr>
          <p:nvPr/>
        </p:nvSpPr>
        <p:spPr>
          <a:xfrm>
            <a:off x="457200" y="670561"/>
            <a:ext cx="8686800" cy="1358264"/>
          </a:xfrm>
          <a:prstGeom prst="rect">
            <a:avLst/>
          </a:prstGeom>
        </p:spPr>
        <p:txBody>
          <a:bodyPr lIns="0" tIns="0" rIns="0" bIns="0" anchor="b" anchorCtr="0"/>
          <a:lstStyle>
            <a:lvl1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2400" b="1" kern="1200">
                <a:solidFill>
                  <a:srgbClr val="004C97"/>
                </a:solidFill>
                <a:latin typeface="Helvetica"/>
                <a:ea typeface="Geneva" charset="0"/>
                <a:cs typeface="ＭＳ Ｐゴシック" charset="0"/>
              </a:defRPr>
            </a:lvl1pPr>
            <a:lvl2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2pPr>
            <a:lvl3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3pPr>
            <a:lvl4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4pPr>
            <a:lvl5pPr algn="l" defTabSz="457200" rtl="0" eaLnBrk="1" fontAlgn="base" hangingPunct="1">
              <a:spcBef>
                <a:spcPct val="0"/>
              </a:spcBef>
              <a:spcAft>
                <a:spcPct val="0"/>
              </a:spcAft>
              <a:defRPr sz="1700" b="1">
                <a:solidFill>
                  <a:srgbClr val="074184"/>
                </a:solidFill>
                <a:latin typeface="Helvetica" charset="0"/>
                <a:ea typeface="Geneva" charset="0"/>
                <a:cs typeface="ＭＳ Ｐゴシック" charset="0"/>
              </a:defRPr>
            </a:lvl5pPr>
            <a:lvl6pPr marL="4572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6pPr>
            <a:lvl7pPr marL="9144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7pPr>
            <a:lvl8pPr marL="13716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8pPr>
            <a:lvl9pPr marL="1828800" algn="ctr" defTabSz="457200" rtl="0" eaLnBrk="1" fontAlgn="base" hangingPunct="1">
              <a:spcBef>
                <a:spcPct val="0"/>
              </a:spcBef>
              <a:spcAft>
                <a:spcPct val="0"/>
              </a:spcAft>
              <a:defRPr sz="4400">
                <a:solidFill>
                  <a:schemeClr val="tx1"/>
                </a:solidFill>
                <a:latin typeface="Calibri" charset="0"/>
                <a:ea typeface="ＭＳ Ｐゴシック" charset="0"/>
                <a:cs typeface="ＭＳ Ｐゴシック" charset="0"/>
              </a:defRPr>
            </a:lvl9pPr>
          </a:lstStyle>
          <a:p>
            <a:pPr>
              <a:lnSpc>
                <a:spcPts val="4600"/>
              </a:lnSpc>
            </a:pPr>
            <a:r>
              <a:rPr lang="en-US" altLang="en-US" sz="4000" b="0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All beam indicators become bunch dependent due to  LR-BB:</a:t>
            </a:r>
            <a:r>
              <a:rPr lang="en-US" altLang="en-US" sz="5400" dirty="0" smtClean="0">
                <a:solidFill>
                  <a:schemeClr val="accent6"/>
                </a:solidFill>
              </a:rPr>
              <a:t> </a:t>
            </a:r>
            <a:endParaRPr lang="en-US" altLang="en-US" dirty="0" smtClean="0">
              <a:solidFill>
                <a:schemeClr val="accent6"/>
              </a:solidFill>
            </a:endParaRPr>
          </a:p>
        </p:txBody>
      </p:sp>
      <p:sp>
        <p:nvSpPr>
          <p:cNvPr id="9" name="TextBox 1"/>
          <p:cNvSpPr txBox="1">
            <a:spLocks noChangeArrowheads="1"/>
          </p:cNvSpPr>
          <p:nvPr/>
        </p:nvSpPr>
        <p:spPr bwMode="auto">
          <a:xfrm>
            <a:off x="457200" y="1940837"/>
            <a:ext cx="8502396" cy="501675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marL="342900" indent="-342900"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Orbits							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vary by ~50µm</a:t>
            </a:r>
            <a:r>
              <a:rPr lang="en-US" altLang="en-US" sz="4000" dirty="0" smtClean="0">
                <a:solidFill>
                  <a:srgbClr val="3303E3"/>
                </a:solidFill>
              </a:rPr>
              <a:t>  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rgbClr val="3303E3"/>
                </a:solidFill>
              </a:rPr>
              <a:t>Tunes and </a:t>
            </a:r>
            <a:r>
              <a:rPr lang="en-US" altLang="en-US" sz="4000" dirty="0" smtClean="0">
                <a:solidFill>
                  <a:srgbClr val="3303E3"/>
                </a:solidFill>
              </a:rPr>
              <a:t>couplings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~0.005</a:t>
            </a:r>
            <a:endParaRPr lang="en-US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err="1" smtClean="0">
                <a:solidFill>
                  <a:srgbClr val="3303E3"/>
                </a:solidFill>
              </a:rPr>
              <a:t>Chromaticities</a:t>
            </a:r>
            <a:r>
              <a:rPr lang="en-US" altLang="en-US" sz="4000" dirty="0" smtClean="0">
                <a:solidFill>
                  <a:srgbClr val="3303E3"/>
                </a:solidFill>
              </a:rPr>
              <a:t>			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~5 units</a:t>
            </a:r>
            <a:r>
              <a:rPr lang="en-US" altLang="en-US" sz="4000" dirty="0" smtClean="0">
                <a:solidFill>
                  <a:srgbClr val="3303E3"/>
                </a:solidFill>
              </a:rPr>
              <a:t>	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Bunch losses				  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by </a:t>
            </a:r>
            <a:r>
              <a:rPr lang="en-US" alt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×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(2-3)</a:t>
            </a: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Emittance growth	     </a:t>
            </a:r>
            <a:r>
              <a:rPr lang="en-US" altLang="en-US" sz="2400" dirty="0" smtClean="0">
                <a:solidFill>
                  <a:srgbClr val="C00000"/>
                </a:solidFill>
              </a:rPr>
              <a:t>(under certain conditions)</a:t>
            </a:r>
            <a:endParaRPr lang="en-US" altLang="en-US" sz="4000" dirty="0" smtClean="0">
              <a:solidFill>
                <a:srgbClr val="C00000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 smtClean="0">
                <a:solidFill>
                  <a:srgbClr val="3303E3"/>
                </a:solidFill>
              </a:rPr>
              <a:t>In </a:t>
            </a:r>
            <a:r>
              <a:rPr lang="en-US" altLang="en-US" sz="4000" dirty="0">
                <a:solidFill>
                  <a:srgbClr val="3303E3"/>
                </a:solidFill>
              </a:rPr>
              <a:t>both – </a:t>
            </a:r>
            <a:r>
              <a:rPr lang="en-US" altLang="en-US" sz="4000" dirty="0" smtClean="0">
                <a:solidFill>
                  <a:srgbClr val="3303E3"/>
                </a:solidFill>
              </a:rPr>
              <a:t>proton </a:t>
            </a:r>
            <a:r>
              <a:rPr lang="en-US" altLang="en-US" sz="4000" dirty="0">
                <a:solidFill>
                  <a:srgbClr val="3303E3"/>
                </a:solidFill>
              </a:rPr>
              <a:t>and </a:t>
            </a:r>
            <a:r>
              <a:rPr lang="en-US" altLang="en-US" sz="4000" dirty="0" err="1" smtClean="0">
                <a:solidFill>
                  <a:srgbClr val="3303E3"/>
                </a:solidFill>
              </a:rPr>
              <a:t>pbar</a:t>
            </a:r>
            <a:r>
              <a:rPr lang="en-US" altLang="en-US" sz="4000" dirty="0" smtClean="0">
                <a:solidFill>
                  <a:srgbClr val="3303E3"/>
                </a:solidFill>
              </a:rPr>
              <a:t> beams</a:t>
            </a:r>
            <a:endParaRPr lang="en-US" altLang="en-US" sz="4000" dirty="0">
              <a:solidFill>
                <a:srgbClr val="3303E3"/>
              </a:solidFill>
            </a:endParaRPr>
          </a:p>
          <a:p>
            <a:pPr eaLnBrk="1" hangingPunct="1">
              <a:spcBef>
                <a:spcPct val="0"/>
              </a:spcBef>
            </a:pPr>
            <a:r>
              <a:rPr lang="en-US" altLang="en-US" sz="4000" dirty="0">
                <a:solidFill>
                  <a:srgbClr val="3303E3"/>
                </a:solidFill>
              </a:rPr>
              <a:t>Have 3-fold symmetry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trains </a:t>
            </a:r>
            <a:r>
              <a:rPr lang="en-US" altLang="en-US" sz="4000" dirty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of </a:t>
            </a:r>
            <a:r>
              <a:rPr lang="en-US" altLang="en-US" sz="4000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12</a:t>
            </a:r>
            <a:endParaRPr lang="en-US" altLang="en-US" sz="4000" dirty="0">
              <a:solidFill>
                <a:srgbClr val="C00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eaLnBrk="1" hangingPunct="1">
              <a:spcBef>
                <a:spcPct val="0"/>
              </a:spcBef>
            </a:pPr>
            <a:endParaRPr lang="en-US" altLang="en-US" sz="4000" dirty="0">
              <a:solidFill>
                <a:srgbClr val="3303E3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826666139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34438" y="76820"/>
            <a:ext cx="8829661" cy="479067"/>
          </a:xfrm>
        </p:spPr>
        <p:txBody>
          <a:bodyPr/>
          <a:lstStyle/>
          <a:p>
            <a:r>
              <a:rPr lang="en-US" sz="3200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Lens </a:t>
            </a:r>
            <a:r>
              <a:rPr lang="en-US" sz="3200" u="sng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as a Wire </a:t>
            </a:r>
            <a:r>
              <a:rPr lang="en-US" sz="3200" dirty="0" smtClean="0"/>
              <a:t>– 1</a:t>
            </a:r>
            <a:r>
              <a:rPr lang="en-US" sz="3200" baseline="30000" dirty="0" smtClean="0"/>
              <a:t>st</a:t>
            </a:r>
            <a:r>
              <a:rPr lang="en-US" sz="3200" dirty="0" smtClean="0"/>
              <a:t> time @</a:t>
            </a:r>
            <a:r>
              <a:rPr lang="en-US" sz="3200" dirty="0" err="1" smtClean="0"/>
              <a:t>Tevatron</a:t>
            </a:r>
            <a:endParaRPr lang="en-US" sz="32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0" y="1025267"/>
            <a:ext cx="5048250" cy="5077714"/>
          </a:xfrm>
          <a:effectLst>
            <a:glow rad="101600">
              <a:schemeClr val="accent6">
                <a:satMod val="175000"/>
                <a:alpha val="40000"/>
              </a:schemeClr>
            </a:glow>
          </a:effectLst>
        </p:spPr>
        <p:txBody>
          <a:bodyPr/>
          <a:lstStyle/>
          <a:p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 </a:t>
            </a:r>
            <a:r>
              <a:rPr lang="en-US" dirty="0" err="1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Tevatron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Collider Run II,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one MD </a:t>
            </a:r>
            <a:r>
              <a:rPr lang="en-US" dirty="0" smtClean="0">
                <a:solidFill>
                  <a:schemeClr val="accent6">
                    <a:lumMod val="50000"/>
                  </a:schemeClr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to test operational use of electron lenses as “wires”: </a:t>
            </a:r>
          </a:p>
          <a:p>
            <a:pPr lvl="1"/>
            <a:r>
              <a:rPr lang="en-US" sz="2000" dirty="0" err="1" smtClean="0"/>
              <a:t>P.Lebrun</a:t>
            </a:r>
            <a:r>
              <a:rPr lang="en-US" sz="2000" dirty="0" smtClean="0"/>
              <a:t>, </a:t>
            </a:r>
            <a:r>
              <a:rPr lang="en-US" sz="2000" dirty="0" err="1" smtClean="0"/>
              <a:t>T.Sen</a:t>
            </a:r>
            <a:r>
              <a:rPr lang="en-US" sz="2000" dirty="0" smtClean="0"/>
              <a:t>, </a:t>
            </a:r>
            <a:r>
              <a:rPr lang="en-US" sz="2000" dirty="0" err="1" smtClean="0"/>
              <a:t>V.Shiltsev</a:t>
            </a:r>
            <a:r>
              <a:rPr lang="en-US" sz="2000" dirty="0" smtClean="0"/>
              <a:t>, </a:t>
            </a:r>
            <a:r>
              <a:rPr lang="en-US" sz="2000" dirty="0" err="1" smtClean="0"/>
              <a:t>X.L.Zhang</a:t>
            </a:r>
            <a:r>
              <a:rPr lang="en-US" sz="2000" dirty="0" smtClean="0"/>
              <a:t>, </a:t>
            </a:r>
            <a:r>
              <a:rPr lang="en-US" sz="2000" dirty="0" err="1" smtClean="0"/>
              <a:t>F.Zimmermann</a:t>
            </a:r>
            <a:endParaRPr lang="en-US" sz="2000" dirty="0" smtClean="0"/>
          </a:p>
          <a:p>
            <a:r>
              <a:rPr lang="en-US" dirty="0" smtClean="0">
                <a:solidFill>
                  <a:srgbClr val="C000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Successful “Proof of Principle”</a:t>
            </a:r>
          </a:p>
          <a:p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Electron wire is fully consistent </a:t>
            </a: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with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operation of a hadron super collider </a:t>
            </a:r>
          </a:p>
          <a:p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important beam physics </a:t>
            </a:r>
            <a:r>
              <a:rPr lang="en-US" dirty="0" smtClean="0">
                <a:solidFill>
                  <a:srgbClr val="7030A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insights with 0.6A e- beam: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Gaussian, 0.6 mm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 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dQ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=0.007</a:t>
            </a:r>
          </a:p>
          <a:p>
            <a:pPr marL="0" indent="0">
              <a:buNone/>
            </a:pPr>
            <a:r>
              <a:rPr lang="en-US" dirty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  timed on triples of p/</a:t>
            </a:r>
            <a:r>
              <a:rPr lang="en-US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pbar</a:t>
            </a:r>
            <a:r>
              <a:rPr lang="en-US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  <a:sym typeface="Wingdings" panose="05000000000000000000" pitchFamily="2" charset="2"/>
              </a:rPr>
              <a:t> bunches</a:t>
            </a:r>
            <a:endParaRPr lang="en-US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endParaRPr lang="en-US" dirty="0" smtClean="0"/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dirty="0" smtClean="0"/>
              <a:t>V. </a:t>
            </a:r>
            <a:r>
              <a:rPr lang="en-US" dirty="0" err="1" smtClean="0"/>
              <a:t>Shilsev</a:t>
            </a:r>
            <a:r>
              <a:rPr lang="en-US" dirty="0" smtClean="0"/>
              <a:t> | </a:t>
            </a:r>
            <a:r>
              <a:rPr lang="en-US" dirty="0" err="1" smtClean="0"/>
              <a:t>TeV</a:t>
            </a:r>
            <a:r>
              <a:rPr lang="en-US" dirty="0" smtClean="0"/>
              <a:t> LR-BB and BBC</a:t>
            </a:r>
            <a:endParaRPr lang="en-US" b="1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27</a:t>
            </a:fld>
            <a:endParaRPr lang="en-US" altLang="en-US"/>
          </a:p>
        </p:txBody>
      </p:sp>
      <p:sp>
        <p:nvSpPr>
          <p:cNvPr id="12" name="TextBox 11"/>
          <p:cNvSpPr txBox="1"/>
          <p:nvPr/>
        </p:nvSpPr>
        <p:spPr>
          <a:xfrm>
            <a:off x="6123550" y="5584055"/>
            <a:ext cx="806631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2004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4812266" y="838564"/>
            <a:ext cx="4181939" cy="5797186"/>
          </a:xfrm>
          <a:prstGeom prst="rect">
            <a:avLst/>
          </a:prstGeom>
          <a:effectLst>
            <a:glow rad="101600">
              <a:schemeClr val="accent6">
                <a:satMod val="175000"/>
                <a:alpha val="40000"/>
              </a:schemeClr>
            </a:glow>
            <a:softEdge rad="63500"/>
          </a:effectLst>
          <a:scene3d>
            <a:camera prst="perspectiveLeft"/>
            <a:lightRig rig="threePt" dir="t"/>
          </a:scene3d>
        </p:spPr>
      </p:pic>
    </p:spTree>
    <p:extLst>
      <p:ext uri="{BB962C8B-B14F-4D97-AF65-F5344CB8AC3E}">
        <p14:creationId xmlns:p14="http://schemas.microsoft.com/office/powerpoint/2010/main" val="154850884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MD results: moving e- beam around p/</a:t>
            </a:r>
            <a:r>
              <a:rPr lang="en-US" sz="3200" dirty="0" err="1" smtClean="0"/>
              <a:t>pbars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28</a:t>
            </a:fld>
            <a:endParaRPr lang="en-US" altLang="en-US"/>
          </a:p>
        </p:txBody>
      </p:sp>
      <p:pic>
        <p:nvPicPr>
          <p:cNvPr id="7171" name="Picture 3" descr="summaryscan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4551" y="990600"/>
            <a:ext cx="7541744" cy="5765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1043255915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err="1" smtClean="0"/>
              <a:t>Tuneshift</a:t>
            </a:r>
            <a:r>
              <a:rPr lang="en-US" sz="3200" dirty="0" smtClean="0"/>
              <a:t> vs e- beam position: 0.007</a:t>
            </a:r>
            <a:endParaRPr lang="en-US" sz="3200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29</a:t>
            </a:fld>
            <a:endParaRPr lang="en-US" altLang="en-US"/>
          </a:p>
        </p:txBody>
      </p:sp>
      <p:pic>
        <p:nvPicPr>
          <p:cNvPr id="8194" name="Picture 2" descr="atunetime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06450" y="985837"/>
            <a:ext cx="8199540" cy="55959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235688060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92104" y="-13830"/>
            <a:ext cx="8844379" cy="479067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Long-range beam-beam </a:t>
            </a:r>
            <a:r>
              <a:rPr lang="en-US" dirty="0" smtClean="0"/>
              <a:t>– arguably, #1 </a:t>
            </a:r>
            <a:r>
              <a:rPr lang="en-US" dirty="0" err="1" smtClean="0"/>
              <a:t>Tevatron</a:t>
            </a:r>
            <a:r>
              <a:rPr lang="en-US" dirty="0" smtClean="0"/>
              <a:t> Run II Issue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120122" y="1079926"/>
            <a:ext cx="5038345" cy="5013706"/>
          </a:xfrm>
        </p:spPr>
        <p:txBody>
          <a:bodyPr/>
          <a:lstStyle/>
          <a:p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Many people studied the effects</a:t>
            </a:r>
          </a:p>
          <a:p>
            <a:pPr marL="0" indent="0">
              <a:buNone/>
            </a:pPr>
            <a:r>
              <a:rPr lang="en-US" dirty="0" smtClean="0"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(operations, theory, studies, analysis)</a:t>
            </a:r>
          </a:p>
          <a:p>
            <a:pPr lvl="1"/>
            <a:r>
              <a:rPr lang="en-US" dirty="0" err="1" smtClean="0"/>
              <a:t>Y.Alexahin</a:t>
            </a:r>
            <a:r>
              <a:rPr lang="en-US" dirty="0" smtClean="0"/>
              <a:t>, </a:t>
            </a:r>
            <a:r>
              <a:rPr lang="en-US" dirty="0" err="1"/>
              <a:t>J.Annala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T.Bolshakov</a:t>
            </a:r>
            <a:r>
              <a:rPr lang="en-US" dirty="0"/>
              <a:t>, </a:t>
            </a:r>
            <a:r>
              <a:rPr lang="en-US" dirty="0" err="1"/>
              <a:t>V.Boocha</a:t>
            </a:r>
            <a:r>
              <a:rPr lang="en-US" dirty="0"/>
              <a:t>, </a:t>
            </a:r>
            <a:r>
              <a:rPr lang="en-US" dirty="0" err="1" smtClean="0"/>
              <a:t>H.Cheung</a:t>
            </a:r>
            <a:r>
              <a:rPr lang="en-US" dirty="0" smtClean="0"/>
              <a:t>, </a:t>
            </a:r>
            <a:r>
              <a:rPr lang="en-US" dirty="0" err="1" smtClean="0"/>
              <a:t>B.Erdely</a:t>
            </a:r>
            <a:r>
              <a:rPr lang="en-US" dirty="0" smtClean="0"/>
              <a:t>,</a:t>
            </a:r>
            <a:r>
              <a:rPr lang="en-US" dirty="0"/>
              <a:t> </a:t>
            </a:r>
            <a:r>
              <a:rPr lang="en-US" dirty="0" err="1"/>
              <a:t>P.Garbincius</a:t>
            </a:r>
            <a:r>
              <a:rPr lang="en-US" dirty="0"/>
              <a:t>, </a:t>
            </a:r>
            <a:r>
              <a:rPr lang="en-US" dirty="0" err="1" smtClean="0"/>
              <a:t>B.Hanna</a:t>
            </a:r>
            <a:r>
              <a:rPr lang="en-US" dirty="0" smtClean="0"/>
              <a:t>, </a:t>
            </a:r>
            <a:r>
              <a:rPr lang="en-US" dirty="0" err="1"/>
              <a:t>P.Ivanov</a:t>
            </a:r>
            <a:r>
              <a:rPr lang="en-US" dirty="0"/>
              <a:t>, </a:t>
            </a:r>
            <a:r>
              <a:rPr lang="en-US" dirty="0" err="1" smtClean="0"/>
              <a:t>J.Johnstone</a:t>
            </a:r>
            <a:r>
              <a:rPr lang="en-US" dirty="0"/>
              <a:t>, </a:t>
            </a:r>
            <a:r>
              <a:rPr lang="en-US" dirty="0" err="1"/>
              <a:t>A.Kabel</a:t>
            </a:r>
            <a:r>
              <a:rPr lang="en-US" dirty="0"/>
              <a:t>, </a:t>
            </a:r>
            <a:r>
              <a:rPr lang="en-US" dirty="0" err="1" smtClean="0"/>
              <a:t>V.Lebedev</a:t>
            </a:r>
            <a:r>
              <a:rPr lang="en-US" dirty="0" smtClean="0"/>
              <a:t>, </a:t>
            </a:r>
            <a:r>
              <a:rPr lang="en-US" dirty="0" err="1" smtClean="0"/>
              <a:t>P.Lebrun</a:t>
            </a:r>
            <a:r>
              <a:rPr lang="en-US" dirty="0" smtClean="0"/>
              <a:t>, </a:t>
            </a:r>
            <a:r>
              <a:rPr lang="en-US" dirty="0" err="1" smtClean="0"/>
              <a:t>M.Martens</a:t>
            </a:r>
            <a:r>
              <a:rPr lang="en-US" dirty="0" smtClean="0"/>
              <a:t>, </a:t>
            </a:r>
            <a:r>
              <a:rPr lang="en-US" dirty="0" err="1" smtClean="0"/>
              <a:t>R.Moore</a:t>
            </a:r>
            <a:r>
              <a:rPr lang="en-US" dirty="0"/>
              <a:t>, </a:t>
            </a:r>
            <a:r>
              <a:rPr lang="en-US" dirty="0" err="1" smtClean="0"/>
              <a:t>J.Qiang</a:t>
            </a:r>
            <a:r>
              <a:rPr lang="en-US" dirty="0" smtClean="0"/>
              <a:t>, </a:t>
            </a:r>
            <a:r>
              <a:rPr lang="en-US" dirty="0" err="1" smtClean="0"/>
              <a:t>T.Sen</a:t>
            </a:r>
            <a:r>
              <a:rPr lang="en-US" dirty="0"/>
              <a:t>, </a:t>
            </a:r>
            <a:r>
              <a:rPr lang="en-US" dirty="0" err="1"/>
              <a:t>F.Schmidt</a:t>
            </a:r>
            <a:r>
              <a:rPr lang="en-US" dirty="0"/>
              <a:t>, </a:t>
            </a:r>
            <a:r>
              <a:rPr lang="en-US" dirty="0" err="1" smtClean="0"/>
              <a:t>D.Shatilov</a:t>
            </a:r>
            <a:r>
              <a:rPr lang="en-US" dirty="0" smtClean="0"/>
              <a:t>, </a:t>
            </a:r>
            <a:r>
              <a:rPr lang="en-US" dirty="0" err="1" smtClean="0"/>
              <a:t>V.Shiltsev</a:t>
            </a:r>
            <a:r>
              <a:rPr lang="en-US" dirty="0"/>
              <a:t>, </a:t>
            </a:r>
            <a:r>
              <a:rPr lang="en-US" dirty="0" err="1" smtClean="0"/>
              <a:t>J.Slaughter</a:t>
            </a:r>
            <a:r>
              <a:rPr lang="en-US" dirty="0" smtClean="0"/>
              <a:t>, </a:t>
            </a:r>
            <a:r>
              <a:rPr lang="en-US" dirty="0" err="1" smtClean="0"/>
              <a:t>E.Stern</a:t>
            </a:r>
            <a:r>
              <a:rPr lang="en-US" dirty="0" smtClean="0"/>
              <a:t>, </a:t>
            </a:r>
            <a:r>
              <a:rPr lang="en-US" dirty="0" err="1" smtClean="0"/>
              <a:t>D.Still</a:t>
            </a:r>
            <a:r>
              <a:rPr lang="en-US" dirty="0"/>
              <a:t>, </a:t>
            </a:r>
            <a:r>
              <a:rPr lang="en-US" dirty="0" err="1" smtClean="0"/>
              <a:t>G.Stancari</a:t>
            </a:r>
            <a:r>
              <a:rPr lang="en-US" dirty="0" smtClean="0"/>
              <a:t>, </a:t>
            </a:r>
            <a:r>
              <a:rPr lang="en-US" dirty="0" err="1"/>
              <a:t>A.Tollestrup</a:t>
            </a:r>
            <a:r>
              <a:rPr lang="en-US" dirty="0"/>
              <a:t>, </a:t>
            </a:r>
            <a:r>
              <a:rPr lang="en-US" dirty="0" err="1" smtClean="0"/>
              <a:t>A.Valishev</a:t>
            </a:r>
            <a:r>
              <a:rPr lang="en-US" dirty="0"/>
              <a:t>, </a:t>
            </a:r>
            <a:r>
              <a:rPr lang="en-US" dirty="0" err="1"/>
              <a:t>M.Xiao</a:t>
            </a:r>
            <a:r>
              <a:rPr lang="en-US" dirty="0"/>
              <a:t>, </a:t>
            </a:r>
            <a:r>
              <a:rPr lang="en-US" dirty="0" err="1" smtClean="0"/>
              <a:t>X.L.Zhang</a:t>
            </a:r>
            <a:r>
              <a:rPr lang="en-US" dirty="0"/>
              <a:t>, </a:t>
            </a:r>
            <a:r>
              <a:rPr lang="en-US" dirty="0" err="1" smtClean="0"/>
              <a:t>F.Zimmermann</a:t>
            </a:r>
            <a:r>
              <a:rPr lang="en-US" dirty="0" smtClean="0"/>
              <a:t> </a:t>
            </a:r>
          </a:p>
          <a:p>
            <a:pPr marL="0" indent="0">
              <a:buNone/>
            </a:pPr>
            <a:endParaRPr lang="en-US" dirty="0"/>
          </a:p>
          <a:p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</a:t>
            </a:fld>
            <a:endParaRPr lang="en-US" altLang="en-US"/>
          </a:p>
        </p:txBody>
      </p:sp>
      <p:pic>
        <p:nvPicPr>
          <p:cNvPr id="7" name="Picture 6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158467" y="537808"/>
            <a:ext cx="3877583" cy="6097942"/>
          </a:xfrm>
          <a:prstGeom prst="rect">
            <a:avLst/>
          </a:prstGeom>
          <a:effectLst>
            <a:glow rad="228600">
              <a:schemeClr val="accent6">
                <a:satMod val="175000"/>
                <a:alpha val="40000"/>
              </a:schemeClr>
            </a:glow>
          </a:effectLst>
          <a:scene3d>
            <a:camera prst="perspectiveLeft"/>
            <a:lightRig rig="threePt" dir="t"/>
          </a:scene3d>
        </p:spPr>
      </p:pic>
      <p:sp>
        <p:nvSpPr>
          <p:cNvPr id="8" name="TextBox 7"/>
          <p:cNvSpPr txBox="1"/>
          <p:nvPr/>
        </p:nvSpPr>
        <p:spPr>
          <a:xfrm>
            <a:off x="6905158" y="5489924"/>
            <a:ext cx="2031325" cy="461665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>
                <a:solidFill>
                  <a:srgbClr val="FFFF0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2014,  $149.00</a:t>
            </a:r>
            <a:endParaRPr lang="en-US" dirty="0">
              <a:solidFill>
                <a:srgbClr val="FFFF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</p:txBody>
      </p:sp>
    </p:spTree>
    <p:extLst>
      <p:ext uri="{BB962C8B-B14F-4D97-AF65-F5344CB8AC3E}">
        <p14:creationId xmlns:p14="http://schemas.microsoft.com/office/powerpoint/2010/main" val="323842888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pPr>
              <a:defRPr/>
            </a:pPr>
            <a:r>
              <a:rPr lang="en-US" smtClean="0"/>
              <a:t>V. Shilsev | TeV LR-BB and BBC</a:t>
            </a:r>
            <a:endParaRPr lang="en-US" b="1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52E9C158-AEF1-41A2-A6CE-6F0BAB305EFD}" type="slidenum">
              <a:rPr lang="en-US" altLang="en-US" smtClean="0"/>
              <a:pPr/>
              <a:t>30</a:t>
            </a:fld>
            <a:endParaRPr lang="en-US" altLang="en-US"/>
          </a:p>
        </p:txBody>
      </p:sp>
      <p:pic>
        <p:nvPicPr>
          <p:cNvPr id="7172" name="Picture 4" descr="Fig8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8809" y="361950"/>
            <a:ext cx="8933540" cy="63944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z="3200" dirty="0" smtClean="0"/>
              <a:t>Proton </a:t>
            </a:r>
            <a:r>
              <a:rPr lang="en-US" sz="3200" dirty="0" err="1" smtClean="0"/>
              <a:t>Hor</a:t>
            </a:r>
            <a:r>
              <a:rPr lang="en-US" sz="3200" dirty="0" smtClean="0"/>
              <a:t> </a:t>
            </a:r>
            <a:r>
              <a:rPr lang="en-US" sz="3200" dirty="0" err="1" smtClean="0"/>
              <a:t>tuneshift</a:t>
            </a:r>
            <a:r>
              <a:rPr lang="en-US" sz="3200" dirty="0" smtClean="0"/>
              <a:t> </a:t>
            </a:r>
            <a:r>
              <a:rPr lang="en-US" sz="3200" dirty="0" err="1" smtClean="0"/>
              <a:t>dQ_x</a:t>
            </a:r>
            <a:r>
              <a:rPr lang="en-US" sz="3200" dirty="0" smtClean="0"/>
              <a:t> vs </a:t>
            </a:r>
            <a:r>
              <a:rPr lang="en-US" sz="3200" dirty="0" err="1" smtClean="0"/>
              <a:t>d_x</a:t>
            </a:r>
            <a:r>
              <a:rPr lang="en-US" sz="3200" dirty="0" smtClean="0"/>
              <a:t>, </a:t>
            </a:r>
            <a:r>
              <a:rPr lang="en-US" sz="3200" dirty="0" err="1" smtClean="0"/>
              <a:t>d_y</a:t>
            </a:r>
            <a:endParaRPr lang="en-US" sz="3200" dirty="0"/>
          </a:p>
        </p:txBody>
      </p:sp>
      <p:sp>
        <p:nvSpPr>
          <p:cNvPr id="21" name="Text Box 4"/>
          <p:cNvSpPr txBox="1">
            <a:spLocks noChangeArrowheads="1"/>
          </p:cNvSpPr>
          <p:nvPr/>
        </p:nvSpPr>
        <p:spPr bwMode="auto">
          <a:xfrm>
            <a:off x="247112" y="6376600"/>
            <a:ext cx="8896888" cy="36933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800" b="1" dirty="0" smtClean="0">
                <a:solidFill>
                  <a:schemeClr val="tx1"/>
                </a:solidFill>
              </a:rPr>
              <a:t>(another MD, </a:t>
            </a:r>
            <a:r>
              <a:rPr lang="en-US" altLang="en-US" sz="1800" b="1" dirty="0" smtClean="0">
                <a:solidFill>
                  <a:srgbClr val="002060"/>
                </a:solidFill>
              </a:rPr>
              <a:t>TEL-1, </a:t>
            </a:r>
            <a:r>
              <a:rPr lang="en-US" sz="1800" i="1" dirty="0">
                <a:solidFill>
                  <a:srgbClr val="002060"/>
                </a:solidFill>
              </a:rPr>
              <a:t>J</a:t>
            </a:r>
            <a:r>
              <a:rPr lang="en-US" sz="1800" i="1" baseline="-25000" dirty="0">
                <a:solidFill>
                  <a:srgbClr val="002060"/>
                </a:solidFill>
              </a:rPr>
              <a:t>e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=1A,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i="1" dirty="0" err="1">
                <a:solidFill>
                  <a:srgbClr val="002060"/>
                </a:solidFill>
              </a:rPr>
              <a:t>U</a:t>
            </a:r>
            <a:r>
              <a:rPr lang="en-US" sz="1800" i="1" baseline="-25000" dirty="0" err="1">
                <a:solidFill>
                  <a:srgbClr val="002060"/>
                </a:solidFill>
              </a:rPr>
              <a:t>c</a:t>
            </a:r>
            <a:r>
              <a:rPr lang="en-US" sz="1800" i="1" dirty="0">
                <a:solidFill>
                  <a:srgbClr val="002060"/>
                </a:solidFill>
              </a:rPr>
              <a:t> </a:t>
            </a:r>
            <a:r>
              <a:rPr lang="en-US" sz="1800" dirty="0">
                <a:solidFill>
                  <a:srgbClr val="002060"/>
                </a:solidFill>
              </a:rPr>
              <a:t>=6.0 kV, flat-top electron gun)</a:t>
            </a:r>
            <a:endParaRPr lang="en-US" altLang="en-US" sz="1800" b="1" dirty="0">
              <a:solidFill>
                <a:srgbClr val="002060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9109425"/>
      </p:ext>
    </p:extLst>
  </p:cSld>
  <p:clrMapOvr>
    <a:masterClrMapping/>
  </p:clrMapOvr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4818" name="Footer Placeholder 3"/>
          <p:cNvSpPr>
            <a:spLocks noGrp="1"/>
          </p:cNvSpPr>
          <p:nvPr>
            <p:ph type="ftr" sz="quarter" idx="11"/>
          </p:nvPr>
        </p:nvSpPr>
        <p:spPr>
          <a:xfrm>
            <a:off x="1600200" y="6553200"/>
            <a:ext cx="79248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  <a:endParaRPr lang="en-US" altLang="en-US" sz="1400" smtClean="0">
              <a:solidFill>
                <a:schemeClr val="tx1"/>
              </a:solidFill>
              <a:latin typeface="Comic Sans MS" panose="030F0702030302020204" pitchFamily="66" charset="0"/>
            </a:endParaRPr>
          </a:p>
        </p:txBody>
      </p:sp>
      <p:sp>
        <p:nvSpPr>
          <p:cNvPr id="34819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8550275" y="6553200"/>
            <a:ext cx="609600" cy="3048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202B313E-D9C2-4A0C-8A06-45C3CA11A637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31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7680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 eaLnBrk="1" hangingPunct="1">
              <a:defRPr/>
            </a:pPr>
            <a:r>
              <a:rPr lang="en-US" sz="6000" dirty="0" smtClean="0"/>
              <a:t>Summary</a:t>
            </a:r>
          </a:p>
        </p:txBody>
      </p:sp>
      <p:sp>
        <p:nvSpPr>
          <p:cNvPr id="76805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76200" y="838200"/>
            <a:ext cx="9067800" cy="5715000"/>
          </a:xfrm>
        </p:spPr>
        <p:txBody>
          <a:bodyPr/>
          <a:lstStyle/>
          <a:p>
            <a:pPr eaLnBrk="1" hangingPunct="1">
              <a:defRPr/>
            </a:pPr>
            <a:r>
              <a:rPr lang="en-US" dirty="0" smtClean="0">
                <a:solidFill>
                  <a:srgbClr val="006600"/>
                </a:solidFill>
              </a:rPr>
              <a:t>Long-range beam-beam effects occurred in the </a:t>
            </a:r>
            <a:r>
              <a:rPr lang="en-US" dirty="0" err="1" smtClean="0">
                <a:solidFill>
                  <a:srgbClr val="006600"/>
                </a:solidFill>
              </a:rPr>
              <a:t>Tevatron</a:t>
            </a:r>
            <a:r>
              <a:rPr lang="en-US" dirty="0" smtClean="0">
                <a:solidFill>
                  <a:srgbClr val="006600"/>
                </a:solidFill>
              </a:rPr>
              <a:t> at all stages (injection, ramp, squeeze, collisions) and in both beams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accent6"/>
                </a:solidFill>
              </a:rPr>
              <a:t>They resulted in </a:t>
            </a:r>
            <a:r>
              <a:rPr lang="en-US" dirty="0" smtClean="0">
                <a:solidFill>
                  <a:schemeClr val="accent6"/>
                </a:solidFill>
              </a:rPr>
              <a:t>significant beam </a:t>
            </a:r>
            <a:r>
              <a:rPr lang="en-US" dirty="0" smtClean="0">
                <a:solidFill>
                  <a:schemeClr val="accent6"/>
                </a:solidFill>
              </a:rPr>
              <a:t>losses, </a:t>
            </a:r>
            <a:r>
              <a:rPr lang="en-US" dirty="0" smtClean="0">
                <a:solidFill>
                  <a:schemeClr val="accent6"/>
                </a:solidFill>
              </a:rPr>
              <a:t>and, sometimes, in </a:t>
            </a:r>
            <a:r>
              <a:rPr lang="en-US" dirty="0" smtClean="0">
                <a:solidFill>
                  <a:schemeClr val="accent6"/>
                </a:solidFill>
              </a:rPr>
              <a:t>emittance blow-ups – with </a:t>
            </a:r>
            <a:r>
              <a:rPr lang="en-US" dirty="0" smtClean="0">
                <a:solidFill>
                  <a:schemeClr val="accent6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bunch-to-bunch </a:t>
            </a:r>
            <a:r>
              <a:rPr lang="en-US" dirty="0" smtClean="0">
                <a:solidFill>
                  <a:schemeClr val="accent6"/>
                </a:solidFill>
              </a:rPr>
              <a:t>dependent patterns</a:t>
            </a:r>
          </a:p>
          <a:p>
            <a:pPr eaLnBrk="1" hangingPunct="1">
              <a:defRPr/>
            </a:pPr>
            <a:r>
              <a:rPr lang="en-US" dirty="0" smtClean="0">
                <a:solidFill>
                  <a:schemeClr val="tx1"/>
                </a:solidFill>
              </a:rPr>
              <a:t>Even after c</a:t>
            </a:r>
            <a:r>
              <a:rPr lang="en-US" dirty="0" smtClean="0">
                <a:solidFill>
                  <a:schemeClr val="tx1"/>
                </a:solidFill>
              </a:rPr>
              <a:t>areful </a:t>
            </a:r>
            <a:r>
              <a:rPr lang="en-US" dirty="0" smtClean="0">
                <a:solidFill>
                  <a:schemeClr val="tx1"/>
                </a:solidFill>
              </a:rPr>
              <a:t>optimization of </a:t>
            </a:r>
            <a:r>
              <a:rPr lang="en-US" dirty="0" smtClean="0">
                <a:solidFill>
                  <a:schemeClr val="tx1"/>
                </a:solidFill>
              </a:rPr>
              <a:t>helices </a:t>
            </a:r>
            <a:r>
              <a:rPr lang="en-US" dirty="0" smtClean="0">
                <a:solidFill>
                  <a:schemeClr val="tx1"/>
                </a:solidFill>
              </a:rPr>
              <a:t>and many operational tune-ups and upgrades </a:t>
            </a:r>
            <a:r>
              <a:rPr lang="en-US" dirty="0" smtClean="0">
                <a:solidFill>
                  <a:schemeClr val="tx1"/>
                </a:solidFill>
              </a:rPr>
              <a:t>– at the end of </a:t>
            </a:r>
            <a:r>
              <a:rPr lang="en-US" dirty="0" smtClean="0">
                <a:solidFill>
                  <a:schemeClr val="tx1"/>
                </a:solidFill>
              </a:rPr>
              <a:t>the </a:t>
            </a:r>
            <a:r>
              <a:rPr lang="en-US" dirty="0" err="1" smtClean="0">
                <a:solidFill>
                  <a:schemeClr val="tx1"/>
                </a:solidFill>
              </a:rPr>
              <a:t>Tev</a:t>
            </a:r>
            <a:r>
              <a:rPr lang="en-US" dirty="0" smtClean="0">
                <a:solidFill>
                  <a:schemeClr val="tx1"/>
                </a:solidFill>
              </a:rPr>
              <a:t> </a:t>
            </a:r>
            <a:r>
              <a:rPr lang="en-US" dirty="0" smtClean="0">
                <a:solidFill>
                  <a:schemeClr val="tx1"/>
                </a:solidFill>
              </a:rPr>
              <a:t>Run II beam-beam claimed 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~25% of </a:t>
            </a:r>
            <a:r>
              <a:rPr lang="en-US" i="1" dirty="0" err="1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I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ntegr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. </a:t>
            </a:r>
            <a:r>
              <a:rPr lang="en-US" i="1" dirty="0" err="1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Lumi</a:t>
            </a:r>
            <a:r>
              <a:rPr lang="en-US" i="1" dirty="0" smtClean="0">
                <a:solidFill>
                  <a:srgbClr val="002060"/>
                </a:solidFill>
                <a:effectLst>
                  <a:outerShdw blurRad="38100" dist="38100" dir="2700000" algn="tl">
                    <a:srgbClr val="000000">
                      <a:alpha val="43137"/>
                    </a:srgbClr>
                  </a:outerShdw>
                </a:effectLst>
              </a:rPr>
              <a:t> but at ~40x higher peak L</a:t>
            </a:r>
            <a:endParaRPr lang="en-US" i="1" dirty="0" smtClean="0">
              <a:solidFill>
                <a:srgbClr val="00206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</a:endParaRPr>
          </a:p>
          <a:p>
            <a:pPr marL="342900" lvl="1" indent="-342900">
              <a:buFontTx/>
              <a:buChar char="•"/>
              <a:defRPr/>
            </a:pPr>
            <a:r>
              <a:rPr lang="en-US" sz="2800" dirty="0">
                <a:solidFill>
                  <a:srgbClr val="800000"/>
                </a:solidFill>
              </a:rPr>
              <a:t>LR beam-beam compensation by TELs </a:t>
            </a:r>
            <a:r>
              <a:rPr lang="en-US" sz="2800" dirty="0" smtClean="0">
                <a:solidFill>
                  <a:srgbClr val="800000"/>
                </a:solidFill>
              </a:rPr>
              <a:t>demonstrated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>
                <a:solidFill>
                  <a:srgbClr val="800000"/>
                </a:solidFill>
              </a:rPr>
              <a:t>Electron lenses operated for 17 years combined</a:t>
            </a:r>
          </a:p>
          <a:p>
            <a:pPr marL="342900" lvl="1" indent="-342900">
              <a:buFontTx/>
              <a:buChar char="•"/>
              <a:defRPr/>
            </a:pPr>
            <a:r>
              <a:rPr lang="en-US" sz="2800" dirty="0" smtClean="0">
                <a:solidFill>
                  <a:srgbClr val="002060"/>
                </a:solidFill>
              </a:rPr>
              <a:t>In MDs, TEL was used as a “wire”</a:t>
            </a:r>
            <a:endParaRPr lang="en-US" sz="2800" dirty="0">
              <a:solidFill>
                <a:srgbClr val="002060"/>
              </a:solidFill>
            </a:endParaRP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Trustable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LIFETRAC simulations helped us a </a:t>
            </a:r>
            <a:r>
              <a:rPr lang="en-US" sz="2800" dirty="0" smtClean="0">
                <a:solidFill>
                  <a:schemeClr val="accent3">
                    <a:lumMod val="50000"/>
                  </a:schemeClr>
                </a:solidFill>
              </a:rPr>
              <a:t>lot</a:t>
            </a:r>
          </a:p>
          <a:p>
            <a:pPr marL="342900" lvl="1" indent="-342900" eaLnBrk="1" hangingPunct="1">
              <a:buFontTx/>
              <a:buChar char="•"/>
              <a:defRPr/>
            </a:pPr>
            <a:r>
              <a:rPr lang="en-US" sz="2800" dirty="0" err="1" smtClean="0">
                <a:solidFill>
                  <a:srgbClr val="C00000"/>
                </a:solidFill>
              </a:rPr>
              <a:t>Tevatron</a:t>
            </a:r>
            <a:r>
              <a:rPr lang="en-US" sz="2800" dirty="0" smtClean="0">
                <a:solidFill>
                  <a:srgbClr val="C00000"/>
                </a:solidFill>
              </a:rPr>
              <a:t>/TEL experience can help HL-LHC </a:t>
            </a:r>
            <a:r>
              <a:rPr lang="en-US" sz="2800" dirty="0" smtClean="0">
                <a:solidFill>
                  <a:srgbClr val="C00000"/>
                </a:solidFill>
              </a:rPr>
              <a:t> </a:t>
            </a:r>
          </a:p>
          <a:p>
            <a:pPr lvl="1" eaLnBrk="1" hangingPunct="1">
              <a:defRPr/>
            </a:pPr>
            <a:endParaRPr lang="en-US" dirty="0" smtClean="0"/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2569648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990600"/>
          </a:xfrm>
        </p:spPr>
        <p:txBody>
          <a:bodyPr/>
          <a:lstStyle/>
          <a:p>
            <a:pPr>
              <a:defRPr/>
            </a:pPr>
            <a:r>
              <a:rPr lang="en-US" sz="5400" dirty="0" err="1" smtClean="0"/>
              <a:t>Tevatron</a:t>
            </a:r>
            <a:r>
              <a:rPr lang="en-US" sz="5400" dirty="0" smtClean="0"/>
              <a:t> Parameters</a:t>
            </a:r>
            <a:endParaRPr lang="en-US" sz="5400" dirty="0"/>
          </a:p>
        </p:txBody>
      </p:sp>
      <p:sp>
        <p:nvSpPr>
          <p:cNvPr id="44035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44036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51FE9896-D98E-454E-8ED5-8509CADFEED1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32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44037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990600"/>
            <a:ext cx="914400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6342101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838200"/>
          </a:xfrm>
        </p:spPr>
        <p:txBody>
          <a:bodyPr/>
          <a:lstStyle/>
          <a:p>
            <a:pPr>
              <a:defRPr/>
            </a:pPr>
            <a:r>
              <a:rPr lang="en-US" sz="4800" dirty="0" smtClean="0"/>
              <a:t>What </a:t>
            </a:r>
            <a:r>
              <a:rPr lang="en-US" sz="4800" dirty="0" smtClean="0"/>
              <a:t>we’ve </a:t>
            </a:r>
            <a:r>
              <a:rPr lang="en-US" sz="4800" dirty="0" smtClean="0"/>
              <a:t>found empirically</a:t>
            </a:r>
            <a:endParaRPr lang="en-US" sz="4800" dirty="0"/>
          </a:p>
        </p:txBody>
      </p:sp>
      <p:sp>
        <p:nvSpPr>
          <p:cNvPr id="1843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r>
              <a:rPr lang="en-US" altLang="en-US" dirty="0" smtClean="0"/>
              <a:t>Losses were dependent on :</a:t>
            </a:r>
          </a:p>
          <a:p>
            <a:endParaRPr lang="en-US" altLang="en-US" dirty="0" smtClean="0"/>
          </a:p>
          <a:p>
            <a:endParaRPr lang="en-US" altLang="en-US" dirty="0" smtClean="0"/>
          </a:p>
          <a:p>
            <a:r>
              <a:rPr lang="en-US" altLang="en-US" dirty="0" smtClean="0"/>
              <a:t>The can be described by the model of “Diffusion + DA set by </a:t>
            </a:r>
            <a:r>
              <a:rPr lang="en-US" altLang="en-US" dirty="0" smtClean="0"/>
              <a:t>Beam-Beam </a:t>
            </a:r>
            <a:r>
              <a:rPr lang="en-US" altLang="en-US" dirty="0" smtClean="0"/>
              <a:t>sets DA and drives diffusion </a:t>
            </a:r>
            <a:r>
              <a:rPr lang="en-US" altLang="en-US" dirty="0" smtClean="0">
                <a:sym typeface="Wingdings" panose="05000000000000000000" pitchFamily="2" charset="2"/>
              </a:rPr>
              <a:t> </a:t>
            </a:r>
            <a:r>
              <a:rPr lang="en-US" altLang="en-US" i="1" dirty="0" err="1" smtClean="0">
                <a:sym typeface="Wingdings" panose="05000000000000000000" pitchFamily="2" charset="2"/>
              </a:rPr>
              <a:t>sqrt</a:t>
            </a:r>
            <a:r>
              <a:rPr lang="en-US" altLang="en-US" dirty="0" smtClean="0">
                <a:sym typeface="Wingdings" panose="05000000000000000000" pitchFamily="2" charset="2"/>
              </a:rPr>
              <a:t> (t)</a:t>
            </a:r>
            <a:endParaRPr lang="en-US" altLang="en-US" dirty="0" smtClean="0"/>
          </a:p>
        </p:txBody>
      </p:sp>
      <p:sp>
        <p:nvSpPr>
          <p:cNvPr id="1843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8437" name="Slide Number Placeholder 4"/>
          <p:cNvSpPr>
            <a:spLocks noGrp="1"/>
          </p:cNvSpPr>
          <p:nvPr>
            <p:ph type="sldNum" sz="quarter" idx="12"/>
          </p:nvPr>
        </p:nvSpPr>
        <p:spPr>
          <a:xfrm>
            <a:off x="7010400" y="6384925"/>
            <a:ext cx="1905000" cy="457200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FC6439E7-E9A8-4E2E-8E67-3DFF18EA40D2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33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843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cxnSp>
        <p:nvCxnSpPr>
          <p:cNvPr id="5" name="Straight Arrow Connector 4"/>
          <p:cNvCxnSpPr/>
          <p:nvPr/>
        </p:nvCxnSpPr>
        <p:spPr>
          <a:xfrm flipV="1">
            <a:off x="1219200" y="3886200"/>
            <a:ext cx="0" cy="228600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>
            <a:off x="974725" y="6019800"/>
            <a:ext cx="5791200" cy="0"/>
          </a:xfrm>
          <a:prstGeom prst="straightConnector1">
            <a:avLst/>
          </a:prstGeom>
          <a:ln w="2540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Pie 9"/>
          <p:cNvSpPr/>
          <p:nvPr/>
        </p:nvSpPr>
        <p:spPr>
          <a:xfrm>
            <a:off x="-3200400" y="4495800"/>
            <a:ext cx="8839200" cy="3048000"/>
          </a:xfrm>
          <a:prstGeom prst="pie">
            <a:avLst>
              <a:gd name="adj1" fmla="val 16188323"/>
              <a:gd name="adj2" fmla="val 6706"/>
            </a:avLst>
          </a:prstGeom>
          <a:solidFill>
            <a:schemeClr val="accent6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anchor="ctr"/>
          <a:lstStyle/>
          <a:p>
            <a:pPr algn="ctr">
              <a:defRPr/>
            </a:pPr>
            <a:endParaRPr lang="en-US">
              <a:solidFill>
                <a:schemeClr val="tx1"/>
              </a:solidFill>
            </a:endParaRPr>
          </a:p>
        </p:txBody>
      </p:sp>
      <p:sp>
        <p:nvSpPr>
          <p:cNvPr id="18442" name="TextBox 10"/>
          <p:cNvSpPr txBox="1">
            <a:spLocks noChangeArrowheads="1"/>
          </p:cNvSpPr>
          <p:nvPr/>
        </p:nvSpPr>
        <p:spPr bwMode="auto">
          <a:xfrm>
            <a:off x="6450013" y="5495925"/>
            <a:ext cx="1403350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 err="1">
                <a:solidFill>
                  <a:schemeClr val="tx1"/>
                </a:solidFill>
              </a:rPr>
              <a:t>A</a:t>
            </a:r>
            <a:r>
              <a:rPr lang="en-US" altLang="en-US" sz="2400" baseline="-25000" dirty="0" err="1">
                <a:solidFill>
                  <a:schemeClr val="tx1"/>
                </a:solidFill>
              </a:rPr>
              <a:t>longitudinal</a:t>
            </a:r>
            <a:endParaRPr lang="en-US" altLang="en-US" sz="2400" dirty="0">
              <a:solidFill>
                <a:schemeClr val="tx1"/>
              </a:solidFill>
            </a:endParaRPr>
          </a:p>
        </p:txBody>
      </p:sp>
      <p:sp>
        <p:nvSpPr>
          <p:cNvPr id="18443" name="TextBox 22"/>
          <p:cNvSpPr txBox="1">
            <a:spLocks noChangeArrowheads="1"/>
          </p:cNvSpPr>
          <p:nvPr/>
        </p:nvSpPr>
        <p:spPr bwMode="auto">
          <a:xfrm>
            <a:off x="76200" y="3857625"/>
            <a:ext cx="1243013" cy="4619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>
                <a:solidFill>
                  <a:schemeClr val="tx1"/>
                </a:solidFill>
              </a:rPr>
              <a:t>A</a:t>
            </a:r>
            <a:r>
              <a:rPr lang="en-US" altLang="en-US" sz="2400" baseline="-25000">
                <a:solidFill>
                  <a:schemeClr val="tx1"/>
                </a:solidFill>
              </a:rPr>
              <a:t>transverse</a:t>
            </a:r>
            <a:endParaRPr lang="en-US" altLang="en-US" sz="2400">
              <a:solidFill>
                <a:schemeClr val="tx1"/>
              </a:solidFill>
            </a:endParaRPr>
          </a:p>
        </p:txBody>
      </p:sp>
      <p:cxnSp>
        <p:nvCxnSpPr>
          <p:cNvPr id="13" name="Straight Connector 12"/>
          <p:cNvCxnSpPr/>
          <p:nvPr/>
        </p:nvCxnSpPr>
        <p:spPr>
          <a:xfrm>
            <a:off x="5638800" y="3733800"/>
            <a:ext cx="0" cy="2286000"/>
          </a:xfrm>
          <a:prstGeom prst="line">
            <a:avLst/>
          </a:prstGeom>
          <a:ln w="79375" cmpd="thickThin">
            <a:solidFill>
              <a:srgbClr val="80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6" name="Straight Connector 25"/>
          <p:cNvCxnSpPr/>
          <p:nvPr/>
        </p:nvCxnSpPr>
        <p:spPr>
          <a:xfrm flipH="1" flipV="1">
            <a:off x="1230313" y="4287838"/>
            <a:ext cx="3875087" cy="360362"/>
          </a:xfrm>
          <a:prstGeom prst="line">
            <a:avLst/>
          </a:prstGeom>
          <a:ln w="79375" cmpd="tri">
            <a:solidFill>
              <a:srgbClr val="0066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8446" name="TextBox 16"/>
          <p:cNvSpPr txBox="1">
            <a:spLocks noChangeArrowheads="1"/>
          </p:cNvSpPr>
          <p:nvPr/>
        </p:nvSpPr>
        <p:spPr bwMode="auto">
          <a:xfrm rot="292725">
            <a:off x="2278063" y="3816350"/>
            <a:ext cx="2493962" cy="4603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006600"/>
                </a:solidFill>
              </a:rPr>
              <a:t>Physical aperture</a:t>
            </a:r>
          </a:p>
        </p:txBody>
      </p:sp>
      <p:sp>
        <p:nvSpPr>
          <p:cNvPr id="18447" name="TextBox 30"/>
          <p:cNvSpPr txBox="1">
            <a:spLocks noChangeArrowheads="1"/>
          </p:cNvSpPr>
          <p:nvPr/>
        </p:nvSpPr>
        <p:spPr bwMode="auto">
          <a:xfrm>
            <a:off x="5956300" y="3625850"/>
            <a:ext cx="2657475" cy="1570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Dynamic aperture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set by parasitic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beam-beam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b="1">
                <a:solidFill>
                  <a:srgbClr val="800000"/>
                </a:solidFill>
              </a:rPr>
              <a:t>interactions</a:t>
            </a:r>
          </a:p>
        </p:txBody>
      </p:sp>
      <p:cxnSp>
        <p:nvCxnSpPr>
          <p:cNvPr id="32" name="Straight Arrow Connector 31"/>
          <p:cNvCxnSpPr/>
          <p:nvPr/>
        </p:nvCxnSpPr>
        <p:spPr>
          <a:xfrm flipV="1">
            <a:off x="4251325" y="4648200"/>
            <a:ext cx="160338" cy="22860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Arrow Connector 34"/>
          <p:cNvCxnSpPr/>
          <p:nvPr/>
        </p:nvCxnSpPr>
        <p:spPr>
          <a:xfrm flipV="1">
            <a:off x="4800600" y="4800600"/>
            <a:ext cx="160338" cy="22860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6" name="Straight Arrow Connector 35"/>
          <p:cNvCxnSpPr/>
          <p:nvPr/>
        </p:nvCxnSpPr>
        <p:spPr>
          <a:xfrm flipV="1">
            <a:off x="5249863" y="5029200"/>
            <a:ext cx="160337" cy="22860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7" name="Straight Arrow Connector 36"/>
          <p:cNvCxnSpPr/>
          <p:nvPr/>
        </p:nvCxnSpPr>
        <p:spPr>
          <a:xfrm flipV="1">
            <a:off x="5554663" y="5372100"/>
            <a:ext cx="236537" cy="11430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9" name="Straight Arrow Connector 38"/>
          <p:cNvCxnSpPr/>
          <p:nvPr/>
        </p:nvCxnSpPr>
        <p:spPr>
          <a:xfrm>
            <a:off x="5707063" y="5867400"/>
            <a:ext cx="388937" cy="0"/>
          </a:xfrm>
          <a:prstGeom prst="straightConnector1">
            <a:avLst/>
          </a:prstGeom>
          <a:ln w="9525">
            <a:solidFill>
              <a:schemeClr val="accent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9219914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5842" name="Picture 15" descr="Fig21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88913" y="850900"/>
            <a:ext cx="8480425" cy="5645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35843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381000" y="6553200"/>
            <a:ext cx="6896100" cy="381000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r" eaLnBrk="1" hangingPunct="1">
              <a:spcBef>
                <a:spcPct val="0"/>
              </a:spcBef>
              <a:buFontTx/>
              <a:buNone/>
            </a:pPr>
            <a:r>
              <a:rPr lang="en-US" altLang="en-US" sz="1200" smtClean="0">
                <a:solidFill>
                  <a:schemeClr val="tx1"/>
                </a:solidFill>
                <a:latin typeface="Arial" panose="020B0604020202020204" pitchFamily="34" charset="0"/>
              </a:rPr>
              <a:t>V. Shilsev | TeV LR-BB and BBC</a:t>
            </a:r>
          </a:p>
        </p:txBody>
      </p:sp>
      <p:sp>
        <p:nvSpPr>
          <p:cNvPr id="41988" name="Rectangle 2"/>
          <p:cNvSpPr>
            <a:spLocks noGrp="1" noChangeArrowheads="1"/>
          </p:cNvSpPr>
          <p:nvPr>
            <p:ph type="title"/>
          </p:nvPr>
        </p:nvSpPr>
        <p:spPr>
          <a:xfrm>
            <a:off x="0" y="0"/>
            <a:ext cx="9144000" cy="914400"/>
          </a:xfrm>
        </p:spPr>
        <p:txBody>
          <a:bodyPr/>
          <a:lstStyle/>
          <a:p>
            <a:pPr>
              <a:defRPr/>
            </a:pPr>
            <a:r>
              <a:rPr lang="en-US" sz="4000" dirty="0" err="1" smtClean="0"/>
              <a:t>TEL2</a:t>
            </a:r>
            <a:r>
              <a:rPr lang="en-US" sz="4000" dirty="0" smtClean="0"/>
              <a:t>  on  One Proton Bunch </a:t>
            </a:r>
            <a:r>
              <a:rPr lang="en-US" sz="4000" dirty="0" err="1" smtClean="0"/>
              <a:t>P12</a:t>
            </a:r>
            <a:endParaRPr lang="en-US" sz="4000" dirty="0" smtClean="0"/>
          </a:p>
        </p:txBody>
      </p:sp>
      <p:sp>
        <p:nvSpPr>
          <p:cNvPr id="46093" name="Text Box 13"/>
          <p:cNvSpPr txBox="1">
            <a:spLocks noChangeArrowheads="1"/>
          </p:cNvSpPr>
          <p:nvPr/>
        </p:nvSpPr>
        <p:spPr bwMode="auto">
          <a:xfrm>
            <a:off x="5738813" y="2362200"/>
            <a:ext cx="3405187" cy="1570038"/>
          </a:xfrm>
          <a:prstGeom prst="rect">
            <a:avLst/>
          </a:prstGeom>
          <a:solidFill>
            <a:srgbClr val="C0C0C0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solidFill>
                  <a:srgbClr val="990000"/>
                </a:solidFill>
                <a:latin typeface="Arial" charset="0"/>
              </a:rPr>
              <a:t>When TEL </a:t>
            </a:r>
            <a:r>
              <a:rPr lang="en-US" i="1" dirty="0">
                <a:solidFill>
                  <a:srgbClr val="99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" charset="0"/>
              </a:rPr>
              <a:t>off</a:t>
            </a:r>
            <a:r>
              <a:rPr lang="en-US" i="1" dirty="0">
                <a:solidFill>
                  <a:srgbClr val="990000"/>
                </a:solidFill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990000"/>
                </a:solidFill>
                <a:latin typeface="Arial" charset="0"/>
              </a:rPr>
              <a:t>bunches #12 and #24</a:t>
            </a:r>
          </a:p>
          <a:p>
            <a:pPr algn="ctr">
              <a:defRPr/>
            </a:pPr>
            <a:r>
              <a:rPr lang="en-US" sz="2000" i="1" dirty="0">
                <a:solidFill>
                  <a:srgbClr val="990000"/>
                </a:solidFill>
                <a:latin typeface="Arial" charset="0"/>
              </a:rPr>
              <a:t>have same lifetime of </a:t>
            </a:r>
          </a:p>
          <a:p>
            <a:pPr algn="ctr">
              <a:defRPr/>
            </a:pPr>
            <a:r>
              <a:rPr lang="en-US" sz="2000" i="1" u="sng" dirty="0">
                <a:solidFill>
                  <a:srgbClr val="990000"/>
                </a:solidFill>
                <a:latin typeface="Arial" charset="0"/>
                <a:cs typeface="Arial" pitchFamily="34" charset="0"/>
              </a:rPr>
              <a:t>8.7 </a:t>
            </a:r>
            <a:r>
              <a:rPr lang="en-US" sz="2000" i="1" u="sng" dirty="0" err="1">
                <a:solidFill>
                  <a:srgbClr val="990000"/>
                </a:solidFill>
                <a:latin typeface="Arial" charset="0"/>
                <a:cs typeface="Arial" pitchFamily="34" charset="0"/>
              </a:rPr>
              <a:t>hrshrs</a:t>
            </a:r>
            <a:r>
              <a:rPr lang="en-US" sz="2000" i="1" u="sng" dirty="0">
                <a:solidFill>
                  <a:srgbClr val="990000"/>
                </a:solidFill>
                <a:latin typeface="Arial" charset="0"/>
                <a:cs typeface="Arial" pitchFamily="34" charset="0"/>
              </a:rPr>
              <a:t>=11%/hr loss</a:t>
            </a:r>
            <a:endParaRPr lang="el-GR" sz="2000" i="1" u="sng" dirty="0">
              <a:solidFill>
                <a:srgbClr val="990000"/>
              </a:solidFill>
              <a:latin typeface="Arial" charset="0"/>
              <a:cs typeface="Arial" pitchFamily="34" charset="0"/>
            </a:endParaRPr>
          </a:p>
        </p:txBody>
      </p:sp>
      <p:sp>
        <p:nvSpPr>
          <p:cNvPr id="46094" name="Text Box 14"/>
          <p:cNvSpPr txBox="1">
            <a:spLocks noChangeArrowheads="1"/>
          </p:cNvSpPr>
          <p:nvPr/>
        </p:nvSpPr>
        <p:spPr bwMode="auto">
          <a:xfrm>
            <a:off x="0" y="4878388"/>
            <a:ext cx="3124200" cy="1570037"/>
          </a:xfrm>
          <a:prstGeom prst="rect">
            <a:avLst/>
          </a:prstGeom>
          <a:solidFill>
            <a:srgbClr val="FF00FF"/>
          </a:soli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i="1" dirty="0">
                <a:latin typeface="Arial" charset="0"/>
              </a:rPr>
              <a:t>When TEL </a:t>
            </a:r>
            <a:r>
              <a:rPr lang="en-US" i="1" dirty="0">
                <a:effectLst>
                  <a:outerShdw blurRad="38100" dist="38100" dir="2700000" algn="tl">
                    <a:srgbClr val="FFFFFF"/>
                  </a:outerShdw>
                </a:effectLst>
                <a:latin typeface="Arial" charset="0"/>
              </a:rPr>
              <a:t>on</a:t>
            </a:r>
            <a:r>
              <a:rPr lang="en-US" i="1" dirty="0">
                <a:latin typeface="Arial" charset="0"/>
              </a:rPr>
              <a:t>:</a:t>
            </a:r>
          </a:p>
          <a:p>
            <a:pPr algn="ctr">
              <a:defRPr/>
            </a:pPr>
            <a:r>
              <a:rPr lang="en-US" sz="2000" i="1" dirty="0">
                <a:latin typeface="Arial" charset="0"/>
              </a:rPr>
              <a:t>bunch #12 lifetime </a:t>
            </a:r>
          </a:p>
          <a:p>
            <a:pPr algn="ctr">
              <a:defRPr/>
            </a:pPr>
            <a:r>
              <a:rPr lang="en-US" sz="2000" i="1" dirty="0">
                <a:latin typeface="Arial" charset="0"/>
              </a:rPr>
              <a:t>is ~2x #24 lifetime:</a:t>
            </a:r>
          </a:p>
          <a:p>
            <a:pPr algn="ctr">
              <a:defRPr/>
            </a:pPr>
            <a:r>
              <a:rPr lang="en-US" sz="2000" i="1" dirty="0">
                <a:latin typeface="Arial" charset="0"/>
                <a:cs typeface="Arial" pitchFamily="34" charset="0"/>
              </a:rPr>
              <a:t>17.4 hrs </a:t>
            </a:r>
            <a:r>
              <a:rPr lang="en-US" sz="2000" i="1" dirty="0" err="1">
                <a:latin typeface="Arial" charset="0"/>
                <a:cs typeface="Arial" pitchFamily="34" charset="0"/>
              </a:rPr>
              <a:t>vs</a:t>
            </a:r>
            <a:r>
              <a:rPr lang="en-US" sz="2000" i="1" dirty="0">
                <a:latin typeface="Arial" charset="0"/>
                <a:cs typeface="Arial" pitchFamily="34" charset="0"/>
              </a:rPr>
              <a:t> 10.0 hr</a:t>
            </a:r>
          </a:p>
        </p:txBody>
      </p:sp>
      <p:sp>
        <p:nvSpPr>
          <p:cNvPr id="35850" name="Line 15"/>
          <p:cNvSpPr>
            <a:spLocks noChangeShapeType="1"/>
          </p:cNvSpPr>
          <p:nvPr/>
        </p:nvSpPr>
        <p:spPr bwMode="auto">
          <a:xfrm flipH="1">
            <a:off x="3136900" y="2819400"/>
            <a:ext cx="2882900" cy="65088"/>
          </a:xfrm>
          <a:prstGeom prst="line">
            <a:avLst/>
          </a:prstGeom>
          <a:noFill/>
          <a:ln w="76200" cmpd="tri">
            <a:solidFill>
              <a:srgbClr val="969696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52" name="Line 17"/>
          <p:cNvSpPr>
            <a:spLocks noChangeShapeType="1"/>
          </p:cNvSpPr>
          <p:nvPr/>
        </p:nvSpPr>
        <p:spPr bwMode="auto">
          <a:xfrm flipV="1">
            <a:off x="3059113" y="4745038"/>
            <a:ext cx="1465262" cy="1073150"/>
          </a:xfrm>
          <a:prstGeom prst="line">
            <a:avLst/>
          </a:prstGeom>
          <a:noFill/>
          <a:ln w="76200" cmpd="tri">
            <a:solidFill>
              <a:srgbClr val="FF00FF"/>
            </a:solidFill>
            <a:round/>
            <a:headEnd/>
            <a:tailEnd type="triangle" w="med" len="med"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/>
          </a:p>
        </p:txBody>
      </p:sp>
      <p:sp>
        <p:nvSpPr>
          <p:cNvPr id="35849" name="Slide Number Placeholder 14"/>
          <p:cNvSpPr>
            <a:spLocks noGrp="1"/>
          </p:cNvSpPr>
          <p:nvPr>
            <p:ph type="sldNum" sz="quarter" idx="12"/>
          </p:nvPr>
        </p:nvSpPr>
        <p:spPr>
          <a:xfrm>
            <a:off x="8412163" y="6327775"/>
            <a:ext cx="762000" cy="557213"/>
          </a:xfr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E63A8298-2C6F-4EFB-A659-A53736C35A3E}" type="slidenum">
              <a:rPr lang="en-US" altLang="en-US" sz="1600">
                <a:solidFill>
                  <a:schemeClr val="bg2"/>
                </a:solidFill>
                <a:latin typeface="Arial" panose="020B0604020202020204" pitchFamily="34" charset="0"/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34</a:t>
            </a:fld>
            <a:endParaRPr lang="en-US" altLang="en-US" sz="1600">
              <a:solidFill>
                <a:schemeClr val="bg2"/>
              </a:solidFill>
              <a:latin typeface="Arial" panose="020B0604020202020204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9155040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58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460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 nodeType="clickPar">
                      <p:stCondLst>
                        <p:cond delay="indefinite"/>
                      </p:stCondLst>
                      <p:childTnLst>
                        <p:par>
                          <p:cTn id="1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358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0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460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6093" grpId="0" animBg="1"/>
      <p:bldP spid="46094" grpId="0" animBg="1"/>
      <p:bldP spid="35850" grpId="0" animBg="1"/>
      <p:bldP spid="35852" grpId="0" animBg="1"/>
    </p:bld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4514" name="Rectangle 2"/>
          <p:cNvSpPr>
            <a:spLocks noGrp="1" noChangeArrowheads="1"/>
          </p:cNvSpPr>
          <p:nvPr>
            <p:ph type="title"/>
          </p:nvPr>
        </p:nvSpPr>
        <p:spPr>
          <a:xfrm>
            <a:off x="304800" y="0"/>
            <a:ext cx="8686800" cy="736847"/>
          </a:xfrm>
        </p:spPr>
        <p:txBody>
          <a:bodyPr/>
          <a:lstStyle/>
          <a:p>
            <a:pPr>
              <a:defRPr/>
            </a:pPr>
            <a:r>
              <a:rPr lang="en-US" sz="3600" dirty="0" err="1" smtClean="0"/>
              <a:t>LIFETRAC</a:t>
            </a:r>
            <a:r>
              <a:rPr lang="en-US" sz="3600" dirty="0" smtClean="0"/>
              <a:t> Simulation of TEL </a:t>
            </a:r>
          </a:p>
        </p:txBody>
      </p:sp>
      <p:sp>
        <p:nvSpPr>
          <p:cNvPr id="33795" name="Slide Number Placeholder 3"/>
          <p:cNvSpPr>
            <a:spLocks noGrp="1"/>
          </p:cNvSpPr>
          <p:nvPr>
            <p:ph type="sldNum" sz="quarter" idx="12"/>
          </p:nvPr>
        </p:nvSpPr>
        <p:spPr>
          <a:xfrm>
            <a:off x="8763000" y="6453188"/>
            <a:ext cx="381000" cy="4048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spcBef>
                <a:spcPct val="0"/>
              </a:spcBef>
              <a:buFontTx/>
              <a:buNone/>
            </a:pPr>
            <a:fld id="{3FE3BDFF-F2F4-47FC-BCE8-20DCAF16093A}" type="slidenum">
              <a:rPr lang="en-US" altLang="en-US" sz="1400">
                <a:solidFill>
                  <a:schemeClr val="tx1"/>
                </a:solidFill>
              </a:rPr>
              <a:pPr algn="ctr" eaLnBrk="1" hangingPunct="1">
                <a:spcBef>
                  <a:spcPct val="0"/>
                </a:spcBef>
                <a:buFontTx/>
                <a:buNone/>
              </a:pPr>
              <a:t>35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33796" name="Footer Placeholder 4"/>
          <p:cNvSpPr>
            <a:spLocks noGrp="1"/>
          </p:cNvSpPr>
          <p:nvPr>
            <p:ph type="ftr" sz="quarter" idx="11"/>
          </p:nvPr>
        </p:nvSpPr>
        <p:spPr>
          <a:xfrm>
            <a:off x="685800" y="6529388"/>
            <a:ext cx="7086600" cy="252412"/>
          </a:xfrm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l"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pic>
        <p:nvPicPr>
          <p:cNvPr id="33797" name="Picture 2" descr="intensity_cor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552" r="3122"/>
          <a:stretch>
            <a:fillRect/>
          </a:stretch>
        </p:blipFill>
        <p:spPr bwMode="auto">
          <a:xfrm>
            <a:off x="914400" y="969963"/>
            <a:ext cx="7467600" cy="54832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6" name="Text Box 10"/>
          <p:cNvSpPr txBox="1">
            <a:spLocks noChangeArrowheads="1"/>
          </p:cNvSpPr>
          <p:nvPr/>
        </p:nvSpPr>
        <p:spPr bwMode="auto">
          <a:xfrm>
            <a:off x="6432550" y="1435100"/>
            <a:ext cx="2286000" cy="5238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defRPr/>
            </a:pPr>
            <a:r>
              <a:rPr lang="en-US" sz="2800" i="1" dirty="0" err="1">
                <a:solidFill>
                  <a:srgbClr val="006600"/>
                </a:solidFill>
                <a:effectLst>
                  <a:outerShdw blurRad="38100" dist="38100" dir="2700000" algn="tl">
                    <a:srgbClr val="C0C0C0"/>
                  </a:outerShdw>
                </a:effectLst>
              </a:rPr>
              <a:t>A.Valishev</a:t>
            </a:r>
            <a:r>
              <a:rPr lang="en-US" sz="2800" i="1" dirty="0">
                <a:solidFill>
                  <a:srgbClr val="006600"/>
                </a:solidFill>
                <a:cs typeface="Arial" pitchFamily="34" charset="0"/>
              </a:rPr>
              <a:t> </a:t>
            </a:r>
            <a:endParaRPr lang="el-GR" sz="2800" i="1" u="sng" dirty="0">
              <a:solidFill>
                <a:srgbClr val="006600"/>
              </a:solidFill>
              <a:cs typeface="Arial" pitchFamily="34" charset="0"/>
            </a:endParaRP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6438446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smtClean="0"/>
              <a:t>36 proton x 36 </a:t>
            </a:r>
            <a:r>
              <a:rPr lang="en-US" sz="4000" dirty="0" smtClean="0"/>
              <a:t>antiproton bunches </a:t>
            </a:r>
            <a:endParaRPr lang="en-US" sz="4000" dirty="0"/>
          </a:p>
        </p:txBody>
      </p:sp>
      <p:sp>
        <p:nvSpPr>
          <p:cNvPr id="5123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5124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05F187C9-39F0-47FC-B655-11D1AE01E0DD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4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5125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52600" y="849444"/>
            <a:ext cx="5181600" cy="572293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5126" name="Content Placeholder 2"/>
          <p:cNvSpPr>
            <a:spLocks noGrp="1"/>
          </p:cNvSpPr>
          <p:nvPr>
            <p:ph idx="1"/>
          </p:nvPr>
        </p:nvSpPr>
        <p:spPr>
          <a:xfrm>
            <a:off x="228600" y="1135063"/>
            <a:ext cx="4343400" cy="2370137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smtClean="0"/>
              <a:t>Same magnetic </a:t>
            </a:r>
          </a:p>
          <a:p>
            <a:pPr marL="0" indent="0">
              <a:buFontTx/>
              <a:buNone/>
            </a:pPr>
            <a:r>
              <a:rPr lang="en-US" altLang="en-US" smtClean="0"/>
              <a:t>fields </a:t>
            </a:r>
            <a:r>
              <a:rPr lang="en-US" altLang="en-US" smtClean="0">
                <a:sym typeface="Wingdings" panose="05000000000000000000" pitchFamily="2" charset="2"/>
              </a:rPr>
              <a:t> same </a:t>
            </a:r>
          </a:p>
          <a:p>
            <a:pPr marL="0" indent="0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orbits  </a:t>
            </a:r>
          </a:p>
          <a:p>
            <a:pPr marL="0" indent="0">
              <a:buFontTx/>
              <a:buNone/>
            </a:pPr>
            <a:r>
              <a:rPr lang="en-US" altLang="en-US" smtClean="0">
                <a:sym typeface="Wingdings" panose="05000000000000000000" pitchFamily="2" charset="2"/>
              </a:rPr>
              <a:t>72 IPs</a:t>
            </a:r>
            <a:endParaRPr lang="en-US" altLang="en-US" smtClean="0"/>
          </a:p>
        </p:txBody>
      </p:sp>
      <p:sp>
        <p:nvSpPr>
          <p:cNvPr id="7" name="Content Placeholder 2"/>
          <p:cNvSpPr txBox="1">
            <a:spLocks/>
          </p:cNvSpPr>
          <p:nvPr/>
        </p:nvSpPr>
        <p:spPr bwMode="auto">
          <a:xfrm>
            <a:off x="5389563" y="4622555"/>
            <a:ext cx="3733800" cy="237013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 algn="r">
              <a:buFontTx/>
              <a:buNone/>
              <a:defRPr/>
            </a:pPr>
            <a:r>
              <a:rPr lang="en-US" kern="0" dirty="0" smtClean="0">
                <a:solidFill>
                  <a:srgbClr val="C00000"/>
                </a:solidFill>
              </a:rPr>
              <a:t>Need only 2 </a:t>
            </a:r>
          </a:p>
          <a:p>
            <a:pPr marL="0" indent="0" algn="r">
              <a:buFontTx/>
              <a:buNone/>
              <a:defRPr/>
            </a:pPr>
            <a:r>
              <a:rPr lang="en-US" kern="0" dirty="0" smtClean="0">
                <a:solidFill>
                  <a:srgbClr val="C00000"/>
                </a:solidFill>
                <a:sym typeface="Wingdings" pitchFamily="2" charset="2"/>
              </a:rPr>
              <a:t> separate at 70 </a:t>
            </a:r>
          </a:p>
          <a:p>
            <a:pPr marL="0" indent="0" algn="r">
              <a:buFontTx/>
              <a:buNone/>
              <a:defRPr/>
            </a:pPr>
            <a:r>
              <a:rPr lang="en-US" kern="0" dirty="0" smtClean="0">
                <a:solidFill>
                  <a:srgbClr val="C00000"/>
                </a:solidFill>
                <a:sym typeface="Wingdings" pitchFamily="2" charset="2"/>
              </a:rPr>
              <a:t> Electric field </a:t>
            </a:r>
            <a:endParaRPr lang="en-US" kern="0" dirty="0">
              <a:solidFill>
                <a:srgbClr val="C00000"/>
              </a:solidFill>
            </a:endParaRPr>
          </a:p>
        </p:txBody>
      </p:sp>
      <p:sp>
        <p:nvSpPr>
          <p:cNvPr id="8" name="Content Placeholder 2"/>
          <p:cNvSpPr txBox="1">
            <a:spLocks/>
          </p:cNvSpPr>
          <p:nvPr/>
        </p:nvSpPr>
        <p:spPr bwMode="auto">
          <a:xfrm>
            <a:off x="0" y="4593502"/>
            <a:ext cx="4343400" cy="1531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marL="342900" indent="-3429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3200">
                <a:solidFill>
                  <a:schemeClr val="accent2"/>
                </a:solidFill>
                <a:latin typeface="+mn-lt"/>
                <a:ea typeface="+mn-ea"/>
                <a:cs typeface="+mn-cs"/>
              </a:defRPr>
            </a:lvl1pPr>
            <a:lvl2pPr marL="742950" indent="-28575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800">
                <a:solidFill>
                  <a:srgbClr val="FF3300"/>
                </a:solidFill>
                <a:latin typeface="+mn-lt"/>
              </a:defRPr>
            </a:lvl2pPr>
            <a:lvl3pPr marL="11430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•"/>
              <a:defRPr sz="2400">
                <a:solidFill>
                  <a:srgbClr val="006600"/>
                </a:solidFill>
                <a:latin typeface="+mn-lt"/>
              </a:defRPr>
            </a:lvl3pPr>
            <a:lvl4pPr marL="16002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–"/>
              <a:defRPr sz="2000">
                <a:solidFill>
                  <a:srgbClr val="000000"/>
                </a:solidFill>
                <a:latin typeface="+mn-lt"/>
              </a:defRPr>
            </a:lvl4pPr>
            <a:lvl5pPr marL="2057400" indent="-228600" algn="l" rtl="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5pPr>
            <a:lvl6pPr marL="25146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6pPr>
            <a:lvl7pPr marL="29718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7pPr>
            <a:lvl8pPr marL="34290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8pPr>
            <a:lvl9pPr marL="3886200" indent="-228600" algn="l" rtl="0" fontAlgn="base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+mn-lt"/>
              </a:defRPr>
            </a:lvl9pPr>
          </a:lstStyle>
          <a:p>
            <a:pPr marL="0" indent="0">
              <a:buFontTx/>
              <a:buNone/>
              <a:defRPr/>
            </a:pPr>
            <a:r>
              <a:rPr lang="en-US" sz="2800" kern="0" dirty="0" smtClean="0">
                <a:solidFill>
                  <a:srgbClr val="C00000"/>
                </a:solidFill>
              </a:rPr>
              <a:t>396 ns</a:t>
            </a:r>
          </a:p>
          <a:p>
            <a:pPr marL="0" indent="0">
              <a:buFontTx/>
              <a:buNone/>
              <a:defRPr/>
            </a:pPr>
            <a:r>
              <a:rPr lang="en-US" sz="2800" kern="0" dirty="0" smtClean="0">
                <a:solidFill>
                  <a:srgbClr val="C00000"/>
                </a:solidFill>
              </a:rPr>
              <a:t>bunch  separation </a:t>
            </a:r>
          </a:p>
          <a:p>
            <a:pPr marL="0" indent="0">
              <a:buFontTx/>
              <a:buNone/>
              <a:defRPr/>
            </a:pPr>
            <a:r>
              <a:rPr lang="en-US" sz="2800" kern="0" dirty="0" smtClean="0">
                <a:solidFill>
                  <a:srgbClr val="C00000"/>
                </a:solidFill>
                <a:sym typeface="Wingdings" pitchFamily="2" charset="2"/>
              </a:rPr>
              <a:t> 59 m btw </a:t>
            </a:r>
            <a:r>
              <a:rPr lang="en-US" sz="2800" kern="0" dirty="0" err="1" smtClean="0">
                <a:solidFill>
                  <a:srgbClr val="C00000"/>
                </a:solidFill>
                <a:sym typeface="Wingdings" pitchFamily="2" charset="2"/>
              </a:rPr>
              <a:t>IPs</a:t>
            </a:r>
            <a:endParaRPr lang="en-US" sz="2800" kern="0" dirty="0">
              <a:solidFill>
                <a:srgbClr val="C00000"/>
              </a:solidFill>
            </a:endParaRP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24779451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pPr>
              <a:defRPr/>
            </a:pPr>
            <a:r>
              <a:rPr lang="en-US" sz="4000" dirty="0" err="1" smtClean="0"/>
              <a:t>Tevatron</a:t>
            </a:r>
            <a:r>
              <a:rPr lang="en-US" sz="4000" dirty="0" smtClean="0"/>
              <a:t>: Helical Orbits</a:t>
            </a:r>
            <a:endParaRPr lang="en-US" sz="4000" dirty="0"/>
          </a:p>
        </p:txBody>
      </p:sp>
      <p:sp>
        <p:nvSpPr>
          <p:cNvPr id="7171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7172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658C4163-4957-4B4E-9ECB-7ACE2D7CB3AD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5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7173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06831" y="990600"/>
            <a:ext cx="6165850" cy="56388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7174" name="Content Placeholder 2"/>
          <p:cNvSpPr>
            <a:spLocks noGrp="1"/>
          </p:cNvSpPr>
          <p:nvPr>
            <p:ph idx="1"/>
          </p:nvPr>
        </p:nvSpPr>
        <p:spPr>
          <a:xfrm>
            <a:off x="152400" y="990600"/>
            <a:ext cx="3200400" cy="2971800"/>
          </a:xfrm>
        </p:spPr>
        <p:txBody>
          <a:bodyPr/>
          <a:lstStyle/>
          <a:p>
            <a:pPr marL="0" indent="0">
              <a:buFontTx/>
              <a:buNone/>
            </a:pPr>
            <a:r>
              <a:rPr lang="en-US" altLang="en-US" dirty="0" smtClean="0"/>
              <a:t>separation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~ 12-15 </a:t>
            </a:r>
            <a:r>
              <a:rPr lang="en-US" altLang="en-US" dirty="0" smtClean="0"/>
              <a:t>mm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at 150 GeV</a:t>
            </a:r>
          </a:p>
          <a:p>
            <a:pPr marL="0" indent="0">
              <a:buFontTx/>
              <a:buNone/>
            </a:pPr>
            <a:endParaRPr lang="en-US" altLang="en-US" dirty="0" smtClean="0"/>
          </a:p>
          <a:p>
            <a:pPr marL="0" indent="0">
              <a:buFontTx/>
              <a:buNone/>
            </a:pPr>
            <a:r>
              <a:rPr lang="en-US" altLang="en-US" dirty="0" smtClean="0"/>
              <a:t>6-8 mm</a:t>
            </a:r>
          </a:p>
          <a:p>
            <a:pPr marL="0" indent="0">
              <a:buFontTx/>
              <a:buNone/>
            </a:pPr>
            <a:r>
              <a:rPr lang="en-US" altLang="en-US" dirty="0" smtClean="0"/>
              <a:t>at LB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057121478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266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1267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200EB1B-E021-405D-AAE5-CEEDA755697C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6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12292" name="Rectangle 2"/>
          <p:cNvSpPr>
            <a:spLocks noGrp="1" noChangeArrowheads="1"/>
          </p:cNvSpPr>
          <p:nvPr>
            <p:ph type="title"/>
          </p:nvPr>
        </p:nvSpPr>
        <p:spPr>
          <a:xfrm>
            <a:off x="71022" y="-34108"/>
            <a:ext cx="9072978" cy="547534"/>
          </a:xfrm>
        </p:spPr>
        <p:txBody>
          <a:bodyPr/>
          <a:lstStyle/>
          <a:p>
            <a:pPr eaLnBrk="1" hangingPunct="1">
              <a:defRPr/>
            </a:pPr>
            <a:r>
              <a:rPr lang="en-US" sz="3000" dirty="0" smtClean="0"/>
              <a:t>LR-Beam-Beam Effects in </a:t>
            </a:r>
            <a:r>
              <a:rPr lang="en-US" sz="3000" dirty="0" err="1" smtClean="0"/>
              <a:t>Tevatron</a:t>
            </a:r>
            <a:r>
              <a:rPr lang="en-US" sz="3000" dirty="0" smtClean="0"/>
              <a:t> (early Run II)</a:t>
            </a:r>
          </a:p>
        </p:txBody>
      </p:sp>
      <p:graphicFrame>
        <p:nvGraphicFramePr>
          <p:cNvPr id="11269" name="Object 3"/>
          <p:cNvGraphicFramePr>
            <a:graphicFrameLocks noChangeAspect="1"/>
          </p:cNvGraphicFramePr>
          <p:nvPr/>
        </p:nvGraphicFramePr>
        <p:xfrm>
          <a:off x="0" y="762000"/>
          <a:ext cx="7543800" cy="5732463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4127" name="Photo Editor Photo" r:id="rId4" imgW="5495238" imgH="4390476" progId="MSPhotoEd.3">
                  <p:embed/>
                </p:oleObj>
              </mc:Choice>
              <mc:Fallback>
                <p:oleObj name="Photo Editor Photo" r:id="rId4" imgW="5495238" imgH="4390476" progId="MSPhotoEd.3">
                  <p:embed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5">
                        <a:extLst>
                          <a:ext uri="{28A0092B-C50C-407E-A947-70E740481C1C}">
                            <a14:useLocalDpi xmlns:a14="http://schemas.microsoft.com/office/drawing/2010/main" val="0"/>
                          </a:ext>
                        </a:extLst>
                      </a:blip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0" y="762000"/>
                        <a:ext cx="7543800" cy="5732463"/>
                      </a:xfrm>
                      <a:prstGeom prst="rect">
                        <a:avLst/>
                      </a:prstGeom>
                      <a:noFill/>
                      <a:ln>
                        <a:noFill/>
                      </a:ln>
                      <a:effectLst/>
                      <a:extLst>
                        <a:ext uri="{909E8E84-426E-40DD-AFC4-6F175D3DCCD1}">
                          <a14:hiddenFill xmlns:a14="http://schemas.microsoft.com/office/drawing/2010/main">
                            <a:solidFill>
                              <a:schemeClr val="accent1"/>
                            </a:solidFill>
                          </a14:hiddenFill>
                        </a:ext>
                        <a:ext uri="{91240B29-F687-4F45-9708-019B960494DF}">
                          <a14:hiddenLine xmlns:a14="http://schemas.microsoft.com/office/drawing/2010/main" w="9525">
                            <a:solidFill>
                              <a:schemeClr val="tx1"/>
                            </a:solidFill>
                            <a:miter lim="800000"/>
                            <a:headEnd/>
                            <a:tailEnd/>
                          </a14:hiddenLine>
                        </a:ext>
                        <a:ext uri="{AF507438-7753-43E0-B8FC-AC1667EBCBE1}">
                          <a14:hiddenEffects xmlns:a14="http://schemas.microsoft.com/office/drawing/2010/main">
                            <a:effectLst>
                              <a:outerShdw dist="35921" dir="2700000" algn="ctr" rotWithShape="0">
                                <a:schemeClr val="bg2"/>
                              </a:outerShdw>
                            </a:effectLst>
                          </a14:hiddenEffects>
                        </a:ext>
                      </a:extLst>
                    </p:spPr>
                  </p:pic>
                </p:oleObj>
              </mc:Fallback>
            </mc:AlternateContent>
          </a:graphicData>
        </a:graphic>
      </p:graphicFrame>
      <p:sp>
        <p:nvSpPr>
          <p:cNvPr id="30724" name="AutoShape 4"/>
          <p:cNvSpPr>
            <a:spLocks noChangeArrowheads="1"/>
          </p:cNvSpPr>
          <p:nvPr/>
        </p:nvSpPr>
        <p:spPr bwMode="auto">
          <a:xfrm>
            <a:off x="5715000" y="1676400"/>
            <a:ext cx="3429000" cy="4038600"/>
          </a:xfrm>
          <a:prstGeom prst="wedgeRectCallout">
            <a:avLst>
              <a:gd name="adj1" fmla="val -85787"/>
              <a:gd name="adj2" fmla="val -14620"/>
            </a:avLst>
          </a:prstGeom>
          <a:solidFill>
            <a:srgbClr val="99CC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Loss in Low-Beta squeeze: </a:t>
            </a:r>
          </a:p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fixed by rearranging</a:t>
            </a:r>
          </a:p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</a:rPr>
              <a:t>separator voltages in squeeze, so d/</a:t>
            </a: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 increased from 1.8</a:t>
            </a: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  <a:sym typeface="Wingdings" panose="05000000000000000000" pitchFamily="2" charset="2"/>
              </a:rPr>
              <a:t></a:t>
            </a:r>
            <a:r>
              <a:rPr lang="en-US" altLang="en-US" sz="2400">
                <a:solidFill>
                  <a:srgbClr val="990000"/>
                </a:solidFill>
                <a:latin typeface="Comic Sans MS" panose="030F0702030302020204" pitchFamily="66" charset="0"/>
                <a:sym typeface="Symbol" panose="05050102010706020507" pitchFamily="18" charset="2"/>
              </a:rPr>
              <a:t>2.7</a:t>
            </a:r>
            <a:r>
              <a:rPr lang="en-US" altLang="en-US" sz="2800">
                <a:solidFill>
                  <a:srgbClr val="990000"/>
                </a:solidFill>
                <a:latin typeface="Comic Sans MS" panose="030F0702030302020204" pitchFamily="66" charset="0"/>
              </a:rPr>
              <a:t> </a:t>
            </a:r>
          </a:p>
        </p:txBody>
      </p:sp>
      <p:sp>
        <p:nvSpPr>
          <p:cNvPr id="30725" name="AutoShape 5"/>
          <p:cNvSpPr>
            <a:spLocks noChangeArrowheads="1"/>
          </p:cNvSpPr>
          <p:nvPr/>
        </p:nvSpPr>
        <p:spPr bwMode="auto">
          <a:xfrm>
            <a:off x="4800600" y="685800"/>
            <a:ext cx="3429000" cy="762000"/>
          </a:xfrm>
          <a:prstGeom prst="wedgeRectCallout">
            <a:avLst>
              <a:gd name="adj1" fmla="val -82963"/>
              <a:gd name="adj2" fmla="val 283125"/>
            </a:avLst>
          </a:prstGeom>
          <a:solidFill>
            <a:srgbClr val="00FF00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>
                <a:solidFill>
                  <a:srgbClr val="0033CC"/>
                </a:solidFill>
                <a:latin typeface="Comic Sans MS" panose="030F0702030302020204" pitchFamily="66" charset="0"/>
              </a:rPr>
              <a:t>on 150 GeV helix</a:t>
            </a:r>
          </a:p>
        </p:txBody>
      </p:sp>
      <p:sp>
        <p:nvSpPr>
          <p:cNvPr id="11272" name="Text Box 6"/>
          <p:cNvSpPr txBox="1">
            <a:spLocks noChangeArrowheads="1"/>
          </p:cNvSpPr>
          <p:nvPr/>
        </p:nvSpPr>
        <p:spPr bwMode="auto">
          <a:xfrm>
            <a:off x="228600" y="914400"/>
            <a:ext cx="1774825" cy="488950"/>
          </a:xfrm>
          <a:prstGeom prst="rect">
            <a:avLst/>
          </a:prstGeom>
          <a:solidFill>
            <a:srgbClr val="CCFFFF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lnSpc>
                <a:spcPct val="130000"/>
              </a:lnSpc>
              <a:buFont typeface="Wingdings" panose="05000000000000000000" pitchFamily="2" charset="2"/>
              <a:buNone/>
            </a:pPr>
            <a:r>
              <a:rPr lang="en-US" altLang="en-US" sz="2000">
                <a:solidFill>
                  <a:schemeClr val="tx1"/>
                </a:solidFill>
                <a:latin typeface="Comic Sans MS" panose="030F0702030302020204" pitchFamily="66" charset="0"/>
              </a:rPr>
              <a:t>Mar 13, 2002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82096255"/>
      </p:ext>
    </p:extLst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307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 nodeType="clickPar">
                      <p:stCondLst>
                        <p:cond delay="indefinite"/>
                      </p:stCondLst>
                      <p:childTnLst>
                        <p:par>
                          <p:cTn id="10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8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7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307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0724" grpId="0" animBg="1" autoUpdateAnimBg="0"/>
      <p:bldP spid="30725" grpId="0" animBg="1" autoUpdateAnimBg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 showMasterPhAnim="0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Footer Placeholder 4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2291" name="Slide Number Placeholder 5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89776414-6FDE-4F4F-8FC8-B27C30335B5C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7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sp>
        <p:nvSpPr>
          <p:cNvPr id="9220" name="Rectangle 2"/>
          <p:cNvSpPr>
            <a:spLocks noGrp="1" noChangeArrowheads="1"/>
          </p:cNvSpPr>
          <p:nvPr>
            <p:ph type="title"/>
          </p:nvPr>
        </p:nvSpPr>
        <p:spPr>
          <a:xfrm>
            <a:off x="228600" y="-57427"/>
            <a:ext cx="8839200" cy="933635"/>
          </a:xfrm>
        </p:spPr>
        <p:txBody>
          <a:bodyPr/>
          <a:lstStyle/>
          <a:p>
            <a:pPr eaLnBrk="1" hangingPunct="1">
              <a:lnSpc>
                <a:spcPts val="3000"/>
              </a:lnSpc>
              <a:defRPr/>
            </a:pPr>
            <a:r>
              <a:rPr lang="en-US" sz="3200" dirty="0" smtClean="0"/>
              <a:t>Separated beams – Long-range</a:t>
            </a:r>
            <a:r>
              <a:rPr lang="en-US" dirty="0" smtClean="0"/>
              <a:t/>
            </a:r>
            <a:br>
              <a:rPr lang="en-US" dirty="0" smtClean="0"/>
            </a:br>
            <a:r>
              <a:rPr lang="en-US" sz="3200" dirty="0" smtClean="0"/>
              <a:t>effects at injection, ramp, squeeze </a:t>
            </a:r>
          </a:p>
        </p:txBody>
      </p:sp>
      <p:pic>
        <p:nvPicPr>
          <p:cNvPr id="12293" name="Picture 2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66800" y="1003300"/>
            <a:ext cx="7315200" cy="565308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4" name="Text Box 7"/>
          <p:cNvSpPr txBox="1">
            <a:spLocks noChangeArrowheads="1"/>
          </p:cNvSpPr>
          <p:nvPr/>
        </p:nvSpPr>
        <p:spPr bwMode="auto">
          <a:xfrm>
            <a:off x="2438400" y="4953000"/>
            <a:ext cx="1327150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FF0000"/>
                </a:solidFill>
              </a:rPr>
              <a:t>at injection</a:t>
            </a:r>
          </a:p>
        </p:txBody>
      </p:sp>
      <p:pic>
        <p:nvPicPr>
          <p:cNvPr id="12295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9725" y="3317875"/>
            <a:ext cx="2657475" cy="7778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296" name="Text Box 7"/>
          <p:cNvSpPr txBox="1">
            <a:spLocks noChangeArrowheads="1"/>
          </p:cNvSpPr>
          <p:nvPr/>
        </p:nvSpPr>
        <p:spPr bwMode="auto">
          <a:xfrm>
            <a:off x="5410200" y="3962400"/>
            <a:ext cx="2789238" cy="400050"/>
          </a:xfrm>
          <a:prstGeom prst="rect">
            <a:avLst/>
          </a:prstGeom>
          <a:solidFill>
            <a:schemeClr val="bg1"/>
          </a:solidFill>
          <a:ln>
            <a:noFill/>
          </a:ln>
          <a:effectLst/>
          <a:extLs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000">
                <a:solidFill>
                  <a:srgbClr val="800000"/>
                </a:solidFill>
              </a:rPr>
              <a:t>Diffusion on b-b aperture</a:t>
            </a:r>
          </a:p>
        </p:txBody>
      </p:sp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6842456"/>
      </p:ext>
    </p:extLst>
  </p:cSld>
  <p:clrMapOvr>
    <a:masterClrMapping/>
  </p:clrMapOvr>
  <p:transition>
    <p:random/>
  </p:transition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656948"/>
          </a:xfrm>
        </p:spPr>
        <p:txBody>
          <a:bodyPr/>
          <a:lstStyle/>
          <a:p>
            <a:pPr>
              <a:defRPr/>
            </a:pPr>
            <a:r>
              <a:rPr lang="en-US" sz="4400" dirty="0" smtClean="0"/>
              <a:t>Losses Driven by Opposite Beam</a:t>
            </a:r>
            <a:endParaRPr lang="en-US" sz="4400" dirty="0"/>
          </a:p>
        </p:txBody>
      </p:sp>
      <p:sp>
        <p:nvSpPr>
          <p:cNvPr id="14339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dirty="0" smtClean="0">
                <a:solidFill>
                  <a:schemeClr val="tx1"/>
                </a:solidFill>
              </a:rPr>
              <a:t>V.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Shilsev</a:t>
            </a:r>
            <a:r>
              <a:rPr lang="en-US" altLang="en-US" sz="1400" dirty="0" smtClean="0">
                <a:solidFill>
                  <a:schemeClr val="tx1"/>
                </a:solidFill>
              </a:rPr>
              <a:t> | </a:t>
            </a:r>
            <a:r>
              <a:rPr lang="en-US" altLang="en-US" sz="1400" dirty="0" err="1" smtClean="0">
                <a:solidFill>
                  <a:schemeClr val="tx1"/>
                </a:solidFill>
              </a:rPr>
              <a:t>TeV</a:t>
            </a:r>
            <a:r>
              <a:rPr lang="en-US" altLang="en-US" sz="1400" dirty="0" smtClean="0">
                <a:solidFill>
                  <a:schemeClr val="tx1"/>
                </a:solidFill>
              </a:rPr>
              <a:t> LR-BB and BBC</a:t>
            </a:r>
          </a:p>
        </p:txBody>
      </p:sp>
      <p:sp>
        <p:nvSpPr>
          <p:cNvPr id="14340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ED36DDF4-B2B5-4A6B-A680-E0EE24A51892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8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4341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0038" y="847448"/>
            <a:ext cx="7860461" cy="601055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4343" name="TextBox 6"/>
          <p:cNvSpPr txBox="1">
            <a:spLocks noChangeArrowheads="1"/>
          </p:cNvSpPr>
          <p:nvPr/>
        </p:nvSpPr>
        <p:spPr bwMode="auto">
          <a:xfrm rot="-5400000">
            <a:off x="-1377113" y="3495209"/>
            <a:ext cx="5710153" cy="523220"/>
          </a:xfrm>
          <a:prstGeom prst="rect">
            <a:avLst/>
          </a:prstGeom>
          <a:solidFill>
            <a:schemeClr val="bg1"/>
          </a:solidFill>
          <a:ln>
            <a:noFill/>
          </a:ln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Proton loss rate at 150 GeV </a:t>
            </a:r>
            <a:r>
              <a:rPr lang="en-US" altLang="en-US" sz="2800" i="1" dirty="0"/>
              <a:t>1/</a:t>
            </a:r>
            <a:r>
              <a:rPr lang="en-US" altLang="en-US" sz="2800" i="1" dirty="0">
                <a:sym typeface="Symbol" panose="05050102010706020507" pitchFamily="18" charset="2"/>
              </a:rPr>
              <a:t></a:t>
            </a:r>
            <a:r>
              <a:rPr lang="en-US" altLang="en-US" sz="2800" i="1" baseline="-25000" dirty="0">
                <a:sym typeface="Symbol" panose="05050102010706020507" pitchFamily="18" charset="2"/>
              </a:rPr>
              <a:t>p</a:t>
            </a:r>
            <a:r>
              <a:rPr lang="en-US" altLang="en-US" sz="2800" dirty="0"/>
              <a:t> (%/h)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  <p:sp>
        <p:nvSpPr>
          <p:cNvPr id="14342" name="TextBox 2"/>
          <p:cNvSpPr txBox="1">
            <a:spLocks noChangeArrowheads="1"/>
          </p:cNvSpPr>
          <p:nvPr/>
        </p:nvSpPr>
        <p:spPr bwMode="auto">
          <a:xfrm>
            <a:off x="2162531" y="6334125"/>
            <a:ext cx="5454650" cy="523875"/>
          </a:xfrm>
          <a:prstGeom prst="rect">
            <a:avLst/>
          </a:prstGeom>
          <a:solidFill>
            <a:schemeClr val="bg1"/>
          </a:solidFill>
          <a:ln>
            <a:noFill/>
          </a:ln>
          <a:extLst/>
        </p:spPr>
        <p:txBody>
          <a:bodyPr wrap="none">
            <a:spAutoFit/>
          </a:bodyPr>
          <a:lstStyle>
            <a:lvl1pPr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/>
            <a:r>
              <a:rPr lang="en-US" altLang="en-US" sz="2800" dirty="0"/>
              <a:t>Total number of antiprotons </a:t>
            </a:r>
            <a:r>
              <a:rPr lang="en-US" altLang="en-US" sz="2800" i="1" dirty="0"/>
              <a:t>N</a:t>
            </a:r>
            <a:r>
              <a:rPr lang="en-US" altLang="en-US" sz="2800" i="1" baseline="-25000" dirty="0"/>
              <a:t>a</a:t>
            </a:r>
            <a:r>
              <a:rPr lang="en-US" altLang="en-US" sz="2800" i="1" dirty="0"/>
              <a:t> </a:t>
            </a:r>
            <a:r>
              <a:rPr lang="en-US" altLang="en-US" sz="2800" dirty="0"/>
              <a:t>(10</a:t>
            </a:r>
            <a:r>
              <a:rPr lang="en-US" altLang="en-US" sz="2800" baseline="30000" dirty="0"/>
              <a:t>9</a:t>
            </a:r>
            <a:r>
              <a:rPr lang="en-US" altLang="en-US" sz="2800" dirty="0"/>
              <a:t>)</a:t>
            </a:r>
          </a:p>
        </p:txBody>
      </p:sp>
    </p:spTree>
    <p:extLst>
      <p:ext uri="{BB962C8B-B14F-4D97-AF65-F5344CB8AC3E}">
        <p14:creationId xmlns:p14="http://schemas.microsoft.com/office/powerpoint/2010/main" val="98118029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304800" y="0"/>
            <a:ext cx="8686800" cy="714375"/>
          </a:xfrm>
        </p:spPr>
        <p:txBody>
          <a:bodyPr/>
          <a:lstStyle/>
          <a:p>
            <a:pPr>
              <a:defRPr/>
            </a:pPr>
            <a:r>
              <a:rPr lang="en-US" sz="4000" dirty="0" smtClean="0"/>
              <a:t>E</a:t>
            </a:r>
            <a:r>
              <a:rPr lang="en-US" sz="4000" dirty="0" smtClean="0"/>
              <a:t>mpirically Found Dependencies</a:t>
            </a:r>
            <a:endParaRPr lang="en-US" sz="4000" dirty="0"/>
          </a:p>
        </p:txBody>
      </p:sp>
      <p:sp>
        <p:nvSpPr>
          <p:cNvPr id="13315" name="Content Placeholder 2"/>
          <p:cNvSpPr>
            <a:spLocks noGrp="1"/>
          </p:cNvSpPr>
          <p:nvPr>
            <p:ph idx="1"/>
          </p:nvPr>
        </p:nvSpPr>
        <p:spPr>
          <a:xfrm>
            <a:off x="0" y="838200"/>
            <a:ext cx="9144000" cy="5181600"/>
          </a:xfrm>
        </p:spPr>
        <p:txBody>
          <a:bodyPr/>
          <a:lstStyle/>
          <a:p>
            <a:r>
              <a:rPr lang="en-US" altLang="en-US" smtClean="0"/>
              <a:t>Losses were dependent on :</a:t>
            </a:r>
          </a:p>
          <a:p>
            <a:endParaRPr lang="en-US" altLang="en-US" smtClean="0"/>
          </a:p>
          <a:p>
            <a:endParaRPr lang="en-US" altLang="en-US" smtClean="0"/>
          </a:p>
          <a:p>
            <a:r>
              <a:rPr lang="en-US" altLang="en-US" smtClean="0"/>
              <a:t>Therefore: focus on Separation, emittances, tunes: </a:t>
            </a:r>
          </a:p>
        </p:txBody>
      </p:sp>
      <p:sp>
        <p:nvSpPr>
          <p:cNvPr id="13316" name="Footer Placeholder 3"/>
          <p:cNvSpPr>
            <a:spLocks noGrp="1"/>
          </p:cNvSpPr>
          <p:nvPr>
            <p:ph type="ftr" sz="quarter" idx="11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1400" smtClean="0">
                <a:solidFill>
                  <a:schemeClr val="tx1"/>
                </a:solidFill>
              </a:rPr>
              <a:t>V. Shilsev | TeV LR-BB and BBC</a:t>
            </a:r>
          </a:p>
        </p:txBody>
      </p:sp>
      <p:sp>
        <p:nvSpPr>
          <p:cNvPr id="13317" name="Slide Number Placeholder 4"/>
          <p:cNvSpPr>
            <a:spLocks noGrp="1"/>
          </p:cNvSpPr>
          <p:nvPr>
            <p:ph type="sldNum" sz="quarter" idx="12"/>
          </p:nvPr>
        </p:nvSpPr>
        <p:spPr>
          <a:noFill/>
        </p:spPr>
        <p:txBody>
          <a:bodyPr/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fld id="{AC004986-E92D-4E42-9EF7-3D3D44720A3F}" type="slidenum">
              <a:rPr lang="en-US" altLang="en-US" sz="1400">
                <a:solidFill>
                  <a:schemeClr val="tx1"/>
                </a:solidFill>
              </a:rPr>
              <a:pPr eaLnBrk="1" hangingPunct="1">
                <a:spcBef>
                  <a:spcPct val="0"/>
                </a:spcBef>
                <a:buFontTx/>
                <a:buNone/>
              </a:pPr>
              <a:t>9</a:t>
            </a:fld>
            <a:endParaRPr lang="en-US" altLang="en-US" sz="1400">
              <a:solidFill>
                <a:schemeClr val="tx1"/>
              </a:solidFill>
            </a:endParaRPr>
          </a:p>
        </p:txBody>
      </p:sp>
      <p:pic>
        <p:nvPicPr>
          <p:cNvPr id="1331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0" y="1371600"/>
            <a:ext cx="9144000" cy="1122363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1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52400" y="3151188"/>
            <a:ext cx="5095875" cy="370681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248275" y="3308350"/>
            <a:ext cx="3833813" cy="68103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10200" y="3989388"/>
            <a:ext cx="2495550" cy="39052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8300" y="4286250"/>
            <a:ext cx="2781300" cy="3619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332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95925" y="4664869"/>
            <a:ext cx="3114675" cy="5365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3324" name="TextBox 5"/>
          <p:cNvSpPr txBox="1">
            <a:spLocks noChangeArrowheads="1"/>
          </p:cNvSpPr>
          <p:nvPr/>
        </p:nvSpPr>
        <p:spPr bwMode="auto">
          <a:xfrm>
            <a:off x="5280025" y="5157391"/>
            <a:ext cx="3330575" cy="120015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>
            <a:spAutoFit/>
          </a:bodyPr>
          <a:lstStyle>
            <a:lvl1pPr eaLnBrk="0" hangingPunct="0">
              <a:spcBef>
                <a:spcPct val="20000"/>
              </a:spcBef>
              <a:buChar char="•"/>
              <a:defRPr sz="3200">
                <a:solidFill>
                  <a:schemeClr val="accent2"/>
                </a:solidFill>
                <a:latin typeface="Times New Roman" panose="02020603050405020304" pitchFamily="18" charset="0"/>
              </a:defRPr>
            </a:lvl1pPr>
            <a:lvl2pPr marL="742950" indent="-285750" eaLnBrk="0" hangingPunct="0">
              <a:spcBef>
                <a:spcPct val="20000"/>
              </a:spcBef>
              <a:buChar char="–"/>
              <a:defRPr sz="2800">
                <a:solidFill>
                  <a:srgbClr val="FF3300"/>
                </a:solidFill>
                <a:latin typeface="Times New Roman" panose="02020603050405020304" pitchFamily="18" charset="0"/>
              </a:defRPr>
            </a:lvl2pPr>
            <a:lvl3pPr marL="1143000" indent="-228600" eaLnBrk="0" hangingPunct="0">
              <a:spcBef>
                <a:spcPct val="20000"/>
              </a:spcBef>
              <a:buChar char="•"/>
              <a:defRPr sz="2400">
                <a:solidFill>
                  <a:srgbClr val="006600"/>
                </a:solidFill>
                <a:latin typeface="Times New Roman" panose="02020603050405020304" pitchFamily="18" charset="0"/>
              </a:defRPr>
            </a:lvl3pPr>
            <a:lvl4pPr marL="1600200" indent="-228600" eaLnBrk="0" hangingPunct="0">
              <a:spcBef>
                <a:spcPct val="20000"/>
              </a:spcBef>
              <a:buChar char="–"/>
              <a:defRPr sz="2000">
                <a:solidFill>
                  <a:srgbClr val="000000"/>
                </a:solidFill>
                <a:latin typeface="Times New Roman" panose="02020603050405020304" pitchFamily="18" charset="0"/>
              </a:defRPr>
            </a:lvl4pPr>
            <a:lvl5pPr marL="2057400" indent="-228600" eaLnBrk="0" hangingPunct="0">
              <a:spcBef>
                <a:spcPct val="20000"/>
              </a:spcBef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20000"/>
              </a:spcBef>
              <a:spcAft>
                <a:spcPct val="0"/>
              </a:spcAft>
              <a:buChar char="»"/>
              <a:defRPr sz="2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Decreased Q’ to ~3 and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then to ~0 (new </a:t>
            </a:r>
            <a:r>
              <a:rPr lang="en-US" altLang="en-US" sz="2400" dirty="0" err="1">
                <a:solidFill>
                  <a:schemeClr val="tx1"/>
                </a:solidFill>
              </a:rPr>
              <a:t>octupole</a:t>
            </a:r>
            <a:r>
              <a:rPr lang="en-US" altLang="en-US" sz="2400" dirty="0">
                <a:solidFill>
                  <a:schemeClr val="tx1"/>
                </a:solidFill>
              </a:rPr>
              <a:t> </a:t>
            </a:r>
          </a:p>
          <a:p>
            <a:pPr eaLnBrk="1" hangingPunct="1">
              <a:spcBef>
                <a:spcPct val="0"/>
              </a:spcBef>
              <a:buFontTx/>
              <a:buNone/>
            </a:pPr>
            <a:r>
              <a:rPr lang="en-US" altLang="en-US" sz="2400" dirty="0">
                <a:solidFill>
                  <a:schemeClr val="tx1"/>
                </a:solidFill>
              </a:rPr>
              <a:t>circuits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r>
              <a:rPr lang="en-US" altLang="en-US" smtClean="0"/>
              <a:t>11/30/2015</a:t>
            </a:r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3209427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FNAL_TemplateMac_060514">
  <a:themeElements>
    <a:clrScheme name="Fermilab">
      <a:dk1>
        <a:srgbClr val="004C97"/>
      </a:dk1>
      <a:lt1>
        <a:srgbClr val="FFFFFF"/>
      </a:lt1>
      <a:dk2>
        <a:srgbClr val="004C9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404040"/>
      </a:accent6>
      <a:hlink>
        <a:srgbClr val="0000FF"/>
      </a:hlink>
      <a:folHlink>
        <a:srgbClr val="800080"/>
      </a:folHlink>
    </a:clrScheme>
    <a:fontScheme name="Office Classic 2">
      <a:maj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ajorFont>
      <a:minorFont>
        <a:latin typeface="Arial"/>
        <a:ea typeface=""/>
        <a:cs typeface=""/>
        <a:font script="Jpan" typeface="ＭＳ Ｐゴシック"/>
        <a:font script="Hang" typeface="돋움"/>
        <a:font script="Hans" typeface="华文新魏"/>
        <a:font script="Hant" typeface="微軟正黑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B6CED81E-951A-4DFA-9287-6DC86C25A1D3}"/>
    </a:ext>
  </a:extLst>
</a:theme>
</file>

<file path=ppt/theme/theme2.xml><?xml version="1.0" encoding="utf-8"?>
<a:theme xmlns:a="http://schemas.openxmlformats.org/drawingml/2006/main" name="Fermilab: Footer Only">
  <a:themeElements>
    <a:clrScheme name="Fermilab 1">
      <a:dk1>
        <a:srgbClr val="003087"/>
      </a:dk1>
      <a:lt1>
        <a:srgbClr val="FFFFFF"/>
      </a:lt1>
      <a:dk2>
        <a:srgbClr val="003087"/>
      </a:dk2>
      <a:lt2>
        <a:srgbClr val="FFFFFF"/>
      </a:lt2>
      <a:accent1>
        <a:srgbClr val="99D6EA"/>
      </a:accent1>
      <a:accent2>
        <a:srgbClr val="DB720C"/>
      </a:accent2>
      <a:accent3>
        <a:srgbClr val="519A24"/>
      </a:accent3>
      <a:accent4>
        <a:srgbClr val="AF272F"/>
      </a:accent4>
      <a:accent5>
        <a:srgbClr val="00B5E2"/>
      </a:accent5>
      <a:accent6>
        <a:srgbClr val="505050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  <a:extLst>
    <a:ext uri="{05A4C25C-085E-4340-85A3-A5531E510DB2}">
      <thm15:themeFamily xmlns:thm15="http://schemas.microsoft.com/office/thememl/2012/main" name="Presentation1" id="{FA6561EA-5476-4052-84D7-7BCA5B4A2A6E}" vid="{3CED6F7E-0C40-4358-9557-CEEF733EC329}"/>
    </a:ext>
  </a:extLst>
</a:theme>
</file>

<file path=ppt/theme/theme3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ppt/theme/theme4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blank</Template>
  <TotalTime>8561</TotalTime>
  <Words>1579</Words>
  <Application>Microsoft Office PowerPoint</Application>
  <PresentationFormat>On-screen Show (4:3)</PresentationFormat>
  <Paragraphs>334</Paragraphs>
  <Slides>35</Slides>
  <Notes>18</Notes>
  <HiddenSlides>0</HiddenSlides>
  <MMClips>0</MMClips>
  <ScaleCrop>false</ScaleCrop>
  <HeadingPairs>
    <vt:vector size="8" baseType="variant">
      <vt:variant>
        <vt:lpstr>Fonts Used</vt:lpstr>
      </vt:variant>
      <vt:variant>
        <vt:i4>12</vt:i4>
      </vt:variant>
      <vt:variant>
        <vt:lpstr>Theme</vt:lpstr>
      </vt:variant>
      <vt:variant>
        <vt:i4>2</vt:i4>
      </vt:variant>
      <vt:variant>
        <vt:lpstr>Embedded OLE Servers</vt:lpstr>
      </vt:variant>
      <vt:variant>
        <vt:i4>2</vt:i4>
      </vt:variant>
      <vt:variant>
        <vt:lpstr>Slide Titles</vt:lpstr>
      </vt:variant>
      <vt:variant>
        <vt:i4>35</vt:i4>
      </vt:variant>
    </vt:vector>
  </HeadingPairs>
  <TitlesOfParts>
    <vt:vector size="51" baseType="lpstr">
      <vt:lpstr>Arial Unicode MS</vt:lpstr>
      <vt:lpstr>ＭＳ Ｐゴシック</vt:lpstr>
      <vt:lpstr>ＭＳ Ｐゴシック</vt:lpstr>
      <vt:lpstr>Arial</vt:lpstr>
      <vt:lpstr>Calibri</vt:lpstr>
      <vt:lpstr>Comic Sans MS</vt:lpstr>
      <vt:lpstr>Gabriola</vt:lpstr>
      <vt:lpstr>Geneva</vt:lpstr>
      <vt:lpstr>Helvetica</vt:lpstr>
      <vt:lpstr>Symbol</vt:lpstr>
      <vt:lpstr>Times New Roman</vt:lpstr>
      <vt:lpstr>Wingdings</vt:lpstr>
      <vt:lpstr>FNAL_TemplateMac_060514</vt:lpstr>
      <vt:lpstr>Fermilab: Footer Only</vt:lpstr>
      <vt:lpstr>Photo Editor Photo</vt:lpstr>
      <vt:lpstr>Equation</vt:lpstr>
      <vt:lpstr>Tevatron Collider at Fermilab (Oct. 13, 1985 - Sep.30, 2011)</vt:lpstr>
      <vt:lpstr>Long Range Beam-Beam Effects in the Tevatron p-pbar Collider Run II: Operational Realities &amp; Corrections/TELs</vt:lpstr>
      <vt:lpstr>Long-range beam-beam – arguably, #1 Tevatron Run II Issue</vt:lpstr>
      <vt:lpstr>36 proton x 36 antiproton bunches </vt:lpstr>
      <vt:lpstr>Tevatron: Helical Orbits</vt:lpstr>
      <vt:lpstr>LR-Beam-Beam Effects in Tevatron (early Run II)</vt:lpstr>
      <vt:lpstr>Separated beams – Long-range effects at injection, ramp, squeeze </vt:lpstr>
      <vt:lpstr>Losses Driven by Opposite Beam</vt:lpstr>
      <vt:lpstr>Empirically Found Dependencies</vt:lpstr>
      <vt:lpstr>Beam-beam During Collisions</vt:lpstr>
      <vt:lpstr>Situation at Low-beta: Confinement</vt:lpstr>
      <vt:lpstr> Luminosity Lifetime Constituents</vt:lpstr>
      <vt:lpstr>Total Luminosity Loss due to Beam-Beam</vt:lpstr>
      <vt:lpstr>Effect of b* Chromaticity: Simulation  Practical Implementation</vt:lpstr>
      <vt:lpstr>What helped us to reduce LRBB-effects</vt:lpstr>
      <vt:lpstr>Electron Lenses for BB-Compensation – First time@Tevatron</vt:lpstr>
      <vt:lpstr>Tevatron Electron Lens #1 (F48): 24/7 operation 2001-2011</vt:lpstr>
      <vt:lpstr>TEL2 (A11): 24/7 operation &amp; studies 2004-2011</vt:lpstr>
      <vt:lpstr>TELs: Electron Charge Distribution</vt:lpstr>
      <vt:lpstr>TEL e-beam aligned and timed on protons</vt:lpstr>
      <vt:lpstr>TELs: Long-Range Beam-Beam Compensation</vt:lpstr>
      <vt:lpstr>Effects of Long-Range Beam-Beam @ Collisions </vt:lpstr>
      <vt:lpstr>Some Facts on Electron Lenses</vt:lpstr>
      <vt:lpstr> Electron Lens Doubles Beam Lifetime</vt:lpstr>
      <vt:lpstr>Emittance Growth of A33 Suppressed by TEL-1</vt:lpstr>
      <vt:lpstr>Long-Range Beam-Beam @ Collisions </vt:lpstr>
      <vt:lpstr>Electron Lens as a Wire – 1st time @Tevatron</vt:lpstr>
      <vt:lpstr>MD results: moving e- beam around p/pbars</vt:lpstr>
      <vt:lpstr>Tuneshift vs e- beam position: 0.007</vt:lpstr>
      <vt:lpstr>Proton Hor tuneshift dQ_x vs d_x, d_y</vt:lpstr>
      <vt:lpstr>Summary</vt:lpstr>
      <vt:lpstr>Tevatron Parameters</vt:lpstr>
      <vt:lpstr>What we’ve found empirically</vt:lpstr>
      <vt:lpstr>TEL2  on  One Proton Bunch P12</vt:lpstr>
      <vt:lpstr>LIFETRAC Simulation of TEL </vt:lpstr>
    </vt:vector>
  </TitlesOfParts>
  <Company>Sandbox Studio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Presentation Title — one line or two lines</dc:title>
  <dc:creator>Sergei Nagaitsev x4397 11291N</dc:creator>
  <cp:lastModifiedBy>Vladimir Shiltsev x5241 11340N</cp:lastModifiedBy>
  <cp:revision>105</cp:revision>
  <cp:lastPrinted>2014-01-20T19:40:21Z</cp:lastPrinted>
  <dcterms:created xsi:type="dcterms:W3CDTF">2015-11-11T21:26:41Z</dcterms:created>
  <dcterms:modified xsi:type="dcterms:W3CDTF">2015-11-29T08:24:44Z</dcterms:modified>
</cp:coreProperties>
</file>