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65"/>
  </p:notesMasterIdLst>
  <p:handoutMasterIdLst>
    <p:handoutMasterId r:id="rId66"/>
  </p:handoutMasterIdLst>
  <p:sldIdLst>
    <p:sldId id="265" r:id="rId3"/>
    <p:sldId id="435" r:id="rId4"/>
    <p:sldId id="510" r:id="rId5"/>
    <p:sldId id="465" r:id="rId6"/>
    <p:sldId id="441" r:id="rId7"/>
    <p:sldId id="329" r:id="rId8"/>
    <p:sldId id="330" r:id="rId9"/>
    <p:sldId id="332" r:id="rId10"/>
    <p:sldId id="458" r:id="rId11"/>
    <p:sldId id="334" r:id="rId12"/>
    <p:sldId id="357" r:id="rId13"/>
    <p:sldId id="320" r:id="rId14"/>
    <p:sldId id="337" r:id="rId15"/>
    <p:sldId id="319" r:id="rId16"/>
    <p:sldId id="447" r:id="rId17"/>
    <p:sldId id="339" r:id="rId18"/>
    <p:sldId id="508" r:id="rId19"/>
    <p:sldId id="509" r:id="rId20"/>
    <p:sldId id="440" r:id="rId21"/>
    <p:sldId id="438" r:id="rId22"/>
    <p:sldId id="450" r:id="rId23"/>
    <p:sldId id="449" r:id="rId24"/>
    <p:sldId id="445" r:id="rId25"/>
    <p:sldId id="446" r:id="rId26"/>
    <p:sldId id="451" r:id="rId27"/>
    <p:sldId id="362" r:id="rId28"/>
    <p:sldId id="365" r:id="rId29"/>
    <p:sldId id="366" r:id="rId30"/>
    <p:sldId id="367" r:id="rId31"/>
    <p:sldId id="370" r:id="rId32"/>
    <p:sldId id="374" r:id="rId33"/>
    <p:sldId id="369" r:id="rId34"/>
    <p:sldId id="375" r:id="rId35"/>
    <p:sldId id="376" r:id="rId36"/>
    <p:sldId id="462" r:id="rId37"/>
    <p:sldId id="459" r:id="rId38"/>
    <p:sldId id="382" r:id="rId39"/>
    <p:sldId id="463" r:id="rId40"/>
    <p:sldId id="384" r:id="rId41"/>
    <p:sldId id="443" r:id="rId42"/>
    <p:sldId id="464" r:id="rId43"/>
    <p:sldId id="456" r:id="rId44"/>
    <p:sldId id="467" r:id="rId45"/>
    <p:sldId id="466" r:id="rId46"/>
    <p:sldId id="344" r:id="rId47"/>
    <p:sldId id="390" r:id="rId48"/>
    <p:sldId id="343" r:id="rId49"/>
    <p:sldId id="342" r:id="rId50"/>
    <p:sldId id="331" r:id="rId51"/>
    <p:sldId id="333" r:id="rId52"/>
    <p:sldId id="335" r:id="rId53"/>
    <p:sldId id="452" r:id="rId54"/>
    <p:sldId id="453" r:id="rId55"/>
    <p:sldId id="454" r:id="rId56"/>
    <p:sldId id="455" r:id="rId57"/>
    <p:sldId id="396" r:id="rId58"/>
    <p:sldId id="397" r:id="rId59"/>
    <p:sldId id="379" r:id="rId60"/>
    <p:sldId id="387" r:id="rId61"/>
    <p:sldId id="388" r:id="rId62"/>
    <p:sldId id="422" r:id="rId63"/>
    <p:sldId id="437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3087"/>
    <a:srgbClr val="404040"/>
    <a:srgbClr val="0F2D62"/>
    <a:srgbClr val="505050"/>
    <a:srgbClr val="004C97"/>
    <a:srgbClr val="63666A"/>
    <a:srgbClr val="A7A8A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 autoAdjust="0"/>
    <p:restoredTop sz="94598" autoAdjust="0"/>
  </p:normalViewPr>
  <p:slideViewPr>
    <p:cSldViewPr snapToGrid="0" snapToObjects="1">
      <p:cViewPr varScale="1">
        <p:scale>
          <a:sx n="73" d="100"/>
          <a:sy n="73" d="100"/>
        </p:scale>
        <p:origin x="102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63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F5D72-9B98-4CC9-92E2-2B6830C009E8}" type="doc">
      <dgm:prSet loTypeId="urn:microsoft.com/office/officeart/2005/8/layout/vList4#1" loCatId="list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AC553059-34BF-4116-A04A-5E1A4E25CBEF}">
      <dgm:prSet phldrT="[Text]"/>
      <dgm:spPr>
        <a:solidFill>
          <a:srgbClr val="C0C0C0"/>
        </a:solidFill>
      </dgm:spPr>
      <dgm:t>
        <a:bodyPr/>
        <a:lstStyle/>
        <a:p>
          <a:r>
            <a:rPr lang="en-US" altLang="ja-JP" b="1" dirty="0" smtClean="0">
              <a:solidFill>
                <a:schemeClr val="tx1"/>
              </a:solidFill>
              <a:ea typeface="MS PGothic" pitchFamily="34" charset="-128"/>
            </a:rPr>
            <a:t>Advanced Accelerator R&amp;D Towards Next Generation Machine</a:t>
          </a:r>
        </a:p>
      </dgm:t>
    </dgm:pt>
    <dgm:pt modelId="{23BCA86C-FA7D-490C-95AF-C8A71E38A138}" type="parTrans" cxnId="{972ACC62-AB2D-4E52-9086-D2E7B1689F45}">
      <dgm:prSet/>
      <dgm:spPr/>
      <dgm:t>
        <a:bodyPr/>
        <a:lstStyle/>
        <a:p>
          <a:endParaRPr lang="en-US"/>
        </a:p>
      </dgm:t>
    </dgm:pt>
    <dgm:pt modelId="{616DC86B-4796-46E8-99C2-78972384A6F1}" type="sibTrans" cxnId="{972ACC62-AB2D-4E52-9086-D2E7B1689F45}">
      <dgm:prSet/>
      <dgm:spPr/>
      <dgm:t>
        <a:bodyPr/>
        <a:lstStyle/>
        <a:p>
          <a:endParaRPr lang="en-US"/>
        </a:p>
      </dgm:t>
    </dgm:pt>
    <dgm:pt modelId="{3ECAE733-D297-4AC6-8211-F8B7527A88EC}">
      <dgm:prSet phldrT="[Text]"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Exploratory Long-term R&amp;D</a:t>
          </a:r>
        </a:p>
      </dgm:t>
    </dgm:pt>
    <dgm:pt modelId="{C8EF18C2-DFD1-4F8A-810F-254E3C848254}" type="parTrans" cxnId="{6AA6C453-1964-4562-B199-F832CEE2F87E}">
      <dgm:prSet/>
      <dgm:spPr/>
      <dgm:t>
        <a:bodyPr/>
        <a:lstStyle/>
        <a:p>
          <a:endParaRPr lang="en-US"/>
        </a:p>
      </dgm:t>
    </dgm:pt>
    <dgm:pt modelId="{394A1471-EF38-469A-94F0-5B5C15C1808D}" type="sibTrans" cxnId="{6AA6C453-1964-4562-B199-F832CEE2F87E}">
      <dgm:prSet/>
      <dgm:spPr/>
      <dgm:t>
        <a:bodyPr/>
        <a:lstStyle/>
        <a:p>
          <a:endParaRPr lang="en-US"/>
        </a:p>
      </dgm:t>
    </dgm:pt>
    <dgm:pt modelId="{8AE03A78-73AF-45FF-BE63-C6C1C9DA9C80}">
      <dgm:prSet/>
      <dgm:spPr>
        <a:solidFill>
          <a:srgbClr val="C0C0C0"/>
        </a:solidFill>
      </dgm:spPr>
      <dgm:t>
        <a:bodyPr/>
        <a:lstStyle/>
        <a:p>
          <a:r>
            <a:rPr lang="en-US" sz="1700" b="1" dirty="0" smtClean="0">
              <a:solidFill>
                <a:schemeClr val="tx1"/>
              </a:solidFill>
            </a:rPr>
            <a:t>Operational Support and Complex Upgrade (PIP-II) </a:t>
          </a:r>
          <a:endParaRPr lang="en-US" sz="1700" b="1" dirty="0">
            <a:solidFill>
              <a:schemeClr val="tx1"/>
            </a:solidFill>
          </a:endParaRPr>
        </a:p>
      </dgm:t>
    </dgm:pt>
    <dgm:pt modelId="{47B3ACF0-7BD3-46A5-94A9-CD28C3032451}" type="parTrans" cxnId="{83C7A84E-082D-4778-BDFF-4F8D82446328}">
      <dgm:prSet/>
      <dgm:spPr/>
      <dgm:t>
        <a:bodyPr/>
        <a:lstStyle/>
        <a:p>
          <a:endParaRPr lang="en-US"/>
        </a:p>
      </dgm:t>
    </dgm:pt>
    <dgm:pt modelId="{57B135DD-DC2E-4A76-9A07-FFD7D6FBDF35}" type="sibTrans" cxnId="{83C7A84E-082D-4778-BDFF-4F8D82446328}">
      <dgm:prSet/>
      <dgm:spPr/>
      <dgm:t>
        <a:bodyPr/>
        <a:lstStyle/>
        <a:p>
          <a:endParaRPr lang="en-US"/>
        </a:p>
      </dgm:t>
    </dgm:pt>
    <dgm:pt modelId="{A061F112-6AC3-43FB-968A-F115CA8261F1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Accelerators Training and Education</a:t>
          </a:r>
        </a:p>
      </dgm:t>
    </dgm:pt>
    <dgm:pt modelId="{424F7D38-E8D5-4C87-93BD-612BA0FAF291}" type="parTrans" cxnId="{5C54A13B-2842-4FE1-AFEE-12ADFE6C6604}">
      <dgm:prSet/>
      <dgm:spPr/>
      <dgm:t>
        <a:bodyPr/>
        <a:lstStyle/>
        <a:p>
          <a:endParaRPr lang="en-US"/>
        </a:p>
      </dgm:t>
    </dgm:pt>
    <dgm:pt modelId="{24C070E8-59EC-4E4A-AA7A-DB04CA646870}" type="sibTrans" cxnId="{5C54A13B-2842-4FE1-AFEE-12ADFE6C6604}">
      <dgm:prSet/>
      <dgm:spPr/>
      <dgm:t>
        <a:bodyPr/>
        <a:lstStyle/>
        <a:p>
          <a:endParaRPr lang="en-US"/>
        </a:p>
      </dgm:t>
    </dgm:pt>
    <dgm:pt modelId="{C0CEFE89-6747-4712-B8DA-EA3F903B1F29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Accelerator and Beam Physics</a:t>
          </a:r>
        </a:p>
      </dgm:t>
    </dgm:pt>
    <dgm:pt modelId="{AB220D84-0AAB-4AC1-B85B-CD2BA4CEDB42}" type="parTrans" cxnId="{4BE845BE-2968-403D-964A-2F8DDA773584}">
      <dgm:prSet/>
      <dgm:spPr/>
      <dgm:t>
        <a:bodyPr/>
        <a:lstStyle/>
        <a:p>
          <a:endParaRPr lang="en-US"/>
        </a:p>
      </dgm:t>
    </dgm:pt>
    <dgm:pt modelId="{E63FDF20-B2CB-43B3-A0C0-039C4DF5DCA7}" type="sibTrans" cxnId="{4BE845BE-2968-403D-964A-2F8DDA773584}">
      <dgm:prSet/>
      <dgm:spPr/>
      <dgm:t>
        <a:bodyPr/>
        <a:lstStyle/>
        <a:p>
          <a:endParaRPr lang="en-US"/>
        </a:p>
      </dgm:t>
    </dgm:pt>
    <dgm:pt modelId="{19011BB2-DFFF-47BF-AC06-ABE53577A778}">
      <dgm:prSet/>
      <dgm:spPr>
        <a:solidFill>
          <a:srgbClr val="C0C0C0"/>
        </a:solidFill>
      </dgm:spPr>
      <dgm:t>
        <a:bodyPr/>
        <a:lstStyle/>
        <a:p>
          <a:r>
            <a:rPr lang="en-US" altLang="ja-JP" b="1" dirty="0" smtClean="0">
              <a:solidFill>
                <a:srgbClr val="7030A0"/>
              </a:solidFill>
              <a:ea typeface="MS PGothic" pitchFamily="34" charset="-128"/>
            </a:rPr>
            <a:t>Develop and explore transformative concepts and technologies for beyond next-generation multi-MW accelerators</a:t>
          </a:r>
          <a:r>
            <a:rPr lang="en-US" b="1" dirty="0" smtClean="0">
              <a:solidFill>
                <a:srgbClr val="7030A0"/>
              </a:solidFill>
            </a:rPr>
            <a:t> at IOTA/ASTA and in the area of SRF</a:t>
          </a:r>
          <a:endParaRPr lang="en-US" dirty="0">
            <a:solidFill>
              <a:srgbClr val="7030A0"/>
            </a:solidFill>
          </a:endParaRPr>
        </a:p>
      </dgm:t>
    </dgm:pt>
    <dgm:pt modelId="{B063835E-F5F4-4CA8-8065-88D19F792B9F}" type="parTrans" cxnId="{76516E56-BE17-4DE8-A9F0-E6FD08EB214C}">
      <dgm:prSet/>
      <dgm:spPr/>
      <dgm:t>
        <a:bodyPr/>
        <a:lstStyle/>
        <a:p>
          <a:endParaRPr lang="en-US"/>
        </a:p>
      </dgm:t>
    </dgm:pt>
    <dgm:pt modelId="{24F67A67-3B92-4206-83B5-D43758B845A4}" type="sibTrans" cxnId="{76516E56-BE17-4DE8-A9F0-E6FD08EB214C}">
      <dgm:prSet/>
      <dgm:spPr/>
      <dgm:t>
        <a:bodyPr/>
        <a:lstStyle/>
        <a:p>
          <a:endParaRPr lang="en-US"/>
        </a:p>
      </dgm:t>
    </dgm:pt>
    <dgm:pt modelId="{683BC1C5-1816-4740-8F7F-0773B2AD0B64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Assess feasibility and demonstrate technologies for future 100 </a:t>
          </a:r>
          <a:r>
            <a:rPr lang="en-US" b="1" dirty="0" err="1" smtClean="0">
              <a:solidFill>
                <a:srgbClr val="7030A0"/>
              </a:solidFill>
            </a:rPr>
            <a:t>TeV</a:t>
          </a:r>
          <a:r>
            <a:rPr lang="en-US" b="1" dirty="0" smtClean="0">
              <a:solidFill>
                <a:srgbClr val="7030A0"/>
              </a:solidFill>
            </a:rPr>
            <a:t> pp collider and conclude ionization cooling demo for possible future </a:t>
          </a:r>
          <a:r>
            <a:rPr lang="en-US" b="1" dirty="0" err="1" smtClean="0">
              <a:solidFill>
                <a:srgbClr val="7030A0"/>
              </a:solidFill>
            </a:rPr>
            <a:t>muon</a:t>
          </a:r>
          <a:r>
            <a:rPr lang="en-US" b="1" dirty="0" smtClean="0">
              <a:solidFill>
                <a:srgbClr val="7030A0"/>
              </a:solidFill>
            </a:rPr>
            <a:t> facility</a:t>
          </a:r>
          <a:endParaRPr lang="en-US" dirty="0">
            <a:solidFill>
              <a:srgbClr val="7030A0"/>
            </a:solidFill>
          </a:endParaRPr>
        </a:p>
      </dgm:t>
    </dgm:pt>
    <dgm:pt modelId="{A857A020-F3FD-46BE-BE58-4E842095F4DE}" type="parTrans" cxnId="{5A6FFA62-5231-435B-9636-CFDDCE556235}">
      <dgm:prSet/>
      <dgm:spPr/>
      <dgm:t>
        <a:bodyPr/>
        <a:lstStyle/>
        <a:p>
          <a:endParaRPr lang="en-US"/>
        </a:p>
      </dgm:t>
    </dgm:pt>
    <dgm:pt modelId="{B88ACAD2-CBD5-44ED-836A-F6F0E4C0075B}" type="sibTrans" cxnId="{5A6FFA62-5231-435B-9636-CFDDCE556235}">
      <dgm:prSet/>
      <dgm:spPr/>
      <dgm:t>
        <a:bodyPr/>
        <a:lstStyle/>
        <a:p>
          <a:endParaRPr lang="en-US"/>
        </a:p>
      </dgm:t>
    </dgm:pt>
    <dgm:pt modelId="{5E3D19DB-AF3C-45A0-BCE8-9A2E1D979A4D}">
      <dgm:prSet custT="1"/>
      <dgm:spPr>
        <a:solidFill>
          <a:srgbClr val="C0C0C0"/>
        </a:solidFill>
      </dgm:spPr>
      <dgm:t>
        <a:bodyPr/>
        <a:lstStyle/>
        <a:p>
          <a:r>
            <a:rPr lang="en-US" sz="1300" b="1" dirty="0" smtClean="0">
              <a:solidFill>
                <a:srgbClr val="7030A0"/>
              </a:solidFill>
            </a:rPr>
            <a:t>Provide accelerator physics and technology support for operation and upgrades of the </a:t>
          </a:r>
          <a:r>
            <a:rPr lang="en-US" sz="1300" b="1" dirty="0" err="1" smtClean="0">
              <a:solidFill>
                <a:srgbClr val="7030A0"/>
              </a:solidFill>
            </a:rPr>
            <a:t>Fermilab’s</a:t>
          </a:r>
          <a:r>
            <a:rPr lang="en-US" sz="1300" b="1" dirty="0" smtClean="0">
              <a:solidFill>
                <a:srgbClr val="7030A0"/>
              </a:solidFill>
            </a:rPr>
            <a:t> accelerator complex,</a:t>
          </a:r>
          <a:r>
            <a:rPr lang="en-US" sz="1400" b="1" dirty="0" smtClean="0">
              <a:solidFill>
                <a:srgbClr val="7030A0"/>
              </a:solidFill>
            </a:rPr>
            <a:t> </a:t>
          </a:r>
          <a:r>
            <a:rPr lang="el-GR" sz="1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ν</a:t>
          </a:r>
          <a:r>
            <a:rPr lang="en-US" sz="1400" b="1" dirty="0" smtClean="0">
              <a:solidFill>
                <a:srgbClr val="7030A0"/>
              </a:solidFill>
            </a:rPr>
            <a:t> </a:t>
          </a:r>
          <a:r>
            <a:rPr lang="en-US" sz="1300" b="1" dirty="0" smtClean="0">
              <a:solidFill>
                <a:srgbClr val="7030A0"/>
              </a:solidFill>
            </a:rPr>
            <a:t>and </a:t>
          </a:r>
          <a:r>
            <a:rPr lang="el-GR" sz="1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en-US" sz="13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b="1" dirty="0" smtClean="0">
              <a:solidFill>
                <a:srgbClr val="7030A0"/>
              </a:solidFill>
            </a:rPr>
            <a:t>experiments</a:t>
          </a:r>
          <a:endParaRPr lang="en-US" sz="1300" dirty="0">
            <a:solidFill>
              <a:srgbClr val="7030A0"/>
            </a:solidFill>
          </a:endParaRPr>
        </a:p>
      </dgm:t>
    </dgm:pt>
    <dgm:pt modelId="{54852D3C-63B4-4265-BDE1-18A9256AB0F5}" type="parTrans" cxnId="{58C3DCD1-4A49-4821-BE94-CC2DD6768F1A}">
      <dgm:prSet/>
      <dgm:spPr/>
      <dgm:t>
        <a:bodyPr/>
        <a:lstStyle/>
        <a:p>
          <a:endParaRPr lang="en-US"/>
        </a:p>
      </dgm:t>
    </dgm:pt>
    <dgm:pt modelId="{A05DB10B-F8B7-4C8E-B779-818AF38659C4}" type="sibTrans" cxnId="{58C3DCD1-4A49-4821-BE94-CC2DD6768F1A}">
      <dgm:prSet/>
      <dgm:spPr/>
      <dgm:t>
        <a:bodyPr/>
        <a:lstStyle/>
        <a:p>
          <a:endParaRPr lang="en-US"/>
        </a:p>
      </dgm:t>
    </dgm:pt>
    <dgm:pt modelId="{75171195-C304-40F2-8B45-D8A0F0EBBD1A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Educate the next generation of accelerator designers and builders through the USPAS and Fermilab programs</a:t>
          </a:r>
          <a:endParaRPr lang="en-US" b="1" dirty="0">
            <a:solidFill>
              <a:srgbClr val="7030A0"/>
            </a:solidFill>
          </a:endParaRPr>
        </a:p>
      </dgm:t>
    </dgm:pt>
    <dgm:pt modelId="{A8D51468-3048-46F7-AEDE-231268A945FF}" type="parTrans" cxnId="{FFEE5BC8-4830-4376-88C2-12E7B372EF03}">
      <dgm:prSet/>
      <dgm:spPr/>
      <dgm:t>
        <a:bodyPr/>
        <a:lstStyle/>
        <a:p>
          <a:endParaRPr lang="en-US"/>
        </a:p>
      </dgm:t>
    </dgm:pt>
    <dgm:pt modelId="{343ADE68-B3D0-4604-AACA-F18ABA5492BC}" type="sibTrans" cxnId="{FFEE5BC8-4830-4376-88C2-12E7B372EF03}">
      <dgm:prSet/>
      <dgm:spPr/>
      <dgm:t>
        <a:bodyPr/>
        <a:lstStyle/>
        <a:p>
          <a:endParaRPr lang="en-US"/>
        </a:p>
      </dgm:t>
    </dgm:pt>
    <dgm:pt modelId="{2CFBA238-23F9-4142-816F-75700E421C82}">
      <dgm:prSet/>
      <dgm:spPr>
        <a:solidFill>
          <a:srgbClr val="C0C0C0"/>
        </a:solidFill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Contribute to the fundamental understanding of beam dynamics through experiment , simulation and theory </a:t>
          </a:r>
          <a:endParaRPr lang="en-US" dirty="0">
            <a:solidFill>
              <a:srgbClr val="7030A0"/>
            </a:solidFill>
          </a:endParaRPr>
        </a:p>
      </dgm:t>
    </dgm:pt>
    <dgm:pt modelId="{92AADEA9-8BB7-44CB-9F74-D52F42008AB6}" type="parTrans" cxnId="{40D7C5B8-5719-4F2C-9C0B-59C71077271B}">
      <dgm:prSet/>
      <dgm:spPr/>
      <dgm:t>
        <a:bodyPr/>
        <a:lstStyle/>
        <a:p>
          <a:endParaRPr lang="en-US"/>
        </a:p>
      </dgm:t>
    </dgm:pt>
    <dgm:pt modelId="{1481F017-92B3-47C3-9F30-F7085CBDD8C2}" type="sibTrans" cxnId="{40D7C5B8-5719-4F2C-9C0B-59C71077271B}">
      <dgm:prSet/>
      <dgm:spPr/>
      <dgm:t>
        <a:bodyPr/>
        <a:lstStyle/>
        <a:p>
          <a:endParaRPr lang="en-US"/>
        </a:p>
      </dgm:t>
    </dgm:pt>
    <dgm:pt modelId="{E524C011-7D32-4B02-A50A-BF2896CE5C0C}" type="pres">
      <dgm:prSet presAssocID="{089F5D72-9B98-4CC9-92E2-2B6830C009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D66DD6-D72A-48CD-BFF5-EB97F1DB5A71}" type="pres">
      <dgm:prSet presAssocID="{AC553059-34BF-4116-A04A-5E1A4E25CBEF}" presName="comp" presStyleCnt="0"/>
      <dgm:spPr/>
      <dgm:t>
        <a:bodyPr/>
        <a:lstStyle/>
        <a:p>
          <a:endParaRPr lang="en-US"/>
        </a:p>
      </dgm:t>
    </dgm:pt>
    <dgm:pt modelId="{B9657658-8A01-4AB0-8070-14B1704D167E}" type="pres">
      <dgm:prSet presAssocID="{AC553059-34BF-4116-A04A-5E1A4E25CBEF}" presName="box" presStyleLbl="node1" presStyleIdx="0" presStyleCnt="5" custLinFactY="9609" custLinFactNeighborY="100000"/>
      <dgm:spPr/>
      <dgm:t>
        <a:bodyPr/>
        <a:lstStyle/>
        <a:p>
          <a:endParaRPr lang="en-US"/>
        </a:p>
      </dgm:t>
    </dgm:pt>
    <dgm:pt modelId="{D79E9614-65B8-4E3D-9C84-63678184EF5B}" type="pres">
      <dgm:prSet presAssocID="{AC553059-34BF-4116-A04A-5E1A4E25CBEF}" presName="img" presStyleLbl="fgImgPlace1" presStyleIdx="0" presStyleCnt="5" custScaleX="64154" custScaleY="113399" custLinFactY="37010" custLinFactNeighborX="-5653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9B4A37A-4086-4426-BBC7-8D6E436B73E8}" type="pres">
      <dgm:prSet presAssocID="{AC553059-34BF-4116-A04A-5E1A4E25CBE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82F75-A740-4BB7-8959-B439C482C068}" type="pres">
      <dgm:prSet presAssocID="{616DC86B-4796-46E8-99C2-78972384A6F1}" presName="spacer" presStyleCnt="0"/>
      <dgm:spPr/>
      <dgm:t>
        <a:bodyPr/>
        <a:lstStyle/>
        <a:p>
          <a:endParaRPr lang="en-US"/>
        </a:p>
      </dgm:t>
    </dgm:pt>
    <dgm:pt modelId="{F359885B-EF82-4112-86CB-36AB29B0C5A1}" type="pres">
      <dgm:prSet presAssocID="{3ECAE733-D297-4AC6-8211-F8B7527A88EC}" presName="comp" presStyleCnt="0"/>
      <dgm:spPr/>
      <dgm:t>
        <a:bodyPr/>
        <a:lstStyle/>
        <a:p>
          <a:endParaRPr lang="en-US"/>
        </a:p>
      </dgm:t>
    </dgm:pt>
    <dgm:pt modelId="{BD4FA9C0-CBA9-486E-A497-2169726E2542}" type="pres">
      <dgm:prSet presAssocID="{3ECAE733-D297-4AC6-8211-F8B7527A88EC}" presName="box" presStyleLbl="node1" presStyleIdx="1" presStyleCnt="5" custLinFactY="100000" custLinFactNeighborY="120313"/>
      <dgm:spPr/>
      <dgm:t>
        <a:bodyPr/>
        <a:lstStyle/>
        <a:p>
          <a:endParaRPr lang="en-US"/>
        </a:p>
      </dgm:t>
    </dgm:pt>
    <dgm:pt modelId="{67002703-AA6B-4D8B-8ED4-68918A45F38B}" type="pres">
      <dgm:prSet presAssocID="{3ECAE733-D297-4AC6-8211-F8B7527A88EC}" presName="img" presStyleLbl="fgImgPlace1" presStyleIdx="1" presStyleCnt="5" custScaleX="68843" custScaleY="116530" custLinFactY="100000" custLinFactNeighborX="-4349" custLinFactNeighborY="17402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2A0CFAC-FBA3-4B70-B3F6-E1B4C3187E3A}" type="pres">
      <dgm:prSet presAssocID="{3ECAE733-D297-4AC6-8211-F8B7527A88E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1C21A-1A55-42FE-B97F-44FFCA82B55A}" type="pres">
      <dgm:prSet presAssocID="{394A1471-EF38-469A-94F0-5B5C15C1808D}" presName="spacer" presStyleCnt="0"/>
      <dgm:spPr/>
      <dgm:t>
        <a:bodyPr/>
        <a:lstStyle/>
        <a:p>
          <a:endParaRPr lang="en-US"/>
        </a:p>
      </dgm:t>
    </dgm:pt>
    <dgm:pt modelId="{49B7156D-2679-4AB2-A8F6-4E2C97221350}" type="pres">
      <dgm:prSet presAssocID="{8AE03A78-73AF-45FF-BE63-C6C1C9DA9C80}" presName="comp" presStyleCnt="0"/>
      <dgm:spPr/>
      <dgm:t>
        <a:bodyPr/>
        <a:lstStyle/>
        <a:p>
          <a:endParaRPr lang="en-US"/>
        </a:p>
      </dgm:t>
    </dgm:pt>
    <dgm:pt modelId="{D17B0316-5528-4CB9-A112-1918EAF72F21}" type="pres">
      <dgm:prSet presAssocID="{8AE03A78-73AF-45FF-BE63-C6C1C9DA9C80}" presName="box" presStyleLbl="node1" presStyleIdx="2" presStyleCnt="5" custLinFactY="-100000" custLinFactNeighborY="-120000"/>
      <dgm:spPr/>
      <dgm:t>
        <a:bodyPr/>
        <a:lstStyle/>
        <a:p>
          <a:endParaRPr lang="en-US"/>
        </a:p>
      </dgm:t>
    </dgm:pt>
    <dgm:pt modelId="{8486C232-02E7-42FB-B433-24B23A993466}" type="pres">
      <dgm:prSet presAssocID="{8AE03A78-73AF-45FF-BE63-C6C1C9DA9C80}" presName="img" presStyleLbl="fgImgPlace1" presStyleIdx="2" presStyleCnt="5" custScaleX="59834" custLinFactY="-100000" custLinFactNeighborX="-6274" custLinFactNeighborY="-17653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320E662-3C51-41F6-B095-352F66F41B26}" type="pres">
      <dgm:prSet presAssocID="{8AE03A78-73AF-45FF-BE63-C6C1C9DA9C8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9B013-9DD4-4736-8538-D5F1B45DB076}" type="pres">
      <dgm:prSet presAssocID="{57B135DD-DC2E-4A76-9A07-FFD7D6FBDF35}" presName="spacer" presStyleCnt="0"/>
      <dgm:spPr/>
      <dgm:t>
        <a:bodyPr/>
        <a:lstStyle/>
        <a:p>
          <a:endParaRPr lang="en-US"/>
        </a:p>
      </dgm:t>
    </dgm:pt>
    <dgm:pt modelId="{B4CD3549-2CCA-45DC-8D29-0A7C1B18D881}" type="pres">
      <dgm:prSet presAssocID="{A061F112-6AC3-43FB-968A-F115CA8261F1}" presName="comp" presStyleCnt="0"/>
      <dgm:spPr/>
      <dgm:t>
        <a:bodyPr/>
        <a:lstStyle/>
        <a:p>
          <a:endParaRPr lang="en-US"/>
        </a:p>
      </dgm:t>
    </dgm:pt>
    <dgm:pt modelId="{13DAFE2E-C97D-42A1-B4D7-786A066BCA09}" type="pres">
      <dgm:prSet presAssocID="{A061F112-6AC3-43FB-968A-F115CA8261F1}" presName="box" presStyleLbl="node1" presStyleIdx="3" presStyleCnt="5" custLinFactY="38850" custLinFactNeighborX="-901" custLinFactNeighborY="100000"/>
      <dgm:spPr/>
      <dgm:t>
        <a:bodyPr/>
        <a:lstStyle/>
        <a:p>
          <a:endParaRPr lang="en-US"/>
        </a:p>
      </dgm:t>
    </dgm:pt>
    <dgm:pt modelId="{6B7CF0B7-81B0-40AA-A407-C1EDB751E448}" type="pres">
      <dgm:prSet presAssocID="{A061F112-6AC3-43FB-968A-F115CA8261F1}" presName="img" presStyleLbl="fgImgPlace1" presStyleIdx="3" presStyleCnt="5" custScaleX="59834" custLinFactY="41196" custLinFactNeighborX="-3105" custLinFactNeighborY="1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0D1C96-BF6F-4AF3-A480-191B720FEB38}" type="pres">
      <dgm:prSet presAssocID="{A061F112-6AC3-43FB-968A-F115CA8261F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C45ED-4D3D-4FEF-8659-06C3F0FB9B60}" type="pres">
      <dgm:prSet presAssocID="{24C070E8-59EC-4E4A-AA7A-DB04CA646870}" presName="spacer" presStyleCnt="0"/>
      <dgm:spPr/>
      <dgm:t>
        <a:bodyPr/>
        <a:lstStyle/>
        <a:p>
          <a:endParaRPr lang="en-US"/>
        </a:p>
      </dgm:t>
    </dgm:pt>
    <dgm:pt modelId="{44BA8CA7-8972-4677-A2CE-D5B3BA5D8B61}" type="pres">
      <dgm:prSet presAssocID="{C0CEFE89-6747-4712-B8DA-EA3F903B1F29}" presName="comp" presStyleCnt="0"/>
      <dgm:spPr/>
      <dgm:t>
        <a:bodyPr/>
        <a:lstStyle/>
        <a:p>
          <a:endParaRPr lang="en-US"/>
        </a:p>
      </dgm:t>
    </dgm:pt>
    <dgm:pt modelId="{082990CB-61A8-4A3C-94D6-DD0C88EDF4CB}" type="pres">
      <dgm:prSet presAssocID="{C0CEFE89-6747-4712-B8DA-EA3F903B1F29}" presName="box" presStyleLbl="node1" presStyleIdx="4" presStyleCnt="5" custLinFactY="-100000" custLinFactNeighborY="-122136"/>
      <dgm:spPr/>
      <dgm:t>
        <a:bodyPr/>
        <a:lstStyle/>
        <a:p>
          <a:endParaRPr lang="en-US"/>
        </a:p>
      </dgm:t>
    </dgm:pt>
    <dgm:pt modelId="{A589DA0E-DCAF-4B3E-8ACB-9689626415B9}" type="pres">
      <dgm:prSet presAssocID="{C0CEFE89-6747-4712-B8DA-EA3F903B1F29}" presName="img" presStyleLbl="fgImgPlace1" presStyleIdx="4" presStyleCnt="5" custScaleX="66292" custLinFactY="-100000" custLinFactNeighborX="-4971" custLinFactNeighborY="-17784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CB1D2A-F566-45BE-A0AB-872B4E9F13AF}" type="pres">
      <dgm:prSet presAssocID="{C0CEFE89-6747-4712-B8DA-EA3F903B1F29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156618-E999-4BD4-9081-7C7FE6C9B535}" type="presOf" srcId="{5E3D19DB-AF3C-45A0-BCE8-9A2E1D979A4D}" destId="{F320E662-3C51-41F6-B095-352F66F41B26}" srcOrd="1" destOrd="1" presId="urn:microsoft.com/office/officeart/2005/8/layout/vList4#1"/>
    <dgm:cxn modelId="{5A6FFA62-5231-435B-9636-CFDDCE556235}" srcId="{3ECAE733-D297-4AC6-8211-F8B7527A88EC}" destId="{683BC1C5-1816-4740-8F7F-0773B2AD0B64}" srcOrd="0" destOrd="0" parTransId="{A857A020-F3FD-46BE-BE58-4E842095F4DE}" sibTransId="{B88ACAD2-CBD5-44ED-836A-F6F0E4C0075B}"/>
    <dgm:cxn modelId="{86593ABF-5955-4762-B29B-224EF51D4DAB}" type="presOf" srcId="{19011BB2-DFFF-47BF-AC06-ABE53577A778}" destId="{B9657658-8A01-4AB0-8070-14B1704D167E}" srcOrd="0" destOrd="1" presId="urn:microsoft.com/office/officeart/2005/8/layout/vList4#1"/>
    <dgm:cxn modelId="{5C54A13B-2842-4FE1-AFEE-12ADFE6C6604}" srcId="{089F5D72-9B98-4CC9-92E2-2B6830C009E8}" destId="{A061F112-6AC3-43FB-968A-F115CA8261F1}" srcOrd="3" destOrd="0" parTransId="{424F7D38-E8D5-4C87-93BD-612BA0FAF291}" sibTransId="{24C070E8-59EC-4E4A-AA7A-DB04CA646870}"/>
    <dgm:cxn modelId="{972ACC62-AB2D-4E52-9086-D2E7B1689F45}" srcId="{089F5D72-9B98-4CC9-92E2-2B6830C009E8}" destId="{AC553059-34BF-4116-A04A-5E1A4E25CBEF}" srcOrd="0" destOrd="0" parTransId="{23BCA86C-FA7D-490C-95AF-C8A71E38A138}" sibTransId="{616DC86B-4796-46E8-99C2-78972384A6F1}"/>
    <dgm:cxn modelId="{EF79FCE3-CA15-411A-8FE2-98548644EA32}" type="presOf" srcId="{5E3D19DB-AF3C-45A0-BCE8-9A2E1D979A4D}" destId="{D17B0316-5528-4CB9-A112-1918EAF72F21}" srcOrd="0" destOrd="1" presId="urn:microsoft.com/office/officeart/2005/8/layout/vList4#1"/>
    <dgm:cxn modelId="{D51541D1-83AE-471E-A276-407CAF035DE3}" type="presOf" srcId="{C0CEFE89-6747-4712-B8DA-EA3F903B1F29}" destId="{CFCB1D2A-F566-45BE-A0AB-872B4E9F13AF}" srcOrd="1" destOrd="0" presId="urn:microsoft.com/office/officeart/2005/8/layout/vList4#1"/>
    <dgm:cxn modelId="{71121D29-4ADC-4C53-8A22-D24E9F33039D}" type="presOf" srcId="{3ECAE733-D297-4AC6-8211-F8B7527A88EC}" destId="{B2A0CFAC-FBA3-4B70-B3F6-E1B4C3187E3A}" srcOrd="1" destOrd="0" presId="urn:microsoft.com/office/officeart/2005/8/layout/vList4#1"/>
    <dgm:cxn modelId="{83C7A84E-082D-4778-BDFF-4F8D82446328}" srcId="{089F5D72-9B98-4CC9-92E2-2B6830C009E8}" destId="{8AE03A78-73AF-45FF-BE63-C6C1C9DA9C80}" srcOrd="2" destOrd="0" parTransId="{47B3ACF0-7BD3-46A5-94A9-CD28C3032451}" sibTransId="{57B135DD-DC2E-4A76-9A07-FFD7D6FBDF35}"/>
    <dgm:cxn modelId="{40D7C5B8-5719-4F2C-9C0B-59C71077271B}" srcId="{C0CEFE89-6747-4712-B8DA-EA3F903B1F29}" destId="{2CFBA238-23F9-4142-816F-75700E421C82}" srcOrd="0" destOrd="0" parTransId="{92AADEA9-8BB7-44CB-9F74-D52F42008AB6}" sibTransId="{1481F017-92B3-47C3-9F30-F7085CBDD8C2}"/>
    <dgm:cxn modelId="{FFEE5BC8-4830-4376-88C2-12E7B372EF03}" srcId="{A061F112-6AC3-43FB-968A-F115CA8261F1}" destId="{75171195-C304-40F2-8B45-D8A0F0EBBD1A}" srcOrd="0" destOrd="0" parTransId="{A8D51468-3048-46F7-AEDE-231268A945FF}" sibTransId="{343ADE68-B3D0-4604-AACA-F18ABA5492BC}"/>
    <dgm:cxn modelId="{58C3DCD1-4A49-4821-BE94-CC2DD6768F1A}" srcId="{8AE03A78-73AF-45FF-BE63-C6C1C9DA9C80}" destId="{5E3D19DB-AF3C-45A0-BCE8-9A2E1D979A4D}" srcOrd="0" destOrd="0" parTransId="{54852D3C-63B4-4265-BDE1-18A9256AB0F5}" sibTransId="{A05DB10B-F8B7-4C8E-B779-818AF38659C4}"/>
    <dgm:cxn modelId="{82B9616F-25EA-47A3-9ACF-826689AEA8CD}" type="presOf" srcId="{75171195-C304-40F2-8B45-D8A0F0EBBD1A}" destId="{13DAFE2E-C97D-42A1-B4D7-786A066BCA09}" srcOrd="0" destOrd="1" presId="urn:microsoft.com/office/officeart/2005/8/layout/vList4#1"/>
    <dgm:cxn modelId="{0E3CDE8A-4532-41C3-BA2C-250BAB985AE1}" type="presOf" srcId="{683BC1C5-1816-4740-8F7F-0773B2AD0B64}" destId="{B2A0CFAC-FBA3-4B70-B3F6-E1B4C3187E3A}" srcOrd="1" destOrd="1" presId="urn:microsoft.com/office/officeart/2005/8/layout/vList4#1"/>
    <dgm:cxn modelId="{F4F26194-8088-4DE9-A379-F3324B394749}" type="presOf" srcId="{A061F112-6AC3-43FB-968A-F115CA8261F1}" destId="{230D1C96-BF6F-4AF3-A480-191B720FEB38}" srcOrd="1" destOrd="0" presId="urn:microsoft.com/office/officeart/2005/8/layout/vList4#1"/>
    <dgm:cxn modelId="{0CF738A0-264A-4179-A20A-86D28B5E61E0}" type="presOf" srcId="{8AE03A78-73AF-45FF-BE63-C6C1C9DA9C80}" destId="{D17B0316-5528-4CB9-A112-1918EAF72F21}" srcOrd="0" destOrd="0" presId="urn:microsoft.com/office/officeart/2005/8/layout/vList4#1"/>
    <dgm:cxn modelId="{6AA6C453-1964-4562-B199-F832CEE2F87E}" srcId="{089F5D72-9B98-4CC9-92E2-2B6830C009E8}" destId="{3ECAE733-D297-4AC6-8211-F8B7527A88EC}" srcOrd="1" destOrd="0" parTransId="{C8EF18C2-DFD1-4F8A-810F-254E3C848254}" sibTransId="{394A1471-EF38-469A-94F0-5B5C15C1808D}"/>
    <dgm:cxn modelId="{5381E9DF-E3A7-45AF-B5E6-9D5F7C2B7ADB}" type="presOf" srcId="{AC553059-34BF-4116-A04A-5E1A4E25CBEF}" destId="{B9657658-8A01-4AB0-8070-14B1704D167E}" srcOrd="0" destOrd="0" presId="urn:microsoft.com/office/officeart/2005/8/layout/vList4#1"/>
    <dgm:cxn modelId="{76886BB6-4D5D-4B4B-B679-089C43ECA335}" type="presOf" srcId="{19011BB2-DFFF-47BF-AC06-ABE53577A778}" destId="{B9B4A37A-4086-4426-BBC7-8D6E436B73E8}" srcOrd="1" destOrd="1" presId="urn:microsoft.com/office/officeart/2005/8/layout/vList4#1"/>
    <dgm:cxn modelId="{4BE845BE-2968-403D-964A-2F8DDA773584}" srcId="{089F5D72-9B98-4CC9-92E2-2B6830C009E8}" destId="{C0CEFE89-6747-4712-B8DA-EA3F903B1F29}" srcOrd="4" destOrd="0" parTransId="{AB220D84-0AAB-4AC1-B85B-CD2BA4CEDB42}" sibTransId="{E63FDF20-B2CB-43B3-A0C0-039C4DF5DCA7}"/>
    <dgm:cxn modelId="{5713293C-411C-47D3-9270-443CAB3288D6}" type="presOf" srcId="{A061F112-6AC3-43FB-968A-F115CA8261F1}" destId="{13DAFE2E-C97D-42A1-B4D7-786A066BCA09}" srcOrd="0" destOrd="0" presId="urn:microsoft.com/office/officeart/2005/8/layout/vList4#1"/>
    <dgm:cxn modelId="{01AC57C8-1561-469E-BF05-4C536A11A84F}" type="presOf" srcId="{AC553059-34BF-4116-A04A-5E1A4E25CBEF}" destId="{B9B4A37A-4086-4426-BBC7-8D6E436B73E8}" srcOrd="1" destOrd="0" presId="urn:microsoft.com/office/officeart/2005/8/layout/vList4#1"/>
    <dgm:cxn modelId="{2D4AE120-23B7-4FBE-A535-7B4BE4FA6718}" type="presOf" srcId="{2CFBA238-23F9-4142-816F-75700E421C82}" destId="{CFCB1D2A-F566-45BE-A0AB-872B4E9F13AF}" srcOrd="1" destOrd="1" presId="urn:microsoft.com/office/officeart/2005/8/layout/vList4#1"/>
    <dgm:cxn modelId="{76516E56-BE17-4DE8-A9F0-E6FD08EB214C}" srcId="{AC553059-34BF-4116-A04A-5E1A4E25CBEF}" destId="{19011BB2-DFFF-47BF-AC06-ABE53577A778}" srcOrd="0" destOrd="0" parTransId="{B063835E-F5F4-4CA8-8065-88D19F792B9F}" sibTransId="{24F67A67-3B92-4206-83B5-D43758B845A4}"/>
    <dgm:cxn modelId="{7A23DE0C-0EA7-4180-8224-5F9BEC66994C}" type="presOf" srcId="{C0CEFE89-6747-4712-B8DA-EA3F903B1F29}" destId="{082990CB-61A8-4A3C-94D6-DD0C88EDF4CB}" srcOrd="0" destOrd="0" presId="urn:microsoft.com/office/officeart/2005/8/layout/vList4#1"/>
    <dgm:cxn modelId="{E4892ECC-34D9-41DA-91CC-5F62FCC37A8B}" type="presOf" srcId="{75171195-C304-40F2-8B45-D8A0F0EBBD1A}" destId="{230D1C96-BF6F-4AF3-A480-191B720FEB38}" srcOrd="1" destOrd="1" presId="urn:microsoft.com/office/officeart/2005/8/layout/vList4#1"/>
    <dgm:cxn modelId="{143EEB6B-D283-4925-8B52-3899C1808D3E}" type="presOf" srcId="{8AE03A78-73AF-45FF-BE63-C6C1C9DA9C80}" destId="{F320E662-3C51-41F6-B095-352F66F41B26}" srcOrd="1" destOrd="0" presId="urn:microsoft.com/office/officeart/2005/8/layout/vList4#1"/>
    <dgm:cxn modelId="{8D2BDD45-EFBD-4CC2-9031-237ADA6C92A2}" type="presOf" srcId="{3ECAE733-D297-4AC6-8211-F8B7527A88EC}" destId="{BD4FA9C0-CBA9-486E-A497-2169726E2542}" srcOrd="0" destOrd="0" presId="urn:microsoft.com/office/officeart/2005/8/layout/vList4#1"/>
    <dgm:cxn modelId="{51BAC25C-D570-4AD5-BACF-4E644C1A5DB4}" type="presOf" srcId="{2CFBA238-23F9-4142-816F-75700E421C82}" destId="{082990CB-61A8-4A3C-94D6-DD0C88EDF4CB}" srcOrd="0" destOrd="1" presId="urn:microsoft.com/office/officeart/2005/8/layout/vList4#1"/>
    <dgm:cxn modelId="{EA6EA6FF-8301-455E-8BA0-0ED719F939CB}" type="presOf" srcId="{089F5D72-9B98-4CC9-92E2-2B6830C009E8}" destId="{E524C011-7D32-4B02-A50A-BF2896CE5C0C}" srcOrd="0" destOrd="0" presId="urn:microsoft.com/office/officeart/2005/8/layout/vList4#1"/>
    <dgm:cxn modelId="{FF4420AB-C090-428C-B92F-4BA376FC5C2A}" type="presOf" srcId="{683BC1C5-1816-4740-8F7F-0773B2AD0B64}" destId="{BD4FA9C0-CBA9-486E-A497-2169726E2542}" srcOrd="0" destOrd="1" presId="urn:microsoft.com/office/officeart/2005/8/layout/vList4#1"/>
    <dgm:cxn modelId="{E7EA1428-CBD3-429F-B90E-9391EE6005D0}" type="presParOf" srcId="{E524C011-7D32-4B02-A50A-BF2896CE5C0C}" destId="{6AD66DD6-D72A-48CD-BFF5-EB97F1DB5A71}" srcOrd="0" destOrd="0" presId="urn:microsoft.com/office/officeart/2005/8/layout/vList4#1"/>
    <dgm:cxn modelId="{8460AF1C-33F6-4BF2-9323-758408845762}" type="presParOf" srcId="{6AD66DD6-D72A-48CD-BFF5-EB97F1DB5A71}" destId="{B9657658-8A01-4AB0-8070-14B1704D167E}" srcOrd="0" destOrd="0" presId="urn:microsoft.com/office/officeart/2005/8/layout/vList4#1"/>
    <dgm:cxn modelId="{BAB14C5D-5CFB-4529-AB2C-6231E5092695}" type="presParOf" srcId="{6AD66DD6-D72A-48CD-BFF5-EB97F1DB5A71}" destId="{D79E9614-65B8-4E3D-9C84-63678184EF5B}" srcOrd="1" destOrd="0" presId="urn:microsoft.com/office/officeart/2005/8/layout/vList4#1"/>
    <dgm:cxn modelId="{C61A298B-762C-4321-9125-32348049C00B}" type="presParOf" srcId="{6AD66DD6-D72A-48CD-BFF5-EB97F1DB5A71}" destId="{B9B4A37A-4086-4426-BBC7-8D6E436B73E8}" srcOrd="2" destOrd="0" presId="urn:microsoft.com/office/officeart/2005/8/layout/vList4#1"/>
    <dgm:cxn modelId="{EECC02C3-F5C0-4E1E-BFCF-4D97400CD312}" type="presParOf" srcId="{E524C011-7D32-4B02-A50A-BF2896CE5C0C}" destId="{E1D82F75-A740-4BB7-8959-B439C482C068}" srcOrd="1" destOrd="0" presId="urn:microsoft.com/office/officeart/2005/8/layout/vList4#1"/>
    <dgm:cxn modelId="{D0A933C4-7B12-4B27-9FD3-9E98DE3F358E}" type="presParOf" srcId="{E524C011-7D32-4B02-A50A-BF2896CE5C0C}" destId="{F359885B-EF82-4112-86CB-36AB29B0C5A1}" srcOrd="2" destOrd="0" presId="urn:microsoft.com/office/officeart/2005/8/layout/vList4#1"/>
    <dgm:cxn modelId="{19AD1F61-050A-444F-8841-9361FAF0DFB5}" type="presParOf" srcId="{F359885B-EF82-4112-86CB-36AB29B0C5A1}" destId="{BD4FA9C0-CBA9-486E-A497-2169726E2542}" srcOrd="0" destOrd="0" presId="urn:microsoft.com/office/officeart/2005/8/layout/vList4#1"/>
    <dgm:cxn modelId="{DA76DD1E-28A2-4320-AEE8-CB0161FD94E2}" type="presParOf" srcId="{F359885B-EF82-4112-86CB-36AB29B0C5A1}" destId="{67002703-AA6B-4D8B-8ED4-68918A45F38B}" srcOrd="1" destOrd="0" presId="urn:microsoft.com/office/officeart/2005/8/layout/vList4#1"/>
    <dgm:cxn modelId="{B1C13B49-0156-4E65-B57A-7D8DC25E9F1F}" type="presParOf" srcId="{F359885B-EF82-4112-86CB-36AB29B0C5A1}" destId="{B2A0CFAC-FBA3-4B70-B3F6-E1B4C3187E3A}" srcOrd="2" destOrd="0" presId="urn:microsoft.com/office/officeart/2005/8/layout/vList4#1"/>
    <dgm:cxn modelId="{F0ECB8B4-CEBE-4B83-B2BF-1A15EBDA0E74}" type="presParOf" srcId="{E524C011-7D32-4B02-A50A-BF2896CE5C0C}" destId="{DEE1C21A-1A55-42FE-B97F-44FFCA82B55A}" srcOrd="3" destOrd="0" presId="urn:microsoft.com/office/officeart/2005/8/layout/vList4#1"/>
    <dgm:cxn modelId="{080E67FD-D299-4478-B81F-4B206A4AA881}" type="presParOf" srcId="{E524C011-7D32-4B02-A50A-BF2896CE5C0C}" destId="{49B7156D-2679-4AB2-A8F6-4E2C97221350}" srcOrd="4" destOrd="0" presId="urn:microsoft.com/office/officeart/2005/8/layout/vList4#1"/>
    <dgm:cxn modelId="{A98B63B7-96B8-4FF7-9716-3EE25C887940}" type="presParOf" srcId="{49B7156D-2679-4AB2-A8F6-4E2C97221350}" destId="{D17B0316-5528-4CB9-A112-1918EAF72F21}" srcOrd="0" destOrd="0" presId="urn:microsoft.com/office/officeart/2005/8/layout/vList4#1"/>
    <dgm:cxn modelId="{42D69622-CC07-4A53-88A3-E00F3E39528D}" type="presParOf" srcId="{49B7156D-2679-4AB2-A8F6-4E2C97221350}" destId="{8486C232-02E7-42FB-B433-24B23A993466}" srcOrd="1" destOrd="0" presId="urn:microsoft.com/office/officeart/2005/8/layout/vList4#1"/>
    <dgm:cxn modelId="{F05F5DEC-6D46-4B56-8253-6032AFCC69A1}" type="presParOf" srcId="{49B7156D-2679-4AB2-A8F6-4E2C97221350}" destId="{F320E662-3C51-41F6-B095-352F66F41B26}" srcOrd="2" destOrd="0" presId="urn:microsoft.com/office/officeart/2005/8/layout/vList4#1"/>
    <dgm:cxn modelId="{BE5FDC29-B329-48F6-B122-519B5E3095FB}" type="presParOf" srcId="{E524C011-7D32-4B02-A50A-BF2896CE5C0C}" destId="{F179B013-9DD4-4736-8538-D5F1B45DB076}" srcOrd="5" destOrd="0" presId="urn:microsoft.com/office/officeart/2005/8/layout/vList4#1"/>
    <dgm:cxn modelId="{72A4585B-51C3-4349-98E1-7AAC3A622ED3}" type="presParOf" srcId="{E524C011-7D32-4B02-A50A-BF2896CE5C0C}" destId="{B4CD3549-2CCA-45DC-8D29-0A7C1B18D881}" srcOrd="6" destOrd="0" presId="urn:microsoft.com/office/officeart/2005/8/layout/vList4#1"/>
    <dgm:cxn modelId="{8940AED3-7EAD-4A89-995B-D9C2EB14AFB4}" type="presParOf" srcId="{B4CD3549-2CCA-45DC-8D29-0A7C1B18D881}" destId="{13DAFE2E-C97D-42A1-B4D7-786A066BCA09}" srcOrd="0" destOrd="0" presId="urn:microsoft.com/office/officeart/2005/8/layout/vList4#1"/>
    <dgm:cxn modelId="{C3C49429-DCA0-4000-93B8-6CEDD950019A}" type="presParOf" srcId="{B4CD3549-2CCA-45DC-8D29-0A7C1B18D881}" destId="{6B7CF0B7-81B0-40AA-A407-C1EDB751E448}" srcOrd="1" destOrd="0" presId="urn:microsoft.com/office/officeart/2005/8/layout/vList4#1"/>
    <dgm:cxn modelId="{21195333-0999-40AC-9C7B-9551EE69EC58}" type="presParOf" srcId="{B4CD3549-2CCA-45DC-8D29-0A7C1B18D881}" destId="{230D1C96-BF6F-4AF3-A480-191B720FEB38}" srcOrd="2" destOrd="0" presId="urn:microsoft.com/office/officeart/2005/8/layout/vList4#1"/>
    <dgm:cxn modelId="{E310A08E-87DC-41C6-99F2-DF2B5C3465BA}" type="presParOf" srcId="{E524C011-7D32-4B02-A50A-BF2896CE5C0C}" destId="{548C45ED-4D3D-4FEF-8659-06C3F0FB9B60}" srcOrd="7" destOrd="0" presId="urn:microsoft.com/office/officeart/2005/8/layout/vList4#1"/>
    <dgm:cxn modelId="{F24894BF-13A4-4E71-95F8-237181D6129F}" type="presParOf" srcId="{E524C011-7D32-4B02-A50A-BF2896CE5C0C}" destId="{44BA8CA7-8972-4677-A2CE-D5B3BA5D8B61}" srcOrd="8" destOrd="0" presId="urn:microsoft.com/office/officeart/2005/8/layout/vList4#1"/>
    <dgm:cxn modelId="{8A48120F-1D16-46B6-9BCE-9A0FCCE883AB}" type="presParOf" srcId="{44BA8CA7-8972-4677-A2CE-D5B3BA5D8B61}" destId="{082990CB-61A8-4A3C-94D6-DD0C88EDF4CB}" srcOrd="0" destOrd="0" presId="urn:microsoft.com/office/officeart/2005/8/layout/vList4#1"/>
    <dgm:cxn modelId="{269F508B-A05B-4E70-8E3E-9BD352C84423}" type="presParOf" srcId="{44BA8CA7-8972-4677-A2CE-D5B3BA5D8B61}" destId="{A589DA0E-DCAF-4B3E-8ACB-9689626415B9}" srcOrd="1" destOrd="0" presId="urn:microsoft.com/office/officeart/2005/8/layout/vList4#1"/>
    <dgm:cxn modelId="{B99C8ECD-C9A5-4D1F-99EE-0ACA80B5AE51}" type="presParOf" srcId="{44BA8CA7-8972-4677-A2CE-D5B3BA5D8B61}" destId="{CFCB1D2A-F566-45BE-A0AB-872B4E9F13A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57658-8A01-4AB0-8070-14B1704D167E}">
      <dsp:nvSpPr>
        <dsp:cNvPr id="0" name=""/>
        <dsp:cNvSpPr/>
      </dsp:nvSpPr>
      <dsp:spPr>
        <a:xfrm>
          <a:off x="0" y="105104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700" b="1" kern="1200" dirty="0" smtClean="0">
              <a:solidFill>
                <a:schemeClr val="tx1"/>
              </a:solidFill>
              <a:ea typeface="MS PGothic" pitchFamily="34" charset="-128"/>
            </a:rPr>
            <a:t>Advanced Accelerator R&amp;D Towards Next Generation Machine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300" b="1" kern="1200" dirty="0" smtClean="0">
              <a:solidFill>
                <a:srgbClr val="7030A0"/>
              </a:solidFill>
              <a:ea typeface="MS PGothic" pitchFamily="34" charset="-128"/>
            </a:rPr>
            <a:t>Develop and explore transformative concepts and technologies for beyond next-generation multi-MW accelerators</a:t>
          </a:r>
          <a:r>
            <a:rPr lang="en-US" sz="1300" b="1" kern="1200" dirty="0" smtClean="0">
              <a:solidFill>
                <a:srgbClr val="7030A0"/>
              </a:solidFill>
            </a:rPr>
            <a:t> at IOTA/ASTA and in the area of SRF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1051040"/>
        <a:ext cx="6670670" cy="958899"/>
      </dsp:txXfrm>
    </dsp:sp>
    <dsp:sp modelId="{D79E9614-65B8-4E3D-9C84-63678184EF5B}">
      <dsp:nvSpPr>
        <dsp:cNvPr id="0" name=""/>
        <dsp:cNvSpPr/>
      </dsp:nvSpPr>
      <dsp:spPr>
        <a:xfrm>
          <a:off x="303454" y="1095527"/>
          <a:ext cx="1085254" cy="8699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4FA9C0-CBA9-486E-A497-2169726E2542}">
      <dsp:nvSpPr>
        <dsp:cNvPr id="0" name=""/>
        <dsp:cNvSpPr/>
      </dsp:nvSpPr>
      <dsp:spPr>
        <a:xfrm>
          <a:off x="0" y="316737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Exploratory Long-term R&amp;D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Assess feasibility and demonstrate technologies for future 100 </a:t>
          </a:r>
          <a:r>
            <a:rPr lang="en-US" sz="1300" b="1" kern="1200" dirty="0" err="1" smtClean="0">
              <a:solidFill>
                <a:srgbClr val="7030A0"/>
              </a:solidFill>
            </a:rPr>
            <a:t>TeV</a:t>
          </a:r>
          <a:r>
            <a:rPr lang="en-US" sz="1300" b="1" kern="1200" dirty="0" smtClean="0">
              <a:solidFill>
                <a:srgbClr val="7030A0"/>
              </a:solidFill>
            </a:rPr>
            <a:t> pp collider and conclude ionization cooling demo for possible future </a:t>
          </a:r>
          <a:r>
            <a:rPr lang="en-US" sz="1300" b="1" kern="1200" dirty="0" err="1" smtClean="0">
              <a:solidFill>
                <a:srgbClr val="7030A0"/>
              </a:solidFill>
            </a:rPr>
            <a:t>muon</a:t>
          </a:r>
          <a:r>
            <a:rPr lang="en-US" sz="1300" b="1" kern="1200" dirty="0" smtClean="0">
              <a:solidFill>
                <a:srgbClr val="7030A0"/>
              </a:solidFill>
            </a:rPr>
            <a:t> facility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3167370"/>
        <a:ext cx="6670670" cy="958899"/>
      </dsp:txXfrm>
    </dsp:sp>
    <dsp:sp modelId="{67002703-AA6B-4D8B-8ED4-68918A45F38B}">
      <dsp:nvSpPr>
        <dsp:cNvPr id="0" name=""/>
        <dsp:cNvSpPr/>
      </dsp:nvSpPr>
      <dsp:spPr>
        <a:xfrm>
          <a:off x="285852" y="3189346"/>
          <a:ext cx="1164575" cy="8939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7B0316-5528-4CB9-A112-1918EAF72F21}">
      <dsp:nvSpPr>
        <dsp:cNvPr id="0" name=""/>
        <dsp:cNvSpPr/>
      </dsp:nvSpPr>
      <dsp:spPr>
        <a:xfrm>
          <a:off x="0" y="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Operational Support and Complex Upgrade (PIP-II) </a:t>
          </a:r>
          <a:endParaRPr lang="en-US" sz="17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Provide accelerator physics and technology support for operation and upgrades of the </a:t>
          </a:r>
          <a:r>
            <a:rPr lang="en-US" sz="1300" b="1" kern="1200" dirty="0" err="1" smtClean="0">
              <a:solidFill>
                <a:srgbClr val="7030A0"/>
              </a:solidFill>
            </a:rPr>
            <a:t>Fermilab’s</a:t>
          </a:r>
          <a:r>
            <a:rPr lang="en-US" sz="1300" b="1" kern="1200" dirty="0" smtClean="0">
              <a:solidFill>
                <a:srgbClr val="7030A0"/>
              </a:solidFill>
            </a:rPr>
            <a:t> accelerator complex,</a:t>
          </a:r>
          <a:r>
            <a:rPr lang="en-US" sz="1400" b="1" kern="1200" dirty="0" smtClean="0">
              <a:solidFill>
                <a:srgbClr val="7030A0"/>
              </a:solidFill>
            </a:rPr>
            <a:t> </a:t>
          </a:r>
          <a:r>
            <a:rPr lang="el-GR" sz="1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ν</a:t>
          </a:r>
          <a:r>
            <a:rPr lang="en-US" sz="1400" b="1" kern="1200" dirty="0" smtClean="0">
              <a:solidFill>
                <a:srgbClr val="7030A0"/>
              </a:solidFill>
            </a:rPr>
            <a:t> </a:t>
          </a:r>
          <a:r>
            <a:rPr lang="en-US" sz="1300" b="1" kern="1200" dirty="0" smtClean="0">
              <a:solidFill>
                <a:srgbClr val="7030A0"/>
              </a:solidFill>
            </a:rPr>
            <a:t>and </a:t>
          </a:r>
          <a:r>
            <a:rPr lang="el-GR" sz="14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µ</a:t>
          </a:r>
          <a:r>
            <a:rPr lang="en-US" sz="13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300" b="1" kern="1200" dirty="0" smtClean="0">
              <a:solidFill>
                <a:srgbClr val="7030A0"/>
              </a:solidFill>
            </a:rPr>
            <a:t>experiments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0"/>
        <a:ext cx="6670670" cy="958899"/>
      </dsp:txXfrm>
    </dsp:sp>
    <dsp:sp modelId="{8486C232-02E7-42FB-B433-24B23A993466}">
      <dsp:nvSpPr>
        <dsp:cNvPr id="0" name=""/>
        <dsp:cNvSpPr/>
      </dsp:nvSpPr>
      <dsp:spPr>
        <a:xfrm>
          <a:off x="329488" y="84083"/>
          <a:ext cx="1012175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DAFE2E-C97D-42A1-B4D7-786A066BCA09}">
      <dsp:nvSpPr>
        <dsp:cNvPr id="0" name=""/>
        <dsp:cNvSpPr/>
      </dsp:nvSpPr>
      <dsp:spPr>
        <a:xfrm>
          <a:off x="0" y="4222700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Accelerators Training and Education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Educate the next generation of accelerator designers and builders through the USPAS and Fermilab programs</a:t>
          </a:r>
          <a:endParaRPr lang="en-US" sz="1300" b="1" kern="1200" dirty="0">
            <a:solidFill>
              <a:srgbClr val="7030A0"/>
            </a:solidFill>
          </a:endParaRPr>
        </a:p>
      </dsp:txBody>
      <dsp:txXfrm>
        <a:off x="1787529" y="4222700"/>
        <a:ext cx="6670670" cy="958899"/>
      </dsp:txXfrm>
    </dsp:sp>
    <dsp:sp modelId="{6B7CF0B7-81B0-40AA-A407-C1EDB751E448}">
      <dsp:nvSpPr>
        <dsp:cNvPr id="0" name=""/>
        <dsp:cNvSpPr/>
      </dsp:nvSpPr>
      <dsp:spPr>
        <a:xfrm>
          <a:off x="383096" y="4343400"/>
          <a:ext cx="1012175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2990CB-61A8-4A3C-94D6-DD0C88EDF4CB}">
      <dsp:nvSpPr>
        <dsp:cNvPr id="0" name=""/>
        <dsp:cNvSpPr/>
      </dsp:nvSpPr>
      <dsp:spPr>
        <a:xfrm>
          <a:off x="0" y="2089097"/>
          <a:ext cx="8458200" cy="958899"/>
        </a:xfrm>
        <a:prstGeom prst="roundRect">
          <a:avLst>
            <a:gd name="adj" fmla="val 10000"/>
          </a:avLst>
        </a:prstGeom>
        <a:solidFill>
          <a:srgbClr val="C0C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tx1"/>
              </a:solidFill>
            </a:rPr>
            <a:t>Accelerator and Beam Physics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1" kern="1200" dirty="0" smtClean="0">
              <a:solidFill>
                <a:srgbClr val="7030A0"/>
              </a:solidFill>
            </a:rPr>
            <a:t>Contribute to the fundamental understanding of beam dynamics through experiment , simulation and theory </a:t>
          </a:r>
          <a:endParaRPr lang="en-US" sz="1300" kern="1200" dirty="0">
            <a:solidFill>
              <a:srgbClr val="7030A0"/>
            </a:solidFill>
          </a:endParaRPr>
        </a:p>
      </dsp:txBody>
      <dsp:txXfrm>
        <a:off x="1787529" y="2089097"/>
        <a:ext cx="6670670" cy="958899"/>
      </dsp:txXfrm>
    </dsp:sp>
    <dsp:sp modelId="{A589DA0E-DCAF-4B3E-8ACB-9689626415B9}">
      <dsp:nvSpPr>
        <dsp:cNvPr id="0" name=""/>
        <dsp:cNvSpPr/>
      </dsp:nvSpPr>
      <dsp:spPr>
        <a:xfrm>
          <a:off x="296907" y="2183659"/>
          <a:ext cx="1121421" cy="7671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2/9/2015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2/9/2015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366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A62E0-2C17-4D58-B35D-B303BFBD16E3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3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688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437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479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665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05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013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855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87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77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621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6DA20-F5BB-A742-AD47-C5A43140D1E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789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21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48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A62E0-2C17-4D58-B35D-B303BFBD16E3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0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2965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007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15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75061-90CC-438F-BA63-9F1F6B99D77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61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consolidated and funded programmatically?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1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7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A62E0-2C17-4D58-B35D-B303BFBD16E3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4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FB092F-00A3-4A10-AAA1-6A6B98972F1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4823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1978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E38D1E7-8120-463E-A24D-D8CA1E7AA86F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0396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cs typeface="Arial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E38D1E7-8120-463E-A24D-D8CA1E7AA86F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0336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A62E0-2C17-4D58-B35D-B303BFBD16E3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6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16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6C5DD-F978-4CAE-8E5C-4A79A29FD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3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9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520262" y="3559175"/>
            <a:ext cx="7812526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b="0" dirty="0" err="1" smtClean="0"/>
              <a:t>Fermilab</a:t>
            </a:r>
            <a:r>
              <a:rPr lang="en-US" altLang="en-US" b="0" dirty="0" smtClean="0"/>
              <a:t> Accelerator R&amp;D Program</a:t>
            </a:r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Vladimir Shiltsev, Accelerator Physics Center</a:t>
            </a:r>
          </a:p>
          <a:p>
            <a:r>
              <a:rPr lang="en-US" altLang="en-US" dirty="0" smtClean="0">
                <a:latin typeface="Helvetica" pitchFamily="124" charset="0"/>
              </a:rPr>
              <a:t>Institutional Review of the Fermi National Accelerator Laboratory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11 February 2015</a:t>
            </a:r>
          </a:p>
          <a:p>
            <a:endParaRPr lang="en-US" altLang="en-US" dirty="0" smtClean="0">
              <a:latin typeface="Helvetica" pitchFamily="124" charset="0"/>
            </a:endParaRP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58" y="3886200"/>
            <a:ext cx="3005137" cy="285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96" y="535019"/>
            <a:ext cx="3005137" cy="355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31599" y="43203"/>
            <a:ext cx="8021801" cy="685800"/>
          </a:xfrm>
        </p:spPr>
        <p:txBody>
          <a:bodyPr lIns="182880" rIns="0"/>
          <a:lstStyle/>
          <a:p>
            <a:pPr eaLnBrk="1" hangingPunct="1"/>
            <a:r>
              <a:rPr lang="en-US" sz="3600" dirty="0" smtClean="0">
                <a:ea typeface="ＭＳ Ｐゴシック" pitchFamily="34" charset="-128"/>
              </a:rPr>
              <a:t>Six-Cavity Test @ HINS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32460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ED2BC1-16BD-40C1-9951-A471375F2B45}" type="slidenum">
              <a:rPr lang="en-US" sz="800">
                <a:solidFill>
                  <a:srgbClr val="595959"/>
                </a:solidFill>
              </a:rPr>
              <a:pPr/>
              <a:t>10</a:t>
            </a:fld>
            <a:endParaRPr lang="en-US" sz="800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86" y="1330758"/>
            <a:ext cx="5981542" cy="4607592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rgbClr val="000000"/>
                </a:solidFill>
              </a:rPr>
              <a:t>“Six-Cavity </a:t>
            </a:r>
            <a:r>
              <a:rPr lang="en-US" dirty="0">
                <a:solidFill>
                  <a:srgbClr val="000000"/>
                </a:solidFill>
              </a:rPr>
              <a:t>Test’ has demonstrated the use of high power </a:t>
            </a:r>
            <a:r>
              <a:rPr lang="en-US" b="1" i="1" dirty="0">
                <a:solidFill>
                  <a:srgbClr val="000000"/>
                </a:solidFill>
              </a:rPr>
              <a:t>RF vector modulators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>
                <a:solidFill>
                  <a:srgbClr val="000000"/>
                </a:solidFill>
              </a:rPr>
              <a:t>control 6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RF cavities </a:t>
            </a:r>
            <a:r>
              <a:rPr lang="en-US" dirty="0" smtClean="0">
                <a:solidFill>
                  <a:srgbClr val="000000"/>
                </a:solidFill>
              </a:rPr>
              <a:t>+ RFQ driven </a:t>
            </a:r>
            <a:r>
              <a:rPr lang="en-US" dirty="0">
                <a:solidFill>
                  <a:srgbClr val="000000"/>
                </a:solidFill>
              </a:rPr>
              <a:t>by a </a:t>
            </a:r>
            <a:r>
              <a:rPr lang="en-US" b="1" i="1" dirty="0">
                <a:solidFill>
                  <a:srgbClr val="000000"/>
                </a:solidFill>
              </a:rPr>
              <a:t>single high power klystron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demonstrated the energy </a:t>
            </a:r>
            <a:r>
              <a:rPr lang="en-US" dirty="0">
                <a:solidFill>
                  <a:srgbClr val="000000"/>
                </a:solidFill>
              </a:rPr>
              <a:t>stability </a:t>
            </a:r>
            <a:r>
              <a:rPr lang="en-US" dirty="0" smtClean="0">
                <a:solidFill>
                  <a:srgbClr val="000000"/>
                </a:solidFill>
              </a:rPr>
              <a:t>with a 7-mA </a:t>
            </a:r>
            <a:r>
              <a:rPr lang="en-US" dirty="0">
                <a:solidFill>
                  <a:srgbClr val="000000"/>
                </a:solidFill>
              </a:rPr>
              <a:t>proton beam accelerated through the six cavities from 2.5 MeV to 3.4 MeV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Diagnostics development and tests: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ogether with RAL and Argonne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Finished operation Jan’2013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Will move to ASTA (</a:t>
            </a:r>
            <a:r>
              <a:rPr lang="en-US" i="1" dirty="0" smtClean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’s for IOTA)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4085370"/>
            <a:ext cx="2057400" cy="5663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~ 1 </a:t>
            </a:r>
            <a:r>
              <a:rPr lang="en-US" sz="1400" dirty="0" err="1" smtClean="0">
                <a:solidFill>
                  <a:srgbClr val="C00000"/>
                </a:solidFill>
              </a:rPr>
              <a:t>ms</a:t>
            </a:r>
            <a:r>
              <a:rPr lang="en-US" sz="1400" dirty="0" smtClean="0">
                <a:solidFill>
                  <a:srgbClr val="C00000"/>
                </a:solidFill>
              </a:rPr>
              <a:t> pulse</a:t>
            </a:r>
          </a:p>
          <a:p>
            <a:pPr algn="l">
              <a:defRPr/>
            </a:pP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fast feedback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5812846"/>
            <a:ext cx="2057400" cy="5663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&lt; 0.2 </a:t>
            </a:r>
            <a:r>
              <a:rPr lang="en-US" sz="1400" dirty="0" err="1" smtClean="0">
                <a:solidFill>
                  <a:srgbClr val="C00000"/>
                </a:solidFill>
              </a:rPr>
              <a:t>deg</a:t>
            </a:r>
            <a:r>
              <a:rPr lang="en-US" sz="1400" dirty="0" smtClean="0">
                <a:solidFill>
                  <a:srgbClr val="C00000"/>
                </a:solidFill>
              </a:rPr>
              <a:t> RF phase </a:t>
            </a:r>
          </a:p>
          <a:p>
            <a:pPr algn="l">
              <a:defRPr/>
            </a:pPr>
            <a:r>
              <a:rPr lang="en-US" sz="1400" dirty="0" smtClean="0">
                <a:solidFill>
                  <a:srgbClr val="C00000"/>
                </a:solidFill>
              </a:rPr>
              <a:t>&lt;0.2% voltage control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72699" y="6530209"/>
            <a:ext cx="228600" cy="209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858B2D-8184-4442-AC2B-A1626E40A8A5}" type="slidenum">
              <a:rPr lang="en-US" sz="1200" smtClean="0"/>
              <a:pPr eaLnBrk="1" hangingPunct="1"/>
              <a:t>10</a:t>
            </a:fld>
            <a:endParaRPr lang="en-US" sz="1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2395034" y="3243601"/>
            <a:ext cx="5335466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D.Wildman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J.Steimel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V.Scarpine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M.Chung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510" y="103664"/>
            <a:ext cx="6001406" cy="641739"/>
          </a:xfrm>
        </p:spPr>
        <p:txBody>
          <a:bodyPr/>
          <a:lstStyle/>
          <a:p>
            <a:pPr algn="ctr"/>
            <a:r>
              <a:rPr lang="en-US" dirty="0" smtClean="0"/>
              <a:t>CM2 </a:t>
            </a:r>
            <a:r>
              <a:rPr lang="en-US" dirty="0"/>
              <a:t>– </a:t>
            </a:r>
            <a:r>
              <a:rPr lang="en-US" dirty="0" smtClean="0"/>
              <a:t>World’s Highest </a:t>
            </a:r>
            <a:r>
              <a:rPr lang="en-US" dirty="0"/>
              <a:t>Gradient </a:t>
            </a:r>
            <a:r>
              <a:rPr lang="en-US" dirty="0" smtClean="0"/>
              <a:t>CM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1510926" y="888343"/>
            <a:ext cx="7633074" cy="5747407"/>
            <a:chOff x="4207891" y="1289110"/>
            <a:chExt cx="4707509" cy="4823132"/>
          </a:xfrm>
        </p:grpSpPr>
        <p:pic>
          <p:nvPicPr>
            <p:cNvPr id="8" name="Picture 7" descr="CM2 gradients_all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1" y="1289110"/>
              <a:ext cx="4707509" cy="482313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4792778" y="2943016"/>
              <a:ext cx="4108744" cy="0"/>
            </a:xfrm>
            <a:prstGeom prst="line">
              <a:avLst/>
            </a:prstGeom>
            <a:noFill/>
            <a:ln w="38100" cap="flat" cmpd="sng" algn="ctr">
              <a:solidFill>
                <a:srgbClr val="0099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935020" y="1911455"/>
              <a:ext cx="260878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9900"/>
                  </a:solidFill>
                </a:rPr>
                <a:t>ILC Milestone = </a:t>
              </a:r>
              <a:r>
                <a:rPr lang="en-US" sz="1600" b="1" dirty="0" smtClean="0">
                  <a:solidFill>
                    <a:srgbClr val="009900"/>
                  </a:solidFill>
                </a:rPr>
                <a:t>31.5 MV/m</a:t>
              </a:r>
              <a:endParaRPr lang="en-US" sz="1600" b="1" dirty="0">
                <a:solidFill>
                  <a:srgbClr val="0099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6561645" y="2250009"/>
              <a:ext cx="168744" cy="603163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2290" name="Picture 2" descr="http://www.linearcollider.org/newsline/images/2010/20101209_dc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" y="104803"/>
            <a:ext cx="3161016" cy="236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-1651539" y="4490360"/>
            <a:ext cx="4015608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W.Shappert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E.Harms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N.Solyak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4010" y="61624"/>
            <a:ext cx="8686800" cy="641739"/>
          </a:xfrm>
        </p:spPr>
        <p:txBody>
          <a:bodyPr/>
          <a:lstStyle/>
          <a:p>
            <a:r>
              <a:rPr lang="en-US" sz="3200" dirty="0" smtClean="0"/>
              <a:t>Beam Physics @ </a:t>
            </a:r>
            <a:r>
              <a:rPr lang="en-US" sz="3200" dirty="0" err="1" smtClean="0"/>
              <a:t>Tevatron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2050" name="Picture 2" descr="C:\Users\nsergei\AppData\Local\Temp\9781493908844-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76" y="402447"/>
            <a:ext cx="3648510" cy="5488206"/>
          </a:xfrm>
          <a:prstGeom prst="rect">
            <a:avLst/>
          </a:prstGeom>
          <a:noFill/>
          <a:effectLst>
            <a:glow rad="1143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2346" y="5890653"/>
            <a:ext cx="339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Available on </a:t>
            </a:r>
            <a:r>
              <a:rPr lang="en-US" i="1" dirty="0" smtClean="0"/>
              <a:t>Amazon.com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5" y="908185"/>
            <a:ext cx="4919772" cy="1813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570" y="825390"/>
            <a:ext cx="2028825" cy="1123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08" y="1156795"/>
            <a:ext cx="1448458" cy="325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16" y="2659119"/>
            <a:ext cx="2115208" cy="40637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3810" y="2599502"/>
            <a:ext cx="2550613" cy="426030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628" y="703362"/>
            <a:ext cx="5016500" cy="6154637"/>
          </a:xfrm>
          <a:prstGeom prst="roundRect">
            <a:avLst>
              <a:gd name="adj" fmla="val 4096"/>
            </a:avLst>
          </a:prstGeom>
          <a:noFill/>
          <a:ln w="254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>
          <a:xfrm>
            <a:off x="76200" y="30216"/>
            <a:ext cx="8991600" cy="538655"/>
          </a:xfrm>
        </p:spPr>
        <p:txBody>
          <a:bodyPr/>
          <a:lstStyle/>
          <a:p>
            <a:pPr algn="ctr"/>
            <a:r>
              <a:rPr lang="en-US" sz="2800" dirty="0" smtClean="0">
                <a:cs typeface="Arial" pitchFamily="34" charset="0"/>
              </a:rPr>
              <a:t>Beam Theory and Simulations</a:t>
            </a:r>
          </a:p>
        </p:txBody>
      </p:sp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62600"/>
          </a:xfrm>
        </p:spPr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number of outstanding advances in beam theory: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A series of works by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Burov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Balbekov,and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Lebedev on beam dynamics of  longitudinal and transverse instabilities with space-charge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Theory of nonlinear but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integrable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(stable) beam optics</a:t>
            </a:r>
          </a:p>
          <a:p>
            <a:pPr lvl="1"/>
            <a:r>
              <a:rPr lang="en-US" i="1" dirty="0" smtClean="0">
                <a:solidFill>
                  <a:srgbClr val="000000"/>
                </a:solidFill>
              </a:rPr>
              <a:t>“Outstanding” PRSTAB Article of 2010</a:t>
            </a:r>
            <a:r>
              <a:rPr lang="en-US" dirty="0" smtClean="0">
                <a:solidFill>
                  <a:srgbClr val="000000"/>
                </a:solidFill>
              </a:rPr>
              <a:t>: V. </a:t>
            </a:r>
            <a:r>
              <a:rPr lang="en-US" dirty="0" err="1" smtClean="0">
                <a:solidFill>
                  <a:srgbClr val="000000"/>
                </a:solidFill>
              </a:rPr>
              <a:t>Danilov</a:t>
            </a:r>
            <a:r>
              <a:rPr lang="en-US" dirty="0" smtClean="0">
                <a:solidFill>
                  <a:srgbClr val="000000"/>
                </a:solidFill>
              </a:rPr>
              <a:t>, S. N., PRSTAB, 13, 084002 (2010)</a:t>
            </a:r>
          </a:p>
          <a:p>
            <a:pPr lvl="1"/>
            <a:r>
              <a:rPr lang="en-US" i="1" dirty="0" smtClean="0"/>
              <a:t>“Outstanding” </a:t>
            </a:r>
            <a:r>
              <a:rPr lang="en-US" i="1" dirty="0"/>
              <a:t>PRSTAB Article of 2011</a:t>
            </a:r>
            <a:r>
              <a:rPr lang="en-US" dirty="0"/>
              <a:t>: </a:t>
            </a:r>
            <a:r>
              <a:rPr lang="en-US" dirty="0" smtClean="0"/>
              <a:t>P</a:t>
            </a:r>
            <a:r>
              <a:rPr lang="en-US" dirty="0"/>
              <a:t>. </a:t>
            </a:r>
            <a:r>
              <a:rPr lang="en-US" dirty="0" err="1"/>
              <a:t>Piot</a:t>
            </a:r>
            <a:r>
              <a:rPr lang="en-US" dirty="0"/>
              <a:t>, Y.-E Sun, J. G. Power, and M. </a:t>
            </a:r>
            <a:r>
              <a:rPr lang="en-US" dirty="0" err="1"/>
              <a:t>Rihaoui</a:t>
            </a:r>
            <a:r>
              <a:rPr lang="en-US" dirty="0"/>
              <a:t>, </a:t>
            </a:r>
            <a:r>
              <a:rPr lang="en-US" dirty="0" smtClean="0"/>
              <a:t>PRSTAB </a:t>
            </a:r>
            <a:r>
              <a:rPr lang="en-US" dirty="0"/>
              <a:t>14, 022801 (2011).</a:t>
            </a:r>
          </a:p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 suite of modeling tools, developed at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Fermilab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: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MARS 			300 users, 	40 institutions</a:t>
            </a:r>
          </a:p>
          <a:p>
            <a:pPr lvl="1"/>
            <a:r>
              <a:rPr lang="en-US" dirty="0" err="1" smtClean="0">
                <a:solidFill>
                  <a:srgbClr val="7030A0"/>
                </a:solidFill>
                <a:cs typeface="Arial" pitchFamily="34" charset="0"/>
              </a:rPr>
              <a:t>Synergia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		30				8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OPTIM			20				5</a:t>
            </a:r>
          </a:p>
          <a:p>
            <a:pPr lvl="1"/>
            <a:r>
              <a:rPr lang="en-US" dirty="0" err="1">
                <a:solidFill>
                  <a:srgbClr val="7030A0"/>
                </a:solidFill>
                <a:cs typeface="Arial" pitchFamily="34" charset="0"/>
              </a:rPr>
              <a:t>Lifetrac</a:t>
            </a:r>
            <a:r>
              <a:rPr lang="en-US" dirty="0">
                <a:solidFill>
                  <a:srgbClr val="7030A0"/>
                </a:solidFill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			10				5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C110E5-35D9-4BB5-9F58-8308312F1FD0}" type="slidenum">
              <a:rPr lang="en-US" sz="1200">
                <a:solidFill>
                  <a:srgbClr val="FFFFFF"/>
                </a:solidFill>
              </a:rPr>
              <a:pPr eaLnBrk="1" hangingPunct="1"/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FNAL Peer-reviewed Accelerator </a:t>
            </a:r>
            <a:r>
              <a:rPr lang="en-US" sz="2500" dirty="0" err="1" smtClean="0"/>
              <a:t>Sci</a:t>
            </a:r>
            <a:r>
              <a:rPr lang="en-US" sz="2500" dirty="0" smtClean="0"/>
              <a:t> &amp; Tech publications</a:t>
            </a:r>
            <a:endParaRPr lang="en-US" sz="2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6" y="910146"/>
            <a:ext cx="7553324" cy="57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>
          <a:xfrm>
            <a:off x="76200" y="30216"/>
            <a:ext cx="8100848" cy="538655"/>
          </a:xfrm>
        </p:spPr>
        <p:txBody>
          <a:bodyPr/>
          <a:lstStyle/>
          <a:p>
            <a:pPr algn="ctr"/>
            <a:r>
              <a:rPr lang="en-US" sz="2800" dirty="0" smtClean="0">
                <a:cs typeface="Arial" pitchFamily="34" charset="0"/>
              </a:rPr>
              <a:t>Accelerator Training</a:t>
            </a:r>
          </a:p>
        </p:txBody>
      </p:sp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5626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Host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US PAS 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Office, &gt;40 instructors +assistants in 2009-2014</a:t>
            </a:r>
          </a:p>
          <a:p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Summer Internships – 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Lee </a:t>
            </a:r>
            <a:r>
              <a:rPr lang="en-US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Teng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7030A0"/>
                </a:solidFill>
                <a:cs typeface="Arial" pitchFamily="34" charset="0"/>
              </a:rPr>
              <a:t>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5+5 jointly with ANL (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E.Prebys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, chair)</a:t>
            </a:r>
          </a:p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Peoples Fellows 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(now 3):</a:t>
            </a:r>
            <a:endParaRPr lang="en-US" dirty="0">
              <a:solidFill>
                <a:srgbClr val="7030A0"/>
              </a:solidFill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“Future leaders” in accelerators (tenure track)</a:t>
            </a:r>
          </a:p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Bardeen Fellows 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(2):</a:t>
            </a:r>
            <a:endParaRPr lang="en-US" dirty="0">
              <a:solidFill>
                <a:srgbClr val="7030A0"/>
              </a:solidFill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For outstanding engineering graduates</a:t>
            </a:r>
          </a:p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Joint Appointments 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(4):</a:t>
            </a:r>
            <a:endParaRPr lang="en-US" dirty="0">
              <a:solidFill>
                <a:srgbClr val="7030A0"/>
              </a:solidFill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“50-50” arrangements , now NIU &amp; IIT </a:t>
            </a:r>
          </a:p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Joint University-FNAL PhD Program</a:t>
            </a:r>
            <a:r>
              <a:rPr lang="en-US" dirty="0" smtClean="0">
                <a:solidFill>
                  <a:srgbClr val="7030A0"/>
                </a:solidFill>
                <a:cs typeface="Arial" pitchFamily="34" charset="0"/>
              </a:rPr>
              <a:t>:</a:t>
            </a:r>
            <a:endParaRPr lang="en-US" dirty="0">
              <a:solidFill>
                <a:srgbClr val="7030A0"/>
              </a:solidFill>
              <a:cs typeface="Arial" pitchFamily="34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6-8 students to carry out accelerator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hysics and technology R&amp;D at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Fermilab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1C110E5-35D9-4BB5-9F58-8308312F1FD0}" type="slidenum">
              <a:rPr lang="en-US" sz="1200">
                <a:solidFill>
                  <a:srgbClr val="FFFFFF"/>
                </a:solidFill>
              </a:rPr>
              <a:pPr eaLnBrk="1" hangingPunct="1"/>
              <a:t>15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13314" name="Picture 2" descr="http://apc.fnal.gov/images2/barlet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51944"/>
            <a:ext cx="1273989" cy="13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eng pos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9538" y="1878068"/>
            <a:ext cx="2162062" cy="28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4894100"/>
            <a:ext cx="2905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26276"/>
            <a:ext cx="8300544" cy="762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 </a:t>
            </a:r>
            <a:r>
              <a:rPr lang="en-US" dirty="0" smtClean="0"/>
              <a:t>PhD </a:t>
            </a:r>
            <a:r>
              <a:rPr lang="en-US" dirty="0"/>
              <a:t>Degrees </a:t>
            </a:r>
            <a:r>
              <a:rPr lang="en-US" dirty="0" smtClean="0"/>
              <a:t>based on </a:t>
            </a:r>
            <a:r>
              <a:rPr lang="en-US" dirty="0"/>
              <a:t>research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2009-2014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68EA029-A981-4AC5-BA97-C8AB16C07999}" type="slidenum">
              <a:rPr lang="en-US" sz="1200" smtClean="0">
                <a:solidFill>
                  <a:srgbClr val="FFFFFF"/>
                </a:solidFill>
              </a:rPr>
              <a:pPr eaLnBrk="1" hangingPunct="1"/>
              <a:t>16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9364"/>
            <a:ext cx="8840185" cy="5997616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Gene Kafka			2014 	IIT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err="1">
                <a:solidFill>
                  <a:srgbClr val="C00000"/>
                </a:solidFill>
              </a:rPr>
              <a:t>Timofei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Zolkin</a:t>
            </a:r>
            <a:r>
              <a:rPr lang="en-US" sz="1600" dirty="0">
                <a:solidFill>
                  <a:srgbClr val="C00000"/>
                </a:solidFill>
              </a:rPr>
              <a:t>		</a:t>
            </a:r>
            <a:r>
              <a:rPr lang="en-US" sz="1600" dirty="0" smtClean="0">
                <a:solidFill>
                  <a:srgbClr val="C00000"/>
                </a:solidFill>
              </a:rPr>
              <a:t>	2014 	University </a:t>
            </a:r>
            <a:r>
              <a:rPr lang="en-US" sz="1600" dirty="0">
                <a:solidFill>
                  <a:srgbClr val="C00000"/>
                </a:solidFill>
              </a:rPr>
              <a:t>of Chicago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Julia </a:t>
            </a:r>
            <a:r>
              <a:rPr lang="en-US" sz="1600" dirty="0" err="1" smtClean="0">
                <a:solidFill>
                  <a:srgbClr val="C00000"/>
                </a:solidFill>
              </a:rPr>
              <a:t>Trenikhina</a:t>
            </a:r>
            <a:r>
              <a:rPr lang="en-US" sz="1600" dirty="0" smtClean="0">
                <a:solidFill>
                  <a:srgbClr val="C00000"/>
                </a:solidFill>
              </a:rPr>
              <a:t>		2014 	</a:t>
            </a:r>
            <a:r>
              <a:rPr lang="en-US" sz="1600" dirty="0" smtClean="0">
                <a:solidFill>
                  <a:srgbClr val="C00000"/>
                </a:solidFill>
              </a:rPr>
              <a:t>IIT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Ben </a:t>
            </a:r>
            <a:r>
              <a:rPr lang="en-US" sz="1600" dirty="0" err="1" smtClean="0">
                <a:solidFill>
                  <a:srgbClr val="C00000"/>
                </a:solidFill>
              </a:rPr>
              <a:t>Freemire</a:t>
            </a:r>
            <a:r>
              <a:rPr lang="en-US" sz="1600" dirty="0" smtClean="0">
                <a:solidFill>
                  <a:srgbClr val="C00000"/>
                </a:solidFill>
              </a:rPr>
              <a:t>			2013		IIT</a:t>
            </a:r>
            <a:endParaRPr lang="en-US" sz="1600" dirty="0" smtClean="0">
              <a:solidFill>
                <a:srgbClr val="C00000"/>
              </a:solidFill>
            </a:endParaRP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Denise </a:t>
            </a:r>
            <a:r>
              <a:rPr lang="en-US" sz="1600" dirty="0">
                <a:solidFill>
                  <a:srgbClr val="C00000"/>
                </a:solidFill>
              </a:rPr>
              <a:t>Ford	</a:t>
            </a:r>
            <a:r>
              <a:rPr lang="en-US" sz="1600" dirty="0" smtClean="0">
                <a:solidFill>
                  <a:srgbClr val="C00000"/>
                </a:solidFill>
              </a:rPr>
              <a:t>      		2013 	Northwestern</a:t>
            </a:r>
            <a:endParaRPr lang="en-US" sz="1600" dirty="0">
              <a:solidFill>
                <a:srgbClr val="C00000"/>
              </a:solidFill>
            </a:endParaRP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Timothy </a:t>
            </a:r>
            <a:r>
              <a:rPr lang="en-US" sz="1600" dirty="0">
                <a:solidFill>
                  <a:srgbClr val="C00000"/>
                </a:solidFill>
              </a:rPr>
              <a:t>Maxwell </a:t>
            </a:r>
            <a:r>
              <a:rPr lang="en-US" sz="1600" dirty="0" smtClean="0">
                <a:solidFill>
                  <a:srgbClr val="C00000"/>
                </a:solidFill>
              </a:rPr>
              <a:t> 		2012 	Northern </a:t>
            </a:r>
            <a:r>
              <a:rPr lang="en-US" sz="1600" dirty="0">
                <a:solidFill>
                  <a:srgbClr val="C00000"/>
                </a:solidFill>
              </a:rPr>
              <a:t>Illinois University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Alexey </a:t>
            </a:r>
            <a:r>
              <a:rPr lang="en-US" sz="1600" dirty="0" err="1">
                <a:solidFill>
                  <a:srgbClr val="C00000"/>
                </a:solidFill>
              </a:rPr>
              <a:t>Petrenko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  		2012 	</a:t>
            </a:r>
            <a:r>
              <a:rPr lang="en-US" sz="1600" dirty="0" err="1" smtClean="0">
                <a:solidFill>
                  <a:srgbClr val="C00000"/>
                </a:solidFill>
              </a:rPr>
              <a:t>Budker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Institute of Nuclear Physics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err="1">
                <a:solidFill>
                  <a:srgbClr val="C00000"/>
                </a:solidFill>
              </a:rPr>
              <a:t>Arun</a:t>
            </a:r>
            <a:r>
              <a:rPr lang="en-US" sz="1600" dirty="0">
                <a:solidFill>
                  <a:srgbClr val="C00000"/>
                </a:solidFill>
              </a:rPr>
              <a:t> Saini </a:t>
            </a:r>
            <a:r>
              <a:rPr lang="en-US" sz="1600" dirty="0" smtClean="0">
                <a:solidFill>
                  <a:srgbClr val="C00000"/>
                </a:solidFill>
              </a:rPr>
              <a:t>	       		2012 	University </a:t>
            </a:r>
            <a:r>
              <a:rPr lang="en-US" sz="1600" dirty="0">
                <a:solidFill>
                  <a:srgbClr val="C00000"/>
                </a:solidFill>
              </a:rPr>
              <a:t>of Delhi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>
                <a:solidFill>
                  <a:srgbClr val="C00000"/>
                </a:solidFill>
              </a:rPr>
              <a:t>W.-M. Tam </a:t>
            </a:r>
            <a:r>
              <a:rPr lang="en-US" sz="1600" dirty="0" smtClean="0">
                <a:solidFill>
                  <a:srgbClr val="C00000"/>
                </a:solidFill>
              </a:rPr>
              <a:t>	       		2010 	Indiana </a:t>
            </a:r>
            <a:r>
              <a:rPr lang="en-US" sz="1600" dirty="0">
                <a:solidFill>
                  <a:srgbClr val="C00000"/>
                </a:solidFill>
              </a:rPr>
              <a:t>University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>
                <a:solidFill>
                  <a:srgbClr val="C00000"/>
                </a:solidFill>
              </a:rPr>
              <a:t>Dan McCarron  </a:t>
            </a:r>
            <a:r>
              <a:rPr lang="en-US" sz="1600" dirty="0" smtClean="0">
                <a:solidFill>
                  <a:srgbClr val="C00000"/>
                </a:solidFill>
              </a:rPr>
              <a:t>   		2010 	Illinois </a:t>
            </a:r>
            <a:r>
              <a:rPr lang="en-US" sz="1600" dirty="0">
                <a:solidFill>
                  <a:srgbClr val="C00000"/>
                </a:solidFill>
              </a:rPr>
              <a:t>Institute of Technology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>
                <a:solidFill>
                  <a:srgbClr val="C00000"/>
                </a:solidFill>
              </a:rPr>
              <a:t>Igor </a:t>
            </a:r>
            <a:r>
              <a:rPr lang="en-US" sz="1600" dirty="0" err="1">
                <a:solidFill>
                  <a:srgbClr val="C00000"/>
                </a:solidFill>
              </a:rPr>
              <a:t>Tropin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	       		2010 	Tomsk </a:t>
            </a:r>
            <a:r>
              <a:rPr lang="en-US" sz="1600" dirty="0">
                <a:solidFill>
                  <a:srgbClr val="C00000"/>
                </a:solidFill>
              </a:rPr>
              <a:t>University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 err="1">
                <a:solidFill>
                  <a:srgbClr val="C00000"/>
                </a:solidFill>
              </a:rPr>
              <a:t>Uros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Mavric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	       		2009 	University </a:t>
            </a:r>
            <a:r>
              <a:rPr lang="en-US" sz="1600" dirty="0">
                <a:solidFill>
                  <a:srgbClr val="C00000"/>
                </a:solidFill>
              </a:rPr>
              <a:t>of Ljubljana </a:t>
            </a:r>
          </a:p>
          <a:p>
            <a:pPr marL="0" indent="0">
              <a:lnSpc>
                <a:spcPts val="2680"/>
              </a:lnSpc>
              <a:buNone/>
            </a:pPr>
            <a:r>
              <a:rPr lang="en-US" sz="1600" dirty="0">
                <a:solidFill>
                  <a:srgbClr val="C00000"/>
                </a:solidFill>
              </a:rPr>
              <a:t>Timothy </a:t>
            </a:r>
            <a:r>
              <a:rPr lang="en-US" sz="1600" dirty="0" err="1" smtClean="0">
                <a:solidFill>
                  <a:srgbClr val="C00000"/>
                </a:solidFill>
              </a:rPr>
              <a:t>Koeth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    		2009 	Rutgers </a:t>
            </a:r>
            <a:r>
              <a:rPr lang="en-US" sz="1600" dirty="0">
                <a:solidFill>
                  <a:srgbClr val="C00000"/>
                </a:solidFill>
              </a:rPr>
              <a:t>University </a:t>
            </a:r>
            <a:endParaRPr lang="en-US" sz="1600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7030A0"/>
                </a:solidFill>
              </a:rPr>
              <a:t>Currently – </a:t>
            </a:r>
            <a:r>
              <a:rPr lang="en-US" sz="1800" b="1" i="1" dirty="0" smtClean="0">
                <a:solidFill>
                  <a:srgbClr val="7030A0"/>
                </a:solidFill>
              </a:rPr>
              <a:t>6 students </a:t>
            </a:r>
            <a:r>
              <a:rPr lang="en-US" sz="1800" dirty="0" smtClean="0">
                <a:solidFill>
                  <a:srgbClr val="7030A0"/>
                </a:solidFill>
              </a:rPr>
              <a:t>in </a:t>
            </a:r>
            <a:r>
              <a:rPr lang="en-US" sz="1800" i="1" dirty="0" smtClean="0">
                <a:solidFill>
                  <a:srgbClr val="7030A0"/>
                </a:solidFill>
              </a:rPr>
              <a:t>Joint University-</a:t>
            </a:r>
            <a:r>
              <a:rPr lang="en-US" sz="1800" i="1" dirty="0" err="1" smtClean="0">
                <a:solidFill>
                  <a:srgbClr val="7030A0"/>
                </a:solidFill>
              </a:rPr>
              <a:t>Fermilab</a:t>
            </a:r>
            <a:r>
              <a:rPr lang="en-US" sz="1800" i="1" dirty="0" smtClean="0">
                <a:solidFill>
                  <a:srgbClr val="7030A0"/>
                </a:solidFill>
              </a:rPr>
              <a:t> Accelerator PhD program, </a:t>
            </a:r>
            <a:endParaRPr lang="en-US" sz="1800" dirty="0">
              <a:solidFill>
                <a:srgbClr val="7030A0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Appointments</a:t>
            </a:r>
            <a:r>
              <a:rPr lang="en-US" sz="1800" dirty="0" smtClean="0">
                <a:solidFill>
                  <a:schemeClr val="tx1"/>
                </a:solidFill>
              </a:rPr>
              <a:t>:   NIU: </a:t>
            </a:r>
            <a:r>
              <a:rPr lang="en-US" sz="1800" dirty="0" err="1" smtClean="0">
                <a:solidFill>
                  <a:schemeClr val="tx1"/>
                </a:solidFill>
              </a:rPr>
              <a:t>P.Piot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Y.M.Shin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S.Chattopadhyay</a:t>
            </a:r>
            <a:r>
              <a:rPr lang="en-US" sz="1800" dirty="0" smtClean="0">
                <a:solidFill>
                  <a:schemeClr val="tx1"/>
                </a:solidFill>
              </a:rPr>
              <a:t>; IIT: </a:t>
            </a:r>
            <a:r>
              <a:rPr lang="en-US" sz="1800" dirty="0" err="1" smtClean="0">
                <a:solidFill>
                  <a:schemeClr val="tx1"/>
                </a:solidFill>
              </a:rPr>
              <a:t>P.Snopok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Adjunct/Visiting Professorships</a:t>
            </a:r>
            <a:r>
              <a:rPr lang="en-US" sz="1800" dirty="0" smtClean="0">
                <a:solidFill>
                  <a:srgbClr val="000000"/>
                </a:solidFill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</a:rPr>
              <a:t>S.Nagaitsev</a:t>
            </a:r>
            <a:r>
              <a:rPr lang="en-US" sz="1800" dirty="0" smtClean="0">
                <a:solidFill>
                  <a:srgbClr val="000000"/>
                </a:solidFill>
              </a:rPr>
              <a:t> (UC), </a:t>
            </a:r>
            <a:r>
              <a:rPr lang="en-US" sz="1800" dirty="0" err="1" smtClean="0">
                <a:solidFill>
                  <a:srgbClr val="000000"/>
                </a:solidFill>
              </a:rPr>
              <a:t>V.Shiltsev</a:t>
            </a:r>
            <a:r>
              <a:rPr lang="en-US" sz="1800" dirty="0" smtClean="0">
                <a:solidFill>
                  <a:srgbClr val="000000"/>
                </a:solidFill>
              </a:rPr>
              <a:t> (NIU)</a:t>
            </a:r>
          </a:p>
        </p:txBody>
      </p:sp>
    </p:spTree>
    <p:extLst>
      <p:ext uri="{BB962C8B-B14F-4D97-AF65-F5344CB8AC3E}">
        <p14:creationId xmlns:p14="http://schemas.microsoft.com/office/powerpoint/2010/main" val="388045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" y="1317502"/>
            <a:ext cx="9144000" cy="5552149"/>
          </a:xfrm>
          <a:prstGeom prst="rect">
            <a:avLst/>
          </a:prstGeom>
        </p:spPr>
      </p:pic>
      <p:sp>
        <p:nvSpPr>
          <p:cNvPr id="7" name="5-Point Star 6"/>
          <p:cNvSpPr>
            <a:spLocks noChangeAspect="1"/>
          </p:cNvSpPr>
          <p:nvPr/>
        </p:nvSpPr>
        <p:spPr>
          <a:xfrm>
            <a:off x="5855625" y="319907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>
            <a:spLocks noChangeAspect="1"/>
          </p:cNvSpPr>
          <p:nvPr/>
        </p:nvSpPr>
        <p:spPr>
          <a:xfrm>
            <a:off x="5786637" y="3141754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>
            <a:spLocks noChangeAspect="1"/>
          </p:cNvSpPr>
          <p:nvPr/>
        </p:nvSpPr>
        <p:spPr>
          <a:xfrm>
            <a:off x="5764257" y="3200946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>
            <a:spLocks noChangeAspect="1"/>
          </p:cNvSpPr>
          <p:nvPr/>
        </p:nvSpPr>
        <p:spPr>
          <a:xfrm>
            <a:off x="6580827" y="4342759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6173003" y="360969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>
            <a:spLocks noChangeAspect="1"/>
          </p:cNvSpPr>
          <p:nvPr/>
        </p:nvSpPr>
        <p:spPr>
          <a:xfrm>
            <a:off x="8371715" y="2526134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7711083" y="3436600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3096235" y="3713638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3109577" y="3550298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6267143" y="2864965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5592251" y="2865902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68043" y="73829"/>
            <a:ext cx="933904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5E36"/>
                </a:solidFill>
              </a:rPr>
              <a:t>Universities – Collaborators in FNAL-based </a:t>
            </a:r>
            <a:r>
              <a:rPr lang="en-US" sz="3200" b="1" dirty="0" err="1" smtClean="0">
                <a:solidFill>
                  <a:srgbClr val="225E36"/>
                </a:solidFill>
              </a:rPr>
              <a:t>Accel</a:t>
            </a:r>
            <a:r>
              <a:rPr lang="en-US" sz="3200" b="1" dirty="0" smtClean="0">
                <a:solidFill>
                  <a:srgbClr val="225E36"/>
                </a:solidFill>
              </a:rPr>
              <a:t>. R&amp;D</a:t>
            </a:r>
            <a:endParaRPr lang="en-US" sz="3200" b="1" dirty="0">
              <a:solidFill>
                <a:srgbClr val="225E36"/>
              </a:solidFill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7522234" y="2749089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3" name="5-Point Star 22"/>
          <p:cNvSpPr>
            <a:spLocks noChangeAspect="1"/>
          </p:cNvSpPr>
          <p:nvPr/>
        </p:nvSpPr>
        <p:spPr>
          <a:xfrm>
            <a:off x="6912416" y="5485244"/>
            <a:ext cx="133155" cy="133155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0721" y="118218"/>
          <a:ext cx="8812561" cy="670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286"/>
                <a:gridCol w="4180852"/>
                <a:gridCol w="270342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University</a:t>
                      </a:r>
                      <a:endParaRPr lang="en-US" sz="18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Primary Topic(s)</a:t>
                      </a:r>
                      <a:endParaRPr lang="en-US" sz="18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Funding</a:t>
                      </a:r>
                      <a:r>
                        <a:rPr lang="en-US" sz="1800" b="1" baseline="0" dirty="0" smtClean="0"/>
                        <a:t> Agency</a:t>
                      </a:r>
                      <a:endParaRPr lang="en-US" sz="1800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IIT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technology; </a:t>
                      </a:r>
                      <a:r>
                        <a:rPr lang="en-US" sz="1800" baseline="0" dirty="0" smtClean="0"/>
                        <a:t>machine concepts; Novel Accelerator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 grant,</a:t>
                      </a:r>
                    </a:p>
                    <a:p>
                      <a:r>
                        <a:rPr lang="en-US" sz="1800" dirty="0" smtClean="0"/>
                        <a:t>NSF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U. of</a:t>
                      </a:r>
                      <a:r>
                        <a:rPr lang="en-US" sz="1800" baseline="0" dirty="0" smtClean="0"/>
                        <a:t> Chicago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</a:t>
                      </a:r>
                      <a:r>
                        <a:rPr lang="en-US" sz="1800" baseline="0" dirty="0" smtClean="0"/>
                        <a:t> dynamics (IOTA)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Fermilab, NSF, </a:t>
                      </a:r>
                      <a:r>
                        <a:rPr lang="en-US" sz="1800" dirty="0" err="1" smtClean="0"/>
                        <a:t>U.</a:t>
                      </a:r>
                      <a:r>
                        <a:rPr lang="en-US" sz="1800" baseline="0" dirty="0" err="1" smtClean="0"/>
                        <a:t>of</a:t>
                      </a:r>
                      <a:r>
                        <a:rPr lang="en-US" sz="1800" baseline="0" dirty="0" smtClean="0"/>
                        <a:t> Chi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NIU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technology; beam dynamics (IOTA);  Accelerator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</a:t>
                      </a:r>
                      <a:r>
                        <a:rPr lang="en-US" sz="1800" baseline="0" dirty="0" smtClean="0"/>
                        <a:t> grant, </a:t>
                      </a:r>
                      <a:r>
                        <a:rPr lang="en-US" sz="1800" dirty="0" smtClean="0"/>
                        <a:t>NSF,</a:t>
                      </a:r>
                      <a:r>
                        <a:rPr lang="en-US" sz="1800" baseline="0" dirty="0" smtClean="0"/>
                        <a:t> DOD, NIU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IU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dynamics; machine concepts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 grant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U. of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MD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dynamics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 grant, NSF,ONR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U. Tenn.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Accelerator technology; beam dynamics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 grant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U. </a:t>
                      </a:r>
                      <a:r>
                        <a:rPr lang="en-US" sz="1800" dirty="0" err="1" smtClean="0"/>
                        <a:t>Wisc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</a:t>
                      </a:r>
                      <a:r>
                        <a:rPr lang="en-US" sz="1800" baseline="0" dirty="0" smtClean="0"/>
                        <a:t> grant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MSU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technology; beam dynamics; </a:t>
                      </a:r>
                      <a:r>
                        <a:rPr lang="en-US" sz="1800" baseline="0" dirty="0" smtClean="0"/>
                        <a:t>machine concepts</a:t>
                      </a:r>
                      <a:r>
                        <a:rPr lang="en-US" sz="1800" dirty="0" smtClean="0"/>
                        <a:t> 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DOE-HEP grant; NSF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U. Of Colorado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dynamics; accelerator</a:t>
                      </a:r>
                      <a:r>
                        <a:rPr lang="en-US" sz="1800" baseline="0" dirty="0" smtClean="0"/>
                        <a:t>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DOE-SBIR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Colorado State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ONR, High-Energy Laser Joint Tech Office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Cornell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SRF technology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DOE</a:t>
                      </a:r>
                      <a:r>
                        <a:rPr lang="en-US" sz="1800" baseline="0" dirty="0" smtClean="0"/>
                        <a:t>; NSF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MIT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Machine </a:t>
                      </a:r>
                      <a:r>
                        <a:rPr lang="en-US" sz="1800" baseline="0" dirty="0" smtClean="0"/>
                        <a:t>concepts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NSF</a:t>
                      </a:r>
                      <a:endParaRPr lang="en-US" sz="18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0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33015"/>
            <a:ext cx="8763000" cy="291826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Current Accelerator </a:t>
            </a: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Issues and Challenges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2015-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7315200" y="6172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CBFC5243-F953-475D-B74E-60DED5B5B80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19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45477" y="6515100"/>
            <a:ext cx="544529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2400" y="6508750"/>
            <a:ext cx="5373688" cy="241300"/>
          </a:xfrm>
        </p:spPr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5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52" y="126123"/>
            <a:ext cx="8607971" cy="546539"/>
          </a:xfrm>
        </p:spPr>
        <p:txBody>
          <a:bodyPr/>
          <a:lstStyle/>
          <a:p>
            <a:r>
              <a:rPr lang="en-US" sz="3200" b="1" dirty="0" smtClean="0"/>
              <a:t>Fermilab Accelerator Program: P5-Aligned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656558"/>
              </p:ext>
            </p:extLst>
          </p:nvPr>
        </p:nvGraphicFramePr>
        <p:xfrm>
          <a:off x="268013" y="927538"/>
          <a:ext cx="84582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4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2/11/2015</a:t>
            </a:r>
            <a:endParaRPr lang="en-US" altLang="en-US" sz="900" dirty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V.Shiltsev | FNAL Institutional review, 02/10-13/2015</a:t>
            </a:r>
            <a:endParaRPr lang="en-US" altLang="en-US" sz="900" b="1" dirty="0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08F5F55-A799-492D-91FB-8D876138A371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20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Recycler Instability Studies</a:t>
            </a:r>
            <a:endParaRPr lang="en-US" altLang="en-US" sz="1800" dirty="0" smtClean="0">
              <a:latin typeface="Helvetica" pitchFamily="12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933555" cy="5842000"/>
          </a:xfrm>
          <a:solidFill>
            <a:schemeClr val="bg2"/>
          </a:solidFill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900"/>
              </a:spcBef>
            </a:pPr>
            <a:r>
              <a:rPr lang="en-US" sz="2000" dirty="0" smtClean="0"/>
              <a:t>Last year (before shutdown) Recycler suffered from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horizontal instability 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en-US" sz="1800" dirty="0" smtClean="0"/>
              <a:t>had 10-20 turns growth rate</a:t>
            </a:r>
          </a:p>
          <a:p>
            <a:pPr lvl="1"/>
            <a:r>
              <a:rPr lang="en-US" altLang="en-US" sz="1800" dirty="0" smtClean="0"/>
              <a:t>affected </a:t>
            </a:r>
            <a:r>
              <a:rPr lang="en-US" altLang="en-US" sz="1800" dirty="0"/>
              <a:t>bunches in the second half of the </a:t>
            </a:r>
            <a:r>
              <a:rPr lang="en-US" altLang="en-US" sz="1800" dirty="0" smtClean="0"/>
              <a:t>injected batch</a:t>
            </a:r>
          </a:p>
          <a:p>
            <a:pPr lvl="1"/>
            <a:r>
              <a:rPr lang="en-US" altLang="en-US" sz="1800" dirty="0" smtClean="0"/>
              <a:t>depended </a:t>
            </a:r>
            <a:r>
              <a:rPr lang="en-US" altLang="en-US" sz="1800" dirty="0"/>
              <a:t>strongly on bunch length</a:t>
            </a:r>
            <a:r>
              <a:rPr lang="en-US" altLang="en-US" sz="1800" dirty="0" smtClean="0"/>
              <a:t> </a:t>
            </a:r>
          </a:p>
          <a:p>
            <a:pPr lvl="1"/>
            <a:r>
              <a:rPr lang="en-US" altLang="en-US" sz="1800" dirty="0" smtClean="0"/>
              <a:t>had no </a:t>
            </a:r>
            <a:r>
              <a:rPr lang="en-US" sz="1800" dirty="0"/>
              <a:t>obvious tune / chromaticity </a:t>
            </a:r>
            <a:r>
              <a:rPr lang="en-US" sz="1800" dirty="0" smtClean="0"/>
              <a:t>dependence</a:t>
            </a:r>
          </a:p>
          <a:p>
            <a:pPr lvl="1"/>
            <a:r>
              <a:rPr lang="en-US" sz="1800" dirty="0" smtClean="0"/>
              <a:t>could be averted by first weak batch</a:t>
            </a:r>
            <a:endParaRPr lang="en-US" sz="1800" dirty="0"/>
          </a:p>
          <a:p>
            <a:pPr marL="457200" indent="-457200">
              <a:lnSpc>
                <a:spcPct val="90000"/>
              </a:lnSpc>
              <a:spcBef>
                <a:spcPts val="900"/>
              </a:spcBef>
            </a:pP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 force </a:t>
            </a:r>
            <a:r>
              <a:rPr lang="en-US" altLang="en-US" sz="2000" dirty="0" smtClean="0"/>
              <a:t>formed to investigate </a:t>
            </a:r>
          </a:p>
          <a:p>
            <a:pPr marL="857250" lvl="1" indent="-457200">
              <a:lnSpc>
                <a:spcPct val="90000"/>
              </a:lnSpc>
              <a:spcBef>
                <a:spcPts val="900"/>
              </a:spcBef>
            </a:pPr>
            <a:r>
              <a:rPr lang="en-US" altLang="en-US" sz="1800" dirty="0" smtClean="0"/>
              <a:t>Experimental and theoretical studies ruled out all potential sources of the </a:t>
            </a:r>
            <a:r>
              <a:rPr lang="en-US" sz="1800" dirty="0" smtClean="0"/>
              <a:t>instability except for e-cloud</a:t>
            </a:r>
          </a:p>
          <a:p>
            <a:pPr marL="1257300" lvl="2" indent="-457200">
              <a:lnSpc>
                <a:spcPct val="90000"/>
              </a:lnSpc>
              <a:spcBef>
                <a:spcPts val="900"/>
              </a:spcBef>
            </a:pPr>
            <a:r>
              <a:rPr lang="en-US" sz="1600" dirty="0" smtClean="0"/>
              <a:t>Don’t yet have an explanation for the details of the observed  behavior</a:t>
            </a:r>
          </a:p>
          <a:p>
            <a:pPr marL="457200" indent="-457200">
              <a:lnSpc>
                <a:spcPct val="90000"/>
              </a:lnSpc>
              <a:spcBef>
                <a:spcPts val="9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hamper operations </a:t>
            </a:r>
            <a:r>
              <a:rPr lang="en-US" sz="2000" dirty="0" smtClean="0"/>
              <a:t>now</a:t>
            </a:r>
          </a:p>
          <a:p>
            <a:pPr marL="857250" lvl="1" indent="-457200">
              <a:lnSpc>
                <a:spcPct val="90000"/>
              </a:lnSpc>
              <a:spcBef>
                <a:spcPts val="900"/>
              </a:spcBef>
            </a:pPr>
            <a:r>
              <a:rPr lang="en-US" sz="1800" dirty="0"/>
              <a:t>s</a:t>
            </a:r>
            <a:r>
              <a:rPr lang="en-US" sz="1800" dirty="0" smtClean="0"/>
              <a:t>tudies </a:t>
            </a:r>
            <a:r>
              <a:rPr lang="en-US" sz="1800" dirty="0"/>
              <a:t>are necessary to understand the implications for PIP-II parameters</a:t>
            </a:r>
          </a:p>
          <a:p>
            <a:pPr marL="857250" lvl="1" indent="-457200">
              <a:lnSpc>
                <a:spcPct val="90000"/>
              </a:lnSpc>
              <a:spcBef>
                <a:spcPts val="900"/>
              </a:spcBef>
            </a:pPr>
            <a:endParaRPr lang="en-US" sz="1800" dirty="0" smtClean="0"/>
          </a:p>
          <a:p>
            <a:pPr lvl="1"/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866290" y="746125"/>
            <a:ext cx="4277709" cy="4708744"/>
            <a:chOff x="5273621" y="1295400"/>
            <a:chExt cx="3468960" cy="38602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030" y="1593466"/>
              <a:ext cx="3310551" cy="356218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73621" y="1295400"/>
              <a:ext cx="5754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accent6">
                      <a:lumMod val="50000"/>
                    </a:schemeClr>
                  </a:solidFill>
                </a:rPr>
                <a:t>turn</a:t>
              </a:r>
              <a:endParaRPr lang="en-US" sz="1400" i="1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96495" y="1295400"/>
              <a:ext cx="334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400" i="1" baseline="-250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543800" y="3429000"/>
              <a:ext cx="0" cy="1037644"/>
            </a:xfrm>
            <a:prstGeom prst="straightConnector1">
              <a:avLst/>
            </a:prstGeom>
            <a:ln w="15875">
              <a:solidFill>
                <a:srgbClr val="C00000"/>
              </a:solidFill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825414" y="3809322"/>
              <a:ext cx="16922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½ synchrotron period</a:t>
              </a:r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15000" y="5366760"/>
            <a:ext cx="284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Onset of instability after injection of a single batch of nominal intensity </a:t>
            </a:r>
            <a:r>
              <a:rPr lang="en-US" alt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altLang="en-US" sz="1600" dirty="0" smtClean="0"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10</a:t>
            </a:r>
            <a:r>
              <a:rPr lang="en-US" altLang="en-US" sz="1600" baseline="30000" dirty="0" smtClean="0">
                <a:latin typeface="Helvetica" panose="020B0604020202020204" pitchFamily="34" charset="0"/>
                <a:cs typeface="Helvetica" panose="020B0604020202020204" pitchFamily="34" charset="0"/>
                <a:sym typeface="Symbol"/>
              </a:rPr>
              <a:t>12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24023" y="4428501"/>
            <a:ext cx="3214416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P.Adamson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Yu.Alexahin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5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228600" y="1043046"/>
            <a:ext cx="8672513" cy="472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</a:t>
            </a:r>
            <a:r>
              <a:rPr lang="en-US" sz="2400" dirty="0" smtClean="0">
                <a:solidFill>
                  <a:schemeClr val="tx1"/>
                </a:solidFill>
              </a:rPr>
              <a:t>oupled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 and MARS </a:t>
            </a:r>
            <a:r>
              <a:rPr lang="en-US" sz="2400" dirty="0" smtClean="0">
                <a:solidFill>
                  <a:schemeClr val="tx1"/>
                </a:solidFill>
              </a:rPr>
              <a:t>for precise multi-turn tracking and energy deposition / radiation modeling in accelerators for beam loss studies and collimator design</a:t>
            </a:r>
            <a:endParaRPr lang="en-US" dirty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rgbClr val="C00000"/>
                </a:solidFill>
              </a:rPr>
              <a:t>Several </a:t>
            </a:r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US" b="1" dirty="0" smtClean="0">
                <a:solidFill>
                  <a:srgbClr val="C00000"/>
                </a:solidFill>
              </a:rPr>
              <a:t>ollimation systems </a:t>
            </a:r>
            <a:r>
              <a:rPr lang="en-US" dirty="0">
                <a:solidFill>
                  <a:srgbClr val="C00000"/>
                </a:solidFill>
              </a:rPr>
              <a:t>were MARS-designed and </a:t>
            </a:r>
            <a:r>
              <a:rPr lang="en-US" dirty="0" smtClean="0">
                <a:solidFill>
                  <a:srgbClr val="C00000"/>
                </a:solidFill>
              </a:rPr>
              <a:t>set </a:t>
            </a:r>
            <a:r>
              <a:rPr lang="en-US" dirty="0">
                <a:solidFill>
                  <a:srgbClr val="C00000"/>
                </a:solidFill>
              </a:rPr>
              <a:t>in </a:t>
            </a:r>
            <a:r>
              <a:rPr lang="en-US" dirty="0" err="1">
                <a:solidFill>
                  <a:srgbClr val="C00000"/>
                </a:solidFill>
              </a:rPr>
              <a:t>Tevatron</a:t>
            </a:r>
            <a:r>
              <a:rPr lang="en-US" dirty="0">
                <a:solidFill>
                  <a:srgbClr val="C00000"/>
                </a:solidFill>
              </a:rPr>
              <a:t>, Main Injector, MI-8 </a:t>
            </a:r>
            <a:r>
              <a:rPr lang="en-US" dirty="0" err="1">
                <a:solidFill>
                  <a:srgbClr val="C00000"/>
                </a:solidFill>
              </a:rPr>
              <a:t>beamline</a:t>
            </a:r>
            <a:r>
              <a:rPr lang="en-US" dirty="0">
                <a:solidFill>
                  <a:srgbClr val="C00000"/>
                </a:solidFill>
              </a:rPr>
              <a:t> and Booster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sz="2400" dirty="0" smtClean="0">
                <a:solidFill>
                  <a:srgbClr val="7030A0"/>
                </a:solidFill>
              </a:rPr>
              <a:t>urrently being applied to Recycler and Booster.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Deposition (ED) studies </a:t>
            </a:r>
            <a:r>
              <a:rPr lang="en-US" dirty="0" smtClean="0">
                <a:solidFill>
                  <a:srgbClr val="000000"/>
                </a:solidFill>
              </a:rPr>
              <a:t>for projects: d</a:t>
            </a:r>
            <a:r>
              <a:rPr lang="en-US" sz="2400" dirty="0" smtClean="0">
                <a:solidFill>
                  <a:srgbClr val="000000"/>
                </a:solidFill>
              </a:rPr>
              <a:t>evelopment of physics modules for even better description of meson and neutrino production in applications with 0.5 to 120 GeV beams (Mu2e, g-2, ELBNF, PIP-I and PIP-II) thoroughly benchmarked against data including recent MIPP’s one.  </a:t>
            </a:r>
          </a:p>
          <a:p>
            <a:pPr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</a:rPr>
              <a:t>See next slide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Treatment of Beam </a:t>
            </a:r>
            <a:r>
              <a:rPr lang="en-US" sz="3200" dirty="0"/>
              <a:t>L</a:t>
            </a:r>
            <a:r>
              <a:rPr lang="en-US" sz="3200" dirty="0" smtClean="0"/>
              <a:t>osses: ED &amp; Collimation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64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Recent MARS-Based Design Breakthroughs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8088"/>
            <a:ext cx="2743200" cy="245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2868619" cy="16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01336"/>
            <a:ext cx="2743199" cy="2700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88088"/>
            <a:ext cx="2628342" cy="265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0" y="697468"/>
            <a:ext cx="913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ELBNF: </a:t>
            </a:r>
            <a:r>
              <a:rPr lang="en-US" sz="1800" dirty="0" smtClean="0">
                <a:solidFill>
                  <a:srgbClr val="00B0F0"/>
                </a:solidFill>
              </a:rPr>
              <a:t>from Main Injector, through primary/neutrino </a:t>
            </a:r>
            <a:r>
              <a:rPr lang="en-US" sz="1800" dirty="0" err="1" smtClean="0">
                <a:solidFill>
                  <a:srgbClr val="00B0F0"/>
                </a:solidFill>
              </a:rPr>
              <a:t>beamlines</a:t>
            </a: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and absorber to Near Detector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72" y="3848011"/>
            <a:ext cx="2882079" cy="2853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1" y="3848011"/>
            <a:ext cx="2527983" cy="2746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560" y="3625525"/>
            <a:ext cx="338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Mu2e CD2/3 </a:t>
            </a:r>
            <a:r>
              <a:rPr lang="en-US" sz="1800" dirty="0" smtClean="0">
                <a:solidFill>
                  <a:srgbClr val="00B0F0"/>
                </a:solidFill>
              </a:rPr>
              <a:t>quality target station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5908" y="3594747"/>
            <a:ext cx="534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</a:rPr>
              <a:t>BNB: </a:t>
            </a:r>
            <a:r>
              <a:rPr lang="en-US" sz="1800" dirty="0" smtClean="0">
                <a:solidFill>
                  <a:srgbClr val="00B0F0"/>
                </a:solidFill>
              </a:rPr>
              <a:t>New horn/target/collimator design and </a:t>
            </a:r>
            <a:r>
              <a:rPr lang="en-US" sz="1600" dirty="0">
                <a:solidFill>
                  <a:srgbClr val="00B0F0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smtClean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solidFill>
                  <a:srgbClr val="00B0F0"/>
                </a:solidFill>
              </a:rPr>
              <a:t> CC rate</a:t>
            </a:r>
            <a:endParaRPr lang="en-US" sz="18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61872" y="5090652"/>
            <a:ext cx="189011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N.Mokhov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2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High Power Targetry R&amp;D Status and Plans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758437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RaDIATE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Collaboration </a:t>
            </a:r>
            <a:r>
              <a:rPr lang="en-US" sz="1800" dirty="0" smtClean="0"/>
              <a:t>(Radiation Damage in Accelerator Target Environments)</a:t>
            </a:r>
          </a:p>
          <a:p>
            <a:pPr lvl="1"/>
            <a:r>
              <a:rPr lang="en-US" sz="2000" dirty="0" smtClean="0"/>
              <a:t>MOU revision </a:t>
            </a:r>
            <a:r>
              <a:rPr lang="en-US" sz="1600" dirty="0" smtClean="0"/>
              <a:t>(adding 7 institutions) </a:t>
            </a:r>
            <a:r>
              <a:rPr lang="en-US" sz="2000" dirty="0" smtClean="0"/>
              <a:t>received DOE approval</a:t>
            </a:r>
          </a:p>
          <a:p>
            <a:pPr lvl="2"/>
            <a:r>
              <a:rPr lang="en-US" sz="1800" dirty="0" smtClean="0"/>
              <a:t>NuMI beryllium beam window Post-Irradiation Examination (PIE) at Oxford</a:t>
            </a:r>
          </a:p>
          <a:p>
            <a:pPr lvl="2"/>
            <a:r>
              <a:rPr lang="en-US" sz="1800" dirty="0" smtClean="0"/>
              <a:t>Planning for low-energy ion irradiation studies at various universities</a:t>
            </a:r>
          </a:p>
          <a:p>
            <a:pPr lvl="2"/>
            <a:r>
              <a:rPr lang="en-US" sz="1800" dirty="0" smtClean="0"/>
              <a:t>Continuing PIE at BNL of irradiated graphite (2009)</a:t>
            </a:r>
          </a:p>
          <a:p>
            <a:pPr lvl="1"/>
            <a:r>
              <a:rPr lang="en-US" sz="2000" dirty="0" smtClean="0"/>
              <a:t>Other activities</a:t>
            </a:r>
          </a:p>
          <a:p>
            <a:pPr lvl="2"/>
            <a:r>
              <a:rPr lang="en-US" sz="1800" dirty="0" smtClean="0"/>
              <a:t>Design of compact fatigue tester for hot cell use</a:t>
            </a:r>
          </a:p>
          <a:p>
            <a:pPr lvl="2"/>
            <a:r>
              <a:rPr lang="en-US" sz="1800" dirty="0" smtClean="0"/>
              <a:t>Evaluation of new/upgraded irradiation facilities for HEP-HPT purposes</a:t>
            </a:r>
          </a:p>
          <a:p>
            <a:pPr lvl="2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39F8-7871-408D-9901-6B645B23095B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7" name="Picture 6" descr="NuMI window dos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0" y="3801484"/>
            <a:ext cx="4635500" cy="2470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7300" y="3963224"/>
            <a:ext cx="398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NuMI primary beam Be window dose map comparison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Radiographic film (left) versus MARS calculation (right) shows good agreement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Undergoing micromechanical evaluation of material properties</a:t>
            </a:r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</p:txBody>
      </p:sp>
      <p:pic>
        <p:nvPicPr>
          <p:cNvPr id="9" name="Picture 8" descr="RaDIATE - Hex Rad Damage Red Reverse Bl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1" y="1892300"/>
            <a:ext cx="621164" cy="771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1324023" y="4428501"/>
            <a:ext cx="3214416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P.Hurh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R.Zwaska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Targetry R&amp;D Status and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5246"/>
            <a:ext cx="8672513" cy="4987867"/>
          </a:xfrm>
        </p:spPr>
        <p:txBody>
          <a:bodyPr/>
          <a:lstStyle/>
          <a:p>
            <a:r>
              <a:rPr lang="en-US" dirty="0" smtClean="0"/>
              <a:t>Thermal Shock R&amp;D activities</a:t>
            </a:r>
          </a:p>
          <a:p>
            <a:pPr lvl="2"/>
            <a:r>
              <a:rPr lang="en-US" sz="1800" dirty="0" smtClean="0"/>
              <a:t>Approval of </a:t>
            </a:r>
            <a:r>
              <a:rPr lang="en-US" sz="1800" dirty="0" err="1" smtClean="0"/>
              <a:t>BeGrid</a:t>
            </a:r>
            <a:r>
              <a:rPr lang="en-US" sz="1800" dirty="0" smtClean="0"/>
              <a:t> experiment at </a:t>
            </a: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CERN’s HiRadMat </a:t>
            </a:r>
            <a:r>
              <a:rPr lang="en-US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beamline</a:t>
            </a:r>
            <a:endParaRPr lang="en-US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sz="1800" dirty="0" smtClean="0"/>
              <a:t>Test 4 grades of beryllium to varying intensity HE proton beam</a:t>
            </a:r>
          </a:p>
          <a:p>
            <a:pPr lvl="2"/>
            <a:r>
              <a:rPr lang="en-US" sz="1800" dirty="0" smtClean="0"/>
              <a:t>Objectives of the 4 institution study (FNAL, RAL-STFC, Oxford, CERN):</a:t>
            </a:r>
          </a:p>
          <a:p>
            <a:pPr lvl="3"/>
            <a:r>
              <a:rPr lang="en-US" sz="1600" dirty="0" smtClean="0"/>
              <a:t>Study the initiation of small scale damage from high intensity, single pulses</a:t>
            </a:r>
          </a:p>
          <a:p>
            <a:pPr lvl="3"/>
            <a:r>
              <a:rPr lang="en-US" sz="1600" dirty="0" smtClean="0"/>
              <a:t>Explore failure limits of Be</a:t>
            </a:r>
          </a:p>
          <a:p>
            <a:pPr lvl="3"/>
            <a:r>
              <a:rPr lang="en-US" sz="1600" dirty="0" smtClean="0"/>
              <a:t>Compare response of various grades/forms of Be</a:t>
            </a:r>
          </a:p>
          <a:p>
            <a:pPr lvl="3"/>
            <a:r>
              <a:rPr lang="en-US" sz="1600" dirty="0" smtClean="0"/>
              <a:t>Validate simulation techniques and strength/damage material models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B39F8-7871-408D-9901-6B645B23095B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664864"/>
            <a:ext cx="3693208" cy="2685136"/>
          </a:xfrm>
          <a:prstGeom prst="rect">
            <a:avLst/>
          </a:prstGeom>
        </p:spPr>
      </p:pic>
      <p:pic>
        <p:nvPicPr>
          <p:cNvPr id="11" name="Picture 10" descr="HiRadMat displacement contou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84" y="3944264"/>
            <a:ext cx="2914816" cy="2253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6892"/>
          <a:stretch/>
        </p:blipFill>
        <p:spPr>
          <a:xfrm>
            <a:off x="3462826" y="3454401"/>
            <a:ext cx="2961788" cy="3213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1000621" y="2515589"/>
            <a:ext cx="2646800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P.Hurh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R.Zwaska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33015"/>
            <a:ext cx="8763000" cy="291826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Shaping Post-PIP-II Future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“Decade of R&amp;D”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7315200" y="6172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CBFC5243-F953-475D-B74E-60DED5B5B80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25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45477" y="6515100"/>
            <a:ext cx="544529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2400" y="6508750"/>
            <a:ext cx="5373688" cy="241300"/>
          </a:xfrm>
        </p:spPr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 Report </a:t>
            </a:r>
            <a:r>
              <a:rPr lang="en-US" sz="3200" dirty="0" smtClean="0"/>
              <a:t>(2014): Strategic Considerations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9273"/>
            <a:ext cx="8672513" cy="5344106"/>
          </a:xfrm>
        </p:spPr>
        <p:txBody>
          <a:bodyPr/>
          <a:lstStyle/>
          <a:p>
            <a:r>
              <a:rPr lang="en-US" sz="2200" dirty="0" smtClean="0">
                <a:solidFill>
                  <a:srgbClr val="C00000"/>
                </a:solidFill>
              </a:rPr>
              <a:t>(</a:t>
            </a:r>
            <a:r>
              <a:rPr lang="en-US" sz="2200" dirty="0">
                <a:solidFill>
                  <a:srgbClr val="C00000"/>
                </a:solidFill>
              </a:rPr>
              <a:t>N</a:t>
            </a:r>
            <a:r>
              <a:rPr lang="en-US" sz="2200" dirty="0" smtClean="0">
                <a:solidFill>
                  <a:srgbClr val="C00000"/>
                </a:solidFill>
              </a:rPr>
              <a:t>ear Future domestic program = PIP-II and LBNF)</a:t>
            </a:r>
          </a:p>
          <a:p>
            <a:r>
              <a:rPr lang="en-US" sz="2200" dirty="0" smtClean="0">
                <a:solidFill>
                  <a:srgbClr val="C00000"/>
                </a:solidFill>
              </a:rPr>
              <a:t>Neutrinos</a:t>
            </a:r>
            <a:r>
              <a:rPr lang="en-US" sz="2200" dirty="0" smtClean="0"/>
              <a:t>: aim at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~600 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*MW*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dirty="0" smtClean="0"/>
              <a:t>“Power upgrades beyond PIP-II will require R&amp;D for high average power proton </a:t>
            </a:r>
            <a:r>
              <a:rPr lang="en-US" sz="2200" dirty="0" err="1" smtClean="0"/>
              <a:t>linacs</a:t>
            </a:r>
            <a:r>
              <a:rPr lang="en-US" sz="2200" dirty="0" smtClean="0"/>
              <a:t> and target systems.”</a:t>
            </a:r>
          </a:p>
          <a:p>
            <a:r>
              <a:rPr lang="en-US" sz="2200" dirty="0" smtClean="0"/>
              <a:t>“Support the discipline of accelerator science through advanced accelerator facilities and through funding for university programs.”</a:t>
            </a:r>
          </a:p>
          <a:p>
            <a:r>
              <a:rPr lang="en-US" sz="2200" dirty="0" smtClean="0"/>
              <a:t>“Focus on outcomes  and capabilities that will 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dramatically improve cost effectiveness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/>
              <a:t>for mid-term and far-term future.”</a:t>
            </a:r>
          </a:p>
          <a:p>
            <a:r>
              <a:rPr lang="en-US" sz="2200" dirty="0" smtClean="0"/>
              <a:t>“Strengthen University - National lab partnerships.”</a:t>
            </a:r>
          </a:p>
          <a:p>
            <a:r>
              <a:rPr lang="en-US" sz="2200" dirty="0" smtClean="0">
                <a:solidFill>
                  <a:srgbClr val="00B050"/>
                </a:solidFill>
              </a:rPr>
              <a:t>Incorporate </a:t>
            </a:r>
            <a:r>
              <a:rPr lang="en-US" sz="2200" dirty="0">
                <a:solidFill>
                  <a:srgbClr val="00B050"/>
                </a:solidFill>
              </a:rPr>
              <a:t>the balance of </a:t>
            </a:r>
            <a:r>
              <a:rPr lang="en-US" sz="2200" dirty="0" smtClean="0">
                <a:solidFill>
                  <a:srgbClr val="00B050"/>
                </a:solidFill>
              </a:rPr>
              <a:t>mid-term </a:t>
            </a:r>
            <a:r>
              <a:rPr lang="en-US" sz="2200" dirty="0">
                <a:solidFill>
                  <a:srgbClr val="00B050"/>
                </a:solidFill>
              </a:rPr>
              <a:t>vs far-term R&amp;D as well as impacts</a:t>
            </a:r>
            <a:r>
              <a:rPr lang="en-US" sz="2200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en-US" sz="1200" dirty="0">
              <a:solidFill>
                <a:srgbClr val="00B050"/>
              </a:solidFill>
            </a:endParaRPr>
          </a:p>
          <a:p>
            <a:r>
              <a:rPr lang="en-US" sz="2200" dirty="0" smtClean="0">
                <a:solidFill>
                  <a:srgbClr val="003087"/>
                </a:solidFill>
                <a:sym typeface="Wingdings" panose="05000000000000000000" pitchFamily="2" charset="2"/>
              </a:rPr>
              <a:t>created HEPAP Subpanel to assess GARD program and recommend alignment to P5 priorities</a:t>
            </a:r>
            <a:endParaRPr lang="en-US" sz="2200" dirty="0">
              <a:solidFill>
                <a:srgbClr val="00308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4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850084" cy="641739"/>
          </a:xfrm>
        </p:spPr>
        <p:txBody>
          <a:bodyPr/>
          <a:lstStyle/>
          <a:p>
            <a:r>
              <a:rPr lang="en-US" sz="3600" dirty="0" smtClean="0"/>
              <a:t>R&amp;D to address future of FNAL complex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4" y="901528"/>
            <a:ext cx="8915400" cy="5865758"/>
          </a:xfrm>
        </p:spPr>
        <p:txBody>
          <a:bodyPr/>
          <a:lstStyle/>
          <a:p>
            <a:pPr marL="0" indent="0">
              <a:buNone/>
            </a:pP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get to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~600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*MW*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need in novel techniques for multi-MW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 and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</a:t>
            </a:r>
            <a:r>
              <a:rPr lang="en-US" dirty="0" smtClean="0"/>
              <a:t> strategy after PIP-II depends </a:t>
            </a:r>
            <a:r>
              <a:rPr lang="en-US" dirty="0"/>
              <a:t>on the technical feasibility of each option </a:t>
            </a:r>
            <a:r>
              <a:rPr lang="en-US" dirty="0" smtClean="0"/>
              <a:t>and the analysis of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costs/kiloton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versus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costs/MW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" b="18546"/>
          <a:stretch/>
        </p:blipFill>
        <p:spPr>
          <a:xfrm>
            <a:off x="316571" y="3057167"/>
            <a:ext cx="8608826" cy="1554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2279" y="2584616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PIP-II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2547" y="2590639"/>
            <a:ext cx="3269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PIP-II (mid-term)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93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Accelerator Complex Now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985" y="5312077"/>
            <a:ext cx="1363045" cy="9054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400 MeV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NC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03852" y="5019261"/>
            <a:ext cx="765313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206044" y="4007556"/>
            <a:ext cx="1027289" cy="1011705"/>
          </a:xfrm>
          <a:prstGeom prst="ellipse">
            <a:avLst/>
          </a:prstGeom>
          <a:noFill/>
          <a:ln w="1016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06044" y="5281487"/>
            <a:ext cx="163688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Booster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Main Injector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769165" y="5019261"/>
            <a:ext cx="18658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83556" y="2686756"/>
            <a:ext cx="1399822" cy="132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06133" y="2686756"/>
            <a:ext cx="1399822" cy="132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 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“Near future”, PIP-II , ca 2023-24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52" y="5219886"/>
            <a:ext cx="1363045" cy="905477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>
                <a:solidFill>
                  <a:srgbClr val="C00000"/>
                </a:solidFill>
              </a:rPr>
              <a:t>8</a:t>
            </a:r>
            <a:r>
              <a:rPr lang="en-US" u="sng" dirty="0" smtClean="0">
                <a:solidFill>
                  <a:srgbClr val="C00000"/>
                </a:solidFill>
              </a:rPr>
              <a:t>00</a:t>
            </a:r>
            <a:r>
              <a:rPr lang="en-US" dirty="0" smtClean="0">
                <a:solidFill>
                  <a:srgbClr val="C00000"/>
                </a:solidFill>
              </a:rPr>
              <a:t> MeV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03852" y="5019261"/>
            <a:ext cx="1479704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206044" y="4007556"/>
            <a:ext cx="1027289" cy="1011705"/>
          </a:xfrm>
          <a:prstGeom prst="ellipse">
            <a:avLst/>
          </a:prstGeom>
          <a:noFill/>
          <a:ln w="1016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206044" y="5281487"/>
            <a:ext cx="163688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Booster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Main Injector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83556" y="5019261"/>
            <a:ext cx="1151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83556" y="2686756"/>
            <a:ext cx="1399822" cy="132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06133" y="2686756"/>
            <a:ext cx="1399822" cy="1320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1.2</a:t>
            </a:r>
            <a:r>
              <a:rPr lang="en-US" b="1" dirty="0" smtClean="0">
                <a:solidFill>
                  <a:srgbClr val="FF0000"/>
                </a:solidFill>
              </a:rPr>
              <a:t> 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Map of </a:t>
            </a:r>
            <a:r>
              <a:rPr lang="en-US" sz="3200" dirty="0" err="1" smtClean="0"/>
              <a:t>Fermilab’s</a:t>
            </a:r>
            <a:r>
              <a:rPr lang="en-US" sz="3200" dirty="0" smtClean="0"/>
              <a:t> Accelerator R&amp;D Activities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34" y="745403"/>
            <a:ext cx="8779932" cy="58710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physics at operations machines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R&amp;D for Projects/Facilities: PIP-II, LCLS-II, ILC </a:t>
            </a:r>
            <a:r>
              <a:rPr lang="en-US" dirty="0" smtClean="0">
                <a:solidFill>
                  <a:srgbClr val="C00000"/>
                </a:solidFill>
              </a:rPr>
              <a:t>– </a:t>
            </a:r>
            <a:r>
              <a:rPr lang="en-US" i="1" dirty="0" smtClean="0">
                <a:solidFill>
                  <a:srgbClr val="C00000"/>
                </a:solidFill>
              </a:rPr>
              <a:t>session 3E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 (General Accelerator R&amp;D):</a:t>
            </a:r>
          </a:p>
          <a:p>
            <a:pPr lvl="1"/>
            <a:r>
              <a:rPr lang="en-US" dirty="0" smtClean="0"/>
              <a:t>High-field </a:t>
            </a:r>
            <a:r>
              <a:rPr lang="en-US" dirty="0"/>
              <a:t>M</a:t>
            </a:r>
            <a:r>
              <a:rPr lang="en-US" dirty="0" smtClean="0"/>
              <a:t>agnets </a:t>
            </a:r>
            <a:r>
              <a:rPr lang="en-US" dirty="0"/>
              <a:t>and </a:t>
            </a:r>
            <a:r>
              <a:rPr lang="en-US" dirty="0" smtClean="0"/>
              <a:t>Materials  				     </a:t>
            </a:r>
            <a:r>
              <a:rPr lang="en-US" dirty="0" smtClean="0">
                <a:solidFill>
                  <a:srgbClr val="C00000"/>
                </a:solidFill>
              </a:rPr>
              <a:t>– </a:t>
            </a:r>
            <a:r>
              <a:rPr lang="en-US" i="1" dirty="0">
                <a:solidFill>
                  <a:srgbClr val="C00000"/>
                </a:solidFill>
              </a:rPr>
              <a:t>session </a:t>
            </a:r>
            <a:r>
              <a:rPr lang="en-US" i="1" dirty="0" smtClean="0">
                <a:solidFill>
                  <a:srgbClr val="C00000"/>
                </a:solidFill>
              </a:rPr>
              <a:t>7A</a:t>
            </a:r>
            <a:endParaRPr lang="en-US" dirty="0" smtClean="0"/>
          </a:p>
          <a:p>
            <a:pPr lvl="1"/>
            <a:r>
              <a:rPr lang="en-US" dirty="0" smtClean="0"/>
              <a:t>IOTA Research </a:t>
            </a:r>
            <a:r>
              <a:rPr lang="en-US" dirty="0"/>
              <a:t>T</a:t>
            </a:r>
            <a:r>
              <a:rPr lang="en-US" dirty="0" smtClean="0"/>
              <a:t>owards Multi-MW Beams	     </a:t>
            </a:r>
            <a:r>
              <a:rPr lang="en-US" dirty="0">
                <a:solidFill>
                  <a:srgbClr val="C00000"/>
                </a:solidFill>
              </a:rPr>
              <a:t>– </a:t>
            </a:r>
            <a:r>
              <a:rPr lang="en-US" i="1" dirty="0" smtClean="0">
                <a:solidFill>
                  <a:srgbClr val="C00000"/>
                </a:solidFill>
              </a:rPr>
              <a:t>session 6A</a:t>
            </a:r>
            <a:endParaRPr lang="en-US" dirty="0" smtClean="0"/>
          </a:p>
          <a:p>
            <a:pPr lvl="1"/>
            <a:r>
              <a:rPr lang="en-US" dirty="0" smtClean="0"/>
              <a:t>High Power Targets R&amp;D</a:t>
            </a:r>
          </a:p>
          <a:p>
            <a:pPr lvl="1"/>
            <a:r>
              <a:rPr lang="en-US" dirty="0" smtClean="0"/>
              <a:t>Cost-Effective </a:t>
            </a:r>
            <a:r>
              <a:rPr lang="en-US" dirty="0"/>
              <a:t>SRF </a:t>
            </a:r>
            <a:r>
              <a:rPr lang="en-US" dirty="0" smtClean="0"/>
              <a:t>Technology				     </a:t>
            </a:r>
            <a:r>
              <a:rPr lang="en-US" dirty="0" smtClean="0">
                <a:solidFill>
                  <a:srgbClr val="C00000"/>
                </a:solidFill>
              </a:rPr>
              <a:t>– </a:t>
            </a:r>
            <a:r>
              <a:rPr lang="en-US" i="1" dirty="0">
                <a:solidFill>
                  <a:srgbClr val="C00000"/>
                </a:solidFill>
              </a:rPr>
              <a:t>session </a:t>
            </a:r>
            <a:r>
              <a:rPr lang="en-US" i="1" dirty="0" smtClean="0">
                <a:solidFill>
                  <a:srgbClr val="C00000"/>
                </a:solidFill>
              </a:rPr>
              <a:t>3E</a:t>
            </a:r>
            <a:endParaRPr lang="en-US" dirty="0" smtClean="0"/>
          </a:p>
          <a:p>
            <a:pPr lvl="1"/>
            <a:r>
              <a:rPr lang="en-US" dirty="0"/>
              <a:t>Accelerator Science, Modeling &amp;</a:t>
            </a:r>
            <a:r>
              <a:rPr lang="en-US" dirty="0" smtClean="0"/>
              <a:t> Design		     </a:t>
            </a:r>
            <a:r>
              <a:rPr lang="en-US" dirty="0" smtClean="0">
                <a:solidFill>
                  <a:srgbClr val="C00000"/>
                </a:solidFill>
              </a:rPr>
              <a:t>– </a:t>
            </a:r>
            <a:r>
              <a:rPr lang="en-US" i="1" dirty="0" smtClean="0">
                <a:solidFill>
                  <a:srgbClr val="C00000"/>
                </a:solidFill>
              </a:rPr>
              <a:t>session 5C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Training and Education</a:t>
            </a:r>
          </a:p>
          <a:p>
            <a:pPr marL="3429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R&amp;D Programs: MAP   </a:t>
            </a:r>
            <a:r>
              <a:rPr lang="en-US" dirty="0" smtClean="0"/>
              <a:t>and LARP 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>
                <a:solidFill>
                  <a:srgbClr val="C00000"/>
                </a:solidFill>
              </a:rPr>
              <a:t>– </a:t>
            </a:r>
            <a:r>
              <a:rPr lang="en-US" i="1" dirty="0">
                <a:solidFill>
                  <a:srgbClr val="C00000"/>
                </a:solidFill>
              </a:rPr>
              <a:t>session </a:t>
            </a:r>
            <a:r>
              <a:rPr lang="en-US" i="1" dirty="0" smtClean="0">
                <a:solidFill>
                  <a:srgbClr val="C00000"/>
                </a:solidFill>
              </a:rPr>
              <a:t>6A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Accelerator Test Facilities Operation and IARC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Rounded Rectangle 7"/>
          <p:cNvSpPr/>
          <p:nvPr/>
        </p:nvSpPr>
        <p:spPr>
          <a:xfrm>
            <a:off x="73627" y="819776"/>
            <a:ext cx="6780338" cy="589427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627" y="1920835"/>
            <a:ext cx="6780339" cy="3313318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3628" y="5314836"/>
            <a:ext cx="4761131" cy="409930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5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PIP-III “multi-MW” - </a:t>
            </a:r>
            <a:r>
              <a:rPr lang="en-US" sz="3200" dirty="0" smtClean="0">
                <a:solidFill>
                  <a:srgbClr val="C00000"/>
                </a:solidFill>
              </a:rPr>
              <a:t>Option A</a:t>
            </a:r>
            <a:r>
              <a:rPr lang="en-US" sz="3200" dirty="0" smtClean="0"/>
              <a:t>: 8 </a:t>
            </a:r>
            <a:r>
              <a:rPr lang="en-US" sz="3200" dirty="0" err="1" smtClean="0"/>
              <a:t>GeV</a:t>
            </a:r>
            <a:r>
              <a:rPr lang="en-US" sz="3200" dirty="0" smtClean="0"/>
              <a:t> </a:t>
            </a:r>
            <a:r>
              <a:rPr lang="en-US" sz="3200" dirty="0" err="1" smtClean="0"/>
              <a:t>linac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990" y="4191627"/>
            <a:ext cx="2464905" cy="994306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SC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endParaRPr lang="en-US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=0.8</a:t>
            </a:r>
            <a:r>
              <a:rPr lang="en-US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38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Main Injector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483556" y="2686756"/>
            <a:ext cx="528001" cy="5235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&gt;2-</a:t>
            </a:r>
            <a:r>
              <a:rPr lang="en-US" dirty="0" smtClean="0">
                <a:solidFill>
                  <a:srgbClr val="FF0000"/>
                </a:solidFill>
              </a:rPr>
              <a:t>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03852" y="5297553"/>
            <a:ext cx="1479704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83556" y="5297553"/>
            <a:ext cx="1151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836156">
            <a:off x="4062650" y="4866083"/>
            <a:ext cx="637786" cy="431469"/>
          </a:xfrm>
          <a:prstGeom prst="arc">
            <a:avLst>
              <a:gd name="adj1" fmla="val 17694484"/>
              <a:gd name="adj2" fmla="val 51360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635956" y="5297553"/>
            <a:ext cx="1767079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38706" y="4580267"/>
            <a:ext cx="334266" cy="371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11557" y="3210339"/>
            <a:ext cx="1391478" cy="1540565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4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r>
              <a:rPr lang="en-US" sz="3100" dirty="0"/>
              <a:t>PIP-III “multi-MW</a:t>
            </a:r>
            <a:r>
              <a:rPr lang="en-US" sz="3100" dirty="0" smtClean="0"/>
              <a:t>”- </a:t>
            </a:r>
            <a:r>
              <a:rPr lang="en-US" sz="3100" dirty="0" smtClean="0">
                <a:solidFill>
                  <a:srgbClr val="C00000"/>
                </a:solidFill>
              </a:rPr>
              <a:t>Option B</a:t>
            </a:r>
            <a:r>
              <a:rPr lang="en-US" sz="3100" dirty="0" smtClean="0"/>
              <a:t>: 8+ </a:t>
            </a:r>
            <a:r>
              <a:rPr lang="en-US" sz="3100" dirty="0" err="1" smtClean="0"/>
              <a:t>GeV</a:t>
            </a:r>
            <a:r>
              <a:rPr lang="en-US" sz="3100" dirty="0" smtClean="0"/>
              <a:t> smart RCS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852" y="5498178"/>
            <a:ext cx="1363045" cy="9054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8</a:t>
            </a:r>
            <a:r>
              <a:rPr lang="en-US" dirty="0" smtClean="0">
                <a:solidFill>
                  <a:srgbClr val="C00000"/>
                </a:solidFill>
              </a:rPr>
              <a:t>00 MeV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S</a:t>
            </a:r>
            <a:r>
              <a:rPr lang="en-US" dirty="0" smtClean="0">
                <a:solidFill>
                  <a:srgbClr val="C00000"/>
                </a:solidFill>
              </a:rPr>
              <a:t>C </a:t>
            </a:r>
            <a:r>
              <a:rPr lang="en-US" dirty="0" err="1" smtClean="0">
                <a:solidFill>
                  <a:srgbClr val="C00000"/>
                </a:solidFill>
              </a:rPr>
              <a:t>Linac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31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003852" y="5297553"/>
            <a:ext cx="1479704" cy="0"/>
          </a:xfrm>
          <a:prstGeom prst="line">
            <a:avLst/>
          </a:prstGeom>
          <a:ln w="1365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90430" y="3739751"/>
            <a:ext cx="1553240" cy="1536410"/>
          </a:xfrm>
          <a:prstGeom prst="ellipse">
            <a:avLst/>
          </a:prstGeom>
          <a:noFill/>
          <a:ln w="101600" cmpd="tri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7012560">
            <a:off x="890907" y="-5115481"/>
            <a:ext cx="8062097" cy="8826055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03304" y="4574368"/>
            <a:ext cx="2238315" cy="113362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ew 8-12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“smart” 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-Booster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238706" y="2026254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120 </a:t>
            </a:r>
            <a:r>
              <a:rPr lang="en-US" dirty="0" err="1" smtClean="0">
                <a:solidFill>
                  <a:srgbClr val="003087"/>
                </a:solidFill>
              </a:rPr>
              <a:t>GeV</a:t>
            </a:r>
            <a:r>
              <a:rPr lang="en-US" dirty="0">
                <a:solidFill>
                  <a:srgbClr val="003087"/>
                </a:solidFill>
              </a:rPr>
              <a:t> </a:t>
            </a:r>
            <a:r>
              <a:rPr lang="en-US" dirty="0" smtClean="0">
                <a:solidFill>
                  <a:srgbClr val="003087"/>
                </a:solidFill>
              </a:rPr>
              <a:t>RCS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003087"/>
                </a:solidFill>
              </a:rPr>
              <a:t>Main Injector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7012560">
            <a:off x="894334" y="-4964302"/>
            <a:ext cx="8062097" cy="8871714"/>
          </a:xfrm>
          <a:prstGeom prst="arc">
            <a:avLst>
              <a:gd name="adj1" fmla="val 15803925"/>
              <a:gd name="adj2" fmla="val 1910451"/>
            </a:avLst>
          </a:prstGeom>
          <a:ln w="1016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52218" y="2834274"/>
            <a:ext cx="1224849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GeV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Recycler </a:t>
            </a:r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483556" y="5297553"/>
            <a:ext cx="11514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0"/>
          </p:cNvCxnSpPr>
          <p:nvPr/>
        </p:nvCxnSpPr>
        <p:spPr>
          <a:xfrm>
            <a:off x="2506133" y="2686756"/>
            <a:ext cx="1360917" cy="10529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106733" y="1075263"/>
            <a:ext cx="835383" cy="22718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n 25"/>
          <p:cNvSpPr/>
          <p:nvPr/>
        </p:nvSpPr>
        <p:spPr>
          <a:xfrm>
            <a:off x="7790647" y="3382667"/>
            <a:ext cx="440263" cy="457200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838041" y="3982671"/>
            <a:ext cx="2133601" cy="905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&gt;2</a:t>
            </a:r>
            <a:r>
              <a:rPr lang="en-US" b="1" dirty="0" smtClean="0">
                <a:solidFill>
                  <a:srgbClr val="FF0000"/>
                </a:solidFill>
              </a:rPr>
              <a:t> MW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target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Post PIP-II : PIP-III -?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72155" y="896778"/>
            <a:ext cx="8915400" cy="54029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far – a “thinking” towards: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-US" dirty="0" smtClean="0"/>
              <a:t>Accelerator complex performance increased to “multi-MW”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&gt;2 MW… up to 5 MW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At “affordable” cost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Do we know what’s affordable?</a:t>
            </a:r>
          </a:p>
          <a:p>
            <a:pPr lvl="2">
              <a:spcBef>
                <a:spcPts val="1800"/>
              </a:spcBef>
            </a:pPr>
            <a:r>
              <a:rPr lang="en-US" dirty="0" smtClean="0">
                <a:solidFill>
                  <a:srgbClr val="C00000"/>
                </a:solidFill>
              </a:rPr>
              <a:t>E.g., 1.5B$ TPC Project-X was not</a:t>
            </a:r>
          </a:p>
          <a:p>
            <a:pPr lvl="2">
              <a:spcBef>
                <a:spcPts val="1800"/>
              </a:spcBef>
            </a:pPr>
            <a:r>
              <a:rPr lang="en-US" dirty="0" smtClean="0"/>
              <a:t>0.97 B$ LCLS-II is “affordable” for DOE-BES</a:t>
            </a:r>
          </a:p>
          <a:p>
            <a:pPr lvl="2">
              <a:spcBef>
                <a:spcPts val="1800"/>
              </a:spcBef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0.4B$ PIP-II TPC to DOE-OHEP is “affordable”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choice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equires analysis, planning and R&amp;D</a:t>
            </a:r>
          </a:p>
        </p:txBody>
      </p:sp>
    </p:spTree>
    <p:extLst>
      <p:ext uri="{BB962C8B-B14F-4D97-AF65-F5344CB8AC3E}">
        <p14:creationId xmlns:p14="http://schemas.microsoft.com/office/powerpoint/2010/main" val="14057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PIP-III: Intelligent choice requires analysis and R&amp;D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300" y="732803"/>
            <a:ext cx="8915400" cy="5792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Either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increase performance of the synchrotrons by a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of 3-4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sz="2400" dirty="0" smtClean="0"/>
              <a:t>E.g. </a:t>
            </a:r>
            <a:r>
              <a:rPr lang="en-US" sz="2400" b="1" i="1" u="sng" dirty="0" err="1" smtClean="0"/>
              <a:t>dQ_sc</a:t>
            </a:r>
            <a:r>
              <a:rPr lang="en-US" sz="2400" b="1" i="1" u="sng" dirty="0" smtClean="0"/>
              <a:t> &gt;1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need R&amp;D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/>
              <a:t>Instabilities/losses/RF/vacuum/collimation</a:t>
            </a:r>
          </a:p>
          <a:p>
            <a:pPr lvl="1"/>
            <a:r>
              <a:rPr lang="en-US" sz="2400" dirty="0" smtClean="0"/>
              <a:t>(see below on IOTA/ASTA R&amp;D)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cost of the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SRF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of  3-4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sz="2400" dirty="0" smtClean="0"/>
              <a:t>Several opportunities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need R&amp;D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dirty="0" smtClean="0"/>
              <a:t>(see Alex </a:t>
            </a:r>
            <a:r>
              <a:rPr lang="en-US" sz="2400" dirty="0" err="1" smtClean="0"/>
              <a:t>Romanenko’s</a:t>
            </a:r>
            <a:r>
              <a:rPr lang="en-US" sz="2400" dirty="0" smtClean="0"/>
              <a:t> talk, session 3E)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in any scenario – develop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multi-MW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targets:</a:t>
            </a:r>
          </a:p>
          <a:p>
            <a:pPr lvl="1"/>
            <a:r>
              <a:rPr lang="en-US" sz="2400" dirty="0" smtClean="0"/>
              <a:t>They do not exist now </a:t>
            </a:r>
            <a:r>
              <a:rPr lang="en-US" sz="2400" dirty="0" smtClean="0">
                <a:sym typeface="Wingdings" panose="05000000000000000000" pitchFamily="2" charset="2"/>
              </a:rPr>
              <a:t> extensive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R&amp;D needed</a:t>
            </a:r>
          </a:p>
          <a:p>
            <a:pPr lvl="1"/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85" y="0"/>
            <a:ext cx="8672513" cy="2165131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R&amp;D Facility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(being) built to address feasibility of multi-MW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roton synchrotrons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84982"/>
            <a:ext cx="4498844" cy="2999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99" y="2218847"/>
            <a:ext cx="3980114" cy="298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5839231"/>
            <a:ext cx="886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Integrable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Optics Test Accelerator</a:t>
            </a:r>
            <a:endParaRPr lang="en-U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105" y="5279403"/>
            <a:ext cx="886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I’ll give just basic facts – more detail tomorrow in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A.Valishev’s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talk </a:t>
            </a:r>
            <a:endParaRPr lang="en-U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5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IOTA Schematic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52" y="852973"/>
            <a:ext cx="8672513" cy="5963706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IOTA/ASTA facility:</a:t>
            </a:r>
          </a:p>
          <a:p>
            <a:pPr lvl="1"/>
            <a:r>
              <a:rPr lang="en-US" dirty="0" smtClean="0"/>
              <a:t>IOTA </a:t>
            </a:r>
            <a:r>
              <a:rPr lang="en-US" dirty="0" smtClean="0">
                <a:solidFill>
                  <a:srgbClr val="C00000"/>
                </a:solidFill>
              </a:rPr>
              <a:t>storage ring 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electron </a:t>
            </a:r>
            <a:r>
              <a:rPr lang="en-US" dirty="0">
                <a:solidFill>
                  <a:srgbClr val="C00000"/>
                </a:solidFill>
              </a:rPr>
              <a:t>injector </a:t>
            </a:r>
            <a:r>
              <a:rPr lang="en-US" dirty="0"/>
              <a:t>based on existing ASTA electron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proton </a:t>
            </a:r>
            <a:r>
              <a:rPr lang="en-US" dirty="0">
                <a:solidFill>
                  <a:srgbClr val="C00000"/>
                </a:solidFill>
              </a:rPr>
              <a:t>injector </a:t>
            </a:r>
            <a:r>
              <a:rPr lang="en-US" dirty="0"/>
              <a:t>based on existing HINS proton source. </a:t>
            </a:r>
            <a:endParaRPr lang="en-US" sz="4200" dirty="0" smtClean="0"/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cost to complete construction ~6.5M$ in FY15-17 </a:t>
            </a:r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" y="2869324"/>
            <a:ext cx="8974722" cy="317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6307" y="5459984"/>
            <a:ext cx="4151307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See also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A.Valishev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talk – session 6A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2"/>
          </p:nvPr>
        </p:nvSpPr>
        <p:spPr>
          <a:xfrm>
            <a:off x="121076" y="5955957"/>
            <a:ext cx="4775773" cy="36257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Operations start: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en-US" dirty="0" smtClean="0">
                <a:solidFill>
                  <a:schemeClr val="tx1"/>
                </a:solidFill>
              </a:rPr>
              <a:t> (full IOTA)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4776536" y="4824285"/>
            <a:ext cx="4367463" cy="1564597"/>
          </a:xfrm>
        </p:spPr>
        <p:txBody>
          <a:bodyPr/>
          <a:lstStyle/>
          <a:p>
            <a:r>
              <a:rPr lang="en-US" b="1" dirty="0" smtClean="0">
                <a:solidFill>
                  <a:srgbClr val="004C97"/>
                </a:solidFill>
              </a:rPr>
              <a:t>Partnerships</a:t>
            </a:r>
          </a:p>
          <a:p>
            <a:r>
              <a:rPr lang="en-US" dirty="0" smtClean="0">
                <a:solidFill>
                  <a:srgbClr val="004C97"/>
                </a:solidFill>
              </a:rPr>
              <a:t>DOE labs: </a:t>
            </a:r>
            <a:r>
              <a:rPr lang="en-US" dirty="0" err="1" smtClean="0">
                <a:solidFill>
                  <a:srgbClr val="004C97"/>
                </a:solidFill>
              </a:rPr>
              <a:t>ANL,BNL,ORNL,Jlab,LBNL</a:t>
            </a:r>
            <a:r>
              <a:rPr lang="en-US" dirty="0" smtClean="0">
                <a:solidFill>
                  <a:srgbClr val="004C97"/>
                </a:solidFill>
              </a:rPr>
              <a:t> </a:t>
            </a:r>
          </a:p>
          <a:p>
            <a:r>
              <a:rPr lang="en-US" dirty="0" smtClean="0">
                <a:solidFill>
                  <a:srgbClr val="004C97"/>
                </a:solidFill>
              </a:rPr>
              <a:t>U.S. universities: </a:t>
            </a:r>
            <a:r>
              <a:rPr lang="en-US" dirty="0">
                <a:solidFill>
                  <a:srgbClr val="004C97"/>
                </a:solidFill>
              </a:rPr>
              <a:t>6</a:t>
            </a:r>
            <a:endParaRPr lang="en-US" dirty="0" smtClean="0">
              <a:solidFill>
                <a:srgbClr val="004C97"/>
              </a:solidFill>
            </a:endParaRPr>
          </a:p>
          <a:p>
            <a:r>
              <a:rPr lang="en-US" dirty="0" smtClean="0">
                <a:solidFill>
                  <a:srgbClr val="004C97"/>
                </a:solidFill>
              </a:rPr>
              <a:t>International: </a:t>
            </a:r>
            <a:r>
              <a:rPr lang="en-US" dirty="0">
                <a:solidFill>
                  <a:srgbClr val="004C97"/>
                </a:solidFill>
              </a:rPr>
              <a:t>4</a:t>
            </a:r>
            <a:endParaRPr lang="en-US" dirty="0" smtClean="0">
              <a:solidFill>
                <a:srgbClr val="004C97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7"/>
          </p:nvPr>
        </p:nvSpPr>
        <p:spPr>
          <a:xfrm>
            <a:off x="82576" y="2175967"/>
            <a:ext cx="4479925" cy="3817068"/>
          </a:xfrm>
        </p:spPr>
        <p:txBody>
          <a:bodyPr/>
          <a:lstStyle/>
          <a:p>
            <a:r>
              <a:rPr lang="en-US" sz="2000" b="1" dirty="0" smtClean="0"/>
              <a:t>Science goal: </a:t>
            </a:r>
            <a:r>
              <a:rPr lang="en-US" sz="2000" dirty="0" smtClean="0"/>
              <a:t>Experimentally demonstrate novel techniques of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beam optics and space charge compensation, SRF research</a:t>
            </a:r>
            <a:endParaRPr lang="en-US" sz="2000" dirty="0"/>
          </a:p>
          <a:p>
            <a:r>
              <a:rPr lang="en-US" sz="2000" b="1" dirty="0" smtClean="0"/>
              <a:t>Technical challenge: </a:t>
            </a:r>
            <a:r>
              <a:rPr lang="en-US" sz="2000" dirty="0" smtClean="0"/>
              <a:t>fabrication high-precision nonlinear magnets</a:t>
            </a:r>
            <a:r>
              <a:rPr lang="en-US" sz="2000" dirty="0"/>
              <a:t>; </a:t>
            </a:r>
            <a:r>
              <a:rPr lang="en-US" sz="2000" dirty="0" smtClean="0"/>
              <a:t>injector for delivery of pencil electron beam and high-current low energy proton beam, beam thru SRF CM </a:t>
            </a:r>
          </a:p>
          <a:p>
            <a:r>
              <a:rPr lang="en-US" sz="2000" b="1" dirty="0" smtClean="0"/>
              <a:t>FY14 highlights: </a:t>
            </a:r>
            <a:r>
              <a:rPr lang="en-US" sz="2000" dirty="0" smtClean="0"/>
              <a:t>Big part of IOTA ring  built; commissioned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MeV e- injector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SRF CM2 at 250 MV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599" y="-29686"/>
            <a:ext cx="8915399" cy="6417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IOTA/ASTA : </a:t>
            </a:r>
            <a:r>
              <a:rPr lang="en-US" dirty="0" err="1" smtClean="0">
                <a:latin typeface="Helvetica" charset="0"/>
              </a:rPr>
              <a:t>Fermilab’s</a:t>
            </a:r>
            <a:r>
              <a:rPr lang="en-US" dirty="0" smtClean="0">
                <a:latin typeface="Helvetica" charset="0"/>
              </a:rPr>
              <a:t> Major Accelerator R&amp;D Beam Facility</a:t>
            </a:r>
            <a:endParaRPr lang="en-US" dirty="0">
              <a:latin typeface="Helvetica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V.Shiltsev | FNAL Institutional review, 02/10-13/2015</a:t>
            </a:r>
            <a:endParaRPr lang="en-US" sz="900" b="1" dirty="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8BF7038-0A6C-EA4D-9BD1-18F525A33115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36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141975" y="867007"/>
            <a:ext cx="4617994" cy="13089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R&amp;D facility close to completion</a:t>
            </a:r>
            <a:r>
              <a:rPr lang="en-US" dirty="0" smtClean="0">
                <a:solidFill>
                  <a:schemeClr val="tx1"/>
                </a:solidFill>
              </a:rPr>
              <a:t>: IOTA ring, high-brightness photo-injector, SRF </a:t>
            </a:r>
            <a:r>
              <a:rPr lang="en-US" dirty="0" err="1" smtClean="0">
                <a:solidFill>
                  <a:schemeClr val="tx1"/>
                </a:solidFill>
              </a:rPr>
              <a:t>cryomodule</a:t>
            </a:r>
            <a:r>
              <a:rPr lang="en-US" dirty="0" smtClean="0">
                <a:solidFill>
                  <a:schemeClr val="tx1"/>
                </a:solidFill>
              </a:rPr>
              <a:t>, proton/H- RQF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~90M$ invested by OHEP since 2006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36" y="973025"/>
            <a:ext cx="4274317" cy="26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35" y="3704044"/>
            <a:ext cx="4274317" cy="10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IOTA Ring: </a:t>
            </a:r>
            <a:r>
              <a:rPr lang="en-US" sz="2800" dirty="0"/>
              <a:t>40 </a:t>
            </a:r>
            <a:r>
              <a:rPr lang="en-US" sz="2800" dirty="0" smtClean="0"/>
              <a:t>m ; 2.5 MeV </a:t>
            </a:r>
            <a:r>
              <a:rPr lang="en-US" sz="2800" i="1" dirty="0" smtClean="0"/>
              <a:t>p+ </a:t>
            </a:r>
            <a:r>
              <a:rPr lang="en-US" sz="2800" dirty="0" smtClean="0"/>
              <a:t>or 150 MeV </a:t>
            </a:r>
            <a:r>
              <a:rPr lang="en-US" sz="2800" i="1" dirty="0" smtClean="0"/>
              <a:t>e-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8" name="Picture 2" descr="Screen Shot 2014-05-22 at 10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504239" y="1989112"/>
            <a:ext cx="1914240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3058" y="1546124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e- beam 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MeV RFQ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47684" y="2577441"/>
            <a:ext cx="1260598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7684" y="2110514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line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800000">
            <a:off x="5593018" y="2890259"/>
            <a:ext cx="777887" cy="28619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NL1</a:t>
            </a:r>
          </a:p>
        </p:txBody>
      </p:sp>
      <p:sp>
        <p:nvSpPr>
          <p:cNvPr id="15" name="Rectangle 14"/>
          <p:cNvSpPr/>
          <p:nvPr/>
        </p:nvSpPr>
        <p:spPr>
          <a:xfrm rot="19800000">
            <a:off x="3060463" y="2899081"/>
            <a:ext cx="781549" cy="27599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43704" y="4544457"/>
            <a:ext cx="1164021" cy="2618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OSC</a:t>
            </a:r>
          </a:p>
        </p:txBody>
      </p:sp>
      <p:sp>
        <p:nvSpPr>
          <p:cNvPr id="18" name="Rectangle 17"/>
          <p:cNvSpPr/>
          <p:nvPr/>
        </p:nvSpPr>
        <p:spPr>
          <a:xfrm rot="19786211">
            <a:off x="5705664" y="4237355"/>
            <a:ext cx="552593" cy="3207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EL</a:t>
            </a:r>
          </a:p>
        </p:txBody>
      </p:sp>
    </p:spTree>
    <p:extLst>
      <p:ext uri="{BB962C8B-B14F-4D97-AF65-F5344CB8AC3E}">
        <p14:creationId xmlns:p14="http://schemas.microsoft.com/office/powerpoint/2010/main" val="7818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IOTA/ASTA Construction Plan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86392"/>
            <a:ext cx="8672513" cy="5593387"/>
          </a:xfrm>
        </p:spPr>
        <p:txBody>
          <a:bodyPr/>
          <a:lstStyle/>
          <a:p>
            <a:r>
              <a:rPr lang="en-US" sz="2200" b="1" dirty="0" smtClean="0"/>
              <a:t>FY14:</a:t>
            </a:r>
            <a:endParaRPr lang="en-US" sz="2200" b="1" dirty="0"/>
          </a:p>
          <a:p>
            <a:pPr lvl="1"/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</a:rPr>
              <a:t>Beam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</a:rPr>
              <a:t>studies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@ 5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MeV </a:t>
            </a:r>
            <a:r>
              <a:rPr lang="en-US" sz="2000" dirty="0" err="1" smtClean="0">
                <a:solidFill>
                  <a:schemeClr val="tx1">
                    <a:lumMod val="75000"/>
                  </a:schemeClr>
                </a:solidFill>
              </a:rPr>
              <a:t>photoinjector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 injector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Completed 25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MeV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injector 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CM2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RF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commissioning studies (no beam)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200" b="1" dirty="0" smtClean="0"/>
              <a:t>FY15: </a:t>
            </a:r>
          </a:p>
          <a:p>
            <a:pPr lvl="1"/>
            <a:r>
              <a:rPr lang="en-US" sz="2000" dirty="0" smtClean="0"/>
              <a:t>25-50 MeV beam thru full injector to beam dump,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experiments</a:t>
            </a:r>
          </a:p>
          <a:p>
            <a:pPr lvl="1"/>
            <a:r>
              <a:rPr lang="en-US" sz="2000" dirty="0" smtClean="0"/>
              <a:t>Start </a:t>
            </a:r>
            <a:r>
              <a:rPr lang="en-US" sz="2000" dirty="0"/>
              <a:t>installation high-energy </a:t>
            </a:r>
            <a:r>
              <a:rPr lang="en-US" sz="2000" dirty="0" err="1"/>
              <a:t>beamline</a:t>
            </a:r>
            <a:r>
              <a:rPr lang="en-US" sz="2000" dirty="0"/>
              <a:t> from CM2 to HE dump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onstruction/fabrication of remaining IOTA elements</a:t>
            </a:r>
          </a:p>
          <a:p>
            <a:r>
              <a:rPr lang="en-US" sz="2200" b="1" dirty="0" smtClean="0"/>
              <a:t>FY16: </a:t>
            </a:r>
          </a:p>
          <a:p>
            <a:pPr lvl="1"/>
            <a:r>
              <a:rPr lang="en-US" sz="2000" dirty="0"/>
              <a:t>Finish </a:t>
            </a:r>
            <a:r>
              <a:rPr lang="en-US" sz="2000" dirty="0" smtClean="0"/>
              <a:t>HE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, ~300 MeV beam from CM2 to dump</a:t>
            </a:r>
            <a:endParaRPr lang="en-US" sz="2000" dirty="0"/>
          </a:p>
          <a:p>
            <a:pPr lvl="1"/>
            <a:r>
              <a:rPr lang="en-US" sz="2000" dirty="0" smtClean="0"/>
              <a:t>Finish IOTA construction &amp; installation, 150 MeV </a:t>
            </a:r>
            <a:r>
              <a:rPr lang="en-US" sz="2000" dirty="0"/>
              <a:t>e-beam to </a:t>
            </a:r>
            <a:r>
              <a:rPr lang="en-US" sz="2000" dirty="0" smtClean="0"/>
              <a:t>IOTA</a:t>
            </a:r>
          </a:p>
          <a:p>
            <a:pPr lvl="1"/>
            <a:r>
              <a:rPr lang="en-US" sz="2000" dirty="0" smtClean="0"/>
              <a:t>Move and install the HINS proton injector (50% completion)</a:t>
            </a:r>
          </a:p>
          <a:p>
            <a:r>
              <a:rPr lang="en-US" sz="2200" b="1" dirty="0" smtClean="0"/>
              <a:t>FY17:</a:t>
            </a:r>
          </a:p>
          <a:p>
            <a:pPr lvl="1"/>
            <a:r>
              <a:rPr lang="en-US" sz="2000" dirty="0" smtClean="0"/>
              <a:t>HINS commissioned, inject protons in IOTA</a:t>
            </a:r>
          </a:p>
          <a:p>
            <a:pPr lvl="1"/>
            <a:r>
              <a:rPr lang="en-US" sz="2000" b="1" dirty="0" smtClean="0">
                <a:solidFill>
                  <a:srgbClr val="C00000"/>
                </a:solidFill>
              </a:rPr>
              <a:t>Full accelerator research program at IOTA </a:t>
            </a:r>
            <a:r>
              <a:rPr lang="en-US" sz="2000" dirty="0" smtClean="0"/>
              <a:t>(first – with electrons)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0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IOTA/ASTA Collaboration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7" name="Picture 6" descr="Screen Shot 2014-08-25 at 1.2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4836"/>
            <a:ext cx="8736214" cy="461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542299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participants of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ASTA Collaboration Meeting</a:t>
            </a:r>
            <a:r>
              <a:rPr lang="en-US" dirty="0" smtClean="0"/>
              <a:t>, June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125967"/>
            <a:ext cx="8686800" cy="641739"/>
          </a:xfrm>
        </p:spPr>
        <p:txBody>
          <a:bodyPr/>
          <a:lstStyle/>
          <a:p>
            <a:r>
              <a:rPr lang="en-US" sz="2800" dirty="0"/>
              <a:t>Accelerator Science – Lab </a:t>
            </a:r>
            <a:r>
              <a:rPr lang="en-US" sz="2800" dirty="0" smtClean="0"/>
              <a:t>Goals </a:t>
            </a:r>
            <a:r>
              <a:rPr lang="en-US" dirty="0" smtClean="0"/>
              <a:t>(see Nigel’s talk Tue)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72" y="446837"/>
            <a:ext cx="9070428" cy="5827839"/>
          </a:xfrm>
        </p:spPr>
        <p:txBody>
          <a:bodyPr/>
          <a:lstStyle/>
          <a:p>
            <a:pPr marL="0" indent="0">
              <a:buNone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 the scientific reach of existing accelerator facilities</a:t>
            </a:r>
          </a:p>
          <a:p>
            <a:pPr lvl="1"/>
            <a:r>
              <a:rPr lang="en-US" sz="1800" dirty="0"/>
              <a:t>Improved performance of Fermilab accelerators with intense beams and low losses are critical to achieving the muon and neutrino programmatic goals.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 a test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to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 ‘transformative’ Accelerator Science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dirty="0"/>
              <a:t>The Integrable Optics Test Accelerator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(IOTA) </a:t>
            </a:r>
            <a:r>
              <a:rPr lang="en-US" sz="1800" dirty="0"/>
              <a:t>is needed to address key questions related to </a:t>
            </a:r>
            <a:r>
              <a:rPr lang="en-US" sz="1800" dirty="0" smtClean="0"/>
              <a:t>affordable future accelerators at the intensity frontier and engage the community in frontier accelerator science research.</a:t>
            </a:r>
            <a:endParaRPr lang="en-US" sz="1800" dirty="0"/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scientific limits to gradients and Q0 for future SRF accelerators</a:t>
            </a:r>
          </a:p>
          <a:p>
            <a:pPr lvl="1"/>
            <a:r>
              <a:rPr lang="en-US" sz="1800" dirty="0"/>
              <a:t>Future </a:t>
            </a:r>
            <a:r>
              <a:rPr lang="en-US" sz="1800" dirty="0" smtClean="0"/>
              <a:t>accelerators (e.g. PIP-II, LCLS-II, ILC, FCC, industrial linacs) need to be energy efficient and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cost-effective</a:t>
            </a:r>
            <a:r>
              <a:rPr lang="en-US" sz="1800" dirty="0"/>
              <a:t> </a:t>
            </a:r>
            <a:r>
              <a:rPr lang="en-US" sz="1800" dirty="0" smtClean="0"/>
              <a:t>(i.e. rapid acceleration and low loss).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 as essential contributor to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large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</a:t>
            </a:r>
          </a:p>
          <a:p>
            <a:pPr lvl="1"/>
            <a:r>
              <a:rPr lang="en-US" sz="1800" dirty="0" smtClean="0"/>
              <a:t>Advanced capabilities in high-field magnets, SRF accelerators and beam dynamics will</a:t>
            </a:r>
            <a:r>
              <a:rPr lang="en-US" sz="1800" dirty="0"/>
              <a:t> position the </a:t>
            </a:r>
            <a:r>
              <a:rPr lang="en-US" sz="1800" dirty="0" smtClean="0"/>
              <a:t>Lab</a:t>
            </a:r>
            <a:r>
              <a:rPr lang="en-US" sz="1800" dirty="0"/>
              <a:t> as an essential contributor to future high-energy </a:t>
            </a:r>
            <a:r>
              <a:rPr lang="en-US" sz="1800" dirty="0" smtClean="0"/>
              <a:t>physics facilities (e.g.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TeV-class </a:t>
            </a:r>
            <a:r>
              <a:rPr lang="en-US" sz="1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 smtClean="0"/>
              <a:t>and </a:t>
            </a: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TeV pp </a:t>
            </a:r>
            <a:r>
              <a:rPr lang="en-US" sz="1800" dirty="0" smtClean="0"/>
              <a:t>colliders).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importance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accelerator science &amp;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HEP to US competitiveness</a:t>
            </a:r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mportant </a:t>
            </a:r>
            <a:r>
              <a:rPr lang="en-US" sz="1800" dirty="0"/>
              <a:t>aspect of </a:t>
            </a:r>
            <a:r>
              <a:rPr lang="en-US" sz="1800" b="1" dirty="0" smtClean="0"/>
              <a:t>IARC</a:t>
            </a:r>
            <a:r>
              <a:rPr lang="en-US" sz="1800" dirty="0" smtClean="0"/>
              <a:t> </a:t>
            </a:r>
            <a:r>
              <a:rPr lang="en-US" sz="1800" dirty="0"/>
              <a:t>is to apply </a:t>
            </a:r>
            <a:r>
              <a:rPr lang="en-US" sz="1800" dirty="0" smtClean="0"/>
              <a:t>HEP technologies to industrial </a:t>
            </a:r>
            <a:r>
              <a:rPr lang="en-US" sz="1800" dirty="0"/>
              <a:t>and societal challenges in health, security, energy, and the environment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CBE49-8E0E-6749-AF25-463099E423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3" y="93305"/>
            <a:ext cx="9044644" cy="64173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</a:rPr>
              <a:t>IOTA/ASTA – Centerpiece for Academic Partnership: </a:t>
            </a:r>
            <a:r>
              <a:rPr lang="en-US" sz="2000" dirty="0" smtClean="0">
                <a:latin typeface="Helvetica" charset="0"/>
              </a:rPr>
              <a:t/>
            </a:r>
            <a:br>
              <a:rPr lang="en-US" sz="2000" dirty="0" smtClean="0">
                <a:latin typeface="Helvetica" charset="0"/>
              </a:rPr>
            </a:br>
            <a:r>
              <a:rPr lang="en-US" sz="2000" dirty="0" smtClean="0">
                <a:latin typeface="Helvetica" charset="0"/>
              </a:rPr>
              <a:t>Collaborations with NIU, Universities of Chicago and Maryland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65" y="4330262"/>
            <a:ext cx="8672513" cy="1637326"/>
          </a:xfr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of Chicago </a:t>
            </a:r>
            <a:endParaRPr lang="en-US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600" b="1" dirty="0" smtClean="0"/>
              <a:t>The first accelerator science ‘professor part-time’ from FNAL appointed: </a:t>
            </a:r>
            <a:r>
              <a:rPr lang="en-US" sz="1600" b="1" dirty="0" smtClean="0">
                <a:solidFill>
                  <a:srgbClr val="FF0000"/>
                </a:solidFill>
              </a:rPr>
              <a:t>S. Nagaitsev.</a:t>
            </a:r>
            <a:r>
              <a:rPr lang="en-US" sz="1600" b="1" dirty="0" smtClean="0"/>
              <a:t> Research program under evolution.</a:t>
            </a:r>
            <a:endParaRPr lang="en-US" sz="1600" b="1" dirty="0"/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Synergistic Collaboration with </a:t>
            </a:r>
            <a:r>
              <a:rPr lang="en-US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Univ. of Maryland</a:t>
            </a:r>
          </a:p>
          <a:p>
            <a:pPr lvl="1"/>
            <a:r>
              <a:rPr lang="en-US" sz="1600" b="1" dirty="0" smtClean="0"/>
              <a:t>Investigation of space-charge dominated nonlinear dynamics in novel “smart boosters” via complementary research on IOTA and UMER: </a:t>
            </a:r>
            <a:r>
              <a:rPr lang="en-US" sz="1600" b="1" dirty="0" smtClean="0">
                <a:solidFill>
                  <a:srgbClr val="FF0000"/>
                </a:solidFill>
              </a:rPr>
              <a:t>(R. Kishek et 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11850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2/11/2015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CBE49-8E0E-6749-AF25-463099E4234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15738" y="842566"/>
            <a:ext cx="692826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of research excellence </a:t>
            </a: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being established under direction of</a:t>
            </a:r>
            <a:r>
              <a:rPr lang="en-US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</a:t>
            </a:r>
            <a:r>
              <a:rPr lang="en-US" sz="19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Chattopadhyay</a:t>
            </a:r>
            <a:r>
              <a:rPr lang="en-US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appointee between </a:t>
            </a:r>
            <a:r>
              <a:rPr lang="en-US" sz="1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FNAL and NIU</a:t>
            </a:r>
          </a:p>
          <a:p>
            <a:pPr lvl="1"/>
            <a:r>
              <a:rPr lang="en-US" sz="1600" b="1" dirty="0"/>
              <a:t>Four NIU faculty working collaboratively with FNAL: three joint appointees with FNAL </a:t>
            </a:r>
            <a:r>
              <a:rPr lang="en-US" sz="1600" b="1" dirty="0">
                <a:solidFill>
                  <a:srgbClr val="FF0000"/>
                </a:solidFill>
              </a:rPr>
              <a:t>(S. </a:t>
            </a:r>
            <a:r>
              <a:rPr lang="en-US" sz="1600" b="1" dirty="0" err="1">
                <a:solidFill>
                  <a:srgbClr val="FF0000"/>
                </a:solidFill>
              </a:rPr>
              <a:t>Chattopadhyay</a:t>
            </a:r>
            <a:r>
              <a:rPr lang="en-US" sz="1600" b="1" dirty="0">
                <a:solidFill>
                  <a:srgbClr val="FF0000"/>
                </a:solidFill>
              </a:rPr>
              <a:t>, P. </a:t>
            </a:r>
            <a:r>
              <a:rPr lang="en-US" sz="1600" b="1" dirty="0" err="1">
                <a:solidFill>
                  <a:srgbClr val="FF0000"/>
                </a:solidFill>
              </a:rPr>
              <a:t>Piot</a:t>
            </a:r>
            <a:r>
              <a:rPr lang="en-US" sz="1600" b="1" dirty="0">
                <a:solidFill>
                  <a:srgbClr val="FF0000"/>
                </a:solidFill>
              </a:rPr>
              <a:t> and Y. Shin). </a:t>
            </a:r>
            <a:r>
              <a:rPr lang="en-US" sz="1600" b="1" dirty="0"/>
              <a:t>The fourth collaborator </a:t>
            </a:r>
            <a:r>
              <a:rPr lang="en-US" sz="1600" b="1" dirty="0">
                <a:solidFill>
                  <a:srgbClr val="FF0000"/>
                </a:solidFill>
              </a:rPr>
              <a:t>(B. </a:t>
            </a:r>
            <a:r>
              <a:rPr lang="en-US" sz="1600" b="1" dirty="0" err="1">
                <a:solidFill>
                  <a:srgbClr val="FF0000"/>
                </a:solidFill>
              </a:rPr>
              <a:t>Erdelyi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en-US" sz="1600" b="1" dirty="0"/>
              <a:t> a joint appointee of NIU and ANL; </a:t>
            </a:r>
          </a:p>
          <a:p>
            <a:pPr lvl="1"/>
            <a:r>
              <a:rPr lang="en-US" sz="1600" b="1" dirty="0"/>
              <a:t>APC Director </a:t>
            </a:r>
            <a:r>
              <a:rPr lang="en-US" sz="1600" b="1" dirty="0">
                <a:solidFill>
                  <a:srgbClr val="FF0000"/>
                </a:solidFill>
              </a:rPr>
              <a:t>V. Shiltsev </a:t>
            </a:r>
            <a:r>
              <a:rPr lang="en-US" sz="1600" b="1" dirty="0"/>
              <a:t>an Adjunct Professor at NIU;</a:t>
            </a:r>
          </a:p>
          <a:p>
            <a:pPr lvl="1"/>
            <a:r>
              <a:rPr lang="en-US" sz="1600" b="1" dirty="0"/>
              <a:t>Three new faculty to be recruited for the NIU-FNAL accelerator research cluster;</a:t>
            </a:r>
          </a:p>
          <a:p>
            <a:pPr lvl="1"/>
            <a:r>
              <a:rPr lang="en-US" sz="1600" b="1" dirty="0">
                <a:solidFill>
                  <a:srgbClr val="7030A0"/>
                </a:solidFill>
              </a:rPr>
              <a:t>NIU-FNAL research cluster faculty are to work seamlessly with FNAL accelerator and engineering staff on : </a:t>
            </a:r>
          </a:p>
          <a:p>
            <a:pPr lvl="1"/>
            <a:r>
              <a:rPr lang="en-US" sz="1600" b="1" dirty="0"/>
              <a:t>        (</a:t>
            </a:r>
            <a:r>
              <a:rPr lang="en-US" sz="1600" b="1" dirty="0" err="1"/>
              <a:t>i</a:t>
            </a:r>
            <a:r>
              <a:rPr lang="en-US" sz="1600" b="1" dirty="0"/>
              <a:t>) beam dynamics and technology problems of FNAL accelerator complex; </a:t>
            </a:r>
          </a:p>
          <a:p>
            <a:pPr lvl="1"/>
            <a:r>
              <a:rPr lang="en-US" sz="1600" b="1" dirty="0"/>
              <a:t>        (ii) develop an advanced scientific program on IOTA; </a:t>
            </a:r>
          </a:p>
          <a:p>
            <a:pPr lvl="1"/>
            <a:r>
              <a:rPr lang="en-US" sz="1600" b="1" dirty="0"/>
              <a:t>        (iii) enhance and stimulate further education, training and outreach in accelerators;</a:t>
            </a:r>
          </a:p>
        </p:txBody>
      </p:sp>
      <p:pic>
        <p:nvPicPr>
          <p:cNvPr id="8" name="Picture 3" descr="photo for car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5" y="1467834"/>
            <a:ext cx="2201510" cy="314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6200000">
            <a:off x="-966669" y="4890954"/>
            <a:ext cx="2373587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S.Chattopadhyay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33015"/>
            <a:ext cx="8763000" cy="291826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Far Future HEP Accelerators,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Long-term Accelerator R&amp;D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7315200" y="6172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CBFC5243-F953-475D-B74E-60DED5B5B80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41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45477" y="6515100"/>
            <a:ext cx="544529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2400" y="6508750"/>
            <a:ext cx="5373688" cy="241300"/>
          </a:xfrm>
        </p:spPr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7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 smtClean="0"/>
              <a:t>P5 Priority</a:t>
            </a:r>
            <a:r>
              <a:rPr lang="en-US" sz="2800" dirty="0" smtClean="0"/>
              <a:t>: Future 100 </a:t>
            </a:r>
            <a:r>
              <a:rPr lang="en-US" sz="2800" dirty="0" err="1" smtClean="0"/>
              <a:t>TeV</a:t>
            </a:r>
            <a:r>
              <a:rPr lang="en-US" sz="2800" dirty="0" smtClean="0"/>
              <a:t> Scale p-p Collider R&amp;D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93" y="843356"/>
            <a:ext cx="8573320" cy="423356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Biggest Challenge: </a:t>
            </a:r>
            <a:r>
              <a:rPr lang="en-US" dirty="0" smtClean="0">
                <a:solidFill>
                  <a:srgbClr val="C00000"/>
                </a:solidFill>
              </a:rPr>
              <a:t>Cost Effective High Field SC Magnets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732632" y="4712843"/>
            <a:ext cx="3782296" cy="338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A.Zlobin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G.Apollinari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T.Sen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24" y="1210004"/>
            <a:ext cx="8229600" cy="40386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83324" y="5248603"/>
            <a:ext cx="8573320" cy="1609397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C00000"/>
                </a:solidFill>
              </a:rPr>
              <a:t>Major goal for FNAL HFM GARD Program:</a:t>
            </a:r>
            <a:r>
              <a:rPr lang="en-US" dirty="0" smtClean="0">
                <a:solidFill>
                  <a:srgbClr val="000000"/>
                </a:solidFill>
              </a:rPr>
              <a:t> ~16 T SC Magnet Development – </a:t>
            </a:r>
            <a:r>
              <a:rPr lang="en-US" dirty="0" smtClean="0">
                <a:solidFill>
                  <a:srgbClr val="0070C0"/>
                </a:solidFill>
              </a:rPr>
              <a:t>see </a:t>
            </a:r>
            <a:r>
              <a:rPr lang="en-US" dirty="0" err="1" smtClean="0">
                <a:solidFill>
                  <a:srgbClr val="0070C0"/>
                </a:solidFill>
              </a:rPr>
              <a:t>A.Zlobin’s</a:t>
            </a:r>
            <a:r>
              <a:rPr lang="en-US" dirty="0" smtClean="0">
                <a:solidFill>
                  <a:srgbClr val="0070C0"/>
                </a:solidFill>
              </a:rPr>
              <a:t> talk , session 7A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Many serious beam physics issues (B-B, SR, MDI, </a:t>
            </a:r>
            <a:r>
              <a:rPr lang="en-US" dirty="0" err="1" smtClean="0">
                <a:solidFill>
                  <a:srgbClr val="C00000"/>
                </a:solidFill>
              </a:rPr>
              <a:t>etc</a:t>
            </a:r>
            <a:r>
              <a:rPr lang="en-US" dirty="0" smtClean="0">
                <a:solidFill>
                  <a:srgbClr val="C00000"/>
                </a:solidFill>
              </a:rPr>
              <a:t>):</a:t>
            </a:r>
            <a:r>
              <a:rPr lang="en-US" dirty="0" smtClean="0">
                <a:solidFill>
                  <a:srgbClr val="000000"/>
                </a:solidFill>
              </a:rPr>
              <a:t> modest involvement to capitalize on the </a:t>
            </a:r>
            <a:r>
              <a:rPr lang="en-US" dirty="0" err="1" smtClean="0">
                <a:solidFill>
                  <a:srgbClr val="000000"/>
                </a:solidFill>
              </a:rPr>
              <a:t>Tevatron</a:t>
            </a:r>
            <a:r>
              <a:rPr lang="en-US" dirty="0" smtClean="0">
                <a:solidFill>
                  <a:srgbClr val="000000"/>
                </a:solidFill>
              </a:rPr>
              <a:t> experience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843405"/>
            <a:ext cx="8915813" cy="807272"/>
          </a:xfrm>
        </p:spPr>
        <p:txBody>
          <a:bodyPr>
            <a:normAutofit/>
          </a:bodyPr>
          <a:lstStyle/>
          <a:p>
            <a:r>
              <a:rPr lang="en-US" dirty="0" smtClean="0"/>
              <a:t>After the P5 recommendations, OHEP (</a:t>
            </a:r>
            <a:r>
              <a:rPr lang="en-US" dirty="0" err="1" smtClean="0"/>
              <a:t>J.Siegrist</a:t>
            </a:r>
            <a:r>
              <a:rPr lang="en-US" dirty="0" smtClean="0"/>
              <a:t>) requested a review to determine how to handle the MAP recommendations: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| FNAL Institutional review, 02/10-13/2015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43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50938" y="1503537"/>
            <a:ext cx="8746067" cy="4524082"/>
            <a:chOff x="0" y="1363074"/>
            <a:chExt cx="9144000" cy="51760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t="39223"/>
            <a:stretch/>
          </p:blipFill>
          <p:spPr>
            <a:xfrm>
              <a:off x="0" y="1363074"/>
              <a:ext cx="9144000" cy="306334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r="4352"/>
            <a:stretch/>
          </p:blipFill>
          <p:spPr>
            <a:xfrm>
              <a:off x="13228" y="4728626"/>
              <a:ext cx="9083994" cy="1810523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26456" y="2472207"/>
              <a:ext cx="9070766" cy="3407327"/>
              <a:chOff x="26456" y="2472207"/>
              <a:chExt cx="9070766" cy="3407327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694267" y="2472207"/>
                <a:ext cx="8246533" cy="592667"/>
              </a:xfrm>
              <a:custGeom>
                <a:avLst/>
                <a:gdLst>
                  <a:gd name="connsiteX0" fmla="*/ 4648200 w 8246533"/>
                  <a:gd name="connsiteY0" fmla="*/ 16933 h 592667"/>
                  <a:gd name="connsiteX1" fmla="*/ 8246533 w 8246533"/>
                  <a:gd name="connsiteY1" fmla="*/ 0 h 592667"/>
                  <a:gd name="connsiteX2" fmla="*/ 8246533 w 8246533"/>
                  <a:gd name="connsiteY2" fmla="*/ 287867 h 592667"/>
                  <a:gd name="connsiteX3" fmla="*/ 6612466 w 8246533"/>
                  <a:gd name="connsiteY3" fmla="*/ 296333 h 592667"/>
                  <a:gd name="connsiteX4" fmla="*/ 6612466 w 8246533"/>
                  <a:gd name="connsiteY4" fmla="*/ 567267 h 592667"/>
                  <a:gd name="connsiteX5" fmla="*/ 0 w 8246533"/>
                  <a:gd name="connsiteY5" fmla="*/ 592667 h 592667"/>
                  <a:gd name="connsiteX6" fmla="*/ 8466 w 8246533"/>
                  <a:gd name="connsiteY6" fmla="*/ 296333 h 592667"/>
                  <a:gd name="connsiteX7" fmla="*/ 4673600 w 8246533"/>
                  <a:gd name="connsiteY7" fmla="*/ 287867 h 592667"/>
                  <a:gd name="connsiteX8" fmla="*/ 4648200 w 8246533"/>
                  <a:gd name="connsiteY8" fmla="*/ 16933 h 592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46533" h="592667">
                    <a:moveTo>
                      <a:pt x="4648200" y="16933"/>
                    </a:moveTo>
                    <a:lnTo>
                      <a:pt x="8246533" y="0"/>
                    </a:lnTo>
                    <a:lnTo>
                      <a:pt x="8246533" y="287867"/>
                    </a:lnTo>
                    <a:lnTo>
                      <a:pt x="6612466" y="296333"/>
                    </a:lnTo>
                    <a:lnTo>
                      <a:pt x="6612466" y="567267"/>
                    </a:lnTo>
                    <a:lnTo>
                      <a:pt x="0" y="592667"/>
                    </a:lnTo>
                    <a:lnTo>
                      <a:pt x="8466" y="296333"/>
                    </a:lnTo>
                    <a:lnTo>
                      <a:pt x="4673600" y="287867"/>
                    </a:lnTo>
                    <a:lnTo>
                      <a:pt x="4648200" y="16933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694267" y="2760074"/>
                <a:ext cx="8246533" cy="550333"/>
              </a:xfrm>
              <a:custGeom>
                <a:avLst/>
                <a:gdLst>
                  <a:gd name="connsiteX0" fmla="*/ 7154333 w 8271933"/>
                  <a:gd name="connsiteY0" fmla="*/ 8466 h 550333"/>
                  <a:gd name="connsiteX1" fmla="*/ 8271933 w 8271933"/>
                  <a:gd name="connsiteY1" fmla="*/ 0 h 550333"/>
                  <a:gd name="connsiteX2" fmla="*/ 8271933 w 8271933"/>
                  <a:gd name="connsiteY2" fmla="*/ 524933 h 550333"/>
                  <a:gd name="connsiteX3" fmla="*/ 0 w 8271933"/>
                  <a:gd name="connsiteY3" fmla="*/ 550333 h 550333"/>
                  <a:gd name="connsiteX4" fmla="*/ 8466 w 8271933"/>
                  <a:gd name="connsiteY4" fmla="*/ 296333 h 550333"/>
                  <a:gd name="connsiteX5" fmla="*/ 6646333 w 8271933"/>
                  <a:gd name="connsiteY5" fmla="*/ 279400 h 550333"/>
                  <a:gd name="connsiteX6" fmla="*/ 7095066 w 8271933"/>
                  <a:gd name="connsiteY6" fmla="*/ 270933 h 550333"/>
                  <a:gd name="connsiteX7" fmla="*/ 7103533 w 8271933"/>
                  <a:gd name="connsiteY7" fmla="*/ 0 h 550333"/>
                  <a:gd name="connsiteX8" fmla="*/ 7154333 w 8271933"/>
                  <a:gd name="connsiteY8" fmla="*/ 8466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71933" h="550333">
                    <a:moveTo>
                      <a:pt x="7154333" y="8466"/>
                    </a:moveTo>
                    <a:lnTo>
                      <a:pt x="8271933" y="0"/>
                    </a:lnTo>
                    <a:lnTo>
                      <a:pt x="8271933" y="524933"/>
                    </a:lnTo>
                    <a:lnTo>
                      <a:pt x="0" y="550333"/>
                    </a:lnTo>
                    <a:lnTo>
                      <a:pt x="8466" y="296333"/>
                    </a:lnTo>
                    <a:lnTo>
                      <a:pt x="6646333" y="279400"/>
                    </a:lnTo>
                    <a:lnTo>
                      <a:pt x="7095066" y="270933"/>
                    </a:lnTo>
                    <a:lnTo>
                      <a:pt x="7103533" y="0"/>
                    </a:lnTo>
                    <a:lnTo>
                      <a:pt x="7154333" y="8466"/>
                    </a:lnTo>
                    <a:close/>
                  </a:path>
                </a:pathLst>
              </a:cu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456" y="4758300"/>
                <a:ext cx="9070766" cy="553965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6456" y="5325525"/>
                <a:ext cx="9070766" cy="554009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4080" y="30094"/>
            <a:ext cx="9144000" cy="641739"/>
          </a:xfrm>
        </p:spPr>
        <p:txBody>
          <a:bodyPr/>
          <a:lstStyle/>
          <a:p>
            <a:r>
              <a:rPr lang="en-US" sz="3200" dirty="0" smtClean="0"/>
              <a:t>P5 item: </a:t>
            </a:r>
            <a:r>
              <a:rPr lang="en-US" sz="3200" dirty="0" err="1" smtClean="0"/>
              <a:t>Muon</a:t>
            </a:r>
            <a:r>
              <a:rPr lang="en-US" sz="3200" dirty="0" smtClean="0"/>
              <a:t> Accelerator Program and MICE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0" y="5535440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1"/>
            <a:r>
              <a:rPr lang="en-US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08/12-14/14: </a:t>
            </a:r>
            <a:r>
              <a:rPr lang="en-US" sz="2200" dirty="0" smtClean="0">
                <a:solidFill>
                  <a:srgbClr val="000000"/>
                </a:solidFill>
              </a:rPr>
              <a:t>a) support “reduced” </a:t>
            </a:r>
            <a:r>
              <a:rPr lang="en-US" sz="2200" dirty="0">
                <a:solidFill>
                  <a:srgbClr val="000000"/>
                </a:solidFill>
              </a:rPr>
              <a:t>MICE effort </a:t>
            </a:r>
            <a:r>
              <a:rPr lang="en-US" sz="2200" dirty="0" smtClean="0">
                <a:solidFill>
                  <a:srgbClr val="000000"/>
                </a:solidFill>
              </a:rPr>
              <a:t>to demonstrate ionization </a:t>
            </a:r>
            <a:r>
              <a:rPr lang="en-US" sz="2200" dirty="0">
                <a:solidFill>
                  <a:srgbClr val="000000"/>
                </a:solidFill>
              </a:rPr>
              <a:t>energy loss combined with RF re-acceleration of the </a:t>
            </a:r>
            <a:r>
              <a:rPr lang="en-US" sz="2200" dirty="0" err="1">
                <a:solidFill>
                  <a:srgbClr val="000000"/>
                </a:solidFill>
              </a:rPr>
              <a:t>muons</a:t>
            </a:r>
            <a:r>
              <a:rPr lang="en-US" sz="2200" dirty="0">
                <a:solidFill>
                  <a:srgbClr val="000000"/>
                </a:solidFill>
              </a:rPr>
              <a:t> (the complete cooling process</a:t>
            </a:r>
            <a:r>
              <a:rPr lang="en-US" sz="2200" dirty="0" smtClean="0">
                <a:solidFill>
                  <a:srgbClr val="000000"/>
                </a:solidFill>
              </a:rPr>
              <a:t>) by 2017; b) GARD items identified 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732632" y="4712843"/>
            <a:ext cx="3782296" cy="3385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M.Palmer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K.Yonehara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D.Bowring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Content Placeholder 5" descr="yt5_9810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7" r="675"/>
          <a:stretch/>
        </p:blipFill>
        <p:spPr>
          <a:xfrm>
            <a:off x="4914686" y="1591733"/>
            <a:ext cx="4036322" cy="2811009"/>
          </a:xfrm>
          <a:prstGeom prst="rect">
            <a:avLst/>
          </a:prstGeom>
          <a:ln w="25400">
            <a:solidFill>
              <a:srgbClr val="BC0202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411" y="103664"/>
            <a:ext cx="8963198" cy="641739"/>
          </a:xfrm>
        </p:spPr>
        <p:txBody>
          <a:bodyPr>
            <a:noAutofit/>
          </a:bodyPr>
          <a:lstStyle/>
          <a:p>
            <a:r>
              <a:rPr lang="en-US" sz="2800" dirty="0" smtClean="0"/>
              <a:t>MICE-”4.5”: Expedited Muon Cooling Demonstration</a:t>
            </a:r>
            <a:endParaRPr lang="en-US" sz="2800" dirty="0"/>
          </a:p>
        </p:txBody>
      </p:sp>
      <p:sp>
        <p:nvSpPr>
          <p:cNvPr id="181" name="Content Placeholder 18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Plan developed in response </a:t>
            </a:r>
            <a:br>
              <a:rPr lang="en-US" dirty="0" smtClean="0"/>
            </a:br>
            <a:r>
              <a:rPr lang="en-US" dirty="0" smtClean="0"/>
              <a:t>to P5 recommendations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5091" y="2084005"/>
            <a:ext cx="4590105" cy="1955800"/>
            <a:chOff x="152400" y="160868"/>
            <a:chExt cx="4590105" cy="1955800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228600"/>
              <a:ext cx="4437071" cy="1824804"/>
              <a:chOff x="66970" y="1088416"/>
              <a:chExt cx="4437071" cy="182480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6970" y="1395059"/>
                <a:ext cx="1752948" cy="1518161"/>
                <a:chOff x="66851" y="4375326"/>
                <a:chExt cx="1752948" cy="1518161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6851" y="4375326"/>
                  <a:ext cx="1752948" cy="927100"/>
                  <a:chOff x="835025" y="3152775"/>
                  <a:chExt cx="1752948" cy="927100"/>
                </a:xfrm>
              </p:grpSpPr>
              <p:sp>
                <p:nvSpPr>
                  <p:cNvPr id="61" name="Rectangle 60"/>
                  <p:cNvSpPr/>
                  <p:nvPr/>
                </p:nvSpPr>
                <p:spPr>
                  <a:xfrm>
                    <a:off x="835025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835025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1974850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1974850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1000124" y="3200400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1000124" y="3870325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2144713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2144712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386805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2386805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1085850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1272032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465707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651889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1844421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TextBox 53"/>
                <p:cNvSpPr txBox="1"/>
                <p:nvPr/>
              </p:nvSpPr>
              <p:spPr>
                <a:xfrm>
                  <a:off x="846786" y="5708821"/>
                  <a:ext cx="39336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SS1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351544" y="5437199"/>
                  <a:ext cx="703919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Tracker1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56" name="Straight Arrow Connector 55"/>
                <p:cNvCxnSpPr>
                  <a:stCxn id="55" idx="0"/>
                  <a:endCxn id="71" idx="2"/>
                </p:cNvCxnSpPr>
                <p:nvPr/>
              </p:nvCxnSpPr>
              <p:spPr>
                <a:xfrm flipH="1" flipV="1">
                  <a:off x="331392" y="5045124"/>
                  <a:ext cx="372112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>
                  <a:stCxn id="55" idx="0"/>
                  <a:endCxn id="72" idx="2"/>
                </p:cNvCxnSpPr>
                <p:nvPr/>
              </p:nvCxnSpPr>
              <p:spPr>
                <a:xfrm flipH="1" flipV="1">
                  <a:off x="517574" y="5045124"/>
                  <a:ext cx="185930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>
                  <a:stCxn id="55" idx="0"/>
                  <a:endCxn id="73" idx="2"/>
                </p:cNvCxnSpPr>
                <p:nvPr/>
              </p:nvCxnSpPr>
              <p:spPr>
                <a:xfrm flipV="1">
                  <a:off x="703504" y="5045124"/>
                  <a:ext cx="7745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>
                  <a:stCxn id="55" idx="0"/>
                  <a:endCxn id="74" idx="2"/>
                </p:cNvCxnSpPr>
                <p:nvPr/>
              </p:nvCxnSpPr>
              <p:spPr>
                <a:xfrm flipV="1">
                  <a:off x="703504" y="5045124"/>
                  <a:ext cx="193927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>
                  <a:stCxn id="55" idx="0"/>
                  <a:endCxn id="75" idx="2"/>
                </p:cNvCxnSpPr>
                <p:nvPr/>
              </p:nvCxnSpPr>
              <p:spPr>
                <a:xfrm flipV="1">
                  <a:off x="703504" y="5045124"/>
                  <a:ext cx="386459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/>
              <p:nvPr/>
            </p:nvCxnSpPr>
            <p:spPr>
              <a:xfrm>
                <a:off x="1862134" y="1379670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0"/>
              <p:cNvGrpSpPr/>
              <p:nvPr/>
            </p:nvGrpSpPr>
            <p:grpSpPr>
              <a:xfrm>
                <a:off x="1916251" y="1088416"/>
                <a:ext cx="736510" cy="1824804"/>
                <a:chOff x="1916251" y="4084072"/>
                <a:chExt cx="736510" cy="1824804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1916251" y="4420531"/>
                  <a:ext cx="736510" cy="841371"/>
                  <a:chOff x="3362324" y="3181352"/>
                  <a:chExt cx="736510" cy="841371"/>
                </a:xfrm>
              </p:grpSpPr>
              <p:cxnSp>
                <p:nvCxnSpPr>
                  <p:cNvPr id="45" name="Straight Connector 44"/>
                  <p:cNvCxnSpPr>
                    <a:stCxn id="48" idx="2"/>
                    <a:endCxn id="47" idx="0"/>
                  </p:cNvCxnSpPr>
                  <p:nvPr/>
                </p:nvCxnSpPr>
                <p:spPr>
                  <a:xfrm>
                    <a:off x="3566415" y="3260724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>
                    <a:stCxn id="48" idx="0"/>
                    <a:endCxn id="47" idx="2"/>
                  </p:cNvCxnSpPr>
                  <p:nvPr/>
                </p:nvCxnSpPr>
                <p:spPr>
                  <a:xfrm>
                    <a:off x="3591723" y="3941955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Arc 46"/>
                  <p:cNvSpPr/>
                  <p:nvPr/>
                </p:nvSpPr>
                <p:spPr>
                  <a:xfrm>
                    <a:off x="3676650" y="3260724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10800000">
                    <a:off x="3381375" y="3259945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3362324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3888485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3888485" y="3862581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3362324" y="3863975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Oval 37"/>
                <p:cNvSpPr>
                  <a:spLocks/>
                </p:cNvSpPr>
                <p:nvPr/>
              </p:nvSpPr>
              <p:spPr>
                <a:xfrm>
                  <a:off x="2069871" y="4624500"/>
                  <a:ext cx="420624" cy="420624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074789" y="5724210"/>
                  <a:ext cx="410269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AFC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116050" y="5440975"/>
                  <a:ext cx="307626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FC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41" name="Straight Arrow Connector 40"/>
                <p:cNvCxnSpPr>
                  <a:stCxn id="40" idx="0"/>
                  <a:endCxn id="51" idx="2"/>
                </p:cNvCxnSpPr>
                <p:nvPr/>
              </p:nvCxnSpPr>
              <p:spPr>
                <a:xfrm flipV="1">
                  <a:off x="2269863" y="5260508"/>
                  <a:ext cx="277724" cy="18046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>
                  <a:stCxn id="40" idx="0"/>
                  <a:endCxn id="52" idx="2"/>
                </p:cNvCxnSpPr>
                <p:nvPr/>
              </p:nvCxnSpPr>
              <p:spPr>
                <a:xfrm flipH="1" flipV="1">
                  <a:off x="2021426" y="5261902"/>
                  <a:ext cx="248437" cy="179073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917762" y="4084072"/>
                  <a:ext cx="72691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Absorber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44" name="Straight Arrow Connector 43"/>
                <p:cNvCxnSpPr>
                  <a:stCxn id="43" idx="2"/>
                  <a:endCxn id="38" idx="0"/>
                </p:cNvCxnSpPr>
                <p:nvPr/>
              </p:nvCxnSpPr>
              <p:spPr>
                <a:xfrm flipH="1">
                  <a:off x="2280183" y="4268738"/>
                  <a:ext cx="1035" cy="355762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/>
              <p:cNvCxnSpPr/>
              <p:nvPr/>
            </p:nvCxnSpPr>
            <p:spPr>
              <a:xfrm>
                <a:off x="2699097" y="1379670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2751093" y="1379670"/>
                <a:ext cx="1752948" cy="1518161"/>
                <a:chOff x="4833419" y="4375326"/>
                <a:chExt cx="1752948" cy="1518161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 rot="10800000">
                  <a:off x="4833419" y="4375326"/>
                  <a:ext cx="1752948" cy="927100"/>
                  <a:chOff x="835025" y="3152775"/>
                  <a:chExt cx="1752948" cy="927100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835025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835025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1974850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1974850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1000124" y="3200400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1000124" y="3870325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2144713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2144712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2386805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2386805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1085850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272032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1465707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1651889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1844421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" name="TextBox 14"/>
                <p:cNvSpPr txBox="1"/>
                <p:nvPr/>
              </p:nvSpPr>
              <p:spPr>
                <a:xfrm>
                  <a:off x="5315519" y="5708821"/>
                  <a:ext cx="39336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SS2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592506" y="5437199"/>
                  <a:ext cx="703919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Tracker2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17" name="Straight Arrow Connector 16"/>
                <p:cNvCxnSpPr>
                  <a:stCxn id="16" idx="0"/>
                  <a:endCxn id="36" idx="0"/>
                </p:cNvCxnSpPr>
                <p:nvPr/>
              </p:nvCxnSpPr>
              <p:spPr>
                <a:xfrm flipH="1" flipV="1">
                  <a:off x="5563255" y="5053252"/>
                  <a:ext cx="381211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>
                  <a:stCxn id="16" idx="0"/>
                  <a:endCxn id="35" idx="0"/>
                </p:cNvCxnSpPr>
                <p:nvPr/>
              </p:nvCxnSpPr>
              <p:spPr>
                <a:xfrm flipH="1" flipV="1">
                  <a:off x="5755787" y="5053252"/>
                  <a:ext cx="188679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>
                  <a:stCxn id="16" idx="0"/>
                  <a:endCxn id="34" idx="0"/>
                </p:cNvCxnSpPr>
                <p:nvPr/>
              </p:nvCxnSpPr>
              <p:spPr>
                <a:xfrm flipH="1" flipV="1">
                  <a:off x="5941969" y="5053252"/>
                  <a:ext cx="2497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>
                  <a:stCxn id="16" idx="0"/>
                  <a:endCxn id="33" idx="0"/>
                </p:cNvCxnSpPr>
                <p:nvPr/>
              </p:nvCxnSpPr>
              <p:spPr>
                <a:xfrm flipV="1">
                  <a:off x="5944466" y="5053252"/>
                  <a:ext cx="191178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>
                  <a:stCxn id="16" idx="0"/>
                  <a:endCxn id="32" idx="0"/>
                </p:cNvCxnSpPr>
                <p:nvPr/>
              </p:nvCxnSpPr>
              <p:spPr>
                <a:xfrm flipV="1">
                  <a:off x="5944466" y="5053252"/>
                  <a:ext cx="377360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Rectangle 7"/>
            <p:cNvSpPr/>
            <p:nvPr/>
          </p:nvSpPr>
          <p:spPr>
            <a:xfrm>
              <a:off x="152400" y="160868"/>
              <a:ext cx="4590105" cy="195580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6123869" y="1009331"/>
            <a:ext cx="29527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b="1" dirty="0" smtClean="0"/>
              <a:t>Legend:</a:t>
            </a:r>
            <a:endParaRPr lang="en-US" sz="1200" dirty="0" smtClean="0">
              <a:solidFill>
                <a:srgbClr val="FFFFFF"/>
              </a:solidFill>
            </a:endParaRPr>
          </a:p>
          <a:p>
            <a:pPr>
              <a:tabLst>
                <a:tab pos="576263" algn="l"/>
                <a:tab pos="74453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-</a:t>
            </a:r>
            <a:r>
              <a:rPr lang="en-US" sz="1200" dirty="0" smtClean="0"/>
              <a:t>SS	=	Spectrometer Solenoid</a:t>
            </a:r>
            <a:r>
              <a:rPr lang="en-US" sz="1200" dirty="0" smtClean="0">
                <a:solidFill>
                  <a:srgbClr val="FFFFFF"/>
                </a:solidFill>
              </a:rPr>
              <a:t>-</a:t>
            </a:r>
          </a:p>
          <a:p>
            <a:pPr>
              <a:tabLst>
                <a:tab pos="576263" algn="l"/>
                <a:tab pos="74453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-</a:t>
            </a:r>
            <a:r>
              <a:rPr lang="en-US" sz="1200" dirty="0" smtClean="0"/>
              <a:t>FC	=	Focus Coil</a:t>
            </a:r>
            <a:r>
              <a:rPr lang="en-US" sz="1200" dirty="0" smtClean="0">
                <a:solidFill>
                  <a:srgbClr val="FFFFFF"/>
                </a:solidFill>
              </a:rPr>
              <a:t>-</a:t>
            </a:r>
          </a:p>
          <a:p>
            <a:pPr>
              <a:tabLst>
                <a:tab pos="576263" algn="l"/>
                <a:tab pos="74453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-</a:t>
            </a:r>
            <a:r>
              <a:rPr lang="en-US" sz="1200" dirty="0" smtClean="0"/>
              <a:t>AFC	=	Absorber-Focus Coil</a:t>
            </a:r>
            <a:r>
              <a:rPr lang="en-US" sz="1200" dirty="0"/>
              <a:t> </a:t>
            </a:r>
            <a:r>
              <a:rPr lang="en-US" sz="1200" dirty="0" smtClean="0"/>
              <a:t>Module</a:t>
            </a:r>
            <a:r>
              <a:rPr lang="en-US" sz="1200" dirty="0" smtClean="0">
                <a:solidFill>
                  <a:srgbClr val="FFFFFF"/>
                </a:solidFill>
              </a:rPr>
              <a:t>-</a:t>
            </a:r>
          </a:p>
          <a:p>
            <a:pPr>
              <a:tabLst>
                <a:tab pos="576263" algn="l"/>
                <a:tab pos="744538" algn="l"/>
              </a:tabLst>
            </a:pPr>
            <a:r>
              <a:rPr lang="en-US" sz="1200" dirty="0" smtClean="0">
                <a:solidFill>
                  <a:srgbClr val="FFFFFF"/>
                </a:solidFill>
              </a:rPr>
              <a:t>-</a:t>
            </a:r>
            <a:r>
              <a:rPr lang="en-US" sz="1200" dirty="0" smtClean="0"/>
              <a:t>RFA	=	RF-Absorber Module</a:t>
            </a:r>
            <a:r>
              <a:rPr lang="en-US" sz="1200" dirty="0" smtClean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80" name="Down Arrow 179"/>
          <p:cNvSpPr/>
          <p:nvPr/>
        </p:nvSpPr>
        <p:spPr>
          <a:xfrm>
            <a:off x="2284663" y="4039805"/>
            <a:ext cx="364716" cy="413708"/>
          </a:xfrm>
          <a:prstGeom prst="downArrow">
            <a:avLst/>
          </a:prstGeom>
          <a:gradFill>
            <a:gsLst>
              <a:gs pos="0">
                <a:srgbClr val="BC0202"/>
              </a:gs>
              <a:gs pos="100000">
                <a:schemeClr val="accent2">
                  <a:lumMod val="60000"/>
                  <a:lumOff val="40000"/>
                </a:schemeClr>
              </a:gs>
            </a:gsLst>
          </a:gradFill>
          <a:ln>
            <a:solidFill>
              <a:srgbClr val="BC02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2" name="Group 181"/>
          <p:cNvGrpSpPr/>
          <p:nvPr/>
        </p:nvGrpSpPr>
        <p:grpSpPr>
          <a:xfrm>
            <a:off x="143166" y="4453513"/>
            <a:ext cx="8891700" cy="2087736"/>
            <a:chOff x="155091" y="4639734"/>
            <a:chExt cx="8891700" cy="2087736"/>
          </a:xfrm>
        </p:grpSpPr>
        <p:grpSp>
          <p:nvGrpSpPr>
            <p:cNvPr id="183" name="Group 182"/>
            <p:cNvGrpSpPr/>
            <p:nvPr/>
          </p:nvGrpSpPr>
          <p:grpSpPr>
            <a:xfrm>
              <a:off x="228600" y="4696076"/>
              <a:ext cx="6703666" cy="1949403"/>
              <a:chOff x="91440" y="4696076"/>
              <a:chExt cx="6703666" cy="1949403"/>
            </a:xfrm>
          </p:grpSpPr>
          <p:cxnSp>
            <p:nvCxnSpPr>
              <p:cNvPr id="186" name="Straight Connector 185"/>
              <p:cNvCxnSpPr/>
              <p:nvPr/>
            </p:nvCxnSpPr>
            <p:spPr>
              <a:xfrm>
                <a:off x="1886723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3239841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3628319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4470621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/>
              <p:cNvGrpSpPr/>
              <p:nvPr/>
            </p:nvGrpSpPr>
            <p:grpSpPr>
              <a:xfrm>
                <a:off x="5042158" y="5111929"/>
                <a:ext cx="1752948" cy="1518161"/>
                <a:chOff x="4833419" y="4375326"/>
                <a:chExt cx="1752948" cy="1518161"/>
              </a:xfrm>
            </p:grpSpPr>
            <p:grpSp>
              <p:nvGrpSpPr>
                <p:cNvPr id="260" name="Group 259"/>
                <p:cNvGrpSpPr/>
                <p:nvPr/>
              </p:nvGrpSpPr>
              <p:grpSpPr>
                <a:xfrm rot="10800000">
                  <a:off x="4833419" y="4375326"/>
                  <a:ext cx="1752948" cy="927100"/>
                  <a:chOff x="835025" y="3152775"/>
                  <a:chExt cx="1752948" cy="927100"/>
                </a:xfrm>
              </p:grpSpPr>
              <p:sp>
                <p:nvSpPr>
                  <p:cNvPr id="268" name="Rectangle 267"/>
                  <p:cNvSpPr/>
                  <p:nvPr/>
                </p:nvSpPr>
                <p:spPr>
                  <a:xfrm>
                    <a:off x="835025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>
                    <a:off x="835025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1974850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>
                  <a:xfrm>
                    <a:off x="1974850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1000124" y="3200400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/>
                  <p:cNvSpPr/>
                  <p:nvPr/>
                </p:nvSpPr>
                <p:spPr>
                  <a:xfrm>
                    <a:off x="1000124" y="3870325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4" name="Rectangle 273"/>
                  <p:cNvSpPr/>
                  <p:nvPr/>
                </p:nvSpPr>
                <p:spPr>
                  <a:xfrm>
                    <a:off x="2144713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Rectangle 274"/>
                  <p:cNvSpPr/>
                  <p:nvPr/>
                </p:nvSpPr>
                <p:spPr>
                  <a:xfrm>
                    <a:off x="2144712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>
                  <a:xfrm>
                    <a:off x="2386805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7" name="Rectangle 276"/>
                  <p:cNvSpPr/>
                  <p:nvPr/>
                </p:nvSpPr>
                <p:spPr>
                  <a:xfrm>
                    <a:off x="2386805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>
                  <a:xfrm>
                    <a:off x="1085850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9" name="Rectangle 278"/>
                  <p:cNvSpPr/>
                  <p:nvPr/>
                </p:nvSpPr>
                <p:spPr>
                  <a:xfrm>
                    <a:off x="1272032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0" name="Rectangle 279"/>
                  <p:cNvSpPr/>
                  <p:nvPr/>
                </p:nvSpPr>
                <p:spPr>
                  <a:xfrm>
                    <a:off x="1465707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1" name="Rectangle 280"/>
                  <p:cNvSpPr/>
                  <p:nvPr/>
                </p:nvSpPr>
                <p:spPr>
                  <a:xfrm>
                    <a:off x="1651889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Rectangle 281"/>
                  <p:cNvSpPr/>
                  <p:nvPr/>
                </p:nvSpPr>
                <p:spPr>
                  <a:xfrm>
                    <a:off x="1844421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TextBox 260"/>
                <p:cNvSpPr txBox="1"/>
                <p:nvPr/>
              </p:nvSpPr>
              <p:spPr>
                <a:xfrm>
                  <a:off x="5315519" y="5708821"/>
                  <a:ext cx="39336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SS2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262" name="TextBox 261"/>
                <p:cNvSpPr txBox="1"/>
                <p:nvPr/>
              </p:nvSpPr>
              <p:spPr>
                <a:xfrm>
                  <a:off x="5592506" y="5437199"/>
                  <a:ext cx="703919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Tracker2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263" name="Straight Arrow Connector 262"/>
                <p:cNvCxnSpPr>
                  <a:stCxn id="262" idx="0"/>
                  <a:endCxn id="282" idx="0"/>
                </p:cNvCxnSpPr>
                <p:nvPr/>
              </p:nvCxnSpPr>
              <p:spPr>
                <a:xfrm flipH="1" flipV="1">
                  <a:off x="5563255" y="5053252"/>
                  <a:ext cx="381211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>
                  <a:stCxn id="262" idx="0"/>
                  <a:endCxn id="281" idx="0"/>
                </p:cNvCxnSpPr>
                <p:nvPr/>
              </p:nvCxnSpPr>
              <p:spPr>
                <a:xfrm flipH="1" flipV="1">
                  <a:off x="5755787" y="5053252"/>
                  <a:ext cx="188679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Arrow Connector 264"/>
                <p:cNvCxnSpPr>
                  <a:stCxn id="262" idx="0"/>
                  <a:endCxn id="280" idx="0"/>
                </p:cNvCxnSpPr>
                <p:nvPr/>
              </p:nvCxnSpPr>
              <p:spPr>
                <a:xfrm flipH="1" flipV="1">
                  <a:off x="5941969" y="5053252"/>
                  <a:ext cx="2497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Arrow Connector 265"/>
                <p:cNvCxnSpPr>
                  <a:stCxn id="262" idx="0"/>
                  <a:endCxn id="279" idx="0"/>
                </p:cNvCxnSpPr>
                <p:nvPr/>
              </p:nvCxnSpPr>
              <p:spPr>
                <a:xfrm flipV="1">
                  <a:off x="5944466" y="5053252"/>
                  <a:ext cx="191178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Arrow Connector 266"/>
                <p:cNvCxnSpPr>
                  <a:stCxn id="262" idx="0"/>
                  <a:endCxn id="278" idx="0"/>
                </p:cNvCxnSpPr>
                <p:nvPr/>
              </p:nvCxnSpPr>
              <p:spPr>
                <a:xfrm flipV="1">
                  <a:off x="5944466" y="5053252"/>
                  <a:ext cx="377360" cy="38394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/>
            </p:nvGrpSpPr>
            <p:grpSpPr>
              <a:xfrm>
                <a:off x="91440" y="5111929"/>
                <a:ext cx="1752948" cy="1518161"/>
                <a:chOff x="66851" y="4375326"/>
                <a:chExt cx="1752948" cy="1518161"/>
              </a:xfrm>
            </p:grpSpPr>
            <p:grpSp>
              <p:nvGrpSpPr>
                <p:cNvPr id="237" name="Group 236"/>
                <p:cNvGrpSpPr/>
                <p:nvPr/>
              </p:nvGrpSpPr>
              <p:grpSpPr>
                <a:xfrm>
                  <a:off x="66851" y="4375326"/>
                  <a:ext cx="1752948" cy="927100"/>
                  <a:chOff x="835025" y="3152775"/>
                  <a:chExt cx="1752948" cy="927100"/>
                </a:xfrm>
              </p:grpSpPr>
              <p:sp>
                <p:nvSpPr>
                  <p:cNvPr id="245" name="Rectangle 244"/>
                  <p:cNvSpPr/>
                  <p:nvPr/>
                </p:nvSpPr>
                <p:spPr>
                  <a:xfrm>
                    <a:off x="835025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835025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1974850" y="315277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1974850" y="3870325"/>
                    <a:ext cx="127000" cy="209550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1000124" y="3200400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1000124" y="3870325"/>
                    <a:ext cx="930275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2144713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2144712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2386805" y="3200400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2386805" y="3870325"/>
                    <a:ext cx="201168" cy="161925"/>
                  </a:xfrm>
                  <a:prstGeom prst="rect">
                    <a:avLst/>
                  </a:prstGeom>
                  <a:solidFill>
                    <a:srgbClr val="BC0202"/>
                  </a:solidFill>
                  <a:ln>
                    <a:solidFill>
                      <a:srgbClr val="BC020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1085850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1272032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1465707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1651889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1844421" y="3401949"/>
                    <a:ext cx="27432" cy="420624"/>
                  </a:xfrm>
                  <a:prstGeom prst="rect">
                    <a:avLst/>
                  </a:prstGeom>
                  <a:solidFill>
                    <a:srgbClr val="FAE84A"/>
                  </a:solidFill>
                  <a:ln>
                    <a:solidFill>
                      <a:srgbClr val="FAE84A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8" name="TextBox 237"/>
                <p:cNvSpPr txBox="1"/>
                <p:nvPr/>
              </p:nvSpPr>
              <p:spPr>
                <a:xfrm>
                  <a:off x="846786" y="5708821"/>
                  <a:ext cx="39336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SS1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239" name="TextBox 238"/>
                <p:cNvSpPr txBox="1"/>
                <p:nvPr/>
              </p:nvSpPr>
              <p:spPr>
                <a:xfrm>
                  <a:off x="351544" y="5437199"/>
                  <a:ext cx="703919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Tracker1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240" name="Straight Arrow Connector 239"/>
                <p:cNvCxnSpPr>
                  <a:stCxn id="239" idx="0"/>
                  <a:endCxn id="255" idx="2"/>
                </p:cNvCxnSpPr>
                <p:nvPr/>
              </p:nvCxnSpPr>
              <p:spPr>
                <a:xfrm flipH="1" flipV="1">
                  <a:off x="331392" y="5045124"/>
                  <a:ext cx="372112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Arrow Connector 240"/>
                <p:cNvCxnSpPr>
                  <a:stCxn id="239" idx="0"/>
                  <a:endCxn id="256" idx="2"/>
                </p:cNvCxnSpPr>
                <p:nvPr/>
              </p:nvCxnSpPr>
              <p:spPr>
                <a:xfrm flipH="1" flipV="1">
                  <a:off x="517574" y="5045124"/>
                  <a:ext cx="185930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Arrow Connector 241"/>
                <p:cNvCxnSpPr>
                  <a:stCxn id="239" idx="0"/>
                  <a:endCxn id="257" idx="2"/>
                </p:cNvCxnSpPr>
                <p:nvPr/>
              </p:nvCxnSpPr>
              <p:spPr>
                <a:xfrm flipV="1">
                  <a:off x="703504" y="5045124"/>
                  <a:ext cx="7745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Arrow Connector 242"/>
                <p:cNvCxnSpPr>
                  <a:stCxn id="239" idx="0"/>
                  <a:endCxn id="258" idx="2"/>
                </p:cNvCxnSpPr>
                <p:nvPr/>
              </p:nvCxnSpPr>
              <p:spPr>
                <a:xfrm flipV="1">
                  <a:off x="703504" y="5045124"/>
                  <a:ext cx="193927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Arrow Connector 243"/>
                <p:cNvCxnSpPr>
                  <a:stCxn id="239" idx="0"/>
                  <a:endCxn id="259" idx="2"/>
                </p:cNvCxnSpPr>
                <p:nvPr/>
              </p:nvCxnSpPr>
              <p:spPr>
                <a:xfrm flipV="1">
                  <a:off x="703504" y="5045124"/>
                  <a:ext cx="386459" cy="392075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/>
            </p:nvGrpSpPr>
            <p:grpSpPr>
              <a:xfrm>
                <a:off x="2447866" y="5157134"/>
                <a:ext cx="736510" cy="1470265"/>
                <a:chOff x="1916251" y="4420531"/>
                <a:chExt cx="736510" cy="1470265"/>
              </a:xfrm>
            </p:grpSpPr>
            <p:grpSp>
              <p:nvGrpSpPr>
                <p:cNvPr id="224" name="Group 223"/>
                <p:cNvGrpSpPr/>
                <p:nvPr/>
              </p:nvGrpSpPr>
              <p:grpSpPr>
                <a:xfrm>
                  <a:off x="1916251" y="4420531"/>
                  <a:ext cx="736510" cy="841371"/>
                  <a:chOff x="3362324" y="3181352"/>
                  <a:chExt cx="736510" cy="841371"/>
                </a:xfrm>
              </p:grpSpPr>
              <p:cxnSp>
                <p:nvCxnSpPr>
                  <p:cNvPr id="229" name="Straight Connector 228"/>
                  <p:cNvCxnSpPr>
                    <a:stCxn id="232" idx="2"/>
                    <a:endCxn id="231" idx="0"/>
                  </p:cNvCxnSpPr>
                  <p:nvPr/>
                </p:nvCxnSpPr>
                <p:spPr>
                  <a:xfrm>
                    <a:off x="3566415" y="3260724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>
                    <a:stCxn id="232" idx="0"/>
                    <a:endCxn id="231" idx="2"/>
                  </p:cNvCxnSpPr>
                  <p:nvPr/>
                </p:nvCxnSpPr>
                <p:spPr>
                  <a:xfrm>
                    <a:off x="3591723" y="3941955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1" name="Arc 230"/>
                  <p:cNvSpPr/>
                  <p:nvPr/>
                </p:nvSpPr>
                <p:spPr>
                  <a:xfrm>
                    <a:off x="3676650" y="3260724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Arc 231"/>
                  <p:cNvSpPr/>
                  <p:nvPr/>
                </p:nvSpPr>
                <p:spPr>
                  <a:xfrm rot="10800000">
                    <a:off x="3381375" y="3259945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3362324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>
                    <a:off x="3888485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3888485" y="3862581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3362324" y="3863975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5" name="TextBox 224"/>
                <p:cNvSpPr txBox="1"/>
                <p:nvPr/>
              </p:nvSpPr>
              <p:spPr>
                <a:xfrm>
                  <a:off x="2032454" y="5706130"/>
                  <a:ext cx="495854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AFC1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>
                <a:xfrm>
                  <a:off x="2056781" y="5440975"/>
                  <a:ext cx="393212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FC1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  <p:cxnSp>
              <p:nvCxnSpPr>
                <p:cNvPr id="227" name="Straight Arrow Connector 226"/>
                <p:cNvCxnSpPr>
                  <a:stCxn id="226" idx="0"/>
                  <a:endCxn id="235" idx="2"/>
                </p:cNvCxnSpPr>
                <p:nvPr/>
              </p:nvCxnSpPr>
              <p:spPr>
                <a:xfrm flipV="1">
                  <a:off x="2253387" y="5260508"/>
                  <a:ext cx="294200" cy="180467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Arrow Connector 227"/>
                <p:cNvCxnSpPr>
                  <a:stCxn id="226" idx="0"/>
                  <a:endCxn id="236" idx="2"/>
                </p:cNvCxnSpPr>
                <p:nvPr/>
              </p:nvCxnSpPr>
              <p:spPr>
                <a:xfrm flipH="1" flipV="1">
                  <a:off x="2021426" y="5261902"/>
                  <a:ext cx="231961" cy="179073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tailEnd type="triangle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>
                <a:off x="3689655" y="5152453"/>
                <a:ext cx="736510" cy="1477637"/>
                <a:chOff x="4000457" y="4415850"/>
                <a:chExt cx="736510" cy="1477637"/>
              </a:xfrm>
            </p:grpSpPr>
            <p:grpSp>
              <p:nvGrpSpPr>
                <p:cNvPr id="214" name="Group 213"/>
                <p:cNvGrpSpPr/>
                <p:nvPr/>
              </p:nvGrpSpPr>
              <p:grpSpPr>
                <a:xfrm rot="10800000">
                  <a:off x="4000457" y="4415850"/>
                  <a:ext cx="736510" cy="841371"/>
                  <a:chOff x="3362324" y="3181352"/>
                  <a:chExt cx="736510" cy="841371"/>
                </a:xfrm>
              </p:grpSpPr>
              <p:cxnSp>
                <p:nvCxnSpPr>
                  <p:cNvPr id="216" name="Straight Connector 215"/>
                  <p:cNvCxnSpPr>
                    <a:stCxn id="219" idx="2"/>
                    <a:endCxn id="218" idx="0"/>
                  </p:cNvCxnSpPr>
                  <p:nvPr/>
                </p:nvCxnSpPr>
                <p:spPr>
                  <a:xfrm>
                    <a:off x="3566415" y="3260724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>
                    <a:stCxn id="219" idx="0"/>
                    <a:endCxn id="218" idx="2"/>
                  </p:cNvCxnSpPr>
                  <p:nvPr/>
                </p:nvCxnSpPr>
                <p:spPr>
                  <a:xfrm>
                    <a:off x="3591723" y="3941955"/>
                    <a:ext cx="296762" cy="6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8" name="Arc 217"/>
                  <p:cNvSpPr/>
                  <p:nvPr/>
                </p:nvSpPr>
                <p:spPr>
                  <a:xfrm>
                    <a:off x="3676650" y="3260724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Arc 218"/>
                  <p:cNvSpPr/>
                  <p:nvPr/>
                </p:nvSpPr>
                <p:spPr>
                  <a:xfrm rot="10800000">
                    <a:off x="3381375" y="3259945"/>
                    <a:ext cx="396875" cy="682625"/>
                  </a:xfrm>
                  <a:prstGeom prst="arc">
                    <a:avLst>
                      <a:gd name="adj1" fmla="val 16079868"/>
                      <a:gd name="adj2" fmla="val 526481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Rectangle 219"/>
                  <p:cNvSpPr/>
                  <p:nvPr/>
                </p:nvSpPr>
                <p:spPr>
                  <a:xfrm>
                    <a:off x="3362324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3888485" y="3181352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>
                  <a:xfrm>
                    <a:off x="3888485" y="3862581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>
                  <a:xfrm>
                    <a:off x="3362324" y="3863975"/>
                    <a:ext cx="210349" cy="15874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5" name="TextBox 214"/>
                <p:cNvSpPr txBox="1"/>
                <p:nvPr/>
              </p:nvSpPr>
              <p:spPr>
                <a:xfrm>
                  <a:off x="4122558" y="5708821"/>
                  <a:ext cx="495854" cy="18466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 anchor="ctr" anchorCtr="1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AFC2</a:t>
                  </a:r>
                  <a:r>
                    <a:rPr lang="en-US" sz="1200" dirty="0" smtClean="0">
                      <a:solidFill>
                        <a:srgbClr val="FFFFFF"/>
                      </a:solidFill>
                    </a:rPr>
                    <a:t>-</a:t>
                  </a:r>
                  <a:r>
                    <a:rPr lang="en-US" sz="1200" dirty="0" smtClean="0"/>
                    <a:t>  </a:t>
                  </a:r>
                  <a:endParaRPr lang="en-US" sz="1200" dirty="0"/>
                </a:p>
              </p:txBody>
            </p:sp>
          </p:grpSp>
          <p:cxnSp>
            <p:nvCxnSpPr>
              <p:cNvPr id="194" name="Straight Connector 193"/>
              <p:cNvCxnSpPr/>
              <p:nvPr/>
            </p:nvCxnSpPr>
            <p:spPr>
              <a:xfrm>
                <a:off x="2411455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Group 194"/>
              <p:cNvGrpSpPr/>
              <p:nvPr/>
            </p:nvGrpSpPr>
            <p:grpSpPr>
              <a:xfrm>
                <a:off x="1947562" y="5111929"/>
                <a:ext cx="394554" cy="927100"/>
                <a:chOff x="2746580" y="1372626"/>
                <a:chExt cx="394554" cy="927100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2819395" y="1372626"/>
                  <a:ext cx="321739" cy="9271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 flipH="1">
                  <a:off x="2746580" y="1500237"/>
                  <a:ext cx="45719" cy="67922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6" name="Rectangle 195"/>
              <p:cNvSpPr/>
              <p:nvPr/>
            </p:nvSpPr>
            <p:spPr>
              <a:xfrm flipH="1">
                <a:off x="3335504" y="5231827"/>
                <a:ext cx="182880" cy="67922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>
                <a:off x="4995905" y="5111929"/>
                <a:ext cx="0" cy="153355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8" name="Group 197"/>
              <p:cNvGrpSpPr/>
              <p:nvPr/>
            </p:nvGrpSpPr>
            <p:grpSpPr>
              <a:xfrm rot="10800000">
                <a:off x="4527746" y="5111929"/>
                <a:ext cx="394554" cy="927100"/>
                <a:chOff x="2746580" y="1372626"/>
                <a:chExt cx="394554" cy="927100"/>
              </a:xfrm>
            </p:grpSpPr>
            <p:sp>
              <p:nvSpPr>
                <p:cNvPr id="210" name="Oval 209"/>
                <p:cNvSpPr/>
                <p:nvPr/>
              </p:nvSpPr>
              <p:spPr>
                <a:xfrm>
                  <a:off x="2819395" y="1372626"/>
                  <a:ext cx="321739" cy="9271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 flipH="1">
                  <a:off x="2746580" y="1500237"/>
                  <a:ext cx="45719" cy="67922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9" name="TextBox 198"/>
              <p:cNvSpPr txBox="1"/>
              <p:nvPr/>
            </p:nvSpPr>
            <p:spPr>
              <a:xfrm>
                <a:off x="3095958" y="4728342"/>
                <a:ext cx="67018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Primary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Absorber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cxnSp>
            <p:nvCxnSpPr>
              <p:cNvPr id="200" name="Straight Arrow Connector 199"/>
              <p:cNvCxnSpPr>
                <a:stCxn id="199" idx="2"/>
                <a:endCxn id="196" idx="0"/>
              </p:cNvCxnSpPr>
              <p:nvPr/>
            </p:nvCxnSpPr>
            <p:spPr>
              <a:xfrm flipH="1">
                <a:off x="3426944" y="5097674"/>
                <a:ext cx="4104" cy="13415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3887296" y="6173802"/>
                <a:ext cx="324984" cy="184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FC2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cxnSp>
            <p:nvCxnSpPr>
              <p:cNvPr id="202" name="Straight Arrow Connector 201"/>
              <p:cNvCxnSpPr>
                <a:stCxn id="201" idx="0"/>
                <a:endCxn id="220" idx="0"/>
              </p:cNvCxnSpPr>
              <p:nvPr/>
            </p:nvCxnSpPr>
            <p:spPr>
              <a:xfrm flipV="1">
                <a:off x="4049788" y="5993824"/>
                <a:ext cx="271202" cy="17997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>
                <a:stCxn id="201" idx="0"/>
                <a:endCxn id="221" idx="0"/>
              </p:cNvCxnSpPr>
              <p:nvPr/>
            </p:nvCxnSpPr>
            <p:spPr>
              <a:xfrm flipH="1" flipV="1">
                <a:off x="3794829" y="5993824"/>
                <a:ext cx="254959" cy="17997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/>
              <p:cNvSpPr txBox="1"/>
              <p:nvPr/>
            </p:nvSpPr>
            <p:spPr>
              <a:xfrm>
                <a:off x="1906511" y="6448863"/>
                <a:ext cx="478872" cy="184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 </a:t>
                </a:r>
                <a:r>
                  <a:rPr lang="en-US" sz="1200" dirty="0" smtClean="0"/>
                  <a:t>RFA1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4496327" y="6445424"/>
                <a:ext cx="478872" cy="1846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smtClean="0"/>
                  <a:t>RFA2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4527798" y="4696076"/>
                <a:ext cx="7481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Secondary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Absorber2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1593792" y="4696076"/>
                <a:ext cx="74817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</a:rPr>
                  <a:t>Secondary</a:t>
                </a:r>
              </a:p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Absorber1</a:t>
                </a:r>
                <a:r>
                  <a:rPr lang="en-US" sz="1200" dirty="0" smtClean="0">
                    <a:solidFill>
                      <a:srgbClr val="FFFFFF"/>
                    </a:solidFill>
                  </a:rPr>
                  <a:t>-</a:t>
                </a:r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  <p:cxnSp>
            <p:nvCxnSpPr>
              <p:cNvPr id="208" name="Straight Arrow Connector 207"/>
              <p:cNvCxnSpPr>
                <a:stCxn id="206" idx="2"/>
                <a:endCxn id="211" idx="2"/>
              </p:cNvCxnSpPr>
              <p:nvPr/>
            </p:nvCxnSpPr>
            <p:spPr>
              <a:xfrm flipH="1">
                <a:off x="4899441" y="5065408"/>
                <a:ext cx="2446" cy="16678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>
                <a:stCxn id="207" idx="2"/>
                <a:endCxn id="213" idx="0"/>
              </p:cNvCxnSpPr>
              <p:nvPr/>
            </p:nvCxnSpPr>
            <p:spPr>
              <a:xfrm>
                <a:off x="1967881" y="5065408"/>
                <a:ext cx="2540" cy="17413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4" name="TextBox 183"/>
            <p:cNvSpPr txBox="1"/>
            <p:nvPr/>
          </p:nvSpPr>
          <p:spPr>
            <a:xfrm>
              <a:off x="7154326" y="5157810"/>
              <a:ext cx="1892465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002060"/>
                  </a:solidFill>
                </a:rPr>
                <a:t>NEW </a:t>
              </a:r>
              <a:br>
                <a:rPr lang="en-US" sz="2400" b="1" i="1" dirty="0" smtClean="0">
                  <a:solidFill>
                    <a:srgbClr val="002060"/>
                  </a:solidFill>
                </a:rPr>
              </a:br>
              <a:r>
                <a:rPr lang="en-US" sz="2400" dirty="0" smtClean="0">
                  <a:solidFill>
                    <a:srgbClr val="002060"/>
                  </a:solidFill>
                </a:rPr>
                <a:t>Expedited</a:t>
              </a:r>
            </a:p>
            <a:p>
              <a:pPr algn="ctr"/>
              <a:r>
                <a:rPr lang="en-US" sz="2400" dirty="0" smtClean="0">
                  <a:solidFill>
                    <a:srgbClr val="002060"/>
                  </a:solidFill>
                </a:rPr>
                <a:t>MICE Final</a:t>
              </a:r>
              <a:br>
                <a:rPr lang="en-US" sz="2400" dirty="0" smtClean="0">
                  <a:solidFill>
                    <a:srgbClr val="002060"/>
                  </a:solidFill>
                </a:rPr>
              </a:br>
              <a:r>
                <a:rPr lang="en-US" sz="2400" dirty="0" smtClean="0">
                  <a:solidFill>
                    <a:srgbClr val="002060"/>
                  </a:solidFill>
                </a:rPr>
                <a:t>Configuration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55091" y="4639734"/>
              <a:ext cx="6846842" cy="207742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2/11/2015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| FNAL Institutional review, 02/10-13/2015</a:t>
            </a:r>
            <a:endParaRPr lang="en-US"/>
          </a:p>
        </p:txBody>
      </p:sp>
      <p:sp>
        <p:nvSpPr>
          <p:cNvPr id="283" name="Slide Number Placeholder 2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44</a:t>
            </a:fld>
            <a:endParaRPr lang="en-US"/>
          </a:p>
        </p:txBody>
      </p:sp>
      <p:sp>
        <p:nvSpPr>
          <p:cNvPr id="287" name="TextBox 286"/>
          <p:cNvSpPr txBox="1"/>
          <p:nvPr/>
        </p:nvSpPr>
        <p:spPr>
          <a:xfrm>
            <a:off x="71626" y="4018737"/>
            <a:ext cx="1897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BC0202"/>
                </a:solidFill>
              </a:rPr>
              <a:t>Operational </a:t>
            </a:r>
            <a:br>
              <a:rPr lang="en-US" b="1" dirty="0" smtClean="0">
                <a:solidFill>
                  <a:srgbClr val="BC0202"/>
                </a:solidFill>
              </a:rPr>
            </a:br>
            <a:r>
              <a:rPr lang="en-US" b="1" dirty="0" smtClean="0">
                <a:solidFill>
                  <a:srgbClr val="BC0202"/>
                </a:solidFill>
              </a:rPr>
              <a:t>2017</a:t>
            </a:r>
            <a:endParaRPr lang="en-US" b="1" dirty="0">
              <a:solidFill>
                <a:srgbClr val="BC0202"/>
              </a:solidFill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7142401" y="3444869"/>
            <a:ext cx="1907081" cy="13658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rgbClr val="C00000"/>
                </a:solidFill>
              </a:rPr>
              <a:t>Represents reduced cost and technical risk relative to MICE Step V</a:t>
            </a:r>
            <a:endParaRPr lang="en-US" sz="1800" dirty="0">
              <a:solidFill>
                <a:srgbClr val="C00000"/>
              </a:solidFill>
            </a:endParaRPr>
          </a:p>
        </p:txBody>
      </p:sp>
      <p:cxnSp>
        <p:nvCxnSpPr>
          <p:cNvPr id="291" name="Straight Arrow Connector 290"/>
          <p:cNvCxnSpPr>
            <a:stCxn id="289" idx="2"/>
          </p:cNvCxnSpPr>
          <p:nvPr/>
        </p:nvCxnSpPr>
        <p:spPr>
          <a:xfrm flipH="1">
            <a:off x="4817535" y="4402742"/>
            <a:ext cx="2115312" cy="1007458"/>
          </a:xfrm>
          <a:prstGeom prst="straightConnector1">
            <a:avLst/>
          </a:prstGeom>
          <a:ln>
            <a:solidFill>
              <a:srgbClr val="BC020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TextBox 295"/>
          <p:cNvSpPr txBox="1"/>
          <p:nvPr/>
        </p:nvSpPr>
        <p:spPr>
          <a:xfrm>
            <a:off x="125096" y="1712180"/>
            <a:ext cx="210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C0202"/>
                </a:solidFill>
              </a:rPr>
              <a:t>Operational 2015</a:t>
            </a:r>
            <a:endParaRPr lang="en-US" b="1" dirty="0">
              <a:solidFill>
                <a:srgbClr val="BC0202"/>
              </a:solidFill>
            </a:endParaRPr>
          </a:p>
        </p:txBody>
      </p:sp>
      <p:cxnSp>
        <p:nvCxnSpPr>
          <p:cNvPr id="293" name="Straight Arrow Connector 292"/>
          <p:cNvCxnSpPr>
            <a:stCxn id="288" idx="2"/>
            <a:endCxn id="185" idx="3"/>
          </p:cNvCxnSpPr>
          <p:nvPr/>
        </p:nvCxnSpPr>
        <p:spPr>
          <a:xfrm flipH="1">
            <a:off x="6990008" y="4810716"/>
            <a:ext cx="1105934" cy="681510"/>
          </a:xfrm>
          <a:prstGeom prst="straightConnector1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310"/>
            <a:ext cx="8810297" cy="5423338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world leader in Accelerator Science and Tech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Lab’s Accelerator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is (being) realigned to address the P5 report recommendations, with focus on: </a:t>
            </a:r>
          </a:p>
          <a:p>
            <a:pPr lvl="1"/>
            <a:r>
              <a:rPr lang="en-US" dirty="0" smtClean="0">
                <a:solidFill>
                  <a:srgbClr val="003087"/>
                </a:solidFill>
              </a:rPr>
              <a:t>Cost-effective approaches to multi-MW proton beams</a:t>
            </a:r>
          </a:p>
          <a:p>
            <a:pPr lvl="2"/>
            <a:r>
              <a:rPr lang="en-US" dirty="0" smtClean="0">
                <a:solidFill>
                  <a:srgbClr val="003087"/>
                </a:solidFill>
              </a:rPr>
              <a:t>SRF and space-charge dominated rings</a:t>
            </a:r>
          </a:p>
          <a:p>
            <a:pPr lvl="1"/>
            <a:r>
              <a:rPr lang="en-US" dirty="0" smtClean="0">
                <a:solidFill>
                  <a:srgbClr val="003087"/>
                </a:solidFill>
              </a:rPr>
              <a:t>High power targets</a:t>
            </a:r>
          </a:p>
          <a:p>
            <a:pPr lvl="1"/>
            <a:r>
              <a:rPr lang="en-US" dirty="0" smtClean="0">
                <a:solidFill>
                  <a:srgbClr val="003087"/>
                </a:solidFill>
              </a:rPr>
              <a:t>High field magnets for 100-TeV scale pp collider</a:t>
            </a:r>
          </a:p>
          <a:p>
            <a:pPr lvl="1"/>
            <a:r>
              <a:rPr lang="en-US" dirty="0" smtClean="0">
                <a:solidFill>
                  <a:srgbClr val="003087"/>
                </a:solidFill>
              </a:rPr>
              <a:t>Maintain core competencies in accelerator science, design and modeling; accelerator training</a:t>
            </a:r>
            <a:endParaRPr lang="en-US" dirty="0">
              <a:solidFill>
                <a:srgbClr val="003087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- the leading accelerator R&amp;D beam facility - is being built and commissioned in FY15-17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with Universities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science and technology is healthy and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growing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V.Shiltsev</a:t>
            </a:r>
            <a:r>
              <a:rPr lang="en-US" dirty="0" smtClean="0"/>
              <a:t>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2437" y="2615637"/>
            <a:ext cx="8686800" cy="641739"/>
          </a:xfrm>
        </p:spPr>
        <p:txBody>
          <a:bodyPr/>
          <a:lstStyle/>
          <a:p>
            <a:r>
              <a:rPr lang="en-US" dirty="0" smtClean="0"/>
              <a:t>Back up slides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3A6F847-EEB2-4562-8922-6C1018EC1B99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03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1066800"/>
          </a:xfrm>
        </p:spPr>
        <p:txBody>
          <a:bodyPr/>
          <a:lstStyle/>
          <a:p>
            <a:pPr algn="ctr" eaLnBrk="1" hangingPunct="1"/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16 </a:t>
            </a:r>
            <a:r>
              <a:rPr lang="en-US" sz="4000" i="1" dirty="0" smtClean="0">
                <a:solidFill>
                  <a:srgbClr val="000000"/>
                </a:solidFill>
              </a:rPr>
              <a:t>APS Fellows </a:t>
            </a:r>
            <a:r>
              <a:rPr lang="en-US" sz="4000" dirty="0" smtClean="0">
                <a:solidFill>
                  <a:srgbClr val="000000"/>
                </a:solidFill>
              </a:rPr>
              <a:t>are</a:t>
            </a:r>
            <a:r>
              <a:rPr lang="en-US" sz="4000" i="1" dirty="0" smtClean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i</a:t>
            </a:r>
            <a:r>
              <a:rPr lang="en-US" sz="4000" dirty="0" smtClean="0">
                <a:solidFill>
                  <a:srgbClr val="000000"/>
                </a:solidFill>
              </a:rPr>
              <a:t>nvolved in </a:t>
            </a:r>
            <a:r>
              <a:rPr lang="en-US" sz="4000" dirty="0" err="1" smtClean="0">
                <a:solidFill>
                  <a:srgbClr val="000000"/>
                </a:solidFill>
              </a:rPr>
              <a:t>Fermilab’s</a:t>
            </a:r>
            <a:r>
              <a:rPr lang="en-US" sz="4000" dirty="0" smtClean="0">
                <a:solidFill>
                  <a:srgbClr val="000000"/>
                </a:solidFill>
              </a:rPr>
              <a:t> Accelerator R&amp;D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242848"/>
            <a:ext cx="34290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E.Barzi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A.Bross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S.Geer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smtClean="0">
                <a:solidFill>
                  <a:srgbClr val="000000"/>
                </a:solidFill>
              </a:rPr>
              <a:t>E. </a:t>
            </a:r>
            <a:r>
              <a:rPr lang="en-US" sz="3600" i="1" dirty="0" err="1" smtClean="0">
                <a:solidFill>
                  <a:srgbClr val="000000"/>
                </a:solidFill>
              </a:rPr>
              <a:t>Prebys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H.Edwards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H.Padamsee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S.Holmes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S.Mishra</a:t>
            </a:r>
            <a:endParaRPr lang="en-US" sz="3600" i="1" dirty="0" smtClean="0">
              <a:solidFill>
                <a:srgbClr val="000000"/>
              </a:solidFill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68EA029-A981-4AC5-BA97-C8AB16C07999}" type="slidenum">
              <a:rPr lang="en-US" sz="1200" smtClean="0">
                <a:solidFill>
                  <a:srgbClr val="FFFFFF"/>
                </a:solidFill>
              </a:rPr>
              <a:pPr eaLnBrk="1" hangingPunct="1"/>
              <a:t>47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05400" y="1166652"/>
            <a:ext cx="3429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V.Lebedev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N.Mokhov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S.Nagaitsev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D.Neuffer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V.Shiltsev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A.Tollestrup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V.Yarba</a:t>
            </a:r>
            <a:endParaRPr lang="en-US" sz="3600" i="1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</a:pPr>
            <a:r>
              <a:rPr lang="en-US" sz="3600" i="1" dirty="0" err="1" smtClean="0">
                <a:solidFill>
                  <a:srgbClr val="000000"/>
                </a:solidFill>
              </a:rPr>
              <a:t>A.Zlobin</a:t>
            </a:r>
            <a:endParaRPr lang="en-US" sz="3600" i="1" dirty="0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806450" y="6513786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S. Nagaitsev | Accelerator R&amp;D HEPAP Subpanel meeting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47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78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68EA029-A981-4AC5-BA97-C8AB16C07999}" type="slidenum">
              <a:rPr lang="en-US" sz="1200" smtClean="0">
                <a:solidFill>
                  <a:srgbClr val="FFFFFF"/>
                </a:solidFill>
              </a:rPr>
              <a:pPr eaLnBrk="1" hangingPunct="1"/>
              <a:t>48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673366" y="6519041"/>
            <a:ext cx="4026393" cy="24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V.Shiltsev | FNAL Institutional review, 02/10-13/2015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958850" y="6498021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S. Nagaitsev | Accelerator R&amp;D HEPAP Subpanel meeting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57199"/>
            <a:ext cx="8915400" cy="6400801"/>
          </a:xfrm>
          <a:solidFill>
            <a:schemeClr val="bg1"/>
          </a:solidFill>
        </p:spPr>
        <p:txBody>
          <a:bodyPr/>
          <a:lstStyle/>
          <a:p>
            <a:r>
              <a:rPr lang="en-US" sz="2000" b="1" i="1" dirty="0" smtClean="0">
                <a:solidFill>
                  <a:srgbClr val="000000"/>
                </a:solidFill>
              </a:rPr>
              <a:t>Awards: </a:t>
            </a:r>
          </a:p>
          <a:p>
            <a:pPr lvl="1"/>
            <a:r>
              <a:rPr lang="en-US" sz="2000" i="1" dirty="0" smtClean="0">
                <a:solidFill>
                  <a:srgbClr val="000000"/>
                </a:solidFill>
              </a:rPr>
              <a:t>APS Wilson Prize		2014	</a:t>
            </a:r>
            <a:r>
              <a:rPr lang="en-US" sz="2000" i="1" dirty="0" err="1" smtClean="0">
                <a:solidFill>
                  <a:srgbClr val="000000"/>
                </a:solidFill>
              </a:rPr>
              <a:t>H.Padamsee</a:t>
            </a:r>
            <a:r>
              <a:rPr lang="en-US" sz="2000" i="1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sz="2000" i="1" dirty="0" smtClean="0">
                <a:solidFill>
                  <a:srgbClr val="000000"/>
                </a:solidFill>
              </a:rPr>
              <a:t>DOE </a:t>
            </a:r>
            <a:r>
              <a:rPr lang="en-US" sz="2000" i="1" dirty="0">
                <a:solidFill>
                  <a:srgbClr val="000000"/>
                </a:solidFill>
              </a:rPr>
              <a:t>Early Career	2013	A. </a:t>
            </a:r>
            <a:r>
              <a:rPr lang="en-US" sz="2000" i="1" dirty="0" err="1">
                <a:solidFill>
                  <a:srgbClr val="000000"/>
                </a:solidFill>
              </a:rPr>
              <a:t>Grassellino</a:t>
            </a:r>
            <a:endParaRPr lang="en-US" sz="2000" i="1" dirty="0">
              <a:solidFill>
                <a:srgbClr val="000000"/>
              </a:solidFill>
            </a:endParaRP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DOE Early Career	2012	</a:t>
            </a:r>
            <a:r>
              <a:rPr lang="en-US" sz="2000" i="1" dirty="0" err="1">
                <a:solidFill>
                  <a:srgbClr val="000000"/>
                </a:solidFill>
              </a:rPr>
              <a:t>P.Snopok</a:t>
            </a:r>
            <a:r>
              <a:rPr lang="en-US" sz="2000" i="1" dirty="0">
                <a:solidFill>
                  <a:srgbClr val="000000"/>
                </a:solidFill>
              </a:rPr>
              <a:t>, </a:t>
            </a:r>
            <a:r>
              <a:rPr lang="en-US" sz="2000" i="1" dirty="0" err="1">
                <a:solidFill>
                  <a:srgbClr val="000000"/>
                </a:solidFill>
              </a:rPr>
              <a:t>T.M.Shen</a:t>
            </a:r>
            <a:r>
              <a:rPr lang="en-US" sz="2000" i="1" dirty="0">
                <a:solidFill>
                  <a:srgbClr val="000000"/>
                </a:solidFill>
              </a:rPr>
              <a:t>, </a:t>
            </a:r>
            <a:r>
              <a:rPr lang="en-US" sz="2000" i="1" dirty="0" err="1">
                <a:solidFill>
                  <a:srgbClr val="000000"/>
                </a:solidFill>
              </a:rPr>
              <a:t>A.Romanenko</a:t>
            </a:r>
            <a:endParaRPr lang="en-US" sz="2000" i="1" dirty="0">
              <a:solidFill>
                <a:srgbClr val="000000"/>
              </a:solidFill>
            </a:endParaRP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APS Thesis			2010	</a:t>
            </a:r>
            <a:r>
              <a:rPr lang="en-US" sz="2000" i="1" dirty="0" err="1">
                <a:solidFill>
                  <a:srgbClr val="000000"/>
                </a:solidFill>
              </a:rPr>
              <a:t>R.Miyamoto</a:t>
            </a:r>
            <a:endParaRPr lang="en-US" sz="2000" i="1" dirty="0">
              <a:solidFill>
                <a:srgbClr val="000000"/>
              </a:solidFill>
            </a:endParaRPr>
          </a:p>
          <a:p>
            <a:pPr lvl="1"/>
            <a:r>
              <a:rPr lang="en-US" sz="2000" i="1" dirty="0" smtClean="0">
                <a:solidFill>
                  <a:srgbClr val="000000"/>
                </a:solidFill>
              </a:rPr>
              <a:t>IEEE </a:t>
            </a:r>
            <a:r>
              <a:rPr lang="en-US" sz="2000" i="1" dirty="0" smtClean="0">
                <a:solidFill>
                  <a:srgbClr val="000000"/>
                </a:solidFill>
              </a:rPr>
              <a:t>PAST 			2009 	</a:t>
            </a:r>
            <a:r>
              <a:rPr lang="en-US" sz="2000" i="1" dirty="0" err="1" smtClean="0">
                <a:solidFill>
                  <a:srgbClr val="000000"/>
                </a:solidFill>
              </a:rPr>
              <a:t>K.Seyia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Editors </a:t>
            </a:r>
            <a:r>
              <a:rPr lang="en-US" sz="2000" b="1" i="1" dirty="0">
                <a:solidFill>
                  <a:srgbClr val="000000"/>
                </a:solidFill>
              </a:rPr>
              <a:t>and Editorial Boards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</a:rPr>
              <a:t>W.Chou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	</a:t>
            </a:r>
            <a:r>
              <a:rPr lang="en-US" sz="2000" i="1" dirty="0" smtClean="0">
                <a:solidFill>
                  <a:srgbClr val="000000"/>
                </a:solidFill>
              </a:rPr>
              <a:t>ICFA </a:t>
            </a:r>
            <a:r>
              <a:rPr lang="en-US" sz="2000" i="1" dirty="0">
                <a:solidFill>
                  <a:srgbClr val="000000"/>
                </a:solidFill>
              </a:rPr>
              <a:t>Beam Dynamics Newsletter </a:t>
            </a:r>
            <a:r>
              <a:rPr lang="en-US" sz="2000" i="1" dirty="0" smtClean="0">
                <a:solidFill>
                  <a:srgbClr val="000000"/>
                </a:solidFill>
              </a:rPr>
              <a:t>, RAST</a:t>
            </a:r>
          </a:p>
          <a:p>
            <a:pPr lvl="1"/>
            <a:r>
              <a:rPr lang="en-US" sz="2000" dirty="0" err="1" smtClean="0">
                <a:solidFill>
                  <a:srgbClr val="000000"/>
                </a:solidFill>
              </a:rPr>
              <a:t>L.Cooley</a:t>
            </a:r>
            <a:r>
              <a:rPr lang="en-US" sz="2000" dirty="0" smtClean="0">
                <a:solidFill>
                  <a:srgbClr val="000000"/>
                </a:solidFill>
              </a:rPr>
              <a:t> 		</a:t>
            </a:r>
            <a:r>
              <a:rPr lang="en-US" sz="2000" i="1" dirty="0" smtClean="0">
                <a:solidFill>
                  <a:srgbClr val="000000"/>
                </a:solidFill>
              </a:rPr>
              <a:t>Superconductor </a:t>
            </a:r>
            <a:r>
              <a:rPr lang="en-US" sz="2000" i="1" dirty="0">
                <a:solidFill>
                  <a:srgbClr val="000000"/>
                </a:solidFill>
              </a:rPr>
              <a:t>Science and Technology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 err="1">
                <a:solidFill>
                  <a:srgbClr val="000000"/>
                </a:solidFill>
              </a:rPr>
              <a:t>V.Shiltsev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	</a:t>
            </a:r>
            <a:r>
              <a:rPr lang="en-US" sz="2000" i="1" dirty="0" smtClean="0">
                <a:solidFill>
                  <a:srgbClr val="000000"/>
                </a:solidFill>
              </a:rPr>
              <a:t>Phys</a:t>
            </a:r>
            <a:r>
              <a:rPr lang="en-US" sz="2000" i="1" dirty="0">
                <a:solidFill>
                  <a:srgbClr val="000000"/>
                </a:solidFill>
              </a:rPr>
              <a:t>. Rev. ST-AB, JINST 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i="1" dirty="0">
                <a:solidFill>
                  <a:srgbClr val="000000"/>
                </a:solidFill>
              </a:rPr>
              <a:t>Referees for Peer-Review Journals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Phys. Rev. Letters, Phys. Rev. ST-AB, JINST, NIM-A, IEEE Trans. </a:t>
            </a:r>
            <a:r>
              <a:rPr lang="en-US" sz="2000" dirty="0" err="1">
                <a:solidFill>
                  <a:srgbClr val="000000"/>
                </a:solidFill>
              </a:rPr>
              <a:t>Nucl</a:t>
            </a:r>
            <a:r>
              <a:rPr lang="en-US" sz="2000" dirty="0">
                <a:solidFill>
                  <a:srgbClr val="000000"/>
                </a:solidFill>
              </a:rPr>
              <a:t>. Sci., Review of Scientific Instruments, European Physical Journal, Physics </a:t>
            </a:r>
            <a:r>
              <a:rPr lang="en-US" sz="2000" dirty="0" err="1">
                <a:solidFill>
                  <a:srgbClr val="000000"/>
                </a:solidFill>
              </a:rPr>
              <a:t>Procedia</a:t>
            </a:r>
            <a:r>
              <a:rPr lang="en-US" sz="2000" dirty="0">
                <a:solidFill>
                  <a:srgbClr val="000000"/>
                </a:solidFill>
              </a:rPr>
              <a:t>, NIM-B, NIM-B </a:t>
            </a:r>
            <a:r>
              <a:rPr lang="en-US" sz="2000" dirty="0" err="1" smtClean="0">
                <a:solidFill>
                  <a:srgbClr val="000000"/>
                </a:solidFill>
              </a:rPr>
              <a:t>Proc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Prog</a:t>
            </a:r>
            <a:r>
              <a:rPr lang="en-US" sz="2000" dirty="0" smtClean="0">
                <a:solidFill>
                  <a:srgbClr val="000000"/>
                </a:solidFill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</a:rPr>
              <a:t>Nucl.Sci.Tech</a:t>
            </a:r>
            <a:r>
              <a:rPr lang="en-US" sz="2000" dirty="0" smtClean="0">
                <a:solidFill>
                  <a:srgbClr val="000000"/>
                </a:solidFill>
              </a:rPr>
              <a:t>. </a:t>
            </a:r>
          </a:p>
          <a:p>
            <a:pPr lvl="1"/>
            <a:r>
              <a:rPr lang="en-US" sz="2000" i="1" dirty="0">
                <a:solidFill>
                  <a:srgbClr val="000000"/>
                </a:solidFill>
              </a:rPr>
              <a:t>APS Outstanding Referee </a:t>
            </a:r>
            <a:r>
              <a:rPr lang="en-US" sz="2000" i="1" dirty="0" smtClean="0">
                <a:solidFill>
                  <a:srgbClr val="000000"/>
                </a:solidFill>
              </a:rPr>
              <a:t> - </a:t>
            </a:r>
            <a:r>
              <a:rPr lang="en-US" sz="2000" dirty="0" err="1">
                <a:solidFill>
                  <a:srgbClr val="000000"/>
                </a:solidFill>
              </a:rPr>
              <a:t>V.Lebedev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2015, </a:t>
            </a:r>
            <a:r>
              <a:rPr lang="en-US" sz="2000" dirty="0" err="1" smtClean="0">
                <a:solidFill>
                  <a:srgbClr val="000000"/>
                </a:solidFill>
              </a:rPr>
              <a:t>T.Sen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2013 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i="1" dirty="0" smtClean="0">
                <a:solidFill>
                  <a:srgbClr val="000000"/>
                </a:solidFill>
              </a:rPr>
              <a:t>Membership </a:t>
            </a:r>
            <a:r>
              <a:rPr lang="en-US" sz="2000" b="1" i="1" dirty="0">
                <a:solidFill>
                  <a:srgbClr val="000000"/>
                </a:solidFill>
              </a:rPr>
              <a:t>in Program and Organizing Committees of all major accelerator conferences </a:t>
            </a:r>
            <a:r>
              <a:rPr lang="en-US" sz="2000" b="1" i="1" dirty="0" smtClean="0">
                <a:solidFill>
                  <a:srgbClr val="000000"/>
                </a:solidFill>
              </a:rPr>
              <a:t>and workshops</a:t>
            </a:r>
            <a:r>
              <a:rPr lang="en-US" sz="2000" b="1" i="1" dirty="0">
                <a:solidFill>
                  <a:srgbClr val="000000"/>
                </a:solidFill>
              </a:rPr>
              <a:t>: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IPACs, NA-PACs, AAC, HB, BIW, </a:t>
            </a:r>
            <a:r>
              <a:rPr lang="en-US" sz="2000" dirty="0" smtClean="0">
                <a:solidFill>
                  <a:srgbClr val="000000"/>
                </a:solidFill>
              </a:rPr>
              <a:t>LINAC, </a:t>
            </a:r>
            <a:r>
              <a:rPr lang="en-US" sz="2000" dirty="0">
                <a:solidFill>
                  <a:srgbClr val="000000"/>
                </a:solidFill>
              </a:rPr>
              <a:t>RESMM, SRF, MT, </a:t>
            </a:r>
            <a:r>
              <a:rPr lang="en-US" sz="2000" dirty="0" err="1" smtClean="0">
                <a:solidFill>
                  <a:srgbClr val="000000"/>
                </a:solidFill>
              </a:rPr>
              <a:t>etc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buFont typeface="Wingdings 2" pitchFamily="18" charset="2"/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5257800" cy="620110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n-US" sz="4400" dirty="0" smtClean="0"/>
              <a:t>Also…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24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34379" y="-76200"/>
            <a:ext cx="9109621" cy="685800"/>
          </a:xfrm>
        </p:spPr>
        <p:txBody>
          <a:bodyPr lIns="548640"/>
          <a:lstStyle/>
          <a:p>
            <a:pPr eaLnBrk="1" hangingPunct="1"/>
            <a:r>
              <a:rPr lang="en-US" sz="4000" dirty="0" smtClean="0">
                <a:ea typeface="ＭＳ Ｐゴシック" pitchFamily="34" charset="-128"/>
              </a:rPr>
              <a:t>Novel Halo Collimation</a:t>
            </a:r>
            <a:r>
              <a:rPr lang="en-US" sz="4000" dirty="0">
                <a:ea typeface="ＭＳ Ｐゴシック" pitchFamily="34" charset="-128"/>
              </a:rPr>
              <a:t> </a:t>
            </a:r>
            <a:r>
              <a:rPr lang="en-US" sz="4000" dirty="0" smtClean="0">
                <a:ea typeface="ＭＳ Ｐゴシック" pitchFamily="34" charset="-128"/>
              </a:rPr>
              <a:t>Methods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32460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1C2F576-3A0F-439C-A88F-79ED956090B7}" type="slidenum">
              <a:rPr lang="en-US" sz="800">
                <a:solidFill>
                  <a:srgbClr val="595959"/>
                </a:solidFill>
              </a:rPr>
              <a:pPr/>
              <a:t>49</a:t>
            </a:fld>
            <a:endParaRPr lang="en-US" sz="800">
              <a:solidFill>
                <a:srgbClr val="595959"/>
              </a:solidFill>
            </a:endParaRP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02519"/>
            <a:ext cx="7696200" cy="57007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5981700" y="6400800"/>
            <a:ext cx="3086100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dirty="0">
                <a:solidFill>
                  <a:srgbClr val="FF0000"/>
                </a:solidFill>
              </a:rPr>
              <a:t>Channeled beam </a:t>
            </a:r>
            <a:r>
              <a:rPr lang="en-US" sz="1200" dirty="0" smtClean="0">
                <a:solidFill>
                  <a:srgbClr val="FF0000"/>
                </a:solidFill>
              </a:rPr>
              <a:t> image  on  pixel </a:t>
            </a:r>
            <a:r>
              <a:rPr lang="en-US" sz="1200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124200"/>
            <a:ext cx="1981200" cy="307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Crystal Angle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795713" y="1963737"/>
            <a:ext cx="1981200" cy="3397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Loss Rate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052221" y="4332357"/>
            <a:ext cx="3124200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tx1"/>
                </a:solidFill>
              </a:rPr>
              <a:t>T980 Results</a:t>
            </a:r>
          </a:p>
          <a:p>
            <a:pPr algn="l">
              <a:defRPr/>
            </a:pPr>
            <a:r>
              <a:rPr lang="en-US" sz="2000" dirty="0">
                <a:solidFill>
                  <a:schemeClr val="tx1"/>
                </a:solidFill>
              </a:rPr>
              <a:t>D. Still et al. </a:t>
            </a:r>
            <a:r>
              <a:rPr lang="en-US" sz="2000" dirty="0" smtClean="0">
                <a:solidFill>
                  <a:schemeClr val="tx1"/>
                </a:solidFill>
              </a:rPr>
              <a:t>IPAC12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6" descr="10-0255-18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21500" y="1508867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86200" y="1142999"/>
            <a:ext cx="3248978" cy="2588368"/>
          </a:xfrm>
          <a:prstGeom prst="rect">
            <a:avLst/>
          </a:prstGeom>
          <a:solidFill>
            <a:srgbClr val="FBFB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1102519"/>
            <a:ext cx="5257800" cy="5691492"/>
          </a:xfrm>
          <a:prstGeom prst="rect">
            <a:avLst/>
          </a:prstGeom>
          <a:solidFill>
            <a:srgbClr val="FBFB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2" algn="l" eaLnBrk="1" hangingPunct="1"/>
            <a:endParaRPr lang="en-US" sz="1600" dirty="0">
              <a:solidFill>
                <a:srgbClr val="CC0000"/>
              </a:solidFill>
              <a:ea typeface="ＭＳ Ｐゴシック" pitchFamily="34" charset="-128"/>
            </a:endParaRP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4615857" y="1584855"/>
            <a:ext cx="2623143" cy="2133600"/>
            <a:chOff x="30" y="2496"/>
            <a:chExt cx="2274" cy="1440"/>
          </a:xfrm>
        </p:grpSpPr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2496"/>
              <a:ext cx="2242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192" y="3504"/>
              <a:ext cx="1248" cy="3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1046" y="3263"/>
              <a:ext cx="221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2" tIns="45712" rIns="91422" bIns="45712">
              <a:spAutoFit/>
            </a:bodyPr>
            <a:lstStyle>
              <a:lvl1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458788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917575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370013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100" smtClean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440" y="3504"/>
              <a:ext cx="864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903" y="3599"/>
              <a:ext cx="221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2" tIns="45712" rIns="91422" bIns="45712">
              <a:spAutoFit/>
            </a:bodyPr>
            <a:lstStyle>
              <a:lvl1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458788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917575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370013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100" smtClean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144" y="3840"/>
              <a:ext cx="48" cy="9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96" y="2496"/>
              <a:ext cx="48" cy="9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>
              <a:off x="144" y="2544"/>
              <a:ext cx="384" cy="4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V="1">
              <a:off x="528" y="2784"/>
              <a:ext cx="432" cy="18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Line 17"/>
            <p:cNvSpPr>
              <a:spLocks noChangeShapeType="1"/>
            </p:cNvSpPr>
            <p:nvPr/>
          </p:nvSpPr>
          <p:spPr bwMode="auto">
            <a:xfrm flipV="1">
              <a:off x="960" y="2544"/>
              <a:ext cx="192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Text Box 18"/>
            <p:cNvSpPr txBox="1">
              <a:spLocks noChangeArrowheads="1"/>
            </p:cNvSpPr>
            <p:nvPr/>
          </p:nvSpPr>
          <p:spPr bwMode="auto">
            <a:xfrm>
              <a:off x="183" y="2545"/>
              <a:ext cx="221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2" tIns="45712" rIns="91422" bIns="45712">
              <a:spAutoFit/>
            </a:bodyPr>
            <a:lstStyle>
              <a:lvl1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ＭＳ Ｐゴシック" charset="0"/>
                  <a:cs typeface="Arial" charset="0"/>
                </a:defRPr>
              </a:lvl1pPr>
              <a:lvl2pPr marL="458788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917575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370013"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defTabSz="917575" eaLnBrk="0" hangingPunct="0"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defTabSz="917575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hlink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1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29" name="Picture 1" descr="Screen shot 2012-05-03 at 12.03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460126"/>
            <a:ext cx="4313075" cy="43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 bwMode="auto">
          <a:xfrm>
            <a:off x="4522351" y="533400"/>
            <a:ext cx="469784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0" i="1" dirty="0" smtClean="0">
                <a:solidFill>
                  <a:srgbClr val="000000"/>
                </a:solidFill>
                <a:ea typeface="ＭＳ Ｐゴシック" pitchFamily="34" charset="-128"/>
              </a:rPr>
              <a:t>Bent Crystal Collimation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-152400" y="533400"/>
            <a:ext cx="469784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0" i="1" dirty="0" smtClean="0">
                <a:solidFill>
                  <a:srgbClr val="000000"/>
                </a:solidFill>
                <a:ea typeface="ＭＳ Ｐゴシック" pitchFamily="34" charset="-128"/>
              </a:rPr>
              <a:t>Hollow Electron Beam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3422430" y="4912916"/>
            <a:ext cx="2819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/>
          </a:p>
          <a:p>
            <a:r>
              <a:rPr lang="en-US" sz="1600" b="1" dirty="0" err="1" smtClean="0"/>
              <a:t>N.Mokhov</a:t>
            </a:r>
            <a:r>
              <a:rPr lang="en-US" sz="1600" b="1" dirty="0" smtClean="0"/>
              <a:t>, et al JINST </a:t>
            </a:r>
          </a:p>
          <a:p>
            <a:r>
              <a:rPr lang="en-US" sz="1600" b="1" dirty="0" smtClean="0"/>
              <a:t>6 </a:t>
            </a:r>
            <a:r>
              <a:rPr lang="en-US" sz="1600" b="1" dirty="0"/>
              <a:t>T08005 (2011). 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447955" y="3990943"/>
            <a:ext cx="32766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C0000"/>
                </a:solidFill>
              </a:rPr>
              <a:t>G. </a:t>
            </a:r>
            <a:r>
              <a:rPr lang="en-US" sz="2000" dirty="0" err="1">
                <a:solidFill>
                  <a:srgbClr val="CC0000"/>
                </a:solidFill>
              </a:rPr>
              <a:t>Stancari</a:t>
            </a:r>
            <a:r>
              <a:rPr lang="en-US" sz="2000" dirty="0">
                <a:solidFill>
                  <a:srgbClr val="CC0000"/>
                </a:solidFill>
              </a:rPr>
              <a:t> et al., </a:t>
            </a:r>
            <a:r>
              <a:rPr lang="en-US" sz="2000" dirty="0" smtClean="0">
                <a:solidFill>
                  <a:srgbClr val="CC0000"/>
                </a:solidFill>
              </a:rPr>
              <a:t>PRL 2011</a:t>
            </a:r>
            <a:endParaRPr lang="en-US" sz="2000" dirty="0">
              <a:solidFill>
                <a:srgbClr val="CC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96" y="1066800"/>
            <a:ext cx="42825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CC0000"/>
                </a:solidFill>
              </a:rPr>
              <a:t>A hollow  el beam (</a:t>
            </a:r>
            <a:r>
              <a:rPr lang="en-US" sz="1600" b="1" dirty="0" err="1" smtClean="0">
                <a:solidFill>
                  <a:srgbClr val="CC0000"/>
                </a:solidFill>
              </a:rPr>
              <a:t>Tevatron</a:t>
            </a:r>
            <a:r>
              <a:rPr lang="en-US" sz="1600" b="1" dirty="0" smtClean="0">
                <a:solidFill>
                  <a:srgbClr val="CC0000"/>
                </a:solidFill>
              </a:rPr>
              <a:t> electron Lens)</a:t>
            </a:r>
          </a:p>
          <a:p>
            <a:pPr algn="l"/>
            <a:r>
              <a:rPr lang="en-US" sz="1600" b="1" dirty="0" smtClean="0">
                <a:solidFill>
                  <a:srgbClr val="CC0000"/>
                </a:solidFill>
              </a:rPr>
              <a:t>No E-field inside</a:t>
            </a:r>
          </a:p>
          <a:p>
            <a:pPr algn="l"/>
            <a:r>
              <a:rPr lang="en-US" sz="1600" b="1" dirty="0" smtClean="0">
                <a:solidFill>
                  <a:srgbClr val="CC0000"/>
                </a:solidFill>
              </a:rPr>
              <a:t>Strong E-field </a:t>
            </a:r>
            <a:r>
              <a:rPr lang="en-US" sz="1600" b="1" dirty="0" err="1" smtClean="0">
                <a:solidFill>
                  <a:srgbClr val="CC0000"/>
                </a:solidFill>
              </a:rPr>
              <a:t>ouside</a:t>
            </a:r>
            <a:r>
              <a:rPr lang="en-US" sz="1600" b="1" dirty="0" smtClean="0">
                <a:solidFill>
                  <a:srgbClr val="CC0000"/>
                </a:solidFill>
              </a:rPr>
              <a:t> drives resonances</a:t>
            </a:r>
          </a:p>
          <a:p>
            <a:pPr algn="l"/>
            <a:r>
              <a:rPr lang="en-US" sz="1600" b="1" dirty="0" smtClean="0">
                <a:solidFill>
                  <a:srgbClr val="CC0000"/>
                </a:solidFill>
              </a:rPr>
              <a:t>Fast diffusion = “soft collimator” effect</a:t>
            </a:r>
          </a:p>
          <a:p>
            <a:pPr algn="l"/>
            <a:r>
              <a:rPr lang="en-US" sz="1600" b="1" dirty="0" smtClean="0">
                <a:solidFill>
                  <a:srgbClr val="CC0000"/>
                </a:solidFill>
              </a:rPr>
              <a:t>Works near beam as well (no material)</a:t>
            </a:r>
          </a:p>
          <a:p>
            <a:endParaRPr lang="en-US" sz="1600" b="1" dirty="0">
              <a:solidFill>
                <a:srgbClr val="CC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415879" y="1102518"/>
            <a:ext cx="129569" cy="5700713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1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Content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of 2012-2014:</a:t>
            </a:r>
          </a:p>
          <a:p>
            <a:pPr lvl="1"/>
            <a:r>
              <a:rPr lang="en-US" sz="2400" dirty="0" smtClean="0"/>
              <a:t>Studies, achievements, team, education, collaborators </a:t>
            </a:r>
          </a:p>
          <a:p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Issues and Challenges:</a:t>
            </a:r>
          </a:p>
          <a:p>
            <a:pPr lvl="1"/>
            <a:r>
              <a:rPr lang="en-US" sz="2400" dirty="0" smtClean="0"/>
              <a:t>Instabilities, </a:t>
            </a:r>
            <a:r>
              <a:rPr lang="en-US" sz="2400" dirty="0" err="1" smtClean="0"/>
              <a:t>targetry</a:t>
            </a:r>
            <a:r>
              <a:rPr lang="en-US" sz="2400" dirty="0" smtClean="0"/>
              <a:t>, collimation, ED, modeling</a:t>
            </a:r>
          </a:p>
          <a:p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Shaping Post-PIPII Future:</a:t>
            </a:r>
          </a:p>
          <a:p>
            <a:pPr lvl="1"/>
            <a:r>
              <a:rPr lang="en-US" sz="2400" dirty="0" smtClean="0"/>
              <a:t>Options for multi-MW complex upgrade (PIP-III)</a:t>
            </a:r>
          </a:p>
          <a:p>
            <a:pPr lvl="1"/>
            <a:r>
              <a:rPr lang="en-US" sz="2400" dirty="0" smtClean="0"/>
              <a:t>IOTA R&amp;D program</a:t>
            </a: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ng-term R&amp;D Towards HEP Frontier:</a:t>
            </a:r>
          </a:p>
          <a:p>
            <a:pPr lvl="1"/>
            <a:r>
              <a:rPr lang="en-US" sz="2400" dirty="0" smtClean="0"/>
              <a:t>FCC research </a:t>
            </a:r>
          </a:p>
          <a:p>
            <a:pPr lvl="1"/>
            <a:r>
              <a:rPr lang="en-US" sz="2400" dirty="0" smtClean="0"/>
              <a:t>MAP/MICE ramp-down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4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609600"/>
          </a:xfrm>
        </p:spPr>
        <p:txBody>
          <a:bodyPr/>
          <a:lstStyle/>
          <a:p>
            <a:r>
              <a:rPr lang="en-US" sz="2800" dirty="0"/>
              <a:t>T</a:t>
            </a:r>
            <a:r>
              <a:rPr lang="en-US" sz="2800" dirty="0" smtClean="0"/>
              <a:t>ransverse-to-longitudinal phase space exchange 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78047" y="806532"/>
            <a:ext cx="4038600" cy="4724400"/>
          </a:xfrm>
        </p:spPr>
        <p:txBody>
          <a:bodyPr/>
          <a:lstStyle/>
          <a:p>
            <a:r>
              <a:rPr lang="en-US" dirty="0" smtClean="0"/>
              <a:t>Demonstrated transverse to longitudinal </a:t>
            </a:r>
            <a:r>
              <a:rPr lang="en-US" dirty="0" err="1" smtClean="0"/>
              <a:t>emittance</a:t>
            </a:r>
            <a:r>
              <a:rPr lang="en-US" dirty="0" smtClean="0"/>
              <a:t> exchanges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858B2D-8184-4442-AC2B-A1626E40A8A5}" type="slidenum">
              <a:rPr lang="en-US" sz="1200" smtClean="0">
                <a:solidFill>
                  <a:srgbClr val="FFFFFF"/>
                </a:solidFill>
              </a:rPr>
              <a:pPr eaLnBrk="1" hangingPunct="1"/>
              <a:t>50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45247" y="806532"/>
            <a:ext cx="4038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Demonstrated bunch current profile shaping</a:t>
            </a:r>
          </a:p>
        </p:txBody>
      </p: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4845247" y="1797132"/>
            <a:ext cx="4043362" cy="4191000"/>
            <a:chOff x="96" y="1248"/>
            <a:chExt cx="2451" cy="2784"/>
          </a:xfrm>
        </p:grpSpPr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248"/>
              <a:ext cx="2448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96" y="2042"/>
              <a:ext cx="868" cy="199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015" y="2042"/>
              <a:ext cx="715" cy="1990"/>
            </a:xfrm>
            <a:prstGeom prst="rect">
              <a:avLst/>
            </a:prstGeom>
            <a:noFill/>
            <a:ln w="38100">
              <a:solidFill>
                <a:srgbClr val="0097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1781" y="2042"/>
              <a:ext cx="766" cy="199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V="1">
              <a:off x="658" y="1728"/>
              <a:ext cx="204" cy="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 flipV="1">
              <a:off x="913" y="1728"/>
              <a:ext cx="409" cy="314"/>
            </a:xfrm>
            <a:prstGeom prst="line">
              <a:avLst/>
            </a:prstGeom>
            <a:noFill/>
            <a:ln w="38100">
              <a:solidFill>
                <a:srgbClr val="0097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 flipV="1">
              <a:off x="2394" y="1466"/>
              <a:ext cx="0" cy="576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" name="Picture 1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47" y="2101932"/>
            <a:ext cx="3429000" cy="11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447" y="3397332"/>
            <a:ext cx="3543300" cy="263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 rot="16200000">
            <a:off x="-1994389" y="31503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Y.-E. Sun et al., PRL 105, 234801 (2010)</a:t>
            </a:r>
          </a:p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P. </a:t>
            </a:r>
            <a:r>
              <a:rPr lang="en-US" sz="1800" dirty="0" err="1" smtClean="0">
                <a:solidFill>
                  <a:srgbClr val="000000"/>
                </a:solidFill>
              </a:rPr>
              <a:t>Piot</a:t>
            </a:r>
            <a:r>
              <a:rPr lang="en-US" sz="1800" dirty="0" smtClean="0">
                <a:solidFill>
                  <a:srgbClr val="000000"/>
                </a:solidFill>
              </a:rPr>
              <a:t> et al., PRSTAB 14, 022801 (2011)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2349062" y="35069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J. </a:t>
            </a:r>
            <a:r>
              <a:rPr lang="en-US" sz="1800" dirty="0" err="1" smtClean="0">
                <a:solidFill>
                  <a:srgbClr val="000000"/>
                </a:solidFill>
              </a:rPr>
              <a:t>Ruan</a:t>
            </a:r>
            <a:r>
              <a:rPr lang="en-US" sz="1800" dirty="0" smtClean="0">
                <a:solidFill>
                  <a:srgbClr val="000000"/>
                </a:solidFill>
              </a:rPr>
              <a:t> et al., PRL 106 244801 (2011)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0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81000" y="23648"/>
            <a:ext cx="8153400" cy="685800"/>
          </a:xfrm>
        </p:spPr>
        <p:txBody>
          <a:bodyPr lIns="182880" rIns="0"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New Effect: </a:t>
            </a:r>
            <a:r>
              <a:rPr lang="en-US" sz="2800" dirty="0" err="1" smtClean="0">
                <a:ea typeface="ＭＳ Ｐゴシック" pitchFamily="34" charset="-128"/>
              </a:rPr>
              <a:t>Intrabeam</a:t>
            </a:r>
            <a:r>
              <a:rPr lang="en-US" sz="2800" dirty="0" smtClean="0">
                <a:ea typeface="ＭＳ Ｐゴシック" pitchFamily="34" charset="-128"/>
              </a:rPr>
              <a:t> Stripping of H- in </a:t>
            </a:r>
            <a:r>
              <a:rPr lang="en-US" sz="2800" dirty="0" err="1" smtClean="0">
                <a:ea typeface="ＭＳ Ｐゴシック" pitchFamily="34" charset="-128"/>
              </a:rPr>
              <a:t>linacs</a:t>
            </a: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4343400" cy="4965209"/>
          </a:xfrm>
        </p:spPr>
        <p:txBody>
          <a:bodyPr/>
          <a:lstStyle/>
          <a:p>
            <a:pPr marL="400050" eaLnBrk="1" hangingPunct="1"/>
            <a:r>
              <a:rPr lang="en-US" sz="2000" dirty="0" smtClean="0">
                <a:solidFill>
                  <a:srgbClr val="000000"/>
                </a:solidFill>
              </a:rPr>
              <a:t>Predicted by </a:t>
            </a:r>
            <a:r>
              <a:rPr lang="en-US" sz="2000" dirty="0" err="1" smtClean="0">
                <a:solidFill>
                  <a:srgbClr val="000000"/>
                </a:solidFill>
              </a:rPr>
              <a:t>V.Lebedev</a:t>
            </a:r>
            <a:r>
              <a:rPr lang="en-US" sz="2000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H</a:t>
            </a:r>
            <a:r>
              <a:rPr lang="en-US" sz="1800" i="1" baseline="30000" dirty="0">
                <a:solidFill>
                  <a:srgbClr val="000000"/>
                </a:solidFill>
              </a:rPr>
              <a:t>−</a:t>
            </a:r>
            <a:r>
              <a:rPr lang="en-US" sz="1800" i="1" dirty="0">
                <a:solidFill>
                  <a:srgbClr val="000000"/>
                </a:solidFill>
              </a:rPr>
              <a:t> + H</a:t>
            </a:r>
            <a:r>
              <a:rPr lang="en-US" sz="1800" i="1" baseline="30000" dirty="0">
                <a:solidFill>
                  <a:srgbClr val="000000"/>
                </a:solidFill>
              </a:rPr>
              <a:t>−</a:t>
            </a:r>
            <a:r>
              <a:rPr lang="en-US" sz="1800" i="1" dirty="0">
                <a:solidFill>
                  <a:srgbClr val="000000"/>
                </a:solidFill>
              </a:rPr>
              <a:t> -&gt; H</a:t>
            </a:r>
            <a:r>
              <a:rPr lang="en-US" sz="1800" i="1" baseline="30000" dirty="0">
                <a:solidFill>
                  <a:srgbClr val="000000"/>
                </a:solidFill>
              </a:rPr>
              <a:t>−</a:t>
            </a:r>
            <a:r>
              <a:rPr lang="en-US" sz="1800" i="1" dirty="0">
                <a:solidFill>
                  <a:srgbClr val="000000"/>
                </a:solidFill>
              </a:rPr>
              <a:t> + H</a:t>
            </a:r>
            <a:r>
              <a:rPr lang="en-US" sz="1800" i="1" baseline="30000" dirty="0">
                <a:solidFill>
                  <a:srgbClr val="000000"/>
                </a:solidFill>
              </a:rPr>
              <a:t>0</a:t>
            </a:r>
            <a:r>
              <a:rPr lang="en-US" sz="1800" i="1" dirty="0">
                <a:solidFill>
                  <a:srgbClr val="000000"/>
                </a:solidFill>
              </a:rPr>
              <a:t> + e </a:t>
            </a:r>
            <a:r>
              <a:rPr lang="en-US" sz="1800" i="1" dirty="0" smtClean="0">
                <a:solidFill>
                  <a:srgbClr val="000000"/>
                </a:solidFill>
              </a:rPr>
              <a:t>(</a:t>
            </a:r>
            <a:r>
              <a:rPr lang="en-US" sz="1800" i="1" dirty="0" err="1" smtClean="0">
                <a:solidFill>
                  <a:srgbClr val="000000"/>
                </a:solidFill>
              </a:rPr>
              <a:t>intrabeam</a:t>
            </a:r>
            <a:r>
              <a:rPr lang="en-US" sz="1800" i="1" dirty="0" smtClean="0">
                <a:solidFill>
                  <a:srgbClr val="000000"/>
                </a:solidFill>
              </a:rPr>
              <a:t> stripping) </a:t>
            </a:r>
            <a:r>
              <a:rPr lang="en-US" sz="1800" dirty="0" smtClean="0">
                <a:solidFill>
                  <a:srgbClr val="000000"/>
                </a:solidFill>
              </a:rPr>
              <a:t>leads to losses and can explain higher than expected losses in in the SNS </a:t>
            </a:r>
            <a:r>
              <a:rPr lang="en-US" sz="1800" dirty="0" err="1" smtClean="0">
                <a:solidFill>
                  <a:srgbClr val="000000"/>
                </a:solidFill>
              </a:rPr>
              <a:t>linac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400050" eaLnBrk="1" hangingPunct="1"/>
            <a:r>
              <a:rPr lang="en-US" sz="2000" dirty="0" smtClean="0">
                <a:solidFill>
                  <a:srgbClr val="000000"/>
                </a:solidFill>
              </a:rPr>
              <a:t>Theory was developed together with SNS colleagues</a:t>
            </a:r>
            <a:endParaRPr lang="en-US" sz="2000" dirty="0">
              <a:solidFill>
                <a:srgbClr val="000000"/>
              </a:solidFill>
            </a:endParaRPr>
          </a:p>
          <a:p>
            <a:pPr marL="400050" eaLnBrk="1" hangingPunct="1"/>
            <a:r>
              <a:rPr lang="en-US" sz="2000" dirty="0" smtClean="0">
                <a:solidFill>
                  <a:srgbClr val="000000"/>
                </a:solidFill>
              </a:rPr>
              <a:t>Experimental beam studies: </a:t>
            </a:r>
            <a:endParaRPr lang="en-US" sz="1800" dirty="0" smtClean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comparison </a:t>
            </a:r>
            <a:r>
              <a:rPr lang="en-US" dirty="0">
                <a:solidFill>
                  <a:srgbClr val="000000"/>
                </a:solidFill>
              </a:rPr>
              <a:t>of beam loss in the superconducting part (SCL) of the </a:t>
            </a:r>
            <a:r>
              <a:rPr lang="en-US" dirty="0" smtClean="0">
                <a:solidFill>
                  <a:srgbClr val="000000"/>
                </a:solidFill>
              </a:rPr>
              <a:t>SNS for 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−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0000"/>
                </a:solidFill>
              </a:rPr>
              <a:t>protons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observed </a:t>
            </a:r>
            <a:r>
              <a:rPr lang="en-US" dirty="0">
                <a:solidFill>
                  <a:srgbClr val="000000"/>
                </a:solidFill>
              </a:rPr>
              <a:t>significant reduction in the beam loss for protons </a:t>
            </a:r>
            <a:endParaRPr lang="en-US" sz="1800" dirty="0" smtClean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324600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ED2BC1-16BD-40C1-9951-A471375F2B45}" type="slidenum">
              <a:rPr lang="en-US" sz="800">
                <a:solidFill>
                  <a:srgbClr val="595959"/>
                </a:solidFill>
              </a:rPr>
              <a:pPr/>
              <a:t>51</a:t>
            </a:fld>
            <a:endParaRPr lang="en-US" sz="80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200" y="5791200"/>
            <a:ext cx="4419600" cy="10341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rgbClr val="FFFF00"/>
                </a:solidFill>
              </a:rPr>
              <a:t>V. </a:t>
            </a:r>
            <a:r>
              <a:rPr lang="en-US" sz="1800" dirty="0" err="1">
                <a:solidFill>
                  <a:srgbClr val="FFFF00"/>
                </a:solidFill>
              </a:rPr>
              <a:t>Shiltsev</a:t>
            </a:r>
            <a:r>
              <a:rPr lang="en-US" sz="1800" dirty="0">
                <a:solidFill>
                  <a:srgbClr val="FFFF00"/>
                </a:solidFill>
              </a:rPr>
              <a:t>, Proc. 3rd </a:t>
            </a:r>
            <a:r>
              <a:rPr lang="en-US" sz="1800" dirty="0" smtClean="0">
                <a:solidFill>
                  <a:srgbClr val="FFFF00"/>
                </a:solidFill>
              </a:rPr>
              <a:t>CARE-HHH-APD</a:t>
            </a:r>
          </a:p>
          <a:p>
            <a:pPr algn="l"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 algn="l"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2692" y="6108209"/>
            <a:ext cx="32766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FF00"/>
                </a:solidFill>
              </a:rPr>
              <a:t>G. </a:t>
            </a:r>
            <a:r>
              <a:rPr lang="en-US" sz="2000" dirty="0" err="1">
                <a:solidFill>
                  <a:srgbClr val="FFFF00"/>
                </a:solidFill>
              </a:rPr>
              <a:t>Stancari</a:t>
            </a:r>
            <a:r>
              <a:rPr lang="en-US" sz="2000" dirty="0">
                <a:solidFill>
                  <a:srgbClr val="FFFF00"/>
                </a:solidFill>
              </a:rPr>
              <a:t> et al., </a:t>
            </a:r>
            <a:r>
              <a:rPr lang="en-US" sz="2000" dirty="0" smtClean="0">
                <a:solidFill>
                  <a:srgbClr val="FFFF00"/>
                </a:solidFill>
              </a:rPr>
              <a:t>PRL 2011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69555"/>
            <a:ext cx="4800600" cy="35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79" y="1143000"/>
            <a:ext cx="245232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2514600" cy="239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57522"/>
            <a:ext cx="1905000" cy="41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7565611" y="4240768"/>
            <a:ext cx="23622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/>
            <a:r>
              <a:rPr lang="en-US" sz="1400" dirty="0" smtClean="0">
                <a:solidFill>
                  <a:srgbClr val="000000"/>
                </a:solidFill>
              </a:rPr>
              <a:t>A. </a:t>
            </a:r>
            <a:r>
              <a:rPr lang="en-US" sz="1400" dirty="0" err="1" smtClean="0">
                <a:solidFill>
                  <a:srgbClr val="000000"/>
                </a:solidFill>
              </a:rPr>
              <a:t>Shishlo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V</a:t>
            </a:r>
            <a:r>
              <a:rPr lang="en-US" sz="1400" dirty="0">
                <a:solidFill>
                  <a:srgbClr val="000000"/>
                </a:solidFill>
              </a:rPr>
              <a:t>. </a:t>
            </a:r>
            <a:r>
              <a:rPr lang="en-US" sz="1400" dirty="0" err="1">
                <a:solidFill>
                  <a:srgbClr val="000000"/>
                </a:solidFill>
              </a:rPr>
              <a:t>Lebedev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et al</a:t>
            </a:r>
          </a:p>
          <a:p>
            <a:pPr algn="l"/>
            <a:r>
              <a:rPr lang="en-US" sz="1400" dirty="0" smtClean="0">
                <a:solidFill>
                  <a:srgbClr val="000000"/>
                </a:solidFill>
              </a:rPr>
              <a:t>PRL </a:t>
            </a:r>
            <a:r>
              <a:rPr lang="en-US" sz="1400" b="1" dirty="0">
                <a:solidFill>
                  <a:srgbClr val="000000"/>
                </a:solidFill>
              </a:rPr>
              <a:t>108</a:t>
            </a:r>
            <a:r>
              <a:rPr lang="en-US" sz="1400" dirty="0">
                <a:solidFill>
                  <a:srgbClr val="000000"/>
                </a:solidFill>
              </a:rPr>
              <a:t>, 114801 (2012) </a:t>
            </a:r>
          </a:p>
          <a:p>
            <a:pPr algn="l"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51</a:t>
            </a:fld>
            <a:endParaRPr lang="en-US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GARD Thrusts</a:t>
            </a:r>
            <a:r>
              <a:rPr lang="en-US" dirty="0" smtClean="0"/>
              <a:t> (FNAL Proposal to the GARD Subpanel)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/>
              <a:t>High-field magnets and </a:t>
            </a:r>
            <a:r>
              <a:rPr lang="en-US" sz="3600" dirty="0" smtClean="0"/>
              <a:t>materials</a:t>
            </a:r>
          </a:p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 smtClean="0"/>
              <a:t>Multi-MW </a:t>
            </a:r>
            <a:r>
              <a:rPr lang="en-US" sz="3600" dirty="0"/>
              <a:t>beams and </a:t>
            </a:r>
            <a:r>
              <a:rPr lang="en-US" sz="3600" dirty="0" smtClean="0"/>
              <a:t>targets</a:t>
            </a:r>
          </a:p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 smtClean="0"/>
              <a:t>Cost-Effective </a:t>
            </a:r>
            <a:r>
              <a:rPr lang="en-US" sz="3600" dirty="0"/>
              <a:t>SRF </a:t>
            </a:r>
            <a:r>
              <a:rPr lang="en-US" sz="3600" dirty="0" smtClean="0"/>
              <a:t>Technology</a:t>
            </a:r>
            <a:endParaRPr lang="en-US" sz="3600" strike="sngStrike" dirty="0" smtClean="0"/>
          </a:p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 smtClean="0"/>
              <a:t>Advanced Accelerator Concepts</a:t>
            </a:r>
          </a:p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/>
              <a:t>Accelerator Science, Modeling &amp;</a:t>
            </a:r>
            <a:r>
              <a:rPr lang="en-US" sz="3600" dirty="0" smtClean="0"/>
              <a:t> Design</a:t>
            </a:r>
          </a:p>
          <a:p>
            <a:pPr marL="457200" indent="-457200">
              <a:lnSpc>
                <a:spcPts val="5200"/>
              </a:lnSpc>
              <a:buFont typeface="+mj-lt"/>
              <a:buAutoNum type="arabicPeriod"/>
            </a:pPr>
            <a:r>
              <a:rPr lang="en-US" sz="3600" dirty="0" smtClean="0"/>
              <a:t>Core Accelerator Competencies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9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GARD </a:t>
            </a:r>
            <a:r>
              <a:rPr lang="en-US" sz="3600" dirty="0"/>
              <a:t>T</a:t>
            </a:r>
            <a:r>
              <a:rPr lang="en-US" sz="3600" dirty="0" smtClean="0"/>
              <a:t>hrusts: Rationale and Goals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4" y="901528"/>
            <a:ext cx="8915400" cy="586575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High-field magnets and materials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Long-term; </a:t>
            </a:r>
            <a:r>
              <a:rPr lang="en-US" dirty="0" smtClean="0"/>
              <a:t>maintain US leadership in SC magnets; Nb</a:t>
            </a:r>
            <a:r>
              <a:rPr lang="en-US" baseline="-25000" dirty="0" smtClean="0"/>
              <a:t>3</a:t>
            </a:r>
            <a:r>
              <a:rPr lang="en-US" dirty="0" smtClean="0"/>
              <a:t>Sn, HTS</a:t>
            </a:r>
          </a:p>
          <a:p>
            <a:pPr lvl="1"/>
            <a:r>
              <a:rPr lang="en-US" dirty="0" smtClean="0"/>
              <a:t>Significant T*m cost reduction, modest support of global design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techniques for multi-MW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 and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</a:t>
            </a:r>
            <a:r>
              <a:rPr lang="en-US" dirty="0" smtClean="0"/>
              <a:t> strategy after PIP-II depends </a:t>
            </a:r>
            <a:r>
              <a:rPr lang="en-US" dirty="0"/>
              <a:t>on the technical feasibility of each option </a:t>
            </a:r>
            <a:r>
              <a:rPr lang="en-US" dirty="0" smtClean="0"/>
              <a:t>and the analysis of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costs/kiloton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versus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costs/MW</a:t>
            </a:r>
          </a:p>
          <a:p>
            <a:pPr lvl="1"/>
            <a:r>
              <a:rPr lang="en-US" dirty="0" smtClean="0"/>
              <a:t>R&amp;D on effective control of beam losses in proton machines with significantly higher currents (Q</a:t>
            </a:r>
            <a:r>
              <a:rPr lang="en-US" baseline="-25000" dirty="0" smtClean="0"/>
              <a:t>SC</a:t>
            </a:r>
            <a:r>
              <a:rPr lang="en-US" dirty="0" smtClean="0"/>
              <a:t>) and on multi-MW targets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" b="18546"/>
          <a:stretch/>
        </p:blipFill>
        <p:spPr>
          <a:xfrm>
            <a:off x="380272" y="2927423"/>
            <a:ext cx="8608826" cy="1554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4017" y="2471716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PIP-II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4685" y="2478788"/>
            <a:ext cx="3269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Beyond PIP-II (mid-term)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GARD Thrusts: Rationale and </a:t>
            </a:r>
            <a:r>
              <a:rPr lang="en-US" sz="3600" dirty="0" smtClean="0"/>
              <a:t>Goals (2)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34" y="939680"/>
            <a:ext cx="8915400" cy="4987867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Cost-Effective SRF Technology</a:t>
            </a:r>
            <a:endParaRPr lang="en-US" strike="sngStrik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Crucial enabling technology for accelerators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Aim at a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 reduction in construction and operation costs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Improve gradients, increase Q-factor, study new materials;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Affects both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far-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mid-term </a:t>
            </a:r>
            <a:r>
              <a:rPr lang="en-US" dirty="0">
                <a:solidFill>
                  <a:srgbClr val="000000"/>
                </a:solidFill>
              </a:rPr>
              <a:t>accelerators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Accelerator Concepts</a:t>
            </a:r>
          </a:p>
          <a:p>
            <a:pPr lvl="1"/>
            <a:r>
              <a:rPr lang="en-US" dirty="0" smtClean="0"/>
              <a:t>Conceptual and technical feasibility of advanced collider concepts; aim at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 applications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significant </a:t>
            </a:r>
            <a:r>
              <a:rPr lang="en-US" b="1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cost reduction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Intense secondary beams for next-generation precisions experiments (</a:t>
            </a:r>
            <a:r>
              <a:rPr lang="en-US" dirty="0" smtClean="0">
                <a:solidFill>
                  <a:srgbClr val="000000"/>
                </a:solidFill>
              </a:rPr>
              <a:t>such as “beyond </a:t>
            </a:r>
            <a:r>
              <a:rPr lang="en-US" dirty="0">
                <a:solidFill>
                  <a:srgbClr val="000000"/>
                </a:solidFill>
              </a:rPr>
              <a:t>mu2e</a:t>
            </a:r>
            <a:r>
              <a:rPr lang="en-US" dirty="0" smtClean="0">
                <a:solidFill>
                  <a:srgbClr val="000000"/>
                </a:solidFill>
              </a:rPr>
              <a:t>”, “beyond </a:t>
            </a:r>
            <a:r>
              <a:rPr lang="en-US" dirty="0">
                <a:solidFill>
                  <a:srgbClr val="000000"/>
                </a:solidFill>
              </a:rPr>
              <a:t>g-2</a:t>
            </a:r>
            <a:r>
              <a:rPr lang="en-US" dirty="0" smtClean="0">
                <a:solidFill>
                  <a:srgbClr val="000000"/>
                </a:solidFill>
              </a:rPr>
              <a:t>” </a:t>
            </a:r>
            <a:r>
              <a:rPr lang="en-US" smtClean="0">
                <a:solidFill>
                  <a:srgbClr val="000000"/>
                </a:solidFill>
              </a:rPr>
              <a:t>and a NF)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Both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dirty="0" smtClean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8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Science, Modeling and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</a:p>
          <a:p>
            <a:pPr lvl="1" indent="-342900"/>
            <a:r>
              <a:rPr lang="en-US" dirty="0">
                <a:solidFill>
                  <a:srgbClr val="000000"/>
                </a:solidFill>
              </a:rPr>
              <a:t>Conceptual design and modeling of new machines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Cross-cutting accelerator theory and experiments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Excellence in high-performance high-fidelity computer modeling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Combination of both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 and long-term </a:t>
            </a:r>
            <a:r>
              <a:rPr lang="en-US" dirty="0">
                <a:solidFill>
                  <a:srgbClr val="000000"/>
                </a:solidFill>
              </a:rPr>
              <a:t>efforts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Competencies</a:t>
            </a:r>
          </a:p>
          <a:p>
            <a:pPr lvl="1"/>
            <a:r>
              <a:rPr lang="en-US" dirty="0" smtClean="0"/>
              <a:t>Accelerator training</a:t>
            </a:r>
            <a:r>
              <a:rPr lang="en-US" dirty="0"/>
              <a:t> </a:t>
            </a:r>
            <a:r>
              <a:rPr lang="en-US" dirty="0" smtClean="0"/>
              <a:t>and education</a:t>
            </a:r>
            <a:r>
              <a:rPr lang="en-US" dirty="0"/>
              <a:t> </a:t>
            </a:r>
            <a:r>
              <a:rPr lang="en-US" dirty="0" smtClean="0"/>
              <a:t>for HEP and beyond</a:t>
            </a:r>
          </a:p>
          <a:p>
            <a:pPr lvl="2"/>
            <a:r>
              <a:rPr lang="en-US" dirty="0" smtClean="0"/>
              <a:t>Jointly - Universities and National Labs </a:t>
            </a:r>
          </a:p>
          <a:p>
            <a:pPr lvl="1"/>
            <a:r>
              <a:rPr lang="en-US" dirty="0" smtClean="0"/>
              <a:t>Novel particle sources; Advanced beam instrumentation</a:t>
            </a:r>
          </a:p>
          <a:p>
            <a:pPr lvl="1"/>
            <a:r>
              <a:rPr lang="en-US" dirty="0" smtClean="0"/>
              <a:t>NC </a:t>
            </a:r>
            <a:r>
              <a:rPr lang="en-US" dirty="0" err="1" smtClean="0"/>
              <a:t>rf</a:t>
            </a:r>
            <a:r>
              <a:rPr lang="en-US" dirty="0" smtClean="0"/>
              <a:t> and cost-effective </a:t>
            </a:r>
            <a:r>
              <a:rPr lang="en-US" dirty="0" err="1" smtClean="0"/>
              <a:t>rf</a:t>
            </a:r>
            <a:r>
              <a:rPr lang="en-US" dirty="0" smtClean="0"/>
              <a:t> sources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Both </a:t>
            </a:r>
            <a:r>
              <a:rPr lang="en-US" dirty="0">
                <a:solidFill>
                  <a:srgbClr val="0F2D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 and long-term </a:t>
            </a:r>
            <a:r>
              <a:rPr lang="en-US" dirty="0" smtClean="0">
                <a:solidFill>
                  <a:srgbClr val="000000"/>
                </a:solidFill>
              </a:rPr>
              <a:t>efforts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55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 smtClean="0"/>
              <a:t>GARD Thrusts: Rationale and Goals (3)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79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56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609636"/>
            <a:ext cx="8672513" cy="3421277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Integrable Optics</a:t>
            </a:r>
          </a:p>
        </p:txBody>
      </p:sp>
    </p:spTree>
    <p:extLst>
      <p:ext uri="{BB962C8B-B14F-4D97-AF65-F5344CB8AC3E}">
        <p14:creationId xmlns:p14="http://schemas.microsoft.com/office/powerpoint/2010/main" val="3994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Space Charge in </a:t>
            </a:r>
            <a:r>
              <a:rPr lang="en-US" sz="3600" dirty="0">
                <a:solidFill>
                  <a:schemeClr val="accent4"/>
                </a:solidFill>
              </a:rPr>
              <a:t>L</a:t>
            </a:r>
            <a:r>
              <a:rPr lang="en-US" sz="3600" dirty="0" smtClean="0">
                <a:solidFill>
                  <a:schemeClr val="accent4"/>
                </a:solidFill>
              </a:rPr>
              <a:t>inear </a:t>
            </a:r>
            <a:r>
              <a:rPr lang="en-US" sz="3600" dirty="0">
                <a:solidFill>
                  <a:schemeClr val="accent4"/>
                </a:solidFill>
              </a:rPr>
              <a:t>O</a:t>
            </a:r>
            <a:r>
              <a:rPr lang="en-US" sz="3600" dirty="0" smtClean="0">
                <a:solidFill>
                  <a:schemeClr val="accent4"/>
                </a:solidFill>
              </a:rPr>
              <a:t>ptics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629796" y="2698180"/>
            <a:ext cx="5429765" cy="1712972"/>
          </a:xfrm>
        </p:spPr>
        <p:txBody>
          <a:bodyPr/>
          <a:lstStyle/>
          <a:p>
            <a:pPr marL="256032" indent="-164592">
              <a:spcBef>
                <a:spcPts val="0"/>
              </a:spcBef>
            </a:pPr>
            <a:r>
              <a:rPr lang="en-US" sz="1800" dirty="0"/>
              <a:t>System: linear </a:t>
            </a:r>
            <a:r>
              <a:rPr lang="en-US" sz="1800" dirty="0" smtClean="0"/>
              <a:t>FOFO </a:t>
            </a:r>
            <a:r>
              <a:rPr lang="en-US" sz="1800" dirty="0"/>
              <a:t>100 </a:t>
            </a:r>
            <a:r>
              <a:rPr lang="en-US" sz="1800" dirty="0" smtClean="0"/>
              <a:t>A  </a:t>
            </a:r>
            <a:r>
              <a:rPr lang="en-US" sz="1800" dirty="0"/>
              <a:t>linear KV </a:t>
            </a:r>
            <a:r>
              <a:rPr lang="en-US" sz="1800" dirty="0" smtClean="0"/>
              <a:t>w/mismatch</a:t>
            </a:r>
            <a:endParaRPr lang="en-US" sz="1800" dirty="0"/>
          </a:p>
          <a:p>
            <a:pPr marL="256032" indent="-164592"/>
            <a:r>
              <a:rPr lang="en-US" sz="1800" dirty="0"/>
              <a:t>Result:  quickly drives test-particles into the halo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6" y="839784"/>
            <a:ext cx="7132637" cy="5349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2988" y="5958429"/>
            <a:ext cx="31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Tech-X, </a:t>
            </a:r>
            <a:r>
              <a:rPr lang="en-US" sz="2000" dirty="0" err="1" smtClean="0"/>
              <a:t>RadiaSoft</a:t>
            </a:r>
            <a:r>
              <a:rPr lang="en-US" sz="2000" dirty="0" smtClean="0"/>
              <a:t> simulation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83196" y="879728"/>
            <a:ext cx="2055371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D</a:t>
            </a:r>
            <a:r>
              <a:rPr lang="en-US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3200" b="1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–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3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Space Charge in </a:t>
            </a:r>
            <a:r>
              <a:rPr lang="en-US" sz="3600" dirty="0" smtClean="0">
                <a:solidFill>
                  <a:srgbClr val="AF272F"/>
                </a:solidFill>
              </a:rPr>
              <a:t>NL </a:t>
            </a:r>
            <a:r>
              <a:rPr lang="en-US" sz="3600" dirty="0" err="1" smtClean="0">
                <a:solidFill>
                  <a:srgbClr val="AF272F"/>
                </a:solidFill>
              </a:rPr>
              <a:t>Integrable</a:t>
            </a:r>
            <a:r>
              <a:rPr lang="en-US" sz="3600" dirty="0" smtClean="0">
                <a:solidFill>
                  <a:srgbClr val="AF272F"/>
                </a:solidFill>
              </a:rPr>
              <a:t> </a:t>
            </a:r>
            <a:r>
              <a:rPr lang="en-US" sz="3600" dirty="0">
                <a:solidFill>
                  <a:srgbClr val="AF272F"/>
                </a:solidFill>
              </a:rPr>
              <a:t>O</a:t>
            </a:r>
            <a:r>
              <a:rPr lang="en-US" sz="3600" dirty="0" smtClean="0">
                <a:solidFill>
                  <a:srgbClr val="AF272F"/>
                </a:solidFill>
              </a:rPr>
              <a:t>ptics</a:t>
            </a:r>
            <a:endParaRPr lang="en-US" sz="3600" dirty="0">
              <a:solidFill>
                <a:srgbClr val="AF272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0" y="843235"/>
            <a:ext cx="7144034" cy="5358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2988" y="5958429"/>
            <a:ext cx="31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Tech-X, </a:t>
            </a:r>
            <a:r>
              <a:rPr lang="en-US" sz="2000" dirty="0" err="1" smtClean="0"/>
              <a:t>RadiaSoft</a:t>
            </a:r>
            <a:r>
              <a:rPr lang="en-US" sz="2000" dirty="0" smtClean="0"/>
              <a:t> simulation</a:t>
            </a:r>
            <a:endParaRPr lang="en-US" sz="2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 rot="16200000">
            <a:off x="-1629796" y="2698180"/>
            <a:ext cx="5429765" cy="1712972"/>
          </a:xfrm>
        </p:spPr>
        <p:txBody>
          <a:bodyPr/>
          <a:lstStyle/>
          <a:p>
            <a:pPr marL="256032" indent="-164592">
              <a:spcBef>
                <a:spcPts val="0"/>
              </a:spcBef>
            </a:pPr>
            <a:r>
              <a:rPr lang="en-US" sz="1800" dirty="0"/>
              <a:t>System: linear </a:t>
            </a:r>
            <a:r>
              <a:rPr lang="en-US" sz="1800" dirty="0" smtClean="0"/>
              <a:t>FOFO </a:t>
            </a:r>
            <a:r>
              <a:rPr lang="en-US" sz="1800" dirty="0"/>
              <a:t>100 </a:t>
            </a:r>
            <a:r>
              <a:rPr lang="en-US" sz="1800" dirty="0" smtClean="0"/>
              <a:t>A  </a:t>
            </a:r>
            <a:r>
              <a:rPr lang="en-US" sz="1800" dirty="0"/>
              <a:t>linear KV </a:t>
            </a:r>
            <a:r>
              <a:rPr lang="en-US" sz="1800" dirty="0" smtClean="0"/>
              <a:t>w/mismatch</a:t>
            </a:r>
            <a:endParaRPr lang="en-US" sz="1800" dirty="0"/>
          </a:p>
          <a:p>
            <a:pPr marL="256032" indent="-164592"/>
            <a:r>
              <a:rPr lang="en-US" sz="1800" dirty="0"/>
              <a:t>Result:  </a:t>
            </a:r>
            <a:r>
              <a:rPr lang="en-US" sz="1800" dirty="0" smtClean="0"/>
              <a:t>nonlinear </a:t>
            </a:r>
            <a:r>
              <a:rPr lang="en-US" sz="1800" dirty="0" err="1" smtClean="0"/>
              <a:t>decoherence</a:t>
            </a:r>
            <a:r>
              <a:rPr lang="en-US" sz="1800" dirty="0" smtClean="0"/>
              <a:t> suppresses halo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925236" y="879728"/>
            <a:ext cx="228620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D</a:t>
            </a:r>
            <a:r>
              <a:rPr lang="en-US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3600" b="1" i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–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0.7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3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needed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59</a:t>
            </a:fld>
            <a:endParaRPr lang="en-US" altLang="en-US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80755" y="118067"/>
          <a:ext cx="8794791" cy="65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779"/>
                <a:gridCol w="2056004"/>
                <a:gridCol w="1881963"/>
                <a:gridCol w="1935125"/>
                <a:gridCol w="1064920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FY15</a:t>
                      </a:r>
                      <a:endParaRPr 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FY16</a:t>
                      </a:r>
                      <a:endParaRPr 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FY17</a:t>
                      </a:r>
                      <a:endParaRPr 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Sum</a:t>
                      </a:r>
                      <a:endParaRPr 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</a:t>
                      </a:r>
                      <a:r>
                        <a:rPr lang="en-US" sz="1600" b="1" baseline="30000" dirty="0" smtClean="0"/>
                        <a:t>-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="1" dirty="0" smtClean="0"/>
                        <a:t>injector</a:t>
                      </a:r>
                      <a:r>
                        <a:rPr lang="en-US" sz="1600" dirty="0" smtClean="0"/>
                        <a:t> (finish HE </a:t>
                      </a:r>
                      <a:r>
                        <a:rPr lang="en-US" sz="1600" dirty="0" err="1" smtClean="0"/>
                        <a:t>beamline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6.8 FTE</a:t>
                      </a:r>
                      <a:endParaRPr lang="en-US" sz="1600" baseline="0" dirty="0" smtClean="0"/>
                    </a:p>
                    <a:p>
                      <a:pPr algn="r"/>
                      <a:r>
                        <a:rPr lang="en-US" sz="1600" baseline="0" dirty="0" smtClean="0"/>
                        <a:t>540k$ M&amp;S 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2,100k$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/>
                        <a:t>6.8 FTE</a:t>
                      </a:r>
                    </a:p>
                    <a:p>
                      <a:pPr algn="r"/>
                      <a:r>
                        <a:rPr lang="en-US" sz="1600" baseline="0" dirty="0" smtClean="0"/>
                        <a:t>540k$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2,100k$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/>
                        <a:t>IOTA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dirty="0" smtClean="0"/>
                        <a:t>build</a:t>
                      </a:r>
                      <a:r>
                        <a:rPr lang="en-US" sz="1600" baseline="0" dirty="0" smtClean="0"/>
                        <a:t> and commission)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2.9FTE</a:t>
                      </a:r>
                      <a:endParaRPr lang="en-US" sz="1600" baseline="0" dirty="0" smtClean="0"/>
                    </a:p>
                    <a:p>
                      <a:pPr algn="r"/>
                      <a:r>
                        <a:rPr lang="en-US" sz="1600" baseline="0" dirty="0" smtClean="0"/>
                        <a:t>580k$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1,230k$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2.2 FTE</a:t>
                      </a:r>
                    </a:p>
                    <a:p>
                      <a:pPr algn="r"/>
                      <a:r>
                        <a:rPr lang="en-US" sz="1600" baseline="0" dirty="0" smtClean="0"/>
                        <a:t>270k$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770k$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/>
                        <a:t>5.1 FTE</a:t>
                      </a:r>
                    </a:p>
                    <a:p>
                      <a:pPr algn="r"/>
                      <a:r>
                        <a:rPr lang="en-US" sz="1600" baseline="0" dirty="0" smtClean="0"/>
                        <a:t>850k$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2,000k$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 injector </a:t>
                      </a:r>
                      <a:r>
                        <a:rPr lang="en-US" sz="1600" dirty="0" smtClean="0"/>
                        <a:t>(move and commission)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2.4 FTE</a:t>
                      </a:r>
                      <a:endParaRPr lang="en-US" sz="1600" baseline="0" dirty="0" smtClean="0"/>
                    </a:p>
                    <a:p>
                      <a:pPr algn="r"/>
                      <a:r>
                        <a:rPr lang="en-US" sz="1600" baseline="0" dirty="0" smtClean="0"/>
                        <a:t>680k$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1,230k$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2.4 FTE</a:t>
                      </a:r>
                      <a:endParaRPr lang="en-US" sz="1600" baseline="0" dirty="0" smtClean="0"/>
                    </a:p>
                    <a:p>
                      <a:pPr algn="r"/>
                      <a:r>
                        <a:rPr lang="en-US" sz="1600" baseline="0" dirty="0" smtClean="0"/>
                        <a:t>580k$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1,130k$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/>
                        <a:t>4.8 FTE</a:t>
                      </a:r>
                    </a:p>
                    <a:p>
                      <a:pPr algn="r"/>
                      <a:r>
                        <a:rPr lang="en-US" sz="1600" baseline="0" dirty="0" smtClean="0"/>
                        <a:t>1,260k$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</a:rPr>
                        <a:t>2,360k$</a:t>
                      </a:r>
                      <a:endParaRPr lang="en-US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smtClean="0">
                          <a:effectLst/>
                        </a:rPr>
                        <a:t>Total</a:t>
                      </a:r>
                      <a:r>
                        <a:rPr lang="en-US" sz="1600" b="1" baseline="0" smtClean="0">
                          <a:effectLst/>
                        </a:rPr>
                        <a:t> Construction</a:t>
                      </a:r>
                      <a:endParaRPr lang="en-US" sz="16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effectLst/>
                        </a:rPr>
                        <a:t>9.7 FTE</a:t>
                      </a:r>
                      <a:endParaRPr lang="en-US" sz="1600" b="1" baseline="0" dirty="0" smtClean="0">
                        <a:effectLst/>
                      </a:endParaRPr>
                    </a:p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1,120k$ M&amp;S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</a:rPr>
                        <a:t>3,330k$</a:t>
                      </a:r>
                      <a:endParaRPr lang="en-US" sz="1600" b="1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effectLst/>
                        </a:rPr>
                        <a:t>3.6 FTE</a:t>
                      </a:r>
                      <a:endParaRPr lang="en-US" sz="1600" b="1" baseline="0" dirty="0" smtClean="0">
                        <a:effectLst/>
                      </a:endParaRPr>
                    </a:p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950k$ M&amp;S 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</a:rPr>
                        <a:t>2,000k$</a:t>
                      </a:r>
                      <a:endParaRPr lang="en-US" sz="1600" b="1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effectLst/>
                        </a:rPr>
                        <a:t>2.4 FTE</a:t>
                      </a:r>
                      <a:endParaRPr lang="en-US" sz="1600" b="1" baseline="0" dirty="0" smtClean="0">
                        <a:effectLst/>
                      </a:endParaRPr>
                    </a:p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580k$ M&amp;S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</a:rPr>
                        <a:t>1,130k$</a:t>
                      </a:r>
                      <a:endParaRPr lang="en-US" sz="1600" b="1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15.7 FTE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2,650k$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</a:rPr>
                        <a:t>6,460k$</a:t>
                      </a:r>
                      <a:endParaRPr lang="en-US" sz="1600" b="1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Research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4.4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1,140k$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5.2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160k$ M&amp;S 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1,410k$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5.5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360k$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1,800k$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User Support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4.6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160k$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1,220k$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6.0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350k$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1,730k$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6.8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350k$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1,910k$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Facility Operations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2.5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320k$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890k$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3.5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650k$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1,450k$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4.5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670k$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1,590k$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6,580k$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6,590k$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6,430k$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19,600</a:t>
                      </a:r>
                      <a:endParaRPr lang="en-US" sz="16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8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433015"/>
            <a:ext cx="8763000" cy="291826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Highlights of </a:t>
            </a:r>
            <a:r>
              <a:rPr lang="en-US" sz="3600" dirty="0" err="1" smtClean="0">
                <a:solidFill>
                  <a:srgbClr val="000000"/>
                </a:solidFill>
              </a:rPr>
              <a:t>Fermilab’s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Accelerator Program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2012-2014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7315200" y="61722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dirty="0">
                <a:latin typeface="Times New Roman" pitchFamily="18" charset="0"/>
              </a:rPr>
              <a:t>Page</a:t>
            </a:r>
            <a:r>
              <a:rPr lang="en-US" sz="2400" dirty="0">
                <a:latin typeface="Times New Roman" pitchFamily="18" charset="0"/>
              </a:rPr>
              <a:t> </a:t>
            </a:r>
            <a:fld id="{CBFC5243-F953-475D-B74E-60DED5B5B805}" type="slidenum">
              <a:rPr lang="en-US" sz="1200">
                <a:latin typeface="Times New Roman" pitchFamily="18" charset="0"/>
              </a:rPr>
              <a:pPr algn="r" eaLnBrk="0" hangingPunct="0">
                <a:spcBef>
                  <a:spcPct val="50000"/>
                </a:spcBef>
              </a:pPr>
              <a:t>6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245477" y="6515100"/>
            <a:ext cx="544529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52400" y="6508750"/>
            <a:ext cx="5373688" cy="241300"/>
          </a:xfrm>
        </p:spPr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0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742061" y="149544"/>
            <a:ext cx="8108950" cy="481127"/>
          </a:xfrm>
        </p:spPr>
        <p:txBody>
          <a:bodyPr/>
          <a:lstStyle/>
          <a:p>
            <a:r>
              <a:rPr lang="en-US" altLang="en-US" sz="3200" dirty="0" smtClean="0"/>
              <a:t>Proposed ASTA Funding in FY 15, 16, 17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742129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1" y="1598189"/>
          <a:ext cx="9048304" cy="337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713"/>
                <a:gridCol w="1722474"/>
                <a:gridCol w="1690577"/>
                <a:gridCol w="1743440"/>
                <a:gridCol w="13081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FY15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FY16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FY17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7030A0"/>
                          </a:solidFill>
                        </a:rPr>
                        <a:t>Comm.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Req’d</a:t>
                      </a:r>
                      <a:endParaRPr lang="en-US" sz="20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6,580k$</a:t>
                      </a:r>
                      <a:endParaRPr lang="en-US" sz="20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6,590k$</a:t>
                      </a:r>
                      <a:endParaRPr lang="en-US" sz="20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6,430k$</a:t>
                      </a:r>
                      <a:endParaRPr lang="en-US" sz="20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solidFill>
                            <a:srgbClr val="000000"/>
                          </a:solidFill>
                        </a:rPr>
                        <a:t>(see previous slide,</a:t>
                      </a:r>
                      <a:r>
                        <a:rPr lang="en-US" sz="1050" baseline="0" dirty="0" smtClean="0">
                          <a:solidFill>
                            <a:srgbClr val="000000"/>
                          </a:solidFill>
                        </a:rPr>
                        <a:t> bottom</a:t>
                      </a:r>
                      <a:r>
                        <a:rPr lang="en-US" sz="105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05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GARD for ASTA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2,250k$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2,300k$ 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2,300k$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SRF &amp; 18 (scenario 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3.0FTE</a:t>
                      </a:r>
                      <a:r>
                        <a:rPr lang="en-US" baseline="0" dirty="0" smtClean="0"/>
                        <a:t>=690k$</a:t>
                      </a:r>
                    </a:p>
                    <a:p>
                      <a:pPr algn="r"/>
                      <a:r>
                        <a:rPr lang="en-US" baseline="0" dirty="0" smtClean="0"/>
                        <a:t>M&amp;S =330k$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1,020k$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</a:t>
                      </a:r>
                      <a:r>
                        <a:rPr lang="en-US" baseline="0" dirty="0" smtClean="0"/>
                        <a:t> NML Facility Ops**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3.3FTE</a:t>
                      </a:r>
                      <a:r>
                        <a:rPr lang="en-US" baseline="0" dirty="0" smtClean="0"/>
                        <a:t>=760k$</a:t>
                      </a:r>
                    </a:p>
                    <a:p>
                      <a:pPr algn="r"/>
                      <a:r>
                        <a:rPr lang="en-US" baseline="0" dirty="0" smtClean="0"/>
                        <a:t>M&amp;S =0k$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760k$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3.3FTE</a:t>
                      </a:r>
                      <a:r>
                        <a:rPr lang="en-US" baseline="0" dirty="0" smtClean="0"/>
                        <a:t>=760k$</a:t>
                      </a:r>
                    </a:p>
                    <a:p>
                      <a:pPr algn="r"/>
                      <a:r>
                        <a:rPr lang="en-US" baseline="0" dirty="0" smtClean="0"/>
                        <a:t>M&amp;S =0k$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760k$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3.3FTE</a:t>
                      </a:r>
                      <a:r>
                        <a:rPr lang="en-US" baseline="0" dirty="0" smtClean="0"/>
                        <a:t>=760k$</a:t>
                      </a:r>
                    </a:p>
                    <a:p>
                      <a:pPr algn="r"/>
                      <a:r>
                        <a:rPr lang="en-US" baseline="0" dirty="0" smtClean="0"/>
                        <a:t>M&amp;S =0k$</a:t>
                      </a:r>
                    </a:p>
                    <a:p>
                      <a:pPr algn="r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760k$</a:t>
                      </a: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NEED</a:t>
                      </a:r>
                      <a:r>
                        <a:rPr lang="en-US" sz="2000" b="1" u="sng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DOE</a:t>
                      </a:r>
                      <a:r>
                        <a:rPr lang="en-US" sz="2000" b="1" u="sng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="1" u="sng" baseline="0" dirty="0" err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suppl</a:t>
                      </a:r>
                      <a:endParaRPr lang="en-US" sz="2000" b="1" u="sng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2,550k$</a:t>
                      </a:r>
                      <a:endParaRPr lang="en-US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3,530k$</a:t>
                      </a:r>
                      <a:endParaRPr lang="en-US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3,370k$</a:t>
                      </a:r>
                      <a:endParaRPr lang="en-US" sz="2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rgbClr val="000000"/>
                          </a:solidFill>
                        </a:rPr>
                        <a:t>9,450k$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6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IOTA/ASTA Resources in FY18 and beyond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61</a:t>
            </a:fld>
            <a:endParaRPr lang="en-US" altLang="en-US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563345" y="1032467"/>
          <a:ext cx="4075449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622"/>
                <a:gridCol w="2079827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7030A0"/>
                          </a:solidFill>
                        </a:rPr>
                        <a:t>FY18</a:t>
                      </a:r>
                      <a:endParaRPr lang="en-US" sz="24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Research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5.5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420k$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1,860k$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User Support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7.3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350k$ M&amp;S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2,070k$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Facility Operations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4.8 FTE</a:t>
                      </a:r>
                      <a:endParaRPr lang="en-US" sz="16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670k$ M&amp;S </a:t>
                      </a:r>
                    </a:p>
                    <a:p>
                      <a:pPr algn="r"/>
                      <a:r>
                        <a:rPr lang="en-US" sz="1600" baseline="0" dirty="0" smtClean="0">
                          <a:solidFill>
                            <a:srgbClr val="7030A0"/>
                          </a:solidFill>
                        </a:rPr>
                        <a:t>1,590k$</a:t>
                      </a:r>
                      <a:endParaRPr lang="en-US" sz="1600" dirty="0" smtClean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effectLst/>
                        </a:rPr>
                        <a:t>Total</a:t>
                      </a:r>
                      <a:r>
                        <a:rPr lang="en-US" sz="1600" b="1" baseline="0" dirty="0" smtClean="0">
                          <a:effectLst/>
                        </a:rPr>
                        <a:t> ASTA</a:t>
                      </a:r>
                      <a:endParaRPr lang="en-US" sz="16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effectLst/>
                        </a:rPr>
                        <a:t>17.6 FTE</a:t>
                      </a:r>
                      <a:endParaRPr lang="en-US" sz="1600" b="1" baseline="0" dirty="0" smtClean="0">
                        <a:effectLst/>
                      </a:endParaRPr>
                    </a:p>
                    <a:p>
                      <a:pPr algn="r"/>
                      <a:r>
                        <a:rPr lang="en-US" sz="1600" b="1" baseline="0" dirty="0" smtClean="0">
                          <a:effectLst/>
                        </a:rPr>
                        <a:t>1,440k$ M&amp;S</a:t>
                      </a:r>
                    </a:p>
                    <a:p>
                      <a:pPr algn="r"/>
                      <a:r>
                        <a:rPr lang="en-US" sz="1600" b="1" baseline="0" dirty="0" smtClean="0">
                          <a:solidFill>
                            <a:srgbClr val="7030A0"/>
                          </a:solidFill>
                          <a:effectLst/>
                        </a:rPr>
                        <a:t>5,660k$</a:t>
                      </a:r>
                      <a:endParaRPr lang="en-US" sz="1600" b="1" dirty="0" smtClean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Out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of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: KA2501012</a:t>
                      </a:r>
                    </a:p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          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KA2202021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4,900k$ </a:t>
                      </a:r>
                    </a:p>
                    <a:p>
                      <a:pPr algn="r"/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</a:rPr>
                        <a:t>760k$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 </a:t>
            </a:r>
            <a:r>
              <a:rPr lang="en-US" dirty="0"/>
              <a:t>and Test Facilities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669192"/>
              </p:ext>
            </p:extLst>
          </p:nvPr>
        </p:nvGraphicFramePr>
        <p:xfrm>
          <a:off x="306039" y="1601470"/>
          <a:ext cx="8517635" cy="387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338"/>
                <a:gridCol w="1352872"/>
                <a:gridCol w="870676"/>
                <a:gridCol w="1271085"/>
                <a:gridCol w="1915148"/>
                <a:gridCol w="1901516"/>
              </a:tblGrid>
              <a:tr h="0">
                <a:tc>
                  <a:txBody>
                    <a:bodyPr/>
                    <a:lstStyle/>
                    <a:p>
                      <a:pPr marL="0" marR="16319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C00000"/>
                          </a:solidFill>
                          <a:effectLst/>
                        </a:rPr>
                        <a:t>Facility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Purpose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Beam-type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uniqueness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status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ASTA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SRF, energy &amp; intensity frontier 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r>
                        <a:rPr lang="en-US" sz="1000" baseline="300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 MeV and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 MeV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 repetition rate, high peak &amp; average bright-ness beam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Commissioning, ~20 MeV electrons expected in CY 2014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IOTA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R&amp;D towards multi-MW beams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r>
                        <a:rPr lang="en-US" sz="1000" baseline="30000">
                          <a:effectLst/>
                        </a:rPr>
                        <a:t>-</a:t>
                      </a:r>
                      <a:r>
                        <a:rPr lang="en-US" sz="1000">
                          <a:effectLst/>
                        </a:rPr>
                        <a:t>/p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 MeV (p)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 MeV (e</a:t>
                      </a:r>
                      <a:r>
                        <a:rPr lang="en-US" sz="1000" baseline="30000">
                          <a:effectLst/>
                        </a:rPr>
                        <a:t>-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Ring suited for integrable optics and SC-compen-sation expt’s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Under construction, operational estimated in 2017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PXIE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PIP-II, intensity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 MeV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High-I CW, SRF, chopped beams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Ion source 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CMTS-1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SRF cryomodule testing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CW and pulsed RF at various frequencies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Under construction,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operational FY2016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VTS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SRF, energy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325/650/1300 MHz bare cavities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2/3 stands 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MDB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SRF, energy &amp; intensity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325/650/1300/ 3900 MHz dressed cavities and couplers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3/4 areas 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SC magnet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Energy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1.9K-4.5K, 30kA</a:t>
                      </a:r>
                      <a:endParaRPr lang="en-US" sz="12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1000">
                          <a:effectLst/>
                        </a:rPr>
                        <a:t>0.6m x 3.7m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HBESL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r>
                        <a:rPr lang="en-US" sz="1000" baseline="30000">
                          <a:effectLst/>
                        </a:rPr>
                        <a:t>-</a:t>
                      </a:r>
                      <a:r>
                        <a:rPr lang="en-US" sz="1000">
                          <a:effectLst/>
                        </a:rPr>
                        <a:t> source R&amp;D, stewardship, education, energy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</a:t>
                      </a:r>
                      <a:r>
                        <a:rPr lang="en-US" sz="1000" baseline="300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≤5 MeV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Electron source coupled with multiple laser systems, emittance exchange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MI-8 </a:t>
                      </a:r>
                      <a:r>
                        <a:rPr lang="en-US" sz="1100" dirty="0" err="1">
                          <a:solidFill>
                            <a:srgbClr val="C00000"/>
                          </a:solidFill>
                          <a:effectLst/>
                        </a:rPr>
                        <a:t>targetry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High Power Targetry, intensity frontier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 kA pulsed PS for horn testing, CNC TIG welder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Operational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C00000"/>
                          </a:solidFill>
                          <a:effectLst/>
                        </a:rPr>
                        <a:t>MTA</a:t>
                      </a:r>
                      <a:endParaRPr lang="en-US" sz="12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Muon source R&amp;D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p/H-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400 MeV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Combination of beam, RF, SC magnet, cryo</a:t>
                      </a:r>
                      <a:endParaRPr lang="en-US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Operational</a:t>
                      </a:r>
                      <a:endParaRPr lang="en-US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435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107950" y="49212"/>
            <a:ext cx="8503787" cy="674119"/>
          </a:xfrm>
        </p:spPr>
        <p:txBody>
          <a:bodyPr/>
          <a:lstStyle/>
          <a:p>
            <a:r>
              <a:rPr lang="en-US" dirty="0" smtClean="0"/>
              <a:t>FNAL Accelerator Program: Major Drivers/Developments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idx="1"/>
          </p:nvPr>
        </p:nvSpPr>
        <p:spPr>
          <a:xfrm>
            <a:off x="107950" y="862534"/>
            <a:ext cx="8991600" cy="5332413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Beam physics limitations on the FNAL accelerator complex performance: 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PIP, beam studies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Document </a:t>
            </a:r>
            <a:r>
              <a:rPr lang="en-US" sz="2800" dirty="0" err="1" smtClean="0">
                <a:solidFill>
                  <a:srgbClr val="000000"/>
                </a:solidFill>
              </a:rPr>
              <a:t>Tevatron</a:t>
            </a:r>
            <a:r>
              <a:rPr lang="en-US" sz="2800" dirty="0" smtClean="0">
                <a:solidFill>
                  <a:srgbClr val="000000"/>
                </a:solidFill>
              </a:rPr>
              <a:t> legacy in beam physics</a:t>
            </a:r>
            <a:endParaRPr lang="en-US" sz="2800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for the benefit of </a:t>
            </a:r>
            <a:r>
              <a:rPr lang="en-US" dirty="0" smtClean="0">
                <a:solidFill>
                  <a:srgbClr val="000000"/>
                </a:solidFill>
              </a:rPr>
              <a:t>accelerator </a:t>
            </a:r>
            <a:r>
              <a:rPr lang="en-US" dirty="0">
                <a:solidFill>
                  <a:srgbClr val="000000"/>
                </a:solidFill>
              </a:rPr>
              <a:t>science and future </a:t>
            </a:r>
            <a:r>
              <a:rPr lang="en-US" dirty="0" smtClean="0">
                <a:solidFill>
                  <a:srgbClr val="000000"/>
                </a:solidFill>
              </a:rPr>
              <a:t>colliders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R&amp;D and design effort toward next facility: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ILC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0000"/>
                </a:solidFill>
              </a:rPr>
              <a:t>Project-X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PIP-II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Integral part of community planning (Snowmass, P5)</a:t>
            </a:r>
          </a:p>
          <a:p>
            <a:pPr>
              <a:buFontTx/>
              <a:buNone/>
              <a:defRPr/>
            </a:pPr>
            <a:endParaRPr lang="en-US" sz="400" i="1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Establish R&amp;D beam facilities for the next- and generation-after next machines: 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NML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ASTA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IOTA</a:t>
            </a:r>
          </a:p>
          <a:p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Collaboration with Universities &amp; Training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1509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BD5FAB-C3AA-4578-9799-496AB2DF5910}" type="slidenum">
              <a:rPr lang="en-US" sz="1200" smtClean="0">
                <a:solidFill>
                  <a:srgbClr val="FFFFFF"/>
                </a:solidFill>
              </a:rPr>
              <a:pPr eaLnBrk="1" hangingPunct="1"/>
              <a:t>7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2/11/2015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</p:spPr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936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5A9F18-4A4E-4B1E-AACB-2E040DEC7592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9850"/>
            <a:ext cx="8763000" cy="53975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Main Injector: </a:t>
            </a:r>
            <a:r>
              <a:rPr lang="en-US" sz="3200" i="1" dirty="0" smtClean="0"/>
              <a:t>e-</a:t>
            </a:r>
            <a:r>
              <a:rPr lang="en-US" sz="3200" dirty="0" smtClean="0"/>
              <a:t> Cloud Experimental Station</a:t>
            </a:r>
          </a:p>
        </p:txBody>
      </p:sp>
      <p:sp>
        <p:nvSpPr>
          <p:cNvPr id="612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15775"/>
            <a:ext cx="5600700" cy="332282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76213" indent="-176213" eaLnBrk="1" hangingPunct="1">
              <a:lnSpc>
                <a:spcPct val="90000"/>
              </a:lnSpc>
              <a:buFontTx/>
              <a:buNone/>
              <a:defRPr/>
            </a:pP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E-Cloud Station in Main Injector :</a:t>
            </a:r>
          </a:p>
          <a:p>
            <a:pPr marL="176213" indent="-176213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2 experimental Chambers (coated and SS)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Test various coatings for ECloud suppression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Measure spatial extinction of </a:t>
            </a:r>
            <a:r>
              <a:rPr lang="en-US" sz="1600" dirty="0" err="1" smtClean="0">
                <a:solidFill>
                  <a:srgbClr val="000000"/>
                </a:solidFill>
              </a:rPr>
              <a:t>ECloud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176213" indent="-176213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3 Fermilab and 1 Argonne RFA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Retarding Field Analyzers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Directly measure electron flux</a:t>
            </a:r>
          </a:p>
          <a:p>
            <a:pPr marL="168275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3 microwave antennas and 2 absorbers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Measure </a:t>
            </a:r>
            <a:r>
              <a:rPr lang="en-US" sz="1600" dirty="0" err="1" smtClean="0">
                <a:solidFill>
                  <a:srgbClr val="000000"/>
                </a:solidFill>
              </a:rPr>
              <a:t>ECloud</a:t>
            </a:r>
            <a:r>
              <a:rPr lang="en-US" sz="1600" dirty="0" smtClean="0">
                <a:solidFill>
                  <a:srgbClr val="000000"/>
                </a:solidFill>
              </a:rPr>
              <a:t> density by phase delay of microwaves</a:t>
            </a:r>
          </a:p>
          <a:p>
            <a:pPr marL="168275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So far, three materials tested: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TiN</a:t>
            </a:r>
            <a:r>
              <a:rPr lang="en-US" sz="1600" dirty="0" smtClean="0">
                <a:solidFill>
                  <a:srgbClr val="000000"/>
                </a:solidFill>
              </a:rPr>
              <a:t> (2009-10) – suppressed vs. Stainless (5-1000x)</a:t>
            </a: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l-GR" sz="1600" dirty="0" smtClean="0">
                <a:solidFill>
                  <a:srgbClr val="000000"/>
                </a:solidFill>
              </a:rPr>
              <a:t>α</a:t>
            </a:r>
            <a:r>
              <a:rPr lang="en-US" sz="1600" dirty="0" smtClean="0">
                <a:solidFill>
                  <a:srgbClr val="000000"/>
                </a:solidFill>
              </a:rPr>
              <a:t>-C (2010-12, from CERN) – similar suppression as </a:t>
            </a:r>
            <a:r>
              <a:rPr lang="en-US" sz="1600" dirty="0" err="1" smtClean="0">
                <a:solidFill>
                  <a:srgbClr val="000000"/>
                </a:solidFill>
              </a:rPr>
              <a:t>TiN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568325" lvl="1" indent="-231775" eaLnBrk="1" hangingPunct="1"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DLC (2013-, from KEK) – Awaiting the return of beam</a:t>
            </a:r>
          </a:p>
        </p:txBody>
      </p:sp>
      <p:pic>
        <p:nvPicPr>
          <p:cNvPr id="2053" name="Picture 4" descr="rfa1"/>
          <p:cNvPicPr>
            <a:picLocks noChangeAspect="1" noChangeArrowheads="1"/>
          </p:cNvPicPr>
          <p:nvPr/>
        </p:nvPicPr>
        <p:blipFill>
          <a:blip r:embed="rId3" cstate="print"/>
          <a:srcRect l="3423" t="8694" r="11862" b="3151"/>
          <a:stretch>
            <a:fillRect/>
          </a:stretch>
        </p:blipFill>
        <p:spPr bwMode="auto">
          <a:xfrm>
            <a:off x="5616287" y="762000"/>
            <a:ext cx="3261013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5556250" y="2879725"/>
            <a:ext cx="1317625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Fermilab RFA</a:t>
            </a:r>
          </a:p>
        </p:txBody>
      </p:sp>
      <p:sp>
        <p:nvSpPr>
          <p:cNvPr id="2091" name="Line 82"/>
          <p:cNvSpPr>
            <a:spLocks noChangeShapeType="1"/>
          </p:cNvSpPr>
          <p:nvPr/>
        </p:nvSpPr>
        <p:spPr bwMode="auto">
          <a:xfrm flipH="1">
            <a:off x="8077200" y="5159375"/>
            <a:ext cx="838200" cy="0"/>
          </a:xfrm>
          <a:prstGeom prst="line">
            <a:avLst/>
          </a:prstGeom>
          <a:noFill/>
          <a:ln w="34925" cap="rnd">
            <a:solidFill>
              <a:srgbClr val="333399"/>
            </a:solidFill>
            <a:prstDash val="sysDot"/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34" y="3370491"/>
            <a:ext cx="3341566" cy="329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3962400"/>
            <a:ext cx="56162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Augmented by comprehensive simulations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Utilization </a:t>
            </a:r>
            <a:r>
              <a:rPr lang="en-US" sz="2000" dirty="0">
                <a:solidFill>
                  <a:srgbClr val="000000"/>
                </a:solidFill>
              </a:rPr>
              <a:t>of </a:t>
            </a:r>
            <a:r>
              <a:rPr lang="en-US" sz="2000" dirty="0" smtClean="0">
                <a:solidFill>
                  <a:srgbClr val="000000"/>
                </a:solidFill>
              </a:rPr>
              <a:t>SYNERGIA and </a:t>
            </a:r>
            <a:r>
              <a:rPr lang="en-US" sz="2000" dirty="0" err="1" smtClean="0">
                <a:solidFill>
                  <a:srgbClr val="000000"/>
                </a:solidFill>
              </a:rPr>
              <a:t>ComPASS</a:t>
            </a:r>
            <a:r>
              <a:rPr lang="en-US" sz="2000" dirty="0" smtClean="0">
                <a:solidFill>
                  <a:srgbClr val="000000"/>
                </a:solidFill>
              </a:rPr>
              <a:t> tools :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800" i="1" dirty="0" err="1">
                <a:solidFill>
                  <a:srgbClr val="000000"/>
                </a:solidFill>
              </a:rPr>
              <a:t>ComPASS</a:t>
            </a:r>
            <a:r>
              <a:rPr lang="en-US" sz="1800" i="1" dirty="0">
                <a:solidFill>
                  <a:srgbClr val="000000"/>
                </a:solidFill>
              </a:rPr>
              <a:t> VORPAL e-cloud simulation of MI experiments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Model </a:t>
            </a:r>
            <a:r>
              <a:rPr lang="en-US" sz="2000" dirty="0" smtClean="0">
                <a:solidFill>
                  <a:srgbClr val="000000"/>
                </a:solidFill>
              </a:rPr>
              <a:t>microwave experiment </a:t>
            </a:r>
            <a:r>
              <a:rPr lang="en-US" sz="2000" dirty="0">
                <a:solidFill>
                  <a:srgbClr val="000000"/>
                </a:solidFill>
              </a:rPr>
              <a:t>(only </a:t>
            </a:r>
            <a:r>
              <a:rPr lang="en-US" sz="2000" dirty="0" smtClean="0">
                <a:solidFill>
                  <a:srgbClr val="000000"/>
                </a:solidFill>
              </a:rPr>
              <a:t>possible with </a:t>
            </a:r>
            <a:r>
              <a:rPr lang="en-US" sz="2000" dirty="0" err="1">
                <a:solidFill>
                  <a:srgbClr val="000000"/>
                </a:solidFill>
              </a:rPr>
              <a:t>ComPASS</a:t>
            </a:r>
            <a:r>
              <a:rPr lang="en-US" sz="2000" dirty="0">
                <a:solidFill>
                  <a:srgbClr val="000000"/>
                </a:solidFill>
              </a:rPr>
              <a:t> tools), </a:t>
            </a:r>
            <a:r>
              <a:rPr lang="en-US" sz="2000" dirty="0" smtClean="0">
                <a:solidFill>
                  <a:srgbClr val="000000"/>
                </a:solidFill>
              </a:rPr>
              <a:t>RFA response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ode comparisons with </a:t>
            </a:r>
            <a:r>
              <a:rPr lang="en-US" sz="2000" dirty="0">
                <a:solidFill>
                  <a:srgbClr val="000000"/>
                </a:solidFill>
              </a:rPr>
              <a:t>“standard” tools such </a:t>
            </a:r>
            <a:r>
              <a:rPr lang="en-US" sz="2000" dirty="0" smtClean="0">
                <a:solidFill>
                  <a:srgbClr val="000000"/>
                </a:solidFill>
              </a:rPr>
              <a:t>as POSINST</a:t>
            </a:r>
            <a:endParaRPr lang="en-US" sz="2000" dirty="0">
              <a:solidFill>
                <a:srgbClr val="000000"/>
              </a:solidFill>
            </a:endParaRPr>
          </a:p>
          <a:p>
            <a:pPr algn="l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73875" y="2861101"/>
            <a:ext cx="22098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solidFill>
                  <a:srgbClr val="FFFF00"/>
                </a:solidFill>
              </a:rPr>
              <a:t>R.Zwaska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43600" y="3429000"/>
            <a:ext cx="278129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>
              <a:defRPr/>
            </a:pPr>
            <a:r>
              <a:rPr lang="en-US" sz="1800" dirty="0" err="1" smtClean="0">
                <a:solidFill>
                  <a:srgbClr val="C00000"/>
                </a:solidFill>
              </a:rPr>
              <a:t>P.Lebrun</a:t>
            </a:r>
            <a:r>
              <a:rPr lang="en-US" sz="1800" dirty="0" smtClean="0">
                <a:solidFill>
                  <a:srgbClr val="C00000"/>
                </a:solidFill>
              </a:rPr>
              <a:t>, </a:t>
            </a:r>
            <a:r>
              <a:rPr lang="en-US" sz="1800" dirty="0" err="1" smtClean="0">
                <a:solidFill>
                  <a:srgbClr val="C00000"/>
                </a:solidFill>
              </a:rPr>
              <a:t>J.Amundson</a:t>
            </a:r>
            <a:r>
              <a:rPr lang="en-US" sz="1800" dirty="0" smtClean="0">
                <a:solidFill>
                  <a:srgbClr val="C00000"/>
                </a:solidFill>
              </a:rPr>
              <a:t>,  </a:t>
            </a:r>
            <a:r>
              <a:rPr lang="en-US" sz="1800" dirty="0" err="1" smtClean="0">
                <a:solidFill>
                  <a:srgbClr val="C00000"/>
                </a:solidFill>
              </a:rPr>
              <a:t>P.Spentzouris</a:t>
            </a:r>
            <a:r>
              <a:rPr lang="en-US" sz="1800" dirty="0" smtClean="0">
                <a:solidFill>
                  <a:srgbClr val="C00000"/>
                </a:solidFill>
              </a:rPr>
              <a:t>, et al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| FNAL Institutional review, 02/10-13/2015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923071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000" i="1" dirty="0" err="1" smtClean="0">
                <a:latin typeface="Helvetica" pitchFamily="34" charset="0"/>
              </a:rPr>
              <a:t>Synergia</a:t>
            </a:r>
            <a:r>
              <a:rPr lang="en-US" altLang="en-US" sz="4000" dirty="0" smtClean="0">
                <a:latin typeface="Helvetica" pitchFamily="34" charset="0"/>
              </a:rPr>
              <a:t>: Accelerator Modeling Tool</a:t>
            </a:r>
          </a:p>
        </p:txBody>
      </p:sp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2/11/2015</a:t>
            </a:r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34" charset="0"/>
              </a:rPr>
              <a:t>V.Shiltsev | FNAL Institutional review, 02/10-13/2015</a:t>
            </a:r>
            <a:endParaRPr lang="en-US" altLang="en-US" sz="900" b="1" smtClean="0">
              <a:solidFill>
                <a:srgbClr val="004C97"/>
              </a:solidFill>
              <a:latin typeface="Helvetica" pitchFamily="34" charset="0"/>
            </a:endParaRPr>
          </a:p>
        </p:txBody>
      </p:sp>
      <p:sp>
        <p:nvSpPr>
          <p:cNvPr id="1434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B7E5B26-469F-4D0C-95FC-B1CF7EE45CB5}" type="slidenum">
              <a:rPr lang="en-US" altLang="en-US" sz="900">
                <a:solidFill>
                  <a:srgbClr val="004C97"/>
                </a:solidFill>
                <a:latin typeface="Helvetica" pitchFamily="34" charset="0"/>
              </a:rPr>
              <a:pPr eaLnBrk="1" hangingPunct="1"/>
              <a:t>9</a:t>
            </a:fld>
            <a:endParaRPr lang="en-US" altLang="en-US" sz="900">
              <a:solidFill>
                <a:srgbClr val="004C97"/>
              </a:solidFill>
              <a:latin typeface="Helvetic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47" y="846138"/>
            <a:ext cx="412750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858838"/>
            <a:ext cx="4559300" cy="2309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Beam Dynamics Framework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Developed at Fermilab with support from SciDAC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Collective effects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Fully nonlinear single-particle dynamics</a:t>
            </a:r>
          </a:p>
        </p:txBody>
      </p:sp>
      <p:grpSp>
        <p:nvGrpSpPr>
          <p:cNvPr id="14343" name="Group 3"/>
          <p:cNvGrpSpPr>
            <a:grpSpLocks/>
          </p:cNvGrpSpPr>
          <p:nvPr/>
        </p:nvGrpSpPr>
        <p:grpSpPr bwMode="auto">
          <a:xfrm>
            <a:off x="457200" y="3171825"/>
            <a:ext cx="2917825" cy="2892206"/>
            <a:chOff x="5921378" y="2840146"/>
            <a:chExt cx="2917563" cy="2891718"/>
          </a:xfrm>
        </p:grpSpPr>
        <p:sp>
          <p:nvSpPr>
            <p:cNvPr id="3" name="TextBox 2"/>
            <p:cNvSpPr txBox="1"/>
            <p:nvPr/>
          </p:nvSpPr>
          <p:spPr>
            <a:xfrm>
              <a:off x="5921378" y="3700206"/>
              <a:ext cx="1896893" cy="20316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latin typeface="Calibri" charset="0"/>
                  <a:ea typeface="ＭＳ Ｐゴシック" charset="0"/>
                  <a:cs typeface="ＭＳ Ｐゴシック" charset="0"/>
                </a:rPr>
                <a:t>Synergia run on everything from laptops to supercomputers</a:t>
              </a:r>
            </a:p>
            <a:p>
              <a:pPr marL="342900" indent="-342900">
                <a:buFont typeface="Arial"/>
                <a:buChar char="•"/>
                <a:defRPr/>
              </a:pPr>
              <a:r>
                <a:rPr lang="en-US" sz="1800" dirty="0">
                  <a:latin typeface="Calibri" charset="0"/>
                  <a:ea typeface="ＭＳ Ｐゴシック" charset="0"/>
                  <a:cs typeface="ＭＳ Ｐゴシック" charset="0"/>
                </a:rPr>
                <a:t>MIC and GPU versions in development</a:t>
              </a: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241" y="3951209"/>
              <a:ext cx="966700" cy="966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241" y="2840146"/>
              <a:ext cx="963525" cy="96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378" y="2840146"/>
              <a:ext cx="1288934" cy="96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xmlns:r="http://schemas.openxmlformats.org/officeDocument/2006/relationships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457200" y="6950075"/>
            <a:ext cx="2649538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5pPr>
            <a:lvl6pPr marL="2514600" indent="-22860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6pPr>
            <a:lvl7pPr marL="2971800" indent="-22860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7pPr>
            <a:lvl8pPr marL="3429000" indent="-22860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8pPr>
            <a:lvl9pPr marL="3886200" indent="-22860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Roboto" charset="0"/>
                <a:ea typeface="ＭＳ Ｐゴシック" charset="0"/>
                <a:cs typeface="WenQuanYi Zen Hei Sharp" charset="0"/>
              </a:defRPr>
            </a:lvl9pPr>
          </a:lstStyle>
          <a:p>
            <a:pPr>
              <a:defRPr/>
            </a:pPr>
            <a:r>
              <a:rPr lang="en-US" smtClean="0"/>
              <a:t>laptops and desktops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8945" y="3204826"/>
            <a:ext cx="5202386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Modeling Fermilab and CERN Machines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Booster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Space charge + wakefields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Main Injector and Recycler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Slip stacking with space charge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CERN Injectors for HL-HLC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Space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charge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(more in parallel Session 5C)</a:t>
            </a:r>
            <a:endParaRPr lang="en-US" b="1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612309" y="3549911"/>
            <a:ext cx="4505237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rIns="0">
            <a:spAutoFit/>
          </a:bodyPr>
          <a:lstStyle/>
          <a:p>
            <a:pPr algn="l">
              <a:defRPr/>
            </a:pP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P.Spentzouris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J.Amundson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E.Stern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et al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7097</TotalTime>
  <Words>4746</Words>
  <Application>Microsoft Office PowerPoint</Application>
  <PresentationFormat>On-screen Show (4:3)</PresentationFormat>
  <Paragraphs>1029</Paragraphs>
  <Slides>62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MS Mincho</vt:lpstr>
      <vt:lpstr>MS PGothic</vt:lpstr>
      <vt:lpstr>MS PGothic</vt:lpstr>
      <vt:lpstr>Arial</vt:lpstr>
      <vt:lpstr>Calibri</vt:lpstr>
      <vt:lpstr>Cambria</vt:lpstr>
      <vt:lpstr>Helvetica</vt:lpstr>
      <vt:lpstr>Roboto</vt:lpstr>
      <vt:lpstr>Symbol</vt:lpstr>
      <vt:lpstr>Times New Roman</vt:lpstr>
      <vt:lpstr>WenQuanYi Zen Hei Sharp</vt:lpstr>
      <vt:lpstr>Wingdings</vt:lpstr>
      <vt:lpstr>Wingdings 2</vt:lpstr>
      <vt:lpstr>FNAL_TemplatePC_060514</vt:lpstr>
      <vt:lpstr>Fermilab: Footer Only</vt:lpstr>
      <vt:lpstr>Fermilab Accelerator R&amp;D Program</vt:lpstr>
      <vt:lpstr>Fermilab Accelerator Program: P5-Aligned</vt:lpstr>
      <vt:lpstr>Map of Fermilab’s Accelerator R&amp;D Activities</vt:lpstr>
      <vt:lpstr>Accelerator Science – Lab Goals (see Nigel’s talk Tue)</vt:lpstr>
      <vt:lpstr>Content</vt:lpstr>
      <vt:lpstr>Highlights of Fermilab’s  Accelerator Program  2012-2014</vt:lpstr>
      <vt:lpstr>FNAL Accelerator Program: Major Drivers/Developments</vt:lpstr>
      <vt:lpstr>Main Injector: e- Cloud Experimental Station</vt:lpstr>
      <vt:lpstr>Synergia: Accelerator Modeling Tool</vt:lpstr>
      <vt:lpstr>Six-Cavity Test @ HINS</vt:lpstr>
      <vt:lpstr>CM2 – World’s Highest Gradient CM</vt:lpstr>
      <vt:lpstr>Beam Physics @ Tevatron </vt:lpstr>
      <vt:lpstr>Beam Theory and Simulations</vt:lpstr>
      <vt:lpstr>FNAL Peer-reviewed Accelerator Sci &amp; Tech publications</vt:lpstr>
      <vt:lpstr>Accelerator Training</vt:lpstr>
      <vt:lpstr> PhD Degrees based on research at Fermilab :  13 over 2009-2014</vt:lpstr>
      <vt:lpstr>PowerPoint Presentation</vt:lpstr>
      <vt:lpstr>PowerPoint Presentation</vt:lpstr>
      <vt:lpstr>Current Accelerator  Issues and Challenges  2015-</vt:lpstr>
      <vt:lpstr>Recycler Instability Studies</vt:lpstr>
      <vt:lpstr>Treatment of Beam Losses: ED &amp; Collimation</vt:lpstr>
      <vt:lpstr>Recent MARS-Based Design Breakthroughs</vt:lpstr>
      <vt:lpstr>High Power Targetry R&amp;D Status and Plans</vt:lpstr>
      <vt:lpstr>High Power Targetry R&amp;D Status and Plans</vt:lpstr>
      <vt:lpstr>Shaping Post-PIP-II Future  “Decade of R&amp;D”</vt:lpstr>
      <vt:lpstr>P5 Report (2014): Strategic Considerations</vt:lpstr>
      <vt:lpstr>R&amp;D to address future of FNAL complex</vt:lpstr>
      <vt:lpstr>Accelerator Complex Now</vt:lpstr>
      <vt:lpstr>“Near future”, PIP-II , ca 2023-24</vt:lpstr>
      <vt:lpstr>PIP-III “multi-MW” - Option A: 8 GeV linac </vt:lpstr>
      <vt:lpstr>PIP-III “multi-MW”- Option B: 8+ GeV smart RCS</vt:lpstr>
      <vt:lpstr>Post PIP-II : PIP-III -? </vt:lpstr>
      <vt:lpstr>PIP-III: Intelligent choice requires analysis and R&amp;D</vt:lpstr>
      <vt:lpstr>PowerPoint Presentation</vt:lpstr>
      <vt:lpstr>IOTA Schematic</vt:lpstr>
      <vt:lpstr>IOTA/ASTA : Fermilab’s Major Accelerator R&amp;D Beam Facility</vt:lpstr>
      <vt:lpstr>IOTA Ring: 40 m ; 2.5 MeV p+ or 150 MeV e- </vt:lpstr>
      <vt:lpstr>IOTA/ASTA Construction Plan</vt:lpstr>
      <vt:lpstr>IOTA/ASTA Collaboration</vt:lpstr>
      <vt:lpstr>IOTA/ASTA – Centerpiece for Academic Partnership:  Collaborations with NIU, Universities of Chicago and Maryland</vt:lpstr>
      <vt:lpstr>Far Future HEP Accelerators,   Long-term Accelerator R&amp;D</vt:lpstr>
      <vt:lpstr>P5 Priority: Future 100 TeV Scale p-p Collider R&amp;D</vt:lpstr>
      <vt:lpstr>P5 item: Muon Accelerator Program and MICE</vt:lpstr>
      <vt:lpstr>MICE-”4.5”: Expedited Muon Cooling Demonstration</vt:lpstr>
      <vt:lpstr>Summary</vt:lpstr>
      <vt:lpstr>Back up slides</vt:lpstr>
      <vt:lpstr> 16 APS Fellows are involved in Fermilab’s Accelerator R&amp;D</vt:lpstr>
      <vt:lpstr> Also…</vt:lpstr>
      <vt:lpstr>Novel Halo Collimation Methods</vt:lpstr>
      <vt:lpstr>Transverse-to-longitudinal phase space exchange </vt:lpstr>
      <vt:lpstr>New Effect: Intrabeam Stripping of H- in linacs</vt:lpstr>
      <vt:lpstr>GARD Thrusts (FNAL Proposal to the GARD Subpanel)</vt:lpstr>
      <vt:lpstr>GARD Thrusts: Rationale and Goals</vt:lpstr>
      <vt:lpstr>GARD Thrusts: Rationale and Goals (2)</vt:lpstr>
      <vt:lpstr>PowerPoint Presentation</vt:lpstr>
      <vt:lpstr>PowerPoint Presentation</vt:lpstr>
      <vt:lpstr>Space Charge in Linear Optics</vt:lpstr>
      <vt:lpstr>Space Charge in NL Integrable Optics</vt:lpstr>
      <vt:lpstr>Resources needed</vt:lpstr>
      <vt:lpstr>Proposed ASTA Funding in FY 15, 16, 17</vt:lpstr>
      <vt:lpstr>IOTA/ASTA Resources in FY18 and beyond</vt:lpstr>
      <vt:lpstr>Accelerator R&amp;D and Test Facilities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Vladimir Shiltsev x5241 11340N</cp:lastModifiedBy>
  <cp:revision>137</cp:revision>
  <cp:lastPrinted>2014-01-20T19:40:21Z</cp:lastPrinted>
  <dcterms:created xsi:type="dcterms:W3CDTF">2014-06-19T15:29:50Z</dcterms:created>
  <dcterms:modified xsi:type="dcterms:W3CDTF">2015-02-10T21:34:30Z</dcterms:modified>
</cp:coreProperties>
</file>