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82" r:id="rId2"/>
  </p:sldMasterIdLst>
  <p:notesMasterIdLst>
    <p:notesMasterId r:id="rId55"/>
  </p:notesMasterIdLst>
  <p:handoutMasterIdLst>
    <p:handoutMasterId r:id="rId56"/>
  </p:handoutMasterIdLst>
  <p:sldIdLst>
    <p:sldId id="265" r:id="rId3"/>
    <p:sldId id="476" r:id="rId4"/>
    <p:sldId id="447" r:id="rId5"/>
    <p:sldId id="468" r:id="rId6"/>
    <p:sldId id="477" r:id="rId7"/>
    <p:sldId id="478" r:id="rId8"/>
    <p:sldId id="349" r:id="rId9"/>
    <p:sldId id="365" r:id="rId10"/>
    <p:sldId id="352" r:id="rId11"/>
    <p:sldId id="337" r:id="rId12"/>
    <p:sldId id="490" r:id="rId13"/>
    <p:sldId id="391" r:id="rId14"/>
    <p:sldId id="448" r:id="rId15"/>
    <p:sldId id="480" r:id="rId16"/>
    <p:sldId id="485" r:id="rId17"/>
    <p:sldId id="487" r:id="rId18"/>
    <p:sldId id="489" r:id="rId19"/>
    <p:sldId id="393" r:id="rId20"/>
    <p:sldId id="401" r:id="rId21"/>
    <p:sldId id="402" r:id="rId22"/>
    <p:sldId id="430" r:id="rId23"/>
    <p:sldId id="431" r:id="rId24"/>
    <p:sldId id="432" r:id="rId25"/>
    <p:sldId id="433" r:id="rId26"/>
    <p:sldId id="434" r:id="rId27"/>
    <p:sldId id="435" r:id="rId28"/>
    <p:sldId id="436" r:id="rId29"/>
    <p:sldId id="437" r:id="rId30"/>
    <p:sldId id="438" r:id="rId31"/>
    <p:sldId id="424" r:id="rId32"/>
    <p:sldId id="425" r:id="rId33"/>
    <p:sldId id="429" r:id="rId34"/>
    <p:sldId id="494" r:id="rId35"/>
    <p:sldId id="491" r:id="rId36"/>
    <p:sldId id="495" r:id="rId37"/>
    <p:sldId id="397" r:id="rId38"/>
    <p:sldId id="416" r:id="rId39"/>
    <p:sldId id="418" r:id="rId40"/>
    <p:sldId id="492" r:id="rId41"/>
    <p:sldId id="496" r:id="rId42"/>
    <p:sldId id="405" r:id="rId43"/>
    <p:sldId id="410" r:id="rId44"/>
    <p:sldId id="450" r:id="rId45"/>
    <p:sldId id="364" r:id="rId46"/>
    <p:sldId id="441" r:id="rId47"/>
    <p:sldId id="469" r:id="rId48"/>
    <p:sldId id="473" r:id="rId49"/>
    <p:sldId id="474" r:id="rId50"/>
    <p:sldId id="457" r:id="rId51"/>
    <p:sldId id="459" r:id="rId52"/>
    <p:sldId id="444" r:id="rId53"/>
    <p:sldId id="445" r:id="rId54"/>
  </p:sldIdLst>
  <p:sldSz cx="9144000" cy="6858000" type="screen4x3"/>
  <p:notesSz cx="6934200" cy="92329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51BF1"/>
    <a:srgbClr val="003087"/>
    <a:srgbClr val="0F2D62"/>
    <a:srgbClr val="404040"/>
    <a:srgbClr val="505050"/>
    <a:srgbClr val="004C97"/>
    <a:srgbClr val="63666A"/>
    <a:srgbClr val="A7A8AA"/>
    <a:srgbClr val="808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981" autoAdjust="0"/>
    <p:restoredTop sz="95012" autoAdjust="0"/>
  </p:normalViewPr>
  <p:slideViewPr>
    <p:cSldViewPr snapToGrid="0" snapToObjects="1">
      <p:cViewPr varScale="1">
        <p:scale>
          <a:sx n="75" d="100"/>
          <a:sy n="75" d="100"/>
        </p:scale>
        <p:origin x="346" y="43"/>
      </p:cViewPr>
      <p:guideLst/>
    </p:cSldViewPr>
  </p:slideViewPr>
  <p:outlineViewPr>
    <p:cViewPr>
      <p:scale>
        <a:sx n="33" d="100"/>
        <a:sy n="33" d="100"/>
      </p:scale>
      <p:origin x="0" y="-341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handoutMaster" Target="handoutMasters/handoutMaster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04820" cy="461645"/>
          </a:xfrm>
          <a:prstGeom prst="rect">
            <a:avLst/>
          </a:prstGeom>
        </p:spPr>
        <p:txBody>
          <a:bodyPr vert="horz" lIns="92382" tIns="46191" rIns="92382" bIns="46191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27775" y="0"/>
            <a:ext cx="3004820" cy="461645"/>
          </a:xfrm>
          <a:prstGeom prst="rect">
            <a:avLst/>
          </a:prstGeom>
        </p:spPr>
        <p:txBody>
          <a:bodyPr vert="horz" wrap="square" lIns="92382" tIns="46191" rIns="92382" bIns="46191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anose="020B0604020202020204" pitchFamily="34" charset="0"/>
              </a:defRPr>
            </a:lvl1pPr>
          </a:lstStyle>
          <a:p>
            <a:fld id="{80DBBE75-B897-4C2D-851E-711B34683BA3}" type="datetimeFigureOut">
              <a:rPr lang="en-US" altLang="en-US"/>
              <a:pPr/>
              <a:t>12/16/2015</a:t>
            </a:fld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769653"/>
            <a:ext cx="3004820" cy="461645"/>
          </a:xfrm>
          <a:prstGeom prst="rect">
            <a:avLst/>
          </a:prstGeom>
        </p:spPr>
        <p:txBody>
          <a:bodyPr vert="horz" lIns="92382" tIns="46191" rIns="92382" bIns="46191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27775" y="8769653"/>
            <a:ext cx="3004820" cy="461645"/>
          </a:xfrm>
          <a:prstGeom prst="rect">
            <a:avLst/>
          </a:prstGeom>
        </p:spPr>
        <p:txBody>
          <a:bodyPr vert="horz" wrap="square" lIns="92382" tIns="46191" rIns="92382" bIns="46191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anose="020B0604020202020204" pitchFamily="34" charset="0"/>
              </a:defRPr>
            </a:lvl1pPr>
          </a:lstStyle>
          <a:p>
            <a:fld id="{CABB725D-266A-4787-B290-EA1B2102928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1676179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04820" cy="461645"/>
          </a:xfrm>
          <a:prstGeom prst="rect">
            <a:avLst/>
          </a:prstGeom>
        </p:spPr>
        <p:txBody>
          <a:bodyPr vert="horz" lIns="92382" tIns="46191" rIns="92382" bIns="46191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27775" y="0"/>
            <a:ext cx="3004820" cy="461645"/>
          </a:xfrm>
          <a:prstGeom prst="rect">
            <a:avLst/>
          </a:prstGeom>
        </p:spPr>
        <p:txBody>
          <a:bodyPr vert="horz" wrap="square" lIns="92382" tIns="46191" rIns="92382" bIns="46191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anose="020B0604020202020204" pitchFamily="34" charset="0"/>
              </a:defRPr>
            </a:lvl1pPr>
          </a:lstStyle>
          <a:p>
            <a:fld id="{4050BF1F-29FD-4232-8E96-B3FD1DCB3ADE}" type="datetimeFigureOut">
              <a:rPr lang="en-US" altLang="en-US"/>
              <a:pPr/>
              <a:t>12/16/2015</a:t>
            </a:fld>
            <a:endParaRPr lang="en-US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58875" y="692150"/>
            <a:ext cx="4616450" cy="34623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382" tIns="46191" rIns="92382" bIns="46191" rtlCol="0" anchor="ctr"/>
          <a:lstStyle/>
          <a:p>
            <a:pPr lvl="0"/>
            <a:endParaRPr lang="en-US" noProof="0" dirty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3420" y="4385628"/>
            <a:ext cx="5547360" cy="4154805"/>
          </a:xfrm>
          <a:prstGeom prst="rect">
            <a:avLst/>
          </a:prstGeom>
        </p:spPr>
        <p:txBody>
          <a:bodyPr vert="horz" lIns="92382" tIns="46191" rIns="92382" bIns="46191" rtlCol="0"/>
          <a:lstStyle/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69653"/>
            <a:ext cx="3004820" cy="461645"/>
          </a:xfrm>
          <a:prstGeom prst="rect">
            <a:avLst/>
          </a:prstGeom>
        </p:spPr>
        <p:txBody>
          <a:bodyPr vert="horz" lIns="92382" tIns="46191" rIns="92382" bIns="46191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27775" y="8769653"/>
            <a:ext cx="3004820" cy="461645"/>
          </a:xfrm>
          <a:prstGeom prst="rect">
            <a:avLst/>
          </a:prstGeom>
        </p:spPr>
        <p:txBody>
          <a:bodyPr vert="horz" wrap="square" lIns="92382" tIns="46191" rIns="92382" bIns="46191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anose="020B0604020202020204" pitchFamily="34" charset="0"/>
              </a:defRPr>
            </a:lvl1pPr>
          </a:lstStyle>
          <a:p>
            <a:fld id="{60BFB643-3B51-4A23-96A6-8ED93A064CC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7947600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Geneva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anose="020B0600070205080204" pitchFamily="34" charset="-128"/>
        <a:cs typeface="MS PGothic" panose="020B0600070205080204" pitchFamily="34" charset="-128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anose="020B0600070205080204" pitchFamily="34" charset="-128"/>
        <a:cs typeface="MS PGothic" panose="020B0600070205080204" pitchFamily="34" charset="-128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anose="020B0600070205080204" pitchFamily="34" charset="-128"/>
        <a:cs typeface="MS PGothic" panose="020B0600070205080204" pitchFamily="34" charset="-128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anose="020B0600070205080204" pitchFamily="34" charset="-128"/>
        <a:cs typeface="MS PGothic" panose="020B0600070205080204" pitchFamily="34" charset="-128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BFB643-3B51-4A23-96A6-8ED93A064CCD}" type="slidenum">
              <a:rPr lang="en-US" altLang="en-US" smtClean="0"/>
              <a:pPr/>
              <a:t>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219663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E76A7-28E5-4F1E-8CA1-DF481970BA05}" type="slidenum">
              <a:rPr lang="en-US" altLang="en-US" smtClean="0"/>
              <a:pPr/>
              <a:t>21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365739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E76A7-28E5-4F1E-8CA1-DF481970BA05}" type="slidenum">
              <a:rPr lang="en-US" altLang="en-US" smtClean="0"/>
              <a:pPr/>
              <a:t>22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179698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multi-</a:t>
            </a:r>
            <a:r>
              <a:rPr lang="en-US" dirty="0" err="1" smtClean="0"/>
              <a:t>tun</a:t>
            </a:r>
            <a:r>
              <a:rPr lang="en-US" dirty="0" smtClean="0"/>
              <a:t> injection possible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E76A7-28E5-4F1E-8CA1-DF481970BA05}" type="slidenum">
              <a:rPr lang="en-US" altLang="en-US" smtClean="0"/>
              <a:pPr/>
              <a:t>30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4304075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E76A7-28E5-4F1E-8CA1-DF481970BA05}" type="slidenum">
              <a:rPr lang="en-US" altLang="en-US" smtClean="0"/>
              <a:pPr/>
              <a:t>38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4383118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C50617-1FA3-45FC-A030-A46FC7CAE6BB}" type="slidenum">
              <a:rPr lang="en-US" smtClean="0">
                <a:solidFill>
                  <a:prstClr val="black"/>
                </a:solidFill>
              </a:rPr>
              <a:pPr/>
              <a:t>46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838731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C50617-1FA3-45FC-A030-A46FC7CAE6BB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25441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C50617-1FA3-45FC-A030-A46FC7CAE6BB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7366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BFB643-3B51-4A23-96A6-8ED93A064CCD}" type="slidenum">
              <a:rPr lang="en-US" altLang="en-US" smtClean="0"/>
              <a:pPr/>
              <a:t>50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8216596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E76A7-28E5-4F1E-8CA1-DF481970BA05}" type="slidenum">
              <a:rPr lang="en-US" altLang="en-US" smtClean="0"/>
              <a:pPr/>
              <a:t>51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3804084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E76A7-28E5-4F1E-8CA1-DF481970BA05}" type="slidenum">
              <a:rPr lang="en-US" altLang="en-US" smtClean="0"/>
              <a:pPr/>
              <a:t>52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63236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E76A7-28E5-4F1E-8CA1-DF481970BA05}" type="slidenum">
              <a:rPr lang="en-US" altLang="en-US" smtClean="0"/>
              <a:pPr/>
              <a:t>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085330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25237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BFB643-3B51-4A23-96A6-8ED93A064CCD}" type="slidenum">
              <a:rPr lang="en-US" altLang="en-US" smtClean="0"/>
              <a:pPr/>
              <a:t>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12527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BFB643-3B51-4A23-96A6-8ED93A064CCD}" type="slidenum">
              <a:rPr lang="en-US" altLang="en-US" smtClean="0"/>
              <a:pPr/>
              <a:t>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882209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875061-90CC-438F-BA63-9F1F6B99D772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71867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F66E21-0905-4B33-89AD-D7B217B52845}" type="slidenum">
              <a:rPr lang="en-US" altLang="en-US" smtClean="0"/>
              <a:pPr/>
              <a:t>14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46254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2 months of operations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E76A7-28E5-4F1E-8CA1-DF481970BA05}" type="slidenum">
              <a:rPr lang="en-US" altLang="en-US" smtClean="0"/>
              <a:pPr/>
              <a:t>18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818144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E76A7-28E5-4F1E-8CA1-DF481970BA05}" type="slidenum">
              <a:rPr lang="en-US" altLang="en-US" smtClean="0"/>
              <a:pPr/>
              <a:t>19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313801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TitleSlide_06051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FermiLogo_RGB_NALBlu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50" y="1149350"/>
            <a:ext cx="3267075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806450" y="3559283"/>
            <a:ext cx="7526338" cy="1139271"/>
          </a:xfrm>
          <a:prstGeom prst="rect">
            <a:avLst/>
          </a:prstGeom>
        </p:spPr>
        <p:txBody>
          <a:bodyPr wrap="square" lIns="0" tIns="0" rIns="0" bIns="0" anchor="t"/>
          <a:lstStyle>
            <a:lvl1pPr algn="l">
              <a:defRPr sz="3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806450" y="4841093"/>
            <a:ext cx="7526338" cy="148995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900798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361950"/>
            <a:ext cx="8675688" cy="566896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4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/>
            </a:lvl1pPr>
          </a:lstStyle>
          <a:p>
            <a:r>
              <a:rPr lang="en-US" altLang="en-US" smtClean="0"/>
              <a:t>12/17/2015</a:t>
            </a:r>
            <a:endParaRPr lang="en-US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 smtClean="0"/>
              <a:t>V.Shiltsev | IOTA/FAST, OHEP Briefing, Dec 17, 2015</a:t>
            </a:r>
            <a:endParaRPr lang="en-US" b="1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6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B71519E6-F709-4990-B973-B339820CA70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895244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361950"/>
            <a:ext cx="8700851" cy="4369742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Drag picture to placeholder or click icon to add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700851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/>
            </a:lvl1pPr>
          </a:lstStyle>
          <a:p>
            <a:r>
              <a:rPr lang="en-US" altLang="en-US" smtClean="0"/>
              <a:t>12/17/2015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 smtClean="0"/>
              <a:t>V.Shiltsev | IOTA/FAST, OHEP Briefing, Dec 17, 2015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C2BC038B-CA57-479E-BFA9-9E819877A5D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733821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/>
            </a:lvl1pPr>
          </a:lstStyle>
          <a:p>
            <a:r>
              <a:rPr lang="en-US" altLang="en-US" smtClean="0"/>
              <a:t>12/17/2015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 smtClean="0"/>
              <a:t>V.Shiltsev | IOTA/FAST, OHEP Briefing, Dec 17, 2015</a:t>
            </a:r>
            <a:endParaRPr lang="en-US" b="1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B5585131-D98E-4CC9-8879-1D32CC470D9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377796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Compariso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355192"/>
            <a:ext cx="4206240" cy="4250146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709161" y="355192"/>
            <a:ext cx="4206240" cy="4250146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4765101"/>
            <a:ext cx="4205476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709160" y="4765101"/>
            <a:ext cx="420623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0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/>
            </a:lvl1pPr>
          </a:lstStyle>
          <a:p>
            <a:r>
              <a:rPr lang="en-US" altLang="en-US" smtClean="0"/>
              <a:t>12/17/2015</a:t>
            </a:r>
            <a:endParaRPr lang="en-US" alt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21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 smtClean="0"/>
              <a:t>V.Shiltsev | IOTA/FAST, OHEP Briefing, Dec 17, 2015</a:t>
            </a:r>
            <a:endParaRPr lang="en-US" b="1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22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2C85A5DC-9CCB-48FE-8FD9-B52B9FD5749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875525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3200">
                <a:solidFill>
                  <a:srgbClr val="154D8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50013" y="6515100"/>
            <a:ext cx="1076325" cy="241300"/>
          </a:xfrm>
        </p:spPr>
        <p:txBody>
          <a:bodyPr/>
          <a:lstStyle>
            <a:lvl1pPr>
              <a:defRPr sz="900">
                <a:solidFill>
                  <a:srgbClr val="154D81"/>
                </a:solidFill>
              </a:defRPr>
            </a:lvl1pPr>
          </a:lstStyle>
          <a:p>
            <a:pPr>
              <a:defRPr/>
            </a:pPr>
            <a:r>
              <a:rPr lang="en-US" smtClean="0"/>
              <a:t>12/17/2015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>
                <a:solidFill>
                  <a:srgbClr val="154D81"/>
                </a:solidFill>
              </a:defRPr>
            </a:lvl1pPr>
          </a:lstStyle>
          <a:p>
            <a:pPr>
              <a:defRPr/>
            </a:pPr>
            <a:r>
              <a:rPr lang="en-US" smtClean="0"/>
              <a:t>V.Shiltsev | IOTA/FAST, OHEP Briefing, Dec 17, 2015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>
                <a:solidFill>
                  <a:srgbClr val="154D81"/>
                </a:solidFill>
              </a:defRPr>
            </a:lvl1pPr>
          </a:lstStyle>
          <a:p>
            <a:pPr>
              <a:defRPr/>
            </a:pPr>
            <a:fld id="{2A0CCE80-3B22-F34E-81B2-E096627812D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24676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&amp; Content">
    <p:bg>
      <p:bgPr>
        <a:solidFill>
          <a:schemeClr val="bg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50013" y="6515100"/>
            <a:ext cx="1076325" cy="241300"/>
          </a:xfrm>
        </p:spPr>
        <p:txBody>
          <a:bodyPr/>
          <a:lstStyle>
            <a:lvl1pPr>
              <a:defRPr sz="1200"/>
            </a:lvl1pPr>
          </a:lstStyle>
          <a:p>
            <a:r>
              <a:rPr lang="en-US" altLang="en-US" smtClean="0"/>
              <a:t>12/17/2015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 dirty="0" smtClean="0">
                <a:solidFill>
                  <a:srgbClr val="004C97"/>
                </a:solidFill>
              </a:defRPr>
            </a:lvl1pPr>
          </a:lstStyle>
          <a:p>
            <a:pPr>
              <a:defRPr/>
            </a:pPr>
            <a:r>
              <a:rPr lang="en-US" smtClean="0"/>
              <a:t>V.Shiltsev | IOTA/FAST, OHEP Briefing, Dec 17, 2015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52E9C158-AEF1-41A2-A6CE-6F0BAB305EF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182260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3"/>
          <p:cNvSpPr>
            <a:spLocks noGrp="1"/>
          </p:cNvSpPr>
          <p:nvPr>
            <p:ph type="body" sz="half" idx="12"/>
          </p:nvPr>
        </p:nvSpPr>
        <p:spPr>
          <a:xfrm>
            <a:off x="229365" y="4765101"/>
            <a:ext cx="425196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4654550" y="4765101"/>
            <a:ext cx="426085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7"/>
          </p:nvPr>
        </p:nvSpPr>
        <p:spPr>
          <a:xfrm>
            <a:off x="228601" y="1043694"/>
            <a:ext cx="4251324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6" name="Content Placeholder 2"/>
          <p:cNvSpPr>
            <a:spLocks noGrp="1"/>
          </p:cNvSpPr>
          <p:nvPr>
            <p:ph sz="half" idx="18"/>
          </p:nvPr>
        </p:nvSpPr>
        <p:spPr>
          <a:xfrm>
            <a:off x="4654550" y="1043694"/>
            <a:ext cx="4260851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en-US" altLang="en-US" smtClean="0"/>
              <a:t>12/17/2015</a:t>
            </a:r>
            <a:endParaRPr lang="en-US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 smtClean="0"/>
              <a:t>V.Shiltsev | IOTA/FAST, OHEP Briefing, Dec 17, 2015</a:t>
            </a:r>
            <a:endParaRPr lang="en-US" b="1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 sz="1200"/>
            </a:lvl1pPr>
          </a:lstStyle>
          <a:p>
            <a:fld id="{47C05DF5-FB48-4D3F-AF82-EC74A689CAC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99933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1043693"/>
            <a:ext cx="3027894" cy="49942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469958" y="1043694"/>
            <a:ext cx="5420360" cy="49942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en-US" altLang="en-US" smtClean="0"/>
              <a:t>12/17/2015</a:t>
            </a:r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 smtClean="0"/>
              <a:t>V.Shiltsev | IOTA/FAST, OHEP Briefing, Dec 17, 2015</a:t>
            </a: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200"/>
            </a:lvl1pPr>
          </a:lstStyle>
          <a:p>
            <a:fld id="{071AFBCB-9629-4487-8658-FCC7F72DA46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437961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4073" y="1043694"/>
            <a:ext cx="8700851" cy="3695054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700851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en-US" altLang="en-US" smtClean="0"/>
              <a:t>12/17/2015</a:t>
            </a:r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 smtClean="0"/>
              <a:t>V.Shiltsev | IOTA/FAST, OHEP Briefing, Dec 17, 2015</a:t>
            </a: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077094B4-CDBE-4107-9E6E-D38410A9E4B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273322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1587" y="115854"/>
            <a:ext cx="8490857" cy="463731"/>
          </a:xfrm>
          <a:prstGeom prst="rect">
            <a:avLst/>
          </a:prstGeom>
        </p:spPr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6"/>
          <p:cNvSpPr>
            <a:spLocks noGrp="1"/>
          </p:cNvSpPr>
          <p:nvPr>
            <p:ph type="dt" sz="half" idx="10"/>
          </p:nvPr>
        </p:nvSpPr>
        <p:spPr>
          <a:xfrm>
            <a:off x="5264458" y="6569076"/>
            <a:ext cx="2993496" cy="22701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12/17/2015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V.Shiltsev | IOTA/FAST, OHEP Briefing, Dec 17, 2015</a:t>
            </a:r>
            <a:endParaRPr lang="en-US">
              <a:latin typeface="+mn-lt"/>
            </a:endParaRPr>
          </a:p>
        </p:txBody>
      </p:sp>
      <p:sp>
        <p:nvSpPr>
          <p:cNvPr id="5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B536C3-BB10-4165-8E74-99838CB517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701218"/>
      </p:ext>
    </p:extLst>
  </p:cSld>
  <p:clrMapOvr>
    <a:masterClrMapping/>
  </p:clrMapOvr>
  <p:transition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3"/>
          <p:cNvSpPr>
            <a:spLocks noGrp="1"/>
          </p:cNvSpPr>
          <p:nvPr>
            <p:ph type="body" sz="half" idx="12"/>
          </p:nvPr>
        </p:nvSpPr>
        <p:spPr>
          <a:xfrm>
            <a:off x="229365" y="4765101"/>
            <a:ext cx="425196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40404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4654550" y="4765101"/>
            <a:ext cx="426085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40404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7"/>
          </p:nvPr>
        </p:nvSpPr>
        <p:spPr>
          <a:xfrm>
            <a:off x="228601" y="1043694"/>
            <a:ext cx="4251324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6" name="Content Placeholder 2"/>
          <p:cNvSpPr>
            <a:spLocks noGrp="1"/>
          </p:cNvSpPr>
          <p:nvPr>
            <p:ph sz="half" idx="18"/>
          </p:nvPr>
        </p:nvSpPr>
        <p:spPr>
          <a:xfrm>
            <a:off x="4654550" y="1043694"/>
            <a:ext cx="4260851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154D8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12/17/2015</a:t>
            </a:r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V.Shiltsev | IOTA/FAST, OHEP Briefing, Dec 17, 2015</a:t>
            </a:r>
            <a:endParaRPr lang="en-US" b="1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820688-F7AE-7441-85BB-0E205217A28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81417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12/17/2015</a:t>
            </a: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V.Shiltsev | IOTA/FAST, OHEP Briefing, Dec 17, 2015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50C4C7-0F4E-4D08-BC67-BE5604D1E1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950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86" y="6312398"/>
            <a:ext cx="2673400" cy="520201"/>
          </a:xfrm>
          <a:prstGeom prst="rect">
            <a:avLst/>
          </a:prstGeom>
        </p:spPr>
      </p:pic>
      <p:sp>
        <p:nvSpPr>
          <p:cNvPr id="5" name="Footer Placeholder 3"/>
          <p:cNvSpPr>
            <a:spLocks noGrp="1"/>
          </p:cNvSpPr>
          <p:nvPr userDrawn="1"/>
        </p:nvSpPr>
        <p:spPr>
          <a:xfrm>
            <a:off x="3403601" y="6389935"/>
            <a:ext cx="427566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1pPr>
            <a:lvl2pPr marL="455613" indent="1588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2pPr>
            <a:lvl3pPr marL="912813" indent="1588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3pPr>
            <a:lvl4pPr marL="1370013" indent="1588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4pPr>
            <a:lvl5pPr marL="1827213" indent="1588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9pPr>
          </a:lstStyle>
          <a:p>
            <a:r>
              <a:rPr lang="en-US" sz="1800" b="0" i="0" baseline="0" smtClean="0">
                <a:solidFill>
                  <a:schemeClr val="tx1"/>
                </a:solidFill>
                <a:latin typeface="Century Gothic" panose="020B0502020202020204" pitchFamily="34" charset="0"/>
                <a:cs typeface="Times New Roman" pitchFamily="18" charset="0"/>
              </a:rPr>
              <a:t>ICAP – 15 October 2015 – Shanghai</a:t>
            </a:r>
            <a:endParaRPr lang="en-US" sz="1800" b="0" i="0" baseline="0" dirty="0">
              <a:solidFill>
                <a:schemeClr val="tx1"/>
              </a:solidFill>
              <a:latin typeface="Century Gothic" panose="020B0502020202020204" pitchFamily="34" charset="0"/>
              <a:cs typeface="Times New Roman" pitchFamily="18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8839200" cy="6858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 b="1" i="1">
                <a:latin typeface="Century Gothic" panose="020B0502020202020204" pitchFamily="34" charset="0"/>
                <a:cs typeface="Times New Roman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152400" y="990600"/>
            <a:ext cx="8839200" cy="5257800"/>
          </a:xfrm>
          <a:prstGeom prst="rect">
            <a:avLst/>
          </a:prstGeom>
        </p:spPr>
        <p:txBody>
          <a:bodyPr/>
          <a:lstStyle>
            <a:lvl1pPr>
              <a:defRPr sz="2400" b="0" i="1">
                <a:latin typeface="Century Gothic" panose="020B0502020202020204" pitchFamily="34" charset="0"/>
                <a:cs typeface="Times New Roman" pitchFamily="18" charset="0"/>
              </a:defRPr>
            </a:lvl1pPr>
            <a:lvl2pPr>
              <a:defRPr sz="2000" i="1">
                <a:solidFill>
                  <a:srgbClr val="005CA5"/>
                </a:solidFill>
                <a:latin typeface="Century Gothic" panose="020B0502020202020204" pitchFamily="34" charset="0"/>
                <a:cs typeface="Times New Roman" pitchFamily="18" charset="0"/>
              </a:defRPr>
            </a:lvl2pPr>
            <a:lvl3pPr>
              <a:defRPr sz="1800" i="1">
                <a:solidFill>
                  <a:srgbClr val="5FBB46"/>
                </a:solidFill>
                <a:latin typeface="Century Gothic" panose="020B0502020202020204" pitchFamily="34" charset="0"/>
                <a:cs typeface="Times New Roman" pitchFamily="18" charset="0"/>
              </a:defRPr>
            </a:lvl3pPr>
            <a:lvl4pPr>
              <a:defRPr sz="1600" i="1">
                <a:solidFill>
                  <a:schemeClr val="tx1"/>
                </a:solidFill>
                <a:latin typeface="Century Gothic" panose="020B0502020202020204" pitchFamily="34" charset="0"/>
                <a:cs typeface="Times New Roman" pitchFamily="18" charset="0"/>
              </a:defRPr>
            </a:lvl4pPr>
            <a:lvl5pPr>
              <a:defRPr sz="1400" b="1" i="1">
                <a:solidFill>
                  <a:srgbClr val="B9D532"/>
                </a:solidFill>
                <a:latin typeface="Century Gothic" panose="020B0502020202020204" pitchFamily="34" charset="0"/>
                <a:cs typeface="Times New Roman" pitchFamily="18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TextBox 10"/>
          <p:cNvSpPr txBox="1"/>
          <p:nvPr userDrawn="1"/>
        </p:nvSpPr>
        <p:spPr>
          <a:xfrm>
            <a:off x="8194430" y="6359357"/>
            <a:ext cx="9495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0" i="0" smtClean="0">
                <a:solidFill>
                  <a:srgbClr val="005CA5"/>
                </a:solidFill>
                <a:latin typeface="Century Gothic" panose="020B0502020202020204" pitchFamily="34" charset="0"/>
                <a:cs typeface="Times New Roman" pitchFamily="18" charset="0"/>
              </a:rPr>
              <a:t># </a:t>
            </a:r>
            <a:fld id="{5AD4D27D-51A4-4946-AB6E-BFCDB6726517}" type="slidenum">
              <a:rPr lang="en-US" sz="1800" b="0" i="0" smtClean="0">
                <a:solidFill>
                  <a:srgbClr val="005CA5"/>
                </a:solidFill>
                <a:latin typeface="Century Gothic" panose="020B0502020202020204" pitchFamily="34" charset="0"/>
                <a:cs typeface="Times New Roman" pitchFamily="18" charset="0"/>
              </a:rPr>
              <a:pPr algn="ctr"/>
              <a:t>‹#›</a:t>
            </a:fld>
            <a:endParaRPr lang="en-US" sz="1800" b="0" i="0" dirty="0">
              <a:solidFill>
                <a:srgbClr val="005CA5"/>
              </a:solidFill>
              <a:latin typeface="Century Gothic" panose="020B0502020202020204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37735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6459538" y="6515100"/>
            <a:ext cx="1076325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004C97"/>
                </a:solidFill>
                <a:latin typeface="Helvetica" panose="020B0604020202020204" pitchFamily="34" charset="0"/>
              </a:defRPr>
            </a:lvl1pPr>
          </a:lstStyle>
          <a:p>
            <a:r>
              <a:rPr lang="en-US" altLang="en-US" smtClean="0"/>
              <a:t>12/17/2015</a:t>
            </a:r>
            <a:endParaRPr lang="en-US" alt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6450" y="6515100"/>
            <a:ext cx="5373688" cy="2413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smtClean="0"/>
              <a:t>V.Shiltsev | IOTA/FAST, OHEP Briefing, Dec 17, 2015</a:t>
            </a:r>
            <a:endParaRPr lang="en-US" b="1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8600" y="6515100"/>
            <a:ext cx="447675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>
                <a:solidFill>
                  <a:srgbClr val="004C97"/>
                </a:solidFill>
                <a:latin typeface="Helvetica" panose="020B0604020202020204" pitchFamily="34" charset="0"/>
              </a:defRPr>
            </a:lvl1pPr>
          </a:lstStyle>
          <a:p>
            <a:fld id="{6827BE81-7C2D-481B-BBCE-23778685B2BA}" type="slidenum">
              <a:rPr lang="en-US" altLang="en-US"/>
              <a:pPr/>
              <a:t>‹#›</a:t>
            </a:fld>
            <a:endParaRPr lang="en-US" altLang="en-US"/>
          </a:p>
        </p:txBody>
      </p:sp>
      <p:pic>
        <p:nvPicPr>
          <p:cNvPr id="1029" name="Picture 2" descr="HeaderFooter_0060314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097" r:id="rId1"/>
    <p:sldLayoutId id="2147484098" r:id="rId2"/>
    <p:sldLayoutId id="2147484099" r:id="rId3"/>
    <p:sldLayoutId id="2147484100" r:id="rId4"/>
    <p:sldLayoutId id="2147484101" r:id="rId5"/>
    <p:sldLayoutId id="2147484108" r:id="rId6"/>
    <p:sldLayoutId id="2147484109" r:id="rId7"/>
    <p:sldLayoutId id="2147484110" r:id="rId8"/>
    <p:sldLayoutId id="2147484111" r:id="rId9"/>
  </p:sldLayoutIdLst>
  <p:timing>
    <p:tnLst>
      <p:par>
        <p:cTn id="1" dur="indefinite" restart="never" nodeType="tmRoot"/>
      </p:par>
    </p:tnLst>
  </p:timing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074184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Geneva" charset="0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595959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600" kern="1200">
          <a:solidFill>
            <a:srgbClr val="595959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595959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200" kern="1200">
          <a:solidFill>
            <a:srgbClr val="595959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200" kern="1200">
          <a:solidFill>
            <a:srgbClr val="595959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6450013" y="6515100"/>
            <a:ext cx="107632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defTabSz="914400">
              <a:defRPr sz="900">
                <a:solidFill>
                  <a:srgbClr val="004C97"/>
                </a:solidFill>
                <a:latin typeface="Helvetica" panose="020B0604020202020204" pitchFamily="34" charset="0"/>
              </a:defRPr>
            </a:lvl1pPr>
          </a:lstStyle>
          <a:p>
            <a:r>
              <a:rPr lang="en-US" altLang="en-US" smtClean="0"/>
              <a:t>12/17/2015</a:t>
            </a:r>
            <a:endParaRPr lang="en-US" altLang="en-US"/>
          </a:p>
        </p:txBody>
      </p:sp>
      <p:sp>
        <p:nvSpPr>
          <p:cNvPr id="9219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806450" y="6515100"/>
            <a:ext cx="5373688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defTabSz="914400">
              <a:defRPr sz="900">
                <a:solidFill>
                  <a:srgbClr val="004C97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smtClean="0"/>
              <a:t>V.Shiltsev | IOTA/FAST, OHEP Briefing, Dec 17, 2015</a:t>
            </a:r>
            <a:endParaRPr lang="en-US" b="1"/>
          </a:p>
        </p:txBody>
      </p:sp>
      <p:sp>
        <p:nvSpPr>
          <p:cNvPr id="9220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defTabSz="914400">
              <a:defRPr sz="900">
                <a:solidFill>
                  <a:srgbClr val="004C97"/>
                </a:solidFill>
                <a:latin typeface="Helvetica" panose="020B0604020202020204" pitchFamily="34" charset="0"/>
              </a:defRPr>
            </a:lvl1pPr>
          </a:lstStyle>
          <a:p>
            <a:fld id="{319E6341-E9E7-4128-9402-327DA8681509}" type="slidenum">
              <a:rPr lang="en-US" altLang="en-US"/>
              <a:pPr/>
              <a:t>‹#›</a:t>
            </a:fld>
            <a:endParaRPr lang="en-US" altLang="en-US"/>
          </a:p>
        </p:txBody>
      </p:sp>
      <p:pic>
        <p:nvPicPr>
          <p:cNvPr id="7173" name="Picture 1" descr="Footer_060314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102" r:id="rId1"/>
    <p:sldLayoutId id="2147484103" r:id="rId2"/>
    <p:sldLayoutId id="2147484104" r:id="rId3"/>
    <p:sldLayoutId id="2147484105" r:id="rId4"/>
    <p:sldLayoutId id="2147484106" r:id="rId5"/>
  </p:sldLayoutIdLst>
  <p:timing>
    <p:tnLst>
      <p:par>
        <p:cTn id="1" dur="indefinite" restart="never" nodeType="tmRoot"/>
      </p:par>
    </p:tnLst>
  </p:timing>
  <p:hf hdr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600" kern="1200">
          <a:solidFill>
            <a:srgbClr val="7F7F7F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7F7F7F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200" kern="1200">
          <a:solidFill>
            <a:srgbClr val="7F7F7F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200" kern="1200">
          <a:solidFill>
            <a:srgbClr val="7F7F7F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emf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63.jpeg"/><Relationship Id="rId4" Type="http://schemas.openxmlformats.org/officeDocument/2006/relationships/image" Target="../media/image6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7.jpg"/><Relationship Id="rId5" Type="http://schemas.openxmlformats.org/officeDocument/2006/relationships/image" Target="../media/image66.jpg"/><Relationship Id="rId4" Type="http://schemas.openxmlformats.org/officeDocument/2006/relationships/image" Target="../media/image65.jp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9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itle 1"/>
          <p:cNvSpPr>
            <a:spLocks noGrp="1"/>
          </p:cNvSpPr>
          <p:nvPr>
            <p:ph type="title"/>
          </p:nvPr>
        </p:nvSpPr>
        <p:spPr bwMode="auto">
          <a:xfrm>
            <a:off x="806450" y="2674629"/>
            <a:ext cx="8062247" cy="11398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numCol="1" anchorCtr="0" compatLnSpc="1">
            <a:prstTxWarp prst="textNoShape">
              <a:avLst/>
            </a:prstTxWarp>
          </a:bodyPr>
          <a:lstStyle/>
          <a:p>
            <a:r>
              <a:rPr lang="en-US" altLang="en-US" dirty="0" smtClean="0">
                <a:latin typeface="Helvetica" panose="020B0604020202020204" pitchFamily="34" charset="0"/>
                <a:ea typeface="Geneva" pitchFamily="121" charset="-128"/>
              </a:rPr>
              <a:t>Accelerator and Beam Physics Program at IOTA/FAST:</a:t>
            </a:r>
            <a:br>
              <a:rPr lang="en-US" altLang="en-US" dirty="0" smtClean="0">
                <a:latin typeface="Helvetica" panose="020B0604020202020204" pitchFamily="34" charset="0"/>
                <a:ea typeface="Geneva" pitchFamily="121" charset="-128"/>
              </a:rPr>
            </a:br>
            <a:r>
              <a:rPr lang="en-US" altLang="en-US" dirty="0" smtClean="0">
                <a:latin typeface="Helvetica" panose="020B0604020202020204" pitchFamily="34" charset="0"/>
                <a:ea typeface="Geneva" pitchFamily="121" charset="-128"/>
              </a:rPr>
              <a:t>Status and Plans</a:t>
            </a:r>
          </a:p>
        </p:txBody>
      </p:sp>
      <p:sp>
        <p:nvSpPr>
          <p:cNvPr id="14338" name="Text Placeholder 2"/>
          <p:cNvSpPr>
            <a:spLocks noGrp="1"/>
          </p:cNvSpPr>
          <p:nvPr>
            <p:ph type="body" sz="quarter" idx="10"/>
          </p:nvPr>
        </p:nvSpPr>
        <p:spPr bwMode="auto">
          <a:xfrm>
            <a:off x="806450" y="4841875"/>
            <a:ext cx="7526338" cy="14890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dirty="0" smtClean="0">
                <a:latin typeface="Helvetica" panose="020B0604020202020204" pitchFamily="34" charset="0"/>
                <a:ea typeface="Geneva" pitchFamily="121" charset="-128"/>
              </a:rPr>
              <a:t>Vladimir Shiltsev</a:t>
            </a:r>
          </a:p>
          <a:p>
            <a:pPr eaLnBrk="1" hangingPunct="1"/>
            <a:r>
              <a:rPr lang="en-US" altLang="en-US" dirty="0" smtClean="0">
                <a:latin typeface="Helvetica" panose="020B0604020202020204" pitchFamily="34" charset="0"/>
                <a:ea typeface="Geneva" pitchFamily="121" charset="-128"/>
              </a:rPr>
              <a:t>DOE/OHEP briefing</a:t>
            </a:r>
          </a:p>
          <a:p>
            <a:pPr eaLnBrk="1" hangingPunct="1"/>
            <a:r>
              <a:rPr lang="en-US" altLang="en-US" dirty="0" smtClean="0">
                <a:latin typeface="Helvetica" panose="020B0604020202020204" pitchFamily="34" charset="0"/>
                <a:ea typeface="Geneva" pitchFamily="121" charset="-128"/>
              </a:rPr>
              <a:t>December 17, 2015</a:t>
            </a:r>
          </a:p>
          <a:p>
            <a:pPr eaLnBrk="1" hangingPunct="1"/>
            <a:endParaRPr lang="en-US" altLang="en-US" dirty="0" smtClean="0">
              <a:latin typeface="Helvetica" panose="020B0604020202020204" pitchFamily="34" charset="0"/>
              <a:ea typeface="Geneva" pitchFamily="121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0" y="29016"/>
            <a:ext cx="9144000" cy="641739"/>
          </a:xfrm>
        </p:spPr>
        <p:txBody>
          <a:bodyPr/>
          <a:lstStyle/>
          <a:p>
            <a:pPr algn="ctr"/>
            <a:r>
              <a:rPr lang="en-US" sz="3600" dirty="0" smtClean="0">
                <a:solidFill>
                  <a:srgbClr val="051BF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IOTA/FAST Research Start vs $$ </a:t>
            </a:r>
            <a:endParaRPr lang="en-US" sz="3600" dirty="0">
              <a:solidFill>
                <a:srgbClr val="051BF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V.Shiltsev | IOTA/FAST, OHEP Briefing, Dec 17, 2015</a:t>
            </a:r>
            <a:endParaRPr lang="en-US" b="1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8574E-6E7E-4759-A957-08C6FA492ADE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12/17/2015</a:t>
            </a:r>
            <a:endParaRPr lang="en-US" altLang="en-US"/>
          </a:p>
        </p:txBody>
      </p:sp>
      <p:sp>
        <p:nvSpPr>
          <p:cNvPr id="8" name="Content Placeholder 6"/>
          <p:cNvSpPr txBox="1">
            <a:spLocks/>
          </p:cNvSpPr>
          <p:nvPr/>
        </p:nvSpPr>
        <p:spPr>
          <a:xfrm>
            <a:off x="138262" y="820712"/>
            <a:ext cx="4374572" cy="446978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 smtClean="0">
                <a:solidFill>
                  <a:srgbClr val="0F2D6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Timeline with $$ “</a:t>
            </a:r>
            <a:r>
              <a:rPr lang="en-US" dirty="0">
                <a:solidFill>
                  <a:srgbClr val="0F2D6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  <a:r>
              <a:rPr lang="en-US" dirty="0" smtClean="0">
                <a:solidFill>
                  <a:srgbClr val="0F2D6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 is”</a:t>
            </a:r>
          </a:p>
        </p:txBody>
      </p:sp>
      <p:sp>
        <p:nvSpPr>
          <p:cNvPr id="9" name="Content Placeholder 6"/>
          <p:cNvSpPr txBox="1">
            <a:spLocks/>
          </p:cNvSpPr>
          <p:nvPr/>
        </p:nvSpPr>
        <p:spPr>
          <a:xfrm>
            <a:off x="4926558" y="766017"/>
            <a:ext cx="4012163" cy="446978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</a:t>
            </a:r>
            <a:r>
              <a:rPr lang="en-US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ith extra $1.5M in </a:t>
            </a:r>
            <a:r>
              <a:rPr lang="en-US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FY16-18</a:t>
            </a:r>
            <a:endParaRPr lang="en-US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3468490"/>
              </p:ext>
            </p:extLst>
          </p:nvPr>
        </p:nvGraphicFramePr>
        <p:xfrm>
          <a:off x="166255" y="1248060"/>
          <a:ext cx="4312227" cy="48000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37872"/>
                <a:gridCol w="3274355"/>
              </a:tblGrid>
              <a:tr h="923640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F2D62"/>
                          </a:solidFill>
                        </a:rPr>
                        <a:t>FY15</a:t>
                      </a:r>
                      <a:endParaRPr lang="en-US" dirty="0">
                        <a:solidFill>
                          <a:srgbClr val="0F2D6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F2D62"/>
                          </a:solidFill>
                        </a:rPr>
                        <a:t>20 MeV e- commissioned</a:t>
                      </a:r>
                    </a:p>
                    <a:p>
                      <a:r>
                        <a:rPr lang="en-US" dirty="0" smtClean="0">
                          <a:solidFill>
                            <a:srgbClr val="0F2D62"/>
                          </a:solidFill>
                        </a:rPr>
                        <a:t>HE beam line 30%</a:t>
                      </a:r>
                    </a:p>
                    <a:p>
                      <a:r>
                        <a:rPr lang="en-US" dirty="0" smtClean="0">
                          <a:solidFill>
                            <a:srgbClr val="0F2D62"/>
                          </a:solidFill>
                        </a:rPr>
                        <a:t>IOTA parts 50%</a:t>
                      </a:r>
                      <a:endParaRPr lang="en-US" dirty="0">
                        <a:solidFill>
                          <a:srgbClr val="0F2D62"/>
                        </a:solidFill>
                      </a:endParaRPr>
                    </a:p>
                  </a:txBody>
                  <a:tcPr/>
                </a:tc>
              </a:tr>
              <a:tr h="914400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F2D62"/>
                          </a:solidFill>
                        </a:rPr>
                        <a:t>FY16</a:t>
                      </a:r>
                      <a:endParaRPr lang="en-US" dirty="0">
                        <a:solidFill>
                          <a:srgbClr val="0F2D6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F2D62"/>
                          </a:solidFill>
                        </a:rPr>
                        <a:t>50 MeV e- commissioned</a:t>
                      </a:r>
                    </a:p>
                    <a:p>
                      <a:r>
                        <a:rPr lang="en-US" dirty="0" smtClean="0">
                          <a:solidFill>
                            <a:srgbClr val="0F2D62"/>
                          </a:solidFill>
                        </a:rPr>
                        <a:t>HE beam line 100%</a:t>
                      </a:r>
                    </a:p>
                    <a:p>
                      <a:r>
                        <a:rPr lang="en-US" dirty="0" smtClean="0">
                          <a:solidFill>
                            <a:srgbClr val="0F2D62"/>
                          </a:solidFill>
                        </a:rPr>
                        <a:t>IOTA parts 80%</a:t>
                      </a:r>
                    </a:p>
                  </a:txBody>
                  <a:tcPr/>
                </a:tc>
              </a:tr>
              <a:tr h="954055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F2D62"/>
                          </a:solidFill>
                        </a:rPr>
                        <a:t>FY17</a:t>
                      </a:r>
                      <a:endParaRPr lang="en-US" dirty="0">
                        <a:solidFill>
                          <a:srgbClr val="0F2D6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F2D62"/>
                          </a:solidFill>
                        </a:rPr>
                        <a:t>150 MeV</a:t>
                      </a:r>
                      <a:r>
                        <a:rPr lang="en-US" baseline="0" dirty="0" smtClean="0">
                          <a:solidFill>
                            <a:srgbClr val="0F2D62"/>
                          </a:solidFill>
                        </a:rPr>
                        <a:t> CM2 to dump</a:t>
                      </a:r>
                    </a:p>
                    <a:p>
                      <a:r>
                        <a:rPr lang="en-US" baseline="0" dirty="0" smtClean="0">
                          <a:solidFill>
                            <a:srgbClr val="0F2D62"/>
                          </a:solidFill>
                        </a:rPr>
                        <a:t>IOTA installed</a:t>
                      </a:r>
                      <a:endParaRPr lang="en-US" dirty="0" smtClean="0">
                        <a:solidFill>
                          <a:srgbClr val="0F2D62"/>
                        </a:solidFill>
                      </a:endParaRPr>
                    </a:p>
                  </a:txBody>
                  <a:tcPr/>
                </a:tc>
              </a:tr>
              <a:tr h="716769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F2D62"/>
                          </a:solidFill>
                        </a:rPr>
                        <a:t>FY18</a:t>
                      </a:r>
                      <a:endParaRPr lang="en-US" dirty="0">
                        <a:solidFill>
                          <a:srgbClr val="0F2D6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F2D62"/>
                          </a:solidFill>
                        </a:rPr>
                        <a:t>IOTA </a:t>
                      </a:r>
                      <a:r>
                        <a:rPr lang="en-US" i="1" dirty="0" smtClean="0">
                          <a:solidFill>
                            <a:srgbClr val="0F2D62"/>
                          </a:solidFill>
                        </a:rPr>
                        <a:t>e-</a:t>
                      </a:r>
                      <a:r>
                        <a:rPr lang="en-US" dirty="0" smtClean="0">
                          <a:solidFill>
                            <a:srgbClr val="0F2D62"/>
                          </a:solidFill>
                        </a:rPr>
                        <a:t> commissioned</a:t>
                      </a:r>
                    </a:p>
                    <a:p>
                      <a:r>
                        <a:rPr lang="en-US" dirty="0" smtClean="0">
                          <a:solidFill>
                            <a:srgbClr val="C00000"/>
                          </a:solidFill>
                        </a:rPr>
                        <a:t>IOTA research starts with </a:t>
                      </a:r>
                      <a:r>
                        <a:rPr lang="en-US" i="1" dirty="0" smtClean="0">
                          <a:solidFill>
                            <a:srgbClr val="C00000"/>
                          </a:solidFill>
                        </a:rPr>
                        <a:t>e-</a:t>
                      </a:r>
                    </a:p>
                  </a:txBody>
                  <a:tcPr/>
                </a:tc>
              </a:tr>
              <a:tr h="376766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F2D62"/>
                          </a:solidFill>
                        </a:rPr>
                        <a:t>FY19</a:t>
                      </a:r>
                      <a:endParaRPr lang="en-US" dirty="0">
                        <a:solidFill>
                          <a:srgbClr val="0F2D6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rgbClr val="0F2D62"/>
                          </a:solidFill>
                        </a:rPr>
                        <a:t>Proton RFQ move</a:t>
                      </a:r>
                      <a:r>
                        <a:rPr lang="en-US" baseline="0" dirty="0" smtClean="0">
                          <a:solidFill>
                            <a:srgbClr val="0F2D62"/>
                          </a:solidFill>
                        </a:rPr>
                        <a:t> 50%</a:t>
                      </a:r>
                      <a:endParaRPr lang="en-US" dirty="0" smtClean="0">
                        <a:solidFill>
                          <a:srgbClr val="0F2D62"/>
                        </a:solidFill>
                      </a:endParaRPr>
                    </a:p>
                  </a:txBody>
                  <a:tcPr/>
                </a:tc>
              </a:tr>
              <a:tr h="415271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F2D62"/>
                          </a:solidFill>
                        </a:rPr>
                        <a:t>FY20</a:t>
                      </a:r>
                      <a:endParaRPr lang="en-US" dirty="0">
                        <a:solidFill>
                          <a:srgbClr val="0F2D6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rgbClr val="0F2D62"/>
                          </a:solidFill>
                        </a:rPr>
                        <a:t>Proton RFQ move 100%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rgbClr val="0F2D62"/>
                          </a:solidFill>
                        </a:rPr>
                        <a:t>Proton RFQ</a:t>
                      </a:r>
                      <a:r>
                        <a:rPr lang="en-US" baseline="0" dirty="0" smtClean="0">
                          <a:solidFill>
                            <a:srgbClr val="0F2D62"/>
                          </a:solidFill>
                        </a:rPr>
                        <a:t> commissioned</a:t>
                      </a:r>
                      <a:endParaRPr lang="en-US" dirty="0" smtClean="0">
                        <a:solidFill>
                          <a:srgbClr val="0F2D62"/>
                        </a:solidFill>
                      </a:endParaRP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rgbClr val="C00000"/>
                          </a:solidFill>
                        </a:rPr>
                        <a:t>IOTA research starts with </a:t>
                      </a:r>
                      <a:r>
                        <a:rPr lang="en-US" i="1" dirty="0" smtClean="0">
                          <a:solidFill>
                            <a:srgbClr val="C00000"/>
                          </a:solidFill>
                        </a:rPr>
                        <a:t>p+</a:t>
                      </a: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4685950"/>
              </p:ext>
            </p:extLst>
          </p:nvPr>
        </p:nvGraphicFramePr>
        <p:xfrm>
          <a:off x="4790209" y="1248060"/>
          <a:ext cx="4158960" cy="42569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0983"/>
                <a:gridCol w="3157977"/>
              </a:tblGrid>
              <a:tr h="920161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F2D62"/>
                          </a:solidFill>
                        </a:rPr>
                        <a:t>FY15</a:t>
                      </a:r>
                      <a:endParaRPr lang="en-US" dirty="0">
                        <a:solidFill>
                          <a:srgbClr val="0F2D6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F2D62"/>
                          </a:solidFill>
                        </a:rPr>
                        <a:t>20 MeV e- commissioned</a:t>
                      </a:r>
                    </a:p>
                    <a:p>
                      <a:r>
                        <a:rPr lang="en-US" dirty="0" smtClean="0">
                          <a:solidFill>
                            <a:srgbClr val="0F2D62"/>
                          </a:solidFill>
                        </a:rPr>
                        <a:t>HE beam line 30%</a:t>
                      </a:r>
                    </a:p>
                    <a:p>
                      <a:r>
                        <a:rPr lang="en-US" dirty="0" smtClean="0">
                          <a:solidFill>
                            <a:srgbClr val="0F2D62"/>
                          </a:solidFill>
                        </a:rPr>
                        <a:t>IOTA parts 50%</a:t>
                      </a:r>
                      <a:endParaRPr lang="en-US" dirty="0">
                        <a:solidFill>
                          <a:srgbClr val="0F2D62"/>
                        </a:solidFill>
                      </a:endParaRPr>
                    </a:p>
                  </a:txBody>
                  <a:tcPr/>
                </a:tc>
              </a:tr>
              <a:tr h="920161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F2D62"/>
                          </a:solidFill>
                        </a:rPr>
                        <a:t>FY16</a:t>
                      </a:r>
                      <a:endParaRPr lang="en-US" dirty="0">
                        <a:solidFill>
                          <a:srgbClr val="0F2D6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F2D62"/>
                          </a:solidFill>
                        </a:rPr>
                        <a:t>50 MeV e- commissioned</a:t>
                      </a:r>
                    </a:p>
                    <a:p>
                      <a:r>
                        <a:rPr lang="en-US" dirty="0" smtClean="0">
                          <a:solidFill>
                            <a:srgbClr val="0F2D62"/>
                          </a:solidFill>
                        </a:rPr>
                        <a:t>HE beam line 100%</a:t>
                      </a:r>
                    </a:p>
                    <a:p>
                      <a:r>
                        <a:rPr lang="en-US" dirty="0" smtClean="0">
                          <a:solidFill>
                            <a:srgbClr val="0F2D62"/>
                          </a:solidFill>
                        </a:rPr>
                        <a:t>IOTA parts 80%</a:t>
                      </a:r>
                      <a:endParaRPr lang="en-US" dirty="0" smtClean="0">
                        <a:solidFill>
                          <a:srgbClr val="003087"/>
                        </a:solidFill>
                      </a:endParaRPr>
                    </a:p>
                  </a:txBody>
                  <a:tcPr/>
                </a:tc>
              </a:tr>
              <a:tr h="923781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F2D62"/>
                          </a:solidFill>
                        </a:rPr>
                        <a:t>FY17</a:t>
                      </a:r>
                      <a:endParaRPr lang="en-US" dirty="0">
                        <a:solidFill>
                          <a:srgbClr val="0F2D6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rgbClr val="0F2D62"/>
                          </a:solidFill>
                        </a:rPr>
                        <a:t>150 MeV</a:t>
                      </a:r>
                      <a:r>
                        <a:rPr lang="en-US" baseline="0" dirty="0" smtClean="0">
                          <a:solidFill>
                            <a:srgbClr val="0F2D62"/>
                          </a:solidFill>
                        </a:rPr>
                        <a:t> CM2 to dump</a:t>
                      </a:r>
                      <a:endParaRPr lang="en-US" dirty="0" smtClean="0">
                        <a:solidFill>
                          <a:srgbClr val="0F2D62"/>
                        </a:solidFill>
                      </a:endParaRPr>
                    </a:p>
                    <a:p>
                      <a:r>
                        <a:rPr lang="en-US" dirty="0" smtClean="0">
                          <a:solidFill>
                            <a:srgbClr val="0F2D62"/>
                          </a:solidFill>
                        </a:rPr>
                        <a:t>IOTA </a:t>
                      </a:r>
                      <a:r>
                        <a:rPr lang="en-US" i="1" dirty="0" smtClean="0">
                          <a:solidFill>
                            <a:srgbClr val="0F2D62"/>
                          </a:solidFill>
                        </a:rPr>
                        <a:t>e-</a:t>
                      </a:r>
                      <a:r>
                        <a:rPr lang="en-US" dirty="0" smtClean="0">
                          <a:solidFill>
                            <a:srgbClr val="0F2D62"/>
                          </a:solidFill>
                        </a:rPr>
                        <a:t> commissioned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rgbClr val="C00000"/>
                          </a:solidFill>
                        </a:rPr>
                        <a:t>IOTA research starts with </a:t>
                      </a:r>
                      <a:r>
                        <a:rPr lang="en-US" i="1" dirty="0" smtClean="0">
                          <a:solidFill>
                            <a:srgbClr val="C00000"/>
                          </a:solidFill>
                        </a:rPr>
                        <a:t>e-</a:t>
                      </a:r>
                      <a:endParaRPr lang="en-US" dirty="0" smtClean="0">
                        <a:solidFill>
                          <a:srgbClr val="0F2D62"/>
                        </a:solidFill>
                      </a:endParaRPr>
                    </a:p>
                  </a:txBody>
                  <a:tcPr/>
                </a:tc>
              </a:tr>
              <a:tr h="746449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F2D62"/>
                          </a:solidFill>
                        </a:rPr>
                        <a:t>FY18</a:t>
                      </a:r>
                      <a:endParaRPr lang="en-US" dirty="0">
                        <a:solidFill>
                          <a:srgbClr val="0F2D6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rgbClr val="0F2D62"/>
                          </a:solidFill>
                        </a:rPr>
                        <a:t>Proton RFQ moved</a:t>
                      </a:r>
                      <a:r>
                        <a:rPr lang="en-US" baseline="0" dirty="0" smtClean="0">
                          <a:solidFill>
                            <a:srgbClr val="0F2D62"/>
                          </a:solidFill>
                        </a:rPr>
                        <a:t> 100%</a:t>
                      </a:r>
                      <a:endParaRPr lang="en-US" dirty="0" smtClean="0">
                        <a:solidFill>
                          <a:srgbClr val="0F2D62"/>
                        </a:solidFill>
                      </a:endParaRP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i="1" dirty="0" smtClean="0">
                          <a:solidFill>
                            <a:srgbClr val="0F2D62"/>
                          </a:solidFill>
                        </a:rPr>
                        <a:t>p+ </a:t>
                      </a:r>
                      <a:r>
                        <a:rPr lang="en-US" dirty="0" smtClean="0">
                          <a:solidFill>
                            <a:srgbClr val="0F2D62"/>
                          </a:solidFill>
                        </a:rPr>
                        <a:t>RFQ commissioned</a:t>
                      </a:r>
                    </a:p>
                  </a:txBody>
                  <a:tcPr/>
                </a:tc>
              </a:tr>
              <a:tr h="373176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F2D62"/>
                          </a:solidFill>
                        </a:rPr>
                        <a:t>FY19</a:t>
                      </a:r>
                      <a:endParaRPr lang="en-US" dirty="0">
                        <a:solidFill>
                          <a:srgbClr val="0F2D6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rgbClr val="C00000"/>
                          </a:solidFill>
                        </a:rPr>
                        <a:t>IOTA research starts with </a:t>
                      </a:r>
                      <a:r>
                        <a:rPr lang="en-US" i="1" dirty="0" smtClean="0">
                          <a:solidFill>
                            <a:srgbClr val="C00000"/>
                          </a:solidFill>
                        </a:rPr>
                        <a:t>p+</a:t>
                      </a:r>
                    </a:p>
                  </a:txBody>
                  <a:tcPr/>
                </a:tc>
              </a:tr>
              <a:tr h="373176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F2D62"/>
                          </a:solidFill>
                        </a:rPr>
                        <a:t>FY20</a:t>
                      </a:r>
                      <a:endParaRPr lang="en-US" dirty="0">
                        <a:solidFill>
                          <a:srgbClr val="0F2D6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rgbClr val="0F2D62"/>
                          </a:solidFill>
                        </a:rPr>
                        <a:t>(IOTA research continues)</a:t>
                      </a:r>
                    </a:p>
                  </a:txBody>
                  <a:tcPr/>
                </a:tc>
              </a:tr>
            </a:tbl>
          </a:graphicData>
        </a:graphic>
      </p:graphicFrame>
      <p:cxnSp>
        <p:nvCxnSpPr>
          <p:cNvPr id="12" name="Straight Arrow Connector 11"/>
          <p:cNvCxnSpPr/>
          <p:nvPr/>
        </p:nvCxnSpPr>
        <p:spPr>
          <a:xfrm flipV="1">
            <a:off x="4218709" y="3862873"/>
            <a:ext cx="1535983" cy="625471"/>
          </a:xfrm>
          <a:prstGeom prst="straightConnector1">
            <a:avLst/>
          </a:prstGeom>
          <a:ln>
            <a:solidFill>
              <a:srgbClr val="C00000"/>
            </a:solidFill>
            <a:prstDash val="sysDot"/>
            <a:tailEnd type="stealt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4005696" y="4955354"/>
            <a:ext cx="1748996" cy="922243"/>
          </a:xfrm>
          <a:prstGeom prst="straightConnector1">
            <a:avLst/>
          </a:prstGeom>
          <a:ln>
            <a:solidFill>
              <a:srgbClr val="C00000"/>
            </a:solidFill>
            <a:prstDash val="sysDot"/>
            <a:tailEnd type="stealt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06002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197" y="2997181"/>
            <a:ext cx="8686800" cy="641739"/>
          </a:xfrm>
        </p:spPr>
        <p:txBody>
          <a:bodyPr/>
          <a:lstStyle/>
          <a:p>
            <a:pPr algn="ctr"/>
            <a:r>
              <a:rPr lang="en-US" sz="4400" dirty="0" smtClean="0"/>
              <a:t>(2)  FAST /IOTA in 2015</a:t>
            </a:r>
            <a:endParaRPr lang="en-US" sz="4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12/17/2015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V.Shiltsev | IOTA/FAST, OHEP Briefing, Dec 17, 2015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0CCE80-3B22-F34E-81B2-E096627812DD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5725" y="4822857"/>
            <a:ext cx="4362450" cy="1019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4812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IOTA Electron Injector @</a:t>
            </a:r>
            <a:r>
              <a:rPr lang="ru-RU" sz="3600" dirty="0" smtClean="0"/>
              <a:t> </a:t>
            </a:r>
            <a:r>
              <a:rPr lang="en-US" sz="3600" dirty="0" smtClean="0"/>
              <a:t>FAST</a:t>
            </a:r>
            <a:endParaRPr lang="en-US" sz="36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12/17/2015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V.Shiltsev | IOTA/FAST, OHEP Briefing, Dec 17, 2015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E8E0A-41B4-4DFA-BBC4-FA1CCB2135F4}" type="slidenum">
              <a:rPr lang="en-US" altLang="en-US" smtClean="0"/>
              <a:pPr/>
              <a:t>12</a:t>
            </a:fld>
            <a:endParaRPr lang="en-US" altLang="en-US"/>
          </a:p>
        </p:txBody>
      </p:sp>
      <p:pic>
        <p:nvPicPr>
          <p:cNvPr id="7" name="Picture 6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30" y="678180"/>
            <a:ext cx="9003340" cy="174969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972" y="2401859"/>
            <a:ext cx="8186057" cy="3857680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806450" y="745403"/>
            <a:ext cx="932963" cy="1394486"/>
          </a:xfrm>
          <a:prstGeom prst="ellipse">
            <a:avLst/>
          </a:prstGeom>
          <a:noFill/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926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800" dirty="0" smtClean="0"/>
              <a:t>20MeV </a:t>
            </a:r>
            <a:r>
              <a:rPr lang="en-US" sz="3800" i="1" dirty="0" smtClean="0"/>
              <a:t>e</a:t>
            </a:r>
            <a:r>
              <a:rPr lang="en-US" sz="3800" i="1" baseline="30000" dirty="0" smtClean="0"/>
              <a:t>-</a:t>
            </a:r>
            <a:r>
              <a:rPr lang="en-US" sz="3800" dirty="0" smtClean="0"/>
              <a:t> beam through FAST injector</a:t>
            </a:r>
            <a:endParaRPr lang="en-US" sz="3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12/17/2015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V.Shiltsev | IOTA/FAST, OHEP Briefing, Dec 17, 2015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E8E0A-41B4-4DFA-BBC4-FA1CCB2135F4}" type="slidenum">
              <a:rPr lang="en-US" altLang="en-US" smtClean="0"/>
              <a:pPr/>
              <a:t>13</a:t>
            </a:fld>
            <a:endParaRPr lang="en-US" altLang="en-US"/>
          </a:p>
        </p:txBody>
      </p:sp>
      <p:pic>
        <p:nvPicPr>
          <p:cNvPr id="7" name="Picture 6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37" y="1016000"/>
            <a:ext cx="8910734" cy="563672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06450" y="1090571"/>
            <a:ext cx="2505917" cy="46166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March 27, 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4586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/>
          <p:cNvSpPr>
            <a:spLocks noGrp="1"/>
          </p:cNvSpPr>
          <p:nvPr>
            <p:ph type="title"/>
          </p:nvPr>
        </p:nvSpPr>
        <p:spPr bwMode="auto">
          <a:xfrm>
            <a:off x="228600" y="668511"/>
            <a:ext cx="3967480" cy="6429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r>
              <a:rPr lang="en-US" altLang="en-US" sz="3600" i="1" dirty="0">
                <a:latin typeface="Helvetica" pitchFamily="34" charset="0"/>
              </a:rPr>
              <a:t>e</a:t>
            </a:r>
            <a:r>
              <a:rPr lang="en-US" altLang="en-US" sz="3600" i="1" dirty="0" smtClean="0">
                <a:latin typeface="Helvetica" pitchFamily="34" charset="0"/>
              </a:rPr>
              <a:t>-</a:t>
            </a:r>
            <a:r>
              <a:rPr lang="en-US" altLang="en-US" sz="3600" dirty="0" smtClean="0">
                <a:latin typeface="Helvetica" pitchFamily="34" charset="0"/>
              </a:rPr>
              <a:t> Photo </a:t>
            </a:r>
            <a:r>
              <a:rPr lang="en-US" altLang="en-US" sz="3600" dirty="0" smtClean="0">
                <a:latin typeface="Helvetica" pitchFamily="34" charset="0"/>
              </a:rPr>
              <a:t>Injector:</a:t>
            </a:r>
            <a:br>
              <a:rPr lang="en-US" altLang="en-US" sz="3600" dirty="0" smtClean="0">
                <a:latin typeface="Helvetica" pitchFamily="34" charset="0"/>
              </a:rPr>
            </a:br>
            <a:r>
              <a:rPr lang="en-US" altLang="en-US" sz="3600" dirty="0" smtClean="0">
                <a:latin typeface="Helvetica" pitchFamily="34" charset="0"/>
              </a:rPr>
              <a:t>characterization</a:t>
            </a:r>
            <a:endParaRPr lang="en-US" altLang="en-US" sz="3600" dirty="0" smtClean="0">
              <a:latin typeface="Helvetica" pitchFamily="34" charset="0"/>
            </a:endParaRPr>
          </a:p>
        </p:txBody>
      </p:sp>
      <p:sp>
        <p:nvSpPr>
          <p:cNvPr id="17411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sz="900" smtClean="0">
                <a:solidFill>
                  <a:srgbClr val="004C97"/>
                </a:solidFill>
                <a:latin typeface="Helvetica" pitchFamily="34" charset="0"/>
              </a:rPr>
              <a:t>12/17/2015</a:t>
            </a:r>
            <a:endParaRPr lang="en-US" altLang="en-US" sz="900">
              <a:solidFill>
                <a:srgbClr val="004C97"/>
              </a:solidFill>
              <a:latin typeface="Helvetica" pitchFamily="34" charset="0"/>
            </a:endParaRPr>
          </a:p>
        </p:txBody>
      </p:sp>
      <p:sp>
        <p:nvSpPr>
          <p:cNvPr id="17412" name="Footer Placeholder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sz="900" smtClean="0">
                <a:solidFill>
                  <a:srgbClr val="004C97"/>
                </a:solidFill>
                <a:latin typeface="Helvetica" pitchFamily="34" charset="0"/>
              </a:rPr>
              <a:t>V.Shiltsev | IOTA/FAST, OHEP Briefing, Dec 17, 2015</a:t>
            </a:r>
            <a:endParaRPr lang="en-US" altLang="en-US" sz="900" b="1" smtClean="0">
              <a:solidFill>
                <a:srgbClr val="004C97"/>
              </a:solidFill>
              <a:latin typeface="Helvetica" pitchFamily="34" charset="0"/>
            </a:endParaRPr>
          </a:p>
        </p:txBody>
      </p:sp>
      <p:sp>
        <p:nvSpPr>
          <p:cNvPr id="17413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2D5C35F5-7D29-4F33-B411-E31B922AA1C8}" type="slidenum">
              <a:rPr lang="en-US" altLang="en-US" sz="900">
                <a:solidFill>
                  <a:srgbClr val="004C97"/>
                </a:solidFill>
                <a:latin typeface="Helvetica" pitchFamily="34" charset="0"/>
              </a:rPr>
              <a:pPr eaLnBrk="1" hangingPunct="1"/>
              <a:t>14</a:t>
            </a:fld>
            <a:endParaRPr lang="en-US" altLang="en-US" sz="900">
              <a:solidFill>
                <a:srgbClr val="004C97"/>
              </a:solidFill>
              <a:latin typeface="Helvetica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115" y="1435286"/>
            <a:ext cx="7842250" cy="5197276"/>
          </a:xfrm>
          <a:prstGeom prst="rect">
            <a:avLst/>
          </a:prstGeom>
        </p:spPr>
      </p:pic>
      <p:pic>
        <p:nvPicPr>
          <p:cNvPr id="7" name="Picture 2" descr="C:\Users\edstrom\Desktop\getFileBinary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636" y="103188"/>
            <a:ext cx="3535078" cy="3195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 rot="16200000">
            <a:off x="7688454" y="1913660"/>
            <a:ext cx="230800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Cathode QE Scan</a:t>
            </a:r>
          </a:p>
        </p:txBody>
      </p:sp>
    </p:spTree>
    <p:extLst>
      <p:ext uri="{BB962C8B-B14F-4D97-AF65-F5344CB8AC3E}">
        <p14:creationId xmlns:p14="http://schemas.microsoft.com/office/powerpoint/2010/main" val="3270863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First Beam to Low Energy Absorber</a:t>
            </a:r>
            <a:endParaRPr lang="en-US" sz="32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12/17/2015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V.Shiltsev | IOTA/FAST, OHEP Briefing, Dec 17, 2015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E8E0A-41B4-4DFA-BBC4-FA1CCB2135F4}" type="slidenum">
              <a:rPr lang="en-US" altLang="en-US" smtClean="0"/>
              <a:pPr/>
              <a:t>15</a:t>
            </a:fld>
            <a:endParaRPr lang="en-US" altLang="en-US"/>
          </a:p>
        </p:txBody>
      </p:sp>
      <p:pic>
        <p:nvPicPr>
          <p:cNvPr id="7" name="Picture 6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209" y="852015"/>
            <a:ext cx="4379791" cy="3636010"/>
          </a:xfrm>
          <a:prstGeom prst="rect">
            <a:avLst/>
          </a:prstGeom>
        </p:spPr>
      </p:pic>
      <p:pic>
        <p:nvPicPr>
          <p:cNvPr id="8" name="Picture 7"/>
          <p:cNvPicPr/>
          <p:nvPr/>
        </p:nvPicPr>
        <p:blipFill>
          <a:blip r:embed="rId3"/>
          <a:stretch>
            <a:fillRect/>
          </a:stretch>
        </p:blipFill>
        <p:spPr>
          <a:xfrm>
            <a:off x="2937083" y="2975383"/>
            <a:ext cx="6187324" cy="3781017"/>
          </a:xfrm>
          <a:prstGeom prst="rect">
            <a:avLst/>
          </a:prstGeom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1874305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Energy </a:t>
            </a:r>
            <a:r>
              <a:rPr lang="en-US" sz="3600" dirty="0" smtClean="0"/>
              <a:t>Measurement: Beam thru Dipole</a:t>
            </a:r>
            <a:endParaRPr lang="en-US" sz="3600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262" y="827088"/>
            <a:ext cx="7905749" cy="5929312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12/17/2015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V.Shiltsev | IOTA/FAST, OHEP Briefing, Dec 17, 2015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E8E0A-41B4-4DFA-BBC4-FA1CCB2135F4}" type="slidenum">
              <a:rPr lang="en-US" altLang="en-US" smtClean="0"/>
              <a:pPr/>
              <a:t>16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75456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297" y="103664"/>
            <a:ext cx="9036704" cy="641739"/>
          </a:xfrm>
        </p:spPr>
        <p:txBody>
          <a:bodyPr/>
          <a:lstStyle/>
          <a:p>
            <a:r>
              <a:rPr lang="en-US" sz="3200" dirty="0" smtClean="0"/>
              <a:t>Tesla cavity/CC2 </a:t>
            </a:r>
            <a:r>
              <a:rPr lang="en-US" sz="3200" dirty="0" err="1" smtClean="0"/>
              <a:t>ransfer</a:t>
            </a:r>
            <a:r>
              <a:rPr lang="en-US" sz="3200" dirty="0" smtClean="0"/>
              <a:t> </a:t>
            </a:r>
            <a:r>
              <a:rPr lang="en-US" sz="3200" dirty="0" smtClean="0"/>
              <a:t>matrix measurement</a:t>
            </a:r>
            <a:endParaRPr lang="en-US" sz="32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12/17/2015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V.Shiltsev | IOTA/FAST, OHEP Briefing, Dec 17, 2015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E8E0A-41B4-4DFA-BBC4-FA1CCB2135F4}" type="slidenum">
              <a:rPr lang="en-US" altLang="en-US" smtClean="0"/>
              <a:pPr/>
              <a:t>17</a:t>
            </a:fld>
            <a:endParaRPr lang="en-US" altLang="en-US"/>
          </a:p>
        </p:txBody>
      </p:sp>
      <p:pic>
        <p:nvPicPr>
          <p:cNvPr id="7" name="Picture 5" descr="C:\Users\edstrom\Desktop\AD118188-LT2015041616444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349" y="878753"/>
            <a:ext cx="8578898" cy="5363427"/>
          </a:xfrm>
          <a:prstGeom prst="rect">
            <a:avLst/>
          </a:prstGeom>
          <a:noFill/>
        </p:spPr>
      </p:pic>
      <p:pic>
        <p:nvPicPr>
          <p:cNvPr id="8" name="Picture 2" descr="C:\Users\edstrom\Desktop\getFileBinary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1907" y="1511559"/>
            <a:ext cx="4288340" cy="3116440"/>
          </a:xfrm>
          <a:prstGeom prst="rect">
            <a:avLst/>
          </a:prstGeom>
          <a:noFill/>
          <a:effectLst>
            <a:glow rad="101600">
              <a:schemeClr val="accent6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edstrom\Desktop\getFileBinary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275" y="2766065"/>
            <a:ext cx="3986261" cy="3195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76682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FY15 </a:t>
            </a:r>
            <a:r>
              <a:rPr lang="en-US" sz="3200" i="1" dirty="0" smtClean="0"/>
              <a:t>e-</a:t>
            </a:r>
            <a:r>
              <a:rPr lang="en-US" sz="3200" dirty="0" smtClean="0"/>
              <a:t> Injector Commissioning Activities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03087"/>
            <a:ext cx="8672513" cy="4987867"/>
          </a:xfrm>
        </p:spPr>
        <p:txBody>
          <a:bodyPr/>
          <a:lstStyle/>
          <a:p>
            <a:pPr marL="0" indent="0">
              <a:buNone/>
            </a:pP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Extensive checkout list:</a:t>
            </a:r>
          </a:p>
          <a:p>
            <a:r>
              <a:rPr lang="en-US" dirty="0" smtClean="0">
                <a:solidFill>
                  <a:srgbClr val="051BF1"/>
                </a:solidFill>
              </a:rPr>
              <a:t>Instrumentation</a:t>
            </a:r>
          </a:p>
          <a:p>
            <a:pPr lvl="1"/>
            <a:r>
              <a:rPr lang="en-US" dirty="0" smtClean="0"/>
              <a:t>9 BPMs, 2 </a:t>
            </a:r>
            <a:r>
              <a:rPr lang="en-US" dirty="0" err="1" smtClean="0"/>
              <a:t>Toroids</a:t>
            </a:r>
            <a:r>
              <a:rPr lang="en-US" dirty="0" smtClean="0"/>
              <a:t>, 1 WCM, Loss Monitors, Imaging Stations</a:t>
            </a:r>
          </a:p>
          <a:p>
            <a:r>
              <a:rPr lang="en-US" dirty="0" smtClean="0">
                <a:solidFill>
                  <a:srgbClr val="051BF1"/>
                </a:solidFill>
              </a:rPr>
              <a:t>Machine </a:t>
            </a:r>
            <a:r>
              <a:rPr lang="en-US" dirty="0">
                <a:solidFill>
                  <a:srgbClr val="051BF1"/>
                </a:solidFill>
              </a:rPr>
              <a:t>p</a:t>
            </a:r>
            <a:r>
              <a:rPr lang="en-US" dirty="0" smtClean="0">
                <a:solidFill>
                  <a:srgbClr val="051BF1"/>
                </a:solidFill>
              </a:rPr>
              <a:t>rotection system</a:t>
            </a:r>
          </a:p>
          <a:p>
            <a:r>
              <a:rPr lang="en-US" dirty="0" smtClean="0">
                <a:solidFill>
                  <a:srgbClr val="051BF1"/>
                </a:solidFill>
              </a:rPr>
              <a:t>Machine stability and reproducibility</a:t>
            </a:r>
          </a:p>
          <a:p>
            <a:r>
              <a:rPr lang="en-US" dirty="0" smtClean="0">
                <a:solidFill>
                  <a:srgbClr val="051BF1"/>
                </a:solidFill>
              </a:rPr>
              <a:t>Quad </a:t>
            </a:r>
            <a:r>
              <a:rPr lang="en-US" dirty="0">
                <a:solidFill>
                  <a:srgbClr val="051BF1"/>
                </a:solidFill>
              </a:rPr>
              <a:t>s</a:t>
            </a:r>
            <a:r>
              <a:rPr lang="en-US" dirty="0" smtClean="0">
                <a:solidFill>
                  <a:srgbClr val="051BF1"/>
                </a:solidFill>
              </a:rPr>
              <a:t>can </a:t>
            </a:r>
            <a:r>
              <a:rPr lang="en-US" dirty="0">
                <a:solidFill>
                  <a:srgbClr val="051BF1"/>
                </a:solidFill>
              </a:rPr>
              <a:t>e</a:t>
            </a:r>
            <a:r>
              <a:rPr lang="en-US" dirty="0" smtClean="0">
                <a:solidFill>
                  <a:srgbClr val="051BF1"/>
                </a:solidFill>
              </a:rPr>
              <a:t>mittance measurements</a:t>
            </a:r>
          </a:p>
          <a:p>
            <a:r>
              <a:rPr lang="en-US" dirty="0" smtClean="0">
                <a:solidFill>
                  <a:srgbClr val="051BF1"/>
                </a:solidFill>
              </a:rPr>
              <a:t>Beam based trajectory alignment</a:t>
            </a:r>
          </a:p>
          <a:p>
            <a:r>
              <a:rPr lang="en-US" dirty="0" smtClean="0">
                <a:solidFill>
                  <a:srgbClr val="051BF1"/>
                </a:solidFill>
              </a:rPr>
              <a:t>Typical parameters:</a:t>
            </a:r>
            <a:endParaRPr lang="en-US" dirty="0">
              <a:solidFill>
                <a:srgbClr val="051BF1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12/17/2015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V.Shiltsev | IOTA/FAST, OHEP Briefing, Dec 17, 2015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E8E0A-41B4-4DFA-BBC4-FA1CCB2135F4}" type="slidenum">
              <a:rPr lang="en-US" altLang="en-US" smtClean="0"/>
              <a:pPr/>
              <a:t>18</a:t>
            </a:fld>
            <a:endParaRPr lang="en-US" altLang="en-US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004385"/>
              </p:ext>
            </p:extLst>
          </p:nvPr>
        </p:nvGraphicFramePr>
        <p:xfrm>
          <a:off x="3493294" y="3869922"/>
          <a:ext cx="5294707" cy="2485910"/>
        </p:xfrm>
        <a:graphic>
          <a:graphicData uri="http://schemas.openxmlformats.org/drawingml/2006/table">
            <a:tbl>
              <a:tblPr bandRow="1">
                <a:tableStyleId>{BC89EF96-8CEA-46FF-86C4-4CE0E7609802}</a:tableStyleId>
              </a:tblPr>
              <a:tblGrid>
                <a:gridCol w="2646541"/>
                <a:gridCol w="2648166"/>
              </a:tblGrid>
              <a:tr h="49718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solidFill>
                            <a:srgbClr val="003087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Bunch charge</a:t>
                      </a:r>
                      <a:endParaRPr lang="en-US" sz="3200" b="1" dirty="0">
                        <a:solidFill>
                          <a:srgbClr val="003087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6652" marR="96652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 smtClean="0">
                          <a:solidFill>
                            <a:srgbClr val="003087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0.25 </a:t>
                      </a:r>
                      <a:r>
                        <a:rPr lang="en-US" sz="2800" b="1" dirty="0" err="1" smtClean="0">
                          <a:solidFill>
                            <a:srgbClr val="003087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nC</a:t>
                      </a:r>
                      <a:endParaRPr lang="en-US" sz="3200" b="1" dirty="0">
                        <a:solidFill>
                          <a:srgbClr val="003087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6652" marR="96652" marT="0" marB="0"/>
                </a:tc>
              </a:tr>
              <a:tr h="49718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solidFill>
                            <a:srgbClr val="003087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Gun gradient</a:t>
                      </a:r>
                      <a:endParaRPr lang="en-US" sz="3200" b="1" dirty="0">
                        <a:solidFill>
                          <a:srgbClr val="003087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6652" marR="96652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 smtClean="0">
                          <a:solidFill>
                            <a:srgbClr val="003087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42 MV/m</a:t>
                      </a:r>
                      <a:endParaRPr lang="en-US" sz="3200" b="1" dirty="0">
                        <a:solidFill>
                          <a:srgbClr val="003087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6652" marR="96652" marT="0" marB="0"/>
                </a:tc>
              </a:tr>
              <a:tr h="49718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solidFill>
                            <a:srgbClr val="003087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CC2 gradient</a:t>
                      </a:r>
                      <a:endParaRPr lang="en-US" sz="3200" b="1" dirty="0">
                        <a:solidFill>
                          <a:srgbClr val="003087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6652" marR="96652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 smtClean="0">
                          <a:solidFill>
                            <a:srgbClr val="003087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16 MV/m</a:t>
                      </a:r>
                      <a:endParaRPr lang="en-US" sz="3200" b="1" dirty="0">
                        <a:solidFill>
                          <a:srgbClr val="003087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6652" marR="96652" marT="0" marB="0"/>
                </a:tc>
              </a:tr>
              <a:tr h="49718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>
                          <a:solidFill>
                            <a:srgbClr val="003087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Beam energy</a:t>
                      </a:r>
                      <a:endParaRPr lang="en-US" sz="3200" b="1">
                        <a:solidFill>
                          <a:srgbClr val="003087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6652" marR="96652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 smtClean="0">
                          <a:solidFill>
                            <a:srgbClr val="003087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20 MeV</a:t>
                      </a:r>
                      <a:endParaRPr lang="en-US" sz="3200" b="1" dirty="0">
                        <a:solidFill>
                          <a:srgbClr val="003087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6652" marR="96652" marT="0" marB="0"/>
                </a:tc>
              </a:tr>
              <a:tr h="49718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>
                          <a:solidFill>
                            <a:srgbClr val="003087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Bunch length</a:t>
                      </a:r>
                      <a:endParaRPr lang="en-US" sz="3200" b="1">
                        <a:solidFill>
                          <a:srgbClr val="003087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6652" marR="96652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solidFill>
                            <a:srgbClr val="003087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6-</a:t>
                      </a:r>
                      <a:r>
                        <a:rPr lang="en-US" sz="2800" b="1" dirty="0" smtClean="0">
                          <a:solidFill>
                            <a:srgbClr val="003087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8 </a:t>
                      </a:r>
                      <a:r>
                        <a:rPr lang="en-US" sz="2800" b="1" dirty="0" err="1" smtClean="0">
                          <a:solidFill>
                            <a:srgbClr val="003087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ps</a:t>
                      </a:r>
                      <a:r>
                        <a:rPr lang="en-US" sz="2800" b="1" dirty="0" smtClean="0">
                          <a:solidFill>
                            <a:srgbClr val="003087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(</a:t>
                      </a:r>
                      <a:r>
                        <a:rPr lang="en-US" sz="2800" b="1" dirty="0" err="1" smtClean="0">
                          <a:solidFill>
                            <a:srgbClr val="003087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rms</a:t>
                      </a:r>
                      <a:r>
                        <a:rPr lang="en-US" sz="2800" b="1" dirty="0" smtClean="0">
                          <a:solidFill>
                            <a:srgbClr val="003087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)</a:t>
                      </a:r>
                      <a:endParaRPr lang="en-US" sz="3200" b="1" dirty="0">
                        <a:solidFill>
                          <a:srgbClr val="003087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6652" marR="96652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71481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IOTA Ring</a:t>
            </a:r>
            <a:endParaRPr lang="en-US" sz="4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12/17/2015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V.Shiltsev | IOTA/FAST, OHEP Briefing, Dec 17, 2015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B9D8C-2882-41F9-92E5-94261C5AF937}" type="slidenum">
              <a:rPr lang="en-US" altLang="en-US" smtClean="0"/>
              <a:pPr/>
              <a:t>19</a:t>
            </a:fld>
            <a:endParaRPr lang="en-US" altLang="en-US"/>
          </a:p>
        </p:txBody>
      </p:sp>
      <p:pic>
        <p:nvPicPr>
          <p:cNvPr id="8" name="Picture 2" descr="Screen Shot 2014-05-22 at 10.06.38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600200"/>
            <a:ext cx="9144000" cy="370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Straight Arrow Connector 8"/>
          <p:cNvCxnSpPr/>
          <p:nvPr/>
        </p:nvCxnSpPr>
        <p:spPr>
          <a:xfrm flipV="1">
            <a:off x="103521" y="2110515"/>
            <a:ext cx="3415347" cy="1"/>
          </a:xfrm>
          <a:prstGeom prst="straightConnector1">
            <a:avLst/>
          </a:prstGeom>
          <a:ln>
            <a:solidFill>
              <a:schemeClr val="accent4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550768" y="1623527"/>
            <a:ext cx="17354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4"/>
                </a:solidFill>
              </a:rPr>
              <a:t>e- beam line</a:t>
            </a:r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3521" y="2662408"/>
            <a:ext cx="19190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2.5 MeV RFQ</a:t>
            </a:r>
            <a:endParaRPr lang="en-US" dirty="0"/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2091059" y="2458537"/>
            <a:ext cx="1994063" cy="0"/>
          </a:xfrm>
          <a:prstGeom prst="straightConnector1">
            <a:avLst/>
          </a:prstGeom>
          <a:ln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2091059" y="1996872"/>
            <a:ext cx="16497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 beam line</a:t>
            </a:r>
            <a:endParaRPr lang="en-US" dirty="0"/>
          </a:p>
        </p:txBody>
      </p:sp>
      <p:cxnSp>
        <p:nvCxnSpPr>
          <p:cNvPr id="15" name="Straight Arrow Connector 14"/>
          <p:cNvCxnSpPr/>
          <p:nvPr/>
        </p:nvCxnSpPr>
        <p:spPr>
          <a:xfrm flipV="1">
            <a:off x="4143616" y="2464441"/>
            <a:ext cx="3961914" cy="1"/>
          </a:xfrm>
          <a:prstGeom prst="straightConnector1">
            <a:avLst/>
          </a:prstGeom>
          <a:ln>
            <a:solidFill>
              <a:schemeClr val="accent4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3518868" y="2116421"/>
            <a:ext cx="1100151" cy="650239"/>
          </a:xfrm>
          <a:prstGeom prst="straightConnector1">
            <a:avLst/>
          </a:prstGeom>
          <a:ln>
            <a:solidFill>
              <a:schemeClr val="accent4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4015027" y="2464442"/>
            <a:ext cx="531188" cy="302218"/>
          </a:xfrm>
          <a:prstGeom prst="straightConnector1">
            <a:avLst/>
          </a:prstGeom>
          <a:ln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04842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Content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4887" y="898276"/>
            <a:ext cx="8814226" cy="5264458"/>
          </a:xfrm>
        </p:spPr>
        <p:txBody>
          <a:bodyPr/>
          <a:lstStyle/>
          <a:p>
            <a:pPr marL="514350" indent="-457200">
              <a:lnSpc>
                <a:spcPct val="150000"/>
              </a:lnSpc>
              <a:buAutoNum type="arabicParenR"/>
            </a:pPr>
            <a:r>
              <a:rPr lang="en-US" sz="2800" b="1" i="1" dirty="0" smtClean="0">
                <a:solidFill>
                  <a:srgbClr val="0000FF"/>
                </a:solidFill>
              </a:rPr>
              <a:t>High Level Rationale &amp; Scope for IOTA/FAST</a:t>
            </a:r>
            <a:endParaRPr lang="en-US" sz="2800" b="1" dirty="0"/>
          </a:p>
          <a:p>
            <a:pPr marL="800100" lvl="1" indent="-342900">
              <a:lnSpc>
                <a:spcPct val="150000"/>
              </a:lnSpc>
              <a:buFontTx/>
              <a:buChar char="-"/>
            </a:pPr>
            <a:r>
              <a:rPr lang="en-US" sz="2400" dirty="0" smtClean="0"/>
              <a:t>P5, HEPAP/GARD Subpanel, Goals, Milestones</a:t>
            </a:r>
          </a:p>
          <a:p>
            <a:pPr marL="514350" indent="-457200">
              <a:lnSpc>
                <a:spcPct val="150000"/>
              </a:lnSpc>
              <a:buAutoNum type="arabicParenR"/>
            </a:pPr>
            <a:r>
              <a:rPr lang="en-US" sz="2800" b="1" i="1" dirty="0" smtClean="0">
                <a:solidFill>
                  <a:srgbClr val="0000FF"/>
                </a:solidFill>
              </a:rPr>
              <a:t>2015 IOTA/FAST</a:t>
            </a:r>
            <a:r>
              <a:rPr lang="en-US" sz="2800" i="1" dirty="0" smtClean="0">
                <a:solidFill>
                  <a:srgbClr val="0000FF"/>
                </a:solidFill>
              </a:rPr>
              <a:t> </a:t>
            </a:r>
            <a:r>
              <a:rPr lang="en-US" sz="2800" dirty="0" smtClean="0">
                <a:solidFill>
                  <a:schemeClr val="accent6"/>
                </a:solidFill>
              </a:rPr>
              <a:t>– impressive achievements</a:t>
            </a:r>
          </a:p>
          <a:p>
            <a:pPr marL="800100" lvl="1" indent="-342900">
              <a:lnSpc>
                <a:spcPct val="150000"/>
              </a:lnSpc>
              <a:buFontTx/>
              <a:buChar char="-"/>
            </a:pPr>
            <a:r>
              <a:rPr lang="en-US" sz="2400" dirty="0" smtClean="0"/>
              <a:t>Construction/commissioning progress/timeline/issues</a:t>
            </a:r>
          </a:p>
          <a:p>
            <a:pPr marL="514350" indent="-457200">
              <a:lnSpc>
                <a:spcPct val="150000"/>
              </a:lnSpc>
              <a:buAutoNum type="arabicParenR"/>
            </a:pPr>
            <a:r>
              <a:rPr lang="en-US" sz="2800" b="1" i="1" dirty="0" smtClean="0">
                <a:solidFill>
                  <a:srgbClr val="0000FF"/>
                </a:solidFill>
              </a:rPr>
              <a:t>2016 </a:t>
            </a:r>
            <a:r>
              <a:rPr lang="en-US" sz="2800" b="1" i="1" dirty="0">
                <a:solidFill>
                  <a:srgbClr val="0000FF"/>
                </a:solidFill>
              </a:rPr>
              <a:t>IOTA/FAST</a:t>
            </a:r>
            <a:r>
              <a:rPr lang="en-US" sz="2800" i="1" dirty="0">
                <a:solidFill>
                  <a:srgbClr val="0000FF"/>
                </a:solidFill>
              </a:rPr>
              <a:t> </a:t>
            </a:r>
            <a:r>
              <a:rPr lang="en-US" sz="2800" dirty="0">
                <a:solidFill>
                  <a:schemeClr val="accent6"/>
                </a:solidFill>
              </a:rPr>
              <a:t>– key R&amp;D beam facility</a:t>
            </a:r>
          </a:p>
          <a:p>
            <a:pPr marL="800100" lvl="1" indent="-342900">
              <a:lnSpc>
                <a:spcPct val="150000"/>
              </a:lnSpc>
              <a:buFontTx/>
              <a:buChar char="-"/>
            </a:pPr>
            <a:r>
              <a:rPr lang="en-US" sz="2400" dirty="0" smtClean="0"/>
              <a:t>Plans, issues</a:t>
            </a:r>
            <a:endParaRPr lang="en-US" sz="2400" i="1" dirty="0">
              <a:solidFill>
                <a:srgbClr val="0000FF"/>
              </a:solidFill>
            </a:endParaRPr>
          </a:p>
          <a:p>
            <a:pPr marL="514350" indent="-457200">
              <a:lnSpc>
                <a:spcPct val="150000"/>
              </a:lnSpc>
              <a:buFont typeface="Arial" charset="0"/>
              <a:buAutoNum type="arabicParenR"/>
            </a:pPr>
            <a:r>
              <a:rPr lang="en-US" sz="2800" b="1" i="1" dirty="0" smtClean="0">
                <a:solidFill>
                  <a:srgbClr val="0000FF"/>
                </a:solidFill>
              </a:rPr>
              <a:t>2017 &amp; beyond, R&amp;D, Collaborations, </a:t>
            </a:r>
            <a:r>
              <a:rPr lang="en-US" sz="2800" b="1" i="1" dirty="0" err="1" smtClean="0">
                <a:solidFill>
                  <a:srgbClr val="0000FF"/>
                </a:solidFill>
              </a:rPr>
              <a:t>etc</a:t>
            </a:r>
            <a:r>
              <a:rPr lang="en-US" sz="2800" i="1" dirty="0" smtClean="0">
                <a:solidFill>
                  <a:srgbClr val="0000FF"/>
                </a:solidFill>
              </a:rPr>
              <a:t> </a:t>
            </a:r>
          </a:p>
          <a:p>
            <a:pPr marL="457200" lvl="1" indent="0">
              <a:lnSpc>
                <a:spcPct val="150000"/>
              </a:lnSpc>
              <a:buNone/>
            </a:pPr>
            <a:r>
              <a:rPr lang="en-US" sz="2400" dirty="0" smtClean="0"/>
              <a:t>-  IOTA </a:t>
            </a:r>
            <a:r>
              <a:rPr lang="en-US" sz="2400" dirty="0"/>
              <a:t>Science Workshop April 28-29, 2015</a:t>
            </a:r>
            <a:endParaRPr lang="en-US" sz="2400" i="1" dirty="0">
              <a:solidFill>
                <a:srgbClr val="0000FF"/>
              </a:solidFill>
            </a:endParaRPr>
          </a:p>
          <a:p>
            <a:pPr marL="914400" lvl="1" indent="-457200">
              <a:lnSpc>
                <a:spcPct val="150000"/>
              </a:lnSpc>
              <a:buFont typeface="Arial" charset="0"/>
              <a:buAutoNum type="arabicParenR"/>
            </a:pPr>
            <a:endParaRPr lang="en-US" sz="2600" i="1" dirty="0" smtClean="0">
              <a:solidFill>
                <a:srgbClr val="0000FF"/>
              </a:solidFill>
            </a:endParaRPr>
          </a:p>
          <a:p>
            <a:pPr marL="1200150" lvl="2" indent="-342900">
              <a:lnSpc>
                <a:spcPct val="150000"/>
              </a:lnSpc>
              <a:buFontTx/>
              <a:buChar char="-"/>
            </a:pPr>
            <a:endParaRPr lang="en-US" dirty="0" smtClean="0"/>
          </a:p>
          <a:p>
            <a:pPr marL="457200" lvl="1" indent="0">
              <a:lnSpc>
                <a:spcPct val="150000"/>
              </a:lnSpc>
              <a:buNone/>
            </a:pPr>
            <a:endParaRPr lang="en-US" dirty="0" smtClean="0"/>
          </a:p>
          <a:p>
            <a:pPr>
              <a:lnSpc>
                <a:spcPct val="150000"/>
              </a:lnSpc>
            </a:pP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12/17/2015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V.Shiltsev | IOTA/FAST, OHEP Briefing, Dec 17, 2015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7395336-7EE3-374E-8C15-8F62E0BFEF62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5116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IOTA Layout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12/17/2015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V.Shiltsev | IOTA/FAST, OHEP Briefing, Dec 17, 2015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B9D8C-2882-41F9-92E5-94261C5AF937}" type="slidenum">
              <a:rPr lang="en-US" altLang="en-US" smtClean="0"/>
              <a:pPr/>
              <a:t>20</a:t>
            </a:fld>
            <a:endParaRPr lang="en-US" altLang="en-US"/>
          </a:p>
        </p:txBody>
      </p:sp>
      <p:pic>
        <p:nvPicPr>
          <p:cNvPr id="3" name="Picture 2" descr="Screen Shot 2015-09-02 at 1.40.27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"/>
            <a:ext cx="9144000" cy="609990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9508" y="3464694"/>
            <a:ext cx="2111692" cy="1517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417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915400" cy="641739"/>
          </a:xfrm>
        </p:spPr>
        <p:txBody>
          <a:bodyPr/>
          <a:lstStyle/>
          <a:p>
            <a:r>
              <a:rPr lang="en-US" sz="3600" dirty="0" smtClean="0"/>
              <a:t>IOTA Progress in FY15 </a:t>
            </a:r>
            <a:r>
              <a:rPr lang="en-US" sz="3600" dirty="0" smtClean="0">
                <a:solidFill>
                  <a:srgbClr val="7030A0"/>
                </a:solidFill>
              </a:rPr>
              <a:t>(what’s </a:t>
            </a:r>
            <a:r>
              <a:rPr lang="en-US" sz="3600" dirty="0" smtClean="0">
                <a:solidFill>
                  <a:srgbClr val="7030A0"/>
                </a:solidFill>
              </a:rPr>
              <a:t>for FY16)</a:t>
            </a:r>
            <a:endParaRPr lang="en-US" sz="3600" dirty="0">
              <a:solidFill>
                <a:srgbClr val="7030A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837104"/>
            <a:ext cx="8672513" cy="5193809"/>
          </a:xfrm>
        </p:spPr>
        <p:txBody>
          <a:bodyPr/>
          <a:lstStyle/>
          <a:p>
            <a:r>
              <a:rPr lang="en-US" sz="2800" dirty="0" smtClean="0">
                <a:solidFill>
                  <a:srgbClr val="C00000"/>
                </a:solidFill>
              </a:rPr>
              <a:t>Magnetic system:</a:t>
            </a:r>
          </a:p>
          <a:p>
            <a:pPr lvl="1"/>
            <a:r>
              <a:rPr lang="en-US" dirty="0"/>
              <a:t>Main dipoles manufacturing in progress, </a:t>
            </a:r>
            <a:r>
              <a:rPr lang="en-US" i="1" u="sng" dirty="0">
                <a:solidFill>
                  <a:srgbClr val="C00000"/>
                </a:solidFill>
              </a:rPr>
              <a:t>first</a:t>
            </a:r>
            <a:r>
              <a:rPr lang="en-US" dirty="0"/>
              <a:t> magnet delivered Nov. </a:t>
            </a:r>
            <a:r>
              <a:rPr lang="en-US" dirty="0" smtClean="0"/>
              <a:t>2015, </a:t>
            </a:r>
            <a:r>
              <a:rPr lang="en-US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rest (9) to be delivered in 2016</a:t>
            </a:r>
          </a:p>
          <a:p>
            <a:pPr lvl="1"/>
            <a:r>
              <a:rPr lang="en-US" dirty="0" smtClean="0"/>
              <a:t>32 ‘</a:t>
            </a:r>
            <a:r>
              <a:rPr lang="en-US" dirty="0" err="1" smtClean="0"/>
              <a:t>Dubna</a:t>
            </a:r>
            <a:r>
              <a:rPr lang="en-US" dirty="0" smtClean="0"/>
              <a:t>’ </a:t>
            </a:r>
            <a:r>
              <a:rPr lang="en-US" dirty="0" err="1" smtClean="0"/>
              <a:t>quadrupoles</a:t>
            </a:r>
            <a:r>
              <a:rPr lang="en-US" dirty="0" smtClean="0"/>
              <a:t> refurbished, performing magnetic measurements</a:t>
            </a:r>
          </a:p>
          <a:p>
            <a:pPr lvl="1"/>
            <a:r>
              <a:rPr lang="en-US" dirty="0" smtClean="0"/>
              <a:t>10 new </a:t>
            </a:r>
            <a:r>
              <a:rPr lang="en-US" dirty="0" err="1" smtClean="0"/>
              <a:t>quadrupoles</a:t>
            </a:r>
            <a:r>
              <a:rPr lang="en-US" dirty="0" smtClean="0"/>
              <a:t> ordered, </a:t>
            </a:r>
            <a:r>
              <a:rPr lang="en-US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 be delivered in March 2016</a:t>
            </a:r>
          </a:p>
          <a:p>
            <a:pPr lvl="1"/>
            <a:r>
              <a:rPr lang="en-US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Corrector magnets (20) delivery Jan.-Feb. 2016</a:t>
            </a:r>
          </a:p>
          <a:p>
            <a:pPr lvl="1"/>
            <a:r>
              <a:rPr lang="en-US" dirty="0" smtClean="0"/>
              <a:t>Power supplies purchased, installed. Cable pulls in progress.</a:t>
            </a:r>
          </a:p>
          <a:p>
            <a:r>
              <a:rPr lang="en-US" dirty="0" smtClean="0">
                <a:solidFill>
                  <a:srgbClr val="C00000"/>
                </a:solidFill>
              </a:rPr>
              <a:t>Vacuum system:</a:t>
            </a:r>
          </a:p>
          <a:p>
            <a:pPr lvl="1"/>
            <a:r>
              <a:rPr lang="en-US" dirty="0" smtClean="0"/>
              <a:t>Dipole alum. chambers manufactured.</a:t>
            </a:r>
          </a:p>
          <a:p>
            <a:pPr lvl="1"/>
            <a:r>
              <a:rPr lang="en-US" dirty="0" smtClean="0"/>
              <a:t>Vacuum pumps and gauges purchased.</a:t>
            </a:r>
          </a:p>
          <a:p>
            <a:r>
              <a:rPr lang="en-US" dirty="0" smtClean="0">
                <a:solidFill>
                  <a:srgbClr val="C00000"/>
                </a:solidFill>
              </a:rPr>
              <a:t>Mechanical:</a:t>
            </a:r>
          </a:p>
          <a:p>
            <a:pPr lvl="1"/>
            <a:r>
              <a:rPr lang="en-US" dirty="0" smtClean="0"/>
              <a:t>Support stands designed, prototype in production.</a:t>
            </a:r>
          </a:p>
          <a:p>
            <a:pPr lvl="1"/>
            <a:endParaRPr lang="en-US" dirty="0" smtClean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12/17/2015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V.Shiltsev | IOTA/FAST, OHEP Briefing, Dec 17, 2015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B9D8C-2882-41F9-92E5-94261C5AF937}" type="slidenum">
              <a:rPr lang="en-US" altLang="en-US" smtClean="0"/>
              <a:pPr/>
              <a:t>21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424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74626"/>
            <a:ext cx="8686800" cy="641739"/>
          </a:xfrm>
        </p:spPr>
        <p:txBody>
          <a:bodyPr/>
          <a:lstStyle/>
          <a:p>
            <a:r>
              <a:rPr lang="en-US" sz="3600" dirty="0" smtClean="0"/>
              <a:t>IOTA Status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809111"/>
            <a:ext cx="8915400" cy="5193809"/>
          </a:xfrm>
        </p:spPr>
        <p:txBody>
          <a:bodyPr/>
          <a:lstStyle/>
          <a:p>
            <a:r>
              <a:rPr lang="en-US" sz="2800" dirty="0" smtClean="0">
                <a:solidFill>
                  <a:srgbClr val="C00000"/>
                </a:solidFill>
              </a:rPr>
              <a:t>RF system:</a:t>
            </a:r>
          </a:p>
          <a:p>
            <a:pPr lvl="1"/>
            <a:r>
              <a:rPr lang="en-US" dirty="0" smtClean="0"/>
              <a:t>Old </a:t>
            </a:r>
            <a:r>
              <a:rPr lang="en-US" dirty="0" err="1" smtClean="0"/>
              <a:t>pbar</a:t>
            </a:r>
            <a:r>
              <a:rPr lang="en-US" dirty="0" smtClean="0"/>
              <a:t> cavity redesigned and refurbished/</a:t>
            </a:r>
            <a:r>
              <a:rPr lang="en-US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need RF generator</a:t>
            </a:r>
          </a:p>
          <a:p>
            <a:r>
              <a:rPr lang="en-US" sz="2800" dirty="0" smtClean="0">
                <a:solidFill>
                  <a:srgbClr val="C00000"/>
                </a:solidFill>
              </a:rPr>
              <a:t>Vacuum system:</a:t>
            </a:r>
          </a:p>
          <a:p>
            <a:pPr lvl="1"/>
            <a:r>
              <a:rPr lang="en-US" dirty="0" smtClean="0"/>
              <a:t>Dipole alum. chambers manufactured.</a:t>
            </a:r>
          </a:p>
          <a:p>
            <a:pPr lvl="1"/>
            <a:r>
              <a:rPr lang="en-US" dirty="0" smtClean="0"/>
              <a:t>50% Vacuum pumps and gauges purchased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 </a:t>
            </a:r>
            <a:r>
              <a:rPr lang="en-US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50% in FY16</a:t>
            </a:r>
          </a:p>
          <a:p>
            <a:r>
              <a:rPr lang="en-US" sz="2800" dirty="0" smtClean="0">
                <a:solidFill>
                  <a:srgbClr val="C00000"/>
                </a:solidFill>
              </a:rPr>
              <a:t>Injection system:</a:t>
            </a:r>
          </a:p>
          <a:p>
            <a:pPr lvl="1"/>
            <a:r>
              <a:rPr lang="en-US" dirty="0" smtClean="0"/>
              <a:t>Kicker </a:t>
            </a:r>
            <a:r>
              <a:rPr lang="en-US" dirty="0" err="1" smtClean="0"/>
              <a:t>designed,parts</a:t>
            </a:r>
            <a:r>
              <a:rPr lang="en-US" dirty="0" smtClean="0"/>
              <a:t> procured, manufacturing in progress/ </a:t>
            </a:r>
            <a:r>
              <a:rPr lang="en-US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FY16</a:t>
            </a:r>
          </a:p>
          <a:p>
            <a:pPr lvl="1"/>
            <a:r>
              <a:rPr lang="en-US" dirty="0" smtClean="0"/>
              <a:t>Pulse generator is reused from </a:t>
            </a:r>
            <a:r>
              <a:rPr lang="en-US" dirty="0" err="1" smtClean="0"/>
              <a:t>Tevatron</a:t>
            </a:r>
            <a:r>
              <a:rPr lang="en-US" dirty="0" smtClean="0"/>
              <a:t>, tested.</a:t>
            </a:r>
          </a:p>
          <a:p>
            <a:pPr lvl="1"/>
            <a:r>
              <a:rPr lang="en-US" dirty="0" smtClean="0"/>
              <a:t>DC </a:t>
            </a:r>
            <a:r>
              <a:rPr lang="en-US" dirty="0" err="1" smtClean="0"/>
              <a:t>Lambertson</a:t>
            </a:r>
            <a:r>
              <a:rPr lang="en-US" dirty="0" smtClean="0"/>
              <a:t> design in progress / </a:t>
            </a:r>
            <a:r>
              <a:rPr lang="en-US" dirty="0" smtClean="0">
                <a:solidFill>
                  <a:srgbClr val="7030A0"/>
                </a:solidFill>
              </a:rPr>
              <a:t>construction in FY16</a:t>
            </a:r>
          </a:p>
          <a:p>
            <a:r>
              <a:rPr lang="en-US" sz="2800" dirty="0" smtClean="0">
                <a:solidFill>
                  <a:srgbClr val="C00000"/>
                </a:solidFill>
              </a:rPr>
              <a:t>Instrumentation:</a:t>
            </a:r>
          </a:p>
          <a:p>
            <a:pPr lvl="1"/>
            <a:r>
              <a:rPr lang="en-US" dirty="0" smtClean="0"/>
              <a:t>BPM bodies (21) manufactured, received; electronics procured.</a:t>
            </a:r>
          </a:p>
          <a:p>
            <a:pPr lvl="1"/>
            <a:r>
              <a:rPr lang="en-US" dirty="0" smtClean="0"/>
              <a:t>Synchrotron light system (8) components procured / </a:t>
            </a:r>
            <a:r>
              <a:rPr lang="en-US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FY16-17</a:t>
            </a:r>
            <a:endParaRPr lang="en-US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12/17/2015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V.Shiltsev | IOTA/FAST, OHEP Briefing, Dec 17, 2015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B9D8C-2882-41F9-92E5-94261C5AF937}" type="slidenum">
              <a:rPr lang="en-US" altLang="en-US" smtClean="0"/>
              <a:pPr/>
              <a:t>22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94466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12/17/2015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V.Shiltsev | IOTA/FAST, OHEP Briefing, Dec 17, 2015</a:t>
            </a:r>
            <a:endParaRPr lang="en-US">
              <a:latin typeface="+mn-lt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B536C3-BB10-4165-8E74-99838CB51702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  <p:pic>
        <p:nvPicPr>
          <p:cNvPr id="7" name="Picture 6" descr="Screen Shot 2015-12-03 at 2.54.2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3006"/>
            <a:ext cx="9144000" cy="586865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270305" y="5631020"/>
            <a:ext cx="2873695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IOTA 30-deg. dipole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1451810"/>
      </p:ext>
    </p:extLst>
  </p:cSld>
  <p:clrMapOvr>
    <a:masterClrMapping/>
  </p:clrMapOvr>
  <p:transition advTm="5000">
    <p:fade thruBlk="1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12/17/2015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V.Shiltsev | IOTA/FAST, OHEP Briefing, Dec 17, 2015</a:t>
            </a:r>
            <a:endParaRPr lang="en-US">
              <a:latin typeface="+mn-lt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B536C3-BB10-4165-8E74-99838CB51702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  <p:pic>
        <p:nvPicPr>
          <p:cNvPr id="6" name="Picture 5" descr="IOTA_quad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7286"/>
            <a:ext cx="9144000" cy="565838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" y="5169355"/>
            <a:ext cx="3754688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IOTA ‘</a:t>
            </a:r>
            <a:r>
              <a:rPr lang="en-US" dirty="0" err="1" smtClean="0"/>
              <a:t>Dubna</a:t>
            </a:r>
            <a:r>
              <a:rPr lang="en-US" dirty="0" smtClean="0"/>
              <a:t>’ </a:t>
            </a:r>
            <a:r>
              <a:rPr lang="en-US" dirty="0" err="1" smtClean="0"/>
              <a:t>quadrupoles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6036381"/>
      </p:ext>
    </p:extLst>
  </p:cSld>
  <p:clrMapOvr>
    <a:masterClrMapping/>
  </p:clrMapOvr>
  <p:transition advTm="5000">
    <p:fade thruBlk="1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12/17/2015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V.Shiltsev | IOTA/FAST, OHEP Briefing, Dec 17, 2015</a:t>
            </a:r>
            <a:endParaRPr lang="en-US">
              <a:latin typeface="+mn-lt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B536C3-BB10-4165-8E74-99838CB51702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  <p:pic>
        <p:nvPicPr>
          <p:cNvPr id="6" name="Picture 5" descr="IMG_088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1" y="6284267"/>
            <a:ext cx="4730172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IOTA </a:t>
            </a:r>
            <a:r>
              <a:rPr lang="en-US" dirty="0" err="1" smtClean="0"/>
              <a:t>quadrupole</a:t>
            </a:r>
            <a:r>
              <a:rPr lang="en-US" dirty="0" smtClean="0"/>
              <a:t> at magnetic test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8376459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12/17/2015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V.Shiltsev | IOTA/FAST, OHEP Briefing, Dec 17, 2015</a:t>
            </a:r>
            <a:endParaRPr lang="en-US">
              <a:latin typeface="+mn-lt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B536C3-BB10-4165-8E74-99838CB51702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  <p:pic>
        <p:nvPicPr>
          <p:cNvPr id="6" name="Picture 5" descr="photo 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6838" y="0"/>
            <a:ext cx="51435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113591" y="5631020"/>
            <a:ext cx="5030409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err="1" smtClean="0"/>
              <a:t>Pbar</a:t>
            </a:r>
            <a:r>
              <a:rPr lang="en-US" dirty="0" smtClean="0"/>
              <a:t> RF cavity refurbished for IOTA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0953667"/>
      </p:ext>
    </p:extLst>
  </p:cSld>
  <p:clrMapOvr>
    <a:masterClrMapping/>
  </p:clrMapOvr>
  <p:transition advTm="5000">
    <p:fade thruBlk="1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12/17/2015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V.Shiltsev | IOTA/FAST, OHEP Briefing, Dec 17, 2015</a:t>
            </a:r>
            <a:endParaRPr lang="en-US">
              <a:latin typeface="+mn-lt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B536C3-BB10-4165-8E74-99838CB51702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  <p:pic>
        <p:nvPicPr>
          <p:cNvPr id="2" name="Picture 1" descr="Screen Shot 2015-10-13 at 10.08.28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275" y="0"/>
            <a:ext cx="8267056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79904" y="6348414"/>
            <a:ext cx="6978050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IOTA Synchrotron Radiation Monitors (schematic)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5186218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12/17/2015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V.Shiltsev | IOTA/FAST, OHEP Briefing, Dec 17, 2015</a:t>
            </a:r>
            <a:endParaRPr lang="en-US">
              <a:latin typeface="+mn-lt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B536C3-BB10-4165-8E74-99838CB51702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  <p:pic>
        <p:nvPicPr>
          <p:cNvPr id="7" name="Picture 6" descr="IOTA_INJECTION_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0855"/>
            <a:ext cx="9144000" cy="622714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88549" y="85587"/>
            <a:ext cx="7599671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IOTA injection </a:t>
            </a:r>
            <a:r>
              <a:rPr lang="en-US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Lambertson</a:t>
            </a:r>
            <a:r>
              <a:rPr lang="en-US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magnet: designed</a:t>
            </a:r>
            <a:endParaRPr lang="en-US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69784277"/>
      </p:ext>
    </p:extLst>
  </p:cSld>
  <p:clrMapOvr>
    <a:masterClrMapping/>
  </p:clrMapOvr>
  <p:transition advTm="5000">
    <p:fade thruBlk="1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12/17/2015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V.Shiltsev | IOTA/FAST, OHEP Briefing, Dec 17, 2015</a:t>
            </a:r>
            <a:endParaRPr lang="en-US">
              <a:latin typeface="+mn-lt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B536C3-BB10-4165-8E74-99838CB51702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  <p:pic>
        <p:nvPicPr>
          <p:cNvPr id="6" name="Picture 5" descr="IOTA_INJECTION_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0855"/>
            <a:ext cx="9144000" cy="622714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28600" y="6208773"/>
            <a:ext cx="5264458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IOTA injection section: designed</a:t>
            </a:r>
            <a:endParaRPr lang="en-US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4841317"/>
      </p:ext>
    </p:extLst>
  </p:cSld>
  <p:clrMapOvr>
    <a:masterClrMapping/>
  </p:clrMapOvr>
  <p:transition advTm="5000">
    <p:fade thruBlk="1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915400" cy="641739"/>
          </a:xfrm>
        </p:spPr>
        <p:txBody>
          <a:bodyPr/>
          <a:lstStyle/>
          <a:p>
            <a:r>
              <a:rPr lang="en-US" sz="3200" dirty="0" smtClean="0"/>
              <a:t>IOTA/FAST in the GARD Program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1842" y="586776"/>
            <a:ext cx="5144014" cy="6466127"/>
          </a:xfrm>
        </p:spPr>
        <p:txBody>
          <a:bodyPr/>
          <a:lstStyle/>
          <a:p>
            <a:pPr marL="0" indent="0">
              <a:buNone/>
            </a:pPr>
            <a:endParaRPr lang="en-US" sz="1800" dirty="0"/>
          </a:p>
          <a:p>
            <a:r>
              <a:rPr lang="en-US" sz="1800" b="1" dirty="0" smtClean="0">
                <a:solidFill>
                  <a:srgbClr val="C00000"/>
                </a:solidFill>
              </a:rPr>
              <a:t>Recommendation </a:t>
            </a:r>
            <a:r>
              <a:rPr lang="en-US" sz="1800" b="1" dirty="0">
                <a:solidFill>
                  <a:srgbClr val="C00000"/>
                </a:solidFill>
              </a:rPr>
              <a:t>2. </a:t>
            </a:r>
            <a:r>
              <a:rPr lang="en-US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Construct the IOTA ring, and conduct experimental studies of high-current beam dynamics in </a:t>
            </a:r>
            <a:r>
              <a:rPr lang="en-US" sz="1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integrable</a:t>
            </a:r>
            <a:r>
              <a:rPr lang="en-US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non-linear focusing systems. (p. 9, 18) </a:t>
            </a:r>
          </a:p>
          <a:p>
            <a:pPr lvl="1"/>
            <a:r>
              <a:rPr lang="en-US" sz="1800" dirty="0" smtClean="0">
                <a:solidFill>
                  <a:srgbClr val="051BF1"/>
                </a:solidFill>
              </a:rPr>
              <a:t>GARD </a:t>
            </a:r>
            <a:r>
              <a:rPr lang="en-US" sz="1800" dirty="0">
                <a:solidFill>
                  <a:srgbClr val="051BF1"/>
                </a:solidFill>
              </a:rPr>
              <a:t>thrust: Accelerator and Beam Physics </a:t>
            </a:r>
          </a:p>
          <a:p>
            <a:r>
              <a:rPr lang="en-US" sz="1800" b="1" dirty="0" smtClean="0">
                <a:solidFill>
                  <a:srgbClr val="C00000"/>
                </a:solidFill>
              </a:rPr>
              <a:t>Recommendation </a:t>
            </a:r>
            <a:r>
              <a:rPr lang="en-US" sz="1800" b="1" dirty="0">
                <a:solidFill>
                  <a:srgbClr val="C00000"/>
                </a:solidFill>
              </a:rPr>
              <a:t>3. </a:t>
            </a:r>
            <a:r>
              <a:rPr lang="en-US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Support a collaborative framework among laboratories and universities that assures sufficient support in beam simulations and </a:t>
            </a:r>
            <a:r>
              <a:rPr lang="en-US" sz="1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beam instrumentation </a:t>
            </a:r>
            <a:r>
              <a:rPr lang="en-US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 address beam and particle stability including strong space charge forces. (p. 9, 17) </a:t>
            </a:r>
          </a:p>
          <a:p>
            <a:pPr lvl="1"/>
            <a:r>
              <a:rPr lang="en-US" sz="1800" dirty="0" smtClean="0">
                <a:solidFill>
                  <a:srgbClr val="051BF1"/>
                </a:solidFill>
              </a:rPr>
              <a:t>GARD </a:t>
            </a:r>
            <a:r>
              <a:rPr lang="en-US" sz="1800" dirty="0">
                <a:solidFill>
                  <a:srgbClr val="051BF1"/>
                </a:solidFill>
              </a:rPr>
              <a:t>thrust: Accelerator and Beam Physics </a:t>
            </a:r>
          </a:p>
          <a:p>
            <a:pPr marL="0" indent="0">
              <a:buNone/>
            </a:pPr>
            <a:endParaRPr lang="en-US" sz="1800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12/17/2015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V.Shiltsev | IOTA/FAST, OHEP Briefing, Dec 17, 2015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B9D8C-2882-41F9-92E5-94261C5AF937}" type="slidenum">
              <a:rPr lang="en-US" altLang="en-US" smtClean="0"/>
              <a:pPr/>
              <a:t>3</a:t>
            </a:fld>
            <a:endParaRPr lang="en-US" alt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48" y="1150931"/>
            <a:ext cx="3965510" cy="5043300"/>
          </a:xfrm>
          <a:prstGeom prst="rect">
            <a:avLst/>
          </a:prstGeom>
          <a:effectLst>
            <a:glow rad="139700">
              <a:schemeClr val="bg1">
                <a:lumMod val="65000"/>
                <a:alpha val="40000"/>
              </a:schemeClr>
            </a:glow>
          </a:effectLst>
          <a:scene3d>
            <a:camera prst="perspectiveLeft"/>
            <a:lightRig rig="threePt" dir="t"/>
          </a:scene3d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447" y="5020502"/>
            <a:ext cx="6879827" cy="1788618"/>
          </a:xfrm>
          <a:prstGeom prst="rect">
            <a:avLst/>
          </a:prstGeom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</p:pic>
      <p:sp>
        <p:nvSpPr>
          <p:cNvPr id="12" name="Rounded Rectangle 11"/>
          <p:cNvSpPr/>
          <p:nvPr/>
        </p:nvSpPr>
        <p:spPr>
          <a:xfrm>
            <a:off x="1922106" y="5942804"/>
            <a:ext cx="1679923" cy="411342"/>
          </a:xfrm>
          <a:prstGeom prst="roundRect">
            <a:avLst/>
          </a:prstGeom>
          <a:noFill/>
          <a:ln>
            <a:solidFill>
              <a:srgbClr val="051BF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643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IOTA Staging – Phase II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After the IOTA </a:t>
            </a:r>
            <a:r>
              <a:rPr lang="en-US" dirty="0" smtClean="0"/>
              <a:t>commissioning with e-, </a:t>
            </a:r>
            <a:r>
              <a:rPr lang="en-US" dirty="0"/>
              <a:t>we will move the </a:t>
            </a:r>
            <a:r>
              <a:rPr lang="en-US" dirty="0" smtClean="0"/>
              <a:t>existing 2.5 </a:t>
            </a:r>
            <a:r>
              <a:rPr lang="en-US" dirty="0"/>
              <a:t>MeV </a:t>
            </a:r>
            <a:r>
              <a:rPr lang="en-US" dirty="0" smtClean="0"/>
              <a:t>(70 MeV/</a:t>
            </a:r>
            <a:r>
              <a:rPr lang="en-US" i="1" dirty="0" smtClean="0"/>
              <a:t>c</a:t>
            </a:r>
            <a:r>
              <a:rPr lang="en-US" dirty="0" smtClean="0"/>
              <a:t>) proton/H- </a:t>
            </a:r>
            <a:r>
              <a:rPr lang="en-US" dirty="0" smtClean="0"/>
              <a:t>RFQ to FAST to </a:t>
            </a:r>
            <a:r>
              <a:rPr lang="en-US" dirty="0"/>
              <a:t>inject protons into the IOTA ring.</a:t>
            </a:r>
          </a:p>
          <a:p>
            <a:pPr marL="0" indent="0"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sz="2800" dirty="0" smtClean="0"/>
              <a:t>Allows </a:t>
            </a:r>
            <a:r>
              <a:rPr lang="en-US" sz="2800" dirty="0"/>
              <a:t>tests of Integrable Optics with protons and realistic s</a:t>
            </a:r>
            <a:r>
              <a:rPr lang="en-US" sz="2800" dirty="0" smtClean="0"/>
              <a:t>pace charge </a:t>
            </a:r>
            <a:r>
              <a:rPr lang="en-US" sz="2800" dirty="0"/>
              <a:t>beam dynamics studies</a:t>
            </a:r>
          </a:p>
          <a:p>
            <a:r>
              <a:rPr lang="en-US" sz="2800" b="1" dirty="0">
                <a:solidFill>
                  <a:srgbClr val="004C97"/>
                </a:solidFill>
              </a:rPr>
              <a:t>Allows </a:t>
            </a:r>
            <a:r>
              <a:rPr lang="en-US" sz="2800" b="1" dirty="0" smtClean="0">
                <a:solidFill>
                  <a:srgbClr val="004C97"/>
                </a:solidFill>
              </a:rPr>
              <a:t>space charge </a:t>
            </a:r>
            <a:r>
              <a:rPr lang="en-US" sz="2800" b="1" dirty="0">
                <a:solidFill>
                  <a:srgbClr val="004C97"/>
                </a:solidFill>
              </a:rPr>
              <a:t>compensation experiments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12/17/2015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V.Shiltsev | IOTA/FAST, OHEP Briefing, Dec 17, 2015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B9D8C-2882-41F9-92E5-94261C5AF937}" type="slidenum">
              <a:rPr lang="en-US" altLang="en-US" smtClean="0"/>
              <a:pPr/>
              <a:t>30</a:t>
            </a:fld>
            <a:endParaRPr lang="en-US" altLang="en-US"/>
          </a:p>
        </p:txBody>
      </p:sp>
      <p:pic>
        <p:nvPicPr>
          <p:cNvPr id="7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52"/>
          <a:stretch/>
        </p:blipFill>
        <p:spPr bwMode="auto">
          <a:xfrm>
            <a:off x="4734106" y="1834355"/>
            <a:ext cx="2724150" cy="2159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46"/>
          <p:cNvSpPr txBox="1">
            <a:spLocks noChangeArrowheads="1"/>
          </p:cNvSpPr>
          <p:nvPr/>
        </p:nvSpPr>
        <p:spPr bwMode="auto">
          <a:xfrm>
            <a:off x="5117029" y="3333219"/>
            <a:ext cx="2105025" cy="3079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400" dirty="0"/>
              <a:t>2.5 MeV </a:t>
            </a:r>
            <a:r>
              <a:rPr lang="en-US" sz="1400" dirty="0" smtClean="0"/>
              <a:t>RFQ</a:t>
            </a:r>
            <a:endParaRPr lang="en-US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336751" y="2344226"/>
            <a:ext cx="4184108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latin typeface="Symbol" charset="2"/>
                <a:cs typeface="Symbol" charset="2"/>
              </a:rPr>
              <a:t>D</a:t>
            </a:r>
            <a:r>
              <a:rPr lang="en-US" i="1" dirty="0" smtClean="0"/>
              <a:t>Q</a:t>
            </a:r>
            <a:r>
              <a:rPr lang="en-US" i="1" baseline="-25000" dirty="0" smtClean="0"/>
              <a:t>SC</a:t>
            </a:r>
            <a:r>
              <a:rPr lang="en-US" dirty="0" smtClean="0"/>
              <a:t> =0.5 for one-turn injection</a:t>
            </a:r>
          </a:p>
          <a:p>
            <a:endParaRPr lang="en-US" dirty="0" smtClean="0"/>
          </a:p>
          <a:p>
            <a:r>
              <a:rPr lang="en-US" dirty="0"/>
              <a:t>*</a:t>
            </a:r>
            <a:r>
              <a:rPr lang="en-US" dirty="0" smtClean="0"/>
              <a:t>multi-turn injection possible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0303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IOTA Proton Injector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856136"/>
            <a:ext cx="8672513" cy="5174778"/>
          </a:xfrm>
        </p:spPr>
        <p:txBody>
          <a:bodyPr/>
          <a:lstStyle/>
          <a:p>
            <a:r>
              <a:rPr lang="en-US" sz="2000" dirty="0" smtClean="0">
                <a:solidFill>
                  <a:srgbClr val="051BF1"/>
                </a:solidFill>
              </a:rPr>
              <a:t>To study high-intensity proton beam physics we need proton beam. Will use existing HINS 2.5MeV H- RFQ. </a:t>
            </a:r>
          </a:p>
          <a:p>
            <a:r>
              <a:rPr lang="en-US" sz="2000" dirty="0" smtClean="0"/>
              <a:t>The HINS (“High Intensity Neutrino Source”) was developed as the front end of a pulsed “Project X” 8 </a:t>
            </a:r>
            <a:r>
              <a:rPr lang="en-US" sz="2000" dirty="0" err="1" smtClean="0"/>
              <a:t>GeV</a:t>
            </a:r>
            <a:r>
              <a:rPr lang="en-US" sz="2000" dirty="0" smtClean="0"/>
              <a:t> proton </a:t>
            </a:r>
            <a:r>
              <a:rPr lang="en-US" sz="2000" dirty="0" err="1" smtClean="0"/>
              <a:t>linac</a:t>
            </a:r>
            <a:endParaRPr lang="en-US" sz="2000" dirty="0" smtClean="0"/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 smtClean="0"/>
          </a:p>
          <a:p>
            <a:pPr marL="0" indent="0">
              <a:buNone/>
            </a:pPr>
            <a:endParaRPr lang="en-US" sz="1400" dirty="0"/>
          </a:p>
          <a:p>
            <a:r>
              <a:rPr lang="en-US" sz="2000" dirty="0" smtClean="0"/>
              <a:t>Because of cooling problems, it never reached its design pulse rate</a:t>
            </a:r>
          </a:p>
          <a:p>
            <a:r>
              <a:rPr lang="en-US" sz="2000" dirty="0" smtClean="0"/>
              <a:t>Project-X (now PIP-II) specification was changed to a CW front end</a:t>
            </a:r>
          </a:p>
          <a:p>
            <a:pPr lvl="1"/>
            <a:r>
              <a:rPr lang="en-US" sz="1600" dirty="0" smtClean="0"/>
              <a:t>HINS-&gt;PXIE</a:t>
            </a:r>
            <a:endParaRPr lang="en-US" sz="1600" dirty="0"/>
          </a:p>
          <a:p>
            <a:r>
              <a:rPr lang="en-US" sz="2000" dirty="0" smtClean="0"/>
              <a:t>HINS RFQ available for our use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12/17/2015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V.Shiltsev | IOTA/FAST, OHEP Briefing, Dec 17, 2015</a:t>
            </a:r>
            <a:endParaRPr lang="en-US">
              <a:latin typeface="+mn-l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A26155-0DCC-45D2-90B6-32F65F3F6C0F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  <p:sp>
        <p:nvSpPr>
          <p:cNvPr id="9" name="Date Placeholder 3"/>
          <p:cNvSpPr txBox="1">
            <a:spLocks/>
          </p:cNvSpPr>
          <p:nvPr/>
        </p:nvSpPr>
        <p:spPr>
          <a:xfrm>
            <a:off x="6450013" y="6515100"/>
            <a:ext cx="1076325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defTabSz="457200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04C97"/>
                </a:solidFill>
                <a:latin typeface="Helvetica" panose="020B0604020202020204" pitchFamily="34" charset="0"/>
                <a:ea typeface="Geneva" pitchFamily="121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>
              <a:defRPr/>
            </a:pPr>
            <a:r>
              <a:rPr lang="en-US" smtClean="0"/>
              <a:t>12/17/2015</a:t>
            </a:r>
            <a:endParaRPr lang="en-US" dirty="0"/>
          </a:p>
        </p:txBody>
      </p:sp>
      <p:sp>
        <p:nvSpPr>
          <p:cNvPr id="11" name="Slide Number Placeholder 5"/>
          <p:cNvSpPr txBox="1">
            <a:spLocks/>
          </p:cNvSpPr>
          <p:nvPr/>
        </p:nvSpPr>
        <p:spPr>
          <a:xfrm>
            <a:off x="228600" y="6515100"/>
            <a:ext cx="447675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04C97"/>
                </a:solidFill>
                <a:latin typeface="Helvetica" panose="020B0604020202020204" pitchFamily="34" charset="0"/>
                <a:ea typeface="Geneva" pitchFamily="121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>
              <a:defRPr/>
            </a:pPr>
            <a:fld id="{2A0CCE80-3B22-F34E-81B2-E096627812DD}" type="slidenum">
              <a:rPr lang="en-US" smtClean="0"/>
              <a:pPr>
                <a:defRPr/>
              </a:pPr>
              <a:t>31</a:t>
            </a:fld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922" y="2307167"/>
            <a:ext cx="8161868" cy="2583365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>
          <a:xfrm>
            <a:off x="1204556" y="2406862"/>
            <a:ext cx="0" cy="351369"/>
          </a:xfrm>
          <a:prstGeom prst="line">
            <a:avLst/>
          </a:prstGeom>
          <a:ln w="254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2552356" y="2496973"/>
            <a:ext cx="0" cy="351369"/>
          </a:xfrm>
          <a:prstGeom prst="line">
            <a:avLst/>
          </a:prstGeom>
          <a:ln w="254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4406900" y="2397881"/>
            <a:ext cx="0" cy="351369"/>
          </a:xfrm>
          <a:prstGeom prst="line">
            <a:avLst/>
          </a:prstGeom>
          <a:ln w="254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676275" y="2213215"/>
            <a:ext cx="9006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solidFill>
                  <a:srgbClr val="FF0000"/>
                </a:solidFill>
              </a:rPr>
              <a:t>50 </a:t>
            </a:r>
            <a:r>
              <a:rPr lang="en-US" sz="1800" dirty="0" err="1" smtClean="0">
                <a:solidFill>
                  <a:srgbClr val="FF0000"/>
                </a:solidFill>
              </a:rPr>
              <a:t>keV</a:t>
            </a: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059437" y="2176672"/>
            <a:ext cx="9858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solidFill>
                  <a:srgbClr val="FF0000"/>
                </a:solidFill>
              </a:rPr>
              <a:t>2.5 MeV</a:t>
            </a: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986517" y="2094251"/>
            <a:ext cx="10366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solidFill>
                  <a:srgbClr val="FF0000"/>
                </a:solidFill>
              </a:rPr>
              <a:t>3.0 MeV</a:t>
            </a: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011083" y="4595616"/>
            <a:ext cx="52904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</a:rPr>
              <a:t>Vector modulators distribute the power from a single klystron to 6 cavities</a:t>
            </a:r>
            <a:r>
              <a:rPr lang="en-US" sz="1200" dirty="0" smtClean="0">
                <a:solidFill>
                  <a:srgbClr val="051BF1"/>
                </a:solidFill>
              </a:rPr>
              <a:t> </a:t>
            </a:r>
          </a:p>
          <a:p>
            <a:r>
              <a:rPr lang="en-US" sz="1200" dirty="0" smtClean="0">
                <a:solidFill>
                  <a:srgbClr val="051BF1"/>
                </a:solidFill>
              </a:rPr>
              <a:t>– we will not need them (hence, 2.5 MeV kinetic energy=70 MeV/c </a:t>
            </a:r>
            <a:r>
              <a:rPr lang="en-US" sz="1200" dirty="0" err="1" smtClean="0">
                <a:solidFill>
                  <a:srgbClr val="051BF1"/>
                </a:solidFill>
              </a:rPr>
              <a:t>omentum</a:t>
            </a:r>
            <a:r>
              <a:rPr lang="en-US" sz="1200" dirty="0" smtClean="0">
                <a:solidFill>
                  <a:srgbClr val="051BF1"/>
                </a:solidFill>
              </a:rPr>
              <a:t>)</a:t>
            </a:r>
            <a:endParaRPr lang="en-US" sz="1200" dirty="0">
              <a:solidFill>
                <a:srgbClr val="051BF1"/>
              </a:solidFill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 flipH="1" flipV="1">
            <a:off x="3608269" y="4626358"/>
            <a:ext cx="402814" cy="23311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27797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>
                <a:sym typeface="Wingdings"/>
              </a:rPr>
              <a:t>FAST Proton Injector: Plan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756121"/>
          </a:xfrm>
        </p:spPr>
        <p:txBody>
          <a:bodyPr/>
          <a:lstStyle/>
          <a:p>
            <a:r>
              <a:rPr lang="en-US" dirty="0" smtClean="0"/>
              <a:t>Plan: </a:t>
            </a:r>
            <a:r>
              <a:rPr lang="en-US" dirty="0" smtClean="0">
                <a:solidFill>
                  <a:srgbClr val="051BF1"/>
                </a:solidFill>
              </a:rPr>
              <a:t>resurrect HINS </a:t>
            </a:r>
            <a:r>
              <a:rPr lang="en-US" i="1" dirty="0" smtClean="0">
                <a:solidFill>
                  <a:srgbClr val="051BF1"/>
                </a:solidFill>
              </a:rPr>
              <a:t>in situ </a:t>
            </a:r>
            <a:r>
              <a:rPr lang="en-US" dirty="0" smtClean="0">
                <a:solidFill>
                  <a:srgbClr val="051BF1"/>
                </a:solidFill>
              </a:rPr>
              <a:t>at MDB (2016-2017)</a:t>
            </a:r>
          </a:p>
          <a:p>
            <a:r>
              <a:rPr lang="en-US" dirty="0" smtClean="0">
                <a:solidFill>
                  <a:srgbClr val="051BF1"/>
                </a:solidFill>
              </a:rPr>
              <a:t>Completely characterize its performance (2017-2018 </a:t>
            </a:r>
            <a:r>
              <a:rPr lang="en-US" dirty="0" smtClean="0">
                <a:solidFill>
                  <a:srgbClr val="C00000"/>
                </a:solidFill>
              </a:rPr>
              <a:t>*</a:t>
            </a:r>
            <a:r>
              <a:rPr lang="en-US" dirty="0" smtClean="0">
                <a:solidFill>
                  <a:srgbClr val="051BF1"/>
                </a:solidFill>
              </a:rPr>
              <a:t>)</a:t>
            </a:r>
          </a:p>
          <a:p>
            <a:r>
              <a:rPr lang="en-US" dirty="0" smtClean="0">
                <a:solidFill>
                  <a:srgbClr val="051BF1"/>
                </a:solidFill>
              </a:rPr>
              <a:t>Once it works, move </a:t>
            </a:r>
            <a:r>
              <a:rPr lang="en-US" i="1" dirty="0" smtClean="0">
                <a:solidFill>
                  <a:srgbClr val="051BF1"/>
                </a:solidFill>
              </a:rPr>
              <a:t>everything </a:t>
            </a:r>
            <a:r>
              <a:rPr lang="en-US" dirty="0" smtClean="0">
                <a:solidFill>
                  <a:srgbClr val="051BF1"/>
                </a:solidFill>
              </a:rPr>
              <a:t>to FAST (2019 </a:t>
            </a:r>
            <a:r>
              <a:rPr lang="en-US" dirty="0" smtClean="0">
                <a:solidFill>
                  <a:srgbClr val="C00000"/>
                </a:solidFill>
              </a:rPr>
              <a:t>*</a:t>
            </a:r>
            <a:r>
              <a:rPr lang="en-US" dirty="0" smtClean="0">
                <a:solidFill>
                  <a:srgbClr val="051BF1"/>
                </a:solidFill>
              </a:rPr>
              <a:t>)</a:t>
            </a:r>
          </a:p>
          <a:p>
            <a:pPr lvl="1"/>
            <a:r>
              <a:rPr lang="en-US" sz="2000" dirty="0" smtClean="0"/>
              <a:t>Put all high power RF hardware in the upstream gallery and run coax to the RFQ itself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12/17/2015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V.Shiltsev | IOTA/FAST, OHEP Briefing, Dec 17, 2015</a:t>
            </a:r>
            <a:endParaRPr lang="en-US">
              <a:latin typeface="+mn-l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A26155-0DCC-45D2-90B6-32F65F3F6C0F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3375636"/>
            <a:ext cx="8591188" cy="2164816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 flipV="1">
            <a:off x="6465139" y="4254911"/>
            <a:ext cx="223279" cy="0"/>
          </a:xfrm>
          <a:prstGeom prst="line">
            <a:avLst/>
          </a:prstGeom>
          <a:ln w="63500">
            <a:solidFill>
              <a:srgbClr val="FF0000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6687314" y="4267743"/>
            <a:ext cx="223279" cy="0"/>
          </a:xfrm>
          <a:prstGeom prst="line">
            <a:avLst/>
          </a:prstGeom>
          <a:ln w="12700">
            <a:solidFill>
              <a:srgbClr val="FF0000"/>
            </a:solidFill>
            <a:prstDash val="sysDash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4050927" y="2761538"/>
            <a:ext cx="21490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source, RFQ and injection girder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6018579" y="3375636"/>
            <a:ext cx="488425" cy="767621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33167" y="5663417"/>
            <a:ext cx="34898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Charging </a:t>
            </a:r>
            <a:r>
              <a:rPr lang="en-US" sz="1800" dirty="0" err="1" smtClean="0">
                <a:solidFill>
                  <a:srgbClr val="C00000"/>
                </a:solidFill>
                <a:latin typeface="+mn-lt"/>
              </a:rPr>
              <a:t>supply,modulator</a:t>
            </a:r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, pulse transformer, and klystron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 flipV="1">
            <a:off x="1872845" y="4715484"/>
            <a:ext cx="294160" cy="1003762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6910593" y="1835200"/>
            <a:ext cx="21490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smtClean="0">
                <a:solidFill>
                  <a:srgbClr val="C00000"/>
                </a:solidFill>
                <a:latin typeface="+mn-lt"/>
              </a:rPr>
              <a:t>* 1 year sooner with modest extra funding</a:t>
            </a:r>
          </a:p>
        </p:txBody>
      </p:sp>
    </p:spTree>
    <p:extLst>
      <p:ext uri="{BB962C8B-B14F-4D97-AF65-F5344CB8AC3E}">
        <p14:creationId xmlns:p14="http://schemas.microsoft.com/office/powerpoint/2010/main" val="2104782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/>
          <p:cNvSpPr>
            <a:spLocks noGrp="1"/>
          </p:cNvSpPr>
          <p:nvPr>
            <p:ph type="body" sz="half" idx="12"/>
          </p:nvPr>
        </p:nvSpPr>
        <p:spPr>
          <a:xfrm>
            <a:off x="300485" y="4887425"/>
            <a:ext cx="4251960" cy="1970575"/>
          </a:xfrm>
          <a:solidFill>
            <a:schemeClr val="bg1"/>
          </a:solidFill>
        </p:spPr>
        <p:txBody>
          <a:bodyPr/>
          <a:lstStyle/>
          <a:p>
            <a:pPr marL="342900" indent="-342900">
              <a:buFont typeface="Arial"/>
              <a:buChar char="•"/>
            </a:pPr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Ion source separated from RFQ in preparation for instrumentation.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All parts requisitioned for refurbishment.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solidFill>
                  <a:srgbClr val="7030A0"/>
                </a:solidFill>
              </a:rPr>
              <a:t>On track to re-commission in January.</a:t>
            </a:r>
            <a:endParaRPr lang="en-US" dirty="0">
              <a:solidFill>
                <a:srgbClr val="7030A0"/>
              </a:solidFill>
            </a:endParaRPr>
          </a:p>
        </p:txBody>
      </p:sp>
      <p:pic>
        <p:nvPicPr>
          <p:cNvPr id="10" name="Picture 9" descr="HINS_gap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0536" y="1995942"/>
            <a:ext cx="3611857" cy="2708892"/>
          </a:xfrm>
          <a:prstGeom prst="rect">
            <a:avLst/>
          </a:prstGeom>
        </p:spPr>
      </p:pic>
      <p:pic>
        <p:nvPicPr>
          <p:cNvPr id="11" name="Picture 10" descr="klystron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5221119" y="2288634"/>
            <a:ext cx="2970046" cy="2227535"/>
          </a:xfrm>
          <a:prstGeom prst="rect">
            <a:avLst/>
          </a:prstGeom>
        </p:spPr>
      </p:pic>
      <p:sp>
        <p:nvSpPr>
          <p:cNvPr id="17" name="Text Placeholder 12"/>
          <p:cNvSpPr>
            <a:spLocks noGrp="1"/>
          </p:cNvSpPr>
          <p:nvPr>
            <p:ph type="body" sz="half" idx="12"/>
          </p:nvPr>
        </p:nvSpPr>
        <p:spPr>
          <a:xfrm>
            <a:off x="4580161" y="5185687"/>
            <a:ext cx="4251960" cy="1970575"/>
          </a:xfrm>
          <a:solidFill>
            <a:schemeClr val="bg1"/>
          </a:solidFill>
        </p:spPr>
        <p:txBody>
          <a:bodyPr/>
          <a:lstStyle/>
          <a:p>
            <a:pPr marL="342900" indent="-342900">
              <a:buFont typeface="Arial"/>
              <a:buChar char="•"/>
            </a:pPr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Reconnected 325 MHz klystron to waveguide and coax</a:t>
            </a:r>
            <a:r>
              <a:rPr lang="en-US" dirty="0" smtClean="0"/>
              <a:t>.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solidFill>
                  <a:srgbClr val="7030A0"/>
                </a:solidFill>
              </a:rPr>
              <a:t>Continuing reconnection to RFQ.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solidFill>
                  <a:srgbClr val="7030A0"/>
                </a:solidFill>
              </a:rPr>
              <a:t>On track to deliver beam in spring of 2016.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55624" y="736134"/>
            <a:ext cx="821515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80 k$ supplemental (</a:t>
            </a:r>
            <a:r>
              <a:rPr lang="en-US" sz="3200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thank you!) </a:t>
            </a:r>
            <a:r>
              <a:rPr lang="en-US" sz="32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has greatly </a:t>
            </a:r>
            <a:r>
              <a:rPr lang="en-US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helped to progress proton injector work: </a:t>
            </a:r>
          </a:p>
        </p:txBody>
      </p:sp>
      <p:sp>
        <p:nvSpPr>
          <p:cNvPr id="8" name="Title 3"/>
          <p:cNvSpPr txBox="1">
            <a:spLocks/>
          </p:cNvSpPr>
          <p:nvPr/>
        </p:nvSpPr>
        <p:spPr>
          <a:xfrm>
            <a:off x="375501" y="61066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154D81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3200" dirty="0" smtClean="0"/>
              <a:t>2015 Progress on </a:t>
            </a:r>
            <a:r>
              <a:rPr lang="en-US" sz="3200" dirty="0" smtClean="0"/>
              <a:t>IOTA Proton </a:t>
            </a:r>
            <a:r>
              <a:rPr lang="en-US" sz="3200" dirty="0"/>
              <a:t>Injector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95290280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197" y="2997181"/>
            <a:ext cx="8686800" cy="641739"/>
          </a:xfrm>
        </p:spPr>
        <p:txBody>
          <a:bodyPr/>
          <a:lstStyle/>
          <a:p>
            <a:pPr algn="ctr"/>
            <a:r>
              <a:rPr lang="en-US" sz="4400" dirty="0" smtClean="0"/>
              <a:t>(3)  FAST /IOTA in FY2016</a:t>
            </a:r>
            <a:endParaRPr lang="en-US" sz="4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12/17/2015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V.Shiltsev | IOTA/FAST, OHEP Briefing, Dec 17, 2015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0CCE80-3B22-F34E-81B2-E096627812DD}" type="slidenum">
              <a:rPr lang="en-US" smtClean="0"/>
              <a:pPr>
                <a:defRPr/>
              </a:pPr>
              <a:t>34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7540" y="4506005"/>
            <a:ext cx="4343400" cy="981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06516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High Energy Beamline and Enclosure (FY16)</a:t>
            </a:r>
            <a:endParaRPr lang="en-US" sz="3200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02" y="873872"/>
            <a:ext cx="6889619" cy="3875410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12/17/2015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V.Shiltsev | IOTA/FAST, OHEP Briefing, Dec 17, 2015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35</a:t>
            </a:fld>
            <a:endParaRPr lang="en-US" alt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1252" y="3740409"/>
            <a:ext cx="5542384" cy="3117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148597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FAST Schedule in FY16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Mostly determined by availability of mechanical, </a:t>
            </a:r>
            <a:r>
              <a:rPr lang="en-US" dirty="0" err="1" smtClean="0"/>
              <a:t>cryo</a:t>
            </a:r>
            <a:r>
              <a:rPr lang="en-US" dirty="0" smtClean="0"/>
              <a:t> and electrician </a:t>
            </a:r>
            <a:r>
              <a:rPr lang="en-US" dirty="0"/>
              <a:t>labor (lab </a:t>
            </a:r>
            <a:r>
              <a:rPr lang="en-US" dirty="0" smtClean="0"/>
              <a:t>priorities) 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12/17/2015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V.Shiltsev | IOTA/FAST, OHEP Briefing, Dec 17, 2015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B9D8C-2882-41F9-92E5-94261C5AF937}" type="slidenum">
              <a:rPr lang="en-US" altLang="en-US" smtClean="0"/>
              <a:pPr/>
              <a:t>36</a:t>
            </a:fld>
            <a:endParaRPr lang="en-US" altLang="en-US"/>
          </a:p>
        </p:txBody>
      </p:sp>
      <p:pic>
        <p:nvPicPr>
          <p:cNvPr id="8" name="Picture 7" descr="Screen Shot 2015-12-03 at 9.50.10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267" y="1866610"/>
            <a:ext cx="8749846" cy="438002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4850" y="2861873"/>
            <a:ext cx="161925" cy="25717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6775" y="2869141"/>
            <a:ext cx="161925" cy="25717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8700" y="2861873"/>
            <a:ext cx="161925" cy="25717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08779" y="3447661"/>
            <a:ext cx="152400" cy="27622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7738" y="4028631"/>
            <a:ext cx="152400" cy="27622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16655" y="3456616"/>
            <a:ext cx="190500" cy="32385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20625" y="4028631"/>
            <a:ext cx="190500" cy="323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517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itle 1"/>
          <p:cNvSpPr>
            <a:spLocks noGrp="1"/>
          </p:cNvSpPr>
          <p:nvPr>
            <p:ph type="title"/>
          </p:nvPr>
        </p:nvSpPr>
        <p:spPr bwMode="auto">
          <a:xfrm>
            <a:off x="228599" y="103188"/>
            <a:ext cx="8842867" cy="642937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r>
              <a:rPr lang="en-US" sz="3200" dirty="0" err="1" smtClean="0">
                <a:latin typeface="Helvetica" charset="0"/>
                <a:cs typeface="Helvetica" charset="0"/>
              </a:rPr>
              <a:t>Octupoles</a:t>
            </a:r>
            <a:r>
              <a:rPr lang="en-US" sz="3200" dirty="0">
                <a:latin typeface="Helvetica" charset="0"/>
                <a:cs typeface="Helvetica" charset="0"/>
              </a:rPr>
              <a:t> for </a:t>
            </a:r>
            <a:r>
              <a:rPr lang="en-US" sz="3200" dirty="0" smtClean="0">
                <a:latin typeface="Helvetica" charset="0"/>
                <a:cs typeface="Helvetica" charset="0"/>
              </a:rPr>
              <a:t>IOTA Quasi-</a:t>
            </a:r>
            <a:r>
              <a:rPr lang="en-US" sz="3200" dirty="0" err="1" smtClean="0">
                <a:latin typeface="Helvetica" charset="0"/>
                <a:cs typeface="Helvetica" charset="0"/>
              </a:rPr>
              <a:t>Integrable</a:t>
            </a:r>
            <a:r>
              <a:rPr lang="en-US" sz="3200" dirty="0" smtClean="0">
                <a:latin typeface="Helvetica" charset="0"/>
                <a:cs typeface="Helvetica" charset="0"/>
              </a:rPr>
              <a:t> </a:t>
            </a:r>
            <a:r>
              <a:rPr lang="en-US" sz="3200" dirty="0" smtClean="0">
                <a:latin typeface="Helvetica" charset="0"/>
                <a:cs typeface="Helvetica" charset="0"/>
              </a:rPr>
              <a:t>System</a:t>
            </a:r>
            <a:endParaRPr lang="en-US" sz="3200" dirty="0">
              <a:latin typeface="Helvetica" charset="0"/>
              <a:cs typeface="Helvetica" charset="0"/>
            </a:endParaRPr>
          </a:p>
        </p:txBody>
      </p:sp>
      <p:sp>
        <p:nvSpPr>
          <p:cNvPr id="30723" name="Footer Placeholder 2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900" smtClean="0">
                <a:solidFill>
                  <a:srgbClr val="154D81"/>
                </a:solidFill>
                <a:latin typeface="Helvetica" charset="0"/>
              </a:rPr>
              <a:t>V.Shiltsev | IOTA/FAST, OHEP Briefing, Dec 17, 2015</a:t>
            </a:r>
            <a:endParaRPr lang="en-US" sz="900">
              <a:solidFill>
                <a:srgbClr val="154D81"/>
              </a:solidFill>
              <a:latin typeface="Helvetica" charset="0"/>
            </a:endParaRPr>
          </a:p>
        </p:txBody>
      </p:sp>
      <p:sp>
        <p:nvSpPr>
          <p:cNvPr id="30724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800E07A-68DB-3841-B5C1-73EBC226CFFD}" type="slidenum">
              <a:rPr lang="en-US" sz="1200">
                <a:solidFill>
                  <a:srgbClr val="045C75"/>
                </a:solidFill>
                <a:latin typeface="Constantia" charset="0"/>
              </a:rPr>
              <a:pPr eaLnBrk="1" hangingPunct="1"/>
              <a:t>37</a:t>
            </a:fld>
            <a:endParaRPr lang="en-US" sz="1200">
              <a:solidFill>
                <a:srgbClr val="045C75"/>
              </a:solidFill>
              <a:latin typeface="Constantia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12/17/2015</a:t>
            </a:r>
            <a:endParaRPr lang="en-US" altLang="en-US"/>
          </a:p>
        </p:txBody>
      </p:sp>
      <p:pic>
        <p:nvPicPr>
          <p:cNvPr id="4" name="Picture 3" descr="F1004003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16" y="3423070"/>
            <a:ext cx="3822314" cy="2554530"/>
          </a:xfrm>
          <a:prstGeom prst="rect">
            <a:avLst/>
          </a:prstGeom>
        </p:spPr>
      </p:pic>
      <p:pic>
        <p:nvPicPr>
          <p:cNvPr id="6" name="Picture 5" descr="Screen Shot 2015-12-03 at 9.59.58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3726" y="1350250"/>
            <a:ext cx="4917741" cy="437189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976653" y="5841625"/>
            <a:ext cx="50948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Summer engineering internship project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153726" y="5260482"/>
            <a:ext cx="48931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err="1" smtClean="0">
                <a:solidFill>
                  <a:srgbClr val="FFFF00"/>
                </a:solidFill>
              </a:rPr>
              <a:t>K.Carlsson</a:t>
            </a:r>
            <a:r>
              <a:rPr lang="en-US" sz="1800" dirty="0" smtClean="0">
                <a:solidFill>
                  <a:srgbClr val="FFFF00"/>
                </a:solidFill>
              </a:rPr>
              <a:t>,                                                </a:t>
            </a:r>
            <a:r>
              <a:rPr lang="en-US" sz="1800" dirty="0" err="1" smtClean="0">
                <a:solidFill>
                  <a:srgbClr val="FFFF00"/>
                </a:solidFill>
              </a:rPr>
              <a:t>R.Castellotti</a:t>
            </a:r>
            <a:endParaRPr lang="en-US" sz="1800" dirty="0">
              <a:solidFill>
                <a:srgbClr val="FFFF00"/>
              </a:solidFill>
            </a:endParaRPr>
          </a:p>
        </p:txBody>
      </p:sp>
      <p:sp>
        <p:nvSpPr>
          <p:cNvPr id="10" name="Text Placeholder 12"/>
          <p:cNvSpPr txBox="1">
            <a:spLocks/>
          </p:cNvSpPr>
          <p:nvPr/>
        </p:nvSpPr>
        <p:spPr>
          <a:xfrm>
            <a:off x="104616" y="922880"/>
            <a:ext cx="4049110" cy="19705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04C97"/>
                </a:solidFill>
                <a:latin typeface="Helvetica" panose="020B0604020202020204" pitchFamily="34" charset="0"/>
                <a:ea typeface="Geneva" pitchFamily="121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r>
              <a:rPr lang="en-US" sz="2400" dirty="0" smtClean="0"/>
              <a:t>(in addition to many magnets to be built in FY16 already mentioned above)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>
                <a:solidFill>
                  <a:srgbClr val="7030A0"/>
                </a:solidFill>
              </a:rPr>
              <a:t>18 </a:t>
            </a:r>
            <a:r>
              <a:rPr lang="en-US" sz="2400" dirty="0" err="1" smtClean="0">
                <a:solidFill>
                  <a:srgbClr val="7030A0"/>
                </a:solidFill>
              </a:rPr>
              <a:t>octupoles</a:t>
            </a:r>
            <a:r>
              <a:rPr lang="en-US" sz="2400" dirty="0" smtClean="0">
                <a:solidFill>
                  <a:srgbClr val="7030A0"/>
                </a:solidFill>
              </a:rPr>
              <a:t> will be built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>
                <a:solidFill>
                  <a:srgbClr val="7030A0"/>
                </a:solidFill>
              </a:rPr>
              <a:t>a</a:t>
            </a:r>
            <a:r>
              <a:rPr lang="en-US" sz="2400" dirty="0" smtClean="0">
                <a:solidFill>
                  <a:srgbClr val="7030A0"/>
                </a:solidFill>
              </a:rPr>
              <a:t>ll parts in hand except coils</a:t>
            </a:r>
            <a:endParaRPr lang="en-US" sz="24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7788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Nonlinear Magnet for </a:t>
            </a:r>
            <a:r>
              <a:rPr lang="en-US" sz="3600" dirty="0" err="1" smtClean="0"/>
              <a:t>Integrable</a:t>
            </a:r>
            <a:r>
              <a:rPr lang="en-US" sz="3600" dirty="0" smtClean="0"/>
              <a:t> IOTA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C00000"/>
                </a:solidFill>
              </a:rPr>
              <a:t>Joint effort with </a:t>
            </a:r>
            <a:r>
              <a:rPr lang="en-US" dirty="0" err="1" smtClean="0">
                <a:solidFill>
                  <a:srgbClr val="C00000"/>
                </a:solidFill>
              </a:rPr>
              <a:t>RadiaBeam</a:t>
            </a:r>
            <a:r>
              <a:rPr lang="en-US" dirty="0" smtClean="0">
                <a:solidFill>
                  <a:srgbClr val="C00000"/>
                </a:solidFill>
              </a:rPr>
              <a:t> Technologies (Phase I and II SBIR)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12/17/2015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V.Shiltsev | IOTA/FAST, OHEP Briefing, Dec 17, 2015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B9D8C-2882-41F9-92E5-94261C5AF937}" type="slidenum">
              <a:rPr lang="en-US" altLang="en-US" smtClean="0"/>
              <a:pPr/>
              <a:t>38</a:t>
            </a:fld>
            <a:endParaRPr lang="en-US" altLang="en-US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77845" y="1597869"/>
            <a:ext cx="4623268" cy="3851234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4277845" y="5612155"/>
            <a:ext cx="46232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 smtClean="0">
                <a:solidFill>
                  <a:schemeClr val="accent6"/>
                </a:solidFill>
              </a:rPr>
              <a:t>1.8-m long magnet to be delivered </a:t>
            </a:r>
            <a:r>
              <a:rPr lang="en-US" sz="2000" dirty="0" smtClean="0">
                <a:solidFill>
                  <a:srgbClr val="C00000"/>
                </a:solidFill>
              </a:rPr>
              <a:t>in 2016</a:t>
            </a:r>
            <a:endParaRPr lang="en-US" sz="2000" dirty="0">
              <a:solidFill>
                <a:srgbClr val="C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8600" y="5612155"/>
            <a:ext cx="38566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>
                <a:solidFill>
                  <a:schemeClr val="accent6"/>
                </a:solidFill>
              </a:rPr>
              <a:t>S</a:t>
            </a:r>
            <a:r>
              <a:rPr lang="en-US" sz="2000" dirty="0" smtClean="0">
                <a:solidFill>
                  <a:schemeClr val="accent6"/>
                </a:solidFill>
              </a:rPr>
              <a:t>hort prototype built in Phase I</a:t>
            </a:r>
            <a:endParaRPr lang="en-US" sz="2000" dirty="0">
              <a:solidFill>
                <a:schemeClr val="accent6"/>
              </a:solidFill>
            </a:endParaRPr>
          </a:p>
        </p:txBody>
      </p:sp>
      <p:pic>
        <p:nvPicPr>
          <p:cNvPr id="11" name="Picture 10" descr="Untitled 1:Users:valishev:Desktop:PulseWire_2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837215"/>
            <a:ext cx="3856651" cy="322691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06942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977999"/>
            <a:ext cx="8686800" cy="641739"/>
          </a:xfrm>
        </p:spPr>
        <p:txBody>
          <a:bodyPr/>
          <a:lstStyle/>
          <a:p>
            <a:pPr algn="ctr"/>
            <a:r>
              <a:rPr lang="en-US" sz="4400" dirty="0" smtClean="0"/>
              <a:t>(4)  FAST /IOTA in FY2017 and beyond, R&amp;D, Collaborations</a:t>
            </a:r>
            <a:endParaRPr lang="en-US" sz="4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12/17/2015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V.Shiltsev | IOTA/FAST, OHEP Briefing, Dec 17, 2015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0CCE80-3B22-F34E-81B2-E096627812DD}" type="slidenum">
              <a:rPr lang="en-US" smtClean="0"/>
              <a:pPr>
                <a:defRPr/>
              </a:pPr>
              <a:t>39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725" y="3129280"/>
            <a:ext cx="8062550" cy="2769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9482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81000" y="115888"/>
            <a:ext cx="8688388" cy="58420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Need accelerator R&amp;D beam facilities !</a:t>
            </a:r>
          </a:p>
        </p:txBody>
      </p:sp>
      <p:pic>
        <p:nvPicPr>
          <p:cNvPr id="778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" y="-336550"/>
            <a:ext cx="90678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6035"/>
            <a:ext cx="9143999" cy="511175"/>
          </a:xfrm>
          <a:solidFill>
            <a:schemeClr val="bg1"/>
          </a:solidFill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3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IOTA</a:t>
            </a:r>
            <a:r>
              <a:rPr lang="en-US" sz="4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@ </a:t>
            </a:r>
            <a:r>
              <a:rPr lang="en-US" sz="4000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</a:t>
            </a:r>
            <a:r>
              <a:rPr lang="en-US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ermilab</a:t>
            </a:r>
            <a:r>
              <a:rPr lang="en-US" sz="4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  <a:r>
              <a:rPr lang="en-US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ccelerator</a:t>
            </a:r>
            <a:r>
              <a:rPr lang="en-US" sz="4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</a:t>
            </a:r>
            <a:r>
              <a:rPr lang="en-US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cience and </a:t>
            </a:r>
            <a:r>
              <a:rPr lang="en-US" sz="4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  <a:r>
              <a:rPr lang="en-US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echnology</a:t>
            </a:r>
            <a:r>
              <a:rPr lang="en-US" sz="4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sp>
        <p:nvSpPr>
          <p:cNvPr id="8" name="Curved Up Arrow 7"/>
          <p:cNvSpPr/>
          <p:nvPr/>
        </p:nvSpPr>
        <p:spPr>
          <a:xfrm rot="16200000">
            <a:off x="7793831" y="3428207"/>
            <a:ext cx="1154113" cy="565150"/>
          </a:xfrm>
          <a:prstGeom prst="curved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pic>
        <p:nvPicPr>
          <p:cNvPr id="19" name="Picture 2" descr="C:\Users\stuarth\Documents\Henderson Files\Programs\Advanced Accelerator R&amp;D\ASTA Briefing December 2012\ASTA Proposal Pictures\Gun_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663" y="1847850"/>
            <a:ext cx="3352800" cy="2514600"/>
          </a:xfrm>
          <a:prstGeom prst="rect">
            <a:avLst/>
          </a:prstGeom>
          <a:noFill/>
          <a:ln w="889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Notched Right Arrow 11"/>
          <p:cNvSpPr/>
          <p:nvPr/>
        </p:nvSpPr>
        <p:spPr>
          <a:xfrm rot="15426179">
            <a:off x="433387" y="1720851"/>
            <a:ext cx="511175" cy="368300"/>
          </a:xfrm>
          <a:prstGeom prst="notch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492375"/>
            <a:ext cx="4400550" cy="3302000"/>
          </a:xfrm>
          <a:prstGeom prst="rect">
            <a:avLst/>
          </a:prstGeom>
          <a:noFill/>
          <a:ln w="889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Notched Right Arrow 21"/>
          <p:cNvSpPr/>
          <p:nvPr/>
        </p:nvSpPr>
        <p:spPr>
          <a:xfrm rot="16775919">
            <a:off x="1441450" y="1952625"/>
            <a:ext cx="915988" cy="369888"/>
          </a:xfrm>
          <a:prstGeom prst="notch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4" name="Picture 13" descr="HINS_2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538" y="2876550"/>
            <a:ext cx="4572000" cy="3429000"/>
          </a:xfrm>
          <a:prstGeom prst="rect">
            <a:avLst/>
          </a:prstGeom>
          <a:noFill/>
          <a:ln w="889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Notched Right Arrow 22"/>
          <p:cNvSpPr/>
          <p:nvPr/>
        </p:nvSpPr>
        <p:spPr>
          <a:xfrm rot="16200000">
            <a:off x="4739481" y="2766219"/>
            <a:ext cx="915988" cy="368300"/>
          </a:xfrm>
          <a:prstGeom prst="notch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6313" y="3709988"/>
            <a:ext cx="4343400" cy="3046412"/>
          </a:xfrm>
          <a:prstGeom prst="rect">
            <a:avLst/>
          </a:prstGeom>
          <a:noFill/>
          <a:ln w="889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12/17/2015</a:t>
            </a:r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829469" y="6486525"/>
            <a:ext cx="5373688" cy="241300"/>
          </a:xfrm>
        </p:spPr>
        <p:txBody>
          <a:bodyPr/>
          <a:lstStyle/>
          <a:p>
            <a:pPr>
              <a:defRPr/>
            </a:pPr>
            <a:r>
              <a:rPr lang="en-US" smtClean="0"/>
              <a:t>V.Shiltsev | IOTA/FAST, OHEP Briefing, Dec 17, 2015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B9D8C-2882-41F9-92E5-94261C5AF937}" type="slidenum">
              <a:rPr lang="en-US" altLang="en-US" smtClean="0"/>
              <a:pPr/>
              <a:t>4</a:t>
            </a:fld>
            <a:endParaRPr lang="en-US" alt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92353" y="2172060"/>
            <a:ext cx="393244" cy="279640"/>
          </a:xfrm>
          <a:prstGeom prst="rect">
            <a:avLst/>
          </a:prstGeom>
        </p:spPr>
      </p:pic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2444549" y="539071"/>
            <a:ext cx="4070869" cy="511175"/>
          </a:xfrm>
          <a:prstGeom prst="rect">
            <a:avLst/>
          </a:prstGeom>
          <a:solidFill>
            <a:schemeClr val="bg1"/>
          </a:solidFill>
        </p:spPr>
        <p:txBody>
          <a:bodyPr lIns="0" tIns="0" rIns="0" bIns="0" anchor="b" anchorCtr="0"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004C97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ctr" fontAlgn="auto">
              <a:spcAft>
                <a:spcPts val="0"/>
              </a:spcAft>
              <a:defRPr/>
            </a:pPr>
            <a:r>
              <a:rPr lang="en-US" sz="3600" b="0" dirty="0" smtClean="0">
                <a:solidFill>
                  <a:srgbClr val="C00000"/>
                </a:solidFill>
              </a:rPr>
              <a:t>facility</a:t>
            </a:r>
          </a:p>
        </p:txBody>
      </p:sp>
    </p:spTree>
    <p:extLst>
      <p:ext uri="{BB962C8B-B14F-4D97-AF65-F5344CB8AC3E}">
        <p14:creationId xmlns:p14="http://schemas.microsoft.com/office/powerpoint/2010/main" val="1139909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 animBg="1"/>
      <p:bldP spid="22" grpId="0" animBg="1"/>
      <p:bldP spid="23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03664"/>
            <a:ext cx="9144000" cy="641739"/>
          </a:xfrm>
        </p:spPr>
        <p:txBody>
          <a:bodyPr/>
          <a:lstStyle/>
          <a:p>
            <a:r>
              <a:rPr lang="en-US" sz="3100" dirty="0"/>
              <a:t>T</a:t>
            </a:r>
            <a:r>
              <a:rPr lang="en-US" sz="3100" dirty="0" smtClean="0"/>
              <a:t>o  Start IOTA p+ in FY19 : </a:t>
            </a:r>
            <a:r>
              <a:rPr lang="en-US" sz="3100" dirty="0" err="1" smtClean="0"/>
              <a:t>Add’l</a:t>
            </a:r>
            <a:r>
              <a:rPr lang="en-US" sz="3100" dirty="0" smtClean="0"/>
              <a:t> Resource Table</a:t>
            </a:r>
            <a:endParaRPr lang="en-US" sz="3100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8600" y="1668572"/>
            <a:ext cx="8672513" cy="2761397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12/17/2015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V.Shiltsev | IOTA/FAST, OHEP Briefing, Dec 17, 2015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40</a:t>
            </a:fld>
            <a:endParaRPr lang="en-US" altLang="en-US"/>
          </a:p>
        </p:txBody>
      </p:sp>
      <p:sp>
        <p:nvSpPr>
          <p:cNvPr id="3" name="TextBox 2"/>
          <p:cNvSpPr txBox="1"/>
          <p:nvPr/>
        </p:nvSpPr>
        <p:spPr>
          <a:xfrm>
            <a:off x="2413440" y="4891473"/>
            <a:ext cx="64876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* assuming FY17 as in FWP and FY18 same as FY17</a:t>
            </a:r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7526338" y="3965052"/>
            <a:ext cx="1402080" cy="69088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313943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IOTA </a:t>
            </a:r>
            <a:r>
              <a:rPr lang="en-US" sz="3600" dirty="0" smtClean="0"/>
              <a:t>Research: Beam </a:t>
            </a:r>
            <a:r>
              <a:rPr lang="en-US" sz="3600" dirty="0" smtClean="0"/>
              <a:t>Physics </a:t>
            </a:r>
            <a:r>
              <a:rPr lang="en-US" sz="3600" dirty="0"/>
              <a:t>D</a:t>
            </a:r>
            <a:r>
              <a:rPr lang="en-US" sz="3600" dirty="0" smtClean="0"/>
              <a:t>rivers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888892"/>
            <a:ext cx="8672513" cy="5867508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sz="2000" b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Nonlinear </a:t>
            </a:r>
            <a:r>
              <a:rPr lang="en-US" sz="2000" b="1" dirty="0" err="1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Integrable</a:t>
            </a:r>
            <a:r>
              <a:rPr lang="en-US" sz="2000" b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Optics </a:t>
            </a:r>
            <a:r>
              <a:rPr lang="en-US" sz="2000" b="1" dirty="0" smtClean="0"/>
              <a:t>– </a:t>
            </a:r>
            <a:r>
              <a:rPr lang="en-US" sz="2000" dirty="0" smtClean="0"/>
              <a:t>Experimental </a:t>
            </a:r>
            <a:r>
              <a:rPr lang="en-US" sz="2000" dirty="0"/>
              <a:t>demonstration of </a:t>
            </a:r>
            <a:r>
              <a:rPr lang="en-US" sz="2000" dirty="0" smtClean="0"/>
              <a:t>Non-linear Optics </a:t>
            </a:r>
            <a:r>
              <a:rPr lang="en-US" sz="2000" dirty="0" smtClean="0"/>
              <a:t>lattice in a practical accelerator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b="1" dirty="0" smtClean="0">
                <a:solidFill>
                  <a:srgbClr val="AF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Space </a:t>
            </a:r>
            <a:r>
              <a:rPr lang="en-US" sz="2000" b="1" dirty="0">
                <a:solidFill>
                  <a:srgbClr val="AF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Charge </a:t>
            </a:r>
            <a:r>
              <a:rPr lang="en-US" sz="2000" b="1" dirty="0" smtClean="0">
                <a:solidFill>
                  <a:srgbClr val="AF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Compensation </a:t>
            </a:r>
            <a:r>
              <a:rPr lang="en-US" sz="2000" b="1" dirty="0" smtClean="0"/>
              <a:t>– </a:t>
            </a:r>
            <a:r>
              <a:rPr lang="en-US" sz="2000" dirty="0" smtClean="0"/>
              <a:t>Suppression of SC-related effects in high intensity circular accelerators</a:t>
            </a:r>
          </a:p>
          <a:p>
            <a:pPr marL="857250" lvl="1" indent="-457200">
              <a:spcBef>
                <a:spcPts val="0"/>
              </a:spcBef>
            </a:pPr>
            <a:r>
              <a:rPr lang="en-US" sz="2000" dirty="0" smtClean="0">
                <a:solidFill>
                  <a:srgbClr val="051BF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Nonlinear </a:t>
            </a:r>
            <a:r>
              <a:rPr lang="en-US" sz="2000" dirty="0" err="1" smtClean="0">
                <a:solidFill>
                  <a:srgbClr val="051BF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Integrable</a:t>
            </a:r>
            <a:r>
              <a:rPr lang="en-US" sz="2000" dirty="0" smtClean="0">
                <a:solidFill>
                  <a:srgbClr val="051BF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Optics</a:t>
            </a:r>
          </a:p>
          <a:p>
            <a:pPr marL="857250" lvl="1" indent="-457200">
              <a:spcBef>
                <a:spcPts val="0"/>
              </a:spcBef>
            </a:pPr>
            <a:r>
              <a:rPr lang="en-US" sz="2000" dirty="0" smtClean="0">
                <a:solidFill>
                  <a:srgbClr val="051BF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Electron lenses</a:t>
            </a:r>
          </a:p>
          <a:p>
            <a:pPr marL="857250" lvl="1" indent="-457200">
              <a:spcBef>
                <a:spcPts val="0"/>
              </a:spcBef>
            </a:pPr>
            <a:r>
              <a:rPr lang="en-US" sz="2000" dirty="0" smtClean="0">
                <a:solidFill>
                  <a:srgbClr val="051BF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Electron columns</a:t>
            </a:r>
          </a:p>
          <a:p>
            <a:pPr marL="857250" lvl="1" indent="-457200">
              <a:spcBef>
                <a:spcPts val="0"/>
              </a:spcBef>
            </a:pPr>
            <a:r>
              <a:rPr lang="en-US" sz="2000" dirty="0" smtClean="0">
                <a:solidFill>
                  <a:srgbClr val="051BF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Circular </a:t>
            </a:r>
            <a:r>
              <a:rPr lang="en-US" sz="2000" dirty="0" err="1" smtClean="0">
                <a:solidFill>
                  <a:srgbClr val="051BF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betatron</a:t>
            </a:r>
            <a:r>
              <a:rPr lang="en-US" sz="2000" dirty="0" smtClean="0">
                <a:solidFill>
                  <a:srgbClr val="051BF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modes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b="1" dirty="0">
                <a:solidFill>
                  <a:srgbClr val="AF27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Beam collimation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/>
              <a:t>– </a:t>
            </a:r>
            <a:r>
              <a:rPr lang="en-US" sz="2000" dirty="0"/>
              <a:t>Technology development for hollow electron beam </a:t>
            </a:r>
            <a:r>
              <a:rPr lang="en-US" sz="2000" dirty="0" smtClean="0"/>
              <a:t>collimation</a:t>
            </a:r>
          </a:p>
          <a:p>
            <a:pPr marL="0" indent="0">
              <a:buNone/>
            </a:pPr>
            <a:endParaRPr lang="en-US" sz="2000" b="1" dirty="0" smtClean="0"/>
          </a:p>
          <a:p>
            <a:r>
              <a:rPr lang="en-US" sz="2000" b="1" dirty="0" smtClean="0"/>
              <a:t>Optical </a:t>
            </a:r>
            <a:r>
              <a:rPr lang="en-US" sz="2000" b="1" dirty="0" smtClean="0"/>
              <a:t>Stochastic Cooling</a:t>
            </a:r>
            <a:r>
              <a:rPr lang="en-US" sz="2000" dirty="0" smtClean="0"/>
              <a:t> – Proof-of-principle demonstration</a:t>
            </a:r>
          </a:p>
          <a:p>
            <a:r>
              <a:rPr lang="en-US" sz="2000" b="1" dirty="0" smtClean="0"/>
              <a:t>Electron </a:t>
            </a:r>
            <a:r>
              <a:rPr lang="en-US" sz="2000" b="1" dirty="0"/>
              <a:t>Cooling </a:t>
            </a:r>
            <a:r>
              <a:rPr lang="en-US" sz="2000" b="1" dirty="0" smtClean="0"/>
              <a:t>– </a:t>
            </a:r>
            <a:r>
              <a:rPr lang="en-US" sz="2000" dirty="0" smtClean="0"/>
              <a:t>Advanced techniques</a:t>
            </a:r>
          </a:p>
          <a:p>
            <a:pPr marL="0" indent="0">
              <a:buNone/>
            </a:pPr>
            <a:endParaRPr lang="en-US" sz="2000" dirty="0" smtClean="0"/>
          </a:p>
          <a:p>
            <a:r>
              <a:rPr lang="en-US" sz="2000" b="1" dirty="0"/>
              <a:t>Laser-Plasma </a:t>
            </a:r>
            <a:r>
              <a:rPr lang="en-US" sz="2000" b="1" dirty="0" smtClean="0"/>
              <a:t>Accelerator – </a:t>
            </a:r>
            <a:r>
              <a:rPr lang="en-US" sz="2000" dirty="0" smtClean="0"/>
              <a:t>Demonstration of injection into synchrotron</a:t>
            </a:r>
          </a:p>
          <a:p>
            <a:r>
              <a:rPr lang="en-US" sz="2000" b="1" dirty="0" smtClean="0"/>
              <a:t>Quantum Physics – </a:t>
            </a:r>
            <a:r>
              <a:rPr lang="en-US" sz="2000" dirty="0" smtClean="0"/>
              <a:t>Localization of single electron wave function </a:t>
            </a:r>
            <a:endParaRPr lang="en-US" sz="2000" dirty="0"/>
          </a:p>
          <a:p>
            <a:pPr marL="457200" indent="-457200">
              <a:buFont typeface="+mj-lt"/>
              <a:buAutoNum type="arabicPeriod"/>
            </a:pPr>
            <a:endParaRPr lang="en-US" dirty="0"/>
          </a:p>
          <a:p>
            <a:pPr marL="457200" indent="-457200">
              <a:buFont typeface="+mj-lt"/>
              <a:buAutoNum type="arabicPeriod"/>
            </a:pP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12/17/2015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V.Shiltsev | IOTA/FAST, OHEP Briefing, Dec 17, 2015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B9D8C-2882-41F9-92E5-94261C5AF937}" type="slidenum">
              <a:rPr lang="en-US" altLang="en-US" smtClean="0"/>
              <a:pPr/>
              <a:t>41</a:t>
            </a:fld>
            <a:endParaRPr lang="en-US" altLang="en-US"/>
          </a:p>
        </p:txBody>
      </p:sp>
      <p:sp>
        <p:nvSpPr>
          <p:cNvPr id="7" name="Rounded Rectangle 6"/>
          <p:cNvSpPr/>
          <p:nvPr/>
        </p:nvSpPr>
        <p:spPr>
          <a:xfrm>
            <a:off x="136207" y="4157110"/>
            <a:ext cx="8779193" cy="2277131"/>
          </a:xfrm>
          <a:prstGeom prst="round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169600" y="4094480"/>
            <a:ext cx="44993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</a:t>
            </a:r>
            <a:r>
              <a:rPr lang="en-US" dirty="0" smtClean="0"/>
              <a:t>nder discussion by collaborators: 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7703331" y="2019831"/>
            <a:ext cx="953771" cy="400110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000" dirty="0" smtClean="0"/>
              <a:t>GARD</a:t>
            </a:r>
            <a:endParaRPr lang="en-US" sz="2000" dirty="0"/>
          </a:p>
        </p:txBody>
      </p:sp>
      <p:sp>
        <p:nvSpPr>
          <p:cNvPr id="10" name="TextBox 9"/>
          <p:cNvSpPr txBox="1"/>
          <p:nvPr/>
        </p:nvSpPr>
        <p:spPr>
          <a:xfrm>
            <a:off x="6918520" y="5032990"/>
            <a:ext cx="1769037" cy="40011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000" dirty="0" smtClean="0"/>
              <a:t>Collaborators</a:t>
            </a:r>
            <a:endParaRPr lang="en-US" sz="2000" dirty="0"/>
          </a:p>
        </p:txBody>
      </p:sp>
      <p:sp>
        <p:nvSpPr>
          <p:cNvPr id="11" name="TextBox 10"/>
          <p:cNvSpPr txBox="1"/>
          <p:nvPr/>
        </p:nvSpPr>
        <p:spPr>
          <a:xfrm>
            <a:off x="6918520" y="2563430"/>
            <a:ext cx="1769037" cy="40011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000" dirty="0" smtClean="0"/>
              <a:t>Collaborators</a:t>
            </a:r>
            <a:endParaRPr lang="en-US" sz="2000" dirty="0"/>
          </a:p>
        </p:txBody>
      </p:sp>
      <p:sp>
        <p:nvSpPr>
          <p:cNvPr id="13" name="Rounded Rectangle 12"/>
          <p:cNvSpPr/>
          <p:nvPr/>
        </p:nvSpPr>
        <p:spPr>
          <a:xfrm>
            <a:off x="121920" y="878838"/>
            <a:ext cx="8779193" cy="3215641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623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6582" y="2127447"/>
            <a:ext cx="6037418" cy="401926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823960" cy="641739"/>
          </a:xfrm>
        </p:spPr>
        <p:txBody>
          <a:bodyPr/>
          <a:lstStyle/>
          <a:p>
            <a:r>
              <a:rPr lang="en-US" sz="3600" dirty="0" smtClean="0"/>
              <a:t>IOTA Electron </a:t>
            </a:r>
            <a:r>
              <a:rPr lang="en-US" sz="3600" dirty="0" smtClean="0"/>
              <a:t>Lens: Design Simulations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Capitalize on the Tevatron experience and recent LARP work</a:t>
            </a:r>
          </a:p>
          <a:p>
            <a:r>
              <a:rPr lang="en-US" dirty="0" smtClean="0"/>
              <a:t>Re-use Tevatron EL components:</a:t>
            </a:r>
          </a:p>
          <a:p>
            <a:pPr lvl="1"/>
            <a:r>
              <a:rPr lang="en-US" dirty="0" smtClean="0"/>
              <a:t>Removed TEL-2 gun &amp; collector from </a:t>
            </a:r>
            <a:r>
              <a:rPr lang="en-US" dirty="0" err="1" smtClean="0"/>
              <a:t>Tev</a:t>
            </a:r>
            <a:r>
              <a:rPr lang="en-US" dirty="0" smtClean="0"/>
              <a:t> tunnel</a:t>
            </a:r>
          </a:p>
          <a:p>
            <a:pPr lvl="1"/>
            <a:r>
              <a:rPr lang="en-US" dirty="0" smtClean="0"/>
              <a:t>Refurbishment in progress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12/17/2015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V.Shiltsev | IOTA/FAST, OHEP Briefing, Dec 17, 2015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B9D8C-2882-41F9-92E5-94261C5AF937}" type="slidenum">
              <a:rPr lang="en-US" altLang="en-US" smtClean="0"/>
              <a:pPr/>
              <a:t>42</a:t>
            </a:fld>
            <a:endParaRPr lang="en-US" altLang="en-US"/>
          </a:p>
        </p:txBody>
      </p:sp>
      <p:pic>
        <p:nvPicPr>
          <p:cNvPr id="8" name="Picture 7" descr="Screen Shot 2015-12-03 at 10.04.56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81497"/>
            <a:ext cx="5362255" cy="336521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5833849"/>
            <a:ext cx="2379520" cy="39412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688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993" y="103664"/>
            <a:ext cx="9144000" cy="641739"/>
          </a:xfrm>
        </p:spPr>
        <p:txBody>
          <a:bodyPr/>
          <a:lstStyle/>
          <a:p>
            <a:r>
              <a:rPr lang="en-US" sz="3600" dirty="0" smtClean="0"/>
              <a:t>Scientific IOTA Collaboration Formed</a:t>
            </a:r>
            <a:endParaRPr lang="en-US" sz="36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12/17/2015</a:t>
            </a: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B9D8C-2882-41F9-92E5-94261C5AF937}" type="slidenum">
              <a:rPr lang="en-US" altLang="en-US" smtClean="0"/>
              <a:pPr/>
              <a:t>43</a:t>
            </a:fld>
            <a:endParaRPr lang="en-US" altLang="en-US"/>
          </a:p>
        </p:txBody>
      </p:sp>
      <p:sp>
        <p:nvSpPr>
          <p:cNvPr id="7" name="Content Placeholder 2"/>
          <p:cNvSpPr>
            <a:spLocks noGrp="1"/>
          </p:cNvSpPr>
          <p:nvPr/>
        </p:nvSpPr>
        <p:spPr bwMode="auto">
          <a:xfrm>
            <a:off x="4457596" y="854060"/>
            <a:ext cx="4468825" cy="590234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altLang="en-US" sz="2400" b="1" dirty="0" smtClean="0">
                <a:solidFill>
                  <a:srgbClr val="FF0000"/>
                </a:solidFill>
              </a:rPr>
              <a:t>NIU/FNAL Joint Appointees:</a:t>
            </a:r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altLang="en-US" sz="2400" b="1" i="1" dirty="0" err="1" smtClean="0">
                <a:solidFill>
                  <a:srgbClr val="C00000"/>
                </a:solidFill>
              </a:rPr>
              <a:t>Swapan</a:t>
            </a:r>
            <a:r>
              <a:rPr lang="en-US" altLang="en-US" sz="2400" b="1" i="1" dirty="0" smtClean="0">
                <a:solidFill>
                  <a:srgbClr val="C00000"/>
                </a:solidFill>
              </a:rPr>
              <a:t> Chattopadhyay</a:t>
            </a:r>
            <a:r>
              <a:rPr lang="en-US" altLang="en-US" sz="1600" b="1" i="1" dirty="0" smtClean="0">
                <a:solidFill>
                  <a:srgbClr val="C00000"/>
                </a:solidFill>
              </a:rPr>
              <a:t> </a:t>
            </a:r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altLang="en-US" sz="2400" b="1" i="1" dirty="0" smtClean="0">
                <a:solidFill>
                  <a:srgbClr val="0033CC"/>
                </a:solidFill>
              </a:rPr>
              <a:t>Philippe </a:t>
            </a:r>
            <a:r>
              <a:rPr lang="en-US" altLang="en-US" sz="2400" b="1" i="1" dirty="0" smtClean="0">
                <a:solidFill>
                  <a:srgbClr val="0033CC"/>
                </a:solidFill>
              </a:rPr>
              <a:t>Piot</a:t>
            </a:r>
            <a:endParaRPr lang="en-US" altLang="en-US" sz="1600" b="1" i="1" dirty="0" smtClean="0">
              <a:solidFill>
                <a:srgbClr val="0033CC"/>
              </a:solidFill>
            </a:endParaRPr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altLang="en-US" sz="2400" b="1" i="1" dirty="0" smtClean="0">
                <a:solidFill>
                  <a:srgbClr val="0033CC"/>
                </a:solidFill>
              </a:rPr>
              <a:t>Bela </a:t>
            </a:r>
            <a:r>
              <a:rPr lang="en-US" altLang="en-US" sz="2400" b="1" i="1" dirty="0" err="1" smtClean="0">
                <a:solidFill>
                  <a:srgbClr val="0033CC"/>
                </a:solidFill>
              </a:rPr>
              <a:t>Erdelyi</a:t>
            </a:r>
            <a:endParaRPr lang="en-US" altLang="en-US" sz="1600" b="1" i="1" dirty="0" smtClean="0">
              <a:solidFill>
                <a:srgbClr val="0033CC"/>
              </a:solidFill>
            </a:endParaRPr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altLang="en-US" sz="2400" b="1" i="1" dirty="0" smtClean="0">
                <a:solidFill>
                  <a:srgbClr val="0033CC"/>
                </a:solidFill>
              </a:rPr>
              <a:t>Young-Min Shin</a:t>
            </a:r>
            <a:endParaRPr lang="en-US" altLang="en-US" sz="1600" b="1" i="1" dirty="0" smtClean="0">
              <a:solidFill>
                <a:srgbClr val="0033CC"/>
              </a:solidFill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altLang="en-US" sz="2400" b="1" i="1" dirty="0">
                <a:solidFill>
                  <a:srgbClr val="C00000"/>
                </a:solidFill>
              </a:rPr>
              <a:t>Michael J. </a:t>
            </a:r>
            <a:r>
              <a:rPr lang="en-US" altLang="en-US" sz="2400" b="1" i="1" dirty="0" err="1">
                <a:solidFill>
                  <a:srgbClr val="C00000"/>
                </a:solidFill>
              </a:rPr>
              <a:t>Syphers</a:t>
            </a:r>
            <a:r>
              <a:rPr lang="en-US" altLang="en-US" sz="2400" b="1" i="1" dirty="0">
                <a:solidFill>
                  <a:srgbClr val="C00000"/>
                </a:solidFill>
              </a:rPr>
              <a:t> </a:t>
            </a:r>
            <a:endParaRPr lang="en-US" altLang="en-US" sz="2400" b="1" i="1" dirty="0" smtClean="0">
              <a:solidFill>
                <a:srgbClr val="C00000"/>
              </a:solidFill>
            </a:endParaRPr>
          </a:p>
          <a:p>
            <a:pPr marL="0" indent="0">
              <a:lnSpc>
                <a:spcPct val="150000"/>
              </a:lnSpc>
              <a:buNone/>
            </a:pPr>
            <a:endParaRPr lang="en-US" altLang="en-US" sz="1100" b="1" i="1" dirty="0" smtClean="0">
              <a:solidFill>
                <a:srgbClr val="0033CC"/>
              </a:solidFill>
            </a:endParaRPr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altLang="en-US" sz="2400" b="1" dirty="0" smtClean="0">
                <a:solidFill>
                  <a:srgbClr val="FF0000"/>
                </a:solidFill>
              </a:rPr>
              <a:t>FNAL Cluster members:</a:t>
            </a:r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altLang="en-US" sz="2400" b="1" i="1" dirty="0" smtClean="0">
                <a:solidFill>
                  <a:srgbClr val="0033CC"/>
                </a:solidFill>
              </a:rPr>
              <a:t>Sergei </a:t>
            </a:r>
            <a:r>
              <a:rPr lang="en-US" altLang="en-US" sz="2400" b="1" i="1" dirty="0" err="1" smtClean="0">
                <a:solidFill>
                  <a:srgbClr val="0033CC"/>
                </a:solidFill>
              </a:rPr>
              <a:t>Nagaitsev</a:t>
            </a:r>
            <a:endParaRPr lang="en-US" altLang="en-US" sz="1600" b="1" i="1" dirty="0">
              <a:solidFill>
                <a:srgbClr val="0033CC"/>
              </a:solidFill>
            </a:endParaRPr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altLang="en-US" sz="2400" b="1" i="1" dirty="0" smtClean="0">
                <a:solidFill>
                  <a:srgbClr val="0033CC"/>
                </a:solidFill>
              </a:rPr>
              <a:t>Vladimir Shiltsev</a:t>
            </a:r>
            <a:r>
              <a:rPr lang="en-US" altLang="en-US" sz="1600" b="1" i="1" dirty="0" smtClean="0">
                <a:solidFill>
                  <a:srgbClr val="0033CC"/>
                </a:solidFill>
              </a:rPr>
              <a:t> </a:t>
            </a:r>
            <a:endParaRPr lang="en-US" altLang="en-US" sz="1600" b="1" dirty="0" smtClean="0">
              <a:solidFill>
                <a:srgbClr val="FF000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9086" y="2404820"/>
            <a:ext cx="1165446" cy="1646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7752638" y="3712817"/>
            <a:ext cx="10618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>
                <a:solidFill>
                  <a:srgbClr val="FFFF00"/>
                </a:solidFill>
              </a:rPr>
              <a:t>M.Syphers</a:t>
            </a:r>
            <a:endParaRPr lang="en-US" sz="1600" dirty="0">
              <a:solidFill>
                <a:srgbClr val="FFFF00"/>
              </a:solidFill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V.Shiltsev | IOTA/FAST, OHEP Briefing, Dec 17, 2015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9008" y="867492"/>
            <a:ext cx="4176699" cy="4721206"/>
          </a:xfrm>
          <a:solidFill>
            <a:schemeClr val="bg2"/>
          </a:solidFill>
        </p:spPr>
        <p:txBody>
          <a:bodyPr/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22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Partners: </a:t>
            </a:r>
          </a:p>
          <a:p>
            <a:pPr lvl="1"/>
            <a:r>
              <a:rPr lang="en-US" dirty="0" smtClean="0"/>
              <a:t>ANL</a:t>
            </a:r>
            <a:r>
              <a:rPr lang="en-US" dirty="0"/>
              <a:t>, Berkeley, BNL, </a:t>
            </a:r>
            <a:r>
              <a:rPr lang="en-US" dirty="0" smtClean="0"/>
              <a:t>BINP, </a:t>
            </a:r>
            <a:r>
              <a:rPr lang="en-US" dirty="0"/>
              <a:t>CERN, Chicago, Colorado </a:t>
            </a:r>
            <a:r>
              <a:rPr lang="en-US" dirty="0" smtClean="0"/>
              <a:t>State, </a:t>
            </a:r>
            <a:r>
              <a:rPr lang="en-US" dirty="0"/>
              <a:t>IAP Frankfurt, </a:t>
            </a:r>
            <a:r>
              <a:rPr lang="en-US" dirty="0" smtClean="0"/>
              <a:t>JINR, </a:t>
            </a:r>
            <a:r>
              <a:rPr lang="en-US" dirty="0"/>
              <a:t>Kansas, LANL, LBNL</a:t>
            </a:r>
            <a:r>
              <a:rPr lang="en-US" dirty="0" smtClean="0"/>
              <a:t>,</a:t>
            </a:r>
            <a:r>
              <a:rPr lang="en-US" dirty="0"/>
              <a:t> ORNL, </a:t>
            </a:r>
            <a:r>
              <a:rPr lang="en-US" dirty="0" smtClean="0"/>
              <a:t> </a:t>
            </a:r>
            <a:r>
              <a:rPr lang="en-US" dirty="0"/>
              <a:t>Maryland, Michigan State, Northern Illinois, </a:t>
            </a:r>
            <a:r>
              <a:rPr lang="en-US" dirty="0" smtClean="0"/>
              <a:t>Oxford</a:t>
            </a:r>
            <a:r>
              <a:rPr lang="en-US" dirty="0"/>
              <a:t>, </a:t>
            </a:r>
            <a:r>
              <a:rPr lang="en-US" dirty="0" err="1"/>
              <a:t>RadiaBeam</a:t>
            </a:r>
            <a:r>
              <a:rPr lang="en-US" dirty="0"/>
              <a:t> Technologies, </a:t>
            </a:r>
            <a:r>
              <a:rPr lang="en-US" dirty="0" err="1"/>
              <a:t>RadiaSoft</a:t>
            </a:r>
            <a:r>
              <a:rPr lang="en-US" dirty="0"/>
              <a:t> LLC, Tech-X, Tennessee, </a:t>
            </a:r>
            <a:r>
              <a:rPr lang="en-US" dirty="0" smtClean="0"/>
              <a:t>Vanderbilt</a:t>
            </a:r>
          </a:p>
          <a:p>
            <a:pPr lvl="1"/>
            <a:endParaRPr lang="en-US" dirty="0" smtClean="0"/>
          </a:p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NIU-FNAL: </a:t>
            </a:r>
            <a:r>
              <a:rPr lang="en-US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Joint Cluster of Research Excellence </a:t>
            </a:r>
            <a:r>
              <a:rPr lang="en-US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 </a:t>
            </a:r>
            <a:endParaRPr lang="en-US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36751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4313" y="-116346"/>
            <a:ext cx="8686800" cy="641739"/>
          </a:xfrm>
        </p:spPr>
        <p:txBody>
          <a:bodyPr/>
          <a:lstStyle/>
          <a:p>
            <a:r>
              <a:rPr lang="en-US" sz="3200" dirty="0" smtClean="0"/>
              <a:t>IOTA Science Workshop – April 2015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882678"/>
            <a:ext cx="8672513" cy="4987867"/>
          </a:xfrm>
        </p:spPr>
        <p:txBody>
          <a:bodyPr/>
          <a:lstStyle/>
          <a:p>
            <a:r>
              <a:rPr lang="en-US" dirty="0" smtClean="0"/>
              <a:t>By invitation only: 40 participants, 30 not from </a:t>
            </a:r>
            <a:r>
              <a:rPr lang="en-US" dirty="0" err="1" smtClean="0"/>
              <a:t>Fermilab</a:t>
            </a:r>
            <a:endParaRPr lang="en-US" dirty="0" smtClean="0"/>
          </a:p>
          <a:p>
            <a:r>
              <a:rPr lang="en-US" dirty="0" smtClean="0"/>
              <a:t>~25 presentations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pPr marL="0" indent="0">
              <a:buNone/>
            </a:pPr>
            <a:endParaRPr lang="en-US" sz="1600" dirty="0"/>
          </a:p>
          <a:p>
            <a:r>
              <a:rPr lang="en-US" dirty="0" smtClean="0"/>
              <a:t>Three Working Groups: </a:t>
            </a:r>
          </a:p>
          <a:p>
            <a:pPr lvl="1"/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12/17/2015</a:t>
            </a:r>
            <a:endParaRPr lang="en-US" alt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725" y="1724053"/>
            <a:ext cx="6967363" cy="1593446"/>
          </a:xfrm>
          <a:prstGeom prst="rect">
            <a:avLst/>
          </a:prstGeom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3487" y="3701327"/>
            <a:ext cx="6181725" cy="92392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3487" y="4643639"/>
            <a:ext cx="7562850" cy="11620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18003" y="1724052"/>
            <a:ext cx="1288254" cy="182337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988175" y="1171827"/>
            <a:ext cx="21362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/>
              <a:t>Swapan</a:t>
            </a:r>
            <a:r>
              <a:rPr lang="en-US" sz="1600" dirty="0" smtClean="0"/>
              <a:t> Chattopadhyay</a:t>
            </a:r>
          </a:p>
          <a:p>
            <a:r>
              <a:rPr lang="en-US" sz="1600" dirty="0" smtClean="0"/>
              <a:t>Workshop Chair</a:t>
            </a:r>
            <a:endParaRPr lang="en-US" sz="1600" dirty="0"/>
          </a:p>
        </p:txBody>
      </p:sp>
      <p:sp>
        <p:nvSpPr>
          <p:cNvPr id="13" name="TextBox 12"/>
          <p:cNvSpPr txBox="1"/>
          <p:nvPr/>
        </p:nvSpPr>
        <p:spPr>
          <a:xfrm>
            <a:off x="7351986" y="3518342"/>
            <a:ext cx="12799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* WP drafted</a:t>
            </a:r>
            <a:endParaRPr lang="en-US" sz="1600" dirty="0"/>
          </a:p>
        </p:txBody>
      </p:sp>
      <p:sp>
        <p:nvSpPr>
          <p:cNvPr id="14" name="Rectangle 13"/>
          <p:cNvSpPr/>
          <p:nvPr/>
        </p:nvSpPr>
        <p:spPr>
          <a:xfrm>
            <a:off x="2416175" y="2483583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dirty="0">
                <a:solidFill>
                  <a:srgbClr val="FFFF00"/>
                </a:solidFill>
              </a:rPr>
              <a:t>https://</a:t>
            </a:r>
            <a:r>
              <a:rPr lang="en-US" sz="1400" dirty="0" smtClean="0">
                <a:solidFill>
                  <a:srgbClr val="FFFF00"/>
                </a:solidFill>
              </a:rPr>
              <a:t>indico.fnal.gov/conferenceDisplay.py?confId=10547</a:t>
            </a:r>
            <a:endParaRPr lang="en-US" sz="1400" dirty="0">
              <a:solidFill>
                <a:srgbClr val="FFFF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V.Shiltsev | IOTA/FAST, OHEP Briefing, Dec 17, 2015</a:t>
            </a:r>
            <a:endParaRPr lang="en-US" b="1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44</a:t>
            </a:fld>
            <a:endParaRPr lang="en-US" alt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33487" y="5889595"/>
            <a:ext cx="7753350" cy="933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367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7"/>
          </p:nvPr>
        </p:nvSpPr>
        <p:spPr>
          <a:xfrm>
            <a:off x="163513" y="1129729"/>
            <a:ext cx="3630589" cy="5385371"/>
          </a:xfrm>
        </p:spPr>
        <p:txBody>
          <a:bodyPr/>
          <a:lstStyle/>
          <a:p>
            <a:pPr marL="0" indent="0" algn="ctr">
              <a:buNone/>
            </a:pPr>
            <a:r>
              <a:rPr lang="en-US" b="1" u="sng" dirty="0" smtClean="0">
                <a:solidFill>
                  <a:schemeClr val="accent3">
                    <a:lumMod val="50000"/>
                  </a:schemeClr>
                </a:solidFill>
              </a:rPr>
              <a:t>Instruments/Diagnostics</a:t>
            </a:r>
            <a:endParaRPr lang="en-US" b="1" u="sng" dirty="0" smtClean="0">
              <a:solidFill>
                <a:schemeClr val="accent3">
                  <a:lumMod val="50000"/>
                </a:schemeClr>
              </a:solidFill>
            </a:endParaRPr>
          </a:p>
          <a:p>
            <a:endParaRPr lang="en-US" sz="1800" dirty="0" smtClean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1800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SBIR Phase II </a:t>
            </a:r>
            <a:r>
              <a:rPr lang="en-US" sz="1800" dirty="0" err="1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RadiaBeam</a:t>
            </a:r>
            <a:r>
              <a:rPr lang="en-US" sz="1800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Technologies</a:t>
            </a:r>
          </a:p>
          <a:p>
            <a:pPr lvl="1"/>
            <a:r>
              <a:rPr lang="en-US" sz="1600" dirty="0">
                <a:solidFill>
                  <a:schemeClr val="accent3">
                    <a:lumMod val="50000"/>
                  </a:schemeClr>
                </a:solidFill>
              </a:rPr>
              <a:t>nonlinear magnet</a:t>
            </a:r>
          </a:p>
          <a:p>
            <a:r>
              <a:rPr lang="en-US" sz="1800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NIU </a:t>
            </a:r>
            <a:r>
              <a:rPr lang="en-US" sz="1800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(PI Chattopadhyay) </a:t>
            </a:r>
          </a:p>
          <a:p>
            <a:pPr lvl="1"/>
            <a:r>
              <a:rPr lang="en-US" sz="1600" dirty="0">
                <a:solidFill>
                  <a:schemeClr val="accent3">
                    <a:lumMod val="50000"/>
                  </a:schemeClr>
                </a:solidFill>
              </a:rPr>
              <a:t>M&amp;S $300k matching</a:t>
            </a:r>
          </a:p>
          <a:p>
            <a:r>
              <a:rPr lang="en-US" sz="1800" dirty="0" err="1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Fermilab</a:t>
            </a:r>
            <a:r>
              <a:rPr lang="en-US" sz="1800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800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LDRD (PI Chattopadhyay) </a:t>
            </a:r>
          </a:p>
          <a:p>
            <a:pPr lvl="1"/>
            <a:r>
              <a:rPr lang="en-US" sz="1600" dirty="0" smtClean="0">
                <a:solidFill>
                  <a:schemeClr val="accent3">
                    <a:lumMod val="50000"/>
                  </a:schemeClr>
                </a:solidFill>
              </a:rPr>
              <a:t>M</a:t>
            </a:r>
            <a:r>
              <a:rPr lang="en-US" sz="1600" dirty="0">
                <a:solidFill>
                  <a:schemeClr val="accent3">
                    <a:lumMod val="50000"/>
                  </a:schemeClr>
                </a:solidFill>
              </a:rPr>
              <a:t>&amp;</a:t>
            </a:r>
            <a:r>
              <a:rPr lang="en-US" sz="1600" dirty="0" smtClean="0">
                <a:solidFill>
                  <a:schemeClr val="accent3">
                    <a:lumMod val="50000"/>
                  </a:schemeClr>
                </a:solidFill>
              </a:rPr>
              <a:t>S </a:t>
            </a:r>
            <a:r>
              <a:rPr lang="en-US" sz="1600" dirty="0">
                <a:solidFill>
                  <a:schemeClr val="accent3">
                    <a:lumMod val="50000"/>
                  </a:schemeClr>
                </a:solidFill>
              </a:rPr>
              <a:t>$</a:t>
            </a:r>
            <a:r>
              <a:rPr lang="en-US" sz="1600" dirty="0" smtClean="0">
                <a:solidFill>
                  <a:schemeClr val="accent3">
                    <a:lumMod val="50000"/>
                  </a:schemeClr>
                </a:solidFill>
              </a:rPr>
              <a:t>300k</a:t>
            </a:r>
          </a:p>
          <a:p>
            <a:r>
              <a:rPr lang="en-US" sz="1800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Submitted </a:t>
            </a:r>
            <a:r>
              <a:rPr lang="en-US" sz="1800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DOE GARD</a:t>
            </a:r>
          </a:p>
          <a:p>
            <a:pPr lvl="1"/>
            <a:r>
              <a:rPr lang="en-US" sz="1600" dirty="0" err="1">
                <a:solidFill>
                  <a:schemeClr val="accent3">
                    <a:lumMod val="50000"/>
                  </a:schemeClr>
                </a:solidFill>
              </a:rPr>
              <a:t>UoC</a:t>
            </a:r>
            <a:r>
              <a:rPr lang="en-US" sz="1600" dirty="0">
                <a:solidFill>
                  <a:schemeClr val="accent3">
                    <a:lumMod val="50000"/>
                  </a:schemeClr>
                </a:solidFill>
              </a:rPr>
              <a:t> (PI Kim, Nagaitsev)</a:t>
            </a:r>
          </a:p>
          <a:p>
            <a:pPr lvl="1"/>
            <a:r>
              <a:rPr lang="en-US" sz="1600" dirty="0">
                <a:solidFill>
                  <a:schemeClr val="accent3">
                    <a:lumMod val="50000"/>
                  </a:schemeClr>
                </a:solidFill>
              </a:rPr>
              <a:t>NIU (PI Chattopadhyay, </a:t>
            </a:r>
            <a:r>
              <a:rPr lang="en-US" sz="1600" dirty="0" err="1">
                <a:solidFill>
                  <a:schemeClr val="accent3">
                    <a:lumMod val="50000"/>
                  </a:schemeClr>
                </a:solidFill>
              </a:rPr>
              <a:t>Erdelyi</a:t>
            </a:r>
            <a:r>
              <a:rPr lang="en-US" sz="1600" dirty="0">
                <a:solidFill>
                  <a:schemeClr val="accent3">
                    <a:lumMod val="50000"/>
                  </a:schemeClr>
                </a:solidFill>
              </a:rPr>
              <a:t>)</a:t>
            </a:r>
          </a:p>
          <a:p>
            <a:pPr lvl="1"/>
            <a:r>
              <a:rPr lang="en-US" sz="1600" dirty="0">
                <a:solidFill>
                  <a:schemeClr val="accent3">
                    <a:lumMod val="50000"/>
                  </a:schemeClr>
                </a:solidFill>
              </a:rPr>
              <a:t>LBNL (PI Mitchell)</a:t>
            </a:r>
          </a:p>
          <a:p>
            <a:pPr lvl="1"/>
            <a:endParaRPr lang="en-US" sz="1600" dirty="0" smtClean="0">
              <a:solidFill>
                <a:srgbClr val="008000"/>
              </a:solidFill>
            </a:endParaRPr>
          </a:p>
          <a:p>
            <a:endParaRPr lang="en-US" sz="1600" dirty="0" smtClean="0"/>
          </a:p>
        </p:txBody>
      </p:sp>
      <p:sp>
        <p:nvSpPr>
          <p:cNvPr id="9" name="Content Placeholder 8"/>
          <p:cNvSpPr>
            <a:spLocks noGrp="1"/>
          </p:cNvSpPr>
          <p:nvPr>
            <p:ph sz="half" idx="18"/>
          </p:nvPr>
        </p:nvSpPr>
        <p:spPr>
          <a:xfrm>
            <a:off x="3931432" y="1149478"/>
            <a:ext cx="5056211" cy="5385371"/>
          </a:xfrm>
        </p:spPr>
        <p:txBody>
          <a:bodyPr/>
          <a:lstStyle/>
          <a:p>
            <a:pPr marL="0" indent="0" algn="ctr">
              <a:buNone/>
            </a:pPr>
            <a:r>
              <a:rPr lang="en-US" b="1" u="sng" dirty="0" smtClean="0"/>
              <a:t>Research</a:t>
            </a:r>
          </a:p>
          <a:p>
            <a:endParaRPr lang="en-US" sz="1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NIU </a:t>
            </a:r>
            <a:r>
              <a:rPr lang="en-US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(PI Chattopadhyay) – OSC</a:t>
            </a:r>
          </a:p>
          <a:p>
            <a:pPr lvl="1"/>
            <a:r>
              <a:rPr lang="en-US" sz="1600" dirty="0" smtClean="0"/>
              <a:t>1 Postdoc </a:t>
            </a:r>
            <a:r>
              <a:rPr lang="en-US" sz="1600" dirty="0"/>
              <a:t>+ PhD </a:t>
            </a:r>
            <a:r>
              <a:rPr lang="en-US" sz="1600" dirty="0" smtClean="0"/>
              <a:t>student + M&amp;S</a:t>
            </a:r>
          </a:p>
          <a:p>
            <a:r>
              <a:rPr lang="en-US" sz="1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UoC</a:t>
            </a:r>
            <a:r>
              <a:rPr lang="en-US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“Innovations in Bright Beam Science</a:t>
            </a:r>
            <a:r>
              <a:rPr lang="en-US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”</a:t>
            </a:r>
          </a:p>
          <a:p>
            <a:pPr lvl="1"/>
            <a:r>
              <a:rPr lang="en-US" sz="1600" dirty="0" smtClean="0"/>
              <a:t>3-year NSF (PI Kim)</a:t>
            </a:r>
          </a:p>
          <a:p>
            <a:r>
              <a:rPr lang="en-US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NIU (DOE HEP</a:t>
            </a:r>
            <a:r>
              <a:rPr lang="en-US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PI </a:t>
            </a:r>
            <a:r>
              <a:rPr lang="en-US" sz="1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Piot</a:t>
            </a:r>
            <a:r>
              <a:rPr lang="en-US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– OSC</a:t>
            </a:r>
          </a:p>
          <a:p>
            <a:pPr lvl="1"/>
            <a:r>
              <a:rPr lang="en-US" sz="1600" dirty="0" smtClean="0"/>
              <a:t>PhD student + M&amp;S</a:t>
            </a:r>
          </a:p>
          <a:p>
            <a:r>
              <a:rPr lang="en-US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NIU (DOE/DHS, PI </a:t>
            </a:r>
            <a:r>
              <a:rPr lang="en-US" sz="1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Piot</a:t>
            </a:r>
            <a:r>
              <a:rPr lang="en-US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– </a:t>
            </a:r>
            <a:r>
              <a:rPr lang="en-US" sz="1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Grande"/>
                <a:ea typeface="Lucida Grande"/>
                <a:cs typeface="Lucida Grande"/>
              </a:rPr>
              <a:t>ϒ</a:t>
            </a:r>
            <a:r>
              <a:rPr lang="en-US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-ray source</a:t>
            </a:r>
          </a:p>
          <a:p>
            <a:pPr lvl="1"/>
            <a:r>
              <a:rPr lang="en-US" sz="1600" dirty="0" smtClean="0"/>
              <a:t>$1.94M over 5 </a:t>
            </a:r>
            <a:r>
              <a:rPr lang="en-US" sz="1600" dirty="0"/>
              <a:t>years with </a:t>
            </a:r>
            <a:r>
              <a:rPr lang="en-US" sz="1600" dirty="0" err="1"/>
              <a:t>RadiaBeam</a:t>
            </a:r>
            <a:r>
              <a:rPr lang="en-US" sz="1600" dirty="0"/>
              <a:t> &amp; </a:t>
            </a:r>
            <a:r>
              <a:rPr lang="en-US" sz="1600" dirty="0" smtClean="0"/>
              <a:t>FNAL</a:t>
            </a:r>
          </a:p>
          <a:p>
            <a:r>
              <a:rPr lang="en-US" sz="1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Fermilab</a:t>
            </a:r>
            <a:r>
              <a:rPr lang="en-US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LDRD (PI </a:t>
            </a:r>
            <a:r>
              <a:rPr lang="en-US" sz="1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Valishev</a:t>
            </a:r>
            <a:r>
              <a:rPr lang="en-US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– IOTA-&gt;PIP-III</a:t>
            </a:r>
          </a:p>
          <a:p>
            <a:pPr lvl="1"/>
            <a:r>
              <a:rPr lang="en-US" sz="1600" dirty="0"/>
              <a:t>1 Postdoc + PhD student </a:t>
            </a:r>
          </a:p>
          <a:p>
            <a:r>
              <a:rPr lang="en-US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SBIR </a:t>
            </a:r>
            <a:r>
              <a:rPr lang="en-US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Phase II </a:t>
            </a:r>
            <a:r>
              <a:rPr lang="en-US" sz="1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RadiaSoft</a:t>
            </a:r>
            <a:endParaRPr lang="en-US" sz="1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/>
            <a:r>
              <a:rPr lang="en-US" sz="1600" dirty="0" smtClean="0"/>
              <a:t>space </a:t>
            </a:r>
            <a:r>
              <a:rPr lang="en-US" sz="1600" dirty="0"/>
              <a:t>charge </a:t>
            </a:r>
            <a:r>
              <a:rPr lang="en-US" sz="1600" dirty="0" smtClean="0"/>
              <a:t>simulations</a:t>
            </a:r>
            <a:endParaRPr lang="en-US" sz="1800" dirty="0" smtClean="0"/>
          </a:p>
          <a:p>
            <a:pPr marL="0" indent="0" algn="ctr">
              <a:buNone/>
            </a:pPr>
            <a:endParaRPr lang="en-US" sz="1800" b="1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What Collaborators Bring to </a:t>
            </a:r>
            <a:r>
              <a:rPr lang="en-US" sz="2800" dirty="0" smtClean="0"/>
              <a:t>IOTA/FAST: Resources</a:t>
            </a:r>
            <a:endParaRPr lang="en-US" sz="2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r>
              <a:rPr lang="en-US" altLang="en-US" smtClean="0"/>
              <a:t>12/17/2015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V.Shiltsev | IOTA/FAST, OHEP Briefing, Dec 17, 2015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BBFB9D8C-2882-41F9-92E5-94261C5AF937}" type="slidenum">
              <a:rPr lang="en-US" altLang="en-US" smtClean="0"/>
              <a:pPr/>
              <a:t>45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05207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532" y="3415157"/>
            <a:ext cx="2754553" cy="53599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228600" y="1387682"/>
            <a:ext cx="8663473" cy="1204769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n-US" sz="3200" i="1" dirty="0" smtClean="0">
                <a:solidFill>
                  <a:srgbClr val="005CA5"/>
                </a:solidFill>
                <a:latin typeface="Century Gothic" panose="020B0502020202020204" pitchFamily="34" charset="0"/>
              </a:rPr>
              <a:t>Simulations of Space </a:t>
            </a:r>
            <a:r>
              <a:rPr lang="en-US" sz="3200" i="1" dirty="0">
                <a:solidFill>
                  <a:srgbClr val="005CA5"/>
                </a:solidFill>
                <a:latin typeface="Century Gothic" panose="020B0502020202020204" pitchFamily="34" charset="0"/>
              </a:rPr>
              <a:t>Charge Effects on </a:t>
            </a:r>
            <a:r>
              <a:rPr lang="en-US" sz="3200" i="1" dirty="0" smtClean="0">
                <a:solidFill>
                  <a:srgbClr val="005CA5"/>
                </a:solidFill>
                <a:latin typeface="Century Gothic" panose="020B0502020202020204" pitchFamily="34" charset="0"/>
              </a:rPr>
              <a:t/>
            </a:r>
            <a:br>
              <a:rPr lang="en-US" sz="3200" i="1" dirty="0" smtClean="0">
                <a:solidFill>
                  <a:srgbClr val="005CA5"/>
                </a:solidFill>
                <a:latin typeface="Century Gothic" panose="020B0502020202020204" pitchFamily="34" charset="0"/>
              </a:rPr>
            </a:br>
            <a:r>
              <a:rPr lang="en-US" sz="3200" i="1" dirty="0" smtClean="0">
                <a:solidFill>
                  <a:srgbClr val="005CA5"/>
                </a:solidFill>
                <a:latin typeface="Century Gothic" panose="020B0502020202020204" pitchFamily="34" charset="0"/>
              </a:rPr>
              <a:t>Beam </a:t>
            </a:r>
            <a:r>
              <a:rPr lang="en-US" sz="3200" i="1" dirty="0">
                <a:solidFill>
                  <a:srgbClr val="005CA5"/>
                </a:solidFill>
                <a:latin typeface="Century Gothic" panose="020B0502020202020204" pitchFamily="34" charset="0"/>
              </a:rPr>
              <a:t>Dynamics in the IOTA Ring</a:t>
            </a:r>
          </a:p>
        </p:txBody>
      </p:sp>
      <p:sp>
        <p:nvSpPr>
          <p:cNvPr id="10" name="Rectangle 8"/>
          <p:cNvSpPr>
            <a:spLocks noChangeArrowheads="1"/>
          </p:cNvSpPr>
          <p:nvPr/>
        </p:nvSpPr>
        <p:spPr bwMode="auto">
          <a:xfrm>
            <a:off x="-40594" y="4597149"/>
            <a:ext cx="9124940" cy="98229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90459" tIns="44437" rIns="90459" bIns="44437">
            <a:spAutoFit/>
          </a:bodyPr>
          <a:lstStyle/>
          <a:p>
            <a:pPr algn="ctr" defTabSz="914400" eaLnBrk="0" hangingPunct="0">
              <a:spcBef>
                <a:spcPts val="1200"/>
              </a:spcBef>
              <a:defRPr/>
            </a:pPr>
            <a:r>
              <a:rPr lang="en-US" sz="2400" dirty="0">
                <a:solidFill>
                  <a:prstClr val="black"/>
                </a:solidFill>
                <a:latin typeface="Arial" charset="0"/>
                <a:ea typeface="ＭＳ Ｐゴシック"/>
                <a:cs typeface="ＭＳ Ｐゴシック"/>
              </a:rPr>
              <a:t>D.L. </a:t>
            </a:r>
            <a:r>
              <a:rPr lang="en-US" sz="2400" dirty="0" err="1">
                <a:solidFill>
                  <a:prstClr val="black"/>
                </a:solidFill>
                <a:latin typeface="Arial" charset="0"/>
                <a:ea typeface="ＭＳ Ｐゴシック"/>
                <a:cs typeface="ＭＳ Ｐゴシック"/>
              </a:rPr>
              <a:t>Bruhwiler</a:t>
            </a:r>
            <a:r>
              <a:rPr lang="en-US" sz="2400" b="1" kern="0" baseline="50000" dirty="0" smtClean="0">
                <a:solidFill>
                  <a:srgbClr val="C12723"/>
                </a:solidFill>
                <a:latin typeface="Times New Roman" pitchFamily="18" charset="0"/>
                <a:ea typeface="ＭＳ Ｐゴシック"/>
                <a:cs typeface="Arial" charset="0"/>
              </a:rPr>
              <a:t>&amp;</a:t>
            </a:r>
            <a:r>
              <a:rPr lang="en-US" sz="2400" dirty="0" smtClean="0">
                <a:solidFill>
                  <a:prstClr val="black"/>
                </a:solidFill>
                <a:latin typeface="Arial" charset="0"/>
                <a:ea typeface="ＭＳ Ｐゴシック"/>
                <a:cs typeface="ＭＳ Ｐゴシック"/>
              </a:rPr>
              <a:t>  N</a:t>
            </a:r>
            <a:r>
              <a:rPr lang="en-US" sz="2400" dirty="0">
                <a:solidFill>
                  <a:prstClr val="black"/>
                </a:solidFill>
                <a:latin typeface="Arial" charset="0"/>
                <a:ea typeface="ＭＳ Ｐゴシック"/>
                <a:cs typeface="ＭＳ Ｐゴシック"/>
              </a:rPr>
              <a:t>. Cook</a:t>
            </a:r>
            <a:r>
              <a:rPr lang="en-US" sz="2400" b="1" kern="0" baseline="50000" dirty="0">
                <a:solidFill>
                  <a:srgbClr val="C12723"/>
                </a:solidFill>
                <a:latin typeface="Times New Roman" pitchFamily="18" charset="0"/>
                <a:ea typeface="ＭＳ Ｐゴシック"/>
                <a:cs typeface="Arial" charset="0"/>
              </a:rPr>
              <a:t>&amp;</a:t>
            </a:r>
            <a:r>
              <a:rPr lang="en-US" sz="2400" dirty="0" smtClean="0">
                <a:solidFill>
                  <a:prstClr val="black"/>
                </a:solidFill>
                <a:latin typeface="Arial" charset="0"/>
                <a:ea typeface="ＭＳ Ｐゴシック"/>
                <a:cs typeface="ＭＳ Ｐゴシック"/>
              </a:rPr>
              <a:t>  S</a:t>
            </a:r>
            <a:r>
              <a:rPr lang="en-US" sz="2400" dirty="0">
                <a:solidFill>
                  <a:prstClr val="black"/>
                </a:solidFill>
                <a:latin typeface="Arial" charset="0"/>
                <a:ea typeface="ＭＳ Ｐゴシック"/>
                <a:cs typeface="ＭＳ Ｐゴシック"/>
              </a:rPr>
              <a:t>. Webb</a:t>
            </a:r>
            <a:r>
              <a:rPr lang="en-US" sz="2400" b="1" kern="0" baseline="50000" dirty="0" smtClean="0">
                <a:solidFill>
                  <a:srgbClr val="C12723"/>
                </a:solidFill>
                <a:latin typeface="Times New Roman" pitchFamily="18" charset="0"/>
                <a:ea typeface="ＭＳ Ｐゴシック"/>
                <a:cs typeface="Arial" charset="0"/>
              </a:rPr>
              <a:t>&amp;</a:t>
            </a:r>
            <a:r>
              <a:rPr lang="en-US" sz="2400" dirty="0">
                <a:solidFill>
                  <a:prstClr val="black"/>
                </a:solidFill>
                <a:latin typeface="Arial" charset="0"/>
                <a:ea typeface="ＭＳ Ｐゴシック"/>
                <a:cs typeface="ＭＳ Ｐゴシック"/>
              </a:rPr>
              <a:t>   </a:t>
            </a:r>
            <a:r>
              <a:rPr lang="en-US" sz="2400" dirty="0" smtClean="0">
                <a:solidFill>
                  <a:prstClr val="black"/>
                </a:solidFill>
                <a:latin typeface="Arial" charset="0"/>
                <a:ea typeface="ＭＳ Ｐゴシック"/>
                <a:cs typeface="ＭＳ Ｐゴシック"/>
              </a:rPr>
              <a:t>R. </a:t>
            </a:r>
            <a:r>
              <a:rPr lang="en-US" sz="2400" dirty="0" err="1" smtClean="0">
                <a:solidFill>
                  <a:prstClr val="black"/>
                </a:solidFill>
                <a:latin typeface="Arial" charset="0"/>
                <a:ea typeface="ＭＳ Ｐゴシック"/>
                <a:cs typeface="ＭＳ Ｐゴシック"/>
              </a:rPr>
              <a:t>Kishek</a:t>
            </a:r>
            <a:r>
              <a:rPr lang="en-US" sz="2400" b="1" kern="0" baseline="50000" dirty="0" smtClean="0">
                <a:solidFill>
                  <a:srgbClr val="C12723"/>
                </a:solidFill>
                <a:latin typeface="Times New Roman" pitchFamily="18" charset="0"/>
                <a:ea typeface="ＭＳ Ｐゴシック"/>
                <a:cs typeface="Arial" charset="0"/>
              </a:rPr>
              <a:t>&amp;</a:t>
            </a:r>
            <a:r>
              <a:rPr lang="en-US" sz="2400" i="1" kern="0" baseline="50000" dirty="0" smtClean="0">
                <a:solidFill>
                  <a:srgbClr val="C12723"/>
                </a:solidFill>
                <a:latin typeface="Times New Roman" pitchFamily="18" charset="0"/>
                <a:ea typeface="ＭＳ Ｐゴシック"/>
                <a:cs typeface="Arial" charset="0"/>
              </a:rPr>
              <a:t>,</a:t>
            </a:r>
            <a:r>
              <a:rPr lang="en-US" sz="2400" b="1" kern="0" baseline="60000" dirty="0">
                <a:solidFill>
                  <a:srgbClr val="C12723"/>
                </a:solidFill>
                <a:latin typeface="Times New Roman" pitchFamily="18" charset="0"/>
                <a:ea typeface="ＭＳ Ｐゴシック"/>
                <a:cs typeface="Arial" charset="0"/>
                <a:sym typeface="Symbol"/>
              </a:rPr>
              <a:t></a:t>
            </a:r>
            <a:r>
              <a:rPr lang="en-US" sz="2400" dirty="0" smtClean="0">
                <a:solidFill>
                  <a:prstClr val="black"/>
                </a:solidFill>
                <a:latin typeface="Arial" charset="0"/>
                <a:ea typeface="ＭＳ Ｐゴシック"/>
                <a:cs typeface="ＭＳ Ｐゴシック"/>
              </a:rPr>
              <a:t>  </a:t>
            </a:r>
          </a:p>
          <a:p>
            <a:pPr algn="ctr" defTabSz="914400" eaLnBrk="0" hangingPunct="0">
              <a:spcBef>
                <a:spcPts val="1200"/>
              </a:spcBef>
              <a:defRPr/>
            </a:pPr>
            <a:r>
              <a:rPr lang="en-US" sz="2400" dirty="0" smtClean="0">
                <a:solidFill>
                  <a:prstClr val="black"/>
                </a:solidFill>
                <a:latin typeface="Arial" charset="0"/>
                <a:ea typeface="ＭＳ Ｐゴシック"/>
                <a:cs typeface="ＭＳ Ｐゴシック"/>
              </a:rPr>
              <a:t>A. </a:t>
            </a:r>
            <a:r>
              <a:rPr lang="en-US" sz="2400" dirty="0" err="1" smtClean="0">
                <a:solidFill>
                  <a:prstClr val="black"/>
                </a:solidFill>
                <a:latin typeface="Arial" charset="0"/>
                <a:ea typeface="ＭＳ Ｐゴシック"/>
                <a:cs typeface="ＭＳ Ｐゴシック"/>
              </a:rPr>
              <a:t>Valishev</a:t>
            </a:r>
            <a:r>
              <a:rPr lang="en-US" sz="2400" b="1" kern="0" baseline="50000" dirty="0">
                <a:solidFill>
                  <a:srgbClr val="C12723"/>
                </a:solidFill>
                <a:ea typeface="ＭＳ Ｐゴシック"/>
                <a:cs typeface="Arial" charset="0"/>
              </a:rPr>
              <a:t>#</a:t>
            </a:r>
            <a:r>
              <a:rPr lang="en-US" sz="2400" dirty="0" smtClean="0">
                <a:solidFill>
                  <a:prstClr val="black"/>
                </a:solidFill>
                <a:latin typeface="Arial" charset="0"/>
                <a:ea typeface="ＭＳ Ｐゴシック"/>
                <a:cs typeface="ＭＳ Ｐゴシック"/>
              </a:rPr>
              <a:t>   E. </a:t>
            </a:r>
            <a:r>
              <a:rPr lang="en-US" sz="2400" dirty="0" err="1" smtClean="0">
                <a:solidFill>
                  <a:prstClr val="black"/>
                </a:solidFill>
                <a:latin typeface="Arial" charset="0"/>
                <a:ea typeface="ＭＳ Ｐゴシック"/>
                <a:cs typeface="ＭＳ Ｐゴシック"/>
              </a:rPr>
              <a:t>Prebys</a:t>
            </a:r>
            <a:r>
              <a:rPr lang="en-US" sz="2400" b="1" kern="0" baseline="50000" dirty="0" smtClean="0">
                <a:solidFill>
                  <a:srgbClr val="C12723"/>
                </a:solidFill>
                <a:ea typeface="ＭＳ Ｐゴシック"/>
                <a:cs typeface="Arial" charset="0"/>
              </a:rPr>
              <a:t>#</a:t>
            </a:r>
            <a:r>
              <a:rPr lang="en-US" sz="2400" dirty="0">
                <a:solidFill>
                  <a:prstClr val="black"/>
                </a:solidFill>
                <a:latin typeface="Arial" charset="0"/>
                <a:ea typeface="ＭＳ Ｐゴシック"/>
                <a:cs typeface="ＭＳ Ｐゴシック"/>
              </a:rPr>
              <a:t>   </a:t>
            </a:r>
            <a:r>
              <a:rPr lang="en-US" sz="2400" dirty="0" smtClean="0">
                <a:solidFill>
                  <a:prstClr val="black"/>
                </a:solidFill>
                <a:latin typeface="Arial" charset="0"/>
                <a:ea typeface="ＭＳ Ｐゴシック"/>
                <a:cs typeface="ＭＳ Ｐゴシック"/>
              </a:rPr>
              <a:t>S. </a:t>
            </a:r>
            <a:r>
              <a:rPr lang="en-US" sz="2400" dirty="0" err="1" smtClean="0">
                <a:solidFill>
                  <a:prstClr val="black"/>
                </a:solidFill>
                <a:latin typeface="Arial" charset="0"/>
                <a:ea typeface="ＭＳ Ｐゴシック"/>
                <a:cs typeface="ＭＳ Ｐゴシック"/>
              </a:rPr>
              <a:t>Nagaitsev</a:t>
            </a:r>
            <a:r>
              <a:rPr lang="en-US" sz="2400" b="1" kern="0" baseline="50000" dirty="0" smtClean="0">
                <a:solidFill>
                  <a:srgbClr val="C12723"/>
                </a:solidFill>
                <a:ea typeface="ＭＳ Ｐゴシック"/>
                <a:cs typeface="Arial" charset="0"/>
              </a:rPr>
              <a:t>#</a:t>
            </a:r>
            <a:endParaRPr lang="en-US" sz="2400" dirty="0" smtClean="0">
              <a:solidFill>
                <a:prstClr val="black"/>
              </a:solidFill>
              <a:latin typeface="Arial" charset="0"/>
              <a:ea typeface="ＭＳ Ｐゴシック"/>
              <a:cs typeface="Arial" charset="0"/>
            </a:endParaRPr>
          </a:p>
        </p:txBody>
      </p:sp>
      <p:sp>
        <p:nvSpPr>
          <p:cNvPr id="15" name="Rectangle 14"/>
          <p:cNvSpPr/>
          <p:nvPr/>
        </p:nvSpPr>
        <p:spPr bwMode="auto">
          <a:xfrm>
            <a:off x="6791289" y="3303068"/>
            <a:ext cx="32573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>
              <a:defRPr/>
            </a:pPr>
            <a:r>
              <a:rPr lang="en-US" sz="2400" b="1" kern="0" baseline="50000" dirty="0">
                <a:solidFill>
                  <a:srgbClr val="C12723"/>
                </a:solidFill>
                <a:latin typeface="Times New Roman" pitchFamily="18" charset="0"/>
                <a:ea typeface="ＭＳ Ｐゴシック"/>
                <a:cs typeface="Arial" charset="0"/>
                <a:sym typeface="Symbol"/>
              </a:rPr>
              <a:t></a:t>
            </a:r>
            <a:endParaRPr lang="en-US" sz="2400" b="1" dirty="0">
              <a:solidFill>
                <a:prstClr val="black"/>
              </a:solidFill>
              <a:ea typeface="ＭＳ Ｐゴシック"/>
              <a:cs typeface="ＭＳ Ｐゴシック"/>
            </a:endParaRPr>
          </a:p>
        </p:txBody>
      </p:sp>
      <p:sp>
        <p:nvSpPr>
          <p:cNvPr id="18" name="Rectangle 17"/>
          <p:cNvSpPr/>
          <p:nvPr/>
        </p:nvSpPr>
        <p:spPr bwMode="auto">
          <a:xfrm>
            <a:off x="3933892" y="3400581"/>
            <a:ext cx="30328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>
              <a:defRPr/>
            </a:pPr>
            <a:r>
              <a:rPr lang="en-US" sz="2800" b="1" kern="0" baseline="50000" dirty="0">
                <a:solidFill>
                  <a:srgbClr val="C12723"/>
                </a:solidFill>
                <a:ea typeface="ＭＳ Ｐゴシック"/>
                <a:cs typeface="Arial" charset="0"/>
              </a:rPr>
              <a:t>#</a:t>
            </a:r>
            <a:endParaRPr lang="en-US" sz="2800" b="1" dirty="0">
              <a:solidFill>
                <a:prstClr val="black"/>
              </a:solidFill>
              <a:ea typeface="ＭＳ Ｐゴシック"/>
              <a:cs typeface="ＭＳ Ｐゴシック"/>
            </a:endParaRPr>
          </a:p>
        </p:txBody>
      </p:sp>
      <p:sp>
        <p:nvSpPr>
          <p:cNvPr id="23" name="Rectangle 22"/>
          <p:cNvSpPr/>
          <p:nvPr/>
        </p:nvSpPr>
        <p:spPr bwMode="auto">
          <a:xfrm>
            <a:off x="868131" y="3344656"/>
            <a:ext cx="3561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>
              <a:defRPr/>
            </a:pPr>
            <a:r>
              <a:rPr lang="en-US" sz="2400" b="1" kern="0" baseline="50000" dirty="0">
                <a:solidFill>
                  <a:srgbClr val="C12723"/>
                </a:solidFill>
                <a:latin typeface="Times New Roman" pitchFamily="18" charset="0"/>
                <a:ea typeface="ＭＳ Ｐゴシック"/>
                <a:cs typeface="Arial" charset="0"/>
              </a:rPr>
              <a:t>&amp;</a:t>
            </a:r>
            <a:endParaRPr lang="en-US" sz="2400" b="1" dirty="0">
              <a:solidFill>
                <a:prstClr val="black"/>
              </a:solidFill>
              <a:ea typeface="ＭＳ Ｐゴシック"/>
              <a:cs typeface="ＭＳ Ｐゴシック"/>
            </a:endParaRPr>
          </a:p>
        </p:txBody>
      </p:sp>
      <p:pic>
        <p:nvPicPr>
          <p:cNvPr id="20" name="Picture 8" descr="FermiLogo_blue.gi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58446" y="3400581"/>
            <a:ext cx="2152485" cy="4565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7019" y="3265799"/>
            <a:ext cx="697724" cy="697724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12/17/2015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err="1" smtClean="0"/>
              <a:t>V.Shiltsev</a:t>
            </a:r>
            <a:r>
              <a:rPr lang="en-US" dirty="0" smtClean="0"/>
              <a:t> | IOTA/FAST, OHEP Briefing, Dec 17, 2015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50C4C7-0F4E-4D08-BC67-BE5604D1E112}" type="slidenum">
              <a:rPr lang="en-US" smtClean="0"/>
              <a:pPr>
                <a:defRPr/>
              </a:pPr>
              <a:t>46</a:t>
            </a:fld>
            <a:endParaRPr lang="en-US"/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228600" y="103664"/>
            <a:ext cx="8855746" cy="641739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074184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3100" dirty="0" smtClean="0"/>
              <a:t>An </a:t>
            </a:r>
            <a:r>
              <a:rPr lang="en-US" sz="3100" dirty="0" smtClean="0"/>
              <a:t>Example of IOTA/FAST Collaboration</a:t>
            </a:r>
            <a:endParaRPr lang="en-US" sz="3100" dirty="0"/>
          </a:p>
        </p:txBody>
      </p:sp>
    </p:spTree>
    <p:extLst>
      <p:ext uri="{BB962C8B-B14F-4D97-AF65-F5344CB8AC3E}">
        <p14:creationId xmlns:p14="http://schemas.microsoft.com/office/powerpoint/2010/main" val="2860853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8839200" cy="457200"/>
          </a:xfrm>
        </p:spPr>
        <p:txBody>
          <a:bodyPr>
            <a:no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SYNERGIA: 100 turns @ 14 mA – p+ beam is stable</a:t>
            </a:r>
            <a:endParaRPr lang="en-US" dirty="0">
              <a:solidFill>
                <a:srgbClr val="C0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67" y="524545"/>
            <a:ext cx="4096766" cy="306026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9733" y="530458"/>
            <a:ext cx="4080934" cy="304844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467" y="3653350"/>
            <a:ext cx="3614166" cy="269918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0187" y="3653351"/>
            <a:ext cx="3614167" cy="2699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746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8839200" cy="457200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rgbClr val="C00000"/>
                </a:solidFill>
              </a:rPr>
              <a:t>WARP simulations of IOTA (ring)</a:t>
            </a:r>
          </a:p>
        </p:txBody>
      </p:sp>
      <p:pic>
        <p:nvPicPr>
          <p:cNvPr id="5" name="Picture 2" descr="C:\Users\Rami\Dropbox\RadiaSoft\2015-Reports\Figs-2015-04-24\scoctiota_mat_C01.000-f00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47029"/>
            <a:ext cx="3886199" cy="388619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Rami\Dropbox\RadiaSoft\2015-Reports\Figs-2015-04-24\scliniota_mat_C01.000-f01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1200" y="612078"/>
            <a:ext cx="3869267" cy="386926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152400" y="4523057"/>
            <a:ext cx="8839200" cy="1778953"/>
          </a:xfrm>
        </p:spPr>
        <p:txBody>
          <a:bodyPr>
            <a:normAutofit fontScale="92500"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i="0" dirty="0"/>
              <a:t>Looking at matching of underlying linear lattice @ 14 mA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US" i="0" dirty="0"/>
              <a:t>must be well-behaved, to optimize nonlinear dynamics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i="0" dirty="0" smtClean="0"/>
              <a:t>WARP can model injection from the RFQ in full detail</a:t>
            </a:r>
            <a:endParaRPr lang="en-US" i="0" dirty="0"/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US" i="0" dirty="0" smtClean="0"/>
              <a:t>will require 3D mesh of the entire ring</a:t>
            </a:r>
            <a:endParaRPr lang="en-US" i="0" dirty="0"/>
          </a:p>
        </p:txBody>
      </p:sp>
    </p:spTree>
    <p:extLst>
      <p:ext uri="{BB962C8B-B14F-4D97-AF65-F5344CB8AC3E}">
        <p14:creationId xmlns:p14="http://schemas.microsoft.com/office/powerpoint/2010/main" val="2095610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Students at IOTA/FAST</a:t>
            </a:r>
            <a:endParaRPr lang="en-US" sz="36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12/17/2015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V.Shiltsev | IOTA/FAST, OHEP Briefing, Dec 17, 2015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B9D8C-2882-41F9-92E5-94261C5AF937}" type="slidenum">
              <a:rPr lang="en-US" altLang="en-US" smtClean="0"/>
              <a:pPr/>
              <a:t>49</a:t>
            </a:fld>
            <a:endParaRPr lang="en-US" altLang="en-US"/>
          </a:p>
        </p:txBody>
      </p:sp>
      <p:sp>
        <p:nvSpPr>
          <p:cNvPr id="8" name="AutoShape 4" descr="data:image/jpeg;base64,/9j/4AAQSkZJRgABAQAAAQABAAD/2wCEAAkGBxASEhUSExIVFRUVFRUVFxUVFRUVFRUVFxUWFxUXFRUYHSggGBolGxUVITEhJSkrLi4uFx8zODMtNygtLisBCgoKDg0OFxAQFi0dHR0tLS0tKy0tLS0tLS0tLS0tLS0tLS0tLS0tLS0tLS0tLS0tLS0tLS0tLS0tLS0tLS0tLf/AABEIAOEA4QMBIgACEQEDEQH/xAAcAAACAgMBAQAAAAAAAAAAAAAAAQQFAgMGBwj/xABAEAACAQIDBAcFBgUBCQAAAAAAAQIDEQQhMQUSQVEGImFxgZGhEzKxwfAHFCNC0eFSYnKSsvEVFjM0Y3OCosL/xAAZAQEBAQEBAQAAAAAAAAAAAAAAAQIDBAX/xAAjEQEBAAICAgICAwEAAAAAAAAAAQIRAyESMUFRBHETImFC/9oADAMBAAIRAxEAPwDuxgBkAAMKAAAAAGAhgACGABAAAAAAAAABQAAECAAABDAKQDEEAhiCgYrDAAGAQhgAAADAAAAoAAYAYVKqjq/p3t8H5EetjoxbTaVmteCte78n5HmO2unP4s4Jb0HKDeb/ACyk3HJ5qzsB6m8RGyd8np6/JGunjIuco3XVin6vPwt6nkeJ6fyvBRgt2N3a7WfDjlkvVkSj08qxcnuQvKMY8dFweeazeQHtOHxcZuSX5Wk+9xjL/wCkZQxMXxX78TxvZn2gVKUJxa33N728+Deb+PxNP+/FR7qaT6zu1dWi2tLccpPyGh7fGSegzh+jfSGNeShGpZ23pXtpfecfLeudVgdowqe7nr6P68gicAAACGACAACgQwCEAAFIYAEAwAAABgAAgAAAAobOY6WdKIYRcG7K0b5vrKN+5Nr1LLpFtWnh6Tc5WT48fDtPCOku2p4qq5ytZXUbK3Vu2rrnmBM2z0rr1pOW9a6jfvjxT/u8znZTMWYmkNyASQwFcaYrDQEnD42cL7rtdW8Ozkdl0P6X+x3adTNLKP8ALdrzWvpys+EHFgfS+zcYqkVJNWaWj42TJp4x0K6WV4yjQtFwyyd279ls+Lduw9iws7xTve6vfn6u3mZVtAACAQwCkAAEIBgAgHcQUwACoAAAGAAACm7JsZE2vVUaNSTV1GDbSdnkr5MivGvtO2nKrinHSMElZO8XLjJeDXA4024mq5zlJ6ybbzb1fNmVGncqNO6Hsy2o4C/D0L3Zuwd73krcv2JcpG8eO5enIUqDfAlrZzaurvLS1n9XO+pbFoxfuq5LjgIfwryOV5o7z8a/Lzd7NlbJcL9lu8ivCNZ5Hp3+zaav1V8iBjNg05LqpJ+ZZzRMvxso87dMwcbHR43Y8o63XhdemhX4rZ8ovP0OsylcLhYrISse5/Zjj1VwkVdOUOrJ3vLV+9fM8OlE9E+xvFyVerS3urKClu34p6peIrL10BiAAACKQDEEAhiCgAAIYABQDEADAAADmvtFr7mArO9rpRWV7tuyXYdKcd9rErYCWudSmvW+fkRXiEVdl/svA3synwsLs67ZlKyJndR04sd1NwmCVy8w1JWyVu4gYTIs4zy7Dy5WvoYYyMvZGy31cUIjiYdSUMjHdM97kjCUWREPFUEymx+ETRezmQ68DrjdOWeMrz/amE3Xcs/s5xHs9oUMr7zcP7otI37Zwjzdio6Oy3MZh3patT/zXI9WN3Hzs8dV9GAAFYAAAUCAAgEMRAAABTAAKgAAABgAAcf9q3/IS/7lP4nYHNfaLhvaYCquKtJd8Wn8LrxIseO7Hw13c6fDxUUUuxbrqSVpa2as2ua5lni6M5WinZN5vs5HPPuvTxdY7So7TpxlZvTXki52bj6NTScX2XKbZ+wKbsnd+LLKr0Uo2TzT+BjWLtjeT3p0eFp03k3a6ubfuMG/eOQp4avRdlLejz/UsqGMbWRm6dZbf8XksNSX513W+bIW0cXh4LOVrX4+RV4itNuyIlPYMKkt6s3LlG+QmvlMrZ67RsXt2Dyp9Z+RGp7VTspxcXzycfNaHR1dhYZK6pxv8CnxuzoZm/6udmfvbXiIpo5Wth9zE0rcakLd++sjpqMHFWbulxK7BU1UxdKo1+HCopaXdRwkm91crpZs1h04803J9vcRFVsrb1GvN043U0m7Stmla9rPXPQtTpLt58sbLqgAArIEAAAhiIAAAoBiC4DAQAZAJDADzzpM5yxUk+sr7qi/4d3hyzPQzlOkGCviISslvOKv2tOK9fijGfp6Px9eWq4aNKEnKm7pwfVekkno0+zNeBQLblact2EYrdbzld917ccuR1O0qG7Wm9H1Xdc0jmI7MdGta941E3F/zLNxfbZtkllhnjccrpvo7Zxl1FVYJvgqeS8WyTguk2NnL2UqkU+t71HK8Vezanl3llg9lxydl6O/eWU8BdW3IJdkcxLj9N+Gd/6VVLbtdPOkqkUo76g7S3rdfdTumr6ZmdDpfhIytJTjmuq42tfg+XfoW0MBGEbLV6nJYXA0sTiqtRxUqcWoR5SaWby1M6xu+nS+eOpL3Vs+l2HlJqnGc5Wuo7rW8723U87a3u8rJ56X0vamKcmpbtO66ustyV1nNuLurKWStwd8rOFWwdLC4qFVRtSl+HPW0G7WkuzL6udnU2ZGaWXBNPg+WfzEmM9RP75blurHFvHY2pJR9rXhGzu2qdrpK+5uwzTle3ZYiKeIbs6tZPtkrf4nexwcrWu7csrEfE7K1yNeU+mf4r9uAqYyvCpGnKo5QlJXUktN5b2azOvwyU6+5BJKEMpcEm7O3db1KLD7OjVrznLOFK0Fyc85O/ddLwOq2Fh1Kbelkl5vL5jK9aZ4sb5S1Z9FKO7XWt1Oa8N1t+h3Ry/Rmj+NVktIyku3Pqr0jI6hFw9J+TZc9T4gAEBt5gIAABDABAAAIAABgIAGAAAyr2/ht6CktYNS8E0/ikWhjNJ3T0eXgSxcbq7eXbaqOU956O9teefxItTCKrBK7jKLUoyVrxktHnk+TT5l10l2bKm3k93ee7LhZlRhKtmjj3HtlmV/bbhqOPjp93mru297SnLuyUibGrtDhRw3e6tR28Nwl4Sqvr1LqgouNyeTr/HJ81xe3sPinTbrVoRi7dSjBpy7HOTb8kjHo9grQUUrdhY9IKl5xdrqKfcpMh4R4qMt7di48HBu68HqN7h4zHLbHbeC6jTSaaeT45D2Dga/sk6WLnFLL2dSMaqjpkt7NLTibsb95naSjFK+e+8++xJ2LUtOStZNJO2javp2ZiWyFxmWW9MlHaLTSrUHnr7B+n4hqxOzcVLOri52ye7ThTpp9+TbXidO5xjG71+b+vQpcbWv4F8qfx4qR0IUoKEFZLtve+rber7TbsmbTck+KVr66mnGVC26MbKlV3XbqqV5Ph3LtLq1zuUxv6db0bwzhRUn71Rubff7vpn4lqKEUkksksjI6zp4sr5W0CACoAAREBnCxgBRs3kM1AFIBAEMBDABiGADENAaMXho1IuEldNfTPLcVQcKkoPWMmj1hnDdNMHu1o1VpNWf9S/YxlOnXiurpW4StYs6eLtHUpKcsiQ3ZXOFnb6GOXTfa77HqS6Fox5K5zFXH1ldbtu5q9n3mmnj5xaklK+uqd+9XNeJMtuuc4yVnzI0+q7o5ueNqy627K/PJfM30NpV24x3U755uztmsx4GWWvh08sV1Ur5WK3Ez4GV7q5HqszjEyyQsRy5np+xMH7KhThxUU33vN/p4HCdG8Iq2Kgn7sbzfctPVo9JO+MeHmveggADTiAAApAABAIYgGAgKEAgAYAADAQwAaENAMrOkOB9tQlG3WXWj3r9roswIsunklOfBkx1ckQMat2rVXKpNf8As0Z0qlzhY92GTfWoKffzNVGE6d1GzurWaWaJOHfP/Qm090zLp3n+VWVPaTSg8lrZJJeL55m2hhYwzWpZOMXnbyIWIiN7LPtiquTRErVDKc7EHEVeRvGPPnk73oJgN2k6z96o7LshF29XfyR05C2JQ9nh6UOVON+9q79WTjtHjyu6BAAQAAAACAIAAAoAAKMQEMIBiABgIYDGYjAYxARXmG2qKjiq6/6kn/d1vmQKtBxzRc9KEvvlW38n+ESPGN0ee3VezCbxV9LFW1N62glx8hxhbhkSaOCpy/KvIWxueX20R2kramivtCPe+wmV9n0l+W7Iv3VcESWF8kFzlIyq07RfMsoYZIi4yOTNeW2fHT1jDe5H+mPwRsNODf4cLaOEX6I3Hd4gAgAYgAAEAAAAIAAAAQCAqGAAAwQguAx3MHPw7xe2X5Vd82svCJdDJ1FpfN+Jz/SLbssNeCu6jV43S3Yxd0m/4ndPyOio3erzKfpbsn21LeXv07tc5R/NH5967SZTrprHW+3n1GpKcpSk3KUndt6tlhh4vwIVCNiyoI8mT3YFKjcdKMovIkqBnCPcZ26aRJwlLUFRJriYOA2aRZxyK3FrJlrMr8ZHI1GMl70X6URjGNCtlupRhPhZZJS5W5nYUareqXY07prsZ5RCkenYKi6GHpw4wgm0r+9rL1bPRhd9PHyYydpoEX75Z2lGXY7G6NaL4+eRvTm2CACAEAAACAAuAwAwGIwq1VFXb/V9yKjYEmlm2l35ER1py06q7M35jp4fi8325l0M5YhcLvttZfqOFRPNX+C8efiOqmkt1Z3XDK3azXTjuO+7m+EbtN83ll3lG1Tb1BxNsoWZkoga3KX5bdtyTGaZo3WbaSV7gcT0q2R7KftIr8Ob/tk82uxcV+xAonpGLwsKsJQmrxkrP5NcmcRjdmyoT3HmtYy4Sj+vM83Lhrt6+HPfVaqa5mz2YQiSIq3acHqRowY6kCRFLU11AIFSBDxsOqWU4mWB2ZPET3VkvzSekV+vJGsd1jPUm6x6JbL9pU9pJdSnm+Tnql4ZPy5nbYn3XxVndLV9zujbhcHClBU4K0YrL5t832mqsm+49mOPjHgzy8qrqt7p5pZaJN9ifE2qKZuVMagaYaLNaOwPFyjqrr1JO6R8dTvBpa9mo0N9KtGWj8NH5GZzkXK6ss9PzX/ZkqltKcfei2u3Xtz8eJnSrkRFw20Kc9HZ8nqSWQMBXACPiMUopqOcuC4d/b4EWFOU1dt9unPPwId6m7uLLetd8XfRN/IvcDg4KndLNx739XN6RlTo5GyNMkU4ZEaTkqlru1r6Rtlk7vXl5l0FPJ258cteVjK119Mc4b2bXDXj25m3VAa9UJIyQMAQ0YQqXy48jXh6+8k1nd9isgJlJvst6mGPwMK0d2Xg+MXzX6DTN0JEs37WXTh8VhZ0pbs13Pg1zRipHY7TwkKsN2WqzUuMX+nYc9U2NWSbS3kuWr7o/I8ufHZ6e3j5pZ31VfIwbM405SkoxTbfBL6sdBgujkVaVR7z/hWUV2N6v0MY4XL06Z8uOM7UWAwE68rR0Vt6T0XdzfYdjhMJClHdgrL1b5t8zbGnGOSSVsrJZeCFKR6sOOYvFyctz/TGpPkabGchI6OTVYLDCwGG8uZjKcb2fK+nbbU2Rh9X+RkoLUgrMfGz3otp6ZK1+d3oyFVqyvaVpJfxJfEva9De3eySfk0QsfhLR346r6ZRS4imlK6gsrZXs87cES9nbTz3Jvub1XY+ZoW7NO7s8rcm9M3w4eRpjQ9pK2mTatz18CaHRgc59xq/xen7jM6EvFe8v/D4I6DZ3/C/u+LADoJNHTyNM/eX9E/jAAIG9PMVPRjADBjQABVUfeqf1P4xN2x/dfe/iACixRspfqAAOrwN9PQAII0vfX9PzRIkAEi1ql+hrYAaRjIEAAawEADRkAEGcBVtF3oAKObx/wA2a9m+/wDXNgAFyAAB/9k="/>
          <p:cNvSpPr>
            <a:spLocks noGrp="1" noChangeAspect="1" noChangeArrowheads="1"/>
          </p:cNvSpPr>
          <p:nvPr>
            <p:ph idx="1"/>
          </p:nvPr>
        </p:nvSpPr>
        <p:spPr bwMode="auto">
          <a:xfrm>
            <a:off x="1326370" y="894499"/>
            <a:ext cx="6722706" cy="595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 algn="ctr">
              <a:buNone/>
            </a:pPr>
            <a:r>
              <a:rPr lang="en-US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2015 Graduates</a:t>
            </a:r>
            <a:endParaRPr lang="en-US" sz="32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9953" y="1755976"/>
            <a:ext cx="2364398" cy="279109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074" y="1745077"/>
            <a:ext cx="2079477" cy="2777849"/>
          </a:xfrm>
          <a:prstGeom prst="rect">
            <a:avLst/>
          </a:prstGeom>
        </p:spPr>
      </p:pic>
      <p:sp>
        <p:nvSpPr>
          <p:cNvPr id="13" name="AutoShape 4" descr="data:image/jpeg;base64,/9j/4AAQSkZJRgABAQAAAQABAAD/2wCEAAkGBxASEhUSExIVFRUVFRUVFxUVFRUVFRUVFxUWFxUXFRUYHSggGBolGxUVITEhJSkrLi4uFx8zODMtNygtLisBCgoKDg0OFxAQFi0dHR0tLS0tKy0tLS0tLS0tLS0tLS0tLS0tLS0tLS0tLS0tLS0tLS0tLS0tLS0tLS0tLS0tLf/AABEIAOEA4QMBIgACEQEDEQH/xAAcAAACAgMBAQAAAAAAAAAAAAAAAQQFAgMGBwj/xABAEAACAQIDBAcFBgUBCQAAAAAAAQIDEQQhMQUSQVEGImFxgZGhEzKxwfAHFCNC0eFSYnKSsvEVFjM0Y3OCosL/xAAZAQEBAQEBAQAAAAAAAAAAAAAAAQIDBAX/xAAjEQEBAAICAgICAwEAAAAAAAAAAQIRAyESMUFRBHETImFC/9oADAMBAAIRAxEAPwDuxgBkAAMKAAAAAGAhgACGABAAAAAAAAABQAAECAAABDAKQDEEAhiCgYrDAAGAQhgAAADAAAAoAAYAYVKqjq/p3t8H5EetjoxbTaVmteCte78n5HmO2unP4s4Jb0HKDeb/ACyk3HJ5qzsB6m8RGyd8np6/JGunjIuco3XVin6vPwt6nkeJ6fyvBRgt2N3a7WfDjlkvVkSj08qxcnuQvKMY8dFweeazeQHtOHxcZuSX5Wk+9xjL/wCkZQxMXxX78TxvZn2gVKUJxa33N728+Deb+PxNP+/FR7qaT6zu1dWi2tLccpPyGh7fGSegzh+jfSGNeShGpZ23pXtpfecfLeudVgdowqe7nr6P68gicAAACGACAACgQwCEAAFIYAEAwAAABgAAgAAAAobOY6WdKIYRcG7K0b5vrKN+5Nr1LLpFtWnh6Tc5WT48fDtPCOku2p4qq5ytZXUbK3Vu2rrnmBM2z0rr1pOW9a6jfvjxT/u8znZTMWYmkNyASQwFcaYrDQEnD42cL7rtdW8Ozkdl0P6X+x3adTNLKP8ALdrzWvpys+EHFgfS+zcYqkVJNWaWj42TJp4x0K6WV4yjQtFwyyd279ls+Lduw9iws7xTve6vfn6u3mZVtAACAQwCkAAEIBgAgHcQUwACoAAAGAAACm7JsZE2vVUaNSTV1GDbSdnkr5MivGvtO2nKrinHSMElZO8XLjJeDXA4024mq5zlJ6ybbzb1fNmVGncqNO6Hsy2o4C/D0L3Zuwd73krcv2JcpG8eO5enIUqDfAlrZzaurvLS1n9XO+pbFoxfuq5LjgIfwryOV5o7z8a/Lzd7NlbJcL9lu8ivCNZ5Hp3+zaav1V8iBjNg05LqpJ+ZZzRMvxso87dMwcbHR43Y8o63XhdemhX4rZ8ovP0OsylcLhYrISse5/Zjj1VwkVdOUOrJ3vLV+9fM8OlE9E+xvFyVerS3urKClu34p6peIrL10BiAAACKQDEEAhiCgAAIYABQDEADAAADmvtFr7mArO9rpRWV7tuyXYdKcd9rErYCWudSmvW+fkRXiEVdl/svA3synwsLs67ZlKyJndR04sd1NwmCVy8w1JWyVu4gYTIs4zy7Dy5WvoYYyMvZGy31cUIjiYdSUMjHdM97kjCUWREPFUEymx+ETRezmQ68DrjdOWeMrz/amE3Xcs/s5xHs9oUMr7zcP7otI37Zwjzdio6Oy3MZh3patT/zXI9WN3Hzs8dV9GAAFYAAAUCAAgEMRAAABTAAKgAAABgAAcf9q3/IS/7lP4nYHNfaLhvaYCquKtJd8Wn8LrxIseO7Hw13c6fDxUUUuxbrqSVpa2as2ua5lni6M5WinZN5vs5HPPuvTxdY7So7TpxlZvTXki52bj6NTScX2XKbZ+wKbsnd+LLKr0Uo2TzT+BjWLtjeT3p0eFp03k3a6ubfuMG/eOQp4avRdlLejz/UsqGMbWRm6dZbf8XksNSX513W+bIW0cXh4LOVrX4+RV4itNuyIlPYMKkt6s3LlG+QmvlMrZ67RsXt2Dyp9Z+RGp7VTspxcXzycfNaHR1dhYZK6pxv8CnxuzoZm/6udmfvbXiIpo5Wth9zE0rcakLd++sjpqMHFWbulxK7BU1UxdKo1+HCopaXdRwkm91crpZs1h04803J9vcRFVsrb1GvN043U0m7Stmla9rPXPQtTpLt58sbLqgAArIEAAAhiIAAAoBiC4DAQAZAJDADzzpM5yxUk+sr7qi/4d3hyzPQzlOkGCviISslvOKv2tOK9fijGfp6Px9eWq4aNKEnKm7pwfVekkno0+zNeBQLblact2EYrdbzld917ccuR1O0qG7Wm9H1Xdc0jmI7MdGta941E3F/zLNxfbZtkllhnjccrpvo7Zxl1FVYJvgqeS8WyTguk2NnL2UqkU+t71HK8Vezanl3llg9lxydl6O/eWU8BdW3IJdkcxLj9N+Gd/6VVLbtdPOkqkUo76g7S3rdfdTumr6ZmdDpfhIytJTjmuq42tfg+XfoW0MBGEbLV6nJYXA0sTiqtRxUqcWoR5SaWby1M6xu+nS+eOpL3Vs+l2HlJqnGc5Wuo7rW8723U87a3u8rJ56X0vamKcmpbtO66ustyV1nNuLurKWStwd8rOFWwdLC4qFVRtSl+HPW0G7WkuzL6udnU2ZGaWXBNPg+WfzEmM9RP75blurHFvHY2pJR9rXhGzu2qdrpK+5uwzTle3ZYiKeIbs6tZPtkrf4nexwcrWu7csrEfE7K1yNeU+mf4r9uAqYyvCpGnKo5QlJXUktN5b2azOvwyU6+5BJKEMpcEm7O3db1KLD7OjVrznLOFK0Fyc85O/ddLwOq2Fh1Kbelkl5vL5jK9aZ4sb5S1Z9FKO7XWt1Oa8N1t+h3Ry/Rmj+NVktIyku3Pqr0jI6hFw9J+TZc9T4gAEBt5gIAABDABAAAIAABgIAGAAAyr2/ht6CktYNS8E0/ikWhjNJ3T0eXgSxcbq7eXbaqOU956O9teefxItTCKrBK7jKLUoyVrxktHnk+TT5l10l2bKm3k93ee7LhZlRhKtmjj3HtlmV/bbhqOPjp93mru297SnLuyUibGrtDhRw3e6tR28Nwl4Sqvr1LqgouNyeTr/HJ81xe3sPinTbrVoRi7dSjBpy7HOTb8kjHo9grQUUrdhY9IKl5xdrqKfcpMh4R4qMt7di48HBu68HqN7h4zHLbHbeC6jTSaaeT45D2Dga/sk6WLnFLL2dSMaqjpkt7NLTibsb95naSjFK+e+8++xJ2LUtOStZNJO2javp2ZiWyFxmWW9MlHaLTSrUHnr7B+n4hqxOzcVLOri52ye7ThTpp9+TbXidO5xjG71+b+vQpcbWv4F8qfx4qR0IUoKEFZLtve+rber7TbsmbTck+KVr66mnGVC26MbKlV3XbqqV5Ph3LtLq1zuUxv6db0bwzhRUn71Rubff7vpn4lqKEUkksksjI6zp4sr5W0CACoAAREBnCxgBRs3kM1AFIBAEMBDABiGADENAaMXho1IuEldNfTPLcVQcKkoPWMmj1hnDdNMHu1o1VpNWf9S/YxlOnXiurpW4StYs6eLtHUpKcsiQ3ZXOFnb6GOXTfa77HqS6Fox5K5zFXH1ldbtu5q9n3mmnj5xaklK+uqd+9XNeJMtuuc4yVnzI0+q7o5ueNqy627K/PJfM30NpV24x3U755uztmsx4GWWvh08sV1Ur5WK3Ez4GV7q5HqszjEyyQsRy5np+xMH7KhThxUU33vN/p4HCdG8Iq2Kgn7sbzfctPVo9JO+MeHmveggADTiAAApAABAIYgGAgKEAgAYAADAQwAaENAMrOkOB9tQlG3WXWj3r9roswIsunklOfBkx1ckQMat2rVXKpNf8As0Z0qlzhY92GTfWoKffzNVGE6d1GzurWaWaJOHfP/Qm090zLp3n+VWVPaTSg8lrZJJeL55m2hhYwzWpZOMXnbyIWIiN7LPtiquTRErVDKc7EHEVeRvGPPnk73oJgN2k6z96o7LshF29XfyR05C2JQ9nh6UOVON+9q79WTjtHjyu6BAAQAAAACAIAAAoAAKMQEMIBiABgIYDGYjAYxARXmG2qKjiq6/6kn/d1vmQKtBxzRc9KEvvlW38n+ESPGN0ee3VezCbxV9LFW1N62glx8hxhbhkSaOCpy/KvIWxueX20R2kramivtCPe+wmV9n0l+W7Iv3VcESWF8kFzlIyq07RfMsoYZIi4yOTNeW2fHT1jDe5H+mPwRsNODf4cLaOEX6I3Hd4gAgAYgAAEAAAAIAAAAQCAqGAAAwQguAx3MHPw7xe2X5Vd82svCJdDJ1FpfN+Jz/SLbssNeCu6jV43S3Yxd0m/4ndPyOio3erzKfpbsn21LeXv07tc5R/NH5967SZTrprHW+3n1GpKcpSk3KUndt6tlhh4vwIVCNiyoI8mT3YFKjcdKMovIkqBnCPcZ26aRJwlLUFRJriYOA2aRZxyK3FrJlrMr8ZHI1GMl70X6URjGNCtlupRhPhZZJS5W5nYUareqXY07prsZ5RCkenYKi6GHpw4wgm0r+9rL1bPRhd9PHyYydpoEX75Z2lGXY7G6NaL4+eRvTm2CACAEAAACAAuAwAwGIwq1VFXb/V9yKjYEmlm2l35ER1py06q7M35jp4fi8325l0M5YhcLvttZfqOFRPNX+C8efiOqmkt1Z3XDK3azXTjuO+7m+EbtN83ll3lG1Tb1BxNsoWZkoga3KX5bdtyTGaZo3WbaSV7gcT0q2R7KftIr8Ob/tk82uxcV+xAonpGLwsKsJQmrxkrP5NcmcRjdmyoT3HmtYy4Sj+vM83Lhrt6+HPfVaqa5mz2YQiSIq3acHqRowY6kCRFLU11AIFSBDxsOqWU4mWB2ZPET3VkvzSekV+vJGsd1jPUm6x6JbL9pU9pJdSnm+Tnql4ZPy5nbYn3XxVndLV9zujbhcHClBU4K0YrL5t832mqsm+49mOPjHgzy8qrqt7p5pZaJN9ifE2qKZuVMagaYaLNaOwPFyjqrr1JO6R8dTvBpa9mo0N9KtGWj8NH5GZzkXK6ss9PzX/ZkqltKcfei2u3Xtz8eJnSrkRFw20Kc9HZ8nqSWQMBXACPiMUopqOcuC4d/b4EWFOU1dt9unPPwId6m7uLLetd8XfRN/IvcDg4KndLNx739XN6RlTo5GyNMkU4ZEaTkqlru1r6Rtlk7vXl5l0FPJ258cteVjK119Mc4b2bXDXj25m3VAa9UJIyQMAQ0YQqXy48jXh6+8k1nd9isgJlJvst6mGPwMK0d2Xg+MXzX6DTN0JEs37WXTh8VhZ0pbs13Pg1zRipHY7TwkKsN2WqzUuMX+nYc9U2NWSbS3kuWr7o/I8ufHZ6e3j5pZ31VfIwbM405SkoxTbfBL6sdBgujkVaVR7z/hWUV2N6v0MY4XL06Z8uOM7UWAwE68rR0Vt6T0XdzfYdjhMJClHdgrL1b5t8zbGnGOSSVsrJZeCFKR6sOOYvFyctz/TGpPkabGchI6OTVYLDCwGG8uZjKcb2fK+nbbU2Rh9X+RkoLUgrMfGz3otp6ZK1+d3oyFVqyvaVpJfxJfEva9De3eySfk0QsfhLR346r6ZRS4imlK6gsrZXs87cES9nbTz3Jvub1XY+ZoW7NO7s8rcm9M3w4eRpjQ9pK2mTatz18CaHRgc59xq/xen7jM6EvFe8v/D4I6DZ3/C/u+LADoJNHTyNM/eX9E/jAAIG9PMVPRjADBjQABVUfeqf1P4xN2x/dfe/iACixRspfqAAOrwN9PQAII0vfX9PzRIkAEi1ql+hrYAaRjIEAAawEADRkAEGcBVtF3oAKObx/wA2a9m+/wDXNgAFyAAB/9k="/>
          <p:cNvSpPr txBox="1">
            <a:spLocks noChangeAspect="1" noChangeArrowheads="1"/>
          </p:cNvSpPr>
          <p:nvPr/>
        </p:nvSpPr>
        <p:spPr bwMode="auto">
          <a:xfrm>
            <a:off x="6288834" y="4705940"/>
            <a:ext cx="2347216" cy="958582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sz="1800" b="1" dirty="0" smtClean="0">
                <a:solidFill>
                  <a:srgbClr val="C00000"/>
                </a:solidFill>
              </a:rPr>
              <a:t>David P. Lopez </a:t>
            </a:r>
            <a:endParaRPr lang="en-US" sz="1800" b="1" dirty="0"/>
          </a:p>
          <a:p>
            <a:pPr marL="0" indent="0" algn="ctr">
              <a:buFont typeface="Arial" pitchFamily="34" charset="0"/>
              <a:buNone/>
            </a:pPr>
            <a:r>
              <a:rPr lang="en-US" sz="1800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MSci</a:t>
            </a:r>
            <a:endParaRPr lang="en-US" sz="1800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Font typeface="Arial" pitchFamily="34" charset="0"/>
              <a:buNone/>
            </a:pPr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Universidad de </a:t>
            </a:r>
            <a:r>
              <a:rPr lang="en-US" sz="1800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Guantajuato</a:t>
            </a:r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(Mexico)</a:t>
            </a:r>
            <a:endParaRPr lang="en-US" sz="1800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AutoShape 4" descr="data:image/jpeg;base64,/9j/4AAQSkZJRgABAQAAAQABAAD/2wCEAAkGBxASEhUSExIVFRUVFRUVFxUVFRUVFRUVFxUWFxUXFRUYHSggGBolGxUVITEhJSkrLi4uFx8zODMtNygtLisBCgoKDg0OFxAQFi0dHR0tLS0tKy0tLS0tLS0tLS0tLS0tLS0tLS0tLS0tLS0tLS0tLS0tLS0tLS0tLS0tLS0tLf/AABEIAOEA4QMBIgACEQEDEQH/xAAcAAACAgMBAQAAAAAAAAAAAAAAAQQFAgMGBwj/xABAEAACAQIDBAcFBgUBCQAAAAAAAQIDEQQhMQUSQVEGImFxgZGhEzKxwfAHFCNC0eFSYnKSsvEVFjM0Y3OCosL/xAAZAQEBAQEBAQAAAAAAAAAAAAAAAQIDBAX/xAAjEQEBAAICAgICAwEAAAAAAAAAAQIRAyESMUFRBHETImFC/9oADAMBAAIRAxEAPwDuxgBkAAMKAAAAAGAhgACGABAAAAAAAAABQAAECAAABDAKQDEEAhiCgYrDAAGAQhgAAADAAAAoAAYAYVKqjq/p3t8H5EetjoxbTaVmteCte78n5HmO2unP4s4Jb0HKDeb/ACyk3HJ5qzsB6m8RGyd8np6/JGunjIuco3XVin6vPwt6nkeJ6fyvBRgt2N3a7WfDjlkvVkSj08qxcnuQvKMY8dFweeazeQHtOHxcZuSX5Wk+9xjL/wCkZQxMXxX78TxvZn2gVKUJxa33N728+Deb+PxNP+/FR7qaT6zu1dWi2tLccpPyGh7fGSegzh+jfSGNeShGpZ23pXtpfecfLeudVgdowqe7nr6P68gicAAACGACAACgQwCEAAFIYAEAwAAABgAAgAAAAobOY6WdKIYRcG7K0b5vrKN+5Nr1LLpFtWnh6Tc5WT48fDtPCOku2p4qq5ytZXUbK3Vu2rrnmBM2z0rr1pOW9a6jfvjxT/u8znZTMWYmkNyASQwFcaYrDQEnD42cL7rtdW8Ozkdl0P6X+x3adTNLKP8ALdrzWvpys+EHFgfS+zcYqkVJNWaWj42TJp4x0K6WV4yjQtFwyyd279ls+Lduw9iws7xTve6vfn6u3mZVtAACAQwCkAAEIBgAgHcQUwACoAAAGAAACm7JsZE2vVUaNSTV1GDbSdnkr5MivGvtO2nKrinHSMElZO8XLjJeDXA4024mq5zlJ6ybbzb1fNmVGncqNO6Hsy2o4C/D0L3Zuwd73krcv2JcpG8eO5enIUqDfAlrZzaurvLS1n9XO+pbFoxfuq5LjgIfwryOV5o7z8a/Lzd7NlbJcL9lu8ivCNZ5Hp3+zaav1V8iBjNg05LqpJ+ZZzRMvxso87dMwcbHR43Y8o63XhdemhX4rZ8ovP0OsylcLhYrISse5/Zjj1VwkVdOUOrJ3vLV+9fM8OlE9E+xvFyVerS3urKClu34p6peIrL10BiAAACKQDEEAhiCgAAIYABQDEADAAADmvtFr7mArO9rpRWV7tuyXYdKcd9rErYCWudSmvW+fkRXiEVdl/svA3synwsLs67ZlKyJndR04sd1NwmCVy8w1JWyVu4gYTIs4zy7Dy5WvoYYyMvZGy31cUIjiYdSUMjHdM97kjCUWREPFUEymx+ETRezmQ68DrjdOWeMrz/amE3Xcs/s5xHs9oUMr7zcP7otI37Zwjzdio6Oy3MZh3patT/zXI9WN3Hzs8dV9GAAFYAAAUCAAgEMRAAABTAAKgAAABgAAcf9q3/IS/7lP4nYHNfaLhvaYCquKtJd8Wn8LrxIseO7Hw13c6fDxUUUuxbrqSVpa2as2ua5lni6M5WinZN5vs5HPPuvTxdY7So7TpxlZvTXki52bj6NTScX2XKbZ+wKbsnd+LLKr0Uo2TzT+BjWLtjeT3p0eFp03k3a6ubfuMG/eOQp4avRdlLejz/UsqGMbWRm6dZbf8XksNSX513W+bIW0cXh4LOVrX4+RV4itNuyIlPYMKkt6s3LlG+QmvlMrZ67RsXt2Dyp9Z+RGp7VTspxcXzycfNaHR1dhYZK6pxv8CnxuzoZm/6udmfvbXiIpo5Wth9zE0rcakLd++sjpqMHFWbulxK7BU1UxdKo1+HCopaXdRwkm91crpZs1h04803J9vcRFVsrb1GvN043U0m7Stmla9rPXPQtTpLt58sbLqgAArIEAAAhiIAAAoBiC4DAQAZAJDADzzpM5yxUk+sr7qi/4d3hyzPQzlOkGCviISslvOKv2tOK9fijGfp6Px9eWq4aNKEnKm7pwfVekkno0+zNeBQLblact2EYrdbzld917ccuR1O0qG7Wm9H1Xdc0jmI7MdGta941E3F/zLNxfbZtkllhnjccrpvo7Zxl1FVYJvgqeS8WyTguk2NnL2UqkU+t71HK8Vezanl3llg9lxydl6O/eWU8BdW3IJdkcxLj9N+Gd/6VVLbtdPOkqkUo76g7S3rdfdTumr6ZmdDpfhIytJTjmuq42tfg+XfoW0MBGEbLV6nJYXA0sTiqtRxUqcWoR5SaWby1M6xu+nS+eOpL3Vs+l2HlJqnGc5Wuo7rW8723U87a3u8rJ56X0vamKcmpbtO66ustyV1nNuLurKWStwd8rOFWwdLC4qFVRtSl+HPW0G7WkuzL6udnU2ZGaWXBNPg+WfzEmM9RP75blurHFvHY2pJR9rXhGzu2qdrpK+5uwzTle3ZYiKeIbs6tZPtkrf4nexwcrWu7csrEfE7K1yNeU+mf4r9uAqYyvCpGnKo5QlJXUktN5b2azOvwyU6+5BJKEMpcEm7O3db1KLD7OjVrznLOFK0Fyc85O/ddLwOq2Fh1Kbelkl5vL5jK9aZ4sb5S1Z9FKO7XWt1Oa8N1t+h3Ry/Rmj+NVktIyku3Pqr0jI6hFw9J+TZc9T4gAEBt5gIAABDABAAAIAABgIAGAAAyr2/ht6CktYNS8E0/ikWhjNJ3T0eXgSxcbq7eXbaqOU956O9teefxItTCKrBK7jKLUoyVrxktHnk+TT5l10l2bKm3k93ee7LhZlRhKtmjj3HtlmV/bbhqOPjp93mru297SnLuyUibGrtDhRw3e6tR28Nwl4Sqvr1LqgouNyeTr/HJ81xe3sPinTbrVoRi7dSjBpy7HOTb8kjHo9grQUUrdhY9IKl5xdrqKfcpMh4R4qMt7di48HBu68HqN7h4zHLbHbeC6jTSaaeT45D2Dga/sk6WLnFLL2dSMaqjpkt7NLTibsb95naSjFK+e+8++xJ2LUtOStZNJO2javp2ZiWyFxmWW9MlHaLTSrUHnr7B+n4hqxOzcVLOri52ye7ThTpp9+TbXidO5xjG71+b+vQpcbWv4F8qfx4qR0IUoKEFZLtve+rber7TbsmbTck+KVr66mnGVC26MbKlV3XbqqV5Ph3LtLq1zuUxv6db0bwzhRUn71Rubff7vpn4lqKEUkksksjI6zp4sr5W0CACoAAREBnCxgBRs3kM1AFIBAEMBDABiGADENAaMXho1IuEldNfTPLcVQcKkoPWMmj1hnDdNMHu1o1VpNWf9S/YxlOnXiurpW4StYs6eLtHUpKcsiQ3ZXOFnb6GOXTfa77HqS6Fox5K5zFXH1ldbtu5q9n3mmnj5xaklK+uqd+9XNeJMtuuc4yVnzI0+q7o5ueNqy627K/PJfM30NpV24x3U755uztmsx4GWWvh08sV1Ur5WK3Ez4GV7q5HqszjEyyQsRy5np+xMH7KhThxUU33vN/p4HCdG8Iq2Kgn7sbzfctPVo9JO+MeHmveggADTiAAApAABAIYgGAgKEAgAYAADAQwAaENAMrOkOB9tQlG3WXWj3r9roswIsunklOfBkx1ckQMat2rVXKpNf8As0Z0qlzhY92GTfWoKffzNVGE6d1GzurWaWaJOHfP/Qm090zLp3n+VWVPaTSg8lrZJJeL55m2hhYwzWpZOMXnbyIWIiN7LPtiquTRErVDKc7EHEVeRvGPPnk73oJgN2k6z96o7LshF29XfyR05C2JQ9nh6UOVON+9q79WTjtHjyu6BAAQAAAACAIAAAoAAKMQEMIBiABgIYDGYjAYxARXmG2qKjiq6/6kn/d1vmQKtBxzRc9KEvvlW38n+ESPGN0ee3VezCbxV9LFW1N62glx8hxhbhkSaOCpy/KvIWxueX20R2kramivtCPe+wmV9n0l+W7Iv3VcESWF8kFzlIyq07RfMsoYZIi4yOTNeW2fHT1jDe5H+mPwRsNODf4cLaOEX6I3Hd4gAgAYgAAEAAAAIAAAAQCAqGAAAwQguAx3MHPw7xe2X5Vd82svCJdDJ1FpfN+Jz/SLbssNeCu6jV43S3Yxd0m/4ndPyOio3erzKfpbsn21LeXv07tc5R/NH5967SZTrprHW+3n1GpKcpSk3KUndt6tlhh4vwIVCNiyoI8mT3YFKjcdKMovIkqBnCPcZ26aRJwlLUFRJriYOA2aRZxyK3FrJlrMr8ZHI1GMl70X6URjGNCtlupRhPhZZJS5W5nYUareqXY07prsZ5RCkenYKi6GHpw4wgm0r+9rL1bPRhd9PHyYydpoEX75Z2lGXY7G6NaL4+eRvTm2CACAEAAACAAuAwAwGIwq1VFXb/V9yKjYEmlm2l35ER1py06q7M35jp4fi8325l0M5YhcLvttZfqOFRPNX+C8efiOqmkt1Z3XDK3azXTjuO+7m+EbtN83ll3lG1Tb1BxNsoWZkoga3KX5bdtyTGaZo3WbaSV7gcT0q2R7KftIr8Ob/tk82uxcV+xAonpGLwsKsJQmrxkrP5NcmcRjdmyoT3HmtYy4Sj+vM83Lhrt6+HPfVaqa5mz2YQiSIq3acHqRowY6kCRFLU11AIFSBDxsOqWU4mWB2ZPET3VkvzSekV+vJGsd1jPUm6x6JbL9pU9pJdSnm+Tnql4ZPy5nbYn3XxVndLV9zujbhcHClBU4K0YrL5t832mqsm+49mOPjHgzy8qrqt7p5pZaJN9ifE2qKZuVMagaYaLNaOwPFyjqrr1JO6R8dTvBpa9mo0N9KtGWj8NH5GZzkXK6ss9PzX/ZkqltKcfei2u3Xtz8eJnSrkRFw20Kc9HZ8nqSWQMBXACPiMUopqOcuC4d/b4EWFOU1dt9unPPwId6m7uLLetd8XfRN/IvcDg4KndLNx739XN6RlTo5GyNMkU4ZEaTkqlru1r6Rtlk7vXl5l0FPJ258cteVjK119Mc4b2bXDXj25m3VAa9UJIyQMAQ0YQqXy48jXh6+8k1nd9isgJlJvst6mGPwMK0d2Xg+MXzX6DTN0JEs37WXTh8VhZ0pbs13Pg1zRipHY7TwkKsN2WqzUuMX+nYc9U2NWSbS3kuWr7o/I8ufHZ6e3j5pZ31VfIwbM405SkoxTbfBL6sdBgujkVaVR7z/hWUV2N6v0MY4XL06Z8uOM7UWAwE68rR0Vt6T0XdzfYdjhMJClHdgrL1b5t8zbGnGOSSVsrJZeCFKR6sOOYvFyctz/TGpPkabGchI6OTVYLDCwGG8uZjKcb2fK+nbbU2Rh9X+RkoLUgrMfGz3otp6ZK1+d3oyFVqyvaVpJfxJfEva9De3eySfk0QsfhLR346r6ZRS4imlK6gsrZXs87cES9nbTz3Jvub1XY+ZoW7NO7s8rcm9M3w4eRpjQ9pK2mTatz18CaHRgc59xq/xen7jM6EvFe8v/D4I6DZ3/C/u+LADoJNHTyNM/eX9E/jAAIG9PMVPRjADBjQABVUfeqf1P4xN2x/dfe/iACixRspfqAAOrwN9PQAII0vfX9PzRIkAEi1ql+hrYAaRjIEAAawEADRkAEGcBVtF3oAKObx/wA2a9m+/wDXNgAFyAAB/9k="/>
          <p:cNvSpPr txBox="1">
            <a:spLocks noChangeAspect="1" noChangeArrowheads="1"/>
          </p:cNvSpPr>
          <p:nvPr/>
        </p:nvSpPr>
        <p:spPr bwMode="auto">
          <a:xfrm>
            <a:off x="3610037" y="4756131"/>
            <a:ext cx="2155373" cy="595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sz="1800" b="1" dirty="0" smtClean="0">
                <a:solidFill>
                  <a:srgbClr val="C00000"/>
                </a:solidFill>
              </a:rPr>
              <a:t>Frederic </a:t>
            </a:r>
            <a:r>
              <a:rPr lang="en-US" sz="1800" b="1" dirty="0" err="1" smtClean="0">
                <a:solidFill>
                  <a:srgbClr val="C00000"/>
                </a:solidFill>
              </a:rPr>
              <a:t>Lemery</a:t>
            </a:r>
            <a:endParaRPr lang="en-US" sz="1800" b="1" dirty="0" smtClean="0">
              <a:solidFill>
                <a:srgbClr val="C00000"/>
              </a:solidFill>
            </a:endParaRPr>
          </a:p>
          <a:p>
            <a:pPr marL="0" indent="0" algn="ctr">
              <a:buFont typeface="Arial" pitchFamily="34" charset="0"/>
              <a:buNone/>
            </a:pPr>
            <a:r>
              <a:rPr lang="en-US" sz="20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PhD</a:t>
            </a:r>
          </a:p>
          <a:p>
            <a:pPr marL="0" indent="0" algn="ctr">
              <a:buFont typeface="Arial" pitchFamily="34" charset="0"/>
              <a:buNone/>
            </a:pPr>
            <a:r>
              <a:rPr lang="en-US" sz="20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NIU</a:t>
            </a:r>
            <a:endParaRPr lang="en-US" sz="20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AutoShape 4" descr="data:image/jpeg;base64,/9j/4AAQSkZJRgABAQAAAQABAAD/2wCEAAkGBxASEhUSExIVFRUVFRUVFxUVFRUVFRUVFxUWFxUXFRUYHSggGBolGxUVITEhJSkrLi4uFx8zODMtNygtLisBCgoKDg0OFxAQFi0dHR0tLS0tKy0tLS0tLS0tLS0tLS0tLS0tLS0tLS0tLS0tLS0tLS0tLS0tLS0tLS0tLS0tLf/AABEIAOEA4QMBIgACEQEDEQH/xAAcAAACAgMBAQAAAAAAAAAAAAAAAQQFAgMGBwj/xABAEAACAQIDBAcFBgUBCQAAAAAAAQIDEQQhMQUSQVEGImFxgZGhEzKxwfAHFCNC0eFSYnKSsvEVFjM0Y3OCosL/xAAZAQEBAQEBAQAAAAAAAAAAAAAAAQIDBAX/xAAjEQEBAAICAgICAwEAAAAAAAAAAQIRAyESMUFRBHETImFC/9oADAMBAAIRAxEAPwDuxgBkAAMKAAAAAGAhgACGABAAAAAAAAABQAAECAAABDAKQDEEAhiCgYrDAAGAQhgAAADAAAAoAAYAYVKqjq/p3t8H5EetjoxbTaVmteCte78n5HmO2unP4s4Jb0HKDeb/ACyk3HJ5qzsB6m8RGyd8np6/JGunjIuco3XVin6vPwt6nkeJ6fyvBRgt2N3a7WfDjlkvVkSj08qxcnuQvKMY8dFweeazeQHtOHxcZuSX5Wk+9xjL/wCkZQxMXxX78TxvZn2gVKUJxa33N728+Deb+PxNP+/FR7qaT6zu1dWi2tLccpPyGh7fGSegzh+jfSGNeShGpZ23pXtpfecfLeudVgdowqe7nr6P68gicAAACGACAACgQwCEAAFIYAEAwAAABgAAgAAAAobOY6WdKIYRcG7K0b5vrKN+5Nr1LLpFtWnh6Tc5WT48fDtPCOku2p4qq5ytZXUbK3Vu2rrnmBM2z0rr1pOW9a6jfvjxT/u8znZTMWYmkNyASQwFcaYrDQEnD42cL7rtdW8Ozkdl0P6X+x3adTNLKP8ALdrzWvpys+EHFgfS+zcYqkVJNWaWj42TJp4x0K6WV4yjQtFwyyd279ls+Lduw9iws7xTve6vfn6u3mZVtAACAQwCkAAEIBgAgHcQUwACoAAAGAAACm7JsZE2vVUaNSTV1GDbSdnkr5MivGvtO2nKrinHSMElZO8XLjJeDXA4024mq5zlJ6ybbzb1fNmVGncqNO6Hsy2o4C/D0L3Zuwd73krcv2JcpG8eO5enIUqDfAlrZzaurvLS1n9XO+pbFoxfuq5LjgIfwryOV5o7z8a/Lzd7NlbJcL9lu8ivCNZ5Hp3+zaav1V8iBjNg05LqpJ+ZZzRMvxso87dMwcbHR43Y8o63XhdemhX4rZ8ovP0OsylcLhYrISse5/Zjj1VwkVdOUOrJ3vLV+9fM8OlE9E+xvFyVerS3urKClu34p6peIrL10BiAAACKQDEEAhiCgAAIYABQDEADAAADmvtFr7mArO9rpRWV7tuyXYdKcd9rErYCWudSmvW+fkRXiEVdl/svA3synwsLs67ZlKyJndR04sd1NwmCVy8w1JWyVu4gYTIs4zy7Dy5WvoYYyMvZGy31cUIjiYdSUMjHdM97kjCUWREPFUEymx+ETRezmQ68DrjdOWeMrz/amE3Xcs/s5xHs9oUMr7zcP7otI37Zwjzdio6Oy3MZh3patT/zXI9WN3Hzs8dV9GAAFYAAAUCAAgEMRAAABTAAKgAAABgAAcf9q3/IS/7lP4nYHNfaLhvaYCquKtJd8Wn8LrxIseO7Hw13c6fDxUUUuxbrqSVpa2as2ua5lni6M5WinZN5vs5HPPuvTxdY7So7TpxlZvTXki52bj6NTScX2XKbZ+wKbsnd+LLKr0Uo2TzT+BjWLtjeT3p0eFp03k3a6ubfuMG/eOQp4avRdlLejz/UsqGMbWRm6dZbf8XksNSX513W+bIW0cXh4LOVrX4+RV4itNuyIlPYMKkt6s3LlG+QmvlMrZ67RsXt2Dyp9Z+RGp7VTspxcXzycfNaHR1dhYZK6pxv8CnxuzoZm/6udmfvbXiIpo5Wth9zE0rcakLd++sjpqMHFWbulxK7BU1UxdKo1+HCopaXdRwkm91crpZs1h04803J9vcRFVsrb1GvN043U0m7Stmla9rPXPQtTpLt58sbLqgAArIEAAAhiIAAAoBiC4DAQAZAJDADzzpM5yxUk+sr7qi/4d3hyzPQzlOkGCviISslvOKv2tOK9fijGfp6Px9eWq4aNKEnKm7pwfVekkno0+zNeBQLblact2EYrdbzld917ccuR1O0qG7Wm9H1Xdc0jmI7MdGta941E3F/zLNxfbZtkllhnjccrpvo7Zxl1FVYJvgqeS8WyTguk2NnL2UqkU+t71HK8Vezanl3llg9lxydl6O/eWU8BdW3IJdkcxLj9N+Gd/6VVLbtdPOkqkUo76g7S3rdfdTumr6ZmdDpfhIytJTjmuq42tfg+XfoW0MBGEbLV6nJYXA0sTiqtRxUqcWoR5SaWby1M6xu+nS+eOpL3Vs+l2HlJqnGc5Wuo7rW8723U87a3u8rJ56X0vamKcmpbtO66ustyV1nNuLurKWStwd8rOFWwdLC4qFVRtSl+HPW0G7WkuzL6udnU2ZGaWXBNPg+WfzEmM9RP75blurHFvHY2pJR9rXhGzu2qdrpK+5uwzTle3ZYiKeIbs6tZPtkrf4nexwcrWu7csrEfE7K1yNeU+mf4r9uAqYyvCpGnKo5QlJXUktN5b2azOvwyU6+5BJKEMpcEm7O3db1KLD7OjVrznLOFK0Fyc85O/ddLwOq2Fh1Kbelkl5vL5jK9aZ4sb5S1Z9FKO7XWt1Oa8N1t+h3Ry/Rmj+NVktIyku3Pqr0jI6hFw9J+TZc9T4gAEBt5gIAABDABAAAIAABgIAGAAAyr2/ht6CktYNS8E0/ikWhjNJ3T0eXgSxcbq7eXbaqOU956O9teefxItTCKrBK7jKLUoyVrxktHnk+TT5l10l2bKm3k93ee7LhZlRhKtmjj3HtlmV/bbhqOPjp93mru297SnLuyUibGrtDhRw3e6tR28Nwl4Sqvr1LqgouNyeTr/HJ81xe3sPinTbrVoRi7dSjBpy7HOTb8kjHo9grQUUrdhY9IKl5xdrqKfcpMh4R4qMt7di48HBu68HqN7h4zHLbHbeC6jTSaaeT45D2Dga/sk6WLnFLL2dSMaqjpkt7NLTibsb95naSjFK+e+8++xJ2LUtOStZNJO2javp2ZiWyFxmWW9MlHaLTSrUHnr7B+n4hqxOzcVLOri52ye7ThTpp9+TbXidO5xjG71+b+vQpcbWv4F8qfx4qR0IUoKEFZLtve+rber7TbsmbTck+KVr66mnGVC26MbKlV3XbqqV5Ph3LtLq1zuUxv6db0bwzhRUn71Rubff7vpn4lqKEUkksksjI6zp4sr5W0CACoAAREBnCxgBRs3kM1AFIBAEMBDABiGADENAaMXho1IuEldNfTPLcVQcKkoPWMmj1hnDdNMHu1o1VpNWf9S/YxlOnXiurpW4StYs6eLtHUpKcsiQ3ZXOFnb6GOXTfa77HqS6Fox5K5zFXH1ldbtu5q9n3mmnj5xaklK+uqd+9XNeJMtuuc4yVnzI0+q7o5ueNqy627K/PJfM30NpV24x3U755uztmsx4GWWvh08sV1Ur5WK3Ez4GV7q5HqszjEyyQsRy5np+xMH7KhThxUU33vN/p4HCdG8Iq2Kgn7sbzfctPVo9JO+MeHmveggADTiAAApAABAIYgGAgKEAgAYAADAQwAaENAMrOkOB9tQlG3WXWj3r9roswIsunklOfBkx1ckQMat2rVXKpNf8As0Z0qlzhY92GTfWoKffzNVGE6d1GzurWaWaJOHfP/Qm090zLp3n+VWVPaTSg8lrZJJeL55m2hhYwzWpZOMXnbyIWIiN7LPtiquTRErVDKc7EHEVeRvGPPnk73oJgN2k6z96o7LshF29XfyR05C2JQ9nh6UOVON+9q79WTjtHjyu6BAAQAAAACAIAAAoAAKMQEMIBiABgIYDGYjAYxARXmG2qKjiq6/6kn/d1vmQKtBxzRc9KEvvlW38n+ESPGN0ee3VezCbxV9LFW1N62glx8hxhbhkSaOCpy/KvIWxueX20R2kramivtCPe+wmV9n0l+W7Iv3VcESWF8kFzlIyq07RfMsoYZIi4yOTNeW2fHT1jDe5H+mPwRsNODf4cLaOEX6I3Hd4gAgAYgAAEAAAAIAAAAQCAqGAAAwQguAx3MHPw7xe2X5Vd82svCJdDJ1FpfN+Jz/SLbssNeCu6jV43S3Yxd0m/4ndPyOio3erzKfpbsn21LeXv07tc5R/NH5967SZTrprHW+3n1GpKcpSk3KUndt6tlhh4vwIVCNiyoI8mT3YFKjcdKMovIkqBnCPcZ26aRJwlLUFRJriYOA2aRZxyK3FrJlrMr8ZHI1GMl70X6URjGNCtlupRhPhZZJS5W5nYUareqXY07prsZ5RCkenYKi6GHpw4wgm0r+9rL1bPRhd9PHyYydpoEX75Z2lGXY7G6NaL4+eRvTm2CACAEAAACAAuAwAwGIwq1VFXb/V9yKjYEmlm2l35ER1py06q7M35jp4fi8325l0M5YhcLvttZfqOFRPNX+C8efiOqmkt1Z3XDK3azXTjuO+7m+EbtN83ll3lG1Tb1BxNsoWZkoga3KX5bdtyTGaZo3WbaSV7gcT0q2R7KftIr8Ob/tk82uxcV+xAonpGLwsKsJQmrxkrP5NcmcRjdmyoT3HmtYy4Sj+vM83Lhrt6+HPfVaqa5mz2YQiSIq3acHqRowY6kCRFLU11AIFSBDxsOqWU4mWB2ZPET3VkvzSekV+vJGsd1jPUm6x6JbL9pU9pJdSnm+Tnql4ZPy5nbYn3XxVndLV9zujbhcHClBU4K0YrL5t832mqsm+49mOPjHgzy8qrqt7p5pZaJN9ifE2qKZuVMagaYaLNaOwPFyjqrr1JO6R8dTvBpa9mo0N9KtGWj8NH5GZzkXK6ss9PzX/ZkqltKcfei2u3Xtz8eJnSrkRFw20Kc9HZ8nqSWQMBXACPiMUopqOcuC4d/b4EWFOU1dt9unPPwId6m7uLLetd8XfRN/IvcDg4KndLNx739XN6RlTo5GyNMkU4ZEaTkqlru1r6Rtlk7vXl5l0FPJ258cteVjK119Mc4b2bXDXj25m3VAa9UJIyQMAQ0YQqXy48jXh6+8k1nd9isgJlJvst6mGPwMK0d2Xg+MXzX6DTN0JEs37WXTh8VhZ0pbs13Pg1zRipHY7TwkKsN2WqzUuMX+nYc9U2NWSbS3kuWr7o/I8ufHZ6e3j5pZ31VfIwbM405SkoxTbfBL6sdBgujkVaVR7z/hWUV2N6v0MY4XL06Z8uOM7UWAwE68rR0Vt6T0XdzfYdjhMJClHdgrL1b5t8zbGnGOSSVsrJZeCFKR6sOOYvFyctz/TGpPkabGchI6OTVYLDCwGG8uZjKcb2fK+nbbU2Rh9X+RkoLUgrMfGz3otp6ZK1+d3oyFVqyvaVpJfxJfEva9De3eySfk0QsfhLR346r6ZRS4imlK6gsrZXs87cES9nbTz3Jvub1XY+ZoW7NO7s8rcm9M3w4eRpjQ9pK2mTatz18CaHRgc59xq/xen7jM6EvFe8v/D4I6DZ3/C/u+LADoJNHTyNM/eX9E/jAAIG9PMVPRjADBjQABVUfeqf1P4xN2x/dfe/iACixRspfqAAOrwN9PQAII0vfX9PzRIkAEi1ql+hrYAaRjIEAAawEADRkAEGcBVtF3oAKObx/wA2a9m+/wDXNgAFyAAB/9k="/>
          <p:cNvSpPr txBox="1">
            <a:spLocks noChangeAspect="1" noChangeArrowheads="1"/>
          </p:cNvSpPr>
          <p:nvPr/>
        </p:nvSpPr>
        <p:spPr bwMode="auto">
          <a:xfrm>
            <a:off x="377114" y="4725217"/>
            <a:ext cx="2442686" cy="595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sz="1800" b="1" dirty="0" err="1" smtClean="0">
                <a:solidFill>
                  <a:srgbClr val="C00000"/>
                </a:solidFill>
              </a:rPr>
              <a:t>Sriharsha</a:t>
            </a:r>
            <a:r>
              <a:rPr lang="en-US" sz="1800" b="1" dirty="0" smtClean="0">
                <a:solidFill>
                  <a:srgbClr val="C00000"/>
                </a:solidFill>
              </a:rPr>
              <a:t> </a:t>
            </a:r>
            <a:r>
              <a:rPr lang="en-US" sz="1800" b="1" dirty="0" err="1" smtClean="0">
                <a:solidFill>
                  <a:srgbClr val="C00000"/>
                </a:solidFill>
              </a:rPr>
              <a:t>Panuganti</a:t>
            </a:r>
            <a:endParaRPr lang="en-US" sz="1800" b="1" dirty="0" smtClean="0">
              <a:solidFill>
                <a:srgbClr val="C00000"/>
              </a:solidFill>
            </a:endParaRPr>
          </a:p>
          <a:p>
            <a:pPr marL="0" indent="0" algn="ctr">
              <a:buFont typeface="Arial" pitchFamily="34" charset="0"/>
              <a:buNone/>
            </a:pPr>
            <a:r>
              <a:rPr lang="en-US" sz="20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PhD</a:t>
            </a:r>
          </a:p>
          <a:p>
            <a:pPr marL="0" indent="0" algn="ctr">
              <a:buFont typeface="Arial" pitchFamily="34" charset="0"/>
              <a:buNone/>
            </a:pPr>
            <a:r>
              <a:rPr lang="en-US" sz="20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NIU</a:t>
            </a:r>
            <a:endParaRPr lang="en-US" sz="20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21900" y="1758809"/>
            <a:ext cx="2014149" cy="2813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236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IOTA/FAST Plan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24590"/>
            <a:ext cx="8672513" cy="5491078"/>
          </a:xfrm>
        </p:spPr>
        <p:txBody>
          <a:bodyPr/>
          <a:lstStyle/>
          <a:p>
            <a:pPr marL="0" indent="0">
              <a:buNone/>
            </a:pPr>
            <a:r>
              <a:rPr lang="en-US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Phase 1: </a:t>
            </a:r>
            <a:r>
              <a:rPr lang="en-US" sz="32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FY15 -19 *</a:t>
            </a:r>
            <a:endParaRPr lang="en-US" sz="3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b="1" dirty="0" smtClean="0">
                <a:solidFill>
                  <a:srgbClr val="051BF1"/>
                </a:solidFill>
              </a:rPr>
              <a:t>Construction</a:t>
            </a:r>
            <a:r>
              <a:rPr lang="en-US" dirty="0" smtClean="0">
                <a:solidFill>
                  <a:srgbClr val="051BF1"/>
                </a:solidFill>
              </a:rPr>
              <a:t> </a:t>
            </a:r>
            <a:r>
              <a:rPr lang="en-US" dirty="0">
                <a:solidFill>
                  <a:srgbClr val="051BF1"/>
                </a:solidFill>
              </a:rPr>
              <a:t>of main elements of the </a:t>
            </a:r>
            <a:r>
              <a:rPr lang="en-US" dirty="0" smtClean="0">
                <a:solidFill>
                  <a:srgbClr val="051BF1"/>
                </a:solidFill>
              </a:rPr>
              <a:t>FAST/</a:t>
            </a:r>
            <a:r>
              <a:rPr lang="en-US" dirty="0">
                <a:solidFill>
                  <a:srgbClr val="051BF1"/>
                </a:solidFill>
              </a:rPr>
              <a:t>IOTA facility: </a:t>
            </a:r>
            <a:endParaRPr lang="en-US" dirty="0" smtClean="0">
              <a:solidFill>
                <a:srgbClr val="051BF1"/>
              </a:solidFill>
            </a:endParaRPr>
          </a:p>
          <a:p>
            <a:pPr marL="857250" lvl="1" indent="-457200">
              <a:buFont typeface="+mj-lt"/>
              <a:buAutoNum type="alphaLcParenR"/>
            </a:pPr>
            <a:r>
              <a:rPr lang="en-US" dirty="0"/>
              <a:t>electron injector based on existing </a:t>
            </a:r>
            <a:r>
              <a:rPr lang="en-US" dirty="0" smtClean="0"/>
              <a:t>FAST electron </a:t>
            </a:r>
            <a:r>
              <a:rPr lang="en-US" dirty="0" err="1" smtClean="0"/>
              <a:t>linac</a:t>
            </a:r>
            <a:endParaRPr lang="en-US" dirty="0" smtClean="0"/>
          </a:p>
          <a:p>
            <a:pPr marL="857250" lvl="1" indent="-457200">
              <a:buFont typeface="+mj-lt"/>
              <a:buAutoNum type="alphaLcParenR"/>
            </a:pPr>
            <a:r>
              <a:rPr lang="en-US" dirty="0" smtClean="0"/>
              <a:t>IOTA ring</a:t>
            </a:r>
          </a:p>
          <a:p>
            <a:pPr marL="857250" lvl="1" indent="-457200">
              <a:buFont typeface="+mj-lt"/>
              <a:buAutoNum type="alphaLcParenR"/>
            </a:pPr>
            <a:r>
              <a:rPr lang="en-US" dirty="0" smtClean="0"/>
              <a:t>proton </a:t>
            </a:r>
            <a:r>
              <a:rPr lang="en-US" dirty="0"/>
              <a:t>injector based on existing HINS proton </a:t>
            </a:r>
            <a:r>
              <a:rPr lang="en-US" dirty="0" smtClean="0"/>
              <a:t>source</a:t>
            </a:r>
            <a:endParaRPr lang="en-US" dirty="0"/>
          </a:p>
          <a:p>
            <a:pPr marL="857250" lvl="1" indent="-457200">
              <a:buFont typeface="+mj-lt"/>
              <a:buAutoNum type="alphaLcParenR"/>
            </a:pPr>
            <a:r>
              <a:rPr lang="en-US" dirty="0" smtClean="0"/>
              <a:t>special </a:t>
            </a:r>
            <a:r>
              <a:rPr lang="en-US" dirty="0"/>
              <a:t>equipment for </a:t>
            </a:r>
            <a:r>
              <a:rPr lang="en-US" dirty="0" smtClean="0"/>
              <a:t>IOTA</a:t>
            </a:r>
            <a:r>
              <a:rPr lang="en-US" dirty="0" smtClean="0"/>
              <a:t> </a:t>
            </a:r>
            <a:r>
              <a:rPr lang="en-US" dirty="0"/>
              <a:t>experiments.</a:t>
            </a:r>
          </a:p>
          <a:p>
            <a:pPr marL="457200" indent="-457200">
              <a:buFont typeface="+mj-lt"/>
              <a:buAutoNum type="arabicPeriod"/>
            </a:pPr>
            <a:r>
              <a:rPr lang="en-US" b="1" dirty="0" smtClean="0">
                <a:solidFill>
                  <a:srgbClr val="051BF1"/>
                </a:solidFill>
              </a:rPr>
              <a:t>Commissioning</a:t>
            </a:r>
            <a:r>
              <a:rPr lang="en-US" dirty="0" smtClean="0">
                <a:solidFill>
                  <a:srgbClr val="051BF1"/>
                </a:solidFill>
              </a:rPr>
              <a:t> </a:t>
            </a:r>
            <a:r>
              <a:rPr lang="en-US" dirty="0">
                <a:solidFill>
                  <a:srgbClr val="051BF1"/>
                </a:solidFill>
              </a:rPr>
              <a:t>of the IOTA ring with </a:t>
            </a:r>
            <a:r>
              <a:rPr lang="en-US" dirty="0" smtClean="0">
                <a:solidFill>
                  <a:srgbClr val="051BF1"/>
                </a:solidFill>
              </a:rPr>
              <a:t>150 MeV/c electron </a:t>
            </a:r>
            <a:r>
              <a:rPr lang="en-US" dirty="0" smtClean="0">
                <a:solidFill>
                  <a:srgbClr val="051BF1"/>
                </a:solidFill>
              </a:rPr>
              <a:t>beam – FY17/18 </a:t>
            </a:r>
            <a:r>
              <a:rPr lang="en-US" dirty="0" smtClean="0">
                <a:solidFill>
                  <a:srgbClr val="C00000"/>
                </a:solidFill>
              </a:rPr>
              <a:t>* </a:t>
            </a:r>
            <a:endParaRPr lang="en-US" dirty="0" smtClean="0">
              <a:solidFill>
                <a:srgbClr val="C00000"/>
              </a:solidFill>
            </a:endParaRPr>
          </a:p>
          <a:p>
            <a:pPr marL="857250" lvl="1" indent="-457200">
              <a:buFont typeface="+mj-lt"/>
              <a:buAutoNum type="alphaLcParenR"/>
            </a:pPr>
            <a:r>
              <a:rPr lang="en-US" dirty="0"/>
              <a:t>n</a:t>
            </a:r>
            <a:r>
              <a:rPr lang="en-US" dirty="0" smtClean="0"/>
              <a:t>eed electrons to be able to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measure beam optics to &lt;1 %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b="1" dirty="0" smtClean="0">
                <a:solidFill>
                  <a:srgbClr val="051BF1"/>
                </a:solidFill>
              </a:rPr>
              <a:t>Research </a:t>
            </a:r>
            <a:r>
              <a:rPr lang="en-US" dirty="0" smtClean="0">
                <a:solidFill>
                  <a:srgbClr val="051BF1"/>
                </a:solidFill>
              </a:rPr>
              <a:t>single-particle dynamics in </a:t>
            </a:r>
            <a:r>
              <a:rPr lang="en-US" dirty="0" err="1" smtClean="0">
                <a:solidFill>
                  <a:srgbClr val="051BF1"/>
                </a:solidFill>
              </a:rPr>
              <a:t>integrable</a:t>
            </a:r>
            <a:r>
              <a:rPr lang="en-US" dirty="0" smtClean="0">
                <a:solidFill>
                  <a:srgbClr val="051BF1"/>
                </a:solidFill>
              </a:rPr>
              <a:t> optics with pencil electron beams – FY18/19 </a:t>
            </a:r>
            <a:r>
              <a:rPr lang="en-US" dirty="0" smtClean="0">
                <a:solidFill>
                  <a:srgbClr val="C00000"/>
                </a:solidFill>
              </a:rPr>
              <a:t>*</a:t>
            </a:r>
          </a:p>
          <a:p>
            <a:pPr marL="857250" lvl="1" indent="-457200">
              <a:buFont typeface="+mj-lt"/>
              <a:buAutoNum type="alphaLcParenR"/>
            </a:pPr>
            <a:r>
              <a:rPr lang="en-US" dirty="0"/>
              <a:t>n</a:t>
            </a:r>
            <a:r>
              <a:rPr lang="en-US" dirty="0" smtClean="0"/>
              <a:t>eed pencil e- beam to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quantify phase-space dynamics</a:t>
            </a:r>
          </a:p>
          <a:p>
            <a:pPr marL="0" indent="0">
              <a:buNone/>
            </a:pPr>
            <a:endParaRPr lang="en-US" dirty="0">
              <a:solidFill>
                <a:srgbClr val="051BF1"/>
              </a:solidFill>
            </a:endParaRPr>
          </a:p>
          <a:p>
            <a:pPr>
              <a:lnSpc>
                <a:spcPct val="150000"/>
              </a:lnSpc>
            </a:pP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12/17/2015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V.Shiltsev | IOTA/FAST, OHEP Briefing, Dec 17, 2015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B9D8C-2882-41F9-92E5-94261C5AF937}" type="slidenum">
              <a:rPr lang="en-US" altLang="en-US" smtClean="0"/>
              <a:pPr/>
              <a:t>5</a:t>
            </a:fld>
            <a:endParaRPr lang="en-US" altLang="en-US"/>
          </a:p>
        </p:txBody>
      </p:sp>
      <p:sp>
        <p:nvSpPr>
          <p:cNvPr id="7" name="Content Placeholder 6"/>
          <p:cNvSpPr txBox="1">
            <a:spLocks/>
          </p:cNvSpPr>
          <p:nvPr/>
        </p:nvSpPr>
        <p:spPr>
          <a:xfrm>
            <a:off x="5439456" y="413499"/>
            <a:ext cx="3377973" cy="446978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contingent on funding</a:t>
            </a:r>
          </a:p>
          <a:p>
            <a:pPr marL="0" indent="0">
              <a:buNone/>
            </a:pPr>
            <a:r>
              <a:rPr lang="en-US" sz="1800" dirty="0">
                <a:solidFill>
                  <a:srgbClr val="C00000"/>
                </a:solidFill>
              </a:rPr>
              <a:t> </a:t>
            </a:r>
            <a:r>
              <a:rPr lang="en-US" sz="1800" dirty="0" smtClean="0">
                <a:solidFill>
                  <a:srgbClr val="C00000"/>
                </a:solidFill>
              </a:rPr>
              <a:t>   (see below)</a:t>
            </a:r>
          </a:p>
        </p:txBody>
      </p:sp>
    </p:spTree>
    <p:extLst>
      <p:ext uri="{BB962C8B-B14F-4D97-AF65-F5344CB8AC3E}">
        <p14:creationId xmlns:p14="http://schemas.microsoft.com/office/powerpoint/2010/main" val="1414625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18" y="113515"/>
            <a:ext cx="9051896" cy="479067"/>
          </a:xfrm>
        </p:spPr>
        <p:txBody>
          <a:bodyPr/>
          <a:lstStyle/>
          <a:p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IOTA/FAST Publications </a:t>
            </a:r>
            <a:r>
              <a:rPr lang="en-US" sz="3200" b="0" dirty="0" smtClean="0"/>
              <a:t>(since ~ Nov’14)</a:t>
            </a:r>
            <a:endParaRPr lang="en-US" sz="32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12/17/2015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V.Shiltsev | IOTA/FAST, OHEP Briefing, Dec 17, 2015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50</a:t>
            </a:fld>
            <a:endParaRPr lang="en-US" alt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8172" y="636392"/>
            <a:ext cx="4001851" cy="5999357"/>
          </a:xfrm>
          <a:prstGeom prst="rect">
            <a:avLst/>
          </a:prstGeom>
          <a:effectLst>
            <a:glow rad="139700">
              <a:schemeClr val="accent6">
                <a:satMod val="175000"/>
                <a:alpha val="40000"/>
              </a:schemeClr>
            </a:glow>
          </a:effectLst>
          <a:scene3d>
            <a:camera prst="perspectiveLeft"/>
            <a:lightRig rig="threePt" dir="t"/>
          </a:scene3d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29" y="821599"/>
            <a:ext cx="5181591" cy="6059980"/>
          </a:xfrm>
          <a:solidFill>
            <a:schemeClr val="bg1"/>
          </a:solidFill>
        </p:spPr>
        <p:txBody>
          <a:bodyPr/>
          <a:lstStyle/>
          <a:p>
            <a:pPr lvl="0"/>
            <a:r>
              <a:rPr lang="en-US" sz="2800" dirty="0" smtClean="0">
                <a:solidFill>
                  <a:srgbClr val="051BF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Peer-reviewed papers (5):</a:t>
            </a:r>
          </a:p>
          <a:p>
            <a:pPr lvl="1"/>
            <a:r>
              <a:rPr lang="en-US" sz="1800" dirty="0" err="1" smtClean="0"/>
              <a:t>D.Noll</a:t>
            </a:r>
            <a:r>
              <a:rPr lang="en-US" sz="1800" dirty="0" err="1"/>
              <a:t>,</a:t>
            </a:r>
            <a:r>
              <a:rPr lang="en-US" sz="1800" dirty="0" err="1" smtClean="0"/>
              <a:t>G.Stancari</a:t>
            </a:r>
            <a:r>
              <a:rPr lang="en-US" sz="1800" dirty="0"/>
              <a:t>, </a:t>
            </a:r>
            <a:r>
              <a:rPr lang="en-US" sz="1800" dirty="0" smtClean="0"/>
              <a:t>arXiv:1511.04507 </a:t>
            </a:r>
            <a:r>
              <a:rPr lang="en-US" sz="1800" dirty="0"/>
              <a:t>(2015</a:t>
            </a:r>
            <a:r>
              <a:rPr lang="en-US" sz="1800" dirty="0" smtClean="0"/>
              <a:t>)</a:t>
            </a:r>
            <a:endParaRPr lang="en-US" sz="1800" dirty="0"/>
          </a:p>
          <a:p>
            <a:pPr lvl="1"/>
            <a:r>
              <a:rPr lang="en-US" sz="1800" dirty="0" err="1" smtClean="0"/>
              <a:t>S.Antipov</a:t>
            </a:r>
            <a:r>
              <a:rPr lang="en-US" sz="1800" dirty="0"/>
              <a:t>, </a:t>
            </a:r>
            <a:r>
              <a:rPr lang="en-US" sz="1800" dirty="0" err="1"/>
              <a:t>S.Nagaitsev</a:t>
            </a:r>
            <a:r>
              <a:rPr lang="en-US" sz="1800" dirty="0"/>
              <a:t>, </a:t>
            </a:r>
            <a:r>
              <a:rPr lang="en-US" sz="1800" dirty="0" err="1" smtClean="0"/>
              <a:t>A.Valishev</a:t>
            </a:r>
            <a:r>
              <a:rPr lang="en-US" sz="1800" dirty="0" smtClean="0"/>
              <a:t>, </a:t>
            </a:r>
            <a:r>
              <a:rPr lang="en-US" sz="1800" dirty="0"/>
              <a:t>arXiv:1502.01688 (2015</a:t>
            </a:r>
            <a:r>
              <a:rPr lang="en-US" sz="1800" dirty="0" smtClean="0"/>
              <a:t>) – </a:t>
            </a:r>
            <a:r>
              <a:rPr lang="en-US" sz="1800" i="1" dirty="0" err="1" smtClean="0"/>
              <a:t>subm</a:t>
            </a:r>
            <a:r>
              <a:rPr lang="en-US" sz="1800" i="1" dirty="0" smtClean="0"/>
              <a:t>. </a:t>
            </a:r>
            <a:r>
              <a:rPr lang="en-US" sz="1800" i="1" dirty="0"/>
              <a:t>f</a:t>
            </a:r>
            <a:r>
              <a:rPr lang="en-US" sz="1800" i="1" dirty="0" smtClean="0"/>
              <a:t>or pub.</a:t>
            </a:r>
          </a:p>
          <a:p>
            <a:pPr lvl="1"/>
            <a:r>
              <a:rPr lang="en-US" sz="1800" dirty="0" smtClean="0"/>
              <a:t>F. </a:t>
            </a:r>
            <a:r>
              <a:rPr lang="en-US" sz="1800" dirty="0" err="1" smtClean="0"/>
              <a:t>Lemery</a:t>
            </a:r>
            <a:r>
              <a:rPr lang="en-US" sz="1800" dirty="0" smtClean="0"/>
              <a:t> P. Piot, PRSTAB 18, 081301 (2015)</a:t>
            </a:r>
          </a:p>
          <a:p>
            <a:pPr lvl="1"/>
            <a:r>
              <a:rPr lang="en-US" sz="1800" dirty="0" smtClean="0"/>
              <a:t>D</a:t>
            </a:r>
            <a:r>
              <a:rPr lang="en-US" sz="1800" dirty="0"/>
              <a:t>. </a:t>
            </a:r>
            <a:r>
              <a:rPr lang="en-US" sz="1800" dirty="0" err="1"/>
              <a:t>Mihalcea</a:t>
            </a:r>
            <a:r>
              <a:rPr lang="en-US" sz="1800" dirty="0"/>
              <a:t>, </a:t>
            </a:r>
            <a:r>
              <a:rPr lang="en-US" sz="1800" dirty="0" smtClean="0"/>
              <a:t>et al, APL107</a:t>
            </a:r>
            <a:r>
              <a:rPr lang="en-US" sz="1800" dirty="0"/>
              <a:t>, 033502 (2015</a:t>
            </a:r>
            <a:r>
              <a:rPr lang="en-US" sz="1800" dirty="0" smtClean="0"/>
              <a:t>)</a:t>
            </a:r>
            <a:endParaRPr lang="en-US" sz="1800" dirty="0"/>
          </a:p>
          <a:p>
            <a:pPr lvl="1"/>
            <a:r>
              <a:rPr lang="en-US" sz="1800" dirty="0"/>
              <a:t>Y. M. Shin</a:t>
            </a:r>
            <a:r>
              <a:rPr lang="en-US" sz="1800" dirty="0" smtClean="0"/>
              <a:t>, et al, NIM-B 355</a:t>
            </a:r>
            <a:r>
              <a:rPr lang="en-US" sz="1800" dirty="0"/>
              <a:t>, 94 (2015) </a:t>
            </a:r>
          </a:p>
          <a:p>
            <a:r>
              <a:rPr lang="en-US" sz="2800" dirty="0" smtClean="0">
                <a:solidFill>
                  <a:srgbClr val="051BF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Conference proceedings (12)</a:t>
            </a:r>
          </a:p>
          <a:p>
            <a:pPr lvl="1"/>
            <a:r>
              <a:rPr lang="en-US" sz="1800" dirty="0" smtClean="0"/>
              <a:t>IPAC’15 – 9 </a:t>
            </a:r>
          </a:p>
          <a:p>
            <a:pPr lvl="1"/>
            <a:r>
              <a:rPr lang="en-US" sz="1800" dirty="0" smtClean="0"/>
              <a:t>Other - 3</a:t>
            </a:r>
          </a:p>
          <a:p>
            <a:r>
              <a:rPr lang="en-US" sz="2800" dirty="0" smtClean="0">
                <a:solidFill>
                  <a:srgbClr val="051BF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Misc. technical reports (21)</a:t>
            </a:r>
          </a:p>
          <a:p>
            <a:r>
              <a:rPr lang="en-US" sz="2800" dirty="0" smtClean="0">
                <a:solidFill>
                  <a:srgbClr val="051BF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Book on e-lenses </a:t>
            </a:r>
          </a:p>
          <a:p>
            <a:pPr lvl="1"/>
            <a:r>
              <a:rPr lang="en-US" sz="1800" dirty="0" smtClean="0"/>
              <a:t>Chapter 5 on </a:t>
            </a:r>
            <a:r>
              <a:rPr lang="en-US" sz="1800" i="1" dirty="0" smtClean="0"/>
              <a:t>Space-charge </a:t>
            </a:r>
            <a:r>
              <a:rPr lang="en-US" sz="1800" i="1" dirty="0"/>
              <a:t>c</a:t>
            </a:r>
            <a:r>
              <a:rPr lang="en-US" sz="1800" i="1" dirty="0" smtClean="0"/>
              <a:t>ompensation with electron lenses</a:t>
            </a:r>
            <a:endParaRPr lang="en-US" sz="1800" i="1" dirty="0"/>
          </a:p>
          <a:p>
            <a:pPr lvl="0"/>
            <a:endParaRPr lang="en-US" sz="2800" dirty="0"/>
          </a:p>
          <a:p>
            <a:endParaRPr lang="en-US" sz="1600" dirty="0" smtClean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sz="2800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sz="2800" dirty="0" smtClean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47445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Summary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840" y="871179"/>
            <a:ext cx="8966157" cy="5344765"/>
          </a:xfrm>
        </p:spPr>
        <p:txBody>
          <a:bodyPr/>
          <a:lstStyle/>
          <a:p>
            <a:pPr algn="just"/>
            <a:r>
              <a:rPr lang="en-US" sz="2600" b="1" dirty="0" smtClean="0">
                <a:solidFill>
                  <a:schemeClr val="tx2"/>
                </a:solidFill>
              </a:rPr>
              <a:t>IOTA/FAST </a:t>
            </a:r>
            <a:r>
              <a:rPr lang="en-US" sz="2600" b="1" dirty="0" smtClean="0">
                <a:solidFill>
                  <a:schemeClr val="tx2"/>
                </a:solidFill>
              </a:rPr>
              <a:t>construction continues, follows HEPAP Accelerator R&amp;D Subpanel </a:t>
            </a:r>
            <a:r>
              <a:rPr lang="en-US" sz="2600" b="1" dirty="0" smtClean="0">
                <a:solidFill>
                  <a:schemeClr val="tx2"/>
                </a:solidFill>
              </a:rPr>
              <a:t>recommendations </a:t>
            </a:r>
            <a:r>
              <a:rPr lang="en-US" sz="2600" b="1" dirty="0" smtClean="0">
                <a:solidFill>
                  <a:schemeClr val="tx2"/>
                </a:solidFill>
              </a:rPr>
              <a:t>#2</a:t>
            </a:r>
            <a:r>
              <a:rPr lang="en-US" sz="2600" b="1" dirty="0" smtClean="0">
                <a:solidFill>
                  <a:schemeClr val="tx2"/>
                </a:solidFill>
              </a:rPr>
              <a:t>, </a:t>
            </a:r>
            <a:r>
              <a:rPr lang="en-US" sz="2600" b="1" dirty="0" smtClean="0">
                <a:solidFill>
                  <a:schemeClr val="tx2"/>
                </a:solidFill>
              </a:rPr>
              <a:t>#3</a:t>
            </a:r>
            <a:endParaRPr lang="en-US" sz="2600" dirty="0">
              <a:solidFill>
                <a:schemeClr val="tx2"/>
              </a:solidFill>
            </a:endParaRPr>
          </a:p>
          <a:p>
            <a:pPr lvl="1"/>
            <a:r>
              <a:rPr lang="en-US" sz="2400" dirty="0">
                <a:solidFill>
                  <a:srgbClr val="051BF1"/>
                </a:solidFill>
              </a:rPr>
              <a:t>GARD thrust: Accelerator and Beam Physics </a:t>
            </a:r>
          </a:p>
          <a:p>
            <a:pPr algn="just"/>
            <a:r>
              <a:rPr lang="en-US" sz="2600" dirty="0" smtClean="0">
                <a:solidFill>
                  <a:srgbClr val="C00000"/>
                </a:solidFill>
              </a:rPr>
              <a:t>Impressive progress in FY15: </a:t>
            </a:r>
          </a:p>
          <a:p>
            <a:pPr lvl="1" algn="just"/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FAST electron injector began operations with </a:t>
            </a:r>
            <a:r>
              <a:rPr lang="en-US" dirty="0" smtClean="0">
                <a:solidFill>
                  <a:srgbClr val="051BF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20MeV beams</a:t>
            </a:r>
          </a:p>
          <a:p>
            <a:pPr lvl="1" algn="just"/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CC2 transfer matrix and other measurements performed</a:t>
            </a:r>
          </a:p>
          <a:p>
            <a:pPr lvl="1" algn="just"/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About 50% of IOTA parts fabricated</a:t>
            </a:r>
          </a:p>
          <a:p>
            <a:pPr lvl="1" algn="just"/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(with supplemental support) </a:t>
            </a:r>
            <a:r>
              <a:rPr lang="en-US" i="1" dirty="0" smtClean="0">
                <a:solidFill>
                  <a:schemeClr val="accent6">
                    <a:lumMod val="50000"/>
                  </a:schemeClr>
                </a:solidFill>
              </a:rPr>
              <a:t>p+ 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RFQ source refurbishment began</a:t>
            </a:r>
          </a:p>
          <a:p>
            <a:pPr algn="just"/>
            <a:r>
              <a:rPr lang="en-US" dirty="0" smtClean="0">
                <a:solidFill>
                  <a:srgbClr val="C00000"/>
                </a:solidFill>
              </a:rPr>
              <a:t>Aggressive Plans/Expectations for FY2016:</a:t>
            </a:r>
          </a:p>
          <a:p>
            <a:pPr lvl="1" algn="just"/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Installation of CC1 will make 50MeV e- possible in early CY16</a:t>
            </a:r>
          </a:p>
          <a:p>
            <a:pPr lvl="1" algn="just"/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FAST plans for 150-300MeV e- beam in Q4 of 2016</a:t>
            </a:r>
          </a:p>
          <a:p>
            <a:pPr lvl="2" algn="just"/>
            <a:r>
              <a:rPr lang="en-US" u="sng" dirty="0">
                <a:solidFill>
                  <a:schemeClr val="accent6">
                    <a:lumMod val="50000"/>
                  </a:schemeClr>
                </a:solidFill>
              </a:rPr>
              <a:t>S</a:t>
            </a:r>
            <a:r>
              <a:rPr lang="en-US" u="sng" dirty="0" smtClean="0">
                <a:solidFill>
                  <a:schemeClr val="accent6">
                    <a:lumMod val="50000"/>
                  </a:schemeClr>
                </a:solidFill>
              </a:rPr>
              <a:t>ubject to continued and timely engineering and mechanical support</a:t>
            </a:r>
          </a:p>
          <a:p>
            <a:pPr lvl="2" algn="just"/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12/17/2015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V.Shiltsev | IOTA/FAST, OHEP Briefing, Dec 17, 2015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B9D8C-2882-41F9-92E5-94261C5AF937}" type="slidenum">
              <a:rPr lang="en-US" altLang="en-US" smtClean="0"/>
              <a:pPr/>
              <a:t>51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99913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Summary – 2</a:t>
            </a:r>
            <a:endParaRPr lang="en-US" sz="32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12/17/2015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V.Shiltsev | IOTA/FAST, OHEP Briefing, Dec 17, 2015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B9D8C-2882-41F9-92E5-94261C5AF937}" type="slidenum">
              <a:rPr lang="en-US" altLang="en-US" smtClean="0"/>
              <a:pPr/>
              <a:t>52</a:t>
            </a:fld>
            <a:endParaRPr lang="en-US" altLang="en-US"/>
          </a:p>
        </p:txBody>
      </p:sp>
      <p:sp>
        <p:nvSpPr>
          <p:cNvPr id="7" name="TextBox 6"/>
          <p:cNvSpPr txBox="1"/>
          <p:nvPr/>
        </p:nvSpPr>
        <p:spPr>
          <a:xfrm>
            <a:off x="4174810" y="3879860"/>
            <a:ext cx="49167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*with current knowledge/expectation of FY17-18 budget</a:t>
            </a:r>
            <a:endParaRPr lang="en-US" sz="1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840" y="815193"/>
            <a:ext cx="8966157" cy="6042807"/>
          </a:xfrm>
          <a:solidFill>
            <a:schemeClr val="bg2"/>
          </a:solidFill>
        </p:spPr>
        <p:txBody>
          <a:bodyPr/>
          <a:lstStyle/>
          <a:p>
            <a:pPr algn="just"/>
            <a:r>
              <a:rPr lang="en-US" dirty="0" smtClean="0">
                <a:solidFill>
                  <a:srgbClr val="C00000"/>
                </a:solidFill>
              </a:rPr>
              <a:t>Plans for FY17 and beyond: </a:t>
            </a:r>
          </a:p>
          <a:p>
            <a:pPr lvl="1" algn="just"/>
            <a:r>
              <a:rPr lang="en-US" i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e-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beam in IOTA FY17 </a:t>
            </a:r>
          </a:p>
          <a:p>
            <a:pPr lvl="1" algn="just"/>
            <a:r>
              <a:rPr lang="en-US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r>
              <a:rPr lang="en-US" baseline="30000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IOTA 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experiment on nonlinear </a:t>
            </a:r>
            <a:r>
              <a:rPr lang="en-US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integrable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optics with e- is in good shape</a:t>
            </a:r>
          </a:p>
          <a:p>
            <a:pPr lvl="2" algn="just"/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Simulations done</a:t>
            </a:r>
          </a:p>
          <a:p>
            <a:pPr lvl="2" algn="just"/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Nonlinear magnets on track</a:t>
            </a:r>
          </a:p>
          <a:p>
            <a:pPr lvl="1" algn="just"/>
            <a:r>
              <a:rPr lang="en-US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p+ beam schedule depends on resources:  </a:t>
            </a:r>
          </a:p>
          <a:p>
            <a:pPr lvl="2" algn="just"/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2020 with flat/planned funding </a:t>
            </a:r>
          </a:p>
          <a:p>
            <a:pPr lvl="2" algn="just"/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2018 with extra ~1.5 M$ *</a:t>
            </a:r>
          </a:p>
          <a:p>
            <a:pPr lvl="3" algn="just"/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~1 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FTE 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of 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EE and 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Mechanical </a:t>
            </a:r>
            <a:r>
              <a:rPr lang="en-US" dirty="0" err="1" smtClean="0">
                <a:solidFill>
                  <a:schemeClr val="accent6">
                    <a:lumMod val="50000"/>
                  </a:schemeClr>
                </a:solidFill>
              </a:rPr>
              <a:t>Eng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for 3 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years and ~$900k M&amp;S</a:t>
            </a: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  <a:p>
            <a:pPr lvl="2" algn="just"/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Availability 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of engineering/mechanical labor may impact 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schedule</a:t>
            </a:r>
          </a:p>
          <a:p>
            <a:pPr algn="just"/>
            <a:r>
              <a:rPr lang="en-US" dirty="0" smtClean="0">
                <a:solidFill>
                  <a:srgbClr val="C00000"/>
                </a:solidFill>
              </a:rPr>
              <a:t>Significant </a:t>
            </a:r>
            <a:r>
              <a:rPr lang="en-US" dirty="0">
                <a:solidFill>
                  <a:srgbClr val="C00000"/>
                </a:solidFill>
              </a:rPr>
              <a:t>effort and resources are needed to establish experiments with protons:</a:t>
            </a:r>
          </a:p>
          <a:p>
            <a:pPr lvl="1" algn="just"/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Beam Profile Monitor; Loss Monitors; Scrapers;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Reverse-injected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pencil e- beam;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Electron lens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 Damper/anti-damper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system;</a:t>
            </a:r>
          </a:p>
          <a:p>
            <a:pPr lvl="1" algn="just"/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(besides GARD funding) collaborators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greatly help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 algn="just"/>
            <a:endParaRPr lang="en-US" dirty="0"/>
          </a:p>
          <a:p>
            <a:pPr lvl="1" algn="just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57830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IOTA/FAST Plan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ts val="3400"/>
              </a:lnSpc>
              <a:buNone/>
            </a:pPr>
            <a:r>
              <a:rPr lang="en-US" sz="32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Phase </a:t>
            </a:r>
            <a:r>
              <a:rPr lang="en-US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2: </a:t>
            </a:r>
            <a:r>
              <a:rPr lang="en-US" sz="32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FY20* - </a:t>
            </a:r>
            <a:r>
              <a:rPr lang="en-US" sz="32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 </a:t>
            </a:r>
            <a:r>
              <a:rPr lang="en-US" sz="32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FY24 </a:t>
            </a:r>
            <a:endParaRPr lang="en-US" sz="3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457200">
              <a:lnSpc>
                <a:spcPts val="3400"/>
              </a:lnSpc>
              <a:buFont typeface="+mj-lt"/>
              <a:buAutoNum type="arabicPeriod"/>
            </a:pPr>
            <a:r>
              <a:rPr lang="en-US" b="1" dirty="0" smtClean="0">
                <a:solidFill>
                  <a:srgbClr val="051BF1"/>
                </a:solidFill>
              </a:rPr>
              <a:t>Commission</a:t>
            </a:r>
            <a:r>
              <a:rPr lang="en-US" dirty="0" smtClean="0">
                <a:solidFill>
                  <a:srgbClr val="051BF1"/>
                </a:solidFill>
              </a:rPr>
              <a:t> </a:t>
            </a:r>
            <a:r>
              <a:rPr lang="en-US" dirty="0">
                <a:solidFill>
                  <a:srgbClr val="051BF1"/>
                </a:solidFill>
              </a:rPr>
              <a:t>IOTA operation with </a:t>
            </a:r>
            <a:r>
              <a:rPr lang="en-US" dirty="0" smtClean="0">
                <a:solidFill>
                  <a:srgbClr val="051BF1"/>
                </a:solidFill>
              </a:rPr>
              <a:t>70 MeV/c proton beams</a:t>
            </a:r>
            <a:endParaRPr lang="en-US" dirty="0">
              <a:solidFill>
                <a:srgbClr val="051BF1"/>
              </a:solidFill>
            </a:endParaRPr>
          </a:p>
          <a:p>
            <a:pPr marL="457200" indent="-457200">
              <a:lnSpc>
                <a:spcPts val="3400"/>
              </a:lnSpc>
              <a:buFont typeface="+mj-lt"/>
              <a:buAutoNum type="arabicPeriod"/>
            </a:pPr>
            <a:r>
              <a:rPr lang="en-US" b="1" dirty="0" smtClean="0">
                <a:solidFill>
                  <a:srgbClr val="051BF1"/>
                </a:solidFill>
              </a:rPr>
              <a:t>Research</a:t>
            </a:r>
            <a:r>
              <a:rPr lang="en-US" dirty="0" smtClean="0">
                <a:solidFill>
                  <a:srgbClr val="051BF1"/>
                </a:solidFill>
              </a:rPr>
              <a:t> space-charge compensation </a:t>
            </a:r>
            <a:r>
              <a:rPr lang="en-US" dirty="0">
                <a:solidFill>
                  <a:srgbClr val="051BF1"/>
                </a:solidFill>
              </a:rPr>
              <a:t>with nonlinear optics and electron lenses</a:t>
            </a:r>
            <a:r>
              <a:rPr lang="en-US" dirty="0" smtClean="0">
                <a:solidFill>
                  <a:srgbClr val="051BF1"/>
                </a:solidFill>
              </a:rPr>
              <a:t>.</a:t>
            </a:r>
          </a:p>
          <a:p>
            <a:pPr marL="857250" lvl="1" indent="-457200">
              <a:lnSpc>
                <a:spcPts val="3400"/>
              </a:lnSpc>
              <a:buFont typeface="+mj-lt"/>
              <a:buAutoNum type="alphaLcParenR"/>
            </a:pPr>
            <a:r>
              <a:rPr lang="en-US" dirty="0" smtClean="0"/>
              <a:t>Study </a:t>
            </a:r>
            <a:r>
              <a:rPr lang="en-US" dirty="0"/>
              <a:t>the application of space-charge compensation </a:t>
            </a:r>
            <a:r>
              <a:rPr lang="en-US" dirty="0" smtClean="0"/>
              <a:t>techniques </a:t>
            </a:r>
            <a:r>
              <a:rPr lang="en-US" dirty="0"/>
              <a:t>to next generation high intensity machines.</a:t>
            </a:r>
          </a:p>
          <a:p>
            <a:pPr marL="457200" indent="-457200">
              <a:lnSpc>
                <a:spcPts val="3400"/>
              </a:lnSpc>
              <a:buFont typeface="+mj-lt"/>
              <a:buAutoNum type="arabicPeriod"/>
            </a:pPr>
            <a:r>
              <a:rPr lang="en-US" b="1" dirty="0" smtClean="0">
                <a:solidFill>
                  <a:srgbClr val="051BF1"/>
                </a:solidFill>
              </a:rPr>
              <a:t>Expand </a:t>
            </a:r>
            <a:r>
              <a:rPr lang="en-US" b="1" dirty="0">
                <a:solidFill>
                  <a:srgbClr val="051BF1"/>
                </a:solidFill>
              </a:rPr>
              <a:t>the program </a:t>
            </a:r>
            <a:r>
              <a:rPr lang="en-US" dirty="0">
                <a:solidFill>
                  <a:srgbClr val="051BF1"/>
                </a:solidFill>
              </a:rPr>
              <a:t>beyond these high priority goals to allow Fermilab scientists and a  broader accelerator HEP community to utilize unique proton and electron beam capabilities of the </a:t>
            </a:r>
            <a:r>
              <a:rPr lang="en-US" dirty="0" smtClean="0">
                <a:solidFill>
                  <a:srgbClr val="051BF1"/>
                </a:solidFill>
              </a:rPr>
              <a:t>FAST/</a:t>
            </a:r>
            <a:r>
              <a:rPr lang="en-US" dirty="0">
                <a:solidFill>
                  <a:srgbClr val="051BF1"/>
                </a:solidFill>
              </a:rPr>
              <a:t>IOTA facility</a:t>
            </a:r>
          </a:p>
          <a:p>
            <a:pPr>
              <a:lnSpc>
                <a:spcPts val="3400"/>
              </a:lnSpc>
            </a:pP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12/17/2015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V.Shiltsev | IOTA/FAST, OHEP Briefing, Dec 17, 2015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B9D8C-2882-41F9-92E5-94261C5AF937}" type="slidenum">
              <a:rPr lang="en-US" altLang="en-US" smtClean="0"/>
              <a:pPr/>
              <a:t>6</a:t>
            </a:fld>
            <a:endParaRPr lang="en-US" altLang="en-US"/>
          </a:p>
        </p:txBody>
      </p:sp>
      <p:sp>
        <p:nvSpPr>
          <p:cNvPr id="7" name="Content Placeholder 6"/>
          <p:cNvSpPr txBox="1">
            <a:spLocks/>
          </p:cNvSpPr>
          <p:nvPr/>
        </p:nvSpPr>
        <p:spPr>
          <a:xfrm>
            <a:off x="5439456" y="413499"/>
            <a:ext cx="3377973" cy="446978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contingent on funding</a:t>
            </a:r>
          </a:p>
          <a:p>
            <a:pPr marL="0" indent="0">
              <a:buNone/>
            </a:pPr>
            <a:r>
              <a:rPr lang="en-US" sz="1800" dirty="0">
                <a:solidFill>
                  <a:srgbClr val="C00000"/>
                </a:solidFill>
              </a:rPr>
              <a:t> </a:t>
            </a:r>
            <a:r>
              <a:rPr lang="en-US" sz="1800" dirty="0" smtClean="0">
                <a:solidFill>
                  <a:srgbClr val="C00000"/>
                </a:solidFill>
              </a:rPr>
              <a:t>   (see below)</a:t>
            </a:r>
          </a:p>
        </p:txBody>
      </p:sp>
    </p:spTree>
    <p:extLst>
      <p:ext uri="{BB962C8B-B14F-4D97-AF65-F5344CB8AC3E}">
        <p14:creationId xmlns:p14="http://schemas.microsoft.com/office/powerpoint/2010/main" val="2797466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100000"/>
                <a:shade val="100000"/>
                <a:satMod val="130000"/>
              </a:schemeClr>
            </a:gs>
            <a:gs pos="100000">
              <a:schemeClr val="accent1">
                <a:tint val="50000"/>
                <a:shade val="100000"/>
                <a:satMod val="350000"/>
              </a:schemeClr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12/17/2015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V.Shiltsev | IOTA/FAST, OHEP Briefing, Dec 17, 2015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7</a:t>
            </a:fld>
            <a:endParaRPr lang="en-US" altLang="en-US"/>
          </a:p>
        </p:txBody>
      </p:sp>
      <p:sp>
        <p:nvSpPr>
          <p:cNvPr id="9" name="TextBox 8"/>
          <p:cNvSpPr txBox="1"/>
          <p:nvPr/>
        </p:nvSpPr>
        <p:spPr>
          <a:xfrm>
            <a:off x="3242511" y="985682"/>
            <a:ext cx="2332652" cy="461665"/>
          </a:xfrm>
          <a:prstGeom prst="rect">
            <a:avLst/>
          </a:prstGeom>
          <a:noFill/>
          <a:ln w="25400">
            <a:solidFill>
              <a:schemeClr val="tx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S.Nagaitsev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CAO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242511" y="1635581"/>
            <a:ext cx="2332653" cy="738664"/>
          </a:xfrm>
          <a:prstGeom prst="rect">
            <a:avLst/>
          </a:prstGeom>
          <a:noFill/>
          <a:ln w="25400">
            <a:solidFill>
              <a:schemeClr val="tx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V.Shiltsev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APC</a:t>
            </a:r>
          </a:p>
          <a:p>
            <a:pPr algn="ctr"/>
            <a:r>
              <a:rPr lang="en-US" sz="1800" dirty="0" smtClean="0"/>
              <a:t>FAST Program Director</a:t>
            </a:r>
            <a:endParaRPr lang="en-US" sz="1800" dirty="0"/>
          </a:p>
        </p:txBody>
      </p:sp>
      <p:sp>
        <p:nvSpPr>
          <p:cNvPr id="11" name="TextBox 10"/>
          <p:cNvSpPr txBox="1"/>
          <p:nvPr/>
        </p:nvSpPr>
        <p:spPr>
          <a:xfrm>
            <a:off x="106647" y="3014830"/>
            <a:ext cx="2002072" cy="1138773"/>
          </a:xfrm>
          <a:prstGeom prst="rect">
            <a:avLst/>
          </a:prstGeom>
          <a:noFill/>
          <a:ln w="25400">
            <a:solidFill>
              <a:schemeClr val="tx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J.Leibfritz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MS</a:t>
            </a:r>
          </a:p>
          <a:p>
            <a:pPr algn="ctr"/>
            <a:r>
              <a:rPr lang="en-US" sz="1600" dirty="0" smtClean="0"/>
              <a:t>Construction</a:t>
            </a:r>
          </a:p>
          <a:p>
            <a:pPr algn="ctr"/>
            <a:r>
              <a:rPr lang="en-US" sz="1600" dirty="0" smtClean="0"/>
              <a:t>Installation, </a:t>
            </a:r>
            <a:r>
              <a:rPr lang="en-US" sz="1600" dirty="0" err="1" smtClean="0"/>
              <a:t>Engin’ng</a:t>
            </a:r>
            <a:endParaRPr lang="en-US" sz="1600" dirty="0" smtClean="0"/>
          </a:p>
          <a:p>
            <a:pPr algn="ctr"/>
            <a:r>
              <a:rPr lang="en-US" sz="1600" dirty="0"/>
              <a:t>F</a:t>
            </a:r>
            <a:r>
              <a:rPr lang="en-US" sz="1600" dirty="0" smtClean="0"/>
              <a:t>acility Operations</a:t>
            </a:r>
            <a:endParaRPr lang="en-US" sz="1600" dirty="0"/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433777" y="15177"/>
            <a:ext cx="7842476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004C97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lang="en-US" sz="3800" dirty="0" smtClean="0"/>
              <a:t>FAST Program Organization</a:t>
            </a:r>
            <a:endParaRPr lang="en-US" sz="3800" b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245815" y="2992969"/>
            <a:ext cx="2036937" cy="1138773"/>
          </a:xfrm>
          <a:prstGeom prst="rect">
            <a:avLst/>
          </a:prstGeom>
          <a:noFill/>
          <a:ln w="25400">
            <a:solidFill>
              <a:schemeClr val="tx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A.Valishev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APC</a:t>
            </a:r>
          </a:p>
          <a:p>
            <a:pPr algn="ctr"/>
            <a:r>
              <a:rPr lang="en-US" sz="1600" dirty="0" smtClean="0"/>
              <a:t>IOTA Construction</a:t>
            </a:r>
          </a:p>
          <a:p>
            <a:pPr algn="ctr"/>
            <a:r>
              <a:rPr lang="en-US" sz="1600" dirty="0" smtClean="0"/>
              <a:t>Commissioning </a:t>
            </a:r>
          </a:p>
          <a:p>
            <a:pPr algn="ctr"/>
            <a:r>
              <a:rPr lang="en-US" sz="1600" dirty="0" smtClean="0"/>
              <a:t>Beam Operations</a:t>
            </a:r>
            <a:endParaRPr lang="en-US" sz="1600" dirty="0"/>
          </a:p>
        </p:txBody>
      </p:sp>
      <p:sp>
        <p:nvSpPr>
          <p:cNvPr id="16" name="TextBox 15"/>
          <p:cNvSpPr txBox="1"/>
          <p:nvPr/>
        </p:nvSpPr>
        <p:spPr>
          <a:xfrm>
            <a:off x="2367116" y="4269387"/>
            <a:ext cx="1791477" cy="800219"/>
          </a:xfrm>
          <a:prstGeom prst="rect">
            <a:avLst/>
          </a:prstGeom>
          <a:noFill/>
          <a:ln w="25400">
            <a:solidFill>
              <a:schemeClr val="tx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D.Broemmelsiek</a:t>
            </a:r>
            <a:endParaRPr lang="en-US" sz="1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sz="1400" dirty="0" smtClean="0"/>
              <a:t>Beam Commissioning </a:t>
            </a:r>
          </a:p>
          <a:p>
            <a:pPr algn="ctr"/>
            <a:r>
              <a:rPr lang="en-US" sz="1400" dirty="0" smtClean="0"/>
              <a:t>Beam Operations</a:t>
            </a:r>
            <a:endParaRPr lang="en-US" sz="1400" dirty="0"/>
          </a:p>
        </p:txBody>
      </p:sp>
      <p:sp>
        <p:nvSpPr>
          <p:cNvPr id="17" name="TextBox 16"/>
          <p:cNvSpPr txBox="1"/>
          <p:nvPr/>
        </p:nvSpPr>
        <p:spPr>
          <a:xfrm>
            <a:off x="2357788" y="5224078"/>
            <a:ext cx="1791476" cy="800219"/>
          </a:xfrm>
          <a:prstGeom prst="rect">
            <a:avLst/>
          </a:prstGeom>
          <a:noFill/>
          <a:ln w="25400">
            <a:solidFill>
              <a:schemeClr val="tx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E.Prebys</a:t>
            </a:r>
            <a:r>
              <a:rPr lang="en-US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APC</a:t>
            </a:r>
          </a:p>
          <a:p>
            <a:pPr algn="ctr"/>
            <a:r>
              <a:rPr lang="en-US" sz="1400" dirty="0" smtClean="0"/>
              <a:t>RFQ Re-</a:t>
            </a:r>
            <a:r>
              <a:rPr lang="en-US" sz="1400" dirty="0" err="1" smtClean="0"/>
              <a:t>Commiss’ing</a:t>
            </a:r>
            <a:r>
              <a:rPr lang="en-US" sz="1400" dirty="0" smtClean="0"/>
              <a:t> </a:t>
            </a:r>
          </a:p>
          <a:p>
            <a:pPr algn="ctr"/>
            <a:r>
              <a:rPr lang="en-US" sz="1400" dirty="0" smtClean="0"/>
              <a:t>RFQ Relocation</a:t>
            </a:r>
            <a:endParaRPr lang="en-US" sz="1400" dirty="0"/>
          </a:p>
        </p:txBody>
      </p:sp>
      <p:sp>
        <p:nvSpPr>
          <p:cNvPr id="20" name="TextBox 19"/>
          <p:cNvSpPr txBox="1"/>
          <p:nvPr/>
        </p:nvSpPr>
        <p:spPr>
          <a:xfrm>
            <a:off x="4408838" y="2992969"/>
            <a:ext cx="2036937" cy="892552"/>
          </a:xfrm>
          <a:prstGeom prst="rect">
            <a:avLst/>
          </a:prstGeom>
          <a:noFill/>
          <a:ln w="25400">
            <a:solidFill>
              <a:schemeClr val="tx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A.Valishev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APC</a:t>
            </a:r>
          </a:p>
          <a:p>
            <a:pPr algn="ctr"/>
            <a:r>
              <a:rPr lang="en-US" sz="1600" dirty="0" smtClean="0"/>
              <a:t>Intensity Frontier </a:t>
            </a:r>
            <a:r>
              <a:rPr lang="en-US" sz="1600" dirty="0" err="1" smtClean="0"/>
              <a:t>Exps</a:t>
            </a:r>
            <a:endParaRPr lang="en-US" sz="1600" dirty="0" smtClean="0"/>
          </a:p>
          <a:p>
            <a:pPr algn="ctr"/>
            <a:r>
              <a:rPr lang="en-US" sz="1600" dirty="0" smtClean="0"/>
              <a:t>Space-Charge </a:t>
            </a:r>
            <a:r>
              <a:rPr lang="en-US" sz="1600" dirty="0" err="1" smtClean="0"/>
              <a:t>Collab’n</a:t>
            </a:r>
            <a:endParaRPr lang="en-US" sz="1600" dirty="0" smtClean="0"/>
          </a:p>
        </p:txBody>
      </p:sp>
      <p:sp>
        <p:nvSpPr>
          <p:cNvPr id="21" name="TextBox 20"/>
          <p:cNvSpPr txBox="1"/>
          <p:nvPr/>
        </p:nvSpPr>
        <p:spPr>
          <a:xfrm>
            <a:off x="6571407" y="2992969"/>
            <a:ext cx="2506828" cy="1138773"/>
          </a:xfrm>
          <a:prstGeom prst="rect">
            <a:avLst/>
          </a:prstGeom>
          <a:noFill/>
          <a:ln w="25400">
            <a:solidFill>
              <a:schemeClr val="tx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S.Chattopadhyay,NIU</a:t>
            </a:r>
            <a:endParaRPr lang="en-US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sz="1600" dirty="0" smtClean="0"/>
              <a:t>Advanced Physics </a:t>
            </a:r>
            <a:r>
              <a:rPr lang="en-US" sz="1600" dirty="0" err="1" smtClean="0"/>
              <a:t>Exp’s</a:t>
            </a:r>
            <a:endParaRPr lang="en-US" sz="1600" dirty="0" smtClean="0"/>
          </a:p>
          <a:p>
            <a:pPr algn="ctr"/>
            <a:r>
              <a:rPr lang="en-US" sz="1600" dirty="0" smtClean="0"/>
              <a:t>University Collaborations</a:t>
            </a:r>
          </a:p>
          <a:p>
            <a:pPr algn="ctr"/>
            <a:r>
              <a:rPr lang="en-US" sz="1600" dirty="0" smtClean="0"/>
              <a:t>International Collaborations</a:t>
            </a:r>
            <a:endParaRPr lang="en-US" sz="1600" dirty="0"/>
          </a:p>
        </p:txBody>
      </p:sp>
      <p:sp>
        <p:nvSpPr>
          <p:cNvPr id="22" name="TextBox 21"/>
          <p:cNvSpPr txBox="1"/>
          <p:nvPr/>
        </p:nvSpPr>
        <p:spPr>
          <a:xfrm>
            <a:off x="4486732" y="4965308"/>
            <a:ext cx="1847463" cy="800219"/>
          </a:xfrm>
          <a:prstGeom prst="rect">
            <a:avLst/>
          </a:prstGeom>
          <a:noFill/>
          <a:ln w="25400">
            <a:solidFill>
              <a:schemeClr val="tx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G.Stancari</a:t>
            </a:r>
            <a:r>
              <a:rPr lang="en-US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APC</a:t>
            </a:r>
          </a:p>
          <a:p>
            <a:pPr algn="ctr"/>
            <a:r>
              <a:rPr lang="en-US" sz="1400" dirty="0"/>
              <a:t>e</a:t>
            </a:r>
            <a:r>
              <a:rPr lang="en-US" sz="1400" dirty="0" smtClean="0"/>
              <a:t>-lens program, Space -Charge Compensation</a:t>
            </a:r>
            <a:endParaRPr lang="en-US" sz="1400" dirty="0"/>
          </a:p>
        </p:txBody>
      </p:sp>
      <p:sp>
        <p:nvSpPr>
          <p:cNvPr id="23" name="Rectangle 22"/>
          <p:cNvSpPr/>
          <p:nvPr/>
        </p:nvSpPr>
        <p:spPr>
          <a:xfrm>
            <a:off x="46656" y="2511452"/>
            <a:ext cx="4264090" cy="3600100"/>
          </a:xfrm>
          <a:prstGeom prst="rect">
            <a:avLst/>
          </a:prstGeom>
          <a:noFill/>
          <a:ln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4349867" y="2513779"/>
            <a:ext cx="4766140" cy="3597773"/>
          </a:xfrm>
          <a:prstGeom prst="rect">
            <a:avLst/>
          </a:prstGeom>
          <a:noFill/>
          <a:ln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62556" y="2471944"/>
            <a:ext cx="43634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Construction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 and </a:t>
            </a:r>
            <a:r>
              <a:rPr lang="en-US" u="sng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Commissioning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endParaRPr lang="en-US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296220" y="2491724"/>
            <a:ext cx="30596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Beam Physics </a:t>
            </a:r>
            <a:r>
              <a:rPr lang="en-US" u="sng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Research</a:t>
            </a:r>
            <a:endParaRPr lang="en-US" u="sng" dirty="0"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485899" y="4025055"/>
            <a:ext cx="1847462" cy="800219"/>
          </a:xfrm>
          <a:prstGeom prst="rect">
            <a:avLst/>
          </a:prstGeom>
          <a:noFill/>
          <a:ln w="25400">
            <a:solidFill>
              <a:schemeClr val="tx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A.Valishev</a:t>
            </a:r>
            <a:r>
              <a:rPr lang="en-US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APC</a:t>
            </a:r>
          </a:p>
          <a:p>
            <a:pPr algn="ctr"/>
            <a:r>
              <a:rPr lang="en-US" sz="1400" dirty="0" err="1" smtClean="0"/>
              <a:t>Integrable</a:t>
            </a:r>
            <a:r>
              <a:rPr lang="en-US" sz="1400" dirty="0" smtClean="0"/>
              <a:t> Optics experiments (e-/p+)</a:t>
            </a:r>
            <a:endParaRPr lang="en-US" sz="1400" dirty="0"/>
          </a:p>
        </p:txBody>
      </p:sp>
      <p:sp>
        <p:nvSpPr>
          <p:cNvPr id="28" name="TextBox 27"/>
          <p:cNvSpPr txBox="1"/>
          <p:nvPr/>
        </p:nvSpPr>
        <p:spPr>
          <a:xfrm>
            <a:off x="6988175" y="4224817"/>
            <a:ext cx="1915337" cy="1785104"/>
          </a:xfrm>
          <a:prstGeom prst="rect">
            <a:avLst/>
          </a:prstGeom>
          <a:noFill/>
          <a:ln w="25400">
            <a:solidFill>
              <a:schemeClr val="tx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800" dirty="0" err="1" smtClean="0"/>
              <a:t>Opt.Stoch.Cooling</a:t>
            </a:r>
            <a:endParaRPr lang="en-US" sz="1800" dirty="0" smtClean="0"/>
          </a:p>
          <a:p>
            <a:pPr algn="ctr"/>
            <a:r>
              <a:rPr lang="en-US" sz="1400" dirty="0" smtClean="0"/>
              <a:t>(</a:t>
            </a:r>
            <a:r>
              <a:rPr lang="en-US" sz="1400" dirty="0" err="1" smtClean="0"/>
              <a:t>V.Lebedev</a:t>
            </a:r>
            <a:r>
              <a:rPr lang="en-US" sz="1400" dirty="0" smtClean="0"/>
              <a:t>, et. al) </a:t>
            </a:r>
          </a:p>
          <a:p>
            <a:pPr algn="ctr"/>
            <a:r>
              <a:rPr lang="en-US" sz="1800" dirty="0" smtClean="0"/>
              <a:t>Single e- Correl.</a:t>
            </a:r>
            <a:endParaRPr lang="en-US" sz="1800" dirty="0"/>
          </a:p>
          <a:p>
            <a:pPr algn="ctr"/>
            <a:r>
              <a:rPr lang="en-US" sz="1400" dirty="0" smtClean="0"/>
              <a:t>(</a:t>
            </a:r>
            <a:r>
              <a:rPr lang="en-US" sz="1400" dirty="0" err="1" smtClean="0"/>
              <a:t>Swapan</a:t>
            </a:r>
            <a:r>
              <a:rPr lang="en-US" sz="1400" dirty="0" smtClean="0"/>
              <a:t> C., </a:t>
            </a:r>
            <a:r>
              <a:rPr lang="en-US" sz="1400" dirty="0"/>
              <a:t>et. al) </a:t>
            </a:r>
          </a:p>
          <a:p>
            <a:pPr algn="ctr"/>
            <a:r>
              <a:rPr lang="en-US" sz="1800" dirty="0" smtClean="0"/>
              <a:t>Channeling X-ray</a:t>
            </a:r>
            <a:endParaRPr lang="en-US" sz="1800" dirty="0"/>
          </a:p>
          <a:p>
            <a:pPr algn="ctr"/>
            <a:r>
              <a:rPr lang="en-US" sz="1400" dirty="0" smtClean="0"/>
              <a:t>(</a:t>
            </a:r>
            <a:r>
              <a:rPr lang="en-US" sz="1400" dirty="0" err="1" smtClean="0"/>
              <a:t>P.Piot</a:t>
            </a:r>
            <a:r>
              <a:rPr lang="en-US" sz="1400" dirty="0" smtClean="0"/>
              <a:t>, </a:t>
            </a:r>
            <a:r>
              <a:rPr lang="en-US" sz="1400" dirty="0"/>
              <a:t>et. al) </a:t>
            </a:r>
          </a:p>
          <a:p>
            <a:pPr algn="ctr"/>
            <a:r>
              <a:rPr lang="en-US" sz="1400" b="1" dirty="0"/>
              <a:t>o</a:t>
            </a:r>
            <a:r>
              <a:rPr lang="en-US" sz="1400" b="1" dirty="0" smtClean="0"/>
              <a:t>ther experiments</a:t>
            </a:r>
            <a:endParaRPr lang="en-US" sz="1400" b="1" dirty="0"/>
          </a:p>
        </p:txBody>
      </p:sp>
      <p:sp>
        <p:nvSpPr>
          <p:cNvPr id="29" name="TextBox 28"/>
          <p:cNvSpPr txBox="1"/>
          <p:nvPr/>
        </p:nvSpPr>
        <p:spPr>
          <a:xfrm>
            <a:off x="208247" y="4267644"/>
            <a:ext cx="1791477" cy="800219"/>
          </a:xfrm>
          <a:prstGeom prst="rect">
            <a:avLst/>
          </a:prstGeom>
          <a:noFill/>
          <a:ln w="25400">
            <a:solidFill>
              <a:schemeClr val="tx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E.Harms</a:t>
            </a:r>
            <a:endParaRPr lang="en-US" sz="1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sz="1400" dirty="0" smtClean="0"/>
              <a:t>SRF</a:t>
            </a:r>
            <a:r>
              <a:rPr lang="en-US" sz="1400" dirty="0" smtClean="0"/>
              <a:t> Installation </a:t>
            </a:r>
            <a:endParaRPr lang="en-US" sz="1400" dirty="0" smtClean="0"/>
          </a:p>
          <a:p>
            <a:pPr algn="ctr"/>
            <a:r>
              <a:rPr lang="en-US" sz="1400" dirty="0" smtClean="0"/>
              <a:t>SRF Commissioning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43016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Resources for FAST/IOTA at FNAL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7930" y="867068"/>
            <a:ext cx="8915400" cy="5421764"/>
          </a:xfrm>
        </p:spPr>
        <p:txBody>
          <a:bodyPr/>
          <a:lstStyle/>
          <a:p>
            <a:r>
              <a:rPr lang="en-US" dirty="0" smtClean="0">
                <a:solidFill>
                  <a:srgbClr val="003087"/>
                </a:solidFill>
              </a:rPr>
              <a:t>FAST/IOTA is a significant and recognized effort at </a:t>
            </a:r>
            <a:r>
              <a:rPr lang="en-US" dirty="0" err="1" smtClean="0">
                <a:solidFill>
                  <a:srgbClr val="003087"/>
                </a:solidFill>
              </a:rPr>
              <a:t>Fermilab</a:t>
            </a:r>
            <a:r>
              <a:rPr lang="en-US" dirty="0" smtClean="0">
                <a:solidFill>
                  <a:srgbClr val="003087"/>
                </a:solidFill>
              </a:rPr>
              <a:t> – one of the Director’s </a:t>
            </a:r>
            <a:r>
              <a:rPr lang="en-US" dirty="0" smtClean="0">
                <a:solidFill>
                  <a:srgbClr val="C00000"/>
                </a:solidFill>
              </a:rPr>
              <a:t>“Top 10 </a:t>
            </a:r>
            <a:r>
              <a:rPr lang="en-US" dirty="0" err="1" smtClean="0">
                <a:solidFill>
                  <a:srgbClr val="C00000"/>
                </a:solidFill>
              </a:rPr>
              <a:t>Fermilab</a:t>
            </a:r>
            <a:r>
              <a:rPr lang="en-US" dirty="0" smtClean="0">
                <a:solidFill>
                  <a:srgbClr val="C00000"/>
                </a:solidFill>
              </a:rPr>
              <a:t> Priorities”</a:t>
            </a:r>
            <a:endParaRPr lang="en-US" dirty="0" smtClean="0"/>
          </a:p>
          <a:p>
            <a:r>
              <a:rPr lang="en-US" dirty="0" smtClean="0">
                <a:solidFill>
                  <a:srgbClr val="003087"/>
                </a:solidFill>
              </a:rPr>
              <a:t>Quite complex now:</a:t>
            </a:r>
          </a:p>
          <a:p>
            <a:pPr lvl="1"/>
            <a:r>
              <a:rPr lang="en-US" sz="2000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Construction, installation, commissioning, research</a:t>
            </a:r>
          </a:p>
          <a:p>
            <a:r>
              <a:rPr lang="en-US" dirty="0" smtClean="0">
                <a:solidFill>
                  <a:srgbClr val="003087"/>
                </a:solidFill>
              </a:rPr>
              <a:t>FAST/IOTA Department in Accelerator Division / Accelerator Physics Center </a:t>
            </a:r>
            <a:r>
              <a:rPr lang="en-US" dirty="0" smtClean="0"/>
              <a:t>– </a:t>
            </a:r>
            <a:r>
              <a:rPr lang="en-US" dirty="0" smtClean="0">
                <a:solidFill>
                  <a:srgbClr val="C00000"/>
                </a:solidFill>
              </a:rPr>
              <a:t>led by Dr. Alexander </a:t>
            </a:r>
            <a:r>
              <a:rPr lang="en-US" dirty="0" err="1" smtClean="0">
                <a:solidFill>
                  <a:srgbClr val="C00000"/>
                </a:solidFill>
              </a:rPr>
              <a:t>Valishev</a:t>
            </a:r>
            <a:endParaRPr lang="en-US" dirty="0" smtClean="0">
              <a:solidFill>
                <a:srgbClr val="C00000"/>
              </a:solidFill>
            </a:endParaRPr>
          </a:p>
          <a:p>
            <a:pPr lvl="1"/>
            <a:r>
              <a:rPr lang="en-US" sz="2000" dirty="0" smtClean="0"/>
              <a:t>Department of 15 (scientists, engineering physicists, engineers, technicians)</a:t>
            </a:r>
          </a:p>
          <a:p>
            <a:pPr lvl="1"/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Mission: IOTA/FAST construction, operation, and research</a:t>
            </a:r>
          </a:p>
          <a:p>
            <a:pPr lvl="1"/>
            <a:r>
              <a:rPr lang="en-US" sz="2000" dirty="0" smtClean="0"/>
              <a:t>Other involvements (fractions on LCLS-II/CMTS, PXIE, LARP, LDRD)</a:t>
            </a:r>
          </a:p>
          <a:p>
            <a:pPr lvl="1"/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 graduate students</a:t>
            </a:r>
          </a:p>
          <a:p>
            <a:r>
              <a:rPr lang="en-US" dirty="0" smtClean="0">
                <a:solidFill>
                  <a:srgbClr val="003087"/>
                </a:solidFill>
              </a:rPr>
              <a:t>Support of AD service departments</a:t>
            </a:r>
          </a:p>
          <a:p>
            <a:pPr lvl="1"/>
            <a:r>
              <a:rPr lang="en-US" sz="2000" dirty="0" smtClean="0"/>
              <a:t>Mechanical Support, Electrical Eng. support, Controls, </a:t>
            </a:r>
            <a:r>
              <a:rPr lang="en-US" sz="2000" dirty="0" err="1" smtClean="0"/>
              <a:t>Cryo</a:t>
            </a:r>
            <a:r>
              <a:rPr lang="en-US" sz="2000" dirty="0" smtClean="0"/>
              <a:t>, ESH, </a:t>
            </a:r>
            <a:r>
              <a:rPr lang="en-US" sz="2000" dirty="0" err="1" smtClean="0"/>
              <a:t>etc</a:t>
            </a:r>
            <a:endParaRPr lang="en-US" sz="2000" dirty="0" smtClean="0"/>
          </a:p>
          <a:p>
            <a:r>
              <a:rPr lang="en-US" dirty="0">
                <a:solidFill>
                  <a:srgbClr val="003087"/>
                </a:solidFill>
              </a:rPr>
              <a:t>Support of </a:t>
            </a:r>
            <a:r>
              <a:rPr lang="en-US" dirty="0" smtClean="0">
                <a:solidFill>
                  <a:srgbClr val="003087"/>
                </a:solidFill>
              </a:rPr>
              <a:t>TD </a:t>
            </a:r>
            <a:r>
              <a:rPr lang="en-US" sz="2000" dirty="0" smtClean="0"/>
              <a:t>(Magnets department)</a:t>
            </a:r>
            <a:endParaRPr lang="en-US" sz="2000" dirty="0"/>
          </a:p>
          <a:p>
            <a:pPr lvl="1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12/17/2015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V.Shiltsev | IOTA/FAST, OHEP Briefing, Dec 17, 2015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B9D8C-2882-41F9-92E5-94261C5AF937}" type="slidenum">
              <a:rPr lang="en-US" altLang="en-US" smtClean="0"/>
              <a:pPr/>
              <a:t>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29661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543039"/>
            <a:ext cx="8686800" cy="641739"/>
          </a:xfrm>
          <a:solidFill>
            <a:schemeClr val="bg2"/>
          </a:solidFill>
        </p:spPr>
        <p:txBody>
          <a:bodyPr/>
          <a:lstStyle/>
          <a:p>
            <a:pPr algn="ctr"/>
            <a:r>
              <a:rPr lang="en-US" sz="3600" dirty="0" err="1" smtClean="0">
                <a:sym typeface="Wingdings"/>
              </a:rPr>
              <a:t>Fermilab</a:t>
            </a:r>
            <a:r>
              <a:rPr lang="en-US" sz="3600" dirty="0" smtClean="0">
                <a:sym typeface="Wingdings"/>
              </a:rPr>
              <a:t> Accelerator Science and Technology </a:t>
            </a:r>
            <a:r>
              <a:rPr lang="en-US" sz="3600" dirty="0" smtClean="0">
                <a:sym typeface="Wingdings"/>
              </a:rPr>
              <a:t>facility </a:t>
            </a:r>
            <a:r>
              <a:rPr lang="en-US" sz="3200" dirty="0" smtClean="0">
                <a:sym typeface="Wingdings"/>
              </a:rPr>
              <a:t>(</a:t>
            </a:r>
            <a:r>
              <a:rPr lang="en-US" sz="3600" dirty="0" smtClean="0">
                <a:sym typeface="Wingdings"/>
              </a:rPr>
              <a:t> FAST )</a:t>
            </a:r>
            <a:endParaRPr lang="en-US" sz="36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12/17/2015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V.Shiltsev | IOTA/FAST, OHEP Briefing, Dec 17, 2015</a:t>
            </a:r>
            <a:endParaRPr lang="en-US">
              <a:latin typeface="+mn-l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A26155-0DCC-45D2-90B6-32F65F3F6C0F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15" y="1223143"/>
            <a:ext cx="9078161" cy="2287524"/>
          </a:xfrm>
          <a:prstGeom prst="rect">
            <a:avLst/>
          </a:prstGeom>
        </p:spPr>
      </p:pic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6228" y="3387002"/>
            <a:ext cx="9137771" cy="2873839"/>
          </a:xfrm>
          <a:solidFill>
            <a:schemeClr val="bg1"/>
          </a:solidFill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b="1" i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Construction: </a:t>
            </a:r>
          </a:p>
          <a:p>
            <a:pPr lvl="1">
              <a:lnSpc>
                <a:spcPct val="150000"/>
              </a:lnSpc>
            </a:pPr>
            <a:r>
              <a:rPr lang="en-US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DOE/OHEP proposal (2014): </a:t>
            </a:r>
            <a:r>
              <a:rPr lang="en-US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est. 18.7M$ over 2015-2017</a:t>
            </a:r>
          </a:p>
          <a:p>
            <a:pPr lvl="1">
              <a:lnSpc>
                <a:spcPct val="150000"/>
              </a:lnSpc>
            </a:pPr>
            <a:r>
              <a:rPr lang="en-US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Funded by GARD, no extra $$, limited and flat support </a:t>
            </a:r>
          </a:p>
          <a:p>
            <a:pPr lvl="2">
              <a:lnSpc>
                <a:spcPct val="150000"/>
              </a:lnSpc>
            </a:pPr>
            <a:r>
              <a:rPr lang="en-US" b="1" u="sng" dirty="0" smtClean="0">
                <a:solidFill>
                  <a:srgbClr val="00308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FY16</a:t>
            </a:r>
            <a:r>
              <a:rPr lang="en-US" u="sng" dirty="0" smtClean="0">
                <a:solidFill>
                  <a:srgbClr val="00308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u="sng" dirty="0" smtClean="0">
                <a:solidFill>
                  <a:srgbClr val="003087"/>
                </a:solidFill>
              </a:rPr>
              <a:t>9.6FTEs+726k$M&amp;S=2,060k</a:t>
            </a:r>
            <a:r>
              <a:rPr lang="en-US" u="sng" dirty="0">
                <a:solidFill>
                  <a:srgbClr val="003087"/>
                </a:solidFill>
              </a:rPr>
              <a:t>$ </a:t>
            </a:r>
            <a:r>
              <a:rPr lang="en-US" u="sng" dirty="0" smtClean="0">
                <a:solidFill>
                  <a:srgbClr val="003087"/>
                </a:solidFill>
              </a:rPr>
              <a:t>direct, or about 3.5M$ fully loaded</a:t>
            </a:r>
            <a:endParaRPr lang="en-US" u="sng" dirty="0" smtClean="0">
              <a:solidFill>
                <a:srgbClr val="00308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>
              <a:lnSpc>
                <a:spcPct val="150000"/>
              </a:lnSpc>
            </a:pPr>
            <a:r>
              <a:rPr lang="en-US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ignificant schedule slip w.r.t. “original optimistic plan” (ca Q1 2014)  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044927" y="3805083"/>
            <a:ext cx="104515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>
                <a:solidFill>
                  <a:srgbClr val="C00000"/>
                </a:solidFill>
              </a:rPr>
              <a:t>s</a:t>
            </a:r>
            <a:r>
              <a:rPr lang="en-US" sz="1600" i="1" dirty="0" smtClean="0">
                <a:solidFill>
                  <a:srgbClr val="C00000"/>
                </a:solidFill>
              </a:rPr>
              <a:t>tart R&amp;D </a:t>
            </a:r>
          </a:p>
          <a:p>
            <a:r>
              <a:rPr lang="en-US" sz="1600" i="1" dirty="0" smtClean="0">
                <a:solidFill>
                  <a:srgbClr val="C00000"/>
                </a:solidFill>
              </a:rPr>
              <a:t>e-</a:t>
            </a:r>
            <a:r>
              <a:rPr lang="en-US" sz="1600" dirty="0" smtClean="0">
                <a:solidFill>
                  <a:srgbClr val="C00000"/>
                </a:solidFill>
              </a:rPr>
              <a:t> 2017</a:t>
            </a:r>
          </a:p>
          <a:p>
            <a:r>
              <a:rPr lang="en-US" sz="1600" i="1" dirty="0">
                <a:solidFill>
                  <a:srgbClr val="C00000"/>
                </a:solidFill>
              </a:rPr>
              <a:t>p</a:t>
            </a:r>
            <a:r>
              <a:rPr lang="en-US" sz="1600" i="1" dirty="0" smtClean="0">
                <a:solidFill>
                  <a:srgbClr val="C00000"/>
                </a:solidFill>
              </a:rPr>
              <a:t>+</a:t>
            </a:r>
            <a:r>
              <a:rPr lang="en-US" sz="1600" dirty="0" smtClean="0">
                <a:solidFill>
                  <a:srgbClr val="C00000"/>
                </a:solidFill>
              </a:rPr>
              <a:t>2018</a:t>
            </a:r>
            <a:endParaRPr lang="en-US" sz="1600" dirty="0">
              <a:solidFill>
                <a:srgbClr val="C00000"/>
              </a:solidFill>
            </a:endParaRPr>
          </a:p>
        </p:txBody>
      </p:sp>
      <p:sp>
        <p:nvSpPr>
          <p:cNvPr id="10" name="Left Brace 9"/>
          <p:cNvSpPr/>
          <p:nvPr/>
        </p:nvSpPr>
        <p:spPr>
          <a:xfrm>
            <a:off x="7933030" y="3729823"/>
            <a:ext cx="223794" cy="981519"/>
          </a:xfrm>
          <a:prstGeom prst="leftBrace">
            <a:avLst>
              <a:gd name="adj1" fmla="val 8333"/>
              <a:gd name="adj2" fmla="val 50951"/>
            </a:avLst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9943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NAL_TemplateMac_060514">
  <a:themeElements>
    <a:clrScheme name="Fermilab">
      <a:dk1>
        <a:srgbClr val="004C97"/>
      </a:dk1>
      <a:lt1>
        <a:srgbClr val="FFFFFF"/>
      </a:lt1>
      <a:dk2>
        <a:srgbClr val="004C9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40404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1" id="{FA6561EA-5476-4052-84D7-7BCA5B4A2A6E}" vid="{B6CED81E-951A-4DFA-9287-6DC86C25A1D3}"/>
    </a:ext>
  </a:extLst>
</a:theme>
</file>

<file path=ppt/theme/theme2.xml><?xml version="1.0" encoding="utf-8"?>
<a:theme xmlns:a="http://schemas.openxmlformats.org/drawingml/2006/main" name="Fermilab: Footer Only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1" id="{FA6561EA-5476-4052-84D7-7BCA5B4A2A6E}" vid="{3CED6F7E-0C40-4358-9557-CEEF733EC329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6376</TotalTime>
  <Words>3033</Words>
  <Application>Microsoft Office PowerPoint</Application>
  <PresentationFormat>On-screen Show (4:3)</PresentationFormat>
  <Paragraphs>596</Paragraphs>
  <Slides>52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52</vt:i4>
      </vt:variant>
    </vt:vector>
  </HeadingPairs>
  <TitlesOfParts>
    <vt:vector size="67" baseType="lpstr">
      <vt:lpstr>ＭＳ Ｐゴシック</vt:lpstr>
      <vt:lpstr>ＭＳ Ｐゴシック</vt:lpstr>
      <vt:lpstr>Arial</vt:lpstr>
      <vt:lpstr>Calibri</vt:lpstr>
      <vt:lpstr>Century Gothic</vt:lpstr>
      <vt:lpstr>Constantia</vt:lpstr>
      <vt:lpstr>Geneva</vt:lpstr>
      <vt:lpstr>Helvetica</vt:lpstr>
      <vt:lpstr>Lucida Grande</vt:lpstr>
      <vt:lpstr>Symbol</vt:lpstr>
      <vt:lpstr>Times</vt:lpstr>
      <vt:lpstr>Times New Roman</vt:lpstr>
      <vt:lpstr>Wingdings</vt:lpstr>
      <vt:lpstr>FNAL_TemplateMac_060514</vt:lpstr>
      <vt:lpstr>Fermilab: Footer Only</vt:lpstr>
      <vt:lpstr>Accelerator and Beam Physics Program at IOTA/FAST: Status and Plans</vt:lpstr>
      <vt:lpstr>Content</vt:lpstr>
      <vt:lpstr>IOTA/FAST in the GARD Program</vt:lpstr>
      <vt:lpstr>IOTA @ Fermilab Accelerator Science and Technology </vt:lpstr>
      <vt:lpstr>IOTA/FAST Plan</vt:lpstr>
      <vt:lpstr>IOTA/FAST Plan</vt:lpstr>
      <vt:lpstr>PowerPoint Presentation</vt:lpstr>
      <vt:lpstr>Resources for FAST/IOTA at FNAL</vt:lpstr>
      <vt:lpstr>Fermilab Accelerator Science and Technology facility ( FAST )</vt:lpstr>
      <vt:lpstr>IOTA/FAST Research Start vs $$ </vt:lpstr>
      <vt:lpstr>(2)  FAST /IOTA in 2015</vt:lpstr>
      <vt:lpstr>IOTA Electron Injector @ FAST</vt:lpstr>
      <vt:lpstr>20MeV e- beam through FAST injector</vt:lpstr>
      <vt:lpstr>e- Photo Injector: characterization</vt:lpstr>
      <vt:lpstr>First Beam to Low Energy Absorber</vt:lpstr>
      <vt:lpstr>Energy Measurement: Beam thru Dipole</vt:lpstr>
      <vt:lpstr>Tesla cavity/CC2 ransfer matrix measurement</vt:lpstr>
      <vt:lpstr>FY15 e- Injector Commissioning Activities</vt:lpstr>
      <vt:lpstr>IOTA Ring</vt:lpstr>
      <vt:lpstr>IOTA Layout</vt:lpstr>
      <vt:lpstr>IOTA Progress in FY15 (what’s for FY16)</vt:lpstr>
      <vt:lpstr>IOTA Status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IOTA Staging – Phase II</vt:lpstr>
      <vt:lpstr>IOTA Proton Injector</vt:lpstr>
      <vt:lpstr>FAST Proton Injector: Plan</vt:lpstr>
      <vt:lpstr>PowerPoint Presentation</vt:lpstr>
      <vt:lpstr>(3)  FAST /IOTA in FY2016</vt:lpstr>
      <vt:lpstr>High Energy Beamline and Enclosure (FY16)</vt:lpstr>
      <vt:lpstr>FAST Schedule in FY16</vt:lpstr>
      <vt:lpstr>Octupoles for IOTA Quasi-Integrable System</vt:lpstr>
      <vt:lpstr>Nonlinear Magnet for Integrable IOTA</vt:lpstr>
      <vt:lpstr>(4)  FAST /IOTA in FY2017 and beyond, R&amp;D, Collaborations</vt:lpstr>
      <vt:lpstr>To  Start IOTA p+ in FY19 : Add’l Resource Table</vt:lpstr>
      <vt:lpstr>IOTA Research: Beam Physics Drivers</vt:lpstr>
      <vt:lpstr>IOTA Electron Lens: Design Simulations</vt:lpstr>
      <vt:lpstr>Scientific IOTA Collaboration Formed</vt:lpstr>
      <vt:lpstr>IOTA Science Workshop – April 2015</vt:lpstr>
      <vt:lpstr>What Collaborators Bring to IOTA/FAST: Resources</vt:lpstr>
      <vt:lpstr>Simulations of Space Charge Effects on  Beam Dynamics in the IOTA Ring</vt:lpstr>
      <vt:lpstr>SYNERGIA: 100 turns @ 14 mA – p+ beam is stable</vt:lpstr>
      <vt:lpstr>WARP simulations of IOTA (ring)</vt:lpstr>
      <vt:lpstr>Students at IOTA/FAST</vt:lpstr>
      <vt:lpstr>IOTA/FAST Publications (since ~ Nov’14)</vt:lpstr>
      <vt:lpstr>Summary</vt:lpstr>
      <vt:lpstr>Summary – 2</vt:lpstr>
    </vt:vector>
  </TitlesOfParts>
  <Company>Sandbox Studio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 — one line or two lines</dc:title>
  <dc:creator>Sergei Nagaitsev x4397 11291N</dc:creator>
  <cp:lastModifiedBy>Vladimir Shiltsev x5241 11340N</cp:lastModifiedBy>
  <cp:revision>196</cp:revision>
  <cp:lastPrinted>2015-12-04T17:17:26Z</cp:lastPrinted>
  <dcterms:created xsi:type="dcterms:W3CDTF">2015-11-11T21:26:41Z</dcterms:created>
  <dcterms:modified xsi:type="dcterms:W3CDTF">2015-12-16T16:57:34Z</dcterms:modified>
</cp:coreProperties>
</file>