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0" r:id="rId2"/>
    <p:sldId id="257" r:id="rId3"/>
    <p:sldId id="258" r:id="rId4"/>
    <p:sldId id="286" r:id="rId5"/>
    <p:sldId id="284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07" d="100"/>
          <a:sy n="107" d="100"/>
        </p:scale>
        <p:origin x="3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2A7B-2A2E-4B50-8A98-A7A74EA5D08C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386D-BE52-4F99-B84F-75FAE385F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DA1-30FD-4307-AB4D-2563E0BE4ECF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39340"/>
            <a:ext cx="7772400" cy="1470025"/>
          </a:xfrm>
        </p:spPr>
        <p:txBody>
          <a:bodyPr/>
          <a:lstStyle/>
          <a:p>
            <a:r>
              <a:rPr lang="en-US" dirty="0" smtClean="0"/>
              <a:t>PIP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April 6</a:t>
            </a:r>
            <a:r>
              <a:rPr lang="en-US" baseline="30000" dirty="0" smtClean="0"/>
              <a:t>th</a:t>
            </a:r>
            <a:r>
              <a:rPr lang="en-US" dirty="0" smtClean="0"/>
              <a:t>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Update</a:t>
            </a:r>
          </a:p>
          <a:p>
            <a:r>
              <a:rPr lang="en-US" dirty="0" smtClean="0"/>
              <a:t>Additional Meetings/Notes</a:t>
            </a:r>
          </a:p>
          <a:p>
            <a:r>
              <a:rPr lang="en-US" dirty="0" smtClean="0"/>
              <a:t>V. Kapin </a:t>
            </a:r>
            <a:r>
              <a:rPr lang="en-US" dirty="0" smtClean="0"/>
              <a:t>– </a:t>
            </a:r>
            <a:r>
              <a:rPr lang="en-US" dirty="0" smtClean="0"/>
              <a:t>Collimator Work</a:t>
            </a:r>
          </a:p>
          <a:p>
            <a:r>
              <a:rPr lang="en-US" dirty="0" smtClean="0"/>
              <a:t>R. Tesarek – Beam Profile Measurement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marL="457200" lvl="1" indent="-284163">
              <a:buNone/>
            </a:pPr>
            <a:r>
              <a:rPr lang="en-US" sz="2100" b="1" dirty="0" smtClean="0"/>
              <a:t>Linac</a:t>
            </a:r>
          </a:p>
          <a:p>
            <a:pPr marL="457200" lvl="1" indent="-284163">
              <a:buNone/>
            </a:pPr>
            <a:r>
              <a:rPr lang="en-US" sz="1700" b="1" dirty="0" smtClean="0"/>
              <a:t>	SBK</a:t>
            </a:r>
            <a:r>
              <a:rPr lang="en-US" sz="1700" dirty="0" smtClean="0"/>
              <a:t>: </a:t>
            </a:r>
            <a:r>
              <a:rPr lang="en-US" sz="1700" b="1" dirty="0" smtClean="0"/>
              <a:t>Delivered </a:t>
            </a:r>
            <a:r>
              <a:rPr lang="en-US" sz="1700" b="1" dirty="0" smtClean="0"/>
              <a:t>–Task </a:t>
            </a:r>
            <a:r>
              <a:rPr lang="en-US" sz="1700" b="1" dirty="0" smtClean="0"/>
              <a:t>is being closed</a:t>
            </a:r>
          </a:p>
          <a:p>
            <a:pPr marL="457200" lvl="1" indent="-284163">
              <a:buNone/>
            </a:pPr>
            <a:r>
              <a:rPr lang="en-US" sz="1700" b="1" dirty="0" smtClean="0"/>
              <a:t>	LN: </a:t>
            </a:r>
            <a:r>
              <a:rPr lang="en-US" sz="1700" b="1" dirty="0" smtClean="0"/>
              <a:t>Amp at vendor, Working on </a:t>
            </a:r>
            <a:r>
              <a:rPr lang="en-US" sz="1700" b="1" dirty="0" err="1" smtClean="0"/>
              <a:t>ps</a:t>
            </a:r>
            <a:r>
              <a:rPr lang="en-US" sz="1700" b="1" dirty="0" smtClean="0"/>
              <a:t> setting limit firmware, Keep alive board is being assembled</a:t>
            </a:r>
            <a:endParaRPr lang="en-US" sz="1700" b="1" dirty="0" smtClean="0"/>
          </a:p>
          <a:p>
            <a:pPr marL="457200" lvl="1" indent="-284163">
              <a:buNone/>
            </a:pPr>
            <a:r>
              <a:rPr lang="en-US" sz="1700" b="1" dirty="0" smtClean="0"/>
              <a:t>	Modulator</a:t>
            </a:r>
            <a:r>
              <a:rPr lang="en-US" sz="1700" b="1" dirty="0" smtClean="0"/>
              <a:t>:</a:t>
            </a:r>
          </a:p>
          <a:p>
            <a:pPr marL="457200" lvl="1" indent="-284163">
              <a:buNone/>
            </a:pPr>
            <a:r>
              <a:rPr lang="en-US" sz="1700" b="1" dirty="0" smtClean="0"/>
              <a:t>28 cell:</a:t>
            </a:r>
            <a:r>
              <a:rPr lang="en-US" sz="1700" b="1" dirty="0" smtClean="0"/>
              <a:t> Continued LRF1 operations, working on identifying reasons for trips</a:t>
            </a:r>
          </a:p>
          <a:p>
            <a:pPr marL="457200" lvl="1" indent="-284163">
              <a:buNone/>
            </a:pPr>
            <a:r>
              <a:rPr lang="en-US" sz="1700" b="1" dirty="0" smtClean="0"/>
              <a:t>54 cell: Cell construction almost done, charging </a:t>
            </a:r>
            <a:r>
              <a:rPr lang="en-US" sz="1700" b="1" dirty="0" err="1" smtClean="0"/>
              <a:t>ps</a:t>
            </a:r>
            <a:r>
              <a:rPr lang="en-US" sz="1700" b="1" dirty="0" smtClean="0"/>
              <a:t> testing all done, working on ground bar hardware, </a:t>
            </a:r>
            <a:r>
              <a:rPr lang="en-US" sz="1700" b="1" dirty="0" err="1" smtClean="0"/>
              <a:t>ctrls</a:t>
            </a:r>
            <a:r>
              <a:rPr lang="en-US" sz="1700" b="1" dirty="0" smtClean="0"/>
              <a:t> rack work </a:t>
            </a:r>
          </a:p>
          <a:p>
            <a:pPr marL="457200" lvl="1" indent="-284163">
              <a:buNone/>
            </a:pPr>
            <a:r>
              <a:rPr lang="en-US" sz="1700" b="1" dirty="0"/>
              <a:t>	</a:t>
            </a:r>
            <a:r>
              <a:rPr lang="en-US" sz="1700" b="1" dirty="0" smtClean="0"/>
              <a:t>Plan is to proceed to testing prior to shutdown – order parts for next modulator</a:t>
            </a:r>
            <a:endParaRPr lang="en-US" sz="1700" b="1" dirty="0" smtClean="0"/>
          </a:p>
          <a:p>
            <a:pPr marL="457200" lvl="1" indent="-284163">
              <a:buNone/>
            </a:pPr>
            <a:r>
              <a:rPr lang="en-US" sz="2100" b="1" dirty="0" smtClean="0"/>
              <a:t>Booster</a:t>
            </a:r>
            <a:endParaRPr lang="en-US" sz="2100" b="1" dirty="0" smtClean="0"/>
          </a:p>
          <a:p>
            <a:pPr marL="568325" lvl="2" indent="0">
              <a:buNone/>
            </a:pPr>
            <a:r>
              <a:rPr lang="en-US" sz="1700" b="1" dirty="0" smtClean="0"/>
              <a:t>Booster optics software</a:t>
            </a:r>
            <a:r>
              <a:rPr lang="en-US" sz="1700" dirty="0" smtClean="0"/>
              <a:t>: </a:t>
            </a:r>
            <a:r>
              <a:rPr lang="en-US" sz="1700" dirty="0" smtClean="0"/>
              <a:t>No LOCO update this week, One more tune scan scheduled this week….talk in two weeks</a:t>
            </a:r>
            <a:endParaRPr lang="en-US" sz="1700" dirty="0" smtClean="0"/>
          </a:p>
          <a:p>
            <a:pPr marL="568325" lvl="2" indent="0">
              <a:buNone/>
            </a:pPr>
            <a:r>
              <a:rPr lang="en-US" sz="1700" b="1" dirty="0" smtClean="0"/>
              <a:t>Booster </a:t>
            </a:r>
            <a:r>
              <a:rPr lang="en-US" sz="1700" b="1" dirty="0" smtClean="0"/>
              <a:t>BPMs</a:t>
            </a:r>
            <a:r>
              <a:rPr lang="en-US" sz="1700" dirty="0" smtClean="0"/>
              <a:t>: </a:t>
            </a:r>
          </a:p>
          <a:p>
            <a:pPr marL="568325" lvl="2" indent="0">
              <a:buNone/>
            </a:pPr>
            <a:r>
              <a:rPr lang="en-US" sz="1600" dirty="0" smtClean="0"/>
              <a:t>    	</a:t>
            </a:r>
            <a:r>
              <a:rPr lang="en-US" sz="1600" dirty="0" smtClean="0"/>
              <a:t>Work just getting started again – Labor lost to DCCT seems to be returning….</a:t>
            </a:r>
            <a:endParaRPr lang="en-US" sz="1600" dirty="0" smtClean="0"/>
          </a:p>
          <a:p>
            <a:pPr marL="568325" lvl="2" indent="0">
              <a:buNone/>
            </a:pPr>
            <a:r>
              <a:rPr lang="en-US" sz="1700" b="1" dirty="0" smtClean="0"/>
              <a:t>Collimators</a:t>
            </a:r>
            <a:r>
              <a:rPr lang="en-US" sz="1700" dirty="0" smtClean="0"/>
              <a:t>:</a:t>
            </a:r>
          </a:p>
          <a:p>
            <a:pPr marL="568325" lvl="2" indent="0">
              <a:buNone/>
            </a:pPr>
            <a:r>
              <a:rPr lang="en-US" sz="1700" dirty="0"/>
              <a:t>	</a:t>
            </a:r>
            <a:r>
              <a:rPr lang="en-US" sz="1700" dirty="0" smtClean="0"/>
              <a:t>Update talk today…</a:t>
            </a:r>
            <a:endParaRPr lang="en-US" sz="1700" dirty="0" smtClean="0"/>
          </a:p>
          <a:p>
            <a:pPr marL="568325" lvl="2" indent="0">
              <a:buNone/>
            </a:pPr>
            <a:r>
              <a:rPr lang="en-US" sz="1700" b="1" dirty="0" smtClean="0"/>
              <a:t>RF:</a:t>
            </a:r>
          </a:p>
          <a:p>
            <a:r>
              <a:rPr lang="en-US" sz="1700" dirty="0" smtClean="0"/>
              <a:t>Cavity 21:  Bottom tuner on stand, waiting upon windows (will use old windows since new ones are delayed)</a:t>
            </a:r>
            <a:endParaRPr lang="en-US" sz="1700" dirty="0"/>
          </a:p>
          <a:p>
            <a:r>
              <a:rPr lang="en-US" sz="1700" dirty="0" smtClean="0"/>
              <a:t>Cavity 22:  On stand - waiting for bus bars, testing will begin after assembled</a:t>
            </a:r>
            <a:endParaRPr lang="en-US" sz="1700" dirty="0" smtClean="0"/>
          </a:p>
          <a:p>
            <a:pPr marL="0" indent="0"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  </a:t>
            </a:r>
            <a:r>
              <a:rPr lang="en-US" sz="1700" b="1" dirty="0" smtClean="0"/>
              <a:t>Tuners: </a:t>
            </a:r>
          </a:p>
          <a:p>
            <a:r>
              <a:rPr lang="en-US" sz="1700" b="1" dirty="0" smtClean="0"/>
              <a:t>#</a:t>
            </a:r>
            <a:r>
              <a:rPr lang="en-US" sz="1700" b="1" dirty="0" smtClean="0"/>
              <a:t>15 </a:t>
            </a:r>
            <a:r>
              <a:rPr lang="en-US" sz="1700" b="1" dirty="0"/>
              <a:t>S</a:t>
            </a:r>
            <a:r>
              <a:rPr lang="en-US" sz="1700" b="1" dirty="0" smtClean="0"/>
              <a:t>lightly </a:t>
            </a:r>
            <a:r>
              <a:rPr lang="en-US" sz="1700" b="1" dirty="0" smtClean="0"/>
              <a:t>higher resistance – </a:t>
            </a:r>
            <a:r>
              <a:rPr lang="en-US" sz="1700" b="1" dirty="0" smtClean="0"/>
              <a:t>taken apart looked good – put back together again had higher resistance - investigate</a:t>
            </a:r>
            <a:endParaRPr lang="en-US" sz="1700" b="1" dirty="0" smtClean="0"/>
          </a:p>
          <a:p>
            <a:r>
              <a:rPr lang="en-US" sz="1700" b="1" dirty="0" smtClean="0"/>
              <a:t>#16 </a:t>
            </a:r>
            <a:r>
              <a:rPr lang="en-US" sz="1700" b="1" dirty="0" smtClean="0"/>
              <a:t>waiting for final test by RF department</a:t>
            </a:r>
            <a:endParaRPr lang="en-US" sz="1700" b="1" dirty="0" smtClean="0"/>
          </a:p>
          <a:p>
            <a:r>
              <a:rPr lang="en-US" sz="1700" b="1" dirty="0" smtClean="0"/>
              <a:t>#17 </a:t>
            </a:r>
            <a:r>
              <a:rPr lang="en-US" sz="1700" b="1" dirty="0" smtClean="0"/>
              <a:t>ferrites shipped to TD</a:t>
            </a:r>
          </a:p>
          <a:p>
            <a:r>
              <a:rPr lang="en-US" sz="1700" b="1" dirty="0" smtClean="0"/>
              <a:t>#18 ferrites prepared</a:t>
            </a:r>
          </a:p>
          <a:p>
            <a:r>
              <a:rPr lang="en-US" sz="1700" b="1" dirty="0" smtClean="0"/>
              <a:t>#19 – enough ferrites for 19 tuners (allow for several low mu ferrites) – looking into spare inventory for all hardware</a:t>
            </a:r>
            <a:endParaRPr lang="en-US" sz="1700" b="1" dirty="0" smtClean="0"/>
          </a:p>
          <a:p>
            <a:pPr marL="0" indent="0">
              <a:buNone/>
            </a:pPr>
            <a:r>
              <a:rPr lang="en-US" sz="1800" b="1" dirty="0" smtClean="0"/>
              <a:t>Replacement cavity </a:t>
            </a:r>
            <a:r>
              <a:rPr lang="en-US" sz="1800" dirty="0" smtClean="0"/>
              <a:t>– still working on simulations for perpendicular design and waiting on wide bore tests!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  </a:t>
            </a:r>
            <a:r>
              <a:rPr lang="en-US" sz="1700" b="1" dirty="0" smtClean="0"/>
              <a:t>Perpendicular bias cavity: </a:t>
            </a:r>
            <a:r>
              <a:rPr lang="en-US" sz="1700" b="1" dirty="0"/>
              <a:t> </a:t>
            </a:r>
          </a:p>
          <a:p>
            <a:r>
              <a:rPr lang="en-US" sz="1700" dirty="0" smtClean="0"/>
              <a:t>Vendor visit last week went well – looks like they can do all the necessary cutting</a:t>
            </a:r>
            <a:endParaRPr lang="en-US" sz="1700" dirty="0"/>
          </a:p>
          <a:p>
            <a:r>
              <a:rPr lang="en-US" sz="1700" dirty="0" smtClean="0"/>
              <a:t>Working on mechanical 3D </a:t>
            </a:r>
            <a:r>
              <a:rPr lang="en-US" sz="1700" dirty="0" smtClean="0"/>
              <a:t>design</a:t>
            </a:r>
          </a:p>
          <a:p>
            <a:r>
              <a:rPr lang="en-US" sz="1700" dirty="0" smtClean="0"/>
              <a:t>PA tested at 71 MHz looked good, moving on to 105MHz test which means building a new resonator cavity - </a:t>
            </a:r>
            <a:endParaRPr lang="en-US" sz="1700" dirty="0" smtClean="0"/>
          </a:p>
          <a:p>
            <a:pPr marL="0" indent="0">
              <a:buNone/>
            </a:pPr>
            <a:r>
              <a:rPr lang="en-US" sz="1700" b="1" dirty="0" smtClean="0"/>
              <a:t>Shielding </a:t>
            </a:r>
            <a:r>
              <a:rPr lang="en-US" sz="1700" b="1" dirty="0" smtClean="0"/>
              <a:t>assessment </a:t>
            </a:r>
            <a:r>
              <a:rPr lang="en-US" sz="1700" dirty="0" smtClean="0"/>
              <a:t>– supporting documentation provided to ES&amp;H, will complete package – then off to committee….</a:t>
            </a: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65847"/>
            <a:ext cx="6925286" cy="62422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43443" y="122059"/>
            <a:ext cx="4859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Perpendicular cavity without ferrites and solenoid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843" y="1219200"/>
            <a:ext cx="42672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Investigating </a:t>
            </a:r>
            <a:r>
              <a:rPr lang="en-US" dirty="0"/>
              <a:t>a</a:t>
            </a:r>
            <a:r>
              <a:rPr lang="en-US" dirty="0" smtClean="0"/>
              <a:t>reas of mechanical concern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81200" y="1588532"/>
            <a:ext cx="2281411" cy="2678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9843" y="3240683"/>
            <a:ext cx="3195811" cy="175432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Issues:</a:t>
            </a:r>
          </a:p>
          <a:p>
            <a:r>
              <a:rPr lang="en-US" dirty="0" smtClean="0"/>
              <a:t>Two windows</a:t>
            </a:r>
          </a:p>
          <a:p>
            <a:r>
              <a:rPr lang="en-US" dirty="0" smtClean="0"/>
              <a:t>Coupling constraints</a:t>
            </a:r>
          </a:p>
          <a:p>
            <a:r>
              <a:rPr lang="en-US" dirty="0" smtClean="0"/>
              <a:t>Tight welding areas</a:t>
            </a:r>
          </a:p>
          <a:p>
            <a:r>
              <a:rPr lang="en-US" dirty="0" smtClean="0"/>
              <a:t>Ability to repair when necessary</a:t>
            </a:r>
          </a:p>
          <a:p>
            <a:r>
              <a:rPr lang="en-US" dirty="0" smtClean="0"/>
              <a:t>Support weight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5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553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Budget: 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Reduction of 1.5 M FY16 to cover AD shortfall – still do not know </a:t>
            </a:r>
            <a:endParaRPr lang="en-US" sz="2200" dirty="0"/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Adjusting Linac modulator purchases to accommodate funding</a:t>
            </a:r>
            <a:endParaRPr lang="en-US" sz="1800" dirty="0" smtClean="0"/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Still need to understand stations 21 and 22 M&amp;S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Meetings </a:t>
            </a:r>
            <a:r>
              <a:rPr lang="en-US" sz="2200" dirty="0" smtClean="0"/>
              <a:t>to discuss transition PIP to PIP-II put on hold – Steve Holmes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Upcoming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TLM install and operations: Tony</a:t>
            </a:r>
            <a:endParaRPr lang="en-US" dirty="0"/>
          </a:p>
          <a:p>
            <a:r>
              <a:rPr lang="en-US" dirty="0" smtClean="0"/>
              <a:t>Shielding assessment: Keith</a:t>
            </a:r>
          </a:p>
          <a:p>
            <a:r>
              <a:rPr lang="en-US" dirty="0" smtClean="0"/>
              <a:t>Harmonic cavity update: CY Tan</a:t>
            </a:r>
          </a:p>
          <a:p>
            <a:r>
              <a:rPr lang="en-US" dirty="0" smtClean="0"/>
              <a:t>LOCO physics: CY Tan</a:t>
            </a:r>
          </a:p>
          <a:p>
            <a:r>
              <a:rPr lang="en-US" dirty="0" smtClean="0"/>
              <a:t>New Cavities (plans) Tom Kroc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6095</TotalTime>
  <Words>126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PIP Update</vt:lpstr>
      <vt:lpstr>Agenda</vt:lpstr>
      <vt:lpstr>PowerPoint Presentation</vt:lpstr>
      <vt:lpstr>PowerPoint Presentation</vt:lpstr>
      <vt:lpstr>PowerPoint Presentation</vt:lpstr>
      <vt:lpstr>Upcoming Talks</vt:lpstr>
    </vt:vector>
  </TitlesOfParts>
  <Company>Fermilab | Accelerator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Update</dc:title>
  <dc:creator>Zwaska</dc:creator>
  <cp:lastModifiedBy>William A. Pellico x8368 07477N</cp:lastModifiedBy>
  <cp:revision>451</cp:revision>
  <dcterms:created xsi:type="dcterms:W3CDTF">2012-05-23T14:14:44Z</dcterms:created>
  <dcterms:modified xsi:type="dcterms:W3CDTF">2016-04-06T14:59:28Z</dcterms:modified>
</cp:coreProperties>
</file>