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275" r:id="rId3"/>
    <p:sldId id="299" r:id="rId4"/>
    <p:sldId id="300" r:id="rId5"/>
    <p:sldId id="301" r:id="rId6"/>
    <p:sldId id="296" r:id="rId7"/>
    <p:sldId id="298" r:id="rId8"/>
    <p:sldId id="297" r:id="rId9"/>
    <p:sldId id="302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74" d="100"/>
          <a:sy n="74" d="100"/>
        </p:scale>
        <p:origin x="1116" y="6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John Kuharik </a:t>
            </a:r>
            <a:r>
              <a:rPr lang="en-US" dirty="0" smtClean="0"/>
              <a:t>| </a:t>
            </a:r>
            <a:r>
              <a:rPr lang="en-US" dirty="0" smtClean="0"/>
              <a:t>Booster 2nd Harmonic Cavity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John Kuharik </a:t>
            </a:r>
            <a:r>
              <a:rPr lang="en-US" dirty="0" smtClean="0"/>
              <a:t>| </a:t>
            </a:r>
            <a:r>
              <a:rPr lang="en-US" dirty="0" smtClean="0"/>
              <a:t>Booster 2nd Harmonic Cavity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John Kuharik </a:t>
            </a:r>
            <a:r>
              <a:rPr lang="en-US" dirty="0" smtClean="0"/>
              <a:t>| </a:t>
            </a:r>
            <a:r>
              <a:rPr lang="en-US" dirty="0" smtClean="0"/>
              <a:t>Booster 2nd Harmonic Cavity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John Kuharik </a:t>
            </a:r>
            <a:r>
              <a:rPr lang="en-US" dirty="0" smtClean="0"/>
              <a:t>| </a:t>
            </a:r>
            <a:r>
              <a:rPr lang="en-US" dirty="0" smtClean="0"/>
              <a:t>Booster 2nd Harmonic Cavity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John Kuharik </a:t>
            </a:r>
            <a:r>
              <a:rPr lang="en-US" dirty="0" smtClean="0"/>
              <a:t>| </a:t>
            </a:r>
            <a:r>
              <a:rPr lang="en-US" dirty="0" smtClean="0"/>
              <a:t>Booster 2nd Harmonic Cavity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John Kuharik </a:t>
            </a:r>
            <a:r>
              <a:rPr lang="en-US" dirty="0" smtClean="0"/>
              <a:t>| </a:t>
            </a:r>
            <a:r>
              <a:rPr lang="en-US" dirty="0" smtClean="0"/>
              <a:t>Booster 2nd Harmonic Cavity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John Kuharik </a:t>
            </a:r>
            <a:r>
              <a:rPr lang="en-US" dirty="0" smtClean="0"/>
              <a:t>| </a:t>
            </a:r>
            <a:r>
              <a:rPr lang="en-US" dirty="0" smtClean="0"/>
              <a:t>Booster 2nd Harmonic Cavity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John Kuharik</a:t>
            </a:r>
            <a:endParaRPr lang="en-US" dirty="0"/>
          </a:p>
          <a:p>
            <a:r>
              <a:rPr lang="en-US" dirty="0" smtClean="0"/>
              <a:t>Booster 2</a:t>
            </a:r>
            <a:r>
              <a:rPr lang="en-US" baseline="30000" dirty="0" smtClean="0"/>
              <a:t>nd</a:t>
            </a:r>
            <a:r>
              <a:rPr lang="en-US" dirty="0" smtClean="0"/>
              <a:t> Harmonic Cavity Meeting</a:t>
            </a:r>
            <a:endParaRPr lang="en-US" dirty="0"/>
          </a:p>
          <a:p>
            <a:r>
              <a:rPr lang="en-US" dirty="0" smtClean="0"/>
              <a:t>5 May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BH Measurement of G-510 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90876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Develop a method and experimental apparatus to measure the </a:t>
            </a:r>
            <a:r>
              <a:rPr lang="en-US" dirty="0" err="1" smtClean="0"/>
              <a:t>BvH</a:t>
            </a:r>
            <a:r>
              <a:rPr lang="en-US" dirty="0" smtClean="0"/>
              <a:t> curve for sample ring of AL-800.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John Kuharik </a:t>
            </a:r>
            <a:r>
              <a:rPr lang="en-US" dirty="0" smtClean="0"/>
              <a:t>| </a:t>
            </a:r>
            <a:r>
              <a:rPr lang="en-US" dirty="0" smtClean="0"/>
              <a:t>Booster 2nd Harmonic Cavity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68" y="1880315"/>
            <a:ext cx="4835976" cy="372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John Kuharik </a:t>
            </a:r>
            <a:r>
              <a:rPr lang="en-US" dirty="0" smtClean="0"/>
              <a:t>| </a:t>
            </a:r>
            <a:r>
              <a:rPr lang="en-US" dirty="0" smtClean="0"/>
              <a:t>Booster 2nd Harmonic Cavity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G510 Ferrite Ring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34" y="1300765"/>
            <a:ext cx="2878428" cy="38379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776" y="1764405"/>
            <a:ext cx="3880833" cy="29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John Kuharik </a:t>
            </a:r>
            <a:r>
              <a:rPr lang="en-US" dirty="0" smtClean="0"/>
              <a:t>| </a:t>
            </a:r>
            <a:r>
              <a:rPr lang="en-US" dirty="0" smtClean="0"/>
              <a:t>Booster 2nd Harmonic Cavity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Design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65" y="679629"/>
            <a:ext cx="6928834" cy="51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John Kuharik </a:t>
            </a:r>
            <a:r>
              <a:rPr lang="en-US" dirty="0" smtClean="0"/>
              <a:t>| </a:t>
            </a:r>
            <a:r>
              <a:rPr lang="en-US" dirty="0" smtClean="0"/>
              <a:t>Booster 2nd Harmonic Cavity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Design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31" y="679629"/>
            <a:ext cx="6580138" cy="550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22250" y="4714727"/>
                <a:ext cx="2044432" cy="1425974"/>
              </a:xfrm>
            </p:spPr>
            <p:txBody>
              <a:bodyPr numCol="2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𝟗𝟕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  <m:sSubSup>
                                <m:sSub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𝑹𝑷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𝑷</m:t>
                                </m:r>
                              </m:sub>
                            </m:sSub>
                          </m:den>
                        </m:f>
                      </m:e>
                    </m:box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 smtClean="0"/>
                  <a:t> peak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22250" y="4714727"/>
                <a:ext cx="2044432" cy="1425974"/>
              </a:xfrm>
              <a:blipFill rotWithShape="0">
                <a:blip r:embed="rId2"/>
                <a:stretch>
                  <a:fillRect l="-3274"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John Kuharik </a:t>
            </a:r>
            <a:r>
              <a:rPr lang="en-US" dirty="0" smtClean="0"/>
              <a:t>| </a:t>
            </a:r>
            <a:r>
              <a:rPr lang="en-US" dirty="0" smtClean="0"/>
              <a:t>Booster 2nd Harmonic Cavity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Design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r="6195"/>
          <a:stretch>
            <a:fillRect/>
          </a:stretch>
        </p:blipFill>
        <p:spPr/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Placeholder 2"/>
              <p:cNvSpPr txBox="1">
                <a:spLocks/>
              </p:cNvSpPr>
              <p:nvPr/>
            </p:nvSpPr>
            <p:spPr>
              <a:xfrm>
                <a:off x="2468827" y="4698267"/>
                <a:ext cx="6842598" cy="1425974"/>
              </a:xfrm>
              <a:prstGeom prst="rect">
                <a:avLst/>
              </a:prstGeom>
            </p:spPr>
            <p:txBody>
              <a:bodyPr lIns="0" tIns="0" rIns="0" bIns="0" numCol="2"/>
              <a:lstStyle>
                <a:lvl1pPr marL="0" indent="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1600" b="1" i="0" kern="1200">
                    <a:solidFill>
                      <a:srgbClr val="004C97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457200" indent="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12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914400" indent="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10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371600" indent="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9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1828800" indent="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9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𝟗𝟔</m:t>
                    </m:r>
                  </m:oMath>
                </a14:m>
                <a:r>
                  <a:rPr lang="en-US" dirty="0" smtClean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𝓶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𝑺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𝟒𝟑𝟏𝟗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𝟏𝟏𝟐𝟕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𝓶</m:t>
                    </m:r>
                  </m:oMath>
                </a14:m>
                <a:endParaRPr lang="en-US" dirty="0" smtClean="0"/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𝒅𝒕</m:t>
                            </m:r>
                          </m:e>
                        </m:nary>
                      </m:e>
                    </m:box>
                  </m:oMath>
                </a14:m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box>
                            <m:boxPr>
                              <m:ctrlPr>
                                <a:rPr lang="en-US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den>
                              </m:f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</m:d>
                                  <m:r>
                                    <a:rPr lang="en-US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𝒅𝒕</m:t>
                                  </m:r>
                                </m:e>
                              </m:nary>
                            </m:e>
                          </m:box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den>
                              </m:f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  <m:box>
                                    <m:boxPr>
                                      <m:ctrlPr>
                                        <a:rPr lang="en-US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𝒅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1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accent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𝑰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1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en-US" b="1" i="1" smtClean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𝒅𝒕</m:t>
                                          </m:r>
                                        </m:den>
                                      </m:f>
                                    </m:e>
                                  </m:box>
                                  <m:r>
                                    <a:rPr lang="en-US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𝒅𝒕</m:t>
                                  </m:r>
                                </m:e>
                              </m:nary>
                            </m:e>
                          </m:box>
                          <m:r>
                            <a:rPr lang="en-U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den>
                              </m:f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box>
                        </m:e>
                      </m:box>
                    </m:oMath>
                  </m:oMathPara>
                </a14:m>
                <a:endParaRPr lang="en-US" dirty="0">
                  <a:solidFill>
                    <a:srgbClr val="50504E"/>
                  </a:solidFill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1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27" y="4698267"/>
                <a:ext cx="6842598" cy="1425974"/>
              </a:xfrm>
              <a:prstGeom prst="rect">
                <a:avLst/>
              </a:prstGeom>
              <a:blipFill rotWithShape="0">
                <a:blip r:embed="rId4"/>
                <a:stretch>
                  <a:fillRect l="-1070" b="-1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John Kuharik </a:t>
            </a:r>
            <a:r>
              <a:rPr lang="en-US" dirty="0" smtClean="0"/>
              <a:t>| </a:t>
            </a:r>
            <a:r>
              <a:rPr lang="en-US" dirty="0" smtClean="0"/>
              <a:t>Booster 2nd Harmonic Cavity Meeting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5" y="1004551"/>
            <a:ext cx="8963556" cy="5034567"/>
          </a:xfrm>
          <a:prstGeom prst="rect">
            <a:avLst/>
          </a:prstGeom>
        </p:spPr>
      </p:pic>
      <p:sp>
        <p:nvSpPr>
          <p:cNvPr id="15" name="Title 6"/>
          <p:cNvSpPr txBox="1">
            <a:spLocks/>
          </p:cNvSpPr>
          <p:nvPr/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 smtClean="0"/>
              <a:t>Results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91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Published Data from Trans-Tech Inc.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John Kuharik </a:t>
            </a:r>
            <a:r>
              <a:rPr lang="en-US" dirty="0" smtClean="0"/>
              <a:t>| </a:t>
            </a:r>
            <a:r>
              <a:rPr lang="en-US" dirty="0" smtClean="0"/>
              <a:t>Booster 2nd Harmonic Cavity Meeting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1" y="945359"/>
            <a:ext cx="6392241" cy="511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7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943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test was successful on the ferrite ring, but the setup only delivered H = 2 </a:t>
            </a:r>
            <a:r>
              <a:rPr lang="en-US" dirty="0" err="1" smtClean="0"/>
              <a:t>Oe</a:t>
            </a:r>
            <a:r>
              <a:rPr lang="en-US" dirty="0" smtClean="0"/>
              <a:t> in the sample.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Next steps: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Measure </a:t>
            </a:r>
            <a:r>
              <a:rPr lang="en-US" dirty="0" err="1" smtClean="0"/>
              <a:t>BvH</a:t>
            </a:r>
            <a:r>
              <a:rPr lang="en-US" dirty="0" smtClean="0"/>
              <a:t> on Al-800 ring with 200+ </a:t>
            </a:r>
            <a:r>
              <a:rPr lang="en-US" dirty="0" err="1" smtClean="0"/>
              <a:t>Oe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	Better amplifier, 60W available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More turns on the windings, 500 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	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John Kuharik </a:t>
            </a:r>
            <a:r>
              <a:rPr lang="en-US" dirty="0" smtClean="0"/>
              <a:t>| </a:t>
            </a:r>
            <a:r>
              <a:rPr lang="en-US" dirty="0" smtClean="0"/>
              <a:t>Booster 2nd Harmonic Cavity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1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3894</TotalTime>
  <Words>156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Cambria Math</vt:lpstr>
      <vt:lpstr>Geneva</vt:lpstr>
      <vt:lpstr>Helvetica</vt:lpstr>
      <vt:lpstr>Fermilab_PPT_090815</vt:lpstr>
      <vt:lpstr>PowerPoint Presentation</vt:lpstr>
      <vt:lpstr>Goal</vt:lpstr>
      <vt:lpstr>G510 Ferrite Ring</vt:lpstr>
      <vt:lpstr>Circuit Design</vt:lpstr>
      <vt:lpstr>Circuit Design</vt:lpstr>
      <vt:lpstr>Circuit Design</vt:lpstr>
      <vt:lpstr>PowerPoint Presentation</vt:lpstr>
      <vt:lpstr>Published Data from Trans-Tech Inc.</vt:lpstr>
      <vt:lpstr>Going Forward 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John C Kuharik</cp:lastModifiedBy>
  <cp:revision>281</cp:revision>
  <cp:lastPrinted>2014-01-20T19:40:21Z</cp:lastPrinted>
  <dcterms:created xsi:type="dcterms:W3CDTF">2014-01-03T20:18:13Z</dcterms:created>
  <dcterms:modified xsi:type="dcterms:W3CDTF">2016-05-03T20:58:36Z</dcterms:modified>
</cp:coreProperties>
</file>