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9"/>
  </p:notesMasterIdLst>
  <p:handoutMasterIdLst>
    <p:handoutMasterId r:id="rId10"/>
  </p:handoutMasterIdLst>
  <p:sldIdLst>
    <p:sldId id="265" r:id="rId3"/>
    <p:sldId id="293" r:id="rId4"/>
    <p:sldId id="296" r:id="rId5"/>
    <p:sldId id="289" r:id="rId6"/>
    <p:sldId id="301" r:id="rId7"/>
    <p:sldId id="302" r:id="rId8"/>
  </p:sldIdLst>
  <p:sldSz cx="9144000" cy="6858000" type="screen4x3"/>
  <p:notesSz cx="6950075" cy="92360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404040"/>
    <a:srgbClr val="505050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02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6/16/2016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6/16/2016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 smtClean="0"/>
              <a:t>Power test of 50 Ohm PIXE Kicker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 baseline="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dirty="0" smtClean="0"/>
              <a:t>Ding Sun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50889BEA-2B91-403F-ADA4-053DEE04721E}" type="datetime1">
              <a:rPr lang="en-US" altLang="en-US"/>
              <a:pPr/>
              <a:t>6/16/2016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Ding Sun | PIP-II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6A3537A3-8C6B-43C4-A25C-FC2CE8D9D9BB}" type="datetime1">
              <a:rPr lang="en-US" altLang="en-US"/>
              <a:pPr/>
              <a:t>6/16/2016</a:t>
            </a:fld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</a:t>
            </a:r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2B1CF01D-1604-4C8E-BF6F-5634B5B9B0FA}" type="datetime1">
              <a:rPr lang="en-US" altLang="en-US"/>
              <a:pPr/>
              <a:t>6/16/2016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5E62D87C-608A-49B4-979E-2C9EC8FFFA3E}" type="datetime1">
              <a:rPr lang="en-US" altLang="en-US"/>
              <a:pPr/>
              <a:t>6/16/2016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EAD63FCB-C847-421A-A82C-644CA8D55BDB}" type="datetime1">
              <a:rPr lang="en-US" altLang="en-US"/>
              <a:pPr/>
              <a:t>6/16/2016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</a:t>
            </a:r>
            <a:endParaRPr lang="en-US" b="1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A0E092C4-48F6-48C5-B2B3-815670E99CE7}" type="datetime1">
              <a:rPr lang="en-US" altLang="en-US"/>
              <a:pPr/>
              <a:t>6/16/2016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DD380D08-F2CA-47D3-B2B9-BCFDF76A6561}" type="datetime1">
              <a:rPr lang="en-US" altLang="en-US"/>
              <a:pPr/>
              <a:t>6/16/2016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866E9CA-C242-476E-AC96-726DAD61F4C9}" type="datetime1">
              <a:rPr lang="en-US" altLang="en-US"/>
              <a:pPr/>
              <a:t>6/16/2016</a:t>
            </a:fld>
            <a:endParaRPr lang="en-US" alt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</a:t>
            </a:r>
            <a:endParaRPr lang="en-US" b="1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D594D8DC-1801-43BE-B437-DF92E32BA858}" type="datetime1">
              <a:rPr lang="en-US" altLang="en-US"/>
              <a:pPr/>
              <a:t>6/16/2016</a:t>
            </a:fld>
            <a:endParaRPr lang="en-US" alt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F478486A-2EA2-4759-824C-EE1AD3861CE4}" type="datetime1">
              <a:rPr lang="en-US" altLang="en-US"/>
              <a:pPr/>
              <a:t>6/16/2016</a:t>
            </a:fld>
            <a:endParaRPr lang="en-US" altLang="en-US" dirty="0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</a:t>
            </a:r>
            <a:endParaRPr lang="en-US" b="1" dirty="0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588241" y="2989262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2800" dirty="0" smtClean="0">
                <a:latin typeface="Helvetica" panose="020B0604020202020204" pitchFamily="34" charset="0"/>
                <a:ea typeface="Geneva" pitchFamily="121" charset="-128"/>
              </a:rPr>
              <a:t>Impedance </a:t>
            </a:r>
            <a:r>
              <a:rPr lang="en-US" altLang="en-US" sz="2800" dirty="0" smtClean="0">
                <a:latin typeface="Helvetica" panose="020B0604020202020204" pitchFamily="34" charset="0"/>
                <a:ea typeface="Geneva" pitchFamily="121" charset="-128"/>
              </a:rPr>
              <a:t>(</a:t>
            </a:r>
            <a:r>
              <a:rPr lang="en-US" altLang="en-US" sz="2800" dirty="0" smtClean="0">
                <a:latin typeface="Helvetica" panose="020B0604020202020204" pitchFamily="34" charset="0"/>
                <a:ea typeface="Geneva" pitchFamily="121" charset="-128"/>
              </a:rPr>
              <a:t>Presented </a:t>
            </a:r>
            <a:r>
              <a:rPr lang="en-US" altLang="en-US" sz="2800" dirty="0">
                <a:latin typeface="Helvetica" panose="020B0604020202020204" pitchFamily="34" charset="0"/>
                <a:ea typeface="Geneva" pitchFamily="121" charset="-128"/>
              </a:rPr>
              <a:t>to </a:t>
            </a:r>
            <a:r>
              <a:rPr lang="en-US" altLang="en-US" sz="2800" dirty="0" smtClean="0">
                <a:latin typeface="Helvetica" panose="020B0604020202020204" pitchFamily="34" charset="0"/>
                <a:ea typeface="Geneva" pitchFamily="121" charset="-128"/>
              </a:rPr>
              <a:t>Anode) </a:t>
            </a:r>
            <a:r>
              <a:rPr lang="en-US" altLang="en-US" sz="2800" dirty="0">
                <a:latin typeface="Helvetica" panose="020B0604020202020204" pitchFamily="34" charset="0"/>
                <a:ea typeface="Geneva" pitchFamily="121" charset="-128"/>
              </a:rPr>
              <a:t>of </a:t>
            </a:r>
            <a:r>
              <a:rPr lang="en-US" altLang="en-US" sz="2800" dirty="0" smtClean="0">
                <a:latin typeface="Helvetica" panose="020B0604020202020204" pitchFamily="34" charset="0"/>
                <a:ea typeface="Geneva" pitchFamily="121" charset="-128"/>
              </a:rPr>
              <a:t>Cavities</a:t>
            </a:r>
            <a:endParaRPr lang="en-US" altLang="en-US" sz="2800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588241" y="4841875"/>
            <a:ext cx="7792720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Ding Sun</a:t>
            </a: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2nd 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H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armonic Cavity Meeting</a:t>
            </a: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06/16/2015</a:t>
            </a:r>
          </a:p>
          <a:p>
            <a:pPr eaLnBrk="1" hangingPunct="1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970" y="1135051"/>
            <a:ext cx="6884430" cy="2847112"/>
          </a:xfrm>
        </p:spPr>
        <p:txBody>
          <a:bodyPr/>
          <a:lstStyle/>
          <a:p>
            <a:pPr marL="0" indent="0">
              <a:buNone/>
            </a:pPr>
            <a:endParaRPr lang="en-US" sz="1600" dirty="0" smtClean="0">
              <a:solidFill>
                <a:srgbClr val="004C97"/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rgbClr val="0070C0"/>
                </a:solidFill>
              </a:rPr>
              <a:t>1. Where is this impedance </a:t>
            </a:r>
            <a:r>
              <a:rPr lang="en-US" sz="1600" dirty="0" smtClean="0">
                <a:solidFill>
                  <a:srgbClr val="0070C0"/>
                </a:solidFill>
              </a:rPr>
              <a:t>(presented to </a:t>
            </a:r>
            <a:r>
              <a:rPr lang="en-US" sz="1600" dirty="0" smtClean="0">
                <a:solidFill>
                  <a:srgbClr val="0070C0"/>
                </a:solidFill>
              </a:rPr>
              <a:t>or </a:t>
            </a:r>
            <a:r>
              <a:rPr lang="en-US" sz="1600" dirty="0" smtClean="0">
                <a:solidFill>
                  <a:srgbClr val="0070C0"/>
                </a:solidFill>
              </a:rPr>
              <a:t>seen </a:t>
            </a:r>
            <a:r>
              <a:rPr lang="en-US" sz="1600" dirty="0" smtClean="0">
                <a:solidFill>
                  <a:srgbClr val="0070C0"/>
                </a:solidFill>
              </a:rPr>
              <a:t>by anode) 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0070C0"/>
                </a:solidFill>
              </a:rPr>
              <a:t>2. Check simulation results with some measured </a:t>
            </a:r>
            <a:r>
              <a:rPr lang="en-US" sz="1600" dirty="0" smtClean="0">
                <a:solidFill>
                  <a:srgbClr val="0070C0"/>
                </a:solidFill>
              </a:rPr>
              <a:t>data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(booster cavity)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0070C0"/>
                </a:solidFill>
              </a:rPr>
              <a:t>3. Impedance of 2</a:t>
            </a:r>
            <a:r>
              <a:rPr lang="en-US" sz="1600" baseline="30000" dirty="0" smtClean="0">
                <a:solidFill>
                  <a:srgbClr val="0070C0"/>
                </a:solidFill>
              </a:rPr>
              <a:t>nd</a:t>
            </a:r>
            <a:r>
              <a:rPr lang="en-US" sz="1600" dirty="0" smtClean="0">
                <a:solidFill>
                  <a:srgbClr val="0070C0"/>
                </a:solidFill>
              </a:rPr>
              <a:t> harmonic </a:t>
            </a:r>
            <a:r>
              <a:rPr lang="en-US" sz="1600" dirty="0">
                <a:solidFill>
                  <a:srgbClr val="0070C0"/>
                </a:solidFill>
              </a:rPr>
              <a:t>c</a:t>
            </a:r>
            <a:r>
              <a:rPr lang="en-US" sz="1600" dirty="0" smtClean="0">
                <a:solidFill>
                  <a:srgbClr val="0070C0"/>
                </a:solidFill>
              </a:rPr>
              <a:t>avity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0070C0"/>
                </a:solidFill>
              </a:rPr>
              <a:t>4. Impedance of </a:t>
            </a:r>
            <a:r>
              <a:rPr lang="en-US" sz="1600" dirty="0" smtClean="0">
                <a:solidFill>
                  <a:srgbClr val="0070C0"/>
                </a:solidFill>
              </a:rPr>
              <a:t>resonators for PA test </a:t>
            </a:r>
            <a:endParaRPr lang="en-US" sz="16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16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1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rgbClr val="004C97"/>
                </a:solidFill>
              </a:rPr>
              <a:t> </a:t>
            </a:r>
            <a:endParaRPr lang="en-US" sz="1600" dirty="0">
              <a:solidFill>
                <a:srgbClr val="004C97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4C9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6/16/2016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Ding </a:t>
            </a:r>
            <a:r>
              <a:rPr lang="en-US" dirty="0"/>
              <a:t>Sun | 2nd Harmonic Cavity Meeting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4505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this impedance (presented to the anode)?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6/16/2016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Ding Sun | 2</a:t>
            </a:r>
            <a:r>
              <a:rPr lang="en-US" baseline="30000" dirty="0" smtClean="0"/>
              <a:t>nd</a:t>
            </a:r>
            <a:r>
              <a:rPr lang="en-US" dirty="0" smtClean="0"/>
              <a:t> Harmonic Cavity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731" y="1505299"/>
            <a:ext cx="3330000" cy="23949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312" y="3894029"/>
            <a:ext cx="2267311" cy="2132953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>
            <a:off x="3710263" y="2104292"/>
            <a:ext cx="2052000" cy="377483"/>
          </a:xfrm>
          <a:prstGeom prst="straightConnector1">
            <a:avLst/>
          </a:prstGeom>
          <a:ln w="31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751938" y="1993146"/>
            <a:ext cx="1236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 This Plane</a:t>
            </a:r>
            <a:endParaRPr lang="en-US" sz="14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957406" y="1864070"/>
            <a:ext cx="1881737" cy="568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016626" y="2769734"/>
            <a:ext cx="2052303" cy="1266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265572" y="1277526"/>
            <a:ext cx="1548651" cy="8427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901753" y="2342856"/>
            <a:ext cx="1977456" cy="4268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87040" y="1677881"/>
            <a:ext cx="8295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Location 1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486960" y="1054948"/>
            <a:ext cx="8295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Location 2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127820" y="2139267"/>
            <a:ext cx="8295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Location 3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182235" y="2628325"/>
            <a:ext cx="8295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Location 4</a:t>
            </a:r>
            <a:endParaRPr lang="en-US" sz="1200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0481" y="4041654"/>
            <a:ext cx="2508006" cy="1783215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493294" y="4640228"/>
            <a:ext cx="6814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With PA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7079954" y="4149970"/>
            <a:ext cx="8946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Without PA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8281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results vs. measured </a:t>
            </a:r>
            <a:r>
              <a:rPr lang="en-US" dirty="0" smtClean="0"/>
              <a:t>data</a:t>
            </a:r>
            <a:r>
              <a:rPr lang="en-US" dirty="0" smtClean="0"/>
              <a:t> </a:t>
            </a:r>
            <a:r>
              <a:rPr lang="en-US" dirty="0" smtClean="0"/>
              <a:t>(Booster Cavity)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6/16/2016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Ding </a:t>
            </a:r>
            <a:r>
              <a:rPr lang="en-US" dirty="0"/>
              <a:t>Sun | </a:t>
            </a:r>
            <a:r>
              <a:rPr lang="en-US" dirty="0" smtClean="0"/>
              <a:t>2nd </a:t>
            </a:r>
            <a:r>
              <a:rPr lang="en-US" dirty="0"/>
              <a:t>Harmonic Cavity Meeting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sp>
        <p:nvSpPr>
          <p:cNvPr id="10" name="Rectangle 9"/>
          <p:cNvSpPr/>
          <p:nvPr/>
        </p:nvSpPr>
        <p:spPr>
          <a:xfrm>
            <a:off x="228600" y="1262114"/>
            <a:ext cx="5549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With PA, 1 Local port at anode </a:t>
            </a:r>
            <a:r>
              <a:rPr lang="en-US" sz="1200" dirty="0" smtClean="0"/>
              <a:t>Location1</a:t>
            </a:r>
            <a:r>
              <a:rPr lang="en-US" sz="1200" dirty="0"/>
              <a:t>	</a:t>
            </a:r>
            <a:r>
              <a:rPr lang="en-US" sz="1200" dirty="0" smtClean="0"/>
              <a:t>35.419 </a:t>
            </a:r>
            <a:r>
              <a:rPr lang="en-US" sz="1200" dirty="0" smtClean="0"/>
              <a:t>MHz 	3100 Ohm</a:t>
            </a:r>
            <a:r>
              <a:rPr lang="en-US" sz="1200" dirty="0"/>
              <a:t>	</a:t>
            </a:r>
          </a:p>
          <a:p>
            <a:r>
              <a:rPr lang="en-US" sz="1200" dirty="0"/>
              <a:t>With PA, 1 Local port at anode </a:t>
            </a:r>
            <a:r>
              <a:rPr lang="en-US" sz="1200" dirty="0" smtClean="0"/>
              <a:t>Location2</a:t>
            </a:r>
            <a:r>
              <a:rPr lang="en-US" sz="1200" dirty="0"/>
              <a:t>	</a:t>
            </a:r>
            <a:r>
              <a:rPr lang="en-US" sz="1200" dirty="0" smtClean="0"/>
              <a:t>35.419 </a:t>
            </a:r>
            <a:r>
              <a:rPr lang="en-US" sz="1200" dirty="0"/>
              <a:t>MHz	</a:t>
            </a:r>
            <a:r>
              <a:rPr lang="en-US" sz="1200" dirty="0" smtClean="0"/>
              <a:t>3000 Ohm</a:t>
            </a:r>
            <a:endParaRPr lang="en-US" sz="1200" dirty="0"/>
          </a:p>
          <a:p>
            <a:r>
              <a:rPr lang="en-US" sz="1200" dirty="0"/>
              <a:t>With PA, 1 Local port at anode </a:t>
            </a:r>
            <a:r>
              <a:rPr lang="en-US" sz="1200" dirty="0" smtClean="0"/>
              <a:t>Location3</a:t>
            </a:r>
            <a:r>
              <a:rPr lang="en-US" sz="1200" dirty="0"/>
              <a:t>	</a:t>
            </a:r>
            <a:r>
              <a:rPr lang="en-US" sz="1200" dirty="0" smtClean="0"/>
              <a:t>35.419 </a:t>
            </a:r>
            <a:r>
              <a:rPr lang="en-US" sz="1200" dirty="0"/>
              <a:t>MHz	3100 Ohm	</a:t>
            </a:r>
          </a:p>
          <a:p>
            <a:r>
              <a:rPr lang="en-US" sz="1200" dirty="0"/>
              <a:t>With PA, 1 Local port at anode </a:t>
            </a:r>
            <a:r>
              <a:rPr lang="en-US" sz="1200" dirty="0" smtClean="0"/>
              <a:t>Location4</a:t>
            </a:r>
            <a:r>
              <a:rPr lang="en-US" sz="1200" dirty="0"/>
              <a:t>	</a:t>
            </a:r>
            <a:r>
              <a:rPr lang="en-US" sz="1200" dirty="0" smtClean="0"/>
              <a:t>35.410 </a:t>
            </a:r>
            <a:r>
              <a:rPr lang="en-US" sz="1200" dirty="0"/>
              <a:t>MHz	3100 </a:t>
            </a:r>
            <a:r>
              <a:rPr lang="en-US" sz="1200" dirty="0" smtClean="0"/>
              <a:t>Ohm</a:t>
            </a:r>
          </a:p>
          <a:p>
            <a:r>
              <a:rPr lang="en-US" sz="1200" dirty="0"/>
              <a:t>	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" y="2175269"/>
            <a:ext cx="53880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With PA, 1 Local port at anode Location1	</a:t>
            </a:r>
            <a:r>
              <a:rPr lang="en-US" sz="1200" dirty="0" smtClean="0"/>
              <a:t>52.082 </a:t>
            </a:r>
            <a:r>
              <a:rPr lang="en-US" sz="1200" dirty="0"/>
              <a:t>MHz	</a:t>
            </a:r>
            <a:r>
              <a:rPr lang="en-US" sz="1200" dirty="0" smtClean="0"/>
              <a:t>10200 Ohm </a:t>
            </a:r>
            <a:endParaRPr lang="en-US" sz="1200" dirty="0"/>
          </a:p>
          <a:p>
            <a:r>
              <a:rPr lang="en-US" sz="1200" dirty="0"/>
              <a:t>With PA, 1 Local port at anode Location4	</a:t>
            </a:r>
            <a:r>
              <a:rPr lang="en-US" sz="1200" dirty="0" smtClean="0"/>
              <a:t>52.097 </a:t>
            </a:r>
            <a:r>
              <a:rPr lang="en-US" sz="1200" dirty="0"/>
              <a:t>MHz	</a:t>
            </a:r>
            <a:r>
              <a:rPr lang="en-US" sz="1200" dirty="0" smtClean="0"/>
              <a:t>10200 Ohm</a:t>
            </a:r>
            <a:endParaRPr lang="en-US" sz="12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00" y="3121792"/>
            <a:ext cx="4440225" cy="314755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776697" y="4623569"/>
            <a:ext cx="409445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The simulation </a:t>
            </a:r>
            <a:r>
              <a:rPr lang="en-US" sz="1400" dirty="0" smtClean="0">
                <a:solidFill>
                  <a:srgbClr val="00B050"/>
                </a:solidFill>
              </a:rPr>
              <a:t>results are close to the measured data</a:t>
            </a:r>
          </a:p>
          <a:p>
            <a:r>
              <a:rPr lang="en-US" sz="1400" dirty="0" smtClean="0">
                <a:solidFill>
                  <a:srgbClr val="00B050"/>
                </a:solidFill>
              </a:rPr>
              <a:t> -&gt; </a:t>
            </a:r>
            <a:r>
              <a:rPr lang="en-US" sz="1400" dirty="0" smtClean="0">
                <a:solidFill>
                  <a:srgbClr val="00B050"/>
                </a:solidFill>
              </a:rPr>
              <a:t>validated.  </a:t>
            </a:r>
            <a:r>
              <a:rPr lang="en-US" sz="1400" dirty="0" smtClean="0">
                <a:solidFill>
                  <a:srgbClr val="00B050"/>
                </a:solidFill>
              </a:rPr>
              <a:t>Now </a:t>
            </a:r>
            <a:r>
              <a:rPr lang="en-US" sz="1400" dirty="0" smtClean="0">
                <a:solidFill>
                  <a:srgbClr val="00B050"/>
                </a:solidFill>
              </a:rPr>
              <a:t>other</a:t>
            </a:r>
            <a:r>
              <a:rPr lang="en-US" sz="1400" dirty="0">
                <a:solidFill>
                  <a:srgbClr val="00B050"/>
                </a:solidFill>
              </a:rPr>
              <a:t> </a:t>
            </a:r>
            <a:r>
              <a:rPr lang="en-US" sz="1400" dirty="0" smtClean="0">
                <a:solidFill>
                  <a:srgbClr val="00B050"/>
                </a:solidFill>
              </a:rPr>
              <a:t>cavities</a:t>
            </a:r>
            <a:r>
              <a:rPr lang="en-US" sz="1400" dirty="0">
                <a:solidFill>
                  <a:srgbClr val="00B050"/>
                </a:solidFill>
              </a:rPr>
              <a:t> </a:t>
            </a:r>
            <a:r>
              <a:rPr lang="en-US" sz="1400" dirty="0" smtClean="0">
                <a:solidFill>
                  <a:srgbClr val="00B050"/>
                </a:solidFill>
              </a:rPr>
              <a:t>can be evaluated in </a:t>
            </a:r>
          </a:p>
          <a:p>
            <a:r>
              <a:rPr lang="en-US" sz="1400" dirty="0" smtClean="0">
                <a:solidFill>
                  <a:srgbClr val="00B050"/>
                </a:solidFill>
              </a:rPr>
              <a:t>the same way.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8600" y="885167"/>
            <a:ext cx="30992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Simulation results (Booster Cavity):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313100" y="2787120"/>
            <a:ext cx="29443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Measured data (Mark Champion)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3924" y="3430644"/>
            <a:ext cx="1426026" cy="10139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6613" y="1099043"/>
            <a:ext cx="3168125" cy="197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73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Impedance (presented to anode) of 2</a:t>
            </a:r>
            <a:r>
              <a:rPr lang="en-US" baseline="30000" dirty="0" smtClean="0"/>
              <a:t>nd</a:t>
            </a:r>
            <a:r>
              <a:rPr lang="en-US" dirty="0" smtClean="0"/>
              <a:t> Harmonic Cavity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6/16/2016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Ding Sun | 2</a:t>
            </a:r>
            <a:r>
              <a:rPr lang="en-US" baseline="30000" dirty="0" smtClean="0"/>
              <a:t>nd</a:t>
            </a:r>
            <a:r>
              <a:rPr lang="en-US" dirty="0" smtClean="0"/>
              <a:t> Harmonic Cavity </a:t>
            </a:r>
            <a:r>
              <a:rPr lang="en-US" dirty="0"/>
              <a:t>M</a:t>
            </a:r>
            <a:r>
              <a:rPr lang="en-US" dirty="0" smtClean="0"/>
              <a:t>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5855" y="906447"/>
            <a:ext cx="5299545" cy="655954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 smtClean="0">
                <a:solidFill>
                  <a:srgbClr val="004C97"/>
                </a:solidFill>
                <a:latin typeface="Helvetica" pitchFamily="34" charset="0"/>
                <a:cs typeface="+mn-cs"/>
              </a:rPr>
              <a:t> </a:t>
            </a:r>
            <a:endParaRPr lang="en-US" sz="1200" dirty="0" smtClean="0">
              <a:solidFill>
                <a:srgbClr val="7030A0"/>
              </a:solidFill>
              <a:latin typeface="Helvetica" pitchFamily="34" charset="0"/>
              <a:cs typeface="+mn-cs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US" sz="1200" dirty="0">
              <a:solidFill>
                <a:srgbClr val="004C97"/>
              </a:solidFill>
              <a:latin typeface="Helvetica" pitchFamily="34" charset="0"/>
              <a:cs typeface="+mn-cs"/>
            </a:endParaRP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0742" y="3335965"/>
            <a:ext cx="2497827" cy="182607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36792" y="1864662"/>
            <a:ext cx="52111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	With </a:t>
            </a:r>
            <a:r>
              <a:rPr lang="en-US" sz="1200" dirty="0"/>
              <a:t>PA, 1 Local port at anode </a:t>
            </a:r>
            <a:r>
              <a:rPr lang="en-US" sz="1200" dirty="0" smtClean="0"/>
              <a:t>Location1	</a:t>
            </a:r>
            <a:r>
              <a:rPr lang="en-US" sz="1200" dirty="0" smtClean="0"/>
              <a:t>74.720 MHz</a:t>
            </a:r>
            <a:r>
              <a:rPr lang="en-US" sz="1200" dirty="0"/>
              <a:t>	</a:t>
            </a:r>
            <a:r>
              <a:rPr lang="en-US" sz="1200" dirty="0" smtClean="0"/>
              <a:t>1900 Ohm</a:t>
            </a:r>
            <a:endParaRPr lang="en-US" sz="1200" dirty="0"/>
          </a:p>
          <a:p>
            <a:r>
              <a:rPr lang="en-US" sz="1200" dirty="0" smtClean="0"/>
              <a:t>	With </a:t>
            </a:r>
            <a:r>
              <a:rPr lang="en-US" sz="1200" dirty="0"/>
              <a:t>PA, 1 Local port at anode </a:t>
            </a:r>
            <a:r>
              <a:rPr lang="en-US" sz="1200" dirty="0" smtClean="0"/>
              <a:t>Location4</a:t>
            </a:r>
            <a:r>
              <a:rPr lang="en-US" sz="1200" dirty="0"/>
              <a:t>	</a:t>
            </a:r>
            <a:r>
              <a:rPr lang="en-US" sz="1200" dirty="0" smtClean="0"/>
              <a:t>74.735 MHz</a:t>
            </a:r>
            <a:r>
              <a:rPr lang="en-US" sz="1200" dirty="0"/>
              <a:t>	</a:t>
            </a:r>
            <a:r>
              <a:rPr lang="en-US" sz="1200" dirty="0" smtClean="0"/>
              <a:t>1900 Ohm</a:t>
            </a:r>
            <a:endParaRPr lang="en-US" sz="1200" dirty="0"/>
          </a:p>
          <a:p>
            <a:r>
              <a:rPr lang="en-US" sz="1200" dirty="0" smtClean="0"/>
              <a:t>  With </a:t>
            </a:r>
            <a:r>
              <a:rPr lang="en-US" sz="1200" dirty="0"/>
              <a:t>PA, </a:t>
            </a:r>
            <a:r>
              <a:rPr lang="en-US" sz="1200" dirty="0" smtClean="0"/>
              <a:t>1 wider Local </a:t>
            </a:r>
            <a:r>
              <a:rPr lang="en-US" sz="1200" dirty="0"/>
              <a:t>port at anode Location4	</a:t>
            </a:r>
            <a:r>
              <a:rPr lang="en-US" sz="1200" dirty="0" smtClean="0"/>
              <a:t>74.715 MHz</a:t>
            </a:r>
            <a:r>
              <a:rPr lang="en-US" sz="1200" dirty="0"/>
              <a:t>	</a:t>
            </a:r>
            <a:r>
              <a:rPr lang="en-US" sz="1200" dirty="0" smtClean="0"/>
              <a:t>1960 Ohm</a:t>
            </a:r>
            <a:endParaRPr lang="en-US" sz="1200" dirty="0"/>
          </a:p>
        </p:txBody>
      </p:sp>
      <p:sp>
        <p:nvSpPr>
          <p:cNvPr id="14" name="Rectangle 13"/>
          <p:cNvSpPr/>
          <p:nvPr/>
        </p:nvSpPr>
        <p:spPr>
          <a:xfrm>
            <a:off x="806450" y="2874300"/>
            <a:ext cx="50316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With PA, 1 Local port  at anode </a:t>
            </a:r>
            <a:r>
              <a:rPr lang="en-US" sz="1200" dirty="0" smtClean="0"/>
              <a:t>Location1</a:t>
            </a:r>
            <a:r>
              <a:rPr lang="en-US" sz="1200" dirty="0"/>
              <a:t>	</a:t>
            </a:r>
            <a:r>
              <a:rPr lang="en-US" sz="1200" dirty="0" smtClean="0"/>
              <a:t>105.790 MHz</a:t>
            </a:r>
            <a:r>
              <a:rPr lang="en-US" sz="1200" dirty="0"/>
              <a:t>	</a:t>
            </a:r>
            <a:r>
              <a:rPr lang="en-US" sz="1200" dirty="0" smtClean="0"/>
              <a:t> 10500 Ohm</a:t>
            </a:r>
            <a:endParaRPr lang="en-US" sz="1200" dirty="0"/>
          </a:p>
          <a:p>
            <a:r>
              <a:rPr lang="en-US" sz="1200" dirty="0"/>
              <a:t>With PA, 1 Local port  at anode Location4	</a:t>
            </a:r>
            <a:r>
              <a:rPr lang="en-US" sz="1200" dirty="0" smtClean="0"/>
              <a:t>105.803 MHz</a:t>
            </a:r>
            <a:r>
              <a:rPr lang="en-US" sz="1200" dirty="0"/>
              <a:t>	</a:t>
            </a:r>
            <a:r>
              <a:rPr lang="en-US" sz="1200" dirty="0" smtClean="0"/>
              <a:t> 11000 Ohm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7166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Impedance (presented to anode) </a:t>
            </a:r>
            <a:r>
              <a:rPr lang="en-US" dirty="0" smtClean="0"/>
              <a:t>of Resonators for PA test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6/16/2016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Ding Sun | 2</a:t>
            </a:r>
            <a:r>
              <a:rPr lang="en-US" baseline="30000" dirty="0" smtClean="0"/>
              <a:t>nd</a:t>
            </a:r>
            <a:r>
              <a:rPr lang="en-US" dirty="0" smtClean="0"/>
              <a:t> Harmonic Cavity </a:t>
            </a:r>
            <a:r>
              <a:rPr lang="en-US" dirty="0"/>
              <a:t>M</a:t>
            </a:r>
            <a:r>
              <a:rPr lang="en-US" dirty="0" smtClean="0"/>
              <a:t>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7253" y="5275868"/>
            <a:ext cx="5299545" cy="655954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 smtClean="0">
                <a:solidFill>
                  <a:srgbClr val="004C97"/>
                </a:solidFill>
                <a:latin typeface="Helvetica" pitchFamily="34" charset="0"/>
                <a:cs typeface="+mn-cs"/>
              </a:rPr>
              <a:t> </a:t>
            </a:r>
            <a:endParaRPr lang="en-US" sz="1200" dirty="0" smtClean="0">
              <a:solidFill>
                <a:srgbClr val="7030A0"/>
              </a:solidFill>
              <a:latin typeface="Helvetica" pitchFamily="34" charset="0"/>
              <a:cs typeface="+mn-cs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US" sz="1200" dirty="0">
              <a:solidFill>
                <a:srgbClr val="004C97"/>
              </a:solidFill>
              <a:latin typeface="Helvetica" pitchFamily="34" charset="0"/>
              <a:cs typeface="+mn-cs"/>
            </a:endParaRPr>
          </a:p>
          <a:p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806450" y="5177672"/>
            <a:ext cx="341906" cy="1033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98338" y="1896896"/>
            <a:ext cx="7128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	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228599" y="1067435"/>
            <a:ext cx="74646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Existing 53 MHz resonator With PA, </a:t>
            </a:r>
            <a:r>
              <a:rPr lang="en-US" sz="1200" dirty="0" smtClean="0"/>
              <a:t>		1 </a:t>
            </a:r>
            <a:r>
              <a:rPr lang="en-US" sz="1200" dirty="0"/>
              <a:t>Local port at anode </a:t>
            </a:r>
            <a:r>
              <a:rPr lang="en-US" sz="1200" dirty="0" smtClean="0"/>
              <a:t>Location4	52.642 </a:t>
            </a:r>
            <a:r>
              <a:rPr lang="en-US" sz="1200" dirty="0" smtClean="0"/>
              <a:t>MHz	</a:t>
            </a:r>
            <a:r>
              <a:rPr lang="en-US" sz="1200" dirty="0" smtClean="0"/>
              <a:t>1950 </a:t>
            </a:r>
            <a:r>
              <a:rPr lang="en-US" sz="1200" dirty="0" smtClean="0"/>
              <a:t>Ohm</a:t>
            </a:r>
            <a:endParaRPr lang="en-US" sz="1200" dirty="0"/>
          </a:p>
          <a:p>
            <a:r>
              <a:rPr lang="en-US" sz="1200" dirty="0" smtClean="0"/>
              <a:t>Robyn’s new76 </a:t>
            </a:r>
            <a:r>
              <a:rPr lang="en-US" sz="1200" dirty="0"/>
              <a:t>MHz resonator  With PA, </a:t>
            </a:r>
            <a:r>
              <a:rPr lang="en-US" sz="1200" dirty="0" smtClean="0"/>
              <a:t>      1 </a:t>
            </a:r>
            <a:r>
              <a:rPr lang="en-US" sz="1200" dirty="0"/>
              <a:t>Local port at anode Location4	</a:t>
            </a:r>
            <a:r>
              <a:rPr lang="en-US" sz="1200" dirty="0" smtClean="0"/>
              <a:t>75.467 </a:t>
            </a:r>
            <a:r>
              <a:rPr lang="en-US" sz="1200" dirty="0" smtClean="0"/>
              <a:t>MHz</a:t>
            </a:r>
            <a:r>
              <a:rPr lang="en-US" sz="1200" dirty="0"/>
              <a:t>	</a:t>
            </a:r>
            <a:r>
              <a:rPr lang="en-US" sz="1200" dirty="0" smtClean="0"/>
              <a:t>2400 </a:t>
            </a:r>
            <a:r>
              <a:rPr lang="en-US" sz="1200" dirty="0" smtClean="0"/>
              <a:t>Ohm</a:t>
            </a:r>
            <a:endParaRPr lang="en-US" sz="1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31" y="1820189"/>
            <a:ext cx="2070589" cy="15055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253" y="1814621"/>
            <a:ext cx="1631097" cy="149308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183" y="1820189"/>
            <a:ext cx="4326462" cy="185908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4246108"/>
            <a:ext cx="3200400" cy="17258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27873" y="4547783"/>
            <a:ext cx="44291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</a:rPr>
              <a:t>It would be interesting to check a 106 MHz PA test resonator (if any).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948" y="3425958"/>
            <a:ext cx="18194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Existing 53 MHz resonator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2584939" y="3406745"/>
            <a:ext cx="21261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Robyn’s new 76 MHz resonator</a:t>
            </a:r>
          </a:p>
        </p:txBody>
      </p:sp>
    </p:spTree>
    <p:extLst>
      <p:ext uri="{BB962C8B-B14F-4D97-AF65-F5344CB8AC3E}">
        <p14:creationId xmlns:p14="http://schemas.microsoft.com/office/powerpoint/2010/main" val="411666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4444</TotalTime>
  <Words>256</Words>
  <Application>Microsoft Office PowerPoint</Application>
  <PresentationFormat>On-screen Show (4:3)</PresentationFormat>
  <Paragraphs>63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ＭＳ Ｐゴシック</vt:lpstr>
      <vt:lpstr>ＭＳ Ｐゴシック</vt:lpstr>
      <vt:lpstr>Arial</vt:lpstr>
      <vt:lpstr>Calibri</vt:lpstr>
      <vt:lpstr>Geneva</vt:lpstr>
      <vt:lpstr>Helvetica</vt:lpstr>
      <vt:lpstr>FNAL_TemplateMac_060514</vt:lpstr>
      <vt:lpstr>Fermilab: Footer Only</vt:lpstr>
      <vt:lpstr>Impedance (Presented to Anode) of Cavities</vt:lpstr>
      <vt:lpstr>PowerPoint Presentation</vt:lpstr>
      <vt:lpstr>Where is this impedance (presented to the anode)?</vt:lpstr>
      <vt:lpstr>Simulation results vs. measured data (Booster Cavity)</vt:lpstr>
      <vt:lpstr>Impedance (presented to anode) of 2nd Harmonic Cavity</vt:lpstr>
      <vt:lpstr>Impedance (presented to anode) of Resonators for PA test</vt:lpstr>
    </vt:vector>
  </TitlesOfParts>
  <Company>Sandbox Studio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— one line or two lines</dc:title>
  <dc:creator>Ding Sun x8902 10305N</dc:creator>
  <cp:lastModifiedBy>Ding Sun x8902 10305N</cp:lastModifiedBy>
  <cp:revision>295</cp:revision>
  <cp:lastPrinted>2016-03-08T18:26:22Z</cp:lastPrinted>
  <dcterms:created xsi:type="dcterms:W3CDTF">2015-06-03T16:14:48Z</dcterms:created>
  <dcterms:modified xsi:type="dcterms:W3CDTF">2016-06-16T16:38:58Z</dcterms:modified>
</cp:coreProperties>
</file>