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60" r:id="rId3"/>
    <p:sldId id="263" r:id="rId4"/>
    <p:sldId id="265" r:id="rId5"/>
    <p:sldId id="266" r:id="rId6"/>
    <p:sldId id="267" r:id="rId7"/>
    <p:sldId id="268" r:id="rId8"/>
    <p:sldId id="269" r:id="rId9"/>
    <p:sldId id="264" r:id="rId1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9DF1C4E-AF45-492F-8459-4C4473BE9E23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F9CCF69-8B7E-4E1F-AFFA-FA1D0D824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1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CCF69-8B7E-4E1F-AFFA-FA1D0D8247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7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7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5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7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4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9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9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4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5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4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711A3-A9C7-4D44-87B1-D3C60DD0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0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265" y="732772"/>
            <a:ext cx="2133860" cy="476015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Bias Current Profile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" y="1284549"/>
            <a:ext cx="2906688" cy="2245357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52" y="1284546"/>
            <a:ext cx="2961298" cy="2245357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25" y="1284547"/>
            <a:ext cx="2648809" cy="224535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902919" y="3727937"/>
            <a:ext cx="4834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Iw</a:t>
            </a:r>
            <a:r>
              <a:rPr lang="en-US" sz="1400" dirty="0"/>
              <a:t> = 13 kA at t &lt; 6.75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 err="1"/>
              <a:t>Iw</a:t>
            </a:r>
            <a:r>
              <a:rPr lang="en-US" sz="1400" dirty="0"/>
              <a:t> (kA) = 13[kA] + 4[kA/</a:t>
            </a:r>
            <a:r>
              <a:rPr lang="en-US" sz="1400" dirty="0" err="1"/>
              <a:t>ms</a:t>
            </a:r>
            <a:r>
              <a:rPr lang="en-US" sz="1400" dirty="0"/>
              <a:t>]*(t[</a:t>
            </a:r>
            <a:r>
              <a:rPr lang="en-US" sz="1400" dirty="0" err="1"/>
              <a:t>ms</a:t>
            </a:r>
            <a:r>
              <a:rPr lang="en-US" sz="1400" dirty="0"/>
              <a:t>]-6.75) at 6.75 </a:t>
            </a:r>
            <a:r>
              <a:rPr lang="en-US" sz="1400" dirty="0" err="1"/>
              <a:t>ms</a:t>
            </a:r>
            <a:r>
              <a:rPr lang="en-US" sz="1400" dirty="0"/>
              <a:t> &lt; t &lt; 20 </a:t>
            </a:r>
            <a:r>
              <a:rPr lang="en-US" sz="1400" dirty="0" err="1"/>
              <a:t>ms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dIw</a:t>
            </a:r>
            <a:r>
              <a:rPr lang="en-US" sz="1400" dirty="0"/>
              <a:t>/</a:t>
            </a:r>
            <a:r>
              <a:rPr lang="en-US" sz="1400" dirty="0" err="1"/>
              <a:t>dt</a:t>
            </a:r>
            <a:r>
              <a:rPr lang="en-US" sz="1400" dirty="0"/>
              <a:t> = 4 kA/</a:t>
            </a:r>
            <a:r>
              <a:rPr lang="en-US" sz="1400" dirty="0" err="1"/>
              <a:t>ms</a:t>
            </a:r>
            <a:r>
              <a:rPr lang="en-US" sz="1400" dirty="0"/>
              <a:t> or 80 A/s</a:t>
            </a:r>
          </a:p>
          <a:p>
            <a:r>
              <a:rPr lang="en-US" sz="1400" dirty="0"/>
              <a:t> </a:t>
            </a:r>
            <a:r>
              <a:rPr lang="en-US" sz="1400" b="1" dirty="0" smtClean="0"/>
              <a:t>Maximum </a:t>
            </a:r>
            <a:r>
              <a:rPr lang="en-US" sz="1400" b="1" dirty="0"/>
              <a:t>current at 20 </a:t>
            </a:r>
            <a:r>
              <a:rPr lang="en-US" sz="1400" b="1" dirty="0" err="1"/>
              <a:t>ms</a:t>
            </a:r>
            <a:r>
              <a:rPr lang="en-US" sz="1400" b="1" dirty="0"/>
              <a:t> is 1320 </a:t>
            </a:r>
            <a:r>
              <a:rPr lang="en-US" sz="1400" b="1" dirty="0" smtClean="0"/>
              <a:t>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827" y="839455"/>
            <a:ext cx="291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Tuning curve (June 02, 2016)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5877" y="110535"/>
            <a:ext cx="402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Magnetic system update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954" y="4595868"/>
            <a:ext cx="3157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Problems: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Heat deposition in the coil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Flux return saturation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630" y="49251"/>
            <a:ext cx="5113472" cy="57252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Heat deposition in the coil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224" y="432687"/>
            <a:ext cx="158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= 0.02 Ohm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267" y="765360"/>
            <a:ext cx="326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Simplified current shape (N = 50)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2</a:t>
            </a:fld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1" y="1185455"/>
            <a:ext cx="3650883" cy="284692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60800" y="739170"/>
            <a:ext cx="5283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solidFill>
                  <a:srgbClr val="0070C0"/>
                </a:solidFill>
              </a:rPr>
              <a:t>1. Energy </a:t>
            </a:r>
            <a:r>
              <a:rPr lang="en-US" sz="1600" dirty="0">
                <a:solidFill>
                  <a:srgbClr val="0070C0"/>
                </a:solidFill>
              </a:rPr>
              <a:t>per cycle at the low </a:t>
            </a:r>
            <a:r>
              <a:rPr lang="en-US" sz="1600" dirty="0" smtClean="0">
                <a:solidFill>
                  <a:srgbClr val="0070C0"/>
                </a:solidFill>
              </a:rPr>
              <a:t>current: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Q = 0.02 Ω * 260</a:t>
            </a:r>
            <a:r>
              <a:rPr lang="en-US" sz="1600" baseline="30000" dirty="0">
                <a:solidFill>
                  <a:srgbClr val="0070C0"/>
                </a:solidFill>
              </a:rPr>
              <a:t>2</a:t>
            </a:r>
            <a:r>
              <a:rPr lang="en-US" sz="1600" dirty="0">
                <a:solidFill>
                  <a:srgbClr val="0070C0"/>
                </a:solidFill>
              </a:rPr>
              <a:t> A</a:t>
            </a:r>
            <a:r>
              <a:rPr lang="en-US" sz="1600" baseline="30000" dirty="0">
                <a:solidFill>
                  <a:srgbClr val="0070C0"/>
                </a:solidFill>
              </a:rPr>
              <a:t>2</a:t>
            </a:r>
            <a:r>
              <a:rPr lang="en-US" sz="1600" dirty="0">
                <a:solidFill>
                  <a:srgbClr val="0070C0"/>
                </a:solidFill>
              </a:rPr>
              <a:t> * (66 – 2*(20- 6.75))E-3 s = 53.4 J</a:t>
            </a:r>
          </a:p>
          <a:p>
            <a:pPr lvl="0"/>
            <a:endParaRPr lang="en-US" sz="1600" dirty="0" smtClean="0">
              <a:solidFill>
                <a:srgbClr val="0070C0"/>
              </a:solidFill>
            </a:endParaRPr>
          </a:p>
          <a:p>
            <a:pPr lvl="0"/>
            <a:r>
              <a:rPr lang="en-US" sz="1600" dirty="0" smtClean="0">
                <a:solidFill>
                  <a:srgbClr val="0070C0"/>
                </a:solidFill>
              </a:rPr>
              <a:t>2. Energy </a:t>
            </a:r>
            <a:r>
              <a:rPr lang="en-US" sz="1600" dirty="0">
                <a:solidFill>
                  <a:srgbClr val="0070C0"/>
                </a:solidFill>
              </a:rPr>
              <a:t>per cycle during the single ramp I = 260 + 80*t</a:t>
            </a:r>
          </a:p>
          <a:p>
            <a:r>
              <a:rPr lang="en-US" sz="1600" dirty="0">
                <a:solidFill>
                  <a:srgbClr val="0070C0"/>
                </a:solidFill>
              </a:rPr>
              <a:t>Where t changes from 0 to (20-6.75) = 13.25 </a:t>
            </a:r>
            <a:r>
              <a:rPr lang="en-US" sz="1600" dirty="0" err="1">
                <a:solidFill>
                  <a:srgbClr val="0070C0"/>
                </a:solidFill>
              </a:rPr>
              <a:t>ms</a:t>
            </a:r>
            <a:r>
              <a:rPr lang="en-US" sz="1600" dirty="0">
                <a:solidFill>
                  <a:srgbClr val="0070C0"/>
                </a:solidFill>
              </a:rPr>
              <a:t>:</a:t>
            </a:r>
          </a:p>
          <a:p>
            <a:r>
              <a:rPr lang="en-US" sz="1600" dirty="0">
                <a:solidFill>
                  <a:srgbClr val="0070C0"/>
                </a:solidFill>
              </a:rPr>
              <a:t>Q = 0.02 Ω*10</a:t>
            </a:r>
            <a:r>
              <a:rPr lang="en-US" sz="1600" baseline="30000" dirty="0">
                <a:solidFill>
                  <a:srgbClr val="0070C0"/>
                </a:solidFill>
              </a:rPr>
              <a:t>-3</a:t>
            </a:r>
            <a:r>
              <a:rPr lang="en-US" sz="1600" dirty="0">
                <a:solidFill>
                  <a:srgbClr val="0070C0"/>
                </a:solidFill>
              </a:rPr>
              <a:t>*∫</a:t>
            </a:r>
            <a:r>
              <a:rPr lang="en-US" sz="1600" dirty="0" err="1">
                <a:solidFill>
                  <a:srgbClr val="0070C0"/>
                </a:solidFill>
              </a:rPr>
              <a:t>dt</a:t>
            </a:r>
            <a:r>
              <a:rPr lang="en-US" sz="1600" dirty="0">
                <a:solidFill>
                  <a:srgbClr val="0070C0"/>
                </a:solidFill>
              </a:rPr>
              <a:t>(260 + 80*t)</a:t>
            </a:r>
            <a:r>
              <a:rPr lang="en-US" sz="1600" baseline="30000" dirty="0">
                <a:solidFill>
                  <a:srgbClr val="0070C0"/>
                </a:solidFill>
              </a:rPr>
              <a:t>2</a:t>
            </a:r>
            <a:r>
              <a:rPr lang="en-US" sz="1600" dirty="0">
                <a:solidFill>
                  <a:srgbClr val="0070C0"/>
                </a:solidFill>
              </a:rPr>
              <a:t>  = 2E-5*{260</a:t>
            </a:r>
            <a:r>
              <a:rPr lang="en-US" sz="1600" baseline="30000" dirty="0">
                <a:solidFill>
                  <a:srgbClr val="0070C0"/>
                </a:solidFill>
              </a:rPr>
              <a:t>2</a:t>
            </a:r>
            <a:r>
              <a:rPr lang="en-US" sz="1600" dirty="0">
                <a:solidFill>
                  <a:srgbClr val="0070C0"/>
                </a:solidFill>
              </a:rPr>
              <a:t>*13.25 + 2*260*80*13.25</a:t>
            </a:r>
            <a:r>
              <a:rPr lang="en-US" sz="1600" baseline="30000" dirty="0">
                <a:solidFill>
                  <a:srgbClr val="0070C0"/>
                </a:solidFill>
              </a:rPr>
              <a:t>2</a:t>
            </a:r>
            <a:r>
              <a:rPr lang="en-US" sz="1600" dirty="0">
                <a:solidFill>
                  <a:srgbClr val="0070C0"/>
                </a:solidFill>
              </a:rPr>
              <a:t>/2 + 80</a:t>
            </a:r>
            <a:r>
              <a:rPr lang="en-US" sz="1600" baseline="30000" dirty="0">
                <a:solidFill>
                  <a:srgbClr val="0070C0"/>
                </a:solidFill>
              </a:rPr>
              <a:t>2</a:t>
            </a:r>
            <a:r>
              <a:rPr lang="en-US" sz="1600" dirty="0">
                <a:solidFill>
                  <a:srgbClr val="0070C0"/>
                </a:solidFill>
              </a:rPr>
              <a:t>*13.25</a:t>
            </a:r>
            <a:r>
              <a:rPr lang="en-US" sz="1600" baseline="30000" dirty="0">
                <a:solidFill>
                  <a:srgbClr val="0070C0"/>
                </a:solidFill>
              </a:rPr>
              <a:t>3</a:t>
            </a:r>
            <a:r>
              <a:rPr lang="en-US" sz="1600" dirty="0">
                <a:solidFill>
                  <a:srgbClr val="0070C0"/>
                </a:solidFill>
              </a:rPr>
              <a:t>/3} = </a:t>
            </a:r>
          </a:p>
          <a:p>
            <a:pPr lvl="0"/>
            <a:r>
              <a:rPr lang="en-US" sz="1600" dirty="0">
                <a:solidFill>
                  <a:srgbClr val="0070C0"/>
                </a:solidFill>
              </a:rPr>
              <a:t>2E-5*{895700 + 3651700 + 4962566.7} = 2E-5*9.51E6 = 190 J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For </a:t>
            </a:r>
            <a:r>
              <a:rPr lang="en-US" sz="1600" dirty="0">
                <a:solidFill>
                  <a:srgbClr val="0070C0"/>
                </a:solidFill>
              </a:rPr>
              <a:t>two </a:t>
            </a:r>
            <a:r>
              <a:rPr lang="en-US" sz="1600" dirty="0" smtClean="0">
                <a:solidFill>
                  <a:srgbClr val="0070C0"/>
                </a:solidFill>
              </a:rPr>
              <a:t>ramps per </a:t>
            </a:r>
            <a:r>
              <a:rPr lang="en-US" sz="1600" dirty="0">
                <a:solidFill>
                  <a:srgbClr val="0070C0"/>
                </a:solidFill>
              </a:rPr>
              <a:t>cycle, the energy in the coil is 380 J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3. </a:t>
            </a:r>
            <a:r>
              <a:rPr lang="en-US" sz="1400" dirty="0">
                <a:solidFill>
                  <a:srgbClr val="0070C0"/>
                </a:solidFill>
              </a:rPr>
              <a:t>Total energy per cycle is Q = 434 J </a:t>
            </a:r>
            <a:endParaRPr lang="en-US" sz="1400" dirty="0" smtClean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5. </a:t>
            </a:r>
            <a:r>
              <a:rPr lang="en-US" sz="1400" dirty="0">
                <a:solidFill>
                  <a:srgbClr val="0070C0"/>
                </a:solidFill>
              </a:rPr>
              <a:t>At 15 Hz, </a:t>
            </a:r>
            <a:r>
              <a:rPr lang="en-US" sz="1400" dirty="0" smtClean="0">
                <a:solidFill>
                  <a:srgbClr val="0070C0"/>
                </a:solidFill>
              </a:rPr>
              <a:t>P </a:t>
            </a:r>
            <a:r>
              <a:rPr lang="en-US" sz="1400" dirty="0">
                <a:solidFill>
                  <a:srgbClr val="0070C0"/>
                </a:solidFill>
              </a:rPr>
              <a:t>= 6510 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267" y="4149777"/>
            <a:ext cx="511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power exceeds current capabilities of the coil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/>
              <a:t>the cooling circuit design needs to be modified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8267" y="4844039"/>
            <a:ext cx="60618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What happens if we have </a:t>
            </a:r>
            <a:r>
              <a:rPr lang="en-US" sz="1400" b="1" dirty="0">
                <a:solidFill>
                  <a:srgbClr val="0070C0"/>
                </a:solidFill>
              </a:rPr>
              <a:t>four cooling circuits</a:t>
            </a:r>
            <a:r>
              <a:rPr lang="en-US" sz="1400" dirty="0">
                <a:solidFill>
                  <a:srgbClr val="0070C0"/>
                </a:solidFill>
              </a:rPr>
              <a:t>?</a:t>
            </a:r>
          </a:p>
          <a:p>
            <a:r>
              <a:rPr lang="en-US" sz="1400" dirty="0"/>
              <a:t>Velocity of water </a:t>
            </a:r>
            <a:r>
              <a:rPr lang="en-US" sz="1400" dirty="0" smtClean="0"/>
              <a:t>with </a:t>
            </a:r>
            <a:r>
              <a:rPr lang="el-GR" sz="1400" dirty="0" smtClean="0"/>
              <a:t>Δ</a:t>
            </a:r>
            <a:r>
              <a:rPr lang="en-US" sz="1400" dirty="0" smtClean="0"/>
              <a:t>T = 10°C – </a:t>
            </a:r>
            <a:r>
              <a:rPr lang="en-US" sz="1400" dirty="0"/>
              <a:t>Q = 0.24*1750/10 = 0.042 l/s </a:t>
            </a: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2.52 l/min</a:t>
            </a:r>
          </a:p>
          <a:p>
            <a:r>
              <a:rPr lang="en-US" sz="1400" dirty="0"/>
              <a:t>Water velocity v = </a:t>
            </a:r>
            <a:r>
              <a:rPr lang="en-US" sz="1400" dirty="0" smtClean="0"/>
              <a:t>1.6 </a:t>
            </a:r>
            <a:r>
              <a:rPr lang="en-US" sz="1400" dirty="0"/>
              <a:t>m/s</a:t>
            </a:r>
          </a:p>
          <a:p>
            <a:r>
              <a:rPr lang="en-US" sz="1400" dirty="0"/>
              <a:t>The lengths of the longest circuit is ~22 m</a:t>
            </a:r>
          </a:p>
          <a:p>
            <a:r>
              <a:rPr lang="el-GR" sz="1400" b="1" dirty="0" smtClean="0"/>
              <a:t>Δ</a:t>
            </a:r>
            <a:r>
              <a:rPr lang="en-US" sz="1400" b="1" dirty="0" smtClean="0"/>
              <a:t>p </a:t>
            </a:r>
            <a:r>
              <a:rPr lang="en-US" sz="1400" b="1" dirty="0"/>
              <a:t>= </a:t>
            </a:r>
            <a:r>
              <a:rPr lang="en-US" sz="1400" b="1" dirty="0" smtClean="0"/>
              <a:t>1.6</a:t>
            </a:r>
            <a:r>
              <a:rPr lang="en-US" sz="1400" b="1" baseline="30000" dirty="0" smtClean="0"/>
              <a:t>2</a:t>
            </a:r>
            <a:r>
              <a:rPr lang="en-US" sz="1400" b="1" dirty="0"/>
              <a:t>∙</a:t>
            </a:r>
            <a:r>
              <a:rPr lang="en-US" sz="1400" b="1" dirty="0" smtClean="0"/>
              <a:t>22/20.7 </a:t>
            </a:r>
            <a:r>
              <a:rPr lang="en-US" sz="1400" b="1" dirty="0"/>
              <a:t>= 2.7 </a:t>
            </a:r>
            <a:r>
              <a:rPr lang="en-US" sz="1400" b="1" dirty="0" err="1"/>
              <a:t>kG</a:t>
            </a:r>
            <a:r>
              <a:rPr lang="en-US" sz="1400" b="1" dirty="0"/>
              <a:t>/cm</a:t>
            </a:r>
            <a:r>
              <a:rPr lang="en-US" sz="1400" b="1" baseline="30000" dirty="0"/>
              <a:t>2</a:t>
            </a:r>
            <a:r>
              <a:rPr lang="en-US" sz="1400" b="1" dirty="0"/>
              <a:t> or ~40 PSI</a:t>
            </a:r>
            <a:r>
              <a:rPr lang="en-US" sz="1400" dirty="0"/>
              <a:t>.</a:t>
            </a:r>
          </a:p>
          <a:p>
            <a:r>
              <a:rPr lang="en-US" sz="1400" dirty="0"/>
              <a:t>This is </a:t>
            </a:r>
            <a:r>
              <a:rPr lang="en-US" sz="1400" dirty="0" smtClean="0"/>
              <a:t>realistic </a:t>
            </a:r>
            <a:r>
              <a:rPr lang="en-US" sz="1400" dirty="0" smtClean="0">
                <a:sym typeface="Wingdings" panose="05000000000000000000" pitchFamily="2" charset="2"/>
              </a:rPr>
              <a:t> </a:t>
            </a:r>
            <a:r>
              <a:rPr lang="en-US" sz="1600" b="1" dirty="0" smtClean="0">
                <a:solidFill>
                  <a:srgbClr val="00B050"/>
                </a:solidFill>
              </a:rPr>
              <a:t>the 6.5 kW power in the coil can </a:t>
            </a:r>
            <a:r>
              <a:rPr lang="en-US" sz="1600" b="1" dirty="0">
                <a:solidFill>
                  <a:srgbClr val="00B050"/>
                </a:solidFill>
              </a:rPr>
              <a:t>be </a:t>
            </a:r>
            <a:r>
              <a:rPr lang="en-US" sz="1600" b="1" dirty="0" smtClean="0">
                <a:solidFill>
                  <a:srgbClr val="00B050"/>
                </a:solidFill>
              </a:rPr>
              <a:t>handled.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5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111" y="114067"/>
            <a:ext cx="5907191" cy="712097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Flux return saturation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 at the 62.5 kA excitation current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85750" indent="-285750">
              <a:buAutoNum type="romanUcPeriod"/>
            </a:pPr>
            <a:r>
              <a:rPr lang="en-US" smtClean="0"/>
              <a:t>I. Terechkine for the 2-nd harmonic cavity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14094" y="964205"/>
            <a:ext cx="3190128" cy="2530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878" y="466095"/>
            <a:ext cx="2671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Simplified magnetization curve for the electric Silicon Steel</a:t>
            </a:r>
            <a:endParaRPr lang="en-US" sz="1400" dirty="0"/>
          </a:p>
        </p:txBody>
      </p:sp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3535530" y="717623"/>
            <a:ext cx="3086735" cy="289433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208878" y="3633126"/>
            <a:ext cx="3095344" cy="269811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/>
          <a:stretch>
            <a:fillRect/>
          </a:stretch>
        </p:blipFill>
        <p:spPr>
          <a:xfrm>
            <a:off x="3533455" y="3611953"/>
            <a:ext cx="3088810" cy="27057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2308" y="4931508"/>
            <a:ext cx="113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&gt; 1.2 T</a:t>
            </a:r>
          </a:p>
          <a:p>
            <a:r>
              <a:rPr lang="en-US" dirty="0" smtClean="0"/>
              <a:t>B &lt; 1.9 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4829907"/>
            <a:ext cx="103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</a:t>
            </a:r>
            <a:r>
              <a:rPr lang="en-US" dirty="0" smtClean="0"/>
              <a:t> &gt; 40</a:t>
            </a:r>
          </a:p>
          <a:p>
            <a:r>
              <a:rPr lang="el-GR" dirty="0"/>
              <a:t>μ</a:t>
            </a:r>
            <a:r>
              <a:rPr lang="en-US" dirty="0"/>
              <a:t> </a:t>
            </a:r>
            <a:r>
              <a:rPr lang="en-US" dirty="0" smtClean="0"/>
              <a:t>&lt; 2000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22265" y="1844831"/>
            <a:ext cx="25217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Material is in the highly saturated condition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</a:p>
          <a:p>
            <a:endParaRPr lang="en-US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1. Better filling density: fill all gaps tighter.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2. Better material: use low silicon content grades of steel, e.g. M47.</a:t>
            </a:r>
          </a:p>
          <a:p>
            <a:endParaRPr lang="en-US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3. Thicker pole parts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4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57" y="30721"/>
            <a:ext cx="4943719" cy="46818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Flux Return Saturation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4123" t="28247" r="29224" b="16613"/>
          <a:stretch/>
        </p:blipFill>
        <p:spPr bwMode="auto">
          <a:xfrm>
            <a:off x="255292" y="932104"/>
            <a:ext cx="2977515" cy="254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14140" t="30166" r="17024" b="17716"/>
          <a:stretch/>
        </p:blipFill>
        <p:spPr bwMode="auto">
          <a:xfrm>
            <a:off x="4119927" y="757420"/>
            <a:ext cx="4607023" cy="2725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5096" y="498908"/>
            <a:ext cx="377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Increased filling factor in the poles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9584" y="3499676"/>
            <a:ext cx="377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Increased thickness of the FR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19120" t="39854" r="21909" b="22616"/>
          <a:stretch/>
        </p:blipFill>
        <p:spPr bwMode="auto">
          <a:xfrm>
            <a:off x="173646" y="3885696"/>
            <a:ext cx="5719887" cy="2856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744307" y="3540249"/>
            <a:ext cx="3335459" cy="290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6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117154"/>
            <a:ext cx="2850719" cy="47953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FR Material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3" y="655384"/>
            <a:ext cx="4663440" cy="4183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3343" y="286052"/>
            <a:ext cx="18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M15 Silicon Steel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36" y="772046"/>
            <a:ext cx="2724785" cy="2214245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60" y="3161651"/>
            <a:ext cx="1289050" cy="222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7024278" y="3161651"/>
            <a:ext cx="1294765" cy="22282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8650" y="5224237"/>
            <a:ext cx="311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Using M15 silicon steel seems adequate for the goal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3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48712" y="4517756"/>
            <a:ext cx="2905932" cy="2203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477" y="40006"/>
            <a:ext cx="6406611" cy="55702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Updated FR Saturation Data (62.5 kA)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4426" y="337037"/>
            <a:ext cx="6338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Changes made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Gap between the pole and the FR is now almost uniform (1 mm)</a:t>
            </a:r>
          </a:p>
          <a:p>
            <a:pPr lvl="0"/>
            <a:r>
              <a:rPr lang="en-US" dirty="0"/>
              <a:t>Thickness of the FR is made 35 mm (it was 30 mm).</a:t>
            </a:r>
          </a:p>
          <a:p>
            <a:pPr lvl="0"/>
            <a:r>
              <a:rPr lang="en-US" dirty="0"/>
              <a:t>Material of the FR is </a:t>
            </a:r>
            <a:r>
              <a:rPr lang="en-US" dirty="0" smtClean="0"/>
              <a:t>M15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-25360" y="1537366"/>
            <a:ext cx="4020088" cy="310728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111600" y="1441019"/>
            <a:ext cx="2467431" cy="2201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91908" y="1141566"/>
            <a:ext cx="367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</a:t>
            </a:r>
            <a:r>
              <a:rPr lang="en-US" sz="1600" dirty="0"/>
              <a:t>⁰ </a:t>
            </a:r>
            <a:r>
              <a:rPr lang="en-US" sz="1600" dirty="0" smtClean="0"/>
              <a:t>plane: B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dirty="0"/>
              <a:t>1.2 – 1.8 </a:t>
            </a:r>
            <a:r>
              <a:rPr lang="en-US" sz="1600" dirty="0" smtClean="0"/>
              <a:t>T; </a:t>
            </a:r>
            <a:r>
              <a:rPr lang="el-GR" sz="1600" dirty="0" smtClean="0"/>
              <a:t>μ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 200 - 6000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424767" y="3855814"/>
            <a:ext cx="4633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4.5⁰ plane: B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range 0.8 </a:t>
            </a:r>
            <a:r>
              <a:rPr lang="en-US" sz="1600" dirty="0"/>
              <a:t>– </a:t>
            </a:r>
            <a:r>
              <a:rPr lang="en-US" sz="1600" dirty="0" smtClean="0"/>
              <a:t>1.75 T; </a:t>
            </a:r>
            <a:r>
              <a:rPr lang="el-GR" sz="1600" dirty="0"/>
              <a:t>μ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ym typeface="Wingdings" panose="05000000000000000000" pitchFamily="2" charset="2"/>
              </a:rPr>
              <a:t>220 </a:t>
            </a:r>
            <a:r>
              <a:rPr lang="en-US" sz="1600" dirty="0">
                <a:sym typeface="Wingdings" panose="05000000000000000000" pitchFamily="2" charset="2"/>
              </a:rPr>
              <a:t>- </a:t>
            </a:r>
            <a:r>
              <a:rPr lang="en-US" sz="1600" dirty="0" smtClean="0">
                <a:sym typeface="Wingdings" panose="05000000000000000000" pitchFamily="2" charset="2"/>
              </a:rPr>
              <a:t>7800</a:t>
            </a:r>
            <a:endParaRPr lang="en-US" sz="1600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6633019" y="1441019"/>
            <a:ext cx="2425740" cy="220108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4111600" y="4235866"/>
            <a:ext cx="2521419" cy="206323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6633019" y="4203083"/>
            <a:ext cx="2425740" cy="21246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8650" y="4644651"/>
            <a:ext cx="218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Garnet permeability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537" y="0"/>
            <a:ext cx="6113113" cy="5880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Updated Tuning Curve (June 10)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26203" y="675478"/>
            <a:ext cx="7803397" cy="11223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03" y="2087696"/>
            <a:ext cx="3533614" cy="2600541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15" y="2108441"/>
            <a:ext cx="3442970" cy="255905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4068305" y="3192651"/>
            <a:ext cx="751668" cy="255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1382" y="4978129"/>
            <a:ext cx="6695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The lowest frequency of 75.73 MHz corresponds to the total current of 7400 A.</a:t>
            </a:r>
          </a:p>
          <a:p>
            <a:r>
              <a:rPr lang="en-US" dirty="0">
                <a:solidFill>
                  <a:srgbClr val="7030A0"/>
                </a:solidFill>
              </a:rPr>
              <a:t>This corresponds to the </a:t>
            </a:r>
            <a:r>
              <a:rPr lang="en-US" b="1" dirty="0">
                <a:solidFill>
                  <a:srgbClr val="7030A0"/>
                </a:solidFill>
              </a:rPr>
              <a:t>148 A</a:t>
            </a:r>
            <a:r>
              <a:rPr lang="en-US" dirty="0">
                <a:solidFill>
                  <a:srgbClr val="7030A0"/>
                </a:solidFill>
              </a:rPr>
              <a:t> current in the coil.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Field and permeability in the garnet at the lowest current is a concern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7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88" y="154758"/>
            <a:ext cx="5492211" cy="88689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Magnetic Field and Permeability in the Garnet at the Lowest Bias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1679" y="1541591"/>
            <a:ext cx="4016711" cy="367175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158390" y="1541592"/>
            <a:ext cx="4621400" cy="3671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227" y="1085189"/>
            <a:ext cx="281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Permeability in the garnet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8390" y="973966"/>
            <a:ext cx="281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Magnetic field in the garnet (80, 100, 150, 200 </a:t>
            </a:r>
            <a:r>
              <a:rPr lang="en-US" dirty="0" err="1">
                <a:solidFill>
                  <a:srgbClr val="7030A0"/>
                </a:solidFill>
              </a:rPr>
              <a:t>Oe</a:t>
            </a:r>
            <a:r>
              <a:rPr lang="en-US" dirty="0">
                <a:solidFill>
                  <a:srgbClr val="7030A0"/>
                </a:solidFill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088" y="5391580"/>
            <a:ext cx="526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Gyromagnetic </a:t>
            </a:r>
            <a:r>
              <a:rPr lang="en-US" dirty="0">
                <a:solidFill>
                  <a:srgbClr val="00B050"/>
                </a:solidFill>
              </a:rPr>
              <a:t>resonance field at 75 MHz (32 </a:t>
            </a:r>
            <a:r>
              <a:rPr lang="en-US" dirty="0" err="1">
                <a:solidFill>
                  <a:srgbClr val="00B050"/>
                </a:solidFill>
              </a:rPr>
              <a:t>Oe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the field seems sufficiently far from the resonance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5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059" y="114901"/>
            <a:ext cx="2415840" cy="59616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Next steps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Terechkine for the 2-nd harmonic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11A3-A9C7-4D44-87B1-D3C60DD0310E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433" y="711067"/>
            <a:ext cx="725571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According to the latest tuning curve, we have some reserves in handling the heating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Integration efforts by Kevin will show availability of additional space for the pole material (if needed)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2D flux penetration stays the same. Feasibility </a:t>
            </a:r>
            <a:r>
              <a:rPr lang="en-US" sz="2000" dirty="0" smtClean="0">
                <a:solidFill>
                  <a:srgbClr val="0070C0"/>
                </a:solidFill>
              </a:rPr>
              <a:t>of the chosen cavity wall thickness needs to be verified.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sz="2000" dirty="0" smtClean="0">
                <a:solidFill>
                  <a:srgbClr val="0070C0"/>
                </a:solidFill>
              </a:rPr>
              <a:t>4.    3D </a:t>
            </a:r>
            <a:r>
              <a:rPr lang="en-US" sz="2000" dirty="0" smtClean="0">
                <a:solidFill>
                  <a:srgbClr val="0070C0"/>
                </a:solidFill>
              </a:rPr>
              <a:t>model of flux penetration (slotted RF shell</a:t>
            </a:r>
            <a:r>
              <a:rPr lang="en-US" sz="2000" dirty="0" smtClean="0">
                <a:solidFill>
                  <a:srgbClr val="0070C0"/>
                </a:solidFill>
              </a:rPr>
              <a:t>) needs to be set</a:t>
            </a:r>
            <a:endParaRPr lang="en-US" sz="20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650" y="3486011"/>
            <a:ext cx="6353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Additional activities</a:t>
            </a:r>
            <a:r>
              <a:rPr lang="en-US" sz="2000" dirty="0" smtClean="0"/>
              <a:t>: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SSC LEB cavity failure analysis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Setup for the QC of the AL-800 garnet rings from NMG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9692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756</Words>
  <Application>Microsoft Office PowerPoint</Application>
  <PresentationFormat>On-screen Show (4:3)</PresentationFormat>
  <Paragraphs>103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Bias Current Profile</vt:lpstr>
      <vt:lpstr>Heat deposition in the coil</vt:lpstr>
      <vt:lpstr>Flux return saturation  at the 62.5 kA excitation current</vt:lpstr>
      <vt:lpstr>Flux Return Saturation</vt:lpstr>
      <vt:lpstr>FR Material</vt:lpstr>
      <vt:lpstr>Updated FR Saturation Data (62.5 kA)</vt:lpstr>
      <vt:lpstr>Updated Tuning Curve (June 10)</vt:lpstr>
      <vt:lpstr>Magnetic Field and Permeability in the Garnet at the Lowest Bias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Bias Magnetic System Update</dc:title>
  <dc:creator>Iouri Terechkine x4017 11004N</dc:creator>
  <cp:lastModifiedBy>Iouri Terechkine x4017 11004N</cp:lastModifiedBy>
  <cp:revision>37</cp:revision>
  <cp:lastPrinted>2016-06-02T16:22:01Z</cp:lastPrinted>
  <dcterms:created xsi:type="dcterms:W3CDTF">2016-05-18T13:04:07Z</dcterms:created>
  <dcterms:modified xsi:type="dcterms:W3CDTF">2016-06-15T14:56:53Z</dcterms:modified>
</cp:coreProperties>
</file>