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7/12/2016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23744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Current Pulse Shape of the 2-nd Harmonic Booster Cavity at Injection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5430811"/>
            <a:ext cx="2564431" cy="9157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400" dirty="0" smtClean="0">
                <a:latin typeface="Helvetica" panose="020B0604020202020204" pitchFamily="34" charset="0"/>
                <a:ea typeface="Geneva" pitchFamily="121" charset="-128"/>
              </a:rPr>
              <a:t>I. Terechkine</a:t>
            </a:r>
          </a:p>
          <a:p>
            <a:pPr eaLnBrk="1" hangingPunct="1"/>
            <a:r>
              <a:rPr lang="en-US" altLang="en-US" sz="1400" dirty="0" smtClean="0">
                <a:latin typeface="Helvetica" panose="020B0604020202020204" pitchFamily="34" charset="0"/>
                <a:ea typeface="Geneva" pitchFamily="121" charset="-128"/>
              </a:rPr>
              <a:t>2-nd Harmonic Cavity Meeting</a:t>
            </a:r>
          </a:p>
          <a:p>
            <a:pPr eaLnBrk="1" hangingPunct="1"/>
            <a:r>
              <a:rPr lang="en-US" altLang="en-US" sz="1400" dirty="0" smtClean="0">
                <a:latin typeface="Helvetica" panose="020B0604020202020204" pitchFamily="34" charset="0"/>
                <a:ea typeface="Geneva" pitchFamily="121" charset="-128"/>
              </a:rPr>
              <a:t>12 July 2016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1623447" y="103189"/>
            <a:ext cx="5172559" cy="3695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solidFill>
                  <a:srgbClr val="7030A0"/>
                </a:solidFill>
                <a:latin typeface="Helvetica" panose="020B0604020202020204" pitchFamily="34" charset="0"/>
                <a:ea typeface="Geneva" pitchFamily="121" charset="-128"/>
              </a:rPr>
              <a:t>Frequency Ramp and Tuning Curve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7/12/2016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" y="898902"/>
            <a:ext cx="840675" cy="5385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447" y="898902"/>
            <a:ext cx="1841500" cy="420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95" y="898902"/>
            <a:ext cx="3835400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329339" y="20988"/>
            <a:ext cx="4219414" cy="4129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7030A0"/>
                </a:solidFill>
                <a:latin typeface="Helvetica" panose="020B0604020202020204" pitchFamily="34" charset="0"/>
                <a:ea typeface="Geneva" pitchFamily="121" charset="-128"/>
              </a:rPr>
              <a:t>Bias Current Ramp (N = 50)</a:t>
            </a:r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7/12/2016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433952"/>
            <a:ext cx="3429888" cy="5780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443" y="821410"/>
            <a:ext cx="3879215" cy="3695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453443" y="4691492"/>
            <a:ext cx="4138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I(t) [A] = 167.855 + 3.36∙t</a:t>
            </a:r>
            <a:r>
              <a:rPr lang="en-US" baseline="30000" dirty="0"/>
              <a:t>2</a:t>
            </a:r>
            <a:r>
              <a:rPr lang="en-US" dirty="0"/>
              <a:t> [</a:t>
            </a:r>
            <a:r>
              <a:rPr lang="en-US" dirty="0" err="1"/>
              <a:t>ms</a:t>
            </a:r>
            <a:r>
              <a:rPr lang="en-US" dirty="0"/>
              <a:t>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3"/>
          </p:nvPr>
        </p:nvSpPr>
        <p:spPr>
          <a:xfrm>
            <a:off x="785652" y="328846"/>
            <a:ext cx="2748850" cy="4207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DC Power Supply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AD63FCB-C847-421A-A82C-644CA8D55BDB}" type="datetime1">
              <a:rPr lang="en-US" altLang="en-US" smtClean="0"/>
              <a:pPr/>
              <a:t>7/12/2016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1519E6-F709-4990-B973-B339820CA70B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49" y="937343"/>
            <a:ext cx="3677920" cy="329819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6794" y="4384292"/>
            <a:ext cx="3336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 DC power is 200</a:t>
            </a:r>
            <a:r>
              <a:rPr lang="en-US" baseline="30000" dirty="0"/>
              <a:t>2</a:t>
            </a:r>
            <a:r>
              <a:rPr lang="en-US" dirty="0"/>
              <a:t>*0.02 </a:t>
            </a:r>
            <a:r>
              <a:rPr lang="en-US" dirty="0" smtClean="0"/>
              <a:t>= </a:t>
            </a:r>
            <a:r>
              <a:rPr lang="en-US" dirty="0"/>
              <a:t>800 W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55435" y="328846"/>
            <a:ext cx="3127670" cy="42071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Pulsed Power Supply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712" y="937343"/>
            <a:ext cx="4088827" cy="329819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5249" y="5215289"/>
            <a:ext cx="304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DC</a:t>
            </a:r>
            <a:r>
              <a:rPr lang="en-US" dirty="0" smtClean="0"/>
              <a:t> = 200 * 0.02 = 4 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11105" y="4361837"/>
            <a:ext cx="5463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Max </a:t>
            </a:r>
            <a:r>
              <a:rPr lang="en-US" sz="1800" dirty="0" err="1"/>
              <a:t>dI</a:t>
            </a:r>
            <a:r>
              <a:rPr lang="en-US" sz="1800" dirty="0"/>
              <a:t>/</a:t>
            </a:r>
            <a:r>
              <a:rPr lang="en-US" sz="1800" dirty="0" err="1"/>
              <a:t>dt</a:t>
            </a:r>
            <a:r>
              <a:rPr lang="en-US" sz="1800" dirty="0"/>
              <a:t> = 20 A/s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smtClean="0"/>
              <a:t>Max </a:t>
            </a:r>
            <a:r>
              <a:rPr lang="en-US" sz="1800" dirty="0" err="1"/>
              <a:t>U</a:t>
            </a:r>
            <a:r>
              <a:rPr lang="en-US" sz="1800" baseline="-25000" dirty="0" err="1"/>
              <a:t>ind</a:t>
            </a:r>
            <a:r>
              <a:rPr lang="en-US" sz="1800" dirty="0"/>
              <a:t> = 3.5*10</a:t>
            </a:r>
            <a:r>
              <a:rPr lang="en-US" sz="1800" baseline="30000" dirty="0"/>
              <a:t>-3 </a:t>
            </a:r>
            <a:r>
              <a:rPr lang="en-US" sz="1800" dirty="0"/>
              <a:t>* 20 = 0.07 V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Average Power = </a:t>
            </a:r>
            <a:r>
              <a:rPr lang="en-US" sz="1800" dirty="0"/>
              <a:t>Energy per cycle*Repetition </a:t>
            </a:r>
            <a:r>
              <a:rPr lang="en-US" sz="1800" dirty="0" smtClean="0"/>
              <a:t>rate</a:t>
            </a:r>
          </a:p>
          <a:p>
            <a:r>
              <a:rPr lang="en-US" sz="1800" dirty="0" smtClean="0"/>
              <a:t>P</a:t>
            </a:r>
            <a:r>
              <a:rPr lang="en-US" sz="1800" baseline="-25000" dirty="0" smtClean="0"/>
              <a:t>AV</a:t>
            </a:r>
            <a:r>
              <a:rPr lang="en-US" sz="1800" dirty="0" smtClean="0"/>
              <a:t> = </a:t>
            </a:r>
            <a:r>
              <a:rPr lang="en-US" sz="1800" dirty="0"/>
              <a:t>200</a:t>
            </a:r>
            <a:r>
              <a:rPr lang="en-US" sz="1800" baseline="30000" dirty="0"/>
              <a:t>2</a:t>
            </a:r>
            <a:r>
              <a:rPr lang="en-US" sz="1800" dirty="0"/>
              <a:t>[A</a:t>
            </a:r>
            <a:r>
              <a:rPr lang="en-US" sz="1800" baseline="30000" dirty="0"/>
              <a:t>2</a:t>
            </a:r>
            <a:r>
              <a:rPr lang="en-US" sz="1800" dirty="0"/>
              <a:t>] * 0.02[s] * 0.5*30∙10</a:t>
            </a:r>
            <a:r>
              <a:rPr lang="en-US" sz="1800" baseline="30000" dirty="0"/>
              <a:t>-3</a:t>
            </a:r>
            <a:r>
              <a:rPr lang="en-US" sz="1800" dirty="0"/>
              <a:t>[s] * 15[Hz] = 180 </a:t>
            </a:r>
            <a:r>
              <a:rPr lang="en-US" sz="1800" dirty="0" smtClean="0"/>
              <a:t>W</a:t>
            </a:r>
          </a:p>
          <a:p>
            <a:r>
              <a:rPr lang="en-US" sz="1800" u="sng" dirty="0"/>
              <a:t>Volt-Amperes</a:t>
            </a:r>
            <a:r>
              <a:rPr lang="en-US" sz="1800" dirty="0"/>
              <a:t>: 200 A * 4 V = 800 VA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812757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</TotalTime>
  <Words>139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Geneva</vt:lpstr>
      <vt:lpstr>Helvetica</vt:lpstr>
      <vt:lpstr>Wingdings</vt:lpstr>
      <vt:lpstr>FNAL_TemplateMac_060514</vt:lpstr>
      <vt:lpstr>Fermilab: Footer Only</vt:lpstr>
      <vt:lpstr>Current Pulse Shape of the 2-nd Harmonic Booster Cavity at Injection</vt:lpstr>
      <vt:lpstr>Frequency Ramp and Tuning Curve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Pulse Shape of the 2-nd Harmonic Booster Cavity at Injection</dc:title>
  <dc:creator>Iouri Terechkine x4017 11004N</dc:creator>
  <cp:lastModifiedBy>Iouri Terechkine x4017 11004N</cp:lastModifiedBy>
  <cp:revision>2</cp:revision>
  <cp:lastPrinted>2014-01-20T19:40:21Z</cp:lastPrinted>
  <dcterms:created xsi:type="dcterms:W3CDTF">2016-07-11T16:37:50Z</dcterms:created>
  <dcterms:modified xsi:type="dcterms:W3CDTF">2016-07-12T13:53:14Z</dcterms:modified>
</cp:coreProperties>
</file>