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62"/>
  </p:notesMasterIdLst>
  <p:handoutMasterIdLst>
    <p:handoutMasterId r:id="rId63"/>
  </p:handoutMasterIdLst>
  <p:sldIdLst>
    <p:sldId id="378" r:id="rId3"/>
    <p:sldId id="422" r:id="rId4"/>
    <p:sldId id="423" r:id="rId5"/>
    <p:sldId id="424" r:id="rId6"/>
    <p:sldId id="425" r:id="rId7"/>
    <p:sldId id="403" r:id="rId8"/>
    <p:sldId id="421" r:id="rId9"/>
    <p:sldId id="317" r:id="rId10"/>
    <p:sldId id="352" r:id="rId11"/>
    <p:sldId id="426" r:id="rId12"/>
    <p:sldId id="427" r:id="rId13"/>
    <p:sldId id="390" r:id="rId14"/>
    <p:sldId id="266" r:id="rId15"/>
    <p:sldId id="366" r:id="rId16"/>
    <p:sldId id="368" r:id="rId17"/>
    <p:sldId id="369" r:id="rId18"/>
    <p:sldId id="429" r:id="rId19"/>
    <p:sldId id="288" r:id="rId20"/>
    <p:sldId id="289" r:id="rId21"/>
    <p:sldId id="354" r:id="rId22"/>
    <p:sldId id="343" r:id="rId23"/>
    <p:sldId id="376" r:id="rId24"/>
    <p:sldId id="375" r:id="rId25"/>
    <p:sldId id="350" r:id="rId26"/>
    <p:sldId id="389" r:id="rId27"/>
    <p:sldId id="344" r:id="rId28"/>
    <p:sldId id="400" r:id="rId29"/>
    <p:sldId id="281" r:id="rId30"/>
    <p:sldId id="345" r:id="rId31"/>
    <p:sldId id="331" r:id="rId32"/>
    <p:sldId id="337" r:id="rId33"/>
    <p:sldId id="387" r:id="rId34"/>
    <p:sldId id="385" r:id="rId35"/>
    <p:sldId id="382" r:id="rId36"/>
    <p:sldId id="362" r:id="rId37"/>
    <p:sldId id="370" r:id="rId38"/>
    <p:sldId id="371" r:id="rId39"/>
    <p:sldId id="372" r:id="rId40"/>
    <p:sldId id="373" r:id="rId41"/>
    <p:sldId id="361" r:id="rId42"/>
    <p:sldId id="348" r:id="rId43"/>
    <p:sldId id="355" r:id="rId44"/>
    <p:sldId id="356" r:id="rId45"/>
    <p:sldId id="358" r:id="rId46"/>
    <p:sldId id="428" r:id="rId47"/>
    <p:sldId id="399" r:id="rId48"/>
    <p:sldId id="409" r:id="rId49"/>
    <p:sldId id="410" r:id="rId50"/>
    <p:sldId id="411" r:id="rId51"/>
    <p:sldId id="412" r:id="rId52"/>
    <p:sldId id="326" r:id="rId53"/>
    <p:sldId id="379" r:id="rId54"/>
    <p:sldId id="380" r:id="rId55"/>
    <p:sldId id="381" r:id="rId56"/>
    <p:sldId id="384" r:id="rId57"/>
    <p:sldId id="388" r:id="rId58"/>
    <p:sldId id="392" r:id="rId59"/>
    <p:sldId id="401" r:id="rId60"/>
    <p:sldId id="402" r:id="rId61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51BF1"/>
    <a:srgbClr val="0F2D62"/>
    <a:srgbClr val="404040"/>
    <a:srgbClr val="505050"/>
    <a:srgbClr val="004C97"/>
    <a:srgbClr val="63666A"/>
    <a:srgbClr val="A7A8AA"/>
    <a:srgbClr val="00308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39" autoAdjust="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33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23962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8/15/2016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8/15/2016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97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810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86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1D9336-3C15-4974-B3C6-CE57385735F6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328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31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51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02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54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81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442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24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01F7-3AF3-4186-BCC4-4A15E121886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40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242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HCP Summer School 08/19/2016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V.SHILTSEV | Accelerator Physics &amp; Technology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4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2334064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HCP Summer School 08/19/2016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0"/>
            <a:ext cx="7769225" cy="7651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5C3B2-2713-40BA-92CF-ECD67616E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2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11E45-67EC-4497-B4AA-DBC596A7D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60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33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52500"/>
            <a:ext cx="3810000" cy="5295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52500"/>
            <a:ext cx="3810000" cy="257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76650"/>
            <a:ext cx="3810000" cy="257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925D36-EB5B-4818-82A7-E57E630098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23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/>
          <a:srcRect l="8299" t="101" r="3874" b="16024"/>
          <a:stretch/>
        </p:blipFill>
        <p:spPr>
          <a:xfrm>
            <a:off x="0" y="864461"/>
            <a:ext cx="9144000" cy="307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2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6" r:id="rId6"/>
    <p:sldLayoutId id="2147484107" r:id="rId7"/>
    <p:sldLayoutId id="2147484111" r:id="rId8"/>
    <p:sldLayoutId id="2147484113" r:id="rId9"/>
    <p:sldLayoutId id="2147484114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0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tif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Vladimir SHILTSEV (</a:t>
            </a:r>
            <a:r>
              <a:rPr lang="en-US" dirty="0" err="1" smtClean="0"/>
              <a:t>Fermilab</a:t>
            </a:r>
            <a:r>
              <a:rPr lang="en-US" dirty="0" smtClean="0"/>
              <a:t>*, USA)</a:t>
            </a:r>
          </a:p>
          <a:p>
            <a:r>
              <a:rPr lang="en-US" dirty="0" smtClean="0"/>
              <a:t>Hadron Collider Physics Summer School</a:t>
            </a:r>
          </a:p>
          <a:p>
            <a:r>
              <a:rPr lang="en-US" dirty="0" err="1" smtClean="0"/>
              <a:t>Fermilab</a:t>
            </a:r>
            <a:r>
              <a:rPr lang="en-US" dirty="0" smtClean="0"/>
              <a:t>, August 2016</a:t>
            </a:r>
          </a:p>
          <a:p>
            <a:endParaRPr lang="en-US" dirty="0" smtClean="0"/>
          </a:p>
          <a:p>
            <a:r>
              <a:rPr lang="en-US" sz="1100" dirty="0" smtClean="0"/>
              <a:t>      * </a:t>
            </a:r>
            <a:r>
              <a:rPr lang="en-US" sz="1100" dirty="0"/>
              <a:t>Operated by Fermi Research Alliance, LLC under Contract No. De-AC02-07CH11359 with the United States Department of </a:t>
            </a:r>
            <a:r>
              <a:rPr lang="en-US" sz="1100" dirty="0" smtClean="0"/>
              <a:t>Energy</a:t>
            </a:r>
            <a:endParaRPr lang="en-US" sz="11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8177" y="3951841"/>
            <a:ext cx="8499232" cy="1003049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/>
              <a:t>Accelerator Physics and Technology: Lecture 2</a:t>
            </a:r>
          </a:p>
        </p:txBody>
      </p:sp>
    </p:spTree>
    <p:extLst>
      <p:ext uri="{BB962C8B-B14F-4D97-AF65-F5344CB8AC3E}">
        <p14:creationId xmlns:p14="http://schemas.microsoft.com/office/powerpoint/2010/main" val="83848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15" y="1290211"/>
            <a:ext cx="8686800" cy="641739"/>
          </a:xfrm>
        </p:spPr>
        <p:txBody>
          <a:bodyPr/>
          <a:lstStyle/>
          <a:p>
            <a:pPr algn="ctr"/>
            <a:r>
              <a:rPr lang="en-US" sz="6600" b="0" dirty="0" smtClean="0">
                <a:solidFill>
                  <a:srgbClr val="C00000"/>
                </a:solidFill>
                <a:latin typeface="Brush Script MT" panose="03060802040406070304" pitchFamily="66" charset="0"/>
              </a:rPr>
              <a:t>LHC Accelerator Operations</a:t>
            </a:r>
            <a:endParaRPr lang="en-US" sz="6600" b="0" dirty="0">
              <a:solidFill>
                <a:srgbClr val="C00000"/>
              </a:solidFill>
              <a:latin typeface="Brush Script MT" panose="03060802040406070304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23554" name="Picture 2" descr="http://today.slac.stanford.edu/images/2008/lhc-control-room3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74" y="1811827"/>
            <a:ext cx="7423150" cy="49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0996"/>
            <a:ext cx="8672513" cy="45120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they doing there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!?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531" y="6338887"/>
            <a:ext cx="27717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9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" y="80962"/>
            <a:ext cx="8524875" cy="6696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1381" y="5348734"/>
            <a:ext cx="1410964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Bodoni MT Black" panose="02070A03080606020203" pitchFamily="18" charset="0"/>
              </a:rPr>
              <a:t>50 MeV</a:t>
            </a:r>
            <a:endParaRPr lang="en-US" dirty="0">
              <a:solidFill>
                <a:srgbClr val="C000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3892" y="4026296"/>
            <a:ext cx="1430200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Bodoni MT Black" panose="02070A03080606020203" pitchFamily="18" charset="0"/>
              </a:rPr>
              <a:t>1.4 GeV</a:t>
            </a:r>
            <a:endParaRPr lang="en-US" dirty="0">
              <a:solidFill>
                <a:srgbClr val="C000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9014" y="5579566"/>
            <a:ext cx="1334020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Bodoni MT Black" panose="02070A03080606020203" pitchFamily="18" charset="0"/>
              </a:rPr>
              <a:t>25 GeV</a:t>
            </a:r>
            <a:endParaRPr lang="en-US" dirty="0">
              <a:solidFill>
                <a:srgbClr val="C000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07388" y="2742959"/>
            <a:ext cx="1535998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Bodoni MT Black" panose="02070A03080606020203" pitchFamily="18" charset="0"/>
              </a:rPr>
              <a:t>450 GeV</a:t>
            </a:r>
            <a:endParaRPr lang="en-US" dirty="0">
              <a:solidFill>
                <a:srgbClr val="C000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27787" y="368017"/>
            <a:ext cx="1737976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Bodoni MT Black" panose="02070A03080606020203" pitchFamily="18" charset="0"/>
              </a:rPr>
              <a:t>6500 GeV</a:t>
            </a:r>
            <a:endParaRPr lang="en-US" dirty="0">
              <a:solidFill>
                <a:srgbClr val="C00000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337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hc-lumi-proj-8Au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12"/>
            <a:ext cx="9144000" cy="577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5145" y="166825"/>
            <a:ext cx="7769225" cy="765175"/>
          </a:xfrm>
        </p:spPr>
        <p:txBody>
          <a:bodyPr/>
          <a:lstStyle/>
          <a:p>
            <a:r>
              <a:rPr lang="en-GB" sz="3200" dirty="0" smtClean="0"/>
              <a:t>Bottom line: Integrated </a:t>
            </a:r>
            <a:r>
              <a:rPr lang="en-GB" sz="3200" dirty="0"/>
              <a:t>L</a:t>
            </a:r>
            <a:r>
              <a:rPr lang="en-GB" sz="3200" dirty="0" smtClean="0"/>
              <a:t>uminosity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371600"/>
            <a:ext cx="4800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~20 fb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-1</a:t>
            </a:r>
            <a:r>
              <a:rPr lang="en-US" sz="2000" b="1" dirty="0" smtClean="0">
                <a:solidFill>
                  <a:srgbClr val="0000FF"/>
                </a:solidFill>
              </a:rPr>
              <a:t> delivered to ATLAS &amp; CMS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3 fb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-1</a:t>
            </a:r>
            <a:r>
              <a:rPr lang="en-US" sz="2000" b="1" dirty="0" smtClean="0">
                <a:solidFill>
                  <a:srgbClr val="0000FF"/>
                </a:solidFill>
              </a:rPr>
              <a:t>/very good week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3867" y="770812"/>
            <a:ext cx="9539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Receipe</a:t>
            </a:r>
            <a:r>
              <a:rPr lang="en-US" dirty="0" smtClean="0">
                <a:solidFill>
                  <a:srgbClr val="C00000"/>
                </a:solidFill>
              </a:rPr>
              <a:t> : a) peak luminosity; b) max availability; c) short turnaround time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 smtClean="0">
                <a:latin typeface="Helvetica" panose="020B0604020202020204" pitchFamily="34" charset="0"/>
                <a:ea typeface="Geneva" pitchFamily="121" charset="-128"/>
              </a:rPr>
              <a:t>Themes and Topics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896233"/>
            <a:ext cx="8672513" cy="54932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solidFill>
                  <a:srgbClr val="C00000"/>
                </a:solidFill>
                <a:latin typeface="Helvetica" panose="020B0604020202020204" pitchFamily="34" charset="0"/>
                <a:ea typeface="Geneva" pitchFamily="121" charset="-128"/>
              </a:rPr>
              <a:t>“Level 0” Issues: Make machines </a:t>
            </a:r>
            <a:r>
              <a:rPr lang="en-US" altLang="en-US" dirty="0">
                <a:solidFill>
                  <a:srgbClr val="C00000"/>
                </a:solidFill>
                <a:latin typeface="Helvetica" panose="020B0604020202020204" pitchFamily="34" charset="0"/>
                <a:ea typeface="Geneva" pitchFamily="121" charset="-128"/>
              </a:rPr>
              <a:t>r</a:t>
            </a:r>
            <a:r>
              <a:rPr lang="en-US" altLang="en-US" dirty="0" smtClean="0">
                <a:solidFill>
                  <a:srgbClr val="C00000"/>
                </a:solidFill>
                <a:latin typeface="Helvetica" panose="020B0604020202020204" pitchFamily="34" charset="0"/>
                <a:ea typeface="Geneva" pitchFamily="121" charset="-128"/>
              </a:rPr>
              <a:t>un</a:t>
            </a:r>
            <a:endParaRPr lang="en-US" altLang="en-US" dirty="0">
              <a:solidFill>
                <a:srgbClr val="C00000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T1: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Fix 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splices</a:t>
            </a: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T2: Train magnets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T3: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Clean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beampipes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altLang="en-US" dirty="0" smtClean="0">
                <a:solidFill>
                  <a:srgbClr val="C00000"/>
                </a:solidFill>
                <a:latin typeface="Helvetica" panose="020B0604020202020204" pitchFamily="34" charset="0"/>
                <a:ea typeface="Geneva" pitchFamily="121" charset="-128"/>
              </a:rPr>
              <a:t>“Level 1” Issues: Make them run reliably</a:t>
            </a:r>
            <a:endParaRPr lang="en-US" altLang="en-US" dirty="0">
              <a:solidFill>
                <a:srgbClr val="C00000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T4: Cryogenics trips, other issues</a:t>
            </a: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T5: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UFOs</a:t>
            </a: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T6: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Turnaround time, 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ramp</a:t>
            </a:r>
          </a:p>
          <a:p>
            <a:pPr eaLnBrk="1" hangingPunct="1"/>
            <a:r>
              <a:rPr lang="en-US" altLang="en-US" dirty="0" smtClean="0">
                <a:solidFill>
                  <a:srgbClr val="C00000"/>
                </a:solidFill>
                <a:latin typeface="Helvetica" panose="020B0604020202020204" pitchFamily="34" charset="0"/>
                <a:ea typeface="Geneva" pitchFamily="121" charset="-128"/>
              </a:rPr>
              <a:t>“Level 2” Issues: Performance (luminosity)</a:t>
            </a: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T7: Proton’s life 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and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eath in LHC</a:t>
            </a: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T8: 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Halo 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collimation</a:t>
            </a: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T9: Upgrades</a:t>
            </a: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HCP Summer School 08/19/2016</a:t>
            </a:r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V.SHILTSEV | Accelerator Physics &amp; Technology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9205" y="-138336"/>
            <a:ext cx="4930091" cy="765175"/>
          </a:xfrm>
        </p:spPr>
        <p:txBody>
          <a:bodyPr/>
          <a:lstStyle/>
          <a:p>
            <a:r>
              <a:rPr lang="en-US" sz="3600" dirty="0" smtClean="0"/>
              <a:t>T1: Splices… </a:t>
            </a:r>
            <a:r>
              <a:rPr lang="en-US" sz="2800" dirty="0" smtClean="0"/>
              <a:t>all began    					 Sept 19 </a:t>
            </a:r>
            <a:r>
              <a:rPr lang="ru-RU" sz="2800" dirty="0" smtClean="0"/>
              <a:t> </a:t>
            </a:r>
            <a:r>
              <a:rPr lang="ru-RU" sz="2800" dirty="0" smtClean="0"/>
              <a:t>2008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12" y="4630506"/>
            <a:ext cx="8880984" cy="2257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88" y="93306"/>
            <a:ext cx="3386461" cy="45372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558771" y="716542"/>
            <a:ext cx="5630490" cy="498786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C00000"/>
                </a:solidFill>
              </a:rPr>
              <a:t>A splice </a:t>
            </a:r>
            <a:r>
              <a:rPr lang="en-US" sz="1800" dirty="0" smtClean="0"/>
              <a:t>with bad thermal and electrical contact between the superconductor and the copper produced sufficient resistive heating to lead to thermal runaway. </a:t>
            </a:r>
          </a:p>
          <a:p>
            <a:r>
              <a:rPr lang="en-US" sz="1800" dirty="0" smtClean="0"/>
              <a:t>This provoked the melting of the material </a:t>
            </a:r>
            <a:r>
              <a:rPr lang="en-US" sz="1800" dirty="0" err="1" smtClean="0"/>
              <a:t>surro-unding</a:t>
            </a:r>
            <a:r>
              <a:rPr lang="en-US" sz="1800" dirty="0" smtClean="0"/>
              <a:t> the splice, and subsequently an electric </a:t>
            </a:r>
            <a:r>
              <a:rPr lang="en-US" sz="1800" dirty="0" smtClean="0">
                <a:solidFill>
                  <a:srgbClr val="C00000"/>
                </a:solidFill>
              </a:rPr>
              <a:t>arc developed</a:t>
            </a:r>
            <a:r>
              <a:rPr lang="en-US" sz="1800" dirty="0" smtClean="0"/>
              <a:t> between two exposed cable ends. </a:t>
            </a:r>
          </a:p>
          <a:p>
            <a:r>
              <a:rPr lang="en-US" sz="1800" dirty="0" smtClean="0"/>
              <a:t>This arc melted through the helium line in which the cable travels, </a:t>
            </a:r>
            <a:r>
              <a:rPr lang="en-US" sz="1800" dirty="0" smtClean="0">
                <a:solidFill>
                  <a:srgbClr val="C00000"/>
                </a:solidFill>
              </a:rPr>
              <a:t>releasing Helium </a:t>
            </a:r>
            <a:r>
              <a:rPr lang="en-US" sz="1800" dirty="0" smtClean="0"/>
              <a:t>into the insulation vacuum of the interconnect.</a:t>
            </a:r>
          </a:p>
          <a:p>
            <a:r>
              <a:rPr lang="en-US" sz="1800" dirty="0" smtClean="0"/>
              <a:t>The rapid and voluminous expansion of the </a:t>
            </a:r>
            <a:r>
              <a:rPr lang="en-US" sz="1800" dirty="0" smtClean="0">
                <a:solidFill>
                  <a:srgbClr val="C00000"/>
                </a:solidFill>
              </a:rPr>
              <a:t>Helium caused a pressure wave </a:t>
            </a:r>
            <a:r>
              <a:rPr lang="en-US" sz="1800" dirty="0" smtClean="0"/>
              <a:t>that propagated along the insulation vacuum causing extensive damage</a:t>
            </a:r>
            <a:endParaRPr lang="en-US" sz="1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6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62" name="Title 20"/>
          <p:cNvSpPr>
            <a:spLocks noGrp="1"/>
          </p:cNvSpPr>
          <p:nvPr>
            <p:ph type="title"/>
          </p:nvPr>
        </p:nvSpPr>
        <p:spPr>
          <a:xfrm>
            <a:off x="4800600" y="191294"/>
            <a:ext cx="4263957" cy="533400"/>
          </a:xfrm>
        </p:spPr>
        <p:txBody>
          <a:bodyPr/>
          <a:lstStyle/>
          <a:p>
            <a:r>
              <a:rPr lang="en-US" altLang="en-US" sz="2800" dirty="0" smtClean="0"/>
              <a:t>Sample Joint X-Rays</a:t>
            </a:r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477000"/>
            <a:ext cx="19050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/>
            <a:fld id="{402C71BF-575A-40AA-BDFE-15566C79BFFC}" type="slidenum">
              <a:rPr lang="en-US" altLang="en-US" sz="1200"/>
              <a:pPr algn="r"/>
              <a:t>15</a:t>
            </a:fld>
            <a:endParaRPr lang="en-US" altLang="en-US" sz="1200" dirty="0"/>
          </a:p>
        </p:txBody>
      </p:sp>
      <p:pic>
        <p:nvPicPr>
          <p:cNvPr id="40964" name="Picture 1" descr="E:\DCIM\101MSDCF\DSC087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9" b="34438"/>
          <a:stretch>
            <a:fillRect/>
          </a:stretch>
        </p:blipFill>
        <p:spPr bwMode="auto">
          <a:xfrm>
            <a:off x="4724400" y="2743200"/>
            <a:ext cx="41116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6019800" y="2362200"/>
            <a:ext cx="2058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/>
              <a:t>Sample 3A left (26 </a:t>
            </a:r>
            <a:r>
              <a:rPr lang="en-US" altLang="en-US" sz="1400">
                <a:latin typeface="Symbol" panose="05050102010706020507" pitchFamily="18" charset="2"/>
              </a:rPr>
              <a:t>mW</a:t>
            </a:r>
            <a:r>
              <a:rPr lang="en-US" altLang="en-US" sz="1400"/>
              <a:t>)</a:t>
            </a:r>
          </a:p>
        </p:txBody>
      </p:sp>
      <p:pic>
        <p:nvPicPr>
          <p:cNvPr id="40966" name="Picture 2" descr="E:\DCIM\101MSDCF\DSC087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9" b="36938"/>
          <a:stretch>
            <a:fillRect/>
          </a:stretch>
        </p:blipFill>
        <p:spPr bwMode="auto">
          <a:xfrm>
            <a:off x="4724400" y="1295400"/>
            <a:ext cx="41322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5943600" y="3962400"/>
            <a:ext cx="2187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 dirty="0"/>
              <a:t>Sample 3A right (43 </a:t>
            </a:r>
            <a:r>
              <a:rPr lang="en-US" altLang="en-US" sz="1400" dirty="0" err="1">
                <a:latin typeface="Symbol" panose="05050102010706020507" pitchFamily="18" charset="2"/>
              </a:rPr>
              <a:t>mW</a:t>
            </a:r>
            <a:r>
              <a:rPr lang="en-US" altLang="en-US" sz="1400" dirty="0"/>
              <a:t>)</a:t>
            </a:r>
          </a:p>
        </p:txBody>
      </p:sp>
      <p:pic>
        <p:nvPicPr>
          <p:cNvPr id="40968" name="Picture 3" descr="E:\DCIM\101MSDCF\DSC087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1" b="37535"/>
          <a:stretch>
            <a:fillRect/>
          </a:stretch>
        </p:blipFill>
        <p:spPr bwMode="auto">
          <a:xfrm>
            <a:off x="4724400" y="4419600"/>
            <a:ext cx="4146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Box 9"/>
          <p:cNvSpPr txBox="1">
            <a:spLocks noChangeArrowheads="1"/>
          </p:cNvSpPr>
          <p:nvPr/>
        </p:nvSpPr>
        <p:spPr bwMode="auto">
          <a:xfrm>
            <a:off x="6096000" y="5486400"/>
            <a:ext cx="1760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/>
              <a:t>Sample 3B (21 </a:t>
            </a:r>
            <a:r>
              <a:rPr lang="en-US" altLang="en-US" sz="1400">
                <a:latin typeface="Symbol" panose="05050102010706020507" pitchFamily="18" charset="2"/>
              </a:rPr>
              <a:t>mW</a:t>
            </a:r>
            <a:r>
              <a:rPr lang="en-US" altLang="en-US" sz="1400"/>
              <a:t>)</a:t>
            </a:r>
          </a:p>
        </p:txBody>
      </p:sp>
      <p:sp>
        <p:nvSpPr>
          <p:cNvPr id="40970" name="TextBox 10"/>
          <p:cNvSpPr txBox="1">
            <a:spLocks noChangeArrowheads="1"/>
          </p:cNvSpPr>
          <p:nvPr/>
        </p:nvSpPr>
        <p:spPr bwMode="auto">
          <a:xfrm>
            <a:off x="4648200" y="5715000"/>
            <a:ext cx="1620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Pictures by J.-M. Dalin</a:t>
            </a:r>
          </a:p>
        </p:txBody>
      </p:sp>
      <p:pic>
        <p:nvPicPr>
          <p:cNvPr id="40971" name="Picture 5" descr="I:\FRESCA\Measurements\Joint with void 1\Radio images\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2" b="43021"/>
          <a:stretch>
            <a:fillRect/>
          </a:stretch>
        </p:blipFill>
        <p:spPr bwMode="auto">
          <a:xfrm>
            <a:off x="228600" y="1295400"/>
            <a:ext cx="4279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Box 12"/>
          <p:cNvSpPr txBox="1">
            <a:spLocks noChangeArrowheads="1"/>
          </p:cNvSpPr>
          <p:nvPr/>
        </p:nvSpPr>
        <p:spPr bwMode="auto">
          <a:xfrm>
            <a:off x="1371600" y="6096000"/>
            <a:ext cx="1760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/>
              <a:t>Sample 2B (42 </a:t>
            </a:r>
            <a:r>
              <a:rPr lang="en-US" altLang="en-US" sz="1400">
                <a:latin typeface="Symbol" panose="05050102010706020507" pitchFamily="18" charset="2"/>
              </a:rPr>
              <a:t>mW</a:t>
            </a:r>
            <a:r>
              <a:rPr lang="en-US" altLang="en-US" sz="1400"/>
              <a:t>)</a:t>
            </a:r>
          </a:p>
        </p:txBody>
      </p:sp>
      <p:sp>
        <p:nvSpPr>
          <p:cNvPr id="40973" name="TextBox 13"/>
          <p:cNvSpPr txBox="1">
            <a:spLocks noChangeArrowheads="1"/>
          </p:cNvSpPr>
          <p:nvPr/>
        </p:nvSpPr>
        <p:spPr bwMode="auto">
          <a:xfrm>
            <a:off x="1371600" y="1981200"/>
            <a:ext cx="1630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/>
              <a:t>Sample 1 (61 </a:t>
            </a:r>
            <a:r>
              <a:rPr lang="en-US" altLang="en-US" sz="1400">
                <a:latin typeface="Symbol" panose="05050102010706020507" pitchFamily="18" charset="2"/>
              </a:rPr>
              <a:t>mW</a:t>
            </a:r>
            <a:r>
              <a:rPr lang="en-US" altLang="en-US" sz="1400"/>
              <a:t>)</a:t>
            </a:r>
          </a:p>
        </p:txBody>
      </p:sp>
      <p:sp>
        <p:nvSpPr>
          <p:cNvPr id="40974" name="TextBox 14"/>
          <p:cNvSpPr txBox="1">
            <a:spLocks noChangeArrowheads="1"/>
          </p:cNvSpPr>
          <p:nvPr/>
        </p:nvSpPr>
        <p:spPr bwMode="auto">
          <a:xfrm>
            <a:off x="1371600" y="4800600"/>
            <a:ext cx="2187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/>
              <a:t>Sample 2A right (43 </a:t>
            </a:r>
            <a:r>
              <a:rPr lang="en-US" altLang="en-US" sz="1400">
                <a:latin typeface="Symbol" panose="05050102010706020507" pitchFamily="18" charset="2"/>
              </a:rPr>
              <a:t>mW</a:t>
            </a:r>
            <a:r>
              <a:rPr lang="en-US" altLang="en-US" sz="1400"/>
              <a:t>)</a:t>
            </a:r>
          </a:p>
        </p:txBody>
      </p:sp>
      <p:pic>
        <p:nvPicPr>
          <p:cNvPr id="40976" name="Picture 6" descr="I:\FRESCA\Measurements\Joint with void 2\Pictures\Radio images\Radio images 14 december 2009\Ech1 gauch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7" b="18520"/>
          <a:stretch>
            <a:fillRect/>
          </a:stretch>
        </p:blipFill>
        <p:spPr bwMode="auto">
          <a:xfrm>
            <a:off x="228600" y="5181600"/>
            <a:ext cx="4267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7" name="Picture 17" descr="Sample 2A (32 uOhm)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9048"/>
          <a:stretch>
            <a:fillRect/>
          </a:stretch>
        </p:blipFill>
        <p:spPr bwMode="auto">
          <a:xfrm>
            <a:off x="228600" y="2438400"/>
            <a:ext cx="4267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8" name="Picture 18" descr="Sample 2A (43 uOhm)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6" b="11111"/>
          <a:stretch>
            <a:fillRect/>
          </a:stretch>
        </p:blipFill>
        <p:spPr bwMode="auto">
          <a:xfrm>
            <a:off x="228600" y="3886200"/>
            <a:ext cx="42672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7" y="189157"/>
            <a:ext cx="4671483" cy="35036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107405" y="6543675"/>
            <a:ext cx="2903539" cy="190500"/>
          </a:xfrm>
        </p:spPr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48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/>
          <a:p>
            <a:fld id="{16DC5A59-89E8-4390-859C-B881B880A2A1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1026" name="Picture 2" descr="http://www.lhc-closer.es/img/subidas/LHC_Consolidations_13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"/>
            <a:ext cx="9082339" cy="61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" y="6066951"/>
            <a:ext cx="9211418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A</a:t>
            </a:r>
            <a:r>
              <a:rPr lang="en-US" sz="1500" dirty="0"/>
              <a:t> </a:t>
            </a:r>
            <a:r>
              <a:rPr lang="en-US" sz="1500" dirty="0" smtClean="0"/>
              <a:t>13kA </a:t>
            </a:r>
            <a:r>
              <a:rPr lang="en-US" sz="1500" dirty="0"/>
              <a:t>splice has a resistance of about 300 </a:t>
            </a:r>
            <a:r>
              <a:rPr lang="en-US" sz="1500" dirty="0" err="1" smtClean="0"/>
              <a:t>pΩ</a:t>
            </a:r>
            <a:r>
              <a:rPr lang="en-US" sz="1500" dirty="0" smtClean="0"/>
              <a:t>, which can be measured with </a:t>
            </a:r>
            <a:r>
              <a:rPr lang="en-US" sz="1500" dirty="0"/>
              <a:t>a precision ~</a:t>
            </a:r>
            <a:r>
              <a:rPr lang="en-US" sz="1500" dirty="0" smtClean="0"/>
              <a:t>20pΩ. </a:t>
            </a:r>
            <a:r>
              <a:rPr lang="en-US" sz="1500" dirty="0"/>
              <a:t>The </a:t>
            </a:r>
            <a:r>
              <a:rPr lang="en-US" sz="1500" dirty="0" smtClean="0"/>
              <a:t>acceptance </a:t>
            </a:r>
            <a:r>
              <a:rPr lang="en-US" sz="1500" dirty="0"/>
              <a:t>criteria </a:t>
            </a:r>
            <a:r>
              <a:rPr lang="en-US" sz="1500" dirty="0" smtClean="0"/>
              <a:t>is </a:t>
            </a:r>
            <a:r>
              <a:rPr lang="en-US" sz="1500" dirty="0"/>
              <a:t>10 </a:t>
            </a:r>
            <a:r>
              <a:rPr lang="en-US" sz="1500" dirty="0" err="1" smtClean="0"/>
              <a:t>nΩ</a:t>
            </a:r>
            <a:r>
              <a:rPr lang="en-US" sz="1500" dirty="0" smtClean="0"/>
              <a:t>. Any splice does not meet this criteria is replaced/repaired. The resistance acceptance criteria at the Cu </a:t>
            </a:r>
            <a:r>
              <a:rPr lang="en-US" sz="1500" dirty="0"/>
              <a:t>-</a:t>
            </a:r>
            <a:r>
              <a:rPr lang="en-US" sz="1500" dirty="0" smtClean="0"/>
              <a:t> superconducting splice joints was 5 </a:t>
            </a:r>
            <a:r>
              <a:rPr lang="en-US" sz="1500" dirty="0" smtClean="0">
                <a:sym typeface="Symbol"/>
              </a:rPr>
              <a:t></a:t>
            </a:r>
            <a:r>
              <a:rPr lang="en-US" sz="1500" dirty="0" smtClean="0"/>
              <a:t>Ω. </a:t>
            </a:r>
            <a:r>
              <a:rPr lang="en-US" sz="1500" dirty="0"/>
              <a:t>Any </a:t>
            </a:r>
            <a:r>
              <a:rPr lang="en-US" sz="1500" dirty="0" smtClean="0"/>
              <a:t>joint </a:t>
            </a:r>
            <a:r>
              <a:rPr lang="en-US" sz="1500" dirty="0"/>
              <a:t>does not </a:t>
            </a:r>
            <a:r>
              <a:rPr lang="en-US" sz="1500" dirty="0" smtClean="0"/>
              <a:t>meet this criteria is replaced or repaired. </a:t>
            </a:r>
          </a:p>
        </p:txBody>
      </p:sp>
    </p:spTree>
    <p:extLst>
      <p:ext uri="{BB962C8B-B14F-4D97-AF65-F5344CB8AC3E}">
        <p14:creationId xmlns:p14="http://schemas.microsoft.com/office/powerpoint/2010/main" val="26301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32" y="0"/>
            <a:ext cx="8912888" cy="765175"/>
          </a:xfrm>
        </p:spPr>
        <p:txBody>
          <a:bodyPr/>
          <a:lstStyle/>
          <a:p>
            <a:r>
              <a:rPr lang="en-US" sz="3000" dirty="0" smtClean="0"/>
              <a:t>T2: Train All the Magnets: Sep 2015 – April 2015</a:t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39" y="1692903"/>
            <a:ext cx="8819261" cy="5083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615" y="576552"/>
            <a:ext cx="3302805" cy="126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97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33" y="85335"/>
            <a:ext cx="8746040" cy="650415"/>
          </a:xfrm>
        </p:spPr>
        <p:txBody>
          <a:bodyPr/>
          <a:lstStyle/>
          <a:p>
            <a:r>
              <a:rPr lang="en-US" sz="3600" dirty="0" smtClean="0"/>
              <a:t>T3: </a:t>
            </a:r>
            <a:r>
              <a:rPr lang="en-US" sz="3600" dirty="0" smtClean="0"/>
              <a:t>Electron </a:t>
            </a:r>
            <a:r>
              <a:rPr lang="en-US" sz="3600" dirty="0"/>
              <a:t>Cloud </a:t>
            </a:r>
            <a:r>
              <a:rPr lang="en-US" sz="3600" dirty="0" smtClean="0"/>
              <a:t>&amp; Need of Scrubbing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40" y="3060065"/>
            <a:ext cx="4310701" cy="1244435"/>
          </a:xfrm>
        </p:spPr>
        <p:txBody>
          <a:bodyPr/>
          <a:lstStyle/>
          <a:p>
            <a:r>
              <a:rPr lang="en-US" sz="1800" dirty="0">
                <a:solidFill>
                  <a:srgbClr val="C00000"/>
                </a:solidFill>
              </a:rPr>
              <a:t>Primary </a:t>
            </a:r>
            <a:r>
              <a:rPr lang="en-US" sz="1800" dirty="0" smtClean="0">
                <a:solidFill>
                  <a:srgbClr val="C00000"/>
                </a:solidFill>
              </a:rPr>
              <a:t>sources </a:t>
            </a:r>
            <a:r>
              <a:rPr lang="en-US" sz="1800" dirty="0">
                <a:solidFill>
                  <a:srgbClr val="C00000"/>
                </a:solidFill>
              </a:rPr>
              <a:t>of electrons in the LHC</a:t>
            </a:r>
          </a:p>
          <a:p>
            <a:pPr lvl="1"/>
            <a:r>
              <a:rPr lang="en-US" sz="1800" dirty="0">
                <a:solidFill>
                  <a:srgbClr val="051BF1"/>
                </a:solidFill>
              </a:rPr>
              <a:t>At Injection (450 </a:t>
            </a:r>
            <a:r>
              <a:rPr lang="en-US" sz="1800" dirty="0" smtClean="0">
                <a:solidFill>
                  <a:srgbClr val="051BF1"/>
                </a:solidFill>
              </a:rPr>
              <a:t>GeV</a:t>
            </a:r>
            <a:r>
              <a:rPr lang="en-US" sz="1800" dirty="0">
                <a:solidFill>
                  <a:srgbClr val="051BF1"/>
                </a:solidFill>
              </a:rPr>
              <a:t>)  gas ionization </a:t>
            </a:r>
          </a:p>
          <a:p>
            <a:pPr lvl="1"/>
            <a:r>
              <a:rPr lang="en-US" sz="1800" dirty="0">
                <a:solidFill>
                  <a:srgbClr val="051BF1"/>
                </a:solidFill>
              </a:rPr>
              <a:t>At 7 </a:t>
            </a:r>
            <a:r>
              <a:rPr lang="en-US" sz="1800" dirty="0" err="1">
                <a:solidFill>
                  <a:srgbClr val="051BF1"/>
                </a:solidFill>
              </a:rPr>
              <a:t>TeV</a:t>
            </a:r>
            <a:r>
              <a:rPr lang="en-US" sz="1800" dirty="0">
                <a:solidFill>
                  <a:srgbClr val="051BF1"/>
                </a:solidFill>
              </a:rPr>
              <a:t> Synchrotron Radiation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8AC2B-3AAF-4728-BB74-F644946B77C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1340" y="4585590"/>
            <a:ext cx="4677545" cy="192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55" tIns="47880" rIns="95755" bIns="47880" numCol="1" anchor="t" anchorCtr="0" compatLnSpc="1">
            <a:prstTxWarp prst="textNoShape">
              <a:avLst/>
            </a:prstTxWarp>
          </a:bodyPr>
          <a:lstStyle>
            <a:lvl1pPr marL="358775" indent="-358775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9463" indent="-301625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accent2"/>
                </a:solidFill>
                <a:latin typeface="+mn-lt"/>
              </a:defRPr>
            </a:lvl2pPr>
            <a:lvl3pPr marL="1200150" indent="-242888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+mn-lt"/>
              </a:defRPr>
            </a:lvl3pPr>
            <a:lvl4pPr marL="1674813" indent="-239713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+mn-lt"/>
              </a:defRPr>
            </a:lvl4pPr>
            <a:lvl5pPr marL="2154238" indent="-239713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26114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30686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35258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39830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u="sng" dirty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1800" b="1" u="sng" dirty="0" smtClean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onsequences</a:t>
            </a:r>
            <a:r>
              <a:rPr lang="en-US" sz="1800" b="1" u="sng" dirty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477838" lvl="1" indent="0"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- instabilities</a:t>
            </a:r>
            <a:r>
              <a:rPr lang="en-US" sz="1800" dirty="0">
                <a:solidFill>
                  <a:srgbClr val="C00000"/>
                </a:solidFill>
              </a:rPr>
              <a:t>, emittance growth, </a:t>
            </a:r>
            <a:r>
              <a:rPr lang="en-US" sz="1800" dirty="0" smtClean="0">
                <a:solidFill>
                  <a:srgbClr val="C00000"/>
                </a:solidFill>
              </a:rPr>
              <a:t> desorption  </a:t>
            </a:r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</a:t>
            </a:r>
            <a:r>
              <a:rPr lang="en-US" sz="1800" dirty="0" smtClean="0">
                <a:solidFill>
                  <a:srgbClr val="C00000"/>
                </a:solidFill>
              </a:rPr>
              <a:t>bad vacuum, beam loss</a:t>
            </a:r>
            <a:endParaRPr lang="en-US" sz="1800" dirty="0">
              <a:solidFill>
                <a:srgbClr val="C00000"/>
              </a:solidFill>
            </a:endParaRPr>
          </a:p>
          <a:p>
            <a:pPr marL="477838" lvl="1" indent="0"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-  excessive </a:t>
            </a:r>
            <a:r>
              <a:rPr lang="en-US" sz="1800" dirty="0">
                <a:solidFill>
                  <a:srgbClr val="C00000"/>
                </a:solidFill>
              </a:rPr>
              <a:t>energy deposition in the </a:t>
            </a:r>
            <a:r>
              <a:rPr lang="en-US" sz="1800" dirty="0" smtClean="0">
                <a:solidFill>
                  <a:srgbClr val="C00000"/>
                </a:solidFill>
              </a:rPr>
              <a:t>cold sectors</a:t>
            </a:r>
            <a:endParaRPr lang="en-US" sz="1800" dirty="0">
              <a:solidFill>
                <a:srgbClr val="C00000"/>
              </a:solidFill>
            </a:endParaRPr>
          </a:p>
          <a:p>
            <a:endParaRPr lang="en-US" sz="1800" kern="0" dirty="0"/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3" y="1027940"/>
            <a:ext cx="5490270" cy="202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771704" y="904298"/>
            <a:ext cx="2013288" cy="965883"/>
            <a:chOff x="7067105" y="1555027"/>
            <a:chExt cx="2013288" cy="965883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7083149" y="1555027"/>
              <a:ext cx="1997244" cy="965883"/>
            </a:xfrm>
            <a:prstGeom prst="roundRect">
              <a:avLst/>
            </a:prstGeom>
            <a:solidFill>
              <a:srgbClr val="FFFF00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67105" y="1645554"/>
              <a:ext cx="199724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The critical energy of the photons at  </a:t>
              </a:r>
            </a:p>
            <a:p>
              <a:pPr algn="ctr"/>
              <a:r>
                <a:rPr lang="en-US" sz="1500" dirty="0" smtClean="0"/>
                <a:t>7 </a:t>
              </a:r>
              <a:r>
                <a:rPr lang="en-US" sz="1500" dirty="0" err="1" smtClean="0"/>
                <a:t>TeV</a:t>
              </a:r>
              <a:r>
                <a:rPr lang="en-US" sz="1500" dirty="0" smtClean="0"/>
                <a:t> ~ 44 </a:t>
              </a:r>
              <a:r>
                <a:rPr lang="en-US" sz="1500" dirty="0" err="1" smtClean="0"/>
                <a:t>eV</a:t>
              </a:r>
              <a:endParaRPr lang="en-US" sz="1500" dirty="0"/>
            </a:p>
          </p:txBody>
        </p:sp>
      </p:grpSp>
      <p:sp>
        <p:nvSpPr>
          <p:cNvPr id="12" name="Freeform 11"/>
          <p:cNvSpPr/>
          <p:nvPr/>
        </p:nvSpPr>
        <p:spPr bwMode="auto">
          <a:xfrm rot="20019531" flipH="1">
            <a:off x="5176495" y="1036765"/>
            <a:ext cx="677026" cy="341650"/>
          </a:xfrm>
          <a:custGeom>
            <a:avLst/>
            <a:gdLst>
              <a:gd name="connsiteX0" fmla="*/ 0 w 691978"/>
              <a:gd name="connsiteY0" fmla="*/ 321276 h 342984"/>
              <a:gd name="connsiteX1" fmla="*/ 407773 w 691978"/>
              <a:gd name="connsiteY1" fmla="*/ 308919 h 342984"/>
              <a:gd name="connsiteX2" fmla="*/ 691978 w 691978"/>
              <a:gd name="connsiteY2" fmla="*/ 0 h 34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1978" h="342984">
                <a:moveTo>
                  <a:pt x="0" y="321276"/>
                </a:moveTo>
                <a:cubicBezTo>
                  <a:pt x="146221" y="341870"/>
                  <a:pt x="292443" y="362465"/>
                  <a:pt x="407773" y="308919"/>
                </a:cubicBezTo>
                <a:cubicBezTo>
                  <a:pt x="523103" y="255373"/>
                  <a:pt x="607540" y="127686"/>
                  <a:pt x="691978" y="0"/>
                </a:cubicBezTo>
              </a:path>
            </a:pathLst>
          </a:cu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grpSp>
        <p:nvGrpSpPr>
          <p:cNvPr id="15" name="Group 14"/>
          <p:cNvGrpSpPr/>
          <p:nvPr/>
        </p:nvGrpSpPr>
        <p:grpSpPr>
          <a:xfrm>
            <a:off x="4553339" y="3237722"/>
            <a:ext cx="4400735" cy="3398028"/>
            <a:chOff x="5583677" y="2266543"/>
            <a:chExt cx="3380936" cy="2577831"/>
          </a:xfrm>
        </p:grpSpPr>
        <p:pic>
          <p:nvPicPr>
            <p:cNvPr id="16" name="Picture 2"/>
            <p:cNvPicPr preferRelativeResize="0">
              <a:picLocks noChangeArrowheads="1"/>
            </p:cNvPicPr>
            <p:nvPr/>
          </p:nvPicPr>
          <p:blipFill rotWithShape="1">
            <a:blip r:embed="rId4" cstate="print"/>
            <a:srcRect t="11714"/>
            <a:stretch/>
          </p:blipFill>
          <p:spPr bwMode="auto">
            <a:xfrm>
              <a:off x="5583677" y="2266543"/>
              <a:ext cx="3380936" cy="25778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9" name="TextBox 18"/>
            <p:cNvSpPr txBox="1"/>
            <p:nvPr/>
          </p:nvSpPr>
          <p:spPr>
            <a:xfrm>
              <a:off x="7495497" y="2810413"/>
              <a:ext cx="1190855" cy="197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00CC"/>
                  </a:solidFill>
                </a:rPr>
                <a:t>72x 2.2E11ppb(25ns)</a:t>
              </a:r>
              <a:endParaRPr lang="en-US" sz="1000" dirty="0">
                <a:solidFill>
                  <a:srgbClr val="0000CC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24044" y="3772472"/>
              <a:ext cx="1190855" cy="197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C00000"/>
                  </a:solidFill>
                </a:rPr>
                <a:t>36x 3.5E11ppb(50ns)</a:t>
              </a:r>
              <a:endParaRPr lang="en-US" sz="1000" dirty="0">
                <a:solidFill>
                  <a:srgbClr val="C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34226" y="2374133"/>
              <a:ext cx="13612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E</a:t>
              </a:r>
              <a:r>
                <a:rPr lang="en-US" sz="1400" baseline="-25000" dirty="0" err="1" smtClean="0"/>
                <a:t>max</a:t>
              </a:r>
              <a:r>
                <a:rPr lang="en-US" sz="1400" dirty="0" smtClean="0"/>
                <a:t>=239.5 eV</a:t>
              </a:r>
            </a:p>
            <a:p>
              <a:r>
                <a:rPr lang="en-US" sz="1400" dirty="0" smtClean="0">
                  <a:sym typeface="Symbol"/>
                </a:rPr>
                <a:t></a:t>
              </a:r>
              <a:r>
                <a:rPr lang="en-US" sz="1400" baseline="-25000" dirty="0" smtClean="0">
                  <a:sym typeface="Symbol"/>
                </a:rPr>
                <a:t>T</a:t>
              </a:r>
              <a:r>
                <a:rPr lang="en-US" sz="1400" dirty="0" smtClean="0">
                  <a:sym typeface="Symbol"/>
                </a:rPr>
                <a:t> =2.5 m</a:t>
              </a:r>
              <a:endParaRPr lang="en-US" sz="14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7299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 bwMode="auto">
          <a:xfrm>
            <a:off x="114486" y="4123472"/>
            <a:ext cx="2100678" cy="66426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CC"/>
                </a:solidFill>
              </a:rPr>
              <a:t>What e-cloud </a:t>
            </a:r>
            <a:r>
              <a:rPr lang="en-US" sz="3200" dirty="0" smtClean="0">
                <a:solidFill>
                  <a:srgbClr val="0000CC"/>
                </a:solidFill>
              </a:rPr>
              <a:t>can </a:t>
            </a:r>
            <a:r>
              <a:rPr lang="en-US" sz="3200" dirty="0">
                <a:solidFill>
                  <a:srgbClr val="0000CC"/>
                </a:solidFill>
              </a:rPr>
              <a:t>do to </a:t>
            </a:r>
            <a:r>
              <a:rPr lang="en-US" sz="3200" dirty="0" smtClean="0">
                <a:solidFill>
                  <a:srgbClr val="0000CC"/>
                </a:solidFill>
              </a:rPr>
              <a:t>the </a:t>
            </a:r>
            <a:r>
              <a:rPr lang="en-US" sz="3200" dirty="0">
                <a:solidFill>
                  <a:srgbClr val="0000CC"/>
                </a:solidFill>
              </a:rPr>
              <a:t>Beam</a:t>
            </a:r>
            <a:r>
              <a:rPr lang="en-US" sz="3200" dirty="0" smtClean="0">
                <a:solidFill>
                  <a:srgbClr val="0000CC"/>
                </a:solidFill>
              </a:rPr>
              <a:t>?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9265" t="8893" r="10366" b="6058"/>
          <a:stretch>
            <a:fillRect/>
          </a:stretch>
        </p:blipFill>
        <p:spPr bwMode="auto">
          <a:xfrm>
            <a:off x="103236" y="762570"/>
            <a:ext cx="5766222" cy="32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8901" y="3966516"/>
            <a:ext cx="5257658" cy="25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58073" y="5017233"/>
            <a:ext cx="3257621" cy="1308231"/>
            <a:chOff x="254893" y="4615340"/>
            <a:chExt cx="2397750" cy="1308231"/>
          </a:xfrm>
        </p:grpSpPr>
        <p:sp>
          <p:nvSpPr>
            <p:cNvPr id="7" name="TextBox 6"/>
            <p:cNvSpPr txBox="1"/>
            <p:nvPr/>
          </p:nvSpPr>
          <p:spPr>
            <a:xfrm>
              <a:off x="466083" y="5000241"/>
              <a:ext cx="18255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FF0000"/>
                  </a:solidFill>
                </a:rPr>
                <a:t>~33% Horizontal</a:t>
              </a:r>
            </a:p>
            <a:p>
              <a:pPr algn="ctr"/>
              <a:r>
                <a:rPr lang="en-US" sz="1800" dirty="0" smtClean="0">
                  <a:solidFill>
                    <a:srgbClr val="0000CC"/>
                  </a:solidFill>
                </a:rPr>
                <a:t>~110% Vertical</a:t>
              </a:r>
            </a:p>
            <a:p>
              <a:pPr algn="ctr"/>
              <a:r>
                <a:rPr lang="en-US" sz="1800" dirty="0" smtClean="0"/>
                <a:t>Associated beam loss</a:t>
              </a:r>
              <a:endParaRPr lang="en-US" sz="1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4893" y="4615340"/>
              <a:ext cx="2397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Measured Emittance Growth</a:t>
              </a:r>
              <a:endParaRPr lang="en-US" sz="18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50344" y="4123472"/>
            <a:ext cx="19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Injection Intensity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 of fill Intensity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795317" y="880368"/>
            <a:ext cx="3348684" cy="2239605"/>
          </a:xfrm>
          <a:prstGeom prst="rect">
            <a:avLst/>
          </a:prstGeom>
        </p:spPr>
        <p:txBody>
          <a:bodyPr/>
          <a:lstStyle>
            <a:lvl1pPr marL="358775" indent="-358775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9463" indent="-301625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accent2"/>
                </a:solidFill>
                <a:latin typeface="+mn-lt"/>
              </a:defRPr>
            </a:lvl2pPr>
            <a:lvl3pPr marL="1200150" indent="-242888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500">
                <a:solidFill>
                  <a:schemeClr val="tx1"/>
                </a:solidFill>
                <a:latin typeface="+mn-lt"/>
              </a:defRPr>
            </a:lvl3pPr>
            <a:lvl4pPr marL="1674813" indent="-239713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►"/>
              <a:defRPr sz="1500">
                <a:solidFill>
                  <a:schemeClr val="accent2"/>
                </a:solidFill>
                <a:latin typeface="+mn-lt"/>
              </a:defRPr>
            </a:lvl4pPr>
            <a:lvl5pPr marL="2154238" indent="-239713" algn="l" defTabSz="957263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26114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30686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35258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3983038" indent="-239713" algn="l" defTabSz="957263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Fill: 2249   (2011) 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25 ns </a:t>
            </a:r>
            <a:r>
              <a:rPr lang="en-US" sz="1800" dirty="0"/>
              <a:t>Bunch </a:t>
            </a:r>
            <a:r>
              <a:rPr lang="en-US" sz="1800" dirty="0" smtClean="0"/>
              <a:t>Spacing </a:t>
            </a:r>
          </a:p>
          <a:p>
            <a:r>
              <a:rPr lang="en-US" sz="1800" dirty="0" smtClean="0"/>
              <a:t>Energy = 450 </a:t>
            </a:r>
            <a:r>
              <a:rPr lang="en-US" sz="1800" dirty="0" err="1" smtClean="0"/>
              <a:t>GeV</a:t>
            </a:r>
            <a:endParaRPr lang="en-US" sz="1800" dirty="0" smtClean="0"/>
          </a:p>
          <a:p>
            <a:r>
              <a:rPr lang="en-US" sz="1800" dirty="0" smtClean="0"/>
              <a:t>Time between Injection </a:t>
            </a:r>
            <a:r>
              <a:rPr lang="en-US" sz="1800" dirty="0"/>
              <a:t>to </a:t>
            </a:r>
            <a:r>
              <a:rPr lang="en-US" sz="1800" dirty="0" smtClean="0"/>
              <a:t>End ~10 min</a:t>
            </a:r>
          </a:p>
          <a:p>
            <a:r>
              <a:rPr lang="en-US" sz="1800" dirty="0" smtClean="0"/>
              <a:t>Dumped by BPM</a:t>
            </a:r>
            <a:endParaRPr lang="en-US" sz="1800" dirty="0"/>
          </a:p>
          <a:p>
            <a:r>
              <a:rPr lang="en-US" sz="1800" dirty="0" smtClean="0"/>
              <a:t>1020 </a:t>
            </a:r>
            <a:r>
              <a:rPr lang="en-US" sz="1800" dirty="0"/>
              <a:t>Bunches</a:t>
            </a:r>
          </a:p>
          <a:p>
            <a:pPr marL="477838" lvl="1" indent="0">
              <a:buNone/>
            </a:pPr>
            <a:endParaRPr lang="en-US" sz="1800" kern="0" dirty="0" smtClean="0">
              <a:solidFill>
                <a:srgbClr val="C00000"/>
              </a:solidFill>
            </a:endParaRPr>
          </a:p>
          <a:p>
            <a:pPr lvl="1"/>
            <a:endParaRPr lang="en-US" sz="1800" kern="0" dirty="0" smtClean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342148" y="2216948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39070" y="3938806"/>
            <a:ext cx="9989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Bunch #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2006662" y="3240741"/>
            <a:ext cx="298147" cy="1080929"/>
          </a:xfrm>
          <a:custGeom>
            <a:avLst/>
            <a:gdLst>
              <a:gd name="connsiteX0" fmla="*/ 0 w 340727"/>
              <a:gd name="connsiteY0" fmla="*/ 1196021 h 1196021"/>
              <a:gd name="connsiteX1" fmla="*/ 0 w 340727"/>
              <a:gd name="connsiteY1" fmla="*/ 1196021 h 1196021"/>
              <a:gd name="connsiteX2" fmla="*/ 333773 w 340727"/>
              <a:gd name="connsiteY2" fmla="*/ 1196021 h 1196021"/>
              <a:gd name="connsiteX3" fmla="*/ 340727 w 340727"/>
              <a:gd name="connsiteY3" fmla="*/ 0 h 119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727" h="1196021">
                <a:moveTo>
                  <a:pt x="0" y="1196021"/>
                </a:moveTo>
                <a:lnTo>
                  <a:pt x="0" y="1196021"/>
                </a:lnTo>
                <a:lnTo>
                  <a:pt x="333773" y="1196021"/>
                </a:lnTo>
                <a:lnTo>
                  <a:pt x="340727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2159716" y="2551427"/>
            <a:ext cx="564564" cy="2075684"/>
          </a:xfrm>
          <a:custGeom>
            <a:avLst/>
            <a:gdLst>
              <a:gd name="connsiteX0" fmla="*/ 0 w 340727"/>
              <a:gd name="connsiteY0" fmla="*/ 1196021 h 1196021"/>
              <a:gd name="connsiteX1" fmla="*/ 0 w 340727"/>
              <a:gd name="connsiteY1" fmla="*/ 1196021 h 1196021"/>
              <a:gd name="connsiteX2" fmla="*/ 333773 w 340727"/>
              <a:gd name="connsiteY2" fmla="*/ 1196021 h 1196021"/>
              <a:gd name="connsiteX3" fmla="*/ 340727 w 340727"/>
              <a:gd name="connsiteY3" fmla="*/ 0 h 1196021"/>
              <a:gd name="connsiteX0" fmla="*/ 0 w 582774"/>
              <a:gd name="connsiteY0" fmla="*/ 2123868 h 2123868"/>
              <a:gd name="connsiteX1" fmla="*/ 0 w 582774"/>
              <a:gd name="connsiteY1" fmla="*/ 2123868 h 2123868"/>
              <a:gd name="connsiteX2" fmla="*/ 333773 w 582774"/>
              <a:gd name="connsiteY2" fmla="*/ 2123868 h 2123868"/>
              <a:gd name="connsiteX3" fmla="*/ 582774 w 582774"/>
              <a:gd name="connsiteY3" fmla="*/ 0 h 2123868"/>
              <a:gd name="connsiteX0" fmla="*/ 0 w 596221"/>
              <a:gd name="connsiteY0" fmla="*/ 2016292 h 2016292"/>
              <a:gd name="connsiteX1" fmla="*/ 0 w 596221"/>
              <a:gd name="connsiteY1" fmla="*/ 2016292 h 2016292"/>
              <a:gd name="connsiteX2" fmla="*/ 333773 w 596221"/>
              <a:gd name="connsiteY2" fmla="*/ 2016292 h 2016292"/>
              <a:gd name="connsiteX3" fmla="*/ 596221 w 596221"/>
              <a:gd name="connsiteY3" fmla="*/ 0 h 2016292"/>
              <a:gd name="connsiteX0" fmla="*/ 0 w 569327"/>
              <a:gd name="connsiteY0" fmla="*/ 2056634 h 2056634"/>
              <a:gd name="connsiteX1" fmla="*/ 0 w 569327"/>
              <a:gd name="connsiteY1" fmla="*/ 2056634 h 2056634"/>
              <a:gd name="connsiteX2" fmla="*/ 333773 w 569327"/>
              <a:gd name="connsiteY2" fmla="*/ 2056634 h 2056634"/>
              <a:gd name="connsiteX3" fmla="*/ 569327 w 569327"/>
              <a:gd name="connsiteY3" fmla="*/ 0 h 2056634"/>
              <a:gd name="connsiteX0" fmla="*/ 0 w 578852"/>
              <a:gd name="connsiteY0" fmla="*/ 2130453 h 2130453"/>
              <a:gd name="connsiteX1" fmla="*/ 0 w 578852"/>
              <a:gd name="connsiteY1" fmla="*/ 2130453 h 2130453"/>
              <a:gd name="connsiteX2" fmla="*/ 333773 w 578852"/>
              <a:gd name="connsiteY2" fmla="*/ 2130453 h 2130453"/>
              <a:gd name="connsiteX3" fmla="*/ 578852 w 578852"/>
              <a:gd name="connsiteY3" fmla="*/ 0 h 2130453"/>
              <a:gd name="connsiteX0" fmla="*/ 0 w 564564"/>
              <a:gd name="connsiteY0" fmla="*/ 2047109 h 2047109"/>
              <a:gd name="connsiteX1" fmla="*/ 0 w 564564"/>
              <a:gd name="connsiteY1" fmla="*/ 2047109 h 2047109"/>
              <a:gd name="connsiteX2" fmla="*/ 333773 w 564564"/>
              <a:gd name="connsiteY2" fmla="*/ 2047109 h 2047109"/>
              <a:gd name="connsiteX3" fmla="*/ 564564 w 564564"/>
              <a:gd name="connsiteY3" fmla="*/ 0 h 2047109"/>
              <a:gd name="connsiteX0" fmla="*/ 0 w 564564"/>
              <a:gd name="connsiteY0" fmla="*/ 2075684 h 2075684"/>
              <a:gd name="connsiteX1" fmla="*/ 0 w 564564"/>
              <a:gd name="connsiteY1" fmla="*/ 2075684 h 2075684"/>
              <a:gd name="connsiteX2" fmla="*/ 333773 w 564564"/>
              <a:gd name="connsiteY2" fmla="*/ 2075684 h 2075684"/>
              <a:gd name="connsiteX3" fmla="*/ 564564 w 564564"/>
              <a:gd name="connsiteY3" fmla="*/ 0 h 207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564" h="2075684">
                <a:moveTo>
                  <a:pt x="0" y="2075684"/>
                </a:moveTo>
                <a:lnTo>
                  <a:pt x="0" y="2075684"/>
                </a:lnTo>
                <a:lnTo>
                  <a:pt x="333773" y="2075684"/>
                </a:lnTo>
                <a:lnTo>
                  <a:pt x="564564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74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5372" y="231865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Research Machines: Just the Tip of the Iceberg</a:t>
            </a:r>
            <a:endParaRPr lang="en-US" sz="2800" dirty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020499" cy="516026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590072" y="6606806"/>
            <a:ext cx="2721077" cy="509135"/>
          </a:xfrm>
        </p:spPr>
        <p:txBody>
          <a:bodyPr/>
          <a:lstStyle/>
          <a:p>
            <a:pPr>
              <a:defRPr/>
            </a:pPr>
            <a:r>
              <a:rPr lang="en-US" sz="1050" smtClean="0"/>
              <a:t>HCP Summer School 08/19/2016</a:t>
            </a:r>
            <a:endParaRPr lang="en-US" sz="105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173089" y="6504213"/>
            <a:ext cx="1724538" cy="2709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CB3B5A-5052-4940-8887-DC0AFF3E24EA}" type="slidenum">
              <a:rPr lang="en-US" sz="1600" smtClean="0"/>
              <a:pPr>
                <a:defRPr/>
              </a:pPr>
              <a:t>2</a:t>
            </a:fld>
            <a:endParaRPr lang="en-US" sz="160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4294967295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600" smtClean="0"/>
              <a:t>V.SHILTSEV | Accelerator Physics &amp; Technology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376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Scrubbing @ 25 ns bunch spacing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234461" y="608870"/>
            <a:ext cx="86750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So far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</a:rPr>
              <a:t>it is the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only cure in the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</a:rPr>
              <a:t>LHC</a:t>
            </a:r>
            <a:r>
              <a:rPr lang="en-US" dirty="0" smtClean="0">
                <a:solidFill>
                  <a:srgbClr val="0A3679"/>
                </a:solidFill>
                <a:latin typeface="Arial" panose="020B0604020202020204" pitchFamily="34" charset="0"/>
              </a:rPr>
              <a:t>….Takes time to clean the surface and reduce SEY (secondary electron yield) from ~2.2 to ~1.5</a:t>
            </a:r>
          </a:p>
          <a:p>
            <a:endParaRPr lang="en-US" sz="1600" dirty="0" smtClean="0">
              <a:solidFill>
                <a:srgbClr val="0A3679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Scrubbing “memory” kept </a:t>
            </a:r>
            <a:r>
              <a:rPr lang="en-US" dirty="0">
                <a:solidFill>
                  <a:srgbClr val="0A3679"/>
                </a:solidFill>
                <a:latin typeface="Arial" panose="020B0604020202020204" pitchFamily="34" charset="0"/>
              </a:rPr>
              <a:t>while running with 25 ns beams -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deconditioning </a:t>
            </a:r>
            <a:r>
              <a:rPr lang="en-US" dirty="0">
                <a:solidFill>
                  <a:srgbClr val="0A3679"/>
                </a:solidFill>
                <a:latin typeface="Arial" panose="020B0604020202020204" pitchFamily="34" charset="0"/>
              </a:rPr>
              <a:t>was observed after few weeks of low e-cloud operation</a:t>
            </a:r>
          </a:p>
          <a:p>
            <a:endParaRPr lang="en-US" dirty="0" smtClean="0">
              <a:solidFill>
                <a:srgbClr val="0A3679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5" y="3356463"/>
            <a:ext cx="9069355" cy="350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9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T4: </a:t>
            </a:r>
            <a:r>
              <a:rPr lang="en-US" sz="4000" dirty="0" smtClean="0"/>
              <a:t>Cryogenics , Trips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LHC: 8 </a:t>
            </a:r>
            <a:r>
              <a:rPr lang="en-US" dirty="0" err="1" smtClean="0"/>
              <a:t>cryoplants</a:t>
            </a:r>
            <a:r>
              <a:rPr lang="en-US" dirty="0" smtClean="0"/>
              <a:t> total 35 MW wall plug; 130 tons of </a:t>
            </a:r>
            <a:r>
              <a:rPr lang="en-US" dirty="0" err="1" smtClean="0"/>
              <a:t>LHe</a:t>
            </a:r>
            <a:r>
              <a:rPr lang="en-US" dirty="0" smtClean="0"/>
              <a:t> to keep 36,000 tons at 1.9K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Efficiency ~250 W wall plug power per Watt at 4.5 K</a:t>
            </a:r>
          </a:p>
          <a:p>
            <a:pPr lvl="1"/>
            <a:r>
              <a:rPr lang="en-US" dirty="0" smtClean="0"/>
              <a:t>CERN </a:t>
            </a:r>
            <a:r>
              <a:rPr lang="en-US" dirty="0" err="1" smtClean="0"/>
              <a:t>cryocapacity</a:t>
            </a:r>
            <a:r>
              <a:rPr lang="en-US" dirty="0" smtClean="0"/>
              <a:t> of 150 kW @4.5K and 20kW at 1.9K</a:t>
            </a:r>
          </a:p>
          <a:p>
            <a:r>
              <a:rPr lang="en-US" dirty="0" smtClean="0"/>
              <a:t>Three Temperatures: </a:t>
            </a:r>
          </a:p>
          <a:p>
            <a:pPr lvl="1"/>
            <a:r>
              <a:rPr lang="en-US" dirty="0" smtClean="0">
                <a:solidFill>
                  <a:srgbClr val="051BF1"/>
                </a:solidFill>
              </a:rPr>
              <a:t>50-70 T-shield</a:t>
            </a:r>
          </a:p>
          <a:p>
            <a:pPr lvl="1"/>
            <a:r>
              <a:rPr lang="en-US" dirty="0" smtClean="0">
                <a:solidFill>
                  <a:srgbClr val="051BF1"/>
                </a:solidFill>
              </a:rPr>
              <a:t>4.6 K Heat Intercept </a:t>
            </a:r>
          </a:p>
          <a:p>
            <a:pPr lvl="1"/>
            <a:r>
              <a:rPr lang="en-US" dirty="0" smtClean="0">
                <a:solidFill>
                  <a:srgbClr val="051BF1"/>
                </a:solidFill>
              </a:rPr>
              <a:t>4.6-20 </a:t>
            </a:r>
            <a:r>
              <a:rPr lang="en-US" dirty="0">
                <a:solidFill>
                  <a:srgbClr val="051BF1"/>
                </a:solidFill>
              </a:rPr>
              <a:t>K </a:t>
            </a:r>
            <a:r>
              <a:rPr lang="en-US" dirty="0" smtClean="0">
                <a:solidFill>
                  <a:srgbClr val="051BF1"/>
                </a:solidFill>
              </a:rPr>
              <a:t>Beam Screen</a:t>
            </a:r>
            <a:endParaRPr lang="en-US" dirty="0">
              <a:solidFill>
                <a:srgbClr val="051BF1"/>
              </a:solidFill>
            </a:endParaRPr>
          </a:p>
          <a:p>
            <a:pPr lvl="1"/>
            <a:r>
              <a:rPr lang="en-US" dirty="0" smtClean="0">
                <a:solidFill>
                  <a:srgbClr val="051BF1"/>
                </a:solidFill>
              </a:rPr>
              <a:t>1.9K cold mass</a:t>
            </a:r>
          </a:p>
          <a:p>
            <a:r>
              <a:rPr lang="en-US" dirty="0" smtClean="0"/>
              <a:t>Safety factor 1.6 (design)</a:t>
            </a:r>
          </a:p>
          <a:p>
            <a:r>
              <a:rPr lang="en-US" dirty="0" smtClean="0"/>
              <a:t>Reality: ~none (1.1?)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205" y="2547390"/>
            <a:ext cx="4763083" cy="4380199"/>
          </a:xfrm>
          <a:prstGeom prst="rect">
            <a:avLst/>
          </a:prstGeom>
        </p:spPr>
      </p:pic>
      <p:sp>
        <p:nvSpPr>
          <p:cNvPr id="13" name="Line 31"/>
          <p:cNvSpPr>
            <a:spLocks noChangeShapeType="1"/>
          </p:cNvSpPr>
          <p:nvPr/>
        </p:nvSpPr>
        <p:spPr bwMode="auto">
          <a:xfrm>
            <a:off x="3041780" y="3293706"/>
            <a:ext cx="1226425" cy="3507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51BF1"/>
              </a:solidFill>
              <a:latin typeface="+mn-lt"/>
            </a:endParaRPr>
          </a:p>
        </p:txBody>
      </p:sp>
      <p:sp>
        <p:nvSpPr>
          <p:cNvPr id="14" name="Line 31"/>
          <p:cNvSpPr>
            <a:spLocks noChangeShapeType="1"/>
          </p:cNvSpPr>
          <p:nvPr/>
        </p:nvSpPr>
        <p:spPr bwMode="auto">
          <a:xfrm>
            <a:off x="3492760" y="3768726"/>
            <a:ext cx="775445" cy="3927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51BF1"/>
              </a:solidFill>
              <a:latin typeface="+mn-lt"/>
            </a:endParaRPr>
          </a:p>
        </p:txBody>
      </p:sp>
      <p:sp>
        <p:nvSpPr>
          <p:cNvPr id="15" name="Line 31"/>
          <p:cNvSpPr>
            <a:spLocks noChangeShapeType="1"/>
          </p:cNvSpPr>
          <p:nvPr/>
        </p:nvSpPr>
        <p:spPr bwMode="auto">
          <a:xfrm>
            <a:off x="3362585" y="4242658"/>
            <a:ext cx="905620" cy="8705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51BF1"/>
              </a:solidFill>
              <a:latin typeface="+mn-lt"/>
            </a:endParaRPr>
          </a:p>
        </p:txBody>
      </p:sp>
      <p:sp>
        <p:nvSpPr>
          <p:cNvPr id="16" name="Line 31"/>
          <p:cNvSpPr>
            <a:spLocks noChangeShapeType="1"/>
          </p:cNvSpPr>
          <p:nvPr/>
        </p:nvSpPr>
        <p:spPr bwMode="auto">
          <a:xfrm>
            <a:off x="2948474" y="4541125"/>
            <a:ext cx="1319731" cy="1642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51BF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212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44284"/>
            <a:ext cx="8921851" cy="667989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59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Cryo</a:t>
            </a:r>
            <a:r>
              <a:rPr lang="en-US" sz="3600" dirty="0" smtClean="0"/>
              <a:t>:  Complex and Large Machinery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53" y="1042988"/>
            <a:ext cx="9073138" cy="527383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08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2015</a:t>
            </a:r>
            <a:r>
              <a:rPr lang="en-US" sz="4000" dirty="0"/>
              <a:t> LHC Machine availability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3" y="1641231"/>
            <a:ext cx="8106372" cy="4873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540" y="2196114"/>
            <a:ext cx="5517029" cy="34231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89113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A3679"/>
                </a:solidFill>
                <a:latin typeface="Arial" panose="020B0604020202020204" pitchFamily="34" charset="0"/>
              </a:rPr>
              <a:t>Statistics for 25 ns run from September 7 to November 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1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Availability: 11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June – 23</a:t>
            </a:r>
            <a:r>
              <a:rPr lang="en-US" sz="3200" baseline="30000" dirty="0" smtClean="0"/>
              <a:t>rd</a:t>
            </a:r>
            <a:r>
              <a:rPr lang="en-US" sz="3200" dirty="0" smtClean="0"/>
              <a:t> </a:t>
            </a:r>
            <a:r>
              <a:rPr lang="en-US" sz="3200" dirty="0" smtClean="0"/>
              <a:t>July, </a:t>
            </a:r>
            <a:r>
              <a:rPr lang="en-US" sz="3200" dirty="0" smtClean="0">
                <a:solidFill>
                  <a:srgbClr val="C00000"/>
                </a:solidFill>
              </a:rPr>
              <a:t>2016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87A23F-BAF2-40F7-981E-A4E481A32A38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62623"/>
            <a:ext cx="6400800" cy="5761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5334000"/>
            <a:ext cx="350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Stable Beams 67%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3945" y="960079"/>
            <a:ext cx="2364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32% to 67%</a:t>
            </a:r>
          </a:p>
          <a:p>
            <a:r>
              <a:rPr lang="en-US" dirty="0" smtClean="0"/>
              <a:t>In one year!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241457" y="1791076"/>
            <a:ext cx="344129" cy="11503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19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T5: </a:t>
            </a:r>
            <a:r>
              <a:rPr lang="en-US" sz="4000" dirty="0" smtClean="0"/>
              <a:t>UFOs 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766401"/>
            <a:ext cx="8500745" cy="445874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625" y="1777999"/>
            <a:ext cx="6600751" cy="49784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56342" y="339827"/>
            <a:ext cx="3847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‘Unidentified Falling Objects’ </a:t>
            </a:r>
          </a:p>
        </p:txBody>
      </p:sp>
    </p:spTree>
    <p:extLst>
      <p:ext uri="{BB962C8B-B14F-4D97-AF65-F5344CB8AC3E}">
        <p14:creationId xmlns:p14="http://schemas.microsoft.com/office/powerpoint/2010/main" val="186593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558491" y="1825951"/>
            <a:ext cx="10422194" cy="5042924"/>
            <a:chOff x="0" y="1821673"/>
            <a:chExt cx="9144000" cy="4572000"/>
          </a:xfrm>
        </p:grpSpPr>
        <p:pic>
          <p:nvPicPr>
            <p:cNvPr id="4" name="Picture 3" descr="fig_rate_sb_Run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21673"/>
              <a:ext cx="9144000" cy="4572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997711" y="1842190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2016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27288" y="1834631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2015</a:t>
              </a:r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6440485" y="2183446"/>
              <a:ext cx="1801264" cy="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1137262" y="2183446"/>
              <a:ext cx="5303223" cy="341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14" y="6120265"/>
            <a:ext cx="8229600" cy="74861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arc UFOs (cell &gt;11): rates similar to end of 2015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did not lose conditioning over the Xmas stop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8600" y="175321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UFOs: </a:t>
            </a:r>
            <a:r>
              <a:rPr lang="en-US" sz="2800" dirty="0" smtClean="0"/>
              <a:t>there are many of them, they are frequent </a:t>
            </a:r>
            <a:r>
              <a:rPr lang="en-US" dirty="0" smtClean="0"/>
              <a:t>! 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UFO events observed quite often </a:t>
            </a:r>
            <a:r>
              <a:rPr lang="en-US" sz="2000" b="0" dirty="0" smtClean="0">
                <a:solidFill>
                  <a:schemeClr val="accent6">
                    <a:lumMod val="75000"/>
                  </a:schemeClr>
                </a:solidFill>
              </a:rPr>
              <a:t>during operation at 6.5 </a:t>
            </a:r>
            <a:r>
              <a:rPr lang="en-US" sz="2000" b="0" dirty="0" err="1" smtClean="0">
                <a:solidFill>
                  <a:schemeClr val="accent6">
                    <a:lumMod val="75000"/>
                  </a:schemeClr>
                </a:solidFill>
              </a:rPr>
              <a:t>TeV</a:t>
            </a:r>
            <a:r>
              <a:rPr lang="en-US" sz="2000" b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sz="2000" b="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Conditioning </a:t>
            </a:r>
            <a:r>
              <a:rPr lang="en-US" sz="2000" b="0" dirty="0" smtClean="0">
                <a:solidFill>
                  <a:schemeClr val="accent6">
                    <a:lumMod val="75000"/>
                  </a:schemeClr>
                </a:solidFill>
              </a:rPr>
              <a:t>is observed on the UFO rate in spite of the increasing number of bunches </a:t>
            </a:r>
            <a:br>
              <a:rPr lang="en-US" sz="2000" b="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BLM thresholds </a:t>
            </a:r>
            <a:r>
              <a:rPr lang="en-US" sz="2000" b="0" dirty="0" smtClean="0">
                <a:solidFill>
                  <a:schemeClr val="accent6">
                    <a:lumMod val="75000"/>
                  </a:schemeClr>
                </a:solidFill>
              </a:rPr>
              <a:t>being optimize to find a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good compromise between availability and quench protection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12" y="782479"/>
            <a:ext cx="7292068" cy="765175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A Schematic of  LHC Operational Cycle at half nominal energy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0" y="5884472"/>
            <a:ext cx="9144000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F2D62"/>
                </a:solidFill>
              </a:rPr>
              <a:t>The fastest turnaround in 2012 was 2 hours 8 </a:t>
            </a:r>
            <a:r>
              <a:rPr lang="en-US" sz="2000" dirty="0" smtClean="0">
                <a:solidFill>
                  <a:srgbClr val="0F2D62"/>
                </a:solidFill>
              </a:rPr>
              <a:t>minutes. This </a:t>
            </a:r>
            <a:r>
              <a:rPr lang="en-US" sz="2000" dirty="0">
                <a:solidFill>
                  <a:srgbClr val="0F2D62"/>
                </a:solidFill>
              </a:rPr>
              <a:t>was close to the </a:t>
            </a:r>
            <a:r>
              <a:rPr lang="en-US" sz="2000" dirty="0" err="1" smtClean="0">
                <a:solidFill>
                  <a:srgbClr val="0F2D62"/>
                </a:solidFill>
              </a:rPr>
              <a:t>theo</a:t>
            </a:r>
            <a:r>
              <a:rPr lang="en-US" sz="2000" dirty="0" smtClean="0">
                <a:solidFill>
                  <a:srgbClr val="0F2D62"/>
                </a:solidFill>
              </a:rPr>
              <a:t>- </a:t>
            </a:r>
            <a:r>
              <a:rPr lang="en-US" sz="2000" dirty="0" err="1" smtClean="0">
                <a:solidFill>
                  <a:srgbClr val="0F2D62"/>
                </a:solidFill>
              </a:rPr>
              <a:t>retical</a:t>
            </a:r>
            <a:r>
              <a:rPr lang="en-US" sz="2000" dirty="0" smtClean="0">
                <a:solidFill>
                  <a:srgbClr val="0F2D62"/>
                </a:solidFill>
              </a:rPr>
              <a:t> </a:t>
            </a:r>
            <a:r>
              <a:rPr lang="en-US" sz="2000" dirty="0">
                <a:solidFill>
                  <a:srgbClr val="0F2D62"/>
                </a:solidFill>
              </a:rPr>
              <a:t>minimum for 4 </a:t>
            </a:r>
            <a:r>
              <a:rPr lang="en-US" sz="2000" dirty="0" err="1">
                <a:solidFill>
                  <a:srgbClr val="0F2D62"/>
                </a:solidFill>
              </a:rPr>
              <a:t>TeV</a:t>
            </a:r>
            <a:r>
              <a:rPr lang="en-US" sz="2000" dirty="0">
                <a:solidFill>
                  <a:srgbClr val="0F2D62"/>
                </a:solidFill>
              </a:rPr>
              <a:t> </a:t>
            </a:r>
            <a:r>
              <a:rPr lang="en-US" sz="2000" dirty="0" smtClean="0">
                <a:solidFill>
                  <a:srgbClr val="0F2D62"/>
                </a:solidFill>
              </a:rPr>
              <a:t>operation</a:t>
            </a:r>
            <a:r>
              <a:rPr lang="en-US" sz="2000" dirty="0">
                <a:solidFill>
                  <a:srgbClr val="0F2D62"/>
                </a:solidFill>
              </a:rPr>
              <a:t>. The average for the year was around 5 hours </a:t>
            </a:r>
            <a:r>
              <a:rPr lang="en-US" sz="2000" dirty="0" smtClean="0">
                <a:solidFill>
                  <a:srgbClr val="0F2D62"/>
                </a:solidFill>
              </a:rPr>
              <a:t>30 minutes</a:t>
            </a:r>
            <a:r>
              <a:rPr lang="en-US" sz="2000" dirty="0">
                <a:solidFill>
                  <a:srgbClr val="0F2D62"/>
                </a:solidFill>
              </a:rPr>
              <a:t>.</a:t>
            </a:r>
          </a:p>
        </p:txBody>
      </p:sp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5" y="1319085"/>
            <a:ext cx="8450263" cy="459105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340782" y="1500062"/>
            <a:ext cx="1720898" cy="413902"/>
            <a:chOff x="431736" y="1383522"/>
            <a:chExt cx="1555097" cy="413902"/>
          </a:xfrm>
        </p:grpSpPr>
        <p:sp>
          <p:nvSpPr>
            <p:cNvPr id="6" name="Down Arrow 5"/>
            <p:cNvSpPr/>
            <p:nvPr/>
          </p:nvSpPr>
          <p:spPr>
            <a:xfrm>
              <a:off x="1106546" y="1645024"/>
              <a:ext cx="152400" cy="1524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1736" y="1383522"/>
              <a:ext cx="155509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dump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66800" y="3305890"/>
            <a:ext cx="1981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Ramp down/precycle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58455" y="4614446"/>
            <a:ext cx="1219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</a:p>
        </p:txBody>
      </p:sp>
      <p:sp>
        <p:nvSpPr>
          <p:cNvPr id="16" name="TextBox 15"/>
          <p:cNvSpPr txBox="1"/>
          <p:nvPr/>
        </p:nvSpPr>
        <p:spPr>
          <a:xfrm rot="16863638">
            <a:off x="4617095" y="3502629"/>
            <a:ext cx="8129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70490" y="1490133"/>
            <a:ext cx="124098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Squeeze</a:t>
            </a:r>
          </a:p>
        </p:txBody>
      </p:sp>
      <p:sp>
        <p:nvSpPr>
          <p:cNvPr id="18" name="Up Arrow 17"/>
          <p:cNvSpPr/>
          <p:nvPr/>
        </p:nvSpPr>
        <p:spPr>
          <a:xfrm flipV="1">
            <a:off x="6611471" y="1384721"/>
            <a:ext cx="98801" cy="51313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65571" y="1121493"/>
            <a:ext cx="9906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96636" y="1931334"/>
            <a:ext cx="1959255" cy="446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14882" y="1579910"/>
            <a:ext cx="16544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beams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565" y="2904922"/>
            <a:ext cx="2901773" cy="23190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Down Arrow 27"/>
          <p:cNvSpPr/>
          <p:nvPr/>
        </p:nvSpPr>
        <p:spPr bwMode="auto">
          <a:xfrm rot="11665706">
            <a:off x="5170324" y="2784419"/>
            <a:ext cx="75096" cy="5392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5" name="Down Arrow 34"/>
          <p:cNvSpPr/>
          <p:nvPr/>
        </p:nvSpPr>
        <p:spPr>
          <a:xfrm>
            <a:off x="5906655" y="1766064"/>
            <a:ext cx="168649" cy="152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45298" y="461444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160249" y="1597245"/>
            <a:ext cx="93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3.5 </a:t>
            </a:r>
            <a:r>
              <a:rPr lang="en-US" dirty="0" err="1"/>
              <a:t>T</a:t>
            </a:r>
            <a:r>
              <a:rPr lang="en-US" dirty="0" err="1" smtClean="0"/>
              <a:t>eV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3471678" y="4806017"/>
            <a:ext cx="154403" cy="14698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1" name="Straight Arrow Connector 40"/>
          <p:cNvCxnSpPr>
            <a:stCxn id="37" idx="3"/>
          </p:cNvCxnSpPr>
          <p:nvPr/>
        </p:nvCxnSpPr>
        <p:spPr bwMode="auto">
          <a:xfrm>
            <a:off x="4091914" y="1766522"/>
            <a:ext cx="1552530" cy="14744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12" name="Group 11"/>
          <p:cNvGrpSpPr/>
          <p:nvPr/>
        </p:nvGrpSpPr>
        <p:grpSpPr>
          <a:xfrm>
            <a:off x="2545299" y="1991219"/>
            <a:ext cx="6222640" cy="3385331"/>
            <a:chOff x="2545299" y="1991219"/>
            <a:chExt cx="6222640" cy="3385331"/>
          </a:xfrm>
        </p:grpSpPr>
        <p:grpSp>
          <p:nvGrpSpPr>
            <p:cNvPr id="13" name="Group 12"/>
            <p:cNvGrpSpPr/>
            <p:nvPr/>
          </p:nvGrpSpPr>
          <p:grpSpPr>
            <a:xfrm>
              <a:off x="3651662" y="1991219"/>
              <a:ext cx="5116277" cy="3385331"/>
              <a:chOff x="3651662" y="1991219"/>
              <a:chExt cx="5116277" cy="3385331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3651662" y="2030506"/>
                <a:ext cx="5116277" cy="3346044"/>
                <a:chOff x="3651662" y="2030506"/>
                <a:chExt cx="5116277" cy="3346044"/>
              </a:xfrm>
            </p:grpSpPr>
            <p:sp>
              <p:nvSpPr>
                <p:cNvPr id="27" name="Freeform 26"/>
                <p:cNvSpPr/>
                <p:nvPr/>
              </p:nvSpPr>
              <p:spPr bwMode="auto">
                <a:xfrm>
                  <a:off x="3651662" y="2095499"/>
                  <a:ext cx="5116277" cy="3280435"/>
                </a:xfrm>
                <a:custGeom>
                  <a:avLst/>
                  <a:gdLst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182587 h 3675413"/>
                    <a:gd name="connsiteX4" fmla="*/ 100941 w 599704"/>
                    <a:gd name="connsiteY4" fmla="*/ 3182587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182587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65715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83528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45158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33008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83475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83475 h 3675413"/>
                    <a:gd name="connsiteX11" fmla="*/ 255320 w 599704"/>
                    <a:gd name="connsiteY11" fmla="*/ 163742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83475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24765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83475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4216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4216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4216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4216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54831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54831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54831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709 h 3675709"/>
                    <a:gd name="connsiteX1" fmla="*/ 0 w 599704"/>
                    <a:gd name="connsiteY1" fmla="*/ 3551018 h 3675709"/>
                    <a:gd name="connsiteX2" fmla="*/ 41564 w 599704"/>
                    <a:gd name="connsiteY2" fmla="*/ 3551018 h 3675709"/>
                    <a:gd name="connsiteX3" fmla="*/ 41564 w 599704"/>
                    <a:gd name="connsiteY3" fmla="*/ 3277886 h 3675709"/>
                    <a:gd name="connsiteX4" fmla="*/ 100941 w 599704"/>
                    <a:gd name="connsiteY4" fmla="*/ 3273692 h 3675709"/>
                    <a:gd name="connsiteX5" fmla="*/ 97536 w 599704"/>
                    <a:gd name="connsiteY5" fmla="*/ 2755585 h 3675709"/>
                    <a:gd name="connsiteX6" fmla="*/ 162850 w 599704"/>
                    <a:gd name="connsiteY6" fmla="*/ 2758119 h 3675709"/>
                    <a:gd name="connsiteX7" fmla="*/ 159446 w 599704"/>
                    <a:gd name="connsiteY7" fmla="*/ 2391563 h 3675709"/>
                    <a:gd name="connsiteX8" fmla="*/ 218822 w 599704"/>
                    <a:gd name="connsiteY8" fmla="*/ 2394095 h 3675709"/>
                    <a:gd name="connsiteX9" fmla="*/ 207819 w 599704"/>
                    <a:gd name="connsiteY9" fmla="*/ 1988837 h 3675709"/>
                    <a:gd name="connsiteX10" fmla="*/ 250254 w 599704"/>
                    <a:gd name="connsiteY10" fmla="*/ 1993902 h 3675709"/>
                    <a:gd name="connsiteX11" fmla="*/ 255320 w 599704"/>
                    <a:gd name="connsiteY11" fmla="*/ 1637725 h 3675709"/>
                    <a:gd name="connsiteX12" fmla="*/ 299416 w 599704"/>
                    <a:gd name="connsiteY12" fmla="*/ 1640258 h 3675709"/>
                    <a:gd name="connsiteX13" fmla="*/ 294350 w 599704"/>
                    <a:gd name="connsiteY13" fmla="*/ 1351846 h 3675709"/>
                    <a:gd name="connsiteX14" fmla="*/ 344385 w 599704"/>
                    <a:gd name="connsiteY14" fmla="*/ 1349313 h 3675709"/>
                    <a:gd name="connsiteX15" fmla="*/ 344385 w 599704"/>
                    <a:gd name="connsiteY15" fmla="*/ 1050061 h 3675709"/>
                    <a:gd name="connsiteX16" fmla="*/ 395291 w 599704"/>
                    <a:gd name="connsiteY16" fmla="*/ 1055127 h 3675709"/>
                    <a:gd name="connsiteX17" fmla="*/ 391886 w 599704"/>
                    <a:gd name="connsiteY17" fmla="*/ 724691 h 3675709"/>
                    <a:gd name="connsiteX18" fmla="*/ 445325 w 599704"/>
                    <a:gd name="connsiteY18" fmla="*/ 724691 h 3675709"/>
                    <a:gd name="connsiteX19" fmla="*/ 439387 w 599704"/>
                    <a:gd name="connsiteY19" fmla="*/ 469371 h 3675709"/>
                    <a:gd name="connsiteX20" fmla="*/ 504702 w 599704"/>
                    <a:gd name="connsiteY20" fmla="*/ 469371 h 3675709"/>
                    <a:gd name="connsiteX21" fmla="*/ 504702 w 599704"/>
                    <a:gd name="connsiteY21" fmla="*/ 208114 h 3675709"/>
                    <a:gd name="connsiteX22" fmla="*/ 546265 w 599704"/>
                    <a:gd name="connsiteY22" fmla="*/ 202176 h 3675709"/>
                    <a:gd name="connsiteX23" fmla="*/ 546265 w 599704"/>
                    <a:gd name="connsiteY23" fmla="*/ 296 h 3675709"/>
                    <a:gd name="connsiteX24" fmla="*/ 578388 w 599704"/>
                    <a:gd name="connsiteY24" fmla="*/ 0 h 3675709"/>
                    <a:gd name="connsiteX25" fmla="*/ 599704 w 599704"/>
                    <a:gd name="connsiteY25" fmla="*/ 296 h 3675709"/>
                    <a:gd name="connsiteX0" fmla="*/ 0 w 1458378"/>
                    <a:gd name="connsiteY0" fmla="*/ 3675709 h 3675709"/>
                    <a:gd name="connsiteX1" fmla="*/ 0 w 1458378"/>
                    <a:gd name="connsiteY1" fmla="*/ 3551018 h 3675709"/>
                    <a:gd name="connsiteX2" fmla="*/ 41564 w 1458378"/>
                    <a:gd name="connsiteY2" fmla="*/ 3551018 h 3675709"/>
                    <a:gd name="connsiteX3" fmla="*/ 41564 w 1458378"/>
                    <a:gd name="connsiteY3" fmla="*/ 3277886 h 3675709"/>
                    <a:gd name="connsiteX4" fmla="*/ 100941 w 1458378"/>
                    <a:gd name="connsiteY4" fmla="*/ 3273692 h 3675709"/>
                    <a:gd name="connsiteX5" fmla="*/ 97536 w 1458378"/>
                    <a:gd name="connsiteY5" fmla="*/ 2755585 h 3675709"/>
                    <a:gd name="connsiteX6" fmla="*/ 162850 w 1458378"/>
                    <a:gd name="connsiteY6" fmla="*/ 2758119 h 3675709"/>
                    <a:gd name="connsiteX7" fmla="*/ 159446 w 1458378"/>
                    <a:gd name="connsiteY7" fmla="*/ 2391563 h 3675709"/>
                    <a:gd name="connsiteX8" fmla="*/ 218822 w 1458378"/>
                    <a:gd name="connsiteY8" fmla="*/ 2394095 h 3675709"/>
                    <a:gd name="connsiteX9" fmla="*/ 207819 w 1458378"/>
                    <a:gd name="connsiteY9" fmla="*/ 1988837 h 3675709"/>
                    <a:gd name="connsiteX10" fmla="*/ 250254 w 1458378"/>
                    <a:gd name="connsiteY10" fmla="*/ 1993902 h 3675709"/>
                    <a:gd name="connsiteX11" fmla="*/ 255320 w 1458378"/>
                    <a:gd name="connsiteY11" fmla="*/ 1637725 h 3675709"/>
                    <a:gd name="connsiteX12" fmla="*/ 299416 w 1458378"/>
                    <a:gd name="connsiteY12" fmla="*/ 1640258 h 3675709"/>
                    <a:gd name="connsiteX13" fmla="*/ 294350 w 1458378"/>
                    <a:gd name="connsiteY13" fmla="*/ 1351846 h 3675709"/>
                    <a:gd name="connsiteX14" fmla="*/ 344385 w 1458378"/>
                    <a:gd name="connsiteY14" fmla="*/ 1349313 h 3675709"/>
                    <a:gd name="connsiteX15" fmla="*/ 344385 w 1458378"/>
                    <a:gd name="connsiteY15" fmla="*/ 1050061 h 3675709"/>
                    <a:gd name="connsiteX16" fmla="*/ 395291 w 1458378"/>
                    <a:gd name="connsiteY16" fmla="*/ 1055127 h 3675709"/>
                    <a:gd name="connsiteX17" fmla="*/ 391886 w 1458378"/>
                    <a:gd name="connsiteY17" fmla="*/ 724691 h 3675709"/>
                    <a:gd name="connsiteX18" fmla="*/ 445325 w 1458378"/>
                    <a:gd name="connsiteY18" fmla="*/ 724691 h 3675709"/>
                    <a:gd name="connsiteX19" fmla="*/ 439387 w 1458378"/>
                    <a:gd name="connsiteY19" fmla="*/ 469371 h 3675709"/>
                    <a:gd name="connsiteX20" fmla="*/ 504702 w 1458378"/>
                    <a:gd name="connsiteY20" fmla="*/ 469371 h 3675709"/>
                    <a:gd name="connsiteX21" fmla="*/ 504702 w 1458378"/>
                    <a:gd name="connsiteY21" fmla="*/ 208114 h 3675709"/>
                    <a:gd name="connsiteX22" fmla="*/ 546265 w 1458378"/>
                    <a:gd name="connsiteY22" fmla="*/ 202176 h 3675709"/>
                    <a:gd name="connsiteX23" fmla="*/ 546265 w 1458378"/>
                    <a:gd name="connsiteY23" fmla="*/ 296 h 3675709"/>
                    <a:gd name="connsiteX24" fmla="*/ 578388 w 1458378"/>
                    <a:gd name="connsiteY24" fmla="*/ 0 h 3675709"/>
                    <a:gd name="connsiteX25" fmla="*/ 1458378 w 1458378"/>
                    <a:gd name="connsiteY25" fmla="*/ 18026 h 3675709"/>
                    <a:gd name="connsiteX0" fmla="*/ 0 w 1458378"/>
                    <a:gd name="connsiteY0" fmla="*/ 3677594 h 3677594"/>
                    <a:gd name="connsiteX1" fmla="*/ 0 w 1458378"/>
                    <a:gd name="connsiteY1" fmla="*/ 3552903 h 3677594"/>
                    <a:gd name="connsiteX2" fmla="*/ 41564 w 1458378"/>
                    <a:gd name="connsiteY2" fmla="*/ 3552903 h 3677594"/>
                    <a:gd name="connsiteX3" fmla="*/ 41564 w 1458378"/>
                    <a:gd name="connsiteY3" fmla="*/ 3279771 h 3677594"/>
                    <a:gd name="connsiteX4" fmla="*/ 100941 w 1458378"/>
                    <a:gd name="connsiteY4" fmla="*/ 3275577 h 3677594"/>
                    <a:gd name="connsiteX5" fmla="*/ 97536 w 1458378"/>
                    <a:gd name="connsiteY5" fmla="*/ 2757470 h 3677594"/>
                    <a:gd name="connsiteX6" fmla="*/ 162850 w 1458378"/>
                    <a:gd name="connsiteY6" fmla="*/ 2760004 h 3677594"/>
                    <a:gd name="connsiteX7" fmla="*/ 159446 w 1458378"/>
                    <a:gd name="connsiteY7" fmla="*/ 2393448 h 3677594"/>
                    <a:gd name="connsiteX8" fmla="*/ 218822 w 1458378"/>
                    <a:gd name="connsiteY8" fmla="*/ 2395980 h 3677594"/>
                    <a:gd name="connsiteX9" fmla="*/ 207819 w 1458378"/>
                    <a:gd name="connsiteY9" fmla="*/ 1990722 h 3677594"/>
                    <a:gd name="connsiteX10" fmla="*/ 250254 w 1458378"/>
                    <a:gd name="connsiteY10" fmla="*/ 1995787 h 3677594"/>
                    <a:gd name="connsiteX11" fmla="*/ 255320 w 1458378"/>
                    <a:gd name="connsiteY11" fmla="*/ 1639610 h 3677594"/>
                    <a:gd name="connsiteX12" fmla="*/ 299416 w 1458378"/>
                    <a:gd name="connsiteY12" fmla="*/ 1642143 h 3677594"/>
                    <a:gd name="connsiteX13" fmla="*/ 294350 w 1458378"/>
                    <a:gd name="connsiteY13" fmla="*/ 1353731 h 3677594"/>
                    <a:gd name="connsiteX14" fmla="*/ 344385 w 1458378"/>
                    <a:gd name="connsiteY14" fmla="*/ 1351198 h 3677594"/>
                    <a:gd name="connsiteX15" fmla="*/ 344385 w 1458378"/>
                    <a:gd name="connsiteY15" fmla="*/ 1051946 h 3677594"/>
                    <a:gd name="connsiteX16" fmla="*/ 395291 w 1458378"/>
                    <a:gd name="connsiteY16" fmla="*/ 1057012 h 3677594"/>
                    <a:gd name="connsiteX17" fmla="*/ 391886 w 1458378"/>
                    <a:gd name="connsiteY17" fmla="*/ 726576 h 3677594"/>
                    <a:gd name="connsiteX18" fmla="*/ 445325 w 1458378"/>
                    <a:gd name="connsiteY18" fmla="*/ 726576 h 3677594"/>
                    <a:gd name="connsiteX19" fmla="*/ 439387 w 1458378"/>
                    <a:gd name="connsiteY19" fmla="*/ 471256 h 3677594"/>
                    <a:gd name="connsiteX20" fmla="*/ 504702 w 1458378"/>
                    <a:gd name="connsiteY20" fmla="*/ 471256 h 3677594"/>
                    <a:gd name="connsiteX21" fmla="*/ 504702 w 1458378"/>
                    <a:gd name="connsiteY21" fmla="*/ 209999 h 3677594"/>
                    <a:gd name="connsiteX22" fmla="*/ 546265 w 1458378"/>
                    <a:gd name="connsiteY22" fmla="*/ 204061 h 3677594"/>
                    <a:gd name="connsiteX23" fmla="*/ 546265 w 1458378"/>
                    <a:gd name="connsiteY23" fmla="*/ 2181 h 3677594"/>
                    <a:gd name="connsiteX24" fmla="*/ 578388 w 1458378"/>
                    <a:gd name="connsiteY24" fmla="*/ 1885 h 3677594"/>
                    <a:gd name="connsiteX25" fmla="*/ 1093895 w 1458378"/>
                    <a:gd name="connsiteY25" fmla="*/ 0 h 3677594"/>
                    <a:gd name="connsiteX26" fmla="*/ 1458378 w 1458378"/>
                    <a:gd name="connsiteY26" fmla="*/ 19911 h 3677594"/>
                    <a:gd name="connsiteX0" fmla="*/ 0 w 1569984"/>
                    <a:gd name="connsiteY0" fmla="*/ 3677594 h 3677594"/>
                    <a:gd name="connsiteX1" fmla="*/ 0 w 1569984"/>
                    <a:gd name="connsiteY1" fmla="*/ 3552903 h 3677594"/>
                    <a:gd name="connsiteX2" fmla="*/ 41564 w 1569984"/>
                    <a:gd name="connsiteY2" fmla="*/ 3552903 h 3677594"/>
                    <a:gd name="connsiteX3" fmla="*/ 41564 w 1569984"/>
                    <a:gd name="connsiteY3" fmla="*/ 3279771 h 3677594"/>
                    <a:gd name="connsiteX4" fmla="*/ 100941 w 1569984"/>
                    <a:gd name="connsiteY4" fmla="*/ 3275577 h 3677594"/>
                    <a:gd name="connsiteX5" fmla="*/ 97536 w 1569984"/>
                    <a:gd name="connsiteY5" fmla="*/ 2757470 h 3677594"/>
                    <a:gd name="connsiteX6" fmla="*/ 162850 w 1569984"/>
                    <a:gd name="connsiteY6" fmla="*/ 2760004 h 3677594"/>
                    <a:gd name="connsiteX7" fmla="*/ 159446 w 1569984"/>
                    <a:gd name="connsiteY7" fmla="*/ 2393448 h 3677594"/>
                    <a:gd name="connsiteX8" fmla="*/ 218822 w 1569984"/>
                    <a:gd name="connsiteY8" fmla="*/ 2395980 h 3677594"/>
                    <a:gd name="connsiteX9" fmla="*/ 207819 w 1569984"/>
                    <a:gd name="connsiteY9" fmla="*/ 1990722 h 3677594"/>
                    <a:gd name="connsiteX10" fmla="*/ 250254 w 1569984"/>
                    <a:gd name="connsiteY10" fmla="*/ 1995787 h 3677594"/>
                    <a:gd name="connsiteX11" fmla="*/ 255320 w 1569984"/>
                    <a:gd name="connsiteY11" fmla="*/ 1639610 h 3677594"/>
                    <a:gd name="connsiteX12" fmla="*/ 299416 w 1569984"/>
                    <a:gd name="connsiteY12" fmla="*/ 1642143 h 3677594"/>
                    <a:gd name="connsiteX13" fmla="*/ 294350 w 1569984"/>
                    <a:gd name="connsiteY13" fmla="*/ 1353731 h 3677594"/>
                    <a:gd name="connsiteX14" fmla="*/ 344385 w 1569984"/>
                    <a:gd name="connsiteY14" fmla="*/ 1351198 h 3677594"/>
                    <a:gd name="connsiteX15" fmla="*/ 344385 w 1569984"/>
                    <a:gd name="connsiteY15" fmla="*/ 1051946 h 3677594"/>
                    <a:gd name="connsiteX16" fmla="*/ 395291 w 1569984"/>
                    <a:gd name="connsiteY16" fmla="*/ 1057012 h 3677594"/>
                    <a:gd name="connsiteX17" fmla="*/ 391886 w 1569984"/>
                    <a:gd name="connsiteY17" fmla="*/ 726576 h 3677594"/>
                    <a:gd name="connsiteX18" fmla="*/ 445325 w 1569984"/>
                    <a:gd name="connsiteY18" fmla="*/ 726576 h 3677594"/>
                    <a:gd name="connsiteX19" fmla="*/ 439387 w 1569984"/>
                    <a:gd name="connsiteY19" fmla="*/ 471256 h 3677594"/>
                    <a:gd name="connsiteX20" fmla="*/ 504702 w 1569984"/>
                    <a:gd name="connsiteY20" fmla="*/ 471256 h 3677594"/>
                    <a:gd name="connsiteX21" fmla="*/ 504702 w 1569984"/>
                    <a:gd name="connsiteY21" fmla="*/ 209999 h 3677594"/>
                    <a:gd name="connsiteX22" fmla="*/ 546265 w 1569984"/>
                    <a:gd name="connsiteY22" fmla="*/ 204061 h 3677594"/>
                    <a:gd name="connsiteX23" fmla="*/ 546265 w 1569984"/>
                    <a:gd name="connsiteY23" fmla="*/ 2181 h 3677594"/>
                    <a:gd name="connsiteX24" fmla="*/ 578388 w 1569984"/>
                    <a:gd name="connsiteY24" fmla="*/ 1885 h 3677594"/>
                    <a:gd name="connsiteX25" fmla="*/ 1093895 w 1569984"/>
                    <a:gd name="connsiteY25" fmla="*/ 0 h 3677594"/>
                    <a:gd name="connsiteX26" fmla="*/ 1569984 w 1569984"/>
                    <a:gd name="connsiteY26" fmla="*/ 9233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3519809 w 3519809"/>
                    <a:gd name="connsiteY26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862007 w 3519809"/>
                    <a:gd name="connsiteY26" fmla="*/ 42714 h 3677594"/>
                    <a:gd name="connsiteX27" fmla="*/ 3519809 w 3519809"/>
                    <a:gd name="connsiteY27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487798 w 3519809"/>
                    <a:gd name="connsiteY26" fmla="*/ 32036 h 3677594"/>
                    <a:gd name="connsiteX27" fmla="*/ 3519809 w 3519809"/>
                    <a:gd name="connsiteY27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487798 w 3519809"/>
                    <a:gd name="connsiteY26" fmla="*/ 32036 h 3677594"/>
                    <a:gd name="connsiteX27" fmla="*/ 1875137 w 3519809"/>
                    <a:gd name="connsiteY27" fmla="*/ 42714 h 3677594"/>
                    <a:gd name="connsiteX28" fmla="*/ 3519809 w 3519809"/>
                    <a:gd name="connsiteY28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487798 w 3519809"/>
                    <a:gd name="connsiteY26" fmla="*/ 32036 h 3677594"/>
                    <a:gd name="connsiteX27" fmla="*/ 1914527 w 3519809"/>
                    <a:gd name="connsiteY27" fmla="*/ 149496 h 3677594"/>
                    <a:gd name="connsiteX28" fmla="*/ 3519809 w 3519809"/>
                    <a:gd name="connsiteY28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540318 w 3519809"/>
                    <a:gd name="connsiteY26" fmla="*/ 21357 h 3677594"/>
                    <a:gd name="connsiteX27" fmla="*/ 1914527 w 3519809"/>
                    <a:gd name="connsiteY27" fmla="*/ 149496 h 3677594"/>
                    <a:gd name="connsiteX28" fmla="*/ 3519809 w 3519809"/>
                    <a:gd name="connsiteY28" fmla="*/ 137371 h 3677594"/>
                    <a:gd name="connsiteX0" fmla="*/ 0 w 3526374"/>
                    <a:gd name="connsiteY0" fmla="*/ 3677594 h 3677594"/>
                    <a:gd name="connsiteX1" fmla="*/ 0 w 3526374"/>
                    <a:gd name="connsiteY1" fmla="*/ 3552903 h 3677594"/>
                    <a:gd name="connsiteX2" fmla="*/ 41564 w 3526374"/>
                    <a:gd name="connsiteY2" fmla="*/ 3552903 h 3677594"/>
                    <a:gd name="connsiteX3" fmla="*/ 41564 w 3526374"/>
                    <a:gd name="connsiteY3" fmla="*/ 3279771 h 3677594"/>
                    <a:gd name="connsiteX4" fmla="*/ 100941 w 3526374"/>
                    <a:gd name="connsiteY4" fmla="*/ 3275577 h 3677594"/>
                    <a:gd name="connsiteX5" fmla="*/ 97536 w 3526374"/>
                    <a:gd name="connsiteY5" fmla="*/ 2757470 h 3677594"/>
                    <a:gd name="connsiteX6" fmla="*/ 162850 w 3526374"/>
                    <a:gd name="connsiteY6" fmla="*/ 2760004 h 3677594"/>
                    <a:gd name="connsiteX7" fmla="*/ 159446 w 3526374"/>
                    <a:gd name="connsiteY7" fmla="*/ 2393448 h 3677594"/>
                    <a:gd name="connsiteX8" fmla="*/ 218822 w 3526374"/>
                    <a:gd name="connsiteY8" fmla="*/ 2395980 h 3677594"/>
                    <a:gd name="connsiteX9" fmla="*/ 207819 w 3526374"/>
                    <a:gd name="connsiteY9" fmla="*/ 1990722 h 3677594"/>
                    <a:gd name="connsiteX10" fmla="*/ 250254 w 3526374"/>
                    <a:gd name="connsiteY10" fmla="*/ 1995787 h 3677594"/>
                    <a:gd name="connsiteX11" fmla="*/ 255320 w 3526374"/>
                    <a:gd name="connsiteY11" fmla="*/ 1639610 h 3677594"/>
                    <a:gd name="connsiteX12" fmla="*/ 299416 w 3526374"/>
                    <a:gd name="connsiteY12" fmla="*/ 1642143 h 3677594"/>
                    <a:gd name="connsiteX13" fmla="*/ 294350 w 3526374"/>
                    <a:gd name="connsiteY13" fmla="*/ 1353731 h 3677594"/>
                    <a:gd name="connsiteX14" fmla="*/ 344385 w 3526374"/>
                    <a:gd name="connsiteY14" fmla="*/ 1351198 h 3677594"/>
                    <a:gd name="connsiteX15" fmla="*/ 344385 w 3526374"/>
                    <a:gd name="connsiteY15" fmla="*/ 1051946 h 3677594"/>
                    <a:gd name="connsiteX16" fmla="*/ 395291 w 3526374"/>
                    <a:gd name="connsiteY16" fmla="*/ 1057012 h 3677594"/>
                    <a:gd name="connsiteX17" fmla="*/ 391886 w 3526374"/>
                    <a:gd name="connsiteY17" fmla="*/ 726576 h 3677594"/>
                    <a:gd name="connsiteX18" fmla="*/ 445325 w 3526374"/>
                    <a:gd name="connsiteY18" fmla="*/ 726576 h 3677594"/>
                    <a:gd name="connsiteX19" fmla="*/ 439387 w 3526374"/>
                    <a:gd name="connsiteY19" fmla="*/ 471256 h 3677594"/>
                    <a:gd name="connsiteX20" fmla="*/ 504702 w 3526374"/>
                    <a:gd name="connsiteY20" fmla="*/ 471256 h 3677594"/>
                    <a:gd name="connsiteX21" fmla="*/ 504702 w 3526374"/>
                    <a:gd name="connsiteY21" fmla="*/ 209999 h 3677594"/>
                    <a:gd name="connsiteX22" fmla="*/ 546265 w 3526374"/>
                    <a:gd name="connsiteY22" fmla="*/ 204061 h 3677594"/>
                    <a:gd name="connsiteX23" fmla="*/ 546265 w 3526374"/>
                    <a:gd name="connsiteY23" fmla="*/ 2181 h 3677594"/>
                    <a:gd name="connsiteX24" fmla="*/ 578388 w 3526374"/>
                    <a:gd name="connsiteY24" fmla="*/ 1885 h 3677594"/>
                    <a:gd name="connsiteX25" fmla="*/ 1093895 w 3526374"/>
                    <a:gd name="connsiteY25" fmla="*/ 0 h 3677594"/>
                    <a:gd name="connsiteX26" fmla="*/ 1540318 w 3526374"/>
                    <a:gd name="connsiteY26" fmla="*/ 21357 h 3677594"/>
                    <a:gd name="connsiteX27" fmla="*/ 1914527 w 3526374"/>
                    <a:gd name="connsiteY27" fmla="*/ 149496 h 3677594"/>
                    <a:gd name="connsiteX28" fmla="*/ 3526374 w 3526374"/>
                    <a:gd name="connsiteY28" fmla="*/ 201440 h 3677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526374" h="3677594">
                      <a:moveTo>
                        <a:pt x="0" y="3677594"/>
                      </a:moveTo>
                      <a:lnTo>
                        <a:pt x="0" y="3552903"/>
                      </a:lnTo>
                      <a:lnTo>
                        <a:pt x="41564" y="3552903"/>
                      </a:lnTo>
                      <a:lnTo>
                        <a:pt x="41564" y="3279771"/>
                      </a:lnTo>
                      <a:lnTo>
                        <a:pt x="100941" y="3275577"/>
                      </a:lnTo>
                      <a:cubicBezTo>
                        <a:pt x="98962" y="3087551"/>
                        <a:pt x="99515" y="2945496"/>
                        <a:pt x="97536" y="2757470"/>
                      </a:cubicBezTo>
                      <a:lnTo>
                        <a:pt x="162850" y="2760004"/>
                      </a:lnTo>
                      <a:cubicBezTo>
                        <a:pt x="161715" y="2618399"/>
                        <a:pt x="160581" y="2535053"/>
                        <a:pt x="159446" y="2393448"/>
                      </a:cubicBezTo>
                      <a:lnTo>
                        <a:pt x="218822" y="2395980"/>
                      </a:lnTo>
                      <a:lnTo>
                        <a:pt x="207819" y="1990722"/>
                      </a:lnTo>
                      <a:lnTo>
                        <a:pt x="250254" y="1995787"/>
                      </a:lnTo>
                      <a:cubicBezTo>
                        <a:pt x="251943" y="1843288"/>
                        <a:pt x="253631" y="1792109"/>
                        <a:pt x="255320" y="1639610"/>
                      </a:cubicBezTo>
                      <a:lnTo>
                        <a:pt x="299416" y="1642143"/>
                      </a:lnTo>
                      <a:cubicBezTo>
                        <a:pt x="298572" y="1512233"/>
                        <a:pt x="295194" y="1483641"/>
                        <a:pt x="294350" y="1353731"/>
                      </a:cubicBezTo>
                      <a:lnTo>
                        <a:pt x="344385" y="1351198"/>
                      </a:lnTo>
                      <a:lnTo>
                        <a:pt x="344385" y="1051946"/>
                      </a:lnTo>
                      <a:lnTo>
                        <a:pt x="395291" y="1057012"/>
                      </a:lnTo>
                      <a:cubicBezTo>
                        <a:pt x="394156" y="951088"/>
                        <a:pt x="393967" y="731098"/>
                        <a:pt x="391886" y="726576"/>
                      </a:cubicBezTo>
                      <a:cubicBezTo>
                        <a:pt x="387693" y="717465"/>
                        <a:pt x="427512" y="726576"/>
                        <a:pt x="445325" y="726576"/>
                      </a:cubicBezTo>
                      <a:lnTo>
                        <a:pt x="439387" y="471256"/>
                      </a:lnTo>
                      <a:lnTo>
                        <a:pt x="504702" y="471256"/>
                      </a:lnTo>
                      <a:lnTo>
                        <a:pt x="504702" y="209999"/>
                      </a:lnTo>
                      <a:lnTo>
                        <a:pt x="546265" y="204061"/>
                      </a:lnTo>
                      <a:lnTo>
                        <a:pt x="546265" y="2181"/>
                      </a:lnTo>
                      <a:lnTo>
                        <a:pt x="578388" y="1885"/>
                      </a:lnTo>
                      <a:lnTo>
                        <a:pt x="1093895" y="0"/>
                      </a:lnTo>
                      <a:lnTo>
                        <a:pt x="1540318" y="21357"/>
                      </a:lnTo>
                      <a:lnTo>
                        <a:pt x="1914527" y="149496"/>
                      </a:lnTo>
                      <a:lnTo>
                        <a:pt x="3526374" y="201440"/>
                      </a:lnTo>
                    </a:path>
                  </a:pathLst>
                </a:custGeom>
                <a:noFill/>
                <a:ln w="381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33" name="Freeform 32"/>
                <p:cNvSpPr/>
                <p:nvPr/>
              </p:nvSpPr>
              <p:spPr bwMode="auto">
                <a:xfrm>
                  <a:off x="3703246" y="2030506"/>
                  <a:ext cx="5060893" cy="3346044"/>
                </a:xfrm>
                <a:custGeom>
                  <a:avLst/>
                  <a:gdLst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182587 h 3675413"/>
                    <a:gd name="connsiteX4" fmla="*/ 100941 w 599704"/>
                    <a:gd name="connsiteY4" fmla="*/ 3182587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182587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65715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83528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5003 w 599704"/>
                    <a:gd name="connsiteY5" fmla="*/ 261850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0317 w 599704"/>
                    <a:gd name="connsiteY6" fmla="*/ 2618509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45158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4380 w 599704"/>
                    <a:gd name="connsiteY7" fmla="*/ 2226623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33008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3756 w 599704"/>
                    <a:gd name="connsiteY8" fmla="*/ 2226623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864426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5320 w 599704"/>
                    <a:gd name="connsiteY10" fmla="*/ 1864426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83475 h 3675413"/>
                    <a:gd name="connsiteX11" fmla="*/ 255320 w 599704"/>
                    <a:gd name="connsiteY11" fmla="*/ 152597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83475 h 3675413"/>
                    <a:gd name="connsiteX11" fmla="*/ 255320 w 599704"/>
                    <a:gd name="connsiteY11" fmla="*/ 1637429 h 3675413"/>
                    <a:gd name="connsiteX12" fmla="*/ 296883 w 599704"/>
                    <a:gd name="connsiteY12" fmla="*/ 1525979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83475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24765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83475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6883 w 599704"/>
                    <a:gd name="connsiteY13" fmla="*/ 1235034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235034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973776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7824 w 599704"/>
                    <a:gd name="connsiteY16" fmla="*/ 97377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4216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4216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4216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42166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54831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54831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413 h 3675413"/>
                    <a:gd name="connsiteX1" fmla="*/ 0 w 599704"/>
                    <a:gd name="connsiteY1" fmla="*/ 3550722 h 3675413"/>
                    <a:gd name="connsiteX2" fmla="*/ 41564 w 599704"/>
                    <a:gd name="connsiteY2" fmla="*/ 3550722 h 3675413"/>
                    <a:gd name="connsiteX3" fmla="*/ 41564 w 599704"/>
                    <a:gd name="connsiteY3" fmla="*/ 3277590 h 3675413"/>
                    <a:gd name="connsiteX4" fmla="*/ 100941 w 599704"/>
                    <a:gd name="connsiteY4" fmla="*/ 3273396 h 3675413"/>
                    <a:gd name="connsiteX5" fmla="*/ 97536 w 599704"/>
                    <a:gd name="connsiteY5" fmla="*/ 2755289 h 3675413"/>
                    <a:gd name="connsiteX6" fmla="*/ 162850 w 599704"/>
                    <a:gd name="connsiteY6" fmla="*/ 2757823 h 3675413"/>
                    <a:gd name="connsiteX7" fmla="*/ 159446 w 599704"/>
                    <a:gd name="connsiteY7" fmla="*/ 2391267 h 3675413"/>
                    <a:gd name="connsiteX8" fmla="*/ 218822 w 599704"/>
                    <a:gd name="connsiteY8" fmla="*/ 2393799 h 3675413"/>
                    <a:gd name="connsiteX9" fmla="*/ 207819 w 599704"/>
                    <a:gd name="connsiteY9" fmla="*/ 1988541 h 3675413"/>
                    <a:gd name="connsiteX10" fmla="*/ 250254 w 599704"/>
                    <a:gd name="connsiteY10" fmla="*/ 1993606 h 3675413"/>
                    <a:gd name="connsiteX11" fmla="*/ 255320 w 599704"/>
                    <a:gd name="connsiteY11" fmla="*/ 1637429 h 3675413"/>
                    <a:gd name="connsiteX12" fmla="*/ 299416 w 599704"/>
                    <a:gd name="connsiteY12" fmla="*/ 1639962 h 3675413"/>
                    <a:gd name="connsiteX13" fmla="*/ 294350 w 599704"/>
                    <a:gd name="connsiteY13" fmla="*/ 1351550 h 3675413"/>
                    <a:gd name="connsiteX14" fmla="*/ 344385 w 599704"/>
                    <a:gd name="connsiteY14" fmla="*/ 1349017 h 3675413"/>
                    <a:gd name="connsiteX15" fmla="*/ 344385 w 599704"/>
                    <a:gd name="connsiteY15" fmla="*/ 1049765 h 3675413"/>
                    <a:gd name="connsiteX16" fmla="*/ 395291 w 599704"/>
                    <a:gd name="connsiteY16" fmla="*/ 1054831 h 3675413"/>
                    <a:gd name="connsiteX17" fmla="*/ 391886 w 599704"/>
                    <a:gd name="connsiteY17" fmla="*/ 724395 h 3675413"/>
                    <a:gd name="connsiteX18" fmla="*/ 445325 w 599704"/>
                    <a:gd name="connsiteY18" fmla="*/ 724395 h 3675413"/>
                    <a:gd name="connsiteX19" fmla="*/ 439387 w 599704"/>
                    <a:gd name="connsiteY19" fmla="*/ 469075 h 3675413"/>
                    <a:gd name="connsiteX20" fmla="*/ 504702 w 599704"/>
                    <a:gd name="connsiteY20" fmla="*/ 469075 h 3675413"/>
                    <a:gd name="connsiteX21" fmla="*/ 504702 w 599704"/>
                    <a:gd name="connsiteY21" fmla="*/ 207818 h 3675413"/>
                    <a:gd name="connsiteX22" fmla="*/ 546265 w 599704"/>
                    <a:gd name="connsiteY22" fmla="*/ 201880 h 3675413"/>
                    <a:gd name="connsiteX23" fmla="*/ 546265 w 599704"/>
                    <a:gd name="connsiteY23" fmla="*/ 0 h 3675413"/>
                    <a:gd name="connsiteX24" fmla="*/ 599704 w 599704"/>
                    <a:gd name="connsiteY24" fmla="*/ 0 h 3675413"/>
                    <a:gd name="connsiteX0" fmla="*/ 0 w 599704"/>
                    <a:gd name="connsiteY0" fmla="*/ 3675709 h 3675709"/>
                    <a:gd name="connsiteX1" fmla="*/ 0 w 599704"/>
                    <a:gd name="connsiteY1" fmla="*/ 3551018 h 3675709"/>
                    <a:gd name="connsiteX2" fmla="*/ 41564 w 599704"/>
                    <a:gd name="connsiteY2" fmla="*/ 3551018 h 3675709"/>
                    <a:gd name="connsiteX3" fmla="*/ 41564 w 599704"/>
                    <a:gd name="connsiteY3" fmla="*/ 3277886 h 3675709"/>
                    <a:gd name="connsiteX4" fmla="*/ 100941 w 599704"/>
                    <a:gd name="connsiteY4" fmla="*/ 3273692 h 3675709"/>
                    <a:gd name="connsiteX5" fmla="*/ 97536 w 599704"/>
                    <a:gd name="connsiteY5" fmla="*/ 2755585 h 3675709"/>
                    <a:gd name="connsiteX6" fmla="*/ 162850 w 599704"/>
                    <a:gd name="connsiteY6" fmla="*/ 2758119 h 3675709"/>
                    <a:gd name="connsiteX7" fmla="*/ 159446 w 599704"/>
                    <a:gd name="connsiteY7" fmla="*/ 2391563 h 3675709"/>
                    <a:gd name="connsiteX8" fmla="*/ 218822 w 599704"/>
                    <a:gd name="connsiteY8" fmla="*/ 2394095 h 3675709"/>
                    <a:gd name="connsiteX9" fmla="*/ 207819 w 599704"/>
                    <a:gd name="connsiteY9" fmla="*/ 1988837 h 3675709"/>
                    <a:gd name="connsiteX10" fmla="*/ 250254 w 599704"/>
                    <a:gd name="connsiteY10" fmla="*/ 1993902 h 3675709"/>
                    <a:gd name="connsiteX11" fmla="*/ 255320 w 599704"/>
                    <a:gd name="connsiteY11" fmla="*/ 1637725 h 3675709"/>
                    <a:gd name="connsiteX12" fmla="*/ 299416 w 599704"/>
                    <a:gd name="connsiteY12" fmla="*/ 1640258 h 3675709"/>
                    <a:gd name="connsiteX13" fmla="*/ 294350 w 599704"/>
                    <a:gd name="connsiteY13" fmla="*/ 1351846 h 3675709"/>
                    <a:gd name="connsiteX14" fmla="*/ 344385 w 599704"/>
                    <a:gd name="connsiteY14" fmla="*/ 1349313 h 3675709"/>
                    <a:gd name="connsiteX15" fmla="*/ 344385 w 599704"/>
                    <a:gd name="connsiteY15" fmla="*/ 1050061 h 3675709"/>
                    <a:gd name="connsiteX16" fmla="*/ 395291 w 599704"/>
                    <a:gd name="connsiteY16" fmla="*/ 1055127 h 3675709"/>
                    <a:gd name="connsiteX17" fmla="*/ 391886 w 599704"/>
                    <a:gd name="connsiteY17" fmla="*/ 724691 h 3675709"/>
                    <a:gd name="connsiteX18" fmla="*/ 445325 w 599704"/>
                    <a:gd name="connsiteY18" fmla="*/ 724691 h 3675709"/>
                    <a:gd name="connsiteX19" fmla="*/ 439387 w 599704"/>
                    <a:gd name="connsiteY19" fmla="*/ 469371 h 3675709"/>
                    <a:gd name="connsiteX20" fmla="*/ 504702 w 599704"/>
                    <a:gd name="connsiteY20" fmla="*/ 469371 h 3675709"/>
                    <a:gd name="connsiteX21" fmla="*/ 504702 w 599704"/>
                    <a:gd name="connsiteY21" fmla="*/ 208114 h 3675709"/>
                    <a:gd name="connsiteX22" fmla="*/ 546265 w 599704"/>
                    <a:gd name="connsiteY22" fmla="*/ 202176 h 3675709"/>
                    <a:gd name="connsiteX23" fmla="*/ 546265 w 599704"/>
                    <a:gd name="connsiteY23" fmla="*/ 296 h 3675709"/>
                    <a:gd name="connsiteX24" fmla="*/ 578388 w 599704"/>
                    <a:gd name="connsiteY24" fmla="*/ 0 h 3675709"/>
                    <a:gd name="connsiteX25" fmla="*/ 599704 w 599704"/>
                    <a:gd name="connsiteY25" fmla="*/ 296 h 3675709"/>
                    <a:gd name="connsiteX0" fmla="*/ 0 w 1458378"/>
                    <a:gd name="connsiteY0" fmla="*/ 3675709 h 3675709"/>
                    <a:gd name="connsiteX1" fmla="*/ 0 w 1458378"/>
                    <a:gd name="connsiteY1" fmla="*/ 3551018 h 3675709"/>
                    <a:gd name="connsiteX2" fmla="*/ 41564 w 1458378"/>
                    <a:gd name="connsiteY2" fmla="*/ 3551018 h 3675709"/>
                    <a:gd name="connsiteX3" fmla="*/ 41564 w 1458378"/>
                    <a:gd name="connsiteY3" fmla="*/ 3277886 h 3675709"/>
                    <a:gd name="connsiteX4" fmla="*/ 100941 w 1458378"/>
                    <a:gd name="connsiteY4" fmla="*/ 3273692 h 3675709"/>
                    <a:gd name="connsiteX5" fmla="*/ 97536 w 1458378"/>
                    <a:gd name="connsiteY5" fmla="*/ 2755585 h 3675709"/>
                    <a:gd name="connsiteX6" fmla="*/ 162850 w 1458378"/>
                    <a:gd name="connsiteY6" fmla="*/ 2758119 h 3675709"/>
                    <a:gd name="connsiteX7" fmla="*/ 159446 w 1458378"/>
                    <a:gd name="connsiteY7" fmla="*/ 2391563 h 3675709"/>
                    <a:gd name="connsiteX8" fmla="*/ 218822 w 1458378"/>
                    <a:gd name="connsiteY8" fmla="*/ 2394095 h 3675709"/>
                    <a:gd name="connsiteX9" fmla="*/ 207819 w 1458378"/>
                    <a:gd name="connsiteY9" fmla="*/ 1988837 h 3675709"/>
                    <a:gd name="connsiteX10" fmla="*/ 250254 w 1458378"/>
                    <a:gd name="connsiteY10" fmla="*/ 1993902 h 3675709"/>
                    <a:gd name="connsiteX11" fmla="*/ 255320 w 1458378"/>
                    <a:gd name="connsiteY11" fmla="*/ 1637725 h 3675709"/>
                    <a:gd name="connsiteX12" fmla="*/ 299416 w 1458378"/>
                    <a:gd name="connsiteY12" fmla="*/ 1640258 h 3675709"/>
                    <a:gd name="connsiteX13" fmla="*/ 294350 w 1458378"/>
                    <a:gd name="connsiteY13" fmla="*/ 1351846 h 3675709"/>
                    <a:gd name="connsiteX14" fmla="*/ 344385 w 1458378"/>
                    <a:gd name="connsiteY14" fmla="*/ 1349313 h 3675709"/>
                    <a:gd name="connsiteX15" fmla="*/ 344385 w 1458378"/>
                    <a:gd name="connsiteY15" fmla="*/ 1050061 h 3675709"/>
                    <a:gd name="connsiteX16" fmla="*/ 395291 w 1458378"/>
                    <a:gd name="connsiteY16" fmla="*/ 1055127 h 3675709"/>
                    <a:gd name="connsiteX17" fmla="*/ 391886 w 1458378"/>
                    <a:gd name="connsiteY17" fmla="*/ 724691 h 3675709"/>
                    <a:gd name="connsiteX18" fmla="*/ 445325 w 1458378"/>
                    <a:gd name="connsiteY18" fmla="*/ 724691 h 3675709"/>
                    <a:gd name="connsiteX19" fmla="*/ 439387 w 1458378"/>
                    <a:gd name="connsiteY19" fmla="*/ 469371 h 3675709"/>
                    <a:gd name="connsiteX20" fmla="*/ 504702 w 1458378"/>
                    <a:gd name="connsiteY20" fmla="*/ 469371 h 3675709"/>
                    <a:gd name="connsiteX21" fmla="*/ 504702 w 1458378"/>
                    <a:gd name="connsiteY21" fmla="*/ 208114 h 3675709"/>
                    <a:gd name="connsiteX22" fmla="*/ 546265 w 1458378"/>
                    <a:gd name="connsiteY22" fmla="*/ 202176 h 3675709"/>
                    <a:gd name="connsiteX23" fmla="*/ 546265 w 1458378"/>
                    <a:gd name="connsiteY23" fmla="*/ 296 h 3675709"/>
                    <a:gd name="connsiteX24" fmla="*/ 578388 w 1458378"/>
                    <a:gd name="connsiteY24" fmla="*/ 0 h 3675709"/>
                    <a:gd name="connsiteX25" fmla="*/ 1458378 w 1458378"/>
                    <a:gd name="connsiteY25" fmla="*/ 18026 h 3675709"/>
                    <a:gd name="connsiteX0" fmla="*/ 0 w 1458378"/>
                    <a:gd name="connsiteY0" fmla="*/ 3677594 h 3677594"/>
                    <a:gd name="connsiteX1" fmla="*/ 0 w 1458378"/>
                    <a:gd name="connsiteY1" fmla="*/ 3552903 h 3677594"/>
                    <a:gd name="connsiteX2" fmla="*/ 41564 w 1458378"/>
                    <a:gd name="connsiteY2" fmla="*/ 3552903 h 3677594"/>
                    <a:gd name="connsiteX3" fmla="*/ 41564 w 1458378"/>
                    <a:gd name="connsiteY3" fmla="*/ 3279771 h 3677594"/>
                    <a:gd name="connsiteX4" fmla="*/ 100941 w 1458378"/>
                    <a:gd name="connsiteY4" fmla="*/ 3275577 h 3677594"/>
                    <a:gd name="connsiteX5" fmla="*/ 97536 w 1458378"/>
                    <a:gd name="connsiteY5" fmla="*/ 2757470 h 3677594"/>
                    <a:gd name="connsiteX6" fmla="*/ 162850 w 1458378"/>
                    <a:gd name="connsiteY6" fmla="*/ 2760004 h 3677594"/>
                    <a:gd name="connsiteX7" fmla="*/ 159446 w 1458378"/>
                    <a:gd name="connsiteY7" fmla="*/ 2393448 h 3677594"/>
                    <a:gd name="connsiteX8" fmla="*/ 218822 w 1458378"/>
                    <a:gd name="connsiteY8" fmla="*/ 2395980 h 3677594"/>
                    <a:gd name="connsiteX9" fmla="*/ 207819 w 1458378"/>
                    <a:gd name="connsiteY9" fmla="*/ 1990722 h 3677594"/>
                    <a:gd name="connsiteX10" fmla="*/ 250254 w 1458378"/>
                    <a:gd name="connsiteY10" fmla="*/ 1995787 h 3677594"/>
                    <a:gd name="connsiteX11" fmla="*/ 255320 w 1458378"/>
                    <a:gd name="connsiteY11" fmla="*/ 1639610 h 3677594"/>
                    <a:gd name="connsiteX12" fmla="*/ 299416 w 1458378"/>
                    <a:gd name="connsiteY12" fmla="*/ 1642143 h 3677594"/>
                    <a:gd name="connsiteX13" fmla="*/ 294350 w 1458378"/>
                    <a:gd name="connsiteY13" fmla="*/ 1353731 h 3677594"/>
                    <a:gd name="connsiteX14" fmla="*/ 344385 w 1458378"/>
                    <a:gd name="connsiteY14" fmla="*/ 1351198 h 3677594"/>
                    <a:gd name="connsiteX15" fmla="*/ 344385 w 1458378"/>
                    <a:gd name="connsiteY15" fmla="*/ 1051946 h 3677594"/>
                    <a:gd name="connsiteX16" fmla="*/ 395291 w 1458378"/>
                    <a:gd name="connsiteY16" fmla="*/ 1057012 h 3677594"/>
                    <a:gd name="connsiteX17" fmla="*/ 391886 w 1458378"/>
                    <a:gd name="connsiteY17" fmla="*/ 726576 h 3677594"/>
                    <a:gd name="connsiteX18" fmla="*/ 445325 w 1458378"/>
                    <a:gd name="connsiteY18" fmla="*/ 726576 h 3677594"/>
                    <a:gd name="connsiteX19" fmla="*/ 439387 w 1458378"/>
                    <a:gd name="connsiteY19" fmla="*/ 471256 h 3677594"/>
                    <a:gd name="connsiteX20" fmla="*/ 504702 w 1458378"/>
                    <a:gd name="connsiteY20" fmla="*/ 471256 h 3677594"/>
                    <a:gd name="connsiteX21" fmla="*/ 504702 w 1458378"/>
                    <a:gd name="connsiteY21" fmla="*/ 209999 h 3677594"/>
                    <a:gd name="connsiteX22" fmla="*/ 546265 w 1458378"/>
                    <a:gd name="connsiteY22" fmla="*/ 204061 h 3677594"/>
                    <a:gd name="connsiteX23" fmla="*/ 546265 w 1458378"/>
                    <a:gd name="connsiteY23" fmla="*/ 2181 h 3677594"/>
                    <a:gd name="connsiteX24" fmla="*/ 578388 w 1458378"/>
                    <a:gd name="connsiteY24" fmla="*/ 1885 h 3677594"/>
                    <a:gd name="connsiteX25" fmla="*/ 1093895 w 1458378"/>
                    <a:gd name="connsiteY25" fmla="*/ 0 h 3677594"/>
                    <a:gd name="connsiteX26" fmla="*/ 1458378 w 1458378"/>
                    <a:gd name="connsiteY26" fmla="*/ 19911 h 3677594"/>
                    <a:gd name="connsiteX0" fmla="*/ 0 w 1569984"/>
                    <a:gd name="connsiteY0" fmla="*/ 3677594 h 3677594"/>
                    <a:gd name="connsiteX1" fmla="*/ 0 w 1569984"/>
                    <a:gd name="connsiteY1" fmla="*/ 3552903 h 3677594"/>
                    <a:gd name="connsiteX2" fmla="*/ 41564 w 1569984"/>
                    <a:gd name="connsiteY2" fmla="*/ 3552903 h 3677594"/>
                    <a:gd name="connsiteX3" fmla="*/ 41564 w 1569984"/>
                    <a:gd name="connsiteY3" fmla="*/ 3279771 h 3677594"/>
                    <a:gd name="connsiteX4" fmla="*/ 100941 w 1569984"/>
                    <a:gd name="connsiteY4" fmla="*/ 3275577 h 3677594"/>
                    <a:gd name="connsiteX5" fmla="*/ 97536 w 1569984"/>
                    <a:gd name="connsiteY5" fmla="*/ 2757470 h 3677594"/>
                    <a:gd name="connsiteX6" fmla="*/ 162850 w 1569984"/>
                    <a:gd name="connsiteY6" fmla="*/ 2760004 h 3677594"/>
                    <a:gd name="connsiteX7" fmla="*/ 159446 w 1569984"/>
                    <a:gd name="connsiteY7" fmla="*/ 2393448 h 3677594"/>
                    <a:gd name="connsiteX8" fmla="*/ 218822 w 1569984"/>
                    <a:gd name="connsiteY8" fmla="*/ 2395980 h 3677594"/>
                    <a:gd name="connsiteX9" fmla="*/ 207819 w 1569984"/>
                    <a:gd name="connsiteY9" fmla="*/ 1990722 h 3677594"/>
                    <a:gd name="connsiteX10" fmla="*/ 250254 w 1569984"/>
                    <a:gd name="connsiteY10" fmla="*/ 1995787 h 3677594"/>
                    <a:gd name="connsiteX11" fmla="*/ 255320 w 1569984"/>
                    <a:gd name="connsiteY11" fmla="*/ 1639610 h 3677594"/>
                    <a:gd name="connsiteX12" fmla="*/ 299416 w 1569984"/>
                    <a:gd name="connsiteY12" fmla="*/ 1642143 h 3677594"/>
                    <a:gd name="connsiteX13" fmla="*/ 294350 w 1569984"/>
                    <a:gd name="connsiteY13" fmla="*/ 1353731 h 3677594"/>
                    <a:gd name="connsiteX14" fmla="*/ 344385 w 1569984"/>
                    <a:gd name="connsiteY14" fmla="*/ 1351198 h 3677594"/>
                    <a:gd name="connsiteX15" fmla="*/ 344385 w 1569984"/>
                    <a:gd name="connsiteY15" fmla="*/ 1051946 h 3677594"/>
                    <a:gd name="connsiteX16" fmla="*/ 395291 w 1569984"/>
                    <a:gd name="connsiteY16" fmla="*/ 1057012 h 3677594"/>
                    <a:gd name="connsiteX17" fmla="*/ 391886 w 1569984"/>
                    <a:gd name="connsiteY17" fmla="*/ 726576 h 3677594"/>
                    <a:gd name="connsiteX18" fmla="*/ 445325 w 1569984"/>
                    <a:gd name="connsiteY18" fmla="*/ 726576 h 3677594"/>
                    <a:gd name="connsiteX19" fmla="*/ 439387 w 1569984"/>
                    <a:gd name="connsiteY19" fmla="*/ 471256 h 3677594"/>
                    <a:gd name="connsiteX20" fmla="*/ 504702 w 1569984"/>
                    <a:gd name="connsiteY20" fmla="*/ 471256 h 3677594"/>
                    <a:gd name="connsiteX21" fmla="*/ 504702 w 1569984"/>
                    <a:gd name="connsiteY21" fmla="*/ 209999 h 3677594"/>
                    <a:gd name="connsiteX22" fmla="*/ 546265 w 1569984"/>
                    <a:gd name="connsiteY22" fmla="*/ 204061 h 3677594"/>
                    <a:gd name="connsiteX23" fmla="*/ 546265 w 1569984"/>
                    <a:gd name="connsiteY23" fmla="*/ 2181 h 3677594"/>
                    <a:gd name="connsiteX24" fmla="*/ 578388 w 1569984"/>
                    <a:gd name="connsiteY24" fmla="*/ 1885 h 3677594"/>
                    <a:gd name="connsiteX25" fmla="*/ 1093895 w 1569984"/>
                    <a:gd name="connsiteY25" fmla="*/ 0 h 3677594"/>
                    <a:gd name="connsiteX26" fmla="*/ 1569984 w 1569984"/>
                    <a:gd name="connsiteY26" fmla="*/ 9233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3519809 w 3519809"/>
                    <a:gd name="connsiteY26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862007 w 3519809"/>
                    <a:gd name="connsiteY26" fmla="*/ 42714 h 3677594"/>
                    <a:gd name="connsiteX27" fmla="*/ 3519809 w 3519809"/>
                    <a:gd name="connsiteY27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487798 w 3519809"/>
                    <a:gd name="connsiteY26" fmla="*/ 32036 h 3677594"/>
                    <a:gd name="connsiteX27" fmla="*/ 3519809 w 3519809"/>
                    <a:gd name="connsiteY27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487798 w 3519809"/>
                    <a:gd name="connsiteY26" fmla="*/ 32036 h 3677594"/>
                    <a:gd name="connsiteX27" fmla="*/ 1875137 w 3519809"/>
                    <a:gd name="connsiteY27" fmla="*/ 42714 h 3677594"/>
                    <a:gd name="connsiteX28" fmla="*/ 3519809 w 3519809"/>
                    <a:gd name="connsiteY28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487798 w 3519809"/>
                    <a:gd name="connsiteY26" fmla="*/ 32036 h 3677594"/>
                    <a:gd name="connsiteX27" fmla="*/ 1914527 w 3519809"/>
                    <a:gd name="connsiteY27" fmla="*/ 149496 h 3677594"/>
                    <a:gd name="connsiteX28" fmla="*/ 3519809 w 3519809"/>
                    <a:gd name="connsiteY28" fmla="*/ 137371 h 3677594"/>
                    <a:gd name="connsiteX0" fmla="*/ 0 w 3519809"/>
                    <a:gd name="connsiteY0" fmla="*/ 3677594 h 3677594"/>
                    <a:gd name="connsiteX1" fmla="*/ 0 w 3519809"/>
                    <a:gd name="connsiteY1" fmla="*/ 3552903 h 3677594"/>
                    <a:gd name="connsiteX2" fmla="*/ 41564 w 3519809"/>
                    <a:gd name="connsiteY2" fmla="*/ 3552903 h 3677594"/>
                    <a:gd name="connsiteX3" fmla="*/ 41564 w 3519809"/>
                    <a:gd name="connsiteY3" fmla="*/ 3279771 h 3677594"/>
                    <a:gd name="connsiteX4" fmla="*/ 100941 w 3519809"/>
                    <a:gd name="connsiteY4" fmla="*/ 3275577 h 3677594"/>
                    <a:gd name="connsiteX5" fmla="*/ 97536 w 3519809"/>
                    <a:gd name="connsiteY5" fmla="*/ 2757470 h 3677594"/>
                    <a:gd name="connsiteX6" fmla="*/ 162850 w 3519809"/>
                    <a:gd name="connsiteY6" fmla="*/ 2760004 h 3677594"/>
                    <a:gd name="connsiteX7" fmla="*/ 159446 w 3519809"/>
                    <a:gd name="connsiteY7" fmla="*/ 2393448 h 3677594"/>
                    <a:gd name="connsiteX8" fmla="*/ 218822 w 3519809"/>
                    <a:gd name="connsiteY8" fmla="*/ 2395980 h 3677594"/>
                    <a:gd name="connsiteX9" fmla="*/ 207819 w 3519809"/>
                    <a:gd name="connsiteY9" fmla="*/ 1990722 h 3677594"/>
                    <a:gd name="connsiteX10" fmla="*/ 250254 w 3519809"/>
                    <a:gd name="connsiteY10" fmla="*/ 1995787 h 3677594"/>
                    <a:gd name="connsiteX11" fmla="*/ 255320 w 3519809"/>
                    <a:gd name="connsiteY11" fmla="*/ 1639610 h 3677594"/>
                    <a:gd name="connsiteX12" fmla="*/ 299416 w 3519809"/>
                    <a:gd name="connsiteY12" fmla="*/ 1642143 h 3677594"/>
                    <a:gd name="connsiteX13" fmla="*/ 294350 w 3519809"/>
                    <a:gd name="connsiteY13" fmla="*/ 1353731 h 3677594"/>
                    <a:gd name="connsiteX14" fmla="*/ 344385 w 3519809"/>
                    <a:gd name="connsiteY14" fmla="*/ 1351198 h 3677594"/>
                    <a:gd name="connsiteX15" fmla="*/ 344385 w 3519809"/>
                    <a:gd name="connsiteY15" fmla="*/ 1051946 h 3677594"/>
                    <a:gd name="connsiteX16" fmla="*/ 395291 w 3519809"/>
                    <a:gd name="connsiteY16" fmla="*/ 1057012 h 3677594"/>
                    <a:gd name="connsiteX17" fmla="*/ 391886 w 3519809"/>
                    <a:gd name="connsiteY17" fmla="*/ 726576 h 3677594"/>
                    <a:gd name="connsiteX18" fmla="*/ 445325 w 3519809"/>
                    <a:gd name="connsiteY18" fmla="*/ 726576 h 3677594"/>
                    <a:gd name="connsiteX19" fmla="*/ 439387 w 3519809"/>
                    <a:gd name="connsiteY19" fmla="*/ 471256 h 3677594"/>
                    <a:gd name="connsiteX20" fmla="*/ 504702 w 3519809"/>
                    <a:gd name="connsiteY20" fmla="*/ 471256 h 3677594"/>
                    <a:gd name="connsiteX21" fmla="*/ 504702 w 3519809"/>
                    <a:gd name="connsiteY21" fmla="*/ 209999 h 3677594"/>
                    <a:gd name="connsiteX22" fmla="*/ 546265 w 3519809"/>
                    <a:gd name="connsiteY22" fmla="*/ 204061 h 3677594"/>
                    <a:gd name="connsiteX23" fmla="*/ 546265 w 3519809"/>
                    <a:gd name="connsiteY23" fmla="*/ 2181 h 3677594"/>
                    <a:gd name="connsiteX24" fmla="*/ 578388 w 3519809"/>
                    <a:gd name="connsiteY24" fmla="*/ 1885 h 3677594"/>
                    <a:gd name="connsiteX25" fmla="*/ 1093895 w 3519809"/>
                    <a:gd name="connsiteY25" fmla="*/ 0 h 3677594"/>
                    <a:gd name="connsiteX26" fmla="*/ 1540318 w 3519809"/>
                    <a:gd name="connsiteY26" fmla="*/ 21357 h 3677594"/>
                    <a:gd name="connsiteX27" fmla="*/ 1914527 w 3519809"/>
                    <a:gd name="connsiteY27" fmla="*/ 149496 h 3677594"/>
                    <a:gd name="connsiteX28" fmla="*/ 3519809 w 3519809"/>
                    <a:gd name="connsiteY28" fmla="*/ 137371 h 3677594"/>
                    <a:gd name="connsiteX0" fmla="*/ 0 w 3526374"/>
                    <a:gd name="connsiteY0" fmla="*/ 3677594 h 3677594"/>
                    <a:gd name="connsiteX1" fmla="*/ 0 w 3526374"/>
                    <a:gd name="connsiteY1" fmla="*/ 3552903 h 3677594"/>
                    <a:gd name="connsiteX2" fmla="*/ 41564 w 3526374"/>
                    <a:gd name="connsiteY2" fmla="*/ 3552903 h 3677594"/>
                    <a:gd name="connsiteX3" fmla="*/ 41564 w 3526374"/>
                    <a:gd name="connsiteY3" fmla="*/ 3279771 h 3677594"/>
                    <a:gd name="connsiteX4" fmla="*/ 100941 w 3526374"/>
                    <a:gd name="connsiteY4" fmla="*/ 3275577 h 3677594"/>
                    <a:gd name="connsiteX5" fmla="*/ 97536 w 3526374"/>
                    <a:gd name="connsiteY5" fmla="*/ 2757470 h 3677594"/>
                    <a:gd name="connsiteX6" fmla="*/ 162850 w 3526374"/>
                    <a:gd name="connsiteY6" fmla="*/ 2760004 h 3677594"/>
                    <a:gd name="connsiteX7" fmla="*/ 159446 w 3526374"/>
                    <a:gd name="connsiteY7" fmla="*/ 2393448 h 3677594"/>
                    <a:gd name="connsiteX8" fmla="*/ 218822 w 3526374"/>
                    <a:gd name="connsiteY8" fmla="*/ 2395980 h 3677594"/>
                    <a:gd name="connsiteX9" fmla="*/ 207819 w 3526374"/>
                    <a:gd name="connsiteY9" fmla="*/ 1990722 h 3677594"/>
                    <a:gd name="connsiteX10" fmla="*/ 250254 w 3526374"/>
                    <a:gd name="connsiteY10" fmla="*/ 1995787 h 3677594"/>
                    <a:gd name="connsiteX11" fmla="*/ 255320 w 3526374"/>
                    <a:gd name="connsiteY11" fmla="*/ 1639610 h 3677594"/>
                    <a:gd name="connsiteX12" fmla="*/ 299416 w 3526374"/>
                    <a:gd name="connsiteY12" fmla="*/ 1642143 h 3677594"/>
                    <a:gd name="connsiteX13" fmla="*/ 294350 w 3526374"/>
                    <a:gd name="connsiteY13" fmla="*/ 1353731 h 3677594"/>
                    <a:gd name="connsiteX14" fmla="*/ 344385 w 3526374"/>
                    <a:gd name="connsiteY14" fmla="*/ 1351198 h 3677594"/>
                    <a:gd name="connsiteX15" fmla="*/ 344385 w 3526374"/>
                    <a:gd name="connsiteY15" fmla="*/ 1051946 h 3677594"/>
                    <a:gd name="connsiteX16" fmla="*/ 395291 w 3526374"/>
                    <a:gd name="connsiteY16" fmla="*/ 1057012 h 3677594"/>
                    <a:gd name="connsiteX17" fmla="*/ 391886 w 3526374"/>
                    <a:gd name="connsiteY17" fmla="*/ 726576 h 3677594"/>
                    <a:gd name="connsiteX18" fmla="*/ 445325 w 3526374"/>
                    <a:gd name="connsiteY18" fmla="*/ 726576 h 3677594"/>
                    <a:gd name="connsiteX19" fmla="*/ 439387 w 3526374"/>
                    <a:gd name="connsiteY19" fmla="*/ 471256 h 3677594"/>
                    <a:gd name="connsiteX20" fmla="*/ 504702 w 3526374"/>
                    <a:gd name="connsiteY20" fmla="*/ 471256 h 3677594"/>
                    <a:gd name="connsiteX21" fmla="*/ 504702 w 3526374"/>
                    <a:gd name="connsiteY21" fmla="*/ 209999 h 3677594"/>
                    <a:gd name="connsiteX22" fmla="*/ 546265 w 3526374"/>
                    <a:gd name="connsiteY22" fmla="*/ 204061 h 3677594"/>
                    <a:gd name="connsiteX23" fmla="*/ 546265 w 3526374"/>
                    <a:gd name="connsiteY23" fmla="*/ 2181 h 3677594"/>
                    <a:gd name="connsiteX24" fmla="*/ 578388 w 3526374"/>
                    <a:gd name="connsiteY24" fmla="*/ 1885 h 3677594"/>
                    <a:gd name="connsiteX25" fmla="*/ 1093895 w 3526374"/>
                    <a:gd name="connsiteY25" fmla="*/ 0 h 3677594"/>
                    <a:gd name="connsiteX26" fmla="*/ 1540318 w 3526374"/>
                    <a:gd name="connsiteY26" fmla="*/ 21357 h 3677594"/>
                    <a:gd name="connsiteX27" fmla="*/ 1914527 w 3526374"/>
                    <a:gd name="connsiteY27" fmla="*/ 149496 h 3677594"/>
                    <a:gd name="connsiteX28" fmla="*/ 3526374 w 3526374"/>
                    <a:gd name="connsiteY28" fmla="*/ 201440 h 3677594"/>
                    <a:gd name="connsiteX0" fmla="*/ 0 w 3526374"/>
                    <a:gd name="connsiteY0" fmla="*/ 3677594 h 3677594"/>
                    <a:gd name="connsiteX1" fmla="*/ 0 w 3526374"/>
                    <a:gd name="connsiteY1" fmla="*/ 3552903 h 3677594"/>
                    <a:gd name="connsiteX2" fmla="*/ 41564 w 3526374"/>
                    <a:gd name="connsiteY2" fmla="*/ 3552903 h 3677594"/>
                    <a:gd name="connsiteX3" fmla="*/ 41564 w 3526374"/>
                    <a:gd name="connsiteY3" fmla="*/ 3279771 h 3677594"/>
                    <a:gd name="connsiteX4" fmla="*/ 100941 w 3526374"/>
                    <a:gd name="connsiteY4" fmla="*/ 3275577 h 3677594"/>
                    <a:gd name="connsiteX5" fmla="*/ 97536 w 3526374"/>
                    <a:gd name="connsiteY5" fmla="*/ 2757470 h 3677594"/>
                    <a:gd name="connsiteX6" fmla="*/ 162850 w 3526374"/>
                    <a:gd name="connsiteY6" fmla="*/ 2760004 h 3677594"/>
                    <a:gd name="connsiteX7" fmla="*/ 159446 w 3526374"/>
                    <a:gd name="connsiteY7" fmla="*/ 2393448 h 3677594"/>
                    <a:gd name="connsiteX8" fmla="*/ 218822 w 3526374"/>
                    <a:gd name="connsiteY8" fmla="*/ 2395980 h 3677594"/>
                    <a:gd name="connsiteX9" fmla="*/ 207819 w 3526374"/>
                    <a:gd name="connsiteY9" fmla="*/ 1990722 h 3677594"/>
                    <a:gd name="connsiteX10" fmla="*/ 250254 w 3526374"/>
                    <a:gd name="connsiteY10" fmla="*/ 1995787 h 3677594"/>
                    <a:gd name="connsiteX11" fmla="*/ 255320 w 3526374"/>
                    <a:gd name="connsiteY11" fmla="*/ 1639610 h 3677594"/>
                    <a:gd name="connsiteX12" fmla="*/ 299416 w 3526374"/>
                    <a:gd name="connsiteY12" fmla="*/ 1642143 h 3677594"/>
                    <a:gd name="connsiteX13" fmla="*/ 294350 w 3526374"/>
                    <a:gd name="connsiteY13" fmla="*/ 1353731 h 3677594"/>
                    <a:gd name="connsiteX14" fmla="*/ 344385 w 3526374"/>
                    <a:gd name="connsiteY14" fmla="*/ 1351198 h 3677594"/>
                    <a:gd name="connsiteX15" fmla="*/ 344385 w 3526374"/>
                    <a:gd name="connsiteY15" fmla="*/ 1051946 h 3677594"/>
                    <a:gd name="connsiteX16" fmla="*/ 395291 w 3526374"/>
                    <a:gd name="connsiteY16" fmla="*/ 1057012 h 3677594"/>
                    <a:gd name="connsiteX17" fmla="*/ 391886 w 3526374"/>
                    <a:gd name="connsiteY17" fmla="*/ 726576 h 3677594"/>
                    <a:gd name="connsiteX18" fmla="*/ 445325 w 3526374"/>
                    <a:gd name="connsiteY18" fmla="*/ 726576 h 3677594"/>
                    <a:gd name="connsiteX19" fmla="*/ 439387 w 3526374"/>
                    <a:gd name="connsiteY19" fmla="*/ 471256 h 3677594"/>
                    <a:gd name="connsiteX20" fmla="*/ 504702 w 3526374"/>
                    <a:gd name="connsiteY20" fmla="*/ 471256 h 3677594"/>
                    <a:gd name="connsiteX21" fmla="*/ 504702 w 3526374"/>
                    <a:gd name="connsiteY21" fmla="*/ 209999 h 3677594"/>
                    <a:gd name="connsiteX22" fmla="*/ 546265 w 3526374"/>
                    <a:gd name="connsiteY22" fmla="*/ 204061 h 3677594"/>
                    <a:gd name="connsiteX23" fmla="*/ 546265 w 3526374"/>
                    <a:gd name="connsiteY23" fmla="*/ 2181 h 3677594"/>
                    <a:gd name="connsiteX24" fmla="*/ 578388 w 3526374"/>
                    <a:gd name="connsiteY24" fmla="*/ 1885 h 3677594"/>
                    <a:gd name="connsiteX25" fmla="*/ 1093895 w 3526374"/>
                    <a:gd name="connsiteY25" fmla="*/ 0 h 3677594"/>
                    <a:gd name="connsiteX26" fmla="*/ 1540318 w 3526374"/>
                    <a:gd name="connsiteY26" fmla="*/ 21357 h 3677594"/>
                    <a:gd name="connsiteX27" fmla="*/ 1898760 w 3526374"/>
                    <a:gd name="connsiteY27" fmla="*/ 285977 h 3677594"/>
                    <a:gd name="connsiteX28" fmla="*/ 3526374 w 3526374"/>
                    <a:gd name="connsiteY28" fmla="*/ 201440 h 3677594"/>
                    <a:gd name="connsiteX0" fmla="*/ 0 w 3526374"/>
                    <a:gd name="connsiteY0" fmla="*/ 3677594 h 3677594"/>
                    <a:gd name="connsiteX1" fmla="*/ 0 w 3526374"/>
                    <a:gd name="connsiteY1" fmla="*/ 3552903 h 3677594"/>
                    <a:gd name="connsiteX2" fmla="*/ 41564 w 3526374"/>
                    <a:gd name="connsiteY2" fmla="*/ 3552903 h 3677594"/>
                    <a:gd name="connsiteX3" fmla="*/ 41564 w 3526374"/>
                    <a:gd name="connsiteY3" fmla="*/ 3279771 h 3677594"/>
                    <a:gd name="connsiteX4" fmla="*/ 100941 w 3526374"/>
                    <a:gd name="connsiteY4" fmla="*/ 3275577 h 3677594"/>
                    <a:gd name="connsiteX5" fmla="*/ 97536 w 3526374"/>
                    <a:gd name="connsiteY5" fmla="*/ 2757470 h 3677594"/>
                    <a:gd name="connsiteX6" fmla="*/ 162850 w 3526374"/>
                    <a:gd name="connsiteY6" fmla="*/ 2760004 h 3677594"/>
                    <a:gd name="connsiteX7" fmla="*/ 159446 w 3526374"/>
                    <a:gd name="connsiteY7" fmla="*/ 2393448 h 3677594"/>
                    <a:gd name="connsiteX8" fmla="*/ 218822 w 3526374"/>
                    <a:gd name="connsiteY8" fmla="*/ 2395980 h 3677594"/>
                    <a:gd name="connsiteX9" fmla="*/ 207819 w 3526374"/>
                    <a:gd name="connsiteY9" fmla="*/ 1990722 h 3677594"/>
                    <a:gd name="connsiteX10" fmla="*/ 250254 w 3526374"/>
                    <a:gd name="connsiteY10" fmla="*/ 1995787 h 3677594"/>
                    <a:gd name="connsiteX11" fmla="*/ 255320 w 3526374"/>
                    <a:gd name="connsiteY11" fmla="*/ 1639610 h 3677594"/>
                    <a:gd name="connsiteX12" fmla="*/ 299416 w 3526374"/>
                    <a:gd name="connsiteY12" fmla="*/ 1642143 h 3677594"/>
                    <a:gd name="connsiteX13" fmla="*/ 294350 w 3526374"/>
                    <a:gd name="connsiteY13" fmla="*/ 1353731 h 3677594"/>
                    <a:gd name="connsiteX14" fmla="*/ 344385 w 3526374"/>
                    <a:gd name="connsiteY14" fmla="*/ 1351198 h 3677594"/>
                    <a:gd name="connsiteX15" fmla="*/ 344385 w 3526374"/>
                    <a:gd name="connsiteY15" fmla="*/ 1051946 h 3677594"/>
                    <a:gd name="connsiteX16" fmla="*/ 395291 w 3526374"/>
                    <a:gd name="connsiteY16" fmla="*/ 1057012 h 3677594"/>
                    <a:gd name="connsiteX17" fmla="*/ 391886 w 3526374"/>
                    <a:gd name="connsiteY17" fmla="*/ 726576 h 3677594"/>
                    <a:gd name="connsiteX18" fmla="*/ 445325 w 3526374"/>
                    <a:gd name="connsiteY18" fmla="*/ 726576 h 3677594"/>
                    <a:gd name="connsiteX19" fmla="*/ 439387 w 3526374"/>
                    <a:gd name="connsiteY19" fmla="*/ 471256 h 3677594"/>
                    <a:gd name="connsiteX20" fmla="*/ 504702 w 3526374"/>
                    <a:gd name="connsiteY20" fmla="*/ 471256 h 3677594"/>
                    <a:gd name="connsiteX21" fmla="*/ 504702 w 3526374"/>
                    <a:gd name="connsiteY21" fmla="*/ 209999 h 3677594"/>
                    <a:gd name="connsiteX22" fmla="*/ 546265 w 3526374"/>
                    <a:gd name="connsiteY22" fmla="*/ 204061 h 3677594"/>
                    <a:gd name="connsiteX23" fmla="*/ 546265 w 3526374"/>
                    <a:gd name="connsiteY23" fmla="*/ 2181 h 3677594"/>
                    <a:gd name="connsiteX24" fmla="*/ 578388 w 3526374"/>
                    <a:gd name="connsiteY24" fmla="*/ 1885 h 3677594"/>
                    <a:gd name="connsiteX25" fmla="*/ 1093895 w 3526374"/>
                    <a:gd name="connsiteY25" fmla="*/ 0 h 3677594"/>
                    <a:gd name="connsiteX26" fmla="*/ 1540318 w 3526374"/>
                    <a:gd name="connsiteY26" fmla="*/ 21357 h 3677594"/>
                    <a:gd name="connsiteX27" fmla="*/ 1898760 w 3526374"/>
                    <a:gd name="connsiteY27" fmla="*/ 285977 h 3677594"/>
                    <a:gd name="connsiteX28" fmla="*/ 3526374 w 3526374"/>
                    <a:gd name="connsiteY28" fmla="*/ 325514 h 3677594"/>
                    <a:gd name="connsiteX0" fmla="*/ 0 w 3526374"/>
                    <a:gd name="connsiteY0" fmla="*/ 3677594 h 3677594"/>
                    <a:gd name="connsiteX1" fmla="*/ 0 w 3526374"/>
                    <a:gd name="connsiteY1" fmla="*/ 3552903 h 3677594"/>
                    <a:gd name="connsiteX2" fmla="*/ 41564 w 3526374"/>
                    <a:gd name="connsiteY2" fmla="*/ 3552903 h 3677594"/>
                    <a:gd name="connsiteX3" fmla="*/ 41564 w 3526374"/>
                    <a:gd name="connsiteY3" fmla="*/ 3279771 h 3677594"/>
                    <a:gd name="connsiteX4" fmla="*/ 100941 w 3526374"/>
                    <a:gd name="connsiteY4" fmla="*/ 3275577 h 3677594"/>
                    <a:gd name="connsiteX5" fmla="*/ 97536 w 3526374"/>
                    <a:gd name="connsiteY5" fmla="*/ 2757470 h 3677594"/>
                    <a:gd name="connsiteX6" fmla="*/ 162850 w 3526374"/>
                    <a:gd name="connsiteY6" fmla="*/ 2760004 h 3677594"/>
                    <a:gd name="connsiteX7" fmla="*/ 159446 w 3526374"/>
                    <a:gd name="connsiteY7" fmla="*/ 2393448 h 3677594"/>
                    <a:gd name="connsiteX8" fmla="*/ 218822 w 3526374"/>
                    <a:gd name="connsiteY8" fmla="*/ 2395980 h 3677594"/>
                    <a:gd name="connsiteX9" fmla="*/ 207819 w 3526374"/>
                    <a:gd name="connsiteY9" fmla="*/ 1990722 h 3677594"/>
                    <a:gd name="connsiteX10" fmla="*/ 250254 w 3526374"/>
                    <a:gd name="connsiteY10" fmla="*/ 1995787 h 3677594"/>
                    <a:gd name="connsiteX11" fmla="*/ 255320 w 3526374"/>
                    <a:gd name="connsiteY11" fmla="*/ 1639610 h 3677594"/>
                    <a:gd name="connsiteX12" fmla="*/ 299416 w 3526374"/>
                    <a:gd name="connsiteY12" fmla="*/ 1642143 h 3677594"/>
                    <a:gd name="connsiteX13" fmla="*/ 294350 w 3526374"/>
                    <a:gd name="connsiteY13" fmla="*/ 1353731 h 3677594"/>
                    <a:gd name="connsiteX14" fmla="*/ 344385 w 3526374"/>
                    <a:gd name="connsiteY14" fmla="*/ 1351198 h 3677594"/>
                    <a:gd name="connsiteX15" fmla="*/ 344385 w 3526374"/>
                    <a:gd name="connsiteY15" fmla="*/ 1051946 h 3677594"/>
                    <a:gd name="connsiteX16" fmla="*/ 395291 w 3526374"/>
                    <a:gd name="connsiteY16" fmla="*/ 1057012 h 3677594"/>
                    <a:gd name="connsiteX17" fmla="*/ 391886 w 3526374"/>
                    <a:gd name="connsiteY17" fmla="*/ 726576 h 3677594"/>
                    <a:gd name="connsiteX18" fmla="*/ 445325 w 3526374"/>
                    <a:gd name="connsiteY18" fmla="*/ 726576 h 3677594"/>
                    <a:gd name="connsiteX19" fmla="*/ 439387 w 3526374"/>
                    <a:gd name="connsiteY19" fmla="*/ 471256 h 3677594"/>
                    <a:gd name="connsiteX20" fmla="*/ 504702 w 3526374"/>
                    <a:gd name="connsiteY20" fmla="*/ 471256 h 3677594"/>
                    <a:gd name="connsiteX21" fmla="*/ 504702 w 3526374"/>
                    <a:gd name="connsiteY21" fmla="*/ 209999 h 3677594"/>
                    <a:gd name="connsiteX22" fmla="*/ 546265 w 3526374"/>
                    <a:gd name="connsiteY22" fmla="*/ 204061 h 3677594"/>
                    <a:gd name="connsiteX23" fmla="*/ 546265 w 3526374"/>
                    <a:gd name="connsiteY23" fmla="*/ 2181 h 3677594"/>
                    <a:gd name="connsiteX24" fmla="*/ 578388 w 3526374"/>
                    <a:gd name="connsiteY24" fmla="*/ 1885 h 3677594"/>
                    <a:gd name="connsiteX25" fmla="*/ 1093895 w 3526374"/>
                    <a:gd name="connsiteY25" fmla="*/ 0 h 3677594"/>
                    <a:gd name="connsiteX26" fmla="*/ 1540318 w 3526374"/>
                    <a:gd name="connsiteY26" fmla="*/ 21357 h 3677594"/>
                    <a:gd name="connsiteX27" fmla="*/ 1898760 w 3526374"/>
                    <a:gd name="connsiteY27" fmla="*/ 211531 h 3677594"/>
                    <a:gd name="connsiteX28" fmla="*/ 3526374 w 3526374"/>
                    <a:gd name="connsiteY28" fmla="*/ 325514 h 3677594"/>
                    <a:gd name="connsiteX0" fmla="*/ 0 w 3534258"/>
                    <a:gd name="connsiteY0" fmla="*/ 3677594 h 3677594"/>
                    <a:gd name="connsiteX1" fmla="*/ 0 w 3534258"/>
                    <a:gd name="connsiteY1" fmla="*/ 3552903 h 3677594"/>
                    <a:gd name="connsiteX2" fmla="*/ 41564 w 3534258"/>
                    <a:gd name="connsiteY2" fmla="*/ 3552903 h 3677594"/>
                    <a:gd name="connsiteX3" fmla="*/ 41564 w 3534258"/>
                    <a:gd name="connsiteY3" fmla="*/ 3279771 h 3677594"/>
                    <a:gd name="connsiteX4" fmla="*/ 100941 w 3534258"/>
                    <a:gd name="connsiteY4" fmla="*/ 3275577 h 3677594"/>
                    <a:gd name="connsiteX5" fmla="*/ 97536 w 3534258"/>
                    <a:gd name="connsiteY5" fmla="*/ 2757470 h 3677594"/>
                    <a:gd name="connsiteX6" fmla="*/ 162850 w 3534258"/>
                    <a:gd name="connsiteY6" fmla="*/ 2760004 h 3677594"/>
                    <a:gd name="connsiteX7" fmla="*/ 159446 w 3534258"/>
                    <a:gd name="connsiteY7" fmla="*/ 2393448 h 3677594"/>
                    <a:gd name="connsiteX8" fmla="*/ 218822 w 3534258"/>
                    <a:gd name="connsiteY8" fmla="*/ 2395980 h 3677594"/>
                    <a:gd name="connsiteX9" fmla="*/ 207819 w 3534258"/>
                    <a:gd name="connsiteY9" fmla="*/ 1990722 h 3677594"/>
                    <a:gd name="connsiteX10" fmla="*/ 250254 w 3534258"/>
                    <a:gd name="connsiteY10" fmla="*/ 1995787 h 3677594"/>
                    <a:gd name="connsiteX11" fmla="*/ 255320 w 3534258"/>
                    <a:gd name="connsiteY11" fmla="*/ 1639610 h 3677594"/>
                    <a:gd name="connsiteX12" fmla="*/ 299416 w 3534258"/>
                    <a:gd name="connsiteY12" fmla="*/ 1642143 h 3677594"/>
                    <a:gd name="connsiteX13" fmla="*/ 294350 w 3534258"/>
                    <a:gd name="connsiteY13" fmla="*/ 1353731 h 3677594"/>
                    <a:gd name="connsiteX14" fmla="*/ 344385 w 3534258"/>
                    <a:gd name="connsiteY14" fmla="*/ 1351198 h 3677594"/>
                    <a:gd name="connsiteX15" fmla="*/ 344385 w 3534258"/>
                    <a:gd name="connsiteY15" fmla="*/ 1051946 h 3677594"/>
                    <a:gd name="connsiteX16" fmla="*/ 395291 w 3534258"/>
                    <a:gd name="connsiteY16" fmla="*/ 1057012 h 3677594"/>
                    <a:gd name="connsiteX17" fmla="*/ 391886 w 3534258"/>
                    <a:gd name="connsiteY17" fmla="*/ 726576 h 3677594"/>
                    <a:gd name="connsiteX18" fmla="*/ 445325 w 3534258"/>
                    <a:gd name="connsiteY18" fmla="*/ 726576 h 3677594"/>
                    <a:gd name="connsiteX19" fmla="*/ 439387 w 3534258"/>
                    <a:gd name="connsiteY19" fmla="*/ 471256 h 3677594"/>
                    <a:gd name="connsiteX20" fmla="*/ 504702 w 3534258"/>
                    <a:gd name="connsiteY20" fmla="*/ 471256 h 3677594"/>
                    <a:gd name="connsiteX21" fmla="*/ 504702 w 3534258"/>
                    <a:gd name="connsiteY21" fmla="*/ 209999 h 3677594"/>
                    <a:gd name="connsiteX22" fmla="*/ 546265 w 3534258"/>
                    <a:gd name="connsiteY22" fmla="*/ 204061 h 3677594"/>
                    <a:gd name="connsiteX23" fmla="*/ 546265 w 3534258"/>
                    <a:gd name="connsiteY23" fmla="*/ 2181 h 3677594"/>
                    <a:gd name="connsiteX24" fmla="*/ 578388 w 3534258"/>
                    <a:gd name="connsiteY24" fmla="*/ 1885 h 3677594"/>
                    <a:gd name="connsiteX25" fmla="*/ 1093895 w 3534258"/>
                    <a:gd name="connsiteY25" fmla="*/ 0 h 3677594"/>
                    <a:gd name="connsiteX26" fmla="*/ 1540318 w 3534258"/>
                    <a:gd name="connsiteY26" fmla="*/ 21357 h 3677594"/>
                    <a:gd name="connsiteX27" fmla="*/ 1898760 w 3534258"/>
                    <a:gd name="connsiteY27" fmla="*/ 211531 h 3677594"/>
                    <a:gd name="connsiteX28" fmla="*/ 3534258 w 3534258"/>
                    <a:gd name="connsiteY28" fmla="*/ 238662 h 3677594"/>
                    <a:gd name="connsiteX0" fmla="*/ 0 w 3534258"/>
                    <a:gd name="connsiteY0" fmla="*/ 3677594 h 3677594"/>
                    <a:gd name="connsiteX1" fmla="*/ 0 w 3534258"/>
                    <a:gd name="connsiteY1" fmla="*/ 3552903 h 3677594"/>
                    <a:gd name="connsiteX2" fmla="*/ 41564 w 3534258"/>
                    <a:gd name="connsiteY2" fmla="*/ 3552903 h 3677594"/>
                    <a:gd name="connsiteX3" fmla="*/ 41564 w 3534258"/>
                    <a:gd name="connsiteY3" fmla="*/ 3279771 h 3677594"/>
                    <a:gd name="connsiteX4" fmla="*/ 100941 w 3534258"/>
                    <a:gd name="connsiteY4" fmla="*/ 3275577 h 3677594"/>
                    <a:gd name="connsiteX5" fmla="*/ 97536 w 3534258"/>
                    <a:gd name="connsiteY5" fmla="*/ 2757470 h 3677594"/>
                    <a:gd name="connsiteX6" fmla="*/ 162850 w 3534258"/>
                    <a:gd name="connsiteY6" fmla="*/ 2760004 h 3677594"/>
                    <a:gd name="connsiteX7" fmla="*/ 159446 w 3534258"/>
                    <a:gd name="connsiteY7" fmla="*/ 2393448 h 3677594"/>
                    <a:gd name="connsiteX8" fmla="*/ 218822 w 3534258"/>
                    <a:gd name="connsiteY8" fmla="*/ 2395980 h 3677594"/>
                    <a:gd name="connsiteX9" fmla="*/ 207819 w 3534258"/>
                    <a:gd name="connsiteY9" fmla="*/ 1990722 h 3677594"/>
                    <a:gd name="connsiteX10" fmla="*/ 250254 w 3534258"/>
                    <a:gd name="connsiteY10" fmla="*/ 1995787 h 3677594"/>
                    <a:gd name="connsiteX11" fmla="*/ 255320 w 3534258"/>
                    <a:gd name="connsiteY11" fmla="*/ 1639610 h 3677594"/>
                    <a:gd name="connsiteX12" fmla="*/ 299416 w 3534258"/>
                    <a:gd name="connsiteY12" fmla="*/ 1642143 h 3677594"/>
                    <a:gd name="connsiteX13" fmla="*/ 294350 w 3534258"/>
                    <a:gd name="connsiteY13" fmla="*/ 1353731 h 3677594"/>
                    <a:gd name="connsiteX14" fmla="*/ 344385 w 3534258"/>
                    <a:gd name="connsiteY14" fmla="*/ 1351198 h 3677594"/>
                    <a:gd name="connsiteX15" fmla="*/ 344385 w 3534258"/>
                    <a:gd name="connsiteY15" fmla="*/ 1051946 h 3677594"/>
                    <a:gd name="connsiteX16" fmla="*/ 395291 w 3534258"/>
                    <a:gd name="connsiteY16" fmla="*/ 1057012 h 3677594"/>
                    <a:gd name="connsiteX17" fmla="*/ 391886 w 3534258"/>
                    <a:gd name="connsiteY17" fmla="*/ 726576 h 3677594"/>
                    <a:gd name="connsiteX18" fmla="*/ 445325 w 3534258"/>
                    <a:gd name="connsiteY18" fmla="*/ 726576 h 3677594"/>
                    <a:gd name="connsiteX19" fmla="*/ 439387 w 3534258"/>
                    <a:gd name="connsiteY19" fmla="*/ 471256 h 3677594"/>
                    <a:gd name="connsiteX20" fmla="*/ 504702 w 3534258"/>
                    <a:gd name="connsiteY20" fmla="*/ 471256 h 3677594"/>
                    <a:gd name="connsiteX21" fmla="*/ 504702 w 3534258"/>
                    <a:gd name="connsiteY21" fmla="*/ 209999 h 3677594"/>
                    <a:gd name="connsiteX22" fmla="*/ 546265 w 3534258"/>
                    <a:gd name="connsiteY22" fmla="*/ 204061 h 3677594"/>
                    <a:gd name="connsiteX23" fmla="*/ 546265 w 3534258"/>
                    <a:gd name="connsiteY23" fmla="*/ 2181 h 3677594"/>
                    <a:gd name="connsiteX24" fmla="*/ 578388 w 3534258"/>
                    <a:gd name="connsiteY24" fmla="*/ 1885 h 3677594"/>
                    <a:gd name="connsiteX25" fmla="*/ 1093895 w 3534258"/>
                    <a:gd name="connsiteY25" fmla="*/ 0 h 3677594"/>
                    <a:gd name="connsiteX26" fmla="*/ 1540318 w 3534258"/>
                    <a:gd name="connsiteY26" fmla="*/ 21357 h 3677594"/>
                    <a:gd name="connsiteX27" fmla="*/ 1898760 w 3534258"/>
                    <a:gd name="connsiteY27" fmla="*/ 174310 h 3677594"/>
                    <a:gd name="connsiteX28" fmla="*/ 3534258 w 3534258"/>
                    <a:gd name="connsiteY28" fmla="*/ 238662 h 3677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534258" h="3677594">
                      <a:moveTo>
                        <a:pt x="0" y="3677594"/>
                      </a:moveTo>
                      <a:lnTo>
                        <a:pt x="0" y="3552903"/>
                      </a:lnTo>
                      <a:lnTo>
                        <a:pt x="41564" y="3552903"/>
                      </a:lnTo>
                      <a:lnTo>
                        <a:pt x="41564" y="3279771"/>
                      </a:lnTo>
                      <a:lnTo>
                        <a:pt x="100941" y="3275577"/>
                      </a:lnTo>
                      <a:cubicBezTo>
                        <a:pt x="98962" y="3087551"/>
                        <a:pt x="99515" y="2945496"/>
                        <a:pt x="97536" y="2757470"/>
                      </a:cubicBezTo>
                      <a:lnTo>
                        <a:pt x="162850" y="2760004"/>
                      </a:lnTo>
                      <a:cubicBezTo>
                        <a:pt x="161715" y="2618399"/>
                        <a:pt x="160581" y="2535053"/>
                        <a:pt x="159446" y="2393448"/>
                      </a:cubicBezTo>
                      <a:lnTo>
                        <a:pt x="218822" y="2395980"/>
                      </a:lnTo>
                      <a:lnTo>
                        <a:pt x="207819" y="1990722"/>
                      </a:lnTo>
                      <a:lnTo>
                        <a:pt x="250254" y="1995787"/>
                      </a:lnTo>
                      <a:cubicBezTo>
                        <a:pt x="251943" y="1843288"/>
                        <a:pt x="253631" y="1792109"/>
                        <a:pt x="255320" y="1639610"/>
                      </a:cubicBezTo>
                      <a:lnTo>
                        <a:pt x="299416" y="1642143"/>
                      </a:lnTo>
                      <a:cubicBezTo>
                        <a:pt x="298572" y="1512233"/>
                        <a:pt x="295194" y="1483641"/>
                        <a:pt x="294350" y="1353731"/>
                      </a:cubicBezTo>
                      <a:lnTo>
                        <a:pt x="344385" y="1351198"/>
                      </a:lnTo>
                      <a:lnTo>
                        <a:pt x="344385" y="1051946"/>
                      </a:lnTo>
                      <a:lnTo>
                        <a:pt x="395291" y="1057012"/>
                      </a:lnTo>
                      <a:cubicBezTo>
                        <a:pt x="394156" y="951088"/>
                        <a:pt x="393967" y="731098"/>
                        <a:pt x="391886" y="726576"/>
                      </a:cubicBezTo>
                      <a:cubicBezTo>
                        <a:pt x="387693" y="717465"/>
                        <a:pt x="427512" y="726576"/>
                        <a:pt x="445325" y="726576"/>
                      </a:cubicBezTo>
                      <a:lnTo>
                        <a:pt x="439387" y="471256"/>
                      </a:lnTo>
                      <a:lnTo>
                        <a:pt x="504702" y="471256"/>
                      </a:lnTo>
                      <a:lnTo>
                        <a:pt x="504702" y="209999"/>
                      </a:lnTo>
                      <a:lnTo>
                        <a:pt x="546265" y="204061"/>
                      </a:lnTo>
                      <a:lnTo>
                        <a:pt x="546265" y="2181"/>
                      </a:lnTo>
                      <a:lnTo>
                        <a:pt x="578388" y="1885"/>
                      </a:lnTo>
                      <a:lnTo>
                        <a:pt x="1093895" y="0"/>
                      </a:lnTo>
                      <a:lnTo>
                        <a:pt x="1540318" y="21357"/>
                      </a:lnTo>
                      <a:lnTo>
                        <a:pt x="1898760" y="174310"/>
                      </a:lnTo>
                      <a:lnTo>
                        <a:pt x="3534258" y="238662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sp>
            <p:nvSpPr>
              <p:cNvPr id="4" name="Oval 3"/>
              <p:cNvSpPr/>
              <p:nvPr/>
            </p:nvSpPr>
            <p:spPr bwMode="auto">
              <a:xfrm rot="614974">
                <a:off x="5739855" y="1991219"/>
                <a:ext cx="942707" cy="350201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817823" y="2292435"/>
                <a:ext cx="18694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smtClean="0">
                    <a:solidFill>
                      <a:srgbClr val="0000CC"/>
                    </a:solidFill>
                  </a:rPr>
                  <a:t>Beam loss during </a:t>
                </a:r>
              </a:p>
              <a:p>
                <a:pPr algn="ctr"/>
                <a:r>
                  <a:rPr lang="en-US" sz="1800" b="1" dirty="0" smtClean="0">
                    <a:solidFill>
                      <a:srgbClr val="0000CC"/>
                    </a:solidFill>
                  </a:rPr>
                  <a:t>squeeze</a:t>
                </a:r>
                <a:endParaRPr lang="en-US" sz="1800" b="1" dirty="0">
                  <a:solidFill>
                    <a:srgbClr val="0000CC"/>
                  </a:solidFill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 bwMode="auto">
              <a:xfrm flipH="1" flipV="1">
                <a:off x="6584467" y="2276237"/>
                <a:ext cx="270162" cy="11072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</p:grpSp>
        <p:sp>
          <p:nvSpPr>
            <p:cNvPr id="10" name="TextBox 9"/>
            <p:cNvSpPr txBox="1"/>
            <p:nvPr/>
          </p:nvSpPr>
          <p:spPr>
            <a:xfrm>
              <a:off x="2545299" y="2761662"/>
              <a:ext cx="1666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CC"/>
                  </a:solidFill>
                </a:rPr>
                <a:t>12-SPS batch  Injection</a:t>
              </a:r>
              <a:endParaRPr lang="en-US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223358" y="47335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 smtClean="0"/>
              <a:t>T6: </a:t>
            </a:r>
            <a:r>
              <a:rPr lang="en-US" sz="4000" dirty="0" smtClean="0"/>
              <a:t>Turnaround times, ramps, </a:t>
            </a:r>
            <a:r>
              <a:rPr lang="en-US" sz="4000" dirty="0" err="1" smtClean="0"/>
              <a:t>etc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567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T7: Turnaround @ 13 </a:t>
            </a:r>
            <a:r>
              <a:rPr lang="en-US" sz="4000" dirty="0" err="1" smtClean="0"/>
              <a:t>TeV</a:t>
            </a:r>
            <a:r>
              <a:rPr lang="en-US" sz="4000" dirty="0"/>
              <a:t> </a:t>
            </a:r>
            <a:r>
              <a:rPr lang="en-US" sz="4000" dirty="0" smtClean="0"/>
              <a:t>- longer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30813"/>
            <a:ext cx="4705350" cy="3162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33495" y="807625"/>
            <a:ext cx="456459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NimbusRomNo9L-Regu"/>
              </a:rPr>
              <a:t>           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mbusRomNo9L-Regu"/>
              </a:rPr>
              <a:t>Additional delays:  </a:t>
            </a:r>
          </a:p>
          <a:p>
            <a:r>
              <a:rPr lang="en-US" dirty="0" smtClean="0">
                <a:latin typeface="CMSY10"/>
              </a:rPr>
              <a:t>• </a:t>
            </a:r>
            <a:r>
              <a:rPr lang="en-US" dirty="0">
                <a:latin typeface="NimbusRomNo9L-Regu"/>
              </a:rPr>
              <a:t>Transfer and injection </a:t>
            </a:r>
            <a:r>
              <a:rPr lang="en-US" dirty="0" err="1" smtClean="0">
                <a:latin typeface="NimbusRomNo9L-Regu"/>
              </a:rPr>
              <a:t>optimi-zation</a:t>
            </a:r>
            <a:r>
              <a:rPr lang="en-US" dirty="0" smtClean="0">
                <a:latin typeface="NimbusRomNo9L-Regu"/>
              </a:rPr>
              <a:t> </a:t>
            </a:r>
            <a:r>
              <a:rPr lang="en-US" dirty="0">
                <a:latin typeface="NimbusRomNo9L-Regu"/>
              </a:rPr>
              <a:t>and </a:t>
            </a:r>
            <a:r>
              <a:rPr lang="en-US" dirty="0" smtClean="0">
                <a:latin typeface="NimbusRomNo9L-Regu"/>
              </a:rPr>
              <a:t>general wrestling </a:t>
            </a:r>
            <a:r>
              <a:rPr lang="en-US" dirty="0">
                <a:latin typeface="NimbusRomNo9L-Regu"/>
              </a:rPr>
              <a:t>with the injection process (respecting </a:t>
            </a:r>
            <a:r>
              <a:rPr lang="en-US" dirty="0" smtClean="0">
                <a:latin typeface="NimbusRomNo9L-Regu"/>
              </a:rPr>
              <a:t>tight demands </a:t>
            </a:r>
            <a:r>
              <a:rPr lang="en-US" dirty="0">
                <a:latin typeface="NimbusRomNo9L-Regu"/>
              </a:rPr>
              <a:t>on beam quality etc.).</a:t>
            </a:r>
          </a:p>
          <a:p>
            <a:r>
              <a:rPr lang="en-US" dirty="0">
                <a:latin typeface="CMSY10"/>
              </a:rPr>
              <a:t>• </a:t>
            </a:r>
            <a:r>
              <a:rPr lang="en-US" dirty="0" smtClean="0">
                <a:latin typeface="NimbusRomNo9L-Regu"/>
              </a:rPr>
              <a:t>controls and data </a:t>
            </a:r>
            <a:r>
              <a:rPr lang="en-US" dirty="0">
                <a:latin typeface="NimbusRomNo9L-Regu"/>
              </a:rPr>
              <a:t>acquisition problems; kicker overheating; </a:t>
            </a:r>
            <a:r>
              <a:rPr lang="en-US" dirty="0" smtClean="0">
                <a:latin typeface="NimbusRomNo9L-Regu"/>
              </a:rPr>
              <a:t>problems in </a:t>
            </a:r>
            <a:r>
              <a:rPr lang="en-US" dirty="0">
                <a:latin typeface="NimbusRomNo9L-Regu"/>
              </a:rPr>
              <a:t>the injectors; etc</a:t>
            </a:r>
            <a:r>
              <a:rPr lang="en-US" dirty="0" smtClean="0">
                <a:latin typeface="NimbusRomNo9L-Regu"/>
              </a:rPr>
              <a:t>.</a:t>
            </a:r>
            <a:endParaRPr lang="en-US" dirty="0">
              <a:latin typeface="NimbusRomNo9L-Regu"/>
            </a:endParaRPr>
          </a:p>
          <a:p>
            <a:r>
              <a:rPr lang="en-US" dirty="0">
                <a:latin typeface="CMSY10"/>
              </a:rPr>
              <a:t>• </a:t>
            </a:r>
            <a:r>
              <a:rPr lang="en-US" dirty="0" smtClean="0">
                <a:latin typeface="NimbusRomNo9L-Regu"/>
              </a:rPr>
              <a:t>access recovery, </a:t>
            </a:r>
            <a:r>
              <a:rPr lang="en-US" dirty="0" err="1" smtClean="0">
                <a:latin typeface="NimbusRomNo9L-Regu"/>
              </a:rPr>
              <a:t>precycle</a:t>
            </a:r>
            <a:r>
              <a:rPr lang="en-US" dirty="0" smtClean="0">
                <a:latin typeface="NimbusRomNo9L-Regu"/>
              </a:rPr>
              <a:t> faults</a:t>
            </a:r>
            <a:endParaRPr lang="en-US" dirty="0">
              <a:latin typeface="NimbusRomNo9L-Regu"/>
            </a:endParaRPr>
          </a:p>
          <a:p>
            <a:r>
              <a:rPr lang="en-US" dirty="0">
                <a:latin typeface="CMSY10"/>
              </a:rPr>
              <a:t>• </a:t>
            </a:r>
            <a:r>
              <a:rPr lang="en-US" dirty="0">
                <a:latin typeface="NimbusRomNo9L-Regu"/>
              </a:rPr>
              <a:t>Fills lost in the ramp and squeeze to beam </a:t>
            </a:r>
            <a:r>
              <a:rPr lang="en-US" dirty="0" smtClean="0">
                <a:latin typeface="NimbusRomNo9L-Regu"/>
              </a:rPr>
              <a:t>induced problems </a:t>
            </a:r>
            <a:r>
              <a:rPr lang="en-US" dirty="0">
                <a:latin typeface="NimbusRomNo9L-Regu"/>
              </a:rPr>
              <a:t>(instabilities) or</a:t>
            </a:r>
            <a:r>
              <a:rPr lang="en-US" dirty="0" smtClean="0">
                <a:latin typeface="NimbusRomNo9L-Regu"/>
              </a:rPr>
              <a:t>, feedback system faults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9360" y="3962521"/>
            <a:ext cx="3735457" cy="2895479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40013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9419" y="498365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Example: Spallation Neutron Source </a:t>
            </a:r>
            <a:br>
              <a:rPr lang="en-US" sz="3200" dirty="0" smtClean="0"/>
            </a:br>
            <a:r>
              <a:rPr lang="en-US" sz="2800" dirty="0" smtClean="0"/>
              <a:t>(Oak Ridge, TN)</a:t>
            </a:r>
            <a:endParaRPr lang="en-US" sz="2800" dirty="0"/>
          </a:p>
        </p:txBody>
      </p:sp>
      <p:pic>
        <p:nvPicPr>
          <p:cNvPr id="53251" name="Picture 3" descr="01-04517_CNMS_overlay_60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92360" y="1815990"/>
            <a:ext cx="5348288" cy="4138613"/>
          </a:xfrm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41485" y="988903"/>
            <a:ext cx="632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00000"/>
                </a:solidFill>
                <a:latin typeface="+mn-lt"/>
              </a:rPr>
              <a:t>A 1 </a:t>
            </a:r>
            <a:r>
              <a:rPr lang="en-US" sz="2000" dirty="0" err="1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+mn-lt"/>
              </a:rPr>
              <a:t>Linac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loads 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1.5E14 protons into a non-accelerating synchrotron ring.</a:t>
            </a:r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4122885" y="1789003"/>
            <a:ext cx="152400" cy="1066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6713685" y="2398603"/>
            <a:ext cx="2209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00000"/>
                </a:solidFill>
                <a:latin typeface="+mn-lt"/>
              </a:rPr>
              <a:t>These are fast extracted onto a Mercury target</a:t>
            </a:r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4351485" y="2779603"/>
            <a:ext cx="2438400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789885" y="3770203"/>
            <a:ext cx="2209800" cy="7080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This happens at 60 Hz -&gt; 1.4 MW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541485" y="5980003"/>
            <a:ext cx="830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00000"/>
                </a:solidFill>
                <a:latin typeface="+mn-lt"/>
              </a:rPr>
              <a:t>Neutrons are used for biophysics, materials science, industry, etc…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 Summer School 08/19/2016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2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T7: Proton’s Life in LHC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915400" cy="4987867"/>
          </a:xfrm>
        </p:spPr>
        <p:txBody>
          <a:bodyPr/>
          <a:lstStyle/>
          <a:p>
            <a:r>
              <a:rPr lang="en-US" dirty="0" smtClean="0">
                <a:solidFill>
                  <a:srgbClr val="051BF1"/>
                </a:solidFill>
              </a:rPr>
              <a:t>2100 </a:t>
            </a:r>
            <a:r>
              <a:rPr lang="en-US" dirty="0" smtClean="0">
                <a:solidFill>
                  <a:srgbClr val="051BF1"/>
                </a:solidFill>
              </a:rPr>
              <a:t>bunches/beam x ~</a:t>
            </a:r>
            <a:r>
              <a:rPr lang="en-US" dirty="0" smtClean="0">
                <a:solidFill>
                  <a:srgbClr val="051BF1"/>
                </a:solidFill>
              </a:rPr>
              <a:t>1.2e11/bunch </a:t>
            </a:r>
            <a:r>
              <a:rPr lang="en-US" dirty="0" smtClean="0">
                <a:solidFill>
                  <a:srgbClr val="051BF1"/>
                </a:solidFill>
              </a:rPr>
              <a:t>= </a:t>
            </a:r>
            <a:r>
              <a:rPr lang="en-US" dirty="0" smtClean="0">
                <a:solidFill>
                  <a:srgbClr val="051BF1"/>
                </a:solidFill>
              </a:rPr>
              <a:t>2.5e14 </a:t>
            </a:r>
            <a:r>
              <a:rPr lang="en-US" dirty="0" smtClean="0">
                <a:solidFill>
                  <a:srgbClr val="051BF1"/>
                </a:solidFill>
              </a:rPr>
              <a:t>/beam</a:t>
            </a:r>
          </a:p>
          <a:p>
            <a:r>
              <a:rPr lang="en-US" dirty="0" smtClean="0">
                <a:solidFill>
                  <a:srgbClr val="051BF1"/>
                </a:solidFill>
              </a:rPr>
              <a:t>11,000 revolutions/s x </a:t>
            </a:r>
            <a:r>
              <a:rPr lang="en-US" dirty="0" smtClean="0">
                <a:solidFill>
                  <a:srgbClr val="051BF1"/>
                </a:solidFill>
              </a:rPr>
              <a:t>12 </a:t>
            </a:r>
            <a:r>
              <a:rPr lang="en-US" dirty="0" err="1" smtClean="0">
                <a:solidFill>
                  <a:srgbClr val="051BF1"/>
                </a:solidFill>
              </a:rPr>
              <a:t>hrs</a:t>
            </a:r>
            <a:r>
              <a:rPr lang="en-US" dirty="0" smtClean="0">
                <a:solidFill>
                  <a:srgbClr val="051BF1"/>
                </a:solidFill>
              </a:rPr>
              <a:t> = </a:t>
            </a:r>
            <a:r>
              <a:rPr lang="en-US" dirty="0" smtClean="0">
                <a:solidFill>
                  <a:srgbClr val="051BF1"/>
                </a:solidFill>
              </a:rPr>
              <a:t>0.5 </a:t>
            </a:r>
            <a:r>
              <a:rPr lang="en-US" dirty="0" smtClean="0">
                <a:solidFill>
                  <a:srgbClr val="051BF1"/>
                </a:solidFill>
              </a:rPr>
              <a:t>billion turns</a:t>
            </a:r>
          </a:p>
          <a:p>
            <a:pPr lvl="1"/>
            <a:r>
              <a:rPr lang="en-US" dirty="0" smtClean="0">
                <a:solidFill>
                  <a:srgbClr val="0F2D62"/>
                </a:solidFill>
              </a:rPr>
              <a:t>Only ~ 1 billion protons die in collisions per second</a:t>
            </a:r>
          </a:p>
          <a:p>
            <a:r>
              <a:rPr lang="en-US" dirty="0" smtClean="0">
                <a:solidFill>
                  <a:srgbClr val="051BF1"/>
                </a:solidFill>
              </a:rPr>
              <a:t>Transverse </a:t>
            </a:r>
            <a:r>
              <a:rPr lang="en-US" dirty="0" err="1" smtClean="0">
                <a:solidFill>
                  <a:srgbClr val="051BF1"/>
                </a:solidFill>
              </a:rPr>
              <a:t>betatron</a:t>
            </a:r>
            <a:r>
              <a:rPr lang="en-US" dirty="0" smtClean="0">
                <a:solidFill>
                  <a:srgbClr val="051BF1"/>
                </a:solidFill>
              </a:rPr>
              <a:t> oscillations ~60 times/revolution:</a:t>
            </a:r>
          </a:p>
          <a:p>
            <a:pPr lvl="1"/>
            <a:r>
              <a:rPr lang="en-US" dirty="0" smtClean="0"/>
              <a:t>Also called </a:t>
            </a:r>
            <a:r>
              <a:rPr lang="en-US" i="1" dirty="0" err="1" smtClean="0"/>
              <a:t>betatron</a:t>
            </a:r>
            <a:r>
              <a:rPr lang="en-US" i="1" dirty="0" smtClean="0"/>
              <a:t> oscillations</a:t>
            </a:r>
          </a:p>
          <a:p>
            <a:pPr lvl="1"/>
            <a:r>
              <a:rPr lang="en-US" dirty="0" err="1" smtClean="0"/>
              <a:t>Rms</a:t>
            </a:r>
            <a:r>
              <a:rPr lang="en-US" dirty="0" smtClean="0"/>
              <a:t> amplitude = beam size </a:t>
            </a:r>
          </a:p>
          <a:p>
            <a:pPr lvl="1"/>
            <a:r>
              <a:rPr lang="en-US" dirty="0" smtClean="0"/>
              <a:t>200-300 micron in arcs, </a:t>
            </a:r>
            <a:r>
              <a:rPr lang="en-US" dirty="0" smtClean="0"/>
              <a:t>13 </a:t>
            </a:r>
            <a:r>
              <a:rPr lang="en-US" dirty="0" smtClean="0"/>
              <a:t>micron at IPs</a:t>
            </a:r>
          </a:p>
          <a:p>
            <a:pPr lvl="1"/>
            <a:r>
              <a:rPr lang="en-US" dirty="0" smtClean="0"/>
              <a:t>Angular divergence : ~2 </a:t>
            </a:r>
            <a:r>
              <a:rPr lang="en-US" dirty="0" err="1" smtClean="0"/>
              <a:t>microrad</a:t>
            </a:r>
            <a:r>
              <a:rPr lang="en-US" dirty="0" smtClean="0"/>
              <a:t> in arcs, 30 </a:t>
            </a:r>
            <a:r>
              <a:rPr lang="en-US" dirty="0" err="1" smtClean="0"/>
              <a:t>microrads</a:t>
            </a:r>
            <a:r>
              <a:rPr lang="en-US" dirty="0" smtClean="0"/>
              <a:t> at IPs</a:t>
            </a:r>
          </a:p>
          <a:p>
            <a:r>
              <a:rPr lang="en-US" dirty="0" smtClean="0">
                <a:solidFill>
                  <a:srgbClr val="051BF1"/>
                </a:solidFill>
              </a:rPr>
              <a:t>Longitudinal oscillations – slow – </a:t>
            </a:r>
            <a:r>
              <a:rPr lang="en-US" dirty="0" smtClean="0">
                <a:solidFill>
                  <a:srgbClr val="051BF1"/>
                </a:solidFill>
              </a:rPr>
              <a:t>23 </a:t>
            </a:r>
            <a:r>
              <a:rPr lang="en-US" dirty="0" smtClean="0">
                <a:solidFill>
                  <a:srgbClr val="051BF1"/>
                </a:solidFill>
              </a:rPr>
              <a:t>Hz:</a:t>
            </a:r>
          </a:p>
          <a:p>
            <a:pPr lvl="1"/>
            <a:r>
              <a:rPr lang="en-US" dirty="0" smtClean="0"/>
              <a:t>Also called </a:t>
            </a:r>
            <a:r>
              <a:rPr lang="en-US" i="1" dirty="0" smtClean="0"/>
              <a:t>synchrotron oscillations</a:t>
            </a:r>
          </a:p>
          <a:p>
            <a:pPr lvl="1"/>
            <a:r>
              <a:rPr lang="en-US" dirty="0" smtClean="0"/>
              <a:t>Particles change positions in the bunch, </a:t>
            </a:r>
            <a:r>
              <a:rPr lang="en-US" dirty="0" err="1" smtClean="0"/>
              <a:t>rms</a:t>
            </a:r>
            <a:r>
              <a:rPr lang="en-US" dirty="0" smtClean="0"/>
              <a:t> bunch length ~8 cm</a:t>
            </a:r>
          </a:p>
          <a:p>
            <a:pPr lvl="1"/>
            <a:r>
              <a:rPr lang="en-US" dirty="0" smtClean="0"/>
              <a:t>Particle’s energies vary, too – </a:t>
            </a:r>
            <a:r>
              <a:rPr lang="en-US" dirty="0" err="1" smtClean="0"/>
              <a:t>rms</a:t>
            </a:r>
            <a:r>
              <a:rPr lang="en-US" dirty="0" smtClean="0"/>
              <a:t> 1 GeV (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E_rms</a:t>
            </a:r>
            <a:r>
              <a:rPr lang="en-US" dirty="0" smtClean="0"/>
              <a:t>=1.1e-4)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14400" y="808269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</a:t>
            </a:r>
            <a:r>
              <a:rPr lang="en-US" sz="1600" dirty="0" smtClean="0">
                <a:solidFill>
                  <a:srgbClr val="C00000"/>
                </a:solidFill>
              </a:rPr>
              <a:t>esign 2800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7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A381C06-5B33-4296-9D89-FB955C0A8226}" type="slidenum">
              <a:rPr lang="en-US" altLang="en-US" sz="1400">
                <a:latin typeface="Comic Sans MS" panose="030F0702030302020204" pitchFamily="66" charset="0"/>
              </a:rPr>
              <a:pPr eaLnBrk="1" hangingPunct="1"/>
              <a:t>31</a:t>
            </a:fld>
            <a:endParaRPr lang="en-US" altLang="en-US" sz="1400">
              <a:latin typeface="Comic Sans MS" panose="030F0702030302020204" pitchFamily="66" charset="0"/>
            </a:endParaRPr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8656"/>
            <a:ext cx="77724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T7: Proton’s Death in </a:t>
            </a:r>
            <a:r>
              <a:rPr lang="en-US" sz="3200" dirty="0" smtClean="0"/>
              <a:t>LHC (</a:t>
            </a:r>
            <a:r>
              <a:rPr lang="en-US" sz="3200" dirty="0" smtClean="0"/>
              <a:t>Luminosity)</a:t>
            </a:r>
            <a:endParaRPr lang="en-US" sz="3200" dirty="0" smtClean="0"/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279401" y="956673"/>
            <a:ext cx="366871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smtClean="0">
                <a:latin typeface="+mn-lt"/>
              </a:rPr>
              <a:t>The relationship of the beam to the rate </a:t>
            </a:r>
            <a:r>
              <a:rPr lang="en-US" altLang="en-US" sz="2400" dirty="0">
                <a:latin typeface="+mn-lt"/>
              </a:rPr>
              <a:t>of observed physics processes is given by the “Luminosity”</a:t>
            </a:r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4337050" y="1289050"/>
            <a:ext cx="808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  <a:latin typeface="+mn-lt"/>
              </a:rPr>
              <a:t>Rate</a:t>
            </a:r>
          </a:p>
        </p:txBody>
      </p:sp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7045325" y="2041525"/>
            <a:ext cx="1804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  <a:latin typeface="+mn-lt"/>
              </a:rPr>
              <a:t>Cross-section </a:t>
            </a:r>
            <a:r>
              <a:rPr lang="en-US" altLang="en-US" sz="1800">
                <a:solidFill>
                  <a:srgbClr val="CC0000"/>
                </a:solidFill>
                <a:latin typeface="+mn-lt"/>
              </a:rPr>
              <a:t>(“physics”)</a:t>
            </a:r>
          </a:p>
        </p:txBody>
      </p:sp>
      <p:sp>
        <p:nvSpPr>
          <p:cNvPr id="11272" name="Text Box 7"/>
          <p:cNvSpPr txBox="1">
            <a:spLocks noChangeArrowheads="1"/>
          </p:cNvSpPr>
          <p:nvPr/>
        </p:nvSpPr>
        <p:spPr bwMode="auto">
          <a:xfrm>
            <a:off x="4751388" y="2395538"/>
            <a:ext cx="1639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CC0000"/>
                </a:solidFill>
                <a:latin typeface="+mn-lt"/>
              </a:rPr>
              <a:t>“Luminosity”</a:t>
            </a:r>
            <a:endParaRPr lang="en-US" altLang="en-US" sz="2000">
              <a:latin typeface="+mn-lt"/>
            </a:endParaRPr>
          </a:p>
        </p:txBody>
      </p:sp>
      <p:sp>
        <p:nvSpPr>
          <p:cNvPr id="11273" name="Line 8"/>
          <p:cNvSpPr>
            <a:spLocks noChangeShapeType="1"/>
          </p:cNvSpPr>
          <p:nvPr/>
        </p:nvSpPr>
        <p:spPr bwMode="auto">
          <a:xfrm flipV="1">
            <a:off x="5988050" y="1808163"/>
            <a:ext cx="366713" cy="625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1274" name="Line 9"/>
          <p:cNvSpPr>
            <a:spLocks noChangeShapeType="1"/>
          </p:cNvSpPr>
          <p:nvPr/>
        </p:nvSpPr>
        <p:spPr bwMode="auto">
          <a:xfrm>
            <a:off x="5170488" y="1550988"/>
            <a:ext cx="266700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1275" name="Line 10"/>
          <p:cNvSpPr>
            <a:spLocks noChangeShapeType="1"/>
          </p:cNvSpPr>
          <p:nvPr/>
        </p:nvSpPr>
        <p:spPr bwMode="auto">
          <a:xfrm flipH="1" flipV="1">
            <a:off x="6861175" y="1892300"/>
            <a:ext cx="242888" cy="26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1276" name="Text Box 11"/>
          <p:cNvSpPr txBox="1">
            <a:spLocks noChangeArrowheads="1"/>
          </p:cNvSpPr>
          <p:nvPr/>
        </p:nvSpPr>
        <p:spPr bwMode="auto">
          <a:xfrm>
            <a:off x="3867150" y="2886075"/>
            <a:ext cx="4818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  <a:latin typeface="+mn-lt"/>
              </a:rPr>
              <a:t>Standard unit for Luminosity is cm</a:t>
            </a:r>
            <a:r>
              <a:rPr lang="en-US" altLang="en-US" sz="2000" baseline="30000">
                <a:solidFill>
                  <a:schemeClr val="accent2"/>
                </a:solidFill>
                <a:latin typeface="+mn-lt"/>
              </a:rPr>
              <a:t>-2</a:t>
            </a:r>
            <a:r>
              <a:rPr lang="en-US" altLang="en-US" sz="2000">
                <a:solidFill>
                  <a:schemeClr val="accent2"/>
                </a:solidFill>
                <a:latin typeface="+mn-lt"/>
              </a:rPr>
              <a:t>s</a:t>
            </a:r>
            <a:r>
              <a:rPr lang="en-US" altLang="en-US" sz="2000" baseline="30000">
                <a:solidFill>
                  <a:schemeClr val="accent2"/>
                </a:solidFill>
                <a:latin typeface="+mn-lt"/>
              </a:rPr>
              <a:t>-1</a:t>
            </a:r>
          </a:p>
        </p:txBody>
      </p:sp>
      <p:graphicFrame>
        <p:nvGraphicFramePr>
          <p:cNvPr id="11286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06131434"/>
              </p:ext>
            </p:extLst>
          </p:nvPr>
        </p:nvGraphicFramePr>
        <p:xfrm>
          <a:off x="5391150" y="1231900"/>
          <a:ext cx="1590675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0" name="Equation" r:id="rId3" imgW="507780" imgH="177723" progId="Equation.3">
                  <p:embed/>
                </p:oleObj>
              </mc:Choice>
              <mc:Fallback>
                <p:oleObj name="Equation" r:id="rId3" imgW="507780" imgH="17772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1150" y="1231900"/>
                        <a:ext cx="1590675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02637" y="3350663"/>
            <a:ext cx="893872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Example: total </a:t>
            </a:r>
            <a:r>
              <a:rPr lang="en-US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p-p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inelastic+elastic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cross section at 13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cme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~110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mbarn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58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inel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sz="2800" dirty="0" smtClean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ssd+40 el not seen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</a:p>
          <a:p>
            <a:r>
              <a:rPr lang="en-US" sz="2800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~30 </a:t>
            </a:r>
            <a:r>
              <a:rPr lang="en-US" sz="2800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interactions per crossing (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NB: pile up is only ~20! </a:t>
            </a:r>
            <a:r>
              <a:rPr lang="en-US" sz="2800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) x </a:t>
            </a:r>
          </a:p>
          <a:p>
            <a:r>
              <a:rPr lang="en-US" sz="2800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40,000,000 collision/sec= </a:t>
            </a:r>
            <a:r>
              <a:rPr lang="en-US" sz="2800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1.1B </a:t>
            </a:r>
            <a:r>
              <a:rPr lang="en-US" sz="2800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protons leave each beam every second</a:t>
            </a:r>
            <a:endParaRPr lang="en-US" sz="2800" dirty="0" smtClean="0">
              <a:solidFill>
                <a:srgbClr val="0F2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lifetime due to such “Burn up”  </a:t>
            </a:r>
            <a:r>
              <a:rPr lang="en-US" sz="2800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T=N/(</a:t>
            </a:r>
            <a:r>
              <a:rPr lang="en-US" sz="2800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</a:t>
            </a:r>
            <a:r>
              <a:rPr lang="en-US" sz="2800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800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dt</a:t>
            </a:r>
            <a:r>
              <a:rPr lang="en-US" sz="2800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)=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2.5e14 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protons/(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1.1e9/s</a:t>
            </a:r>
            <a:r>
              <a:rPr lang="en-US" sz="2800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=63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hours </a:t>
            </a:r>
          </a:p>
        </p:txBody>
      </p:sp>
    </p:spTree>
    <p:extLst>
      <p:ext uri="{BB962C8B-B14F-4D97-AF65-F5344CB8AC3E}">
        <p14:creationId xmlns:p14="http://schemas.microsoft.com/office/powerpoint/2010/main" val="32981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Luminosity lifetime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87A23F-BAF2-40F7-981E-A4E481A32A38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2837" y="780682"/>
            <a:ext cx="8834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Take into account two </a:t>
            </a:r>
            <a:r>
              <a:rPr lang="en-US" dirty="0" smtClean="0">
                <a:solidFill>
                  <a:srgbClr val="C00000"/>
                </a:solidFill>
              </a:rPr>
              <a:t>IPs (</a:t>
            </a:r>
            <a:r>
              <a:rPr lang="en-US" sz="2400" dirty="0" smtClean="0">
                <a:solidFill>
                  <a:srgbClr val="C00000"/>
                </a:solidFill>
              </a:rPr>
              <a:t>ATLAS</a:t>
            </a:r>
            <a:r>
              <a:rPr lang="en-US" sz="2400" dirty="0" smtClean="0">
                <a:solidFill>
                  <a:srgbClr val="C00000"/>
                </a:solidFill>
              </a:rPr>
              <a:t>, CMS and </a:t>
            </a:r>
            <a:r>
              <a:rPr lang="en-US" sz="2400" dirty="0" smtClean="0">
                <a:solidFill>
                  <a:srgbClr val="C00000"/>
                </a:solidFill>
              </a:rPr>
              <a:t>3% </a:t>
            </a:r>
            <a:r>
              <a:rPr lang="en-US" sz="2400" dirty="0" err="1" smtClean="0">
                <a:solidFill>
                  <a:srgbClr val="C00000"/>
                </a:solidFill>
              </a:rPr>
              <a:t>LHCb</a:t>
            </a:r>
            <a:r>
              <a:rPr lang="en-US" dirty="0" smtClean="0">
                <a:solidFill>
                  <a:srgbClr val="C00000"/>
                </a:solidFill>
              </a:rPr>
              <a:t>) 1/64+1/64 hrs</a:t>
            </a:r>
            <a:r>
              <a:rPr lang="en-US" baseline="30000" dirty="0" smtClean="0">
                <a:solidFill>
                  <a:srgbClr val="C00000"/>
                </a:solidFill>
              </a:rPr>
              <a:t>-1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Take into account beam gas 1/110</a:t>
            </a:r>
            <a:r>
              <a:rPr lang="en-US" dirty="0" smtClean="0">
                <a:solidFill>
                  <a:srgbClr val="C00000"/>
                </a:solidFill>
              </a:rPr>
              <a:t>hrs</a:t>
            </a:r>
            <a:r>
              <a:rPr lang="en-US" baseline="30000" dirty="0" smtClean="0">
                <a:solidFill>
                  <a:srgbClr val="C00000"/>
                </a:solidFill>
              </a:rPr>
              <a:t>-1</a:t>
            </a:r>
            <a:r>
              <a:rPr lang="en-US" sz="2400" dirty="0" smtClean="0">
                <a:solidFill>
                  <a:srgbClr val="C00000"/>
                </a:solidFill>
              </a:rPr>
              <a:t>  and that </a:t>
            </a:r>
            <a:r>
              <a:rPr 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Lumi~N^2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x2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6" name="Picture 5" descr="lumilifetime_51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89" y="1719520"/>
            <a:ext cx="7491926" cy="503457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1799303" y="2399071"/>
            <a:ext cx="3805084" cy="3726426"/>
          </a:xfrm>
          <a:prstGeom prst="line">
            <a:avLst/>
          </a:prstGeom>
          <a:ln w="9525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572000" y="2399071"/>
            <a:ext cx="36354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2x(1/64+1/64 + 1/110) hrs</a:t>
            </a:r>
            <a:r>
              <a:rPr lang="en-US" baseline="30000" dirty="0" smtClean="0">
                <a:solidFill>
                  <a:srgbClr val="7030A0"/>
                </a:solidFill>
              </a:rPr>
              <a:t>-1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=8%/</a:t>
            </a:r>
            <a:r>
              <a:rPr lang="en-US" dirty="0" err="1" smtClean="0">
                <a:solidFill>
                  <a:srgbClr val="7030A0"/>
                </a:solidFill>
              </a:rPr>
              <a:t>hr</a:t>
            </a:r>
            <a:r>
              <a:rPr lang="en-US" dirty="0" smtClean="0">
                <a:solidFill>
                  <a:srgbClr val="7030A0"/>
                </a:solidFill>
              </a:rPr>
              <a:t> (12.5 </a:t>
            </a:r>
            <a:r>
              <a:rPr lang="en-US" dirty="0" err="1" smtClean="0">
                <a:solidFill>
                  <a:srgbClr val="7030A0"/>
                </a:solidFill>
              </a:rPr>
              <a:t>hrs</a:t>
            </a:r>
            <a:r>
              <a:rPr lang="en-US" dirty="0" smtClean="0">
                <a:solidFill>
                  <a:srgbClr val="7030A0"/>
                </a:solidFill>
              </a:rPr>
              <a:t> lifetime)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903406" y="3230068"/>
            <a:ext cx="1858297" cy="1032216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57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58" y="117821"/>
            <a:ext cx="7769225" cy="765175"/>
          </a:xfrm>
        </p:spPr>
        <p:txBody>
          <a:bodyPr/>
          <a:lstStyle/>
          <a:p>
            <a:r>
              <a:rPr lang="en-US" sz="3200" dirty="0" smtClean="0"/>
              <a:t>Peak </a:t>
            </a:r>
            <a:r>
              <a:rPr lang="en-US" sz="3200" dirty="0" smtClean="0"/>
              <a:t>luminosity: design 1e34 reached!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87A23F-BAF2-40F7-981E-A4E481A32A38}" type="slidenum">
              <a:rPr lang="en-US" smtClean="0"/>
              <a:t>33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2400" y="1219200"/>
            <a:ext cx="4953000" cy="3810000"/>
            <a:chOff x="368300" y="850900"/>
            <a:chExt cx="8402360" cy="6180456"/>
          </a:xfrm>
        </p:grpSpPr>
        <p:pic>
          <p:nvPicPr>
            <p:cNvPr id="4" name="Picture 3" descr="Screen Shot 2016-08-07 at 11.02.13 P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00" y="850900"/>
              <a:ext cx="8395283" cy="5131156"/>
            </a:xfrm>
            <a:prstGeom prst="rect">
              <a:avLst/>
            </a:prstGeom>
          </p:spPr>
        </p:pic>
        <p:pic>
          <p:nvPicPr>
            <p:cNvPr id="5" name="Picture 4" descr="Screen Shot 2016-08-07 at 11.03.14 P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234" y="6078790"/>
              <a:ext cx="7582426" cy="952566"/>
            </a:xfrm>
            <a:prstGeom prst="rect">
              <a:avLst/>
            </a:prstGeom>
          </p:spPr>
        </p:pic>
      </p:grpSp>
      <p:cxnSp>
        <p:nvCxnSpPr>
          <p:cNvPr id="7" name="Straight Arrow Connector 6"/>
          <p:cNvCxnSpPr/>
          <p:nvPr/>
        </p:nvCxnSpPr>
        <p:spPr>
          <a:xfrm flipV="1">
            <a:off x="3505200" y="3657600"/>
            <a:ext cx="0" cy="1828800"/>
          </a:xfrm>
          <a:prstGeom prst="straightConnector1">
            <a:avLst/>
          </a:prstGeom>
          <a:ln w="38100">
            <a:solidFill>
              <a:srgbClr val="051B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00400" y="5486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</a:t>
            </a:r>
            <a:r>
              <a:rPr lang="en-US" b="1" baseline="30000" dirty="0" smtClean="0">
                <a:solidFill>
                  <a:srgbClr val="FF0000"/>
                </a:solidFill>
              </a:rPr>
              <a:t>34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340888" y="3408013"/>
            <a:ext cx="916912" cy="8223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5257800" y="987841"/>
            <a:ext cx="3886200" cy="3124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(8 </a:t>
            </a:r>
            <a:r>
              <a:rPr lang="en-US" dirty="0" err="1" smtClean="0"/>
              <a:t>yrs</a:t>
            </a:r>
            <a:r>
              <a:rPr lang="en-US" dirty="0" smtClean="0"/>
              <a:t> after start up, 6 </a:t>
            </a:r>
            <a:r>
              <a:rPr lang="en-US" dirty="0" err="1" smtClean="0"/>
              <a:t>yrs</a:t>
            </a:r>
            <a:r>
              <a:rPr lang="en-US" dirty="0" smtClean="0"/>
              <a:t> after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lumi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No of bunches ~2100 due to SPS </a:t>
            </a:r>
            <a:r>
              <a:rPr lang="en-US" sz="2000" dirty="0" smtClean="0">
                <a:solidFill>
                  <a:srgbClr val="FF0000"/>
                </a:solidFill>
              </a:rPr>
              <a:t>beam </a:t>
            </a:r>
            <a:r>
              <a:rPr lang="en-US" sz="2000" dirty="0" smtClean="0">
                <a:solidFill>
                  <a:srgbClr val="FF0000"/>
                </a:solidFill>
              </a:rPr>
              <a:t>dump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6.5TeV -8% off design</a:t>
            </a:r>
          </a:p>
          <a:p>
            <a:pPr lvl="1"/>
            <a:r>
              <a:rPr lang="en-US" sz="2000" dirty="0"/>
              <a:t>25 ns beam - nominal </a:t>
            </a:r>
            <a:r>
              <a:rPr lang="en-US" sz="2000" dirty="0" smtClean="0"/>
              <a:t>bunches ~1.2e11 p/bunch </a:t>
            </a:r>
            <a:endParaRPr lang="en-US" sz="2000" dirty="0"/>
          </a:p>
          <a:p>
            <a:pPr lvl="1"/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6172200"/>
            <a:ext cx="8610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8000"/>
                </a:solidFill>
              </a:rPr>
              <a:t>LHCb</a:t>
            </a:r>
            <a:r>
              <a:rPr lang="en-US" sz="2000" b="1" dirty="0">
                <a:solidFill>
                  <a:srgbClr val="008000"/>
                </a:solidFill>
              </a:rPr>
              <a:t> and </a:t>
            </a:r>
            <a:r>
              <a:rPr lang="en-US" sz="2000" b="1" dirty="0" smtClean="0">
                <a:solidFill>
                  <a:srgbClr val="008000"/>
                </a:solidFill>
              </a:rPr>
              <a:t>ALICE: </a:t>
            </a:r>
            <a:r>
              <a:rPr lang="en-US" sz="2000" b="1" dirty="0">
                <a:solidFill>
                  <a:srgbClr val="008000"/>
                </a:solidFill>
              </a:rPr>
              <a:t>levelled </a:t>
            </a:r>
            <a:r>
              <a:rPr lang="en-US" sz="2000" b="1" dirty="0" smtClean="0">
                <a:solidFill>
                  <a:srgbClr val="008000"/>
                </a:solidFill>
              </a:rPr>
              <a:t>operation at 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r>
              <a:rPr lang="en-US" sz="2000" b="1" dirty="0" smtClean="0">
                <a:solidFill>
                  <a:srgbClr val="008000"/>
                </a:solidFill>
              </a:rPr>
              <a:t>~</a:t>
            </a:r>
            <a:r>
              <a:rPr lang="en-US" sz="2000" b="1" dirty="0" smtClean="0">
                <a:solidFill>
                  <a:srgbClr val="008000"/>
                </a:solidFill>
              </a:rPr>
              <a:t>3x10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32</a:t>
            </a:r>
            <a:r>
              <a:rPr lang="en-US" sz="2000" b="1" dirty="0" smtClean="0">
                <a:solidFill>
                  <a:srgbClr val="008000"/>
                </a:solidFill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and </a:t>
            </a:r>
            <a:r>
              <a:rPr lang="en-US" sz="2000" b="1" dirty="0" smtClean="0">
                <a:solidFill>
                  <a:srgbClr val="008000"/>
                </a:solidFill>
              </a:rPr>
              <a:t>~2x10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30</a:t>
            </a:r>
            <a:r>
              <a:rPr lang="en-US" sz="2000" b="1" dirty="0" smtClean="0">
                <a:solidFill>
                  <a:srgbClr val="008000"/>
                </a:solidFill>
              </a:rPr>
              <a:t> cm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-2</a:t>
            </a:r>
            <a:r>
              <a:rPr lang="en-US" sz="2000" b="1" dirty="0" smtClean="0">
                <a:solidFill>
                  <a:srgbClr val="008000"/>
                </a:solidFill>
              </a:rPr>
              <a:t>s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-1</a:t>
            </a:r>
            <a:r>
              <a:rPr lang="en-US" sz="2000" b="1" dirty="0" smtClean="0">
                <a:solidFill>
                  <a:srgbClr val="008000"/>
                </a:solidFill>
              </a:rPr>
              <a:t> respectively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257801" y="3953922"/>
            <a:ext cx="3810000" cy="3124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But: </a:t>
            </a:r>
            <a:r>
              <a:rPr lang="en-US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emittance from injectors (2.9 vs 3.5 um)</a:t>
            </a:r>
          </a:p>
          <a:p>
            <a:r>
              <a:rPr lang="en-US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Squeeze harder in ATLAS and CMS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beta* = 40 cm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cf. 80 cm in 2015, 55 cm design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002973" y="3341077"/>
            <a:ext cx="3151689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39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34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844"/>
            <a:ext cx="9172208" cy="656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9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Lucio Rossi – Fermilab Seminar 19Apr 07 - </a:t>
            </a:r>
            <a:fld id="{14C30300-C1FD-4E2A-80DE-71DB429EAE8F}" type="slidenum">
              <a:rPr lang="en-US" altLang="en-US"/>
              <a:pPr/>
              <a:t>35</a:t>
            </a:fld>
            <a:endParaRPr lang="en-US" altLang="en-US"/>
          </a:p>
        </p:txBody>
      </p:sp>
      <p:grpSp>
        <p:nvGrpSpPr>
          <p:cNvPr id="407554" name="Group 2"/>
          <p:cNvGrpSpPr>
            <a:grpSpLocks/>
          </p:cNvGrpSpPr>
          <p:nvPr/>
        </p:nvGrpSpPr>
        <p:grpSpPr bwMode="auto">
          <a:xfrm>
            <a:off x="685800" y="1219200"/>
            <a:ext cx="7391400" cy="4800600"/>
            <a:chOff x="432" y="380"/>
            <a:chExt cx="4896" cy="3220"/>
          </a:xfrm>
        </p:grpSpPr>
        <p:pic>
          <p:nvPicPr>
            <p:cNvPr id="407555" name="Picture 3" descr="storede-vs-moment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80"/>
              <a:ext cx="4896" cy="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7556" name="Line 4"/>
            <p:cNvSpPr>
              <a:spLocks noChangeShapeType="1"/>
            </p:cNvSpPr>
            <p:nvPr/>
          </p:nvSpPr>
          <p:spPr bwMode="auto">
            <a:xfrm>
              <a:off x="1248" y="1872"/>
              <a:ext cx="37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557" name="Line 5"/>
            <p:cNvSpPr>
              <a:spLocks noChangeShapeType="1"/>
            </p:cNvSpPr>
            <p:nvPr/>
          </p:nvSpPr>
          <p:spPr bwMode="auto">
            <a:xfrm>
              <a:off x="1248" y="768"/>
              <a:ext cx="37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558" name="AutoShape 6"/>
            <p:cNvSpPr>
              <a:spLocks noChangeArrowheads="1"/>
            </p:cNvSpPr>
            <p:nvPr/>
          </p:nvSpPr>
          <p:spPr bwMode="auto">
            <a:xfrm>
              <a:off x="1824" y="768"/>
              <a:ext cx="240" cy="1104"/>
            </a:xfrm>
            <a:prstGeom prst="upArrow">
              <a:avLst>
                <a:gd name="adj1" fmla="val 50000"/>
                <a:gd name="adj2" fmla="val 11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7559" name="Rectangle 7"/>
          <p:cNvSpPr>
            <a:spLocks noChangeArrowheads="1"/>
          </p:cNvSpPr>
          <p:nvPr/>
        </p:nvSpPr>
        <p:spPr bwMode="auto">
          <a:xfrm>
            <a:off x="457200" y="5943600"/>
            <a:ext cx="815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800" i="1">
                <a:latin typeface="Book Antiqua" panose="02040602050305030304" pitchFamily="18" charset="0"/>
              </a:rPr>
              <a:t>The LHC beam energy is 350 MJ. Already at injection the beam can damage a magnet. </a:t>
            </a:r>
          </a:p>
        </p:txBody>
      </p:sp>
      <p:sp>
        <p:nvSpPr>
          <p:cNvPr id="407560" name="Rectangle 8"/>
          <p:cNvSpPr>
            <a:spLocks noChangeArrowheads="1"/>
          </p:cNvSpPr>
          <p:nvPr/>
        </p:nvSpPr>
        <p:spPr bwMode="auto">
          <a:xfrm>
            <a:off x="457200" y="30163"/>
            <a:ext cx="8229600" cy="111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000">
                <a:solidFill>
                  <a:srgbClr val="FFFFFF"/>
                </a:solidFill>
                <a:latin typeface="Felix Titling" panose="04060505060202020A04" pitchFamily="82" charset="0"/>
              </a:defRPr>
            </a:lvl1pPr>
            <a:lvl2pPr algn="ctr">
              <a:defRPr sz="3000">
                <a:solidFill>
                  <a:srgbClr val="FFFFFF"/>
                </a:solidFill>
                <a:latin typeface="Felix Titling" panose="04060505060202020A04" pitchFamily="82" charset="0"/>
              </a:defRPr>
            </a:lvl2pPr>
            <a:lvl3pPr algn="ctr">
              <a:defRPr sz="3000">
                <a:solidFill>
                  <a:srgbClr val="FFFFFF"/>
                </a:solidFill>
                <a:latin typeface="Felix Titling" panose="04060505060202020A04" pitchFamily="82" charset="0"/>
              </a:defRPr>
            </a:lvl3pPr>
            <a:lvl4pPr algn="ctr">
              <a:defRPr sz="3000">
                <a:solidFill>
                  <a:srgbClr val="FFFFFF"/>
                </a:solidFill>
                <a:latin typeface="Felix Titling" panose="04060505060202020A04" pitchFamily="82" charset="0"/>
              </a:defRPr>
            </a:lvl4pPr>
            <a:lvl5pPr algn="ctr">
              <a:defRPr sz="3000">
                <a:solidFill>
                  <a:srgbClr val="FFFFFF"/>
                </a:solidFill>
                <a:latin typeface="Felix Titling" panose="04060505060202020A04" pitchFamily="82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Felix Titling" panose="04060505060202020A04" pitchFamily="82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Felix Titling" panose="04060505060202020A04" pitchFamily="82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Felix Titling" panose="04060505060202020A04" pitchFamily="82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Felix Titling" panose="04060505060202020A04" pitchFamily="82" charset="0"/>
              </a:defRPr>
            </a:lvl9pPr>
          </a:lstStyle>
          <a:p>
            <a:pPr eaLnBrk="1" hangingPunct="1"/>
            <a:r>
              <a:rPr lang="en-US" altLang="en-US" dirty="0"/>
              <a:t>The power of the LHC beams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 smtClean="0"/>
              <a:t>T8: </a:t>
            </a:r>
            <a:r>
              <a:rPr lang="en-US" sz="4000" dirty="0" smtClean="0"/>
              <a:t>Halo Collimation 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152400" y="745403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particles are not 100% contained! They diffuse! – need control !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01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522368" indent="-200911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803643" indent="-160729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125101" indent="-160729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1446558" indent="-160729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1768015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089473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2410930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2732387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C0402FBC-ED69-4714-B5C4-EBB8100FD9F6}" type="slidenum">
              <a:rPr lang="en-US" altLang="en-US" sz="914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rPr>
              <a:pPr eaLnBrk="1" hangingPunct="1"/>
              <a:t>36</a:t>
            </a:fld>
            <a:endParaRPr lang="en-US" altLang="en-US" sz="914">
              <a:solidFill>
                <a:schemeClr val="tx1"/>
              </a:solidFill>
              <a:latin typeface="Helvetica" panose="020B0604020202020204" pitchFamily="34" charset="0"/>
              <a:ea typeface="MS PGothic" panose="020B0600070205080204" pitchFamily="34" charset="-128"/>
              <a:sym typeface="Helvetica" panose="020B0604020202020204" pitchFamily="34" charset="0"/>
            </a:endParaRPr>
          </a:p>
        </p:txBody>
      </p:sp>
      <p:pic>
        <p:nvPicPr>
          <p:cNvPr id="757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525" y="0"/>
            <a:ext cx="102412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782" name="Group 9"/>
          <p:cNvGrpSpPr>
            <a:grpSpLocks/>
          </p:cNvGrpSpPr>
          <p:nvPr/>
        </p:nvGrpSpPr>
        <p:grpSpPr bwMode="auto">
          <a:xfrm>
            <a:off x="5206008" y="1156395"/>
            <a:ext cx="3795117" cy="1851794"/>
            <a:chOff x="0" y="0"/>
            <a:chExt cx="3400" cy="1659"/>
          </a:xfrm>
        </p:grpSpPr>
        <p:sp>
          <p:nvSpPr>
            <p:cNvPr id="75794" name="Line 5"/>
            <p:cNvSpPr>
              <a:spLocks noChangeShapeType="1"/>
            </p:cNvSpPr>
            <p:nvPr/>
          </p:nvSpPr>
          <p:spPr bwMode="auto">
            <a:xfrm flipH="1">
              <a:off x="0" y="283"/>
              <a:ext cx="1646" cy="13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1687"/>
            </a:p>
          </p:txBody>
        </p:sp>
        <p:grpSp>
          <p:nvGrpSpPr>
            <p:cNvPr id="75795" name="Group 8"/>
            <p:cNvGrpSpPr>
              <a:grpSpLocks/>
            </p:cNvGrpSpPr>
            <p:nvPr/>
          </p:nvGrpSpPr>
          <p:grpSpPr bwMode="auto">
            <a:xfrm>
              <a:off x="1672" y="0"/>
              <a:ext cx="1728" cy="596"/>
              <a:chOff x="0" y="0"/>
              <a:chExt cx="1728" cy="596"/>
            </a:xfrm>
          </p:grpSpPr>
          <p:sp>
            <p:nvSpPr>
              <p:cNvPr id="75796" name="Rectangle 6"/>
              <p:cNvSpPr>
                <a:spLocks/>
              </p:cNvSpPr>
              <p:nvPr/>
            </p:nvSpPr>
            <p:spPr bwMode="auto">
              <a:xfrm>
                <a:off x="15" y="4"/>
                <a:ext cx="1712" cy="59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2953"/>
              </a:p>
            </p:txBody>
          </p:sp>
          <p:sp>
            <p:nvSpPr>
              <p:cNvPr id="75797" name="Rectangle 7"/>
              <p:cNvSpPr>
                <a:spLocks/>
              </p:cNvSpPr>
              <p:nvPr/>
            </p:nvSpPr>
            <p:spPr bwMode="auto">
              <a:xfrm>
                <a:off x="0" y="0"/>
                <a:ext cx="1728" cy="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altLang="en-US" sz="1406" i="1">
                    <a:solidFill>
                      <a:srgbClr val="FF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  <a:sym typeface="Helvetica" panose="020B0604020202020204" pitchFamily="34" charset="0"/>
                  </a:rPr>
                  <a:t>Superconducting coil: 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altLang="en-US" sz="1406" i="1">
                    <a:solidFill>
                      <a:srgbClr val="FF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  <a:sym typeface="Helvetica" panose="020B0604020202020204" pitchFamily="34" charset="0"/>
                  </a:rPr>
                  <a:t>T = 1.9 K, quench limit  ~ 15mJ/cm</a:t>
                </a:r>
                <a:r>
                  <a:rPr lang="en-US" altLang="en-US" sz="1406" i="1" baseline="32000">
                    <a:solidFill>
                      <a:srgbClr val="FF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  <a:sym typeface="Helvetica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75783" name="Group 14"/>
          <p:cNvGrpSpPr>
            <a:grpSpLocks/>
          </p:cNvGrpSpPr>
          <p:nvPr/>
        </p:nvGrpSpPr>
        <p:grpSpPr bwMode="auto">
          <a:xfrm>
            <a:off x="4563071" y="3315147"/>
            <a:ext cx="4446984" cy="1435447"/>
            <a:chOff x="0" y="0"/>
            <a:chExt cx="3984" cy="1285"/>
          </a:xfrm>
        </p:grpSpPr>
        <p:grpSp>
          <p:nvGrpSpPr>
            <p:cNvPr id="75790" name="Group 12"/>
            <p:cNvGrpSpPr>
              <a:grpSpLocks/>
            </p:cNvGrpSpPr>
            <p:nvPr/>
          </p:nvGrpSpPr>
          <p:grpSpPr bwMode="auto">
            <a:xfrm>
              <a:off x="2256" y="693"/>
              <a:ext cx="1728" cy="592"/>
              <a:chOff x="0" y="0"/>
              <a:chExt cx="1728" cy="592"/>
            </a:xfrm>
          </p:grpSpPr>
          <p:sp>
            <p:nvSpPr>
              <p:cNvPr id="75792" name="Rectangle 10"/>
              <p:cNvSpPr>
                <a:spLocks/>
              </p:cNvSpPr>
              <p:nvPr/>
            </p:nvSpPr>
            <p:spPr bwMode="auto">
              <a:xfrm>
                <a:off x="8" y="0"/>
                <a:ext cx="1712" cy="59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2953"/>
              </a:p>
            </p:txBody>
          </p:sp>
          <p:sp>
            <p:nvSpPr>
              <p:cNvPr id="75793" name="Rectangle 11"/>
              <p:cNvSpPr>
                <a:spLocks/>
              </p:cNvSpPr>
              <p:nvPr/>
            </p:nvSpPr>
            <p:spPr bwMode="auto">
              <a:xfrm>
                <a:off x="0" y="84"/>
                <a:ext cx="1728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altLang="en-US" sz="1406" i="1">
                    <a:solidFill>
                      <a:srgbClr val="FF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  <a:sym typeface="Helvetica" panose="020B0604020202020204" pitchFamily="34" charset="0"/>
                  </a:rPr>
                  <a:t>Proton beam: </a:t>
                </a:r>
                <a:r>
                  <a:rPr lang="en-US" altLang="en-US" sz="1406" b="1" i="1">
                    <a:solidFill>
                      <a:srgbClr val="FF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  <a:sym typeface="Helvetica" panose="020B0604020202020204" pitchFamily="34" charset="0"/>
                  </a:rPr>
                  <a:t>145 MJ</a:t>
                </a:r>
                <a:endParaRPr lang="en-US" altLang="en-US" sz="1406" i="1">
                  <a:solidFill>
                    <a:srgbClr val="FF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endParaRP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altLang="en-US" sz="1406" i="1">
                    <a:solidFill>
                      <a:srgbClr val="FF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  <a:sym typeface="Helvetica" panose="020B0604020202020204" pitchFamily="34" charset="0"/>
                  </a:rPr>
                  <a:t>(design: </a:t>
                </a:r>
                <a:r>
                  <a:rPr lang="en-US" altLang="en-US" sz="1406" b="1" i="1">
                    <a:solidFill>
                      <a:srgbClr val="FF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  <a:sym typeface="Helvetica" panose="020B0604020202020204" pitchFamily="34" charset="0"/>
                  </a:rPr>
                  <a:t>362 MJ</a:t>
                </a:r>
                <a:r>
                  <a:rPr lang="en-US" altLang="en-US" sz="1406" i="1">
                    <a:solidFill>
                      <a:srgbClr val="FF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  <a:sym typeface="Helvetica" panose="020B0604020202020204" pitchFamily="34" charset="0"/>
                  </a:rPr>
                  <a:t>)</a:t>
                </a:r>
              </a:p>
            </p:txBody>
          </p:sp>
        </p:grpSp>
        <p:sp>
          <p:nvSpPr>
            <p:cNvPr id="75791" name="Line 13"/>
            <p:cNvSpPr>
              <a:spLocks noChangeShapeType="1"/>
            </p:cNvSpPr>
            <p:nvPr/>
          </p:nvSpPr>
          <p:spPr bwMode="auto">
            <a:xfrm rot="10800000">
              <a:off x="0" y="0"/>
              <a:ext cx="2208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1687"/>
            </a:p>
          </p:txBody>
        </p:sp>
      </p:grpSp>
      <p:grpSp>
        <p:nvGrpSpPr>
          <p:cNvPr id="75784" name="Group 19"/>
          <p:cNvGrpSpPr>
            <a:grpSpLocks/>
          </p:cNvGrpSpPr>
          <p:nvPr/>
        </p:nvGrpSpPr>
        <p:grpSpPr bwMode="auto">
          <a:xfrm>
            <a:off x="7081242" y="1857375"/>
            <a:ext cx="1928813" cy="2196703"/>
            <a:chOff x="0" y="0"/>
            <a:chExt cx="1728" cy="1968"/>
          </a:xfrm>
        </p:grpSpPr>
        <p:sp>
          <p:nvSpPr>
            <p:cNvPr id="75786" name="AutoShape 15"/>
            <p:cNvSpPr>
              <a:spLocks/>
            </p:cNvSpPr>
            <p:nvPr/>
          </p:nvSpPr>
          <p:spPr bwMode="auto">
            <a:xfrm rot="-5400000">
              <a:off x="-124" y="796"/>
              <a:ext cx="1968" cy="376"/>
            </a:xfrm>
            <a:prstGeom prst="leftRightArrow">
              <a:avLst>
                <a:gd name="adj1" fmla="val 32000"/>
                <a:gd name="adj2" fmla="val 93607"/>
              </a:avLst>
            </a:prstGeom>
            <a:solidFill>
              <a:schemeClr val="accent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en-US" altLang="en-US" sz="2953"/>
            </a:p>
          </p:txBody>
        </p:sp>
        <p:grpSp>
          <p:nvGrpSpPr>
            <p:cNvPr id="75787" name="Group 18"/>
            <p:cNvGrpSpPr>
              <a:grpSpLocks/>
            </p:cNvGrpSpPr>
            <p:nvPr/>
          </p:nvGrpSpPr>
          <p:grpSpPr bwMode="auto">
            <a:xfrm>
              <a:off x="0" y="688"/>
              <a:ext cx="1728" cy="592"/>
              <a:chOff x="0" y="0"/>
              <a:chExt cx="1728" cy="592"/>
            </a:xfrm>
          </p:grpSpPr>
          <p:sp>
            <p:nvSpPr>
              <p:cNvPr id="75788" name="Rectangle 16"/>
              <p:cNvSpPr>
                <a:spLocks/>
              </p:cNvSpPr>
              <p:nvPr/>
            </p:nvSpPr>
            <p:spPr bwMode="auto">
              <a:xfrm>
                <a:off x="8" y="0"/>
                <a:ext cx="1712" cy="59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2953"/>
              </a:p>
            </p:txBody>
          </p:sp>
          <p:sp>
            <p:nvSpPr>
              <p:cNvPr id="75789" name="Rectangle 17"/>
              <p:cNvSpPr>
                <a:spLocks/>
              </p:cNvSpPr>
              <p:nvPr/>
            </p:nvSpPr>
            <p:spPr bwMode="auto">
              <a:xfrm>
                <a:off x="0" y="84"/>
                <a:ext cx="1728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altLang="en-US" sz="1406" b="1" i="1">
                    <a:solidFill>
                      <a:srgbClr val="FF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  <a:sym typeface="Helvetica" panose="020B0604020202020204" pitchFamily="34" charset="0"/>
                  </a:rPr>
                  <a:t>Factor 9.7 x 10 </a:t>
                </a:r>
                <a:r>
                  <a:rPr lang="en-US" altLang="en-US" sz="1406" b="1" i="1" baseline="32000">
                    <a:solidFill>
                      <a:srgbClr val="FF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  <a:sym typeface="Helvetica" panose="020B0604020202020204" pitchFamily="34" charset="0"/>
                  </a:rPr>
                  <a:t>9</a:t>
                </a:r>
                <a:endParaRPr lang="en-US" altLang="en-US" sz="1406" b="1" i="1">
                  <a:solidFill>
                    <a:srgbClr val="FF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endParaRP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altLang="en-US" sz="1406" i="1">
                    <a:solidFill>
                      <a:srgbClr val="FF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  <a:sym typeface="Helvetica" panose="020B0604020202020204" pitchFamily="34" charset="0"/>
                  </a:rPr>
                  <a:t>Aperture: r = 17/22 mm</a:t>
                </a:r>
              </a:p>
            </p:txBody>
          </p:sp>
        </p:grpSp>
      </p:grpSp>
      <p:sp>
        <p:nvSpPr>
          <p:cNvPr id="19476" name="Rectangle 20"/>
          <p:cNvSpPr>
            <a:spLocks/>
          </p:cNvSpPr>
          <p:nvPr/>
        </p:nvSpPr>
        <p:spPr bwMode="auto">
          <a:xfrm>
            <a:off x="4366617" y="5429250"/>
            <a:ext cx="4598789" cy="1214438"/>
          </a:xfrm>
          <a:prstGeom prst="rect">
            <a:avLst/>
          </a:prstGeom>
          <a:solidFill>
            <a:srgbClr val="C1BA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1758" b="1">
                <a:solidFill>
                  <a:srgbClr val="0000FF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rPr>
              <a:t>LHC </a:t>
            </a:r>
            <a:r>
              <a:rPr lang="ja-JP" altLang="en-US" sz="1758" b="1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rPr>
              <a:t>“</a:t>
            </a:r>
            <a:r>
              <a:rPr lang="en-US" altLang="ja-JP" sz="1758" b="1">
                <a:solidFill>
                  <a:srgbClr val="0000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Run 1</a:t>
            </a:r>
            <a:r>
              <a:rPr lang="ja-JP" altLang="en-US" sz="1758" b="1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rPr>
              <a:t>”</a:t>
            </a:r>
            <a:r>
              <a:rPr lang="en-US" altLang="ja-JP" sz="1758" b="1">
                <a:solidFill>
                  <a:srgbClr val="0000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2010-2013: No quench with circulating beam, with stored energies up to 70 times of previous state-of-the-art!</a:t>
            </a:r>
            <a:endParaRPr lang="en-US" altLang="en-US" sz="1758" b="1">
              <a:solidFill>
                <a:srgbClr val="0000FF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7036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6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522368" indent="-200911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803643" indent="-160729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125101" indent="-160729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1446558" indent="-160729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1768015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089473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2410930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2732387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5697B4D6-7A40-4B9E-B824-3201B26CE78E}" type="slidenum">
              <a:rPr lang="en-US" altLang="en-US" sz="914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pPr eaLnBrk="1" hangingPunct="1"/>
              <a:t>37</a:t>
            </a:fld>
            <a:endParaRPr lang="en-US" altLang="en-US" sz="914">
              <a:solidFill>
                <a:schemeClr val="tx1"/>
              </a:solidFill>
              <a:latin typeface="Helvetica" pitchFamily="34" charset="0"/>
              <a:ea typeface="MS PGothic" panose="020B0600070205080204" pitchFamily="34" charset="-128"/>
              <a:sym typeface="Helvetica" pitchFamily="34" charset="0"/>
            </a:endParaRPr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750094" y="17859"/>
            <a:ext cx="7625953" cy="669727"/>
          </a:xfrm>
        </p:spPr>
        <p:txBody>
          <a:bodyPr/>
          <a:lstStyle/>
          <a:p>
            <a:pPr eaLnBrk="1" hangingPunct="1">
              <a:defRPr/>
            </a:pPr>
            <a:r>
              <a:rPr lang="en-US" sz="3094" dirty="0">
                <a:sym typeface="Helvetica" charset="0"/>
              </a:rPr>
              <a:t>LHC </a:t>
            </a:r>
            <a:r>
              <a:rPr lang="en-US" sz="3094" dirty="0" smtClean="0">
                <a:sym typeface="Helvetica" charset="0"/>
              </a:rPr>
              <a:t>collimation</a:t>
            </a:r>
            <a:r>
              <a:rPr lang="en-US" sz="3094" dirty="0">
                <a:sym typeface="Helvetica" charset="0"/>
              </a:rPr>
              <a:t> </a:t>
            </a:r>
            <a:r>
              <a:rPr lang="en-US" sz="3094" dirty="0" smtClean="0">
                <a:sym typeface="Helvetica" charset="0"/>
              </a:rPr>
              <a:t>system</a:t>
            </a:r>
            <a:endParaRPr lang="en-US" sz="3094" dirty="0">
              <a:sym typeface="Helvetica" charset="0"/>
            </a:endParaRP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" y="1903895"/>
            <a:ext cx="8504411" cy="266104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/>
          </p:cNvSpPr>
          <p:nvPr/>
        </p:nvSpPr>
        <p:spPr bwMode="auto">
          <a:xfrm>
            <a:off x="269564" y="2151261"/>
            <a:ext cx="8751094" cy="263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81000" indent="-381000" eaLnBrk="0" hangingPunct="0"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120000"/>
              </a:lnSpc>
              <a:buSzPct val="124000"/>
              <a:buFontTx/>
              <a:buBlip>
                <a:blip r:embed="rId3"/>
              </a:buBlip>
            </a:pPr>
            <a:r>
              <a:rPr lang="en-US" altLang="en-US" sz="1898" dirty="0" smtClean="0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LHC has </a:t>
            </a:r>
            <a:r>
              <a:rPr lang="en-US" altLang="en-US" sz="1898" b="1" dirty="0">
                <a:solidFill>
                  <a:srgbClr val="0000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complex</a:t>
            </a:r>
            <a:r>
              <a:rPr lang="en-US" altLang="en-US" sz="1898" dirty="0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 and </a:t>
            </a:r>
            <a:r>
              <a:rPr lang="en-US" altLang="en-US" sz="1898" b="1" dirty="0">
                <a:solidFill>
                  <a:srgbClr val="0000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distributed collimation</a:t>
            </a:r>
            <a:r>
              <a:rPr lang="en-US" altLang="en-US" sz="1898" dirty="0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 </a:t>
            </a:r>
            <a:r>
              <a:rPr lang="en-US" altLang="en-US" sz="1898" dirty="0" smtClean="0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system of &gt;100 collimators</a:t>
            </a:r>
            <a:r>
              <a:rPr lang="en-US" altLang="en-US" sz="1828" dirty="0">
                <a:solidFill>
                  <a:schemeClr val="tx1"/>
                </a:solidFill>
                <a:latin typeface="Helvetica" pitchFamily="34" charset="0"/>
                <a:sym typeface="Helvetica" pitchFamily="34" charset="0"/>
              </a:rPr>
              <a:t/>
            </a:r>
            <a:br>
              <a:rPr lang="en-US" altLang="en-US" sz="1828" dirty="0">
                <a:solidFill>
                  <a:schemeClr val="tx1"/>
                </a:solidFill>
                <a:latin typeface="Helvetica" pitchFamily="34" charset="0"/>
                <a:sym typeface="Helvetica" pitchFamily="34" charset="0"/>
              </a:rPr>
            </a:br>
            <a:r>
              <a:rPr lang="en-US" altLang="en-US" sz="1617" i="1" dirty="0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	→ </a:t>
            </a:r>
            <a:r>
              <a:rPr lang="en-US" altLang="en-US" sz="1617" i="1" dirty="0" smtClean="0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several stages to  protects LHC components as well as detectors</a:t>
            </a:r>
          </a:p>
          <a:p>
            <a:pPr algn="l" eaLnBrk="1" hangingPunct="1">
              <a:lnSpc>
                <a:spcPct val="120000"/>
              </a:lnSpc>
              <a:buSzPct val="124000"/>
              <a:buFontTx/>
              <a:buBlip>
                <a:blip r:embed="rId3"/>
              </a:buBlip>
            </a:pPr>
            <a:endParaRPr lang="en-US" altLang="en-US" sz="1617" i="1" dirty="0">
              <a:solidFill>
                <a:schemeClr val="tx1"/>
              </a:solidFill>
              <a:latin typeface="Helvetica" pitchFamily="34" charset="0"/>
              <a:ea typeface="MS PGothic" panose="020B0600070205080204" pitchFamily="34" charset="-128"/>
              <a:sym typeface="Helvetica" pitchFamily="34" charset="0"/>
            </a:endParaRPr>
          </a:p>
          <a:p>
            <a:pPr algn="l" eaLnBrk="1" hangingPunct="1">
              <a:lnSpc>
                <a:spcPct val="120000"/>
              </a:lnSpc>
              <a:buSzPct val="124000"/>
              <a:buFontTx/>
              <a:buBlip>
                <a:blip r:embed="rId3"/>
              </a:buBlip>
            </a:pPr>
            <a:endParaRPr lang="en-US" altLang="en-US" sz="1617" i="1" dirty="0" smtClean="0">
              <a:solidFill>
                <a:schemeClr val="tx1"/>
              </a:solidFill>
              <a:latin typeface="Helvetica" pitchFamily="34" charset="0"/>
              <a:ea typeface="MS PGothic" panose="020B0600070205080204" pitchFamily="34" charset="-128"/>
              <a:sym typeface="Helvetica" pitchFamily="34" charset="0"/>
            </a:endParaRPr>
          </a:p>
          <a:p>
            <a:pPr algn="l" eaLnBrk="1" hangingPunct="1">
              <a:lnSpc>
                <a:spcPct val="120000"/>
              </a:lnSpc>
              <a:buSzPct val="124000"/>
              <a:buFontTx/>
              <a:buBlip>
                <a:blip r:embed="rId3"/>
              </a:buBlip>
            </a:pPr>
            <a:endParaRPr lang="en-US" altLang="en-US" sz="1617" i="1" dirty="0">
              <a:solidFill>
                <a:schemeClr val="tx1"/>
              </a:solidFill>
              <a:latin typeface="Helvetica" pitchFamily="34" charset="0"/>
              <a:ea typeface="MS PGothic" panose="020B0600070205080204" pitchFamily="34" charset="-128"/>
              <a:sym typeface="Helvetica" pitchFamily="34" charset="0"/>
            </a:endParaRPr>
          </a:p>
          <a:p>
            <a:pPr algn="l" eaLnBrk="1" hangingPunct="1">
              <a:lnSpc>
                <a:spcPct val="120000"/>
              </a:lnSpc>
              <a:buSzPct val="124000"/>
              <a:buFontTx/>
              <a:buBlip>
                <a:blip r:embed="rId3"/>
              </a:buBlip>
            </a:pPr>
            <a:endParaRPr lang="en-US" altLang="en-US" sz="1617" i="1" dirty="0" smtClean="0">
              <a:solidFill>
                <a:schemeClr val="tx1"/>
              </a:solidFill>
              <a:latin typeface="Helvetica" pitchFamily="34" charset="0"/>
              <a:ea typeface="MS PGothic" panose="020B0600070205080204" pitchFamily="34" charset="-128"/>
              <a:sym typeface="Helvetica" pitchFamily="34" charset="0"/>
            </a:endParaRPr>
          </a:p>
          <a:p>
            <a:pPr marL="0" indent="0" algn="l" eaLnBrk="1" hangingPunct="1">
              <a:lnSpc>
                <a:spcPct val="120000"/>
              </a:lnSpc>
              <a:buSzPct val="124000"/>
            </a:pPr>
            <a:endParaRPr lang="en-US" altLang="en-US" sz="1617" i="1" dirty="0" smtClean="0">
              <a:solidFill>
                <a:schemeClr val="tx1"/>
              </a:solidFill>
              <a:latin typeface="Helvetica" pitchFamily="34" charset="0"/>
              <a:ea typeface="MS PGothic" panose="020B0600070205080204" pitchFamily="34" charset="-128"/>
              <a:sym typeface="Helvetica" pitchFamily="34" charset="0"/>
            </a:endParaRPr>
          </a:p>
          <a:p>
            <a:pPr algn="l" eaLnBrk="1" hangingPunct="1">
              <a:lnSpc>
                <a:spcPct val="120000"/>
              </a:lnSpc>
              <a:buSzPct val="124000"/>
              <a:buFontTx/>
              <a:buBlip>
                <a:blip r:embed="rId3"/>
              </a:buBlip>
            </a:pPr>
            <a:endParaRPr lang="en-US" altLang="en-US" sz="1617" i="1" dirty="0">
              <a:solidFill>
                <a:schemeClr val="tx1"/>
              </a:solidFill>
              <a:latin typeface="Helvetica" pitchFamily="34" charset="0"/>
              <a:ea typeface="MS PGothic" panose="020B0600070205080204" pitchFamily="34" charset="-128"/>
              <a:sym typeface="Helvetica" pitchFamily="34" charset="0"/>
            </a:endParaRPr>
          </a:p>
          <a:p>
            <a:pPr algn="l" eaLnBrk="1" hangingPunct="1">
              <a:lnSpc>
                <a:spcPct val="120000"/>
              </a:lnSpc>
              <a:buSzPct val="124000"/>
              <a:buFontTx/>
              <a:buBlip>
                <a:blip r:embed="rId3"/>
              </a:buBlip>
            </a:pPr>
            <a:endParaRPr lang="en-US" altLang="en-US" sz="1617" i="1" dirty="0" smtClean="0">
              <a:solidFill>
                <a:schemeClr val="tx1"/>
              </a:solidFill>
              <a:latin typeface="Helvetica" pitchFamily="34" charset="0"/>
              <a:ea typeface="MS PGothic" panose="020B0600070205080204" pitchFamily="34" charset="-128"/>
              <a:sym typeface="Helvetica" pitchFamily="34" charset="0"/>
            </a:endParaRPr>
          </a:p>
          <a:p>
            <a:pPr algn="l" eaLnBrk="1" hangingPunct="1">
              <a:lnSpc>
                <a:spcPct val="120000"/>
              </a:lnSpc>
              <a:buSzPct val="124000"/>
              <a:buFontTx/>
              <a:buBlip>
                <a:blip r:embed="rId3"/>
              </a:buBlip>
            </a:pPr>
            <a:endParaRPr lang="en-US" altLang="en-US" sz="1617" i="1" dirty="0">
              <a:solidFill>
                <a:schemeClr val="tx1"/>
              </a:solidFill>
              <a:latin typeface="Helvetica" pitchFamily="34" charset="0"/>
              <a:ea typeface="MS PGothic" panose="020B0600070205080204" pitchFamily="34" charset="-128"/>
              <a:sym typeface="Helvetica" pitchFamily="34" charset="0"/>
            </a:endParaRPr>
          </a:p>
          <a:p>
            <a:pPr algn="l" eaLnBrk="1" hangingPunct="1">
              <a:lnSpc>
                <a:spcPct val="120000"/>
              </a:lnSpc>
              <a:buSzPct val="124000"/>
              <a:buFontTx/>
              <a:buBlip>
                <a:blip r:embed="rId3"/>
              </a:buBlip>
            </a:pPr>
            <a:endParaRPr lang="en-US" altLang="en-US" sz="1617" i="1" dirty="0" smtClean="0">
              <a:solidFill>
                <a:schemeClr val="tx1"/>
              </a:solidFill>
              <a:latin typeface="Helvetica" pitchFamily="34" charset="0"/>
              <a:ea typeface="MS PGothic" panose="020B0600070205080204" pitchFamily="34" charset="-128"/>
              <a:sym typeface="Helvetica" pitchFamily="34" charset="0"/>
            </a:endParaRPr>
          </a:p>
          <a:p>
            <a:pPr algn="l" eaLnBrk="1" hangingPunct="1">
              <a:lnSpc>
                <a:spcPct val="120000"/>
              </a:lnSpc>
              <a:buSzPct val="124000"/>
              <a:buFontTx/>
              <a:buBlip>
                <a:blip r:embed="rId3"/>
              </a:buBlip>
            </a:pPr>
            <a:endParaRPr lang="en-US" altLang="en-US" sz="1617" i="1" dirty="0">
              <a:solidFill>
                <a:schemeClr val="tx1"/>
              </a:solidFill>
              <a:latin typeface="Helvetica" pitchFamily="34" charset="0"/>
              <a:ea typeface="MS PGothic" panose="020B0600070205080204" pitchFamily="34" charset="-128"/>
              <a:sym typeface="Helvetica" pitchFamily="34" charset="0"/>
            </a:endParaRPr>
          </a:p>
          <a:p>
            <a:pPr marL="0" indent="0" algn="l" eaLnBrk="1" hangingPunct="1">
              <a:lnSpc>
                <a:spcPct val="120000"/>
              </a:lnSpc>
              <a:buSzPct val="124000"/>
            </a:pPr>
            <a:endParaRPr lang="en-US" altLang="en-US" sz="1617" i="1" dirty="0">
              <a:solidFill>
                <a:schemeClr val="tx1"/>
              </a:solidFill>
              <a:latin typeface="Helvetica" pitchFamily="34" charset="0"/>
              <a:ea typeface="MS PGothic" panose="020B0600070205080204" pitchFamily="34" charset="-128"/>
              <a:sym typeface="Helvetica" pitchFamily="34" charset="0"/>
            </a:endParaRPr>
          </a:p>
          <a:p>
            <a:pPr algn="l" eaLnBrk="1" hangingPunct="1">
              <a:lnSpc>
                <a:spcPct val="120000"/>
              </a:lnSpc>
              <a:buSzPct val="124000"/>
              <a:buFontTx/>
              <a:buBlip>
                <a:blip r:embed="rId3"/>
              </a:buBlip>
            </a:pPr>
            <a:r>
              <a:rPr lang="en-US" altLang="en-US" sz="1898" b="1" dirty="0">
                <a:solidFill>
                  <a:srgbClr val="0000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Collimation </a:t>
            </a:r>
            <a:r>
              <a:rPr lang="en-US" altLang="en-US" sz="1898" dirty="0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is designed to provide </a:t>
            </a:r>
            <a:r>
              <a:rPr lang="en-US" altLang="en-US" sz="1898" dirty="0">
                <a:solidFill>
                  <a:srgbClr val="0000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cleaning efficiencies &gt; 99.99%</a:t>
            </a:r>
            <a:r>
              <a:rPr lang="en-US" altLang="en-US" sz="1828" dirty="0">
                <a:solidFill>
                  <a:srgbClr val="0000FF"/>
                </a:solidFill>
                <a:latin typeface="Helvetica" pitchFamily="34" charset="0"/>
                <a:sym typeface="Helvetica" pitchFamily="34" charset="0"/>
              </a:rPr>
              <a:t/>
            </a:r>
            <a:br>
              <a:rPr lang="en-US" altLang="en-US" sz="1828" dirty="0">
                <a:solidFill>
                  <a:srgbClr val="0000FF"/>
                </a:solidFill>
                <a:latin typeface="Helvetica" pitchFamily="34" charset="0"/>
                <a:sym typeface="Helvetica" pitchFamily="34" charset="0"/>
              </a:rPr>
            </a:br>
            <a:r>
              <a:rPr lang="en-US" altLang="en-US" sz="1617" i="1" dirty="0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	→ need </a:t>
            </a:r>
            <a:r>
              <a:rPr lang="en-US" altLang="en-US" sz="1617" b="1" i="1" dirty="0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good statistical accuracy</a:t>
            </a:r>
            <a:r>
              <a:rPr lang="en-US" altLang="en-US" sz="1617" i="1" dirty="0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 at limiting loss locations;</a:t>
            </a:r>
            <a:br>
              <a:rPr lang="en-US" altLang="en-US" sz="1617" i="1" dirty="0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</a:br>
            <a:r>
              <a:rPr lang="en-US" altLang="en-US" sz="1617" i="1" dirty="0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	→ simulate only halo particles that interact with collimators, not the core.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784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522368" indent="-200911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803643" indent="-160729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125101" indent="-160729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1446558" indent="-160729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1768015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089473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2410930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2732387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E1A73908-0038-4D00-8C21-E648DA96AF4E}" type="slidenum">
              <a:rPr lang="en-US" altLang="en-US" sz="914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pPr eaLnBrk="1" hangingPunct="1"/>
              <a:t>38</a:t>
            </a:fld>
            <a:endParaRPr lang="en-US" altLang="en-US" sz="914">
              <a:solidFill>
                <a:schemeClr val="tx1"/>
              </a:solidFill>
              <a:latin typeface="Helvetica" pitchFamily="34" charset="0"/>
              <a:ea typeface="MS PGothic" panose="020B0600070205080204" pitchFamily="34" charset="-128"/>
              <a:sym typeface="Helvetica" pitchFamily="34" charset="0"/>
            </a:endParaRPr>
          </a:p>
        </p:txBody>
      </p:sp>
      <p:pic>
        <p:nvPicPr>
          <p:cNvPr id="77826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007" y="-3348"/>
            <a:ext cx="9679782" cy="79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Rectangle 4"/>
          <p:cNvSpPr>
            <a:spLocks/>
          </p:cNvSpPr>
          <p:nvPr/>
        </p:nvSpPr>
        <p:spPr bwMode="auto">
          <a:xfrm>
            <a:off x="-14108" y="88327"/>
            <a:ext cx="2437805" cy="115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3164" b="1" dirty="0">
                <a:solidFill>
                  <a:srgbClr val="FFFF00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The LHC collimator</a:t>
            </a:r>
          </a:p>
        </p:txBody>
      </p:sp>
      <p:sp>
        <p:nvSpPr>
          <p:cNvPr id="77830" name="Line 5"/>
          <p:cNvSpPr>
            <a:spLocks noChangeShapeType="1"/>
          </p:cNvSpPr>
          <p:nvPr/>
        </p:nvSpPr>
        <p:spPr bwMode="auto">
          <a:xfrm>
            <a:off x="4570884" y="4544095"/>
            <a:ext cx="0" cy="1150813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687"/>
          </a:p>
        </p:txBody>
      </p:sp>
      <p:sp>
        <p:nvSpPr>
          <p:cNvPr id="77831" name="Line 6"/>
          <p:cNvSpPr>
            <a:spLocks noChangeShapeType="1"/>
          </p:cNvSpPr>
          <p:nvPr/>
        </p:nvSpPr>
        <p:spPr bwMode="auto">
          <a:xfrm>
            <a:off x="4572000" y="1098352"/>
            <a:ext cx="0" cy="1563812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687"/>
          </a:p>
        </p:txBody>
      </p:sp>
      <p:sp>
        <p:nvSpPr>
          <p:cNvPr id="77832" name="Rectangle 7"/>
          <p:cNvSpPr>
            <a:spLocks/>
          </p:cNvSpPr>
          <p:nvPr/>
        </p:nvSpPr>
        <p:spPr bwMode="auto">
          <a:xfrm>
            <a:off x="4136678" y="5826259"/>
            <a:ext cx="798295" cy="25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109" b="1">
                <a:solidFill>
                  <a:srgbClr val="FF0000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BEAM</a:t>
            </a:r>
          </a:p>
        </p:txBody>
      </p:sp>
      <p:sp>
        <p:nvSpPr>
          <p:cNvPr id="77833" name="Line 8"/>
          <p:cNvSpPr>
            <a:spLocks noChangeShapeType="1"/>
          </p:cNvSpPr>
          <p:nvPr/>
        </p:nvSpPr>
        <p:spPr bwMode="auto">
          <a:xfrm>
            <a:off x="5906988" y="171897"/>
            <a:ext cx="1842865" cy="2417713"/>
          </a:xfrm>
          <a:prstGeom prst="line">
            <a:avLst/>
          </a:prstGeom>
          <a:noFill/>
          <a:ln w="38100">
            <a:solidFill>
              <a:srgbClr val="FFFFFF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687"/>
          </a:p>
        </p:txBody>
      </p:sp>
      <p:sp>
        <p:nvSpPr>
          <p:cNvPr id="77834" name="Rectangle 9"/>
          <p:cNvSpPr>
            <a:spLocks/>
          </p:cNvSpPr>
          <p:nvPr/>
        </p:nvSpPr>
        <p:spPr bwMode="auto">
          <a:xfrm rot="3122189">
            <a:off x="5633405" y="1066066"/>
            <a:ext cx="2654573" cy="3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2320">
                <a:solidFill>
                  <a:srgbClr val="FFFF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1.0m+0.2m tapering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8454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522368" indent="-200911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803643" indent="-160729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125101" indent="-160729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1446558" indent="-160729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1768015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089473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2410930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2732387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0D4ED295-F98E-43CC-AF28-B17DDA7707A1}" type="slidenum">
              <a:rPr lang="en-US" altLang="en-US" sz="914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pPr eaLnBrk="1" hangingPunct="1"/>
              <a:t>39</a:t>
            </a:fld>
            <a:endParaRPr lang="en-US" altLang="en-US" sz="914">
              <a:solidFill>
                <a:schemeClr val="tx1"/>
              </a:solidFill>
              <a:latin typeface="Helvetica" pitchFamily="34" charset="0"/>
              <a:ea typeface="MS PGothic" panose="020B0600070205080204" pitchFamily="34" charset="-128"/>
              <a:sym typeface="Helvetica" pitchFamily="34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ym typeface="Helvetica" charset="0"/>
              </a:rPr>
              <a:t>LHC Collimation System </a:t>
            </a:r>
            <a:r>
              <a:rPr lang="en-US" sz="3200" dirty="0">
                <a:sym typeface="Helvetica" charset="0"/>
              </a:rPr>
              <a:t>L</a:t>
            </a:r>
            <a:r>
              <a:rPr lang="en-US" sz="3200" dirty="0" smtClean="0">
                <a:sym typeface="Helvetica" charset="0"/>
              </a:rPr>
              <a:t>ayout</a:t>
            </a:r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11008" r="3270" b="11015"/>
          <a:stretch>
            <a:fillRect/>
          </a:stretch>
        </p:blipFill>
        <p:spPr bwMode="auto">
          <a:xfrm>
            <a:off x="2902148" y="705446"/>
            <a:ext cx="6241852" cy="601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3"/>
          <p:cNvSpPr>
            <a:spLocks/>
          </p:cNvSpPr>
          <p:nvPr/>
        </p:nvSpPr>
        <p:spPr bwMode="auto">
          <a:xfrm>
            <a:off x="18976" y="839391"/>
            <a:ext cx="283071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703"/>
              </a:spcBef>
            </a:pPr>
            <a:r>
              <a:rPr lang="en-US" altLang="en-US" sz="1477" b="1">
                <a:solidFill>
                  <a:srgbClr val="FF0000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Two warm cleaning insertions, 3 collimation planes</a:t>
            </a:r>
            <a:r>
              <a:rPr lang="en-US" altLang="en-US" sz="1477" b="1">
                <a:solidFill>
                  <a:schemeClr val="tx1"/>
                </a:solidFill>
                <a:latin typeface="Helvetica" pitchFamily="34" charset="0"/>
                <a:ea typeface="ヒラギノ角ゴ ProN W6" charset="-128"/>
                <a:sym typeface="Helvetica" pitchFamily="34" charset="0"/>
              </a:rPr>
              <a:t/>
            </a:r>
            <a:br>
              <a:rPr lang="en-US" altLang="en-US" sz="1477" b="1">
                <a:solidFill>
                  <a:schemeClr val="tx1"/>
                </a:solidFill>
                <a:latin typeface="Helvetica" pitchFamily="34" charset="0"/>
                <a:ea typeface="ヒラギノ角ゴ ProN W6" charset="-128"/>
                <a:sym typeface="Helvetica" pitchFamily="34" charset="0"/>
              </a:rPr>
            </a:br>
            <a:r>
              <a:rPr lang="en-US" altLang="en-US" sz="1336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	IR3: Momentum cleaning</a:t>
            </a:r>
            <a:br>
              <a:rPr lang="en-US" altLang="en-US" sz="1336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</a:b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		1 primary (</a:t>
            </a:r>
            <a:r>
              <a:rPr lang="en-US" altLang="en-US" sz="1195" b="1">
                <a:solidFill>
                  <a:srgbClr val="0000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H</a:t>
            </a: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)</a:t>
            </a:r>
            <a:b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</a:b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		4 secondary (</a:t>
            </a:r>
            <a:r>
              <a:rPr lang="en-US" altLang="en-US" sz="1195" b="1">
                <a:solidFill>
                  <a:srgbClr val="0000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H</a:t>
            </a: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)</a:t>
            </a:r>
            <a:b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</a:b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		4 shower abs. (</a:t>
            </a:r>
            <a:r>
              <a:rPr lang="en-US" altLang="en-US" sz="1195" b="1">
                <a:solidFill>
                  <a:srgbClr val="0000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H</a:t>
            </a: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,</a:t>
            </a:r>
            <a:r>
              <a:rPr lang="en-US" altLang="en-US" sz="1195" b="1">
                <a:solidFill>
                  <a:srgbClr val="0000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V</a:t>
            </a: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)</a:t>
            </a:r>
            <a:b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</a:br>
            <a:r>
              <a:rPr lang="en-US" altLang="en-US" sz="1336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	IR7: Betatron cleaning</a:t>
            </a:r>
            <a:br>
              <a:rPr lang="en-US" altLang="en-US" sz="1336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</a:b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		3 primary (</a:t>
            </a:r>
            <a:r>
              <a:rPr lang="en-US" altLang="en-US" sz="1195" b="1">
                <a:solidFill>
                  <a:srgbClr val="0000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H</a:t>
            </a: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,</a:t>
            </a:r>
            <a:r>
              <a:rPr lang="en-US" altLang="en-US" sz="1195" b="1">
                <a:solidFill>
                  <a:srgbClr val="0000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V</a:t>
            </a: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,</a:t>
            </a:r>
            <a:r>
              <a:rPr lang="en-US" altLang="en-US" sz="1195" b="1">
                <a:solidFill>
                  <a:srgbClr val="0000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S</a:t>
            </a: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)</a:t>
            </a:r>
            <a:b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</a:b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		11 secondary (</a:t>
            </a:r>
            <a:r>
              <a:rPr lang="en-US" altLang="en-US" sz="1195" b="1">
                <a:solidFill>
                  <a:srgbClr val="0000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H</a:t>
            </a: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,</a:t>
            </a:r>
            <a:r>
              <a:rPr lang="en-US" altLang="en-US" sz="1195" b="1">
                <a:solidFill>
                  <a:srgbClr val="0000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V</a:t>
            </a: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,</a:t>
            </a:r>
            <a:r>
              <a:rPr lang="en-US" altLang="en-US" sz="1195" b="1">
                <a:solidFill>
                  <a:srgbClr val="0000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S</a:t>
            </a: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)</a:t>
            </a:r>
            <a:b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</a:b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		5 shower abs. (</a:t>
            </a:r>
            <a:r>
              <a:rPr lang="en-US" altLang="en-US" sz="1195" b="1">
                <a:solidFill>
                  <a:srgbClr val="0000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H</a:t>
            </a: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,</a:t>
            </a:r>
            <a:r>
              <a:rPr lang="en-US" altLang="en-US" sz="1195" b="1">
                <a:solidFill>
                  <a:srgbClr val="0000FF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V</a:t>
            </a: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)</a:t>
            </a:r>
            <a:endParaRPr lang="en-US" altLang="en-US" sz="1266" b="1">
              <a:solidFill>
                <a:schemeClr val="tx1"/>
              </a:solidFill>
              <a:latin typeface="Helvetica" pitchFamily="34" charset="0"/>
              <a:ea typeface="MS PGothic" panose="020B0600070205080204" pitchFamily="34" charset="-128"/>
              <a:sym typeface="Helvetica" pitchFamily="34" charset="0"/>
            </a:endParaRPr>
          </a:p>
          <a:p>
            <a:pPr eaLnBrk="1" hangingPunct="1">
              <a:spcBef>
                <a:spcPts val="703"/>
              </a:spcBef>
            </a:pPr>
            <a:r>
              <a:rPr lang="en-US" altLang="en-US" sz="1477" b="1">
                <a:solidFill>
                  <a:srgbClr val="FF0000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Local cleaning at triplets</a:t>
            </a:r>
            <a:r>
              <a:rPr lang="en-US" altLang="en-US" sz="1477" b="1">
                <a:solidFill>
                  <a:schemeClr val="tx1"/>
                </a:solidFill>
                <a:latin typeface="Helvetica" pitchFamily="34" charset="0"/>
                <a:ea typeface="ヒラギノ角ゴ ProN W6" charset="-128"/>
                <a:sym typeface="Helvetica" pitchFamily="34" charset="0"/>
              </a:rPr>
              <a:t/>
            </a:r>
            <a:br>
              <a:rPr lang="en-US" altLang="en-US" sz="1477" b="1">
                <a:solidFill>
                  <a:schemeClr val="tx1"/>
                </a:solidFill>
                <a:latin typeface="Helvetica" pitchFamily="34" charset="0"/>
                <a:ea typeface="ヒラギノ角ゴ ProN W6" charset="-128"/>
                <a:sym typeface="Helvetica" pitchFamily="34" charset="0"/>
              </a:rPr>
            </a:br>
            <a:r>
              <a:rPr lang="en-US" altLang="en-US" sz="1477" b="1">
                <a:solidFill>
                  <a:schemeClr val="tx1"/>
                </a:solidFill>
                <a:latin typeface="Helvetica" pitchFamily="34" charset="0"/>
                <a:ea typeface="ヒラギノ角ゴ ProN W6" charset="-128"/>
                <a:sym typeface="Helvetica" pitchFamily="34" charset="0"/>
              </a:rPr>
              <a:t>		</a:t>
            </a:r>
            <a:r>
              <a:rPr lang="en-US" altLang="en-US" sz="1195" b="1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8 tertiary (2 per IP)</a:t>
            </a:r>
          </a:p>
        </p:txBody>
      </p:sp>
      <p:sp>
        <p:nvSpPr>
          <p:cNvPr id="78853" name="Rectangle 4"/>
          <p:cNvSpPr>
            <a:spLocks/>
          </p:cNvSpPr>
          <p:nvPr/>
        </p:nvSpPr>
        <p:spPr bwMode="auto">
          <a:xfrm>
            <a:off x="8930" y="3553079"/>
            <a:ext cx="2593659" cy="120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703"/>
              </a:spcBef>
            </a:pPr>
            <a:r>
              <a:rPr lang="en-US" altLang="en-US" sz="1336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Passive absorbers for warm </a:t>
            </a:r>
            <a:br>
              <a:rPr lang="en-US" altLang="en-US" sz="1336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</a:br>
            <a:r>
              <a:rPr lang="en-US" altLang="en-US" sz="1336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magnets</a:t>
            </a:r>
          </a:p>
          <a:p>
            <a:pPr eaLnBrk="1" hangingPunct="1">
              <a:spcBef>
                <a:spcPts val="703"/>
              </a:spcBef>
            </a:pPr>
            <a:r>
              <a:rPr lang="en-US" altLang="en-US" sz="1336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Physics debris absorbers</a:t>
            </a:r>
          </a:p>
          <a:p>
            <a:pPr eaLnBrk="1" hangingPunct="1">
              <a:spcBef>
                <a:spcPts val="703"/>
              </a:spcBef>
            </a:pPr>
            <a:r>
              <a:rPr lang="en-US" altLang="en-US" sz="1336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Transfer lines (13 collimators)</a:t>
            </a:r>
            <a:br>
              <a:rPr lang="en-US" altLang="en-US" sz="1336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</a:br>
            <a:r>
              <a:rPr lang="en-US" altLang="en-US" sz="1336">
                <a:solidFill>
                  <a:schemeClr val="tx1"/>
                </a:solidFill>
                <a:latin typeface="Helvetica" pitchFamily="34" charset="0"/>
                <a:ea typeface="MS PGothic" panose="020B0600070205080204" pitchFamily="34" charset="-128"/>
                <a:sym typeface="Helvetica" pitchFamily="34" charset="0"/>
              </a:rPr>
              <a:t>Injection and dump protection (10)</a:t>
            </a:r>
          </a:p>
        </p:txBody>
      </p:sp>
      <p:sp>
        <p:nvSpPr>
          <p:cNvPr id="78854" name="Rectangle 5"/>
          <p:cNvSpPr>
            <a:spLocks/>
          </p:cNvSpPr>
          <p:nvPr/>
        </p:nvSpPr>
        <p:spPr bwMode="auto">
          <a:xfrm>
            <a:off x="63624" y="5078760"/>
            <a:ext cx="2750344" cy="144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4" bIns="0"/>
          <a:lstStyle>
            <a:lvl1pPr marL="39688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898">
                <a:solidFill>
                  <a:srgbClr val="FF0000"/>
                </a:solidFill>
                <a:latin typeface="Arial Bold" panose="020B0704020202020204" pitchFamily="34" charset="0"/>
                <a:ea typeface="MS PGothic" panose="020B0600070205080204" pitchFamily="34" charset="-128"/>
                <a:sym typeface="Arial Bold" panose="020B0704020202020204" pitchFamily="34" charset="0"/>
              </a:rPr>
              <a:t>Total of 108 collimators </a:t>
            </a:r>
            <a:br>
              <a:rPr lang="en-US" altLang="en-US" sz="1898">
                <a:solidFill>
                  <a:srgbClr val="FF0000"/>
                </a:solidFill>
                <a:latin typeface="Arial Bold" panose="020B0704020202020204" pitchFamily="34" charset="0"/>
                <a:ea typeface="MS PGothic" panose="020B0600070205080204" pitchFamily="34" charset="-128"/>
                <a:sym typeface="Arial Bold" panose="020B0704020202020204" pitchFamily="34" charset="0"/>
              </a:rPr>
            </a:br>
            <a:r>
              <a:rPr lang="en-US" altLang="en-US" sz="1898">
                <a:solidFill>
                  <a:srgbClr val="FF0000"/>
                </a:solidFill>
                <a:latin typeface="Arial Bold" panose="020B0704020202020204" pitchFamily="34" charset="0"/>
                <a:ea typeface="MS PGothic" panose="020B0600070205080204" pitchFamily="34" charset="-128"/>
                <a:sym typeface="Arial Bold" panose="020B0704020202020204" pitchFamily="34" charset="0"/>
              </a:rPr>
              <a:t>(100 movable).</a:t>
            </a:r>
          </a:p>
          <a:p>
            <a:pPr algn="l" eaLnBrk="1" hangingPunct="1"/>
            <a:r>
              <a:rPr lang="en-US" altLang="en-US" sz="1898">
                <a:solidFill>
                  <a:srgbClr val="FF0000"/>
                </a:solidFill>
                <a:latin typeface="Arial Bold" panose="020B0704020202020204" pitchFamily="34" charset="0"/>
                <a:ea typeface="MS PGothic" panose="020B0600070205080204" pitchFamily="34" charset="-128"/>
                <a:sym typeface="Arial Bold" panose="020B0704020202020204" pitchFamily="34" charset="0"/>
              </a:rPr>
              <a:t>Two jaws (4 motors) per collimator!</a:t>
            </a:r>
          </a:p>
        </p:txBody>
      </p:sp>
      <p:sp>
        <p:nvSpPr>
          <p:cNvPr id="78855" name="Rectangle 6"/>
          <p:cNvSpPr>
            <a:spLocks/>
          </p:cNvSpPr>
          <p:nvPr/>
        </p:nvSpPr>
        <p:spPr bwMode="auto">
          <a:xfrm>
            <a:off x="4445868" y="3267719"/>
            <a:ext cx="1367681" cy="87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898">
                <a:solidFill>
                  <a:srgbClr val="FF0000"/>
                </a:solidFill>
                <a:latin typeface="Arial Bold" panose="020B0704020202020204" pitchFamily="34" charset="0"/>
                <a:ea typeface="MS PGothic" panose="020B0600070205080204" pitchFamily="34" charset="-128"/>
                <a:sym typeface="Arial Bold" panose="020B0704020202020204" pitchFamily="34" charset="0"/>
              </a:rPr>
              <a:t>Momentum</a:t>
            </a:r>
          </a:p>
          <a:p>
            <a:pPr eaLnBrk="1" hangingPunct="1"/>
            <a:r>
              <a:rPr lang="en-US" altLang="en-US" sz="1898">
                <a:solidFill>
                  <a:srgbClr val="FF0000"/>
                </a:solidFill>
                <a:latin typeface="Arial Bold" panose="020B0704020202020204" pitchFamily="34" charset="0"/>
                <a:ea typeface="MS PGothic" panose="020B0600070205080204" pitchFamily="34" charset="-128"/>
                <a:sym typeface="Arial Bold" panose="020B0704020202020204" pitchFamily="34" charset="0"/>
              </a:rPr>
              <a:t>cleaning</a:t>
            </a:r>
          </a:p>
          <a:p>
            <a:pPr eaLnBrk="1" hangingPunct="1"/>
            <a:r>
              <a:rPr lang="en-US" altLang="en-US" sz="1898">
                <a:solidFill>
                  <a:srgbClr val="FF0000"/>
                </a:solidFill>
                <a:latin typeface="Arial Bold" panose="020B0704020202020204" pitchFamily="34" charset="0"/>
                <a:ea typeface="MS PGothic" panose="020B0600070205080204" pitchFamily="34" charset="-128"/>
                <a:sym typeface="Arial Bold" panose="020B0704020202020204" pitchFamily="34" charset="0"/>
              </a:rPr>
              <a:t>IR3</a:t>
            </a:r>
          </a:p>
        </p:txBody>
      </p:sp>
      <p:sp>
        <p:nvSpPr>
          <p:cNvPr id="78856" name="Oval 7"/>
          <p:cNvSpPr>
            <a:spLocks/>
          </p:cNvSpPr>
          <p:nvPr/>
        </p:nvSpPr>
        <p:spPr bwMode="auto">
          <a:xfrm>
            <a:off x="2857500" y="2455664"/>
            <a:ext cx="1607344" cy="2384227"/>
          </a:xfrm>
          <a:prstGeom prst="ellipse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 sz="2953"/>
          </a:p>
        </p:txBody>
      </p:sp>
      <p:sp>
        <p:nvSpPr>
          <p:cNvPr id="78857" name="Oval 8"/>
          <p:cNvSpPr>
            <a:spLocks/>
          </p:cNvSpPr>
          <p:nvPr/>
        </p:nvSpPr>
        <p:spPr bwMode="auto">
          <a:xfrm>
            <a:off x="7313414" y="2214562"/>
            <a:ext cx="1794867" cy="3036094"/>
          </a:xfrm>
          <a:prstGeom prst="ellipse">
            <a:avLst/>
          </a:prstGeom>
          <a:noFill/>
          <a:ln w="508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 sz="2953"/>
          </a:p>
        </p:txBody>
      </p:sp>
      <p:sp>
        <p:nvSpPr>
          <p:cNvPr id="78858" name="Rectangle 9"/>
          <p:cNvSpPr>
            <a:spLocks/>
          </p:cNvSpPr>
          <p:nvPr/>
        </p:nvSpPr>
        <p:spPr bwMode="auto">
          <a:xfrm>
            <a:off x="6352357" y="3267719"/>
            <a:ext cx="1071126" cy="87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898">
                <a:solidFill>
                  <a:srgbClr val="FF00FF"/>
                </a:solidFill>
                <a:latin typeface="Arial Bold" panose="020B0704020202020204" pitchFamily="34" charset="0"/>
                <a:ea typeface="MS PGothic" panose="020B0600070205080204" pitchFamily="34" charset="-128"/>
                <a:sym typeface="Arial Bold" panose="020B0704020202020204" pitchFamily="34" charset="0"/>
              </a:rPr>
              <a:t>Betatron</a:t>
            </a:r>
          </a:p>
          <a:p>
            <a:pPr eaLnBrk="1" hangingPunct="1"/>
            <a:r>
              <a:rPr lang="en-US" altLang="en-US" sz="1898">
                <a:solidFill>
                  <a:srgbClr val="FF00FF"/>
                </a:solidFill>
                <a:latin typeface="Arial Bold" panose="020B0704020202020204" pitchFamily="34" charset="0"/>
                <a:ea typeface="MS PGothic" panose="020B0600070205080204" pitchFamily="34" charset="-128"/>
                <a:sym typeface="Arial Bold" panose="020B0704020202020204" pitchFamily="34" charset="0"/>
              </a:rPr>
              <a:t>cleaning</a:t>
            </a:r>
          </a:p>
          <a:p>
            <a:pPr eaLnBrk="1" hangingPunct="1"/>
            <a:r>
              <a:rPr lang="en-US" altLang="en-US" sz="1898">
                <a:solidFill>
                  <a:srgbClr val="FF00FF"/>
                </a:solidFill>
                <a:latin typeface="Arial Bold" panose="020B0704020202020204" pitchFamily="34" charset="0"/>
                <a:ea typeface="MS PGothic" panose="020B0600070205080204" pitchFamily="34" charset="-128"/>
                <a:sym typeface="Arial Bold" panose="020B0704020202020204" pitchFamily="34" charset="0"/>
              </a:rPr>
              <a:t>IR7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587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2250" y="82161"/>
            <a:ext cx="8686800" cy="641739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Light </a:t>
            </a:r>
            <a:r>
              <a:rPr lang="en-US" sz="3200" dirty="0" smtClean="0"/>
              <a:t>sources</a:t>
            </a:r>
            <a:r>
              <a:rPr lang="en-US" sz="3200" dirty="0"/>
              <a:t>: </a:t>
            </a:r>
            <a:r>
              <a:rPr lang="en-US" sz="3200" dirty="0" smtClean="0"/>
              <a:t>too many to count</a:t>
            </a:r>
            <a:endParaRPr lang="en-US" sz="3200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164319"/>
            <a:ext cx="8489950" cy="205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C00000"/>
                </a:solidFill>
              </a:rPr>
              <a:t>Put circulating electron beam through an “</a:t>
            </a:r>
            <a:r>
              <a:rPr lang="en-US" sz="2000" dirty="0" err="1" smtClean="0">
                <a:solidFill>
                  <a:srgbClr val="C00000"/>
                </a:solidFill>
              </a:rPr>
              <a:t>undulator</a:t>
            </a:r>
            <a:r>
              <a:rPr lang="en-US" sz="2000" dirty="0" smtClean="0">
                <a:solidFill>
                  <a:srgbClr val="C00000"/>
                </a:solidFill>
              </a:rPr>
              <a:t>” to create synchrotron radiation (typically X-ray)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C00000"/>
                </a:solidFill>
              </a:rPr>
              <a:t>Many applications in biophysics, </a:t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materials science, industry.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C00000"/>
                </a:solidFill>
              </a:rPr>
              <a:t>New proposed machines will use </a:t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very short bunches to create coherent </a:t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light.</a:t>
            </a:r>
          </a:p>
        </p:txBody>
      </p:sp>
      <p:pic>
        <p:nvPicPr>
          <p:cNvPr id="54276" name="Picture 4" descr="World_SR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73110" y="723900"/>
            <a:ext cx="5185079" cy="3440419"/>
          </a:xfrm>
          <a:prstGeom prst="rect">
            <a:avLst/>
          </a:prstGeom>
        </p:spPr>
      </p:pic>
      <p:pic>
        <p:nvPicPr>
          <p:cNvPr id="54280" name="Picture 7" descr="http://www.psi.ch/media/ImageBoard/igp_1024x640%3E_Undula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6464" y="4723876"/>
            <a:ext cx="4148035" cy="181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 Summer School 08/19/2016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4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Super-Effective Halo Cleaning in LHC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2015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40</a:t>
            </a:fld>
            <a:endParaRPr lang="en-US" altLang="en-US"/>
          </a:p>
        </p:txBody>
      </p:sp>
      <p:pic>
        <p:nvPicPr>
          <p:cNvPr id="22530" name="Picture 2" descr="http://lhc-collimation-project.web.cern.ch/lhc-collimation-project/lossmaps/2015-lossmaps/20150906_020709_6500GeV_B1V_TS2_colliding_TCL4_15_TCL5_35_TCL6_25_XRP_in/p_lossmap_full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0210"/>
            <a:ext cx="9391739" cy="445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4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T9: </a:t>
            </a:r>
            <a:r>
              <a:rPr lang="en-US" sz="4000" dirty="0" smtClean="0"/>
              <a:t>Upgrades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49740"/>
            <a:ext cx="8915400" cy="4987867"/>
          </a:xfrm>
        </p:spPr>
        <p:txBody>
          <a:bodyPr/>
          <a:lstStyle/>
          <a:p>
            <a:r>
              <a:rPr lang="en-US" b="1" dirty="0"/>
              <a:t>The main objective of </a:t>
            </a:r>
            <a:r>
              <a:rPr lang="en-US" b="1" dirty="0" err="1" smtClean="0">
                <a:solidFill>
                  <a:srgbClr val="C00000"/>
                </a:solidFill>
              </a:rPr>
              <a:t>HiLumi</a:t>
            </a:r>
            <a:r>
              <a:rPr lang="en-US" b="1" dirty="0">
                <a:solidFill>
                  <a:srgbClr val="C00000"/>
                </a:solidFill>
              </a:rPr>
              <a:t>-</a:t>
            </a:r>
            <a:r>
              <a:rPr lang="en-US" b="1" dirty="0" smtClean="0">
                <a:solidFill>
                  <a:srgbClr val="C00000"/>
                </a:solidFill>
              </a:rPr>
              <a:t>LHC Upgrade (2022-2024) </a:t>
            </a:r>
            <a:r>
              <a:rPr lang="en-US" b="1" dirty="0" smtClean="0"/>
              <a:t> </a:t>
            </a:r>
            <a:r>
              <a:rPr lang="en-US" b="1" dirty="0"/>
              <a:t>is to </a:t>
            </a:r>
            <a:r>
              <a:rPr lang="en-US" b="1" dirty="0" smtClean="0"/>
              <a:t>install new hardware </a:t>
            </a:r>
            <a:r>
              <a:rPr lang="en-US" b="1" dirty="0"/>
              <a:t>and </a:t>
            </a:r>
            <a:r>
              <a:rPr lang="en-US" b="1" dirty="0" smtClean="0"/>
              <a:t>guarantee beam </a:t>
            </a:r>
            <a:r>
              <a:rPr lang="en-US" b="1" dirty="0"/>
              <a:t>parameters that will allow the LHC to reach the following targets: </a:t>
            </a:r>
            <a:endParaRPr lang="en-US" b="1" dirty="0" smtClean="0"/>
          </a:p>
          <a:p>
            <a:pPr lvl="1"/>
            <a:r>
              <a:rPr lang="en-US" dirty="0" smtClean="0"/>
              <a:t>Prepare </a:t>
            </a:r>
            <a:r>
              <a:rPr lang="en-US" dirty="0"/>
              <a:t>machine for operation </a:t>
            </a:r>
            <a:r>
              <a:rPr lang="en-US" b="1" dirty="0"/>
              <a:t>beyond 2025 and up to 2035-37 </a:t>
            </a:r>
            <a:endParaRPr lang="en-US" b="1" dirty="0" smtClean="0"/>
          </a:p>
          <a:p>
            <a:pPr lvl="1"/>
            <a:r>
              <a:rPr lang="en-US" dirty="0" smtClean="0"/>
              <a:t>Devise </a:t>
            </a:r>
            <a:r>
              <a:rPr lang="en-US" dirty="0"/>
              <a:t>beam parameters and operation scenarios for: 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enabling </a:t>
            </a:r>
            <a:r>
              <a:rPr lang="en-US" dirty="0">
                <a:solidFill>
                  <a:srgbClr val="C00000"/>
                </a:solidFill>
              </a:rPr>
              <a:t>a total integrated luminosity of </a:t>
            </a:r>
            <a:r>
              <a:rPr lang="en-US" b="1" dirty="0">
                <a:solidFill>
                  <a:srgbClr val="C00000"/>
                </a:solidFill>
              </a:rPr>
              <a:t>3000 fb-1 </a:t>
            </a:r>
            <a:endParaRPr lang="en-US" b="1" dirty="0" smtClean="0">
              <a:solidFill>
                <a:srgbClr val="C00000"/>
              </a:solidFill>
            </a:endParaRP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implying </a:t>
            </a:r>
            <a:r>
              <a:rPr lang="en-US" dirty="0">
                <a:solidFill>
                  <a:srgbClr val="C00000"/>
                </a:solidFill>
              </a:rPr>
              <a:t>an integrated luminosity of </a:t>
            </a:r>
            <a:r>
              <a:rPr lang="en-US" b="1" dirty="0">
                <a:solidFill>
                  <a:srgbClr val="C00000"/>
                </a:solidFill>
              </a:rPr>
              <a:t>250-300 fb-1 per year</a:t>
            </a:r>
            <a:r>
              <a:rPr lang="en-US" dirty="0">
                <a:solidFill>
                  <a:srgbClr val="C00000"/>
                </a:solidFill>
              </a:rPr>
              <a:t>, </a:t>
            </a:r>
            <a:endParaRPr lang="en-US" dirty="0" smtClean="0">
              <a:solidFill>
                <a:srgbClr val="C00000"/>
              </a:solidFill>
            </a:endParaRP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design </a:t>
            </a:r>
            <a:r>
              <a:rPr lang="en-US" dirty="0">
                <a:solidFill>
                  <a:srgbClr val="C00000"/>
                </a:solidFill>
              </a:rPr>
              <a:t>for μ ∼ </a:t>
            </a:r>
            <a:r>
              <a:rPr lang="en-US" b="1" dirty="0">
                <a:solidFill>
                  <a:srgbClr val="C00000"/>
                </a:solidFill>
              </a:rPr>
              <a:t>140 (</a:t>
            </a:r>
            <a:r>
              <a:rPr lang="en-US" dirty="0">
                <a:solidFill>
                  <a:srgbClr val="C00000"/>
                </a:solidFill>
              </a:rPr>
              <a:t>∼ </a:t>
            </a:r>
            <a:r>
              <a:rPr lang="en-US" b="1" dirty="0">
                <a:solidFill>
                  <a:srgbClr val="C00000"/>
                </a:solidFill>
              </a:rPr>
              <a:t>200) </a:t>
            </a:r>
            <a:endParaRPr lang="en-US" b="1" dirty="0" smtClean="0">
              <a:solidFill>
                <a:srgbClr val="C00000"/>
              </a:solidFill>
            </a:endParaRP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(peak </a:t>
            </a:r>
            <a:r>
              <a:rPr lang="en-US" dirty="0">
                <a:solidFill>
                  <a:srgbClr val="C00000"/>
                </a:solidFill>
              </a:rPr>
              <a:t>luminosity of </a:t>
            </a:r>
            <a:r>
              <a:rPr lang="en-US" b="1" dirty="0">
                <a:solidFill>
                  <a:srgbClr val="C00000"/>
                </a:solidFill>
              </a:rPr>
              <a:t>5 (7) </a:t>
            </a:r>
            <a:r>
              <a:rPr lang="en-US" b="1" dirty="0">
                <a:solidFill>
                  <a:srgbClr val="C00000"/>
                </a:solidFill>
              </a:rPr>
              <a:t>e</a:t>
            </a:r>
            <a:r>
              <a:rPr lang="en-US" b="1" dirty="0" smtClean="0">
                <a:solidFill>
                  <a:srgbClr val="C00000"/>
                </a:solidFill>
              </a:rPr>
              <a:t>34 </a:t>
            </a:r>
            <a:r>
              <a:rPr lang="en-US" b="1" dirty="0">
                <a:solidFill>
                  <a:srgbClr val="C00000"/>
                </a:solidFill>
              </a:rPr>
              <a:t>cm-2 s-1</a:t>
            </a:r>
            <a:r>
              <a:rPr lang="en-US" dirty="0">
                <a:solidFill>
                  <a:srgbClr val="C00000"/>
                </a:solidFill>
              </a:rPr>
              <a:t>) </a:t>
            </a:r>
            <a:endParaRPr lang="en-US" dirty="0" smtClean="0">
              <a:solidFill>
                <a:srgbClr val="C00000"/>
              </a:solidFill>
            </a:endParaRPr>
          </a:p>
          <a:p>
            <a:pPr lvl="1"/>
            <a:r>
              <a:rPr lang="en-US" dirty="0"/>
              <a:t>D</a:t>
            </a:r>
            <a:r>
              <a:rPr lang="en-US" dirty="0" smtClean="0"/>
              <a:t>esign </a:t>
            </a:r>
            <a:r>
              <a:rPr lang="en-US" dirty="0"/>
              <a:t>equipment for ‘ultimate’ performance of </a:t>
            </a:r>
            <a:r>
              <a:rPr lang="en-US" b="1" dirty="0"/>
              <a:t>7.5 1034 cm-2 s-1 </a:t>
            </a:r>
            <a:r>
              <a:rPr lang="en-US" dirty="0"/>
              <a:t>and </a:t>
            </a:r>
            <a:r>
              <a:rPr lang="en-US" b="1" dirty="0"/>
              <a:t>4000 fb-1 =&gt; Ten times the luminosity reach of first 10 years of LHC operation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4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/>
              <a:t>LHC </a:t>
            </a:r>
            <a:r>
              <a:rPr lang="en-US" sz="3200" b="0" dirty="0" smtClean="0"/>
              <a:t>Luminosity Upgrade : Machine Goals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42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86373"/>
            <a:ext cx="8258772" cy="47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HL-LHC Scale: Hardware and Cost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35" y="923731"/>
            <a:ext cx="8977238" cy="58326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43</a:t>
            </a:fld>
            <a:endParaRPr lang="en-US" alt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91539" y="1285014"/>
            <a:ext cx="3651934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solidFill>
                  <a:srgbClr val="C00000"/>
                </a:solidFill>
              </a:rPr>
              <a:t>976MCHF </a:t>
            </a:r>
            <a:r>
              <a:rPr lang="en-US" sz="2000" dirty="0" smtClean="0">
                <a:solidFill>
                  <a:srgbClr val="C00000"/>
                </a:solidFill>
              </a:rPr>
              <a:t>(-142 +208)</a:t>
            </a:r>
          </a:p>
          <a:p>
            <a:r>
              <a:rPr lang="en-US" sz="3200" dirty="0">
                <a:solidFill>
                  <a:srgbClr val="C00000"/>
                </a:solidFill>
              </a:rPr>
              <a:t>~</a:t>
            </a:r>
            <a:r>
              <a:rPr lang="en-US" sz="3200" dirty="0" smtClean="0">
                <a:solidFill>
                  <a:srgbClr val="C00000"/>
                </a:solidFill>
              </a:rPr>
              <a:t>2,500 man-years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48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44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2" y="0"/>
            <a:ext cx="9079267" cy="677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460" y="4486686"/>
            <a:ext cx="8686800" cy="641739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93" y="5301047"/>
            <a:ext cx="8672513" cy="741703"/>
          </a:xfrm>
        </p:spPr>
        <p:txBody>
          <a:bodyPr/>
          <a:lstStyle/>
          <a:p>
            <a:pPr marL="457200" lvl="1" indent="0">
              <a:buNone/>
            </a:pPr>
            <a:r>
              <a:rPr lang="en-US" sz="1800" dirty="0" smtClean="0"/>
              <a:t>Materials and slides used here come from many sources, including the USPAS lectures,  </a:t>
            </a:r>
            <a:r>
              <a:rPr lang="en-US" sz="1800" dirty="0" smtClean="0"/>
              <a:t>Eric </a:t>
            </a:r>
            <a:r>
              <a:rPr lang="en-US" sz="1800" dirty="0" err="1" smtClean="0"/>
              <a:t>Prebys</a:t>
            </a:r>
            <a:r>
              <a:rPr lang="en-US" sz="1800" dirty="0" smtClean="0"/>
              <a:t>, </a:t>
            </a:r>
            <a:r>
              <a:rPr lang="en-US" sz="1800" dirty="0" smtClean="0"/>
              <a:t>Mike Lamont, various conferences, workshops, LHC and LARP reviews, </a:t>
            </a:r>
            <a:r>
              <a:rPr lang="en-US" sz="1800" dirty="0" err="1" smtClean="0"/>
              <a:t>etc</a:t>
            </a:r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 rot="20434766">
            <a:off x="-501115" y="1923175"/>
            <a:ext cx="9820858" cy="74170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charset="0"/>
              <a:buNone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Thanks for Your Attention !</a:t>
            </a:r>
            <a:endParaRPr lang="en-US" sz="4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lvl="1"/>
            <a:endParaRPr lang="en-US" sz="4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lvl="1"/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53460" y="3416610"/>
            <a:ext cx="8672513" cy="45120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mtClean="0"/>
              <a:t>Questions !?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7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HCP Summer School 08/19/2016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V.SHILTSEV | Accelerator Physics &amp; Technology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7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13" y="0"/>
            <a:ext cx="8523287" cy="7143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Radio Frequency Accelerating Cavities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675063"/>
            <a:ext cx="6153150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5789613" y="4132263"/>
            <a:ext cx="3513137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endParaRPr lang="en-US" sz="2800" kern="0" dirty="0">
              <a:solidFill>
                <a:srgbClr val="CC0000"/>
              </a:solidFill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b="1" kern="0" dirty="0" err="1">
                <a:solidFill>
                  <a:srgbClr val="CC0000"/>
                </a:solidFill>
                <a:ea typeface="+mj-ea"/>
                <a:cs typeface="Times New Roman" pitchFamily="18" charset="0"/>
              </a:rPr>
              <a:t>SuperConducting</a:t>
            </a:r>
            <a:endParaRPr lang="en-US" b="1" kern="0" dirty="0">
              <a:solidFill>
                <a:srgbClr val="CC0000"/>
              </a:solidFill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2800" kern="0" dirty="0" err="1">
                <a:solidFill>
                  <a:srgbClr val="CC0000"/>
                </a:solidFill>
                <a:ea typeface="+mj-ea"/>
                <a:cs typeface="Times New Roman" pitchFamily="18" charset="0"/>
              </a:rPr>
              <a:t>ILC</a:t>
            </a: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CC0000"/>
                </a:solidFill>
                <a:ea typeface="+mj-ea"/>
                <a:cs typeface="Times New Roman" pitchFamily="18" charset="0"/>
              </a:rPr>
              <a:t>RF</a:t>
            </a: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CC0000"/>
                </a:solidFill>
                <a:ea typeface="+mj-ea"/>
                <a:cs typeface="Times New Roman" pitchFamily="18" charset="0"/>
              </a:rPr>
              <a:t>Cryomodule</a:t>
            </a:r>
            <a:endParaRPr lang="en-US" sz="2800" kern="0" dirty="0">
              <a:solidFill>
                <a:srgbClr val="CC0000"/>
              </a:solidFill>
              <a:ea typeface="+mj-ea"/>
              <a:cs typeface="Times New Roman" pitchFamily="18" charset="0"/>
            </a:endParaRPr>
          </a:p>
        </p:txBody>
      </p:sp>
      <p:pic>
        <p:nvPicPr>
          <p:cNvPr id="9" name="Picture 15" descr="Coolingchannel-w3dman1-smal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709613"/>
            <a:ext cx="6310313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0" y="806450"/>
            <a:ext cx="3697288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kern="0" dirty="0">
                <a:solidFill>
                  <a:srgbClr val="006600"/>
                </a:solidFill>
                <a:ea typeface="+mj-ea"/>
                <a:cs typeface="Times New Roman" pitchFamily="18" charset="0"/>
              </a:rPr>
              <a:t>Normal Conducting (“Warm </a:t>
            </a:r>
            <a:r>
              <a:rPr lang="en-US" sz="2800" b="1" kern="0" dirty="0" err="1">
                <a:solidFill>
                  <a:srgbClr val="006600"/>
                </a:solidFill>
                <a:ea typeface="+mj-ea"/>
                <a:cs typeface="Times New Roman" pitchFamily="18" charset="0"/>
              </a:rPr>
              <a:t>RF</a:t>
            </a:r>
            <a:r>
              <a:rPr lang="en-US" sz="2800" b="1" kern="0" dirty="0">
                <a:solidFill>
                  <a:srgbClr val="006600"/>
                </a:solidFill>
                <a:ea typeface="+mj-ea"/>
                <a:cs typeface="Times New Roman" pitchFamily="18" charset="0"/>
              </a:rPr>
              <a:t>”) </a:t>
            </a:r>
            <a:r>
              <a:rPr lang="en-US" sz="2800" kern="0" dirty="0">
                <a:solidFill>
                  <a:srgbClr val="006600"/>
                </a:solidFill>
                <a:ea typeface="+mj-ea"/>
                <a:cs typeface="Times New Roman" pitchFamily="18" charset="0"/>
              </a:rPr>
              <a:t>- </a:t>
            </a:r>
          </a:p>
          <a:p>
            <a:pPr algn="ctr" eaLnBrk="0" hangingPunct="0">
              <a:defRPr/>
            </a:pPr>
            <a:r>
              <a:rPr lang="en-US" sz="2800" kern="0" dirty="0" err="1">
                <a:solidFill>
                  <a:srgbClr val="006600"/>
                </a:solidFill>
                <a:ea typeface="+mj-ea"/>
                <a:cs typeface="Times New Roman" pitchFamily="18" charset="0"/>
              </a:rPr>
              <a:t>Muon</a:t>
            </a:r>
            <a:r>
              <a:rPr lang="en-US" sz="2800" kern="0" dirty="0">
                <a:solidFill>
                  <a:srgbClr val="006600"/>
                </a:solidFill>
                <a:ea typeface="+mj-ea"/>
                <a:cs typeface="Times New Roman" pitchFamily="18" charset="0"/>
              </a:rPr>
              <a:t> Cooling </a:t>
            </a:r>
            <a:r>
              <a:rPr lang="en-US" sz="2800" kern="0" dirty="0" err="1">
                <a:solidFill>
                  <a:srgbClr val="006600"/>
                </a:solidFill>
                <a:ea typeface="+mj-ea"/>
                <a:cs typeface="Times New Roman" pitchFamily="18" charset="0"/>
              </a:rPr>
              <a:t>RF</a:t>
            </a:r>
            <a:r>
              <a:rPr lang="en-US" sz="2800" kern="0" dirty="0">
                <a:solidFill>
                  <a:srgbClr val="006600"/>
                </a:solidFill>
                <a:ea typeface="+mj-ea"/>
                <a:cs typeface="Times New Roman" pitchFamily="18" charset="0"/>
              </a:rPr>
              <a:t> Cell</a:t>
            </a:r>
          </a:p>
        </p:txBody>
      </p:sp>
      <p:sp>
        <p:nvSpPr>
          <p:cNvPr id="12296" name="Slide Number Placeholder 1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0EF1FAA-1F01-4655-A8DB-EBB2B22349F2}" type="slidenum">
              <a:rPr lang="en-US" altLang="en-US" sz="1400">
                <a:latin typeface="Comic Sans MS" panose="030F0702030302020204" pitchFamily="66" charset="0"/>
              </a:rPr>
              <a:pPr eaLnBrk="1" hangingPunct="1"/>
              <a:t>47</a:t>
            </a:fld>
            <a:endParaRPr lang="en-US" altLang="en-US" sz="1400">
              <a:latin typeface="Comic Sans MS" panose="030F0702030302020204" pitchFamily="66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11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chemeClr val="bg2"/>
                </a:solidFill>
                <a:latin typeface="Arial" panose="020B0604020202020204" pitchFamily="34" charset="0"/>
              </a:rPr>
              <a:t>V.SHILTSEV | Accelerator Physics &amp; Technology</a:t>
            </a:r>
            <a:endParaRPr lang="en-US" altLang="en-US" sz="1200" smtClean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55402D1-DA59-4CB3-BD48-9AC492459161}" type="slidenum">
              <a:rPr lang="en-US" altLang="en-US" sz="16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/>
              <a:t>48</a:t>
            </a:fld>
            <a:endParaRPr lang="en-US" altLang="en-US" sz="1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3316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Accelerator Technology: Permanent Magnets</a:t>
            </a:r>
          </a:p>
        </p:txBody>
      </p:sp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26415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95500"/>
            <a:ext cx="381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649288"/>
            <a:ext cx="3968750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15"/>
          <p:cNvSpPr>
            <a:spLocks noChangeArrowheads="1"/>
          </p:cNvSpPr>
          <p:nvPr/>
        </p:nvSpPr>
        <p:spPr bwMode="auto">
          <a:xfrm>
            <a:off x="3733800" y="4953000"/>
            <a:ext cx="2971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chemeClr val="bg1"/>
                </a:solidFill>
              </a:rPr>
              <a:t>Sr-Fe + iron poles</a:t>
            </a:r>
          </a:p>
          <a:p>
            <a:r>
              <a:rPr lang="en-US" altLang="en-US" sz="1800">
                <a:solidFill>
                  <a:schemeClr val="bg1"/>
                </a:solidFill>
              </a:rPr>
              <a:t>B_max=1.45T </a:t>
            </a:r>
          </a:p>
          <a:p>
            <a:r>
              <a:rPr lang="en-US" altLang="en-US" sz="1800">
                <a:solidFill>
                  <a:schemeClr val="bg1"/>
                </a:solidFill>
              </a:rPr>
              <a:t>combined function</a:t>
            </a:r>
          </a:p>
          <a:p>
            <a:r>
              <a:rPr lang="en-US" altLang="en-US" sz="1800">
                <a:solidFill>
                  <a:schemeClr val="bg1"/>
                </a:solidFill>
              </a:rPr>
              <a:t>T-compensation</a:t>
            </a:r>
          </a:p>
          <a:p>
            <a:r>
              <a:rPr lang="en-US" altLang="en-US" sz="1800">
                <a:solidFill>
                  <a:schemeClr val="bg1"/>
                </a:solidFill>
              </a:rPr>
              <a:t>dB/B~0.01%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44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chemeClr val="bg2"/>
                </a:solidFill>
                <a:latin typeface="Arial" panose="020B0604020202020204" pitchFamily="34" charset="0"/>
              </a:rPr>
              <a:t>V.SHILTSEV | Accelerator Physics &amp; Technology</a:t>
            </a:r>
            <a:endParaRPr lang="en-US" altLang="en-US" sz="1200" smtClean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29CCCDB-091F-42AF-8F83-AF620326C5C6}" type="slidenum">
              <a:rPr lang="en-US" altLang="en-US" sz="16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/>
              <a:t>49</a:t>
            </a:fld>
            <a:endParaRPr lang="en-US" altLang="en-US" sz="1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458200" cy="762000"/>
          </a:xfrm>
        </p:spPr>
        <p:txBody>
          <a:bodyPr/>
          <a:lstStyle/>
          <a:p>
            <a:pPr>
              <a:defRPr/>
            </a:pPr>
            <a:r>
              <a:rPr lang="en-US" smtClean="0"/>
              <a:t>Recycler Ring</a:t>
            </a:r>
          </a:p>
        </p:txBody>
      </p:sp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842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3"/>
          <p:cNvSpPr>
            <a:spLocks noGrp="1" noChangeArrowheads="1"/>
          </p:cNvSpPr>
          <p:nvPr>
            <p:ph idx="1"/>
          </p:nvPr>
        </p:nvSpPr>
        <p:spPr>
          <a:xfrm>
            <a:off x="5867400" y="838200"/>
            <a:ext cx="3276600" cy="5257800"/>
          </a:xfrm>
        </p:spPr>
        <p:txBody>
          <a:bodyPr/>
          <a:lstStyle/>
          <a:p>
            <a:pPr marL="457200" indent="-457200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</a:rPr>
              <a:t>E_kin=8 GeV fixed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</a:rPr>
              <a:t>Shares tunnel with 150 GeV fast cycling Main Injector  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</a:rPr>
              <a:t>C=3.32km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</a:rPr>
              <a:t>344 Permanent magnets (344, 1.45T, Sr-Fe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combined function)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</a:rPr>
              <a:t>Stores and cools antiprotons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</a:pPr>
            <a:r>
              <a:rPr lang="en-US" altLang="en-US" b="1" smtClean="0">
                <a:solidFill>
                  <a:srgbClr val="C00000"/>
                </a:solidFill>
              </a:rPr>
              <a:t>Build by the US Congressman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</a:pPr>
            <a:endParaRPr lang="en-US" altLang="en-US" b="1" smtClean="0">
              <a:solidFill>
                <a:srgbClr val="C0000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mtClean="0">
              <a:solidFill>
                <a:schemeClr val="accent2"/>
              </a:solidFill>
            </a:endParaRPr>
          </a:p>
        </p:txBody>
      </p:sp>
      <p:sp>
        <p:nvSpPr>
          <p:cNvPr id="14343" name="Text Box 5"/>
          <p:cNvSpPr txBox="1">
            <a:spLocks noChangeArrowheads="1"/>
          </p:cNvSpPr>
          <p:nvPr/>
        </p:nvSpPr>
        <p:spPr bwMode="auto">
          <a:xfrm>
            <a:off x="2514600" y="990600"/>
            <a:ext cx="16002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Recycler</a:t>
            </a:r>
          </a:p>
        </p:txBody>
      </p:sp>
      <p:sp>
        <p:nvSpPr>
          <p:cNvPr id="14344" name="Line 6"/>
          <p:cNvSpPr>
            <a:spLocks noChangeShapeType="1"/>
          </p:cNvSpPr>
          <p:nvPr/>
        </p:nvSpPr>
        <p:spPr bwMode="auto">
          <a:xfrm>
            <a:off x="3581400" y="1295400"/>
            <a:ext cx="838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Text Box 5"/>
          <p:cNvSpPr txBox="1">
            <a:spLocks noChangeArrowheads="1"/>
          </p:cNvSpPr>
          <p:nvPr/>
        </p:nvSpPr>
        <p:spPr bwMode="auto">
          <a:xfrm>
            <a:off x="0" y="4495800"/>
            <a:ext cx="16002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Main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Injector</a:t>
            </a:r>
          </a:p>
        </p:txBody>
      </p:sp>
      <p:sp>
        <p:nvSpPr>
          <p:cNvPr id="14346" name="Line 6"/>
          <p:cNvSpPr>
            <a:spLocks noChangeShapeType="1"/>
          </p:cNvSpPr>
          <p:nvPr/>
        </p:nvSpPr>
        <p:spPr bwMode="auto">
          <a:xfrm flipV="1">
            <a:off x="762000" y="4724400"/>
            <a:ext cx="3048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Text Box 5"/>
          <p:cNvSpPr txBox="1">
            <a:spLocks noChangeArrowheads="1"/>
          </p:cNvSpPr>
          <p:nvPr/>
        </p:nvSpPr>
        <p:spPr bwMode="auto">
          <a:xfrm>
            <a:off x="2819400" y="5410200"/>
            <a:ext cx="16002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400">
                <a:solidFill>
                  <a:srgbClr val="FFFF00"/>
                </a:solidFill>
                <a:latin typeface="Arial" panose="020B0604020202020204" pitchFamily="34" charset="0"/>
              </a:rPr>
              <a:t>Bill Foster</a:t>
            </a:r>
          </a:p>
        </p:txBody>
      </p:sp>
      <p:sp>
        <p:nvSpPr>
          <p:cNvPr id="14348" name="Text Box 5"/>
          <p:cNvSpPr txBox="1">
            <a:spLocks noChangeArrowheads="1"/>
          </p:cNvSpPr>
          <p:nvPr/>
        </p:nvSpPr>
        <p:spPr bwMode="auto">
          <a:xfrm>
            <a:off x="1295400" y="5181600"/>
            <a:ext cx="16002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2400">
                <a:solidFill>
                  <a:srgbClr val="FFFF00"/>
                </a:solidFill>
                <a:latin typeface="Arial" panose="020B0604020202020204" pitchFamily="34" charset="0"/>
              </a:rPr>
              <a:t>Gerry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2400">
                <a:solidFill>
                  <a:srgbClr val="FFFF00"/>
                </a:solidFill>
                <a:latin typeface="Arial" panose="020B0604020202020204" pitchFamily="34" charset="0"/>
              </a:rPr>
              <a:t>Jackson</a:t>
            </a:r>
          </a:p>
        </p:txBody>
      </p:sp>
      <p:sp>
        <p:nvSpPr>
          <p:cNvPr id="14349" name="Line 6"/>
          <p:cNvSpPr>
            <a:spLocks noChangeShapeType="1"/>
          </p:cNvSpPr>
          <p:nvPr/>
        </p:nvSpPr>
        <p:spPr bwMode="auto">
          <a:xfrm flipH="1" flipV="1">
            <a:off x="4495800" y="5181600"/>
            <a:ext cx="1524000" cy="228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75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877" y="1431640"/>
            <a:ext cx="8686800" cy="444976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Ind</a:t>
            </a:r>
            <a:r>
              <a:rPr lang="en-US" sz="3200" dirty="0" smtClean="0"/>
              <a:t>ustrial </a:t>
            </a:r>
            <a:br>
              <a:rPr lang="en-US" sz="3200" dirty="0" smtClean="0"/>
            </a:br>
            <a:r>
              <a:rPr lang="en-US" sz="3200" dirty="0" smtClean="0"/>
              <a:t>accelerators</a:t>
            </a:r>
            <a:endParaRPr lang="en-US" sz="3200" dirty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228600" y="2508377"/>
            <a:ext cx="4010359" cy="2743200"/>
          </a:xfrm>
        </p:spPr>
        <p:txBody>
          <a:bodyPr/>
          <a:lstStyle/>
          <a:p>
            <a:r>
              <a:rPr lang="en-US" sz="2800" dirty="0" smtClean="0"/>
              <a:t>Radioisotope production</a:t>
            </a:r>
          </a:p>
          <a:p>
            <a:r>
              <a:rPr lang="en-US" sz="2800" dirty="0" smtClean="0"/>
              <a:t>Medical treatment</a:t>
            </a:r>
          </a:p>
          <a:p>
            <a:r>
              <a:rPr lang="en-US" sz="2800" dirty="0" smtClean="0"/>
              <a:t>Electron welding</a:t>
            </a:r>
          </a:p>
          <a:p>
            <a:r>
              <a:rPr lang="en-US" sz="2800" dirty="0" smtClean="0"/>
              <a:t>Food sterilization</a:t>
            </a:r>
          </a:p>
          <a:p>
            <a:r>
              <a:rPr lang="en-US" sz="2800" dirty="0" smtClean="0"/>
              <a:t>Catalyzed polymerization </a:t>
            </a:r>
          </a:p>
          <a:p>
            <a:r>
              <a:rPr lang="en-US" sz="2800" dirty="0" smtClean="0"/>
              <a:t>Waste treatment</a:t>
            </a:r>
            <a:endParaRPr lang="en-US" sz="2800" dirty="0" smtClean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 Summer School 08/19/2016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/>
          </a:p>
        </p:txBody>
      </p:sp>
      <p:pic>
        <p:nvPicPr>
          <p:cNvPr id="22532" name="Picture 4" descr="https://62e528761d0685343e1c-f3d1b99a743ffa4142d9d7f1978d9686.ssl.cf2.rackcdn.com/files/110617/width668/image-20160208-2625-1yimal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040" y="83572"/>
            <a:ext cx="5347472" cy="38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www.iba-industrial.com/sites/default/files/industrial_files/downloads/rhodotron_tt_200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343" y="2829370"/>
            <a:ext cx="2657990" cy="392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23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Accelerator Elements : Present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792413" y="788988"/>
            <a:ext cx="21447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kern="0" dirty="0" err="1">
                <a:solidFill>
                  <a:srgbClr val="CC0000"/>
                </a:solidFill>
                <a:ea typeface="+mj-ea"/>
                <a:cs typeface="Times New Roman" pitchFamily="18" charset="0"/>
              </a:rPr>
              <a:t>Tevatron</a:t>
            </a:r>
            <a:endParaRPr lang="en-US" sz="2800" kern="0" dirty="0">
              <a:solidFill>
                <a:srgbClr val="CC0000"/>
              </a:solidFill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SC magnet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673225" y="3533775"/>
            <a:ext cx="38369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kern="0" dirty="0">
                <a:solidFill>
                  <a:schemeClr val="accent6"/>
                </a:solidFill>
                <a:ea typeface="+mj-ea"/>
                <a:cs typeface="Times New Roman" pitchFamily="18" charset="0"/>
              </a:rPr>
              <a:t>LHC SC magnets</a:t>
            </a: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28688"/>
            <a:ext cx="233521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7" r="13739"/>
          <a:stretch>
            <a:fillRect/>
          </a:stretch>
        </p:blipFill>
        <p:spPr bwMode="auto">
          <a:xfrm>
            <a:off x="5453063" y="908050"/>
            <a:ext cx="3462337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1600200"/>
            <a:ext cx="254158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6748463" y="2828925"/>
            <a:ext cx="23955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kern="0" dirty="0">
                <a:solidFill>
                  <a:srgbClr val="006600"/>
                </a:solidFill>
                <a:ea typeface="+mj-ea"/>
                <a:cs typeface="Times New Roman" pitchFamily="18" charset="0"/>
              </a:rPr>
              <a:t>VLHC Super- ferric magnet</a:t>
            </a:r>
          </a:p>
        </p:txBody>
      </p:sp>
      <p:pic>
        <p:nvPicPr>
          <p:cNvPr id="14" name="Picture 18" descr="Presentation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4106863"/>
            <a:ext cx="2606675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LHCtunnel2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4027488"/>
            <a:ext cx="3819525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538"/>
            <a:ext cx="1849438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Slide Number Placeholder 1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14065FF-9391-45A2-8CA1-77FA637BC185}" type="slidenum">
              <a:rPr lang="en-US" altLang="en-US" sz="1400">
                <a:latin typeface="Comic Sans MS" panose="030F0702030302020204" pitchFamily="66" charset="0"/>
              </a:rPr>
              <a:pPr eaLnBrk="1" hangingPunct="1"/>
              <a:t>50</a:t>
            </a:fld>
            <a:endParaRPr lang="en-US" altLang="en-US" sz="1400">
              <a:latin typeface="Comic Sans MS" panose="030F0702030302020204" pitchFamily="66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7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6100" y="152400"/>
            <a:ext cx="8491538" cy="46355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Quench : </a:t>
            </a:r>
            <a:r>
              <a:rPr lang="ru-RU" sz="3200" dirty="0" smtClean="0"/>
              <a:t>М</a:t>
            </a:r>
            <a:r>
              <a:rPr lang="en-US" sz="3200" dirty="0" smtClean="0"/>
              <a:t>RI</a:t>
            </a:r>
            <a:r>
              <a:rPr lang="ru-RU" sz="3200" dirty="0" smtClean="0"/>
              <a:t> </a:t>
            </a:r>
            <a:r>
              <a:rPr lang="en-US" sz="3200" dirty="0" smtClean="0"/>
              <a:t>magnet* (~1/30,000 of LHC)</a:t>
            </a:r>
            <a:endParaRPr lang="en-US" sz="3200" dirty="0"/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1130300" y="6272213"/>
            <a:ext cx="8013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/>
              <a:t>*pulled off the web.  We recover our Helium.</a:t>
            </a:r>
          </a:p>
        </p:txBody>
      </p:sp>
      <p:sp>
        <p:nvSpPr>
          <p:cNvPr id="21510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144463" y="6477000"/>
            <a:ext cx="6126162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 smtClean="0"/>
              <a:t>V.SHILTSEV | Accelerator Physics &amp; Technology</a:t>
            </a:r>
            <a:endParaRPr lang="en-US" altLang="en-US" sz="1200" dirty="0" smtClean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 rot="-5400000">
            <a:off x="6371431" y="2913857"/>
            <a:ext cx="43148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006600"/>
                </a:solidFill>
              </a:rPr>
              <a:t>№1 </a:t>
            </a:r>
            <a:r>
              <a:rPr lang="en-US" altLang="en-US" sz="2800" b="1">
                <a:solidFill>
                  <a:srgbClr val="006600"/>
                </a:solidFill>
              </a:rPr>
              <a:t>how LHC was fixed</a:t>
            </a:r>
            <a:r>
              <a:rPr lang="ru-RU" altLang="en-US" sz="2800" b="1">
                <a:solidFill>
                  <a:srgbClr val="006600"/>
                </a:solidFill>
              </a:rPr>
              <a:t> </a:t>
            </a:r>
          </a:p>
          <a:p>
            <a:pPr eaLnBrk="1" hangingPunct="1"/>
            <a:r>
              <a:rPr lang="ru-RU" altLang="en-US" sz="2800" b="1">
                <a:solidFill>
                  <a:srgbClr val="006600"/>
                </a:solidFill>
              </a:rPr>
              <a:t>№2 </a:t>
            </a:r>
            <a:r>
              <a:rPr lang="en-US" altLang="en-US" sz="2800" b="1">
                <a:solidFill>
                  <a:srgbClr val="006600"/>
                </a:solidFill>
              </a:rPr>
              <a:t>LHC vacuum chamber</a:t>
            </a:r>
          </a:p>
        </p:txBody>
      </p:sp>
      <p:pic>
        <p:nvPicPr>
          <p:cNvPr id="6" name="quen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049" y="930727"/>
            <a:ext cx="7121980" cy="53414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395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Exit Run 1(2010 – 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895600"/>
          </a:xfrm>
        </p:spPr>
        <p:txBody>
          <a:bodyPr>
            <a:normAutofit/>
          </a:bodyPr>
          <a:lstStyle/>
          <a:p>
            <a:r>
              <a:rPr lang="en-US" dirty="0" smtClean="0"/>
              <a:t>Foundations well proven at 4 TeV</a:t>
            </a:r>
          </a:p>
          <a:p>
            <a:pPr lvl="1"/>
            <a:r>
              <a:rPr lang="en-US" dirty="0" smtClean="0"/>
              <a:t>Magnets, vacuum</a:t>
            </a:r>
            <a:r>
              <a:rPr lang="en-US" dirty="0"/>
              <a:t>, cryogenics, RF, powering, </a:t>
            </a:r>
            <a:r>
              <a:rPr lang="en-US" dirty="0" smtClean="0"/>
              <a:t>instrumentation, collimation</a:t>
            </a:r>
            <a:r>
              <a:rPr lang="en-US" dirty="0"/>
              <a:t>, beam dumps etc. </a:t>
            </a:r>
          </a:p>
          <a:p>
            <a:r>
              <a:rPr lang="en-US" dirty="0" smtClean="0"/>
              <a:t>Huge amount of experience gained</a:t>
            </a:r>
          </a:p>
          <a:p>
            <a:pPr lvl="1"/>
            <a:r>
              <a:rPr lang="en-US" dirty="0" smtClean="0"/>
              <a:t>Operations, optics, collimation…</a:t>
            </a:r>
          </a:p>
          <a:p>
            <a:r>
              <a:rPr lang="en-US" dirty="0" smtClean="0"/>
              <a:t>Healthy respect for machine protection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 descr="Screen Shot 2014-08-09 at 6.54.10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115254"/>
            <a:ext cx="3463000" cy="2743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05669" y="4245783"/>
            <a:ext cx="4952262" cy="2482141"/>
            <a:chOff x="4186920" y="3810000"/>
            <a:chExt cx="4952262" cy="2482141"/>
          </a:xfrm>
        </p:grpSpPr>
        <p:pic>
          <p:nvPicPr>
            <p:cNvPr id="7" name="Picture 6" descr="Screen shot 2011-09-03 at 1.04.1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6920" y="3810000"/>
              <a:ext cx="4952262" cy="248214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263120" y="5486400"/>
              <a:ext cx="2667000" cy="73866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Main bend power converters: tracking error between sector 12 &amp; 23 in ramp to 1.1 TeV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60174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408"/>
            <a:ext cx="4191000" cy="675392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2013 - 2015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-13648" y="4271575"/>
            <a:ext cx="104996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800" dirty="0" smtClean="0"/>
              <a:t>13-14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056845" y="4271575"/>
            <a:ext cx="162539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Aug 14-Apr 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2766" y="4271575"/>
            <a:ext cx="6212634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368550" y="4635500"/>
            <a:ext cx="0" cy="962928"/>
          </a:xfrm>
          <a:prstGeom prst="line">
            <a:avLst/>
          </a:prstGeom>
          <a:ln w="158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416" y="2490584"/>
            <a:ext cx="1803394" cy="12037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673" y="4890157"/>
            <a:ext cx="1981612" cy="12182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5" y="1383812"/>
            <a:ext cx="2013060" cy="1421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76200" y="990600"/>
            <a:ext cx="205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April ‘13 to Sep. ‘14</a:t>
            </a: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2932349"/>
            <a:ext cx="0" cy="1339226"/>
          </a:xfrm>
          <a:prstGeom prst="line">
            <a:avLst/>
          </a:prstGeom>
          <a:ln w="158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228600" y="4953000"/>
            <a:ext cx="2058440" cy="1464210"/>
            <a:chOff x="-1547446" y="1125415"/>
            <a:chExt cx="9355015" cy="525193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/>
            <a:srcRect l="16694" t="27792" r="32390" b="21576"/>
            <a:stretch/>
          </p:blipFill>
          <p:spPr>
            <a:xfrm>
              <a:off x="-1547446" y="1125415"/>
              <a:ext cx="9355015" cy="52519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/>
            <a:srcRect l="67757" t="27792" r="25991" b="43349"/>
            <a:stretch/>
          </p:blipFill>
          <p:spPr>
            <a:xfrm>
              <a:off x="5956461" y="2514542"/>
              <a:ext cx="1148862" cy="299346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41" name="TextBox 40"/>
          <p:cNvSpPr txBox="1"/>
          <p:nvPr/>
        </p:nvSpPr>
        <p:spPr>
          <a:xfrm>
            <a:off x="152400" y="6400800"/>
            <a:ext cx="258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Dipole training campaign</a:t>
            </a:r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1037" name="Group 1036"/>
          <p:cNvGrpSpPr/>
          <p:nvPr/>
        </p:nvGrpSpPr>
        <p:grpSpPr>
          <a:xfrm>
            <a:off x="1683148" y="3537390"/>
            <a:ext cx="1542717" cy="519898"/>
            <a:chOff x="1683148" y="3791390"/>
            <a:chExt cx="1542717" cy="519898"/>
          </a:xfrm>
        </p:grpSpPr>
        <p:pic>
          <p:nvPicPr>
            <p:cNvPr id="1036" name="Picture 1035"/>
            <p:cNvPicPr>
              <a:picLocks noChangeAspect="1"/>
            </p:cNvPicPr>
            <p:nvPr/>
          </p:nvPicPr>
          <p:blipFill rotWithShape="1">
            <a:blip r:embed="rId6"/>
            <a:srcRect l="19529" t="40809" r="5292"/>
            <a:stretch/>
          </p:blipFill>
          <p:spPr>
            <a:xfrm>
              <a:off x="1683148" y="3791390"/>
              <a:ext cx="1542717" cy="519898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717785" y="3857574"/>
              <a:ext cx="14196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en-GB" sz="1600" b="1" baseline="30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</a:t>
              </a:r>
              <a:r>
                <a:rPr lang="en-GB" sz="1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B   E   A   M</a:t>
              </a:r>
              <a:endPara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>
          <a:xfrm>
            <a:off x="2800541" y="4068762"/>
            <a:ext cx="0" cy="202813"/>
          </a:xfrm>
          <a:prstGeom prst="line">
            <a:avLst/>
          </a:prstGeom>
          <a:ln w="158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752600" y="3200400"/>
            <a:ext cx="94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5</a:t>
            </a:r>
            <a:r>
              <a:rPr lang="en-GB" baseline="30000" dirty="0" smtClean="0">
                <a:solidFill>
                  <a:srgbClr val="000000"/>
                </a:solidFill>
              </a:rPr>
              <a:t>th</a:t>
            </a:r>
            <a:r>
              <a:rPr lang="en-GB" dirty="0" smtClean="0">
                <a:solidFill>
                  <a:srgbClr val="000000"/>
                </a:solidFill>
              </a:rPr>
              <a:t> April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81400" y="1828800"/>
            <a:ext cx="1904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3</a:t>
            </a:r>
            <a:r>
              <a:rPr lang="en-GB" baseline="30000" dirty="0" smtClean="0">
                <a:solidFill>
                  <a:srgbClr val="000000"/>
                </a:solidFill>
              </a:rPr>
              <a:t>rd</a:t>
            </a:r>
            <a:r>
              <a:rPr lang="en-GB" dirty="0" smtClean="0">
                <a:solidFill>
                  <a:srgbClr val="000000"/>
                </a:solidFill>
              </a:rPr>
              <a:t> June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First Stable Beams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71800" y="6096000"/>
            <a:ext cx="171505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10</a:t>
            </a:r>
            <a:r>
              <a:rPr lang="en-GB" baseline="30000" dirty="0" smtClean="0">
                <a:solidFill>
                  <a:srgbClr val="000000"/>
                </a:solidFill>
              </a:rPr>
              <a:t>th</a:t>
            </a:r>
            <a:r>
              <a:rPr lang="en-GB" dirty="0" smtClean="0">
                <a:solidFill>
                  <a:srgbClr val="000000"/>
                </a:solidFill>
              </a:rPr>
              <a:t> April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Beam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at 6.5 TeV</a:t>
            </a: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969335" y="4638675"/>
            <a:ext cx="2465" cy="162789"/>
          </a:xfrm>
          <a:prstGeom prst="line">
            <a:avLst/>
          </a:prstGeom>
          <a:ln w="158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129588" y="3752668"/>
            <a:ext cx="0" cy="518907"/>
          </a:xfrm>
          <a:prstGeom prst="line">
            <a:avLst/>
          </a:prstGeom>
          <a:ln w="158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1032"/>
          <p:cNvPicPr>
            <a:picLocks noChangeAspect="1"/>
          </p:cNvPicPr>
          <p:nvPr/>
        </p:nvPicPr>
        <p:blipFill rotWithShape="1">
          <a:blip r:embed="rId7"/>
          <a:srcRect t="10277" r="49662" b="46746"/>
          <a:stretch/>
        </p:blipFill>
        <p:spPr>
          <a:xfrm>
            <a:off x="6324600" y="1447800"/>
            <a:ext cx="1307723" cy="89080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5105400" y="457200"/>
            <a:ext cx="3533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</a:rPr>
              <a:t>28</a:t>
            </a:r>
            <a:r>
              <a:rPr lang="en-GB" sz="1600" baseline="30000" dirty="0" smtClean="0">
                <a:solidFill>
                  <a:srgbClr val="000000"/>
                </a:solidFill>
              </a:rPr>
              <a:t>th</a:t>
            </a:r>
            <a:r>
              <a:rPr lang="en-GB" sz="1600" dirty="0" smtClean="0">
                <a:solidFill>
                  <a:srgbClr val="000000"/>
                </a:solidFill>
              </a:rPr>
              <a:t> October</a:t>
            </a:r>
            <a:br>
              <a:rPr lang="en-GB" sz="1600" dirty="0" smtClean="0">
                <a:solidFill>
                  <a:srgbClr val="000000"/>
                </a:solidFill>
              </a:rPr>
            </a:br>
            <a:r>
              <a:rPr lang="en-GB" sz="1600" dirty="0" smtClean="0">
                <a:solidFill>
                  <a:srgbClr val="000000"/>
                </a:solidFill>
              </a:rPr>
              <a:t>Physics with record </a:t>
            </a:r>
            <a:r>
              <a:rPr lang="en-GB" sz="1600" dirty="0">
                <a:solidFill>
                  <a:srgbClr val="000000"/>
                </a:solidFill>
              </a:rPr>
              <a:t>n</a:t>
            </a:r>
            <a:r>
              <a:rPr lang="en-GB" sz="1600" dirty="0" smtClean="0">
                <a:solidFill>
                  <a:srgbClr val="000000"/>
                </a:solidFill>
              </a:rPr>
              <a:t>umber of bunches</a:t>
            </a:r>
          </a:p>
          <a:p>
            <a:r>
              <a:rPr lang="en-GB" sz="1600" dirty="0" smtClean="0">
                <a:solidFill>
                  <a:srgbClr val="000000"/>
                </a:solidFill>
              </a:rPr>
              <a:t>Peak luminosity 5 x 10</a:t>
            </a:r>
            <a:r>
              <a:rPr lang="en-GB" sz="1600" baseline="30000" dirty="0" smtClean="0">
                <a:solidFill>
                  <a:srgbClr val="000000"/>
                </a:solidFill>
              </a:rPr>
              <a:t>33</a:t>
            </a:r>
            <a:r>
              <a:rPr lang="en-GB" sz="1600" dirty="0" smtClean="0">
                <a:solidFill>
                  <a:srgbClr val="000000"/>
                </a:solidFill>
              </a:rPr>
              <a:t> cm</a:t>
            </a:r>
            <a:r>
              <a:rPr lang="en-GB" sz="1600" baseline="30000" dirty="0" smtClean="0">
                <a:solidFill>
                  <a:srgbClr val="000000"/>
                </a:solidFill>
              </a:rPr>
              <a:t>-2</a:t>
            </a:r>
            <a:r>
              <a:rPr lang="en-GB" sz="1600" dirty="0" smtClean="0">
                <a:solidFill>
                  <a:srgbClr val="000000"/>
                </a:solidFill>
              </a:rPr>
              <a:t>s</a:t>
            </a:r>
            <a:r>
              <a:rPr lang="en-GB" sz="1600" baseline="30000" dirty="0" smtClean="0">
                <a:solidFill>
                  <a:srgbClr val="000000"/>
                </a:solidFill>
              </a:rPr>
              <a:t>-1</a:t>
            </a:r>
            <a:endParaRPr lang="en-GB" sz="1600" baseline="30000" dirty="0">
              <a:solidFill>
                <a:srgbClr val="000000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7086600" y="3429000"/>
            <a:ext cx="1063" cy="861185"/>
          </a:xfrm>
          <a:prstGeom prst="line">
            <a:avLst/>
          </a:prstGeom>
          <a:ln w="158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7"/>
          <a:srcRect l="49526" t="10277" b="46746"/>
          <a:stretch/>
        </p:blipFill>
        <p:spPr>
          <a:xfrm>
            <a:off x="6324600" y="2438400"/>
            <a:ext cx="1311259" cy="8908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105400" y="4641850"/>
            <a:ext cx="1660599" cy="1987550"/>
            <a:chOff x="5105400" y="4641850"/>
            <a:chExt cx="1660599" cy="1987550"/>
          </a:xfrm>
        </p:grpSpPr>
        <p:cxnSp>
          <p:nvCxnSpPr>
            <p:cNvPr id="69" name="Straight Connector 68"/>
            <p:cNvCxnSpPr/>
            <p:nvPr/>
          </p:nvCxnSpPr>
          <p:spPr>
            <a:xfrm flipV="1">
              <a:off x="5486400" y="4641850"/>
              <a:ext cx="0" cy="534228"/>
            </a:xfrm>
            <a:prstGeom prst="line">
              <a:avLst/>
            </a:prstGeom>
            <a:ln w="15875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562600" y="48768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Struggle</a:t>
              </a:r>
              <a:endParaRPr lang="en-US" dirty="0"/>
            </a:p>
          </p:txBody>
        </p:sp>
        <p:pic>
          <p:nvPicPr>
            <p:cNvPr id="36" name="Picture 2" descr="D:\pccern_from\PyECLOUD\01705.png"/>
            <p:cNvPicPr>
              <a:picLocks noChangeAspect="1" noChangeArrowheads="1"/>
            </p:cNvPicPr>
            <p:nvPr/>
          </p:nvPicPr>
          <p:blipFill>
            <a:blip r:embed="rId8" cstate="print"/>
            <a:srcRect l="12305" t="15818" r="25188" b="15344"/>
            <a:stretch>
              <a:fillRect/>
            </a:stretch>
          </p:blipFill>
          <p:spPr bwMode="auto">
            <a:xfrm>
              <a:off x="5105400" y="5257800"/>
              <a:ext cx="1660599" cy="1371600"/>
            </a:xfrm>
            <a:prstGeom prst="rect">
              <a:avLst/>
            </a:prstGeom>
            <a:noFill/>
          </p:spPr>
        </p:pic>
      </p:grpSp>
      <p:grpSp>
        <p:nvGrpSpPr>
          <p:cNvPr id="13" name="Group 12"/>
          <p:cNvGrpSpPr/>
          <p:nvPr/>
        </p:nvGrpSpPr>
        <p:grpSpPr>
          <a:xfrm>
            <a:off x="7239000" y="4641850"/>
            <a:ext cx="1840604" cy="1914475"/>
            <a:chOff x="7239000" y="4641850"/>
            <a:chExt cx="1840604" cy="1914475"/>
          </a:xfrm>
        </p:grpSpPr>
        <p:sp>
          <p:nvSpPr>
            <p:cNvPr id="99" name="TextBox 98"/>
            <p:cNvSpPr txBox="1"/>
            <p:nvPr/>
          </p:nvSpPr>
          <p:spPr>
            <a:xfrm>
              <a:off x="8153400" y="4800600"/>
              <a:ext cx="877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000000"/>
                  </a:solidFill>
                </a:rPr>
                <a:t>IONS</a:t>
              </a:r>
              <a:endParaRPr lang="en-GB" dirty="0">
                <a:solidFill>
                  <a:srgbClr val="000000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239000" y="4641850"/>
              <a:ext cx="1840604" cy="1914475"/>
              <a:chOff x="7239000" y="4641850"/>
              <a:chExt cx="1840604" cy="1914475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 flipH="1" flipV="1">
                <a:off x="7924800" y="4641850"/>
                <a:ext cx="2" cy="45720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5"/>
              <p:cNvGrpSpPr/>
              <p:nvPr/>
            </p:nvGrpSpPr>
            <p:grpSpPr>
              <a:xfrm>
                <a:off x="7239000" y="5181600"/>
                <a:ext cx="1840604" cy="1374725"/>
                <a:chOff x="7239000" y="5181600"/>
                <a:chExt cx="1840604" cy="1374725"/>
              </a:xfrm>
            </p:grpSpPr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239000" y="5181600"/>
                  <a:ext cx="1840604" cy="1374725"/>
                </a:xfrm>
                <a:prstGeom prst="rect">
                  <a:avLst/>
                </a:prstGeom>
              </p:spPr>
            </p:pic>
            <p:pic>
              <p:nvPicPr>
                <p:cNvPr id="5" name="Picture 4" descr="Screen Shot 2016-08-07 at 11.30.59 PM.png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51700" y="6254750"/>
                  <a:ext cx="1816100" cy="25425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84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1" grpId="0"/>
      <p:bldP spid="46" grpId="0"/>
      <p:bldP spid="48" grpId="0"/>
      <p:bldP spid="49" grpId="0" animBg="1"/>
      <p:bldP spid="7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42402" y="-76200"/>
            <a:ext cx="9186402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-1600200" y="5791200"/>
            <a:ext cx="12430607" cy="438451"/>
            <a:chOff x="-1577268" y="5486400"/>
            <a:chExt cx="12430607" cy="438451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-1577268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68"/>
            <p:cNvSpPr/>
            <p:nvPr/>
          </p:nvSpPr>
          <p:spPr>
            <a:xfrm>
              <a:off x="1199586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 flipH="1">
              <a:off x="1639606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68"/>
            <p:cNvSpPr/>
            <p:nvPr/>
          </p:nvSpPr>
          <p:spPr>
            <a:xfrm>
              <a:off x="4416460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4854910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68"/>
            <p:cNvSpPr/>
            <p:nvPr/>
          </p:nvSpPr>
          <p:spPr>
            <a:xfrm>
              <a:off x="7631764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H="1">
              <a:off x="8076485" y="5711819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76200" y="228600"/>
            <a:ext cx="9067800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2015: </a:t>
            </a:r>
            <a:r>
              <a:rPr lang="en-US" sz="2000" dirty="0" smtClean="0">
                <a:solidFill>
                  <a:srgbClr val="FF0000"/>
                </a:solidFill>
              </a:rPr>
              <a:t>re-commissioning </a:t>
            </a:r>
            <a:r>
              <a:rPr lang="en-US" sz="2000" dirty="0">
                <a:solidFill>
                  <a:srgbClr val="FF0000"/>
                </a:solidFill>
              </a:rPr>
              <a:t>year, </a:t>
            </a:r>
            <a:r>
              <a:rPr lang="en-US" sz="2000" dirty="0" smtClean="0">
                <a:solidFill>
                  <a:srgbClr val="FF0000"/>
                </a:solidFill>
              </a:rPr>
              <a:t>relaxed parameters, some issues…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-42402" y="1066800"/>
            <a:ext cx="9186402" cy="0"/>
          </a:xfrm>
          <a:prstGeom prst="line">
            <a:avLst/>
          </a:prstGeom>
          <a:ln w="31750" cap="flat">
            <a:solidFill>
              <a:schemeClr val="tx1">
                <a:lumMod val="65000"/>
                <a:lumOff val="35000"/>
              </a:schemeClr>
            </a:solidFill>
            <a:headEnd type="non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107099" y="1447800"/>
            <a:ext cx="2836502" cy="4267200"/>
            <a:chOff x="3107099" y="1447800"/>
            <a:chExt cx="2836502" cy="4267200"/>
          </a:xfrm>
        </p:grpSpPr>
        <p:sp>
          <p:nvSpPr>
            <p:cNvPr id="32" name="Rounded Rectangle 31"/>
            <p:cNvSpPr/>
            <p:nvPr/>
          </p:nvSpPr>
          <p:spPr>
            <a:xfrm>
              <a:off x="3107099" y="1447800"/>
              <a:ext cx="2836502" cy="4267200"/>
            </a:xfrm>
            <a:prstGeom prst="roundRect">
              <a:avLst>
                <a:gd name="adj" fmla="val 283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800" b="1" dirty="0" smtClean="0">
                  <a:solidFill>
                    <a:srgbClr val="FFFF00"/>
                  </a:solidFill>
                </a:rPr>
                <a:t>UFOs</a:t>
              </a:r>
              <a:endParaRPr lang="en-US" sz="1800" b="1" dirty="0"/>
            </a:p>
            <a:p>
              <a:pPr marL="285750" indent="-285750">
                <a:buFont typeface="Arial"/>
                <a:buChar char="•"/>
              </a:pPr>
              <a:r>
                <a:rPr lang="en-US" sz="2000" b="1" dirty="0"/>
                <a:t>8 UFO dumps </a:t>
              </a:r>
              <a:r>
                <a:rPr lang="en-US" sz="2000" b="1" dirty="0" smtClean="0"/>
                <a:t>within 2 </a:t>
              </a:r>
              <a:r>
                <a:rPr lang="en-US" sz="2000" b="1" dirty="0"/>
                <a:t>weeks (</a:t>
              </a:r>
              <a:r>
                <a:rPr lang="en-US" sz="2000" b="1" dirty="0" smtClean="0"/>
                <a:t>Sep </a:t>
              </a:r>
              <a:r>
                <a:rPr lang="en-US" sz="2000" b="1" dirty="0"/>
                <a:t>20 to </a:t>
              </a:r>
              <a:r>
                <a:rPr lang="en-US" sz="2000" b="1" dirty="0" smtClean="0"/>
                <a:t>Oct </a:t>
              </a:r>
              <a:r>
                <a:rPr lang="en-US" sz="2000" b="1" dirty="0"/>
                <a:t>5</a:t>
              </a:r>
              <a:r>
                <a:rPr lang="en-US" sz="2000" b="1" dirty="0" smtClean="0"/>
                <a:t>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000" b="1" dirty="0" smtClean="0"/>
                <a:t>Conditioning observed</a:t>
              </a:r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00400" y="3219114"/>
              <a:ext cx="2683280" cy="22109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994369" y="23963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118143" y="1447800"/>
            <a:ext cx="2875748" cy="4267200"/>
            <a:chOff x="6118143" y="1447800"/>
            <a:chExt cx="2875748" cy="4267200"/>
          </a:xfrm>
        </p:grpSpPr>
        <p:sp>
          <p:nvSpPr>
            <p:cNvPr id="38" name="Rounded Rectangle 37"/>
            <p:cNvSpPr/>
            <p:nvPr/>
          </p:nvSpPr>
          <p:spPr>
            <a:xfrm>
              <a:off x="6118143" y="1447800"/>
              <a:ext cx="2875748" cy="4267200"/>
            </a:xfrm>
            <a:prstGeom prst="roundRect">
              <a:avLst>
                <a:gd name="adj" fmla="val 283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2000" b="1" dirty="0" smtClean="0">
                  <a:solidFill>
                    <a:srgbClr val="FFFF00"/>
                  </a:solidFill>
                </a:rPr>
                <a:t>Radiation to electronics </a:t>
              </a:r>
              <a:endParaRPr lang="en-US" sz="2000" b="1" dirty="0"/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>
                  <a:solidFill>
                    <a:srgbClr val="CCFFCC"/>
                  </a:solidFill>
                </a:rPr>
                <a:t>M</a:t>
              </a:r>
              <a:r>
                <a:rPr lang="en-US" sz="1600" b="1" dirty="0" smtClean="0">
                  <a:solidFill>
                    <a:srgbClr val="CCFFCC"/>
                  </a:solidFill>
                </a:rPr>
                <a:t>itigation measures (shielding, relocation…)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/>
                <a:t>N</a:t>
              </a:r>
              <a:r>
                <a:rPr lang="en-US" sz="1600" b="1" dirty="0" smtClean="0"/>
                <a:t>on-rad hard components used in LS1 upgrade</a:t>
              </a:r>
              <a:endParaRPr lang="en-US" b="1" dirty="0"/>
            </a:p>
            <a:p>
              <a:pPr marL="285750" indent="-285750">
                <a:buFont typeface="Arial"/>
                <a:buChar char="•"/>
              </a:pPr>
              <a:endParaRPr lang="en-US" b="1" dirty="0" smtClean="0"/>
            </a:p>
          </p:txBody>
        </p:sp>
        <p:pic>
          <p:nvPicPr>
            <p:cNvPr id="7" name="Picture 6" descr="Screen Shot 2016-08-04 at 4.22.59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2895600"/>
              <a:ext cx="2182887" cy="27432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6052" y="1447800"/>
            <a:ext cx="2875748" cy="4267200"/>
            <a:chOff x="96052" y="1447800"/>
            <a:chExt cx="2875748" cy="4267200"/>
          </a:xfrm>
        </p:grpSpPr>
        <p:sp>
          <p:nvSpPr>
            <p:cNvPr id="4" name="Rounded Rectangle 3"/>
            <p:cNvSpPr/>
            <p:nvPr/>
          </p:nvSpPr>
          <p:spPr>
            <a:xfrm>
              <a:off x="96052" y="1447800"/>
              <a:ext cx="2875748" cy="4267200"/>
            </a:xfrm>
            <a:prstGeom prst="roundRect">
              <a:avLst>
                <a:gd name="adj" fmla="val 283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800" b="1" dirty="0" smtClean="0">
                  <a:solidFill>
                    <a:srgbClr val="FFFF00"/>
                  </a:solidFill>
                </a:rPr>
                <a:t>Electron cloud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000" b="1" dirty="0" smtClean="0">
                  <a:solidFill>
                    <a:schemeClr val="bg1"/>
                  </a:solidFill>
                </a:rPr>
                <a:t>Anticipated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000" b="1" dirty="0" smtClean="0">
                  <a:solidFill>
                    <a:schemeClr val="bg1"/>
                  </a:solidFill>
                </a:rPr>
                <a:t>Significant head load to cryogenics</a:t>
              </a:r>
            </a:p>
            <a:p>
              <a:pPr marL="171450" indent="-171450">
                <a:buFont typeface="Arial"/>
                <a:buChar char="•"/>
              </a:pPr>
              <a:endParaRPr lang="en-US" sz="1200" b="1" dirty="0"/>
            </a:p>
          </p:txBody>
        </p:sp>
        <p:pic>
          <p:nvPicPr>
            <p:cNvPr id="25" name="Picture 24" descr="Screen Shot 2015-10-22 at 6.03.18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3200400"/>
              <a:ext cx="2749336" cy="2438677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321906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42402" y="-76200"/>
            <a:ext cx="9186402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-1600200" y="5791200"/>
            <a:ext cx="12430607" cy="438451"/>
            <a:chOff x="-1577268" y="5486400"/>
            <a:chExt cx="12430607" cy="438451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-1577268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68"/>
            <p:cNvSpPr/>
            <p:nvPr/>
          </p:nvSpPr>
          <p:spPr>
            <a:xfrm>
              <a:off x="1199586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 flipH="1">
              <a:off x="1639606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68"/>
            <p:cNvSpPr/>
            <p:nvPr/>
          </p:nvSpPr>
          <p:spPr>
            <a:xfrm>
              <a:off x="4416460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4854910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68"/>
            <p:cNvSpPr/>
            <p:nvPr/>
          </p:nvSpPr>
          <p:spPr>
            <a:xfrm>
              <a:off x="7631764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H="1">
              <a:off x="8076485" y="5711819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76200" y="228600"/>
            <a:ext cx="8229600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Overcome a few problems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-42402" y="1066800"/>
            <a:ext cx="9186402" cy="0"/>
          </a:xfrm>
          <a:prstGeom prst="line">
            <a:avLst/>
          </a:prstGeom>
          <a:ln w="31750" cap="flat">
            <a:solidFill>
              <a:schemeClr val="tx1">
                <a:lumMod val="65000"/>
                <a:lumOff val="35000"/>
              </a:schemeClr>
            </a:solidFill>
            <a:headEnd type="non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6052" y="1447800"/>
            <a:ext cx="2875748" cy="4267200"/>
            <a:chOff x="96052" y="1447800"/>
            <a:chExt cx="2875748" cy="4267200"/>
          </a:xfrm>
        </p:grpSpPr>
        <p:sp>
          <p:nvSpPr>
            <p:cNvPr id="4" name="Rounded Rectangle 3"/>
            <p:cNvSpPr/>
            <p:nvPr/>
          </p:nvSpPr>
          <p:spPr>
            <a:xfrm>
              <a:off x="96052" y="1447800"/>
              <a:ext cx="2875748" cy="4267200"/>
            </a:xfrm>
            <a:prstGeom prst="roundRect">
              <a:avLst>
                <a:gd name="adj" fmla="val 283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WEASEL</a:t>
              </a:r>
            </a:p>
            <a:p>
              <a:pPr marL="171450" indent="-171450">
                <a:buFont typeface="Arial"/>
                <a:buChar char="•"/>
              </a:pPr>
              <a:endParaRPr lang="en-US" sz="1400" b="1" dirty="0"/>
            </a:p>
          </p:txBody>
        </p:sp>
        <p:pic>
          <p:nvPicPr>
            <p:cNvPr id="5" name="Picture 4" descr="Screen Shot 2016-07-26 at 9.16.21 P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286000"/>
              <a:ext cx="2641793" cy="298488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107099" y="1447800"/>
            <a:ext cx="2836502" cy="4267200"/>
            <a:chOff x="3107099" y="1447800"/>
            <a:chExt cx="2836502" cy="4267200"/>
          </a:xfrm>
        </p:grpSpPr>
        <p:sp>
          <p:nvSpPr>
            <p:cNvPr id="32" name="Rounded Rectangle 31"/>
            <p:cNvSpPr/>
            <p:nvPr/>
          </p:nvSpPr>
          <p:spPr>
            <a:xfrm>
              <a:off x="3107099" y="1447800"/>
              <a:ext cx="2836502" cy="4267200"/>
            </a:xfrm>
            <a:prstGeom prst="roundRect">
              <a:avLst>
                <a:gd name="adj" fmla="val 283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PS MAIN POWER SUPPLY</a:t>
              </a:r>
              <a:endParaRPr lang="en-US" sz="1200" b="1" dirty="0"/>
            </a:p>
          </p:txBody>
        </p:sp>
        <p:pic>
          <p:nvPicPr>
            <p:cNvPr id="7" name="Picture 6" descr="Screen Shot 2016-07-26 at 11.28.17 P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2521160"/>
              <a:ext cx="2692486" cy="25908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118143" y="1447800"/>
            <a:ext cx="2875748" cy="4267200"/>
            <a:chOff x="6118143" y="1447800"/>
            <a:chExt cx="2875748" cy="4267200"/>
          </a:xfrm>
        </p:grpSpPr>
        <p:sp>
          <p:nvSpPr>
            <p:cNvPr id="38" name="Rounded Rectangle 37"/>
            <p:cNvSpPr/>
            <p:nvPr/>
          </p:nvSpPr>
          <p:spPr>
            <a:xfrm>
              <a:off x="6118143" y="1447800"/>
              <a:ext cx="2875748" cy="4267200"/>
            </a:xfrm>
            <a:prstGeom prst="roundRect">
              <a:avLst>
                <a:gd name="adj" fmla="val 283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SPS BEAM DUMP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1" dirty="0" smtClean="0">
                  <a:solidFill>
                    <a:srgbClr val="FFFF00"/>
                  </a:solidFill>
                </a:rPr>
                <a:t>Limited to 96 bunches per injection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1" dirty="0" smtClean="0">
                  <a:solidFill>
                    <a:srgbClr val="FFFF00"/>
                  </a:solidFill>
                </a:rPr>
                <a:t>2076 bunches per beam cf. 2750 </a:t>
              </a:r>
              <a:endParaRPr lang="en-US" b="1" dirty="0"/>
            </a:p>
            <a:p>
              <a:pPr marL="285750" indent="-285750">
                <a:buFont typeface="Arial"/>
                <a:buChar char="•"/>
              </a:pPr>
              <a:endParaRPr lang="en-US" b="1" dirty="0"/>
            </a:p>
            <a:p>
              <a:pPr marL="285750" indent="-285750">
                <a:buFont typeface="Arial"/>
                <a:buChar char="•"/>
              </a:pPr>
              <a:endParaRPr lang="en-US" b="1" dirty="0" smtClean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2200" y="3124200"/>
              <a:ext cx="2795366" cy="2362200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858925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77" y="0"/>
            <a:ext cx="8462861" cy="765175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Then enjoy some remarkable availability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87A23F-BAF2-40F7-981E-A4E481A32A38}" type="slidenum">
              <a:rPr lang="en-US" smtClean="0"/>
              <a:t>56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71703"/>
            <a:ext cx="8171000" cy="5857293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>
            <a:off x="1828800" y="5638800"/>
            <a:ext cx="6248400" cy="685800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sz="2000" dirty="0" smtClean="0"/>
              <a:t>6 weeks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1828800" y="2057400"/>
            <a:ext cx="6324600" cy="685800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sz="2000" dirty="0" smtClean="0"/>
              <a:t>Heartbeat</a:t>
            </a:r>
          </a:p>
        </p:txBody>
      </p:sp>
      <p:sp>
        <p:nvSpPr>
          <p:cNvPr id="10" name="Left-Right Arrow 9"/>
          <p:cNvSpPr/>
          <p:nvPr/>
        </p:nvSpPr>
        <p:spPr>
          <a:xfrm rot="16200000">
            <a:off x="-1752606" y="3905250"/>
            <a:ext cx="4229100" cy="685800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sz="2000" dirty="0" smtClean="0"/>
              <a:t>Things that can go wrong</a:t>
            </a:r>
          </a:p>
        </p:txBody>
      </p:sp>
    </p:spTree>
    <p:extLst>
      <p:ext uri="{BB962C8B-B14F-4D97-AF65-F5344CB8AC3E}">
        <p14:creationId xmlns:p14="http://schemas.microsoft.com/office/powerpoint/2010/main" val="191647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Stored energy per beam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87A23F-BAF2-40F7-981E-A4E481A32A38}" type="slidenum">
              <a:rPr lang="en-US" smtClean="0"/>
              <a:t>57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800"/>
            <a:ext cx="8311491" cy="332243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7200" y="4594674"/>
            <a:ext cx="6705602" cy="2196000"/>
            <a:chOff x="457200" y="4594674"/>
            <a:chExt cx="6705602" cy="2196000"/>
          </a:xfrm>
        </p:grpSpPr>
        <p:pic>
          <p:nvPicPr>
            <p:cNvPr id="7" name="Picture 6" descr="Screen Shot 2016-08-07 at 5.04.22 P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18337" y="4567138"/>
              <a:ext cx="2196000" cy="2251072"/>
            </a:xfrm>
            <a:prstGeom prst="rect">
              <a:avLst/>
            </a:prstGeom>
          </p:spPr>
        </p:pic>
        <p:pic>
          <p:nvPicPr>
            <p:cNvPr id="8" name="Picture 7" descr="Screen Shot 2016-08-07 at 5.04.46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96366" y="4515364"/>
              <a:ext cx="2170671" cy="2362201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990600" y="5715000"/>
              <a:ext cx="1219200" cy="0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990600" y="53340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FF"/>
                  </a:solidFill>
                </a:rPr>
                <a:t>Beam 1</a:t>
              </a:r>
              <a:r>
                <a:rPr lang="en-US" sz="1800" dirty="0" smtClean="0"/>
                <a:t> </a:t>
              </a:r>
              <a:endParaRPr lang="en-US" sz="18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1676400" y="5943600"/>
              <a:ext cx="1066800" cy="609600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57200" y="6334931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2.2 mm gap</a:t>
              </a:r>
              <a:endParaRPr lang="en-US" sz="1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200" y="4648200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B1 collimators IP7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245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from injectors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4" y="2133600"/>
            <a:ext cx="4354286" cy="4191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7095" y="1676400"/>
            <a:ext cx="2600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Standard 25 ns scheme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83695" y="6705600"/>
            <a:ext cx="3810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98095" y="6324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 circumference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22295" y="1371600"/>
            <a:ext cx="4646056" cy="5322332"/>
            <a:chOff x="4522295" y="1371600"/>
            <a:chExt cx="4646056" cy="53223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2295" y="2133600"/>
              <a:ext cx="4359869" cy="4191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903295" y="1371600"/>
              <a:ext cx="4114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BCMS</a:t>
              </a:r>
              <a:br>
                <a:rPr lang="en-US" sz="2000" b="1" dirty="0" smtClean="0">
                  <a:solidFill>
                    <a:srgbClr val="FF0000"/>
                  </a:solidFill>
                </a:rPr>
              </a:br>
              <a:r>
                <a:rPr lang="en-US" dirty="0" smtClean="0"/>
                <a:t>(</a:t>
              </a:r>
              <a:r>
                <a:rPr lang="en-US" b="1" dirty="0" smtClean="0"/>
                <a:t>B</a:t>
              </a:r>
              <a:r>
                <a:rPr lang="en-US" dirty="0" smtClean="0"/>
                <a:t>atch </a:t>
              </a:r>
              <a:r>
                <a:rPr lang="en-US" b="1" dirty="0" smtClean="0"/>
                <a:t>C</a:t>
              </a:r>
              <a:r>
                <a:rPr lang="en-US" dirty="0" smtClean="0"/>
                <a:t>ompression</a:t>
              </a:r>
              <a:r>
                <a:rPr lang="en-US" dirty="0"/>
                <a:t>, </a:t>
              </a:r>
              <a:r>
                <a:rPr lang="en-US" b="1" dirty="0"/>
                <a:t>M</a:t>
              </a:r>
              <a:r>
                <a:rPr lang="en-US" dirty="0"/>
                <a:t>erging &amp; </a:t>
              </a:r>
              <a:r>
                <a:rPr lang="en-US" b="1" dirty="0"/>
                <a:t>S</a:t>
              </a:r>
              <a:r>
                <a:rPr lang="en-US" dirty="0"/>
                <a:t>plitting)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01151" y="6324600"/>
              <a:ext cx="426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Lower intensity, </a:t>
              </a:r>
              <a:r>
                <a:rPr lang="en-US" b="1" dirty="0" smtClean="0"/>
                <a:t>smaller</a:t>
              </a:r>
              <a:r>
                <a:rPr lang="en-US" dirty="0" smtClean="0"/>
                <a:t> bunches from PSB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086660" y="9144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Lower than nominal emittance taken a step further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A5C3B2-2713-40BA-92CF-ECD67616E0C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5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257800" cy="868362"/>
          </a:xfrm>
        </p:spPr>
        <p:txBody>
          <a:bodyPr/>
          <a:lstStyle/>
          <a:p>
            <a:r>
              <a:rPr lang="en-US" dirty="0" smtClean="0"/>
              <a:t>Dipole training 2/2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752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Campaign summary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6096000"/>
            <a:ext cx="84582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All magnets have been trained to well over 7 </a:t>
            </a:r>
            <a:r>
              <a:rPr lang="en-US" sz="2000" dirty="0" err="1" smtClean="0">
                <a:solidFill>
                  <a:srgbClr val="FF0000"/>
                </a:solidFill>
              </a:rPr>
              <a:t>TeV</a:t>
            </a:r>
            <a:r>
              <a:rPr lang="en-US" sz="2000" dirty="0" smtClean="0">
                <a:solidFill>
                  <a:srgbClr val="FF0000"/>
                </a:solidFill>
              </a:rPr>
              <a:t> in SM18 before installation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Extensive re-training in situ was not expected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64" y="10668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Training: frictional energy </a:t>
            </a:r>
            <a:r>
              <a:rPr lang="en-US" dirty="0"/>
              <a:t>released </a:t>
            </a:r>
            <a:r>
              <a:rPr lang="en-US" dirty="0" smtClean="0"/>
              <a:t>during </a:t>
            </a:r>
            <a:r>
              <a:rPr lang="en-US" dirty="0"/>
              <a:t>conductor motion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0" y="0"/>
            <a:ext cx="2984500" cy="2439612"/>
          </a:xfrm>
          <a:prstGeom prst="rect">
            <a:avLst/>
          </a:prstGeom>
        </p:spPr>
      </p:pic>
      <p:pic>
        <p:nvPicPr>
          <p:cNvPr id="8" name="Picture 7" descr="Screen Shot 2015-05-31 at 4.41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" y="2141274"/>
            <a:ext cx="9144000" cy="371215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87A23F-BAF2-40F7-981E-A4E481A32A3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6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Accelerator Technologies (“Show and Tell”)</a:t>
            </a:r>
            <a:endParaRPr lang="en-US" sz="3200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44488" y="665163"/>
            <a:ext cx="8610600" cy="5257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3200" dirty="0" smtClean="0"/>
              <a:t>Impregnated </a:t>
            </a:r>
            <a:r>
              <a:rPr lang="en-US" altLang="en-US" sz="3200" dirty="0" smtClean="0"/>
              <a:t>W cathode</a:t>
            </a:r>
          </a:p>
          <a:p>
            <a:pPr>
              <a:lnSpc>
                <a:spcPct val="150000"/>
              </a:lnSpc>
            </a:pPr>
            <a:r>
              <a:rPr lang="en-US" altLang="en-US" sz="3200" dirty="0" smtClean="0"/>
              <a:t>RF cavity copper (warm)</a:t>
            </a:r>
          </a:p>
          <a:p>
            <a:pPr>
              <a:lnSpc>
                <a:spcPct val="150000"/>
              </a:lnSpc>
            </a:pPr>
            <a:r>
              <a:rPr lang="en-US" altLang="en-US" sz="3200" dirty="0" smtClean="0"/>
              <a:t>RF cavity </a:t>
            </a:r>
            <a:r>
              <a:rPr lang="en-US" altLang="en-US" sz="3200" dirty="0" err="1" smtClean="0"/>
              <a:t>Nb</a:t>
            </a:r>
            <a:r>
              <a:rPr lang="en-US" altLang="en-US" sz="3200" dirty="0" smtClean="0"/>
              <a:t> (cold)</a:t>
            </a:r>
          </a:p>
          <a:p>
            <a:pPr>
              <a:lnSpc>
                <a:spcPct val="150000"/>
              </a:lnSpc>
            </a:pPr>
            <a:r>
              <a:rPr lang="en-US" altLang="en-US" sz="3200" dirty="0" smtClean="0"/>
              <a:t>RF tube</a:t>
            </a:r>
          </a:p>
          <a:p>
            <a:pPr>
              <a:lnSpc>
                <a:spcPct val="150000"/>
              </a:lnSpc>
            </a:pPr>
            <a:r>
              <a:rPr lang="en-US" altLang="en-US" sz="3200" dirty="0" smtClean="0"/>
              <a:t>Magnet: </a:t>
            </a:r>
            <a:r>
              <a:rPr lang="en-US" altLang="en-US" sz="3200" dirty="0" smtClean="0"/>
              <a:t>permanent </a:t>
            </a:r>
            <a:r>
              <a:rPr lang="en-US" altLang="en-US" sz="3200" dirty="0" err="1" smtClean="0"/>
              <a:t>SmCo</a:t>
            </a:r>
            <a:r>
              <a:rPr lang="en-US" altLang="en-US" sz="32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altLang="en-US" sz="3200" dirty="0" smtClean="0"/>
              <a:t>Magnet: </a:t>
            </a:r>
            <a:r>
              <a:rPr lang="en-US" altLang="en-US" sz="3200" dirty="0" smtClean="0"/>
              <a:t>superconducting </a:t>
            </a:r>
            <a:r>
              <a:rPr lang="en-US" altLang="en-US" sz="3200" dirty="0" err="1" smtClean="0"/>
              <a:t>NbTi</a:t>
            </a:r>
            <a:r>
              <a:rPr lang="en-US" altLang="en-US" sz="32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altLang="en-US" sz="3200" dirty="0" smtClean="0"/>
              <a:t>Vacuum </a:t>
            </a:r>
            <a:r>
              <a:rPr lang="en-US" altLang="en-US" sz="3200" dirty="0" smtClean="0"/>
              <a:t>pipe: FNAL Main Injector, LHC</a:t>
            </a:r>
            <a:endParaRPr lang="en-US" altLang="en-US" sz="3200" dirty="0" smtClean="0"/>
          </a:p>
        </p:txBody>
      </p:sp>
      <p:sp>
        <p:nvSpPr>
          <p:cNvPr id="614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chemeClr val="bg2"/>
                </a:solidFill>
                <a:latin typeface="Arial" panose="020B0604020202020204" pitchFamily="34" charset="0"/>
              </a:rPr>
              <a:t>V.SHILTSEV | Accelerator Physics &amp; Technology</a:t>
            </a:r>
            <a:endParaRPr lang="en-US" altLang="en-US" sz="1200" smtClean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B43D138-D511-4A7A-ADC7-2AC54DC95086}" type="slidenum">
              <a:rPr lang="en-US" altLang="en-US" sz="16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/>
              <a:t>6</a:t>
            </a:fld>
            <a:endParaRPr lang="en-US" altLang="en-US" sz="1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39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71" y="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Examples of Accelerating RF Structures</a:t>
            </a:r>
            <a:endParaRPr lang="en-US" sz="3200" dirty="0"/>
          </a:p>
        </p:txBody>
      </p:sp>
      <p:pic>
        <p:nvPicPr>
          <p:cNvPr id="27651" name="Picture 2" descr="http://www-bd.fnal.gov/wao/fermipics/95-1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071" y="890480"/>
            <a:ext cx="3566595" cy="4449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http://www.linearcollider.org/newsline/images/20060706_dc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7633" y="3884067"/>
            <a:ext cx="5356367" cy="268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510118" y="5381004"/>
            <a:ext cx="2819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err="1"/>
              <a:t>Fermilab</a:t>
            </a:r>
            <a:r>
              <a:rPr lang="en-US" sz="1800" dirty="0"/>
              <a:t> Drift Tube </a:t>
            </a:r>
            <a:r>
              <a:rPr lang="en-US" sz="1800" dirty="0" err="1"/>
              <a:t>Linac</a:t>
            </a:r>
            <a:r>
              <a:rPr lang="en-US" sz="1800" dirty="0"/>
              <a:t> (200MHz): oscillating field uniform along length</a:t>
            </a:r>
          </a:p>
        </p:txBody>
      </p:sp>
      <p:sp>
        <p:nvSpPr>
          <p:cNvPr id="27655" name="TextBox 10"/>
          <p:cNvSpPr txBox="1">
            <a:spLocks noChangeArrowheads="1"/>
          </p:cNvSpPr>
          <p:nvPr/>
        </p:nvSpPr>
        <p:spPr bwMode="auto">
          <a:xfrm>
            <a:off x="4456785" y="5829481"/>
            <a:ext cx="4229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ILC prototype </a:t>
            </a:r>
            <a:r>
              <a:rPr lang="en-US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elipical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cell “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p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-cavity” (1.3 GHz): field alternates with each cell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5849064" y="6628423"/>
            <a:ext cx="3109089" cy="163647"/>
          </a:xfrm>
        </p:spPr>
        <p:txBody>
          <a:bodyPr/>
          <a:lstStyle/>
          <a:p>
            <a:pPr>
              <a:defRPr/>
            </a:pPr>
            <a:r>
              <a:rPr lang="en-US" smtClean="0"/>
              <a:t>HCP Summer School 08/19/2016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CB3B5A-5052-4940-8887-DC0AFF3E24EA}" type="slidenum">
              <a:rPr lang="en-US" sz="1800" smtClean="0"/>
              <a:pPr>
                <a:defRPr/>
              </a:pPr>
              <a:t>7</a:t>
            </a:fld>
            <a:endParaRPr lang="en-US" sz="1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4294967295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800" smtClean="0"/>
              <a:t>V.SHILTSEV | Accelerator Physics &amp; Technology</a:t>
            </a:r>
            <a:endParaRPr lang="en-US" sz="1800" dirty="0"/>
          </a:p>
        </p:txBody>
      </p:sp>
      <p:pic>
        <p:nvPicPr>
          <p:cNvPr id="270338" name="Picture 2" descr="http://www.fnal.gov/pub/today/images04/Booster-new-cav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7878" y="909991"/>
            <a:ext cx="3851322" cy="2888492"/>
          </a:xfrm>
          <a:prstGeom prst="rect">
            <a:avLst/>
          </a:prstGeom>
          <a:noFill/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5079249" y="521148"/>
            <a:ext cx="3878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/>
              <a:t>37-&gt;53MHz </a:t>
            </a:r>
            <a:r>
              <a:rPr lang="en-US" sz="1800" dirty="0" err="1" smtClean="0"/>
              <a:t>Fermilab</a:t>
            </a:r>
            <a:r>
              <a:rPr lang="en-US" sz="1800" dirty="0" smtClean="0"/>
              <a:t> Booster cavity</a:t>
            </a:r>
            <a:endParaRPr lang="en-US" sz="18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946856" y="2111419"/>
            <a:ext cx="0" cy="88742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5141253" y="3027240"/>
            <a:ext cx="16112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FFFF00"/>
                </a:solidFill>
              </a:rPr>
              <a:t>Biased ferrite frequency tuner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3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4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1200" smtClean="0">
                <a:solidFill>
                  <a:schemeClr val="bg2"/>
                </a:solidFill>
                <a:latin typeface="Arial" panose="020B0604020202020204" pitchFamily="34" charset="0"/>
              </a:rPr>
              <a:t>V.SHILTSEV | Accelerator Physics &amp; Technology</a:t>
            </a:r>
            <a:endParaRPr lang="en-US" altLang="en-US" sz="1200" smtClean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C90044A-43E6-4D99-BB22-5AA5752A3C01}" type="slidenum">
              <a:rPr lang="en-US" altLang="en-US" sz="1600">
                <a:solidFill>
                  <a:schemeClr val="bg2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69" name="Title 1"/>
          <p:cNvSpPr>
            <a:spLocks noGrp="1"/>
          </p:cNvSpPr>
          <p:nvPr>
            <p:ph type="title"/>
          </p:nvPr>
        </p:nvSpPr>
        <p:spPr>
          <a:xfrm>
            <a:off x="549275" y="152400"/>
            <a:ext cx="7948613" cy="5334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State </a:t>
            </a:r>
            <a:r>
              <a:rPr lang="en-US" sz="3200" dirty="0" smtClean="0"/>
              <a:t>of the Art SC </a:t>
            </a:r>
            <a:r>
              <a:rPr lang="en-US" sz="3200" dirty="0" smtClean="0"/>
              <a:t>Magnets: 3 Decades </a:t>
            </a:r>
            <a:endParaRPr lang="en-US" sz="3200" dirty="0" smtClean="0"/>
          </a:p>
        </p:txBody>
      </p:sp>
      <p:pic>
        <p:nvPicPr>
          <p:cNvPr id="317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160588"/>
            <a:ext cx="8888413" cy="3325812"/>
          </a:xfrm>
          <a:noFill/>
        </p:spPr>
      </p:pic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371600"/>
            <a:ext cx="10652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Box 7"/>
          <p:cNvSpPr txBox="1">
            <a:spLocks noChangeArrowheads="1"/>
          </p:cNvSpPr>
          <p:nvPr/>
        </p:nvSpPr>
        <p:spPr bwMode="auto">
          <a:xfrm>
            <a:off x="152400" y="54356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99"/>
                </a:solidFill>
                <a:latin typeface="Arial" panose="020B0604020202020204" pitchFamily="34" charset="0"/>
              </a:rPr>
              <a:t>4.5 K He, NbTi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99"/>
                </a:solidFill>
                <a:latin typeface="Arial" panose="020B0604020202020204" pitchFamily="34" charset="0"/>
              </a:rPr>
              <a:t>+ warm iron small He-plant</a:t>
            </a:r>
          </a:p>
        </p:txBody>
      </p:sp>
      <p:sp>
        <p:nvSpPr>
          <p:cNvPr id="31753" name="TextBox 7"/>
          <p:cNvSpPr txBox="1">
            <a:spLocks noChangeArrowheads="1"/>
          </p:cNvSpPr>
          <p:nvPr/>
        </p:nvSpPr>
        <p:spPr bwMode="auto">
          <a:xfrm>
            <a:off x="2362200" y="5486400"/>
            <a:ext cx="139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99"/>
                </a:solidFill>
                <a:latin typeface="Arial" panose="020B0604020202020204" pitchFamily="34" charset="0"/>
              </a:rPr>
              <a:t>NbTi cable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99"/>
                </a:solidFill>
                <a:latin typeface="Arial" panose="020B0604020202020204" pitchFamily="34" charset="0"/>
              </a:rPr>
              <a:t>cold iron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99"/>
                </a:solidFill>
                <a:latin typeface="Arial" panose="020B0604020202020204" pitchFamily="34" charset="0"/>
              </a:rPr>
              <a:t>Al collar</a:t>
            </a:r>
          </a:p>
        </p:txBody>
      </p:sp>
      <p:sp>
        <p:nvSpPr>
          <p:cNvPr id="31754" name="TextBox 7"/>
          <p:cNvSpPr txBox="1">
            <a:spLocks noChangeArrowheads="1"/>
          </p:cNvSpPr>
          <p:nvPr/>
        </p:nvSpPr>
        <p:spPr bwMode="auto">
          <a:xfrm>
            <a:off x="4724400" y="5486400"/>
            <a:ext cx="15890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99"/>
                </a:solidFill>
                <a:latin typeface="Arial" panose="020B0604020202020204" pitchFamily="34" charset="0"/>
              </a:rPr>
              <a:t>NbTi cable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99"/>
                </a:solidFill>
                <a:latin typeface="Arial" panose="020B0604020202020204" pitchFamily="34" charset="0"/>
              </a:rPr>
              <a:t>simple &amp;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99"/>
                </a:solidFill>
                <a:latin typeface="Arial" panose="020B0604020202020204" pitchFamily="34" charset="0"/>
              </a:rPr>
              <a:t>cheap</a:t>
            </a:r>
          </a:p>
        </p:txBody>
      </p:sp>
      <p:sp>
        <p:nvSpPr>
          <p:cNvPr id="31755" name="TextBox 7"/>
          <p:cNvSpPr txBox="1">
            <a:spLocks noChangeArrowheads="1"/>
          </p:cNvSpPr>
          <p:nvPr/>
        </p:nvSpPr>
        <p:spPr bwMode="auto">
          <a:xfrm>
            <a:off x="7239000" y="5486400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99"/>
                </a:solidFill>
                <a:latin typeface="Arial" panose="020B0604020202020204" pitchFamily="34" charset="0"/>
              </a:rPr>
              <a:t>NbTi cable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99"/>
                </a:solidFill>
                <a:latin typeface="Arial" panose="020B0604020202020204" pitchFamily="34" charset="0"/>
              </a:rPr>
              <a:t>2K 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99"/>
                </a:solidFill>
                <a:latin typeface="Arial" panose="020B0604020202020204" pitchFamily="34" charset="0"/>
              </a:rPr>
              <a:t>two bores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228600" y="1524000"/>
            <a:ext cx="99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4.5T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7239000" y="838200"/>
            <a:ext cx="99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8.3T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4800600" y="1524000"/>
            <a:ext cx="99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3.5T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2362200" y="1524000"/>
            <a:ext cx="99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5.3T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3" name="Rectangle 2"/>
          <p:cNvSpPr/>
          <p:nvPr/>
        </p:nvSpPr>
        <p:spPr>
          <a:xfrm>
            <a:off x="1878012" y="749210"/>
            <a:ext cx="4886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1232</a:t>
            </a:r>
            <a:r>
              <a:rPr lang="ru-RU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bending magnets</a:t>
            </a:r>
            <a:r>
              <a:rPr lang="ru-RU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15 </a:t>
            </a:r>
            <a:r>
              <a:rPr lang="en-US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 long </a:t>
            </a:r>
            <a:r>
              <a:rPr lang="en-US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sym typeface="Wingdings" panose="05000000000000000000" pitchFamily="2" charset="2"/>
              </a:rPr>
              <a:t></a:t>
            </a:r>
            <a:endParaRPr lang="ru-RU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en-US" alt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NbTi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cables</a:t>
            </a:r>
            <a:r>
              <a:rPr lang="ru-RU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ru-RU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sym typeface="Wingdings" pitchFamily="2" charset="2"/>
              </a:rPr>
              <a:t>13 кА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sym typeface="Wingdings" pitchFamily="2" charset="2"/>
              </a:rPr>
              <a:t>@</a:t>
            </a:r>
            <a:r>
              <a:rPr lang="ru-RU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1.9 </a:t>
            </a:r>
            <a:r>
              <a:rPr lang="ru-RU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</a:t>
            </a:r>
            <a:r>
              <a:rPr lang="en-US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10 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9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80" y="57009"/>
            <a:ext cx="5077501" cy="2921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HCP Summer School 08/19/2016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Accelerator Physics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8" name="Picture 6" descr="https://news.uns.purdue.edu/images/+2008/cms-det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6" y="1020955"/>
            <a:ext cx="3994085" cy="265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s://news.uns.purdue.edu/images/2011/cms-image11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96" y="1977480"/>
            <a:ext cx="4231078" cy="28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physicsworld.com/blog/Higgs-event-495px-w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043" y="2871970"/>
            <a:ext cx="4039449" cy="3050917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creenshot 2015-06-15 14.10.46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454" y="3844035"/>
            <a:ext cx="4203441" cy="293250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2" name="pasted-image.tif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96213" y="5477068"/>
            <a:ext cx="1269578" cy="1279331"/>
          </a:xfrm>
          <a:prstGeom prst="rect">
            <a:avLst/>
          </a:prstGeom>
          <a:ln w="25400">
            <a:rou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"/>
            <a:ext cx="9112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76200" y="144064"/>
            <a:ext cx="28664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Ø"/>
              <a:defRPr sz="20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itchFamily="66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26 658.883 m</a:t>
            </a:r>
            <a:endParaRPr lang="en-US" alt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US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6.5 </a:t>
            </a:r>
            <a:r>
              <a:rPr lang="en-US" alt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TeV</a:t>
            </a:r>
            <a:r>
              <a:rPr lang="en-US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x 2 </a:t>
            </a:r>
            <a:endParaRPr lang="en-US" altLang="en-US" sz="2800" dirty="0" smtClean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9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10274</TotalTime>
  <Words>2731</Words>
  <Application>Microsoft Office PowerPoint</Application>
  <PresentationFormat>On-screen Show (4:3)</PresentationFormat>
  <Paragraphs>528</Paragraphs>
  <Slides>59</Slides>
  <Notes>13</Notes>
  <HiddenSlides>0</HiddenSlides>
  <MMClips>1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83" baseType="lpstr">
      <vt:lpstr>ＭＳ Ｐゴシック</vt:lpstr>
      <vt:lpstr>ＭＳ Ｐゴシック</vt:lpstr>
      <vt:lpstr>Arial</vt:lpstr>
      <vt:lpstr>Arial Bold</vt:lpstr>
      <vt:lpstr>Bodoni MT Black</vt:lpstr>
      <vt:lpstr>Book Antiqua</vt:lpstr>
      <vt:lpstr>Brush Script MT</vt:lpstr>
      <vt:lpstr>Calibri</vt:lpstr>
      <vt:lpstr>CMSY10</vt:lpstr>
      <vt:lpstr>Comic Sans MS</vt:lpstr>
      <vt:lpstr>Felix Titling</vt:lpstr>
      <vt:lpstr>Geneva</vt:lpstr>
      <vt:lpstr>Gill Sans</vt:lpstr>
      <vt:lpstr>Helvetica</vt:lpstr>
      <vt:lpstr>Lucida Calligraphy</vt:lpstr>
      <vt:lpstr>NimbusRomNo9L-Regu</vt:lpstr>
      <vt:lpstr>Symbol</vt:lpstr>
      <vt:lpstr>Times New Roman</vt:lpstr>
      <vt:lpstr>Wingdings</vt:lpstr>
      <vt:lpstr>ヒラギノ角ゴ ProN W3</vt:lpstr>
      <vt:lpstr>ヒラギノ角ゴ ProN W6</vt:lpstr>
      <vt:lpstr>FNAL_TemplateMac_060514</vt:lpstr>
      <vt:lpstr>Fermilab: Footer Only</vt:lpstr>
      <vt:lpstr>Equation</vt:lpstr>
      <vt:lpstr>PowerPoint Presentation</vt:lpstr>
      <vt:lpstr>Research Machines: Just the Tip of the Iceberg</vt:lpstr>
      <vt:lpstr>Example: Spallation Neutron Source  (Oak Ridge, TN)</vt:lpstr>
      <vt:lpstr>Light sources: too many to count</vt:lpstr>
      <vt:lpstr>Industrial  accelerators</vt:lpstr>
      <vt:lpstr>Accelerator Technologies (“Show and Tell”)</vt:lpstr>
      <vt:lpstr>Examples of Accelerating RF Structures</vt:lpstr>
      <vt:lpstr>State of the Art SC Magnets: 3 Decades </vt:lpstr>
      <vt:lpstr>PowerPoint Presentation</vt:lpstr>
      <vt:lpstr>LHC Accelerator Operations</vt:lpstr>
      <vt:lpstr>PowerPoint Presentation</vt:lpstr>
      <vt:lpstr>Bottom line: Integrated Luminosity</vt:lpstr>
      <vt:lpstr>Themes and Topics</vt:lpstr>
      <vt:lpstr>T1: Splices… all began          Sept 19  2008</vt:lpstr>
      <vt:lpstr>Sample Joint X-Rays</vt:lpstr>
      <vt:lpstr>PowerPoint Presentation</vt:lpstr>
      <vt:lpstr>T2: Train All the Magnets: Sep 2015 – April 2015 </vt:lpstr>
      <vt:lpstr>T3: Electron Cloud &amp; Need of Scrubbing</vt:lpstr>
      <vt:lpstr>What e-cloud can do to the Beam?</vt:lpstr>
      <vt:lpstr>Scrubbing @ 25 ns bunch spacing </vt:lpstr>
      <vt:lpstr>T4: Cryogenics , Trips </vt:lpstr>
      <vt:lpstr>PowerPoint Presentation</vt:lpstr>
      <vt:lpstr>Cryo:  Complex and Large Machinery</vt:lpstr>
      <vt:lpstr>2015 LHC Machine availability</vt:lpstr>
      <vt:lpstr>Availability: 11th June – 23rd July, 2016</vt:lpstr>
      <vt:lpstr>T5: UFOs </vt:lpstr>
      <vt:lpstr>PowerPoint Presentation</vt:lpstr>
      <vt:lpstr>A Schematic of  LHC Operational Cycle at half nominal energy </vt:lpstr>
      <vt:lpstr>T7: Turnaround @ 13 TeV - longer</vt:lpstr>
      <vt:lpstr>T7: Proton’s Life in LHC</vt:lpstr>
      <vt:lpstr>T7: Proton’s Death in LHC (Luminosity)</vt:lpstr>
      <vt:lpstr>Luminosity lifetime</vt:lpstr>
      <vt:lpstr>Peak luminosity: design 1e34 reached!</vt:lpstr>
      <vt:lpstr>PowerPoint Presentation</vt:lpstr>
      <vt:lpstr>PowerPoint Presentation</vt:lpstr>
      <vt:lpstr>PowerPoint Presentation</vt:lpstr>
      <vt:lpstr>LHC collimation system</vt:lpstr>
      <vt:lpstr>PowerPoint Presentation</vt:lpstr>
      <vt:lpstr>LHC Collimation System Layout</vt:lpstr>
      <vt:lpstr>Super-Effective Halo Cleaning in LHC</vt:lpstr>
      <vt:lpstr>T9: Upgrades</vt:lpstr>
      <vt:lpstr>LHC Luminosity Upgrade : Machine Goals</vt:lpstr>
      <vt:lpstr>HL-LHC Scale: Hardware and Cost</vt:lpstr>
      <vt:lpstr>PowerPoint Presentation</vt:lpstr>
      <vt:lpstr>Acknowledgements</vt:lpstr>
      <vt:lpstr>Backup</vt:lpstr>
      <vt:lpstr>Radio Frequency Accelerating Cavities </vt:lpstr>
      <vt:lpstr>Accelerator Technology: Permanent Magnets</vt:lpstr>
      <vt:lpstr>Recycler Ring</vt:lpstr>
      <vt:lpstr>Accelerator Elements : Present</vt:lpstr>
      <vt:lpstr>Quench : МRI magnet* (~1/30,000 of LHC)</vt:lpstr>
      <vt:lpstr>Exit Run 1(2010 – 2012)</vt:lpstr>
      <vt:lpstr>2013 - 2015</vt:lpstr>
      <vt:lpstr>PowerPoint Presentation</vt:lpstr>
      <vt:lpstr>PowerPoint Presentation</vt:lpstr>
      <vt:lpstr>Then enjoy some remarkable availability</vt:lpstr>
      <vt:lpstr>Stored energy per beam</vt:lpstr>
      <vt:lpstr>Beam from injectors</vt:lpstr>
      <vt:lpstr>Dipole training 2/2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LHC: Machine and Accelerator Physics</dc:title>
  <dc:creator>Vladimir Shiltsev x5241 11340N</dc:creator>
  <cp:lastModifiedBy>Vladimir Shiltsev x5241 11340N</cp:lastModifiedBy>
  <cp:revision>91</cp:revision>
  <cp:lastPrinted>2016-08-16T18:44:16Z</cp:lastPrinted>
  <dcterms:created xsi:type="dcterms:W3CDTF">2016-01-07T23:34:30Z</dcterms:created>
  <dcterms:modified xsi:type="dcterms:W3CDTF">2016-08-16T20:35:41Z</dcterms:modified>
</cp:coreProperties>
</file>