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5"/>
  </p:notesMasterIdLst>
  <p:handoutMasterIdLst>
    <p:handoutMasterId r:id="rId36"/>
  </p:handoutMasterIdLst>
  <p:sldIdLst>
    <p:sldId id="294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3" r:id="rId10"/>
    <p:sldId id="324" r:id="rId11"/>
    <p:sldId id="325" r:id="rId12"/>
    <p:sldId id="320" r:id="rId13"/>
    <p:sldId id="326" r:id="rId14"/>
    <p:sldId id="321" r:id="rId15"/>
    <p:sldId id="322" r:id="rId16"/>
    <p:sldId id="306" r:id="rId17"/>
    <p:sldId id="299" r:id="rId18"/>
    <p:sldId id="298" r:id="rId19"/>
    <p:sldId id="300" r:id="rId20"/>
    <p:sldId id="330" r:id="rId21"/>
    <p:sldId id="331" r:id="rId22"/>
    <p:sldId id="327" r:id="rId23"/>
    <p:sldId id="301" r:id="rId24"/>
    <p:sldId id="334" r:id="rId25"/>
    <p:sldId id="332" r:id="rId26"/>
    <p:sldId id="303" r:id="rId27"/>
    <p:sldId id="311" r:id="rId28"/>
    <p:sldId id="296" r:id="rId29"/>
    <p:sldId id="297" r:id="rId30"/>
    <p:sldId id="304" r:id="rId31"/>
    <p:sldId id="309" r:id="rId32"/>
    <p:sldId id="329" r:id="rId33"/>
    <p:sldId id="333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00FF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>
        <p:scale>
          <a:sx n="134" d="100"/>
          <a:sy n="134" d="100"/>
        </p:scale>
        <p:origin x="-1448" y="-81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9.emf"/><Relationship Id="rId7" Type="http://schemas.openxmlformats.org/officeDocument/2006/relationships/image" Target="../media/image5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8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25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3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err="1" smtClean="0"/>
              <a:t>Katsuya</a:t>
            </a:r>
            <a:r>
              <a:rPr lang="en-US" dirty="0" smtClean="0"/>
              <a:t> </a:t>
            </a:r>
            <a:r>
              <a:rPr lang="en-US" dirty="0" err="1" smtClean="0"/>
              <a:t>Yonehara</a:t>
            </a:r>
            <a:endParaRPr lang="en-US" dirty="0"/>
          </a:p>
          <a:p>
            <a:r>
              <a:rPr lang="en-US" dirty="0" smtClean="0"/>
              <a:t>APT Seminar</a:t>
            </a:r>
            <a:endParaRPr lang="en-US" dirty="0"/>
          </a:p>
          <a:p>
            <a:r>
              <a:rPr lang="en-US" dirty="0" smtClean="0"/>
              <a:t>08/30/2016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targ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76" y="4528478"/>
            <a:ext cx="3279424" cy="23295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Pressurized Gas Beam Monitor for Extremely Intense Beam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Evaluated </a:t>
            </a:r>
            <a:r>
              <a:rPr lang="en-US" dirty="0"/>
              <a:t>P</a:t>
            </a:r>
            <a:r>
              <a:rPr lang="en-US" dirty="0" smtClean="0"/>
              <a:t>lasma </a:t>
            </a:r>
            <a:r>
              <a:rPr lang="en-US" dirty="0"/>
              <a:t>P</a:t>
            </a:r>
            <a:r>
              <a:rPr lang="en-US" dirty="0" smtClean="0"/>
              <a:t>arameter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2" y="864160"/>
            <a:ext cx="3467860" cy="2509373"/>
          </a:xfrm>
          <a:prstGeom prst="rect">
            <a:avLst/>
          </a:prstGeom>
        </p:spPr>
      </p:pic>
      <p:pic>
        <p:nvPicPr>
          <p:cNvPr id="8" name="Picture 7" descr="r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66" y="864160"/>
            <a:ext cx="3486288" cy="2518994"/>
          </a:xfrm>
          <a:prstGeom prst="rect">
            <a:avLst/>
          </a:prstGeom>
        </p:spPr>
      </p:pic>
      <p:pic>
        <p:nvPicPr>
          <p:cNvPr id="9" name="Picture 8" descr="atta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" y="3579030"/>
            <a:ext cx="3467860" cy="2302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2989" y="158232"/>
            <a:ext cx="244644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Freemire</a:t>
            </a:r>
            <a:r>
              <a:rPr lang="en-US" sz="1800" dirty="0" smtClean="0"/>
              <a:t> et al., </a:t>
            </a:r>
          </a:p>
          <a:p>
            <a:r>
              <a:rPr lang="en-US" sz="1800" dirty="0" smtClean="0"/>
              <a:t>PRAB </a:t>
            </a:r>
            <a:r>
              <a:rPr lang="en-US" sz="1800" b="1" dirty="0" smtClean="0"/>
              <a:t>19</a:t>
            </a:r>
            <a:r>
              <a:rPr lang="en-US" sz="1800" dirty="0" smtClean="0"/>
              <a:t>, 062004 (2016)</a:t>
            </a:r>
            <a:endParaRPr lang="en-US" sz="1800" dirty="0"/>
          </a:p>
        </p:txBody>
      </p:sp>
      <p:pic>
        <p:nvPicPr>
          <p:cNvPr id="11" name="Picture 10" descr="li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56" y="3423887"/>
            <a:ext cx="3715703" cy="33231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3095" y="2498517"/>
            <a:ext cx="13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"/>
                <a:cs typeface="Times"/>
              </a:rPr>
              <a:t>X</a:t>
            </a:r>
            <a:r>
              <a:rPr lang="en-US" sz="1800" i="1" baseline="-25000" dirty="0" smtClean="0">
                <a:latin typeface="Times"/>
                <a:cs typeface="Times"/>
              </a:rPr>
              <a:t>0</a:t>
            </a:r>
            <a:r>
              <a:rPr lang="en-US" sz="1800" i="1" dirty="0" smtClean="0">
                <a:latin typeface="Times"/>
                <a:cs typeface="Times"/>
              </a:rPr>
              <a:t> ≡ E</a:t>
            </a:r>
            <a:r>
              <a:rPr lang="en-US" sz="1800" i="1" baseline="-25000" dirty="0" smtClean="0">
                <a:latin typeface="Times"/>
                <a:cs typeface="Times"/>
              </a:rPr>
              <a:t>0</a:t>
            </a:r>
            <a:r>
              <a:rPr lang="en-US" sz="1800" i="1" dirty="0" smtClean="0">
                <a:latin typeface="Times"/>
                <a:cs typeface="Times"/>
              </a:rPr>
              <a:t>/</a:t>
            </a:r>
            <a:r>
              <a:rPr lang="en-US" sz="1800" i="1" dirty="0" err="1" smtClean="0">
                <a:latin typeface="Times"/>
                <a:cs typeface="Times"/>
              </a:rPr>
              <a:t>p</a:t>
            </a:r>
            <a:r>
              <a:rPr lang="en-US" sz="1800" i="1" baseline="-25000" dirty="0" err="1" smtClean="0">
                <a:latin typeface="Times"/>
                <a:cs typeface="Times"/>
              </a:rPr>
              <a:t>gas</a:t>
            </a:r>
            <a:endParaRPr lang="en-US" sz="1800" i="1" baseline="-25000" dirty="0">
              <a:latin typeface="Times"/>
              <a:cs typeface="Times"/>
            </a:endParaRPr>
          </a:p>
        </p:txBody>
      </p:sp>
      <p:pic>
        <p:nvPicPr>
          <p:cNvPr id="13" name="Picture 12" descr="ben-freemire-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21" y="864160"/>
            <a:ext cx="1236708" cy="1648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3840" y="5967801"/>
            <a:ext cx="3683095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800 MHz RF operation → </a:t>
            </a:r>
          </a:p>
          <a:p>
            <a:r>
              <a:rPr lang="en-US" sz="2000" dirty="0" smtClean="0"/>
              <a:t>Achievable time resolution ∼ 1 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381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8855" y="2703748"/>
            <a:ext cx="7219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Apply Gas-Filled RF Hadron </a:t>
            </a:r>
            <a:r>
              <a:rPr lang="en-US" sz="3600" b="1" dirty="0"/>
              <a:t>M</a:t>
            </a:r>
            <a:r>
              <a:rPr lang="en-US" sz="3600" b="1" dirty="0" smtClean="0"/>
              <a:t>onitor </a:t>
            </a:r>
          </a:p>
          <a:p>
            <a:r>
              <a:rPr lang="en-US" sz="3600" b="1" dirty="0" smtClean="0"/>
              <a:t>for LBNF/DUNE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6305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Hadron Monitor in </a:t>
            </a:r>
            <a:r>
              <a:rPr lang="en-US" dirty="0" err="1" smtClean="0"/>
              <a:t>NuMI</a:t>
            </a:r>
            <a:r>
              <a:rPr lang="en-US" dirty="0" smtClean="0"/>
              <a:t> Beam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 descr="n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" y="854550"/>
            <a:ext cx="8229600" cy="2192965"/>
          </a:xfrm>
          <a:prstGeom prst="rect">
            <a:avLst/>
          </a:prstGeom>
        </p:spPr>
      </p:pic>
      <p:pic>
        <p:nvPicPr>
          <p:cNvPr id="8" name="Picture 8" descr="DSCN3110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69746"/>
            <a:ext cx="3895125" cy="25675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9850" y="5551150"/>
            <a:ext cx="152387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1 m</a:t>
            </a:r>
            <a:r>
              <a:rPr lang="en-US" sz="1600" baseline="30000" dirty="0" smtClean="0">
                <a:solidFill>
                  <a:schemeClr val="accent4"/>
                </a:solidFill>
              </a:rPr>
              <a:t>2</a:t>
            </a:r>
            <a:r>
              <a:rPr lang="en-US" sz="1600" dirty="0" smtClean="0">
                <a:solidFill>
                  <a:schemeClr val="accent4"/>
                </a:solidFill>
              </a:rPr>
              <a:t> sense area 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with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smtClean="0">
                <a:solidFill>
                  <a:schemeClr val="accent4"/>
                </a:solidFill>
              </a:rPr>
              <a:t>7 × 7 pixels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827" y="873505"/>
            <a:ext cx="2177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NuMI</a:t>
            </a:r>
            <a:r>
              <a:rPr lang="en-US" dirty="0" smtClean="0"/>
              <a:t> Front end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6473" y="3067262"/>
            <a:ext cx="391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Hadron monitor ion 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3149" y="3067262"/>
            <a:ext cx="4980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Primary/Secondary </a:t>
            </a:r>
            <a:r>
              <a:rPr lang="en-US" sz="2000" dirty="0"/>
              <a:t>b</a:t>
            </a:r>
            <a:r>
              <a:rPr lang="en-US" sz="2000" dirty="0" smtClean="0"/>
              <a:t>eam-based alignment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of target and horns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Diagnostic tool and long-term running</a:t>
            </a:r>
            <a:endParaRPr lang="en-US" sz="2000" dirty="0"/>
          </a:p>
        </p:txBody>
      </p:sp>
      <p:pic>
        <p:nvPicPr>
          <p:cNvPr id="15" name="Picture 14" descr="s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00" y="4186249"/>
            <a:ext cx="4763398" cy="2649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05158" y="5843538"/>
            <a:ext cx="273324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70 DCV in 1 mm gap 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Apply He gas for ionization gas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5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Target Alignment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674688"/>
            <a:ext cx="8153400" cy="9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3838" indent="-2238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3300"/>
                </a:solidFill>
                <a:latin typeface="Times" pitchFamily="18" charset="0"/>
              </a:rPr>
              <a:t>Proton beam scanned horizontally across target and protection baffle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8000"/>
                </a:solidFill>
                <a:latin typeface="Times" pitchFamily="18" charset="0"/>
              </a:rPr>
              <a:t>Also used to locate horns</a:t>
            </a:r>
          </a:p>
          <a:p>
            <a:pPr marL="223838" indent="-2238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3300"/>
                </a:solidFill>
                <a:latin typeface="Times" pitchFamily="18" charset="0"/>
              </a:rPr>
              <a:t>Hadron Monitor and the Muon Monitors used to find the edges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60463" y="1590675"/>
            <a:ext cx="366871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3838" indent="-223838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8000"/>
                </a:solidFill>
                <a:latin typeface="Times" pitchFamily="18" charset="0"/>
              </a:rPr>
              <a:t>Measured small (~1.2 mm) offset of target relative to primary beam instrumentation.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541838" y="1992313"/>
            <a:ext cx="4573587" cy="4837112"/>
            <a:chOff x="42" y="1243"/>
            <a:chExt cx="2881" cy="3047"/>
          </a:xfrm>
        </p:grpSpPr>
        <p:pic>
          <p:nvPicPr>
            <p:cNvPr id="10" name="Picture 6" descr="talk_tsc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" y="1355"/>
              <a:ext cx="2729" cy="2784"/>
            </a:xfrm>
            <a:prstGeom prst="rect">
              <a:avLst/>
            </a:prstGeom>
            <a:noFill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 rot="16200000">
              <a:off x="-1327" y="2624"/>
              <a:ext cx="299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Times" pitchFamily="18" charset="0"/>
                </a:rPr>
                <a:t>Pulse Height in Chamber (arb.)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2" y="1296"/>
              <a:ext cx="2881" cy="299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018" y="1429"/>
              <a:ext cx="790" cy="1066"/>
            </a:xfrm>
            <a:prstGeom prst="rect">
              <a:avLst/>
            </a:prstGeom>
            <a:solidFill>
              <a:srgbClr val="FF9900">
                <a:alpha val="4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181" y="2320"/>
              <a:ext cx="3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target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142" y="1430"/>
              <a:ext cx="630" cy="1067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22" y="2238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326" y="1429"/>
              <a:ext cx="487" cy="1073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3" y="2212"/>
              <a:ext cx="3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014" y="2806"/>
              <a:ext cx="789" cy="1066"/>
            </a:xfrm>
            <a:prstGeom prst="rect">
              <a:avLst/>
            </a:prstGeom>
            <a:solidFill>
              <a:srgbClr val="FF9900">
                <a:alpha val="4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177" y="3671"/>
              <a:ext cx="346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target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137" y="2807"/>
              <a:ext cx="631" cy="1067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317" y="3542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22" y="2806"/>
              <a:ext cx="487" cy="1072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352" y="3556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0" y="3646488"/>
            <a:ext cx="4578350" cy="3211512"/>
            <a:chOff x="0" y="2297"/>
            <a:chExt cx="2884" cy="2023"/>
          </a:xfrm>
        </p:grpSpPr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1492" y="2921"/>
              <a:ext cx="260" cy="932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1492" y="2787"/>
              <a:ext cx="260" cy="266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1492" y="3721"/>
              <a:ext cx="260" cy="266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894" y="2712"/>
              <a:ext cx="1456" cy="1350"/>
            </a:xfrm>
            <a:custGeom>
              <a:avLst/>
              <a:gdLst>
                <a:gd name="G0" fmla="+- 6836 0 0"/>
                <a:gd name="G1" fmla="+- 21600 0 6836"/>
                <a:gd name="G2" fmla="+- 21600 0 683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836" y="10800"/>
                  </a:moveTo>
                  <a:cubicBezTo>
                    <a:pt x="6836" y="12989"/>
                    <a:pt x="8611" y="14764"/>
                    <a:pt x="10800" y="14764"/>
                  </a:cubicBezTo>
                  <a:cubicBezTo>
                    <a:pt x="12989" y="14764"/>
                    <a:pt x="14764" y="12989"/>
                    <a:pt x="14764" y="10800"/>
                  </a:cubicBezTo>
                  <a:cubicBezTo>
                    <a:pt x="14764" y="8611"/>
                    <a:pt x="12989" y="6836"/>
                    <a:pt x="10800" y="6836"/>
                  </a:cubicBezTo>
                  <a:cubicBezTo>
                    <a:pt x="8611" y="6836"/>
                    <a:pt x="6836" y="8611"/>
                    <a:pt x="6836" y="10800"/>
                  </a:cubicBezTo>
                  <a:close/>
                </a:path>
              </a:pathLst>
            </a:custGeom>
            <a:solidFill>
              <a:schemeClr val="bg2">
                <a:alpha val="66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0" name="Group 26"/>
            <p:cNvGrpSpPr>
              <a:grpSpLocks/>
            </p:cNvGrpSpPr>
            <p:nvPr/>
          </p:nvGrpSpPr>
          <p:grpSpPr bwMode="auto">
            <a:xfrm>
              <a:off x="772" y="2400"/>
              <a:ext cx="392" cy="454"/>
              <a:chOff x="3668" y="52"/>
              <a:chExt cx="392" cy="666"/>
            </a:xfrm>
          </p:grpSpPr>
          <p:sp>
            <p:nvSpPr>
              <p:cNvPr id="59" name="Line 27"/>
              <p:cNvSpPr>
                <a:spLocks noChangeShapeType="1"/>
              </p:cNvSpPr>
              <p:nvPr/>
            </p:nvSpPr>
            <p:spPr bwMode="auto">
              <a:xfrm>
                <a:off x="3668" y="52"/>
                <a:ext cx="392" cy="6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3668" y="52"/>
                <a:ext cx="1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881" y="2297"/>
              <a:ext cx="111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Times New Roman" pitchFamily="18" charset="0"/>
                </a:rPr>
                <a:t>Graphite protection baffle</a:t>
              </a: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2187" y="4006"/>
              <a:ext cx="69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Graphite target</a:t>
              </a: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 flipV="1">
              <a:off x="1720" y="3687"/>
              <a:ext cx="324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2044" y="4109"/>
              <a:ext cx="1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1295" y="2586"/>
              <a:ext cx="197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1295" y="2586"/>
              <a:ext cx="1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1321" y="2424"/>
              <a:ext cx="83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Water cooling line</a:t>
              </a: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112" y="2921"/>
              <a:ext cx="15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142" y="3853"/>
              <a:ext cx="14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179" y="2921"/>
              <a:ext cx="0" cy="9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 rot="16200000">
              <a:off x="-142" y="3254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21.4 mm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 rot="16200000">
              <a:off x="78" y="3279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15.0 mm</a:t>
              </a: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312" y="3721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312" y="3053"/>
              <a:ext cx="13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640" y="3145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348" y="3632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379" y="3053"/>
              <a:ext cx="0" cy="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772" y="3120"/>
              <a:ext cx="0" cy="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 rot="16200000">
              <a:off x="348" y="3304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11.0 mm</a:t>
              </a: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1492" y="3853"/>
              <a:ext cx="0" cy="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1752" y="3853"/>
              <a:ext cx="0" cy="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1164" y="4186"/>
              <a:ext cx="3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>
              <a:off x="1752" y="4186"/>
              <a:ext cx="3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Text Box 52"/>
            <p:cNvSpPr txBox="1">
              <a:spLocks noChangeArrowheads="1"/>
            </p:cNvSpPr>
            <p:nvPr/>
          </p:nvSpPr>
          <p:spPr bwMode="auto">
            <a:xfrm>
              <a:off x="733" y="4035"/>
              <a:ext cx="41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6.4 mm</a:t>
              </a:r>
            </a:p>
          </p:txBody>
        </p:sp>
        <p:sp>
          <p:nvSpPr>
            <p:cNvPr id="55" name="AutoShape 53"/>
            <p:cNvSpPr>
              <a:spLocks noChangeArrowheads="1"/>
            </p:cNvSpPr>
            <p:nvPr/>
          </p:nvSpPr>
          <p:spPr bwMode="auto">
            <a:xfrm rot="-5400000">
              <a:off x="1497" y="2445"/>
              <a:ext cx="252" cy="1660"/>
            </a:xfrm>
            <a:prstGeom prst="roundRect">
              <a:avLst>
                <a:gd name="adj" fmla="val 50000"/>
              </a:avLst>
            </a:prstGeom>
            <a:solidFill>
              <a:srgbClr val="BBE0E3">
                <a:alpha val="19000"/>
              </a:srgbClr>
            </a:solidFill>
            <a:ln w="9525" algn="ctr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 flipH="1">
              <a:off x="2187" y="2642"/>
              <a:ext cx="337" cy="6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2190" y="2471"/>
              <a:ext cx="6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Horizontal Fin</a:t>
              </a: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 flipV="1">
              <a:off x="1489" y="3117"/>
              <a:ext cx="252" cy="594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1000"/>
                  </a:srgbClr>
                </a:gs>
                <a:gs pos="100000">
                  <a:srgbClr val="FFFF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" name="Group 57"/>
          <p:cNvGrpSpPr>
            <a:grpSpLocks/>
          </p:cNvGrpSpPr>
          <p:nvPr/>
        </p:nvGrpSpPr>
        <p:grpSpPr bwMode="auto">
          <a:xfrm>
            <a:off x="293688" y="2408238"/>
            <a:ext cx="3995737" cy="1147762"/>
            <a:chOff x="3097" y="1692"/>
            <a:chExt cx="2377" cy="638"/>
          </a:xfrm>
        </p:grpSpPr>
        <p:grpSp>
          <p:nvGrpSpPr>
            <p:cNvPr id="62" name="Group 58"/>
            <p:cNvGrpSpPr>
              <a:grpSpLocks/>
            </p:cNvGrpSpPr>
            <p:nvPr/>
          </p:nvGrpSpPr>
          <p:grpSpPr bwMode="auto">
            <a:xfrm>
              <a:off x="4371" y="1884"/>
              <a:ext cx="985" cy="446"/>
              <a:chOff x="4433" y="1909"/>
              <a:chExt cx="877" cy="397"/>
            </a:xfrm>
          </p:grpSpPr>
          <p:grpSp>
            <p:nvGrpSpPr>
              <p:cNvPr id="74" name="Group 59"/>
              <p:cNvGrpSpPr>
                <a:grpSpLocks/>
              </p:cNvGrpSpPr>
              <p:nvPr/>
            </p:nvGrpSpPr>
            <p:grpSpPr bwMode="auto">
              <a:xfrm rot="21600000">
                <a:off x="4433" y="1909"/>
                <a:ext cx="877" cy="147"/>
                <a:chOff x="2304" y="1968"/>
                <a:chExt cx="1056" cy="144"/>
              </a:xfrm>
            </p:grpSpPr>
            <p:sp>
              <p:nvSpPr>
                <p:cNvPr id="82" name="Rectangle 60"/>
                <p:cNvSpPr>
                  <a:spLocks noChangeArrowheads="1"/>
                </p:cNvSpPr>
                <p:nvPr/>
              </p:nvSpPr>
              <p:spPr bwMode="auto">
                <a:xfrm>
                  <a:off x="2352" y="1968"/>
                  <a:ext cx="1008" cy="144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3" name="Group 61"/>
                <p:cNvGrpSpPr>
                  <a:grpSpLocks/>
                </p:cNvGrpSpPr>
                <p:nvPr/>
              </p:nvGrpSpPr>
              <p:grpSpPr bwMode="auto">
                <a:xfrm>
                  <a:off x="2304" y="1968"/>
                  <a:ext cx="1056" cy="144"/>
                  <a:chOff x="2880" y="2112"/>
                  <a:chExt cx="1008" cy="144"/>
                </a:xfrm>
              </p:grpSpPr>
              <p:sp>
                <p:nvSpPr>
                  <p:cNvPr id="84" name="Arc 62"/>
                  <p:cNvSpPr>
                    <a:spLocks/>
                  </p:cNvSpPr>
                  <p:nvPr/>
                </p:nvSpPr>
                <p:spPr bwMode="auto">
                  <a:xfrm>
                    <a:off x="2880" y="2112"/>
                    <a:ext cx="33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Arc 63"/>
                  <p:cNvSpPr>
                    <a:spLocks/>
                  </p:cNvSpPr>
                  <p:nvPr/>
                </p:nvSpPr>
                <p:spPr bwMode="auto">
                  <a:xfrm flipH="1">
                    <a:off x="3312" y="2112"/>
                    <a:ext cx="57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112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5" name="Group 66"/>
              <p:cNvGrpSpPr>
                <a:grpSpLocks/>
              </p:cNvGrpSpPr>
              <p:nvPr/>
            </p:nvGrpSpPr>
            <p:grpSpPr bwMode="auto">
              <a:xfrm>
                <a:off x="4433" y="2153"/>
                <a:ext cx="877" cy="153"/>
                <a:chOff x="4433" y="2153"/>
                <a:chExt cx="877" cy="153"/>
              </a:xfrm>
            </p:grpSpPr>
            <p:sp>
              <p:nvSpPr>
                <p:cNvPr id="76" name="Rectangle 67"/>
                <p:cNvSpPr>
                  <a:spLocks noChangeArrowheads="1"/>
                </p:cNvSpPr>
                <p:nvPr/>
              </p:nvSpPr>
              <p:spPr bwMode="auto">
                <a:xfrm flipV="1">
                  <a:off x="4473" y="2159"/>
                  <a:ext cx="837" cy="147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" name="Group 68"/>
                <p:cNvGrpSpPr>
                  <a:grpSpLocks/>
                </p:cNvGrpSpPr>
                <p:nvPr/>
              </p:nvGrpSpPr>
              <p:grpSpPr bwMode="auto">
                <a:xfrm flipV="1">
                  <a:off x="4433" y="2153"/>
                  <a:ext cx="877" cy="147"/>
                  <a:chOff x="2880" y="2112"/>
                  <a:chExt cx="1008" cy="144"/>
                </a:xfrm>
              </p:grpSpPr>
              <p:sp>
                <p:nvSpPr>
                  <p:cNvPr id="78" name="Arc 69"/>
                  <p:cNvSpPr>
                    <a:spLocks/>
                  </p:cNvSpPr>
                  <p:nvPr/>
                </p:nvSpPr>
                <p:spPr bwMode="auto">
                  <a:xfrm>
                    <a:off x="2880" y="2112"/>
                    <a:ext cx="33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Arc 70"/>
                  <p:cNvSpPr>
                    <a:spLocks/>
                  </p:cNvSpPr>
                  <p:nvPr/>
                </p:nvSpPr>
                <p:spPr bwMode="auto">
                  <a:xfrm flipH="1">
                    <a:off x="3312" y="2112"/>
                    <a:ext cx="57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112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3" name="Rectangle 73"/>
            <p:cNvSpPr>
              <a:spLocks noChangeArrowheads="1"/>
            </p:cNvSpPr>
            <p:nvPr/>
          </p:nvSpPr>
          <p:spPr bwMode="auto">
            <a:xfrm>
              <a:off x="3410" y="1941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74"/>
            <p:cNvSpPr>
              <a:spLocks noChangeArrowheads="1"/>
            </p:cNvSpPr>
            <p:nvPr/>
          </p:nvSpPr>
          <p:spPr bwMode="auto">
            <a:xfrm>
              <a:off x="3410" y="2149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75"/>
            <p:cNvSpPr>
              <a:spLocks noChangeArrowheads="1"/>
            </p:cNvSpPr>
            <p:nvPr/>
          </p:nvSpPr>
          <p:spPr bwMode="auto">
            <a:xfrm>
              <a:off x="4014" y="2045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76"/>
            <p:cNvSpPr>
              <a:spLocks noChangeShapeType="1"/>
            </p:cNvSpPr>
            <p:nvPr/>
          </p:nvSpPr>
          <p:spPr bwMode="auto">
            <a:xfrm>
              <a:off x="3097" y="2097"/>
              <a:ext cx="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 flipV="1">
              <a:off x="4115" y="1941"/>
              <a:ext cx="655" cy="1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>
              <a:off x="4770" y="1941"/>
              <a:ext cx="654" cy="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Text Box 79"/>
            <p:cNvSpPr txBox="1">
              <a:spLocks noChangeArrowheads="1"/>
            </p:cNvSpPr>
            <p:nvPr/>
          </p:nvSpPr>
          <p:spPr bwMode="auto">
            <a:xfrm>
              <a:off x="4012" y="1870"/>
              <a:ext cx="385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Target</a:t>
              </a:r>
            </a:p>
          </p:txBody>
        </p:sp>
        <p:sp>
          <p:nvSpPr>
            <p:cNvPr id="70" name="Text Box 80"/>
            <p:cNvSpPr txBox="1">
              <a:spLocks noChangeArrowheads="1"/>
            </p:cNvSpPr>
            <p:nvPr/>
          </p:nvSpPr>
          <p:spPr bwMode="auto">
            <a:xfrm>
              <a:off x="4602" y="1692"/>
              <a:ext cx="327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Horn</a:t>
              </a:r>
            </a:p>
          </p:txBody>
        </p:sp>
        <p:sp>
          <p:nvSpPr>
            <p:cNvPr id="71" name="Text Box 81"/>
            <p:cNvSpPr txBox="1">
              <a:spLocks noChangeArrowheads="1"/>
            </p:cNvSpPr>
            <p:nvPr/>
          </p:nvSpPr>
          <p:spPr bwMode="auto">
            <a:xfrm>
              <a:off x="3472" y="1750"/>
              <a:ext cx="374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Baffle</a:t>
              </a:r>
            </a:p>
          </p:txBody>
        </p:sp>
        <p:sp>
          <p:nvSpPr>
            <p:cNvPr id="72" name="Text Box 82"/>
            <p:cNvSpPr txBox="1">
              <a:spLocks noChangeArrowheads="1"/>
            </p:cNvSpPr>
            <p:nvPr/>
          </p:nvSpPr>
          <p:spPr bwMode="auto">
            <a:xfrm>
              <a:off x="3110" y="1879"/>
              <a:ext cx="17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73" name="Text Box 83"/>
            <p:cNvSpPr txBox="1">
              <a:spLocks noChangeArrowheads="1"/>
            </p:cNvSpPr>
            <p:nvPr/>
          </p:nvSpPr>
          <p:spPr bwMode="auto">
            <a:xfrm>
              <a:off x="5290" y="1950"/>
              <a:ext cx="18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Symbol" pitchFamily="18" charset="2"/>
                </a:rPr>
                <a:t>p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4992688" y="273753"/>
            <a:ext cx="36507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R. </a:t>
            </a:r>
            <a:r>
              <a:rPr lang="en-US" sz="1400" dirty="0" err="1" smtClean="0"/>
              <a:t>Zwaska</a:t>
            </a:r>
            <a:r>
              <a:rPr lang="en-US" sz="1400" dirty="0" smtClean="0"/>
              <a:t>, “</a:t>
            </a:r>
            <a:r>
              <a:rPr lang="en-US" sz="1400" dirty="0" err="1" smtClean="0"/>
              <a:t>NuMI</a:t>
            </a:r>
            <a:r>
              <a:rPr lang="en-US" sz="1400" dirty="0" smtClean="0"/>
              <a:t> Hadron Monitor”</a:t>
            </a:r>
          </a:p>
        </p:txBody>
      </p:sp>
    </p:spTree>
    <p:extLst>
      <p:ext uri="{BB962C8B-B14F-4D97-AF65-F5344CB8AC3E}">
        <p14:creationId xmlns:p14="http://schemas.microsoft.com/office/powerpoint/2010/main" val="120397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Lifetime</a:t>
            </a:r>
          </a:p>
          <a:p>
            <a:pPr lvl="1"/>
            <a:r>
              <a:rPr lang="en-US" dirty="0" smtClean="0"/>
              <a:t>Degradation of the hadron monitor observed almost from the start </a:t>
            </a:r>
            <a:r>
              <a:rPr lang="en-US" dirty="0"/>
              <a:t>for the </a:t>
            </a:r>
            <a:r>
              <a:rPr lang="en-US" dirty="0" err="1"/>
              <a:t>NuMI</a:t>
            </a:r>
            <a:r>
              <a:rPr lang="en-US" dirty="0"/>
              <a:t> </a:t>
            </a:r>
            <a:r>
              <a:rPr lang="en-US" dirty="0" smtClean="0"/>
              <a:t>application</a:t>
            </a:r>
          </a:p>
          <a:p>
            <a:pPr lvl="2"/>
            <a:r>
              <a:rPr lang="en-US" dirty="0" smtClean="0"/>
              <a:t>Certain number of damaged pixels at start</a:t>
            </a:r>
          </a:p>
          <a:p>
            <a:pPr lvl="2"/>
            <a:r>
              <a:rPr lang="en-US" dirty="0" smtClean="0"/>
              <a:t>Gradual increase in leakage voltage on HV</a:t>
            </a:r>
          </a:p>
          <a:p>
            <a:pPr lvl="2"/>
            <a:r>
              <a:rPr lang="en-US" dirty="0" smtClean="0"/>
              <a:t>Gains become variable</a:t>
            </a:r>
          </a:p>
          <a:p>
            <a:pPr lvl="2"/>
            <a:r>
              <a:rPr lang="en-US" dirty="0" smtClean="0"/>
              <a:t>Lifetime is 2-4 years in recent operations</a:t>
            </a:r>
          </a:p>
          <a:p>
            <a:r>
              <a:rPr lang="en-US" dirty="0" smtClean="0"/>
              <a:t>Linearity of output signal</a:t>
            </a:r>
          </a:p>
          <a:p>
            <a:pPr lvl="1"/>
            <a:r>
              <a:rPr lang="en-US" dirty="0" smtClean="0"/>
              <a:t>Found non-linear response at &gt; 2 10</a:t>
            </a:r>
            <a:r>
              <a:rPr lang="en-US" baseline="30000" dirty="0" smtClean="0"/>
              <a:t>11</a:t>
            </a:r>
            <a:r>
              <a:rPr lang="en-US" dirty="0" smtClean="0"/>
              <a:t> protons/5 cm</a:t>
            </a:r>
            <a:r>
              <a:rPr lang="en-US" baseline="30000" dirty="0" smtClean="0"/>
              <a:t>2</a:t>
            </a:r>
            <a:r>
              <a:rPr lang="en-US" dirty="0" smtClean="0"/>
              <a:t>/1.56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pPr lvl="2"/>
            <a:r>
              <a:rPr lang="en-US" dirty="0" smtClean="0"/>
              <a:t>Linearity test has been done at the Booster ring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pace charge effect activates recombination (confirmed by simulation)</a:t>
            </a:r>
          </a:p>
          <a:p>
            <a:r>
              <a:rPr lang="en-US" dirty="0" smtClean="0"/>
              <a:t>LBNF/DUNE situation will be a factor of 10-20 worse</a:t>
            </a:r>
          </a:p>
          <a:p>
            <a:pPr lvl="1"/>
            <a:r>
              <a:rPr lang="en-US" dirty="0" smtClean="0"/>
              <a:t>Questions of temperature, robustness, and signal response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issues on Ion Chamber for LBNF/DUNE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6614" y="720153"/>
            <a:ext cx="51944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R. </a:t>
            </a:r>
            <a:r>
              <a:rPr lang="en-US" sz="1400" dirty="0" err="1" smtClean="0"/>
              <a:t>Zwaska</a:t>
            </a:r>
            <a:r>
              <a:rPr lang="en-US" sz="1400" dirty="0" smtClean="0"/>
              <a:t>, “</a:t>
            </a:r>
            <a:r>
              <a:rPr lang="en-US" sz="1400" dirty="0" err="1" smtClean="0"/>
              <a:t>NuMI</a:t>
            </a:r>
            <a:r>
              <a:rPr lang="en-US" sz="1400" dirty="0" smtClean="0"/>
              <a:t> Hadron Monitor”</a:t>
            </a:r>
          </a:p>
          <a:p>
            <a:r>
              <a:rPr lang="en-US" sz="1400" dirty="0" smtClean="0"/>
              <a:t>&amp; “Beam Tests of Ionization Chambers for the </a:t>
            </a:r>
            <a:r>
              <a:rPr lang="en-US" sz="1400" dirty="0" err="1" smtClean="0"/>
              <a:t>NuMI</a:t>
            </a:r>
            <a:r>
              <a:rPr lang="en-US" sz="1400" dirty="0" smtClean="0"/>
              <a:t> Neutrino Beam”</a:t>
            </a:r>
          </a:p>
        </p:txBody>
      </p:sp>
    </p:spTree>
    <p:extLst>
      <p:ext uri="{BB962C8B-B14F-4D97-AF65-F5344CB8AC3E}">
        <p14:creationId xmlns:p14="http://schemas.microsoft.com/office/powerpoint/2010/main" val="207118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lifetime</a:t>
            </a:r>
          </a:p>
          <a:p>
            <a:pPr lvl="1"/>
            <a:r>
              <a:rPr lang="en-US" dirty="0" smtClean="0"/>
              <a:t>Simple structure, less material in a beam enclosure</a:t>
            </a:r>
          </a:p>
          <a:p>
            <a:r>
              <a:rPr lang="en-US" dirty="0" smtClean="0"/>
              <a:t>Linearity</a:t>
            </a:r>
          </a:p>
          <a:p>
            <a:pPr lvl="1"/>
            <a:r>
              <a:rPr lang="en-US" dirty="0" smtClean="0"/>
              <a:t>No non-linear effect found with 2 10</a:t>
            </a:r>
            <a:r>
              <a:rPr lang="en-US" baseline="30000" dirty="0" smtClean="0"/>
              <a:t>12</a:t>
            </a:r>
            <a:r>
              <a:rPr lang="en-US" dirty="0" smtClean="0"/>
              <a:t>/12 mm</a:t>
            </a:r>
            <a:r>
              <a:rPr lang="en-US" baseline="30000" dirty="0" smtClean="0"/>
              <a:t>2</a:t>
            </a:r>
            <a:r>
              <a:rPr lang="en-US" dirty="0" smtClean="0"/>
              <a:t>/10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 from past beam test</a:t>
            </a:r>
          </a:p>
          <a:p>
            <a:r>
              <a:rPr lang="en-US" dirty="0" smtClean="0"/>
              <a:t>Need R&amp;D</a:t>
            </a:r>
          </a:p>
          <a:p>
            <a:pPr lvl="1"/>
            <a:r>
              <a:rPr lang="en-US" dirty="0" smtClean="0"/>
              <a:t>Vary driving frequency</a:t>
            </a:r>
          </a:p>
          <a:p>
            <a:pPr lvl="1"/>
            <a:r>
              <a:rPr lang="en-US" dirty="0" smtClean="0"/>
              <a:t>Low gas pressure</a:t>
            </a:r>
          </a:p>
          <a:p>
            <a:pPr lvl="1"/>
            <a:r>
              <a:rPr lang="en-US" dirty="0" smtClean="0"/>
              <a:t>Validate plasma model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Gas-Filled RF </a:t>
            </a:r>
            <a:r>
              <a:rPr lang="en-US" dirty="0"/>
              <a:t>H</a:t>
            </a:r>
            <a:r>
              <a:rPr lang="en-US" dirty="0" smtClean="0"/>
              <a:t>adron </a:t>
            </a:r>
            <a:r>
              <a:rPr lang="en-US" dirty="0"/>
              <a:t>M</a:t>
            </a:r>
            <a:r>
              <a:rPr lang="en-US" dirty="0" smtClean="0"/>
              <a:t>onitor for LBNF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5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LBNF Beam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 descr="lbnf-beam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629"/>
            <a:ext cx="9144000" cy="3578539"/>
          </a:xfrm>
          <a:prstGeom prst="rect">
            <a:avLst/>
          </a:prstGeom>
        </p:spPr>
      </p:pic>
      <p:pic>
        <p:nvPicPr>
          <p:cNvPr id="8" name="Picture 7" descr="muon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1929" y="3557626"/>
            <a:ext cx="4881224" cy="330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78464" y="2596776"/>
            <a:ext cx="435993" cy="4549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478464" y="3051686"/>
            <a:ext cx="663465" cy="380631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14457" y="2596776"/>
            <a:ext cx="5108696" cy="9608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5759" y="377196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Hadron monitor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198559" y="4220260"/>
            <a:ext cx="199040" cy="12955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27713" y="4663589"/>
            <a:ext cx="1336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Absorber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5780" y="4894421"/>
            <a:ext cx="2016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Muon</a:t>
            </a:r>
            <a:r>
              <a:rPr lang="en-US" dirty="0" smtClean="0">
                <a:solidFill>
                  <a:schemeClr val="tx2"/>
                </a:solidFill>
              </a:rPr>
              <a:t> monitor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168" y="4294257"/>
            <a:ext cx="3376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the target </a:t>
            </a:r>
          </a:p>
          <a:p>
            <a:r>
              <a:rPr lang="en-US" dirty="0" smtClean="0"/>
              <a:t>to the hadron monitor is</a:t>
            </a:r>
          </a:p>
          <a:p>
            <a:r>
              <a:rPr lang="en-US" dirty="0" smtClean="0"/>
              <a:t>200 m (700 m for </a:t>
            </a:r>
            <a:r>
              <a:rPr lang="en-US" dirty="0" err="1" smtClean="0"/>
              <a:t>NuMI</a:t>
            </a:r>
            <a:r>
              <a:rPr lang="en-US" dirty="0" smtClean="0"/>
              <a:t>).</a:t>
            </a:r>
          </a:p>
          <a:p>
            <a:r>
              <a:rPr lang="en-US" dirty="0" smtClean="0"/>
              <a:t>Beam power is &gt; 2 MW </a:t>
            </a:r>
          </a:p>
          <a:p>
            <a:r>
              <a:rPr lang="en-US" dirty="0" smtClean="0"/>
              <a:t>(up to 0.7 MW for </a:t>
            </a:r>
            <a:r>
              <a:rPr lang="en-US" dirty="0" err="1" smtClean="0"/>
              <a:t>NuMI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4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proposed RF hadron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4429" r="3589" b="19521"/>
          <a:stretch/>
        </p:blipFill>
        <p:spPr bwMode="auto">
          <a:xfrm>
            <a:off x="222250" y="985237"/>
            <a:ext cx="7853960" cy="4217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8968" y="4539628"/>
            <a:ext cx="4585032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・Entire size of the sense area is</a:t>
            </a:r>
          </a:p>
          <a:p>
            <a:r>
              <a:rPr lang="en-US" sz="1800" dirty="0" smtClean="0"/>
              <a:t>       0.36 x 0.36 m</a:t>
            </a:r>
            <a:r>
              <a:rPr lang="en-US" sz="1800" baseline="30000" dirty="0" smtClean="0"/>
              <a:t>2 </a:t>
            </a:r>
            <a:r>
              <a:rPr lang="en-US" sz="1800" dirty="0" smtClean="0"/>
              <a:t>(1 x 1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for </a:t>
            </a:r>
            <a:r>
              <a:rPr lang="en-US" sz="1800" dirty="0" err="1" smtClean="0"/>
              <a:t>NuMI</a:t>
            </a:r>
            <a:r>
              <a:rPr lang="en-US" sz="1800" dirty="0" smtClean="0"/>
              <a:t>)</a:t>
            </a:r>
            <a:endParaRPr lang="en-US" sz="1800" baseline="30000" dirty="0" smtClean="0"/>
          </a:p>
          <a:p>
            <a:r>
              <a:rPr lang="en-US" sz="1800" dirty="0" smtClean="0"/>
              <a:t>・12 x 12 pixels or 12 + 12 bins for x and y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planes, hence the size of each pixel is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0.03 × 0.03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(0.1 </a:t>
            </a:r>
            <a:r>
              <a:rPr lang="en-US" sz="1800" dirty="0"/>
              <a:t>x </a:t>
            </a:r>
            <a:r>
              <a:rPr lang="en-US" sz="1800" dirty="0" smtClean="0"/>
              <a:t>0.1 </a:t>
            </a:r>
            <a:r>
              <a:rPr lang="en-US" sz="1800" dirty="0"/>
              <a:t>m</a:t>
            </a:r>
            <a:r>
              <a:rPr lang="en-US" sz="1800" baseline="30000" dirty="0"/>
              <a:t>2</a:t>
            </a:r>
            <a:r>
              <a:rPr lang="en-US" sz="1800" dirty="0"/>
              <a:t> for </a:t>
            </a:r>
            <a:r>
              <a:rPr lang="en-US" sz="1800" dirty="0" err="1"/>
              <a:t>NuMI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・RMS </a:t>
            </a:r>
            <a:r>
              <a:rPr lang="en-US" sz="1800" dirty="0"/>
              <a:t>h</a:t>
            </a:r>
            <a:r>
              <a:rPr lang="en-US" sz="1800" dirty="0" smtClean="0"/>
              <a:t>adron beam radius at the monitor is</a:t>
            </a:r>
            <a:endParaRPr lang="en-US" sz="1800" dirty="0"/>
          </a:p>
          <a:p>
            <a:r>
              <a:rPr lang="en-US" sz="1800" dirty="0" smtClean="0"/>
              <a:t>       8 cm by using a 1-m-long C target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7792" y="768760"/>
            <a:ext cx="217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RF cavity/waveguide </a:t>
            </a:r>
          </a:p>
          <a:p>
            <a:r>
              <a:rPr lang="en-US" sz="1800" dirty="0" smtClean="0"/>
              <a:t>made of aluminum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283984" y="4226870"/>
            <a:ext cx="2754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O</a:t>
            </a:r>
            <a:r>
              <a:rPr lang="en-US" sz="1600" dirty="0" smtClean="0">
                <a:solidFill>
                  <a:srgbClr val="000000"/>
                </a:solidFill>
              </a:rPr>
              <a:t>ptional: Diagnose the cavity)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5031" y="3743527"/>
            <a:ext cx="3867067" cy="1525843"/>
          </a:xfrm>
          <a:custGeom>
            <a:avLst/>
            <a:gdLst>
              <a:gd name="connsiteX0" fmla="*/ 0 w 3848110"/>
              <a:gd name="connsiteY0" fmla="*/ 9478 h 1525843"/>
              <a:gd name="connsiteX1" fmla="*/ 1336413 w 3848110"/>
              <a:gd name="connsiteY1" fmla="*/ 0 h 1525843"/>
              <a:gd name="connsiteX2" fmla="*/ 1336413 w 3848110"/>
              <a:gd name="connsiteY2" fmla="*/ 663410 h 1525843"/>
              <a:gd name="connsiteX3" fmla="*/ 3838632 w 3848110"/>
              <a:gd name="connsiteY3" fmla="*/ 682365 h 1525843"/>
              <a:gd name="connsiteX4" fmla="*/ 3848110 w 3848110"/>
              <a:gd name="connsiteY4" fmla="*/ 1525843 h 1525843"/>
              <a:gd name="connsiteX5" fmla="*/ 47391 w 3848110"/>
              <a:gd name="connsiteY5" fmla="*/ 1525843 h 1525843"/>
              <a:gd name="connsiteX6" fmla="*/ 0 w 3848110"/>
              <a:gd name="connsiteY6" fmla="*/ 9478 h 1525843"/>
              <a:gd name="connsiteX0" fmla="*/ 9478 w 3857588"/>
              <a:gd name="connsiteY0" fmla="*/ 9478 h 1525843"/>
              <a:gd name="connsiteX1" fmla="*/ 1345891 w 3857588"/>
              <a:gd name="connsiteY1" fmla="*/ 0 h 1525843"/>
              <a:gd name="connsiteX2" fmla="*/ 1345891 w 3857588"/>
              <a:gd name="connsiteY2" fmla="*/ 663410 h 1525843"/>
              <a:gd name="connsiteX3" fmla="*/ 3848110 w 3857588"/>
              <a:gd name="connsiteY3" fmla="*/ 682365 h 1525843"/>
              <a:gd name="connsiteX4" fmla="*/ 3857588 w 3857588"/>
              <a:gd name="connsiteY4" fmla="*/ 1525843 h 1525843"/>
              <a:gd name="connsiteX5" fmla="*/ 0 w 3857588"/>
              <a:gd name="connsiteY5" fmla="*/ 1525843 h 1525843"/>
              <a:gd name="connsiteX6" fmla="*/ 9478 w 3857588"/>
              <a:gd name="connsiteY6" fmla="*/ 9478 h 1525843"/>
              <a:gd name="connsiteX0" fmla="*/ 274 w 3848384"/>
              <a:gd name="connsiteY0" fmla="*/ 9478 h 1525843"/>
              <a:gd name="connsiteX1" fmla="*/ 1336687 w 3848384"/>
              <a:gd name="connsiteY1" fmla="*/ 0 h 1525843"/>
              <a:gd name="connsiteX2" fmla="*/ 1336687 w 3848384"/>
              <a:gd name="connsiteY2" fmla="*/ 663410 h 1525843"/>
              <a:gd name="connsiteX3" fmla="*/ 3838906 w 3848384"/>
              <a:gd name="connsiteY3" fmla="*/ 682365 h 1525843"/>
              <a:gd name="connsiteX4" fmla="*/ 3848384 w 3848384"/>
              <a:gd name="connsiteY4" fmla="*/ 1525843 h 1525843"/>
              <a:gd name="connsiteX5" fmla="*/ 19230 w 3848384"/>
              <a:gd name="connsiteY5" fmla="*/ 1525843 h 1525843"/>
              <a:gd name="connsiteX6" fmla="*/ 274 w 3848384"/>
              <a:gd name="connsiteY6" fmla="*/ 9478 h 1525843"/>
              <a:gd name="connsiteX0" fmla="*/ 18957 w 3867067"/>
              <a:gd name="connsiteY0" fmla="*/ 9478 h 1525843"/>
              <a:gd name="connsiteX1" fmla="*/ 1355370 w 3867067"/>
              <a:gd name="connsiteY1" fmla="*/ 0 h 1525843"/>
              <a:gd name="connsiteX2" fmla="*/ 1355370 w 3867067"/>
              <a:gd name="connsiteY2" fmla="*/ 663410 h 1525843"/>
              <a:gd name="connsiteX3" fmla="*/ 3857589 w 3867067"/>
              <a:gd name="connsiteY3" fmla="*/ 682365 h 1525843"/>
              <a:gd name="connsiteX4" fmla="*/ 3867067 w 3867067"/>
              <a:gd name="connsiteY4" fmla="*/ 1525843 h 1525843"/>
              <a:gd name="connsiteX5" fmla="*/ 0 w 3867067"/>
              <a:gd name="connsiteY5" fmla="*/ 1525843 h 1525843"/>
              <a:gd name="connsiteX6" fmla="*/ 18957 w 3867067"/>
              <a:gd name="connsiteY6" fmla="*/ 9478 h 152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7067" h="1525843">
                <a:moveTo>
                  <a:pt x="18957" y="9478"/>
                </a:moveTo>
                <a:lnTo>
                  <a:pt x="1355370" y="0"/>
                </a:lnTo>
                <a:lnTo>
                  <a:pt x="1355370" y="663410"/>
                </a:lnTo>
                <a:lnTo>
                  <a:pt x="3857589" y="682365"/>
                </a:lnTo>
                <a:lnTo>
                  <a:pt x="3867067" y="1525843"/>
                </a:lnTo>
                <a:lnTo>
                  <a:pt x="0" y="1525843"/>
                </a:lnTo>
                <a:cubicBezTo>
                  <a:pt x="3159" y="1020388"/>
                  <a:pt x="15798" y="514933"/>
                  <a:pt x="18957" y="9478"/>
                </a:cubicBezTo>
                <a:close/>
              </a:path>
            </a:pathLst>
          </a:custGeom>
          <a:noFill/>
          <a:ln w="12700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7219" y="5269370"/>
            <a:ext cx="168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DAQ &amp; Analyzer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G4Beamline (Geant4 based single tracker program) for event generator</a:t>
            </a:r>
          </a:p>
          <a:p>
            <a:pPr lvl="1"/>
            <a:r>
              <a:rPr lang="en-US" dirty="0" smtClean="0"/>
              <a:t>No horn </a:t>
            </a:r>
          </a:p>
          <a:p>
            <a:pPr lvl="1"/>
            <a:r>
              <a:rPr lang="en-US" dirty="0" smtClean="0"/>
              <a:t>Just look at proton at hadron monitor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Test in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4463" y="3027261"/>
            <a:ext cx="3942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size = 1.5 mm</a:t>
            </a:r>
          </a:p>
          <a:p>
            <a:r>
              <a:rPr lang="en-US" sz="1200" dirty="0" smtClean="0"/>
              <a:t>cycle time = 1.33 s</a:t>
            </a:r>
          </a:p>
          <a:p>
            <a:r>
              <a:rPr lang="en-US" sz="1200" dirty="0" smtClean="0"/>
              <a:t>Pulse duration = 10 </a:t>
            </a:r>
            <a:r>
              <a:rPr lang="en-US" sz="1200" dirty="0" err="1" smtClean="0">
                <a:latin typeface="Symbol" charset="2"/>
                <a:cs typeface="Symbol" charset="2"/>
              </a:rPr>
              <a:t>m</a:t>
            </a:r>
            <a:r>
              <a:rPr lang="en-US" sz="1200" dirty="0" err="1" smtClean="0"/>
              <a:t>s</a:t>
            </a:r>
            <a:endParaRPr lang="en-US" sz="1200" dirty="0" smtClean="0"/>
          </a:p>
          <a:p>
            <a:r>
              <a:rPr lang="en-US" sz="1200" dirty="0" smtClean="0"/>
              <a:t>84 bunches (20 ns bunch gap)</a:t>
            </a:r>
          </a:p>
          <a:p>
            <a:r>
              <a:rPr lang="en-US" sz="1200" dirty="0" smtClean="0"/>
              <a:t>1.2 10</a:t>
            </a:r>
            <a:r>
              <a:rPr lang="en-US" sz="1200" baseline="30000" dirty="0" smtClean="0"/>
              <a:t>14</a:t>
            </a:r>
            <a:r>
              <a:rPr lang="en-US" sz="1200" dirty="0" smtClean="0"/>
              <a:t> </a:t>
            </a:r>
            <a:r>
              <a:rPr lang="en-US" sz="1200" dirty="0" err="1" smtClean="0"/>
              <a:t>ppp</a:t>
            </a:r>
            <a:r>
              <a:rPr lang="en-US" sz="1200" dirty="0" smtClean="0"/>
              <a:t>, Transverse beam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= 30</a:t>
            </a:r>
            <a:r>
              <a:rPr lang="en-US" sz="1200" dirty="0" smtClean="0">
                <a:latin typeface="Symbol" charset="2"/>
                <a:cs typeface="Symbol" charset="2"/>
              </a:rPr>
              <a:t>p</a:t>
            </a:r>
            <a:r>
              <a:rPr lang="en-US" sz="1200" dirty="0" smtClean="0"/>
              <a:t>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99 %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168456" y="3004533"/>
            <a:ext cx="805400" cy="1238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490930" y="3058738"/>
            <a:ext cx="15236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90930" y="2758708"/>
            <a:ext cx="1178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 </a:t>
            </a:r>
            <a:r>
              <a:rPr lang="en-US" sz="1200" dirty="0" err="1" smtClean="0"/>
              <a:t>GeV</a:t>
            </a:r>
            <a:r>
              <a:rPr lang="en-US" sz="1200" dirty="0" smtClean="0"/>
              <a:t> proton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6763" y="2571851"/>
            <a:ext cx="1701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Carbon target @ z = 0 m</a:t>
            </a:r>
          </a:p>
          <a:p>
            <a:r>
              <a:rPr lang="en-US" sz="1200" dirty="0" smtClean="0"/>
              <a:t>15 x 6.4 x 1000 mm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 flipH="1">
            <a:off x="6019840" y="2898751"/>
            <a:ext cx="70025" cy="31997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19259" y="3227012"/>
            <a:ext cx="122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Hadron monitor</a:t>
            </a:r>
          </a:p>
          <a:p>
            <a:r>
              <a:rPr lang="en-US" sz="1200" dirty="0" smtClean="0"/>
              <a:t>@ z = 200 m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059043" y="3064191"/>
            <a:ext cx="1937565" cy="2291"/>
          </a:xfrm>
          <a:prstGeom prst="straightConnector1">
            <a:avLst/>
          </a:prstGeom>
          <a:ln w="57150" cmpd="sng">
            <a:solidFill>
              <a:srgbClr val="FF0000">
                <a:alpha val="50000"/>
              </a:srgb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79213" y="2789483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Secondary particles</a:t>
            </a:r>
            <a:endParaRPr lang="en-US" sz="1200" dirty="0"/>
          </a:p>
        </p:txBody>
      </p:sp>
      <p:pic>
        <p:nvPicPr>
          <p:cNvPr id="19" name="Picture 18" descr="targ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0" y="4035458"/>
            <a:ext cx="5844777" cy="2033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7614" y="5838008"/>
            <a:ext cx="4365298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Snapshot of simulation events around target</a:t>
            </a:r>
          </a:p>
          <a:p>
            <a:r>
              <a:rPr lang="en-US" sz="1400" dirty="0" smtClean="0"/>
              <a:t>(Blue) positive charged particle</a:t>
            </a:r>
          </a:p>
          <a:p>
            <a:r>
              <a:rPr lang="en-US" sz="1400" dirty="0" smtClean="0"/>
              <a:t>(Red) negative charged particle</a:t>
            </a:r>
          </a:p>
          <a:p>
            <a:r>
              <a:rPr lang="en-US" sz="1400" dirty="0" smtClean="0"/>
              <a:t>(Grey) target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2161" y="1877706"/>
            <a:ext cx="305181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“Long-Baseline Neutrino Experiment”</a:t>
            </a:r>
          </a:p>
          <a:p>
            <a:r>
              <a:rPr lang="en-US" sz="1400" dirty="0" smtClean="0"/>
              <a:t>Conceptual Design Report Vol.2 (2012)</a:t>
            </a:r>
          </a:p>
          <a:p>
            <a:r>
              <a:rPr lang="en-US" sz="1400" dirty="0" smtClean="0"/>
              <a:t>with some arrangements referred from </a:t>
            </a:r>
          </a:p>
          <a:p>
            <a:r>
              <a:rPr lang="en-US" sz="1400" dirty="0" smtClean="0"/>
              <a:t>the recent optimization study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598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4" grpId="0"/>
      <p:bldP spid="15" grpId="0" animBg="1"/>
      <p:bldP spid="16" grpId="0"/>
      <p:bldP spid="18" grpId="0"/>
      <p:bldP spid="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signal with 1 m carbon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3921"/>
            <a:ext cx="4660620" cy="2861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" y="842995"/>
            <a:ext cx="4169410" cy="2560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7350" y="892311"/>
            <a:ext cx="4446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Raw x-y beam profile at monitor</a:t>
            </a:r>
          </a:p>
          <a:p>
            <a:r>
              <a:rPr lang="en-US" dirty="0" smtClean="0"/>
              <a:t>• Unit is mm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97350" y="3423921"/>
            <a:ext cx="4446650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Signal from gas-filled RF monitor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RF amplitude </a:t>
            </a:r>
            <a:r>
              <a:rPr lang="en-US" sz="2000" b="1" u="sng" dirty="0" smtClean="0">
                <a:solidFill>
                  <a:srgbClr val="FF6600"/>
                </a:solidFill>
              </a:rPr>
              <a:t>E</a:t>
            </a:r>
            <a:r>
              <a:rPr lang="en-US" sz="2000" b="1" u="sng" baseline="-25000" dirty="0" smtClean="0">
                <a:solidFill>
                  <a:srgbClr val="FF6600"/>
                </a:solidFill>
              </a:rPr>
              <a:t>0</a:t>
            </a:r>
            <a:r>
              <a:rPr lang="en-US" sz="2000" b="1" u="sng" dirty="0" smtClean="0">
                <a:solidFill>
                  <a:srgbClr val="FF6600"/>
                </a:solidFill>
              </a:rPr>
              <a:t> = 0.1 MV/m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FF6600"/>
                </a:solidFill>
              </a:rPr>
              <a:t>N</a:t>
            </a:r>
            <a:r>
              <a:rPr lang="en-US" sz="2000" b="1" baseline="-25000" dirty="0" smtClean="0">
                <a:solidFill>
                  <a:srgbClr val="FF6600"/>
                </a:solidFill>
              </a:rPr>
              <a:t>2</a:t>
            </a:r>
            <a:r>
              <a:rPr lang="en-US" sz="2000" dirty="0" smtClean="0"/>
              <a:t> gas pressure </a:t>
            </a:r>
            <a:r>
              <a:rPr lang="en-US" sz="2000" b="1" u="sng" dirty="0" err="1" smtClean="0">
                <a:solidFill>
                  <a:srgbClr val="FF6600"/>
                </a:solidFill>
              </a:rPr>
              <a:t>p</a:t>
            </a:r>
            <a:r>
              <a:rPr lang="en-US" sz="2000" b="1" u="sng" baseline="-25000" dirty="0" err="1" smtClean="0">
                <a:solidFill>
                  <a:srgbClr val="FF6600"/>
                </a:solidFill>
              </a:rPr>
              <a:t>gas</a:t>
            </a:r>
            <a:r>
              <a:rPr lang="en-US" sz="2000" b="1" u="sng" dirty="0" smtClean="0">
                <a:solidFill>
                  <a:srgbClr val="FF6600"/>
                </a:solidFill>
              </a:rPr>
              <a:t> = 1 </a:t>
            </a:r>
            <a:r>
              <a:rPr lang="en-US" sz="2000" b="1" u="sng" dirty="0" err="1" smtClean="0">
                <a:solidFill>
                  <a:srgbClr val="FF6600"/>
                </a:solidFill>
              </a:rPr>
              <a:t>atm</a:t>
            </a:r>
            <a:endParaRPr lang="en-US" sz="2000" b="1" u="sng" dirty="0" smtClean="0">
              <a:solidFill>
                <a:srgbClr val="FF6600"/>
              </a:solidFill>
            </a:endParaRPr>
          </a:p>
          <a:p>
            <a:r>
              <a:rPr lang="en-US" dirty="0" smtClean="0"/>
              <a:t>• Vertical shows the plasma </a:t>
            </a:r>
          </a:p>
          <a:p>
            <a:r>
              <a:rPr lang="en-US" dirty="0"/>
              <a:t> </a:t>
            </a:r>
            <a:r>
              <a:rPr lang="en-US" dirty="0" smtClean="0"/>
              <a:t>  loading</a:t>
            </a:r>
          </a:p>
          <a:p>
            <a:r>
              <a:rPr lang="en-US" dirty="0" smtClean="0"/>
              <a:t>• RF cavity size 30 mm x 30 mm</a:t>
            </a:r>
            <a:endParaRPr lang="en-US" sz="2000" dirty="0" smtClean="0"/>
          </a:p>
          <a:p>
            <a:r>
              <a:rPr lang="en-US" dirty="0" smtClean="0"/>
              <a:t>• 12 x 12 RF cavity cells</a:t>
            </a:r>
          </a:p>
        </p:txBody>
      </p:sp>
    </p:spTree>
    <p:extLst>
      <p:ext uri="{BB962C8B-B14F-4D97-AF65-F5344CB8AC3E}">
        <p14:creationId xmlns:p14="http://schemas.microsoft.com/office/powerpoint/2010/main" val="120533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Part I</a:t>
            </a:r>
          </a:p>
          <a:p>
            <a:r>
              <a:rPr lang="en-US" dirty="0" smtClean="0"/>
              <a:t>Concept of gas-filled RF cavity</a:t>
            </a:r>
          </a:p>
          <a:p>
            <a:r>
              <a:rPr lang="en-US" dirty="0" smtClean="0"/>
              <a:t>Plasma dynamics in the cavity</a:t>
            </a:r>
          </a:p>
          <a:p>
            <a:pPr marL="0" indent="0">
              <a:buNone/>
            </a:pPr>
            <a:r>
              <a:rPr lang="en-US" b="1" dirty="0" smtClean="0"/>
              <a:t>Part II</a:t>
            </a:r>
          </a:p>
          <a:p>
            <a:r>
              <a:rPr lang="en-US" dirty="0" smtClean="0"/>
              <a:t>Apply gas-filled RF hadron monitor for LBNF</a:t>
            </a:r>
          </a:p>
          <a:p>
            <a:r>
              <a:rPr lang="en-US" dirty="0" smtClean="0"/>
              <a:t>Assess the monitor for LBNF</a:t>
            </a:r>
          </a:p>
          <a:p>
            <a:r>
              <a:rPr lang="en-US" dirty="0" smtClean="0"/>
              <a:t>Plan for demonstration test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blackb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2" y="3326307"/>
            <a:ext cx="3708288" cy="28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Frequency </a:t>
            </a:r>
            <a:r>
              <a:rPr lang="en-US" dirty="0"/>
              <a:t>C</a:t>
            </a:r>
            <a:r>
              <a:rPr lang="en-US" dirty="0" smtClean="0"/>
              <a:t>hange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 descr="lowefre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0" y="4127692"/>
            <a:ext cx="4572000" cy="2692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280007" y="3727582"/>
            <a:ext cx="255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requency change [Hz]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760163" y="6333435"/>
            <a:ext cx="65529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[cm]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98104" y="4366561"/>
            <a:ext cx="169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 = 10 GHz</a:t>
            </a:r>
          </a:p>
          <a:p>
            <a:r>
              <a:rPr lang="en-US" sz="1800" dirty="0" smtClean="0"/>
              <a:t>E = 0.001 MV/m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50" y="732579"/>
            <a:ext cx="527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ollision frequency of electron in 1-atm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(Hz)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91357" y="2772625"/>
            <a:ext cx="367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 temperature [</a:t>
            </a:r>
            <a:r>
              <a:rPr lang="en-US" sz="2000" dirty="0"/>
              <a:t>E, </a:t>
            </a:r>
            <a:r>
              <a:rPr lang="en-US" sz="2000" dirty="0" err="1"/>
              <a:t>p</a:t>
            </a:r>
            <a:r>
              <a:rPr lang="en-US" sz="2000" baseline="-25000" dirty="0" err="1"/>
              <a:t>gas</a:t>
            </a:r>
            <a:r>
              <a:rPr lang="en-US" sz="2000" dirty="0"/>
              <a:t>] </a:t>
            </a:r>
            <a:r>
              <a:rPr lang="en-US" sz="2000" dirty="0" smtClean="0"/>
              <a:t>(K)</a:t>
            </a:r>
            <a:endParaRPr lang="en-US" sz="2000" dirty="0"/>
          </a:p>
        </p:txBody>
      </p:sp>
      <p:pic>
        <p:nvPicPr>
          <p:cNvPr id="14" name="Picture 13" descr="readN2dmu082900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5433"/>
            <a:ext cx="4572000" cy="2527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2778" y="1541572"/>
            <a:ext cx="1943802" cy="144032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87828" y="2386722"/>
            <a:ext cx="16475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Dynamic range of </a:t>
            </a:r>
          </a:p>
          <a:p>
            <a:r>
              <a:rPr lang="en-US" sz="1600" dirty="0" smtClean="0"/>
              <a:t>hadron monitor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23454" y="3133720"/>
            <a:ext cx="196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 K = Room Temp</a:t>
            </a:r>
          </a:p>
          <a:p>
            <a:r>
              <a:rPr lang="en-US" sz="1400" dirty="0" smtClean="0"/>
              <a:t>E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≤ 1 kV/m,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gas</a:t>
            </a:r>
            <a:r>
              <a:rPr lang="en-US" sz="1400" dirty="0" smtClean="0"/>
              <a:t> = 1 </a:t>
            </a:r>
            <a:r>
              <a:rPr lang="en-US" sz="1400" dirty="0" err="1" smtClean="0"/>
              <a:t>atm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839230" y="2981897"/>
            <a:ext cx="90547" cy="212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55468"/>
              </p:ext>
            </p:extLst>
          </p:nvPr>
        </p:nvGraphicFramePr>
        <p:xfrm>
          <a:off x="4959721" y="3701591"/>
          <a:ext cx="36195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" name="Equation" r:id="rId5" imgW="3619500" imgH="1117600" progId="Equation.3">
                  <p:embed/>
                </p:oleObj>
              </mc:Choice>
              <mc:Fallback>
                <p:oleObj name="Equation" r:id="rId5" imgW="36195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9721" y="3701591"/>
                        <a:ext cx="36195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4782"/>
              </p:ext>
            </p:extLst>
          </p:nvPr>
        </p:nvGraphicFramePr>
        <p:xfrm>
          <a:off x="4959721" y="4864410"/>
          <a:ext cx="26162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" name="Equation" r:id="rId7" imgW="2616200" imgH="673100" progId="Equation.3">
                  <p:embed/>
                </p:oleObj>
              </mc:Choice>
              <mc:Fallback>
                <p:oleObj name="Equation" r:id="rId7" imgW="26162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9721" y="4864410"/>
                        <a:ext cx="26162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flipH="1" flipV="1">
            <a:off x="2650304" y="2981897"/>
            <a:ext cx="90547" cy="212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35334" y="3194147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</a:t>
            </a:r>
            <a:r>
              <a:rPr lang="en-US" sz="1400" dirty="0"/>
              <a:t>=</a:t>
            </a:r>
            <a:r>
              <a:rPr lang="en-US" sz="1400" dirty="0" smtClean="0"/>
              <a:t> 0.1 MV/m,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gas</a:t>
            </a:r>
            <a:r>
              <a:rPr lang="en-US" sz="1400" dirty="0" smtClean="0"/>
              <a:t> = 1atm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306446" y="1521669"/>
            <a:ext cx="4608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  <a:cs typeface="Symbol" charset="2"/>
              </a:rPr>
              <a:t>Important fact</a:t>
            </a:r>
          </a:p>
          <a:p>
            <a:pPr marL="342900" indent="-342900">
              <a:buFont typeface="Symbol" charset="0"/>
              <a:buChar char="•"/>
            </a:pPr>
            <a:r>
              <a:rPr lang="en-US" sz="2000" i="1" dirty="0" smtClean="0">
                <a:latin typeface="Symbol" charset="2"/>
                <a:cs typeface="Symbol" charset="2"/>
              </a:rPr>
              <a:t>n</a:t>
            </a:r>
            <a:r>
              <a:rPr lang="en-US" sz="20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2000" i="1" dirty="0" smtClean="0">
                <a:latin typeface="Symbol" charset="2"/>
                <a:cs typeface="Symbol" charset="2"/>
              </a:rPr>
              <a:t> ⨠ w</a:t>
            </a:r>
            <a:r>
              <a:rPr lang="en-US" sz="20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2000" i="1" baseline="-25000" dirty="0" smtClean="0">
                <a:latin typeface="Times"/>
                <a:cs typeface="Times"/>
              </a:rPr>
              <a:t>rf</a:t>
            </a:r>
            <a:r>
              <a:rPr lang="en-US" sz="2000" i="1" dirty="0" smtClean="0">
                <a:latin typeface="Times"/>
                <a:cs typeface="Times"/>
              </a:rPr>
              <a:t> </a:t>
            </a:r>
            <a:r>
              <a:rPr lang="en-US" sz="2000" dirty="0" smtClean="0">
                <a:latin typeface="+mn-lt"/>
                <a:cs typeface="Times"/>
              </a:rPr>
              <a:t> to apply for the </a:t>
            </a:r>
            <a:r>
              <a:rPr lang="en-US" sz="2000" dirty="0" err="1" smtClean="0">
                <a:latin typeface="+mn-lt"/>
                <a:cs typeface="Times"/>
              </a:rPr>
              <a:t>Drude</a:t>
            </a:r>
            <a:r>
              <a:rPr lang="en-US" sz="2000" dirty="0" smtClean="0">
                <a:latin typeface="+mn-lt"/>
                <a:cs typeface="Times"/>
              </a:rPr>
              <a:t> model</a:t>
            </a:r>
            <a:endParaRPr lang="en-US" sz="2000" dirty="0"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2412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Dependence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47097" y="273753"/>
            <a:ext cx="14813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Q. Liu</a:t>
            </a:r>
          </a:p>
        </p:txBody>
      </p:sp>
      <p:pic>
        <p:nvPicPr>
          <p:cNvPr id="9" name="Picture 8" descr="joeyscontTemp08290010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" y="866877"/>
            <a:ext cx="5096756" cy="3151494"/>
          </a:xfrm>
          <a:prstGeom prst="rect">
            <a:avLst/>
          </a:prstGeom>
        </p:spPr>
      </p:pic>
      <p:pic>
        <p:nvPicPr>
          <p:cNvPr id="10" name="Picture 9" descr="joeyscontTemp08290010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08" y="1812929"/>
            <a:ext cx="2719762" cy="1731582"/>
          </a:xfrm>
          <a:prstGeom prst="rect">
            <a:avLst/>
          </a:prstGeom>
          <a:solidFill>
            <a:srgbClr val="FFFFFF">
              <a:alpha val="75000"/>
            </a:srgbClr>
          </a:solidFill>
        </p:spPr>
      </p:pic>
      <p:sp>
        <p:nvSpPr>
          <p:cNvPr id="11" name="TextBox 10"/>
          <p:cNvSpPr txBox="1"/>
          <p:nvPr/>
        </p:nvSpPr>
        <p:spPr>
          <a:xfrm>
            <a:off x="4909658" y="952171"/>
            <a:ext cx="42747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Equilibrium temperature per </a:t>
            </a:r>
          </a:p>
          <a:p>
            <a:r>
              <a:rPr lang="en-US" dirty="0"/>
              <a:t> </a:t>
            </a:r>
            <a:r>
              <a:rPr lang="en-US" dirty="0" smtClean="0"/>
              <a:t>  Single RF cell vs. incident beam </a:t>
            </a:r>
          </a:p>
          <a:p>
            <a:r>
              <a:rPr lang="en-US" dirty="0"/>
              <a:t> </a:t>
            </a:r>
            <a:r>
              <a:rPr lang="en-US" dirty="0" smtClean="0"/>
              <a:t>  intensity</a:t>
            </a:r>
          </a:p>
          <a:p>
            <a:r>
              <a:rPr lang="en-US" dirty="0" smtClean="0"/>
              <a:t>• 1.2 10</a:t>
            </a:r>
            <a:r>
              <a:rPr lang="en-US" baseline="30000" dirty="0" smtClean="0"/>
              <a:t>14</a:t>
            </a:r>
            <a:r>
              <a:rPr lang="en-US" dirty="0" smtClean="0"/>
              <a:t> protons/spill/sec </a:t>
            </a:r>
          </a:p>
          <a:p>
            <a:r>
              <a:rPr lang="en-US" dirty="0"/>
              <a:t> </a:t>
            </a:r>
            <a:r>
              <a:rPr lang="en-US" dirty="0" smtClean="0"/>
              <a:t>  is the worst case</a:t>
            </a:r>
          </a:p>
          <a:p>
            <a:r>
              <a:rPr lang="en-US" dirty="0" smtClean="0"/>
              <a:t>• Time constant: 243 sec</a:t>
            </a:r>
          </a:p>
          <a:p>
            <a:r>
              <a:rPr lang="en-US" dirty="0" smtClean="0"/>
              <a:t>• Frequency detuning by the </a:t>
            </a:r>
          </a:p>
          <a:p>
            <a:r>
              <a:rPr lang="en-US" dirty="0" smtClean="0"/>
              <a:t>   temperature change is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226341"/>
              </p:ext>
            </p:extLst>
          </p:nvPr>
        </p:nvGraphicFramePr>
        <p:xfrm>
          <a:off x="5503452" y="3901080"/>
          <a:ext cx="1511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Equation" r:id="rId5" imgW="1511300" imgH="406400" progId="Equation.3">
                  <p:embed/>
                </p:oleObj>
              </mc:Choice>
              <mc:Fallback>
                <p:oleObj name="Equation" r:id="rId5" imgW="1511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3452" y="3901080"/>
                        <a:ext cx="1511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59870" y="3888401"/>
            <a:ext cx="1539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/Kelvin for Al</a:t>
            </a:r>
            <a:endParaRPr lang="en-US" sz="2000" dirty="0"/>
          </a:p>
        </p:txBody>
      </p:sp>
      <p:pic>
        <p:nvPicPr>
          <p:cNvPr id="14" name="Picture 13" descr="joeyscontTemp08290010_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" y="4086369"/>
            <a:ext cx="4331368" cy="2743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TextBox 14"/>
          <p:cNvSpPr txBox="1"/>
          <p:nvPr/>
        </p:nvSpPr>
        <p:spPr>
          <a:xfrm>
            <a:off x="4618572" y="4427837"/>
            <a:ext cx="454162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RF Quality factor </a:t>
            </a:r>
            <a:r>
              <a:rPr lang="en-US" dirty="0" err="1" smtClean="0"/>
              <a:t>vs</a:t>
            </a:r>
            <a:r>
              <a:rPr lang="en-US" dirty="0" smtClean="0"/>
              <a:t> Temperature</a:t>
            </a:r>
            <a:endParaRPr lang="en-US" dirty="0"/>
          </a:p>
          <a:p>
            <a:r>
              <a:rPr lang="en-US" dirty="0" smtClean="0"/>
              <a:t>• Temperature increment make an</a:t>
            </a:r>
          </a:p>
          <a:p>
            <a:r>
              <a:rPr lang="en-US" dirty="0"/>
              <a:t> </a:t>
            </a:r>
            <a:r>
              <a:rPr lang="en-US" dirty="0" smtClean="0"/>
              <a:t>   influence on the time constant</a:t>
            </a:r>
          </a:p>
        </p:txBody>
      </p:sp>
    </p:spTree>
    <p:extLst>
      <p:ext uri="{BB962C8B-B14F-4D97-AF65-F5344CB8AC3E}">
        <p14:creationId xmlns:p14="http://schemas.microsoft.com/office/powerpoint/2010/main" val="14462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2-meter-long C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Picture 8" descr="z200Long012600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44" y="1001588"/>
            <a:ext cx="4572000" cy="279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2195" y="3812630"/>
            <a:ext cx="71989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Beam </a:t>
            </a:r>
            <a:r>
              <a:rPr lang="en-US" dirty="0"/>
              <a:t>i</a:t>
            </a:r>
            <a:r>
              <a:rPr lang="en-US" dirty="0" smtClean="0"/>
              <a:t>s distributed wider than the 1-m-long-C target</a:t>
            </a:r>
          </a:p>
          <a:p>
            <a:r>
              <a:rPr lang="en-US" dirty="0" smtClean="0"/>
              <a:t>• Output signal from 20 × 20 pixels monitor</a:t>
            </a:r>
          </a:p>
          <a:p>
            <a:r>
              <a:rPr lang="en-US" dirty="0" smtClean="0"/>
              <a:t>• RMS beam size is 15.0 ± 1.3 cm</a:t>
            </a:r>
          </a:p>
          <a:p>
            <a:r>
              <a:rPr lang="en-US" sz="1800" dirty="0" smtClean="0"/>
              <a:t>     ◆ It is 21.6 ± 7.9 cm in a 12 × 12 monitor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◆ Centroid of beam position in the 12 </a:t>
            </a:r>
            <a:r>
              <a:rPr lang="en-US" sz="1800" dirty="0"/>
              <a:t>× </a:t>
            </a:r>
            <a:r>
              <a:rPr lang="en-US" sz="1800" dirty="0" smtClean="0"/>
              <a:t>12 is the same as the 20 </a:t>
            </a:r>
            <a:r>
              <a:rPr lang="en-US" sz="1800" dirty="0"/>
              <a:t>× </a:t>
            </a:r>
            <a:r>
              <a:rPr lang="en-US" sz="1800" dirty="0" smtClean="0"/>
              <a:t>20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1239312" y="2127603"/>
            <a:ext cx="807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</a:t>
            </a:r>
            <a:r>
              <a:rPr lang="en-US" sz="1600" baseline="-25000" dirty="0" err="1" smtClean="0"/>
              <a:t>inst</a:t>
            </a:r>
            <a:r>
              <a:rPr lang="en-US" sz="1600" dirty="0" smtClean="0"/>
              <a:t> [J]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511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pic>
        <p:nvPicPr>
          <p:cNvPr id="15" name="Picture 14" descr="PosandDens082900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1" y="3656675"/>
            <a:ext cx="4663440" cy="3000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Alignment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44" y="579462"/>
            <a:ext cx="3053755" cy="2593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" y="951281"/>
            <a:ext cx="2992261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33" y="951281"/>
            <a:ext cx="2992261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321" y="2780081"/>
            <a:ext cx="236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Estimated beam center </a:t>
            </a:r>
          </a:p>
          <a:p>
            <a:r>
              <a:rPr lang="en-US" sz="1800" dirty="0" err="1" smtClean="0"/>
              <a:t>dy</a:t>
            </a:r>
            <a:r>
              <a:rPr lang="en-US" sz="1800" dirty="0" smtClean="0"/>
              <a:t> = 1.6 ± 0.5 mm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792885" y="2780937"/>
            <a:ext cx="236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Estimated beam center </a:t>
            </a:r>
          </a:p>
          <a:p>
            <a:r>
              <a:rPr lang="en-US" sz="1800" dirty="0" err="1" smtClean="0"/>
              <a:t>dy</a:t>
            </a:r>
            <a:r>
              <a:rPr lang="en-US" sz="1800" dirty="0" smtClean="0"/>
              <a:t> = 4.1 ± 1.1 mm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6180753" y="3078651"/>
            <a:ext cx="2967446" cy="31700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Add beam position offset </a:t>
            </a:r>
          </a:p>
          <a:p>
            <a:r>
              <a:rPr lang="en-US" sz="2000" dirty="0" smtClean="0"/>
              <a:t>• y-offset </a:t>
            </a:r>
            <a:r>
              <a:rPr lang="en-US" sz="2000" dirty="0"/>
              <a:t>i</a:t>
            </a:r>
            <a:r>
              <a:rPr lang="en-US" sz="2000" dirty="0" smtClean="0"/>
              <a:t>s reconstructed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with the absolute error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less than 0.5 mm</a:t>
            </a:r>
          </a:p>
          <a:p>
            <a:r>
              <a:rPr lang="en-US" sz="2000" dirty="0" smtClean="0"/>
              <a:t>• Swept beam position in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x plane that is the same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procedure as for </a:t>
            </a:r>
            <a:r>
              <a:rPr lang="en-US" sz="2000" dirty="0" err="1" smtClean="0"/>
              <a:t>NuMI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beam alignment</a:t>
            </a:r>
          </a:p>
          <a:p>
            <a:r>
              <a:rPr lang="en-US" sz="2000" dirty="0" smtClean="0"/>
              <a:t>• Find transvers profile of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baffle and target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9694" y="3685107"/>
            <a:ext cx="1307978" cy="2592074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38235" y="3685107"/>
            <a:ext cx="6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408067" y="3685107"/>
            <a:ext cx="1111653" cy="2592074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43132" y="3685107"/>
            <a:ext cx="1111653" cy="2592074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49419" y="3685107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Baffle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4958" y="3685107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Baffle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792721" y="2331412"/>
            <a:ext cx="1201999" cy="2274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Target Quality and Beam Size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 descr="PosandDens082900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0653"/>
            <a:ext cx="4140806" cy="2615609"/>
          </a:xfrm>
          <a:prstGeom prst="rect">
            <a:avLst/>
          </a:prstGeom>
        </p:spPr>
      </p:pic>
      <p:pic>
        <p:nvPicPr>
          <p:cNvPr id="8" name="Picture 7" descr="PosandDens0829007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07" y="1120653"/>
            <a:ext cx="45720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430" y="3892285"/>
            <a:ext cx="39721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arget density dependence</a:t>
            </a:r>
          </a:p>
          <a:p>
            <a:r>
              <a:rPr lang="en-US" sz="2000" dirty="0" smtClean="0"/>
              <a:t>• 2 % density reduction corresponds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to 5 % signal increment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15592" y="3915722"/>
            <a:ext cx="33737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size dependence</a:t>
            </a:r>
          </a:p>
          <a:p>
            <a:r>
              <a:rPr lang="en-US" sz="2000" dirty="0" smtClean="0"/>
              <a:t>• 0.2 mm beam size difference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looks visible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497180" y="1251002"/>
            <a:ext cx="1441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RMS beam size</a:t>
            </a:r>
          </a:p>
          <a:p>
            <a:r>
              <a:rPr lang="en-US" sz="1600" dirty="0" smtClean="0"/>
              <a:t>1.6 mm</a:t>
            </a:r>
          </a:p>
          <a:p>
            <a:r>
              <a:rPr lang="en-US" sz="1600" dirty="0" smtClean="0"/>
              <a:t>1.8 mm</a:t>
            </a:r>
          </a:p>
          <a:p>
            <a:r>
              <a:rPr lang="en-US" sz="1600" dirty="0" smtClean="0"/>
              <a:t>2.1 mm</a:t>
            </a:r>
          </a:p>
          <a:p>
            <a:r>
              <a:rPr lang="en-US" sz="1600" dirty="0" smtClean="0"/>
              <a:t>2.4 mm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248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Monitor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212541"/>
            <a:ext cx="4208016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Has broad sensitivity to tolerances as it sits in remnant primary and secondary beams</a:t>
            </a:r>
          </a:p>
          <a:p>
            <a:r>
              <a:rPr lang="en-US" dirty="0" smtClean="0"/>
              <a:t>Most relevant parameters:</a:t>
            </a:r>
          </a:p>
          <a:p>
            <a:pPr lvl="1"/>
            <a:r>
              <a:rPr lang="en-US" dirty="0" smtClean="0"/>
              <a:t>Intensity</a:t>
            </a:r>
          </a:p>
          <a:p>
            <a:pPr lvl="1"/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Width</a:t>
            </a:r>
          </a:p>
          <a:p>
            <a:r>
              <a:rPr lang="en-US" dirty="0" smtClean="0"/>
              <a:t>Most useful only in conjunction with other instrumentation and the features of beam devices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77502" y="1331494"/>
            <a:ext cx="4966497" cy="4782553"/>
            <a:chOff x="4177502" y="1331494"/>
            <a:chExt cx="4966497" cy="478255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77502" y="1331494"/>
              <a:ext cx="4966497" cy="4782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669654" y="1438183"/>
              <a:ext cx="4270159" cy="896645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0272" y="3694591"/>
              <a:ext cx="3879541" cy="371382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4299" y="4281997"/>
              <a:ext cx="4197658" cy="867052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45476" y="5659516"/>
              <a:ext cx="3823316" cy="350667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92688" y="273753"/>
            <a:ext cx="36507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R. </a:t>
            </a:r>
            <a:r>
              <a:rPr lang="en-US" sz="1400" dirty="0" err="1" smtClean="0"/>
              <a:t>Zwaska</a:t>
            </a:r>
            <a:r>
              <a:rPr lang="en-US" sz="1400" dirty="0" smtClean="0"/>
              <a:t>, “</a:t>
            </a:r>
            <a:r>
              <a:rPr lang="en-US" sz="1400" dirty="0" err="1" smtClean="0"/>
              <a:t>NuMI</a:t>
            </a:r>
            <a:r>
              <a:rPr lang="en-US" sz="1400" dirty="0" smtClean="0"/>
              <a:t> Hadron Monitor”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8574" y="3665863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0857" y="4491151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5474" y="5638657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956" y="1358843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0244" y="1639121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2532" y="1919399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✔︎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8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acceptable beam intensity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7075"/>
            <a:ext cx="3989635" cy="256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8931" y="749674"/>
            <a:ext cx="4861577" cy="538608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• Reduce the number of electrons </a:t>
            </a:r>
          </a:p>
          <a:p>
            <a:r>
              <a:rPr lang="en-US" dirty="0" smtClean="0"/>
              <a:t>   to reduce plasma loading</a:t>
            </a:r>
          </a:p>
          <a:p>
            <a:r>
              <a:rPr lang="en-US" dirty="0" smtClean="0"/>
              <a:t>• Dope electronegative </a:t>
            </a:r>
          </a:p>
          <a:p>
            <a:r>
              <a:rPr lang="en-US" dirty="0"/>
              <a:t> </a:t>
            </a:r>
            <a:r>
              <a:rPr lang="en-US" dirty="0" smtClean="0"/>
              <a:t>  atom/molecule to control plasma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(</a:t>
            </a: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/>
              <a:t>) Pure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</a:t>
            </a:r>
            <a:r>
              <a:rPr lang="en-US" sz="2000" baseline="-25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ssume no e-N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recombination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(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/>
              <a:t>) Pure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recombination 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(</a:t>
            </a:r>
            <a:r>
              <a:rPr lang="en-US" sz="2000" dirty="0" smtClean="0">
                <a:solidFill>
                  <a:srgbClr val="FF6600"/>
                </a:solidFill>
              </a:rPr>
              <a:t>Orange</a:t>
            </a:r>
            <a:r>
              <a:rPr lang="en-US" sz="2000" dirty="0" smtClean="0"/>
              <a:t>)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+ 1 % </a:t>
            </a:r>
            <a:r>
              <a:rPr lang="en-US" sz="2000" dirty="0"/>
              <a:t>O</a:t>
            </a:r>
            <a:r>
              <a:rPr lang="en-US" sz="2000" dirty="0" smtClean="0"/>
              <a:t>xygen dopant</a:t>
            </a:r>
          </a:p>
          <a:p>
            <a:r>
              <a:rPr lang="en-US" dirty="0"/>
              <a:t>• </a:t>
            </a:r>
            <a:r>
              <a:rPr lang="en-US" dirty="0" smtClean="0"/>
              <a:t>Single RF cavity can accept 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protons by using dopant</a:t>
            </a:r>
          </a:p>
          <a:p>
            <a:r>
              <a:rPr lang="en-US" dirty="0" smtClean="0"/>
              <a:t>• Bottom left plot shows the ratio </a:t>
            </a:r>
          </a:p>
          <a:p>
            <a:r>
              <a:rPr lang="en-US" dirty="0"/>
              <a:t> </a:t>
            </a:r>
            <a:r>
              <a:rPr lang="en-US" dirty="0" smtClean="0"/>
              <a:t>  between the stored energy (U)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plasma loading (W) as a function </a:t>
            </a:r>
          </a:p>
          <a:p>
            <a:r>
              <a:rPr lang="en-US" dirty="0"/>
              <a:t> </a:t>
            </a:r>
            <a:r>
              <a:rPr lang="en-US" dirty="0" smtClean="0"/>
              <a:t>  of time in the RF cell which receives</a:t>
            </a:r>
          </a:p>
          <a:p>
            <a:r>
              <a:rPr lang="en-US" dirty="0"/>
              <a:t> </a:t>
            </a:r>
            <a:r>
              <a:rPr lang="en-US" dirty="0" smtClean="0"/>
              <a:t>  the highest intensity in the monitor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644" y="3403400"/>
            <a:ext cx="3944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Population of electrons in RF cavity </a:t>
            </a:r>
          </a:p>
          <a:p>
            <a:r>
              <a:rPr lang="en-US" sz="1800" dirty="0" smtClean="0"/>
              <a:t>with bunched beam (Bunch gap = 20 ns)</a:t>
            </a:r>
            <a:endParaRPr lang="en-US" sz="1800" dirty="0"/>
          </a:p>
        </p:txBody>
      </p:sp>
      <p:pic>
        <p:nvPicPr>
          <p:cNvPr id="2" name="Picture 1" descr="plasmaEvo022500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264778"/>
            <a:ext cx="4076681" cy="25932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2255789" y="4482755"/>
            <a:ext cx="155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FF6600"/>
                </a:solidFill>
              </a:rPr>
              <a:t> = 10</a:t>
            </a:r>
            <a:r>
              <a:rPr lang="en-US" baseline="30000" dirty="0" smtClean="0">
                <a:solidFill>
                  <a:srgbClr val="FF6600"/>
                </a:solidFill>
              </a:rPr>
              <a:t>-9 </a:t>
            </a:r>
            <a:r>
              <a:rPr lang="en-US" dirty="0" smtClean="0">
                <a:solidFill>
                  <a:srgbClr val="FF6600"/>
                </a:solidFill>
              </a:rPr>
              <a:t>sec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499" y="5858487"/>
            <a:ext cx="88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= ∞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990183"/>
              </p:ext>
            </p:extLst>
          </p:nvPr>
        </p:nvGraphicFramePr>
        <p:xfrm>
          <a:off x="1169207" y="5248378"/>
          <a:ext cx="1346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" name="Equation" r:id="rId5" imgW="1346200" imgH="266700" progId="Equation.3">
                  <p:embed/>
                </p:oleObj>
              </mc:Choice>
              <mc:Fallback>
                <p:oleObj name="Equation" r:id="rId5" imgW="1346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9207" y="5248378"/>
                        <a:ext cx="1346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71393" y="518283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"/>
                <a:cs typeface="Times"/>
              </a:rPr>
              <a:t>protons/bunch</a:t>
            </a:r>
            <a:endParaRPr lang="en-US" sz="18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3443" y="5524556"/>
            <a:ext cx="31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Times"/>
                <a:cs typeface="Times"/>
              </a:rPr>
              <a:t>N = 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cs typeface="Times"/>
              </a:rPr>
              <a:t>5 10</a:t>
            </a:r>
            <a:r>
              <a:rPr lang="en-US" sz="1800" baseline="30000" dirty="0" smtClean="0">
                <a:solidFill>
                  <a:srgbClr val="000000"/>
                </a:solidFill>
                <a:latin typeface="Times"/>
                <a:cs typeface="Times"/>
              </a:rPr>
              <a:t>12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cs typeface="Times"/>
              </a:rPr>
              <a:t> protons/spill/RF cell</a:t>
            </a:r>
            <a:endParaRPr lang="en-US" sz="1800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8098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RF power for single RF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" name="Picture 8" descr="p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5" y="1111940"/>
            <a:ext cx="6663425" cy="43644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923935" y="2738935"/>
            <a:ext cx="9478" cy="1800684"/>
          </a:xfrm>
          <a:prstGeom prst="line">
            <a:avLst/>
          </a:prstGeom>
          <a:ln w="63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54500" y="2738935"/>
            <a:ext cx="9478" cy="1800684"/>
          </a:xfrm>
          <a:prstGeom prst="line">
            <a:avLst/>
          </a:prstGeom>
          <a:ln w="63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03896" y="5303885"/>
            <a:ext cx="442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Required peak power for single RF cavity</a:t>
            </a:r>
          </a:p>
          <a:p>
            <a:r>
              <a:rPr lang="en-US" sz="1600" dirty="0" smtClean="0"/>
              <a:t>0.3 or 3 W for 9.3 or 2.45 GHz @ E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0.1 MV/</a:t>
            </a:r>
            <a:r>
              <a:rPr lang="en-US" sz="1600" dirty="0"/>
              <a:t>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4780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Radiation robust</a:t>
            </a:r>
          </a:p>
          <a:p>
            <a:pPr lvl="1"/>
            <a:r>
              <a:rPr lang="en-US" dirty="0" smtClean="0"/>
              <a:t>Much less material in the sense area</a:t>
            </a:r>
          </a:p>
          <a:p>
            <a:r>
              <a:rPr lang="en-US" dirty="0" smtClean="0"/>
              <a:t>Wide dynamics range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Accept 10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 to 10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 protons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 non-linear response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of Gas-Filled RF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0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xpensive</a:t>
            </a:r>
          </a:p>
          <a:p>
            <a:pPr lvl="1"/>
            <a:r>
              <a:rPr lang="en-US" dirty="0" smtClean="0"/>
              <a:t>Possibly $1M</a:t>
            </a:r>
          </a:p>
          <a:p>
            <a:pPr lvl="2"/>
            <a:r>
              <a:rPr lang="en-US" dirty="0" smtClean="0"/>
              <a:t>RF power source is a major cost driver</a:t>
            </a:r>
          </a:p>
          <a:p>
            <a:pPr lvl="2"/>
            <a:r>
              <a:rPr lang="en-US" dirty="0" smtClean="0"/>
              <a:t>Use Fermilab standard frequency, e.g. 1.3, 2.45, 3.9 GHz to reduce the cost </a:t>
            </a:r>
          </a:p>
          <a:p>
            <a:r>
              <a:rPr lang="en-US" dirty="0" smtClean="0"/>
              <a:t>Need R&amp;D </a:t>
            </a:r>
          </a:p>
          <a:p>
            <a:pPr lvl="1"/>
            <a:r>
              <a:rPr lang="en-US" dirty="0" smtClean="0"/>
              <a:t>Require R&amp;D to make a practical device</a:t>
            </a:r>
          </a:p>
          <a:p>
            <a:pPr lvl="2"/>
            <a:r>
              <a:rPr lang="en-US" dirty="0" smtClean="0"/>
              <a:t>Several demonstration tests needed for performance check</a:t>
            </a:r>
            <a:endParaRPr lang="en-US" dirty="0"/>
          </a:p>
          <a:p>
            <a:pPr lvl="2"/>
            <a:r>
              <a:rPr lang="en-US" dirty="0" smtClean="0"/>
              <a:t>Establish algorithm for DAQ &amp; Analyzer &amp; Calibration  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unding support</a:t>
            </a:r>
          </a:p>
          <a:p>
            <a:pPr lvl="1"/>
            <a:r>
              <a:rPr lang="en-US" dirty="0" smtClean="0"/>
              <a:t>STTR budget ($1M/2 years) to support R&amp;D</a:t>
            </a:r>
          </a:p>
          <a:p>
            <a:pPr lvl="1"/>
            <a:r>
              <a:rPr lang="en-US" dirty="0" smtClean="0"/>
              <a:t>Need additional support to fabricate the practical device for LBNF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 of gas-filled RF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6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9981"/>
            <a:ext cx="8672513" cy="5059363"/>
          </a:xfrm>
        </p:spPr>
        <p:txBody>
          <a:bodyPr/>
          <a:lstStyle/>
          <a:p>
            <a:r>
              <a:rPr lang="en-US" dirty="0" smtClean="0"/>
              <a:t>Original concept of the gas-filled RF cavity derived from the study of </a:t>
            </a:r>
            <a:r>
              <a:rPr lang="en-US" dirty="0" err="1" smtClean="0"/>
              <a:t>muon</a:t>
            </a:r>
            <a:r>
              <a:rPr lang="en-US" dirty="0" smtClean="0"/>
              <a:t> ionization cooling (IC)</a:t>
            </a:r>
            <a:endParaRPr lang="is-IS" dirty="0" smtClean="0"/>
          </a:p>
          <a:p>
            <a:pPr lvl="1"/>
            <a:r>
              <a:rPr lang="is-IS" sz="2000" dirty="0" smtClean="0"/>
              <a:t>Muon IC requires </a:t>
            </a:r>
            <a:r>
              <a:rPr lang="is-IS" sz="2000" u="sng" dirty="0" smtClean="0"/>
              <a:t>high gradient RF fields </a:t>
            </a:r>
            <a:r>
              <a:rPr lang="is-IS" sz="2000" dirty="0" smtClean="0"/>
              <a:t>(Designed peak RF gradient: 20 MV/m, RF accelerating gradient: 10-15 MV/m) and </a:t>
            </a:r>
            <a:r>
              <a:rPr lang="is-IS" sz="2000" u="sng" dirty="0" smtClean="0"/>
              <a:t>strong magnetic fields</a:t>
            </a:r>
            <a:r>
              <a:rPr lang="is-IS" sz="2000" dirty="0" smtClean="0"/>
              <a:t> (10-15 Tesla)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 dirty="0" smtClean="0"/>
              <a:t>of </a:t>
            </a:r>
            <a:r>
              <a:rPr lang="en-US" dirty="0"/>
              <a:t>gas-filled RF </a:t>
            </a:r>
            <a:r>
              <a:rPr lang="en-US" dirty="0" smtClean="0"/>
              <a:t>cavity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iclengt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6" y="3119405"/>
            <a:ext cx="4042902" cy="2665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3997" y="3199482"/>
            <a:ext cx="3967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reach cooling factor, </a:t>
            </a:r>
            <a:r>
              <a:rPr lang="en-US" sz="1600" i="1" dirty="0" smtClean="0">
                <a:latin typeface="Symbol" charset="2"/>
                <a:cs typeface="Symbol" charset="2"/>
              </a:rPr>
              <a:t>e</a:t>
            </a:r>
            <a:r>
              <a:rPr lang="en-US" sz="1600" i="1" baseline="-25000" dirty="0" smtClean="0">
                <a:latin typeface="Times"/>
                <a:cs typeface="Times"/>
              </a:rPr>
              <a:t>6D,n</a:t>
            </a:r>
            <a:r>
              <a:rPr lang="en-US" sz="1600" i="1" dirty="0" smtClean="0">
                <a:latin typeface="Times"/>
                <a:cs typeface="Times"/>
              </a:rPr>
              <a:t>/</a:t>
            </a:r>
            <a:r>
              <a:rPr lang="en-US" sz="1600" i="1" dirty="0" smtClean="0">
                <a:latin typeface="Symbol" charset="2"/>
                <a:cs typeface="Symbol" charset="2"/>
              </a:rPr>
              <a:t>e</a:t>
            </a:r>
            <a:r>
              <a:rPr lang="en-US" sz="1600" i="1" baseline="-25000" dirty="0" smtClean="0">
                <a:latin typeface="Times"/>
                <a:cs typeface="Times"/>
              </a:rPr>
              <a:t>6D,0</a:t>
            </a:r>
            <a:r>
              <a:rPr lang="en-US" sz="1600" i="1" dirty="0" smtClean="0"/>
              <a:t> </a:t>
            </a:r>
            <a:r>
              <a:rPr lang="en-US" sz="1600" i="1" dirty="0" smtClean="0">
                <a:latin typeface="Times"/>
                <a:cs typeface="Times"/>
              </a:rPr>
              <a:t>=</a:t>
            </a:r>
            <a:r>
              <a:rPr lang="en-US" sz="1600" i="1" dirty="0" smtClean="0"/>
              <a:t>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-6 </a:t>
            </a:r>
            <a:r>
              <a:rPr lang="en-US" sz="1600" dirty="0" smtClean="0"/>
              <a:t>in an </a:t>
            </a:r>
          </a:p>
          <a:p>
            <a:r>
              <a:rPr lang="en-US" sz="1600" dirty="0" smtClean="0"/>
              <a:t>ionization cooling channel, the total length of </a:t>
            </a:r>
          </a:p>
          <a:p>
            <a:r>
              <a:rPr lang="en-US" sz="1600" dirty="0" smtClean="0"/>
              <a:t>IC is shown in the left plot. </a:t>
            </a:r>
          </a:p>
          <a:p>
            <a:r>
              <a:rPr lang="en-US" sz="1600" dirty="0" smtClean="0"/>
              <a:t>Assume </a:t>
            </a:r>
            <a:r>
              <a:rPr lang="en-US" sz="1600" i="1" dirty="0" err="1" smtClean="0">
                <a:latin typeface="Times"/>
                <a:cs typeface="Times"/>
              </a:rPr>
              <a:t>dE</a:t>
            </a:r>
            <a:r>
              <a:rPr lang="en-US" sz="1600" i="1" dirty="0" smtClean="0">
                <a:latin typeface="Times"/>
                <a:cs typeface="Times"/>
              </a:rPr>
              <a:t>/</a:t>
            </a:r>
            <a:r>
              <a:rPr lang="en-US" sz="1600" i="1" dirty="0" err="1" smtClean="0">
                <a:latin typeface="Times"/>
                <a:cs typeface="Times"/>
              </a:rPr>
              <a:t>dz</a:t>
            </a:r>
            <a:r>
              <a:rPr lang="en-US" sz="1600" i="1" dirty="0" smtClean="0">
                <a:latin typeface="Times"/>
                <a:cs typeface="Times"/>
              </a:rPr>
              <a:t> </a:t>
            </a:r>
            <a:r>
              <a:rPr lang="en-US" sz="1600" dirty="0" smtClean="0"/>
              <a:t>= RF accelerating grad.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93" y="4354606"/>
            <a:ext cx="2743200" cy="525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3833" y="4899818"/>
            <a:ext cx="135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Times"/>
                <a:cs typeface="Times"/>
              </a:rPr>
              <a:t>E = 120 MeV</a:t>
            </a:r>
            <a:endParaRPr lang="en-US" sz="1600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0840" y="4030479"/>
            <a:ext cx="653989" cy="124580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4494" y="4535089"/>
            <a:ext cx="7970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Goal RF</a:t>
            </a:r>
          </a:p>
          <a:p>
            <a:r>
              <a:rPr lang="en-US" sz="1400" dirty="0" err="1" smtClean="0"/>
              <a:t>accel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gradient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500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Two-years Demonstration </a:t>
            </a:r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87" y="943143"/>
            <a:ext cx="8782439" cy="47527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Two demonstration stages are planed</a:t>
            </a:r>
          </a:p>
          <a:p>
            <a:pPr lvl="1"/>
            <a:r>
              <a:rPr lang="en-US" dirty="0" smtClean="0"/>
              <a:t>2.45 GHz </a:t>
            </a:r>
          </a:p>
          <a:p>
            <a:pPr lvl="2"/>
            <a:r>
              <a:rPr lang="en-US" dirty="0" smtClean="0"/>
              <a:t>Design/fabricate a high-pressure single RF cavity</a:t>
            </a:r>
          </a:p>
          <a:p>
            <a:pPr lvl="2"/>
            <a:r>
              <a:rPr lang="en-US" dirty="0" smtClean="0"/>
              <a:t>Test at the Fermilab Test Beam Facility</a:t>
            </a:r>
          </a:p>
          <a:p>
            <a:pPr lvl="2"/>
            <a:r>
              <a:rPr lang="en-US" dirty="0" smtClean="0"/>
              <a:t>Use Fermilab-owned Magnetron </a:t>
            </a:r>
          </a:p>
          <a:p>
            <a:pPr lvl="3"/>
            <a:r>
              <a:rPr lang="en-US" dirty="0" smtClean="0"/>
              <a:t>Or Fermilab-owned solid state amplifier for the first test</a:t>
            </a:r>
          </a:p>
          <a:p>
            <a:pPr lvl="2"/>
            <a:r>
              <a:rPr lang="en-US" dirty="0" smtClean="0"/>
              <a:t>Optionally, design/fabricate a multi-RF-cavity to apply for </a:t>
            </a:r>
            <a:r>
              <a:rPr lang="en-US" dirty="0" err="1" smtClean="0"/>
              <a:t>NuMI</a:t>
            </a:r>
            <a:endParaRPr lang="en-US" dirty="0" smtClean="0"/>
          </a:p>
          <a:p>
            <a:pPr lvl="1"/>
            <a:r>
              <a:rPr lang="en-US" dirty="0" smtClean="0"/>
              <a:t>3.9 or 9.3 GHz</a:t>
            </a:r>
          </a:p>
          <a:p>
            <a:pPr lvl="2"/>
            <a:r>
              <a:rPr lang="en-US" dirty="0" smtClean="0"/>
              <a:t>Design/fabricate a multi-RF-cavity for LBNF</a:t>
            </a:r>
          </a:p>
          <a:p>
            <a:pPr lvl="2"/>
            <a:r>
              <a:rPr lang="en-US" dirty="0" smtClean="0"/>
              <a:t>Design/fabricate a Magnetron or a Solid State RF amp.</a:t>
            </a:r>
          </a:p>
        </p:txBody>
      </p:sp>
    </p:spTree>
    <p:extLst>
      <p:ext uri="{BB962C8B-B14F-4D97-AF65-F5344CB8AC3E}">
        <p14:creationId xmlns:p14="http://schemas.microsoft.com/office/powerpoint/2010/main" val="60347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MS1/M01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beam test facility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 descr="m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355"/>
            <a:ext cx="9144000" cy="4391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9460" y="1677480"/>
            <a:ext cx="3367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Slow extraction beam</a:t>
            </a:r>
          </a:p>
          <a:p>
            <a:r>
              <a:rPr lang="en-US" sz="2000" dirty="0" smtClean="0"/>
              <a:t>120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protons</a:t>
            </a:r>
          </a:p>
          <a:p>
            <a:r>
              <a:rPr lang="en-US" sz="2000" dirty="0" smtClean="0"/>
              <a:t>4</a:t>
            </a:r>
            <a:r>
              <a:rPr lang="en-US" sz="2000" dirty="0"/>
              <a:t>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protons/spill in 4 sec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imited by the radiation safety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71341" y="5496643"/>
            <a:ext cx="4459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source/Gas regulation/DAQ system </a:t>
            </a:r>
          </a:p>
          <a:p>
            <a:r>
              <a:rPr lang="en-US" sz="2000" dirty="0" smtClean="0"/>
              <a:t>will be stored in the MS1 service building</a:t>
            </a:r>
            <a:endParaRPr lang="en-US" sz="2000" dirty="0"/>
          </a:p>
        </p:txBody>
      </p:sp>
      <p:pic>
        <p:nvPicPr>
          <p:cNvPr id="10" name="Picture 9" descr="m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329" y="4648"/>
            <a:ext cx="1951138" cy="4311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0890" y="375025"/>
            <a:ext cx="1902384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Sufficiently a large</a:t>
            </a:r>
          </a:p>
          <a:p>
            <a:r>
              <a:rPr lang="en-US" sz="1800" dirty="0" smtClean="0"/>
              <a:t>air gap to install </a:t>
            </a:r>
          </a:p>
          <a:p>
            <a:r>
              <a:rPr lang="en-US" sz="1800" dirty="0" smtClean="0"/>
              <a:t>a gas-filled RF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042231" y="1298355"/>
            <a:ext cx="123215" cy="84351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3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 a gas-filled RF cavity for a beam profile monitor</a:t>
            </a:r>
          </a:p>
          <a:p>
            <a:pPr lvl="1"/>
            <a:r>
              <a:rPr lang="en-US" dirty="0" smtClean="0"/>
              <a:t>Expected </a:t>
            </a:r>
            <a:r>
              <a:rPr lang="en-US" dirty="0"/>
              <a:t>r</a:t>
            </a:r>
            <a:r>
              <a:rPr lang="en-US" dirty="0" smtClean="0"/>
              <a:t>adiation robust and linear response for intense beams</a:t>
            </a:r>
          </a:p>
          <a:p>
            <a:r>
              <a:rPr lang="en-US" dirty="0" smtClean="0"/>
              <a:t>Numerically evaluated the cavity for the LBNF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Demonstrated wide dynamics range, 10</a:t>
            </a:r>
            <a:r>
              <a:rPr lang="en-US" baseline="30000" dirty="0" smtClean="0"/>
              <a:t>6</a:t>
            </a:r>
            <a:r>
              <a:rPr lang="en-US" dirty="0" smtClean="0"/>
              <a:t>-10</a:t>
            </a:r>
            <a:r>
              <a:rPr lang="en-US" baseline="30000" dirty="0" smtClean="0"/>
              <a:t>13</a:t>
            </a:r>
            <a:r>
              <a:rPr lang="en-US" dirty="0" smtClean="0"/>
              <a:t> protons/RF cavity</a:t>
            </a:r>
            <a:endParaRPr lang="en-US" dirty="0" smtClean="0"/>
          </a:p>
          <a:p>
            <a:r>
              <a:rPr lang="en-US" dirty="0" smtClean="0"/>
              <a:t>The project is funded by the DOE STTR phase II</a:t>
            </a:r>
            <a:endParaRPr lang="en-US" dirty="0"/>
          </a:p>
          <a:p>
            <a:pPr lvl="1"/>
            <a:r>
              <a:rPr lang="en-US" dirty="0" smtClean="0"/>
              <a:t>Plan </a:t>
            </a:r>
            <a:r>
              <a:rPr lang="en-US" dirty="0" smtClean="0"/>
              <a:t>a demonstration test </a:t>
            </a:r>
          </a:p>
          <a:p>
            <a:pPr lvl="2"/>
            <a:r>
              <a:rPr lang="en-US" dirty="0" smtClean="0"/>
              <a:t>Experimentally verify the monitor concept</a:t>
            </a:r>
          </a:p>
          <a:p>
            <a:pPr lvl="2"/>
            <a:r>
              <a:rPr lang="en-US" dirty="0" smtClean="0"/>
              <a:t>Find the best RF/plasma parameter for LBNF</a:t>
            </a:r>
          </a:p>
          <a:p>
            <a:pPr lvl="2"/>
            <a:r>
              <a:rPr lang="en-US" dirty="0" smtClean="0"/>
              <a:t>Consider FTBF and </a:t>
            </a:r>
            <a:r>
              <a:rPr lang="en-US" dirty="0" err="1" smtClean="0"/>
              <a:t>NuMI</a:t>
            </a:r>
            <a:r>
              <a:rPr lang="en-US" dirty="0" smtClean="0"/>
              <a:t> for test</a:t>
            </a:r>
            <a:endParaRPr lang="en-US" dirty="0"/>
          </a:p>
          <a:p>
            <a:pPr lvl="1"/>
            <a:r>
              <a:rPr lang="en-US" dirty="0" smtClean="0"/>
              <a:t>R&amp;D will be carried out in 2016-2018</a:t>
            </a:r>
          </a:p>
          <a:p>
            <a:pPr lvl="1"/>
            <a:r>
              <a:rPr lang="en-US" dirty="0" smtClean="0"/>
              <a:t>Looking for additional funds and collaborators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" y="227457"/>
            <a:ext cx="4032544" cy="3332450"/>
          </a:xfrm>
          <a:prstGeom prst="rect">
            <a:avLst/>
          </a:prstGeom>
        </p:spPr>
      </p:pic>
      <p:pic>
        <p:nvPicPr>
          <p:cNvPr id="13" name="Picture 12" descr="me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43" y="379090"/>
            <a:ext cx="4415053" cy="24912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7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14" y="2526290"/>
            <a:ext cx="5486400" cy="3446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7940" y="2648854"/>
            <a:ext cx="181083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Thank you!</a:t>
            </a:r>
            <a:endParaRPr lang="en-US" sz="2800" dirty="0"/>
          </a:p>
        </p:txBody>
      </p:sp>
      <p:pic>
        <p:nvPicPr>
          <p:cNvPr id="12" name="Picture 11" descr="work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86" y="2282794"/>
            <a:ext cx="2575698" cy="3545475"/>
          </a:xfrm>
          <a:prstGeom prst="rect">
            <a:avLst/>
          </a:prstGeom>
        </p:spPr>
      </p:pic>
      <p:pic>
        <p:nvPicPr>
          <p:cNvPr id="2" name="Picture 1" descr="be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615438"/>
            <a:ext cx="2223506" cy="2131648"/>
          </a:xfrm>
          <a:prstGeom prst="rect">
            <a:avLst/>
          </a:prstGeom>
        </p:spPr>
      </p:pic>
      <p:pic>
        <p:nvPicPr>
          <p:cNvPr id="3" name="Picture 2" descr="ex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46" y="4643243"/>
            <a:ext cx="1658669" cy="22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06194"/>
            <a:ext cx="8741000" cy="5059363"/>
          </a:xfrm>
        </p:spPr>
        <p:txBody>
          <a:bodyPr/>
          <a:lstStyle/>
          <a:p>
            <a:r>
              <a:rPr lang="en-US" dirty="0" smtClean="0"/>
              <a:t>We have tackled against an RF electric breakdown (BD) in a vacuum RF cavity to gain high RF gradients</a:t>
            </a:r>
            <a:endParaRPr lang="en-US" dirty="0"/>
          </a:p>
          <a:p>
            <a:pPr lvl="1"/>
            <a:r>
              <a:rPr lang="en-US" sz="2000" u="sng" dirty="0" smtClean="0"/>
              <a:t>Surface emission currents </a:t>
            </a:r>
            <a:r>
              <a:rPr lang="en-US" sz="2000" dirty="0" smtClean="0"/>
              <a:t>from electrodes in the cavity are concentrated by magnetic fields, which induces BD at low RF gradients</a:t>
            </a:r>
          </a:p>
          <a:p>
            <a:r>
              <a:rPr lang="en-US" dirty="0" smtClean="0"/>
              <a:t>Rolland Johnson invented a pressurized hydrogen gas-filled RF cavity</a:t>
            </a:r>
          </a:p>
          <a:p>
            <a:pPr lvl="1"/>
            <a:r>
              <a:rPr lang="en-US" sz="2000" dirty="0" smtClean="0"/>
              <a:t>Pressurized gases </a:t>
            </a:r>
            <a:r>
              <a:rPr lang="en-US" sz="2000" u="sng" dirty="0" smtClean="0"/>
              <a:t>suppress</a:t>
            </a:r>
            <a:r>
              <a:rPr lang="en-US" sz="2000" dirty="0" smtClean="0"/>
              <a:t> such current conductions</a:t>
            </a:r>
          </a:p>
          <a:p>
            <a:pPr lvl="2"/>
            <a:r>
              <a:rPr lang="en-US" sz="1800" dirty="0"/>
              <a:t>N</a:t>
            </a:r>
            <a:r>
              <a:rPr lang="en-US" sz="1800" dirty="0" smtClean="0"/>
              <a:t>o RF degradation in multi-tesla fields (experimentally verified)!</a:t>
            </a:r>
          </a:p>
          <a:p>
            <a:pPr lvl="1"/>
            <a:r>
              <a:rPr lang="en-US" sz="2000" dirty="0" smtClean="0"/>
              <a:t>Hydrogen also serves as an ionization material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 dirty="0" smtClean="0"/>
              <a:t>of </a:t>
            </a:r>
            <a:r>
              <a:rPr lang="en-US" dirty="0"/>
              <a:t>gas-filled RF </a:t>
            </a:r>
            <a:r>
              <a:rPr lang="en-US" dirty="0" smtClean="0"/>
              <a:t>cavity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hcc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" y="4399029"/>
            <a:ext cx="8511337" cy="1899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2195" y="4068643"/>
            <a:ext cx="587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</a:t>
            </a:r>
            <a:r>
              <a:rPr lang="en-US" sz="1800" dirty="0" smtClean="0"/>
              <a:t>esign concept of helical 6D </a:t>
            </a:r>
            <a:r>
              <a:rPr lang="en-US" sz="1800" dirty="0" err="1" smtClean="0"/>
              <a:t>muon</a:t>
            </a:r>
            <a:r>
              <a:rPr lang="en-US" sz="1800" dirty="0" smtClean="0"/>
              <a:t> ionization cooling channel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645932" y="6268047"/>
            <a:ext cx="42694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 find more features of a helical cooling channel, </a:t>
            </a:r>
          </a:p>
          <a:p>
            <a:r>
              <a:rPr lang="en-US" sz="1400" dirty="0" smtClean="0"/>
              <a:t>Y. </a:t>
            </a:r>
            <a:r>
              <a:rPr lang="en-US" sz="1400" dirty="0" err="1" smtClean="0"/>
              <a:t>Derbenev</a:t>
            </a:r>
            <a:r>
              <a:rPr lang="en-US" sz="1400" dirty="0" smtClean="0"/>
              <a:t> and R.P. Johnson, PRSTAB </a:t>
            </a:r>
            <a:r>
              <a:rPr lang="en-US" sz="1400" b="1" dirty="0" smtClean="0"/>
              <a:t>8</a:t>
            </a:r>
            <a:r>
              <a:rPr lang="en-US" sz="1400" dirty="0" smtClean="0"/>
              <a:t>, 041002 (2005)</a:t>
            </a:r>
            <a:endParaRPr lang="en-US" sz="1400" dirty="0"/>
          </a:p>
        </p:txBody>
      </p:sp>
      <p:pic>
        <p:nvPicPr>
          <p:cNvPr id="11" name="Picture 10" descr="r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63" y="2912300"/>
            <a:ext cx="989037" cy="1235376"/>
          </a:xfrm>
          <a:prstGeom prst="rect">
            <a:avLst/>
          </a:prstGeom>
        </p:spPr>
      </p:pic>
      <p:pic>
        <p:nvPicPr>
          <p:cNvPr id="12" name="Picture 11" descr="slav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63" y="5207184"/>
            <a:ext cx="1163437" cy="11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a gas-filled RF cavity with intense proton beams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beam induced plasma in gas-filled RF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forMark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" y="1880115"/>
            <a:ext cx="3186769" cy="2889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2050" y="2649179"/>
            <a:ext cx="95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400 MeV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H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dirty="0" smtClean="0">
                <a:solidFill>
                  <a:srgbClr val="FFFF00"/>
                </a:solidFill>
              </a:rPr>
              <a:t> Beam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85763" y="2001993"/>
            <a:ext cx="1153567" cy="103205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9411" y="3993642"/>
            <a:ext cx="2371463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Gas-Filled 800 MHz RF cell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6027" y="2015911"/>
            <a:ext cx="1353606" cy="70788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Multi-Tesla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solenoid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 descr="new_en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73" y="1797279"/>
            <a:ext cx="4572000" cy="3126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53215" y="4847009"/>
            <a:ext cx="3592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responses with proton beams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25187" y="1477310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Proton beam test at MTA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5" y="5751383"/>
            <a:ext cx="5238483" cy="461665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What do we learn from the experiment?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87853" y="2096763"/>
            <a:ext cx="150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 = 50 MV/m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62225" y="1431234"/>
            <a:ext cx="2146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pressure = 100 </a:t>
            </a:r>
            <a:r>
              <a:rPr lang="en-US" sz="1600" dirty="0" err="1" smtClean="0"/>
              <a:t>atm</a:t>
            </a:r>
            <a:endParaRPr lang="en-US" sz="1600" dirty="0" smtClean="0"/>
          </a:p>
          <a:p>
            <a:r>
              <a:rPr lang="en-US" sz="1600" dirty="0" smtClean="0"/>
              <a:t>DA: Dry Air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791935" y="5190257"/>
            <a:ext cx="3276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Chung et al., PRL </a:t>
            </a:r>
            <a:r>
              <a:rPr lang="en-US" sz="1400" b="1" dirty="0" smtClean="0"/>
              <a:t>111</a:t>
            </a:r>
            <a:r>
              <a:rPr lang="en-US" sz="1400" dirty="0" smtClean="0"/>
              <a:t>, 184802 (2013)</a:t>
            </a:r>
          </a:p>
          <a:p>
            <a:r>
              <a:rPr lang="en-US" sz="1400" dirty="0"/>
              <a:t>B. </a:t>
            </a:r>
            <a:r>
              <a:rPr lang="en-US" sz="1400" dirty="0" err="1"/>
              <a:t>Freemire</a:t>
            </a:r>
            <a:r>
              <a:rPr lang="en-US" sz="1400" dirty="0"/>
              <a:t> et al., PRAB </a:t>
            </a:r>
            <a:r>
              <a:rPr lang="en-US" sz="1400" b="1" dirty="0"/>
              <a:t>19</a:t>
            </a:r>
            <a:r>
              <a:rPr lang="en-US" sz="1400" dirty="0"/>
              <a:t>, 062004 (2016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92238" y="4807560"/>
            <a:ext cx="4421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beam energy </a:t>
            </a:r>
            <a:r>
              <a:rPr lang="en-US" sz="1600" i="1" dirty="0">
                <a:latin typeface="Times"/>
                <a:cs typeface="Times"/>
              </a:rPr>
              <a:t>→ </a:t>
            </a:r>
            <a:r>
              <a:rPr lang="en-US" sz="1600" i="1" dirty="0" smtClean="0">
                <a:latin typeface="Times"/>
                <a:cs typeface="Times"/>
              </a:rPr>
              <a:t>400 MeV</a:t>
            </a:r>
            <a:endParaRPr lang="en-US" sz="1600" dirty="0" smtClean="0"/>
          </a:p>
          <a:p>
            <a:r>
              <a:rPr lang="en-US" sz="1600" dirty="0" smtClean="0"/>
              <a:t>Protons per bunch </a:t>
            </a:r>
            <a:r>
              <a:rPr lang="en-US" sz="1600" i="1" dirty="0" smtClean="0">
                <a:latin typeface="Times"/>
                <a:cs typeface="Times"/>
              </a:rPr>
              <a:t>→ O(10</a:t>
            </a:r>
            <a:r>
              <a:rPr lang="en-US" sz="1600" i="1" baseline="30000" dirty="0" smtClean="0">
                <a:latin typeface="Times"/>
                <a:cs typeface="Times"/>
              </a:rPr>
              <a:t>9</a:t>
            </a:r>
            <a:r>
              <a:rPr lang="en-US" sz="1600" i="1" dirty="0" smtClean="0">
                <a:latin typeface="Times"/>
                <a:cs typeface="Times"/>
              </a:rPr>
              <a:t>/2 mm diameter beam)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unch gap/length </a:t>
            </a:r>
            <a:r>
              <a:rPr lang="en-US" sz="1600" i="1" dirty="0" smtClean="0">
                <a:latin typeface="Times"/>
                <a:cs typeface="Times"/>
              </a:rPr>
              <a:t>→ 5 </a:t>
            </a:r>
            <a:r>
              <a:rPr lang="en-US" sz="1600" i="1" dirty="0" err="1" smtClean="0">
                <a:latin typeface="Times"/>
                <a:cs typeface="Times"/>
              </a:rPr>
              <a:t>nsec</a:t>
            </a:r>
            <a:r>
              <a:rPr lang="en-US" sz="1600" i="1" dirty="0" smtClean="0">
                <a:latin typeface="Times"/>
                <a:cs typeface="Times"/>
              </a:rPr>
              <a:t>/10 </a:t>
            </a:r>
            <a:r>
              <a:rPr lang="en-US" sz="1600" i="1" dirty="0" err="1">
                <a:latin typeface="Symbol" charset="2"/>
                <a:cs typeface="Symbol" charset="2"/>
              </a:rPr>
              <a:t>m</a:t>
            </a:r>
            <a:r>
              <a:rPr lang="en-US" sz="1600" i="1" dirty="0" err="1" smtClean="0">
                <a:latin typeface="Times"/>
                <a:cs typeface="Times"/>
              </a:rPr>
              <a:t>sec</a:t>
            </a:r>
            <a:endParaRPr lang="en-US" sz="1600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1157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3" grpId="0"/>
      <p:bldP spid="15" grpId="0"/>
      <p:bldP spid="18" grpId="0" animBg="1"/>
      <p:bldP spid="19" grpId="0"/>
      <p:bldP spid="21" grpId="0"/>
      <p:bldP spid="22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86257"/>
            <a:ext cx="8672513" cy="5059363"/>
          </a:xfrm>
        </p:spPr>
        <p:txBody>
          <a:bodyPr/>
          <a:lstStyle/>
          <a:p>
            <a:r>
              <a:rPr lang="en-US" dirty="0"/>
              <a:t>Charged particles passing through the cavity produce ionized </a:t>
            </a:r>
            <a:r>
              <a:rPr lang="en-US" dirty="0" smtClean="0"/>
              <a:t>plasma (Ex. </a:t>
            </a:r>
            <a:r>
              <a:rPr lang="en-US" dirty="0" smtClean="0">
                <a:latin typeface="Times"/>
                <a:cs typeface="Times"/>
              </a:rPr>
              <a:t>p + A</a:t>
            </a:r>
            <a:r>
              <a:rPr lang="en-US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 → p + A</a:t>
            </a:r>
            <a:r>
              <a:rPr lang="en-US" baseline="-25000" dirty="0" smtClean="0">
                <a:latin typeface="Times"/>
                <a:cs typeface="Times"/>
              </a:rPr>
              <a:t>2</a:t>
            </a:r>
            <a:r>
              <a:rPr lang="en-US" baseline="30000" dirty="0" smtClean="0">
                <a:latin typeface="Times"/>
                <a:cs typeface="Times"/>
              </a:rPr>
              <a:t>+</a:t>
            </a:r>
            <a:r>
              <a:rPr lang="en-US" dirty="0" smtClean="0">
                <a:latin typeface="Times"/>
                <a:cs typeface="Times"/>
              </a:rPr>
              <a:t> + e</a:t>
            </a:r>
            <a:r>
              <a:rPr lang="en-US" baseline="30000" dirty="0" smtClean="0">
                <a:latin typeface="Times"/>
                <a:cs typeface="Times"/>
              </a:rPr>
              <a:t>-</a:t>
            </a:r>
            <a:r>
              <a:rPr lang="en-US" dirty="0" smtClean="0">
                <a:latin typeface="Times"/>
                <a:cs typeface="Times"/>
              </a:rPr>
              <a:t>, A</a:t>
            </a:r>
            <a:r>
              <a:rPr lang="en-US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 = H</a:t>
            </a:r>
            <a:r>
              <a:rPr lang="en-US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, N</a:t>
            </a:r>
            <a:r>
              <a:rPr lang="en-US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, He, </a:t>
            </a:r>
            <a:r>
              <a:rPr lang="en-US" dirty="0" err="1" smtClean="0">
                <a:latin typeface="Times"/>
                <a:cs typeface="Times"/>
              </a:rPr>
              <a:t>etc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Electron/Ion dynamics can be explained by the </a:t>
            </a:r>
            <a:r>
              <a:rPr lang="en-US" dirty="0" err="1" smtClean="0"/>
              <a:t>Drude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In RF fields, the plasma </a:t>
            </a:r>
            <a:r>
              <a:rPr lang="en-US" dirty="0"/>
              <a:t>changes a</a:t>
            </a:r>
            <a:r>
              <a:rPr lang="en-US" dirty="0" smtClean="0"/>
              <a:t> </a:t>
            </a:r>
            <a:r>
              <a:rPr lang="en-US" dirty="0"/>
              <a:t>permittivity </a:t>
            </a:r>
            <a:r>
              <a:rPr lang="en-US" dirty="0" smtClean="0"/>
              <a:t>of </a:t>
            </a:r>
            <a:r>
              <a:rPr lang="en-US" dirty="0"/>
              <a:t>gas </a:t>
            </a:r>
            <a:endParaRPr lang="en-US" dirty="0" smtClean="0"/>
          </a:p>
          <a:p>
            <a:r>
              <a:rPr lang="en-US" dirty="0" smtClean="0"/>
              <a:t>The change is proportional to the number of incident particles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dynamics in dense gas with RF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Drude Model of Free Electron Conduction in a Met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304" y="3423929"/>
            <a:ext cx="3610761" cy="270807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734373" y="3307572"/>
            <a:ext cx="1355368" cy="947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89741" y="3086217"/>
            <a:ext cx="184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electron flow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4672" y="3849279"/>
            <a:ext cx="2316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motions</a:t>
            </a:r>
          </a:p>
          <a:p>
            <a:r>
              <a:rPr lang="en-US" dirty="0" smtClean="0"/>
              <a:t>in a DC 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50902" y="468027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Electron motion obeys </a:t>
            </a:r>
          </a:p>
          <a:p>
            <a:r>
              <a:rPr lang="en-US" sz="1800" dirty="0" smtClean="0"/>
              <a:t>Maxwell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47699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Drude</a:t>
            </a:r>
            <a:r>
              <a:rPr lang="en-US" dirty="0" smtClean="0"/>
              <a:t> model with RF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816675"/>
              </p:ext>
            </p:extLst>
          </p:nvPr>
        </p:nvGraphicFramePr>
        <p:xfrm>
          <a:off x="1317625" y="1096339"/>
          <a:ext cx="2603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" name="Equation" r:id="rId3" imgW="2603500" imgH="419100" progId="Equation.3">
                  <p:embed/>
                </p:oleObj>
              </mc:Choice>
              <mc:Fallback>
                <p:oleObj name="Equation" r:id="rId3" imgW="2603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7625" y="1096339"/>
                        <a:ext cx="2603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045000"/>
              </p:ext>
            </p:extLst>
          </p:nvPr>
        </p:nvGraphicFramePr>
        <p:xfrm>
          <a:off x="1323975" y="2046288"/>
          <a:ext cx="5181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6" name="Equation" r:id="rId5" imgW="5181600" imgH="1003300" progId="Equation.3">
                  <p:embed/>
                </p:oleObj>
              </mc:Choice>
              <mc:Fallback>
                <p:oleObj name="Equation" r:id="rId5" imgW="51816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3975" y="2046288"/>
                        <a:ext cx="5181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94199" y="1612737"/>
            <a:ext cx="332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Displacement of electron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111862"/>
              </p:ext>
            </p:extLst>
          </p:nvPr>
        </p:nvGraphicFramePr>
        <p:xfrm>
          <a:off x="1317625" y="3565525"/>
          <a:ext cx="56007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7" name="Equation" r:id="rId7" imgW="5600700" imgH="1003300" progId="Equation.3">
                  <p:embed/>
                </p:oleObj>
              </mc:Choice>
              <mc:Fallback>
                <p:oleObj name="Equation" r:id="rId7" imgW="56007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17625" y="3565525"/>
                        <a:ext cx="56007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94199" y="3208294"/>
            <a:ext cx="1666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380596"/>
              </p:ext>
            </p:extLst>
          </p:nvPr>
        </p:nvGraphicFramePr>
        <p:xfrm>
          <a:off x="1324110" y="4984353"/>
          <a:ext cx="5867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8" name="Equation" r:id="rId9" imgW="5867400" imgH="990600" progId="Equation.3">
                  <p:embed/>
                </p:oleObj>
              </mc:Choice>
              <mc:Fallback>
                <p:oleObj name="Equation" r:id="rId9" imgW="5867400" imgH="990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4110" y="4984353"/>
                        <a:ext cx="58674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94199" y="4649604"/>
            <a:ext cx="1636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Permittivity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0574" y="795820"/>
            <a:ext cx="3459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: Electron collision frequency with gas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Times"/>
                <a:cs typeface="Times"/>
              </a:rPr>
              <a:t>m</a:t>
            </a:r>
            <a:r>
              <a:rPr lang="en-US" sz="1600" dirty="0" smtClean="0">
                <a:solidFill>
                  <a:srgbClr val="000000"/>
                </a:solidFill>
              </a:rPr>
              <a:t>: Electron mass</a:t>
            </a:r>
          </a:p>
          <a:p>
            <a:r>
              <a:rPr lang="en-US" sz="16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rf</a:t>
            </a:r>
            <a:r>
              <a:rPr lang="en-US" sz="1600" dirty="0" smtClean="0">
                <a:solidFill>
                  <a:srgbClr val="000000"/>
                </a:solidFill>
              </a:rPr>
              <a:t>: Frequency of driving RF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48013"/>
              </p:ext>
            </p:extLst>
          </p:nvPr>
        </p:nvGraphicFramePr>
        <p:xfrm>
          <a:off x="7081838" y="2124075"/>
          <a:ext cx="9525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9" name="Equation" r:id="rId11" imgW="952500" imgH="355600" progId="Equation.3">
                  <p:embed/>
                </p:oleObj>
              </mc:Choice>
              <mc:Fallback>
                <p:oleObj name="Equation" r:id="rId11" imgW="9525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1838" y="2124075"/>
                        <a:ext cx="9525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265021"/>
              </p:ext>
            </p:extLst>
          </p:nvPr>
        </p:nvGraphicFramePr>
        <p:xfrm>
          <a:off x="7081838" y="2479675"/>
          <a:ext cx="584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0" name="Equation" r:id="rId13" imgW="584200" imgH="292100" progId="Equation.3">
                  <p:embed/>
                </p:oleObj>
              </mc:Choice>
              <mc:Fallback>
                <p:oleObj name="Equation" r:id="rId13" imgW="5842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81838" y="2479675"/>
                        <a:ext cx="584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213904"/>
              </p:ext>
            </p:extLst>
          </p:nvPr>
        </p:nvGraphicFramePr>
        <p:xfrm>
          <a:off x="7716838" y="5316538"/>
          <a:ext cx="774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1" name="Equation" r:id="rId15" imgW="774700" imgH="342900" progId="Equation.3">
                  <p:embed/>
                </p:oleObj>
              </mc:Choice>
              <mc:Fallback>
                <p:oleObj name="Equation" r:id="rId15" imgW="774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16838" y="5316538"/>
                        <a:ext cx="774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96288" y="679256"/>
            <a:ext cx="403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Equation of motion of electron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53450" y="1474237"/>
            <a:ext cx="1249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Energy gain term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098543" y="1469183"/>
            <a:ext cx="117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Drag force term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250630" y="251752"/>
            <a:ext cx="32115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K. </a:t>
            </a:r>
            <a:r>
              <a:rPr lang="en-US" sz="1400" dirty="0" err="1" smtClean="0"/>
              <a:t>Yonehara</a:t>
            </a:r>
            <a:r>
              <a:rPr lang="en-US" sz="1400" dirty="0" smtClean="0"/>
              <a:t> et al., IPAC2015, 1189 (2015)</a:t>
            </a:r>
          </a:p>
          <a:p>
            <a:r>
              <a:rPr lang="en-US" sz="1400" dirty="0" smtClean="0"/>
              <a:t>&amp; IPAC2016, 2733 (2016)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940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Permittivity change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4719" y="1973175"/>
            <a:ext cx="330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frequency shift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88886" y="3359437"/>
            <a:ext cx="2773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loading</a:t>
            </a:r>
          </a:p>
          <a:p>
            <a:r>
              <a:rPr lang="en-US" sz="1600" dirty="0" smtClean="0"/>
              <a:t>RF power consumed by plasma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61308"/>
              </p:ext>
            </p:extLst>
          </p:nvPr>
        </p:nvGraphicFramePr>
        <p:xfrm>
          <a:off x="542925" y="1960905"/>
          <a:ext cx="36195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" name="Equation" r:id="rId3" imgW="3619500" imgH="1117600" progId="Equation.3">
                  <p:embed/>
                </p:oleObj>
              </mc:Choice>
              <mc:Fallback>
                <p:oleObj name="Equation" r:id="rId3" imgW="36195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5" y="1960905"/>
                        <a:ext cx="36195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876316"/>
              </p:ext>
            </p:extLst>
          </p:nvPr>
        </p:nvGraphicFramePr>
        <p:xfrm>
          <a:off x="542925" y="3312210"/>
          <a:ext cx="47371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" name="Equation" r:id="rId5" imgW="4737100" imgH="1143000" progId="Equation.3">
                  <p:embed/>
                </p:oleObj>
              </mc:Choice>
              <mc:Fallback>
                <p:oleObj name="Equation" r:id="rId5" imgW="47371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2925" y="3312210"/>
                        <a:ext cx="47371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5460" y="4731678"/>
            <a:ext cx="82766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Formulae tell us: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Permittivity change is proportional to </a:t>
            </a:r>
            <a:r>
              <a:rPr lang="en-US" sz="2000" i="1" dirty="0" smtClean="0">
                <a:latin typeface="Times"/>
                <a:cs typeface="Times"/>
              </a:rPr>
              <a:t>n</a:t>
            </a:r>
            <a:r>
              <a:rPr lang="en-US" sz="2000" i="1" baseline="-25000" dirty="0" smtClean="0">
                <a:latin typeface="Times"/>
                <a:cs typeface="Times"/>
              </a:rPr>
              <a:t>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Real part is enhanced at a low </a:t>
            </a:r>
            <a:r>
              <a:rPr lang="en-US" sz="2000" i="1" dirty="0" smtClean="0">
                <a:latin typeface="Symbol" charset="2"/>
                <a:cs typeface="Symbol" charset="2"/>
              </a:rPr>
              <a:t>n </a:t>
            </a:r>
            <a:r>
              <a:rPr lang="en-US" sz="2000" dirty="0" smtClean="0">
                <a:cs typeface="Symbol" charset="2"/>
              </a:rPr>
              <a:t>→ </a:t>
            </a:r>
            <a:r>
              <a:rPr lang="en-US" sz="2000" dirty="0">
                <a:cs typeface="Symbol" charset="2"/>
              </a:rPr>
              <a:t>Low RF </a:t>
            </a:r>
            <a:r>
              <a:rPr lang="en-US" sz="2000" dirty="0" smtClean="0">
                <a:cs typeface="Symbol" charset="2"/>
              </a:rPr>
              <a:t>gradient &amp; Low pressure</a:t>
            </a:r>
            <a:endParaRPr lang="en-US" sz="2000" i="1" dirty="0" smtClean="0"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Imaginary </a:t>
            </a:r>
            <a:r>
              <a:rPr lang="en-US" sz="2000" dirty="0"/>
              <a:t>part is enhanced </a:t>
            </a:r>
            <a:r>
              <a:rPr lang="en-US" sz="2000" dirty="0" smtClean="0"/>
              <a:t>at a high </a:t>
            </a:r>
            <a:r>
              <a:rPr lang="en-US" sz="2000" i="1" dirty="0" smtClean="0">
                <a:latin typeface="Symbol" charset="2"/>
                <a:cs typeface="Symbol" charset="2"/>
              </a:rPr>
              <a:t>n </a:t>
            </a:r>
            <a:r>
              <a:rPr lang="en-US" sz="2000" dirty="0">
                <a:cs typeface="Symbol" charset="2"/>
              </a:rPr>
              <a:t>→ </a:t>
            </a:r>
            <a:r>
              <a:rPr lang="en-US" sz="2000" dirty="0" smtClean="0">
                <a:cs typeface="Symbol" charset="2"/>
              </a:rPr>
              <a:t>High </a:t>
            </a:r>
            <a:r>
              <a:rPr lang="en-US" sz="2000" dirty="0">
                <a:cs typeface="Symbol" charset="2"/>
              </a:rPr>
              <a:t>RF </a:t>
            </a:r>
            <a:r>
              <a:rPr lang="en-US" sz="2000" dirty="0" smtClean="0">
                <a:cs typeface="Symbol" charset="2"/>
              </a:rPr>
              <a:t>gradient &amp; </a:t>
            </a:r>
            <a:r>
              <a:rPr lang="en-US" sz="2000" dirty="0">
                <a:cs typeface="Symbol" charset="2"/>
              </a:rPr>
              <a:t>H</a:t>
            </a:r>
            <a:r>
              <a:rPr lang="en-US" sz="2000" dirty="0" smtClean="0">
                <a:cs typeface="Symbol" charset="2"/>
              </a:rPr>
              <a:t>igh pressure</a:t>
            </a:r>
            <a:endParaRPr lang="en-US" sz="2000" i="1" baseline="-25000" dirty="0">
              <a:latin typeface="Times"/>
              <a:cs typeface="Time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648664"/>
              </p:ext>
            </p:extLst>
          </p:nvPr>
        </p:nvGraphicFramePr>
        <p:xfrm>
          <a:off x="5219700" y="2405405"/>
          <a:ext cx="26162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6" name="Equation" r:id="rId7" imgW="2616200" imgH="673100" progId="Equation.3">
                  <p:embed/>
                </p:oleObj>
              </mc:Choice>
              <mc:Fallback>
                <p:oleObj name="Equation" r:id="rId7" imgW="26162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19700" y="2405405"/>
                        <a:ext cx="26162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85889"/>
              </p:ext>
            </p:extLst>
          </p:nvPr>
        </p:nvGraphicFramePr>
        <p:xfrm>
          <a:off x="1530603" y="1201834"/>
          <a:ext cx="1384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7" name="Equation" r:id="rId9" imgW="1384300" imgH="406400" progId="Equation.3">
                  <p:embed/>
                </p:oleObj>
              </mc:Choice>
              <mc:Fallback>
                <p:oleObj name="Equation" r:id="rId9" imgW="1384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30603" y="1201834"/>
                        <a:ext cx="1384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208317"/>
              </p:ext>
            </p:extLst>
          </p:nvPr>
        </p:nvGraphicFramePr>
        <p:xfrm>
          <a:off x="3407028" y="1201834"/>
          <a:ext cx="149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8" name="Equation" r:id="rId11" imgW="1498600" imgH="406400" progId="Equation.3">
                  <p:embed/>
                </p:oleObj>
              </mc:Choice>
              <mc:Fallback>
                <p:oleObj name="Equation" r:id="rId11" imgW="14986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7028" y="1201834"/>
                        <a:ext cx="1498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765758"/>
              </p:ext>
            </p:extLst>
          </p:nvPr>
        </p:nvGraphicFramePr>
        <p:xfrm>
          <a:off x="5632703" y="1339946"/>
          <a:ext cx="635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9" name="Equation" r:id="rId13" imgW="635000" imgH="241300" progId="Equation.3">
                  <p:embed/>
                </p:oleObj>
              </mc:Choice>
              <mc:Fallback>
                <p:oleObj name="Equation" r:id="rId13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32703" y="1339946"/>
                        <a:ext cx="635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42925" y="740169"/>
            <a:ext cx="730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n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 and </a:t>
            </a:r>
            <a:r>
              <a:rPr lang="en-US" i="1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are functions of a gas pressure and a RF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5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 RF signal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8/30/16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 Yonehara | APT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 descr="new_en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2" y="1317510"/>
            <a:ext cx="4572000" cy="3126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590" y="4367240"/>
            <a:ext cx="3891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amplitude with a plasma loading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44002" y="1616994"/>
            <a:ext cx="150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 = 50 MV/m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18374" y="951465"/>
            <a:ext cx="2146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pressure = 100 </a:t>
            </a:r>
            <a:r>
              <a:rPr lang="en-US" sz="1600" dirty="0" err="1" smtClean="0"/>
              <a:t>atm</a:t>
            </a:r>
            <a:endParaRPr lang="en-US" sz="1600" dirty="0" smtClean="0"/>
          </a:p>
          <a:p>
            <a:r>
              <a:rPr lang="en-US" sz="1600" dirty="0" smtClean="0"/>
              <a:t>DA: Dry Air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51829" y="856688"/>
            <a:ext cx="312136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Ion pair production rate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Plasma loading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Recombination process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Electron capture process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25784"/>
              </p:ext>
            </p:extLst>
          </p:nvPr>
        </p:nvGraphicFramePr>
        <p:xfrm>
          <a:off x="5870575" y="1269748"/>
          <a:ext cx="2692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Equation" r:id="rId4" imgW="2692400" imgH="685800" progId="Equation.3">
                  <p:embed/>
                </p:oleObj>
              </mc:Choice>
              <mc:Fallback>
                <p:oleObj name="Equation" r:id="rId4" imgW="26924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0575" y="1269748"/>
                        <a:ext cx="2692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4853"/>
              </p:ext>
            </p:extLst>
          </p:nvPr>
        </p:nvGraphicFramePr>
        <p:xfrm>
          <a:off x="5412990" y="2767832"/>
          <a:ext cx="3606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name="Equation" r:id="rId6" imgW="3606800" imgH="406400" progId="Equation.3">
                  <p:embed/>
                </p:oleObj>
              </mc:Choice>
              <mc:Fallback>
                <p:oleObj name="Equation" r:id="rId6" imgW="3606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2990" y="2767832"/>
                        <a:ext cx="3606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853922"/>
              </p:ext>
            </p:extLst>
          </p:nvPr>
        </p:nvGraphicFramePr>
        <p:xfrm>
          <a:off x="5755323" y="4244380"/>
          <a:ext cx="1409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Equation" r:id="rId8" imgW="1409700" imgH="342900" progId="Equation.3">
                  <p:embed/>
                </p:oleObj>
              </mc:Choice>
              <mc:Fallback>
                <p:oleObj name="Equation" r:id="rId8" imgW="1409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55323" y="4244380"/>
                        <a:ext cx="1409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24141" y="4625386"/>
            <a:ext cx="3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 constant </a:t>
            </a:r>
            <a:r>
              <a:rPr lang="en-US" sz="1800" i="1" dirty="0" smtClean="0">
                <a:latin typeface="Symbol" charset="2"/>
                <a:cs typeface="Symbol" charset="2"/>
              </a:rPr>
              <a:t>b</a:t>
            </a:r>
            <a:r>
              <a:rPr lang="en-US" sz="1800" i="1" baseline="30000" dirty="0" smtClean="0">
                <a:latin typeface="Symbol" charset="2"/>
                <a:cs typeface="Symbol" charset="2"/>
              </a:rPr>
              <a:t>-1</a:t>
            </a:r>
            <a:r>
              <a:rPr lang="en-US" sz="1800" i="1" dirty="0" smtClean="0">
                <a:latin typeface="Symbol" charset="2"/>
                <a:cs typeface="Symbol" charset="2"/>
              </a:rPr>
              <a:t>r</a:t>
            </a:r>
            <a:r>
              <a:rPr lang="en-US" sz="1800" i="1" baseline="-25000" dirty="0" smtClean="0">
                <a:latin typeface="Times"/>
                <a:cs typeface="Times"/>
              </a:rPr>
              <a:t>i</a:t>
            </a:r>
            <a:r>
              <a:rPr lang="en-US" sz="1800" i="1" dirty="0" smtClean="0">
                <a:latin typeface="Symbol" charset="2"/>
                <a:cs typeface="Symbol" charset="2"/>
              </a:rPr>
              <a:t> → O(</a:t>
            </a:r>
            <a:r>
              <a:rPr lang="en-US" sz="1800" i="1" dirty="0" err="1" smtClean="0">
                <a:latin typeface="Symbol" charset="2"/>
                <a:cs typeface="Symbol" charset="2"/>
              </a:rPr>
              <a:t>m</a:t>
            </a:r>
            <a:r>
              <a:rPr lang="en-US" sz="1800" i="1" dirty="0" err="1" smtClean="0">
                <a:latin typeface="Times"/>
                <a:cs typeface="Times"/>
              </a:rPr>
              <a:t>sec</a:t>
            </a:r>
            <a:r>
              <a:rPr lang="en-US" sz="1800" i="1" dirty="0" smtClean="0">
                <a:latin typeface="Symbol" charset="2"/>
                <a:cs typeface="Symbol" charset="2"/>
              </a:rPr>
              <a:t>)</a:t>
            </a:r>
            <a:endParaRPr lang="en-US" sz="1800" i="1" dirty="0">
              <a:latin typeface="Symbol" charset="2"/>
              <a:cs typeface="Symbol" charset="2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311025"/>
              </p:ext>
            </p:extLst>
          </p:nvPr>
        </p:nvGraphicFramePr>
        <p:xfrm>
          <a:off x="5755323" y="5521001"/>
          <a:ext cx="2374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10" imgW="2374900" imgH="342900" progId="Equation.3">
                  <p:embed/>
                </p:oleObj>
              </mc:Choice>
              <mc:Fallback>
                <p:oleObj name="Equation" r:id="rId10" imgW="23749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55323" y="5521001"/>
                        <a:ext cx="2374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85914" y="5873423"/>
            <a:ext cx="2803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 constant </a:t>
            </a:r>
            <a:r>
              <a:rPr lang="en-US" sz="1800" i="1" dirty="0">
                <a:latin typeface="Symbol" charset="2"/>
                <a:cs typeface="Symbol" charset="2"/>
              </a:rPr>
              <a:t>t</a:t>
            </a:r>
            <a:r>
              <a:rPr lang="en-US" sz="1800" i="1" dirty="0" smtClean="0">
                <a:latin typeface="Symbol" charset="2"/>
                <a:cs typeface="Symbol" charset="2"/>
              </a:rPr>
              <a:t> → O(</a:t>
            </a:r>
            <a:r>
              <a:rPr lang="en-US" sz="1800" i="1" dirty="0" err="1" smtClean="0">
                <a:latin typeface="Times"/>
                <a:cs typeface="Times"/>
              </a:rPr>
              <a:t>nsec</a:t>
            </a:r>
            <a:r>
              <a:rPr lang="en-US" sz="1800" i="1" dirty="0" smtClean="0">
                <a:latin typeface="Symbol" charset="2"/>
                <a:cs typeface="Symbol" charset="2"/>
              </a:rPr>
              <a:t>)</a:t>
            </a:r>
            <a:endParaRPr lang="en-US" sz="1800" i="1" dirty="0">
              <a:latin typeface="Symbol" charset="2"/>
              <a:cs typeface="Symbol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2481" y="1937386"/>
            <a:ext cx="395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"/>
                <a:cs typeface="Times"/>
              </a:rPr>
              <a:t> </a:t>
            </a:r>
            <a:r>
              <a:rPr lang="en-US" sz="1800" i="1" dirty="0" err="1" smtClean="0">
                <a:latin typeface="Times"/>
                <a:cs typeface="Times"/>
              </a:rPr>
              <a:t>dN</a:t>
            </a:r>
            <a:r>
              <a:rPr lang="en-US" sz="1800" i="1" dirty="0" smtClean="0">
                <a:latin typeface="Times"/>
                <a:cs typeface="Times"/>
              </a:rPr>
              <a:t>/</a:t>
            </a:r>
            <a:r>
              <a:rPr lang="en-US" sz="1800" i="1" dirty="0" err="1" smtClean="0">
                <a:latin typeface="Times"/>
                <a:cs typeface="Times"/>
              </a:rPr>
              <a:t>dt</a:t>
            </a:r>
            <a:r>
              <a:rPr lang="en-US" sz="1800" i="1" dirty="0" smtClean="0">
                <a:latin typeface="Times"/>
                <a:cs typeface="Times"/>
              </a:rPr>
              <a:t> </a:t>
            </a:r>
            <a:r>
              <a:rPr lang="en-US" sz="1800" i="1" dirty="0" smtClean="0">
                <a:latin typeface="Symbol" charset="2"/>
                <a:cs typeface="Symbol" charset="2"/>
              </a:rPr>
              <a:t>→ O(10</a:t>
            </a:r>
            <a:r>
              <a:rPr lang="en-US" sz="1800" i="1" dirty="0" smtClean="0">
                <a:latin typeface="Times"/>
                <a:cs typeface="Times"/>
              </a:rPr>
              <a:t> pairs/cm</a:t>
            </a:r>
            <a:r>
              <a:rPr lang="en-US" sz="1800" i="1" dirty="0" smtClean="0">
                <a:latin typeface="Symbol" charset="2"/>
                <a:cs typeface="Symbol" charset="2"/>
              </a:rPr>
              <a:t>)</a:t>
            </a:r>
            <a:r>
              <a:rPr lang="en-US" sz="1800" dirty="0" smtClean="0">
                <a:latin typeface="Symbol" charset="2"/>
                <a:cs typeface="Symbol" charset="2"/>
              </a:rPr>
              <a:t> </a:t>
            </a:r>
            <a:r>
              <a:rPr lang="en-US" sz="1800" dirty="0">
                <a:latin typeface="+mn-lt"/>
                <a:cs typeface="Symbol" charset="2"/>
              </a:rPr>
              <a:t>@</a:t>
            </a:r>
            <a:r>
              <a:rPr lang="en-US" sz="1800" dirty="0" smtClean="0">
                <a:latin typeface="+mn-lt"/>
                <a:cs typeface="Symbol" charset="2"/>
              </a:rPr>
              <a:t> </a:t>
            </a:r>
            <a:r>
              <a:rPr lang="en-US" sz="1800" dirty="0" err="1" smtClean="0">
                <a:latin typeface="+mn-lt"/>
                <a:cs typeface="Symbol" charset="2"/>
              </a:rPr>
              <a:t>p</a:t>
            </a:r>
            <a:r>
              <a:rPr lang="en-US" sz="1800" baseline="-25000" dirty="0" err="1" smtClean="0">
                <a:latin typeface="+mn-lt"/>
                <a:cs typeface="Symbol" charset="2"/>
              </a:rPr>
              <a:t>gas</a:t>
            </a:r>
            <a:r>
              <a:rPr lang="en-US" sz="1800" dirty="0" smtClean="0">
                <a:latin typeface="+mn-lt"/>
                <a:cs typeface="Symbol" charset="2"/>
              </a:rPr>
              <a:t>= 1 </a:t>
            </a:r>
            <a:r>
              <a:rPr lang="en-US" sz="1800" dirty="0" err="1" smtClean="0">
                <a:latin typeface="+mn-lt"/>
                <a:cs typeface="Symbol" charset="2"/>
              </a:rPr>
              <a:t>atm</a:t>
            </a:r>
            <a:endParaRPr lang="en-US" sz="1800" i="1" dirty="0"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75795" y="3208201"/>
            <a:ext cx="327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Symbol" charset="2"/>
                <a:cs typeface="Symbol" charset="2"/>
              </a:rPr>
              <a:t>m</a:t>
            </a:r>
            <a:r>
              <a:rPr lang="en-US" sz="1800" i="1" baseline="-25000" dirty="0" smtClean="0">
                <a:latin typeface="Times"/>
                <a:cs typeface="Times"/>
              </a:rPr>
              <a:t>e</a:t>
            </a:r>
            <a:r>
              <a:rPr lang="en-US" sz="1800" i="1" dirty="0" smtClean="0">
                <a:latin typeface="Times"/>
                <a:cs typeface="Times"/>
              </a:rPr>
              <a:t>E</a:t>
            </a:r>
            <a:r>
              <a:rPr lang="en-US" sz="1800" i="1" baseline="-25000" dirty="0" smtClean="0">
                <a:latin typeface="Times"/>
                <a:cs typeface="Times"/>
              </a:rPr>
              <a:t>0</a:t>
            </a:r>
            <a:r>
              <a:rPr lang="en-US" sz="1800" i="1" baseline="30000" dirty="0" smtClean="0">
                <a:latin typeface="Times"/>
                <a:cs typeface="Times"/>
              </a:rPr>
              <a:t>2</a:t>
            </a:r>
            <a:r>
              <a:rPr lang="en-US" sz="1800" i="1" dirty="0" smtClean="0"/>
              <a:t> </a:t>
            </a:r>
            <a:r>
              <a:rPr lang="en-US" sz="1800" i="1" dirty="0" smtClean="0">
                <a:latin typeface="Times"/>
                <a:cs typeface="Times"/>
              </a:rPr>
              <a:t>→ O(10</a:t>
            </a:r>
            <a:r>
              <a:rPr lang="en-US" sz="1800" i="1" baseline="30000" dirty="0" smtClean="0">
                <a:latin typeface="Times"/>
                <a:cs typeface="Times"/>
              </a:rPr>
              <a:t>-17</a:t>
            </a:r>
            <a:r>
              <a:rPr lang="en-US" sz="1800" i="1" dirty="0" smtClean="0">
                <a:latin typeface="Times"/>
                <a:cs typeface="Times"/>
              </a:rPr>
              <a:t>) </a:t>
            </a:r>
            <a:r>
              <a:rPr lang="en-US" sz="1800" dirty="0" smtClean="0"/>
              <a:t>Joules/RF cycle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5572515" y="3549102"/>
            <a:ext cx="357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Symbol" charset="2"/>
                <a:cs typeface="Symbol" charset="2"/>
              </a:rPr>
              <a:t>m</a:t>
            </a:r>
            <a:r>
              <a:rPr lang="en-US" sz="1800" i="1" baseline="30000" dirty="0" smtClean="0">
                <a:latin typeface="Times"/>
                <a:cs typeface="Times"/>
              </a:rPr>
              <a:t>-</a:t>
            </a:r>
            <a:r>
              <a:rPr lang="en-US" sz="1800" i="1" baseline="-25000" dirty="0" smtClean="0">
                <a:latin typeface="Times"/>
                <a:cs typeface="Times"/>
              </a:rPr>
              <a:t>i</a:t>
            </a:r>
            <a:r>
              <a:rPr lang="en-US" sz="1800" i="1" dirty="0" smtClean="0">
                <a:latin typeface="Times"/>
                <a:cs typeface="Times"/>
              </a:rPr>
              <a:t>E</a:t>
            </a:r>
            <a:r>
              <a:rPr lang="en-US" sz="1800" i="1" baseline="-25000" dirty="0" smtClean="0">
                <a:latin typeface="Times"/>
                <a:cs typeface="Times"/>
              </a:rPr>
              <a:t>0</a:t>
            </a:r>
            <a:r>
              <a:rPr lang="en-US" sz="1800" i="1" baseline="30000" dirty="0" smtClean="0">
                <a:latin typeface="Times"/>
                <a:cs typeface="Times"/>
              </a:rPr>
              <a:t>2</a:t>
            </a:r>
            <a:r>
              <a:rPr lang="en-US" sz="1800" i="1" dirty="0" smtClean="0"/>
              <a:t> ≈ </a:t>
            </a:r>
            <a:r>
              <a:rPr lang="en-US" sz="1800" i="1" dirty="0" smtClean="0">
                <a:latin typeface="Symbol" charset="2"/>
                <a:cs typeface="Symbol" charset="2"/>
              </a:rPr>
              <a:t>m</a:t>
            </a:r>
            <a:r>
              <a:rPr lang="en-US" sz="1800" i="1" baseline="30000" dirty="0" smtClean="0">
                <a:latin typeface="Times"/>
                <a:cs typeface="Times"/>
              </a:rPr>
              <a:t>+</a:t>
            </a:r>
            <a:r>
              <a:rPr lang="en-US" sz="1800" i="1" baseline="-25000" dirty="0" smtClean="0">
                <a:latin typeface="Times"/>
                <a:cs typeface="Times"/>
              </a:rPr>
              <a:t>i</a:t>
            </a:r>
            <a:r>
              <a:rPr lang="en-US" sz="1800" i="1" dirty="0" smtClean="0">
                <a:latin typeface="Times"/>
                <a:cs typeface="Times"/>
              </a:rPr>
              <a:t>E</a:t>
            </a:r>
            <a:r>
              <a:rPr lang="en-US" sz="1800" i="1" baseline="-25000" dirty="0" smtClean="0">
                <a:latin typeface="Times"/>
                <a:cs typeface="Times"/>
              </a:rPr>
              <a:t>0</a:t>
            </a:r>
            <a:r>
              <a:rPr lang="en-US" sz="1800" i="1" baseline="30000" dirty="0" smtClean="0">
                <a:latin typeface="Times"/>
                <a:cs typeface="Times"/>
              </a:rPr>
              <a:t>2</a:t>
            </a:r>
            <a:r>
              <a:rPr lang="en-US" sz="1800" i="1" dirty="0" smtClean="0"/>
              <a:t> </a:t>
            </a:r>
            <a:r>
              <a:rPr lang="en-US" sz="1800" i="1" dirty="0" smtClean="0">
                <a:latin typeface="Times"/>
                <a:cs typeface="Times"/>
              </a:rPr>
              <a:t>→ O(10</a:t>
            </a:r>
            <a:r>
              <a:rPr lang="en-US" sz="1800" i="1" baseline="30000" dirty="0" smtClean="0">
                <a:latin typeface="Times"/>
                <a:cs typeface="Times"/>
              </a:rPr>
              <a:t>-19</a:t>
            </a:r>
            <a:r>
              <a:rPr lang="en-US" sz="1800" i="1" dirty="0" smtClean="0">
                <a:latin typeface="Times"/>
                <a:cs typeface="Times"/>
              </a:rPr>
              <a:t>) </a:t>
            </a:r>
            <a:r>
              <a:rPr lang="en-US" sz="1800" dirty="0" smtClean="0"/>
              <a:t>Joules/RF</a:t>
            </a:r>
            <a:endParaRPr lang="en-US" sz="1800" dirty="0"/>
          </a:p>
        </p:txBody>
      </p:sp>
      <p:pic>
        <p:nvPicPr>
          <p:cNvPr id="26" name="Picture 25" descr="eq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6" y="4732379"/>
            <a:ext cx="3046822" cy="4754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26935" y="5129337"/>
            <a:ext cx="1130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RF source term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739476" y="5127804"/>
            <a:ext cx="1779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Power consumption term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705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9" grpId="0" animBg="1"/>
      <p:bldP spid="20" grpId="0"/>
      <p:bldP spid="23" grpId="0"/>
      <p:bldP spid="24" grpId="0"/>
      <p:bldP spid="22" grpId="0"/>
      <p:bldP spid="27" grpId="0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11899</TotalTime>
  <Words>2746</Words>
  <Application>Microsoft Macintosh PowerPoint</Application>
  <PresentationFormat>On-screen Show (4:3)</PresentationFormat>
  <Paragraphs>485</Paragraphs>
  <Slides>33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Fermilab_PowerPoint_Template_090915</vt:lpstr>
      <vt:lpstr>Equation</vt:lpstr>
      <vt:lpstr>PowerPoint Presentation</vt:lpstr>
      <vt:lpstr>Contents</vt:lpstr>
      <vt:lpstr>Concept of gas-filled RF cavity (I)</vt:lpstr>
      <vt:lpstr>Concept of gas-filled RF cavity (II)</vt:lpstr>
      <vt:lpstr>Study beam induced plasma in gas-filled RF cavity</vt:lpstr>
      <vt:lpstr>Plasma dynamics in dense gas with RF field</vt:lpstr>
      <vt:lpstr>Drude model with RF field</vt:lpstr>
      <vt:lpstr>Permittivity change</vt:lpstr>
      <vt:lpstr>Interpret RF signal</vt:lpstr>
      <vt:lpstr>Evaluated Plasma Parameter</vt:lpstr>
      <vt:lpstr>PowerPoint Presentation</vt:lpstr>
      <vt:lpstr>Present Hadron Monitor in NuMI Beam Line</vt:lpstr>
      <vt:lpstr>NuMI Target Alignment</vt:lpstr>
      <vt:lpstr>Possible issues on Ion Chamber for LBNF/DUNE</vt:lpstr>
      <vt:lpstr>Consider Gas-Filled RF Hadron Monitor for LBNF</vt:lpstr>
      <vt:lpstr>LBNF Beam line</vt:lpstr>
      <vt:lpstr>Schematic of proposed RF hadron monitor</vt:lpstr>
      <vt:lpstr>Performance Test in simulation</vt:lpstr>
      <vt:lpstr>Monitor signal with 1 m carbon target</vt:lpstr>
      <vt:lpstr>Resonant Frequency Change</vt:lpstr>
      <vt:lpstr>Temperature Dependence</vt:lpstr>
      <vt:lpstr>2-meter-long C target</vt:lpstr>
      <vt:lpstr>Beam Alignment</vt:lpstr>
      <vt:lpstr>Monitor Target Quality and Beam Size </vt:lpstr>
      <vt:lpstr>Hadron Monitor Sensitivity</vt:lpstr>
      <vt:lpstr>Increase acceptable beam intensity</vt:lpstr>
      <vt:lpstr>Required RF power for single RF cavity</vt:lpstr>
      <vt:lpstr>Benefit of Gas-Filled RF Monitor</vt:lpstr>
      <vt:lpstr>Disadvantage of gas-filled RF monitor</vt:lpstr>
      <vt:lpstr>Two-years Demonstration Plan</vt:lpstr>
      <vt:lpstr>Possible beam test facility</vt:lpstr>
      <vt:lpstr>Summary</vt:lpstr>
      <vt:lpstr>PowerPoint Presentation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Accelerator Division</cp:lastModifiedBy>
  <cp:revision>761</cp:revision>
  <cp:lastPrinted>2014-01-20T19:40:21Z</cp:lastPrinted>
  <dcterms:created xsi:type="dcterms:W3CDTF">2014-01-03T20:18:13Z</dcterms:created>
  <dcterms:modified xsi:type="dcterms:W3CDTF">2016-08-30T16:27:42Z</dcterms:modified>
</cp:coreProperties>
</file>