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60" r:id="rId4"/>
    <p:sldId id="261" r:id="rId5"/>
    <p:sldId id="258" r:id="rId6"/>
    <p:sldId id="269" r:id="rId7"/>
    <p:sldId id="262" r:id="rId8"/>
    <p:sldId id="263" r:id="rId9"/>
    <p:sldId id="264" r:id="rId10"/>
    <p:sldId id="265" r:id="rId11"/>
    <p:sldId id="267" r:id="rId12"/>
    <p:sldId id="268" r:id="rId13"/>
    <p:sldId id="270" r:id="rId14"/>
    <p:sldId id="259" r:id="rId15"/>
    <p:sldId id="266" r:id="rId16"/>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7" autoAdjust="0"/>
    <p:restoredTop sz="94660"/>
  </p:normalViewPr>
  <p:slideViewPr>
    <p:cSldViewPr snapToGrid="0" showGuides="1">
      <p:cViewPr varScale="1">
        <p:scale>
          <a:sx n="81" d="100"/>
          <a:sy n="81" d="100"/>
        </p:scale>
        <p:origin x="67" y="20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FFA169-56BA-4495-81EC-17854169E657}"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242562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FA169-56BA-4495-81EC-17854169E657}"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66437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FA169-56BA-4495-81EC-17854169E657}"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1522534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FA169-56BA-4495-81EC-17854169E657}"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31625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FFA169-56BA-4495-81EC-17854169E657}"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3856831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FFA169-56BA-4495-81EC-17854169E657}"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171139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FFA169-56BA-4495-81EC-17854169E657}"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85104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FFA169-56BA-4495-81EC-17854169E657}"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327684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FA169-56BA-4495-81EC-17854169E657}"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258781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FA169-56BA-4495-81EC-17854169E657}"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147539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FA169-56BA-4495-81EC-17854169E657}"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A46F44-751E-4C70-BACC-125DB67C58CD}" type="slidenum">
              <a:rPr lang="en-US" smtClean="0"/>
              <a:t>‹#›</a:t>
            </a:fld>
            <a:endParaRPr lang="en-US"/>
          </a:p>
        </p:txBody>
      </p:sp>
    </p:spTree>
    <p:extLst>
      <p:ext uri="{BB962C8B-B14F-4D97-AF65-F5344CB8AC3E}">
        <p14:creationId xmlns:p14="http://schemas.microsoft.com/office/powerpoint/2010/main" val="1202633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FA169-56BA-4495-81EC-17854169E657}" type="datetimeFigureOut">
              <a:rPr lang="en-US" smtClean="0"/>
              <a:t>10/18/2016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46F44-751E-4C70-BACC-125DB67C58CD}" type="slidenum">
              <a:rPr lang="en-US" smtClean="0"/>
              <a:t>‹#›</a:t>
            </a:fld>
            <a:endParaRPr lang="en-US"/>
          </a:p>
        </p:txBody>
      </p:sp>
    </p:spTree>
    <p:extLst>
      <p:ext uri="{BB962C8B-B14F-4D97-AF65-F5344CB8AC3E}">
        <p14:creationId xmlns:p14="http://schemas.microsoft.com/office/powerpoint/2010/main" val="2055089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hyperlink" Target="https://www.newport.com/medias/sys_master/images/images/ha8/h31/8797399941150/2002-Bessel-Function-600w.gi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8.GIF"/><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Laser Notcher Status</a:t>
            </a:r>
            <a:endParaRPr lang="en-US" dirty="0"/>
          </a:p>
        </p:txBody>
      </p:sp>
      <p:sp>
        <p:nvSpPr>
          <p:cNvPr id="5" name="Subtitle 4"/>
          <p:cNvSpPr>
            <a:spLocks noGrp="1"/>
          </p:cNvSpPr>
          <p:nvPr>
            <p:ph type="subTitle" idx="1"/>
          </p:nvPr>
        </p:nvSpPr>
        <p:spPr/>
        <p:txBody>
          <a:bodyPr/>
          <a:lstStyle/>
          <a:p>
            <a:r>
              <a:rPr lang="en-US" dirty="0" smtClean="0"/>
              <a:t>David Johnson &amp; Todd Johnson</a:t>
            </a:r>
          </a:p>
          <a:p>
            <a:r>
              <a:rPr lang="en-US" dirty="0" smtClean="0"/>
              <a:t>PIP Weekly Meeting</a:t>
            </a:r>
          </a:p>
          <a:p>
            <a:r>
              <a:rPr lang="en-US" dirty="0" smtClean="0"/>
              <a:t>10-19-2016</a:t>
            </a:r>
            <a:endParaRPr lang="en-US" dirty="0"/>
          </a:p>
        </p:txBody>
      </p:sp>
    </p:spTree>
    <p:extLst>
      <p:ext uri="{BB962C8B-B14F-4D97-AF65-F5344CB8AC3E}">
        <p14:creationId xmlns:p14="http://schemas.microsoft.com/office/powerpoint/2010/main" val="1282039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2002 Bessel Function">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935686" y="3831771"/>
            <a:ext cx="3810000" cy="2895600"/>
          </a:xfrm>
          <a:prstGeom prst="rect">
            <a:avLst/>
          </a:prstGeom>
          <a:noFill/>
          <a:ln>
            <a:noFill/>
          </a:ln>
        </p:spPr>
      </p:pic>
      <p:sp>
        <p:nvSpPr>
          <p:cNvPr id="3" name="Content Placeholder 2"/>
          <p:cNvSpPr>
            <a:spLocks noGrp="1"/>
          </p:cNvSpPr>
          <p:nvPr>
            <p:ph idx="1"/>
          </p:nvPr>
        </p:nvSpPr>
        <p:spPr>
          <a:xfrm>
            <a:off x="642257" y="388711"/>
            <a:ext cx="10515600" cy="4351338"/>
          </a:xfrm>
        </p:spPr>
        <p:txBody>
          <a:bodyPr>
            <a:normAutofit fontScale="62500" lnSpcReduction="20000"/>
          </a:bodyPr>
          <a:lstStyle/>
          <a:p>
            <a:pPr>
              <a:buFont typeface="Wingdings" panose="05000000000000000000" pitchFamily="2" charset="2"/>
              <a:buChar char="Ø"/>
            </a:pPr>
            <a:r>
              <a:rPr lang="en-US" dirty="0" smtClean="0"/>
              <a:t>The requirements for our seed diode get tighter</a:t>
            </a:r>
          </a:p>
          <a:p>
            <a:pPr lvl="1">
              <a:buFont typeface="Wingdings" panose="05000000000000000000" pitchFamily="2" charset="2"/>
              <a:buChar char="Ø"/>
            </a:pPr>
            <a:r>
              <a:rPr lang="en-US" dirty="0" smtClean="0"/>
              <a:t>Spectral content &amp; power must not  generate SBS </a:t>
            </a:r>
          </a:p>
          <a:p>
            <a:pPr lvl="2">
              <a:buFont typeface="Wingdings" panose="05000000000000000000" pitchFamily="2" charset="2"/>
              <a:buChar char="Ø"/>
            </a:pPr>
            <a:r>
              <a:rPr lang="en-US" dirty="0" smtClean="0"/>
              <a:t>Can’t be operated in a regime of coherent collapse or </a:t>
            </a:r>
          </a:p>
          <a:p>
            <a:pPr lvl="2">
              <a:buFont typeface="Wingdings" panose="05000000000000000000" pitchFamily="2" charset="2"/>
              <a:buChar char="Ø"/>
            </a:pPr>
            <a:r>
              <a:rPr lang="en-US" dirty="0"/>
              <a:t>G</a:t>
            </a:r>
            <a:r>
              <a:rPr lang="en-US" dirty="0" smtClean="0"/>
              <a:t>ain competition amongst longitudinal modes where the energy is transferred between modes not shared amongst modes.</a:t>
            </a:r>
          </a:p>
          <a:p>
            <a:pPr lvl="1">
              <a:buFont typeface="Wingdings" panose="05000000000000000000" pitchFamily="2" charset="2"/>
              <a:buChar char="Ø"/>
            </a:pPr>
            <a:r>
              <a:rPr lang="en-US" dirty="0" smtClean="0"/>
              <a:t>The center wavelength must match the peak of the ND:YAG gain spectrum and be within the 3 dB bandwidth or better.</a:t>
            </a:r>
          </a:p>
          <a:p>
            <a:pPr>
              <a:buFont typeface="Wingdings" panose="05000000000000000000" pitchFamily="2" charset="2"/>
              <a:buChar char="Ø"/>
            </a:pPr>
            <a:r>
              <a:rPr lang="en-US" dirty="0" smtClean="0"/>
              <a:t>Solution: use a single frequency seed diode and phase modulate the output such that the power in each line is shared amongst the sidebands</a:t>
            </a:r>
          </a:p>
          <a:p>
            <a:pPr lvl="1">
              <a:buFont typeface="Wingdings" panose="05000000000000000000" pitchFamily="2" charset="2"/>
              <a:buChar char="Ø"/>
            </a:pPr>
            <a:r>
              <a:rPr lang="en-US" dirty="0" smtClean="0"/>
              <a:t>Brillion gain bandwidth 100 MHz</a:t>
            </a:r>
          </a:p>
          <a:p>
            <a:pPr lvl="1">
              <a:buFont typeface="Wingdings" panose="05000000000000000000" pitchFamily="2" charset="2"/>
              <a:buChar char="Ø"/>
            </a:pPr>
            <a:r>
              <a:rPr lang="en-US" dirty="0" smtClean="0"/>
              <a:t>Modulation frequency larger than 100 MHz  (500 MHz – 1 GHz) </a:t>
            </a:r>
          </a:p>
          <a:p>
            <a:pPr lvl="1">
              <a:buFont typeface="Wingdings" panose="05000000000000000000" pitchFamily="2" charset="2"/>
              <a:buChar char="Ø"/>
            </a:pPr>
            <a:r>
              <a:rPr lang="en-US" dirty="0" smtClean="0"/>
              <a:t>Should generate a spectral comb ~ 80 GHz  (corresponds to 0.3 nm)</a:t>
            </a:r>
          </a:p>
          <a:p>
            <a:pPr>
              <a:buFont typeface="Wingdings" panose="05000000000000000000" pitchFamily="2" charset="2"/>
              <a:buChar char="Ø"/>
            </a:pPr>
            <a:r>
              <a:rPr lang="en-US" dirty="0" smtClean="0"/>
              <a:t>Seed diode laser – in purchasing 2-3 weeks ARO</a:t>
            </a:r>
          </a:p>
          <a:p>
            <a:pPr>
              <a:buFont typeface="Wingdings" panose="05000000000000000000" pitchFamily="2" charset="2"/>
              <a:buChar char="Ø"/>
            </a:pPr>
            <a:r>
              <a:rPr lang="en-US" dirty="0" smtClean="0"/>
              <a:t>Phase modulator – REQ in purchasing – ship upon ARO</a:t>
            </a:r>
          </a:p>
          <a:p>
            <a:pPr>
              <a:buFont typeface="Wingdings" panose="05000000000000000000" pitchFamily="2" charset="2"/>
              <a:buChar char="Ø"/>
            </a:pPr>
            <a:r>
              <a:rPr lang="en-US" dirty="0" smtClean="0"/>
              <a:t>Modulation source – borrow then make (?)</a:t>
            </a:r>
          </a:p>
          <a:p>
            <a:pPr>
              <a:buFont typeface="Wingdings" panose="05000000000000000000" pitchFamily="2" charset="2"/>
              <a:buChar char="Ø"/>
            </a:pPr>
            <a:r>
              <a:rPr lang="en-US" dirty="0" smtClean="0"/>
              <a:t>Instrumentation issues</a:t>
            </a:r>
          </a:p>
          <a:p>
            <a:pPr lvl="1">
              <a:buFont typeface="Wingdings" panose="05000000000000000000" pitchFamily="2" charset="2"/>
              <a:buChar char="Ø"/>
            </a:pPr>
            <a:r>
              <a:rPr lang="en-US" dirty="0" smtClean="0"/>
              <a:t>The OSA has a resolution bandwidth of 0.6 nm ( only see the envelop of individual longitudinal modes)</a:t>
            </a:r>
          </a:p>
          <a:p>
            <a:pPr lvl="1">
              <a:buFont typeface="Wingdings" panose="05000000000000000000" pitchFamily="2" charset="2"/>
              <a:buChar char="Ø"/>
            </a:pPr>
            <a:r>
              <a:rPr lang="en-US" dirty="0" smtClean="0"/>
              <a:t>Need something like a scanning </a:t>
            </a:r>
            <a:r>
              <a:rPr lang="en-US" dirty="0" err="1" smtClean="0"/>
              <a:t>Fabry</a:t>
            </a:r>
            <a:r>
              <a:rPr lang="en-US" dirty="0" smtClean="0"/>
              <a:t> </a:t>
            </a:r>
            <a:r>
              <a:rPr lang="en-US" dirty="0"/>
              <a:t>P</a:t>
            </a:r>
            <a:r>
              <a:rPr lang="en-US" dirty="0" smtClean="0"/>
              <a:t>erot cavity interferometer </a:t>
            </a:r>
            <a:endParaRPr lang="en-US" dirty="0"/>
          </a:p>
        </p:txBody>
      </p:sp>
    </p:spTree>
    <p:extLst>
      <p:ext uri="{BB962C8B-B14F-4D97-AF65-F5344CB8AC3E}">
        <p14:creationId xmlns:p14="http://schemas.microsoft.com/office/powerpoint/2010/main" val="183693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ounded Rectangle 87"/>
          <p:cNvSpPr/>
          <p:nvPr/>
        </p:nvSpPr>
        <p:spPr>
          <a:xfrm>
            <a:off x="1690673" y="3361122"/>
            <a:ext cx="1345223" cy="656595"/>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888051" y="6063950"/>
            <a:ext cx="10515600" cy="510949"/>
          </a:xfrm>
        </p:spPr>
        <p:txBody>
          <a:bodyPr/>
          <a:lstStyle/>
          <a:p>
            <a:endParaRPr lang="en-US" dirty="0"/>
          </a:p>
        </p:txBody>
      </p:sp>
      <p:grpSp>
        <p:nvGrpSpPr>
          <p:cNvPr id="69" name="Group 68"/>
          <p:cNvGrpSpPr/>
          <p:nvPr/>
        </p:nvGrpSpPr>
        <p:grpSpPr>
          <a:xfrm>
            <a:off x="2169184" y="614641"/>
            <a:ext cx="7388440" cy="2111995"/>
            <a:chOff x="296330" y="2067574"/>
            <a:chExt cx="7388440" cy="2111995"/>
          </a:xfrm>
        </p:grpSpPr>
        <p:sp>
          <p:nvSpPr>
            <p:cNvPr id="4" name="Rectangle 3"/>
            <p:cNvSpPr/>
            <p:nvPr/>
          </p:nvSpPr>
          <p:spPr>
            <a:xfrm>
              <a:off x="296330" y="2067574"/>
              <a:ext cx="7388440" cy="2111995"/>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19"/>
            <p:cNvGrpSpPr/>
            <p:nvPr/>
          </p:nvGrpSpPr>
          <p:grpSpPr>
            <a:xfrm>
              <a:off x="801997" y="2237202"/>
              <a:ext cx="1017638" cy="404260"/>
              <a:chOff x="840659" y="1737851"/>
              <a:chExt cx="1740309" cy="1047136"/>
            </a:xfrm>
          </p:grpSpPr>
          <p:cxnSp>
            <p:nvCxnSpPr>
              <p:cNvPr id="6" name="Straight Connector 5"/>
              <p:cNvCxnSpPr/>
              <p:nvPr/>
            </p:nvCxnSpPr>
            <p:spPr>
              <a:xfrm flipH="1">
                <a:off x="958646"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052051"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115961"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194619"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273278"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351936"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445342" y="1737851"/>
                <a:ext cx="1" cy="1047136"/>
              </a:xfrm>
              <a:prstGeom prst="line">
                <a:avLst/>
              </a:prstGeom>
            </p:spPr>
            <p:style>
              <a:lnRef idx="1">
                <a:schemeClr val="accent1"/>
              </a:lnRef>
              <a:fillRef idx="0">
                <a:schemeClr val="accent1"/>
              </a:fillRef>
              <a:effectRef idx="0">
                <a:schemeClr val="accent1"/>
              </a:effectRef>
              <a:fontRef idx="minor">
                <a:schemeClr val="tx1"/>
              </a:fontRef>
            </p:style>
          </p:cxnSp>
          <p:sp>
            <p:nvSpPr>
              <p:cNvPr id="13" name="Isosceles Triangle 12"/>
              <p:cNvSpPr/>
              <p:nvPr/>
            </p:nvSpPr>
            <p:spPr>
              <a:xfrm rot="5400000">
                <a:off x="1939412" y="2036443"/>
                <a:ext cx="221226" cy="50144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flipV="1">
                <a:off x="2035278" y="2289482"/>
                <a:ext cx="545690" cy="737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840659" y="2036443"/>
                <a:ext cx="973393" cy="5014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39"/>
            <p:cNvGrpSpPr/>
            <p:nvPr/>
          </p:nvGrpSpPr>
          <p:grpSpPr>
            <a:xfrm>
              <a:off x="2472667" y="2370114"/>
              <a:ext cx="1380658" cy="309340"/>
              <a:chOff x="1976437" y="1887794"/>
              <a:chExt cx="2238376" cy="280219"/>
            </a:xfrm>
          </p:grpSpPr>
          <p:sp>
            <p:nvSpPr>
              <p:cNvPr id="17" name="Rectangle 16"/>
              <p:cNvSpPr/>
              <p:nvPr/>
            </p:nvSpPr>
            <p:spPr>
              <a:xfrm>
                <a:off x="2315497" y="1887794"/>
                <a:ext cx="1489587" cy="162232"/>
              </a:xfrm>
              <a:prstGeom prst="rect">
                <a:avLst/>
              </a:prstGeom>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625213" y="2050026"/>
                <a:ext cx="88490" cy="117987"/>
              </a:xfrm>
              <a:prstGeom prst="rect">
                <a:avLst/>
              </a:prstGeom>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38"/>
              <p:cNvGrpSpPr/>
              <p:nvPr/>
            </p:nvGrpSpPr>
            <p:grpSpPr>
              <a:xfrm>
                <a:off x="1976437" y="1928813"/>
                <a:ext cx="2238376" cy="80963"/>
                <a:chOff x="1895475" y="1533525"/>
                <a:chExt cx="2238376" cy="119063"/>
              </a:xfrm>
            </p:grpSpPr>
            <p:sp>
              <p:nvSpPr>
                <p:cNvPr id="20" name="Freeform 19"/>
                <p:cNvSpPr/>
                <p:nvPr/>
              </p:nvSpPr>
              <p:spPr>
                <a:xfrm>
                  <a:off x="1895475" y="1533525"/>
                  <a:ext cx="2214563" cy="61913"/>
                </a:xfrm>
                <a:custGeom>
                  <a:avLst/>
                  <a:gdLst>
                    <a:gd name="connsiteX0" fmla="*/ 0 w 2214563"/>
                    <a:gd name="connsiteY0" fmla="*/ 57150 h 61913"/>
                    <a:gd name="connsiteX1" fmla="*/ 690563 w 2214563"/>
                    <a:gd name="connsiteY1" fmla="*/ 61913 h 61913"/>
                    <a:gd name="connsiteX2" fmla="*/ 776288 w 2214563"/>
                    <a:gd name="connsiteY2" fmla="*/ 0 h 61913"/>
                    <a:gd name="connsiteX3" fmla="*/ 1362075 w 2214563"/>
                    <a:gd name="connsiteY3" fmla="*/ 0 h 61913"/>
                    <a:gd name="connsiteX4" fmla="*/ 1457325 w 2214563"/>
                    <a:gd name="connsiteY4" fmla="*/ 57150 h 61913"/>
                    <a:gd name="connsiteX5" fmla="*/ 2214563 w 2214563"/>
                    <a:gd name="connsiteY5" fmla="*/ 57150 h 6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4563" h="61913">
                      <a:moveTo>
                        <a:pt x="0" y="57150"/>
                      </a:moveTo>
                      <a:lnTo>
                        <a:pt x="690563" y="61913"/>
                      </a:lnTo>
                      <a:lnTo>
                        <a:pt x="776288" y="0"/>
                      </a:lnTo>
                      <a:lnTo>
                        <a:pt x="1362075" y="0"/>
                      </a:lnTo>
                      <a:lnTo>
                        <a:pt x="1457325" y="57150"/>
                      </a:lnTo>
                      <a:lnTo>
                        <a:pt x="2214563" y="5715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reeform 20"/>
                <p:cNvSpPr/>
                <p:nvPr/>
              </p:nvSpPr>
              <p:spPr>
                <a:xfrm flipV="1">
                  <a:off x="1919288" y="1590675"/>
                  <a:ext cx="2214563" cy="61913"/>
                </a:xfrm>
                <a:custGeom>
                  <a:avLst/>
                  <a:gdLst>
                    <a:gd name="connsiteX0" fmla="*/ 0 w 2214563"/>
                    <a:gd name="connsiteY0" fmla="*/ 57150 h 61913"/>
                    <a:gd name="connsiteX1" fmla="*/ 690563 w 2214563"/>
                    <a:gd name="connsiteY1" fmla="*/ 61913 h 61913"/>
                    <a:gd name="connsiteX2" fmla="*/ 776288 w 2214563"/>
                    <a:gd name="connsiteY2" fmla="*/ 0 h 61913"/>
                    <a:gd name="connsiteX3" fmla="*/ 1362075 w 2214563"/>
                    <a:gd name="connsiteY3" fmla="*/ 0 h 61913"/>
                    <a:gd name="connsiteX4" fmla="*/ 1457325 w 2214563"/>
                    <a:gd name="connsiteY4" fmla="*/ 57150 h 61913"/>
                    <a:gd name="connsiteX5" fmla="*/ 2214563 w 2214563"/>
                    <a:gd name="connsiteY5" fmla="*/ 57150 h 6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4563" h="61913">
                      <a:moveTo>
                        <a:pt x="0" y="57150"/>
                      </a:moveTo>
                      <a:lnTo>
                        <a:pt x="690563" y="61913"/>
                      </a:lnTo>
                      <a:lnTo>
                        <a:pt x="776288" y="0"/>
                      </a:lnTo>
                      <a:lnTo>
                        <a:pt x="1362075" y="0"/>
                      </a:lnTo>
                      <a:lnTo>
                        <a:pt x="1457325" y="57150"/>
                      </a:lnTo>
                      <a:lnTo>
                        <a:pt x="2214563" y="5715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22" name="Rectangle 21"/>
            <p:cNvSpPr/>
            <p:nvPr/>
          </p:nvSpPr>
          <p:spPr>
            <a:xfrm>
              <a:off x="3805357" y="2407566"/>
              <a:ext cx="389745" cy="83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3824372" y="2713976"/>
              <a:ext cx="1314760" cy="26392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785968" y="2684850"/>
              <a:ext cx="1462516" cy="254361"/>
            </a:xfrm>
            <a:prstGeom prst="rect">
              <a:avLst/>
            </a:prstGeom>
            <a:noFill/>
          </p:spPr>
          <p:txBody>
            <a:bodyPr wrap="none" rtlCol="0">
              <a:spAutoFit/>
            </a:bodyPr>
            <a:lstStyle/>
            <a:p>
              <a:r>
                <a:rPr lang="en-US" sz="1400" dirty="0" smtClean="0"/>
                <a:t>MDC Bias Control</a:t>
              </a:r>
              <a:endParaRPr lang="en-US" sz="1400" dirty="0"/>
            </a:p>
          </p:txBody>
        </p:sp>
        <p:sp>
          <p:nvSpPr>
            <p:cNvPr id="25" name="Freeform 24"/>
            <p:cNvSpPr/>
            <p:nvPr/>
          </p:nvSpPr>
          <p:spPr>
            <a:xfrm>
              <a:off x="4121241" y="2478078"/>
              <a:ext cx="117526" cy="231849"/>
            </a:xfrm>
            <a:custGeom>
              <a:avLst/>
              <a:gdLst>
                <a:gd name="connsiteX0" fmla="*/ 0 w 492369"/>
                <a:gd name="connsiteY0" fmla="*/ 0 h 257907"/>
                <a:gd name="connsiteX1" fmla="*/ 492369 w 492369"/>
                <a:gd name="connsiteY1" fmla="*/ 0 h 257907"/>
                <a:gd name="connsiteX2" fmla="*/ 480646 w 492369"/>
                <a:gd name="connsiteY2" fmla="*/ 257907 h 257907"/>
                <a:gd name="connsiteX3" fmla="*/ 480646 w 492369"/>
                <a:gd name="connsiteY3" fmla="*/ 257907 h 257907"/>
              </a:gdLst>
              <a:ahLst/>
              <a:cxnLst>
                <a:cxn ang="0">
                  <a:pos x="connsiteX0" y="connsiteY0"/>
                </a:cxn>
                <a:cxn ang="0">
                  <a:pos x="connsiteX1" y="connsiteY1"/>
                </a:cxn>
                <a:cxn ang="0">
                  <a:pos x="connsiteX2" y="connsiteY2"/>
                </a:cxn>
                <a:cxn ang="0">
                  <a:pos x="connsiteX3" y="connsiteY3"/>
                </a:cxn>
              </a:cxnLst>
              <a:rect l="l" t="t" r="r" b="b"/>
              <a:pathLst>
                <a:path w="492369" h="257907">
                  <a:moveTo>
                    <a:pt x="0" y="0"/>
                  </a:moveTo>
                  <a:lnTo>
                    <a:pt x="492369" y="0"/>
                  </a:lnTo>
                  <a:lnTo>
                    <a:pt x="480646" y="257907"/>
                  </a:lnTo>
                  <a:lnTo>
                    <a:pt x="480646" y="257907"/>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p:nvPr/>
          </p:nvSpPr>
          <p:spPr>
            <a:xfrm>
              <a:off x="3590686" y="2581045"/>
              <a:ext cx="224197" cy="241830"/>
            </a:xfrm>
            <a:custGeom>
              <a:avLst/>
              <a:gdLst>
                <a:gd name="connsiteX0" fmla="*/ 855785 w 855785"/>
                <a:gd name="connsiteY0" fmla="*/ 257908 h 257908"/>
                <a:gd name="connsiteX1" fmla="*/ 0 w 855785"/>
                <a:gd name="connsiteY1" fmla="*/ 246185 h 257908"/>
                <a:gd name="connsiteX2" fmla="*/ 0 w 855785"/>
                <a:gd name="connsiteY2" fmla="*/ 0 h 257908"/>
              </a:gdLst>
              <a:ahLst/>
              <a:cxnLst>
                <a:cxn ang="0">
                  <a:pos x="connsiteX0" y="connsiteY0"/>
                </a:cxn>
                <a:cxn ang="0">
                  <a:pos x="connsiteX1" y="connsiteY1"/>
                </a:cxn>
                <a:cxn ang="0">
                  <a:pos x="connsiteX2" y="connsiteY2"/>
                </a:cxn>
              </a:cxnLst>
              <a:rect l="l" t="t" r="r" b="b"/>
              <a:pathLst>
                <a:path w="855785" h="257908">
                  <a:moveTo>
                    <a:pt x="855785" y="257908"/>
                  </a:moveTo>
                  <a:lnTo>
                    <a:pt x="0" y="246185"/>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p:cNvSpPr/>
            <p:nvPr/>
          </p:nvSpPr>
          <p:spPr>
            <a:xfrm rot="16200000">
              <a:off x="3017762" y="3042021"/>
              <a:ext cx="581159" cy="5689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2912424" y="2672861"/>
              <a:ext cx="125470" cy="649775"/>
            </a:xfrm>
            <a:custGeom>
              <a:avLst/>
              <a:gdLst>
                <a:gd name="connsiteX0" fmla="*/ 410308 w 410308"/>
                <a:gd name="connsiteY0" fmla="*/ 633046 h 633046"/>
                <a:gd name="connsiteX1" fmla="*/ 0 w 410308"/>
                <a:gd name="connsiteY1" fmla="*/ 633046 h 633046"/>
                <a:gd name="connsiteX2" fmla="*/ 0 w 410308"/>
                <a:gd name="connsiteY2" fmla="*/ 0 h 633046"/>
              </a:gdLst>
              <a:ahLst/>
              <a:cxnLst>
                <a:cxn ang="0">
                  <a:pos x="connsiteX0" y="connsiteY0"/>
                </a:cxn>
                <a:cxn ang="0">
                  <a:pos x="connsiteX1" y="connsiteY1"/>
                </a:cxn>
                <a:cxn ang="0">
                  <a:pos x="connsiteX2" y="connsiteY2"/>
                </a:cxn>
              </a:cxnLst>
              <a:rect l="l" t="t" r="r" b="b"/>
              <a:pathLst>
                <a:path w="410308" h="633046">
                  <a:moveTo>
                    <a:pt x="410308" y="633046"/>
                  </a:moveTo>
                  <a:lnTo>
                    <a:pt x="0" y="633046"/>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4260135" y="3367097"/>
              <a:ext cx="1304640" cy="335847"/>
              <a:chOff x="5780617" y="1457705"/>
              <a:chExt cx="1304640" cy="335847"/>
            </a:xfrm>
          </p:grpSpPr>
          <p:sp>
            <p:nvSpPr>
              <p:cNvPr id="30" name="Rounded Rectangle 29"/>
              <p:cNvSpPr/>
              <p:nvPr/>
            </p:nvSpPr>
            <p:spPr>
              <a:xfrm>
                <a:off x="5780617" y="1457705"/>
                <a:ext cx="1304640" cy="33584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1" name="TextBox 30"/>
              <p:cNvSpPr txBox="1"/>
              <p:nvPr/>
            </p:nvSpPr>
            <p:spPr>
              <a:xfrm>
                <a:off x="5822091" y="1485775"/>
                <a:ext cx="1263166" cy="307777"/>
              </a:xfrm>
              <a:prstGeom prst="rect">
                <a:avLst/>
              </a:prstGeom>
              <a:noFill/>
            </p:spPr>
            <p:txBody>
              <a:bodyPr wrap="none" rtlCol="0">
                <a:spAutoFit/>
              </a:bodyPr>
              <a:lstStyle/>
              <a:p>
                <a:r>
                  <a:rPr lang="en-US" sz="1400" dirty="0" smtClean="0"/>
                  <a:t>DA12000 AWG</a:t>
                </a:r>
                <a:endParaRPr lang="en-US" sz="1400" dirty="0"/>
              </a:p>
            </p:txBody>
          </p:sp>
        </p:grpSp>
        <p:cxnSp>
          <p:nvCxnSpPr>
            <p:cNvPr id="32" name="Straight Arrow Connector 31"/>
            <p:cNvCxnSpPr>
              <a:endCxn id="27" idx="3"/>
            </p:cNvCxnSpPr>
            <p:nvPr/>
          </p:nvCxnSpPr>
          <p:spPr>
            <a:xfrm flipH="1">
              <a:off x="3592824" y="3322636"/>
              <a:ext cx="193144" cy="3867"/>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872840" y="2796128"/>
              <a:ext cx="827471" cy="338554"/>
            </a:xfrm>
            <a:prstGeom prst="rect">
              <a:avLst/>
            </a:prstGeom>
            <a:noFill/>
          </p:spPr>
          <p:txBody>
            <a:bodyPr wrap="none" rtlCol="0">
              <a:spAutoFit/>
            </a:bodyPr>
            <a:lstStyle/>
            <a:p>
              <a:r>
                <a:rPr lang="en-US" sz="1600" dirty="0" smtClean="0"/>
                <a:t>RF Amp</a:t>
              </a:r>
              <a:endParaRPr lang="en-US" sz="1600" dirty="0"/>
            </a:p>
          </p:txBody>
        </p:sp>
        <p:sp>
          <p:nvSpPr>
            <p:cNvPr id="34" name="TextBox 33"/>
            <p:cNvSpPr txBox="1"/>
            <p:nvPr/>
          </p:nvSpPr>
          <p:spPr>
            <a:xfrm>
              <a:off x="774523" y="2259250"/>
              <a:ext cx="643125" cy="305233"/>
            </a:xfrm>
            <a:prstGeom prst="rect">
              <a:avLst/>
            </a:prstGeom>
            <a:noFill/>
          </p:spPr>
          <p:txBody>
            <a:bodyPr wrap="none" rtlCol="0">
              <a:spAutoFit/>
            </a:bodyPr>
            <a:lstStyle/>
            <a:p>
              <a:r>
                <a:rPr lang="en-US" dirty="0" smtClean="0"/>
                <a:t>Seed</a:t>
              </a:r>
              <a:endParaRPr lang="en-US" dirty="0"/>
            </a:p>
          </p:txBody>
        </p:sp>
        <p:sp>
          <p:nvSpPr>
            <p:cNvPr id="35" name="TextBox 34"/>
            <p:cNvSpPr txBox="1"/>
            <p:nvPr/>
          </p:nvSpPr>
          <p:spPr>
            <a:xfrm>
              <a:off x="2860563" y="2067574"/>
              <a:ext cx="965136" cy="254361"/>
            </a:xfrm>
            <a:prstGeom prst="rect">
              <a:avLst/>
            </a:prstGeom>
            <a:noFill/>
          </p:spPr>
          <p:txBody>
            <a:bodyPr wrap="none" rtlCol="0">
              <a:spAutoFit/>
            </a:bodyPr>
            <a:lstStyle/>
            <a:p>
              <a:r>
                <a:rPr lang="en-US" sz="1400" dirty="0" smtClean="0"/>
                <a:t>Modulator</a:t>
              </a:r>
              <a:endParaRPr lang="en-US" sz="1400" dirty="0"/>
            </a:p>
          </p:txBody>
        </p:sp>
        <p:grpSp>
          <p:nvGrpSpPr>
            <p:cNvPr id="36" name="Group 35"/>
            <p:cNvGrpSpPr/>
            <p:nvPr/>
          </p:nvGrpSpPr>
          <p:grpSpPr>
            <a:xfrm>
              <a:off x="4640318" y="3778016"/>
              <a:ext cx="1942560" cy="307777"/>
              <a:chOff x="6309371" y="1974289"/>
              <a:chExt cx="1942560" cy="307777"/>
            </a:xfrm>
          </p:grpSpPr>
          <p:sp>
            <p:nvSpPr>
              <p:cNvPr id="37" name="TextBox 36"/>
              <p:cNvSpPr txBox="1"/>
              <p:nvPr/>
            </p:nvSpPr>
            <p:spPr>
              <a:xfrm>
                <a:off x="6494399" y="1974289"/>
                <a:ext cx="1757532" cy="307777"/>
              </a:xfrm>
              <a:prstGeom prst="rect">
                <a:avLst/>
              </a:prstGeom>
              <a:noFill/>
              <a:ln>
                <a:noFill/>
              </a:ln>
            </p:spPr>
            <p:txBody>
              <a:bodyPr wrap="none" rtlCol="0">
                <a:spAutoFit/>
              </a:bodyPr>
              <a:lstStyle/>
              <a:p>
                <a:r>
                  <a:rPr lang="en-US" sz="1400" dirty="0" smtClean="0"/>
                  <a:t>Ext. clock sync to RFQ</a:t>
                </a:r>
                <a:endParaRPr lang="en-US" sz="1400" dirty="0"/>
              </a:p>
            </p:txBody>
          </p:sp>
          <p:sp>
            <p:nvSpPr>
              <p:cNvPr id="38" name="Rounded Rectangle 37"/>
              <p:cNvSpPr/>
              <p:nvPr/>
            </p:nvSpPr>
            <p:spPr>
              <a:xfrm>
                <a:off x="6309371" y="2022512"/>
                <a:ext cx="1942560" cy="2215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38"/>
            <p:cNvSpPr/>
            <p:nvPr/>
          </p:nvSpPr>
          <p:spPr>
            <a:xfrm>
              <a:off x="4394133" y="3693482"/>
              <a:ext cx="246185" cy="234462"/>
            </a:xfrm>
            <a:custGeom>
              <a:avLst/>
              <a:gdLst>
                <a:gd name="connsiteX0" fmla="*/ 246185 w 246185"/>
                <a:gd name="connsiteY0" fmla="*/ 234462 h 234462"/>
                <a:gd name="connsiteX1" fmla="*/ 246185 w 246185"/>
                <a:gd name="connsiteY1" fmla="*/ 234462 h 234462"/>
                <a:gd name="connsiteX2" fmla="*/ 0 w 246185"/>
                <a:gd name="connsiteY2" fmla="*/ 234462 h 234462"/>
                <a:gd name="connsiteX3" fmla="*/ 0 w 246185"/>
                <a:gd name="connsiteY3" fmla="*/ 0 h 234462"/>
              </a:gdLst>
              <a:ahLst/>
              <a:cxnLst>
                <a:cxn ang="0">
                  <a:pos x="connsiteX0" y="connsiteY0"/>
                </a:cxn>
                <a:cxn ang="0">
                  <a:pos x="connsiteX1" y="connsiteY1"/>
                </a:cxn>
                <a:cxn ang="0">
                  <a:pos x="connsiteX2" y="connsiteY2"/>
                </a:cxn>
                <a:cxn ang="0">
                  <a:pos x="connsiteX3" y="connsiteY3"/>
                </a:cxn>
              </a:cxnLst>
              <a:rect l="l" t="t" r="r" b="b"/>
              <a:pathLst>
                <a:path w="246185" h="234462">
                  <a:moveTo>
                    <a:pt x="246185" y="234462"/>
                  </a:moveTo>
                  <a:lnTo>
                    <a:pt x="246185" y="234462"/>
                  </a:lnTo>
                  <a:lnTo>
                    <a:pt x="0" y="234462"/>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453706" y="2109808"/>
              <a:ext cx="1345223" cy="65659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672162" y="2773493"/>
              <a:ext cx="885179" cy="305233"/>
            </a:xfrm>
            <a:prstGeom prst="rect">
              <a:avLst/>
            </a:prstGeom>
            <a:noFill/>
          </p:spPr>
          <p:txBody>
            <a:bodyPr wrap="none" rtlCol="0">
              <a:spAutoFit/>
            </a:bodyPr>
            <a:lstStyle/>
            <a:p>
              <a:r>
                <a:rPr lang="en-US" dirty="0" smtClean="0"/>
                <a:t>VDRIVE</a:t>
              </a:r>
              <a:endParaRPr lang="en-US" dirty="0"/>
            </a:p>
          </p:txBody>
        </p:sp>
        <p:sp>
          <p:nvSpPr>
            <p:cNvPr id="42" name="TextBox 41"/>
            <p:cNvSpPr txBox="1"/>
            <p:nvPr/>
          </p:nvSpPr>
          <p:spPr>
            <a:xfrm>
              <a:off x="404748" y="3872424"/>
              <a:ext cx="866904" cy="228925"/>
            </a:xfrm>
            <a:prstGeom prst="rect">
              <a:avLst/>
            </a:prstGeom>
            <a:noFill/>
          </p:spPr>
          <p:txBody>
            <a:bodyPr wrap="none" rtlCol="0">
              <a:spAutoFit/>
            </a:bodyPr>
            <a:lstStyle/>
            <a:p>
              <a:r>
                <a:rPr lang="en-US" sz="1200" b="1" dirty="0" smtClean="0">
                  <a:solidFill>
                    <a:schemeClr val="accent2"/>
                  </a:solidFill>
                </a:rPr>
                <a:t>Fermi OPG</a:t>
              </a:r>
              <a:endParaRPr lang="en-US" sz="1200" b="1" dirty="0">
                <a:solidFill>
                  <a:schemeClr val="accent2"/>
                </a:solidFill>
              </a:endParaRPr>
            </a:p>
          </p:txBody>
        </p:sp>
        <p:grpSp>
          <p:nvGrpSpPr>
            <p:cNvPr id="43" name="Group 42"/>
            <p:cNvGrpSpPr/>
            <p:nvPr/>
          </p:nvGrpSpPr>
          <p:grpSpPr>
            <a:xfrm>
              <a:off x="4256556" y="3078726"/>
              <a:ext cx="1311798" cy="307777"/>
              <a:chOff x="5843167" y="795975"/>
              <a:chExt cx="1311798" cy="307777"/>
            </a:xfrm>
          </p:grpSpPr>
          <p:sp>
            <p:nvSpPr>
              <p:cNvPr id="44" name="TextBox 43"/>
              <p:cNvSpPr txBox="1"/>
              <p:nvPr/>
            </p:nvSpPr>
            <p:spPr>
              <a:xfrm>
                <a:off x="5859609" y="795975"/>
                <a:ext cx="1295355" cy="307777"/>
              </a:xfrm>
              <a:prstGeom prst="rect">
                <a:avLst/>
              </a:prstGeom>
              <a:noFill/>
            </p:spPr>
            <p:txBody>
              <a:bodyPr wrap="none" rtlCol="0">
                <a:spAutoFit/>
              </a:bodyPr>
              <a:lstStyle/>
              <a:p>
                <a:r>
                  <a:rPr lang="en-US" sz="1400" dirty="0" err="1" smtClean="0"/>
                  <a:t>Osc</a:t>
                </a:r>
                <a:r>
                  <a:rPr lang="en-US" sz="1400" dirty="0" smtClean="0"/>
                  <a:t>. Keep Alive</a:t>
                </a:r>
                <a:endParaRPr lang="en-US" sz="1400" dirty="0"/>
              </a:p>
            </p:txBody>
          </p:sp>
          <p:sp>
            <p:nvSpPr>
              <p:cNvPr id="45" name="Rounded Rectangle 44"/>
              <p:cNvSpPr/>
              <p:nvPr/>
            </p:nvSpPr>
            <p:spPr>
              <a:xfrm>
                <a:off x="5843167" y="807844"/>
                <a:ext cx="1311798" cy="24768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3762324" y="3159767"/>
              <a:ext cx="262053" cy="36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Elbow Connector 46"/>
            <p:cNvCxnSpPr/>
            <p:nvPr/>
          </p:nvCxnSpPr>
          <p:spPr>
            <a:xfrm rot="10800000">
              <a:off x="4009125" y="3410349"/>
              <a:ext cx="259621" cy="12739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10800000" flipV="1">
              <a:off x="3922477" y="3199543"/>
              <a:ext cx="350520" cy="15060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nvGrpSpPr>
            <p:cNvPr id="52" name="Group 51"/>
            <p:cNvGrpSpPr/>
            <p:nvPr/>
          </p:nvGrpSpPr>
          <p:grpSpPr>
            <a:xfrm>
              <a:off x="1723506" y="2416902"/>
              <a:ext cx="792480" cy="207562"/>
              <a:chOff x="2236470" y="1785068"/>
              <a:chExt cx="792480" cy="207562"/>
            </a:xfrm>
          </p:grpSpPr>
          <p:sp>
            <p:nvSpPr>
              <p:cNvPr id="49" name="Rectangle 48"/>
              <p:cNvSpPr/>
              <p:nvPr/>
            </p:nvSpPr>
            <p:spPr>
              <a:xfrm>
                <a:off x="2426876" y="1785068"/>
                <a:ext cx="329420" cy="6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p:nvPr/>
            </p:nvSpPr>
            <p:spPr>
              <a:xfrm>
                <a:off x="2586990" y="1821180"/>
                <a:ext cx="350520" cy="171450"/>
              </a:xfrm>
              <a:custGeom>
                <a:avLst/>
                <a:gdLst>
                  <a:gd name="connsiteX0" fmla="*/ 0 w 350520"/>
                  <a:gd name="connsiteY0" fmla="*/ 0 h 171450"/>
                  <a:gd name="connsiteX1" fmla="*/ 167640 w 350520"/>
                  <a:gd name="connsiteY1" fmla="*/ 7620 h 171450"/>
                  <a:gd name="connsiteX2" fmla="*/ 350520 w 350520"/>
                  <a:gd name="connsiteY2" fmla="*/ 171450 h 171450"/>
                </a:gdLst>
                <a:ahLst/>
                <a:cxnLst>
                  <a:cxn ang="0">
                    <a:pos x="connsiteX0" y="connsiteY0"/>
                  </a:cxn>
                  <a:cxn ang="0">
                    <a:pos x="connsiteX1" y="connsiteY1"/>
                  </a:cxn>
                  <a:cxn ang="0">
                    <a:pos x="connsiteX2" y="connsiteY2"/>
                  </a:cxn>
                </a:cxnLst>
                <a:rect l="l" t="t" r="r" b="b"/>
                <a:pathLst>
                  <a:path w="350520" h="171450">
                    <a:moveTo>
                      <a:pt x="0" y="0"/>
                    </a:moveTo>
                    <a:lnTo>
                      <a:pt x="167640" y="7620"/>
                    </a:lnTo>
                    <a:lnTo>
                      <a:pt x="350520" y="1714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2236470" y="1821180"/>
                <a:ext cx="792480" cy="3810"/>
              </a:xfrm>
              <a:custGeom>
                <a:avLst/>
                <a:gdLst>
                  <a:gd name="connsiteX0" fmla="*/ 0 w 792480"/>
                  <a:gd name="connsiteY0" fmla="*/ 0 h 3810"/>
                  <a:gd name="connsiteX1" fmla="*/ 792480 w 792480"/>
                  <a:gd name="connsiteY1" fmla="*/ 3810 h 3810"/>
                </a:gdLst>
                <a:ahLst/>
                <a:cxnLst>
                  <a:cxn ang="0">
                    <a:pos x="connsiteX0" y="connsiteY0"/>
                  </a:cxn>
                  <a:cxn ang="0">
                    <a:pos x="connsiteX1" y="connsiteY1"/>
                  </a:cxn>
                </a:cxnLst>
                <a:rect l="l" t="t" r="r" b="b"/>
                <a:pathLst>
                  <a:path w="792480" h="3810">
                    <a:moveTo>
                      <a:pt x="0" y="0"/>
                    </a:moveTo>
                    <a:lnTo>
                      <a:pt x="792480" y="381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flipV="1">
              <a:off x="4200890" y="2289796"/>
              <a:ext cx="792480" cy="207562"/>
              <a:chOff x="2236470" y="1785068"/>
              <a:chExt cx="792480" cy="207562"/>
            </a:xfrm>
          </p:grpSpPr>
          <p:sp>
            <p:nvSpPr>
              <p:cNvPr id="54" name="Rectangle 53"/>
              <p:cNvSpPr/>
              <p:nvPr/>
            </p:nvSpPr>
            <p:spPr>
              <a:xfrm>
                <a:off x="2426876" y="1785068"/>
                <a:ext cx="329420" cy="6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a:off x="2586990" y="1821180"/>
                <a:ext cx="350520" cy="171450"/>
              </a:xfrm>
              <a:custGeom>
                <a:avLst/>
                <a:gdLst>
                  <a:gd name="connsiteX0" fmla="*/ 0 w 350520"/>
                  <a:gd name="connsiteY0" fmla="*/ 0 h 171450"/>
                  <a:gd name="connsiteX1" fmla="*/ 167640 w 350520"/>
                  <a:gd name="connsiteY1" fmla="*/ 7620 h 171450"/>
                  <a:gd name="connsiteX2" fmla="*/ 350520 w 350520"/>
                  <a:gd name="connsiteY2" fmla="*/ 171450 h 171450"/>
                </a:gdLst>
                <a:ahLst/>
                <a:cxnLst>
                  <a:cxn ang="0">
                    <a:pos x="connsiteX0" y="connsiteY0"/>
                  </a:cxn>
                  <a:cxn ang="0">
                    <a:pos x="connsiteX1" y="connsiteY1"/>
                  </a:cxn>
                  <a:cxn ang="0">
                    <a:pos x="connsiteX2" y="connsiteY2"/>
                  </a:cxn>
                </a:cxnLst>
                <a:rect l="l" t="t" r="r" b="b"/>
                <a:pathLst>
                  <a:path w="350520" h="171450">
                    <a:moveTo>
                      <a:pt x="0" y="0"/>
                    </a:moveTo>
                    <a:lnTo>
                      <a:pt x="167640" y="7620"/>
                    </a:lnTo>
                    <a:lnTo>
                      <a:pt x="350520" y="1714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2236470" y="1821180"/>
                <a:ext cx="792480" cy="3810"/>
              </a:xfrm>
              <a:custGeom>
                <a:avLst/>
                <a:gdLst>
                  <a:gd name="connsiteX0" fmla="*/ 0 w 792480"/>
                  <a:gd name="connsiteY0" fmla="*/ 0 h 3810"/>
                  <a:gd name="connsiteX1" fmla="*/ 792480 w 792480"/>
                  <a:gd name="connsiteY1" fmla="*/ 3810 h 3810"/>
                </a:gdLst>
                <a:ahLst/>
                <a:cxnLst>
                  <a:cxn ang="0">
                    <a:pos x="connsiteX0" y="connsiteY0"/>
                  </a:cxn>
                  <a:cxn ang="0">
                    <a:pos x="connsiteX1" y="connsiteY1"/>
                  </a:cxn>
                </a:cxnLst>
                <a:rect l="l" t="t" r="r" b="b"/>
                <a:pathLst>
                  <a:path w="792480" h="3810">
                    <a:moveTo>
                      <a:pt x="0" y="0"/>
                    </a:moveTo>
                    <a:lnTo>
                      <a:pt x="792480" y="381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Rounded Rectangle 61"/>
            <p:cNvSpPr/>
            <p:nvPr/>
          </p:nvSpPr>
          <p:spPr>
            <a:xfrm>
              <a:off x="5669022" y="3419100"/>
              <a:ext cx="1291848" cy="2215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5761536" y="3364238"/>
              <a:ext cx="1166986" cy="307777"/>
            </a:xfrm>
            <a:prstGeom prst="rect">
              <a:avLst/>
            </a:prstGeom>
            <a:noFill/>
            <a:ln>
              <a:noFill/>
            </a:ln>
          </p:spPr>
          <p:txBody>
            <a:bodyPr wrap="none" rtlCol="0">
              <a:spAutoFit/>
            </a:bodyPr>
            <a:lstStyle/>
            <a:p>
              <a:r>
                <a:rPr lang="en-US" sz="1400" dirty="0" smtClean="0"/>
                <a:t>Notch Trigger</a:t>
              </a:r>
              <a:endParaRPr lang="en-US" sz="1400" dirty="0"/>
            </a:p>
          </p:txBody>
        </p:sp>
        <p:sp>
          <p:nvSpPr>
            <p:cNvPr id="64" name="Freeform 63"/>
            <p:cNvSpPr/>
            <p:nvPr/>
          </p:nvSpPr>
          <p:spPr>
            <a:xfrm rot="16200000">
              <a:off x="5646163" y="3398819"/>
              <a:ext cx="45719" cy="231696"/>
            </a:xfrm>
            <a:custGeom>
              <a:avLst/>
              <a:gdLst>
                <a:gd name="connsiteX0" fmla="*/ 246185 w 246185"/>
                <a:gd name="connsiteY0" fmla="*/ 234462 h 234462"/>
                <a:gd name="connsiteX1" fmla="*/ 246185 w 246185"/>
                <a:gd name="connsiteY1" fmla="*/ 234462 h 234462"/>
                <a:gd name="connsiteX2" fmla="*/ 0 w 246185"/>
                <a:gd name="connsiteY2" fmla="*/ 234462 h 234462"/>
                <a:gd name="connsiteX3" fmla="*/ 0 w 246185"/>
                <a:gd name="connsiteY3" fmla="*/ 0 h 234462"/>
              </a:gdLst>
              <a:ahLst/>
              <a:cxnLst>
                <a:cxn ang="0">
                  <a:pos x="connsiteX0" y="connsiteY0"/>
                </a:cxn>
                <a:cxn ang="0">
                  <a:pos x="connsiteX1" y="connsiteY1"/>
                </a:cxn>
                <a:cxn ang="0">
                  <a:pos x="connsiteX2" y="connsiteY2"/>
                </a:cxn>
                <a:cxn ang="0">
                  <a:pos x="connsiteX3" y="connsiteY3"/>
                </a:cxn>
              </a:cxnLst>
              <a:rect l="l" t="t" r="r" b="b"/>
              <a:pathLst>
                <a:path w="246185" h="234462">
                  <a:moveTo>
                    <a:pt x="246185" y="234462"/>
                  </a:moveTo>
                  <a:lnTo>
                    <a:pt x="246185" y="234462"/>
                  </a:lnTo>
                  <a:lnTo>
                    <a:pt x="0" y="234462"/>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4964478" y="2303713"/>
              <a:ext cx="2436757" cy="307777"/>
            </a:xfrm>
            <a:prstGeom prst="rect">
              <a:avLst/>
            </a:prstGeom>
            <a:noFill/>
          </p:spPr>
          <p:txBody>
            <a:bodyPr wrap="none" rtlCol="0">
              <a:spAutoFit/>
            </a:bodyPr>
            <a:lstStyle/>
            <a:p>
              <a:r>
                <a:rPr lang="en-US" sz="1400" dirty="0" smtClean="0"/>
                <a:t>Pulse output to amplifier chain</a:t>
              </a:r>
              <a:endParaRPr lang="en-US" sz="1400" dirty="0"/>
            </a:p>
          </p:txBody>
        </p:sp>
        <p:sp>
          <p:nvSpPr>
            <p:cNvPr id="66" name="TextBox 65"/>
            <p:cNvSpPr txBox="1"/>
            <p:nvPr/>
          </p:nvSpPr>
          <p:spPr>
            <a:xfrm>
              <a:off x="4345579" y="2190710"/>
              <a:ext cx="461986" cy="276999"/>
            </a:xfrm>
            <a:prstGeom prst="rect">
              <a:avLst/>
            </a:prstGeom>
            <a:noFill/>
          </p:spPr>
          <p:txBody>
            <a:bodyPr wrap="none" rtlCol="0">
              <a:spAutoFit/>
            </a:bodyPr>
            <a:lstStyle/>
            <a:p>
              <a:r>
                <a:rPr lang="en-US" sz="1200" dirty="0" smtClean="0"/>
                <a:t>99:1</a:t>
              </a:r>
              <a:endParaRPr lang="en-US" sz="1200" dirty="0"/>
            </a:p>
          </p:txBody>
        </p:sp>
        <p:sp>
          <p:nvSpPr>
            <p:cNvPr id="67" name="TextBox 66"/>
            <p:cNvSpPr txBox="1"/>
            <p:nvPr/>
          </p:nvSpPr>
          <p:spPr>
            <a:xfrm>
              <a:off x="3752668" y="2188637"/>
              <a:ext cx="461986" cy="276999"/>
            </a:xfrm>
            <a:prstGeom prst="rect">
              <a:avLst/>
            </a:prstGeom>
            <a:noFill/>
          </p:spPr>
          <p:txBody>
            <a:bodyPr wrap="none" rtlCol="0">
              <a:spAutoFit/>
            </a:bodyPr>
            <a:lstStyle/>
            <a:p>
              <a:r>
                <a:rPr lang="en-US" sz="1200" dirty="0" smtClean="0"/>
                <a:t>95:5</a:t>
              </a:r>
              <a:endParaRPr lang="en-US" sz="1200" dirty="0"/>
            </a:p>
          </p:txBody>
        </p:sp>
        <p:sp>
          <p:nvSpPr>
            <p:cNvPr id="68" name="TextBox 67"/>
            <p:cNvSpPr txBox="1"/>
            <p:nvPr/>
          </p:nvSpPr>
          <p:spPr>
            <a:xfrm>
              <a:off x="1885909" y="2165213"/>
              <a:ext cx="461986" cy="276999"/>
            </a:xfrm>
            <a:prstGeom prst="rect">
              <a:avLst/>
            </a:prstGeom>
            <a:noFill/>
          </p:spPr>
          <p:txBody>
            <a:bodyPr wrap="none" rtlCol="0">
              <a:spAutoFit/>
            </a:bodyPr>
            <a:lstStyle/>
            <a:p>
              <a:r>
                <a:rPr lang="en-US" sz="1200" dirty="0" smtClean="0"/>
                <a:t>99:1</a:t>
              </a:r>
              <a:endParaRPr lang="en-US" sz="1200" dirty="0"/>
            </a:p>
          </p:txBody>
        </p:sp>
      </p:grpSp>
      <p:sp>
        <p:nvSpPr>
          <p:cNvPr id="71" name="Rectangle 70"/>
          <p:cNvSpPr/>
          <p:nvPr/>
        </p:nvSpPr>
        <p:spPr>
          <a:xfrm>
            <a:off x="1533297" y="3117572"/>
            <a:ext cx="8465813" cy="231331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19"/>
          <p:cNvGrpSpPr/>
          <p:nvPr/>
        </p:nvGrpSpPr>
        <p:grpSpPr>
          <a:xfrm>
            <a:off x="2038964" y="3488516"/>
            <a:ext cx="1017638" cy="404260"/>
            <a:chOff x="840659" y="1737851"/>
            <a:chExt cx="1740309" cy="1047136"/>
          </a:xfrm>
        </p:grpSpPr>
        <p:cxnSp>
          <p:nvCxnSpPr>
            <p:cNvPr id="121" name="Straight Connector 120"/>
            <p:cNvCxnSpPr/>
            <p:nvPr/>
          </p:nvCxnSpPr>
          <p:spPr>
            <a:xfrm flipH="1">
              <a:off x="958646"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flipH="1">
              <a:off x="1052051"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H="1">
              <a:off x="1115961"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a:xfrm flipH="1">
              <a:off x="1194619"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1273278"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1351936" y="1737851"/>
              <a:ext cx="1" cy="1047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1445342" y="1737851"/>
              <a:ext cx="1" cy="1047136"/>
            </a:xfrm>
            <a:prstGeom prst="line">
              <a:avLst/>
            </a:prstGeom>
          </p:spPr>
          <p:style>
            <a:lnRef idx="1">
              <a:schemeClr val="accent1"/>
            </a:lnRef>
            <a:fillRef idx="0">
              <a:schemeClr val="accent1"/>
            </a:fillRef>
            <a:effectRef idx="0">
              <a:schemeClr val="accent1"/>
            </a:effectRef>
            <a:fontRef idx="minor">
              <a:schemeClr val="tx1"/>
            </a:fontRef>
          </p:style>
        </p:cxnSp>
        <p:sp>
          <p:nvSpPr>
            <p:cNvPr id="128" name="Isosceles Triangle 127"/>
            <p:cNvSpPr/>
            <p:nvPr/>
          </p:nvSpPr>
          <p:spPr>
            <a:xfrm rot="5400000">
              <a:off x="1939412" y="2036443"/>
              <a:ext cx="221226" cy="50144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9" name="Straight Connector 128"/>
            <p:cNvCxnSpPr/>
            <p:nvPr/>
          </p:nvCxnSpPr>
          <p:spPr>
            <a:xfrm flipV="1">
              <a:off x="2035278" y="2289482"/>
              <a:ext cx="545690" cy="737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0" name="Rectangle 129"/>
            <p:cNvSpPr/>
            <p:nvPr/>
          </p:nvSpPr>
          <p:spPr>
            <a:xfrm>
              <a:off x="840659" y="2036443"/>
              <a:ext cx="973393" cy="5014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39"/>
          <p:cNvGrpSpPr/>
          <p:nvPr/>
        </p:nvGrpSpPr>
        <p:grpSpPr>
          <a:xfrm>
            <a:off x="4718304" y="3621428"/>
            <a:ext cx="1380658" cy="309340"/>
            <a:chOff x="1976437" y="1887794"/>
            <a:chExt cx="2238376" cy="280219"/>
          </a:xfrm>
        </p:grpSpPr>
        <p:sp>
          <p:nvSpPr>
            <p:cNvPr id="116" name="Rectangle 115"/>
            <p:cNvSpPr/>
            <p:nvPr/>
          </p:nvSpPr>
          <p:spPr>
            <a:xfrm>
              <a:off x="2315497" y="1887794"/>
              <a:ext cx="1489587" cy="162232"/>
            </a:xfrm>
            <a:prstGeom prst="rect">
              <a:avLst/>
            </a:prstGeom>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2625213" y="2050026"/>
              <a:ext cx="88490" cy="117987"/>
            </a:xfrm>
            <a:prstGeom prst="rect">
              <a:avLst/>
            </a:prstGeom>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38"/>
            <p:cNvGrpSpPr/>
            <p:nvPr/>
          </p:nvGrpSpPr>
          <p:grpSpPr>
            <a:xfrm>
              <a:off x="1976437" y="1928813"/>
              <a:ext cx="2238376" cy="80963"/>
              <a:chOff x="1895475" y="1533525"/>
              <a:chExt cx="2238376" cy="119063"/>
            </a:xfrm>
          </p:grpSpPr>
          <p:sp>
            <p:nvSpPr>
              <p:cNvPr id="119" name="Freeform 118"/>
              <p:cNvSpPr/>
              <p:nvPr/>
            </p:nvSpPr>
            <p:spPr>
              <a:xfrm>
                <a:off x="1895475" y="1533525"/>
                <a:ext cx="2214563" cy="61913"/>
              </a:xfrm>
              <a:custGeom>
                <a:avLst/>
                <a:gdLst>
                  <a:gd name="connsiteX0" fmla="*/ 0 w 2214563"/>
                  <a:gd name="connsiteY0" fmla="*/ 57150 h 61913"/>
                  <a:gd name="connsiteX1" fmla="*/ 690563 w 2214563"/>
                  <a:gd name="connsiteY1" fmla="*/ 61913 h 61913"/>
                  <a:gd name="connsiteX2" fmla="*/ 776288 w 2214563"/>
                  <a:gd name="connsiteY2" fmla="*/ 0 h 61913"/>
                  <a:gd name="connsiteX3" fmla="*/ 1362075 w 2214563"/>
                  <a:gd name="connsiteY3" fmla="*/ 0 h 61913"/>
                  <a:gd name="connsiteX4" fmla="*/ 1457325 w 2214563"/>
                  <a:gd name="connsiteY4" fmla="*/ 57150 h 61913"/>
                  <a:gd name="connsiteX5" fmla="*/ 2214563 w 2214563"/>
                  <a:gd name="connsiteY5" fmla="*/ 57150 h 6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4563" h="61913">
                    <a:moveTo>
                      <a:pt x="0" y="57150"/>
                    </a:moveTo>
                    <a:lnTo>
                      <a:pt x="690563" y="61913"/>
                    </a:lnTo>
                    <a:lnTo>
                      <a:pt x="776288" y="0"/>
                    </a:lnTo>
                    <a:lnTo>
                      <a:pt x="1362075" y="0"/>
                    </a:lnTo>
                    <a:lnTo>
                      <a:pt x="1457325" y="57150"/>
                    </a:lnTo>
                    <a:lnTo>
                      <a:pt x="2214563" y="5715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Freeform 119"/>
              <p:cNvSpPr/>
              <p:nvPr/>
            </p:nvSpPr>
            <p:spPr>
              <a:xfrm flipV="1">
                <a:off x="1919288" y="1590675"/>
                <a:ext cx="2214563" cy="61913"/>
              </a:xfrm>
              <a:custGeom>
                <a:avLst/>
                <a:gdLst>
                  <a:gd name="connsiteX0" fmla="*/ 0 w 2214563"/>
                  <a:gd name="connsiteY0" fmla="*/ 57150 h 61913"/>
                  <a:gd name="connsiteX1" fmla="*/ 690563 w 2214563"/>
                  <a:gd name="connsiteY1" fmla="*/ 61913 h 61913"/>
                  <a:gd name="connsiteX2" fmla="*/ 776288 w 2214563"/>
                  <a:gd name="connsiteY2" fmla="*/ 0 h 61913"/>
                  <a:gd name="connsiteX3" fmla="*/ 1362075 w 2214563"/>
                  <a:gd name="connsiteY3" fmla="*/ 0 h 61913"/>
                  <a:gd name="connsiteX4" fmla="*/ 1457325 w 2214563"/>
                  <a:gd name="connsiteY4" fmla="*/ 57150 h 61913"/>
                  <a:gd name="connsiteX5" fmla="*/ 2214563 w 2214563"/>
                  <a:gd name="connsiteY5" fmla="*/ 57150 h 61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4563" h="61913">
                    <a:moveTo>
                      <a:pt x="0" y="57150"/>
                    </a:moveTo>
                    <a:lnTo>
                      <a:pt x="690563" y="61913"/>
                    </a:lnTo>
                    <a:lnTo>
                      <a:pt x="776288" y="0"/>
                    </a:lnTo>
                    <a:lnTo>
                      <a:pt x="1362075" y="0"/>
                    </a:lnTo>
                    <a:lnTo>
                      <a:pt x="1457325" y="57150"/>
                    </a:lnTo>
                    <a:lnTo>
                      <a:pt x="2214563" y="57150"/>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sp>
        <p:nvSpPr>
          <p:cNvPr id="74" name="Rectangle 73"/>
          <p:cNvSpPr/>
          <p:nvPr/>
        </p:nvSpPr>
        <p:spPr>
          <a:xfrm>
            <a:off x="6050994" y="3658880"/>
            <a:ext cx="389745" cy="837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6070009" y="3965290"/>
            <a:ext cx="1314760" cy="263929"/>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p:cNvSpPr txBox="1"/>
          <p:nvPr/>
        </p:nvSpPr>
        <p:spPr>
          <a:xfrm>
            <a:off x="6031605" y="3936164"/>
            <a:ext cx="1462516" cy="254361"/>
          </a:xfrm>
          <a:prstGeom prst="rect">
            <a:avLst/>
          </a:prstGeom>
          <a:noFill/>
        </p:spPr>
        <p:txBody>
          <a:bodyPr wrap="none" rtlCol="0">
            <a:spAutoFit/>
          </a:bodyPr>
          <a:lstStyle/>
          <a:p>
            <a:r>
              <a:rPr lang="en-US" sz="1400" dirty="0" smtClean="0"/>
              <a:t>MDC Bias Control</a:t>
            </a:r>
            <a:endParaRPr lang="en-US" sz="1400" dirty="0"/>
          </a:p>
        </p:txBody>
      </p:sp>
      <p:sp>
        <p:nvSpPr>
          <p:cNvPr id="77" name="Freeform 76"/>
          <p:cNvSpPr/>
          <p:nvPr/>
        </p:nvSpPr>
        <p:spPr>
          <a:xfrm>
            <a:off x="6366878" y="3729392"/>
            <a:ext cx="117526" cy="231849"/>
          </a:xfrm>
          <a:custGeom>
            <a:avLst/>
            <a:gdLst>
              <a:gd name="connsiteX0" fmla="*/ 0 w 492369"/>
              <a:gd name="connsiteY0" fmla="*/ 0 h 257907"/>
              <a:gd name="connsiteX1" fmla="*/ 492369 w 492369"/>
              <a:gd name="connsiteY1" fmla="*/ 0 h 257907"/>
              <a:gd name="connsiteX2" fmla="*/ 480646 w 492369"/>
              <a:gd name="connsiteY2" fmla="*/ 257907 h 257907"/>
              <a:gd name="connsiteX3" fmla="*/ 480646 w 492369"/>
              <a:gd name="connsiteY3" fmla="*/ 257907 h 257907"/>
            </a:gdLst>
            <a:ahLst/>
            <a:cxnLst>
              <a:cxn ang="0">
                <a:pos x="connsiteX0" y="connsiteY0"/>
              </a:cxn>
              <a:cxn ang="0">
                <a:pos x="connsiteX1" y="connsiteY1"/>
              </a:cxn>
              <a:cxn ang="0">
                <a:pos x="connsiteX2" y="connsiteY2"/>
              </a:cxn>
              <a:cxn ang="0">
                <a:pos x="connsiteX3" y="connsiteY3"/>
              </a:cxn>
            </a:cxnLst>
            <a:rect l="l" t="t" r="r" b="b"/>
            <a:pathLst>
              <a:path w="492369" h="257907">
                <a:moveTo>
                  <a:pt x="0" y="0"/>
                </a:moveTo>
                <a:lnTo>
                  <a:pt x="492369" y="0"/>
                </a:lnTo>
                <a:lnTo>
                  <a:pt x="480646" y="257907"/>
                </a:lnTo>
                <a:lnTo>
                  <a:pt x="480646" y="257907"/>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77"/>
          <p:cNvSpPr/>
          <p:nvPr/>
        </p:nvSpPr>
        <p:spPr>
          <a:xfrm>
            <a:off x="5836323" y="3832359"/>
            <a:ext cx="224197" cy="241830"/>
          </a:xfrm>
          <a:custGeom>
            <a:avLst/>
            <a:gdLst>
              <a:gd name="connsiteX0" fmla="*/ 855785 w 855785"/>
              <a:gd name="connsiteY0" fmla="*/ 257908 h 257908"/>
              <a:gd name="connsiteX1" fmla="*/ 0 w 855785"/>
              <a:gd name="connsiteY1" fmla="*/ 246185 h 257908"/>
              <a:gd name="connsiteX2" fmla="*/ 0 w 855785"/>
              <a:gd name="connsiteY2" fmla="*/ 0 h 257908"/>
            </a:gdLst>
            <a:ahLst/>
            <a:cxnLst>
              <a:cxn ang="0">
                <a:pos x="connsiteX0" y="connsiteY0"/>
              </a:cxn>
              <a:cxn ang="0">
                <a:pos x="connsiteX1" y="connsiteY1"/>
              </a:cxn>
              <a:cxn ang="0">
                <a:pos x="connsiteX2" y="connsiteY2"/>
              </a:cxn>
            </a:cxnLst>
            <a:rect l="l" t="t" r="r" b="b"/>
            <a:pathLst>
              <a:path w="855785" h="257908">
                <a:moveTo>
                  <a:pt x="855785" y="257908"/>
                </a:moveTo>
                <a:lnTo>
                  <a:pt x="0" y="246185"/>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p:cNvSpPr/>
          <p:nvPr/>
        </p:nvSpPr>
        <p:spPr>
          <a:xfrm rot="16200000">
            <a:off x="5263399" y="4293335"/>
            <a:ext cx="581159" cy="56896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79"/>
          <p:cNvSpPr/>
          <p:nvPr/>
        </p:nvSpPr>
        <p:spPr>
          <a:xfrm>
            <a:off x="5158061" y="3924175"/>
            <a:ext cx="125470" cy="649775"/>
          </a:xfrm>
          <a:custGeom>
            <a:avLst/>
            <a:gdLst>
              <a:gd name="connsiteX0" fmla="*/ 410308 w 410308"/>
              <a:gd name="connsiteY0" fmla="*/ 633046 h 633046"/>
              <a:gd name="connsiteX1" fmla="*/ 0 w 410308"/>
              <a:gd name="connsiteY1" fmla="*/ 633046 h 633046"/>
              <a:gd name="connsiteX2" fmla="*/ 0 w 410308"/>
              <a:gd name="connsiteY2" fmla="*/ 0 h 633046"/>
            </a:gdLst>
            <a:ahLst/>
            <a:cxnLst>
              <a:cxn ang="0">
                <a:pos x="connsiteX0" y="connsiteY0"/>
              </a:cxn>
              <a:cxn ang="0">
                <a:pos x="connsiteX1" y="connsiteY1"/>
              </a:cxn>
              <a:cxn ang="0">
                <a:pos x="connsiteX2" y="connsiteY2"/>
              </a:cxn>
            </a:cxnLst>
            <a:rect l="l" t="t" r="r" b="b"/>
            <a:pathLst>
              <a:path w="410308" h="633046">
                <a:moveTo>
                  <a:pt x="410308" y="633046"/>
                </a:moveTo>
                <a:lnTo>
                  <a:pt x="0" y="633046"/>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p:cNvGrpSpPr/>
          <p:nvPr/>
        </p:nvGrpSpPr>
        <p:grpSpPr>
          <a:xfrm>
            <a:off x="6505772" y="4618411"/>
            <a:ext cx="1304640" cy="335847"/>
            <a:chOff x="5780617" y="1457705"/>
            <a:chExt cx="1304640" cy="335847"/>
          </a:xfrm>
        </p:grpSpPr>
        <p:sp>
          <p:nvSpPr>
            <p:cNvPr id="114" name="Rounded Rectangle 113"/>
            <p:cNvSpPr/>
            <p:nvPr/>
          </p:nvSpPr>
          <p:spPr>
            <a:xfrm>
              <a:off x="5780617" y="1457705"/>
              <a:ext cx="1304640" cy="33584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115" name="TextBox 114"/>
            <p:cNvSpPr txBox="1"/>
            <p:nvPr/>
          </p:nvSpPr>
          <p:spPr>
            <a:xfrm>
              <a:off x="5822091" y="1485775"/>
              <a:ext cx="1263166" cy="307777"/>
            </a:xfrm>
            <a:prstGeom prst="rect">
              <a:avLst/>
            </a:prstGeom>
            <a:noFill/>
          </p:spPr>
          <p:txBody>
            <a:bodyPr wrap="none" rtlCol="0">
              <a:spAutoFit/>
            </a:bodyPr>
            <a:lstStyle/>
            <a:p>
              <a:r>
                <a:rPr lang="en-US" sz="1400" dirty="0" smtClean="0"/>
                <a:t>DA12000 AWG</a:t>
              </a:r>
              <a:endParaRPr lang="en-US" sz="1400" dirty="0"/>
            </a:p>
          </p:txBody>
        </p:sp>
      </p:grpSp>
      <p:cxnSp>
        <p:nvCxnSpPr>
          <p:cNvPr id="82" name="Straight Arrow Connector 81"/>
          <p:cNvCxnSpPr>
            <a:endCxn id="79" idx="3"/>
          </p:cNvCxnSpPr>
          <p:nvPr/>
        </p:nvCxnSpPr>
        <p:spPr>
          <a:xfrm flipH="1">
            <a:off x="5838461" y="4573950"/>
            <a:ext cx="193144" cy="3867"/>
          </a:xfrm>
          <a:prstGeom prst="straightConnector1">
            <a:avLst/>
          </a:prstGeom>
          <a:ln w="28575">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5118477" y="4047442"/>
            <a:ext cx="827471" cy="338554"/>
          </a:xfrm>
          <a:prstGeom prst="rect">
            <a:avLst/>
          </a:prstGeom>
          <a:noFill/>
        </p:spPr>
        <p:txBody>
          <a:bodyPr wrap="none" rtlCol="0">
            <a:spAutoFit/>
          </a:bodyPr>
          <a:lstStyle/>
          <a:p>
            <a:r>
              <a:rPr lang="en-US" sz="1600" dirty="0" smtClean="0"/>
              <a:t>RF Amp</a:t>
            </a:r>
            <a:endParaRPr lang="en-US" sz="1600" dirty="0"/>
          </a:p>
        </p:txBody>
      </p:sp>
      <p:sp>
        <p:nvSpPr>
          <p:cNvPr id="84" name="TextBox 83"/>
          <p:cNvSpPr txBox="1"/>
          <p:nvPr/>
        </p:nvSpPr>
        <p:spPr>
          <a:xfrm>
            <a:off x="2011490" y="3510564"/>
            <a:ext cx="643125" cy="305233"/>
          </a:xfrm>
          <a:prstGeom prst="rect">
            <a:avLst/>
          </a:prstGeom>
          <a:noFill/>
        </p:spPr>
        <p:txBody>
          <a:bodyPr wrap="none" rtlCol="0">
            <a:spAutoFit/>
          </a:bodyPr>
          <a:lstStyle/>
          <a:p>
            <a:r>
              <a:rPr lang="en-US" dirty="0" smtClean="0"/>
              <a:t>Seed</a:t>
            </a:r>
            <a:endParaRPr lang="en-US" dirty="0"/>
          </a:p>
        </p:txBody>
      </p:sp>
      <p:sp>
        <p:nvSpPr>
          <p:cNvPr id="85" name="TextBox 84"/>
          <p:cNvSpPr txBox="1"/>
          <p:nvPr/>
        </p:nvSpPr>
        <p:spPr>
          <a:xfrm>
            <a:off x="5106200" y="3318888"/>
            <a:ext cx="965136" cy="254361"/>
          </a:xfrm>
          <a:prstGeom prst="rect">
            <a:avLst/>
          </a:prstGeom>
          <a:noFill/>
        </p:spPr>
        <p:txBody>
          <a:bodyPr wrap="none" rtlCol="0">
            <a:spAutoFit/>
          </a:bodyPr>
          <a:lstStyle/>
          <a:p>
            <a:r>
              <a:rPr lang="en-US" sz="1400" dirty="0" smtClean="0"/>
              <a:t>Modulator</a:t>
            </a:r>
            <a:endParaRPr lang="en-US" sz="1400" dirty="0"/>
          </a:p>
        </p:txBody>
      </p:sp>
      <p:grpSp>
        <p:nvGrpSpPr>
          <p:cNvPr id="86" name="Group 85"/>
          <p:cNvGrpSpPr/>
          <p:nvPr/>
        </p:nvGrpSpPr>
        <p:grpSpPr>
          <a:xfrm>
            <a:off x="6885955" y="5029330"/>
            <a:ext cx="1942560" cy="307777"/>
            <a:chOff x="6309371" y="1974289"/>
            <a:chExt cx="1942560" cy="307777"/>
          </a:xfrm>
        </p:grpSpPr>
        <p:sp>
          <p:nvSpPr>
            <p:cNvPr id="112" name="TextBox 111"/>
            <p:cNvSpPr txBox="1"/>
            <p:nvPr/>
          </p:nvSpPr>
          <p:spPr>
            <a:xfrm>
              <a:off x="6494399" y="1974289"/>
              <a:ext cx="1757532" cy="307777"/>
            </a:xfrm>
            <a:prstGeom prst="rect">
              <a:avLst/>
            </a:prstGeom>
            <a:noFill/>
            <a:ln>
              <a:noFill/>
            </a:ln>
          </p:spPr>
          <p:txBody>
            <a:bodyPr wrap="none" rtlCol="0">
              <a:spAutoFit/>
            </a:bodyPr>
            <a:lstStyle/>
            <a:p>
              <a:r>
                <a:rPr lang="en-US" sz="1400" dirty="0" smtClean="0"/>
                <a:t>Ext. clock sync to RFQ</a:t>
              </a:r>
              <a:endParaRPr lang="en-US" sz="1400" dirty="0"/>
            </a:p>
          </p:txBody>
        </p:sp>
        <p:sp>
          <p:nvSpPr>
            <p:cNvPr id="113" name="Rounded Rectangle 112"/>
            <p:cNvSpPr/>
            <p:nvPr/>
          </p:nvSpPr>
          <p:spPr>
            <a:xfrm>
              <a:off x="6309371" y="2022512"/>
              <a:ext cx="1942560" cy="2215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Freeform 86"/>
          <p:cNvSpPr/>
          <p:nvPr/>
        </p:nvSpPr>
        <p:spPr>
          <a:xfrm>
            <a:off x="6639770" y="4944796"/>
            <a:ext cx="246185" cy="234462"/>
          </a:xfrm>
          <a:custGeom>
            <a:avLst/>
            <a:gdLst>
              <a:gd name="connsiteX0" fmla="*/ 246185 w 246185"/>
              <a:gd name="connsiteY0" fmla="*/ 234462 h 234462"/>
              <a:gd name="connsiteX1" fmla="*/ 246185 w 246185"/>
              <a:gd name="connsiteY1" fmla="*/ 234462 h 234462"/>
              <a:gd name="connsiteX2" fmla="*/ 0 w 246185"/>
              <a:gd name="connsiteY2" fmla="*/ 234462 h 234462"/>
              <a:gd name="connsiteX3" fmla="*/ 0 w 246185"/>
              <a:gd name="connsiteY3" fmla="*/ 0 h 234462"/>
            </a:gdLst>
            <a:ahLst/>
            <a:cxnLst>
              <a:cxn ang="0">
                <a:pos x="connsiteX0" y="connsiteY0"/>
              </a:cxn>
              <a:cxn ang="0">
                <a:pos x="connsiteX1" y="connsiteY1"/>
              </a:cxn>
              <a:cxn ang="0">
                <a:pos x="connsiteX2" y="connsiteY2"/>
              </a:cxn>
              <a:cxn ang="0">
                <a:pos x="connsiteX3" y="connsiteY3"/>
              </a:cxn>
            </a:cxnLst>
            <a:rect l="l" t="t" r="r" b="b"/>
            <a:pathLst>
              <a:path w="246185" h="234462">
                <a:moveTo>
                  <a:pt x="246185" y="234462"/>
                </a:moveTo>
                <a:lnTo>
                  <a:pt x="246185" y="234462"/>
                </a:lnTo>
                <a:lnTo>
                  <a:pt x="0" y="234462"/>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1909129" y="4024807"/>
            <a:ext cx="885179" cy="305233"/>
          </a:xfrm>
          <a:prstGeom prst="rect">
            <a:avLst/>
          </a:prstGeom>
          <a:noFill/>
        </p:spPr>
        <p:txBody>
          <a:bodyPr wrap="none" rtlCol="0">
            <a:spAutoFit/>
          </a:bodyPr>
          <a:lstStyle/>
          <a:p>
            <a:r>
              <a:rPr lang="en-US" dirty="0" smtClean="0"/>
              <a:t>VDRIVE</a:t>
            </a:r>
            <a:endParaRPr lang="en-US" dirty="0"/>
          </a:p>
        </p:txBody>
      </p:sp>
      <p:sp>
        <p:nvSpPr>
          <p:cNvPr id="90" name="TextBox 89"/>
          <p:cNvSpPr txBox="1"/>
          <p:nvPr/>
        </p:nvSpPr>
        <p:spPr>
          <a:xfrm>
            <a:off x="1641715" y="5123738"/>
            <a:ext cx="866904" cy="228925"/>
          </a:xfrm>
          <a:prstGeom prst="rect">
            <a:avLst/>
          </a:prstGeom>
          <a:noFill/>
        </p:spPr>
        <p:txBody>
          <a:bodyPr wrap="none" rtlCol="0">
            <a:spAutoFit/>
          </a:bodyPr>
          <a:lstStyle/>
          <a:p>
            <a:r>
              <a:rPr lang="en-US" sz="1200" b="1" dirty="0" smtClean="0">
                <a:solidFill>
                  <a:schemeClr val="accent2"/>
                </a:solidFill>
              </a:rPr>
              <a:t>Fermi OPG</a:t>
            </a:r>
            <a:endParaRPr lang="en-US" sz="1200" b="1" dirty="0">
              <a:solidFill>
                <a:schemeClr val="accent2"/>
              </a:solidFill>
            </a:endParaRPr>
          </a:p>
        </p:txBody>
      </p:sp>
      <p:grpSp>
        <p:nvGrpSpPr>
          <p:cNvPr id="91" name="Group 90"/>
          <p:cNvGrpSpPr/>
          <p:nvPr/>
        </p:nvGrpSpPr>
        <p:grpSpPr>
          <a:xfrm>
            <a:off x="6502193" y="4330040"/>
            <a:ext cx="1311798" cy="307777"/>
            <a:chOff x="5843167" y="795975"/>
            <a:chExt cx="1311798" cy="307777"/>
          </a:xfrm>
        </p:grpSpPr>
        <p:sp>
          <p:nvSpPr>
            <p:cNvPr id="110" name="TextBox 109"/>
            <p:cNvSpPr txBox="1"/>
            <p:nvPr/>
          </p:nvSpPr>
          <p:spPr>
            <a:xfrm>
              <a:off x="5859609" y="795975"/>
              <a:ext cx="1295355" cy="307777"/>
            </a:xfrm>
            <a:prstGeom prst="rect">
              <a:avLst/>
            </a:prstGeom>
            <a:noFill/>
          </p:spPr>
          <p:txBody>
            <a:bodyPr wrap="none" rtlCol="0">
              <a:spAutoFit/>
            </a:bodyPr>
            <a:lstStyle/>
            <a:p>
              <a:r>
                <a:rPr lang="en-US" sz="1400" dirty="0" err="1" smtClean="0"/>
                <a:t>Osc</a:t>
              </a:r>
              <a:r>
                <a:rPr lang="en-US" sz="1400" dirty="0" smtClean="0"/>
                <a:t>. Keep Alive</a:t>
              </a:r>
              <a:endParaRPr lang="en-US" sz="1400" dirty="0"/>
            </a:p>
          </p:txBody>
        </p:sp>
        <p:sp>
          <p:nvSpPr>
            <p:cNvPr id="111" name="Rounded Rectangle 110"/>
            <p:cNvSpPr/>
            <p:nvPr/>
          </p:nvSpPr>
          <p:spPr>
            <a:xfrm>
              <a:off x="5843167" y="807844"/>
              <a:ext cx="1311798" cy="24768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2" name="Rectangle 91"/>
          <p:cNvSpPr/>
          <p:nvPr/>
        </p:nvSpPr>
        <p:spPr>
          <a:xfrm>
            <a:off x="6007961" y="4411081"/>
            <a:ext cx="262053" cy="36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Elbow Connector 92"/>
          <p:cNvCxnSpPr/>
          <p:nvPr/>
        </p:nvCxnSpPr>
        <p:spPr>
          <a:xfrm rot="10800000">
            <a:off x="6254762" y="4661663"/>
            <a:ext cx="259621" cy="12739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94" name="Elbow Connector 93"/>
          <p:cNvCxnSpPr/>
          <p:nvPr/>
        </p:nvCxnSpPr>
        <p:spPr>
          <a:xfrm rot="10800000" flipV="1">
            <a:off x="6168114" y="4450857"/>
            <a:ext cx="350520" cy="150606"/>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grpSp>
        <p:nvGrpSpPr>
          <p:cNvPr id="95" name="Group 94"/>
          <p:cNvGrpSpPr/>
          <p:nvPr/>
        </p:nvGrpSpPr>
        <p:grpSpPr>
          <a:xfrm>
            <a:off x="3969143" y="3668216"/>
            <a:ext cx="792480" cy="207562"/>
            <a:chOff x="2236470" y="1785068"/>
            <a:chExt cx="792480" cy="207562"/>
          </a:xfrm>
        </p:grpSpPr>
        <p:sp>
          <p:nvSpPr>
            <p:cNvPr id="107" name="Rectangle 106"/>
            <p:cNvSpPr/>
            <p:nvPr/>
          </p:nvSpPr>
          <p:spPr>
            <a:xfrm>
              <a:off x="2426876" y="1785068"/>
              <a:ext cx="329420" cy="6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Freeform 107"/>
            <p:cNvSpPr/>
            <p:nvPr/>
          </p:nvSpPr>
          <p:spPr>
            <a:xfrm>
              <a:off x="2586990" y="1821180"/>
              <a:ext cx="350520" cy="171450"/>
            </a:xfrm>
            <a:custGeom>
              <a:avLst/>
              <a:gdLst>
                <a:gd name="connsiteX0" fmla="*/ 0 w 350520"/>
                <a:gd name="connsiteY0" fmla="*/ 0 h 171450"/>
                <a:gd name="connsiteX1" fmla="*/ 167640 w 350520"/>
                <a:gd name="connsiteY1" fmla="*/ 7620 h 171450"/>
                <a:gd name="connsiteX2" fmla="*/ 350520 w 350520"/>
                <a:gd name="connsiteY2" fmla="*/ 171450 h 171450"/>
              </a:gdLst>
              <a:ahLst/>
              <a:cxnLst>
                <a:cxn ang="0">
                  <a:pos x="connsiteX0" y="connsiteY0"/>
                </a:cxn>
                <a:cxn ang="0">
                  <a:pos x="connsiteX1" y="connsiteY1"/>
                </a:cxn>
                <a:cxn ang="0">
                  <a:pos x="connsiteX2" y="connsiteY2"/>
                </a:cxn>
              </a:cxnLst>
              <a:rect l="l" t="t" r="r" b="b"/>
              <a:pathLst>
                <a:path w="350520" h="171450">
                  <a:moveTo>
                    <a:pt x="0" y="0"/>
                  </a:moveTo>
                  <a:lnTo>
                    <a:pt x="167640" y="7620"/>
                  </a:lnTo>
                  <a:lnTo>
                    <a:pt x="350520" y="1714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Freeform 108"/>
            <p:cNvSpPr/>
            <p:nvPr/>
          </p:nvSpPr>
          <p:spPr>
            <a:xfrm>
              <a:off x="2236470" y="1821180"/>
              <a:ext cx="792480" cy="3810"/>
            </a:xfrm>
            <a:custGeom>
              <a:avLst/>
              <a:gdLst>
                <a:gd name="connsiteX0" fmla="*/ 0 w 792480"/>
                <a:gd name="connsiteY0" fmla="*/ 0 h 3810"/>
                <a:gd name="connsiteX1" fmla="*/ 792480 w 792480"/>
                <a:gd name="connsiteY1" fmla="*/ 3810 h 3810"/>
              </a:gdLst>
              <a:ahLst/>
              <a:cxnLst>
                <a:cxn ang="0">
                  <a:pos x="connsiteX0" y="connsiteY0"/>
                </a:cxn>
                <a:cxn ang="0">
                  <a:pos x="connsiteX1" y="connsiteY1"/>
                </a:cxn>
              </a:cxnLst>
              <a:rect l="l" t="t" r="r" b="b"/>
              <a:pathLst>
                <a:path w="792480" h="3810">
                  <a:moveTo>
                    <a:pt x="0" y="0"/>
                  </a:moveTo>
                  <a:lnTo>
                    <a:pt x="792480" y="381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6" name="Group 95"/>
          <p:cNvGrpSpPr/>
          <p:nvPr/>
        </p:nvGrpSpPr>
        <p:grpSpPr>
          <a:xfrm flipV="1">
            <a:off x="6446527" y="3541110"/>
            <a:ext cx="792480" cy="207562"/>
            <a:chOff x="2236470" y="1785068"/>
            <a:chExt cx="792480" cy="207562"/>
          </a:xfrm>
        </p:grpSpPr>
        <p:sp>
          <p:nvSpPr>
            <p:cNvPr id="104" name="Rectangle 103"/>
            <p:cNvSpPr/>
            <p:nvPr/>
          </p:nvSpPr>
          <p:spPr>
            <a:xfrm>
              <a:off x="2426876" y="1785068"/>
              <a:ext cx="329420" cy="685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Freeform 104"/>
            <p:cNvSpPr/>
            <p:nvPr/>
          </p:nvSpPr>
          <p:spPr>
            <a:xfrm>
              <a:off x="2586990" y="1821180"/>
              <a:ext cx="350520" cy="171450"/>
            </a:xfrm>
            <a:custGeom>
              <a:avLst/>
              <a:gdLst>
                <a:gd name="connsiteX0" fmla="*/ 0 w 350520"/>
                <a:gd name="connsiteY0" fmla="*/ 0 h 171450"/>
                <a:gd name="connsiteX1" fmla="*/ 167640 w 350520"/>
                <a:gd name="connsiteY1" fmla="*/ 7620 h 171450"/>
                <a:gd name="connsiteX2" fmla="*/ 350520 w 350520"/>
                <a:gd name="connsiteY2" fmla="*/ 171450 h 171450"/>
              </a:gdLst>
              <a:ahLst/>
              <a:cxnLst>
                <a:cxn ang="0">
                  <a:pos x="connsiteX0" y="connsiteY0"/>
                </a:cxn>
                <a:cxn ang="0">
                  <a:pos x="connsiteX1" y="connsiteY1"/>
                </a:cxn>
                <a:cxn ang="0">
                  <a:pos x="connsiteX2" y="connsiteY2"/>
                </a:cxn>
              </a:cxnLst>
              <a:rect l="l" t="t" r="r" b="b"/>
              <a:pathLst>
                <a:path w="350520" h="171450">
                  <a:moveTo>
                    <a:pt x="0" y="0"/>
                  </a:moveTo>
                  <a:lnTo>
                    <a:pt x="167640" y="7620"/>
                  </a:lnTo>
                  <a:lnTo>
                    <a:pt x="350520" y="17145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Freeform 105"/>
            <p:cNvSpPr/>
            <p:nvPr/>
          </p:nvSpPr>
          <p:spPr>
            <a:xfrm>
              <a:off x="2236470" y="1821180"/>
              <a:ext cx="792480" cy="3810"/>
            </a:xfrm>
            <a:custGeom>
              <a:avLst/>
              <a:gdLst>
                <a:gd name="connsiteX0" fmla="*/ 0 w 792480"/>
                <a:gd name="connsiteY0" fmla="*/ 0 h 3810"/>
                <a:gd name="connsiteX1" fmla="*/ 792480 w 792480"/>
                <a:gd name="connsiteY1" fmla="*/ 3810 h 3810"/>
              </a:gdLst>
              <a:ahLst/>
              <a:cxnLst>
                <a:cxn ang="0">
                  <a:pos x="connsiteX0" y="connsiteY0"/>
                </a:cxn>
                <a:cxn ang="0">
                  <a:pos x="connsiteX1" y="connsiteY1"/>
                </a:cxn>
              </a:cxnLst>
              <a:rect l="l" t="t" r="r" b="b"/>
              <a:pathLst>
                <a:path w="792480" h="3810">
                  <a:moveTo>
                    <a:pt x="0" y="0"/>
                  </a:moveTo>
                  <a:lnTo>
                    <a:pt x="792480" y="381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7" name="Rounded Rectangle 96"/>
          <p:cNvSpPr/>
          <p:nvPr/>
        </p:nvSpPr>
        <p:spPr>
          <a:xfrm>
            <a:off x="7914659" y="4670414"/>
            <a:ext cx="1291848" cy="221559"/>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a:off x="8007173" y="4615552"/>
            <a:ext cx="1166986" cy="307777"/>
          </a:xfrm>
          <a:prstGeom prst="rect">
            <a:avLst/>
          </a:prstGeom>
          <a:noFill/>
          <a:ln>
            <a:noFill/>
          </a:ln>
        </p:spPr>
        <p:txBody>
          <a:bodyPr wrap="none" rtlCol="0">
            <a:spAutoFit/>
          </a:bodyPr>
          <a:lstStyle/>
          <a:p>
            <a:r>
              <a:rPr lang="en-US" sz="1400" dirty="0" smtClean="0"/>
              <a:t>Notch Trigger</a:t>
            </a:r>
            <a:endParaRPr lang="en-US" sz="1400" dirty="0"/>
          </a:p>
        </p:txBody>
      </p:sp>
      <p:sp>
        <p:nvSpPr>
          <p:cNvPr id="99" name="Freeform 98"/>
          <p:cNvSpPr/>
          <p:nvPr/>
        </p:nvSpPr>
        <p:spPr>
          <a:xfrm rot="16200000">
            <a:off x="7891800" y="4650133"/>
            <a:ext cx="45719" cy="231696"/>
          </a:xfrm>
          <a:custGeom>
            <a:avLst/>
            <a:gdLst>
              <a:gd name="connsiteX0" fmla="*/ 246185 w 246185"/>
              <a:gd name="connsiteY0" fmla="*/ 234462 h 234462"/>
              <a:gd name="connsiteX1" fmla="*/ 246185 w 246185"/>
              <a:gd name="connsiteY1" fmla="*/ 234462 h 234462"/>
              <a:gd name="connsiteX2" fmla="*/ 0 w 246185"/>
              <a:gd name="connsiteY2" fmla="*/ 234462 h 234462"/>
              <a:gd name="connsiteX3" fmla="*/ 0 w 246185"/>
              <a:gd name="connsiteY3" fmla="*/ 0 h 234462"/>
            </a:gdLst>
            <a:ahLst/>
            <a:cxnLst>
              <a:cxn ang="0">
                <a:pos x="connsiteX0" y="connsiteY0"/>
              </a:cxn>
              <a:cxn ang="0">
                <a:pos x="connsiteX1" y="connsiteY1"/>
              </a:cxn>
              <a:cxn ang="0">
                <a:pos x="connsiteX2" y="connsiteY2"/>
              </a:cxn>
              <a:cxn ang="0">
                <a:pos x="connsiteX3" y="connsiteY3"/>
              </a:cxn>
            </a:cxnLst>
            <a:rect l="l" t="t" r="r" b="b"/>
            <a:pathLst>
              <a:path w="246185" h="234462">
                <a:moveTo>
                  <a:pt x="246185" y="234462"/>
                </a:moveTo>
                <a:lnTo>
                  <a:pt x="246185" y="234462"/>
                </a:lnTo>
                <a:lnTo>
                  <a:pt x="0" y="234462"/>
                </a:lnTo>
                <a:lnTo>
                  <a:pt x="0" y="0"/>
                </a:lnTo>
              </a:path>
            </a:pathLst>
          </a:custGeom>
          <a:noFill/>
          <a:ln>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7210115" y="3555027"/>
            <a:ext cx="2436757" cy="307777"/>
          </a:xfrm>
          <a:prstGeom prst="rect">
            <a:avLst/>
          </a:prstGeom>
          <a:noFill/>
        </p:spPr>
        <p:txBody>
          <a:bodyPr wrap="none" rtlCol="0">
            <a:spAutoFit/>
          </a:bodyPr>
          <a:lstStyle/>
          <a:p>
            <a:r>
              <a:rPr lang="en-US" sz="1400" dirty="0" smtClean="0"/>
              <a:t>Pulse output to amplifier chain</a:t>
            </a:r>
            <a:endParaRPr lang="en-US" sz="1400" dirty="0"/>
          </a:p>
        </p:txBody>
      </p:sp>
      <p:sp>
        <p:nvSpPr>
          <p:cNvPr id="101" name="TextBox 100"/>
          <p:cNvSpPr txBox="1"/>
          <p:nvPr/>
        </p:nvSpPr>
        <p:spPr>
          <a:xfrm>
            <a:off x="6591216" y="3442024"/>
            <a:ext cx="461986" cy="276999"/>
          </a:xfrm>
          <a:prstGeom prst="rect">
            <a:avLst/>
          </a:prstGeom>
          <a:noFill/>
        </p:spPr>
        <p:txBody>
          <a:bodyPr wrap="none" rtlCol="0">
            <a:spAutoFit/>
          </a:bodyPr>
          <a:lstStyle/>
          <a:p>
            <a:r>
              <a:rPr lang="en-US" sz="1200" dirty="0" smtClean="0"/>
              <a:t>99:1</a:t>
            </a:r>
            <a:endParaRPr lang="en-US" sz="1200" dirty="0"/>
          </a:p>
        </p:txBody>
      </p:sp>
      <p:sp>
        <p:nvSpPr>
          <p:cNvPr id="102" name="TextBox 101"/>
          <p:cNvSpPr txBox="1"/>
          <p:nvPr/>
        </p:nvSpPr>
        <p:spPr>
          <a:xfrm>
            <a:off x="5998305" y="3439951"/>
            <a:ext cx="461986" cy="276999"/>
          </a:xfrm>
          <a:prstGeom prst="rect">
            <a:avLst/>
          </a:prstGeom>
          <a:noFill/>
        </p:spPr>
        <p:txBody>
          <a:bodyPr wrap="none" rtlCol="0">
            <a:spAutoFit/>
          </a:bodyPr>
          <a:lstStyle/>
          <a:p>
            <a:r>
              <a:rPr lang="en-US" sz="1200" dirty="0" smtClean="0"/>
              <a:t>95:5</a:t>
            </a:r>
            <a:endParaRPr lang="en-US" sz="1200" dirty="0"/>
          </a:p>
        </p:txBody>
      </p:sp>
      <p:sp>
        <p:nvSpPr>
          <p:cNvPr id="103" name="TextBox 102"/>
          <p:cNvSpPr txBox="1"/>
          <p:nvPr/>
        </p:nvSpPr>
        <p:spPr>
          <a:xfrm>
            <a:off x="4131546" y="3416527"/>
            <a:ext cx="461986" cy="276999"/>
          </a:xfrm>
          <a:prstGeom prst="rect">
            <a:avLst/>
          </a:prstGeom>
          <a:noFill/>
        </p:spPr>
        <p:txBody>
          <a:bodyPr wrap="none" rtlCol="0">
            <a:spAutoFit/>
          </a:bodyPr>
          <a:lstStyle/>
          <a:p>
            <a:r>
              <a:rPr lang="en-US" sz="1200" dirty="0" smtClean="0"/>
              <a:t>99:1</a:t>
            </a:r>
            <a:endParaRPr lang="en-US" sz="1200" dirty="0"/>
          </a:p>
        </p:txBody>
      </p:sp>
      <p:sp>
        <p:nvSpPr>
          <p:cNvPr id="133" name="TextBox 132"/>
          <p:cNvSpPr txBox="1"/>
          <p:nvPr/>
        </p:nvSpPr>
        <p:spPr>
          <a:xfrm>
            <a:off x="3046354" y="3077529"/>
            <a:ext cx="1073627" cy="584775"/>
          </a:xfrm>
          <a:prstGeom prst="rect">
            <a:avLst/>
          </a:prstGeom>
          <a:noFill/>
        </p:spPr>
        <p:txBody>
          <a:bodyPr wrap="none" rtlCol="0">
            <a:spAutoFit/>
          </a:bodyPr>
          <a:lstStyle/>
          <a:p>
            <a:pPr algn="ctr"/>
            <a:r>
              <a:rPr lang="en-US" sz="1600" dirty="0" smtClean="0"/>
              <a:t>Phase</a:t>
            </a:r>
          </a:p>
          <a:p>
            <a:pPr algn="ctr"/>
            <a:r>
              <a:rPr lang="en-US" sz="1600" dirty="0" smtClean="0"/>
              <a:t>Modulator</a:t>
            </a:r>
            <a:endParaRPr lang="en-US" sz="1600" dirty="0"/>
          </a:p>
        </p:txBody>
      </p:sp>
      <p:sp>
        <p:nvSpPr>
          <p:cNvPr id="134" name="Rectangle 133"/>
          <p:cNvSpPr/>
          <p:nvPr/>
        </p:nvSpPr>
        <p:spPr>
          <a:xfrm>
            <a:off x="3290076" y="3805253"/>
            <a:ext cx="54582" cy="130248"/>
          </a:xfrm>
          <a:prstGeom prst="rect">
            <a:avLst/>
          </a:prstGeom>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TextBox 136"/>
          <p:cNvSpPr txBox="1"/>
          <p:nvPr/>
        </p:nvSpPr>
        <p:spPr>
          <a:xfrm>
            <a:off x="3198579" y="4237290"/>
            <a:ext cx="1335109" cy="646331"/>
          </a:xfrm>
          <a:prstGeom prst="rect">
            <a:avLst/>
          </a:prstGeom>
          <a:noFill/>
          <a:ln>
            <a:solidFill>
              <a:schemeClr val="tx1"/>
            </a:solidFill>
          </a:ln>
        </p:spPr>
        <p:txBody>
          <a:bodyPr wrap="none" rtlCol="0">
            <a:spAutoFit/>
          </a:bodyPr>
          <a:lstStyle/>
          <a:p>
            <a:r>
              <a:rPr lang="en-US" dirty="0" smtClean="0"/>
              <a:t>Modulation </a:t>
            </a:r>
          </a:p>
          <a:p>
            <a:r>
              <a:rPr lang="en-US" dirty="0" smtClean="0"/>
              <a:t>source</a:t>
            </a:r>
            <a:endParaRPr lang="en-US" dirty="0"/>
          </a:p>
        </p:txBody>
      </p:sp>
      <p:cxnSp>
        <p:nvCxnSpPr>
          <p:cNvPr id="139" name="Straight Arrow Connector 138"/>
          <p:cNvCxnSpPr>
            <a:endCxn id="134" idx="2"/>
          </p:cNvCxnSpPr>
          <p:nvPr/>
        </p:nvCxnSpPr>
        <p:spPr>
          <a:xfrm flipV="1">
            <a:off x="3317367" y="3935501"/>
            <a:ext cx="0" cy="2812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1" name="Freeform 140"/>
          <p:cNvSpPr/>
          <p:nvPr/>
        </p:nvSpPr>
        <p:spPr>
          <a:xfrm>
            <a:off x="3042875" y="3702307"/>
            <a:ext cx="941070" cy="3810"/>
          </a:xfrm>
          <a:custGeom>
            <a:avLst/>
            <a:gdLst>
              <a:gd name="connsiteX0" fmla="*/ 941070 w 941070"/>
              <a:gd name="connsiteY0" fmla="*/ 3810 h 3810"/>
              <a:gd name="connsiteX1" fmla="*/ 0 w 941070"/>
              <a:gd name="connsiteY1" fmla="*/ 0 h 3810"/>
            </a:gdLst>
            <a:ahLst/>
            <a:cxnLst>
              <a:cxn ang="0">
                <a:pos x="connsiteX0" y="connsiteY0"/>
              </a:cxn>
              <a:cxn ang="0">
                <a:pos x="connsiteX1" y="connsiteY1"/>
              </a:cxn>
            </a:cxnLst>
            <a:rect l="l" t="t" r="r" b="b"/>
            <a:pathLst>
              <a:path w="941070" h="3810">
                <a:moveTo>
                  <a:pt x="941070" y="3810"/>
                </a:moveTo>
                <a:lnTo>
                  <a:pt x="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3147896" y="3611118"/>
            <a:ext cx="767891" cy="186262"/>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3582378" y="2121392"/>
            <a:ext cx="1244251" cy="307777"/>
          </a:xfrm>
          <a:prstGeom prst="rect">
            <a:avLst/>
          </a:prstGeom>
          <a:noFill/>
        </p:spPr>
        <p:txBody>
          <a:bodyPr wrap="none" rtlCol="0">
            <a:spAutoFit/>
          </a:bodyPr>
          <a:lstStyle/>
          <a:p>
            <a:r>
              <a:rPr lang="en-US" sz="1400" dirty="0" smtClean="0"/>
              <a:t>&lt;P&gt;  &lt;100 mW</a:t>
            </a:r>
            <a:endParaRPr lang="en-US" sz="1400" dirty="0"/>
          </a:p>
        </p:txBody>
      </p:sp>
      <p:cxnSp>
        <p:nvCxnSpPr>
          <p:cNvPr id="145" name="Straight Arrow Connector 144"/>
          <p:cNvCxnSpPr>
            <a:stCxn id="143" idx="0"/>
          </p:cNvCxnSpPr>
          <p:nvPr/>
        </p:nvCxnSpPr>
        <p:spPr>
          <a:xfrm flipV="1">
            <a:off x="4204504" y="1125613"/>
            <a:ext cx="275908" cy="995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a:off x="1828822" y="4754250"/>
            <a:ext cx="1244251" cy="307777"/>
          </a:xfrm>
          <a:prstGeom prst="rect">
            <a:avLst/>
          </a:prstGeom>
          <a:noFill/>
        </p:spPr>
        <p:txBody>
          <a:bodyPr wrap="none" rtlCol="0">
            <a:spAutoFit/>
          </a:bodyPr>
          <a:lstStyle/>
          <a:p>
            <a:r>
              <a:rPr lang="en-US" sz="1400" dirty="0" smtClean="0"/>
              <a:t>&lt;P&gt;  &lt;100 mW</a:t>
            </a:r>
            <a:endParaRPr lang="en-US" sz="1400" dirty="0"/>
          </a:p>
        </p:txBody>
      </p:sp>
      <p:cxnSp>
        <p:nvCxnSpPr>
          <p:cNvPr id="147" name="Straight Arrow Connector 146"/>
          <p:cNvCxnSpPr/>
          <p:nvPr/>
        </p:nvCxnSpPr>
        <p:spPr>
          <a:xfrm flipV="1">
            <a:off x="2819098" y="3709611"/>
            <a:ext cx="275908" cy="9957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8428493" y="1025145"/>
            <a:ext cx="1031051" cy="369332"/>
          </a:xfrm>
          <a:prstGeom prst="rect">
            <a:avLst/>
          </a:prstGeom>
          <a:noFill/>
        </p:spPr>
        <p:txBody>
          <a:bodyPr wrap="none" rtlCol="0">
            <a:spAutoFit/>
          </a:bodyPr>
          <a:lstStyle/>
          <a:p>
            <a:r>
              <a:rPr lang="en-US" dirty="0" smtClean="0"/>
              <a:t>~320 uW</a:t>
            </a:r>
            <a:endParaRPr lang="en-US" dirty="0"/>
          </a:p>
        </p:txBody>
      </p:sp>
      <p:sp>
        <p:nvSpPr>
          <p:cNvPr id="149" name="TextBox 148"/>
          <p:cNvSpPr txBox="1"/>
          <p:nvPr/>
        </p:nvSpPr>
        <p:spPr>
          <a:xfrm>
            <a:off x="8902716" y="3821193"/>
            <a:ext cx="1031051" cy="369332"/>
          </a:xfrm>
          <a:prstGeom prst="rect">
            <a:avLst/>
          </a:prstGeom>
          <a:noFill/>
        </p:spPr>
        <p:txBody>
          <a:bodyPr wrap="none" rtlCol="0">
            <a:spAutoFit/>
          </a:bodyPr>
          <a:lstStyle/>
          <a:p>
            <a:r>
              <a:rPr lang="en-US" dirty="0" smtClean="0"/>
              <a:t>~120 uW</a:t>
            </a:r>
            <a:endParaRPr lang="en-US" dirty="0"/>
          </a:p>
        </p:txBody>
      </p:sp>
    </p:spTree>
    <p:extLst>
      <p:ext uri="{BB962C8B-B14F-4D97-AF65-F5344CB8AC3E}">
        <p14:creationId xmlns:p14="http://schemas.microsoft.com/office/powerpoint/2010/main" val="108278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8792"/>
            <a:ext cx="10515600" cy="6146276"/>
          </a:xfrm>
        </p:spPr>
        <p:txBody>
          <a:bodyPr>
            <a:normAutofit lnSpcReduction="10000"/>
          </a:bodyPr>
          <a:lstStyle/>
          <a:p>
            <a:pPr>
              <a:buFont typeface="Wingdings" panose="05000000000000000000" pitchFamily="2" charset="2"/>
              <a:buChar char="Ø"/>
            </a:pPr>
            <a:r>
              <a:rPr lang="en-US" dirty="0" smtClean="0"/>
              <a:t>Implication of adding phase modulator:</a:t>
            </a:r>
          </a:p>
          <a:p>
            <a:pPr lvl="1">
              <a:buFont typeface="Wingdings" panose="05000000000000000000" pitchFamily="2" charset="2"/>
              <a:buChar char="Ø"/>
            </a:pPr>
            <a:r>
              <a:rPr lang="en-US" dirty="0" smtClean="0"/>
              <a:t>Maximum average power input from seed diode 100 mW</a:t>
            </a:r>
          </a:p>
          <a:p>
            <a:pPr lvl="1">
              <a:buFont typeface="Wingdings" panose="05000000000000000000" pitchFamily="2" charset="2"/>
              <a:buChar char="Ø"/>
            </a:pPr>
            <a:r>
              <a:rPr lang="en-US" dirty="0" smtClean="0"/>
              <a:t>Added insertion loss of  &lt; 3.5 dB  (special ultra low insertion loss unit ~2 dB)</a:t>
            </a:r>
          </a:p>
          <a:p>
            <a:pPr lvl="1">
              <a:buFont typeface="Wingdings" panose="05000000000000000000" pitchFamily="2" charset="2"/>
              <a:buChar char="Ø"/>
            </a:pPr>
            <a:r>
              <a:rPr lang="en-US" dirty="0" smtClean="0"/>
              <a:t>Reduces input in to EOM from about 96 mW to somewhere between 30 and 45 mW depending on insertion loss.</a:t>
            </a:r>
          </a:p>
          <a:p>
            <a:pPr lvl="2">
              <a:buFont typeface="Wingdings" panose="05000000000000000000" pitchFamily="2" charset="2"/>
              <a:buChar char="Ø"/>
            </a:pPr>
            <a:r>
              <a:rPr lang="en-US" dirty="0" smtClean="0"/>
              <a:t>Reduces input into pre-amp from 320 -400 uW  to 120 uW</a:t>
            </a:r>
          </a:p>
          <a:p>
            <a:pPr lvl="2">
              <a:buFont typeface="Wingdings" panose="05000000000000000000" pitchFamily="2" charset="2"/>
              <a:buChar char="Ø"/>
            </a:pPr>
            <a:r>
              <a:rPr lang="en-US" dirty="0" smtClean="0"/>
              <a:t> With pre-amp at max gain the pre-amp output (LAM amp input) down to 20 mW- below the input threshold for the LMA amplifier.</a:t>
            </a:r>
          </a:p>
          <a:p>
            <a:pPr lvl="1">
              <a:buFont typeface="Wingdings" panose="05000000000000000000" pitchFamily="2" charset="2"/>
              <a:buChar char="Ø"/>
            </a:pPr>
            <a:r>
              <a:rPr lang="en-US" dirty="0" smtClean="0"/>
              <a:t>Two options</a:t>
            </a:r>
          </a:p>
          <a:p>
            <a:pPr lvl="2">
              <a:buFont typeface="Wingdings" panose="05000000000000000000" pitchFamily="2" charset="2"/>
              <a:buChar char="Ø"/>
            </a:pPr>
            <a:r>
              <a:rPr lang="en-US" dirty="0" smtClean="0"/>
              <a:t> pulse seed diode</a:t>
            </a:r>
          </a:p>
          <a:p>
            <a:pPr lvl="3">
              <a:buFont typeface="Wingdings" panose="05000000000000000000" pitchFamily="2" charset="2"/>
              <a:buChar char="Ø"/>
            </a:pPr>
            <a:r>
              <a:rPr lang="en-US" dirty="0" smtClean="0"/>
              <a:t>Reduces average power into phase modulator (pulse duty factor ~100 ns/2.2 us) while keeping peak power </a:t>
            </a:r>
          </a:p>
          <a:p>
            <a:pPr lvl="3">
              <a:buFont typeface="Wingdings" panose="05000000000000000000" pitchFamily="2" charset="2"/>
              <a:buChar char="Ø"/>
            </a:pPr>
            <a:r>
              <a:rPr lang="en-US" dirty="0" smtClean="0"/>
              <a:t>Unknown impact on spectral quality and unknown peak power</a:t>
            </a:r>
          </a:p>
          <a:p>
            <a:pPr lvl="3">
              <a:buFont typeface="Wingdings" panose="05000000000000000000" pitchFamily="2" charset="2"/>
              <a:buChar char="Ø"/>
            </a:pPr>
            <a:r>
              <a:rPr lang="en-US" dirty="0" smtClean="0"/>
              <a:t>Requires new pulsed diode driver (new interface to safety system and controls)</a:t>
            </a:r>
          </a:p>
          <a:p>
            <a:pPr lvl="3">
              <a:buFont typeface="Wingdings" panose="05000000000000000000" pitchFamily="2" charset="2"/>
              <a:buChar char="Ø"/>
            </a:pPr>
            <a:r>
              <a:rPr lang="en-US" dirty="0" smtClean="0"/>
              <a:t>Added complications interfacing keep alive</a:t>
            </a:r>
          </a:p>
          <a:p>
            <a:pPr lvl="3">
              <a:buFont typeface="Wingdings" panose="05000000000000000000" pitchFamily="2" charset="2"/>
              <a:buChar char="Ø"/>
            </a:pPr>
            <a:r>
              <a:rPr lang="en-US" dirty="0" smtClean="0"/>
              <a:t>Once we understand the full impacts considering making spare OPG module with pulsed seed</a:t>
            </a:r>
          </a:p>
          <a:p>
            <a:pPr lvl="2">
              <a:buFont typeface="Wingdings" panose="05000000000000000000" pitchFamily="2" charset="2"/>
              <a:buChar char="ü"/>
            </a:pPr>
            <a:r>
              <a:rPr lang="en-US" dirty="0" smtClean="0"/>
              <a:t>Add booster amplifier</a:t>
            </a:r>
          </a:p>
          <a:p>
            <a:pPr lvl="3">
              <a:buFont typeface="Wingdings" panose="05000000000000000000" pitchFamily="2" charset="2"/>
              <a:buChar char="Ø"/>
            </a:pPr>
            <a:r>
              <a:rPr lang="en-US" dirty="0" smtClean="0"/>
              <a:t>MW- Technologies (Portugal) YDFA-SPM-1  for 100 uW input 17 dB gain -&gt; 6 mW output</a:t>
            </a:r>
          </a:p>
          <a:p>
            <a:pPr lvl="3">
              <a:buFont typeface="Wingdings" panose="05000000000000000000" pitchFamily="2" charset="2"/>
              <a:buChar char="Ø"/>
            </a:pPr>
            <a:r>
              <a:rPr lang="en-US" dirty="0" smtClean="0"/>
              <a:t>3.5x4.5x1 inch , easily integrated,  &lt; $6K</a:t>
            </a:r>
          </a:p>
          <a:p>
            <a:pPr lvl="3">
              <a:buFont typeface="Wingdings" panose="05000000000000000000" pitchFamily="2" charset="2"/>
              <a:buChar char="Ø"/>
            </a:pPr>
            <a:r>
              <a:rPr lang="en-US" dirty="0" smtClean="0"/>
              <a:t>Delivery 6-8 weeks   (can we install once we are operational?) </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406887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44618"/>
            <a:ext cx="10515600" cy="784831"/>
          </a:xfrm>
        </p:spPr>
        <p:txBody>
          <a:bodyPr/>
          <a:lstStyle/>
          <a:p>
            <a:endParaRPr lang="en-US" dirty="0"/>
          </a:p>
        </p:txBody>
      </p:sp>
      <p:pic>
        <p:nvPicPr>
          <p:cNvPr id="4" name="Picture 3"/>
          <p:cNvPicPr>
            <a:picLocks noChangeAspect="1"/>
          </p:cNvPicPr>
          <p:nvPr/>
        </p:nvPicPr>
        <p:blipFill>
          <a:blip r:embed="rId2"/>
          <a:stretch>
            <a:fillRect/>
          </a:stretch>
        </p:blipFill>
        <p:spPr>
          <a:xfrm>
            <a:off x="1591536" y="507638"/>
            <a:ext cx="8306608" cy="5842723"/>
          </a:xfrm>
          <a:prstGeom prst="rect">
            <a:avLst/>
          </a:prstGeom>
        </p:spPr>
      </p:pic>
    </p:spTree>
    <p:extLst>
      <p:ext uri="{BB962C8B-B14F-4D97-AF65-F5344CB8AC3E}">
        <p14:creationId xmlns:p14="http://schemas.microsoft.com/office/powerpoint/2010/main" val="894720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6429"/>
            <a:ext cx="10515600" cy="5360534"/>
          </a:xfrm>
        </p:spPr>
        <p:txBody>
          <a:bodyPr>
            <a:normAutofit fontScale="92500" lnSpcReduction="10000"/>
          </a:bodyPr>
          <a:lstStyle/>
          <a:p>
            <a:pPr>
              <a:buFont typeface="Wingdings" panose="05000000000000000000" pitchFamily="2" charset="2"/>
              <a:buChar char="Ø"/>
            </a:pPr>
            <a:r>
              <a:rPr lang="en-US" dirty="0" smtClean="0"/>
              <a:t>Construct photodiode monitor module – under construction</a:t>
            </a:r>
          </a:p>
          <a:p>
            <a:pPr>
              <a:buFont typeface="Wingdings" panose="05000000000000000000" pitchFamily="2" charset="2"/>
              <a:buChar char="Ø"/>
            </a:pPr>
            <a:r>
              <a:rPr lang="en-US" dirty="0" smtClean="0"/>
              <a:t>Construct integrating spheres  - components on hand </a:t>
            </a:r>
          </a:p>
          <a:p>
            <a:pPr>
              <a:buFont typeface="Wingdings" panose="05000000000000000000" pitchFamily="2" charset="2"/>
              <a:buChar char="Ø"/>
            </a:pPr>
            <a:r>
              <a:rPr lang="en-US" dirty="0" smtClean="0"/>
              <a:t>Build 2 new vacuum flanges &amp; 1 optical cavity</a:t>
            </a:r>
          </a:p>
          <a:p>
            <a:pPr lvl="1">
              <a:buFont typeface="Wingdings" panose="05000000000000000000" pitchFamily="2" charset="2"/>
              <a:buChar char="ü"/>
            </a:pPr>
            <a:r>
              <a:rPr lang="en-US" dirty="0" smtClean="0"/>
              <a:t>Optical cavity complete (being cleaned)</a:t>
            </a:r>
          </a:p>
          <a:p>
            <a:pPr lvl="1">
              <a:buFont typeface="Wingdings" panose="05000000000000000000" pitchFamily="2" charset="2"/>
              <a:buChar char="ü"/>
            </a:pPr>
            <a:r>
              <a:rPr lang="en-US" dirty="0" smtClean="0"/>
              <a:t>Viewport/mirror blanks delivered – </a:t>
            </a:r>
          </a:p>
          <a:p>
            <a:pPr lvl="1">
              <a:buFont typeface="Wingdings" panose="05000000000000000000" pitchFamily="2" charset="2"/>
              <a:buChar char="Ø"/>
            </a:pPr>
            <a:r>
              <a:rPr lang="en-US" dirty="0" smtClean="0"/>
              <a:t>send out for coating ( approx. 2 weeks) </a:t>
            </a:r>
          </a:p>
          <a:p>
            <a:pPr lvl="1">
              <a:buFont typeface="Wingdings" panose="05000000000000000000" pitchFamily="2" charset="2"/>
              <a:buChar char="Ø"/>
            </a:pPr>
            <a:r>
              <a:rPr lang="en-US" dirty="0" smtClean="0"/>
              <a:t>Vacuum flanges being manufactured</a:t>
            </a:r>
          </a:p>
          <a:p>
            <a:pPr lvl="1">
              <a:buFont typeface="Wingdings" panose="05000000000000000000" pitchFamily="2" charset="2"/>
              <a:buChar char="Ø"/>
            </a:pPr>
            <a:r>
              <a:rPr lang="en-US" dirty="0" smtClean="0"/>
              <a:t>Once we have all parts  and put one together, we can test new cavity with expanded input viewport</a:t>
            </a:r>
          </a:p>
          <a:p>
            <a:pPr lvl="1">
              <a:buFont typeface="Wingdings" panose="05000000000000000000" pitchFamily="2" charset="2"/>
              <a:buChar char="Ø"/>
            </a:pPr>
            <a:r>
              <a:rPr lang="en-US" dirty="0" smtClean="0"/>
              <a:t>Implement real-time video camera into Transport enclosure to monitor bounces on the fixed mirror</a:t>
            </a:r>
          </a:p>
          <a:p>
            <a:pPr>
              <a:buFont typeface="Wingdings" panose="05000000000000000000" pitchFamily="2" charset="2"/>
              <a:buChar char="ü"/>
            </a:pPr>
            <a:r>
              <a:rPr lang="en-US" dirty="0" smtClean="0"/>
              <a:t>Replace wheels on rack/add anti-vibration feet</a:t>
            </a:r>
          </a:p>
          <a:p>
            <a:pPr>
              <a:buFont typeface="Wingdings" panose="05000000000000000000" pitchFamily="2" charset="2"/>
              <a:buChar char="Ø"/>
            </a:pPr>
            <a:r>
              <a:rPr lang="en-US" dirty="0"/>
              <a:t>A</a:t>
            </a:r>
            <a:r>
              <a:rPr lang="en-US" dirty="0" smtClean="0"/>
              <a:t>dd protective front panel(door)/water shield OE</a:t>
            </a:r>
          </a:p>
          <a:p>
            <a:pPr lvl="1">
              <a:buFont typeface="Wingdings" panose="05000000000000000000" pitchFamily="2" charset="2"/>
              <a:buChar char="Ø"/>
            </a:pPr>
            <a:r>
              <a:rPr lang="en-US" dirty="0" smtClean="0"/>
              <a:t>Parts on hand</a:t>
            </a:r>
            <a:endParaRPr lang="en-US" dirty="0"/>
          </a:p>
        </p:txBody>
      </p:sp>
    </p:spTree>
    <p:extLst>
      <p:ext uri="{BB962C8B-B14F-4D97-AF65-F5344CB8AC3E}">
        <p14:creationId xmlns:p14="http://schemas.microsoft.com/office/powerpoint/2010/main" val="786270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25425"/>
            <a:ext cx="11114989" cy="4351338"/>
          </a:xfrm>
        </p:spPr>
        <p:txBody>
          <a:bodyPr/>
          <a:lstStyle/>
          <a:p>
            <a:pPr>
              <a:buFont typeface="Wingdings" panose="05000000000000000000" pitchFamily="2" charset="2"/>
              <a:buChar char="ü"/>
            </a:pPr>
            <a:r>
              <a:rPr lang="en-US" dirty="0" smtClean="0"/>
              <a:t>Stiffen steel floor plate</a:t>
            </a:r>
          </a:p>
          <a:p>
            <a:pPr lvl="1">
              <a:buFont typeface="Wingdings" panose="05000000000000000000" pitchFamily="2" charset="2"/>
              <a:buChar char="Ø"/>
            </a:pPr>
            <a:r>
              <a:rPr lang="en-US" dirty="0" smtClean="0"/>
              <a:t>Additional bolts added to hold it to the floor</a:t>
            </a:r>
          </a:p>
          <a:p>
            <a:pPr>
              <a:buFont typeface="Wingdings" panose="05000000000000000000" pitchFamily="2" charset="2"/>
              <a:buChar char="Ø"/>
            </a:pPr>
            <a:r>
              <a:rPr lang="en-US" dirty="0" smtClean="0"/>
              <a:t>Add cooling to electronics rack – </a:t>
            </a:r>
          </a:p>
          <a:p>
            <a:pPr lvl="1">
              <a:buFont typeface="Wingdings" panose="05000000000000000000" pitchFamily="2" charset="2"/>
              <a:buChar char="Ø"/>
            </a:pPr>
            <a:r>
              <a:rPr lang="en-US" dirty="0" smtClean="0"/>
              <a:t>In process – a 2 inch smooth interior tube will be run under floor and come out under RFQ to connect to the front door to provide cooling for the rack</a:t>
            </a:r>
          </a:p>
          <a:p>
            <a:pPr>
              <a:buFont typeface="Wingdings" panose="05000000000000000000" pitchFamily="2" charset="2"/>
              <a:buChar char="Ø"/>
            </a:pPr>
            <a:r>
              <a:rPr lang="en-US" dirty="0" smtClean="0"/>
              <a:t>Create N2 atmosphere in optics box-</a:t>
            </a:r>
          </a:p>
          <a:p>
            <a:pPr lvl="1">
              <a:buFont typeface="Wingdings" panose="05000000000000000000" pitchFamily="2" charset="2"/>
              <a:buChar char="Ø"/>
            </a:pPr>
            <a:r>
              <a:rPr lang="en-US" dirty="0" smtClean="0"/>
              <a:t>Working with Matt Alvarez </a:t>
            </a:r>
          </a:p>
          <a:p>
            <a:pPr lvl="1">
              <a:buFont typeface="Wingdings" panose="05000000000000000000" pitchFamily="2" charset="2"/>
              <a:buChar char="Ø"/>
            </a:pPr>
            <a:endParaRPr lang="en-US" dirty="0"/>
          </a:p>
          <a:p>
            <a:pPr>
              <a:buFont typeface="Wingdings" panose="05000000000000000000" pitchFamily="2" charset="2"/>
              <a:buChar char="Ø"/>
            </a:pPr>
            <a:r>
              <a:rPr lang="en-US" dirty="0" smtClean="0"/>
              <a:t>External Review:  Under </a:t>
            </a:r>
            <a:r>
              <a:rPr lang="en-US" dirty="0"/>
              <a:t>c</a:t>
            </a:r>
            <a:r>
              <a:rPr lang="en-US" dirty="0" smtClean="0"/>
              <a:t>onstruction  - Tentative date week of Nov 14</a:t>
            </a:r>
            <a:r>
              <a:rPr lang="en-US" baseline="30000" dirty="0" smtClean="0"/>
              <a:t>th</a:t>
            </a:r>
            <a:r>
              <a:rPr lang="en-US" dirty="0" smtClean="0"/>
              <a:t> </a:t>
            </a:r>
            <a:endParaRPr lang="en-US" dirty="0" smtClean="0"/>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501393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871"/>
            <a:ext cx="10515600" cy="5736092"/>
          </a:xfrm>
        </p:spPr>
        <p:txBody>
          <a:bodyPr>
            <a:normAutofit fontScale="92500" lnSpcReduction="10000"/>
          </a:bodyPr>
          <a:lstStyle/>
          <a:p>
            <a:pPr>
              <a:buFont typeface="Wingdings" panose="05000000000000000000" pitchFamily="2" charset="2"/>
              <a:buChar char="Ø"/>
            </a:pPr>
            <a:r>
              <a:rPr lang="en-US" sz="2400" dirty="0" smtClean="0"/>
              <a:t>Add TEC to seed diode FBG  </a:t>
            </a:r>
          </a:p>
          <a:p>
            <a:pPr lvl="1">
              <a:buFont typeface="Wingdings" panose="05000000000000000000" pitchFamily="2" charset="2"/>
              <a:buChar char="Ø"/>
            </a:pPr>
            <a:r>
              <a:rPr lang="en-US" sz="2000" dirty="0" smtClean="0"/>
              <a:t>We have been testing cooling down the FBG with a TEC. Can get about 20 </a:t>
            </a:r>
            <a:r>
              <a:rPr lang="en-US" sz="2000" dirty="0" err="1" smtClean="0"/>
              <a:t>deg</a:t>
            </a:r>
            <a:r>
              <a:rPr lang="en-US" sz="2000" dirty="0" smtClean="0"/>
              <a:t> C cooling to bring the FBG temperature to around 8 deg. This will </a:t>
            </a:r>
            <a:r>
              <a:rPr lang="en-US" sz="2000" dirty="0" smtClean="0"/>
              <a:t>s</a:t>
            </a:r>
            <a:r>
              <a:rPr lang="en-US" sz="2000" dirty="0" smtClean="0"/>
              <a:t>hift the peak wavelength of the seed from about 1064.36 nm to 1064.16 nm (</a:t>
            </a:r>
            <a:r>
              <a:rPr lang="en-US" sz="2000" dirty="0" smtClean="0">
                <a:latin typeface="Symbol" panose="05050102010706020507" pitchFamily="18" charset="2"/>
              </a:rPr>
              <a:t>D</a:t>
            </a:r>
            <a:r>
              <a:rPr lang="en-US" sz="2000" dirty="0" smtClean="0"/>
              <a:t> =0.01 nm /</a:t>
            </a:r>
            <a:r>
              <a:rPr lang="en-US" sz="2000" dirty="0" err="1" smtClean="0"/>
              <a:t>deg</a:t>
            </a:r>
            <a:r>
              <a:rPr lang="en-US" sz="2000" dirty="0" smtClean="0"/>
              <a:t> C)</a:t>
            </a:r>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a:buFont typeface="Wingdings" panose="05000000000000000000" pitchFamily="2" charset="2"/>
              <a:buChar char="Ø"/>
            </a:pPr>
            <a:r>
              <a:rPr lang="en-US" dirty="0" smtClean="0"/>
              <a:t>However, we will not need to do this as we are getting a new seed diode without an external FBG.</a:t>
            </a:r>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a:p>
            <a:pPr lvl="1">
              <a:buFont typeface="Wingdings" panose="05000000000000000000" pitchFamily="2" charset="2"/>
              <a:buChar char="Ø"/>
            </a:pPr>
            <a:endParaRPr lang="en-US" sz="2000" dirty="0"/>
          </a:p>
          <a:p>
            <a:pPr lvl="1">
              <a:buFont typeface="Wingdings" panose="05000000000000000000" pitchFamily="2" charset="2"/>
              <a:buChar char="Ø"/>
            </a:pPr>
            <a:endParaRPr lang="en-US" sz="2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8879" y="1859076"/>
            <a:ext cx="4038601" cy="331631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0994" y="1957047"/>
            <a:ext cx="3919292" cy="3218342"/>
          </a:xfrm>
          <a:prstGeom prst="rect">
            <a:avLst/>
          </a:prstGeom>
        </p:spPr>
      </p:pic>
    </p:spTree>
    <p:extLst>
      <p:ext uri="{BB962C8B-B14F-4D97-AF65-F5344CB8AC3E}">
        <p14:creationId xmlns:p14="http://schemas.microsoft.com/office/powerpoint/2010/main" val="2891092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668"/>
            <a:ext cx="10515600" cy="5636532"/>
          </a:xfrm>
        </p:spPr>
        <p:txBody>
          <a:bodyPr>
            <a:normAutofit lnSpcReduction="10000"/>
          </a:bodyPr>
          <a:lstStyle/>
          <a:p>
            <a:pPr>
              <a:buFont typeface="Wingdings" panose="05000000000000000000" pitchFamily="2" charset="2"/>
              <a:buChar char="Ø"/>
            </a:pPr>
            <a:r>
              <a:rPr lang="en-US" dirty="0" smtClean="0"/>
              <a:t>Fiber amplifier Optimization –  P.O. approved and in process of placement with Dr. </a:t>
            </a:r>
            <a:r>
              <a:rPr lang="en-US" dirty="0" err="1" smtClean="0"/>
              <a:t>Rudiger</a:t>
            </a:r>
            <a:r>
              <a:rPr lang="en-US" dirty="0" smtClean="0"/>
              <a:t> </a:t>
            </a:r>
            <a:r>
              <a:rPr lang="en-US" dirty="0" err="1" smtClean="0"/>
              <a:t>Poschotta</a:t>
            </a:r>
            <a:r>
              <a:rPr lang="en-US" dirty="0" smtClean="0"/>
              <a:t> of RP-photonics. He will model our two CW fiber amplifiers independently and as a system for current performance and perform optimization for the amplifiers and provide suggestions. At issue</a:t>
            </a:r>
          </a:p>
          <a:p>
            <a:pPr lvl="1">
              <a:buFont typeface="Wingdings" panose="05000000000000000000" pitchFamily="2" charset="2"/>
              <a:buChar char="Ø"/>
            </a:pPr>
            <a:r>
              <a:rPr lang="en-US" dirty="0" smtClean="0"/>
              <a:t>Length of the LMA gain fiber – to be optimized for gain and output and move the SBS threshold to higher powers (we may be at optimization – don’t know)</a:t>
            </a:r>
          </a:p>
          <a:p>
            <a:pPr lvl="1">
              <a:buFont typeface="Wingdings" panose="05000000000000000000" pitchFamily="2" charset="2"/>
              <a:buChar char="Ø"/>
            </a:pPr>
            <a:r>
              <a:rPr lang="en-US" dirty="0" smtClean="0"/>
              <a:t>Length of the pre-amp gain fiber … fiber used has very high doping level which provides for a very high pump absorption… the current gain fiber is much longer than simple scaling of pump absorption… want to understand the ramifications… can this be optimized</a:t>
            </a:r>
          </a:p>
          <a:p>
            <a:pPr>
              <a:buFont typeface="Wingdings" panose="05000000000000000000" pitchFamily="2" charset="2"/>
              <a:buChar char="Ø"/>
            </a:pPr>
            <a:r>
              <a:rPr lang="en-US" dirty="0" smtClean="0"/>
              <a:t>Replace LMA isolator – </a:t>
            </a:r>
          </a:p>
          <a:p>
            <a:pPr lvl="1">
              <a:buFont typeface="Wingdings" panose="05000000000000000000" pitchFamily="2" charset="2"/>
              <a:buChar char="Ø"/>
            </a:pPr>
            <a:r>
              <a:rPr lang="en-US" dirty="0" smtClean="0"/>
              <a:t>Isolator has come in – scheduling the replacement</a:t>
            </a:r>
          </a:p>
          <a:p>
            <a:pPr lvl="1">
              <a:buFont typeface="Wingdings" panose="05000000000000000000" pitchFamily="2" charset="2"/>
              <a:buChar char="Ø"/>
            </a:pPr>
            <a:r>
              <a:rPr lang="en-US" dirty="0" smtClean="0"/>
              <a:t>If we can get results from simulation for LMA amplifier want to fold into the modifications when adding the isolator. </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57749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0871"/>
            <a:ext cx="10515600" cy="5736092"/>
          </a:xfrm>
        </p:spPr>
        <p:txBody>
          <a:bodyPr/>
          <a:lstStyle/>
          <a:p>
            <a:pPr>
              <a:buFont typeface="Wingdings" panose="05000000000000000000" pitchFamily="2" charset="2"/>
              <a:buChar char="Ø"/>
            </a:pPr>
            <a:r>
              <a:rPr lang="en-US" dirty="0" smtClean="0"/>
              <a:t>Replace tap coupler in OEA with 2x2 tap coupler to monitor Rev power – </a:t>
            </a:r>
          </a:p>
          <a:p>
            <a:pPr lvl="1">
              <a:buFont typeface="Wingdings" panose="05000000000000000000" pitchFamily="2" charset="2"/>
              <a:buChar char="Ø"/>
            </a:pPr>
            <a:r>
              <a:rPr lang="en-US" dirty="0" smtClean="0"/>
              <a:t>This will allow us to monitor the reverse power being generated in the Optical Engines amplifier so we can confidently increase pump power while monitoring reverse power.</a:t>
            </a:r>
            <a:endParaRPr lang="en-US" dirty="0" smtClean="0"/>
          </a:p>
          <a:p>
            <a:pPr lvl="1">
              <a:buFont typeface="Wingdings" panose="05000000000000000000" pitchFamily="2" charset="2"/>
              <a:buChar char="Ø"/>
            </a:pPr>
            <a:r>
              <a:rPr lang="en-US" dirty="0" smtClean="0"/>
              <a:t>Tap coupler in hand will schedule replacement when we remove the </a:t>
            </a:r>
            <a:r>
              <a:rPr lang="en-US" dirty="0" err="1" smtClean="0"/>
              <a:t>PriTYel</a:t>
            </a:r>
            <a:r>
              <a:rPr lang="en-US" dirty="0" smtClean="0"/>
              <a:t> amplifier for modification.</a:t>
            </a:r>
            <a:endParaRPr lang="en-US" dirty="0"/>
          </a:p>
        </p:txBody>
      </p:sp>
    </p:spTree>
    <p:extLst>
      <p:ext uri="{BB962C8B-B14F-4D97-AF65-F5344CB8AC3E}">
        <p14:creationId xmlns:p14="http://schemas.microsoft.com/office/powerpoint/2010/main" val="3883044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9857"/>
            <a:ext cx="10515600" cy="5687106"/>
          </a:xfrm>
        </p:spPr>
        <p:txBody>
          <a:bodyPr/>
          <a:lstStyle/>
          <a:p>
            <a:pPr>
              <a:buFont typeface="Wingdings" panose="05000000000000000000" pitchFamily="2" charset="2"/>
              <a:buChar char="Ø"/>
            </a:pPr>
            <a:r>
              <a:rPr lang="en-US" dirty="0" smtClean="0"/>
              <a:t>Add </a:t>
            </a:r>
            <a:r>
              <a:rPr lang="en-US" dirty="0" err="1" smtClean="0"/>
              <a:t>Pockels</a:t>
            </a:r>
            <a:r>
              <a:rPr lang="en-US" dirty="0" smtClean="0"/>
              <a:t> cell to FSA  </a:t>
            </a:r>
          </a:p>
          <a:p>
            <a:pPr lvl="1">
              <a:buFont typeface="Wingdings" panose="05000000000000000000" pitchFamily="2" charset="2"/>
              <a:buChar char="Ø"/>
            </a:pPr>
            <a:r>
              <a:rPr lang="en-US" dirty="0" smtClean="0"/>
              <a:t>We need a half-wave cell for our system</a:t>
            </a:r>
          </a:p>
          <a:p>
            <a:pPr lvl="1">
              <a:buFont typeface="Wingdings" panose="05000000000000000000" pitchFamily="2" charset="2"/>
              <a:buChar char="Ø"/>
            </a:pPr>
            <a:r>
              <a:rPr lang="en-US" dirty="0" smtClean="0"/>
              <a:t>Tested optical operation (single pass) of quarter wave cell in our system to gain experience</a:t>
            </a:r>
          </a:p>
          <a:p>
            <a:pPr lvl="1">
              <a:buFont typeface="Wingdings" panose="05000000000000000000" pitchFamily="2" charset="2"/>
              <a:buChar char="Ø"/>
            </a:pPr>
            <a:r>
              <a:rPr lang="en-US" dirty="0" err="1" smtClean="0"/>
              <a:t>Pockels</a:t>
            </a:r>
            <a:r>
              <a:rPr lang="en-US" dirty="0" smtClean="0"/>
              <a:t> cell on order expect first of November delivery,</a:t>
            </a:r>
          </a:p>
          <a:p>
            <a:pPr lvl="1">
              <a:buFont typeface="Wingdings" panose="05000000000000000000" pitchFamily="2" charset="2"/>
              <a:buChar char="Ø"/>
            </a:pPr>
            <a:r>
              <a:rPr lang="en-US" dirty="0" err="1" smtClean="0"/>
              <a:t>Pockels</a:t>
            </a:r>
            <a:r>
              <a:rPr lang="en-US" dirty="0" smtClean="0"/>
              <a:t> call mount in hand</a:t>
            </a:r>
          </a:p>
          <a:p>
            <a:pPr lvl="1">
              <a:buFont typeface="Wingdings" panose="05000000000000000000" pitchFamily="2" charset="2"/>
              <a:buChar char="Ø"/>
            </a:pPr>
            <a:r>
              <a:rPr lang="en-US" dirty="0" smtClean="0"/>
              <a:t>Driver (we’re using an existing driver from Analog Modules). Need to order a spare (however it uses a bit different voltages which will require a bit of adaption)</a:t>
            </a:r>
          </a:p>
          <a:p>
            <a:pPr lvl="1">
              <a:buFont typeface="Wingdings" panose="05000000000000000000" pitchFamily="2" charset="2"/>
              <a:buChar char="Ø"/>
            </a:pPr>
            <a:r>
              <a:rPr lang="en-US" dirty="0" smtClean="0"/>
              <a:t>Estimate a week to install, implement and tune to implement and tune.</a:t>
            </a:r>
            <a:endParaRPr lang="en-US" dirty="0" smtClean="0"/>
          </a:p>
        </p:txBody>
      </p:sp>
    </p:spTree>
    <p:extLst>
      <p:ext uri="{BB962C8B-B14F-4D97-AF65-F5344CB8AC3E}">
        <p14:creationId xmlns:p14="http://schemas.microsoft.com/office/powerpoint/2010/main" val="1145354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155434" y="527337"/>
            <a:ext cx="8214049" cy="5803326"/>
          </a:xfrm>
          <a:prstGeom prst="rect">
            <a:avLst/>
          </a:prstGeom>
        </p:spPr>
      </p:pic>
    </p:spTree>
    <p:extLst>
      <p:ext uri="{BB962C8B-B14F-4D97-AF65-F5344CB8AC3E}">
        <p14:creationId xmlns:p14="http://schemas.microsoft.com/office/powerpoint/2010/main" val="303552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8457"/>
            <a:ext cx="10515600" cy="5812972"/>
          </a:xfrm>
        </p:spPr>
        <p:txBody>
          <a:bodyPr>
            <a:normAutofit/>
          </a:bodyPr>
          <a:lstStyle/>
          <a:p>
            <a:pPr>
              <a:buFont typeface="Wingdings" panose="05000000000000000000" pitchFamily="2" charset="2"/>
              <a:buChar char="ü"/>
            </a:pPr>
            <a:r>
              <a:rPr lang="en-US" dirty="0" smtClean="0"/>
              <a:t>Cure high frequency instability in Grumman modules –</a:t>
            </a:r>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smtClean="0"/>
          </a:p>
          <a:p>
            <a:pPr lvl="1">
              <a:buFont typeface="Wingdings" panose="05000000000000000000" pitchFamily="2" charset="2"/>
              <a:buChar char="Ø"/>
            </a:pPr>
            <a:endParaRPr lang="en-US" dirty="0"/>
          </a:p>
          <a:p>
            <a:pPr lvl="1">
              <a:buFont typeface="Wingdings" panose="05000000000000000000" pitchFamily="2" charset="2"/>
              <a:buChar char="Ø"/>
            </a:pPr>
            <a:r>
              <a:rPr lang="en-US" dirty="0" smtClean="0"/>
              <a:t>E</a:t>
            </a:r>
            <a:r>
              <a:rPr lang="en-US" dirty="0" smtClean="0"/>
              <a:t>xperts thought we had some sort of parasitic cavity  or spatial mode issues in the DPSS system or had no idea.</a:t>
            </a:r>
            <a:endParaRPr lang="en-US" dirty="0" smtClean="0"/>
          </a:p>
          <a:p>
            <a:pPr lvl="1">
              <a:buFont typeface="Wingdings" panose="05000000000000000000" pitchFamily="2" charset="2"/>
              <a:buChar char="Ø"/>
            </a:pPr>
            <a:r>
              <a:rPr lang="en-US" dirty="0" smtClean="0"/>
              <a:t>Our investigations showed the instability was NOT because of some parasitic cavity in our DPSS system, NOT some spatial mode matching, NOT coming from ASE or other instability from the upstream pulsed fiber amplifier, and NOT from some instability in the PriTel amplifier, or inter-pulse power from modulator extinction.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6604" y="1134827"/>
            <a:ext cx="2620737" cy="196555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8976" y="1116456"/>
            <a:ext cx="2669724" cy="200229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5722" y="1151157"/>
            <a:ext cx="2713267" cy="199008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476011" y="1136866"/>
            <a:ext cx="2642511" cy="1981883"/>
          </a:xfrm>
          <a:prstGeom prst="rect">
            <a:avLst/>
          </a:prstGeom>
        </p:spPr>
      </p:pic>
      <p:sp>
        <p:nvSpPr>
          <p:cNvPr id="10" name="TextBox 9"/>
          <p:cNvSpPr txBox="1"/>
          <p:nvPr/>
        </p:nvSpPr>
        <p:spPr>
          <a:xfrm>
            <a:off x="2811574" y="3141238"/>
            <a:ext cx="2094804" cy="369332"/>
          </a:xfrm>
          <a:prstGeom prst="rect">
            <a:avLst/>
          </a:prstGeom>
          <a:noFill/>
        </p:spPr>
        <p:txBody>
          <a:bodyPr wrap="none" rtlCol="0">
            <a:spAutoFit/>
          </a:bodyPr>
          <a:lstStyle/>
          <a:p>
            <a:r>
              <a:rPr lang="en-US" dirty="0" smtClean="0"/>
              <a:t>Single pass thru RBA</a:t>
            </a:r>
            <a:endParaRPr lang="en-US" dirty="0"/>
          </a:p>
        </p:txBody>
      </p:sp>
      <p:sp>
        <p:nvSpPr>
          <p:cNvPr id="11" name="TextBox 10"/>
          <p:cNvSpPr txBox="1"/>
          <p:nvPr/>
        </p:nvSpPr>
        <p:spPr>
          <a:xfrm>
            <a:off x="8622708" y="3075924"/>
            <a:ext cx="1924309" cy="369332"/>
          </a:xfrm>
          <a:prstGeom prst="rect">
            <a:avLst/>
          </a:prstGeom>
          <a:noFill/>
        </p:spPr>
        <p:txBody>
          <a:bodyPr wrap="none" rtlCol="0">
            <a:spAutoFit/>
          </a:bodyPr>
          <a:lstStyle/>
          <a:p>
            <a:r>
              <a:rPr lang="en-US" dirty="0" smtClean="0"/>
              <a:t>Two pass thru RBA</a:t>
            </a:r>
            <a:endParaRPr lang="en-US" dirty="0"/>
          </a:p>
        </p:txBody>
      </p:sp>
    </p:spTree>
    <p:extLst>
      <p:ext uri="{BB962C8B-B14F-4D97-AF65-F5344CB8AC3E}">
        <p14:creationId xmlns:p14="http://schemas.microsoft.com/office/powerpoint/2010/main" val="474401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7520" y="992057"/>
            <a:ext cx="2873283" cy="2359408"/>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4099" y="1048358"/>
            <a:ext cx="2843840" cy="233523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73532" y="1113109"/>
            <a:ext cx="2735003" cy="2245858"/>
          </a:xfrm>
          <a:prstGeom prst="rect">
            <a:avLst/>
          </a:prstGeom>
        </p:spPr>
      </p:pic>
      <p:sp>
        <p:nvSpPr>
          <p:cNvPr id="10" name="TextBox 9"/>
          <p:cNvSpPr txBox="1"/>
          <p:nvPr/>
        </p:nvSpPr>
        <p:spPr>
          <a:xfrm>
            <a:off x="2329958" y="1330820"/>
            <a:ext cx="1098891" cy="369332"/>
          </a:xfrm>
          <a:prstGeom prst="rect">
            <a:avLst/>
          </a:prstGeom>
          <a:noFill/>
        </p:spPr>
        <p:txBody>
          <a:bodyPr wrap="none" rtlCol="0">
            <a:spAutoFit/>
          </a:bodyPr>
          <a:lstStyle/>
          <a:p>
            <a:r>
              <a:rPr lang="en-US" dirty="0" smtClean="0"/>
              <a:t>TEC 8 </a:t>
            </a:r>
            <a:r>
              <a:rPr lang="en-US" dirty="0" err="1" smtClean="0"/>
              <a:t>deg</a:t>
            </a:r>
            <a:endParaRPr lang="en-US" dirty="0"/>
          </a:p>
        </p:txBody>
      </p:sp>
      <p:sp>
        <p:nvSpPr>
          <p:cNvPr id="11" name="TextBox 10"/>
          <p:cNvSpPr txBox="1"/>
          <p:nvPr/>
        </p:nvSpPr>
        <p:spPr>
          <a:xfrm>
            <a:off x="5708122" y="1377831"/>
            <a:ext cx="1215910" cy="369332"/>
          </a:xfrm>
          <a:prstGeom prst="rect">
            <a:avLst/>
          </a:prstGeom>
          <a:noFill/>
        </p:spPr>
        <p:txBody>
          <a:bodyPr wrap="none" rtlCol="0">
            <a:spAutoFit/>
          </a:bodyPr>
          <a:lstStyle/>
          <a:p>
            <a:r>
              <a:rPr lang="en-US" dirty="0" smtClean="0"/>
              <a:t>TEC 40 </a:t>
            </a:r>
            <a:r>
              <a:rPr lang="en-US" dirty="0" err="1" smtClean="0"/>
              <a:t>deg</a:t>
            </a:r>
            <a:endParaRPr lang="en-US" dirty="0"/>
          </a:p>
        </p:txBody>
      </p:sp>
      <p:sp>
        <p:nvSpPr>
          <p:cNvPr id="12" name="TextBox 11"/>
          <p:cNvSpPr txBox="1"/>
          <p:nvPr/>
        </p:nvSpPr>
        <p:spPr>
          <a:xfrm>
            <a:off x="8950283" y="1826995"/>
            <a:ext cx="1130438" cy="369332"/>
          </a:xfrm>
          <a:prstGeom prst="rect">
            <a:avLst/>
          </a:prstGeom>
          <a:noFill/>
        </p:spPr>
        <p:txBody>
          <a:bodyPr wrap="none" rtlCol="0">
            <a:spAutoFit/>
          </a:bodyPr>
          <a:lstStyle/>
          <a:p>
            <a:r>
              <a:rPr lang="en-US" dirty="0" smtClean="0"/>
              <a:t>FBG 8 </a:t>
            </a:r>
            <a:r>
              <a:rPr lang="en-US" dirty="0" err="1" smtClean="0"/>
              <a:t>deg</a:t>
            </a:r>
            <a:endParaRPr lang="en-US" dirty="0"/>
          </a:p>
        </p:txBody>
      </p:sp>
      <p:sp>
        <p:nvSpPr>
          <p:cNvPr id="13" name="TextBox 12"/>
          <p:cNvSpPr txBox="1"/>
          <p:nvPr/>
        </p:nvSpPr>
        <p:spPr>
          <a:xfrm>
            <a:off x="8948623" y="1562497"/>
            <a:ext cx="1215910" cy="369332"/>
          </a:xfrm>
          <a:prstGeom prst="rect">
            <a:avLst/>
          </a:prstGeom>
          <a:noFill/>
        </p:spPr>
        <p:txBody>
          <a:bodyPr wrap="none" rtlCol="0">
            <a:spAutoFit/>
          </a:bodyPr>
          <a:lstStyle/>
          <a:p>
            <a:r>
              <a:rPr lang="en-US" dirty="0" smtClean="0"/>
              <a:t>TEC 40 </a:t>
            </a:r>
            <a:r>
              <a:rPr lang="en-US" dirty="0" err="1" smtClean="0"/>
              <a:t>deg</a:t>
            </a:r>
            <a:endParaRPr lang="en-US" dirty="0"/>
          </a:p>
        </p:txBody>
      </p:sp>
      <p:grpSp>
        <p:nvGrpSpPr>
          <p:cNvPr id="20" name="Group 19"/>
          <p:cNvGrpSpPr/>
          <p:nvPr/>
        </p:nvGrpSpPr>
        <p:grpSpPr>
          <a:xfrm>
            <a:off x="1918609" y="3502046"/>
            <a:ext cx="4365169" cy="3355954"/>
            <a:chOff x="1153888" y="3322864"/>
            <a:chExt cx="4713514" cy="3535136"/>
          </a:xfrm>
        </p:grpSpPr>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3888" y="3322864"/>
              <a:ext cx="4713514" cy="3535136"/>
            </a:xfrm>
            <a:prstGeom prst="rect">
              <a:avLst/>
            </a:prstGeom>
          </p:spPr>
        </p:pic>
        <p:sp>
          <p:nvSpPr>
            <p:cNvPr id="15" name="TextBox 14"/>
            <p:cNvSpPr txBox="1"/>
            <p:nvPr/>
          </p:nvSpPr>
          <p:spPr>
            <a:xfrm>
              <a:off x="3948813" y="5028844"/>
              <a:ext cx="667875" cy="400110"/>
            </a:xfrm>
            <a:prstGeom prst="rect">
              <a:avLst/>
            </a:prstGeom>
            <a:noFill/>
          </p:spPr>
          <p:txBody>
            <a:bodyPr wrap="none" rtlCol="0">
              <a:spAutoFit/>
            </a:bodyPr>
            <a:lstStyle/>
            <a:p>
              <a:r>
                <a:rPr lang="en-US" sz="2000" dirty="0" smtClean="0">
                  <a:solidFill>
                    <a:schemeClr val="bg1"/>
                  </a:solidFill>
                </a:rPr>
                <a:t>RBA </a:t>
              </a:r>
              <a:endParaRPr lang="en-US" sz="2000" dirty="0">
                <a:solidFill>
                  <a:schemeClr val="bg1"/>
                </a:solidFill>
              </a:endParaRPr>
            </a:p>
          </p:txBody>
        </p:sp>
        <p:sp>
          <p:nvSpPr>
            <p:cNvPr id="16" name="TextBox 15"/>
            <p:cNvSpPr txBox="1"/>
            <p:nvPr/>
          </p:nvSpPr>
          <p:spPr>
            <a:xfrm>
              <a:off x="3865099" y="4207727"/>
              <a:ext cx="653192" cy="400110"/>
            </a:xfrm>
            <a:prstGeom prst="rect">
              <a:avLst/>
            </a:prstGeom>
            <a:noFill/>
          </p:spPr>
          <p:txBody>
            <a:bodyPr wrap="none" rtlCol="0">
              <a:spAutoFit/>
            </a:bodyPr>
            <a:lstStyle/>
            <a:p>
              <a:r>
                <a:rPr lang="en-US" sz="2000" dirty="0" smtClean="0">
                  <a:solidFill>
                    <a:schemeClr val="bg1"/>
                  </a:solidFill>
                </a:rPr>
                <a:t>REA </a:t>
              </a:r>
              <a:endParaRPr lang="en-US" sz="2000" dirty="0">
                <a:solidFill>
                  <a:schemeClr val="bg1"/>
                </a:solidFill>
              </a:endParaRPr>
            </a:p>
          </p:txBody>
        </p:sp>
        <p:sp>
          <p:nvSpPr>
            <p:cNvPr id="17" name="TextBox 16"/>
            <p:cNvSpPr txBox="1"/>
            <p:nvPr/>
          </p:nvSpPr>
          <p:spPr>
            <a:xfrm>
              <a:off x="1153888" y="3572431"/>
              <a:ext cx="3658053" cy="707886"/>
            </a:xfrm>
            <a:prstGeom prst="rect">
              <a:avLst/>
            </a:prstGeom>
            <a:noFill/>
          </p:spPr>
          <p:txBody>
            <a:bodyPr wrap="none" rtlCol="0">
              <a:spAutoFit/>
            </a:bodyPr>
            <a:lstStyle/>
            <a:p>
              <a:r>
                <a:rPr lang="en-US" sz="2000" dirty="0" smtClean="0">
                  <a:solidFill>
                    <a:schemeClr val="bg1"/>
                  </a:solidFill>
                </a:rPr>
                <a:t>PriTel LMA pump 4A / OE pump 0</a:t>
              </a:r>
            </a:p>
            <a:p>
              <a:r>
                <a:rPr lang="en-US" sz="2000" dirty="0" smtClean="0">
                  <a:solidFill>
                    <a:schemeClr val="bg1"/>
                  </a:solidFill>
                </a:rPr>
                <a:t> RBA &amp; REA pump 130A</a:t>
              </a:r>
              <a:endParaRPr lang="en-US" sz="2000" dirty="0">
                <a:solidFill>
                  <a:schemeClr val="bg1"/>
                </a:solidFill>
              </a:endParaRPr>
            </a:p>
          </p:txBody>
        </p:sp>
      </p:grpSp>
      <p:sp>
        <p:nvSpPr>
          <p:cNvPr id="18" name="TextBox 17"/>
          <p:cNvSpPr txBox="1"/>
          <p:nvPr/>
        </p:nvSpPr>
        <p:spPr>
          <a:xfrm>
            <a:off x="6745637" y="6005022"/>
            <a:ext cx="5146665" cy="646331"/>
          </a:xfrm>
          <a:prstGeom prst="rect">
            <a:avLst/>
          </a:prstGeom>
          <a:noFill/>
        </p:spPr>
        <p:txBody>
          <a:bodyPr wrap="none" rtlCol="0">
            <a:spAutoFit/>
          </a:bodyPr>
          <a:lstStyle/>
          <a:p>
            <a:r>
              <a:rPr lang="en-US" dirty="0" smtClean="0">
                <a:solidFill>
                  <a:srgbClr val="FF0000"/>
                </a:solidFill>
              </a:rPr>
              <a:t>These diode parameters are good for the Free-space </a:t>
            </a:r>
          </a:p>
          <a:p>
            <a:r>
              <a:rPr lang="en-US" dirty="0">
                <a:solidFill>
                  <a:srgbClr val="FF0000"/>
                </a:solidFill>
              </a:rPr>
              <a:t> </a:t>
            </a:r>
            <a:r>
              <a:rPr lang="en-US" dirty="0" smtClean="0">
                <a:solidFill>
                  <a:srgbClr val="FF0000"/>
                </a:solidFill>
              </a:rPr>
              <a:t>amplifiers, but not good for the fiber amplifiers</a:t>
            </a:r>
            <a:endParaRPr lang="en-US" dirty="0">
              <a:solidFill>
                <a:srgbClr val="FF0000"/>
              </a:solidFill>
            </a:endParaRPr>
          </a:p>
        </p:txBody>
      </p:sp>
      <p:sp>
        <p:nvSpPr>
          <p:cNvPr id="19" name="Rectangle 18"/>
          <p:cNvSpPr/>
          <p:nvPr/>
        </p:nvSpPr>
        <p:spPr>
          <a:xfrm>
            <a:off x="537520" y="327385"/>
            <a:ext cx="10341203" cy="461665"/>
          </a:xfrm>
          <a:prstGeom prst="rect">
            <a:avLst/>
          </a:prstGeom>
        </p:spPr>
        <p:txBody>
          <a:bodyPr wrap="square">
            <a:spAutoFit/>
          </a:bodyPr>
          <a:lstStyle/>
          <a:p>
            <a:pPr marL="800100" lvl="1" indent="-342900">
              <a:buFont typeface="Wingdings" panose="05000000000000000000" pitchFamily="2" charset="2"/>
              <a:buChar char="ü"/>
            </a:pPr>
            <a:r>
              <a:rPr lang="en-US" sz="2400" dirty="0" smtClean="0"/>
              <a:t>GOOD NEWS: We found the instability was coming from our SEED source </a:t>
            </a:r>
            <a:r>
              <a:rPr lang="en-US" sz="2400" dirty="0" smtClean="0"/>
              <a:t> </a:t>
            </a:r>
            <a:endParaRPr lang="en-US" sz="2400" dirty="0"/>
          </a:p>
        </p:txBody>
      </p:sp>
    </p:spTree>
    <p:extLst>
      <p:ext uri="{BB962C8B-B14F-4D97-AF65-F5344CB8AC3E}">
        <p14:creationId xmlns:p14="http://schemas.microsoft.com/office/powerpoint/2010/main" val="1533356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9299" y="3236336"/>
            <a:ext cx="3439812" cy="2824616"/>
          </a:xfrm>
        </p:spPr>
      </p:pic>
      <p:sp>
        <p:nvSpPr>
          <p:cNvPr id="8" name="TextBox 7"/>
          <p:cNvSpPr txBox="1"/>
          <p:nvPr/>
        </p:nvSpPr>
        <p:spPr>
          <a:xfrm>
            <a:off x="2079205" y="3887415"/>
            <a:ext cx="1602042" cy="369332"/>
          </a:xfrm>
          <a:prstGeom prst="rect">
            <a:avLst/>
          </a:prstGeom>
          <a:noFill/>
        </p:spPr>
        <p:txBody>
          <a:bodyPr wrap="none" rtlCol="0">
            <a:spAutoFit/>
          </a:bodyPr>
          <a:lstStyle/>
          <a:p>
            <a:r>
              <a:rPr lang="en-US" dirty="0" smtClean="0"/>
              <a:t>PriTel pump 4A</a:t>
            </a:r>
            <a:endParaRPr lang="en-US" dirty="0"/>
          </a:p>
        </p:txBody>
      </p:sp>
      <p:grpSp>
        <p:nvGrpSpPr>
          <p:cNvPr id="15" name="Group 14"/>
          <p:cNvGrpSpPr/>
          <p:nvPr/>
        </p:nvGrpSpPr>
        <p:grpSpPr>
          <a:xfrm>
            <a:off x="3877193" y="3210995"/>
            <a:ext cx="3712029" cy="3048147"/>
            <a:chOff x="3897084" y="691096"/>
            <a:chExt cx="3712029" cy="3048147"/>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7084" y="691096"/>
              <a:ext cx="3712029" cy="3048147"/>
            </a:xfrm>
            <a:prstGeom prst="rect">
              <a:avLst/>
            </a:prstGeom>
          </p:spPr>
        </p:pic>
        <p:sp>
          <p:nvSpPr>
            <p:cNvPr id="9" name="TextBox 8"/>
            <p:cNvSpPr txBox="1"/>
            <p:nvPr/>
          </p:nvSpPr>
          <p:spPr>
            <a:xfrm>
              <a:off x="6007071" y="1208314"/>
              <a:ext cx="1602042" cy="369332"/>
            </a:xfrm>
            <a:prstGeom prst="rect">
              <a:avLst/>
            </a:prstGeom>
            <a:noFill/>
          </p:spPr>
          <p:txBody>
            <a:bodyPr wrap="none" rtlCol="0">
              <a:spAutoFit/>
            </a:bodyPr>
            <a:lstStyle/>
            <a:p>
              <a:r>
                <a:rPr lang="en-US" dirty="0" smtClean="0"/>
                <a:t>PriTel pump 5A</a:t>
              </a:r>
              <a:endParaRPr lang="en-US" dirty="0"/>
            </a:p>
          </p:txBody>
        </p:sp>
      </p:grpSp>
      <p:grpSp>
        <p:nvGrpSpPr>
          <p:cNvPr id="14" name="Group 13"/>
          <p:cNvGrpSpPr/>
          <p:nvPr/>
        </p:nvGrpSpPr>
        <p:grpSpPr>
          <a:xfrm>
            <a:off x="7997242" y="3136908"/>
            <a:ext cx="4261758" cy="3196319"/>
            <a:chOff x="7997242" y="3136908"/>
            <a:chExt cx="4261758" cy="3196319"/>
          </a:xfrm>
        </p:grpSpPr>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97242" y="3136908"/>
              <a:ext cx="4261758" cy="3196319"/>
            </a:xfrm>
            <a:prstGeom prst="rect">
              <a:avLst/>
            </a:prstGeom>
          </p:spPr>
        </p:pic>
        <p:sp>
          <p:nvSpPr>
            <p:cNvPr id="10" name="TextBox 9"/>
            <p:cNvSpPr txBox="1"/>
            <p:nvPr/>
          </p:nvSpPr>
          <p:spPr>
            <a:xfrm>
              <a:off x="8443903" y="3702749"/>
              <a:ext cx="1602042" cy="369332"/>
            </a:xfrm>
            <a:prstGeom prst="rect">
              <a:avLst/>
            </a:prstGeom>
            <a:noFill/>
          </p:spPr>
          <p:txBody>
            <a:bodyPr wrap="none" rtlCol="0">
              <a:spAutoFit/>
            </a:bodyPr>
            <a:lstStyle/>
            <a:p>
              <a:r>
                <a:rPr lang="en-US" dirty="0" smtClean="0">
                  <a:solidFill>
                    <a:schemeClr val="bg1"/>
                  </a:solidFill>
                </a:rPr>
                <a:t>PriTel pump 5A</a:t>
              </a:r>
              <a:endParaRPr lang="en-US" dirty="0">
                <a:solidFill>
                  <a:schemeClr val="bg1"/>
                </a:solidFill>
              </a:endParaRPr>
            </a:p>
          </p:txBody>
        </p:sp>
      </p:grpSp>
      <p:sp>
        <p:nvSpPr>
          <p:cNvPr id="12" name="TextBox 11"/>
          <p:cNvSpPr txBox="1"/>
          <p:nvPr/>
        </p:nvSpPr>
        <p:spPr>
          <a:xfrm>
            <a:off x="767443" y="375557"/>
            <a:ext cx="45719" cy="369332"/>
          </a:xfrm>
          <a:prstGeom prst="rect">
            <a:avLst/>
          </a:prstGeom>
          <a:noFill/>
        </p:spPr>
        <p:txBody>
          <a:bodyPr wrap="square" rtlCol="0">
            <a:spAutoFit/>
          </a:bodyPr>
          <a:lstStyle/>
          <a:p>
            <a:endParaRPr lang="en-US" dirty="0"/>
          </a:p>
        </p:txBody>
      </p:sp>
      <p:sp>
        <p:nvSpPr>
          <p:cNvPr id="13" name="TextBox 12"/>
          <p:cNvSpPr txBox="1"/>
          <p:nvPr/>
        </p:nvSpPr>
        <p:spPr>
          <a:xfrm>
            <a:off x="1723763" y="940987"/>
            <a:ext cx="8884483" cy="1200329"/>
          </a:xfrm>
          <a:prstGeom prst="rect">
            <a:avLst/>
          </a:prstGeom>
          <a:noFill/>
        </p:spPr>
        <p:txBody>
          <a:bodyPr wrap="none" rtlCol="0">
            <a:spAutoFit/>
          </a:bodyPr>
          <a:lstStyle/>
          <a:p>
            <a:pPr marL="342900" indent="-342900">
              <a:buFont typeface="Wingdings" panose="05000000000000000000" pitchFamily="2" charset="2"/>
              <a:buChar char="Ø"/>
            </a:pPr>
            <a:r>
              <a:rPr lang="en-US" sz="2400" dirty="0" smtClean="0"/>
              <a:t>Seed source not stable at 40 </a:t>
            </a:r>
            <a:r>
              <a:rPr lang="en-US" sz="2400" dirty="0" err="1" smtClean="0"/>
              <a:t>deg</a:t>
            </a:r>
            <a:r>
              <a:rPr lang="en-US" sz="2400" dirty="0" smtClean="0"/>
              <a:t> C (oscillates between the 1</a:t>
            </a:r>
            <a:r>
              <a:rPr lang="en-US" sz="2400" baseline="30000" dirty="0" smtClean="0"/>
              <a:t>st</a:t>
            </a:r>
            <a:r>
              <a:rPr lang="en-US" sz="2400" dirty="0" smtClean="0"/>
              <a:t> two </a:t>
            </a:r>
          </a:p>
          <a:p>
            <a:r>
              <a:rPr lang="en-US" sz="2400" dirty="0" smtClean="0"/>
              <a:t>    spectra on previous slide)</a:t>
            </a:r>
          </a:p>
          <a:p>
            <a:pPr marL="342900" indent="-342900">
              <a:buFont typeface="Wingdings" panose="05000000000000000000" pitchFamily="2" charset="2"/>
              <a:buChar char="Ø"/>
            </a:pPr>
            <a:r>
              <a:rPr lang="en-US" sz="2400" dirty="0" smtClean="0"/>
              <a:t>Impact of running </a:t>
            </a:r>
            <a:r>
              <a:rPr lang="en-US" sz="2400" dirty="0" err="1" smtClean="0"/>
              <a:t>Lumics</a:t>
            </a:r>
            <a:r>
              <a:rPr lang="en-US" sz="2400" dirty="0" smtClean="0"/>
              <a:t> Diode at 40 </a:t>
            </a:r>
            <a:r>
              <a:rPr lang="en-US" sz="2400" dirty="0" err="1" smtClean="0"/>
              <a:t>deg</a:t>
            </a:r>
            <a:r>
              <a:rPr lang="en-US" sz="2400" dirty="0" smtClean="0"/>
              <a:t> C. and the LMA amplifier</a:t>
            </a:r>
            <a:endParaRPr lang="en-US" sz="2400" dirty="0"/>
          </a:p>
        </p:txBody>
      </p:sp>
      <p:sp>
        <p:nvSpPr>
          <p:cNvPr id="16" name="TextBox 15"/>
          <p:cNvSpPr txBox="1"/>
          <p:nvPr/>
        </p:nvSpPr>
        <p:spPr>
          <a:xfrm>
            <a:off x="987812" y="375557"/>
            <a:ext cx="5778761" cy="461665"/>
          </a:xfrm>
          <a:prstGeom prst="rect">
            <a:avLst/>
          </a:prstGeom>
          <a:noFill/>
        </p:spPr>
        <p:txBody>
          <a:bodyPr wrap="none" rtlCol="0">
            <a:spAutoFit/>
          </a:bodyPr>
          <a:lstStyle/>
          <a:p>
            <a:pPr marL="342900" indent="-342900">
              <a:buFont typeface="Wingdings" panose="05000000000000000000" pitchFamily="2" charset="2"/>
              <a:buChar char="ü"/>
            </a:pPr>
            <a:r>
              <a:rPr lang="en-US" sz="2400" dirty="0" smtClean="0"/>
              <a:t>BAD NEWS:  We can’t use our seed source</a:t>
            </a:r>
            <a:endParaRPr lang="en-US" sz="2400" dirty="0"/>
          </a:p>
        </p:txBody>
      </p:sp>
    </p:spTree>
    <p:extLst>
      <p:ext uri="{BB962C8B-B14F-4D97-AF65-F5344CB8AC3E}">
        <p14:creationId xmlns:p14="http://schemas.microsoft.com/office/powerpoint/2010/main" val="2288330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1476</TotalTime>
  <Words>1241</Words>
  <Application>Microsoft Office PowerPoint</Application>
  <PresentationFormat>Widescreen</PresentationFormat>
  <Paragraphs>158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Wingdings</vt:lpstr>
      <vt:lpstr>Office Theme</vt:lpstr>
      <vt:lpstr>Laser Notcher Status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Laser Notcher Status for PIP Meeting 9-14-2016</dc:title>
  <dc:creator>David E. Johnson x2493 04214N</dc:creator>
  <cp:lastModifiedBy>David E. Johnson x2493 04214N</cp:lastModifiedBy>
  <cp:revision>33</cp:revision>
  <cp:lastPrinted>2016-10-18T21:50:57Z</cp:lastPrinted>
  <dcterms:created xsi:type="dcterms:W3CDTF">2016-10-18T14:27:27Z</dcterms:created>
  <dcterms:modified xsi:type="dcterms:W3CDTF">2016-10-19T15:03:30Z</dcterms:modified>
</cp:coreProperties>
</file>