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265" r:id="rId3"/>
    <p:sldId id="288" r:id="rId4"/>
    <p:sldId id="292" r:id="rId5"/>
    <p:sldId id="291" r:id="rId6"/>
    <p:sldId id="274" r:id="rId7"/>
    <p:sldId id="275" r:id="rId8"/>
    <p:sldId id="276" r:id="rId9"/>
    <p:sldId id="289" r:id="rId10"/>
    <p:sldId id="278" r:id="rId11"/>
    <p:sldId id="299" r:id="rId12"/>
    <p:sldId id="298" r:id="rId13"/>
    <p:sldId id="283" r:id="rId14"/>
    <p:sldId id="293" r:id="rId15"/>
    <p:sldId id="294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5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375B2DA-DEC5-7F41-B28E-EA0CA7FE80C7}" type="datetimeFigureOut">
              <a:rPr lang="en-US"/>
              <a:pPr>
                <a:defRPr/>
              </a:pPr>
              <a:t>10/20/16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317BBF33-BB53-F147-8F08-302B0E8E4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98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F8DFC21B-49CA-BA48-BC77-64681B0DFF38}" type="datetimeFigureOut">
              <a:rPr lang="en-US"/>
              <a:pPr>
                <a:defRPr/>
              </a:pPr>
              <a:t>10/20/16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A5910E0-AE36-D442-AC7C-DEE4F2BE1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08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910E0-AE36-D442-AC7C-DEE4F2BE1F2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0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333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21B04D65-FDB1-9D47-B7AC-43233F809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4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34983-A9E1-2543-88EF-B24812D56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3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0D97-348B-D940-8966-498CD1107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8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C2888-4F29-B948-9A78-75C1D2D2C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9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696A7-EFFF-864C-B59B-E3E7501D0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BCA08-E1EA-0347-A76A-3B27323DA4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7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08E2-15CB-ED49-8ED2-3B092A5871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6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AFDD-624A-DA43-9994-DDFB5248A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4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B4E15145-AA62-4448-8E9B-9E634C48F2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0" r:id="rId3"/>
    <p:sldLayoutId id="2147484091" r:id="rId4"/>
    <p:sldLayoutId id="2147484092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 smtClean="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 smtClean="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2BC4D05D-6884-4643-9112-05E98BECB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Summary of DC studies held between 12 Oct to 14 Oct 2016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C.Y</a:t>
            </a:r>
            <a:r>
              <a:rPr lang="en-US" dirty="0" smtClean="0">
                <a:latin typeface="Helvetica" charset="0"/>
              </a:rPr>
              <a:t>. </a:t>
            </a:r>
            <a:r>
              <a:rPr lang="en-US" dirty="0" smtClean="0">
                <a:latin typeface="Helvetica" charset="0"/>
              </a:rPr>
              <a:t>Tan (on behalf of studiers, K. </a:t>
            </a:r>
            <a:r>
              <a:rPr lang="en-US" dirty="0" err="1" smtClean="0">
                <a:latin typeface="Helvetica" charset="0"/>
              </a:rPr>
              <a:t>Seiya</a:t>
            </a:r>
            <a:r>
              <a:rPr lang="en-US" dirty="0" smtClean="0">
                <a:latin typeface="Helvetica" charset="0"/>
              </a:rPr>
              <a:t>, C. </a:t>
            </a:r>
            <a:r>
              <a:rPr lang="en-US" dirty="0" err="1" smtClean="0">
                <a:latin typeface="Helvetica" charset="0"/>
              </a:rPr>
              <a:t>Bhat</a:t>
            </a:r>
            <a:r>
              <a:rPr lang="en-US" dirty="0" smtClean="0">
                <a:latin typeface="Helvetica" charset="0"/>
              </a:rPr>
              <a:t> &amp; S. </a:t>
            </a:r>
            <a:r>
              <a:rPr lang="en-US" dirty="0" err="1" smtClean="0">
                <a:latin typeface="Helvetica" charset="0"/>
              </a:rPr>
              <a:t>Chaurize</a:t>
            </a:r>
            <a:r>
              <a:rPr lang="en-US" dirty="0" smtClean="0">
                <a:latin typeface="Helvetica" charset="0"/>
              </a:rPr>
              <a:t>)</a:t>
            </a:r>
            <a:endParaRPr lang="en-US" dirty="0">
              <a:latin typeface="Helvetica" charset="0"/>
            </a:endParaRPr>
          </a:p>
          <a:p>
            <a:pPr eaLnBrk="1" hangingPunct="1"/>
            <a:r>
              <a:rPr lang="en-US" dirty="0" smtClean="0">
                <a:latin typeface="Helvetica" charset="0"/>
              </a:rPr>
              <a:t>PIP Meeting</a:t>
            </a:r>
            <a:endParaRPr lang="en-US" dirty="0">
              <a:latin typeface="Helvetica" charset="0"/>
            </a:endParaRPr>
          </a:p>
          <a:p>
            <a:pPr eaLnBrk="1" hangingPunct="1"/>
            <a:r>
              <a:rPr lang="en-US" dirty="0" smtClean="0">
                <a:latin typeface="Helvetica" charset="0"/>
              </a:rPr>
              <a:t>26 Oct 2016</a:t>
            </a:r>
            <a:endParaRPr lang="en-US" dirty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βy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3925418"/>
            <a:ext cx="4114799" cy="2830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1000684"/>
            <a:ext cx="4107920" cy="2826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3600" y="1278467"/>
            <a:ext cx="3496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 persists with βy measurements. Dipole excitation method gives lattice that is about 25% too small!</a:t>
            </a:r>
          </a:p>
          <a:p>
            <a:endParaRPr lang="en-US" dirty="0"/>
          </a:p>
          <a:p>
            <a:r>
              <a:rPr lang="en-US" dirty="0" smtClean="0"/>
              <a:t>Lattice is wrong?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“correction”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 descr="compare_correc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1116572"/>
            <a:ext cx="4114800" cy="238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2405" y="1236133"/>
            <a:ext cx="40729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Clearly, I made things worse!!!</a:t>
            </a:r>
          </a:p>
          <a:p>
            <a:endParaRPr lang="en-US" sz="1600" dirty="0"/>
          </a:p>
          <a:p>
            <a:r>
              <a:rPr lang="en-US" sz="1600" dirty="0" smtClean="0"/>
              <a:t>There is problem with my “fix”. More investigation is needed.</a:t>
            </a:r>
          </a:p>
          <a:p>
            <a:endParaRPr lang="en-US" sz="1600" dirty="0"/>
          </a:p>
          <a:p>
            <a:r>
              <a:rPr lang="en-US" sz="1600" dirty="0" smtClean="0"/>
              <a:t>I think the way forward is to trust the model and check new settings with MADX first before sending out to Booster.</a:t>
            </a:r>
            <a:endParaRPr lang="en-US" sz="1600" dirty="0"/>
          </a:p>
        </p:txBody>
      </p:sp>
      <p:pic>
        <p:nvPicPr>
          <p:cNvPr id="10" name="Picture 9" descr="compare_corrected_mad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3417532"/>
            <a:ext cx="4478867" cy="24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1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scans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27100"/>
            <a:ext cx="3471333" cy="3369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572" y="927100"/>
            <a:ext cx="3518718" cy="33697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267" y="4504267"/>
            <a:ext cx="3386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B:DOGL3 = 150A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74572" y="4504267"/>
            <a:ext cx="3386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B:DOGL3 = 350A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5667" y="5139267"/>
            <a:ext cx="715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Clearly shows that higher dogleg current increases the width of the </a:t>
            </a:r>
            <a:r>
              <a:rPr lang="en-US" dirty="0" err="1" smtClean="0"/>
              <a:t>Qx</a:t>
            </a:r>
            <a:r>
              <a:rPr lang="en-US" dirty="0" smtClean="0"/>
              <a:t> = 0.5 resonance.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8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applying LOCO “correction”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068" y="927101"/>
            <a:ext cx="3530244" cy="3369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9" y="927100"/>
            <a:ext cx="3518718" cy="33697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614333"/>
            <a:ext cx="7377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 integer really got enhanced with bad correction! Seems to have a better lifetime in a region of the tune plane.</a:t>
            </a:r>
          </a:p>
          <a:p>
            <a:r>
              <a:rPr lang="en-US" u="sng" dirty="0" smtClean="0"/>
              <a:t>However, take this with a grain of salt right now. </a:t>
            </a:r>
            <a:r>
              <a:rPr lang="en-US" dirty="0" smtClean="0"/>
              <a:t>Corrections are being checked.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2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voltage calibration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9460" y="5936089"/>
            <a:ext cx="4373697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Analyses are in progress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4" y="1036137"/>
            <a:ext cx="4055534" cy="3392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824" y="4646868"/>
            <a:ext cx="479214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Measurement were made at 5, 10 or 15 </a:t>
            </a:r>
            <a:r>
              <a:rPr lang="en-US" sz="1050" dirty="0" err="1"/>
              <a:t>ms</a:t>
            </a:r>
            <a:r>
              <a:rPr lang="en-US" sz="1050" dirty="0"/>
              <a:t> after the beam injection and capture.</a:t>
            </a:r>
          </a:p>
          <a:p>
            <a:r>
              <a:rPr lang="en-US" sz="1050" dirty="0"/>
              <a:t>Procedure: </a:t>
            </a:r>
          </a:p>
          <a:p>
            <a:pPr marL="342900" indent="-342900">
              <a:buAutoNum type="arabicParenR"/>
            </a:pPr>
            <a:r>
              <a:rPr lang="en-US" sz="1050" dirty="0"/>
              <a:t>Injected about 1E12pbc  </a:t>
            </a:r>
            <a:r>
              <a:rPr lang="en-US" sz="1050" dirty="0" smtClean="0"/>
              <a:t>(</a:t>
            </a:r>
            <a:r>
              <a:rPr lang="en-US" sz="1050" dirty="0"/>
              <a:t>5BT)</a:t>
            </a:r>
          </a:p>
          <a:p>
            <a:r>
              <a:rPr lang="en-US" sz="1050" dirty="0"/>
              <a:t>2)    Beam captured </a:t>
            </a:r>
            <a:r>
              <a:rPr lang="en-US" sz="1050" dirty="0" err="1"/>
              <a:t>iso</a:t>
            </a:r>
            <a:r>
              <a:rPr lang="en-US" sz="1050" dirty="0"/>
              <a:t>  </a:t>
            </a:r>
            <a:r>
              <a:rPr lang="en-US" sz="1050" dirty="0" smtClean="0"/>
              <a:t>a</a:t>
            </a:r>
            <a:r>
              <a:rPr lang="en-US" sz="1050" dirty="0" smtClean="0"/>
              <a:t>d</a:t>
            </a:r>
            <a:r>
              <a:rPr lang="en-US" sz="1050" dirty="0" smtClean="0"/>
              <a:t>iabatically </a:t>
            </a:r>
            <a:r>
              <a:rPr lang="en-US" sz="1050" dirty="0"/>
              <a:t>using 4 </a:t>
            </a:r>
            <a:r>
              <a:rPr lang="en-US" sz="1050" dirty="0" err="1"/>
              <a:t>rf</a:t>
            </a:r>
            <a:r>
              <a:rPr lang="en-US" sz="1050" dirty="0"/>
              <a:t> </a:t>
            </a:r>
            <a:r>
              <a:rPr lang="en-US" sz="1050" dirty="0" smtClean="0"/>
              <a:t> stations</a:t>
            </a:r>
            <a:endParaRPr lang="en-US" sz="1050" dirty="0"/>
          </a:p>
          <a:p>
            <a:pPr marL="342900" indent="-342900">
              <a:buAutoNum type="arabicParenR" startAt="3"/>
            </a:pPr>
            <a:r>
              <a:rPr lang="en-US" sz="1050" dirty="0"/>
              <a:t>Collected WCM data for 400us at two timings</a:t>
            </a:r>
          </a:p>
          <a:p>
            <a:r>
              <a:rPr lang="en-US" sz="1050" dirty="0"/>
              <a:t>4)    Repeated the steps 2 and </a:t>
            </a:r>
            <a:r>
              <a:rPr lang="en-US" sz="1050" dirty="0" smtClean="0"/>
              <a:t> 3 </a:t>
            </a:r>
            <a:r>
              <a:rPr lang="en-US" sz="1050" dirty="0"/>
              <a:t>for turning on two </a:t>
            </a:r>
          </a:p>
          <a:p>
            <a:r>
              <a:rPr lang="en-US" sz="1050" dirty="0"/>
              <a:t>        stations (A and B) at a </a:t>
            </a:r>
            <a:r>
              <a:rPr lang="en-US" sz="1050" dirty="0" smtClean="0"/>
              <a:t>time.</a:t>
            </a:r>
            <a:endParaRPr lang="en-US" sz="10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64" y="1923458"/>
            <a:ext cx="3696954" cy="32438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45383" y="1262529"/>
            <a:ext cx="268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WCM data for 350us at 15ms on the cycle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02331" y="1777950"/>
            <a:ext cx="242371" cy="848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34366" y="5461262"/>
            <a:ext cx="268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Fourier Spectrum </a:t>
            </a:r>
          </a:p>
          <a:p>
            <a:pPr algn="ctr"/>
            <a:r>
              <a:rPr lang="en-US" sz="1400" dirty="0"/>
              <a:t>(Preliminary)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789441" y="4650016"/>
            <a:ext cx="185767" cy="837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431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spread from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94532"/>
            <a:ext cx="3793066" cy="2740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86" y="267427"/>
            <a:ext cx="3599152" cy="2979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86" y="3407231"/>
            <a:ext cx="3585846" cy="29799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4958" y="1272734"/>
            <a:ext cx="813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6BT Beam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08857" y="4423863"/>
            <a:ext cx="89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14BT Beam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1347" y="4608529"/>
            <a:ext cx="749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Notch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4031247" y="4747029"/>
            <a:ext cx="1506364" cy="463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11052" y="4135507"/>
            <a:ext cx="1226559" cy="63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89538" y="4700862"/>
            <a:ext cx="95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Evolution of Notch Depth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554390" y="4897202"/>
            <a:ext cx="801066" cy="313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55456" y="3351377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WCM Data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654500" y="3574141"/>
            <a:ext cx="801066" cy="313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844" y="4985260"/>
            <a:ext cx="4574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&lt; </a:t>
            </a:r>
            <a:r>
              <a:rPr lang="en-US" sz="1600" dirty="0" err="1"/>
              <a:t>dE</a:t>
            </a:r>
            <a:r>
              <a:rPr lang="en-US" sz="1600" dirty="0"/>
              <a:t>&gt; </a:t>
            </a:r>
            <a:r>
              <a:rPr lang="en-US" sz="1600" baseline="-25000" dirty="0"/>
              <a:t>95% </a:t>
            </a:r>
            <a:r>
              <a:rPr lang="en-US" sz="1600" dirty="0"/>
              <a:t>= 0.98±0.08 MeV</a:t>
            </a:r>
          </a:p>
          <a:p>
            <a:pPr algn="ctr"/>
            <a:r>
              <a:rPr lang="en-US" sz="1600" dirty="0"/>
              <a:t>&lt;</a:t>
            </a:r>
            <a:r>
              <a:rPr lang="en-US" sz="1600" dirty="0" err="1"/>
              <a:t>dp</a:t>
            </a:r>
            <a:r>
              <a:rPr lang="en-US" sz="1600" dirty="0"/>
              <a:t>/p&gt;</a:t>
            </a:r>
            <a:r>
              <a:rPr lang="en-US" sz="1600" baseline="-25000" dirty="0"/>
              <a:t> 95%</a:t>
            </a:r>
            <a:r>
              <a:rPr lang="en-US" sz="1600" dirty="0"/>
              <a:t> = 0.14±0.01 (%)</a:t>
            </a:r>
          </a:p>
          <a:p>
            <a:pPr algn="ctr"/>
            <a:r>
              <a:rPr lang="en-US" sz="1600" dirty="0"/>
              <a:t>(Beam Energy spread from the LINAC is better than it used to be before 2016 shutdown)</a:t>
            </a:r>
          </a:p>
        </p:txBody>
      </p:sp>
    </p:spTree>
    <p:extLst>
      <p:ext uri="{BB962C8B-B14F-4D97-AF65-F5344CB8AC3E}">
        <p14:creationId xmlns:p14="http://schemas.microsoft.com/office/powerpoint/2010/main" val="62035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scans around absorber region (L13)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99"/>
            <a:ext cx="5690161" cy="4724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0161" y="1261534"/>
            <a:ext cx="33697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Aperture scan to see whether the aperture is impacted after the insert was removed and a new liner was installed.</a:t>
            </a:r>
          </a:p>
          <a:p>
            <a:endParaRPr lang="en-US" dirty="0"/>
          </a:p>
          <a:p>
            <a:r>
              <a:rPr lang="en-US" dirty="0" smtClean="0"/>
              <a:t>Data is very clean.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49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DC studies were very successful!</a:t>
            </a:r>
          </a:p>
          <a:p>
            <a:pPr lvl="1"/>
            <a:r>
              <a:rPr lang="en-US" sz="2000" dirty="0" smtClean="0"/>
              <a:t>Lattice measurements calculated by LOCO were cross checked with model independent measurements.</a:t>
            </a:r>
          </a:p>
          <a:p>
            <a:pPr lvl="2"/>
            <a:r>
              <a:rPr lang="en-US" sz="1800" dirty="0" smtClean="0"/>
              <a:t>Bugs will be fixed </a:t>
            </a:r>
            <a:r>
              <a:rPr lang="en-US" sz="1800" dirty="0" smtClean="0">
                <a:sym typeface="Wingdings"/>
              </a:rPr>
              <a:t></a:t>
            </a:r>
          </a:p>
          <a:p>
            <a:pPr lvl="2"/>
            <a:r>
              <a:rPr lang="en-US" sz="1800" dirty="0"/>
              <a:t>LOCO “corrections” have to be checked further.</a:t>
            </a:r>
            <a:endParaRPr lang="en-US" sz="1800" dirty="0" smtClean="0"/>
          </a:p>
          <a:p>
            <a:pPr lvl="1"/>
            <a:r>
              <a:rPr lang="en-US" sz="2000" dirty="0" smtClean="0"/>
              <a:t>Dogleg measurements show that the MADX model is correct.</a:t>
            </a:r>
          </a:p>
          <a:p>
            <a:pPr lvl="1"/>
            <a:r>
              <a:rPr lang="en-US" sz="2000" dirty="0" smtClean="0"/>
              <a:t>Tune scans show that the Dogleg does have a large effect on the width of the ½ integer resonances.</a:t>
            </a:r>
          </a:p>
          <a:p>
            <a:pPr lvl="1"/>
            <a:r>
              <a:rPr lang="en-US" sz="2000" dirty="0" smtClean="0"/>
              <a:t>Aperture scans look good at the absorber.</a:t>
            </a:r>
          </a:p>
          <a:p>
            <a:pPr lvl="1"/>
            <a:r>
              <a:rPr lang="en-US" sz="2000" dirty="0" smtClean="0"/>
              <a:t>RF calibration measurements still under investigation.</a:t>
            </a:r>
          </a:p>
          <a:p>
            <a:pPr lvl="1"/>
            <a:r>
              <a:rPr lang="en-US" sz="2000" dirty="0" smtClean="0"/>
              <a:t>Energy spread at 400 MeV is better than before shutdown.</a:t>
            </a:r>
          </a:p>
          <a:p>
            <a:r>
              <a:rPr lang="en-US" sz="2000" dirty="0" smtClean="0"/>
              <a:t>Must do this again in 6 months:</a:t>
            </a:r>
          </a:p>
          <a:p>
            <a:pPr lvl="1"/>
            <a:r>
              <a:rPr lang="en-US" sz="2000" dirty="0" smtClean="0"/>
              <a:t>Collimators</a:t>
            </a:r>
          </a:p>
          <a:p>
            <a:pPr lvl="1"/>
            <a:r>
              <a:rPr lang="en-US" sz="2000" dirty="0" smtClean="0"/>
              <a:t>½ integer corrections.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7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wanted to check the lattice that was measured with LOCO with independent methods</a:t>
            </a:r>
          </a:p>
          <a:p>
            <a:pPr lvl="1"/>
            <a:r>
              <a:rPr lang="en-US" dirty="0" smtClean="0"/>
              <a:t>Use dipole method and quad method to measure lattice.</a:t>
            </a:r>
          </a:p>
          <a:p>
            <a:pPr lvl="2"/>
            <a:r>
              <a:rPr lang="en-US" dirty="0" smtClean="0"/>
              <a:t>Requires good tune measurement.</a:t>
            </a:r>
          </a:p>
          <a:p>
            <a:pPr lvl="2"/>
            <a:r>
              <a:rPr lang="en-US" dirty="0" smtClean="0"/>
              <a:t>Requires feedback like RPOS be turned off.</a:t>
            </a:r>
          </a:p>
          <a:p>
            <a:r>
              <a:rPr lang="en-US" dirty="0" smtClean="0"/>
              <a:t>Check that Dogleg model is correct in MADX.</a:t>
            </a:r>
          </a:p>
          <a:p>
            <a:r>
              <a:rPr lang="en-US" dirty="0" smtClean="0"/>
              <a:t>Tune scans for different dogleg settings.</a:t>
            </a:r>
          </a:p>
          <a:p>
            <a:r>
              <a:rPr lang="en-US" dirty="0" smtClean="0"/>
              <a:t>Measure the RF voltage using synchrotron frequency.</a:t>
            </a:r>
          </a:p>
          <a:p>
            <a:r>
              <a:rPr lang="en-US" dirty="0" smtClean="0"/>
              <a:t>Measure momentum acceptance.</a:t>
            </a:r>
          </a:p>
          <a:p>
            <a:r>
              <a:rPr lang="en-US" dirty="0" smtClean="0"/>
              <a:t>Aperture at the absorber (last minute addition)</a:t>
            </a:r>
          </a:p>
          <a:p>
            <a:r>
              <a:rPr lang="en-US" dirty="0" smtClean="0"/>
              <a:t>All the above had to be completed in 2 days!</a:t>
            </a:r>
          </a:p>
          <a:p>
            <a:pPr lvl="1"/>
            <a:r>
              <a:rPr lang="en-US" dirty="0" smtClean="0"/>
              <a:t>Had to cancel ½ integer studies.</a:t>
            </a:r>
          </a:p>
        </p:txBody>
      </p:sp>
    </p:spTree>
    <p:extLst>
      <p:ext uri="{BB962C8B-B14F-4D97-AF65-F5344CB8AC3E}">
        <p14:creationId xmlns:p14="http://schemas.microsoft.com/office/powerpoint/2010/main" val="204518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C.Y. Tan &amp; K. </a:t>
            </a:r>
            <a:r>
              <a:rPr lang="en-US" dirty="0" err="1" smtClean="0"/>
              <a:t>Seiya</a:t>
            </a:r>
            <a:r>
              <a:rPr lang="en-US" dirty="0" smtClean="0"/>
              <a:t> on lattice measurements.</a:t>
            </a:r>
          </a:p>
          <a:p>
            <a:pPr lvl="1"/>
            <a:r>
              <a:rPr lang="en-US" dirty="0" smtClean="0"/>
              <a:t>LOCO &amp; beta function measurements.</a:t>
            </a:r>
          </a:p>
          <a:p>
            <a:pPr lvl="1"/>
            <a:r>
              <a:rPr lang="en-US" dirty="0" smtClean="0"/>
              <a:t>Tune scans.</a:t>
            </a:r>
          </a:p>
          <a:p>
            <a:pPr lvl="1"/>
            <a:r>
              <a:rPr lang="en-US" dirty="0" smtClean="0"/>
              <a:t>Dogleg measurements.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Bhat</a:t>
            </a:r>
            <a:endParaRPr lang="en-US" dirty="0" smtClean="0"/>
          </a:p>
          <a:p>
            <a:pPr lvl="1"/>
            <a:r>
              <a:rPr lang="en-US" dirty="0" smtClean="0"/>
              <a:t>Calibration of RF voltage using synchrotron frequency.</a:t>
            </a:r>
          </a:p>
          <a:p>
            <a:pPr lvl="1"/>
            <a:r>
              <a:rPr lang="en-US" dirty="0" smtClean="0"/>
              <a:t>Momentum acceptance.</a:t>
            </a:r>
          </a:p>
          <a:p>
            <a:r>
              <a:rPr lang="en-US" dirty="0" smtClean="0"/>
              <a:t>K. </a:t>
            </a:r>
            <a:r>
              <a:rPr lang="en-US" dirty="0" err="1" smtClean="0"/>
              <a:t>Seiya</a:t>
            </a:r>
            <a:r>
              <a:rPr lang="en-US" dirty="0" smtClean="0"/>
              <a:t> &amp; S. </a:t>
            </a:r>
            <a:r>
              <a:rPr lang="en-US" dirty="0" err="1" smtClean="0"/>
              <a:t>Chaurize</a:t>
            </a:r>
            <a:endParaRPr lang="en-US" dirty="0" smtClean="0"/>
          </a:p>
          <a:p>
            <a:pPr lvl="1"/>
            <a:r>
              <a:rPr lang="en-US" dirty="0" smtClean="0"/>
              <a:t>Aperture scans at absorber.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Thanks to B. </a:t>
            </a:r>
            <a:r>
              <a:rPr lang="en-US" dirty="0" err="1" smtClean="0"/>
              <a:t>Pellico</a:t>
            </a:r>
            <a:r>
              <a:rPr lang="en-US" dirty="0" smtClean="0"/>
              <a:t>, K. Triplett for getting Booster into DC state.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7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Dogleg measurement </a:t>
            </a:r>
            <a:r>
              <a:rPr lang="en-US" dirty="0" err="1" smtClean="0"/>
              <a:t>vs</a:t>
            </a:r>
            <a:r>
              <a:rPr lang="en-US" dirty="0" smtClean="0"/>
              <a:t> MADX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960967"/>
            <a:ext cx="8026400" cy="429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450" y="5401733"/>
            <a:ext cx="6788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shows the predicted </a:t>
            </a:r>
            <a:r>
              <a:rPr lang="en-US" sz="2000" dirty="0" err="1" smtClean="0"/>
              <a:t>Qh</a:t>
            </a:r>
            <a:r>
              <a:rPr lang="en-US" sz="2000" dirty="0" smtClean="0"/>
              <a:t> from MADX compared to measurement. It is very good!</a:t>
            </a:r>
          </a:p>
          <a:p>
            <a:r>
              <a:rPr lang="en-US" sz="2000" dirty="0" smtClean="0"/>
              <a:t>Dogleg only affects </a:t>
            </a:r>
            <a:r>
              <a:rPr lang="en-US" sz="2000" dirty="0" err="1" smtClean="0"/>
              <a:t>Qh</a:t>
            </a:r>
            <a:r>
              <a:rPr lang="en-US" sz="2000" dirty="0" smtClean="0"/>
              <a:t> and not Qv.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348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BPMs for LOCO and independent β measurements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C.Y. Tan | Summary of Booster DC studies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66" y="918634"/>
            <a:ext cx="9144000" cy="1995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66" y="2645833"/>
            <a:ext cx="9144000" cy="1995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666" y="4330700"/>
            <a:ext cx="9144000" cy="19951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92400" y="5655733"/>
            <a:ext cx="403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 DC studies, we can compare the response of the BPM measurements.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403600" y="2218267"/>
            <a:ext cx="121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03600" y="3869035"/>
            <a:ext cx="121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03600" y="5177135"/>
            <a:ext cx="121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 3 </a:t>
            </a:r>
            <a:r>
              <a:rPr lang="en-US" dirty="0" err="1" smtClean="0"/>
              <a:t>ms</a:t>
            </a:r>
            <a:r>
              <a:rPr lang="en-US" dirty="0" smtClean="0"/>
              <a:t> does not reach current setting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133" y="842434"/>
            <a:ext cx="9144000" cy="1995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133" y="2552700"/>
            <a:ext cx="9144000" cy="19951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2533" y="2065867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64933" y="3691467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84399" y="2527532"/>
            <a:ext cx="415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-0.56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-0.37 ~ 67% difference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76275" y="1354667"/>
            <a:ext cx="1880658" cy="1198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09600" y="2777067"/>
            <a:ext cx="1718733" cy="2121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4732867"/>
            <a:ext cx="8559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dipole currents cannot slew by &gt; 1A in 0.6 </a:t>
            </a:r>
            <a:r>
              <a:rPr lang="en-US" dirty="0" err="1" smtClean="0"/>
              <a:t>ms.</a:t>
            </a:r>
            <a:r>
              <a:rPr lang="en-US" dirty="0" smtClean="0"/>
              <a:t> We have to be careful when we do LOCO during the ramp. Scripts have to be changed to read actual current if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1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lattice using dipole excitation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4867" y="1058333"/>
            <a:ext cx="81872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we are measuring the beam response anyway </a:t>
            </a:r>
            <a:r>
              <a:rPr lang="en-US" i="1" dirty="0" err="1" smtClean="0"/>
              <a:t>Δx</a:t>
            </a:r>
            <a:r>
              <a:rPr lang="en-US" dirty="0" smtClean="0"/>
              <a:t>/</a:t>
            </a:r>
            <a:r>
              <a:rPr lang="en-US" i="1" dirty="0" err="1" smtClean="0"/>
              <a:t>Δθ</a:t>
            </a:r>
            <a:r>
              <a:rPr lang="en-US" dirty="0" smtClean="0"/>
              <a:t>, the approximate beta function at the BPM (assuming the dipole corrector and BPM are at the same location) is: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518206"/>
              </p:ext>
            </p:extLst>
          </p:nvPr>
        </p:nvGraphicFramePr>
        <p:xfrm>
          <a:off x="3539067" y="2345267"/>
          <a:ext cx="1879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3" imgW="939800" imgH="406400" progId="Equation.3">
                  <p:embed/>
                </p:oleObj>
              </mc:Choice>
              <mc:Fallback>
                <p:oleObj name="Equation" r:id="rId3" imgW="939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9067" y="2345267"/>
                        <a:ext cx="18796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4867" y="3378200"/>
            <a:ext cx="78316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above is model independent, but assumes that all </a:t>
            </a:r>
            <a:r>
              <a:rPr lang="en-US" dirty="0" err="1" smtClean="0"/>
              <a:t>bpm’s</a:t>
            </a:r>
            <a:r>
              <a:rPr lang="en-US" dirty="0" smtClean="0"/>
              <a:t> and dipoles are ideal. (LOCO is model dependent).</a:t>
            </a:r>
          </a:p>
          <a:p>
            <a:r>
              <a:rPr lang="en-US" dirty="0" smtClean="0"/>
              <a:t>Have to measure tunes to get β.</a:t>
            </a:r>
          </a:p>
          <a:p>
            <a:endParaRPr lang="en-US" dirty="0"/>
          </a:p>
          <a:p>
            <a:r>
              <a:rPr lang="en-US" u="sng" dirty="0" smtClean="0"/>
              <a:t>DC </a:t>
            </a:r>
            <a:r>
              <a:rPr lang="en-US" u="sng" dirty="0" err="1" smtClean="0"/>
              <a:t>conditons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All feedback is OFF.</a:t>
            </a:r>
          </a:p>
          <a:p>
            <a:r>
              <a:rPr lang="en-US" dirty="0" smtClean="0"/>
              <a:t>All QL’s have the same constant value. QS’s also.</a:t>
            </a:r>
          </a:p>
          <a:p>
            <a:r>
              <a:rPr lang="en-US" dirty="0" smtClean="0"/>
              <a:t>Dipoles have the same value</a:t>
            </a:r>
            <a:r>
              <a:rPr lang="en-US" dirty="0"/>
              <a:t> </a:t>
            </a:r>
            <a:r>
              <a:rPr lang="en-US" dirty="0" smtClean="0"/>
              <a:t>that they had at injection.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6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MADX and dipole excitation β’s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47531"/>
            <a:ext cx="4163472" cy="2413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56732"/>
            <a:ext cx="4163472" cy="2413001"/>
          </a:xfrm>
          <a:prstGeom prst="rect">
            <a:avLst/>
          </a:prstGeom>
        </p:spPr>
      </p:pic>
      <p:pic>
        <p:nvPicPr>
          <p:cNvPr id="9" name="Picture 8" descr="compare_mad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65" y="901480"/>
            <a:ext cx="4123267" cy="2468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7533" y="3649133"/>
            <a:ext cx="36745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Measurements show a much larger change in lattice than model! Also measured lattice is smaller than what is in the model for 150A. Is lattice correct? Or Q is not right for the dipole excitation measurement? Or dipole calibrations?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917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</a:t>
            </a:r>
            <a:r>
              <a:rPr lang="en-US" dirty="0" smtClean="0"/>
              <a:t>LOCO </a:t>
            </a:r>
            <a:r>
              <a:rPr lang="en-US" dirty="0"/>
              <a:t>and dipole excitation β’s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| Summary of Booster DC studies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October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166519"/>
            <a:ext cx="4110273" cy="2171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687233"/>
            <a:ext cx="4110271" cy="2827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7400" y="1100667"/>
            <a:ext cx="3835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with LOCO and measurements.</a:t>
            </a:r>
          </a:p>
          <a:p>
            <a:endParaRPr lang="en-US" dirty="0"/>
          </a:p>
          <a:p>
            <a:r>
              <a:rPr lang="en-US" dirty="0" smtClean="0"/>
              <a:t>Since LOCO depends on the MADX model, it also shows that at dogleg at 150 A does not match dipole measurements.</a:t>
            </a:r>
          </a:p>
          <a:p>
            <a:endParaRPr lang="en-US" dirty="0"/>
          </a:p>
          <a:p>
            <a:r>
              <a:rPr lang="en-US" dirty="0" smtClean="0"/>
              <a:t>Rescaling dipole excitation measurement for 150A data by 1.15 gives approximately the same </a:t>
            </a:r>
            <a:r>
              <a:rPr lang="en-US" dirty="0" err="1" smtClean="0"/>
              <a:t>behaviour</a:t>
            </a:r>
            <a:r>
              <a:rPr lang="en-US" dirty="0" smtClean="0"/>
              <a:t> as LOCO.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334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63239</TotalTime>
  <Words>1151</Words>
  <Application>Microsoft Macintosh PowerPoint</Application>
  <PresentationFormat>On-screen Show (4:3)</PresentationFormat>
  <Paragraphs>162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FNAL_TemplateMac_060514</vt:lpstr>
      <vt:lpstr>Fermilab: Footer Only</vt:lpstr>
      <vt:lpstr>Microsoft Equation</vt:lpstr>
      <vt:lpstr>Summary of DC studies held between 12 Oct to 14 Oct 2016</vt:lpstr>
      <vt:lpstr>Goals</vt:lpstr>
      <vt:lpstr>Studiers</vt:lpstr>
      <vt:lpstr>Dogleg measurement vs MADX model</vt:lpstr>
      <vt:lpstr>Check BPMs for LOCO and independent β measurements</vt:lpstr>
      <vt:lpstr>However 3 ms does not reach current setting</vt:lpstr>
      <vt:lpstr>Measuring lattice using dipole excitation</vt:lpstr>
      <vt:lpstr>Comparing MADX and dipole excitation β’s</vt:lpstr>
      <vt:lpstr>Comparing LOCO and dipole excitation β’s</vt:lpstr>
      <vt:lpstr>Comparing βy</vt:lpstr>
      <vt:lpstr>After “correction”</vt:lpstr>
      <vt:lpstr>Tune scans</vt:lpstr>
      <vt:lpstr>After applying LOCO “correction”</vt:lpstr>
      <vt:lpstr>RF voltage calibration</vt:lpstr>
      <vt:lpstr>Energy spread from Linac</vt:lpstr>
      <vt:lpstr>Aperture scans around absorber region (L13)</vt:lpstr>
      <vt:lpstr>Conclusion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Cheng-Yang Tan</cp:lastModifiedBy>
  <cp:revision>593</cp:revision>
  <cp:lastPrinted>2014-01-20T19:40:21Z</cp:lastPrinted>
  <dcterms:created xsi:type="dcterms:W3CDTF">2014-01-03T20:18:13Z</dcterms:created>
  <dcterms:modified xsi:type="dcterms:W3CDTF">2016-10-26T13:00:07Z</dcterms:modified>
</cp:coreProperties>
</file>