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C97B4-E237-4274-B442-7D0E5D709D9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3A87E-32FC-4FAB-853D-649ED6C2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A87E-32FC-4FAB-853D-649ED6C291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2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2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F2E8-3706-4BFA-9560-A319B966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5888"/>
            <a:ext cx="7772400" cy="920621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Garnet Ring Test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4406" y="3280762"/>
            <a:ext cx="5010665" cy="862870"/>
          </a:xfrm>
        </p:spPr>
        <p:txBody>
          <a:bodyPr/>
          <a:lstStyle/>
          <a:p>
            <a:r>
              <a:rPr lang="en-US" dirty="0" smtClean="0"/>
              <a:t>Verification of the mechanical design per TC #F10067736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999" y="68565"/>
            <a:ext cx="2062033" cy="3407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Geometry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3277" t="36642" r="18172" b="29327"/>
          <a:stretch/>
        </p:blipFill>
        <p:spPr bwMode="auto">
          <a:xfrm>
            <a:off x="1209983" y="720441"/>
            <a:ext cx="6171119" cy="2689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466" y="444052"/>
            <a:ext cx="307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proposal (July 2016)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466" y="3409932"/>
            <a:ext cx="309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Suggested design (Oct. 2016)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3995" t="34592" r="5613" b="6301"/>
          <a:stretch/>
        </p:blipFill>
        <p:spPr bwMode="auto">
          <a:xfrm>
            <a:off x="144402" y="3779264"/>
            <a:ext cx="4340860" cy="261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26636" t="34433" r="10670" b="5648"/>
          <a:stretch/>
        </p:blipFill>
        <p:spPr bwMode="auto">
          <a:xfrm>
            <a:off x="4485262" y="3491002"/>
            <a:ext cx="4250690" cy="2912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389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714" y="0"/>
            <a:ext cx="2337486" cy="43394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2D Modeling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415" y="433944"/>
            <a:ext cx="7158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Geometry input from the drawing in inches.</a:t>
            </a:r>
          </a:p>
          <a:p>
            <a:r>
              <a:rPr lang="en-US" sz="1600" dirty="0" smtClean="0"/>
              <a:t>2. Garnet static permeability as we have measured.</a:t>
            </a:r>
          </a:p>
          <a:p>
            <a:r>
              <a:rPr lang="en-US" sz="1600" dirty="0" smtClean="0"/>
              <a:t>3. Garnet RF permeability – theoretical with the measured loss coefficient </a:t>
            </a:r>
            <a:r>
              <a:rPr lang="el-GR" sz="1600" dirty="0" smtClean="0"/>
              <a:t>α</a:t>
            </a:r>
            <a:r>
              <a:rPr lang="en-US" sz="1600" dirty="0" smtClean="0"/>
              <a:t> = 0.033.</a:t>
            </a:r>
          </a:p>
          <a:p>
            <a:r>
              <a:rPr lang="en-US" sz="1600" dirty="0" smtClean="0"/>
              <a:t>4. Permittivity and dielectric loss tangent: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Garnet 		</a:t>
            </a:r>
            <a:r>
              <a:rPr lang="el-GR" sz="1600" dirty="0" smtClean="0"/>
              <a:t>ε</a:t>
            </a:r>
            <a:r>
              <a:rPr lang="en-US" sz="1600" dirty="0" smtClean="0"/>
              <a:t> = 14	</a:t>
            </a:r>
            <a:r>
              <a:rPr lang="en-US" sz="1600" dirty="0" err="1" smtClean="0"/>
              <a:t>tg</a:t>
            </a:r>
            <a:r>
              <a:rPr lang="en-US" sz="1600" dirty="0" smtClean="0"/>
              <a:t>(</a:t>
            </a:r>
            <a:r>
              <a:rPr lang="el-GR" sz="1600" dirty="0" smtClean="0"/>
              <a:t>δ</a:t>
            </a:r>
            <a:r>
              <a:rPr lang="en-US" sz="1600" dirty="0" smtClean="0"/>
              <a:t>) = 0.0001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Alumina		</a:t>
            </a:r>
            <a:r>
              <a:rPr lang="el-GR" sz="1600" dirty="0" smtClean="0"/>
              <a:t>ε</a:t>
            </a:r>
            <a:r>
              <a:rPr lang="en-US" sz="1600" dirty="0" smtClean="0"/>
              <a:t> = 9	</a:t>
            </a:r>
            <a:r>
              <a:rPr lang="en-US" sz="1600" dirty="0" err="1" smtClean="0"/>
              <a:t>tg</a:t>
            </a:r>
            <a:r>
              <a:rPr lang="en-US" sz="1600" dirty="0" smtClean="0"/>
              <a:t>(</a:t>
            </a:r>
            <a:r>
              <a:rPr lang="el-GR" sz="1600" dirty="0" smtClean="0"/>
              <a:t>δ</a:t>
            </a:r>
            <a:r>
              <a:rPr lang="en-US" sz="1600" dirty="0" smtClean="0"/>
              <a:t>) = 0.0001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Glue (0.1 mmm)	</a:t>
            </a:r>
            <a:r>
              <a:rPr lang="el-GR" sz="1600" dirty="0" smtClean="0"/>
              <a:t>ε</a:t>
            </a:r>
            <a:r>
              <a:rPr lang="en-US" sz="1600" dirty="0" smtClean="0"/>
              <a:t> = 5	</a:t>
            </a:r>
            <a:r>
              <a:rPr lang="en-US" sz="1600" dirty="0" err="1" smtClean="0"/>
              <a:t>tg</a:t>
            </a:r>
            <a:r>
              <a:rPr lang="en-US" sz="1600" dirty="0" smtClean="0"/>
              <a:t>(</a:t>
            </a:r>
            <a:r>
              <a:rPr lang="el-GR" sz="1600" dirty="0" smtClean="0"/>
              <a:t>δ</a:t>
            </a:r>
            <a:r>
              <a:rPr lang="en-US" sz="1600" dirty="0" smtClean="0"/>
              <a:t>) = 0.02 </a:t>
            </a:r>
          </a:p>
          <a:p>
            <a:r>
              <a:rPr lang="en-US" sz="1600" dirty="0" smtClean="0"/>
              <a:t>5. Magnetic Properties of low carbon steel 1010 (non-linear)</a:t>
            </a:r>
          </a:p>
          <a:p>
            <a:r>
              <a:rPr lang="en-US" sz="1600" dirty="0" smtClean="0"/>
              <a:t>6. No “small 3D” design features included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5415" y="3015048"/>
            <a:ext cx="3739980" cy="3278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4580" y="2693992"/>
            <a:ext cx="248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Mode of oscillation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618" y="3832583"/>
            <a:ext cx="304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For the empty cavity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 = 138.26 MHz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Q = 2265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5618" y="5002134"/>
            <a:ext cx="2311338" cy="830997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CST with uniform garnet: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135.72 MHz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2154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5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64" y="35801"/>
            <a:ext cx="3086615" cy="43375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Frequency Scan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379" y="593126"/>
            <a:ext cx="372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Iw</a:t>
            </a:r>
            <a:r>
              <a:rPr lang="en-US" dirty="0" smtClean="0">
                <a:solidFill>
                  <a:srgbClr val="0070C0"/>
                </a:solidFill>
              </a:rPr>
              <a:t> = 1 kA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f = 70.626 MHz, Q = 1614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3203" y="1197293"/>
            <a:ext cx="3221853" cy="2292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2458"/>
            <a:ext cx="439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Permeability: average static – 5.94; RF – 6.38</a:t>
            </a:r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44111" y="3828468"/>
            <a:ext cx="3410945" cy="2527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79" y="3555685"/>
            <a:ext cx="260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Flux return: </a:t>
            </a:r>
            <a:r>
              <a:rPr lang="en-US" sz="1600" dirty="0" err="1" smtClean="0"/>
              <a:t>B_max</a:t>
            </a:r>
            <a:r>
              <a:rPr lang="en-US" sz="1600" dirty="0" smtClean="0"/>
              <a:t> = 0.36 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5081" y="617840"/>
            <a:ext cx="397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Iw</a:t>
            </a:r>
            <a:r>
              <a:rPr lang="en-US" dirty="0" smtClean="0">
                <a:solidFill>
                  <a:srgbClr val="0070C0"/>
                </a:solidFill>
              </a:rPr>
              <a:t> = 2.5 kA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f = 109.85 MHz, Q = 2563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9430" y="987172"/>
            <a:ext cx="3884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Permeability: average static – 2.04; RF – 2.09</a:t>
            </a:r>
            <a:endParaRPr lang="en-US" sz="1600" dirty="0"/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608826" y="1325940"/>
            <a:ext cx="3185778" cy="218911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608825" y="3794690"/>
            <a:ext cx="3514090" cy="2568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64035" y="3555685"/>
            <a:ext cx="260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Flux return: </a:t>
            </a:r>
            <a:r>
              <a:rPr lang="en-US" sz="1600" dirty="0" err="1" smtClean="0"/>
              <a:t>B_max</a:t>
            </a:r>
            <a:r>
              <a:rPr lang="en-US" sz="1600" dirty="0" smtClean="0"/>
              <a:t> = 0.65 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5115" y="4276908"/>
            <a:ext cx="2053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Flux return is far from being optimal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Suggested modification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489620" y="4963597"/>
            <a:ext cx="164757" cy="22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131" y="101516"/>
            <a:ext cx="4841274" cy="54927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Updated Magnet Geometry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8690" t="39010" r="11362" b="9188"/>
          <a:stretch/>
        </p:blipFill>
        <p:spPr bwMode="auto">
          <a:xfrm>
            <a:off x="342128" y="667267"/>
            <a:ext cx="5070131" cy="3698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757561"/>
            <a:ext cx="314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weight is ~40 </a:t>
            </a:r>
            <a:r>
              <a:rPr lang="en-US" dirty="0" err="1" smtClean="0"/>
              <a:t>kG</a:t>
            </a:r>
            <a:r>
              <a:rPr lang="en-US" dirty="0" smtClean="0"/>
              <a:t> now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178" y="1292059"/>
            <a:ext cx="3455852" cy="2328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178" y="3906320"/>
            <a:ext cx="3390649" cy="2313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539" y="3906320"/>
            <a:ext cx="3308180" cy="23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39" y="14847"/>
            <a:ext cx="3839347" cy="42570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Expected Field Quality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2-nd Harmonic Booster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F2E8-3706-4BFA-9560-A319B966527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167" y="359032"/>
            <a:ext cx="108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Iw</a:t>
            </a:r>
            <a:r>
              <a:rPr lang="en-US" dirty="0" smtClean="0"/>
              <a:t> = 1 kA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0463" y="726088"/>
            <a:ext cx="3967268" cy="293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5330" y="3637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Iw</a:t>
            </a:r>
            <a:r>
              <a:rPr lang="en-US" dirty="0" smtClean="0"/>
              <a:t> = 2.5 kA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189486" y="726088"/>
            <a:ext cx="3954514" cy="2868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3" y="3637157"/>
            <a:ext cx="3967268" cy="2852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013" y="3756857"/>
            <a:ext cx="3078337" cy="25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233</Words>
  <Application>Microsoft Office PowerPoint</Application>
  <PresentationFormat>On-screen Show (4:3)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Garnet Ring Test Setup</vt:lpstr>
      <vt:lpstr>Geometry</vt:lpstr>
      <vt:lpstr>2D Modeling</vt:lpstr>
      <vt:lpstr>Frequency Scan</vt:lpstr>
      <vt:lpstr>Updated Magnet Geometry</vt:lpstr>
      <vt:lpstr>Expected Field Quality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Garnet Ring Test Setup</dc:title>
  <dc:creator>Iouri Terechkine x4017 11004N</dc:creator>
  <cp:lastModifiedBy>Gennady Romanov x6766 12815N</cp:lastModifiedBy>
  <cp:revision>11</cp:revision>
  <dcterms:created xsi:type="dcterms:W3CDTF">2016-10-26T13:57:44Z</dcterms:created>
  <dcterms:modified xsi:type="dcterms:W3CDTF">2016-10-27T14:14:23Z</dcterms:modified>
</cp:coreProperties>
</file>