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0"/>
  </p:notesMasterIdLst>
  <p:handoutMasterIdLst>
    <p:handoutMasterId r:id="rId41"/>
  </p:handoutMasterIdLst>
  <p:sldIdLst>
    <p:sldId id="265" r:id="rId3"/>
    <p:sldId id="384" r:id="rId4"/>
    <p:sldId id="332" r:id="rId5"/>
    <p:sldId id="342" r:id="rId6"/>
    <p:sldId id="357" r:id="rId7"/>
    <p:sldId id="347" r:id="rId8"/>
    <p:sldId id="348" r:id="rId9"/>
    <p:sldId id="349" r:id="rId10"/>
    <p:sldId id="344" r:id="rId11"/>
    <p:sldId id="346" r:id="rId12"/>
    <p:sldId id="345" r:id="rId13"/>
    <p:sldId id="361" r:id="rId14"/>
    <p:sldId id="371" r:id="rId15"/>
    <p:sldId id="350" r:id="rId16"/>
    <p:sldId id="360" r:id="rId17"/>
    <p:sldId id="358" r:id="rId18"/>
    <p:sldId id="362" r:id="rId19"/>
    <p:sldId id="363" r:id="rId20"/>
    <p:sldId id="374" r:id="rId21"/>
    <p:sldId id="375" r:id="rId22"/>
    <p:sldId id="368" r:id="rId23"/>
    <p:sldId id="369" r:id="rId24"/>
    <p:sldId id="370" r:id="rId25"/>
    <p:sldId id="373" r:id="rId26"/>
    <p:sldId id="333" r:id="rId27"/>
    <p:sldId id="365" r:id="rId28"/>
    <p:sldId id="367" r:id="rId29"/>
    <p:sldId id="364" r:id="rId30"/>
    <p:sldId id="351" r:id="rId31"/>
    <p:sldId id="352" r:id="rId32"/>
    <p:sldId id="382" r:id="rId33"/>
    <p:sldId id="376" r:id="rId34"/>
    <p:sldId id="377" r:id="rId35"/>
    <p:sldId id="353" r:id="rId36"/>
    <p:sldId id="379" r:id="rId37"/>
    <p:sldId id="380" r:id="rId38"/>
    <p:sldId id="383" r:id="rId39"/>
  </p:sldIdLst>
  <p:sldSz cx="9144000" cy="6858000" type="screen4x3"/>
  <p:notesSz cx="6985000" cy="92837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6633"/>
    <a:srgbClr val="E9EAF1"/>
    <a:srgbClr val="003087"/>
    <a:srgbClr val="404040"/>
    <a:srgbClr val="505050"/>
    <a:srgbClr val="004C97"/>
    <a:srgbClr val="63666A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37" autoAdjust="0"/>
    <p:restoredTop sz="93781" autoAdjust="0"/>
  </p:normalViewPr>
  <p:slideViewPr>
    <p:cSldViewPr snapToGrid="0" snapToObjects="1">
      <p:cViewPr varScale="1">
        <p:scale>
          <a:sx n="66" d="100"/>
          <a:sy n="66" d="100"/>
        </p:scale>
        <p:origin x="53" y="528"/>
      </p:cViewPr>
      <p:guideLst>
        <p:guide orient="horz" pos="2208"/>
        <p:guide pos="2904"/>
      </p:guideLst>
    </p:cSldViewPr>
  </p:slideViewPr>
  <p:outlineViewPr>
    <p:cViewPr>
      <p:scale>
        <a:sx n="33" d="100"/>
        <a:sy n="33" d="100"/>
      </p:scale>
      <p:origin x="0" y="-1002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180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j\Documents\Laser%20Notcher\PriTel%20pre%20%20and%20amp%20issues%20OSA\Addition%20of%20booster%20amp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Existing</a:t>
            </a:r>
            <a:r>
              <a:rPr lang="en-US" baseline="0"/>
              <a:t> PriTel Amplifier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75457875457875"/>
          <c:y val="8.6472672609545984E-2"/>
          <c:w val="0.83322462817147858"/>
          <c:h val="0.66180210483398316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'current config data'!$A$16:$A$38</c:f>
              <c:strCache>
                <c:ptCount val="23"/>
                <c:pt idx="0">
                  <c:v>Modulator out</c:v>
                </c:pt>
                <c:pt idx="1">
                  <c:v>isolator</c:v>
                </c:pt>
                <c:pt idx="2">
                  <c:v>splice</c:v>
                </c:pt>
                <c:pt idx="3">
                  <c:v>WDM</c:v>
                </c:pt>
                <c:pt idx="4">
                  <c:v>splice</c:v>
                </c:pt>
                <c:pt idx="5">
                  <c:v>Pre-amp Gain fiber</c:v>
                </c:pt>
                <c:pt idx="6">
                  <c:v>splice</c:v>
                </c:pt>
                <c:pt idx="7">
                  <c:v>isolator</c:v>
                </c:pt>
                <c:pt idx="8">
                  <c:v>splice</c:v>
                </c:pt>
                <c:pt idx="9">
                  <c:v>ASE filter</c:v>
                </c:pt>
                <c:pt idx="10">
                  <c:v>splice</c:v>
                </c:pt>
                <c:pt idx="11">
                  <c:v>isolator</c:v>
                </c:pt>
                <c:pt idx="12">
                  <c:v>splice</c:v>
                </c:pt>
                <c:pt idx="13">
                  <c:v>2x2 tap coupler</c:v>
                </c:pt>
                <c:pt idx="14">
                  <c:v>splice</c:v>
                </c:pt>
                <c:pt idx="15">
                  <c:v>WDM</c:v>
                </c:pt>
                <c:pt idx="16">
                  <c:v>splice</c:v>
                </c:pt>
                <c:pt idx="17">
                  <c:v>LMA Gain fiber</c:v>
                </c:pt>
                <c:pt idx="18">
                  <c:v>splice</c:v>
                </c:pt>
                <c:pt idx="19">
                  <c:v>pump dump</c:v>
                </c:pt>
                <c:pt idx="20">
                  <c:v>splice</c:v>
                </c:pt>
                <c:pt idx="21">
                  <c:v>isolator</c:v>
                </c:pt>
                <c:pt idx="22">
                  <c:v>splice</c:v>
                </c:pt>
              </c:strCache>
            </c:strRef>
          </c:cat>
          <c:val>
            <c:numRef>
              <c:f>'current config data'!$F$16:$F$38</c:f>
              <c:numCache>
                <c:formatCode>0.000</c:formatCode>
                <c:ptCount val="23"/>
                <c:pt idx="0">
                  <c:v>13.1</c:v>
                </c:pt>
                <c:pt idx="1">
                  <c:v>11.409623028424656</c:v>
                </c:pt>
                <c:pt idx="2">
                  <c:v>11.227195772517842</c:v>
                </c:pt>
                <c:pt idx="3">
                  <c:v>10.477828740592072</c:v>
                </c:pt>
                <c:pt idx="4">
                  <c:v>10.310299845005792</c:v>
                </c:pt>
                <c:pt idx="5">
                  <c:v>258.98302285465371</c:v>
                </c:pt>
                <c:pt idx="6">
                  <c:v>254.8421706925688</c:v>
                </c:pt>
                <c:pt idx="7">
                  <c:v>221.95825185859999</c:v>
                </c:pt>
                <c:pt idx="8">
                  <c:v>218.40938484418922</c:v>
                </c:pt>
                <c:pt idx="9">
                  <c:v>173.48874111050105</c:v>
                </c:pt>
                <c:pt idx="10">
                  <c:v>170.71484797725122</c:v>
                </c:pt>
                <c:pt idx="11">
                  <c:v>145.30190079937455</c:v>
                </c:pt>
                <c:pt idx="12">
                  <c:v>142.97868407478714</c:v>
                </c:pt>
                <c:pt idx="13">
                  <c:v>139.72409188116382</c:v>
                </c:pt>
                <c:pt idx="14">
                  <c:v>137.49005815345427</c:v>
                </c:pt>
                <c:pt idx="15">
                  <c:v>134.36040233893445</c:v>
                </c:pt>
                <c:pt idx="16">
                  <c:v>132.21212807604573</c:v>
                </c:pt>
                <c:pt idx="17">
                  <c:v>3078.0189953112849</c:v>
                </c:pt>
                <c:pt idx="18">
                  <c:v>3007.9547290271967</c:v>
                </c:pt>
                <c:pt idx="19">
                  <c:v>2872.5744653090901</c:v>
                </c:pt>
                <c:pt idx="20">
                  <c:v>2807.1866874672792</c:v>
                </c:pt>
                <c:pt idx="21">
                  <c:v>2444.9573949934193</c:v>
                </c:pt>
                <c:pt idx="22">
                  <c:v>2405.8652297863359</c:v>
                </c:pt>
              </c:numCache>
            </c:numRef>
          </c:val>
          <c:smooth val="0"/>
        </c:ser>
        <c:ser>
          <c:idx val="1"/>
          <c:order val="1"/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val>
            <c:numRef>
              <c:f>'current config data'!$I$16:$I$38</c:f>
              <c:numCache>
                <c:formatCode>0.000</c:formatCode>
                <c:ptCount val="23"/>
                <c:pt idx="0">
                  <c:v>0.45</c:v>
                </c:pt>
                <c:pt idx="1">
                  <c:v>0.39193361548023625</c:v>
                </c:pt>
                <c:pt idx="2">
                  <c:v>0.38566703035366628</c:v>
                </c:pt>
                <c:pt idx="3">
                  <c:v>0.35992541475316275</c:v>
                </c:pt>
                <c:pt idx="4">
                  <c:v>0.35417060536279438</c:v>
                </c:pt>
                <c:pt idx="5">
                  <c:v>111.9985793227077</c:v>
                </c:pt>
                <c:pt idx="6">
                  <c:v>110.20784588301366</c:v>
                </c:pt>
                <c:pt idx="7">
                  <c:v>95.987021091596034</c:v>
                </c:pt>
                <c:pt idx="8">
                  <c:v>94.452294763058688</c:v>
                </c:pt>
                <c:pt idx="9">
                  <c:v>75.026124564797911</c:v>
                </c:pt>
                <c:pt idx="10">
                  <c:v>73.82653979397935</c:v>
                </c:pt>
                <c:pt idx="11">
                  <c:v>62.836576247517257</c:v>
                </c:pt>
                <c:pt idx="12">
                  <c:v>61.831888875563251</c:v>
                </c:pt>
                <c:pt idx="13">
                  <c:v>60.42442325120394</c:v>
                </c:pt>
                <c:pt idx="14">
                  <c:v>59.458303538395953</c:v>
                </c:pt>
                <c:pt idx="15">
                  <c:v>58.104867312609102</c:v>
                </c:pt>
                <c:pt idx="16">
                  <c:v>57.175834734384445</c:v>
                </c:pt>
                <c:pt idx="17">
                  <c:v>1880.2366499098009</c:v>
                </c:pt>
                <c:pt idx="18">
                  <c:v>1850.173744970353</c:v>
                </c:pt>
                <c:pt idx="19">
                  <c:v>1766.902209298202</c:v>
                </c:pt>
                <c:pt idx="20">
                  <c:v>1738.6513967433141</c:v>
                </c:pt>
                <c:pt idx="21">
                  <c:v>1514.3020621897106</c:v>
                </c:pt>
                <c:pt idx="22">
                  <c:v>1490.0900466716623</c:v>
                </c:pt>
              </c:numCache>
            </c:numRef>
          </c:val>
          <c:smooth val="0"/>
        </c:ser>
        <c:ser>
          <c:idx val="2"/>
          <c:order val="2"/>
          <c:spPr>
            <a:ln w="2222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val>
            <c:numRef>
              <c:f>'current config data'!$L$16:$L$38</c:f>
              <c:numCache>
                <c:formatCode>0.000</c:formatCode>
                <c:ptCount val="23"/>
                <c:pt idx="0">
                  <c:v>7.82</c:v>
                </c:pt>
                <c:pt idx="1">
                  <c:v>6.8109352734565505</c:v>
                </c:pt>
                <c:pt idx="2">
                  <c:v>6.7020359497014903</c:v>
                </c:pt>
                <c:pt idx="3">
                  <c:v>6.2547038741549619</c:v>
                </c:pt>
                <c:pt idx="4">
                  <c:v>6.1546980754156717</c:v>
                </c:pt>
                <c:pt idx="5">
                  <c:v>239.44554051461105</c:v>
                </c:pt>
                <c:pt idx="6">
                  <c:v>235.6170710913548</c:v>
                </c:pt>
                <c:pt idx="7">
                  <c:v>205.21389009266343</c:v>
                </c:pt>
                <c:pt idx="8">
                  <c:v>201.93274690762553</c:v>
                </c:pt>
                <c:pt idx="9">
                  <c:v>160.4008823841593</c:v>
                </c:pt>
                <c:pt idx="10">
                  <c:v>157.83624963989817</c:v>
                </c:pt>
                <c:pt idx="11">
                  <c:v>134.34043587572347</c:v>
                </c:pt>
                <c:pt idx="12">
                  <c:v>132.19248085450334</c:v>
                </c:pt>
                <c:pt idx="13">
                  <c:v>129.18341262150906</c:v>
                </c:pt>
                <c:pt idx="14">
                  <c:v>127.11791269968795</c:v>
                </c:pt>
                <c:pt idx="15">
                  <c:v>124.2243557403464</c:v>
                </c:pt>
                <c:pt idx="16">
                  <c:v>122.23814565452271</c:v>
                </c:pt>
                <c:pt idx="17">
                  <c:v>2478.6017561000135</c:v>
                </c:pt>
                <c:pt idx="18">
                  <c:v>2438.9716547614626</c:v>
                </c:pt>
                <c:pt idx="19">
                  <c:v>2329.1998478136297</c:v>
                </c:pt>
                <c:pt idx="20">
                  <c:v>2291.9585177857543</c:v>
                </c:pt>
                <c:pt idx="21">
                  <c:v>1996.2124186810979</c:v>
                </c:pt>
                <c:pt idx="22">
                  <c:v>1964.2951894404946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4627984"/>
        <c:axId val="704628376"/>
      </c:lineChart>
      <c:catAx>
        <c:axId val="70462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628376"/>
        <c:crossesAt val="0.1"/>
        <c:auto val="1"/>
        <c:lblAlgn val="ctr"/>
        <c:lblOffset val="100"/>
        <c:noMultiLvlLbl val="0"/>
      </c:catAx>
      <c:valAx>
        <c:axId val="704628376"/>
        <c:scaling>
          <c:logBase val="10"/>
          <c:orientation val="minMax"/>
          <c:max val="1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Power along amplfier chain [mW]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627984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0.25975</cdr:x>
      <cdr:y>0.34697</cdr:y>
    </cdr:from>
    <cdr:to>
      <cdr:x>0.36308</cdr:x>
      <cdr:y>0.43308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1421" y="2185378"/>
          <a:ext cx="895639" cy="542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14 dB</a:t>
          </a:r>
        </a:p>
      </cdr:txBody>
    </cdr:sp>
  </cdr:relSizeAnchor>
  <cdr:relSizeAnchor xmlns:cdr="http://schemas.openxmlformats.org/drawingml/2006/chartDrawing">
    <cdr:from>
      <cdr:x>0.67924</cdr:x>
      <cdr:y>0.21539</cdr:y>
    </cdr:from>
    <cdr:to>
      <cdr:x>0.80591</cdr:x>
      <cdr:y>0.30706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87504" y="1356619"/>
          <a:ext cx="1097944" cy="577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12.5 dB</a:t>
          </a:r>
        </a:p>
      </cdr:txBody>
    </cdr:sp>
  </cdr:relSizeAnchor>
  <cdr:relSizeAnchor xmlns:cdr="http://schemas.openxmlformats.org/drawingml/2006/chartDrawing">
    <cdr:from>
      <cdr:x>0.32045</cdr:x>
      <cdr:y>0.17769</cdr:y>
    </cdr:from>
    <cdr:to>
      <cdr:x>0.35852</cdr:x>
      <cdr:y>0.30444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2543401" y="1353329"/>
          <a:ext cx="798277" cy="329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259 mW</a:t>
          </a:r>
        </a:p>
      </cdr:txBody>
    </cdr:sp>
  </cdr:relSizeAnchor>
  <cdr:relSizeAnchor xmlns:cdr="http://schemas.openxmlformats.org/drawingml/2006/chartDrawing">
    <cdr:from>
      <cdr:x>0.60879</cdr:x>
      <cdr:y>0.19471</cdr:y>
    </cdr:from>
    <cdr:to>
      <cdr:x>0.64561</cdr:x>
      <cdr:y>0.32912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5013093" y="1490054"/>
          <a:ext cx="846561" cy="319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140 mW</a:t>
          </a:r>
        </a:p>
      </cdr:txBody>
    </cdr:sp>
  </cdr:relSizeAnchor>
  <cdr:relSizeAnchor xmlns:cdr="http://schemas.openxmlformats.org/drawingml/2006/chartDrawing">
    <cdr:from>
      <cdr:x>0.75349</cdr:x>
      <cdr:y>0.06805</cdr:y>
    </cdr:from>
    <cdr:to>
      <cdr:x>0.78434</cdr:x>
      <cdr:y>0.17594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6325019" y="634660"/>
          <a:ext cx="679488" cy="267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2.44</a:t>
          </a:r>
          <a:r>
            <a:rPr lang="en-US" sz="1100" baseline="0"/>
            <a:t> W</a:t>
          </a:r>
          <a:endParaRPr lang="en-US" sz="1100"/>
        </a:p>
      </cdr:txBody>
    </cdr:sp>
  </cdr:relSizeAnchor>
  <cdr:relSizeAnchor xmlns:cdr="http://schemas.openxmlformats.org/drawingml/2006/chartDrawing">
    <cdr:from>
      <cdr:x>0.93182</cdr:x>
      <cdr:y>0.06427</cdr:y>
    </cdr:from>
    <cdr:to>
      <cdr:x>0.96703</cdr:x>
      <cdr:y>0.18498</cdr:y>
    </cdr:to>
    <cdr:sp macro="" textlink="">
      <cdr:nvSpPr>
        <cdr:cNvPr id="7" name="TextBox 6"/>
        <cdr:cNvSpPr txBox="1"/>
      </cdr:nvSpPr>
      <cdr:spPr>
        <a:xfrm xmlns:a="http://schemas.openxmlformats.org/drawingml/2006/main" rot="16200000">
          <a:off x="7849273" y="632318"/>
          <a:ext cx="760237" cy="305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1.95 W</a:t>
          </a:r>
        </a:p>
      </cdr:txBody>
    </cdr:sp>
  </cdr:relSizeAnchor>
  <cdr:relSizeAnchor xmlns:cdr="http://schemas.openxmlformats.org/drawingml/2006/chartDrawing">
    <cdr:from>
      <cdr:x>0.14286</cdr:x>
      <cdr:y>0.3327</cdr:y>
    </cdr:from>
    <cdr:to>
      <cdr:x>0.1772</cdr:x>
      <cdr:y>0.44423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1035844" y="2297907"/>
          <a:ext cx="702468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13.1 mW</a:t>
          </a:r>
        </a:p>
      </cdr:txBody>
    </cdr:sp>
  </cdr:relSizeAnchor>
  <cdr:relSizeAnchor xmlns:cdr="http://schemas.openxmlformats.org/drawingml/2006/chartDrawing">
    <cdr:from>
      <cdr:x>0.1456</cdr:x>
      <cdr:y>0.52174</cdr:y>
    </cdr:from>
    <cdr:to>
      <cdr:x>0.18544</cdr:x>
      <cdr:y>0.65595</cdr:y>
    </cdr:to>
    <cdr:sp macro="" textlink="">
      <cdr:nvSpPr>
        <cdr:cNvPr id="9" name="TextBox 8"/>
        <cdr:cNvSpPr txBox="1"/>
      </cdr:nvSpPr>
      <cdr:spPr>
        <a:xfrm xmlns:a="http://schemas.openxmlformats.org/drawingml/2006/main" rot="16200000">
          <a:off x="1012032" y="3536156"/>
          <a:ext cx="845344" cy="345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0.51 mW</a:t>
          </a:r>
        </a:p>
      </cdr:txBody>
    </cdr:sp>
  </cdr:relSizeAnchor>
  <cdr:relSizeAnchor xmlns:cdr="http://schemas.openxmlformats.org/drawingml/2006/chartDrawing">
    <cdr:from>
      <cdr:x>0.32317</cdr:x>
      <cdr:y>0.52224</cdr:y>
    </cdr:from>
    <cdr:to>
      <cdr:x>0.39286</cdr:x>
      <cdr:y>0.56522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801145" y="3289301"/>
          <a:ext cx="604044" cy="270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23 dB</a:t>
          </a:r>
        </a:p>
      </cdr:txBody>
    </cdr:sp>
  </cdr:relSizeAnchor>
  <cdr:relSizeAnchor xmlns:cdr="http://schemas.openxmlformats.org/drawingml/2006/chartDrawing">
    <cdr:from>
      <cdr:x>0.32866</cdr:x>
      <cdr:y>0.34266</cdr:y>
    </cdr:from>
    <cdr:to>
      <cdr:x>0.36673</cdr:x>
      <cdr:y>0.4694</cdr:y>
    </cdr:to>
    <cdr:sp macro="" textlink="">
      <cdr:nvSpPr>
        <cdr:cNvPr id="11" name="TextBox 1"/>
        <cdr:cNvSpPr txBox="1"/>
      </cdr:nvSpPr>
      <cdr:spPr>
        <a:xfrm xmlns:a="http://schemas.openxmlformats.org/drawingml/2006/main" rot="16200000">
          <a:off x="2614627" y="2392349"/>
          <a:ext cx="798277" cy="329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80</a:t>
          </a:r>
          <a:r>
            <a:rPr lang="en-US" sz="1100" baseline="0"/>
            <a:t> </a:t>
          </a:r>
          <a:r>
            <a:rPr lang="en-US" sz="1100"/>
            <a:t>mW</a:t>
          </a:r>
        </a:p>
      </cdr:txBody>
    </cdr:sp>
  </cdr:relSizeAnchor>
  <cdr:relSizeAnchor xmlns:cdr="http://schemas.openxmlformats.org/drawingml/2006/chartDrawing">
    <cdr:from>
      <cdr:x>0.61026</cdr:x>
      <cdr:y>0.37101</cdr:y>
    </cdr:from>
    <cdr:to>
      <cdr:x>0.64708</cdr:x>
      <cdr:y>0.50542</cdr:y>
    </cdr:to>
    <cdr:sp macro="" textlink="">
      <cdr:nvSpPr>
        <cdr:cNvPr id="12" name="TextBox 1"/>
        <cdr:cNvSpPr txBox="1"/>
      </cdr:nvSpPr>
      <cdr:spPr>
        <a:xfrm xmlns:a="http://schemas.openxmlformats.org/drawingml/2006/main" rot="16200000">
          <a:off x="5025839" y="2600512"/>
          <a:ext cx="846561" cy="319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43</a:t>
          </a:r>
          <a:r>
            <a:rPr lang="en-US" sz="1100" baseline="0"/>
            <a:t> </a:t>
          </a:r>
          <a:r>
            <a:rPr lang="en-US" sz="1100"/>
            <a:t>mW</a:t>
          </a:r>
        </a:p>
      </cdr:txBody>
    </cdr:sp>
  </cdr:relSizeAnchor>
  <cdr:relSizeAnchor xmlns:cdr="http://schemas.openxmlformats.org/drawingml/2006/chartDrawing">
    <cdr:from>
      <cdr:x>0.7641</cdr:x>
      <cdr:y>0.2765</cdr:y>
    </cdr:from>
    <cdr:to>
      <cdr:x>0.84478</cdr:x>
      <cdr:y>0.32136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623051" y="1741488"/>
          <a:ext cx="699293" cy="282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17.6 dB</a:t>
          </a:r>
        </a:p>
      </cdr:txBody>
    </cdr:sp>
  </cdr:relSizeAnchor>
  <cdr:relSizeAnchor xmlns:cdr="http://schemas.openxmlformats.org/drawingml/2006/chartDrawing">
    <cdr:from>
      <cdr:x>0.25</cdr:x>
      <cdr:y>0.76938</cdr:y>
    </cdr:from>
    <cdr:to>
      <cdr:x>0.3489</cdr:x>
      <cdr:y>0.9017</cdr:y>
    </cdr:to>
    <cdr:cxnSp macro="">
      <cdr:nvCxnSpPr>
        <cdr:cNvPr id="15" name="Straight Connector 14"/>
        <cdr:cNvCxnSpPr/>
      </cdr:nvCxnSpPr>
      <cdr:spPr>
        <a:xfrm xmlns:a="http://schemas.openxmlformats.org/drawingml/2006/main" flipV="1">
          <a:off x="2166937" y="4845844"/>
          <a:ext cx="857250" cy="833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0.68031</cdr:x>
      <cdr:y>0.76799</cdr:y>
    </cdr:from>
    <cdr:to>
      <cdr:x>0.77921</cdr:x>
      <cdr:y>0.90032</cdr:y>
    </cdr:to>
    <cdr:cxnSp macro="">
      <cdr:nvCxnSpPr>
        <cdr:cNvPr id="16" name="Straight Connector 15"/>
        <cdr:cNvCxnSpPr/>
      </cdr:nvCxnSpPr>
      <cdr:spPr>
        <a:xfrm xmlns:a="http://schemas.openxmlformats.org/drawingml/2006/main" flipV="1">
          <a:off x="5896769" y="4837112"/>
          <a:ext cx="857250" cy="833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0.53745</cdr:x>
      <cdr:y>0.7661</cdr:y>
    </cdr:from>
    <cdr:to>
      <cdr:x>0.63636</cdr:x>
      <cdr:y>0.89842</cdr:y>
    </cdr:to>
    <cdr:cxnSp macro="">
      <cdr:nvCxnSpPr>
        <cdr:cNvPr id="17" name="Straight Connector 16"/>
        <cdr:cNvCxnSpPr/>
      </cdr:nvCxnSpPr>
      <cdr:spPr>
        <a:xfrm xmlns:a="http://schemas.openxmlformats.org/drawingml/2006/main" flipV="1">
          <a:off x="4658518" y="4825206"/>
          <a:ext cx="857250" cy="833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0.06905</cdr:x>
      <cdr:y>0.76043</cdr:y>
    </cdr:from>
    <cdr:to>
      <cdr:x>0.16795</cdr:x>
      <cdr:y>0.89275</cdr:y>
    </cdr:to>
    <cdr:cxnSp macro="">
      <cdr:nvCxnSpPr>
        <cdr:cNvPr id="18" name="Straight Connector 17"/>
        <cdr:cNvCxnSpPr/>
      </cdr:nvCxnSpPr>
      <cdr:spPr>
        <a:xfrm xmlns:a="http://schemas.openxmlformats.org/drawingml/2006/main" flipV="1">
          <a:off x="598488" y="4789487"/>
          <a:ext cx="857250" cy="833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0.1913</cdr:x>
      <cdr:y>0.5109</cdr:y>
    </cdr:from>
    <cdr:to>
      <cdr:x>0.27234</cdr:x>
      <cdr:y>0.55816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658143" y="3217863"/>
          <a:ext cx="702468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7.8 mW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27466" cy="464503"/>
          </a:xfrm>
          <a:prstGeom prst="rect">
            <a:avLst/>
          </a:prstGeom>
        </p:spPr>
        <p:txBody>
          <a:bodyPr vert="horz" lIns="92946" tIns="46473" rIns="92946" bIns="4647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54" y="1"/>
            <a:ext cx="3027466" cy="464503"/>
          </a:xfrm>
          <a:prstGeom prst="rect">
            <a:avLst/>
          </a:prstGeom>
        </p:spPr>
        <p:txBody>
          <a:bodyPr vert="horz" wrap="square" lIns="92946" tIns="46473" rIns="92946" bIns="464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56E47BA0-0AD3-421F-955E-9ABE16CAB54E}" type="datetimeFigureOut">
              <a:rPr lang="en-US" altLang="en-US"/>
              <a:pPr>
                <a:defRPr/>
              </a:pPr>
              <a:t>11/10/2016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17613"/>
            <a:ext cx="3027466" cy="464503"/>
          </a:xfrm>
          <a:prstGeom prst="rect">
            <a:avLst/>
          </a:prstGeom>
        </p:spPr>
        <p:txBody>
          <a:bodyPr vert="horz" lIns="92946" tIns="46473" rIns="92946" bIns="4647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54" y="8817613"/>
            <a:ext cx="3027466" cy="464503"/>
          </a:xfrm>
          <a:prstGeom prst="rect">
            <a:avLst/>
          </a:prstGeom>
        </p:spPr>
        <p:txBody>
          <a:bodyPr vert="horz" wrap="square" lIns="92946" tIns="46473" rIns="92946" bIns="464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00481CEC-10F0-4BFB-9E2A-DDF431445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3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27466" cy="464503"/>
          </a:xfrm>
          <a:prstGeom prst="rect">
            <a:avLst/>
          </a:prstGeom>
        </p:spPr>
        <p:txBody>
          <a:bodyPr vert="horz" lIns="92946" tIns="46473" rIns="92946" bIns="4647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5954" y="1"/>
            <a:ext cx="3027466" cy="464503"/>
          </a:xfrm>
          <a:prstGeom prst="rect">
            <a:avLst/>
          </a:prstGeom>
        </p:spPr>
        <p:txBody>
          <a:bodyPr vert="horz" wrap="square" lIns="92946" tIns="46473" rIns="92946" bIns="464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8AF37C3B-BC21-42F3-9B27-D758188CB0F8}" type="datetimeFigureOut">
              <a:rPr lang="en-US" altLang="en-US"/>
              <a:pPr>
                <a:defRPr/>
              </a:pPr>
              <a:t>11/10/2016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6" tIns="46473" rIns="92946" bIns="46473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133" y="4410393"/>
            <a:ext cx="5586735" cy="4177348"/>
          </a:xfrm>
          <a:prstGeom prst="rect">
            <a:avLst/>
          </a:prstGeom>
        </p:spPr>
        <p:txBody>
          <a:bodyPr vert="horz" lIns="92946" tIns="46473" rIns="92946" bIns="46473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17613"/>
            <a:ext cx="3027466" cy="464503"/>
          </a:xfrm>
          <a:prstGeom prst="rect">
            <a:avLst/>
          </a:prstGeom>
        </p:spPr>
        <p:txBody>
          <a:bodyPr vert="horz" lIns="92946" tIns="46473" rIns="92946" bIns="4647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5954" y="8817613"/>
            <a:ext cx="3027466" cy="464503"/>
          </a:xfrm>
          <a:prstGeom prst="rect">
            <a:avLst/>
          </a:prstGeom>
        </p:spPr>
        <p:txBody>
          <a:bodyPr vert="horz" wrap="square" lIns="92946" tIns="46473" rIns="92946" bIns="464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BB6268FF-779F-4B36-B075-E2ADD3640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29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First of all I would like to thank the Organizers for allowing me to share this</a:t>
            </a:r>
            <a:r>
              <a:rPr lang="en-US" altLang="en-US" baseline="0" dirty="0" smtClean="0">
                <a:latin typeface="Helvetica" panose="020B0604020202020204" pitchFamily="34" charset="0"/>
              </a:rPr>
              <a:t> </a:t>
            </a:r>
            <a:r>
              <a:rPr lang="en-US" altLang="en-US" dirty="0" smtClean="0">
                <a:latin typeface="Helvetica" panose="020B0604020202020204" pitchFamily="34" charset="0"/>
              </a:rPr>
              <a:t>unique and interesting Proton Improvement Plan task called the Linac Laser Notcher.</a:t>
            </a:r>
          </a:p>
          <a:p>
            <a:endParaRPr lang="en-US" altLang="en-US" dirty="0">
              <a:latin typeface="Helvetica" panose="020B0604020202020204" pitchFamily="34" charset="0"/>
            </a:endParaRPr>
          </a:p>
          <a:p>
            <a:endParaRPr lang="en-US" altLang="en-US" dirty="0" smtClean="0">
              <a:latin typeface="Helvetica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3781" indent="-28979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0759" indent="-231202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6330" indent="-231202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0316" indent="-231202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6385" indent="-231202" defTabSz="4560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2455" indent="-231202" defTabSz="4560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58524" indent="-231202" defTabSz="4560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14592" indent="-231202" defTabSz="4560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3B6AEA4-AE11-4ED9-9B86-C69C88FA63A3}" type="slidenum">
              <a:rPr lang="en-US" altLang="en-US" sz="1200">
                <a:latin typeface="Helvetica" panose="020B0604020202020204" pitchFamily="34" charset="0"/>
              </a:rPr>
              <a:pPr/>
              <a:t>1</a:t>
            </a:fld>
            <a:endParaRPr lang="en-US" altLang="en-US" sz="12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2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5E35-3C4C-4D42-8ECA-5E464A53A6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9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955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D4941-45B9-4B94-BF3A-1EC49849D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30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4FF3-8DB7-4100-87D3-F2EE5BDF4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24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8CD09-BBAB-4164-9DAD-A7C638E2E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7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6428-9A87-482B-AA1A-0EB7322FE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40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4051-23D7-443D-88FD-82BD49E3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90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F53A-85B2-468E-ABCB-2AD3BF7B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8E6C-9F15-49E5-849D-03416D9FD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27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CEEA0-0676-4D12-B4C2-CD700AE1C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4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F1BB1-4B90-49AD-A740-CEFD4AF17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3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BE2EC517-0E79-4ADC-91D4-D94C9F939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01" r:id="rId3"/>
    <p:sldLayoutId id="2147484102" r:id="rId4"/>
    <p:sldLayoutId id="2147484103" r:id="rId5"/>
    <p:sldLayoutId id="2147484110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E8ECF250-2D3B-4E2F-997C-8D255E14B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806450" y="2684462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</a:rPr>
              <a:t>Pulse Formation and the Fiber System</a:t>
            </a:r>
            <a:endParaRPr lang="en-US" altLang="en-US" dirty="0" smtClean="0">
              <a:latin typeface="Helvetica" panose="020B0604020202020204" pitchFamily="34" charset="0"/>
            </a:endParaRPr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129087"/>
            <a:ext cx="7526338" cy="25944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dirty="0"/>
              <a:t>David E. </a:t>
            </a:r>
            <a:r>
              <a:rPr lang="en-GB" dirty="0" smtClean="0"/>
              <a:t>Johnson, Todd Johnson, David Slimmer, Robert Santucci</a:t>
            </a:r>
            <a:r>
              <a:rPr lang="en-GB" baseline="30000" dirty="0" smtClean="0"/>
              <a:t> </a:t>
            </a:r>
            <a:endParaRPr lang="en-GB" dirty="0" smtClean="0"/>
          </a:p>
          <a:p>
            <a:pPr algn="ctr" eaLnBrk="1" hangingPunct="1"/>
            <a:endParaRPr lang="en-US" altLang="en-US" dirty="0" smtClean="0">
              <a:latin typeface="Helvetica" panose="020B0604020202020204" pitchFamily="34" charset="0"/>
            </a:endParaRPr>
          </a:p>
          <a:p>
            <a:pPr algn="ctr" eaLnBrk="1" hangingPunct="1"/>
            <a:endParaRPr lang="en-US" altLang="en-US" dirty="0">
              <a:latin typeface="Helvetica" panose="020B0604020202020204" pitchFamily="34" charset="0"/>
            </a:endParaRPr>
          </a:p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</a:rPr>
              <a:t>Laser Notcher External Review</a:t>
            </a:r>
            <a:endParaRPr lang="en-US" altLang="en-US" dirty="0" smtClean="0">
              <a:latin typeface="Helvetica" panose="020B0604020202020204" pitchFamily="34" charset="0"/>
            </a:endParaRPr>
          </a:p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</a:rPr>
              <a:t>14-15 November 2016</a:t>
            </a:r>
            <a:endParaRPr lang="en-US" altLang="en-US" dirty="0" smtClean="0">
              <a:latin typeface="Helvetica" panose="020B0604020202020204" pitchFamily="34" charset="0"/>
            </a:endParaRPr>
          </a:p>
          <a:p>
            <a:pPr algn="ctr" eaLnBrk="1" hangingPunct="1"/>
            <a:endParaRPr lang="en-US" altLang="en-US" dirty="0" smtClean="0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47" y="-25561"/>
            <a:ext cx="7886700" cy="713232"/>
          </a:xfrm>
        </p:spPr>
        <p:txBody>
          <a:bodyPr/>
          <a:lstStyle/>
          <a:p>
            <a:pPr algn="ctr"/>
            <a:r>
              <a:rPr lang="en-US" dirty="0" smtClean="0"/>
              <a:t>Keep-Alive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62617"/>
            <a:ext cx="4737039" cy="3142140"/>
          </a:xfrm>
        </p:spPr>
      </p:pic>
      <p:sp>
        <p:nvSpPr>
          <p:cNvPr id="5" name="TextBox 4"/>
          <p:cNvSpPr txBox="1"/>
          <p:nvPr/>
        </p:nvSpPr>
        <p:spPr>
          <a:xfrm>
            <a:off x="1141203" y="977562"/>
            <a:ext cx="694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CW pumped fiber amplifiers need continuous seed.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8668" y="2149288"/>
            <a:ext cx="3893363" cy="2920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3559" y="430034"/>
            <a:ext cx="266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Designed by Todd Johnson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22952" y="4794505"/>
            <a:ext cx="68554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CW pumped amplifiers require continuous </a:t>
            </a:r>
          </a:p>
          <a:p>
            <a:r>
              <a:rPr lang="en-US" sz="1800" dirty="0" smtClean="0"/>
              <a:t>     signal input to avoid over pumping gain fiber.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Create a continuous 500 MHz burst of 200 MHz pulses</a:t>
            </a:r>
          </a:p>
          <a:p>
            <a:r>
              <a:rPr lang="en-US" sz="1800" dirty="0" smtClean="0"/>
              <a:t>     which are suspended by a marker signal generated by AWG.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When the marker signal is absent for 2.2 us, the KA resumes output.</a:t>
            </a:r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4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85435"/>
            <a:ext cx="5301516" cy="45633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60924" y="1185435"/>
            <a:ext cx="3266945" cy="39046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Chase Scientific DG12000 AWG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PCI based AWG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12 bit 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In triggered mode only 11 bits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Output AC coupled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Internal/</a:t>
            </a:r>
            <a:r>
              <a:rPr lang="en-US" sz="1800" b="1" u="sng" dirty="0"/>
              <a:t>External</a:t>
            </a:r>
            <a:r>
              <a:rPr lang="en-US" sz="1800" b="1" dirty="0"/>
              <a:t> clock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dirty="0"/>
              <a:t>2.0125 GHz from RFQ reference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2 Marker outputs encoded in data array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External Trigger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dirty="0"/>
              <a:t>Will be triggered by </a:t>
            </a:r>
            <a:r>
              <a:rPr lang="en-US" sz="1600" b="1" dirty="0" err="1"/>
              <a:t>Einzel</a:t>
            </a:r>
            <a:r>
              <a:rPr lang="en-US" sz="1600" b="1" dirty="0"/>
              <a:t> lens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37B3-DD5B-4FA0-A9A9-671BBA571DA7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1661" y="112463"/>
            <a:ext cx="7171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Integrating the AWG and Keep-Alive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572147" y="4838008"/>
            <a:ext cx="1219027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25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Keep-Alive and Notch Pulses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6" y="819842"/>
            <a:ext cx="7197726" cy="25728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0" y="3467100"/>
            <a:ext cx="3574473" cy="2680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57" y="3467099"/>
            <a:ext cx="3608230" cy="27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7162"/>
            <a:ext cx="8686800" cy="641739"/>
          </a:xfrm>
        </p:spPr>
        <p:txBody>
          <a:bodyPr/>
          <a:lstStyle/>
          <a:p>
            <a:pPr algn="ctr"/>
            <a:r>
              <a:rPr lang="en-US" dirty="0" smtClean="0"/>
              <a:t>Fiber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63781"/>
            <a:ext cx="8672513" cy="3807230"/>
          </a:xfrm>
        </p:spPr>
        <p:txBody>
          <a:bodyPr/>
          <a:lstStyle/>
          <a:p>
            <a:r>
              <a:rPr lang="en-US" dirty="0" smtClean="0"/>
              <a:t>The fiber system (both CW and Pulsed) increases the pulse energy from roughly 60 </a:t>
            </a:r>
            <a:r>
              <a:rPr lang="en-US" dirty="0" err="1" smtClean="0"/>
              <a:t>pJ</a:t>
            </a:r>
            <a:r>
              <a:rPr lang="en-US" dirty="0" smtClean="0"/>
              <a:t> to 6 </a:t>
            </a:r>
            <a:r>
              <a:rPr lang="en-US" dirty="0" err="1" smtClean="0"/>
              <a:t>uJ</a:t>
            </a:r>
            <a:r>
              <a:rPr lang="en-US" dirty="0" smtClean="0"/>
              <a:t> for a net gain of about 50 dB!</a:t>
            </a:r>
          </a:p>
          <a:p>
            <a:r>
              <a:rPr lang="en-US" dirty="0" smtClean="0"/>
              <a:t>The average power during the linac pulse (35 us) out of the pulsed amplifier is ~ 45W ( real average power 54 mW).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72" y="0"/>
            <a:ext cx="7886700" cy="538843"/>
          </a:xfrm>
        </p:spPr>
        <p:txBody>
          <a:bodyPr/>
          <a:lstStyle/>
          <a:p>
            <a:pPr algn="ctr"/>
            <a:r>
              <a:rPr lang="en-US" dirty="0" smtClean="0"/>
              <a:t>Existing </a:t>
            </a:r>
            <a:r>
              <a:rPr lang="en-US" dirty="0" smtClean="0"/>
              <a:t>Fiber </a:t>
            </a:r>
            <a:r>
              <a:rPr lang="en-US" dirty="0" smtClean="0"/>
              <a:t>System (CW &amp; pulsed pumped)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86" y="931025"/>
            <a:ext cx="8778238" cy="493775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097280" y="4389121"/>
            <a:ext cx="515389" cy="315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970" y="4596939"/>
            <a:ext cx="89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5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/>
          </p:cNvSpPr>
          <p:nvPr/>
        </p:nvSpPr>
        <p:spPr>
          <a:xfrm>
            <a:off x="666750" y="93196"/>
            <a:ext cx="78867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PriTel </a:t>
            </a:r>
            <a:r>
              <a:rPr lang="en-US" sz="3300" dirty="0" smtClean="0"/>
              <a:t> (CW) Amplifier </a:t>
            </a:r>
            <a:r>
              <a:rPr lang="en-US" sz="3300" dirty="0"/>
              <a:t>Configuration</a:t>
            </a:r>
            <a:endParaRPr lang="en-US" sz="3300" dirty="0"/>
          </a:p>
        </p:txBody>
      </p:sp>
      <p:grpSp>
        <p:nvGrpSpPr>
          <p:cNvPr id="2" name="Group 1"/>
          <p:cNvGrpSpPr/>
          <p:nvPr/>
        </p:nvGrpSpPr>
        <p:grpSpPr>
          <a:xfrm>
            <a:off x="298331" y="947261"/>
            <a:ext cx="8072239" cy="5001803"/>
            <a:chOff x="290365" y="1365918"/>
            <a:chExt cx="7184397" cy="4500409"/>
          </a:xfrm>
        </p:grpSpPr>
        <p:grpSp>
          <p:nvGrpSpPr>
            <p:cNvPr id="4" name="Group 3"/>
            <p:cNvGrpSpPr/>
            <p:nvPr/>
          </p:nvGrpSpPr>
          <p:grpSpPr>
            <a:xfrm>
              <a:off x="1611866" y="1365918"/>
              <a:ext cx="5862896" cy="4303033"/>
              <a:chOff x="627294" y="203432"/>
              <a:chExt cx="7999396" cy="6248369"/>
            </a:xfrm>
          </p:grpSpPr>
          <p:grpSp>
            <p:nvGrpSpPr>
              <p:cNvPr id="5" name="Group 155"/>
              <p:cNvGrpSpPr>
                <a:grpSpLocks/>
              </p:cNvGrpSpPr>
              <p:nvPr/>
            </p:nvGrpSpPr>
            <p:grpSpPr bwMode="auto">
              <a:xfrm>
                <a:off x="5814218" y="3826669"/>
                <a:ext cx="476250" cy="506412"/>
                <a:chOff x="2898" y="2445"/>
                <a:chExt cx="300" cy="319"/>
              </a:xfrm>
            </p:grpSpPr>
            <p:sp>
              <p:nvSpPr>
                <p:cNvPr id="97" name="Rectangle 7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099" y="2665"/>
                  <a:ext cx="169" cy="29"/>
                </a:xfrm>
                <a:prstGeom prst="rect">
                  <a:avLst/>
                </a:prstGeom>
                <a:solidFill>
                  <a:schemeClr val="accent1"/>
                </a:solidFill>
                <a:ln w="25400" algn="ctr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98" name="Freeform 74"/>
                <p:cNvSpPr>
                  <a:spLocks/>
                </p:cNvSpPr>
                <p:nvPr/>
              </p:nvSpPr>
              <p:spPr bwMode="auto">
                <a:xfrm flipH="1">
                  <a:off x="2898" y="2445"/>
                  <a:ext cx="269" cy="163"/>
                </a:xfrm>
                <a:custGeom>
                  <a:avLst/>
                  <a:gdLst>
                    <a:gd name="T0" fmla="*/ 0 w 274320"/>
                    <a:gd name="T1" fmla="*/ 163 h 563880"/>
                    <a:gd name="T2" fmla="*/ 269 w 274320"/>
                    <a:gd name="T3" fmla="*/ 137 h 563880"/>
                    <a:gd name="T4" fmla="*/ 269 w 274320"/>
                    <a:gd name="T5" fmla="*/ 0 h 563880"/>
                    <a:gd name="T6" fmla="*/ 269 w 274320"/>
                    <a:gd name="T7" fmla="*/ 18 h 5638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4320"/>
                    <a:gd name="T13" fmla="*/ 0 h 563880"/>
                    <a:gd name="T14" fmla="*/ 274320 w 274320"/>
                    <a:gd name="T15" fmla="*/ 563880 h 5638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4320" h="563880">
                      <a:moveTo>
                        <a:pt x="0" y="563880"/>
                      </a:moveTo>
                      <a:lnTo>
                        <a:pt x="274320" y="472440"/>
                      </a:lnTo>
                      <a:lnTo>
                        <a:pt x="274320" y="0"/>
                      </a:lnTo>
                      <a:lnTo>
                        <a:pt x="274320" y="60960"/>
                      </a:lnTo>
                    </a:path>
                  </a:pathLst>
                </a:custGeom>
                <a:noFill/>
                <a:ln w="25400" cap="flat" cmpd="sng" algn="ctr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800"/>
                </a:p>
              </p:txBody>
            </p:sp>
          </p:grpSp>
          <p:cxnSp>
            <p:nvCxnSpPr>
              <p:cNvPr id="6" name="Straight Connector 5"/>
              <p:cNvCxnSpPr/>
              <p:nvPr/>
            </p:nvCxnSpPr>
            <p:spPr bwMode="auto">
              <a:xfrm flipH="1">
                <a:off x="6265068" y="3579019"/>
                <a:ext cx="0" cy="9144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4742656" y="2072481"/>
                <a:ext cx="88582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6419056" y="1850231"/>
                <a:ext cx="406400" cy="446087"/>
                <a:chOff x="5207356" y="2687711"/>
                <a:chExt cx="405689" cy="446258"/>
              </a:xfrm>
            </p:grpSpPr>
            <p:sp>
              <p:nvSpPr>
                <p:cNvPr id="95" name="Oval 94"/>
                <p:cNvSpPr/>
                <p:nvPr/>
              </p:nvSpPr>
              <p:spPr>
                <a:xfrm>
                  <a:off x="5207356" y="2687711"/>
                  <a:ext cx="405689" cy="446259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96" name="Straight Arrow Connector 95"/>
                <p:cNvCxnSpPr/>
                <p:nvPr/>
              </p:nvCxnSpPr>
              <p:spPr>
                <a:xfrm>
                  <a:off x="5258067" y="2911635"/>
                  <a:ext cx="323283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/>
              <p:cNvSpPr/>
              <p:nvPr/>
            </p:nvSpPr>
            <p:spPr bwMode="auto">
              <a:xfrm>
                <a:off x="3904456" y="2056606"/>
                <a:ext cx="228600" cy="460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10" name="Group 26"/>
              <p:cNvGrpSpPr>
                <a:grpSpLocks/>
              </p:cNvGrpSpPr>
              <p:nvPr/>
            </p:nvGrpSpPr>
            <p:grpSpPr bwMode="auto">
              <a:xfrm flipH="1">
                <a:off x="5130005" y="1619923"/>
                <a:ext cx="1289050" cy="473198"/>
                <a:chOff x="2400300" y="1447800"/>
                <a:chExt cx="1353708" cy="472440"/>
              </a:xfrm>
            </p:grpSpPr>
            <p:grpSp>
              <p:nvGrpSpPr>
                <p:cNvPr id="88" name="Group 17"/>
                <p:cNvGrpSpPr>
                  <a:grpSpLocks/>
                </p:cNvGrpSpPr>
                <p:nvPr/>
              </p:nvGrpSpPr>
              <p:grpSpPr bwMode="auto">
                <a:xfrm>
                  <a:off x="2400300" y="1447800"/>
                  <a:ext cx="1219200" cy="457200"/>
                  <a:chOff x="3200400" y="1447800"/>
                  <a:chExt cx="1219200" cy="457200"/>
                </a:xfrm>
              </p:grpSpPr>
              <p:grpSp>
                <p:nvGrpSpPr>
                  <p:cNvPr id="90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352800" y="1447800"/>
                    <a:ext cx="792480" cy="457200"/>
                    <a:chOff x="3352800" y="1447800"/>
                    <a:chExt cx="792480" cy="457200"/>
                  </a:xfrm>
                </p:grpSpPr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3352109" y="1447923"/>
                      <a:ext cx="533481" cy="456468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3473809" y="1447923"/>
                      <a:ext cx="535149" cy="456468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3612181" y="1447923"/>
                      <a:ext cx="533481" cy="456468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</p:grp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3200400" y="1904391"/>
                    <a:ext cx="1218672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9" name="Rectangle 88"/>
                <p:cNvSpPr/>
                <p:nvPr/>
              </p:nvSpPr>
              <p:spPr>
                <a:xfrm>
                  <a:off x="3485601" y="1874276"/>
                  <a:ext cx="268407" cy="459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cxnSp>
            <p:nvCxnSpPr>
              <p:cNvPr id="11" name="Straight Connector 10"/>
              <p:cNvCxnSpPr>
                <a:stCxn id="9" idx="3"/>
                <a:endCxn id="86" idx="2"/>
              </p:cNvCxnSpPr>
              <p:nvPr/>
            </p:nvCxnSpPr>
            <p:spPr bwMode="auto">
              <a:xfrm flipV="1">
                <a:off x="4145756" y="2072481"/>
                <a:ext cx="179388" cy="793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 bwMode="auto">
              <a:xfrm>
                <a:off x="7144543" y="1754981"/>
                <a:ext cx="642938" cy="6254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 flipH="1">
                <a:off x="6841331" y="2077244"/>
                <a:ext cx="31273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90"/>
              <p:cNvSpPr txBox="1">
                <a:spLocks noChangeArrowheads="1"/>
              </p:cNvSpPr>
              <p:nvPr/>
            </p:nvSpPr>
            <p:spPr bwMode="auto">
              <a:xfrm>
                <a:off x="4050746" y="203432"/>
                <a:ext cx="3486762" cy="536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Pump: </a:t>
                </a:r>
                <a:r>
                  <a:rPr lang="en-US" sz="1800" dirty="0" smtClean="0"/>
                  <a:t>800 mA (534 mW)</a:t>
                </a:r>
                <a:endParaRPr lang="en-US" sz="1800" dirty="0"/>
              </a:p>
            </p:txBody>
          </p:sp>
          <p:sp>
            <p:nvSpPr>
              <p:cNvPr id="15" name="Isosceles Triangle 14"/>
              <p:cNvSpPr>
                <a:spLocks noChangeArrowheads="1"/>
              </p:cNvSpPr>
              <p:nvPr/>
            </p:nvSpPr>
            <p:spPr bwMode="auto">
              <a:xfrm flipV="1">
                <a:off x="4809331" y="819626"/>
                <a:ext cx="239713" cy="35718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2540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TextBox 112"/>
              <p:cNvSpPr txBox="1">
                <a:spLocks noChangeArrowheads="1"/>
              </p:cNvSpPr>
              <p:nvPr/>
            </p:nvSpPr>
            <p:spPr bwMode="auto">
              <a:xfrm>
                <a:off x="5307860" y="739735"/>
                <a:ext cx="2076222" cy="938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6 um SM</a:t>
                </a:r>
              </a:p>
              <a:p>
                <a:r>
                  <a:rPr lang="en-US" sz="1200" dirty="0" err="1"/>
                  <a:t>CorActive</a:t>
                </a:r>
                <a:r>
                  <a:rPr lang="en-US" sz="1200" dirty="0"/>
                  <a:t> YB-401-PM</a:t>
                </a:r>
              </a:p>
              <a:p>
                <a:r>
                  <a:rPr lang="en-US" sz="1200" dirty="0"/>
                  <a:t>~ 5m Gain fiber</a:t>
                </a:r>
              </a:p>
            </p:txBody>
          </p:sp>
          <p:sp>
            <p:nvSpPr>
              <p:cNvPr id="17" name="TextBox 113"/>
              <p:cNvSpPr txBox="1">
                <a:spLocks noChangeArrowheads="1"/>
              </p:cNvSpPr>
              <p:nvPr/>
            </p:nvSpPr>
            <p:spPr bwMode="auto">
              <a:xfrm>
                <a:off x="1745128" y="365800"/>
                <a:ext cx="1869143" cy="938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800" b="1" dirty="0"/>
                  <a:t>FP: Pre-Amp</a:t>
                </a:r>
              </a:p>
              <a:p>
                <a:pPr algn="r"/>
                <a:r>
                  <a:rPr lang="en-US" sz="1800" b="1" dirty="0"/>
                  <a:t>Input</a:t>
                </a:r>
              </a:p>
            </p:txBody>
          </p:sp>
          <p:grpSp>
            <p:nvGrpSpPr>
              <p:cNvPr id="18" name="Group 36"/>
              <p:cNvGrpSpPr>
                <a:grpSpLocks/>
              </p:cNvGrpSpPr>
              <p:nvPr/>
            </p:nvGrpSpPr>
            <p:grpSpPr bwMode="auto">
              <a:xfrm>
                <a:off x="4337843" y="1848644"/>
                <a:ext cx="404813" cy="446087"/>
                <a:chOff x="5207356" y="2672471"/>
                <a:chExt cx="405689" cy="446258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5207356" y="2672471"/>
                  <a:ext cx="405689" cy="44625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87" name="Straight Arrow Connector 86"/>
                <p:cNvCxnSpPr/>
                <p:nvPr/>
              </p:nvCxnSpPr>
              <p:spPr>
                <a:xfrm>
                  <a:off x="5258266" y="2896394"/>
                  <a:ext cx="322960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Oval 47"/>
              <p:cNvSpPr/>
              <p:nvPr/>
            </p:nvSpPr>
            <p:spPr bwMode="auto">
              <a:xfrm>
                <a:off x="7200106" y="1802606"/>
                <a:ext cx="533400" cy="533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61"/>
              <p:cNvCxnSpPr/>
              <p:nvPr/>
            </p:nvCxnSpPr>
            <p:spPr bwMode="auto">
              <a:xfrm flipH="1">
                <a:off x="7790656" y="2075656"/>
                <a:ext cx="31273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utoShape 96"/>
              <p:cNvSpPr>
                <a:spLocks/>
              </p:cNvSpPr>
              <p:nvPr/>
            </p:nvSpPr>
            <p:spPr bwMode="auto">
              <a:xfrm rot="5400000">
                <a:off x="7276306" y="1888331"/>
                <a:ext cx="381000" cy="304800"/>
              </a:xfrm>
              <a:prstGeom prst="leftBrace">
                <a:avLst>
                  <a:gd name="adj1" fmla="val 24796"/>
                  <a:gd name="adj2" fmla="val 49593"/>
                </a:avLst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22" name="Group 29"/>
              <p:cNvGrpSpPr>
                <a:grpSpLocks/>
              </p:cNvGrpSpPr>
              <p:nvPr/>
            </p:nvGrpSpPr>
            <p:grpSpPr bwMode="auto">
              <a:xfrm flipH="1">
                <a:off x="3588545" y="4653237"/>
                <a:ext cx="1531938" cy="656156"/>
                <a:chOff x="4989651" y="1295400"/>
                <a:chExt cx="1533069" cy="655320"/>
              </a:xfrm>
            </p:grpSpPr>
            <p:grpSp>
              <p:nvGrpSpPr>
                <p:cNvPr id="79" name="Group 18"/>
                <p:cNvGrpSpPr>
                  <a:grpSpLocks/>
                </p:cNvGrpSpPr>
                <p:nvPr/>
              </p:nvGrpSpPr>
              <p:grpSpPr bwMode="auto">
                <a:xfrm>
                  <a:off x="4998720" y="1295400"/>
                  <a:ext cx="1524000" cy="640080"/>
                  <a:chOff x="4998720" y="1295400"/>
                  <a:chExt cx="1524000" cy="640080"/>
                </a:xfrm>
              </p:grpSpPr>
              <p:grpSp>
                <p:nvGrpSpPr>
                  <p:cNvPr id="81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5257800" y="1295400"/>
                    <a:ext cx="990600" cy="624840"/>
                    <a:chOff x="3352800" y="1447800"/>
                    <a:chExt cx="792480" cy="457200"/>
                  </a:xfrm>
                </p:grpSpPr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3353070" y="1448179"/>
                      <a:ext cx="532523" cy="454761"/>
                    </a:xfrm>
                    <a:prstGeom prst="ellipse">
                      <a:avLst/>
                    </a:prstGeom>
                    <a:noFill/>
                    <a:ln w="38100" cmpd="dbl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3475080" y="1448179"/>
                      <a:ext cx="532523" cy="454761"/>
                    </a:xfrm>
                    <a:prstGeom prst="ellipse">
                      <a:avLst/>
                    </a:prstGeom>
                    <a:noFill/>
                    <a:ln w="38100" cmpd="dbl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3612341" y="1448179"/>
                      <a:ext cx="532523" cy="454761"/>
                    </a:xfrm>
                    <a:prstGeom prst="ellipse">
                      <a:avLst/>
                    </a:prstGeom>
                    <a:noFill/>
                    <a:ln w="38100" cmpd="dbl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800"/>
                    </a:p>
                  </p:txBody>
                </p:sp>
              </p:grp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4999183" y="1919010"/>
                    <a:ext cx="1523537" cy="15855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4989651" y="1904741"/>
                  <a:ext cx="268486" cy="4597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23" name="Group 33"/>
              <p:cNvGrpSpPr>
                <a:grpSpLocks/>
              </p:cNvGrpSpPr>
              <p:nvPr/>
            </p:nvGrpSpPr>
            <p:grpSpPr bwMode="auto">
              <a:xfrm flipH="1">
                <a:off x="3174206" y="5071269"/>
                <a:ext cx="446088" cy="446087"/>
                <a:chOff x="5187071" y="2672471"/>
                <a:chExt cx="446258" cy="446258"/>
              </a:xfrm>
            </p:grpSpPr>
            <p:sp>
              <p:nvSpPr>
                <p:cNvPr id="77" name="Oval 34"/>
                <p:cNvSpPr/>
                <p:nvPr/>
              </p:nvSpPr>
              <p:spPr>
                <a:xfrm>
                  <a:off x="5187072" y="2672471"/>
                  <a:ext cx="446257" cy="44625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78" name="Straight Arrow Connector 35"/>
                <p:cNvCxnSpPr/>
                <p:nvPr/>
              </p:nvCxnSpPr>
              <p:spPr>
                <a:xfrm>
                  <a:off x="5288711" y="2896394"/>
                  <a:ext cx="323973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/>
              <p:cNvCxnSpPr>
                <a:stCxn id="68" idx="6"/>
              </p:cNvCxnSpPr>
              <p:nvPr/>
            </p:nvCxnSpPr>
            <p:spPr bwMode="auto">
              <a:xfrm flipH="1">
                <a:off x="1044575" y="5278438"/>
                <a:ext cx="6301581" cy="1031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 bwMode="auto">
              <a:xfrm>
                <a:off x="914400" y="5263356"/>
                <a:ext cx="228600" cy="460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26" name="Straight Connector 59"/>
              <p:cNvCxnSpPr/>
              <p:nvPr/>
            </p:nvCxnSpPr>
            <p:spPr bwMode="auto">
              <a:xfrm flipH="1">
                <a:off x="4979193" y="5288756"/>
                <a:ext cx="1554163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75"/>
              <p:cNvGrpSpPr>
                <a:grpSpLocks/>
              </p:cNvGrpSpPr>
              <p:nvPr/>
            </p:nvGrpSpPr>
            <p:grpSpPr bwMode="auto">
              <a:xfrm>
                <a:off x="6258718" y="4731544"/>
                <a:ext cx="746125" cy="563562"/>
                <a:chOff x="7528560" y="3962400"/>
                <a:chExt cx="746760" cy="563881"/>
              </a:xfrm>
            </p:grpSpPr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 flipV="1">
                  <a:off x="7787543" y="4480218"/>
                  <a:ext cx="268515" cy="46063"/>
                </a:xfrm>
                <a:prstGeom prst="rect">
                  <a:avLst/>
                </a:prstGeom>
                <a:solidFill>
                  <a:schemeClr val="accent1"/>
                </a:solidFill>
                <a:ln w="25400" algn="ctr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000449" y="3962400"/>
                  <a:ext cx="274871" cy="563881"/>
                </a:xfrm>
                <a:custGeom>
                  <a:avLst/>
                  <a:gdLst>
                    <a:gd name="connsiteX0" fmla="*/ 0 w 274320"/>
                    <a:gd name="connsiteY0" fmla="*/ 563880 h 563880"/>
                    <a:gd name="connsiteX1" fmla="*/ 274320 w 274320"/>
                    <a:gd name="connsiteY1" fmla="*/ 472440 h 563880"/>
                    <a:gd name="connsiteX2" fmla="*/ 274320 w 274320"/>
                    <a:gd name="connsiteY2" fmla="*/ 0 h 563880"/>
                    <a:gd name="connsiteX3" fmla="*/ 274320 w 274320"/>
                    <a:gd name="connsiteY3" fmla="*/ 60960 h 56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4320" h="563880">
                      <a:moveTo>
                        <a:pt x="0" y="563880"/>
                      </a:moveTo>
                      <a:lnTo>
                        <a:pt x="274320" y="472440"/>
                      </a:lnTo>
                      <a:lnTo>
                        <a:pt x="274320" y="0"/>
                      </a:lnTo>
                      <a:lnTo>
                        <a:pt x="274320" y="6096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flipH="1">
                  <a:off x="7528560" y="3962400"/>
                  <a:ext cx="274872" cy="563881"/>
                </a:xfrm>
                <a:custGeom>
                  <a:avLst/>
                  <a:gdLst>
                    <a:gd name="connsiteX0" fmla="*/ 0 w 274320"/>
                    <a:gd name="connsiteY0" fmla="*/ 563880 h 563880"/>
                    <a:gd name="connsiteX1" fmla="*/ 274320 w 274320"/>
                    <a:gd name="connsiteY1" fmla="*/ 472440 h 563880"/>
                    <a:gd name="connsiteX2" fmla="*/ 274320 w 274320"/>
                    <a:gd name="connsiteY2" fmla="*/ 0 h 563880"/>
                    <a:gd name="connsiteX3" fmla="*/ 274320 w 274320"/>
                    <a:gd name="connsiteY3" fmla="*/ 60960 h 56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4320" h="563880">
                      <a:moveTo>
                        <a:pt x="0" y="563880"/>
                      </a:moveTo>
                      <a:lnTo>
                        <a:pt x="274320" y="472440"/>
                      </a:lnTo>
                      <a:lnTo>
                        <a:pt x="274320" y="0"/>
                      </a:lnTo>
                      <a:lnTo>
                        <a:pt x="274320" y="6096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28" name="Group 65"/>
              <p:cNvGrpSpPr>
                <a:grpSpLocks/>
              </p:cNvGrpSpPr>
              <p:nvPr/>
            </p:nvGrpSpPr>
            <p:grpSpPr bwMode="auto">
              <a:xfrm rot="5400000" flipH="1" flipV="1">
                <a:off x="6839743" y="4450120"/>
                <a:ext cx="323850" cy="304800"/>
                <a:chOff x="5257800" y="2743200"/>
                <a:chExt cx="323850" cy="304800"/>
              </a:xfrm>
            </p:grpSpPr>
            <p:sp>
              <p:nvSpPr>
                <p:cNvPr id="72" name="Oval 71"/>
                <p:cNvSpPr>
                  <a:spLocks noChangeArrowheads="1"/>
                </p:cNvSpPr>
                <p:nvPr/>
              </p:nvSpPr>
              <p:spPr bwMode="auto">
                <a:xfrm>
                  <a:off x="5257800" y="2743200"/>
                  <a:ext cx="304800" cy="304800"/>
                </a:xfrm>
                <a:prstGeom prst="ellipse">
                  <a:avLst/>
                </a:prstGeom>
                <a:noFill/>
                <a:ln w="25400" algn="ctr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5257800" y="2895600"/>
                  <a:ext cx="323850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79"/>
              <p:cNvGrpSpPr>
                <a:grpSpLocks/>
              </p:cNvGrpSpPr>
              <p:nvPr/>
            </p:nvGrpSpPr>
            <p:grpSpPr bwMode="auto">
              <a:xfrm rot="5400000" flipH="1" flipV="1">
                <a:off x="6096793" y="4466907"/>
                <a:ext cx="323850" cy="304800"/>
                <a:chOff x="5257800" y="2743200"/>
                <a:chExt cx="323850" cy="304800"/>
              </a:xfrm>
            </p:grpSpPr>
            <p:sp>
              <p:nvSpPr>
                <p:cNvPr id="70" name="Oval 69"/>
                <p:cNvSpPr>
                  <a:spLocks noChangeArrowheads="1"/>
                </p:cNvSpPr>
                <p:nvPr/>
              </p:nvSpPr>
              <p:spPr bwMode="auto">
                <a:xfrm>
                  <a:off x="5257800" y="2743200"/>
                  <a:ext cx="304800" cy="304800"/>
                </a:xfrm>
                <a:prstGeom prst="ellipse">
                  <a:avLst/>
                </a:prstGeom>
                <a:noFill/>
                <a:ln w="25400" algn="ctr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5257800" y="2895600"/>
                  <a:ext cx="323850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89"/>
              <p:cNvCxnSpPr>
                <a:cxnSpLocks noChangeShapeType="1"/>
              </p:cNvCxnSpPr>
              <p:nvPr/>
            </p:nvCxnSpPr>
            <p:spPr bwMode="auto">
              <a:xfrm flipV="1">
                <a:off x="7006431" y="3999706"/>
                <a:ext cx="0" cy="471487"/>
              </a:xfrm>
              <a:prstGeom prst="line">
                <a:avLst/>
              </a:prstGeom>
              <a:noFill/>
              <a:ln w="28575" algn="ctr">
                <a:solidFill>
                  <a:srgbClr val="4A7EBB"/>
                </a:solidFill>
                <a:round/>
                <a:headEnd/>
                <a:tailEnd/>
              </a:ln>
            </p:spPr>
          </p:cxnSp>
          <p:sp>
            <p:nvSpPr>
              <p:cNvPr id="31" name="Isosceles Triangle 30"/>
              <p:cNvSpPr>
                <a:spLocks noChangeArrowheads="1"/>
              </p:cNvSpPr>
              <p:nvPr/>
            </p:nvSpPr>
            <p:spPr bwMode="auto">
              <a:xfrm flipV="1">
                <a:off x="5180806" y="4114800"/>
                <a:ext cx="238125" cy="355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2540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TextBox 93"/>
              <p:cNvSpPr txBox="1">
                <a:spLocks noChangeArrowheads="1"/>
              </p:cNvSpPr>
              <p:nvPr/>
            </p:nvSpPr>
            <p:spPr bwMode="auto">
              <a:xfrm>
                <a:off x="3942466" y="3559624"/>
                <a:ext cx="1524884" cy="368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50" dirty="0"/>
                  <a:t>Pump: </a:t>
                </a:r>
                <a:r>
                  <a:rPr lang="en-US" sz="1050" dirty="0" smtClean="0"/>
                  <a:t>7.5A (6W</a:t>
                </a:r>
                <a:r>
                  <a:rPr lang="en-US" sz="1050" dirty="0"/>
                  <a:t>)</a:t>
                </a:r>
              </a:p>
            </p:txBody>
          </p:sp>
          <p:sp>
            <p:nvSpPr>
              <p:cNvPr id="33" name="TextBox 110"/>
              <p:cNvSpPr txBox="1">
                <a:spLocks noChangeArrowheads="1"/>
              </p:cNvSpPr>
              <p:nvPr/>
            </p:nvSpPr>
            <p:spPr bwMode="auto">
              <a:xfrm>
                <a:off x="6170785" y="5396953"/>
                <a:ext cx="1157442" cy="33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Fused TC 99/1</a:t>
                </a:r>
              </a:p>
            </p:txBody>
          </p:sp>
          <p:sp>
            <p:nvSpPr>
              <p:cNvPr id="34" name="TextBox 111"/>
              <p:cNvSpPr txBox="1">
                <a:spLocks noChangeArrowheads="1"/>
              </p:cNvSpPr>
              <p:nvPr/>
            </p:nvSpPr>
            <p:spPr bwMode="auto">
              <a:xfrm>
                <a:off x="3039966" y="3904723"/>
                <a:ext cx="1538008" cy="837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50" dirty="0"/>
                  <a:t>PLMA 10/130 </a:t>
                </a:r>
                <a:r>
                  <a:rPr lang="en-US" sz="1050" dirty="0" err="1"/>
                  <a:t>Yb</a:t>
                </a:r>
                <a:r>
                  <a:rPr lang="en-US" sz="1050" dirty="0"/>
                  <a:t> </a:t>
                </a:r>
              </a:p>
              <a:p>
                <a:pPr algn="ctr"/>
                <a:r>
                  <a:rPr lang="en-US" sz="1050" dirty="0"/>
                  <a:t>gain fiber</a:t>
                </a:r>
              </a:p>
              <a:p>
                <a:pPr algn="ctr"/>
                <a:r>
                  <a:rPr lang="en-US" sz="1050" dirty="0"/>
                  <a:t>L=3.5 m</a:t>
                </a:r>
              </a:p>
            </p:txBody>
          </p:sp>
          <p:sp>
            <p:nvSpPr>
              <p:cNvPr id="35" name="TextBox 114"/>
              <p:cNvSpPr txBox="1">
                <a:spLocks noChangeArrowheads="1"/>
              </p:cNvSpPr>
              <p:nvPr/>
            </p:nvSpPr>
            <p:spPr bwMode="auto">
              <a:xfrm>
                <a:off x="627294" y="5513273"/>
                <a:ext cx="1912937" cy="938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dirty="0"/>
                  <a:t>Fiber port to free space</a:t>
                </a:r>
                <a:endParaRPr lang="en-US" sz="1800" b="1" dirty="0"/>
              </a:p>
            </p:txBody>
          </p:sp>
          <p:cxnSp>
            <p:nvCxnSpPr>
              <p:cNvPr id="36" name="Straight Connector 61"/>
              <p:cNvCxnSpPr/>
              <p:nvPr/>
            </p:nvCxnSpPr>
            <p:spPr bwMode="auto">
              <a:xfrm flipH="1">
                <a:off x="7803356" y="5283994"/>
                <a:ext cx="31273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 flipH="1">
                <a:off x="7346156" y="5055394"/>
                <a:ext cx="446088" cy="446087"/>
                <a:chOff x="5187071" y="2672471"/>
                <a:chExt cx="446258" cy="446258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5187072" y="2672471"/>
                  <a:ext cx="446257" cy="44625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5288711" y="2896394"/>
                  <a:ext cx="323973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61"/>
              <p:cNvCxnSpPr/>
              <p:nvPr/>
            </p:nvCxnSpPr>
            <p:spPr bwMode="auto">
              <a:xfrm flipH="1">
                <a:off x="6798468" y="5283994"/>
                <a:ext cx="5476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113"/>
              <p:cNvSpPr txBox="1">
                <a:spLocks noChangeArrowheads="1"/>
              </p:cNvSpPr>
              <p:nvPr/>
            </p:nvSpPr>
            <p:spPr bwMode="auto">
              <a:xfrm>
                <a:off x="6633367" y="3521868"/>
                <a:ext cx="985837" cy="536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b="1" dirty="0"/>
                  <a:t>FP: SBS Monitor</a:t>
                </a:r>
              </a:p>
            </p:txBody>
          </p:sp>
          <p:sp>
            <p:nvSpPr>
              <p:cNvPr id="40" name="Rectangle 19"/>
              <p:cNvSpPr>
                <a:spLocks noChangeArrowheads="1"/>
              </p:cNvSpPr>
              <p:nvPr/>
            </p:nvSpPr>
            <p:spPr bwMode="auto">
              <a:xfrm rot="5400000">
                <a:off x="6150768" y="3499644"/>
                <a:ext cx="228600" cy="46038"/>
              </a:xfrm>
              <a:prstGeom prst="rect">
                <a:avLst/>
              </a:prstGeom>
              <a:solidFill>
                <a:schemeClr val="accent1"/>
              </a:solidFill>
              <a:ln w="2540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en-US"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TextBox 113"/>
              <p:cNvSpPr txBox="1">
                <a:spLocks noChangeArrowheads="1"/>
              </p:cNvSpPr>
              <p:nvPr/>
            </p:nvSpPr>
            <p:spPr bwMode="auto">
              <a:xfrm>
                <a:off x="5664993" y="2912269"/>
                <a:ext cx="1219200" cy="737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900" b="1" dirty="0"/>
                  <a:t>FP: Power-Amp Input Monitor</a:t>
                </a:r>
              </a:p>
            </p:txBody>
          </p:sp>
          <p:sp>
            <p:nvSpPr>
              <p:cNvPr id="42" name="Rectangle 152"/>
              <p:cNvSpPr>
                <a:spLocks noChangeArrowheads="1"/>
              </p:cNvSpPr>
              <p:nvPr/>
            </p:nvSpPr>
            <p:spPr bwMode="auto">
              <a:xfrm>
                <a:off x="5664993" y="3598069"/>
                <a:ext cx="304800" cy="2286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" name="TextBox 113"/>
              <p:cNvSpPr txBox="1">
                <a:spLocks noChangeArrowheads="1"/>
              </p:cNvSpPr>
              <p:nvPr/>
            </p:nvSpPr>
            <p:spPr bwMode="auto">
              <a:xfrm>
                <a:off x="5703093" y="3604420"/>
                <a:ext cx="228600" cy="201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900"/>
                  <a:t>PM</a:t>
                </a:r>
              </a:p>
            </p:txBody>
          </p:sp>
          <p:cxnSp>
            <p:nvCxnSpPr>
              <p:cNvPr id="44" name="Straight Connector 59"/>
              <p:cNvCxnSpPr/>
              <p:nvPr/>
            </p:nvCxnSpPr>
            <p:spPr bwMode="auto">
              <a:xfrm flipH="1">
                <a:off x="8103393" y="2080419"/>
                <a:ext cx="0" cy="31988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113"/>
              <p:cNvSpPr txBox="1">
                <a:spLocks noChangeArrowheads="1"/>
              </p:cNvSpPr>
              <p:nvPr/>
            </p:nvSpPr>
            <p:spPr bwMode="auto">
              <a:xfrm>
                <a:off x="4501357" y="3101625"/>
                <a:ext cx="1219200" cy="536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900" dirty="0"/>
                  <a:t>Power Monitor &amp; ASD Control</a:t>
                </a: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 rot="16200000" flipV="1">
                <a:off x="6892131" y="4087019"/>
                <a:ext cx="228600" cy="46038"/>
              </a:xfrm>
              <a:prstGeom prst="rect">
                <a:avLst/>
              </a:prstGeom>
              <a:solidFill>
                <a:schemeClr val="accent1"/>
              </a:solidFill>
              <a:ln w="2540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en-US" sz="180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5148019" y="4743966"/>
                <a:ext cx="303698" cy="283885"/>
                <a:chOff x="3726492" y="2998927"/>
                <a:chExt cx="303698" cy="283885"/>
              </a:xfrm>
            </p:grpSpPr>
            <p:sp>
              <p:nvSpPr>
                <p:cNvPr id="66" name="Oval 65"/>
                <p:cNvSpPr/>
                <p:nvPr/>
              </p:nvSpPr>
              <p:spPr bwMode="auto">
                <a:xfrm>
                  <a:off x="3726492" y="2998927"/>
                  <a:ext cx="303698" cy="28388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AutoShape 96"/>
                <p:cNvSpPr>
                  <a:spLocks/>
                </p:cNvSpPr>
                <p:nvPr/>
              </p:nvSpPr>
              <p:spPr bwMode="auto">
                <a:xfrm rot="5400000">
                  <a:off x="3793997" y="3047528"/>
                  <a:ext cx="190217" cy="158374"/>
                </a:xfrm>
                <a:prstGeom prst="leftBrace">
                  <a:avLst>
                    <a:gd name="adj1" fmla="val 24796"/>
                    <a:gd name="adj2" fmla="val 49593"/>
                  </a:avLst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48" name="Freeform 47"/>
              <p:cNvSpPr/>
              <p:nvPr/>
            </p:nvSpPr>
            <p:spPr>
              <a:xfrm>
                <a:off x="5303520" y="4465320"/>
                <a:ext cx="0" cy="274320"/>
              </a:xfrm>
              <a:custGeom>
                <a:avLst/>
                <a:gdLst>
                  <a:gd name="connsiteX0" fmla="*/ 0 w 0"/>
                  <a:gd name="connsiteY0" fmla="*/ 0 h 274320"/>
                  <a:gd name="connsiteX1" fmla="*/ 0 w 0"/>
                  <a:gd name="connsiteY1" fmla="*/ 27432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74320">
                    <a:moveTo>
                      <a:pt x="0" y="0"/>
                    </a:moveTo>
                    <a:lnTo>
                      <a:pt x="0" y="27432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5113020" y="5029200"/>
                <a:ext cx="205740" cy="228600"/>
              </a:xfrm>
              <a:custGeom>
                <a:avLst/>
                <a:gdLst>
                  <a:gd name="connsiteX0" fmla="*/ 205740 w 205740"/>
                  <a:gd name="connsiteY0" fmla="*/ 0 h 228600"/>
                  <a:gd name="connsiteX1" fmla="*/ 198120 w 205740"/>
                  <a:gd name="connsiteY1" fmla="*/ 129540 h 228600"/>
                  <a:gd name="connsiteX2" fmla="*/ 0 w 205740"/>
                  <a:gd name="connsiteY2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740" h="228600">
                    <a:moveTo>
                      <a:pt x="205740" y="0"/>
                    </a:moveTo>
                    <a:lnTo>
                      <a:pt x="198120" y="129540"/>
                    </a:lnTo>
                    <a:lnTo>
                      <a:pt x="0" y="22860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4783688" y="1411757"/>
                <a:ext cx="303698" cy="283885"/>
                <a:chOff x="3726492" y="2998927"/>
                <a:chExt cx="303698" cy="283885"/>
              </a:xfrm>
            </p:grpSpPr>
            <p:sp>
              <p:nvSpPr>
                <p:cNvPr id="64" name="Oval 63"/>
                <p:cNvSpPr/>
                <p:nvPr/>
              </p:nvSpPr>
              <p:spPr bwMode="auto">
                <a:xfrm>
                  <a:off x="3726492" y="2998927"/>
                  <a:ext cx="303698" cy="28388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AutoShape 96"/>
                <p:cNvSpPr>
                  <a:spLocks/>
                </p:cNvSpPr>
                <p:nvPr/>
              </p:nvSpPr>
              <p:spPr bwMode="auto">
                <a:xfrm rot="5400000">
                  <a:off x="3793997" y="3047528"/>
                  <a:ext cx="190217" cy="158374"/>
                </a:xfrm>
                <a:prstGeom prst="leftBrace">
                  <a:avLst>
                    <a:gd name="adj1" fmla="val 24796"/>
                    <a:gd name="adj2" fmla="val 49593"/>
                  </a:avLst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51" name="Freeform 50"/>
              <p:cNvSpPr/>
              <p:nvPr/>
            </p:nvSpPr>
            <p:spPr>
              <a:xfrm>
                <a:off x="4930140" y="1158240"/>
                <a:ext cx="7620" cy="243840"/>
              </a:xfrm>
              <a:custGeom>
                <a:avLst/>
                <a:gdLst>
                  <a:gd name="connsiteX0" fmla="*/ 7620 w 7620"/>
                  <a:gd name="connsiteY0" fmla="*/ 0 h 243840"/>
                  <a:gd name="connsiteX1" fmla="*/ 0 w 7620"/>
                  <a:gd name="connsiteY1" fmla="*/ 243840 h 243840"/>
                  <a:gd name="connsiteX2" fmla="*/ 0 w 7620"/>
                  <a:gd name="connsiteY2" fmla="*/ 243840 h 24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" h="243840">
                    <a:moveTo>
                      <a:pt x="7620" y="0"/>
                    </a:moveTo>
                    <a:lnTo>
                      <a:pt x="0" y="243840"/>
                    </a:lnTo>
                    <a:lnTo>
                      <a:pt x="0" y="24384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937760" y="1691640"/>
                <a:ext cx="167640" cy="358140"/>
              </a:xfrm>
              <a:custGeom>
                <a:avLst/>
                <a:gdLst>
                  <a:gd name="connsiteX0" fmla="*/ 7620 w 167640"/>
                  <a:gd name="connsiteY0" fmla="*/ 0 h 358140"/>
                  <a:gd name="connsiteX1" fmla="*/ 0 w 167640"/>
                  <a:gd name="connsiteY1" fmla="*/ 236220 h 358140"/>
                  <a:gd name="connsiteX2" fmla="*/ 167640 w 167640"/>
                  <a:gd name="connsiteY2" fmla="*/ 358140 h 35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7640" h="358140">
                    <a:moveTo>
                      <a:pt x="7620" y="0"/>
                    </a:moveTo>
                    <a:lnTo>
                      <a:pt x="0" y="236220"/>
                    </a:lnTo>
                    <a:lnTo>
                      <a:pt x="167640" y="35814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18144" y="1217696"/>
                <a:ext cx="1223056" cy="586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/>
                  <a:t>976nm </a:t>
                </a:r>
                <a:r>
                  <a:rPr lang="en-US" sz="675" dirty="0"/>
                  <a:t>pass</a:t>
                </a:r>
              </a:p>
              <a:p>
                <a:r>
                  <a:rPr lang="en-US" sz="675" dirty="0"/>
                  <a:t>1020-1100 nm block</a:t>
                </a:r>
              </a:p>
              <a:p>
                <a:r>
                  <a:rPr lang="en-US" sz="675" dirty="0"/>
                  <a:t>Pump filter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840323" y="2380456"/>
                <a:ext cx="1244928" cy="435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/>
                  <a:t>3W 1064 nm isolator</a:t>
                </a:r>
              </a:p>
              <a:p>
                <a:r>
                  <a:rPr lang="en-US" sz="675" dirty="0"/>
                  <a:t>6 um core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950553" y="1228992"/>
                <a:ext cx="1590499" cy="486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4nm band pass filter</a:t>
                </a:r>
              </a:p>
              <a:p>
                <a:r>
                  <a:rPr lang="en-US" sz="788" dirty="0"/>
                  <a:t>Center 1064 (ASE block)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000932" y="2336008"/>
                <a:ext cx="1244928" cy="435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/>
                  <a:t>3W 1064 nm isolator</a:t>
                </a:r>
              </a:p>
              <a:p>
                <a:r>
                  <a:rPr lang="en-US" sz="675" dirty="0"/>
                  <a:t>6 um core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381762" y="5535454"/>
                <a:ext cx="1244928" cy="435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/>
                  <a:t>3W 1064 nm isolator</a:t>
                </a:r>
              </a:p>
              <a:p>
                <a:r>
                  <a:rPr lang="en-US" sz="675" dirty="0"/>
                  <a:t>6 um core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73840" y="5674880"/>
                <a:ext cx="1242742" cy="502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/>
                  <a:t>1064 nm isolator</a:t>
                </a:r>
              </a:p>
              <a:p>
                <a:r>
                  <a:rPr lang="en-US" sz="825" dirty="0"/>
                  <a:t>6 um core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384322" y="4710989"/>
                <a:ext cx="1223056" cy="586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/>
                  <a:t>976nm </a:t>
                </a:r>
                <a:r>
                  <a:rPr lang="en-US" sz="675" dirty="0"/>
                  <a:t>pass</a:t>
                </a:r>
              </a:p>
              <a:p>
                <a:r>
                  <a:rPr lang="en-US" sz="675" dirty="0"/>
                  <a:t>1020-1100 nm block</a:t>
                </a:r>
              </a:p>
              <a:p>
                <a:r>
                  <a:rPr lang="en-US" sz="675" dirty="0"/>
                  <a:t>Pump filter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2596356" y="4953000"/>
                <a:ext cx="0" cy="6945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952589" y="4658518"/>
                <a:ext cx="1623131" cy="536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Back Panel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628416" y="5309394"/>
                <a:ext cx="623776" cy="301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spliced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895600" y="5249069"/>
                <a:ext cx="45719" cy="603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99" name="Rectangle 98"/>
            <p:cNvSpPr/>
            <p:nvPr/>
          </p:nvSpPr>
          <p:spPr>
            <a:xfrm>
              <a:off x="3846621" y="4811152"/>
              <a:ext cx="159408" cy="1262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601975" y="5496995"/>
              <a:ext cx="1334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Pump dump</a:t>
              </a:r>
            </a:p>
          </p:txBody>
        </p:sp>
        <p:cxnSp>
          <p:nvCxnSpPr>
            <p:cNvPr id="102" name="Straight Arrow Connector 101"/>
            <p:cNvCxnSpPr>
              <a:stCxn id="100" idx="1"/>
              <a:endCxn id="99" idx="2"/>
            </p:cNvCxnSpPr>
            <p:nvPr/>
          </p:nvCxnSpPr>
          <p:spPr>
            <a:xfrm flipH="1" flipV="1">
              <a:off x="3926325" y="4937422"/>
              <a:ext cx="675650" cy="744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167369" y="2474789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450 </a:t>
              </a:r>
              <a:r>
                <a:rPr lang="en-US" sz="1800" dirty="0" err="1">
                  <a:solidFill>
                    <a:srgbClr val="FF0000"/>
                  </a:solidFill>
                </a:rPr>
                <a:t>uW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78496" y="2237114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Seed</a:t>
              </a:r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916164" y="2326917"/>
              <a:ext cx="795528" cy="685800"/>
            </a:xfrm>
            <a:prstGeom prst="triangl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279618" y="3077984"/>
              <a:ext cx="142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External amp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032161" y="322141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5</a:t>
              </a:r>
              <a:r>
                <a:rPr lang="en-US" sz="1800" dirty="0" smtClean="0">
                  <a:solidFill>
                    <a:srgbClr val="FF0000"/>
                  </a:solidFill>
                </a:rPr>
                <a:t>0 </a:t>
              </a:r>
              <a:r>
                <a:rPr lang="en-US" sz="1800" dirty="0">
                  <a:solidFill>
                    <a:srgbClr val="FF0000"/>
                  </a:solidFill>
                </a:rPr>
                <a:t>mW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107465" y="4509386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2W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42978" y="4578703"/>
              <a:ext cx="628700" cy="565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423792" y="4678323"/>
              <a:ext cx="174321" cy="2886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892628" y="3808638"/>
              <a:ext cx="2072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2.1 GHz PD to scope</a:t>
              </a:r>
              <a:endParaRPr lang="en-US" sz="18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90365" y="5328884"/>
              <a:ext cx="1412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Power Meter</a:t>
              </a:r>
              <a:endParaRPr lang="en-US" sz="1800" dirty="0"/>
            </a:p>
          </p:txBody>
        </p:sp>
        <p:cxnSp>
          <p:nvCxnSpPr>
            <p:cNvPr id="114" name="Straight Connector 113"/>
            <p:cNvCxnSpPr>
              <a:stCxn id="25" idx="1"/>
              <a:endCxn id="3" idx="3"/>
            </p:cNvCxnSpPr>
            <p:nvPr/>
          </p:nvCxnSpPr>
          <p:spPr>
            <a:xfrm flipH="1" flipV="1">
              <a:off x="1071678" y="4861444"/>
              <a:ext cx="750614" cy="49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endCxn id="107" idx="0"/>
            </p:cNvCxnSpPr>
            <p:nvPr/>
          </p:nvCxnSpPr>
          <p:spPr>
            <a:xfrm flipV="1">
              <a:off x="1547326" y="4283904"/>
              <a:ext cx="8213" cy="572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1423792" y="4283904"/>
              <a:ext cx="263494" cy="18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951698" y="5158223"/>
              <a:ext cx="5613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4.85W</a:t>
              </a:r>
              <a:endParaRPr lang="en-US" sz="1100" dirty="0"/>
            </a:p>
          </p:txBody>
        </p:sp>
        <p:cxnSp>
          <p:nvCxnSpPr>
            <p:cNvPr id="122" name="Straight Arrow Connector 121"/>
            <p:cNvCxnSpPr>
              <a:stCxn id="103" idx="1"/>
            </p:cNvCxnSpPr>
            <p:nvPr/>
          </p:nvCxnSpPr>
          <p:spPr>
            <a:xfrm flipH="1" flipV="1">
              <a:off x="4628756" y="4825602"/>
              <a:ext cx="322942" cy="463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2063508" y="5763030"/>
            <a:ext cx="310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Miss-match fiber sizes !</a:t>
            </a:r>
            <a:endParaRPr lang="en-US" dirty="0"/>
          </a:p>
        </p:txBody>
      </p:sp>
      <p:sp>
        <p:nvSpPr>
          <p:cNvPr id="115" name="Date Placeholder 1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116" name="Footer Placeholder 1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  <p:sp>
        <p:nvSpPr>
          <p:cNvPr id="118" name="Slide Number Placeholder 1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F53A-85B2-468E-ABCB-2AD3BF7B5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0162-3FB7-4094-B929-5C5562DE835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6274" y="878889"/>
            <a:ext cx="7345044" cy="5355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7945" y="145132"/>
            <a:ext cx="5204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PriTel CW Pre-amplifier &amp; fiber amplifier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F53A-85B2-468E-ABCB-2AD3BF7B54F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" y="923405"/>
            <a:ext cx="4512649" cy="2896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90" y="923405"/>
            <a:ext cx="4468020" cy="2870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1927" y="46242"/>
            <a:ext cx="4886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Pre-amp Initial performance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2437" y="3980408"/>
            <a:ext cx="81504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 diode capable of 1.1A current for 725 mW power </a:t>
            </a:r>
          </a:p>
          <a:p>
            <a:r>
              <a:rPr lang="en-US" dirty="0" smtClean="0"/>
              <a:t>Initial limit set at 600 mA for 400 mW pump power</a:t>
            </a:r>
          </a:p>
          <a:p>
            <a:r>
              <a:rPr lang="en-US" dirty="0" smtClean="0"/>
              <a:t>Current limit set to 800 mA for 534 mW pump power</a:t>
            </a:r>
          </a:p>
          <a:p>
            <a:endParaRPr lang="en-US" dirty="0"/>
          </a:p>
          <a:p>
            <a:r>
              <a:rPr lang="en-US" dirty="0" smtClean="0"/>
              <a:t>Design gain of 24 dB at -10 </a:t>
            </a:r>
            <a:r>
              <a:rPr lang="en-US" dirty="0" err="1" smtClean="0"/>
              <a:t>dBm</a:t>
            </a:r>
            <a:r>
              <a:rPr lang="en-US" dirty="0" smtClean="0"/>
              <a:t> (100 uW) input power</a:t>
            </a:r>
          </a:p>
          <a:p>
            <a:r>
              <a:rPr lang="en-US" dirty="0" smtClean="0"/>
              <a:t>Gain fiber 5 m </a:t>
            </a:r>
            <a:r>
              <a:rPr lang="en-US" dirty="0" err="1" smtClean="0"/>
              <a:t>CorActiv</a:t>
            </a:r>
            <a:r>
              <a:rPr lang="en-US" dirty="0" smtClean="0"/>
              <a:t> Yb-401  with very high pump absorption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PriTel Power Amp (2W)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973484"/>
            <a:ext cx="8672513" cy="2057429"/>
          </a:xfrm>
        </p:spPr>
        <p:txBody>
          <a:bodyPr/>
          <a:lstStyle/>
          <a:p>
            <a:r>
              <a:rPr lang="en-US" dirty="0" smtClean="0"/>
              <a:t>Initial Design with 6um SM gain fiber…</a:t>
            </a:r>
          </a:p>
          <a:p>
            <a:r>
              <a:rPr lang="en-US" dirty="0" smtClean="0"/>
              <a:t>Changed to LMA 10/125 gain fiber to increase SBS threshold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F53A-85B2-468E-ABCB-2AD3BF7B54F3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925494"/>
            <a:ext cx="4488873" cy="2746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64" y="925494"/>
            <a:ext cx="4111336" cy="27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 set up looking at PriTel </a:t>
            </a:r>
            <a:r>
              <a:rPr lang="en-US" dirty="0" err="1" smtClean="0"/>
              <a:t>Pwr</a:t>
            </a:r>
            <a:r>
              <a:rPr lang="en-US" dirty="0" smtClean="0"/>
              <a:t> 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951" y="3636060"/>
            <a:ext cx="4728124" cy="2142592"/>
          </a:xfrm>
        </p:spPr>
        <p:txBody>
          <a:bodyPr/>
          <a:lstStyle/>
          <a:p>
            <a:r>
              <a:rPr lang="en-US" sz="2000" dirty="0" smtClean="0"/>
              <a:t>Prior to having a backward tap we were seeing large spikes in output which was depleting gain—What’s happening?</a:t>
            </a:r>
          </a:p>
          <a:p>
            <a:r>
              <a:rPr lang="en-US" sz="2000" dirty="0" smtClean="0"/>
              <a:t>This can kill downstream amplifiers/components… and it did !</a:t>
            </a:r>
          </a:p>
          <a:p>
            <a:r>
              <a:rPr lang="en-US" sz="2000" dirty="0" smtClean="0"/>
              <a:t>Installed a backward tap coupler (2x2)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2545" r="9596" b="23394"/>
          <a:stretch/>
        </p:blipFill>
        <p:spPr>
          <a:xfrm>
            <a:off x="228600" y="864524"/>
            <a:ext cx="2531616" cy="2443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4" y="864524"/>
            <a:ext cx="3582425" cy="2604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52091" r="17819"/>
          <a:stretch/>
        </p:blipFill>
        <p:spPr>
          <a:xfrm>
            <a:off x="228600" y="3588248"/>
            <a:ext cx="3595255" cy="2190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0240" y="2551763"/>
            <a:ext cx="2340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drop out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Topics (Pulse Formation and Fiber System)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Pulse Formation</a:t>
            </a:r>
          </a:p>
          <a:p>
            <a:pPr lvl="1"/>
            <a:r>
              <a:rPr lang="en-US" dirty="0" smtClean="0"/>
              <a:t>Required Pulse structure</a:t>
            </a:r>
          </a:p>
          <a:p>
            <a:pPr lvl="1"/>
            <a:r>
              <a:rPr lang="en-US" dirty="0" smtClean="0"/>
              <a:t>Optical Pattern Generator</a:t>
            </a:r>
          </a:p>
          <a:p>
            <a:pPr lvl="1"/>
            <a:r>
              <a:rPr lang="en-US" dirty="0" smtClean="0"/>
              <a:t>Creation of the waveform</a:t>
            </a:r>
          </a:p>
          <a:p>
            <a:pPr lvl="1"/>
            <a:r>
              <a:rPr lang="en-US" dirty="0" smtClean="0"/>
              <a:t>Keep-Alive pulses (what &amp; how)</a:t>
            </a:r>
          </a:p>
          <a:p>
            <a:r>
              <a:rPr lang="en-US" dirty="0" smtClean="0"/>
              <a:t>Fiber Amplifiers</a:t>
            </a:r>
          </a:p>
          <a:p>
            <a:pPr lvl="1"/>
            <a:r>
              <a:rPr lang="en-US" dirty="0" smtClean="0"/>
              <a:t>CW pre-amplifier</a:t>
            </a:r>
          </a:p>
          <a:p>
            <a:pPr lvl="1"/>
            <a:r>
              <a:rPr lang="en-US" dirty="0" smtClean="0"/>
              <a:t>CW fiber amplifier 1</a:t>
            </a:r>
          </a:p>
          <a:p>
            <a:pPr lvl="2"/>
            <a:r>
              <a:rPr lang="en-US" dirty="0" smtClean="0"/>
              <a:t>Power instabilities</a:t>
            </a:r>
          </a:p>
          <a:p>
            <a:pPr lvl="1"/>
            <a:r>
              <a:rPr lang="en-US" dirty="0" smtClean="0"/>
              <a:t>External amplifier tests</a:t>
            </a:r>
          </a:p>
          <a:p>
            <a:pPr lvl="1"/>
            <a:r>
              <a:rPr lang="en-US" dirty="0" smtClean="0"/>
              <a:t>Pulsed pumped fiber amplifier</a:t>
            </a:r>
          </a:p>
          <a:p>
            <a:r>
              <a:rPr lang="en-US" dirty="0" smtClean="0"/>
              <a:t>Fiber amplifier modeling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Observations of SBS out of the PriTel Power Amp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15648"/>
            <a:ext cx="3212585" cy="24094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36" y="915648"/>
            <a:ext cx="3212591" cy="2409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3563836"/>
            <a:ext cx="3504421" cy="2628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93" y="3505200"/>
            <a:ext cx="3552639" cy="26644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136" y="4811461"/>
            <a:ext cx="271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Changed seed diode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96" y="115386"/>
            <a:ext cx="7886700" cy="48985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does ASE and SBS look like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7" y="1518898"/>
            <a:ext cx="5177518" cy="42515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920343" y="3905250"/>
            <a:ext cx="576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20343" y="2484665"/>
            <a:ext cx="576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6772" y="2346165"/>
            <a:ext cx="105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SBS spike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650432" y="4595470"/>
            <a:ext cx="278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Broad Spectrum ASE</a:t>
            </a:r>
          </a:p>
          <a:p>
            <a:r>
              <a:rPr lang="en-US" sz="1800" dirty="0"/>
              <a:t>Generated in LMA amplifier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673685" y="944513"/>
            <a:ext cx="550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Spectrum looking at the reverse power tap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7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" y="2568760"/>
            <a:ext cx="4684746" cy="2832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58982"/>
            <a:ext cx="7886700" cy="522515"/>
          </a:xfrm>
        </p:spPr>
        <p:txBody>
          <a:bodyPr/>
          <a:lstStyle/>
          <a:p>
            <a:pPr algn="ctr"/>
            <a:r>
              <a:rPr lang="en-US" dirty="0" smtClean="0"/>
              <a:t>External </a:t>
            </a:r>
            <a:r>
              <a:rPr lang="en-US" dirty="0" smtClean="0"/>
              <a:t>Amplifier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40164"/>
            <a:ext cx="7886700" cy="14066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Used external amplifier between modulator &amp; pre-amp</a:t>
            </a:r>
          </a:p>
          <a:p>
            <a:pPr lvl="1"/>
            <a:r>
              <a:rPr lang="en-US" dirty="0" smtClean="0"/>
              <a:t>Increase seed into pre-amp and hence power amp</a:t>
            </a:r>
          </a:p>
          <a:p>
            <a:pPr lvl="1"/>
            <a:r>
              <a:rPr lang="en-US" dirty="0" smtClean="0"/>
              <a:t>Amplifiers run further in saturation</a:t>
            </a:r>
          </a:p>
          <a:p>
            <a:pPr lvl="1"/>
            <a:r>
              <a:rPr lang="en-US" dirty="0" smtClean="0"/>
              <a:t>Don’t get much more output from power amp. But Reverse power (ASE) reduced dramatically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637716" y="2979420"/>
            <a:ext cx="476250" cy="1116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3620" y="3815652"/>
            <a:ext cx="1659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Region of interest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68" y="2555256"/>
            <a:ext cx="4483289" cy="26702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93803" y="2824223"/>
            <a:ext cx="555584" cy="16088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27717" y="2767337"/>
            <a:ext cx="439838" cy="17226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4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7647"/>
              </p:ext>
            </p:extLst>
          </p:nvPr>
        </p:nvGraphicFramePr>
        <p:xfrm>
          <a:off x="1321594" y="1067098"/>
          <a:ext cx="6500813" cy="472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5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24" y="1067976"/>
            <a:ext cx="1560979" cy="10668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3344" y="0"/>
            <a:ext cx="8229600" cy="624364"/>
          </a:xfrm>
        </p:spPr>
        <p:txBody>
          <a:bodyPr/>
          <a:lstStyle/>
          <a:p>
            <a:pPr algn="ctr"/>
            <a:r>
              <a:rPr lang="en-US" dirty="0" smtClean="0"/>
              <a:t>Optical Engines Pulsed Fiber Amplifier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" y="896600"/>
            <a:ext cx="7270456" cy="243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3344" y="2209800"/>
            <a:ext cx="1515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Input 363 nJ  1.96 W</a:t>
            </a:r>
            <a:endParaRPr lang="pl-PL" sz="1200" dirty="0"/>
          </a:p>
        </p:txBody>
      </p:sp>
      <p:sp>
        <p:nvSpPr>
          <p:cNvPr id="9" name="Rectangle 8"/>
          <p:cNvSpPr/>
          <p:nvPr/>
        </p:nvSpPr>
        <p:spPr>
          <a:xfrm>
            <a:off x="4319333" y="2366413"/>
            <a:ext cx="10336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Gain: 14.5 dB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9" y="3695586"/>
            <a:ext cx="1852612" cy="18526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837618" y="5629448"/>
            <a:ext cx="282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Micrograph of PCF fiber 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493294" y="3547145"/>
            <a:ext cx="5159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Single mode, single polarization</a:t>
            </a:r>
          </a:p>
          <a:p>
            <a:r>
              <a:rPr lang="en-US" sz="1800" dirty="0" smtClean="0"/>
              <a:t>Small NA (~0.03)  </a:t>
            </a:r>
          </a:p>
          <a:p>
            <a:r>
              <a:rPr lang="en-US" sz="1800" dirty="0"/>
              <a:t>L</a:t>
            </a:r>
            <a:r>
              <a:rPr lang="en-US" sz="1800" dirty="0" smtClean="0"/>
              <a:t>arge mode area</a:t>
            </a:r>
          </a:p>
          <a:p>
            <a:r>
              <a:rPr lang="en-US" sz="1800" dirty="0" smtClean="0"/>
              <a:t>High peak power levels</a:t>
            </a:r>
          </a:p>
          <a:p>
            <a:r>
              <a:rPr lang="en-US" sz="1800" dirty="0" smtClean="0"/>
              <a:t>High pump absorption (~10 dB/m)</a:t>
            </a:r>
          </a:p>
          <a:p>
            <a:r>
              <a:rPr lang="en-US" sz="1800" dirty="0" smtClean="0"/>
              <a:t>High </a:t>
            </a:r>
            <a:r>
              <a:rPr lang="en-US" sz="1800" dirty="0" smtClean="0"/>
              <a:t>reliability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Unique feature: can only bend in the plane of the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Stress rods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must mount vertically below optics box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35830" y="4607616"/>
            <a:ext cx="9491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16931" y="2940988"/>
            <a:ext cx="2410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Output to include mode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stripper (to remove any pump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light) and optics to match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into first FS amp.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458477" y="1265881"/>
            <a:ext cx="769263" cy="1082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588F-D661-43B5-A61A-DBEDD97FF116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Optical Engines Pulsed Amplifier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0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Measured Gain of Pulsed Optical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52" y="4571796"/>
            <a:ext cx="8672513" cy="1211778"/>
          </a:xfrm>
        </p:spPr>
        <p:txBody>
          <a:bodyPr/>
          <a:lstStyle/>
          <a:p>
            <a:r>
              <a:rPr lang="en-US" sz="2000" dirty="0" smtClean="0"/>
              <a:t>Set pulse width to 60 us  Baseline pulse amplitude 12 mV</a:t>
            </a:r>
          </a:p>
          <a:p>
            <a:r>
              <a:rPr lang="en-US" sz="2000" dirty="0" smtClean="0"/>
              <a:t>Left at 2A pulse height 64-81 mV</a:t>
            </a:r>
          </a:p>
          <a:p>
            <a:r>
              <a:rPr lang="en-US" sz="2000" dirty="0" smtClean="0"/>
              <a:t>Right at 5A pulse height 236 to 302 mV for gain of 13-14 dB</a:t>
            </a:r>
          </a:p>
          <a:p>
            <a:r>
              <a:rPr lang="en-US" sz="2000" dirty="0" smtClean="0"/>
              <a:t>Clearly pulses aren’t extracting all energy, could increase input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0779"/>
            <a:ext cx="4096265" cy="307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1" y="1130779"/>
            <a:ext cx="4210564" cy="31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032" y="-5887"/>
            <a:ext cx="7886700" cy="533400"/>
          </a:xfrm>
        </p:spPr>
        <p:txBody>
          <a:bodyPr/>
          <a:lstStyle/>
          <a:p>
            <a:pPr algn="ctr"/>
            <a:r>
              <a:rPr lang="en-US" dirty="0" smtClean="0"/>
              <a:t>First Light Optical Engines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9"/>
          <a:stretch/>
        </p:blipFill>
        <p:spPr>
          <a:xfrm>
            <a:off x="4572000" y="2280778"/>
            <a:ext cx="4502577" cy="2427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212" y="1079729"/>
            <a:ext cx="677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800" dirty="0"/>
              <a:t>New PCF delivery fiber out of Optical Engines Amplifier –  </a:t>
            </a:r>
            <a:endParaRPr lang="en-US" sz="1800" dirty="0" smtClean="0"/>
          </a:p>
          <a:p>
            <a:r>
              <a:rPr lang="en-US" sz="1800" dirty="0" smtClean="0"/>
              <a:t>     FUD  </a:t>
            </a:r>
            <a:r>
              <a:rPr lang="en-US" sz="1800" dirty="0"/>
              <a:t>matched to DC-200/40 DZ </a:t>
            </a:r>
            <a:r>
              <a:rPr lang="en-US" sz="1800" dirty="0" err="1"/>
              <a:t>Yb</a:t>
            </a:r>
            <a:r>
              <a:rPr lang="en-US" sz="1800" dirty="0"/>
              <a:t> gain fiber </a:t>
            </a:r>
            <a:r>
              <a:rPr lang="en-US" sz="1800" dirty="0" smtClean="0"/>
              <a:t>to </a:t>
            </a:r>
            <a:r>
              <a:rPr lang="en-US" sz="1800" dirty="0"/>
              <a:t>inherently strip out </a:t>
            </a:r>
          </a:p>
          <a:p>
            <a:r>
              <a:rPr lang="en-US" sz="1800" dirty="0" smtClean="0"/>
              <a:t>    cladding </a:t>
            </a:r>
            <a:r>
              <a:rPr lang="en-US" sz="1800" dirty="0"/>
              <a:t>light ( aperture no required after fiber port)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43212" y="4954891"/>
            <a:ext cx="454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Previous delivery fiber (shown after fiber port)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2619" y="5413365"/>
            <a:ext cx="481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New delivery fiber (shown after fiber port &amp; lens)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7" r="9144"/>
          <a:stretch/>
        </p:blipFill>
        <p:spPr>
          <a:xfrm>
            <a:off x="157309" y="2283280"/>
            <a:ext cx="4354073" cy="23978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7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Measured gain from Optical Engines Amplifier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07" y="1230548"/>
            <a:ext cx="7246493" cy="43556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97033" y="2013995"/>
            <a:ext cx="254643" cy="2210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7453" y="5496427"/>
            <a:ext cx="3394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pump current 5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16"/>
            <a:ext cx="7886700" cy="530352"/>
          </a:xfrm>
        </p:spPr>
        <p:txBody>
          <a:bodyPr/>
          <a:lstStyle/>
          <a:p>
            <a:pPr algn="ctr"/>
            <a:r>
              <a:rPr lang="en-US" dirty="0" smtClean="0"/>
              <a:t>Fiber Amplifier Design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7915"/>
            <a:ext cx="7886700" cy="3892058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Pre-amplifier gain fiber has high absorption and long length </a:t>
            </a:r>
          </a:p>
          <a:p>
            <a:pPr lvl="1"/>
            <a:r>
              <a:rPr lang="en-US" dirty="0" smtClean="0"/>
              <a:t>LMA amplifier – want to verify operation conditions, reduce sensitivity to SBS</a:t>
            </a:r>
          </a:p>
          <a:p>
            <a:r>
              <a:rPr lang="en-US" dirty="0" smtClean="0"/>
              <a:t>Contracted with Dr. </a:t>
            </a:r>
            <a:r>
              <a:rPr lang="en-US" dirty="0" err="1" smtClean="0"/>
              <a:t>Rudiger</a:t>
            </a:r>
            <a:r>
              <a:rPr lang="en-US" dirty="0" smtClean="0"/>
              <a:t> </a:t>
            </a:r>
            <a:r>
              <a:rPr lang="en-US" dirty="0" smtClean="0"/>
              <a:t>Paschotta (</a:t>
            </a:r>
            <a:r>
              <a:rPr lang="en-US" dirty="0" err="1" smtClean="0"/>
              <a:t>rp</a:t>
            </a:r>
            <a:r>
              <a:rPr lang="en-US" dirty="0" smtClean="0"/>
              <a:t>-photonics)</a:t>
            </a:r>
            <a:endParaRPr lang="en-US" dirty="0" smtClean="0"/>
          </a:p>
          <a:p>
            <a:pPr lvl="1"/>
            <a:r>
              <a:rPr lang="en-US" dirty="0" smtClean="0"/>
              <a:t>Create a model of our CW pumped fiber amplifiers</a:t>
            </a:r>
          </a:p>
          <a:p>
            <a:pPr lvl="1"/>
            <a:r>
              <a:rPr lang="en-US" dirty="0" smtClean="0"/>
              <a:t>Provide suggestions on optimizing </a:t>
            </a:r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Gain understanding on the design parameters for fiber 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4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199" y="110491"/>
            <a:ext cx="7886700" cy="51934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Required Pulse Structure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6595"/>
            <a:ext cx="7886700" cy="18776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must match the H- ion 200 MHz bunch structure exiting RFQ.</a:t>
            </a:r>
          </a:p>
          <a:p>
            <a:r>
              <a:rPr lang="en-US" dirty="0" smtClean="0"/>
              <a:t>The width of the 200 MHz burst must be at least 60 ns to allow for rise time of the Booster extraction kicker (we will use 80 ns).</a:t>
            </a:r>
          </a:p>
          <a:p>
            <a:r>
              <a:rPr lang="en-US" dirty="0" smtClean="0"/>
              <a:t>Number of notches = Number of injected turns in Booster – 1.</a:t>
            </a:r>
          </a:p>
          <a:p>
            <a:r>
              <a:rPr lang="en-US" dirty="0" smtClean="0"/>
              <a:t>Each pulse must match H- bunch length out of the RFQ.</a:t>
            </a:r>
          </a:p>
          <a:p>
            <a:r>
              <a:rPr lang="en-US" dirty="0" smtClean="0"/>
              <a:t>Want variable pulse length and roughly uniform spatial and temporal profiles.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02" y="3337165"/>
            <a:ext cx="8401797" cy="266358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74" y="192233"/>
            <a:ext cx="7886700" cy="50602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Model for Existing Pre-Amplifier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87810"/>
            <a:ext cx="8672513" cy="1697211"/>
          </a:xfrm>
        </p:spPr>
        <p:txBody>
          <a:bodyPr/>
          <a:lstStyle/>
          <a:p>
            <a:r>
              <a:rPr lang="en-US" sz="1800" dirty="0" smtClean="0"/>
              <a:t>Pump is absorbed in first .7 m fiber.</a:t>
            </a:r>
          </a:p>
          <a:p>
            <a:r>
              <a:rPr lang="en-US" sz="1800" dirty="0" smtClean="0"/>
              <a:t>Due to low input signal significant ASE generated forward and backward.</a:t>
            </a:r>
          </a:p>
          <a:p>
            <a:r>
              <a:rPr lang="en-US" sz="1800" dirty="0" smtClean="0"/>
              <a:t>Forward is absorbed and acts as a pump source for the signal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52" y="852368"/>
            <a:ext cx="5401697" cy="3481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6065" y="1313410"/>
            <a:ext cx="17998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Gain Fiber:</a:t>
            </a:r>
          </a:p>
          <a:p>
            <a:r>
              <a:rPr lang="en-US" sz="1800" dirty="0" err="1"/>
              <a:t>CorActive</a:t>
            </a:r>
            <a:r>
              <a:rPr lang="en-US" sz="1800" dirty="0"/>
              <a:t> </a:t>
            </a:r>
            <a:r>
              <a:rPr lang="en-US" sz="1800" dirty="0" smtClean="0"/>
              <a:t>YB-401</a:t>
            </a:r>
          </a:p>
          <a:p>
            <a:endParaRPr lang="en-US" sz="1800" dirty="0"/>
          </a:p>
          <a:p>
            <a:r>
              <a:rPr lang="en-US" sz="1800" dirty="0" smtClean="0"/>
              <a:t>Input: </a:t>
            </a:r>
          </a:p>
          <a:p>
            <a:r>
              <a:rPr lang="en-US" sz="1800" dirty="0" smtClean="0"/>
              <a:t>411 mW pump</a:t>
            </a:r>
          </a:p>
          <a:p>
            <a:r>
              <a:rPr lang="en-US" sz="1800" dirty="0" smtClean="0"/>
              <a:t>325 mW signal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8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Pre-Amplifier with shortened gain 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4804756"/>
            <a:ext cx="7568738" cy="151291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Several ways to mitigate ASE problems investigated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 smtClean="0"/>
              <a:t>backwards pumping  for 3.3m gain fiber output would be 170 mW, however, higher noise figure</a:t>
            </a:r>
            <a:endParaRPr lang="en-US" sz="1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 smtClean="0"/>
              <a:t>Pump with a longer wavelength (1010 nm obtain 243 mW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 smtClean="0"/>
              <a:t>Increase input signal power from the current 325 uW to 4.7 mW raise output to 280 mW while strongly reducing ASE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75" y="1108560"/>
            <a:ext cx="5551327" cy="3577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7602" y="1494505"/>
            <a:ext cx="227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Same input conditions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711667" y="2133967"/>
            <a:ext cx="3629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Shorten gain fiber to 2.5m.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Signal output 137 mW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Backward ASE of 133 mW while </a:t>
            </a: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forward </a:t>
            </a:r>
            <a:r>
              <a:rPr lang="en-US" sz="1800" dirty="0"/>
              <a:t>ASE is only 8 mW</a:t>
            </a:r>
          </a:p>
        </p:txBody>
      </p:sp>
    </p:spTree>
    <p:extLst>
      <p:ext uri="{BB962C8B-B14F-4D97-AF65-F5344CB8AC3E}">
        <p14:creationId xmlns:p14="http://schemas.microsoft.com/office/powerpoint/2010/main" val="17258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Pre-Amplifier with input signal raised to 4.7 mW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272585"/>
            <a:ext cx="8672513" cy="940285"/>
          </a:xfrm>
        </p:spPr>
        <p:txBody>
          <a:bodyPr/>
          <a:lstStyle/>
          <a:p>
            <a:r>
              <a:rPr lang="en-US" sz="1800" dirty="0" smtClean="0"/>
              <a:t>Output signal 280 mW </a:t>
            </a:r>
          </a:p>
          <a:p>
            <a:r>
              <a:rPr lang="en-US" sz="1800" dirty="0" smtClean="0"/>
              <a:t>Strongly reducing ASE</a:t>
            </a:r>
          </a:p>
          <a:p>
            <a:r>
              <a:rPr lang="en-US" sz="1800" dirty="0" smtClean="0"/>
              <a:t>Don’t need 5 m of gain fiber as needed for low input signal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2" y="1048495"/>
            <a:ext cx="6576373" cy="42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512" y="1782700"/>
            <a:ext cx="2438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Same gain fiber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Same 411 mW pump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Increased signal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46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Pre-Amplifier with increased signal and reduced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46167"/>
            <a:ext cx="8672513" cy="1205004"/>
          </a:xfrm>
        </p:spPr>
        <p:txBody>
          <a:bodyPr/>
          <a:lstStyle/>
          <a:p>
            <a:r>
              <a:rPr lang="en-US" sz="1800" dirty="0" smtClean="0"/>
              <a:t>Shortening the gain fiber to 0.55 m with increased signal improves the output power to 306 mW</a:t>
            </a:r>
          </a:p>
          <a:p>
            <a:r>
              <a:rPr lang="en-US" sz="1800" dirty="0" smtClean="0"/>
              <a:t>Small ASE</a:t>
            </a:r>
          </a:p>
          <a:p>
            <a:r>
              <a:rPr lang="en-US" sz="1800" dirty="0" smtClean="0"/>
              <a:t>Complete, efficient pump absorption </a:t>
            </a:r>
            <a:r>
              <a:rPr lang="en-US" sz="1800" dirty="0" smtClean="0">
                <a:sym typeface="Wingdings" panose="05000000000000000000" pitchFamily="2" charset="2"/>
              </a:rPr>
              <a:t> optimized solution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892602"/>
            <a:ext cx="6216345" cy="40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0"/>
            <a:ext cx="7886700" cy="5284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Pre-Amplifier Output/Gain vs signal input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88" y="1154399"/>
            <a:ext cx="4509320" cy="29062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309385" y="1966553"/>
            <a:ext cx="0" cy="177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90244" y="3861135"/>
            <a:ext cx="189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m gain fiber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65" y="1154399"/>
            <a:ext cx="4474935" cy="28840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6719587" y="1966553"/>
            <a:ext cx="18808" cy="177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0633" y="3841209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 m gain fiber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90244" y="4336301"/>
            <a:ext cx="47809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With 5 m gain fiber and 5 mW input signal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Signal gain ~ 17 dB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Output ~ 280 mW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With 0.55 m gain fiber and 5 mW input signal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Signal gain ~ 17 dB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Output ~310 mW</a:t>
            </a:r>
          </a:p>
          <a:p>
            <a:endParaRPr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4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Model of existing Fiber Amp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918253"/>
            <a:ext cx="8672513" cy="9727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Signal gain 18.8 dB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Actual output power less than predicted by model could be due to lower pump absorption due to mode-dependent absorption.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Fiber length has to be limited in order to avoid SBS problems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55" y="938686"/>
            <a:ext cx="6016176" cy="3877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8043" y="1218014"/>
            <a:ext cx="26754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</a:t>
            </a:r>
            <a:r>
              <a:rPr lang="en-US" sz="1600" dirty="0" smtClean="0"/>
              <a:t>ain Fiber:</a:t>
            </a:r>
          </a:p>
          <a:p>
            <a:r>
              <a:rPr lang="en-US" sz="1600" dirty="0" err="1" smtClean="0"/>
              <a:t>Nufern</a:t>
            </a:r>
            <a:r>
              <a:rPr lang="en-US" sz="1600" dirty="0" smtClean="0"/>
              <a:t> PLMA-YDF-10/125-VIII</a:t>
            </a:r>
          </a:p>
          <a:p>
            <a:r>
              <a:rPr lang="en-US" sz="1600" dirty="0" smtClean="0"/>
              <a:t>Fiber length 3.5m</a:t>
            </a:r>
          </a:p>
          <a:p>
            <a:r>
              <a:rPr lang="en-US" sz="1600" dirty="0" smtClean="0"/>
              <a:t>Cladding pumped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045215" y="2492177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Pump: 4.85 W @ 976 nm</a:t>
            </a:r>
          </a:p>
          <a:p>
            <a:r>
              <a:rPr lang="en-US" sz="1800" dirty="0" smtClean="0"/>
              <a:t>Signal: 53 mW @ 1064.15 nm</a:t>
            </a:r>
          </a:p>
          <a:p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26985" y="2694836"/>
            <a:ext cx="2541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 and signal [W]   ASE [mW]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15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Fiber Amp 1 operation vs input signal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82342"/>
            <a:ext cx="8672513" cy="1148571"/>
          </a:xfrm>
        </p:spPr>
        <p:txBody>
          <a:bodyPr/>
          <a:lstStyle/>
          <a:p>
            <a:r>
              <a:rPr lang="en-US" dirty="0" smtClean="0"/>
              <a:t>By increasing input signal reduce ASE, only small increase in output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88" y="1004983"/>
            <a:ext cx="6016176" cy="387735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57824" y="1990846"/>
            <a:ext cx="270648" cy="26390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90167" y="1900177"/>
            <a:ext cx="433332" cy="26390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09954" y="2963119"/>
            <a:ext cx="22802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83088" y="2352207"/>
            <a:ext cx="72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(Preliminary) Take-Away from Amplifier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Consultation is on-going</a:t>
            </a:r>
          </a:p>
          <a:p>
            <a:r>
              <a:rPr lang="en-US" sz="2000" dirty="0" smtClean="0"/>
              <a:t>Provided a snapshot of existing pre-amplifier and amplifier 1 performance</a:t>
            </a:r>
          </a:p>
          <a:p>
            <a:r>
              <a:rPr lang="en-US" sz="2000" dirty="0" smtClean="0"/>
              <a:t>Concurred that increasing signal into pre-amplifier will improve performance</a:t>
            </a:r>
          </a:p>
          <a:p>
            <a:r>
              <a:rPr lang="en-US" sz="2000" dirty="0" smtClean="0"/>
              <a:t>Better to shorten gain fiber , but don’t lose much if we keep it at 5 m.</a:t>
            </a:r>
          </a:p>
          <a:p>
            <a:r>
              <a:rPr lang="en-US" sz="2000" dirty="0" smtClean="0"/>
              <a:t>Fiber amplifier 1:</a:t>
            </a:r>
          </a:p>
          <a:p>
            <a:pPr lvl="1"/>
            <a:r>
              <a:rPr lang="en-US" sz="2000" dirty="0" smtClean="0"/>
              <a:t> well into saturation. </a:t>
            </a:r>
          </a:p>
          <a:p>
            <a:pPr lvl="1"/>
            <a:r>
              <a:rPr lang="en-US" sz="2000" dirty="0" smtClean="0"/>
              <a:t>ASE cannot significantly degrade performance</a:t>
            </a:r>
          </a:p>
          <a:p>
            <a:pPr lvl="1"/>
            <a:r>
              <a:rPr lang="en-US" sz="2000" dirty="0" smtClean="0"/>
              <a:t> May be incomplete pump absorption due to mode-dependent absorption… lengthening fiber not good due to reduce SBS threshold… shortening would increase SBS threshold but leave more residual pump.</a:t>
            </a:r>
          </a:p>
          <a:p>
            <a:pPr lvl="1"/>
            <a:r>
              <a:rPr lang="en-US" sz="2000" dirty="0" smtClean="0"/>
              <a:t>For now leave as is…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3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7"/>
            <a:ext cx="7886700" cy="559293"/>
          </a:xfrm>
        </p:spPr>
        <p:txBody>
          <a:bodyPr>
            <a:normAutofit/>
          </a:bodyPr>
          <a:lstStyle/>
          <a:p>
            <a:r>
              <a:rPr lang="en-US" dirty="0" smtClean="0"/>
              <a:t>Where and how do we create bunch structure?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9633"/>
            <a:ext cx="7886700" cy="3880340"/>
          </a:xfrm>
        </p:spPr>
        <p:txBody>
          <a:bodyPr/>
          <a:lstStyle/>
          <a:p>
            <a:r>
              <a:rPr lang="en-US" dirty="0" smtClean="0"/>
              <a:t>Several Options:</a:t>
            </a:r>
          </a:p>
          <a:p>
            <a:pPr lvl="1"/>
            <a:r>
              <a:rPr lang="en-US" dirty="0" smtClean="0"/>
              <a:t>Amplify DC beam and then create bunches at high energy</a:t>
            </a:r>
          </a:p>
          <a:p>
            <a:pPr lvl="1"/>
            <a:r>
              <a:rPr lang="en-US" dirty="0" smtClean="0"/>
              <a:t>Create and amplify a CW 200 MHz pulse structure and pulse pick later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Create final pulse pattern at low energy and amplify</a:t>
            </a:r>
          </a:p>
          <a:p>
            <a:pPr lvl="2"/>
            <a:r>
              <a:rPr lang="en-US" dirty="0" smtClean="0"/>
              <a:t>MOPA configuration</a:t>
            </a:r>
          </a:p>
          <a:p>
            <a:pPr lvl="2"/>
            <a:r>
              <a:rPr lang="en-US" dirty="0" smtClean="0"/>
              <a:t>Use 10 GHz modulator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Overall Laser System Layout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184" y="853440"/>
            <a:ext cx="7269228" cy="542554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9" name="Rounded Rectangle 8"/>
          <p:cNvSpPr/>
          <p:nvPr/>
        </p:nvSpPr>
        <p:spPr>
          <a:xfrm>
            <a:off x="5069711" y="1516284"/>
            <a:ext cx="1110427" cy="2546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180138" y="1354238"/>
            <a:ext cx="614201" cy="162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22226" y="112459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*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4517" y="0"/>
            <a:ext cx="7886700" cy="584616"/>
          </a:xfrm>
        </p:spPr>
        <p:txBody>
          <a:bodyPr>
            <a:normAutofit/>
          </a:bodyPr>
          <a:lstStyle/>
          <a:p>
            <a:r>
              <a:rPr lang="en-US" dirty="0" smtClean="0"/>
              <a:t>Creation of the notch pulses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1" y="1747257"/>
            <a:ext cx="6194496" cy="385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4" t="45110" r="5371" b="17813"/>
          <a:stretch/>
        </p:blipFill>
        <p:spPr>
          <a:xfrm>
            <a:off x="729834" y="3108586"/>
            <a:ext cx="2968052" cy="14278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1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250"/>
            <a:ext cx="7886700" cy="5059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Additional Functionality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2" t="46581" r="5836" b="18806"/>
          <a:stretch/>
        </p:blipFill>
        <p:spPr>
          <a:xfrm>
            <a:off x="202366" y="1532746"/>
            <a:ext cx="3774697" cy="1707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1" t="45119" r="5552" b="17582"/>
          <a:stretch/>
        </p:blipFill>
        <p:spPr>
          <a:xfrm>
            <a:off x="500866" y="3887836"/>
            <a:ext cx="3773774" cy="1822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190" y="3410264"/>
            <a:ext cx="349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Pre-distort each set of notch pulses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5572140"/>
            <a:ext cx="583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Add MARKERS into the waveform (to disable the Keep-Alive)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1248" r="26153" b="-1248"/>
          <a:stretch/>
        </p:blipFill>
        <p:spPr>
          <a:xfrm>
            <a:off x="4942654" y="2598587"/>
            <a:ext cx="3655853" cy="28418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5045" y="3244200"/>
            <a:ext cx="481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Pre-distort 200 MHz pulses within a notch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linear, quadratic, cubic (increasing or decreasing)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7" t="45411" r="4671" b="17582"/>
          <a:stretch/>
        </p:blipFill>
        <p:spPr>
          <a:xfrm>
            <a:off x="4942654" y="1424105"/>
            <a:ext cx="3657954" cy="17079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8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997" y="1574223"/>
            <a:ext cx="6372107" cy="3882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2152" y="967811"/>
            <a:ext cx="401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 trigger and notch pulses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Nov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37B3-DD5B-4FA0-A9A9-671BBA571DA7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Laser Notcher External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460"/>
            <a:ext cx="7886700" cy="51716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Optical Pattern Generator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3" r="5095" b="37263"/>
          <a:stretch/>
        </p:blipFill>
        <p:spPr bwMode="auto">
          <a:xfrm>
            <a:off x="181505" y="1474833"/>
            <a:ext cx="4225604" cy="946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07109" y="1644234"/>
            <a:ext cx="4598232" cy="3905390"/>
            <a:chOff x="1844537" y="491277"/>
            <a:chExt cx="6963433" cy="59268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" t="5197" r="8054"/>
            <a:stretch/>
          </p:blipFill>
          <p:spPr>
            <a:xfrm>
              <a:off x="1972456" y="491277"/>
              <a:ext cx="6835514" cy="5926843"/>
            </a:xfrm>
            <a:prstGeom prst="rect">
              <a:avLst/>
            </a:prstGeom>
          </p:spPr>
        </p:pic>
        <p:sp>
          <p:nvSpPr>
            <p:cNvPr id="7" name="TextBox 8"/>
            <p:cNvSpPr txBox="1"/>
            <p:nvPr/>
          </p:nvSpPr>
          <p:spPr>
            <a:xfrm>
              <a:off x="5927627" y="3794827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1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3311663" y="5615886"/>
              <a:ext cx="680198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FP 2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2662494" y="3044321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172914" y="3292265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2543798" y="5164877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876800" y="3539436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2585100" y="4841079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0"/>
            <p:cNvSpPr txBox="1"/>
            <p:nvPr/>
          </p:nvSpPr>
          <p:spPr>
            <a:xfrm>
              <a:off x="6019799" y="3031849"/>
              <a:ext cx="420450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Box 21"/>
            <p:cNvSpPr txBox="1"/>
            <p:nvPr/>
          </p:nvSpPr>
          <p:spPr>
            <a:xfrm>
              <a:off x="4724400" y="3956982"/>
              <a:ext cx="410740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Box 22"/>
            <p:cNvSpPr txBox="1"/>
            <p:nvPr/>
          </p:nvSpPr>
          <p:spPr>
            <a:xfrm>
              <a:off x="2817972" y="4876801"/>
              <a:ext cx="39374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Box 23"/>
            <p:cNvSpPr txBox="1"/>
            <p:nvPr/>
          </p:nvSpPr>
          <p:spPr>
            <a:xfrm>
              <a:off x="2853586" y="3081902"/>
              <a:ext cx="427734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TextBox 24"/>
            <p:cNvSpPr txBox="1"/>
            <p:nvPr/>
          </p:nvSpPr>
          <p:spPr>
            <a:xfrm>
              <a:off x="2802308" y="5198693"/>
              <a:ext cx="40345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TextBox 25"/>
            <p:cNvSpPr txBox="1"/>
            <p:nvPr/>
          </p:nvSpPr>
          <p:spPr>
            <a:xfrm>
              <a:off x="4333955" y="5654772"/>
              <a:ext cx="680198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FP 1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Box 26"/>
            <p:cNvSpPr txBox="1"/>
            <p:nvPr/>
          </p:nvSpPr>
          <p:spPr>
            <a:xfrm>
              <a:off x="5484075" y="5681124"/>
              <a:ext cx="680198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FP 3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823177" y="5473296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267200" y="5480418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249112" y="5545776"/>
              <a:ext cx="0" cy="410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0"/>
            <p:cNvSpPr txBox="1"/>
            <p:nvPr/>
          </p:nvSpPr>
          <p:spPr>
            <a:xfrm>
              <a:off x="4627418" y="3171456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2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Box 31"/>
            <p:cNvSpPr txBox="1"/>
            <p:nvPr/>
          </p:nvSpPr>
          <p:spPr>
            <a:xfrm>
              <a:off x="6059153" y="5867401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3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844537" y="5198693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4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extBox 33"/>
            <p:cNvSpPr txBox="1"/>
            <p:nvPr/>
          </p:nvSpPr>
          <p:spPr>
            <a:xfrm>
              <a:off x="1920022" y="3080258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5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Box 34"/>
            <p:cNvSpPr txBox="1"/>
            <p:nvPr/>
          </p:nvSpPr>
          <p:spPr>
            <a:xfrm>
              <a:off x="1902931" y="4867971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6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TextBox 35"/>
            <p:cNvSpPr txBox="1"/>
            <p:nvPr/>
          </p:nvSpPr>
          <p:spPr>
            <a:xfrm>
              <a:off x="3456400" y="5824172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8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TextBox 36"/>
            <p:cNvSpPr txBox="1"/>
            <p:nvPr/>
          </p:nvSpPr>
          <p:spPr>
            <a:xfrm>
              <a:off x="3996933" y="5848259"/>
              <a:ext cx="687479" cy="42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FF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TP 7</a:t>
              </a:r>
              <a:endParaRPr lang="en-US" sz="9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1" name="Picture 3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0"/>
          <a:stretch/>
        </p:blipFill>
        <p:spPr bwMode="auto">
          <a:xfrm>
            <a:off x="242932" y="2753054"/>
            <a:ext cx="4048912" cy="2644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 Nov 2016</a:t>
            </a:r>
            <a:endParaRPr lang="en-US" alt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2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FermilabTempate</Template>
  <TotalTime>106348</TotalTime>
  <Words>1906</Words>
  <Application>Microsoft Office PowerPoint</Application>
  <PresentationFormat>On-screen Show (4:3)</PresentationFormat>
  <Paragraphs>385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MS PGothic</vt:lpstr>
      <vt:lpstr>MS PGothic</vt:lpstr>
      <vt:lpstr>Arial</vt:lpstr>
      <vt:lpstr>Calibri</vt:lpstr>
      <vt:lpstr>Helvetica</vt:lpstr>
      <vt:lpstr>Times New Roman</vt:lpstr>
      <vt:lpstr>Wingdings</vt:lpstr>
      <vt:lpstr>FermilabTempate</vt:lpstr>
      <vt:lpstr>Fermilab: Footer Only</vt:lpstr>
      <vt:lpstr>Pulse Formation and the Fiber System</vt:lpstr>
      <vt:lpstr>Topics (Pulse Formation and Fiber System)</vt:lpstr>
      <vt:lpstr>Required Pulse Structure</vt:lpstr>
      <vt:lpstr>Where and how do we create bunch structure?</vt:lpstr>
      <vt:lpstr>Overall Laser System Layout</vt:lpstr>
      <vt:lpstr>Creation of the notch pulses</vt:lpstr>
      <vt:lpstr>Additional Functionality</vt:lpstr>
      <vt:lpstr>PowerPoint Presentation</vt:lpstr>
      <vt:lpstr>Optical Pattern Generator</vt:lpstr>
      <vt:lpstr>Keep-Alive</vt:lpstr>
      <vt:lpstr>PowerPoint Presentation</vt:lpstr>
      <vt:lpstr>Keep-Alive and Notch Pulses</vt:lpstr>
      <vt:lpstr>Fiber Amplifiers</vt:lpstr>
      <vt:lpstr>Existing Fiber System (CW &amp; pulsed pumped)</vt:lpstr>
      <vt:lpstr>PowerPoint Presentation</vt:lpstr>
      <vt:lpstr>PowerPoint Presentation</vt:lpstr>
      <vt:lpstr>PowerPoint Presentation</vt:lpstr>
      <vt:lpstr>PriTel Power Amp (2W)</vt:lpstr>
      <vt:lpstr>Test set up looking at PriTel Pwr Amp</vt:lpstr>
      <vt:lpstr>Observations of SBS out of the PriTel Power Amp</vt:lpstr>
      <vt:lpstr>What does ASE and SBS look like</vt:lpstr>
      <vt:lpstr>External Amplifier Tests</vt:lpstr>
      <vt:lpstr>PowerPoint Presentation</vt:lpstr>
      <vt:lpstr>Optical Engines Pulsed Fiber Amplifier</vt:lpstr>
      <vt:lpstr>Optical Engines Pulsed Amplifier</vt:lpstr>
      <vt:lpstr>Measured Gain of Pulsed Optical Engines</vt:lpstr>
      <vt:lpstr>First Light Optical Engines</vt:lpstr>
      <vt:lpstr>Measured gain from Optical Engines Amplifier</vt:lpstr>
      <vt:lpstr>Fiber Amplifier Design Consultation</vt:lpstr>
      <vt:lpstr>Model for Existing Pre-Amplifier</vt:lpstr>
      <vt:lpstr>Pre-Amplifier with shortened gain fiber</vt:lpstr>
      <vt:lpstr>Pre-Amplifier with input signal raised to 4.7 mW</vt:lpstr>
      <vt:lpstr>Pre-Amplifier with increased signal and reduced length</vt:lpstr>
      <vt:lpstr>Pre-Amplifier Output/Gain vs signal input</vt:lpstr>
      <vt:lpstr>Model of existing Fiber Amp 1 </vt:lpstr>
      <vt:lpstr>Fiber Amp 1 operation vs input signal</vt:lpstr>
      <vt:lpstr>(Preliminary) Take-Away from Amplifier modeling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AIP Update</dc:title>
  <dc:creator>Gerald E. Annala x3804 06541N</dc:creator>
  <cp:lastModifiedBy>David E. Johnson x2493 04214N</cp:lastModifiedBy>
  <cp:revision>525</cp:revision>
  <cp:lastPrinted>2016-11-13T20:36:33Z</cp:lastPrinted>
  <dcterms:created xsi:type="dcterms:W3CDTF">2014-12-17T13:45:40Z</dcterms:created>
  <dcterms:modified xsi:type="dcterms:W3CDTF">2016-11-13T22:47:29Z</dcterms:modified>
</cp:coreProperties>
</file>