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30"/>
  </p:notesMasterIdLst>
  <p:handoutMasterIdLst>
    <p:handoutMasterId r:id="rId31"/>
  </p:handoutMasterIdLst>
  <p:sldIdLst>
    <p:sldId id="265" r:id="rId3"/>
    <p:sldId id="266" r:id="rId4"/>
    <p:sldId id="267" r:id="rId5"/>
    <p:sldId id="268" r:id="rId6"/>
    <p:sldId id="286" r:id="rId7"/>
    <p:sldId id="269" r:id="rId8"/>
    <p:sldId id="270" r:id="rId9"/>
    <p:sldId id="271" r:id="rId10"/>
    <p:sldId id="272" r:id="rId11"/>
    <p:sldId id="274" r:id="rId12"/>
    <p:sldId id="289" r:id="rId13"/>
    <p:sldId id="276" r:id="rId14"/>
    <p:sldId id="275" r:id="rId15"/>
    <p:sldId id="273" r:id="rId16"/>
    <p:sldId id="287" r:id="rId17"/>
    <p:sldId id="277" r:id="rId18"/>
    <p:sldId id="278" r:id="rId19"/>
    <p:sldId id="279" r:id="rId20"/>
    <p:sldId id="290" r:id="rId21"/>
    <p:sldId id="280" r:id="rId22"/>
    <p:sldId id="281" r:id="rId23"/>
    <p:sldId id="283" r:id="rId24"/>
    <p:sldId id="285" r:id="rId25"/>
    <p:sldId id="282" r:id="rId26"/>
    <p:sldId id="284" r:id="rId27"/>
    <p:sldId id="291" r:id="rId28"/>
    <p:sldId id="292" r:id="rId29"/>
  </p:sldIdLst>
  <p:sldSz cx="9144000" cy="6858000" type="screen4x3"/>
  <p:notesSz cx="6985000" cy="9283700"/>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666633"/>
    <a:srgbClr val="E9EAF1"/>
    <a:srgbClr val="003087"/>
    <a:srgbClr val="404040"/>
    <a:srgbClr val="505050"/>
    <a:srgbClr val="004C97"/>
    <a:srgbClr val="63666A"/>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37" autoAdjust="0"/>
    <p:restoredTop sz="93781" autoAdjust="0"/>
  </p:normalViewPr>
  <p:slideViewPr>
    <p:cSldViewPr snapToGrid="0" snapToObjects="1">
      <p:cViewPr varScale="1">
        <p:scale>
          <a:sx n="50" d="100"/>
          <a:sy n="50" d="100"/>
        </p:scale>
        <p:origin x="29" y="72"/>
      </p:cViewPr>
      <p:guideLst>
        <p:guide orient="horz" pos="2184"/>
        <p:guide pos="2904"/>
      </p:guideLst>
    </p:cSldViewPr>
  </p:slideViewPr>
  <p:outlineViewPr>
    <p:cViewPr>
      <p:scale>
        <a:sx n="33" d="100"/>
        <a:sy n="33" d="100"/>
      </p:scale>
      <p:origin x="0" y="-10027"/>
    </p:cViewPr>
  </p:outlineViewPr>
  <p:notesTextViewPr>
    <p:cViewPr>
      <p:scale>
        <a:sx n="3" d="2"/>
        <a:sy n="3" d="2"/>
      </p:scale>
      <p:origin x="0" y="0"/>
    </p:cViewPr>
  </p:notesTextViewPr>
  <p:notesViewPr>
    <p:cSldViewPr snapToGrid="0" snapToObjects="1">
      <p:cViewPr varScale="1">
        <p:scale>
          <a:sx n="61" d="100"/>
          <a:sy n="61" d="100"/>
        </p:scale>
        <p:origin x="1805"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2946" tIns="46473" rIns="92946" bIns="46473"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5954" y="1"/>
            <a:ext cx="3027466" cy="464503"/>
          </a:xfrm>
          <a:prstGeom prst="rect">
            <a:avLst/>
          </a:prstGeom>
        </p:spPr>
        <p:txBody>
          <a:bodyPr vert="horz" wrap="square" lIns="92946" tIns="46473" rIns="92946" bIns="46473" numCol="1" anchor="t" anchorCtr="0" compatLnSpc="1">
            <a:prstTxWarp prst="textNoShape">
              <a:avLst/>
            </a:prstTxWarp>
          </a:bodyPr>
          <a:lstStyle>
            <a:lvl1pPr algn="r" eaLnBrk="1" hangingPunct="1">
              <a:defRPr sz="1200">
                <a:latin typeface="Helvetica" pitchFamily="124" charset="0"/>
              </a:defRPr>
            </a:lvl1pPr>
          </a:lstStyle>
          <a:p>
            <a:pPr>
              <a:defRPr/>
            </a:pPr>
            <a:fld id="{56E47BA0-0AD3-421F-955E-9ABE16CAB54E}" type="datetimeFigureOut">
              <a:rPr lang="en-US" altLang="en-US"/>
              <a:pPr>
                <a:defRPr/>
              </a:pPr>
              <a:t>11/13/2016</a:t>
            </a:fld>
            <a:endParaRPr lang="en-US" altLang="en-US"/>
          </a:p>
        </p:txBody>
      </p:sp>
      <p:sp>
        <p:nvSpPr>
          <p:cNvPr id="4" name="Footer Placeholder 3"/>
          <p:cNvSpPr>
            <a:spLocks noGrp="1"/>
          </p:cNvSpPr>
          <p:nvPr>
            <p:ph type="ftr" sz="quarter" idx="2"/>
          </p:nvPr>
        </p:nvSpPr>
        <p:spPr>
          <a:xfrm>
            <a:off x="2" y="8817613"/>
            <a:ext cx="3027466" cy="464503"/>
          </a:xfrm>
          <a:prstGeom prst="rect">
            <a:avLst/>
          </a:prstGeom>
        </p:spPr>
        <p:txBody>
          <a:bodyPr vert="horz" lIns="92946" tIns="46473" rIns="92946" bIns="46473"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5954" y="8817613"/>
            <a:ext cx="3027466" cy="464503"/>
          </a:xfrm>
          <a:prstGeom prst="rect">
            <a:avLst/>
          </a:prstGeom>
        </p:spPr>
        <p:txBody>
          <a:bodyPr vert="horz" wrap="square" lIns="92946" tIns="46473" rIns="92946" bIns="46473" numCol="1" anchor="b" anchorCtr="0" compatLnSpc="1">
            <a:prstTxWarp prst="textNoShape">
              <a:avLst/>
            </a:prstTxWarp>
          </a:bodyPr>
          <a:lstStyle>
            <a:lvl1pPr algn="r" eaLnBrk="1" hangingPunct="1">
              <a:defRPr sz="1200">
                <a:latin typeface="Helvetica" pitchFamily="124" charset="0"/>
              </a:defRPr>
            </a:lvl1pPr>
          </a:lstStyle>
          <a:p>
            <a:pPr>
              <a:defRPr/>
            </a:pPr>
            <a:fld id="{00481CEC-10F0-4BFB-9E2A-DDF431445A74}" type="slidenum">
              <a:rPr lang="en-US" altLang="en-US"/>
              <a:pPr>
                <a:defRPr/>
              </a:pPr>
              <a:t>‹#›</a:t>
            </a:fld>
            <a:endParaRPr lang="en-US" altLang="en-US"/>
          </a:p>
        </p:txBody>
      </p:sp>
    </p:spTree>
    <p:extLst>
      <p:ext uri="{BB962C8B-B14F-4D97-AF65-F5344CB8AC3E}">
        <p14:creationId xmlns:p14="http://schemas.microsoft.com/office/powerpoint/2010/main" val="1070753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2946" tIns="46473" rIns="92946" bIns="46473"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5954" y="1"/>
            <a:ext cx="3027466" cy="464503"/>
          </a:xfrm>
          <a:prstGeom prst="rect">
            <a:avLst/>
          </a:prstGeom>
        </p:spPr>
        <p:txBody>
          <a:bodyPr vert="horz" wrap="square" lIns="92946" tIns="46473" rIns="92946" bIns="46473" numCol="1" anchor="t" anchorCtr="0" compatLnSpc="1">
            <a:prstTxWarp prst="textNoShape">
              <a:avLst/>
            </a:prstTxWarp>
          </a:bodyPr>
          <a:lstStyle>
            <a:lvl1pPr algn="r" eaLnBrk="1" hangingPunct="1">
              <a:defRPr sz="1200">
                <a:latin typeface="Helvetica" pitchFamily="124" charset="0"/>
              </a:defRPr>
            </a:lvl1pPr>
          </a:lstStyle>
          <a:p>
            <a:pPr>
              <a:defRPr/>
            </a:pPr>
            <a:fld id="{8AF37C3B-BC21-42F3-9B27-D758188CB0F8}" type="datetimeFigureOut">
              <a:rPr lang="en-US" altLang="en-US"/>
              <a:pPr>
                <a:defRPr/>
              </a:pPr>
              <a:t>11/13/2016</a:t>
            </a:fld>
            <a:endParaRPr lang="en-US" alt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46" tIns="46473" rIns="92946" bIns="46473" rtlCol="0" anchor="ctr"/>
          <a:lstStyle/>
          <a:p>
            <a:pPr lvl="0"/>
            <a:endParaRPr lang="en-US" noProof="0" dirty="0" smtClean="0"/>
          </a:p>
        </p:txBody>
      </p:sp>
      <p:sp>
        <p:nvSpPr>
          <p:cNvPr id="5" name="Notes Placeholder 4"/>
          <p:cNvSpPr>
            <a:spLocks noGrp="1"/>
          </p:cNvSpPr>
          <p:nvPr>
            <p:ph type="body" sz="quarter" idx="3"/>
          </p:nvPr>
        </p:nvSpPr>
        <p:spPr>
          <a:xfrm>
            <a:off x="699133" y="4410393"/>
            <a:ext cx="5586735" cy="4177348"/>
          </a:xfrm>
          <a:prstGeom prst="rect">
            <a:avLst/>
          </a:prstGeom>
        </p:spPr>
        <p:txBody>
          <a:bodyPr vert="horz" lIns="92946" tIns="46473" rIns="92946" bIns="46473"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2" y="8817613"/>
            <a:ext cx="3027466" cy="464503"/>
          </a:xfrm>
          <a:prstGeom prst="rect">
            <a:avLst/>
          </a:prstGeom>
        </p:spPr>
        <p:txBody>
          <a:bodyPr vert="horz" lIns="92946" tIns="46473" rIns="92946" bIns="46473"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5954" y="8817613"/>
            <a:ext cx="3027466" cy="464503"/>
          </a:xfrm>
          <a:prstGeom prst="rect">
            <a:avLst/>
          </a:prstGeom>
        </p:spPr>
        <p:txBody>
          <a:bodyPr vert="horz" wrap="square" lIns="92946" tIns="46473" rIns="92946" bIns="46473" numCol="1" anchor="b" anchorCtr="0" compatLnSpc="1">
            <a:prstTxWarp prst="textNoShape">
              <a:avLst/>
            </a:prstTxWarp>
          </a:bodyPr>
          <a:lstStyle>
            <a:lvl1pPr algn="r" eaLnBrk="1" hangingPunct="1">
              <a:defRPr sz="1200">
                <a:latin typeface="Helvetica" pitchFamily="124" charset="0"/>
              </a:defRPr>
            </a:lvl1pPr>
          </a:lstStyle>
          <a:p>
            <a:pPr>
              <a:defRPr/>
            </a:pPr>
            <a:fld id="{BB6268FF-779F-4B36-B075-E2ADD3640276}" type="slidenum">
              <a:rPr lang="en-US" altLang="en-US"/>
              <a:pPr>
                <a:defRPr/>
              </a:pPr>
              <a:t>‹#›</a:t>
            </a:fld>
            <a:endParaRPr lang="en-US" altLang="en-US"/>
          </a:p>
        </p:txBody>
      </p:sp>
    </p:spTree>
    <p:extLst>
      <p:ext uri="{BB962C8B-B14F-4D97-AF65-F5344CB8AC3E}">
        <p14:creationId xmlns:p14="http://schemas.microsoft.com/office/powerpoint/2010/main" val="28252928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Helvetica" panose="020B0604020202020204" pitchFamily="34" charset="0"/>
              </a:rPr>
              <a:t>First of all I would like to thank the Organizers for allowing me to share this</a:t>
            </a:r>
            <a:r>
              <a:rPr lang="en-US" altLang="en-US" baseline="0" dirty="0" smtClean="0">
                <a:latin typeface="Helvetica" panose="020B0604020202020204" pitchFamily="34" charset="0"/>
              </a:rPr>
              <a:t> </a:t>
            </a:r>
            <a:r>
              <a:rPr lang="en-US" altLang="en-US" dirty="0" smtClean="0">
                <a:latin typeface="Helvetica" panose="020B0604020202020204" pitchFamily="34" charset="0"/>
              </a:rPr>
              <a:t>unique and interesting Proton Improvement Plan task called the Linac Laser Notcher.</a:t>
            </a:r>
          </a:p>
          <a:p>
            <a:endParaRPr lang="en-US" altLang="en-US" dirty="0">
              <a:latin typeface="Helvetica" panose="020B0604020202020204" pitchFamily="34" charset="0"/>
            </a:endParaRPr>
          </a:p>
          <a:p>
            <a:endParaRPr lang="en-US" altLang="en-US" dirty="0" smtClean="0">
              <a:latin typeface="Helvetica" panose="020B060402020202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3781" indent="-289795">
              <a:defRPr sz="2400">
                <a:solidFill>
                  <a:schemeClr val="tx1"/>
                </a:solidFill>
                <a:latin typeface="Calibri" panose="020F0502020204030204" pitchFamily="34" charset="0"/>
                <a:ea typeface="MS PGothic" panose="020B0600070205080204" pitchFamily="34" charset="-128"/>
              </a:defRPr>
            </a:lvl2pPr>
            <a:lvl3pPr marL="1160759" indent="-231202">
              <a:defRPr sz="2400">
                <a:solidFill>
                  <a:schemeClr val="tx1"/>
                </a:solidFill>
                <a:latin typeface="Calibri" panose="020F0502020204030204" pitchFamily="34" charset="0"/>
                <a:ea typeface="MS PGothic" panose="020B0600070205080204" pitchFamily="34" charset="-128"/>
              </a:defRPr>
            </a:lvl3pPr>
            <a:lvl4pPr marL="1626330" indent="-231202">
              <a:defRPr sz="2400">
                <a:solidFill>
                  <a:schemeClr val="tx1"/>
                </a:solidFill>
                <a:latin typeface="Calibri" panose="020F0502020204030204" pitchFamily="34" charset="0"/>
                <a:ea typeface="MS PGothic" panose="020B0600070205080204" pitchFamily="34" charset="-128"/>
              </a:defRPr>
            </a:lvl4pPr>
            <a:lvl5pPr marL="2090316" indent="-231202">
              <a:defRPr sz="2400">
                <a:solidFill>
                  <a:schemeClr val="tx1"/>
                </a:solidFill>
                <a:latin typeface="Calibri" panose="020F0502020204030204" pitchFamily="34" charset="0"/>
                <a:ea typeface="MS PGothic" panose="020B0600070205080204" pitchFamily="34" charset="-128"/>
              </a:defRPr>
            </a:lvl5pPr>
            <a:lvl6pPr marL="2546385" indent="-231202" defTabSz="45606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2455" indent="-231202" defTabSz="45606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8524" indent="-231202" defTabSz="45606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14592" indent="-231202" defTabSz="45606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3B6AEA4-AE11-4ED9-9B86-C69C88FA63A3}" type="slidenum">
              <a:rPr lang="en-US" altLang="en-US" sz="1200">
                <a:latin typeface="Helvetica" panose="020B0604020202020204" pitchFamily="34" charset="0"/>
              </a:rPr>
              <a:pPr/>
              <a:t>1</a:t>
            </a:fld>
            <a:endParaRPr lang="en-US" altLang="en-US" sz="1200">
              <a:latin typeface="Helvetica" panose="020B0604020202020204" pitchFamily="34" charset="0"/>
            </a:endParaRPr>
          </a:p>
        </p:txBody>
      </p:sp>
    </p:spTree>
    <p:extLst>
      <p:ext uri="{BB962C8B-B14F-4D97-AF65-F5344CB8AC3E}">
        <p14:creationId xmlns:p14="http://schemas.microsoft.com/office/powerpoint/2010/main" val="79362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6268FF-779F-4B36-B075-E2ADD3640276}" type="slidenum">
              <a:rPr lang="en-US" altLang="en-US" smtClean="0"/>
              <a:pPr>
                <a:defRPr/>
              </a:pPr>
              <a:t>10</a:t>
            </a:fld>
            <a:endParaRPr lang="en-US" altLang="en-US"/>
          </a:p>
        </p:txBody>
      </p:sp>
    </p:spTree>
    <p:extLst>
      <p:ext uri="{BB962C8B-B14F-4D97-AF65-F5344CB8AC3E}">
        <p14:creationId xmlns:p14="http://schemas.microsoft.com/office/powerpoint/2010/main" val="319187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a:t>
            </a:r>
            <a:r>
              <a:rPr lang="en-US" baseline="0" dirty="0" smtClean="0"/>
              <a:t> trajectory/ steering /profiles</a:t>
            </a:r>
          </a:p>
          <a:p>
            <a:r>
              <a:rPr lang="en-US" dirty="0" smtClean="0"/>
              <a:t>Designed to fit in available space</a:t>
            </a:r>
          </a:p>
          <a:p>
            <a:r>
              <a:rPr lang="en-US" dirty="0" smtClean="0"/>
              <a:t>2) Expand to see cavity mirror</a:t>
            </a:r>
          </a:p>
          <a:p>
            <a:r>
              <a:rPr lang="en-US" dirty="0" smtClean="0"/>
              <a:t>Diameter and angle chosen</a:t>
            </a:r>
            <a:r>
              <a:rPr lang="en-US" baseline="0" dirty="0" smtClean="0"/>
              <a:t> to match laser TOF to ion velocity form multiple crossings</a:t>
            </a:r>
          </a:p>
          <a:p>
            <a:r>
              <a:rPr lang="en-US" baseline="0" dirty="0" smtClean="0"/>
              <a:t>3) 3D model</a:t>
            </a:r>
            <a:endParaRPr lang="en-US" dirty="0"/>
          </a:p>
        </p:txBody>
      </p:sp>
      <p:sp>
        <p:nvSpPr>
          <p:cNvPr id="4" name="Slide Number Placeholder 3"/>
          <p:cNvSpPr>
            <a:spLocks noGrp="1"/>
          </p:cNvSpPr>
          <p:nvPr>
            <p:ph type="sldNum" sz="quarter" idx="10"/>
          </p:nvPr>
        </p:nvSpPr>
        <p:spPr/>
        <p:txBody>
          <a:bodyPr/>
          <a:lstStyle/>
          <a:p>
            <a:pPr>
              <a:defRPr/>
            </a:pPr>
            <a:fld id="{BB6268FF-779F-4B36-B075-E2ADD3640276}" type="slidenum">
              <a:rPr lang="en-US" altLang="en-US" smtClean="0"/>
              <a:pPr>
                <a:defRPr/>
              </a:pPr>
              <a:t>14</a:t>
            </a:fld>
            <a:endParaRPr lang="en-US" altLang="en-US"/>
          </a:p>
        </p:txBody>
      </p:sp>
    </p:spTree>
    <p:extLst>
      <p:ext uri="{BB962C8B-B14F-4D97-AF65-F5344CB8AC3E}">
        <p14:creationId xmlns:p14="http://schemas.microsoft.com/office/powerpoint/2010/main" val="3520721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3449551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mtClean="0"/>
            </a:lvl1p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lvl1pPr>
              <a:defRPr/>
            </a:lvl1pPr>
          </a:lstStyle>
          <a:p>
            <a:pPr>
              <a:defRPr/>
            </a:pPr>
            <a:fld id="{3AF74FF3-8DB7-4100-87D3-F2EE5BDF41D5}" type="slidenum">
              <a:rPr lang="en-US" altLang="en-US"/>
              <a:pPr>
                <a:defRPr/>
              </a:pPr>
              <a:t>‹#›</a:t>
            </a:fld>
            <a:endParaRPr lang="en-US" altLang="en-US"/>
          </a:p>
        </p:txBody>
      </p:sp>
    </p:spTree>
    <p:extLst>
      <p:ext uri="{BB962C8B-B14F-4D97-AF65-F5344CB8AC3E}">
        <p14:creationId xmlns:p14="http://schemas.microsoft.com/office/powerpoint/2010/main" val="338424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altLang="en-US" smtClean="0"/>
              <a:t>14 Nov 2016</a:t>
            </a:r>
            <a:endParaRPr lang="en-US" altLang="en-US"/>
          </a:p>
        </p:txBody>
      </p:sp>
      <p:sp>
        <p:nvSpPr>
          <p:cNvPr id="8" name="Footer Placeholder 4"/>
          <p:cNvSpPr>
            <a:spLocks noGrp="1"/>
          </p:cNvSpPr>
          <p:nvPr>
            <p:ph type="ftr" sz="quarter" idx="20"/>
          </p:nvPr>
        </p:nvSpPr>
        <p:spPr/>
        <p:txBody>
          <a:bodyPr/>
          <a:lstStyle>
            <a:lvl1pPr>
              <a:defRPr/>
            </a:lvl1pPr>
          </a:lstStyle>
          <a:p>
            <a:pPr>
              <a:defRPr/>
            </a:pPr>
            <a:r>
              <a:rPr lang="en-US" smtClean="0"/>
              <a:t>Laser Notcher External Review</a:t>
            </a:r>
            <a:endParaRPr lang="en-US" b="1"/>
          </a:p>
        </p:txBody>
      </p:sp>
      <p:sp>
        <p:nvSpPr>
          <p:cNvPr id="9" name="Slide Number Placeholder 5"/>
          <p:cNvSpPr>
            <a:spLocks noGrp="1"/>
          </p:cNvSpPr>
          <p:nvPr>
            <p:ph type="sldNum" sz="quarter" idx="21"/>
          </p:nvPr>
        </p:nvSpPr>
        <p:spPr/>
        <p:txBody>
          <a:bodyPr/>
          <a:lstStyle>
            <a:lvl1pPr>
              <a:defRPr/>
            </a:lvl1pPr>
          </a:lstStyle>
          <a:p>
            <a:pPr>
              <a:defRPr/>
            </a:pPr>
            <a:fld id="{0548CD09-BBAB-4164-9DAD-A7C638E2E81A}" type="slidenum">
              <a:rPr lang="en-US" altLang="en-US"/>
              <a:pPr>
                <a:defRPr/>
              </a:pPr>
              <a:t>‹#›</a:t>
            </a:fld>
            <a:endParaRPr lang="en-US" altLang="en-US"/>
          </a:p>
        </p:txBody>
      </p:sp>
    </p:spTree>
    <p:extLst>
      <p:ext uri="{BB962C8B-B14F-4D97-AF65-F5344CB8AC3E}">
        <p14:creationId xmlns:p14="http://schemas.microsoft.com/office/powerpoint/2010/main" val="282878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altLang="en-US" smtClean="0"/>
              <a:t>14 Nov 2016</a:t>
            </a:r>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en-US" smtClean="0"/>
              <a:t>Laser Notcher External Review</a:t>
            </a:r>
            <a:endParaRPr lang="en-US" b="1"/>
          </a:p>
        </p:txBody>
      </p:sp>
      <p:sp>
        <p:nvSpPr>
          <p:cNvPr id="7" name="Slide Number Placeholder 5"/>
          <p:cNvSpPr>
            <a:spLocks noGrp="1"/>
          </p:cNvSpPr>
          <p:nvPr>
            <p:ph type="sldNum" sz="quarter" idx="18"/>
          </p:nvPr>
        </p:nvSpPr>
        <p:spPr/>
        <p:txBody>
          <a:bodyPr/>
          <a:lstStyle>
            <a:lvl1pPr>
              <a:defRPr/>
            </a:lvl1pPr>
          </a:lstStyle>
          <a:p>
            <a:pPr>
              <a:defRPr/>
            </a:pPr>
            <a:fld id="{BBB66428-9A87-482B-AA1A-0EB7322FE35A}" type="slidenum">
              <a:rPr lang="en-US" altLang="en-US"/>
              <a:pPr>
                <a:defRPr/>
              </a:pPr>
              <a:t>‹#›</a:t>
            </a:fld>
            <a:endParaRPr lang="en-US" altLang="en-US"/>
          </a:p>
        </p:txBody>
      </p:sp>
    </p:spTree>
    <p:extLst>
      <p:ext uri="{BB962C8B-B14F-4D97-AF65-F5344CB8AC3E}">
        <p14:creationId xmlns:p14="http://schemas.microsoft.com/office/powerpoint/2010/main" val="325640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ltLang="en-US" smtClean="0"/>
              <a:t>14 Nov 2016</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Laser Notcher External Review</a:t>
            </a:r>
            <a:endParaRPr lang="en-US" b="1"/>
          </a:p>
        </p:txBody>
      </p:sp>
      <p:sp>
        <p:nvSpPr>
          <p:cNvPr id="7" name="Slide Number Placeholder 5"/>
          <p:cNvSpPr>
            <a:spLocks noGrp="1"/>
          </p:cNvSpPr>
          <p:nvPr>
            <p:ph type="sldNum" sz="quarter" idx="12"/>
          </p:nvPr>
        </p:nvSpPr>
        <p:spPr/>
        <p:txBody>
          <a:bodyPr/>
          <a:lstStyle>
            <a:lvl1pPr>
              <a:defRPr/>
            </a:lvl1pPr>
          </a:lstStyle>
          <a:p>
            <a:pPr>
              <a:defRPr/>
            </a:pPr>
            <a:fld id="{53A54051-23D7-443D-88FD-82BD49E32C43}" type="slidenum">
              <a:rPr lang="en-US" altLang="en-US"/>
              <a:pPr>
                <a:defRPr/>
              </a:pPr>
              <a:t>‹#›</a:t>
            </a:fld>
            <a:endParaRPr lang="en-US" altLang="en-US"/>
          </a:p>
        </p:txBody>
      </p:sp>
    </p:spTree>
    <p:extLst>
      <p:ext uri="{BB962C8B-B14F-4D97-AF65-F5344CB8AC3E}">
        <p14:creationId xmlns:p14="http://schemas.microsoft.com/office/powerpoint/2010/main" val="80890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pPr>
              <a:defRPr/>
            </a:pPr>
            <a:r>
              <a:rPr lang="en-US" altLang="en-US" smtClean="0"/>
              <a:t>14 Nov 2016</a:t>
            </a:r>
            <a:endParaRPr lang="en-US" altLang="en-US"/>
          </a:p>
        </p:txBody>
      </p:sp>
      <p:sp>
        <p:nvSpPr>
          <p:cNvPr id="4" name="Footer Placeholder 4"/>
          <p:cNvSpPr>
            <a:spLocks noGrp="1"/>
          </p:cNvSpPr>
          <p:nvPr>
            <p:ph type="ftr" sz="quarter" idx="15"/>
          </p:nvPr>
        </p:nvSpPr>
        <p:spPr>
          <a:ln/>
        </p:spPr>
        <p:txBody>
          <a:bodyPr/>
          <a:lstStyle>
            <a:lvl1pPr>
              <a:defRPr/>
            </a:lvl1pPr>
          </a:lstStyle>
          <a:p>
            <a:pPr>
              <a:defRPr/>
            </a:pPr>
            <a:r>
              <a:rPr lang="en-US" smtClean="0"/>
              <a:t>Laser Notcher External Review</a:t>
            </a:r>
            <a:endParaRPr lang="en-US" b="1"/>
          </a:p>
        </p:txBody>
      </p:sp>
      <p:sp>
        <p:nvSpPr>
          <p:cNvPr id="5" name="Slide Number Placeholder 5"/>
          <p:cNvSpPr>
            <a:spLocks noGrp="1"/>
          </p:cNvSpPr>
          <p:nvPr>
            <p:ph type="sldNum" sz="quarter" idx="16"/>
          </p:nvPr>
        </p:nvSpPr>
        <p:spPr>
          <a:ln/>
        </p:spPr>
        <p:txBody>
          <a:bodyPr/>
          <a:lstStyle>
            <a:lvl1pPr>
              <a:defRPr/>
            </a:lvl1pPr>
          </a:lstStyle>
          <a:p>
            <a:pPr>
              <a:defRPr/>
            </a:pPr>
            <a:fld id="{43C78E6C-9F15-49E5-849D-03416D9FD0C8}" type="slidenum">
              <a:rPr lang="en-US" altLang="en-US"/>
              <a:pPr>
                <a:defRPr/>
              </a:pPr>
              <a:t>‹#›</a:t>
            </a:fld>
            <a:endParaRPr lang="en-US" altLang="en-US"/>
          </a:p>
        </p:txBody>
      </p:sp>
    </p:spTree>
    <p:extLst>
      <p:ext uri="{BB962C8B-B14F-4D97-AF65-F5344CB8AC3E}">
        <p14:creationId xmlns:p14="http://schemas.microsoft.com/office/powerpoint/2010/main" val="184727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pPr>
              <a:defRPr/>
            </a:pPr>
            <a:r>
              <a:rPr lang="en-US" altLang="en-US" smtClean="0"/>
              <a:t>14 Nov 2016</a:t>
            </a:r>
            <a:endParaRPr lang="en-US" altLang="en-US"/>
          </a:p>
        </p:txBody>
      </p:sp>
      <p:sp>
        <p:nvSpPr>
          <p:cNvPr id="5" name="Footer Placeholder 4"/>
          <p:cNvSpPr>
            <a:spLocks noGrp="1"/>
          </p:cNvSpPr>
          <p:nvPr>
            <p:ph type="ftr" sz="quarter" idx="15"/>
          </p:nvPr>
        </p:nvSpPr>
        <p:spPr>
          <a:ln/>
        </p:spPr>
        <p:txBody>
          <a:bodyPr/>
          <a:lstStyle>
            <a:lvl1pPr>
              <a:defRPr/>
            </a:lvl1pPr>
          </a:lstStyle>
          <a:p>
            <a:pPr>
              <a:defRPr/>
            </a:pPr>
            <a:r>
              <a:rPr lang="en-US" smtClean="0"/>
              <a:t>Laser Notcher External Review</a:t>
            </a:r>
            <a:endParaRPr lang="en-US" b="1"/>
          </a:p>
        </p:txBody>
      </p:sp>
      <p:sp>
        <p:nvSpPr>
          <p:cNvPr id="6" name="Slide Number Placeholder 5"/>
          <p:cNvSpPr>
            <a:spLocks noGrp="1"/>
          </p:cNvSpPr>
          <p:nvPr>
            <p:ph type="sldNum" sz="quarter" idx="16"/>
          </p:nvPr>
        </p:nvSpPr>
        <p:spPr>
          <a:ln/>
        </p:spPr>
        <p:txBody>
          <a:bodyPr/>
          <a:lstStyle>
            <a:lvl1pPr>
              <a:defRPr/>
            </a:lvl1pPr>
          </a:lstStyle>
          <a:p>
            <a:pPr>
              <a:defRPr/>
            </a:pPr>
            <a:fld id="{51FCEEA0-0676-4D12-B4C2-CD700AE1CD3A}" type="slidenum">
              <a:rPr lang="en-US" altLang="en-US"/>
              <a:pPr>
                <a:defRPr/>
              </a:pPr>
              <a:t>‹#›</a:t>
            </a:fld>
            <a:endParaRPr lang="en-US" altLang="en-US"/>
          </a:p>
        </p:txBody>
      </p:sp>
    </p:spTree>
    <p:extLst>
      <p:ext uri="{BB962C8B-B14F-4D97-AF65-F5344CB8AC3E}">
        <p14:creationId xmlns:p14="http://schemas.microsoft.com/office/powerpoint/2010/main" val="261104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r>
              <a:rPr lang="en-US" altLang="en-US" smtClean="0"/>
              <a:t>14 Nov 2016</a:t>
            </a: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r>
              <a:rPr lang="en-US" smtClean="0"/>
              <a:t>Laser Notcher External Review</a:t>
            </a:r>
            <a:endParaRPr lang="en-US" b="1"/>
          </a:p>
        </p:txBody>
      </p:sp>
      <p:sp>
        <p:nvSpPr>
          <p:cNvPr id="8" name="Slide Number Placeholder 5"/>
          <p:cNvSpPr>
            <a:spLocks noGrp="1"/>
          </p:cNvSpPr>
          <p:nvPr>
            <p:ph type="sldNum" sz="quarter" idx="12"/>
          </p:nvPr>
        </p:nvSpPr>
        <p:spPr>
          <a:ln/>
        </p:spPr>
        <p:txBody>
          <a:bodyPr/>
          <a:lstStyle>
            <a:lvl1pPr>
              <a:defRPr/>
            </a:lvl1pPr>
          </a:lstStyle>
          <a:p>
            <a:pPr>
              <a:defRPr/>
            </a:pPr>
            <a:fld id="{711F1BB1-4B90-49AD-A740-CEFD4AF17ECB}" type="slidenum">
              <a:rPr lang="en-US" altLang="en-US"/>
              <a:pPr>
                <a:defRPr/>
              </a:pPr>
              <a:t>‹#›</a:t>
            </a:fld>
            <a:endParaRPr lang="en-US" altLang="en-US"/>
          </a:p>
        </p:txBody>
      </p:sp>
    </p:spTree>
    <p:extLst>
      <p:ext uri="{BB962C8B-B14F-4D97-AF65-F5344CB8AC3E}">
        <p14:creationId xmlns:p14="http://schemas.microsoft.com/office/powerpoint/2010/main" val="376383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ln/>
        </p:spPr>
        <p:txBody>
          <a:bodyPr/>
          <a:lstStyle>
            <a:lvl1pPr>
              <a:defRPr/>
            </a:lvl1pPr>
          </a:lstStyle>
          <a:p>
            <a:pPr>
              <a:defRPr/>
            </a:pPr>
            <a:r>
              <a:rPr lang="en-US" altLang="en-US" smtClean="0"/>
              <a:t>14 Nov 2016</a:t>
            </a:r>
            <a:endParaRPr lang="en-US" altLang="en-US"/>
          </a:p>
        </p:txBody>
      </p:sp>
      <p:sp>
        <p:nvSpPr>
          <p:cNvPr id="11" name="Footer Placeholder 4"/>
          <p:cNvSpPr>
            <a:spLocks noGrp="1"/>
          </p:cNvSpPr>
          <p:nvPr>
            <p:ph type="ftr" sz="quarter" idx="21"/>
          </p:nvPr>
        </p:nvSpPr>
        <p:spPr>
          <a:ln/>
        </p:spPr>
        <p:txBody>
          <a:bodyPr/>
          <a:lstStyle>
            <a:lvl1pPr>
              <a:defRPr/>
            </a:lvl1pPr>
          </a:lstStyle>
          <a:p>
            <a:pPr>
              <a:defRPr/>
            </a:pPr>
            <a:r>
              <a:rPr lang="en-US" smtClean="0"/>
              <a:t>Laser Notcher External Review</a:t>
            </a:r>
            <a:endParaRPr lang="en-US" b="1"/>
          </a:p>
        </p:txBody>
      </p:sp>
      <p:sp>
        <p:nvSpPr>
          <p:cNvPr id="12" name="Slide Number Placeholder 5"/>
          <p:cNvSpPr>
            <a:spLocks noGrp="1"/>
          </p:cNvSpPr>
          <p:nvPr>
            <p:ph type="sldNum" sz="quarter" idx="22"/>
          </p:nvPr>
        </p:nvSpPr>
        <p:spPr>
          <a:ln/>
        </p:spPr>
        <p:txBody>
          <a:bodyPr/>
          <a:lstStyle>
            <a:lvl1pPr>
              <a:defRPr/>
            </a:lvl1pPr>
          </a:lstStyle>
          <a:p>
            <a:pPr>
              <a:defRPr/>
            </a:pPr>
            <a:fld id="{1D5D4941-45B9-4B94-BF3A-1EC49849D310}" type="slidenum">
              <a:rPr lang="en-US" altLang="en-US"/>
              <a:pPr>
                <a:defRPr/>
              </a:pPr>
              <a:t>‹#›</a:t>
            </a:fld>
            <a:endParaRPr lang="en-US" altLang="en-US"/>
          </a:p>
        </p:txBody>
      </p:sp>
    </p:spTree>
    <p:extLst>
      <p:ext uri="{BB962C8B-B14F-4D97-AF65-F5344CB8AC3E}">
        <p14:creationId xmlns:p14="http://schemas.microsoft.com/office/powerpoint/2010/main" val="3289300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eaLnBrk="1" hangingPunct="1">
              <a:defRPr sz="900" smtClean="0">
                <a:solidFill>
                  <a:srgbClr val="004C97"/>
                </a:solidFill>
                <a:latin typeface="Helvetica" pitchFamily="124" charset="0"/>
              </a:defRPr>
            </a:lvl1pPr>
          </a:lstStyle>
          <a:p>
            <a:pPr>
              <a:defRPr/>
            </a:pPr>
            <a:r>
              <a:rPr lang="en-US" altLang="en-US" smtClean="0"/>
              <a:t>14 Nov 2016</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eaLnBrk="1" hangingPunct="1">
              <a:defRPr sz="900">
                <a:solidFill>
                  <a:srgbClr val="004C97"/>
                </a:solidFill>
                <a:latin typeface="Helvetica"/>
                <a:ea typeface="ＭＳ Ｐゴシック" charset="0"/>
                <a:cs typeface="ＭＳ Ｐゴシック" charset="0"/>
              </a:defRPr>
            </a:lvl1pPr>
          </a:lstStyle>
          <a:p>
            <a:pPr>
              <a:defRPr/>
            </a:pPr>
            <a:r>
              <a:rPr lang="en-US" smtClean="0"/>
              <a:t>Laser Notcher External Review</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eaLnBrk="1" hangingPunct="1">
              <a:defRPr sz="900">
                <a:solidFill>
                  <a:srgbClr val="004C97"/>
                </a:solidFill>
                <a:latin typeface="Helvetica" pitchFamily="124" charset="0"/>
              </a:defRPr>
            </a:lvl1pPr>
          </a:lstStyle>
          <a:p>
            <a:pPr>
              <a:defRPr/>
            </a:pPr>
            <a:fld id="{BE2EC517-0E79-4ADC-91D4-D94C9F939DE9}" type="slidenum">
              <a:rPr lang="en-US" altLang="en-US"/>
              <a:pPr>
                <a:defRPr/>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8" r:id="rId1"/>
    <p:sldLayoutId id="2147484109" r:id="rId2"/>
    <p:sldLayoutId id="2147484101" r:id="rId3"/>
    <p:sldLayoutId id="2147484102" r:id="rId4"/>
    <p:sldLayoutId id="2147484103"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algn="r" defTabSz="914400" eaLnBrk="1" hangingPunct="1">
              <a:defRPr sz="900" smtClean="0">
                <a:solidFill>
                  <a:srgbClr val="004C97"/>
                </a:solidFill>
                <a:latin typeface="Helvetica" pitchFamily="124" charset="0"/>
              </a:defRPr>
            </a:lvl1pPr>
          </a:lstStyle>
          <a:p>
            <a:pPr>
              <a:defRPr/>
            </a:pPr>
            <a:r>
              <a:rPr lang="en-US" altLang="en-US" smtClean="0"/>
              <a:t>14 Nov 2016</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charset="0"/>
                <a:ea typeface="ＭＳ Ｐゴシック" charset="0"/>
                <a:cs typeface="ＭＳ Ｐゴシック" charset="0"/>
              </a:defRPr>
            </a:lvl1pPr>
          </a:lstStyle>
          <a:p>
            <a:pPr>
              <a:defRPr/>
            </a:pPr>
            <a:r>
              <a:rPr lang="en-US" smtClean="0"/>
              <a:t>Laser Notcher External Review</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pitchFamily="124" charset="0"/>
              </a:defRPr>
            </a:lvl1pPr>
          </a:lstStyle>
          <a:p>
            <a:pPr>
              <a:defRPr/>
            </a:pPr>
            <a:fld id="{E8ECF250-2D3B-4E2F-997C-8D255E14B5A0}" type="slidenum">
              <a:rPr lang="en-US" altLang="en-US"/>
              <a:pPr>
                <a:defRPr/>
              </a:pPr>
              <a:t>‹#›</a:t>
            </a:fld>
            <a:endParaRPr lang="en-US" altLang="en-US"/>
          </a:p>
        </p:txBody>
      </p:sp>
      <p:pic>
        <p:nvPicPr>
          <p:cNvPr id="205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2.png"/><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GIF"/></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hyperlink" Target="https://www.newport.com/medias/sys_master/images/images/ha8/h31/8797399941150/2002-Bessel-Function-600w.gi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806450" y="2684462"/>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smtClean="0">
                <a:latin typeface="Helvetica" panose="020B0604020202020204" pitchFamily="34" charset="0"/>
              </a:rPr>
              <a:t>July Commissioning of the Laser Notcher and Shutdown Plans</a:t>
            </a:r>
          </a:p>
        </p:txBody>
      </p:sp>
      <p:sp>
        <p:nvSpPr>
          <p:cNvPr id="7171" name="Text Placeholder 2"/>
          <p:cNvSpPr>
            <a:spLocks noGrp="1"/>
          </p:cNvSpPr>
          <p:nvPr>
            <p:ph type="body" sz="quarter" idx="10"/>
          </p:nvPr>
        </p:nvSpPr>
        <p:spPr bwMode="auto">
          <a:xfrm>
            <a:off x="806450" y="4129087"/>
            <a:ext cx="7526338" cy="25944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GB" dirty="0"/>
              <a:t>David E. </a:t>
            </a:r>
            <a:r>
              <a:rPr lang="en-GB" dirty="0" smtClean="0"/>
              <a:t>Johnson, </a:t>
            </a:r>
            <a:r>
              <a:rPr lang="en-GB" dirty="0"/>
              <a:t>Todd Johnson, Kevin </a:t>
            </a:r>
            <a:r>
              <a:rPr lang="en-GB" dirty="0" smtClean="0"/>
              <a:t>Duel</a:t>
            </a:r>
            <a:r>
              <a:rPr lang="en-GB" dirty="0"/>
              <a:t>, </a:t>
            </a:r>
            <a:r>
              <a:rPr lang="en-GB" dirty="0" smtClean="0"/>
              <a:t>David Slimmer</a:t>
            </a:r>
            <a:endParaRPr lang="en-US" altLang="en-US" dirty="0" smtClean="0">
              <a:latin typeface="Helvetica" panose="020B0604020202020204" pitchFamily="34" charset="0"/>
            </a:endParaRPr>
          </a:p>
          <a:p>
            <a:pPr algn="ctr" eaLnBrk="1" hangingPunct="1"/>
            <a:endParaRPr lang="en-US" altLang="en-US" dirty="0" smtClean="0">
              <a:latin typeface="Helvetica" panose="020B0604020202020204" pitchFamily="34" charset="0"/>
            </a:endParaRPr>
          </a:p>
          <a:p>
            <a:pPr algn="ctr" eaLnBrk="1" hangingPunct="1"/>
            <a:endParaRPr lang="en-US" altLang="en-US" dirty="0">
              <a:latin typeface="Helvetica" panose="020B0604020202020204" pitchFamily="34" charset="0"/>
            </a:endParaRPr>
          </a:p>
          <a:p>
            <a:pPr algn="ctr" eaLnBrk="1" hangingPunct="1"/>
            <a:r>
              <a:rPr lang="en-US" altLang="en-US" dirty="0" smtClean="0">
                <a:latin typeface="Helvetica" panose="020B0604020202020204" pitchFamily="34" charset="0"/>
              </a:rPr>
              <a:t>Laser Notcher External Review</a:t>
            </a:r>
          </a:p>
          <a:p>
            <a:pPr algn="ctr" eaLnBrk="1" hangingPunct="1"/>
            <a:r>
              <a:rPr lang="en-US" altLang="en-US" dirty="0" smtClean="0">
                <a:latin typeface="Helvetica" panose="020B0604020202020204" pitchFamily="34" charset="0"/>
              </a:rPr>
              <a:t>14-15 November 2016</a:t>
            </a:r>
          </a:p>
          <a:p>
            <a:pPr algn="ctr" eaLnBrk="1" hangingPunct="1"/>
            <a:endParaRPr lang="en-US" altLang="en-US" dirty="0" smtClean="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686800" cy="485427"/>
          </a:xfrm>
        </p:spPr>
        <p:txBody>
          <a:bodyPr/>
          <a:lstStyle/>
          <a:p>
            <a:pPr algn="ctr"/>
            <a:r>
              <a:rPr lang="en-US" dirty="0" smtClean="0"/>
              <a:t>Notches in Booster (2)</a:t>
            </a:r>
            <a:endParaRPr lang="en-US" dirty="0"/>
          </a:p>
        </p:txBody>
      </p:sp>
      <p:sp>
        <p:nvSpPr>
          <p:cNvPr id="3" name="Content Placeholder 2"/>
          <p:cNvSpPr>
            <a:spLocks noGrp="1"/>
          </p:cNvSpPr>
          <p:nvPr>
            <p:ph idx="1"/>
          </p:nvPr>
        </p:nvSpPr>
        <p:spPr>
          <a:xfrm>
            <a:off x="361593" y="3202868"/>
            <a:ext cx="3604502" cy="2355640"/>
          </a:xfrm>
        </p:spPr>
        <p:txBody>
          <a:bodyPr/>
          <a:lstStyle/>
          <a:p>
            <a:r>
              <a:rPr lang="en-US" sz="1050" dirty="0"/>
              <a:t>Simulations from Chandra Bhat for 14 turn beam injection with Laser Notch formed in Linac and at end of capture. </a:t>
            </a:r>
          </a:p>
          <a:p>
            <a:pPr lvl="1"/>
            <a:r>
              <a:rPr lang="en-US" sz="900" dirty="0"/>
              <a:t>Want three 38MHz bucket notch.</a:t>
            </a:r>
          </a:p>
          <a:p>
            <a:pPr lvl="1"/>
            <a:r>
              <a:rPr lang="en-US" sz="900" dirty="0"/>
              <a:t>Notch centered on central bucket</a:t>
            </a:r>
          </a:p>
          <a:p>
            <a:pPr lvl="1"/>
            <a:r>
              <a:rPr lang="en-US" sz="900" dirty="0"/>
              <a:t>Capture starts a few (?) turns before end of injection</a:t>
            </a:r>
          </a:p>
          <a:p>
            <a:r>
              <a:rPr lang="en-US" sz="1050" dirty="0"/>
              <a:t>Top left: notch depth 70% in linac beam- not much change at end of capture (similar to current measurements)</a:t>
            </a:r>
          </a:p>
          <a:p>
            <a:r>
              <a:rPr lang="en-US" sz="1050" dirty="0"/>
              <a:t>Top right: 60ns notch in Linac 10% leak into satellite bunches</a:t>
            </a:r>
          </a:p>
          <a:p>
            <a:r>
              <a:rPr lang="en-US" sz="1050" dirty="0"/>
              <a:t>Bottom right: 80 ns notch in Linac (16 -200 MHz linac bunches)~ 3% leak into satellite bunches</a:t>
            </a:r>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10</a:t>
            </a:fld>
            <a:endParaRPr lang="en-US" altLang="en-US"/>
          </a:p>
        </p:txBody>
      </p:sp>
      <p:pic>
        <p:nvPicPr>
          <p:cNvPr id="14" name="Picture 13"/>
          <p:cNvPicPr>
            <a:picLocks noChangeAspect="1"/>
          </p:cNvPicPr>
          <p:nvPr/>
        </p:nvPicPr>
        <p:blipFill>
          <a:blip r:embed="rId3"/>
          <a:stretch>
            <a:fillRect/>
          </a:stretch>
        </p:blipFill>
        <p:spPr>
          <a:xfrm>
            <a:off x="4948747" y="3148818"/>
            <a:ext cx="3441206" cy="2238889"/>
          </a:xfrm>
          <a:prstGeom prst="rect">
            <a:avLst/>
          </a:prstGeom>
        </p:spPr>
      </p:pic>
      <p:sp>
        <p:nvSpPr>
          <p:cNvPr id="15" name="TextBox 14"/>
          <p:cNvSpPr txBox="1"/>
          <p:nvPr/>
        </p:nvSpPr>
        <p:spPr>
          <a:xfrm>
            <a:off x="266700" y="5422232"/>
            <a:ext cx="8364790" cy="646331"/>
          </a:xfrm>
          <a:prstGeom prst="rect">
            <a:avLst/>
          </a:prstGeom>
          <a:noFill/>
        </p:spPr>
        <p:txBody>
          <a:bodyPr wrap="none" rtlCol="0">
            <a:spAutoFit/>
          </a:bodyPr>
          <a:lstStyle/>
          <a:p>
            <a:pPr marL="214313" indent="-214313">
              <a:buFont typeface="Wingdings" panose="05000000000000000000" pitchFamily="2" charset="2"/>
              <a:buChar char="Ø"/>
            </a:pPr>
            <a:r>
              <a:rPr lang="en-US" sz="1800" dirty="0">
                <a:solidFill>
                  <a:srgbClr val="FF0000"/>
                </a:solidFill>
              </a:rPr>
              <a:t>Results are encouraging- additional effort is needed to Keep notches clean in </a:t>
            </a:r>
            <a:r>
              <a:rPr lang="en-US" sz="1800" dirty="0" smtClean="0">
                <a:solidFill>
                  <a:srgbClr val="FF0000"/>
                </a:solidFill>
              </a:rPr>
              <a:t>Booster</a:t>
            </a:r>
          </a:p>
          <a:p>
            <a:pPr marL="214313" indent="-214313">
              <a:buFont typeface="Wingdings" panose="05000000000000000000" pitchFamily="2" charset="2"/>
              <a:buChar char="Ø"/>
            </a:pPr>
            <a:r>
              <a:rPr lang="en-US" sz="1800" dirty="0" smtClean="0">
                <a:solidFill>
                  <a:srgbClr val="FF0000"/>
                </a:solidFill>
              </a:rPr>
              <a:t>Plan: start capture 1-2 turns before the end of injection</a:t>
            </a:r>
            <a:endParaRPr lang="en-US" sz="1800" dirty="0">
              <a:solidFill>
                <a:srgbClr val="FF0000"/>
              </a:solidFill>
            </a:endParaRPr>
          </a:p>
        </p:txBody>
      </p:sp>
      <p:pic>
        <p:nvPicPr>
          <p:cNvPr id="29" name="Picture 28"/>
          <p:cNvPicPr>
            <a:picLocks noChangeAspect="1"/>
          </p:cNvPicPr>
          <p:nvPr/>
        </p:nvPicPr>
        <p:blipFill>
          <a:blip r:embed="rId4"/>
          <a:stretch>
            <a:fillRect/>
          </a:stretch>
        </p:blipFill>
        <p:spPr>
          <a:xfrm>
            <a:off x="4898974" y="1017966"/>
            <a:ext cx="3317994" cy="2045757"/>
          </a:xfrm>
          <a:prstGeom prst="rect">
            <a:avLst/>
          </a:prstGeom>
        </p:spPr>
      </p:pic>
      <p:pic>
        <p:nvPicPr>
          <p:cNvPr id="31" name="Picture 30"/>
          <p:cNvPicPr>
            <a:picLocks noChangeAspect="1"/>
          </p:cNvPicPr>
          <p:nvPr/>
        </p:nvPicPr>
        <p:blipFill>
          <a:blip r:embed="rId5"/>
          <a:stretch>
            <a:fillRect/>
          </a:stretch>
        </p:blipFill>
        <p:spPr>
          <a:xfrm>
            <a:off x="473993" y="1075765"/>
            <a:ext cx="3379702" cy="2127103"/>
          </a:xfrm>
          <a:prstGeom prst="rect">
            <a:avLst/>
          </a:prstGeom>
        </p:spPr>
      </p:pic>
    </p:spTree>
    <p:extLst>
      <p:ext uri="{BB962C8B-B14F-4D97-AF65-F5344CB8AC3E}">
        <p14:creationId xmlns:p14="http://schemas.microsoft.com/office/powerpoint/2010/main" val="2971990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Loss Budget for July Commissioning</a:t>
            </a:r>
            <a:endParaRPr lang="en-US" dirty="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11</a:t>
            </a:fld>
            <a:endParaRPr lang="en-US" altLang="en-US"/>
          </a:p>
        </p:txBody>
      </p:sp>
      <p:pic>
        <p:nvPicPr>
          <p:cNvPr id="8" name="Picture 7"/>
          <p:cNvPicPr>
            <a:picLocks noChangeAspect="1"/>
          </p:cNvPicPr>
          <p:nvPr/>
        </p:nvPicPr>
        <p:blipFill>
          <a:blip r:embed="rId2"/>
          <a:stretch>
            <a:fillRect/>
          </a:stretch>
        </p:blipFill>
        <p:spPr>
          <a:xfrm>
            <a:off x="1101055" y="919100"/>
            <a:ext cx="7018089" cy="5096000"/>
          </a:xfrm>
          <a:prstGeom prst="rect">
            <a:avLst/>
          </a:prstGeom>
        </p:spPr>
      </p:pic>
    </p:spTree>
    <p:extLst>
      <p:ext uri="{BB962C8B-B14F-4D97-AF65-F5344CB8AC3E}">
        <p14:creationId xmlns:p14="http://schemas.microsoft.com/office/powerpoint/2010/main" val="4059428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681" y="83528"/>
            <a:ext cx="7886700" cy="503853"/>
          </a:xfrm>
        </p:spPr>
        <p:txBody>
          <a:bodyPr>
            <a:normAutofit/>
          </a:bodyPr>
          <a:lstStyle/>
          <a:p>
            <a:pPr algn="ctr"/>
            <a:r>
              <a:rPr lang="en-US" dirty="0" smtClean="0"/>
              <a:t>Conclusions/Take Away</a:t>
            </a:r>
            <a:endParaRPr lang="en-US" dirty="0"/>
          </a:p>
        </p:txBody>
      </p:sp>
      <p:sp>
        <p:nvSpPr>
          <p:cNvPr id="3" name="Content Placeholder 2"/>
          <p:cNvSpPr>
            <a:spLocks noGrp="1"/>
          </p:cNvSpPr>
          <p:nvPr>
            <p:ph idx="1"/>
          </p:nvPr>
        </p:nvSpPr>
        <p:spPr>
          <a:xfrm>
            <a:off x="435758" y="1054220"/>
            <a:ext cx="7886700" cy="4369108"/>
          </a:xfrm>
        </p:spPr>
        <p:txBody>
          <a:bodyPr>
            <a:normAutofit fontScale="70000" lnSpcReduction="20000"/>
          </a:bodyPr>
          <a:lstStyle/>
          <a:p>
            <a:r>
              <a:rPr lang="en-US" dirty="0" smtClean="0"/>
              <a:t>We successfully demonstrated “for the first time anywhere” the ability to neutralize multiple sections (at the Booster revolution period) of a 200 MHz H- ion bunch structure out of the RFQ utilizing a burst mode fiber/solid state MOPA laser system combined with an optical zig-zag interaction cavity.</a:t>
            </a:r>
          </a:p>
          <a:p>
            <a:r>
              <a:rPr lang="en-US" dirty="0" smtClean="0"/>
              <a:t>Although the laser system was not at design intensity (0.5 </a:t>
            </a:r>
            <a:r>
              <a:rPr lang="en-US" dirty="0" err="1" smtClean="0"/>
              <a:t>mJ</a:t>
            </a:r>
            <a:r>
              <a:rPr lang="en-US" dirty="0" smtClean="0"/>
              <a:t>/pulse) we demonstrated ~70% neutralization in the Linac pulse train.</a:t>
            </a:r>
          </a:p>
          <a:p>
            <a:r>
              <a:rPr lang="en-US" dirty="0" smtClean="0"/>
              <a:t>The fiber and free space amplifiers worked as expected at the time.</a:t>
            </a:r>
          </a:p>
          <a:p>
            <a:r>
              <a:rPr lang="en-US" dirty="0" smtClean="0"/>
              <a:t>We learned a great deal about operation of the laser system in the Linac environment and developed a good list of modifications and improvements.</a:t>
            </a:r>
          </a:p>
          <a:p>
            <a:r>
              <a:rPr lang="en-US" dirty="0" smtClean="0"/>
              <a:t>We have a lot of work to accomplish during the shutdown and could use additional manpower to accomplish the tasks at hand.</a:t>
            </a:r>
          </a:p>
          <a:p>
            <a:r>
              <a:rPr lang="en-US" dirty="0" smtClean="0"/>
              <a:t>We need to have a better scope to aid in commissioning</a:t>
            </a:r>
          </a:p>
          <a:p>
            <a:r>
              <a:rPr lang="en-US" dirty="0" smtClean="0"/>
              <a:t>Although we saw survival of the notch </a:t>
            </a:r>
            <a:r>
              <a:rPr lang="en-US" dirty="0" err="1" smtClean="0"/>
              <a:t>ms</a:t>
            </a:r>
            <a:r>
              <a:rPr lang="en-US" dirty="0" smtClean="0"/>
              <a:t> after injection, it is clear that we need to address the survival of the notch in Booster when we turn back on… but, </a:t>
            </a:r>
            <a:r>
              <a:rPr lang="en-US" u="sng" dirty="0" smtClean="0"/>
              <a:t>we think we know how to accomplish the survival of the notch</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12</a:t>
            </a:fld>
            <a:endParaRPr lang="en-US" altLang="en-US"/>
          </a:p>
        </p:txBody>
      </p:sp>
    </p:spTree>
    <p:extLst>
      <p:ext uri="{BB962C8B-B14F-4D97-AF65-F5344CB8AC3E}">
        <p14:creationId xmlns:p14="http://schemas.microsoft.com/office/powerpoint/2010/main" val="3108383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4"/>
            <a:ext cx="8686800" cy="641739"/>
          </a:xfrm>
        </p:spPr>
        <p:txBody>
          <a:bodyPr/>
          <a:lstStyle/>
          <a:p>
            <a:pPr algn="ctr"/>
            <a:r>
              <a:rPr lang="en-US" dirty="0" smtClean="0"/>
              <a:t>Shutdown Plans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000" dirty="0" smtClean="0"/>
              <a:t>Improve alignment capability and steering into cavity (need to see bounces in cavity)</a:t>
            </a:r>
          </a:p>
          <a:p>
            <a:pPr lvl="1">
              <a:buFont typeface="Wingdings" panose="05000000000000000000" pitchFamily="2" charset="2"/>
              <a:buChar char="Ø"/>
            </a:pPr>
            <a:r>
              <a:rPr lang="en-US" sz="2000" dirty="0"/>
              <a:t>Build new vacuum flange and cavity to monitor laser bounces inside cavity. (need to assemble, align and test video camera)</a:t>
            </a:r>
          </a:p>
          <a:p>
            <a:pPr lvl="1">
              <a:buFont typeface="Wingdings" panose="05000000000000000000" pitchFamily="2" charset="2"/>
              <a:buChar char="Ø"/>
            </a:pPr>
            <a:r>
              <a:rPr lang="en-US" sz="2000" dirty="0" smtClean="0"/>
              <a:t>Build </a:t>
            </a:r>
            <a:r>
              <a:rPr lang="en-US" sz="2000" dirty="0" smtClean="0"/>
              <a:t>new alignment tool</a:t>
            </a:r>
          </a:p>
          <a:p>
            <a:pPr>
              <a:buFont typeface="Wingdings" panose="05000000000000000000" pitchFamily="2" charset="2"/>
              <a:buChar char="Ø"/>
            </a:pPr>
            <a:r>
              <a:rPr lang="en-US" sz="2000" dirty="0" smtClean="0"/>
              <a:t>Cure </a:t>
            </a:r>
            <a:r>
              <a:rPr lang="en-US" sz="2000" dirty="0" smtClean="0"/>
              <a:t>instability seen in the Grumman modules</a:t>
            </a:r>
          </a:p>
          <a:p>
            <a:pPr>
              <a:buFont typeface="Wingdings" panose="05000000000000000000" pitchFamily="2" charset="2"/>
              <a:buChar char="Ø"/>
            </a:pPr>
            <a:r>
              <a:rPr lang="en-US" sz="2000" dirty="0" smtClean="0"/>
              <a:t>Replace output isolator on PriTel 2W amplifier  </a:t>
            </a:r>
          </a:p>
          <a:p>
            <a:pPr>
              <a:buFont typeface="Wingdings" panose="05000000000000000000" pitchFamily="2" charset="2"/>
              <a:buChar char="Ø"/>
            </a:pPr>
            <a:r>
              <a:rPr lang="en-US" sz="2000" dirty="0" smtClean="0"/>
              <a:t>Add reverse power tap to Optical Engines Amplifier</a:t>
            </a:r>
          </a:p>
          <a:p>
            <a:pPr>
              <a:buFont typeface="Wingdings" panose="05000000000000000000" pitchFamily="2" charset="2"/>
              <a:buChar char="Ø"/>
            </a:pPr>
            <a:r>
              <a:rPr lang="en-US" sz="2000" dirty="0" smtClean="0"/>
              <a:t>Add </a:t>
            </a:r>
            <a:r>
              <a:rPr lang="en-US" sz="2000" dirty="0" err="1" smtClean="0"/>
              <a:t>Pockels</a:t>
            </a:r>
            <a:r>
              <a:rPr lang="en-US" sz="2000" dirty="0" smtClean="0"/>
              <a:t> cell in front of free space amplifier module</a:t>
            </a:r>
          </a:p>
          <a:p>
            <a:r>
              <a:rPr lang="en-US" sz="2000" dirty="0" smtClean="0"/>
              <a:t>Finish Photodiode monitor unit</a:t>
            </a:r>
          </a:p>
          <a:p>
            <a:r>
              <a:rPr lang="en-US" sz="2000" dirty="0" smtClean="0"/>
              <a:t>Finish integrating spheres</a:t>
            </a:r>
          </a:p>
          <a:p>
            <a:pPr>
              <a:buFont typeface="Wingdings" panose="05000000000000000000" pitchFamily="2" charset="2"/>
              <a:buChar char="ü"/>
            </a:pPr>
            <a:r>
              <a:rPr lang="en-US" sz="2000" dirty="0" smtClean="0"/>
              <a:t>Replace consumer USB hub with industrial unit</a:t>
            </a:r>
          </a:p>
          <a:p>
            <a:pPr>
              <a:buFont typeface="Wingdings" panose="05000000000000000000" pitchFamily="2" charset="2"/>
              <a:buChar char="ü"/>
            </a:pPr>
            <a:r>
              <a:rPr lang="en-US" sz="2000" dirty="0" smtClean="0"/>
              <a:t>Install front door to electronics rack with provision for cooling</a:t>
            </a:r>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13</a:t>
            </a:fld>
            <a:endParaRPr lang="en-US" altLang="en-US"/>
          </a:p>
        </p:txBody>
      </p:sp>
    </p:spTree>
    <p:extLst>
      <p:ext uri="{BB962C8B-B14F-4D97-AF65-F5344CB8AC3E}">
        <p14:creationId xmlns:p14="http://schemas.microsoft.com/office/powerpoint/2010/main" val="131048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Optical Cavity </a:t>
            </a:r>
            <a:endParaRPr lang="en-US" dirty="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14</a:t>
            </a:fld>
            <a:endParaRPr lang="en-US" altLang="en-US"/>
          </a:p>
        </p:txBody>
      </p:sp>
      <p:grpSp>
        <p:nvGrpSpPr>
          <p:cNvPr id="15" name="Group 14"/>
          <p:cNvGrpSpPr/>
          <p:nvPr/>
        </p:nvGrpSpPr>
        <p:grpSpPr>
          <a:xfrm>
            <a:off x="1320470" y="1601261"/>
            <a:ext cx="6461256" cy="3680128"/>
            <a:chOff x="236626" y="992013"/>
            <a:chExt cx="8615008" cy="4906837"/>
          </a:xfrm>
        </p:grpSpPr>
        <p:pic>
          <p:nvPicPr>
            <p:cNvPr id="9" name="Picture 8"/>
            <p:cNvPicPr>
              <a:picLocks noChangeAspect="1"/>
            </p:cNvPicPr>
            <p:nvPr/>
          </p:nvPicPr>
          <p:blipFill>
            <a:blip r:embed="rId3"/>
            <a:stretch>
              <a:fillRect/>
            </a:stretch>
          </p:blipFill>
          <p:spPr>
            <a:xfrm>
              <a:off x="236626" y="1228315"/>
              <a:ext cx="8615008" cy="4670535"/>
            </a:xfrm>
            <a:prstGeom prst="rect">
              <a:avLst/>
            </a:prstGeom>
          </p:spPr>
        </p:pic>
        <p:pic>
          <p:nvPicPr>
            <p:cNvPr id="11" name="Picture 10"/>
            <p:cNvPicPr>
              <a:picLocks noChangeAspect="1"/>
            </p:cNvPicPr>
            <p:nvPr/>
          </p:nvPicPr>
          <p:blipFill rotWithShape="1">
            <a:blip r:embed="rId4"/>
            <a:srcRect l="32359" t="22838"/>
            <a:stretch/>
          </p:blipFill>
          <p:spPr>
            <a:xfrm rot="5400000">
              <a:off x="306628" y="1374124"/>
              <a:ext cx="1300220" cy="1008602"/>
            </a:xfrm>
            <a:prstGeom prst="rect">
              <a:avLst/>
            </a:prstGeom>
          </p:spPr>
        </p:pic>
        <p:pic>
          <p:nvPicPr>
            <p:cNvPr id="10" name="Picture 9"/>
            <p:cNvPicPr>
              <a:picLocks noChangeAspect="1"/>
            </p:cNvPicPr>
            <p:nvPr/>
          </p:nvPicPr>
          <p:blipFill rotWithShape="1">
            <a:blip r:embed="rId5"/>
            <a:srcRect l="33536" t="22491"/>
            <a:stretch/>
          </p:blipFill>
          <p:spPr>
            <a:xfrm rot="5400000">
              <a:off x="5586030" y="1142621"/>
              <a:ext cx="1430889" cy="1129674"/>
            </a:xfrm>
            <a:prstGeom prst="rect">
              <a:avLst/>
            </a:prstGeom>
          </p:spPr>
        </p:pic>
      </p:grpSp>
      <p:pic>
        <p:nvPicPr>
          <p:cNvPr id="16" name="Content Placeholder 3"/>
          <p:cNvPicPr>
            <a:picLocks noGrp="1" noChangeAspect="1"/>
          </p:cNvPicPr>
          <p:nvPr>
            <p:ph idx="1"/>
          </p:nvPr>
        </p:nvPicPr>
        <p:blipFill rotWithShape="1">
          <a:blip r:embed="rId6">
            <a:extLst>
              <a:ext uri="{28A0092B-C50C-407E-A947-70E740481C1C}">
                <a14:useLocalDpi xmlns:a14="http://schemas.microsoft.com/office/drawing/2010/main" val="0"/>
              </a:ext>
            </a:extLst>
          </a:blip>
          <a:srcRect l="18829" r="23187" b="52548"/>
          <a:stretch/>
        </p:blipFill>
        <p:spPr>
          <a:xfrm>
            <a:off x="1320470" y="1573495"/>
            <a:ext cx="6639444" cy="3989315"/>
          </a:xfrm>
        </p:spPr>
      </p:pic>
      <p:pic>
        <p:nvPicPr>
          <p:cNvPr id="7" name="Picture 6"/>
          <p:cNvPicPr>
            <a:picLocks noChangeAspect="1"/>
          </p:cNvPicPr>
          <p:nvPr/>
        </p:nvPicPr>
        <p:blipFill>
          <a:blip r:embed="rId7"/>
          <a:stretch>
            <a:fillRect/>
          </a:stretch>
        </p:blipFill>
        <p:spPr>
          <a:xfrm>
            <a:off x="1297717" y="1535280"/>
            <a:ext cx="6605717" cy="3989315"/>
          </a:xfrm>
          <a:prstGeom prst="rect">
            <a:avLst/>
          </a:prstGeom>
        </p:spPr>
      </p:pic>
    </p:spTree>
    <p:extLst>
      <p:ext uri="{BB962C8B-B14F-4D97-AF65-F5344CB8AC3E}">
        <p14:creationId xmlns:p14="http://schemas.microsoft.com/office/powerpoint/2010/main" val="357567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Alternate to phosphor card on a stick</a:t>
            </a:r>
            <a:endParaRPr lang="en-US" dirty="0"/>
          </a:p>
        </p:txBody>
      </p:sp>
      <p:sp>
        <p:nvSpPr>
          <p:cNvPr id="3" name="Content Placeholder 2"/>
          <p:cNvSpPr>
            <a:spLocks noGrp="1"/>
          </p:cNvSpPr>
          <p:nvPr>
            <p:ph idx="1"/>
          </p:nvPr>
        </p:nvSpPr>
        <p:spPr>
          <a:xfrm>
            <a:off x="242887" y="4799214"/>
            <a:ext cx="8672513" cy="1275858"/>
          </a:xfrm>
        </p:spPr>
        <p:txBody>
          <a:bodyPr/>
          <a:lstStyle/>
          <a:p>
            <a:r>
              <a:rPr lang="en-US" sz="1800" dirty="0" smtClean="0"/>
              <a:t>Use a </a:t>
            </a:r>
            <a:r>
              <a:rPr lang="en-US" sz="1800" dirty="0" err="1" smtClean="0"/>
              <a:t>greenTEG</a:t>
            </a:r>
            <a:r>
              <a:rPr lang="en-US" sz="1800" dirty="0" smtClean="0"/>
              <a:t> thermal PSD on a precision mounting fixture. Readout through lab view. </a:t>
            </a:r>
            <a:r>
              <a:rPr lang="en-US" sz="1800" dirty="0" smtClean="0">
                <a:sym typeface="Wingdings" panose="05000000000000000000" pitchFamily="2" charset="2"/>
              </a:rPr>
              <a:t> Much more accurate than phosphor card</a:t>
            </a:r>
            <a:endParaRPr lang="en-US" sz="1800" dirty="0" smtClean="0"/>
          </a:p>
          <a:p>
            <a:r>
              <a:rPr lang="en-US" sz="1800" dirty="0" smtClean="0"/>
              <a:t>Can be used in optics box &amp; Transport/Dump Enclosures</a:t>
            </a:r>
          </a:p>
          <a:p>
            <a:r>
              <a:rPr lang="en-US" sz="1800" dirty="0" smtClean="0"/>
              <a:t>We have the PSD, fixture in shop (almost done)… will need to make a 4 channel amplifier and LabView vi. </a:t>
            </a:r>
            <a:endParaRPr lang="en-US" sz="1800" dirty="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15</a:t>
            </a:fld>
            <a:endParaRPr lang="en-US" altLang="en-US"/>
          </a:p>
        </p:txBody>
      </p:sp>
      <p:pic>
        <p:nvPicPr>
          <p:cNvPr id="7" name="Picture 6"/>
          <p:cNvPicPr>
            <a:picLocks noChangeAspect="1"/>
          </p:cNvPicPr>
          <p:nvPr/>
        </p:nvPicPr>
        <p:blipFill>
          <a:blip r:embed="rId2"/>
          <a:stretch>
            <a:fillRect/>
          </a:stretch>
        </p:blipFill>
        <p:spPr>
          <a:xfrm>
            <a:off x="1073469" y="984382"/>
            <a:ext cx="6452869" cy="3770673"/>
          </a:xfrm>
          <a:prstGeom prst="rect">
            <a:avLst/>
          </a:prstGeom>
        </p:spPr>
      </p:pic>
    </p:spTree>
    <p:extLst>
      <p:ext uri="{BB962C8B-B14F-4D97-AF65-F5344CB8AC3E}">
        <p14:creationId xmlns:p14="http://schemas.microsoft.com/office/powerpoint/2010/main" val="4064168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flange modification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5001" y="1548051"/>
            <a:ext cx="2581660" cy="2088435"/>
          </a:xfrm>
        </p:spPr>
      </p:pic>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16</a:t>
            </a:fld>
            <a:endParaRPr lang="en-US"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29" y="1463084"/>
            <a:ext cx="2742455" cy="196591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3704" r="14963"/>
          <a:stretch/>
        </p:blipFill>
        <p:spPr>
          <a:xfrm rot="5400000">
            <a:off x="5515779" y="3317803"/>
            <a:ext cx="1845293" cy="2256473"/>
          </a:xfrm>
          <a:prstGeom prst="rect">
            <a:avLst/>
          </a:prstGeom>
        </p:spPr>
      </p:pic>
      <p:sp>
        <p:nvSpPr>
          <p:cNvPr id="10" name="TextBox 9"/>
          <p:cNvSpPr txBox="1"/>
          <p:nvPr/>
        </p:nvSpPr>
        <p:spPr>
          <a:xfrm>
            <a:off x="1482328" y="3663640"/>
            <a:ext cx="3414204" cy="923330"/>
          </a:xfrm>
          <a:prstGeom prst="rect">
            <a:avLst/>
          </a:prstGeom>
          <a:noFill/>
        </p:spPr>
        <p:txBody>
          <a:bodyPr wrap="none" rtlCol="0">
            <a:spAutoFit/>
          </a:bodyPr>
          <a:lstStyle/>
          <a:p>
            <a:r>
              <a:rPr lang="en-US" sz="1800" dirty="0"/>
              <a:t>Enlarged viewport will allow us to</a:t>
            </a:r>
          </a:p>
          <a:p>
            <a:r>
              <a:rPr lang="en-US" sz="1800" dirty="0"/>
              <a:t> “look” into the cavity and see the </a:t>
            </a:r>
          </a:p>
          <a:p>
            <a:r>
              <a:rPr lang="en-US" sz="1800" dirty="0"/>
              <a:t> leakage through the fixed mirror !</a:t>
            </a:r>
          </a:p>
        </p:txBody>
      </p:sp>
      <p:sp>
        <p:nvSpPr>
          <p:cNvPr id="11" name="TextBox 10"/>
          <p:cNvSpPr txBox="1"/>
          <p:nvPr/>
        </p:nvSpPr>
        <p:spPr>
          <a:xfrm>
            <a:off x="1650206" y="4766311"/>
            <a:ext cx="3548600" cy="646331"/>
          </a:xfrm>
          <a:prstGeom prst="rect">
            <a:avLst/>
          </a:prstGeom>
          <a:noFill/>
        </p:spPr>
        <p:txBody>
          <a:bodyPr wrap="none" rtlCol="0">
            <a:spAutoFit/>
          </a:bodyPr>
          <a:lstStyle/>
          <a:p>
            <a:r>
              <a:rPr lang="en-US" sz="1800" dirty="0"/>
              <a:t>Video camera looking at the back of</a:t>
            </a:r>
          </a:p>
          <a:p>
            <a:r>
              <a:rPr lang="en-US" sz="1800" dirty="0"/>
              <a:t> the fixed mirror</a:t>
            </a:r>
          </a:p>
        </p:txBody>
      </p:sp>
      <p:cxnSp>
        <p:nvCxnSpPr>
          <p:cNvPr id="13" name="Straight Arrow Connector 12"/>
          <p:cNvCxnSpPr/>
          <p:nvPr/>
        </p:nvCxnSpPr>
        <p:spPr>
          <a:xfrm>
            <a:off x="4038600" y="5147310"/>
            <a:ext cx="1271588"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41404" y="1451054"/>
            <a:ext cx="2051459" cy="369332"/>
          </a:xfrm>
          <a:prstGeom prst="rect">
            <a:avLst/>
          </a:prstGeom>
          <a:noFill/>
        </p:spPr>
        <p:txBody>
          <a:bodyPr wrap="none" rtlCol="0">
            <a:spAutoFit/>
          </a:bodyPr>
          <a:lstStyle/>
          <a:p>
            <a:r>
              <a:rPr lang="en-US" sz="1800" dirty="0"/>
              <a:t>New input viewport</a:t>
            </a:r>
          </a:p>
        </p:txBody>
      </p:sp>
      <p:sp>
        <p:nvSpPr>
          <p:cNvPr id="15" name="TextBox 14"/>
          <p:cNvSpPr txBox="1"/>
          <p:nvPr/>
        </p:nvSpPr>
        <p:spPr>
          <a:xfrm>
            <a:off x="6923397" y="2592269"/>
            <a:ext cx="1504194" cy="369332"/>
          </a:xfrm>
          <a:prstGeom prst="rect">
            <a:avLst/>
          </a:prstGeom>
          <a:noFill/>
        </p:spPr>
        <p:txBody>
          <a:bodyPr wrap="none" rtlCol="0">
            <a:spAutoFit/>
          </a:bodyPr>
          <a:lstStyle/>
          <a:p>
            <a:r>
              <a:rPr lang="en-US" sz="1800" dirty="0"/>
              <a:t>Very exciting !</a:t>
            </a:r>
          </a:p>
        </p:txBody>
      </p:sp>
    </p:spTree>
    <p:extLst>
      <p:ext uri="{BB962C8B-B14F-4D97-AF65-F5344CB8AC3E}">
        <p14:creationId xmlns:p14="http://schemas.microsoft.com/office/powerpoint/2010/main" val="151318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84328"/>
            <a:ext cx="7886700" cy="4359729"/>
          </a:xfrm>
        </p:spPr>
        <p:txBody>
          <a:bodyPr>
            <a:normAutofit fontScale="92500" lnSpcReduction="20000"/>
          </a:bodyPr>
          <a:lstStyle/>
          <a:p>
            <a:pPr>
              <a:buFont typeface="Wingdings" panose="05000000000000000000" pitchFamily="2" charset="2"/>
              <a:buChar char="ü"/>
            </a:pPr>
            <a:r>
              <a:rPr lang="en-US" dirty="0" smtClean="0"/>
              <a:t>Cure high frequency instability in Grumman modules –</a:t>
            </a:r>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a:p>
            <a:pPr lvl="1">
              <a:buFont typeface="Wingdings" panose="05000000000000000000" pitchFamily="2" charset="2"/>
              <a:buChar char="Ø"/>
            </a:pPr>
            <a:r>
              <a:rPr lang="en-US" dirty="0" smtClean="0"/>
              <a:t>Experts thought we had some sort of parasitic cavity  or spatial mode issues in the DPSS system or had no idea.</a:t>
            </a:r>
          </a:p>
          <a:p>
            <a:pPr lvl="1">
              <a:buFont typeface="Wingdings" panose="05000000000000000000" pitchFamily="2" charset="2"/>
              <a:buChar char="Ø"/>
            </a:pPr>
            <a:r>
              <a:rPr lang="en-US" dirty="0" smtClean="0"/>
              <a:t>Our investigations showed the instability was NOT because of some parasitic cavity in our DPSS system, NOT some spatial mode matching, NOT coming from ASE or other instability from the upstream pulsed fiber amplifier, and NOT from some instability in the PriTel amplifier, or inter-pulse power from modulator extinction.</a:t>
            </a:r>
          </a:p>
        </p:txBody>
      </p:sp>
      <p:grpSp>
        <p:nvGrpSpPr>
          <p:cNvPr id="2" name="Group 1"/>
          <p:cNvGrpSpPr/>
          <p:nvPr/>
        </p:nvGrpSpPr>
        <p:grpSpPr>
          <a:xfrm>
            <a:off x="499380" y="1276273"/>
            <a:ext cx="8221439" cy="1887919"/>
            <a:chOff x="867453" y="1694592"/>
            <a:chExt cx="8221439" cy="1887919"/>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53" y="1708371"/>
              <a:ext cx="1965553" cy="14741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232" y="1694592"/>
              <a:ext cx="2002293" cy="15017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4292" y="1720618"/>
              <a:ext cx="2034950" cy="14925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7009" y="1709900"/>
              <a:ext cx="1981883" cy="1486412"/>
            </a:xfrm>
            <a:prstGeom prst="rect">
              <a:avLst/>
            </a:prstGeom>
          </p:spPr>
        </p:pic>
        <p:sp>
          <p:nvSpPr>
            <p:cNvPr id="10" name="TextBox 9"/>
            <p:cNvSpPr txBox="1"/>
            <p:nvPr/>
          </p:nvSpPr>
          <p:spPr>
            <a:xfrm>
              <a:off x="2108681" y="3213179"/>
              <a:ext cx="2094804" cy="369332"/>
            </a:xfrm>
            <a:prstGeom prst="rect">
              <a:avLst/>
            </a:prstGeom>
            <a:noFill/>
          </p:spPr>
          <p:txBody>
            <a:bodyPr wrap="none" rtlCol="0">
              <a:spAutoFit/>
            </a:bodyPr>
            <a:lstStyle/>
            <a:p>
              <a:r>
                <a:rPr lang="en-US" sz="1800" dirty="0"/>
                <a:t>Single pass thru RBA</a:t>
              </a:r>
            </a:p>
          </p:txBody>
        </p:sp>
        <p:sp>
          <p:nvSpPr>
            <p:cNvPr id="11" name="TextBox 10"/>
            <p:cNvSpPr txBox="1"/>
            <p:nvPr/>
          </p:nvSpPr>
          <p:spPr>
            <a:xfrm>
              <a:off x="6467031" y="3164193"/>
              <a:ext cx="1924309" cy="369332"/>
            </a:xfrm>
            <a:prstGeom prst="rect">
              <a:avLst/>
            </a:prstGeom>
            <a:noFill/>
          </p:spPr>
          <p:txBody>
            <a:bodyPr wrap="none" rtlCol="0">
              <a:spAutoFit/>
            </a:bodyPr>
            <a:lstStyle/>
            <a:p>
              <a:r>
                <a:rPr lang="en-US" sz="1800" dirty="0"/>
                <a:t>Two pass thru RBA</a:t>
              </a:r>
            </a:p>
          </p:txBody>
        </p:sp>
      </p:grpSp>
      <p:sp>
        <p:nvSpPr>
          <p:cNvPr id="9" name="TextBox 8"/>
          <p:cNvSpPr txBox="1"/>
          <p:nvPr/>
        </p:nvSpPr>
        <p:spPr>
          <a:xfrm>
            <a:off x="1482156" y="67096"/>
            <a:ext cx="6880345" cy="461665"/>
          </a:xfrm>
          <a:prstGeom prst="rect">
            <a:avLst/>
          </a:prstGeom>
          <a:noFill/>
        </p:spPr>
        <p:txBody>
          <a:bodyPr wrap="none" rtlCol="0">
            <a:spAutoFit/>
          </a:bodyPr>
          <a:lstStyle/>
          <a:p>
            <a:r>
              <a:rPr lang="en-US" dirty="0" smtClean="0"/>
              <a:t>Grumman amplifier module high frequency instability</a:t>
            </a:r>
            <a:endParaRPr lang="en-US" dirty="0"/>
          </a:p>
        </p:txBody>
      </p:sp>
      <p:sp>
        <p:nvSpPr>
          <p:cNvPr id="12" name="Date Placeholder 11"/>
          <p:cNvSpPr>
            <a:spLocks noGrp="1"/>
          </p:cNvSpPr>
          <p:nvPr>
            <p:ph type="dt" sz="half" idx="10"/>
          </p:nvPr>
        </p:nvSpPr>
        <p:spPr/>
        <p:txBody>
          <a:bodyPr/>
          <a:lstStyle/>
          <a:p>
            <a:pPr>
              <a:defRPr/>
            </a:pPr>
            <a:r>
              <a:rPr lang="en-US" altLang="en-US" smtClean="0"/>
              <a:t>14 Nov 2016</a:t>
            </a:r>
            <a:endParaRPr lang="en-US" altLang="en-US"/>
          </a:p>
        </p:txBody>
      </p:sp>
      <p:sp>
        <p:nvSpPr>
          <p:cNvPr id="13" name="Footer Placeholder 12"/>
          <p:cNvSpPr>
            <a:spLocks noGrp="1"/>
          </p:cNvSpPr>
          <p:nvPr>
            <p:ph type="ftr" sz="quarter" idx="11"/>
          </p:nvPr>
        </p:nvSpPr>
        <p:spPr/>
        <p:txBody>
          <a:bodyPr/>
          <a:lstStyle/>
          <a:p>
            <a:pPr>
              <a:defRPr/>
            </a:pPr>
            <a:r>
              <a:rPr lang="en-US" smtClean="0"/>
              <a:t>Laser Notcher External Review</a:t>
            </a:r>
            <a:endParaRPr lang="en-US" b="1" dirty="0"/>
          </a:p>
        </p:txBody>
      </p:sp>
      <p:sp>
        <p:nvSpPr>
          <p:cNvPr id="14" name="Slide Number Placeholder 13"/>
          <p:cNvSpPr>
            <a:spLocks noGrp="1"/>
          </p:cNvSpPr>
          <p:nvPr>
            <p:ph type="sldNum" sz="quarter" idx="12"/>
          </p:nvPr>
        </p:nvSpPr>
        <p:spPr/>
        <p:txBody>
          <a:bodyPr/>
          <a:lstStyle/>
          <a:p>
            <a:pPr>
              <a:defRPr/>
            </a:pPr>
            <a:fld id="{3AF74FF3-8DB7-4100-87D3-F2EE5BDF41D5}" type="slidenum">
              <a:rPr lang="en-US" altLang="en-US" smtClean="0"/>
              <a:pPr>
                <a:defRPr/>
              </a:pPr>
              <a:t>17</a:t>
            </a:fld>
            <a:endParaRPr lang="en-US" altLang="en-US"/>
          </a:p>
        </p:txBody>
      </p:sp>
    </p:spTree>
    <p:extLst>
      <p:ext uri="{BB962C8B-B14F-4D97-AF65-F5344CB8AC3E}">
        <p14:creationId xmlns:p14="http://schemas.microsoft.com/office/powerpoint/2010/main" val="3237201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141" y="1232025"/>
            <a:ext cx="2154962" cy="17695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074" y="1274250"/>
            <a:ext cx="2132880" cy="17514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150" y="1322814"/>
            <a:ext cx="2051252" cy="1684394"/>
          </a:xfrm>
          <a:prstGeom prst="rect">
            <a:avLst/>
          </a:prstGeom>
        </p:spPr>
      </p:pic>
      <p:sp>
        <p:nvSpPr>
          <p:cNvPr id="10" name="TextBox 9"/>
          <p:cNvSpPr txBox="1"/>
          <p:nvPr/>
        </p:nvSpPr>
        <p:spPr>
          <a:xfrm>
            <a:off x="1747469" y="1486097"/>
            <a:ext cx="1098891" cy="369332"/>
          </a:xfrm>
          <a:prstGeom prst="rect">
            <a:avLst/>
          </a:prstGeom>
          <a:noFill/>
        </p:spPr>
        <p:txBody>
          <a:bodyPr wrap="none" rtlCol="0">
            <a:spAutoFit/>
          </a:bodyPr>
          <a:lstStyle/>
          <a:p>
            <a:r>
              <a:rPr lang="en-US" sz="1800" dirty="0"/>
              <a:t>TEC 8 </a:t>
            </a:r>
            <a:r>
              <a:rPr lang="en-US" sz="1800" dirty="0" err="1"/>
              <a:t>deg</a:t>
            </a:r>
            <a:endParaRPr lang="en-US" sz="1800" dirty="0"/>
          </a:p>
        </p:txBody>
      </p:sp>
      <p:sp>
        <p:nvSpPr>
          <p:cNvPr id="11" name="TextBox 10"/>
          <p:cNvSpPr txBox="1"/>
          <p:nvPr/>
        </p:nvSpPr>
        <p:spPr>
          <a:xfrm>
            <a:off x="4281091" y="1521355"/>
            <a:ext cx="1215910" cy="369332"/>
          </a:xfrm>
          <a:prstGeom prst="rect">
            <a:avLst/>
          </a:prstGeom>
          <a:noFill/>
        </p:spPr>
        <p:txBody>
          <a:bodyPr wrap="none" rtlCol="0">
            <a:spAutoFit/>
          </a:bodyPr>
          <a:lstStyle/>
          <a:p>
            <a:r>
              <a:rPr lang="en-US" sz="1800" dirty="0"/>
              <a:t>TEC 40 </a:t>
            </a:r>
            <a:r>
              <a:rPr lang="en-US" sz="1800" dirty="0" err="1"/>
              <a:t>deg</a:t>
            </a:r>
            <a:endParaRPr lang="en-US" sz="1800" dirty="0"/>
          </a:p>
        </p:txBody>
      </p:sp>
      <p:sp>
        <p:nvSpPr>
          <p:cNvPr id="12" name="TextBox 11"/>
          <p:cNvSpPr txBox="1"/>
          <p:nvPr/>
        </p:nvSpPr>
        <p:spPr>
          <a:xfrm>
            <a:off x="6712712" y="1858228"/>
            <a:ext cx="1130438" cy="369332"/>
          </a:xfrm>
          <a:prstGeom prst="rect">
            <a:avLst/>
          </a:prstGeom>
          <a:noFill/>
        </p:spPr>
        <p:txBody>
          <a:bodyPr wrap="none" rtlCol="0">
            <a:spAutoFit/>
          </a:bodyPr>
          <a:lstStyle/>
          <a:p>
            <a:r>
              <a:rPr lang="en-US" sz="1800" dirty="0"/>
              <a:t>FBG 8 </a:t>
            </a:r>
            <a:r>
              <a:rPr lang="en-US" sz="1800" dirty="0" err="1"/>
              <a:t>deg</a:t>
            </a:r>
            <a:endParaRPr lang="en-US" sz="1800" dirty="0"/>
          </a:p>
        </p:txBody>
      </p:sp>
      <p:sp>
        <p:nvSpPr>
          <p:cNvPr id="13" name="TextBox 12"/>
          <p:cNvSpPr txBox="1"/>
          <p:nvPr/>
        </p:nvSpPr>
        <p:spPr>
          <a:xfrm>
            <a:off x="6711467" y="1659855"/>
            <a:ext cx="1215910" cy="369332"/>
          </a:xfrm>
          <a:prstGeom prst="rect">
            <a:avLst/>
          </a:prstGeom>
          <a:noFill/>
        </p:spPr>
        <p:txBody>
          <a:bodyPr wrap="none" rtlCol="0">
            <a:spAutoFit/>
          </a:bodyPr>
          <a:lstStyle/>
          <a:p>
            <a:r>
              <a:rPr lang="en-US" sz="1800" dirty="0"/>
              <a:t>TEC 40 </a:t>
            </a:r>
            <a:r>
              <a:rPr lang="en-US" sz="1800" dirty="0" err="1"/>
              <a:t>deg</a:t>
            </a:r>
            <a:endParaRPr lang="en-US" sz="1800" dirty="0"/>
          </a:p>
        </p:txBody>
      </p:sp>
      <p:grpSp>
        <p:nvGrpSpPr>
          <p:cNvPr id="20" name="Group 19"/>
          <p:cNvGrpSpPr/>
          <p:nvPr/>
        </p:nvGrpSpPr>
        <p:grpSpPr>
          <a:xfrm>
            <a:off x="6112975" y="3205581"/>
            <a:ext cx="2786853" cy="2214689"/>
            <a:chOff x="1153888" y="3322864"/>
            <a:chExt cx="4713514" cy="3535136"/>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888" y="3322864"/>
              <a:ext cx="4713514" cy="3535136"/>
            </a:xfrm>
            <a:prstGeom prst="rect">
              <a:avLst/>
            </a:prstGeom>
          </p:spPr>
        </p:pic>
        <p:sp>
          <p:nvSpPr>
            <p:cNvPr id="15" name="TextBox 14"/>
            <p:cNvSpPr txBox="1"/>
            <p:nvPr/>
          </p:nvSpPr>
          <p:spPr>
            <a:xfrm>
              <a:off x="3948813" y="5028844"/>
              <a:ext cx="784779" cy="453893"/>
            </a:xfrm>
            <a:prstGeom prst="rect">
              <a:avLst/>
            </a:prstGeom>
            <a:noFill/>
          </p:spPr>
          <p:txBody>
            <a:bodyPr wrap="none" rtlCol="0">
              <a:spAutoFit/>
            </a:bodyPr>
            <a:lstStyle/>
            <a:p>
              <a:r>
                <a:rPr lang="en-US" sz="1500" dirty="0">
                  <a:solidFill>
                    <a:schemeClr val="bg1"/>
                  </a:solidFill>
                </a:rPr>
                <a:t>RBA </a:t>
              </a:r>
            </a:p>
          </p:txBody>
        </p:sp>
        <p:sp>
          <p:nvSpPr>
            <p:cNvPr id="16" name="TextBox 15"/>
            <p:cNvSpPr txBox="1"/>
            <p:nvPr/>
          </p:nvSpPr>
          <p:spPr>
            <a:xfrm>
              <a:off x="3865098" y="4207727"/>
              <a:ext cx="770654" cy="453893"/>
            </a:xfrm>
            <a:prstGeom prst="rect">
              <a:avLst/>
            </a:prstGeom>
            <a:noFill/>
          </p:spPr>
          <p:txBody>
            <a:bodyPr wrap="none" rtlCol="0">
              <a:spAutoFit/>
            </a:bodyPr>
            <a:lstStyle/>
            <a:p>
              <a:r>
                <a:rPr lang="en-US" sz="1500" dirty="0">
                  <a:solidFill>
                    <a:schemeClr val="bg1"/>
                  </a:solidFill>
                </a:rPr>
                <a:t>REA </a:t>
              </a:r>
            </a:p>
          </p:txBody>
        </p:sp>
        <p:sp>
          <p:nvSpPr>
            <p:cNvPr id="17" name="TextBox 16"/>
            <p:cNvSpPr txBox="1"/>
            <p:nvPr/>
          </p:nvSpPr>
          <p:spPr>
            <a:xfrm>
              <a:off x="1153888" y="3572432"/>
              <a:ext cx="4422654" cy="835175"/>
            </a:xfrm>
            <a:prstGeom prst="rect">
              <a:avLst/>
            </a:prstGeom>
            <a:noFill/>
          </p:spPr>
          <p:txBody>
            <a:bodyPr wrap="none" rtlCol="0">
              <a:spAutoFit/>
            </a:bodyPr>
            <a:lstStyle/>
            <a:p>
              <a:r>
                <a:rPr lang="en-US" sz="1400" dirty="0">
                  <a:solidFill>
                    <a:schemeClr val="bg1"/>
                  </a:solidFill>
                </a:rPr>
                <a:t>PriTel LMA pump 4A / OE pump 0</a:t>
              </a:r>
            </a:p>
            <a:p>
              <a:r>
                <a:rPr lang="en-US" sz="1400" dirty="0">
                  <a:solidFill>
                    <a:schemeClr val="bg1"/>
                  </a:solidFill>
                </a:rPr>
                <a:t> RBA &amp; REA pump 130A</a:t>
              </a:r>
            </a:p>
          </p:txBody>
        </p:sp>
      </p:grpSp>
      <p:sp>
        <p:nvSpPr>
          <p:cNvPr id="18" name="TextBox 17"/>
          <p:cNvSpPr txBox="1"/>
          <p:nvPr/>
        </p:nvSpPr>
        <p:spPr>
          <a:xfrm>
            <a:off x="2006183" y="5721804"/>
            <a:ext cx="5146665" cy="646331"/>
          </a:xfrm>
          <a:prstGeom prst="rect">
            <a:avLst/>
          </a:prstGeom>
          <a:noFill/>
        </p:spPr>
        <p:txBody>
          <a:bodyPr wrap="none" rtlCol="0">
            <a:spAutoFit/>
          </a:bodyPr>
          <a:lstStyle/>
          <a:p>
            <a:r>
              <a:rPr lang="en-US" sz="1800" dirty="0">
                <a:solidFill>
                  <a:srgbClr val="FF0000"/>
                </a:solidFill>
              </a:rPr>
              <a:t>These diode parameters are good for the Free-space </a:t>
            </a:r>
          </a:p>
          <a:p>
            <a:r>
              <a:rPr lang="en-US" sz="1800" dirty="0">
                <a:solidFill>
                  <a:srgbClr val="FF0000"/>
                </a:solidFill>
              </a:rPr>
              <a:t> amplifiers, but </a:t>
            </a:r>
            <a:r>
              <a:rPr lang="en-US" sz="1800" u="sng" dirty="0">
                <a:solidFill>
                  <a:srgbClr val="FF0000"/>
                </a:solidFill>
              </a:rPr>
              <a:t>not</a:t>
            </a:r>
            <a:r>
              <a:rPr lang="en-US" sz="1800" dirty="0">
                <a:solidFill>
                  <a:srgbClr val="FF0000"/>
                </a:solidFill>
              </a:rPr>
              <a:t> good for the fiber amplifiers</a:t>
            </a:r>
          </a:p>
        </p:txBody>
      </p:sp>
      <p:sp>
        <p:nvSpPr>
          <p:cNvPr id="19" name="Rectangle 18"/>
          <p:cNvSpPr/>
          <p:nvPr/>
        </p:nvSpPr>
        <p:spPr>
          <a:xfrm>
            <a:off x="604321" y="832829"/>
            <a:ext cx="7755902" cy="369332"/>
          </a:xfrm>
          <a:prstGeom prst="rect">
            <a:avLst/>
          </a:prstGeom>
        </p:spPr>
        <p:txBody>
          <a:bodyPr wrap="square">
            <a:spAutoFit/>
          </a:bodyPr>
          <a:lstStyle/>
          <a:p>
            <a:pPr marL="600075" lvl="1" indent="-257175">
              <a:buFont typeface="Wingdings" panose="05000000000000000000" pitchFamily="2" charset="2"/>
              <a:buChar char="ü"/>
            </a:pPr>
            <a:r>
              <a:rPr lang="en-US" sz="1800" dirty="0"/>
              <a:t>GOOD NEWS: We found the instability was coming from our SEED source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18" y="3224214"/>
            <a:ext cx="2928075" cy="2196056"/>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5478" y="3224213"/>
            <a:ext cx="2928077" cy="2196057"/>
          </a:xfrm>
          <a:prstGeom prst="rect">
            <a:avLst/>
          </a:prstGeom>
        </p:spPr>
      </p:pic>
      <p:sp>
        <p:nvSpPr>
          <p:cNvPr id="7" name="TextBox 6"/>
          <p:cNvSpPr txBox="1"/>
          <p:nvPr/>
        </p:nvSpPr>
        <p:spPr>
          <a:xfrm>
            <a:off x="606669" y="5387461"/>
            <a:ext cx="1548822" cy="461665"/>
          </a:xfrm>
          <a:prstGeom prst="rect">
            <a:avLst/>
          </a:prstGeom>
          <a:noFill/>
        </p:spPr>
        <p:txBody>
          <a:bodyPr wrap="none" rtlCol="0">
            <a:spAutoFit/>
          </a:bodyPr>
          <a:lstStyle/>
          <a:p>
            <a:r>
              <a:rPr lang="en-US" dirty="0" smtClean="0"/>
              <a:t>Seed 8 </a:t>
            </a:r>
            <a:r>
              <a:rPr lang="en-US" dirty="0" err="1" smtClean="0"/>
              <a:t>deg</a:t>
            </a:r>
            <a:endParaRPr lang="en-US" dirty="0"/>
          </a:p>
        </p:txBody>
      </p:sp>
      <p:sp>
        <p:nvSpPr>
          <p:cNvPr id="21" name="TextBox 20"/>
          <p:cNvSpPr txBox="1"/>
          <p:nvPr/>
        </p:nvSpPr>
        <p:spPr>
          <a:xfrm>
            <a:off x="3604781" y="5384033"/>
            <a:ext cx="1704313" cy="461665"/>
          </a:xfrm>
          <a:prstGeom prst="rect">
            <a:avLst/>
          </a:prstGeom>
          <a:noFill/>
        </p:spPr>
        <p:txBody>
          <a:bodyPr wrap="none" rtlCol="0">
            <a:spAutoFit/>
          </a:bodyPr>
          <a:lstStyle/>
          <a:p>
            <a:r>
              <a:rPr lang="en-US" dirty="0" smtClean="0"/>
              <a:t>Seed 40 </a:t>
            </a:r>
            <a:r>
              <a:rPr lang="en-US" dirty="0" err="1" smtClean="0"/>
              <a:t>deg</a:t>
            </a:r>
            <a:endParaRPr lang="en-US" dirty="0"/>
          </a:p>
        </p:txBody>
      </p:sp>
      <p:sp>
        <p:nvSpPr>
          <p:cNvPr id="22" name="TextBox 21"/>
          <p:cNvSpPr txBox="1"/>
          <p:nvPr/>
        </p:nvSpPr>
        <p:spPr>
          <a:xfrm>
            <a:off x="6115097" y="5384034"/>
            <a:ext cx="3020122" cy="461665"/>
          </a:xfrm>
          <a:prstGeom prst="rect">
            <a:avLst/>
          </a:prstGeom>
          <a:noFill/>
        </p:spPr>
        <p:txBody>
          <a:bodyPr wrap="none" rtlCol="0">
            <a:spAutoFit/>
          </a:bodyPr>
          <a:lstStyle/>
          <a:p>
            <a:r>
              <a:rPr lang="en-US" dirty="0" smtClean="0"/>
              <a:t>Seed 40 </a:t>
            </a:r>
            <a:r>
              <a:rPr lang="en-US" dirty="0" err="1" smtClean="0"/>
              <a:t>deg</a:t>
            </a:r>
            <a:r>
              <a:rPr lang="en-US" dirty="0" smtClean="0"/>
              <a:t>/FBG 8deg</a:t>
            </a:r>
            <a:endParaRPr lang="en-US" dirty="0"/>
          </a:p>
        </p:txBody>
      </p:sp>
      <p:sp>
        <p:nvSpPr>
          <p:cNvPr id="23" name="TextBox 22"/>
          <p:cNvSpPr txBox="1"/>
          <p:nvPr/>
        </p:nvSpPr>
        <p:spPr>
          <a:xfrm>
            <a:off x="1482156" y="67096"/>
            <a:ext cx="6880345" cy="461665"/>
          </a:xfrm>
          <a:prstGeom prst="rect">
            <a:avLst/>
          </a:prstGeom>
          <a:noFill/>
        </p:spPr>
        <p:txBody>
          <a:bodyPr wrap="none" rtlCol="0">
            <a:spAutoFit/>
          </a:bodyPr>
          <a:lstStyle/>
          <a:p>
            <a:r>
              <a:rPr lang="en-US" dirty="0" smtClean="0"/>
              <a:t>Grumman amplifier module high frequency instability</a:t>
            </a:r>
            <a:endParaRPr lang="en-US" dirty="0"/>
          </a:p>
        </p:txBody>
      </p:sp>
      <p:sp>
        <p:nvSpPr>
          <p:cNvPr id="8" name="Date Placeholder 7"/>
          <p:cNvSpPr>
            <a:spLocks noGrp="1"/>
          </p:cNvSpPr>
          <p:nvPr>
            <p:ph type="dt" sz="half" idx="10"/>
          </p:nvPr>
        </p:nvSpPr>
        <p:spPr/>
        <p:txBody>
          <a:bodyPr/>
          <a:lstStyle/>
          <a:p>
            <a:pPr>
              <a:defRPr/>
            </a:pPr>
            <a:r>
              <a:rPr lang="en-US" altLang="en-US" smtClean="0"/>
              <a:t>14 Nov 2016</a:t>
            </a:r>
            <a:endParaRPr lang="en-US" altLang="en-US"/>
          </a:p>
        </p:txBody>
      </p:sp>
      <p:sp>
        <p:nvSpPr>
          <p:cNvPr id="9" name="Footer Placeholder 8"/>
          <p:cNvSpPr>
            <a:spLocks noGrp="1"/>
          </p:cNvSpPr>
          <p:nvPr>
            <p:ph type="ftr" sz="quarter" idx="11"/>
          </p:nvPr>
        </p:nvSpPr>
        <p:spPr/>
        <p:txBody>
          <a:bodyPr/>
          <a:lstStyle/>
          <a:p>
            <a:pPr>
              <a:defRPr/>
            </a:pPr>
            <a:r>
              <a:rPr lang="en-US" smtClean="0"/>
              <a:t>Laser Notcher External Review</a:t>
            </a:r>
            <a:endParaRPr lang="en-US" b="1" dirty="0"/>
          </a:p>
        </p:txBody>
      </p:sp>
      <p:sp>
        <p:nvSpPr>
          <p:cNvPr id="24" name="Slide Number Placeholder 23"/>
          <p:cNvSpPr>
            <a:spLocks noGrp="1"/>
          </p:cNvSpPr>
          <p:nvPr>
            <p:ph type="sldNum" sz="quarter" idx="12"/>
          </p:nvPr>
        </p:nvSpPr>
        <p:spPr/>
        <p:txBody>
          <a:bodyPr/>
          <a:lstStyle/>
          <a:p>
            <a:pPr>
              <a:defRPr/>
            </a:pPr>
            <a:fld id="{3AF74FF3-8DB7-4100-87D3-F2EE5BDF41D5}" type="slidenum">
              <a:rPr lang="en-US" altLang="en-US" smtClean="0"/>
              <a:pPr>
                <a:defRPr/>
              </a:pPr>
              <a:t>18</a:t>
            </a:fld>
            <a:endParaRPr lang="en-US" altLang="en-US"/>
          </a:p>
        </p:txBody>
      </p:sp>
    </p:spTree>
    <p:extLst>
      <p:ext uri="{BB962C8B-B14F-4D97-AF65-F5344CB8AC3E}">
        <p14:creationId xmlns:p14="http://schemas.microsoft.com/office/powerpoint/2010/main" val="3120765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Nd:YAG Gain Spectrum and seed spectrum</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75" y="960699"/>
            <a:ext cx="7643522" cy="2763978"/>
          </a:xfrm>
        </p:spPr>
      </p:pic>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19</a:t>
            </a:fld>
            <a:endParaRPr lang="en-US"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95" y="3535826"/>
            <a:ext cx="7628281" cy="2685491"/>
          </a:xfrm>
          <a:prstGeom prst="rect">
            <a:avLst/>
          </a:prstGeom>
        </p:spPr>
      </p:pic>
    </p:spTree>
    <p:extLst>
      <p:ext uri="{BB962C8B-B14F-4D97-AF65-F5344CB8AC3E}">
        <p14:creationId xmlns:p14="http://schemas.microsoft.com/office/powerpoint/2010/main" val="314898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10" y="140970"/>
            <a:ext cx="7886700" cy="499369"/>
          </a:xfrm>
        </p:spPr>
        <p:txBody>
          <a:bodyPr>
            <a:normAutofit/>
          </a:bodyPr>
          <a:lstStyle/>
          <a:p>
            <a:pPr algn="ctr"/>
            <a:r>
              <a:rPr lang="en-US" dirty="0" smtClean="0"/>
              <a:t>Topics (July Commissioning)</a:t>
            </a:r>
            <a:endParaRPr lang="en-US" dirty="0"/>
          </a:p>
        </p:txBody>
      </p:sp>
      <p:sp>
        <p:nvSpPr>
          <p:cNvPr id="3" name="Content Placeholder 2"/>
          <p:cNvSpPr>
            <a:spLocks noGrp="1"/>
          </p:cNvSpPr>
          <p:nvPr>
            <p:ph idx="1"/>
          </p:nvPr>
        </p:nvSpPr>
        <p:spPr>
          <a:xfrm>
            <a:off x="628650" y="1356619"/>
            <a:ext cx="7886700" cy="4133354"/>
          </a:xfrm>
        </p:spPr>
        <p:txBody>
          <a:bodyPr>
            <a:normAutofit fontScale="85000" lnSpcReduction="20000"/>
          </a:bodyPr>
          <a:lstStyle/>
          <a:p>
            <a:r>
              <a:rPr lang="en-US" dirty="0" smtClean="0"/>
              <a:t>Goals for Commissioning period</a:t>
            </a:r>
          </a:p>
          <a:p>
            <a:r>
              <a:rPr lang="en-US" dirty="0" smtClean="0"/>
              <a:t>Steering into cavity</a:t>
            </a:r>
          </a:p>
          <a:p>
            <a:r>
              <a:rPr lang="en-US" dirty="0" smtClean="0"/>
              <a:t>Notches in Linac beam</a:t>
            </a:r>
          </a:p>
          <a:p>
            <a:r>
              <a:rPr lang="en-US" dirty="0" smtClean="0"/>
              <a:t>Comparison with theoretical estimate</a:t>
            </a:r>
          </a:p>
          <a:p>
            <a:r>
              <a:rPr lang="en-US" dirty="0" smtClean="0"/>
              <a:t>Notches in Booster</a:t>
            </a:r>
          </a:p>
          <a:p>
            <a:r>
              <a:rPr lang="en-US" dirty="0" smtClean="0"/>
              <a:t>Loss Budget for July commissioning</a:t>
            </a:r>
          </a:p>
          <a:p>
            <a:r>
              <a:rPr lang="en-US" dirty="0" smtClean="0"/>
              <a:t>Shutdown Plans and Improvements</a:t>
            </a:r>
          </a:p>
          <a:p>
            <a:pPr lvl="1"/>
            <a:r>
              <a:rPr lang="en-US" dirty="0"/>
              <a:t>New vacuum flanges &amp; cavity  + new alignment fixture</a:t>
            </a:r>
          </a:p>
          <a:p>
            <a:pPr lvl="1"/>
            <a:r>
              <a:rPr lang="en-US" dirty="0" smtClean="0"/>
              <a:t>Investigate and cure high frequency instability</a:t>
            </a:r>
          </a:p>
          <a:p>
            <a:pPr lvl="1"/>
            <a:r>
              <a:rPr lang="en-US" dirty="0" smtClean="0"/>
              <a:t>Fiber Amplifier Optimization/upgrade</a:t>
            </a:r>
          </a:p>
          <a:p>
            <a:pPr lvl="1"/>
            <a:r>
              <a:rPr lang="en-US" dirty="0" smtClean="0"/>
              <a:t>Addition of </a:t>
            </a:r>
            <a:r>
              <a:rPr lang="en-US" dirty="0" err="1" smtClean="0"/>
              <a:t>Pockels</a:t>
            </a:r>
            <a:r>
              <a:rPr lang="en-US" dirty="0" smtClean="0"/>
              <a:t> cell</a:t>
            </a:r>
          </a:p>
          <a:p>
            <a:pPr lvl="1"/>
            <a:r>
              <a:rPr lang="en-US" dirty="0" smtClean="0"/>
              <a:t>Add cooling to electronics rack</a:t>
            </a:r>
          </a:p>
          <a:p>
            <a:r>
              <a:rPr lang="en-US" dirty="0" smtClean="0"/>
              <a:t>Current status</a:t>
            </a:r>
            <a:endParaRPr lang="en-US" dirty="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2</a:t>
            </a:fld>
            <a:endParaRPr lang="en-US" altLang="en-US"/>
          </a:p>
        </p:txBody>
      </p:sp>
    </p:spTree>
    <p:extLst>
      <p:ext uri="{BB962C8B-B14F-4D97-AF65-F5344CB8AC3E}">
        <p14:creationId xmlns:p14="http://schemas.microsoft.com/office/powerpoint/2010/main" val="1396778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379" y="2022022"/>
            <a:ext cx="2579859" cy="2118462"/>
          </a:xfrm>
        </p:spPr>
      </p:pic>
      <p:sp>
        <p:nvSpPr>
          <p:cNvPr id="8" name="TextBox 7"/>
          <p:cNvSpPr txBox="1"/>
          <p:nvPr/>
        </p:nvSpPr>
        <p:spPr>
          <a:xfrm>
            <a:off x="714172" y="2629756"/>
            <a:ext cx="1602042" cy="369332"/>
          </a:xfrm>
          <a:prstGeom prst="rect">
            <a:avLst/>
          </a:prstGeom>
          <a:noFill/>
        </p:spPr>
        <p:txBody>
          <a:bodyPr wrap="none" rtlCol="0">
            <a:spAutoFit/>
          </a:bodyPr>
          <a:lstStyle/>
          <a:p>
            <a:r>
              <a:rPr lang="en-US" sz="1800" dirty="0"/>
              <a:t>PriTel pump 4A</a:t>
            </a:r>
          </a:p>
        </p:txBody>
      </p:sp>
      <p:grpSp>
        <p:nvGrpSpPr>
          <p:cNvPr id="15" name="Group 14"/>
          <p:cNvGrpSpPr/>
          <p:nvPr/>
        </p:nvGrpSpPr>
        <p:grpSpPr>
          <a:xfrm>
            <a:off x="2879982" y="2130461"/>
            <a:ext cx="2430572" cy="2010023"/>
            <a:chOff x="3897084" y="25370"/>
            <a:chExt cx="3712029" cy="304814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084" y="25370"/>
              <a:ext cx="3712029" cy="3048147"/>
            </a:xfrm>
            <a:prstGeom prst="rect">
              <a:avLst/>
            </a:prstGeom>
          </p:spPr>
        </p:pic>
        <p:sp>
          <p:nvSpPr>
            <p:cNvPr id="9" name="TextBox 8"/>
            <p:cNvSpPr txBox="1"/>
            <p:nvPr/>
          </p:nvSpPr>
          <p:spPr>
            <a:xfrm>
              <a:off x="4685071" y="444875"/>
              <a:ext cx="2136056" cy="492443"/>
            </a:xfrm>
            <a:prstGeom prst="rect">
              <a:avLst/>
            </a:prstGeom>
            <a:noFill/>
          </p:spPr>
          <p:txBody>
            <a:bodyPr wrap="none" rtlCol="0">
              <a:spAutoFit/>
            </a:bodyPr>
            <a:lstStyle/>
            <a:p>
              <a:r>
                <a:rPr lang="en-US" sz="1800" dirty="0"/>
                <a:t>PriTel pump 5A</a:t>
              </a:r>
            </a:p>
          </p:txBody>
        </p:sp>
      </p:grpSp>
      <p:grpSp>
        <p:nvGrpSpPr>
          <p:cNvPr id="14" name="Group 13"/>
          <p:cNvGrpSpPr/>
          <p:nvPr/>
        </p:nvGrpSpPr>
        <p:grpSpPr>
          <a:xfrm>
            <a:off x="2879982" y="4248923"/>
            <a:ext cx="2602332" cy="1906759"/>
            <a:chOff x="7997242" y="3136908"/>
            <a:chExt cx="4261758" cy="319631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242" y="3136908"/>
              <a:ext cx="4261758" cy="3196319"/>
            </a:xfrm>
            <a:prstGeom prst="rect">
              <a:avLst/>
            </a:prstGeom>
          </p:spPr>
        </p:pic>
        <p:sp>
          <p:nvSpPr>
            <p:cNvPr id="10" name="TextBox 9"/>
            <p:cNvSpPr txBox="1"/>
            <p:nvPr/>
          </p:nvSpPr>
          <p:spPr>
            <a:xfrm>
              <a:off x="8303226" y="3485935"/>
              <a:ext cx="2136056" cy="492443"/>
            </a:xfrm>
            <a:prstGeom prst="rect">
              <a:avLst/>
            </a:prstGeom>
            <a:noFill/>
          </p:spPr>
          <p:txBody>
            <a:bodyPr wrap="none" rtlCol="0">
              <a:spAutoFit/>
            </a:bodyPr>
            <a:lstStyle/>
            <a:p>
              <a:r>
                <a:rPr lang="en-US" sz="1800" dirty="0">
                  <a:solidFill>
                    <a:schemeClr val="bg1"/>
                  </a:solidFill>
                </a:rPr>
                <a:t>PriTel pump 5A</a:t>
              </a:r>
            </a:p>
          </p:txBody>
        </p:sp>
      </p:grpSp>
      <p:sp>
        <p:nvSpPr>
          <p:cNvPr id="12" name="TextBox 11"/>
          <p:cNvSpPr txBox="1"/>
          <p:nvPr/>
        </p:nvSpPr>
        <p:spPr>
          <a:xfrm>
            <a:off x="575583" y="1138918"/>
            <a:ext cx="34289" cy="369332"/>
          </a:xfrm>
          <a:prstGeom prst="rect">
            <a:avLst/>
          </a:prstGeom>
          <a:noFill/>
        </p:spPr>
        <p:txBody>
          <a:bodyPr wrap="square" rtlCol="0">
            <a:spAutoFit/>
          </a:bodyPr>
          <a:lstStyle/>
          <a:p>
            <a:endParaRPr lang="en-US" sz="1800" dirty="0"/>
          </a:p>
        </p:txBody>
      </p:sp>
      <p:sp>
        <p:nvSpPr>
          <p:cNvPr id="13" name="TextBox 12"/>
          <p:cNvSpPr txBox="1"/>
          <p:nvPr/>
        </p:nvSpPr>
        <p:spPr>
          <a:xfrm>
            <a:off x="1292821" y="1098692"/>
            <a:ext cx="6734023" cy="923330"/>
          </a:xfrm>
          <a:prstGeom prst="rect">
            <a:avLst/>
          </a:prstGeom>
          <a:noFill/>
        </p:spPr>
        <p:txBody>
          <a:bodyPr wrap="none" rtlCol="0">
            <a:spAutoFit/>
          </a:bodyPr>
          <a:lstStyle/>
          <a:p>
            <a:pPr marL="257175" indent="-257175">
              <a:buFont typeface="Wingdings" panose="05000000000000000000" pitchFamily="2" charset="2"/>
              <a:buChar char="Ø"/>
            </a:pPr>
            <a:r>
              <a:rPr lang="en-US" sz="1800" dirty="0"/>
              <a:t>Seed source not stable at 40 </a:t>
            </a:r>
            <a:r>
              <a:rPr lang="en-US" sz="1800" dirty="0" err="1"/>
              <a:t>deg</a:t>
            </a:r>
            <a:r>
              <a:rPr lang="en-US" sz="1800" dirty="0"/>
              <a:t> C (oscillates between the 1</a:t>
            </a:r>
            <a:r>
              <a:rPr lang="en-US" sz="1800" baseline="30000" dirty="0"/>
              <a:t>st</a:t>
            </a:r>
            <a:r>
              <a:rPr lang="en-US" sz="1800" dirty="0"/>
              <a:t> two </a:t>
            </a:r>
          </a:p>
          <a:p>
            <a:r>
              <a:rPr lang="en-US" sz="1800" dirty="0"/>
              <a:t>    spectra on previous slide)</a:t>
            </a:r>
          </a:p>
          <a:p>
            <a:pPr marL="257175" indent="-257175">
              <a:buFont typeface="Wingdings" panose="05000000000000000000" pitchFamily="2" charset="2"/>
              <a:buChar char="Ø"/>
            </a:pPr>
            <a:r>
              <a:rPr lang="en-US" sz="1800" dirty="0"/>
              <a:t>Impact of running </a:t>
            </a:r>
            <a:r>
              <a:rPr lang="en-US" sz="1800" dirty="0" err="1"/>
              <a:t>Lumics</a:t>
            </a:r>
            <a:r>
              <a:rPr lang="en-US" sz="1800" dirty="0"/>
              <a:t> Diode at 40 </a:t>
            </a:r>
            <a:r>
              <a:rPr lang="en-US" sz="1800" dirty="0" err="1"/>
              <a:t>deg</a:t>
            </a:r>
            <a:r>
              <a:rPr lang="en-US" sz="1800" dirty="0"/>
              <a:t> C. and the LMA amplifier</a:t>
            </a:r>
          </a:p>
        </p:txBody>
      </p:sp>
      <p:sp>
        <p:nvSpPr>
          <p:cNvPr id="16" name="TextBox 15"/>
          <p:cNvSpPr txBox="1"/>
          <p:nvPr/>
        </p:nvSpPr>
        <p:spPr>
          <a:xfrm>
            <a:off x="684284" y="856982"/>
            <a:ext cx="4391395" cy="369332"/>
          </a:xfrm>
          <a:prstGeom prst="rect">
            <a:avLst/>
          </a:prstGeom>
          <a:noFill/>
        </p:spPr>
        <p:txBody>
          <a:bodyPr wrap="none" rtlCol="0">
            <a:spAutoFit/>
          </a:bodyPr>
          <a:lstStyle/>
          <a:p>
            <a:pPr marL="257175" indent="-257175">
              <a:buFont typeface="Wingdings" panose="05000000000000000000" pitchFamily="2" charset="2"/>
              <a:buChar char="ü"/>
            </a:pPr>
            <a:r>
              <a:rPr lang="en-US" sz="1800" dirty="0"/>
              <a:t>BAD NEWS:  We can’t use our seed source</a:t>
            </a:r>
          </a:p>
        </p:txBody>
      </p:sp>
      <p:sp>
        <p:nvSpPr>
          <p:cNvPr id="17" name="TextBox 16"/>
          <p:cNvSpPr txBox="1"/>
          <p:nvPr/>
        </p:nvSpPr>
        <p:spPr>
          <a:xfrm>
            <a:off x="1219661" y="184473"/>
            <a:ext cx="6880345" cy="461665"/>
          </a:xfrm>
          <a:prstGeom prst="rect">
            <a:avLst/>
          </a:prstGeom>
          <a:noFill/>
        </p:spPr>
        <p:txBody>
          <a:bodyPr wrap="none" rtlCol="0">
            <a:spAutoFit/>
          </a:bodyPr>
          <a:lstStyle/>
          <a:p>
            <a:r>
              <a:rPr lang="en-US" dirty="0" smtClean="0"/>
              <a:t>Grumman amplifier module high frequency instability</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50" y="4248923"/>
            <a:ext cx="2562411" cy="1921808"/>
          </a:xfrm>
          <a:prstGeom prst="rect">
            <a:avLst/>
          </a:prstGeom>
        </p:spPr>
      </p:pic>
      <p:sp>
        <p:nvSpPr>
          <p:cNvPr id="18" name="TextBox 17"/>
          <p:cNvSpPr txBox="1"/>
          <p:nvPr/>
        </p:nvSpPr>
        <p:spPr>
          <a:xfrm>
            <a:off x="757973" y="4454452"/>
            <a:ext cx="1602042" cy="369332"/>
          </a:xfrm>
          <a:prstGeom prst="rect">
            <a:avLst/>
          </a:prstGeom>
          <a:noFill/>
        </p:spPr>
        <p:txBody>
          <a:bodyPr wrap="none" rtlCol="0">
            <a:spAutoFit/>
          </a:bodyPr>
          <a:lstStyle/>
          <a:p>
            <a:r>
              <a:rPr lang="en-US" sz="1800" dirty="0">
                <a:solidFill>
                  <a:schemeClr val="bg1"/>
                </a:solidFill>
              </a:rPr>
              <a:t>PriTel pump </a:t>
            </a:r>
            <a:r>
              <a:rPr lang="en-US" sz="1800" dirty="0" smtClean="0">
                <a:solidFill>
                  <a:schemeClr val="bg1"/>
                </a:solidFill>
              </a:rPr>
              <a:t>4A</a:t>
            </a:r>
            <a:endParaRPr lang="en-US" sz="1800" dirty="0">
              <a:solidFill>
                <a:schemeClr val="bg1"/>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5735" y="2474576"/>
            <a:ext cx="3341396" cy="2610466"/>
          </a:xfrm>
          <a:prstGeom prst="rect">
            <a:avLst/>
          </a:prstGeom>
        </p:spPr>
      </p:pic>
      <p:sp>
        <p:nvSpPr>
          <p:cNvPr id="7" name="Date Placeholder 6"/>
          <p:cNvSpPr>
            <a:spLocks noGrp="1"/>
          </p:cNvSpPr>
          <p:nvPr>
            <p:ph type="dt" sz="half" idx="10"/>
          </p:nvPr>
        </p:nvSpPr>
        <p:spPr/>
        <p:txBody>
          <a:bodyPr/>
          <a:lstStyle/>
          <a:p>
            <a:pPr>
              <a:defRPr/>
            </a:pPr>
            <a:r>
              <a:rPr lang="en-US" altLang="en-US" smtClean="0"/>
              <a:t>14 Nov 2016</a:t>
            </a:r>
            <a:endParaRPr lang="en-US" altLang="en-US"/>
          </a:p>
        </p:txBody>
      </p:sp>
      <p:sp>
        <p:nvSpPr>
          <p:cNvPr id="11" name="Footer Placeholder 10"/>
          <p:cNvSpPr>
            <a:spLocks noGrp="1"/>
          </p:cNvSpPr>
          <p:nvPr>
            <p:ph type="ftr" sz="quarter" idx="11"/>
          </p:nvPr>
        </p:nvSpPr>
        <p:spPr/>
        <p:txBody>
          <a:bodyPr/>
          <a:lstStyle/>
          <a:p>
            <a:pPr>
              <a:defRPr/>
            </a:pPr>
            <a:r>
              <a:rPr lang="en-US" smtClean="0"/>
              <a:t>Laser Notcher External Review</a:t>
            </a:r>
            <a:endParaRPr lang="en-US" b="1" dirty="0"/>
          </a:p>
        </p:txBody>
      </p:sp>
      <p:sp>
        <p:nvSpPr>
          <p:cNvPr id="19" name="Slide Number Placeholder 18"/>
          <p:cNvSpPr>
            <a:spLocks noGrp="1"/>
          </p:cNvSpPr>
          <p:nvPr>
            <p:ph type="sldNum" sz="quarter" idx="12"/>
          </p:nvPr>
        </p:nvSpPr>
        <p:spPr/>
        <p:txBody>
          <a:bodyPr/>
          <a:lstStyle/>
          <a:p>
            <a:pPr>
              <a:defRPr/>
            </a:pPr>
            <a:fld id="{3AF74FF3-8DB7-4100-87D3-F2EE5BDF41D5}" type="slidenum">
              <a:rPr lang="en-US" altLang="en-US" smtClean="0"/>
              <a:pPr>
                <a:defRPr/>
              </a:pPr>
              <a:t>20</a:t>
            </a:fld>
            <a:endParaRPr lang="en-US" altLang="en-US"/>
          </a:p>
        </p:txBody>
      </p:sp>
    </p:spTree>
    <p:extLst>
      <p:ext uri="{BB962C8B-B14F-4D97-AF65-F5344CB8AC3E}">
        <p14:creationId xmlns:p14="http://schemas.microsoft.com/office/powerpoint/2010/main" val="541050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02 Bessel Func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501697"/>
            <a:ext cx="2857500" cy="2171700"/>
          </a:xfrm>
          <a:prstGeom prst="rect">
            <a:avLst/>
          </a:prstGeom>
          <a:noFill/>
          <a:ln>
            <a:noFill/>
          </a:ln>
        </p:spPr>
      </p:pic>
      <p:sp>
        <p:nvSpPr>
          <p:cNvPr id="3" name="Content Placeholder 2"/>
          <p:cNvSpPr>
            <a:spLocks noGrp="1"/>
          </p:cNvSpPr>
          <p:nvPr>
            <p:ph idx="1"/>
          </p:nvPr>
        </p:nvSpPr>
        <p:spPr>
          <a:xfrm>
            <a:off x="481693" y="1148783"/>
            <a:ext cx="7886700" cy="3263504"/>
          </a:xfrm>
        </p:spPr>
        <p:txBody>
          <a:bodyPr>
            <a:noAutofit/>
          </a:bodyPr>
          <a:lstStyle/>
          <a:p>
            <a:pPr>
              <a:buFont typeface="Wingdings" panose="05000000000000000000" pitchFamily="2" charset="2"/>
              <a:buChar char="Ø"/>
            </a:pPr>
            <a:r>
              <a:rPr lang="en-US" sz="1400" dirty="0" smtClean="0"/>
              <a:t>The requirements for our seed diode get tighter</a:t>
            </a:r>
          </a:p>
          <a:p>
            <a:pPr lvl="1">
              <a:buFont typeface="Wingdings" panose="05000000000000000000" pitchFamily="2" charset="2"/>
              <a:buChar char="Ø"/>
            </a:pPr>
            <a:r>
              <a:rPr lang="en-US" sz="1400" dirty="0" smtClean="0"/>
              <a:t>Spectral content &amp; power must not  generate SBS </a:t>
            </a:r>
          </a:p>
          <a:p>
            <a:pPr lvl="2">
              <a:buFont typeface="Wingdings" panose="05000000000000000000" pitchFamily="2" charset="2"/>
              <a:buChar char="Ø"/>
            </a:pPr>
            <a:r>
              <a:rPr lang="en-US" sz="1200" dirty="0" smtClean="0"/>
              <a:t>Can’t be operated in a regime of coherent collapse or </a:t>
            </a:r>
          </a:p>
          <a:p>
            <a:pPr lvl="2">
              <a:buFont typeface="Wingdings" panose="05000000000000000000" pitchFamily="2" charset="2"/>
              <a:buChar char="Ø"/>
            </a:pPr>
            <a:r>
              <a:rPr lang="en-US" sz="1200" dirty="0"/>
              <a:t>G</a:t>
            </a:r>
            <a:r>
              <a:rPr lang="en-US" sz="1200" dirty="0" smtClean="0"/>
              <a:t>ain competition amongst longitudinal modes where the energy is transferred between modes not shared amongst modes.</a:t>
            </a:r>
          </a:p>
          <a:p>
            <a:pPr lvl="1">
              <a:buFont typeface="Wingdings" panose="05000000000000000000" pitchFamily="2" charset="2"/>
              <a:buChar char="Ø"/>
            </a:pPr>
            <a:r>
              <a:rPr lang="en-US" sz="1400" dirty="0" smtClean="0"/>
              <a:t>The center wavelength must match the peak of the ND:YAG gain spectrum and be within the 3 dB bandwidth or better.</a:t>
            </a:r>
          </a:p>
          <a:p>
            <a:pPr>
              <a:buFont typeface="Wingdings" panose="05000000000000000000" pitchFamily="2" charset="2"/>
              <a:buChar char="Ø"/>
            </a:pPr>
            <a:r>
              <a:rPr lang="en-US" sz="1400" dirty="0" smtClean="0"/>
              <a:t>Solution: use a single frequency seed diode and phase modulate the output such that the power in each line is shared amongst the sidebands</a:t>
            </a:r>
          </a:p>
          <a:p>
            <a:pPr lvl="1">
              <a:buFont typeface="Wingdings" panose="05000000000000000000" pitchFamily="2" charset="2"/>
              <a:buChar char="Ø"/>
            </a:pPr>
            <a:r>
              <a:rPr lang="en-US" sz="1400" dirty="0" smtClean="0"/>
              <a:t>Brillion gain bandwidth 100 MHz</a:t>
            </a:r>
          </a:p>
          <a:p>
            <a:pPr lvl="1">
              <a:buFont typeface="Wingdings" panose="05000000000000000000" pitchFamily="2" charset="2"/>
              <a:buChar char="Ø"/>
            </a:pPr>
            <a:r>
              <a:rPr lang="en-US" sz="1400" dirty="0" smtClean="0"/>
              <a:t>Modulation frequency larger than 100 MHz  (500 MHz – 1 GHz) </a:t>
            </a:r>
          </a:p>
          <a:p>
            <a:pPr lvl="1">
              <a:buFont typeface="Wingdings" panose="05000000000000000000" pitchFamily="2" charset="2"/>
              <a:buChar char="Ø"/>
            </a:pPr>
            <a:r>
              <a:rPr lang="en-US" sz="1400" dirty="0" smtClean="0"/>
              <a:t>Should generate a spectral comb ~ 16-80 GHz  (corresponds to 0.06-0.3 nm)</a:t>
            </a:r>
          </a:p>
          <a:p>
            <a:pPr>
              <a:buFont typeface="Wingdings" panose="05000000000000000000" pitchFamily="2" charset="2"/>
              <a:buChar char="Ø"/>
            </a:pPr>
            <a:r>
              <a:rPr lang="en-US" sz="1400" dirty="0" smtClean="0"/>
              <a:t>Seed diode laser – </a:t>
            </a:r>
            <a:r>
              <a:rPr lang="en-US" sz="1400" dirty="0" smtClean="0"/>
              <a:t>Innovative Photonics Solutions 100 kHz line 1064.4nm </a:t>
            </a:r>
            <a:r>
              <a:rPr lang="en-US" sz="1400" dirty="0" smtClean="0"/>
              <a:t> </a:t>
            </a:r>
            <a:r>
              <a:rPr lang="en-US" sz="1400" dirty="0" smtClean="0"/>
              <a:t>(12/2/16)</a:t>
            </a:r>
          </a:p>
          <a:p>
            <a:pPr>
              <a:buFont typeface="Wingdings" panose="05000000000000000000" pitchFamily="2" charset="2"/>
              <a:buChar char="Ø"/>
            </a:pPr>
            <a:r>
              <a:rPr lang="en-US" sz="1400" dirty="0" smtClean="0"/>
              <a:t>Phase modulator – EO Space phase modulator</a:t>
            </a:r>
          </a:p>
          <a:p>
            <a:pPr>
              <a:buFont typeface="Wingdings" panose="05000000000000000000" pitchFamily="2" charset="2"/>
              <a:buChar char="Ø"/>
            </a:pPr>
            <a:r>
              <a:rPr lang="en-US" sz="1400" dirty="0" smtClean="0"/>
              <a:t>Modulation source – borrow then make (?)</a:t>
            </a:r>
          </a:p>
          <a:p>
            <a:pPr>
              <a:buFont typeface="Wingdings" panose="05000000000000000000" pitchFamily="2" charset="2"/>
              <a:buChar char="Ø"/>
            </a:pPr>
            <a:r>
              <a:rPr lang="en-US" sz="1400" dirty="0" smtClean="0"/>
              <a:t>Instrumentation issues</a:t>
            </a:r>
          </a:p>
          <a:p>
            <a:pPr lvl="1">
              <a:buFont typeface="Wingdings" panose="05000000000000000000" pitchFamily="2" charset="2"/>
              <a:buChar char="Ø"/>
            </a:pPr>
            <a:r>
              <a:rPr lang="en-US" sz="1400" dirty="0" smtClean="0"/>
              <a:t>The OSA has a resolution bandwidth of 0.6 nm ( only see the envelop of individual longitudinal modes)</a:t>
            </a:r>
          </a:p>
          <a:p>
            <a:pPr lvl="1">
              <a:buFont typeface="Wingdings" panose="05000000000000000000" pitchFamily="2" charset="2"/>
              <a:buChar char="Ø"/>
            </a:pPr>
            <a:r>
              <a:rPr lang="en-US" sz="1400" dirty="0" smtClean="0"/>
              <a:t>Need something like a scanning </a:t>
            </a:r>
            <a:r>
              <a:rPr lang="en-US" sz="1400" dirty="0" err="1" smtClean="0"/>
              <a:t>Fabry</a:t>
            </a:r>
            <a:r>
              <a:rPr lang="en-US" sz="1400" dirty="0" smtClean="0"/>
              <a:t> </a:t>
            </a:r>
            <a:r>
              <a:rPr lang="en-US" sz="1400" dirty="0"/>
              <a:t>P</a:t>
            </a:r>
            <a:r>
              <a:rPr lang="en-US" sz="1400" dirty="0" smtClean="0"/>
              <a:t>erot </a:t>
            </a:r>
            <a:r>
              <a:rPr lang="en-US" sz="1400" dirty="0" err="1" smtClean="0"/>
              <a:t>supercavity</a:t>
            </a:r>
            <a:r>
              <a:rPr lang="en-US" sz="1400" dirty="0" smtClean="0"/>
              <a:t> spectrum </a:t>
            </a:r>
            <a:r>
              <a:rPr lang="en-US" sz="1400" dirty="0" err="1" smtClean="0"/>
              <a:t>anayzer</a:t>
            </a:r>
            <a:r>
              <a:rPr lang="en-US" sz="1400" dirty="0" smtClean="0"/>
              <a:t>,  or </a:t>
            </a:r>
            <a:r>
              <a:rPr lang="en-US" sz="1400" dirty="0" err="1" smtClean="0"/>
              <a:t>monocrometer</a:t>
            </a:r>
            <a:r>
              <a:rPr lang="en-US" sz="1400" dirty="0" smtClean="0"/>
              <a:t>  (?)</a:t>
            </a:r>
          </a:p>
          <a:p>
            <a:pPr lvl="1">
              <a:buFont typeface="Wingdings" panose="05000000000000000000" pitchFamily="2" charset="2"/>
              <a:buChar char="Ø"/>
            </a:pPr>
            <a:r>
              <a:rPr lang="en-US" sz="1400" dirty="0" smtClean="0"/>
              <a:t>Suggestions</a:t>
            </a:r>
            <a:endParaRPr lang="en-US" sz="1400" dirty="0"/>
          </a:p>
        </p:txBody>
      </p:sp>
      <p:sp>
        <p:nvSpPr>
          <p:cNvPr id="2" name="TextBox 1"/>
          <p:cNvSpPr txBox="1"/>
          <p:nvPr/>
        </p:nvSpPr>
        <p:spPr>
          <a:xfrm>
            <a:off x="2208389" y="133397"/>
            <a:ext cx="5080686" cy="461665"/>
          </a:xfrm>
          <a:prstGeom prst="rect">
            <a:avLst/>
          </a:prstGeom>
          <a:noFill/>
        </p:spPr>
        <p:txBody>
          <a:bodyPr wrap="none" rtlCol="0">
            <a:spAutoFit/>
          </a:bodyPr>
          <a:lstStyle/>
          <a:p>
            <a:r>
              <a:rPr lang="en-US" dirty="0" smtClean="0"/>
              <a:t>New Seed diode and phase modulation</a:t>
            </a:r>
            <a:endParaRPr lang="en-US" dirty="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7" name="Slide Number Placeholder 6"/>
          <p:cNvSpPr>
            <a:spLocks noGrp="1"/>
          </p:cNvSpPr>
          <p:nvPr>
            <p:ph type="sldNum" sz="quarter" idx="12"/>
          </p:nvPr>
        </p:nvSpPr>
        <p:spPr/>
        <p:txBody>
          <a:bodyPr/>
          <a:lstStyle/>
          <a:p>
            <a:pPr>
              <a:defRPr/>
            </a:pPr>
            <a:fld id="{3AF74FF3-8DB7-4100-87D3-F2EE5BDF41D5}" type="slidenum">
              <a:rPr lang="en-US" altLang="en-US" smtClean="0"/>
              <a:pPr>
                <a:defRPr/>
              </a:pPr>
              <a:t>21</a:t>
            </a:fld>
            <a:endParaRPr lang="en-US" altLang="en-US"/>
          </a:p>
        </p:txBody>
      </p:sp>
    </p:spTree>
    <p:extLst>
      <p:ext uri="{BB962C8B-B14F-4D97-AF65-F5344CB8AC3E}">
        <p14:creationId xmlns:p14="http://schemas.microsoft.com/office/powerpoint/2010/main" val="2666034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8844"/>
            <a:ext cx="7886700" cy="4609707"/>
          </a:xfrm>
        </p:spPr>
        <p:txBody>
          <a:bodyPr>
            <a:normAutofit fontScale="62500" lnSpcReduction="20000"/>
          </a:bodyPr>
          <a:lstStyle/>
          <a:p>
            <a:pPr marL="0" indent="0">
              <a:buNone/>
            </a:pPr>
            <a:endParaRPr lang="en-US" dirty="0" smtClean="0"/>
          </a:p>
          <a:p>
            <a:pPr>
              <a:buFont typeface="Wingdings" panose="05000000000000000000" pitchFamily="2" charset="2"/>
              <a:buChar char="Ø"/>
            </a:pPr>
            <a:r>
              <a:rPr lang="en-US" dirty="0" smtClean="0"/>
              <a:t>Maximum average power input from seed diode 100 mW</a:t>
            </a:r>
          </a:p>
          <a:p>
            <a:pPr>
              <a:buFont typeface="Wingdings" panose="05000000000000000000" pitchFamily="2" charset="2"/>
              <a:buChar char="Ø"/>
            </a:pPr>
            <a:r>
              <a:rPr lang="en-US" dirty="0" smtClean="0"/>
              <a:t>Added insertion loss of  &lt; 3.5 dB  (special ultra low insertion loss unit ~2 dB)</a:t>
            </a:r>
          </a:p>
          <a:p>
            <a:pPr>
              <a:buFont typeface="Wingdings" panose="05000000000000000000" pitchFamily="2" charset="2"/>
              <a:buChar char="Ø"/>
            </a:pPr>
            <a:r>
              <a:rPr lang="en-US" dirty="0" smtClean="0"/>
              <a:t>Reduces input in to EOM from about 96 mW to somewhere between 30 and 45 mW depending on insertion loss.</a:t>
            </a:r>
          </a:p>
          <a:p>
            <a:pPr lvl="1">
              <a:buFont typeface="Wingdings" panose="05000000000000000000" pitchFamily="2" charset="2"/>
              <a:buChar char="Ø"/>
            </a:pPr>
            <a:r>
              <a:rPr lang="en-US" dirty="0" smtClean="0"/>
              <a:t>Reduces input into pre-amp from 320 -400 uW  to 120 uW</a:t>
            </a:r>
          </a:p>
          <a:p>
            <a:pPr lvl="1">
              <a:buFont typeface="Wingdings" panose="05000000000000000000" pitchFamily="2" charset="2"/>
              <a:buChar char="Ø"/>
            </a:pPr>
            <a:r>
              <a:rPr lang="en-US" dirty="0" smtClean="0"/>
              <a:t> With pre-amp at max gain the pre-amp output (LAM amp input) down to 20 mW- below the input threshold for the LMA amplifier.</a:t>
            </a:r>
          </a:p>
          <a:p>
            <a:pPr>
              <a:buFont typeface="Wingdings" panose="05000000000000000000" pitchFamily="2" charset="2"/>
              <a:buChar char="Ø"/>
            </a:pPr>
            <a:r>
              <a:rPr lang="en-US" dirty="0" smtClean="0"/>
              <a:t>Two options</a:t>
            </a:r>
          </a:p>
          <a:p>
            <a:pPr lvl="1">
              <a:buFont typeface="Wingdings" panose="05000000000000000000" pitchFamily="2" charset="2"/>
              <a:buChar char="Ø"/>
            </a:pPr>
            <a:r>
              <a:rPr lang="en-US" dirty="0" smtClean="0"/>
              <a:t> pulse seed diode</a:t>
            </a:r>
          </a:p>
          <a:p>
            <a:pPr lvl="2">
              <a:buFont typeface="Wingdings" panose="05000000000000000000" pitchFamily="2" charset="2"/>
              <a:buChar char="Ø"/>
            </a:pPr>
            <a:r>
              <a:rPr lang="en-US" dirty="0" smtClean="0"/>
              <a:t>Reduces average power into phase modulator (pulse duty factor ~100 ns/2.2 us) while keeping peak power </a:t>
            </a:r>
          </a:p>
          <a:p>
            <a:pPr lvl="2">
              <a:buFont typeface="Wingdings" panose="05000000000000000000" pitchFamily="2" charset="2"/>
              <a:buChar char="Ø"/>
            </a:pPr>
            <a:r>
              <a:rPr lang="en-US" dirty="0" smtClean="0"/>
              <a:t>Unknown impact on spectral quality and unknown peak power</a:t>
            </a:r>
          </a:p>
          <a:p>
            <a:pPr lvl="2">
              <a:buFont typeface="Wingdings" panose="05000000000000000000" pitchFamily="2" charset="2"/>
              <a:buChar char="Ø"/>
            </a:pPr>
            <a:r>
              <a:rPr lang="en-US" dirty="0" smtClean="0"/>
              <a:t>Requires new pulsed diode driver (new interface to safety system and controls)</a:t>
            </a:r>
          </a:p>
          <a:p>
            <a:pPr lvl="2">
              <a:buFont typeface="Wingdings" panose="05000000000000000000" pitchFamily="2" charset="2"/>
              <a:buChar char="Ø"/>
            </a:pPr>
            <a:r>
              <a:rPr lang="en-US" dirty="0" smtClean="0"/>
              <a:t>Added complications interfacing keep alive</a:t>
            </a:r>
          </a:p>
          <a:p>
            <a:pPr lvl="2">
              <a:buFont typeface="Wingdings" panose="05000000000000000000" pitchFamily="2" charset="2"/>
              <a:buChar char="Ø"/>
            </a:pPr>
            <a:r>
              <a:rPr lang="en-US" dirty="0" smtClean="0"/>
              <a:t>Once we understand the full impacts considering making spare OPG module with pulsed seed</a:t>
            </a:r>
          </a:p>
          <a:p>
            <a:pPr lvl="1">
              <a:buFont typeface="Wingdings" panose="05000000000000000000" pitchFamily="2" charset="2"/>
              <a:buChar char="ü"/>
            </a:pPr>
            <a:r>
              <a:rPr lang="en-US" dirty="0" smtClean="0"/>
              <a:t>Add booster amplifier</a:t>
            </a:r>
          </a:p>
          <a:p>
            <a:pPr lvl="2">
              <a:buFont typeface="Wingdings" panose="05000000000000000000" pitchFamily="2" charset="2"/>
              <a:buChar char="Ø"/>
            </a:pPr>
            <a:r>
              <a:rPr lang="en-US" dirty="0" smtClean="0"/>
              <a:t>MW- Technologies (Portugal) YDFA-SPM-1  for 100 uW input 17 dB gain -&gt; 6 mW output</a:t>
            </a:r>
          </a:p>
          <a:p>
            <a:pPr lvl="2">
              <a:buFont typeface="Wingdings" panose="05000000000000000000" pitchFamily="2" charset="2"/>
              <a:buChar char="Ø"/>
            </a:pPr>
            <a:r>
              <a:rPr lang="en-US" dirty="0" smtClean="0"/>
              <a:t>3.5x4.5x1 inch , easily integrated,  &lt; $6K</a:t>
            </a:r>
          </a:p>
          <a:p>
            <a:pPr lvl="2">
              <a:buFont typeface="Wingdings" panose="05000000000000000000" pitchFamily="2" charset="2"/>
              <a:buChar char="Ø"/>
            </a:pPr>
            <a:r>
              <a:rPr lang="en-US" dirty="0" smtClean="0"/>
              <a:t>Delivery 6-8 weeks   (can we install once we are operational?) </a:t>
            </a:r>
          </a:p>
          <a:p>
            <a:pPr>
              <a:buFont typeface="Wingdings" panose="05000000000000000000" pitchFamily="2" charset="2"/>
              <a:buChar char="Ø"/>
            </a:pPr>
            <a:endParaRPr lang="en-US" dirty="0"/>
          </a:p>
        </p:txBody>
      </p:sp>
      <p:sp>
        <p:nvSpPr>
          <p:cNvPr id="2" name="Rectangle 1"/>
          <p:cNvSpPr/>
          <p:nvPr/>
        </p:nvSpPr>
        <p:spPr>
          <a:xfrm>
            <a:off x="2290396" y="182378"/>
            <a:ext cx="6224954" cy="461665"/>
          </a:xfrm>
          <a:prstGeom prst="rect">
            <a:avLst/>
          </a:prstGeom>
        </p:spPr>
        <p:txBody>
          <a:bodyPr wrap="square">
            <a:spAutoFit/>
          </a:bodyPr>
          <a:lstStyle/>
          <a:p>
            <a:r>
              <a:rPr lang="en-US" dirty="0"/>
              <a:t>Implication of adding phase modulator</a:t>
            </a:r>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22</a:t>
            </a:fld>
            <a:endParaRPr lang="en-US" altLang="en-US"/>
          </a:p>
        </p:txBody>
      </p:sp>
    </p:spTree>
    <p:extLst>
      <p:ext uri="{BB962C8B-B14F-4D97-AF65-F5344CB8AC3E}">
        <p14:creationId xmlns:p14="http://schemas.microsoft.com/office/powerpoint/2010/main" val="3202794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Phase Modulation Options</a:t>
            </a:r>
            <a:endParaRPr lang="en-US" dirty="0"/>
          </a:p>
        </p:txBody>
      </p:sp>
      <p:sp>
        <p:nvSpPr>
          <p:cNvPr id="3" name="Content Placeholder 2"/>
          <p:cNvSpPr>
            <a:spLocks noGrp="1"/>
          </p:cNvSpPr>
          <p:nvPr>
            <p:ph idx="1"/>
          </p:nvPr>
        </p:nvSpPr>
        <p:spPr>
          <a:xfrm>
            <a:off x="588352" y="5250040"/>
            <a:ext cx="7553325" cy="1015207"/>
          </a:xfrm>
        </p:spPr>
        <p:txBody>
          <a:bodyPr/>
          <a:lstStyle/>
          <a:p>
            <a:r>
              <a:rPr lang="en-US" sz="1400" dirty="0" smtClean="0"/>
              <a:t>We have phase modulator (low </a:t>
            </a:r>
            <a:r>
              <a:rPr lang="en-US" sz="1400" dirty="0" err="1" smtClean="0"/>
              <a:t>Vpi</a:t>
            </a:r>
            <a:r>
              <a:rPr lang="en-US" sz="1400" dirty="0" smtClean="0"/>
              <a:t> =2.4V &amp; low 2 dB insertion loss)</a:t>
            </a:r>
          </a:p>
          <a:p>
            <a:r>
              <a:rPr lang="en-US" sz="1400" dirty="0" smtClean="0"/>
              <a:t>Single frequency seed source on order (due 12/2)</a:t>
            </a:r>
          </a:p>
          <a:p>
            <a:r>
              <a:rPr lang="en-US" sz="1400" dirty="0" smtClean="0"/>
              <a:t>Set up RF source and amplifier</a:t>
            </a:r>
          </a:p>
          <a:p>
            <a:r>
              <a:rPr lang="en-US" sz="1400" dirty="0" smtClean="0"/>
              <a:t>Currently the only way to tune is to look at the envelop with our OSA. </a:t>
            </a:r>
          </a:p>
          <a:p>
            <a:endParaRPr lang="en-US" sz="1400" dirty="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23</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4" y="2746852"/>
            <a:ext cx="2423160" cy="181737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31718"/>
            <a:ext cx="2404725" cy="18035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583" y="898438"/>
            <a:ext cx="2431153" cy="190374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6680" y="894923"/>
            <a:ext cx="2543007" cy="1907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3826" y="2677098"/>
            <a:ext cx="2686666" cy="2015000"/>
          </a:xfrm>
          <a:prstGeom prst="rect">
            <a:avLst/>
          </a:prstGeom>
        </p:spPr>
      </p:pic>
      <p:pic>
        <p:nvPicPr>
          <p:cNvPr id="12" name="Picture 11"/>
          <p:cNvPicPr>
            <a:picLocks noChangeAspect="1"/>
          </p:cNvPicPr>
          <p:nvPr/>
        </p:nvPicPr>
        <p:blipFill>
          <a:blip r:embed="rId7"/>
          <a:stretch>
            <a:fillRect/>
          </a:stretch>
        </p:blipFill>
        <p:spPr>
          <a:xfrm>
            <a:off x="5537775" y="2871934"/>
            <a:ext cx="2603902" cy="1941506"/>
          </a:xfrm>
          <a:prstGeom prst="rect">
            <a:avLst/>
          </a:prstGeom>
        </p:spPr>
      </p:pic>
      <p:pic>
        <p:nvPicPr>
          <p:cNvPr id="13" name="Picture 12"/>
          <p:cNvPicPr>
            <a:picLocks noChangeAspect="1"/>
          </p:cNvPicPr>
          <p:nvPr/>
        </p:nvPicPr>
        <p:blipFill>
          <a:blip r:embed="rId8"/>
          <a:stretch>
            <a:fillRect/>
          </a:stretch>
        </p:blipFill>
        <p:spPr>
          <a:xfrm>
            <a:off x="5537775" y="4781370"/>
            <a:ext cx="3196750" cy="468670"/>
          </a:xfrm>
          <a:prstGeom prst="rect">
            <a:avLst/>
          </a:prstGeom>
        </p:spPr>
      </p:pic>
    </p:spTree>
    <p:extLst>
      <p:ext uri="{BB962C8B-B14F-4D97-AF65-F5344CB8AC3E}">
        <p14:creationId xmlns:p14="http://schemas.microsoft.com/office/powerpoint/2010/main" val="1743892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a:xfrm>
            <a:off x="1268005" y="3378092"/>
            <a:ext cx="1008917" cy="492446"/>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66038" y="5056143"/>
            <a:ext cx="7886700" cy="927600"/>
          </a:xfrm>
        </p:spPr>
        <p:txBody>
          <a:bodyPr/>
          <a:lstStyle/>
          <a:p>
            <a:r>
              <a:rPr lang="en-US" sz="2000" dirty="0" smtClean="0"/>
              <a:t>Clearly with the reduction of seed power out of the modulator we need to add an additional amplifier stage to boost the input into the pre-amplifier.</a:t>
            </a:r>
            <a:endParaRPr lang="en-US" sz="2000" dirty="0"/>
          </a:p>
        </p:txBody>
      </p:sp>
      <p:grpSp>
        <p:nvGrpSpPr>
          <p:cNvPr id="69" name="Group 68"/>
          <p:cNvGrpSpPr/>
          <p:nvPr/>
        </p:nvGrpSpPr>
        <p:grpSpPr>
          <a:xfrm>
            <a:off x="1626888" y="1318231"/>
            <a:ext cx="5541330" cy="1584469"/>
            <a:chOff x="296330" y="2067574"/>
            <a:chExt cx="7388440" cy="2112626"/>
          </a:xfrm>
        </p:grpSpPr>
        <p:sp>
          <p:nvSpPr>
            <p:cNvPr id="4" name="Rectangle 3"/>
            <p:cNvSpPr/>
            <p:nvPr/>
          </p:nvSpPr>
          <p:spPr>
            <a:xfrm>
              <a:off x="296330" y="2067574"/>
              <a:ext cx="7388440" cy="211199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19"/>
            <p:cNvGrpSpPr/>
            <p:nvPr/>
          </p:nvGrpSpPr>
          <p:grpSpPr>
            <a:xfrm>
              <a:off x="801997" y="2237202"/>
              <a:ext cx="1017638" cy="404260"/>
              <a:chOff x="840659" y="1737851"/>
              <a:chExt cx="1740309" cy="1047136"/>
            </a:xfrm>
          </p:grpSpPr>
          <p:cxnSp>
            <p:nvCxnSpPr>
              <p:cNvPr id="6" name="Straight Connector 5"/>
              <p:cNvCxnSpPr/>
              <p:nvPr/>
            </p:nvCxnSpPr>
            <p:spPr>
              <a:xfrm flipH="1">
                <a:off x="958646"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52051"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115961"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94619"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273278"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351936"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445342" y="1737851"/>
                <a:ext cx="1" cy="1047136"/>
              </a:xfrm>
              <a:prstGeom prst="line">
                <a:avLst/>
              </a:prstGeom>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rot="5400000">
                <a:off x="1939412" y="2036443"/>
                <a:ext cx="221226" cy="5014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flipV="1">
                <a:off x="2035278" y="2289482"/>
                <a:ext cx="545690" cy="73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40659" y="2036443"/>
                <a:ext cx="973393" cy="50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39"/>
            <p:cNvGrpSpPr/>
            <p:nvPr/>
          </p:nvGrpSpPr>
          <p:grpSpPr>
            <a:xfrm>
              <a:off x="2472667" y="2370114"/>
              <a:ext cx="1380658" cy="309340"/>
              <a:chOff x="1976437" y="1887794"/>
              <a:chExt cx="2238376" cy="280219"/>
            </a:xfrm>
          </p:grpSpPr>
          <p:sp>
            <p:nvSpPr>
              <p:cNvPr id="17" name="Rectangle 16"/>
              <p:cNvSpPr/>
              <p:nvPr/>
            </p:nvSpPr>
            <p:spPr>
              <a:xfrm>
                <a:off x="2315497" y="1887794"/>
                <a:ext cx="1489587" cy="162232"/>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2625213" y="2050026"/>
                <a:ext cx="88490" cy="11798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38"/>
              <p:cNvGrpSpPr/>
              <p:nvPr/>
            </p:nvGrpSpPr>
            <p:grpSpPr>
              <a:xfrm>
                <a:off x="1976437" y="1928813"/>
                <a:ext cx="2238376" cy="80963"/>
                <a:chOff x="1895475" y="1533525"/>
                <a:chExt cx="2238376" cy="119063"/>
              </a:xfrm>
            </p:grpSpPr>
            <p:sp>
              <p:nvSpPr>
                <p:cNvPr id="20" name="Freeform 19"/>
                <p:cNvSpPr/>
                <p:nvPr/>
              </p:nvSpPr>
              <p:spPr>
                <a:xfrm>
                  <a:off x="1895475" y="1533525"/>
                  <a:ext cx="2214563" cy="61913"/>
                </a:xfrm>
                <a:custGeom>
                  <a:avLst/>
                  <a:gdLst>
                    <a:gd name="connsiteX0" fmla="*/ 0 w 2214563"/>
                    <a:gd name="connsiteY0" fmla="*/ 57150 h 61913"/>
                    <a:gd name="connsiteX1" fmla="*/ 690563 w 2214563"/>
                    <a:gd name="connsiteY1" fmla="*/ 61913 h 61913"/>
                    <a:gd name="connsiteX2" fmla="*/ 776288 w 2214563"/>
                    <a:gd name="connsiteY2" fmla="*/ 0 h 61913"/>
                    <a:gd name="connsiteX3" fmla="*/ 1362075 w 2214563"/>
                    <a:gd name="connsiteY3" fmla="*/ 0 h 61913"/>
                    <a:gd name="connsiteX4" fmla="*/ 1457325 w 2214563"/>
                    <a:gd name="connsiteY4" fmla="*/ 57150 h 61913"/>
                    <a:gd name="connsiteX5" fmla="*/ 2214563 w 2214563"/>
                    <a:gd name="connsiteY5" fmla="*/ 57150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563" h="61913">
                      <a:moveTo>
                        <a:pt x="0" y="57150"/>
                      </a:moveTo>
                      <a:lnTo>
                        <a:pt x="690563" y="61913"/>
                      </a:lnTo>
                      <a:lnTo>
                        <a:pt x="776288" y="0"/>
                      </a:lnTo>
                      <a:lnTo>
                        <a:pt x="1362075" y="0"/>
                      </a:lnTo>
                      <a:lnTo>
                        <a:pt x="1457325" y="57150"/>
                      </a:lnTo>
                      <a:lnTo>
                        <a:pt x="2214563" y="5715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1" name="Freeform 20"/>
                <p:cNvSpPr/>
                <p:nvPr/>
              </p:nvSpPr>
              <p:spPr>
                <a:xfrm flipV="1">
                  <a:off x="1919288" y="1590675"/>
                  <a:ext cx="2214563" cy="61913"/>
                </a:xfrm>
                <a:custGeom>
                  <a:avLst/>
                  <a:gdLst>
                    <a:gd name="connsiteX0" fmla="*/ 0 w 2214563"/>
                    <a:gd name="connsiteY0" fmla="*/ 57150 h 61913"/>
                    <a:gd name="connsiteX1" fmla="*/ 690563 w 2214563"/>
                    <a:gd name="connsiteY1" fmla="*/ 61913 h 61913"/>
                    <a:gd name="connsiteX2" fmla="*/ 776288 w 2214563"/>
                    <a:gd name="connsiteY2" fmla="*/ 0 h 61913"/>
                    <a:gd name="connsiteX3" fmla="*/ 1362075 w 2214563"/>
                    <a:gd name="connsiteY3" fmla="*/ 0 h 61913"/>
                    <a:gd name="connsiteX4" fmla="*/ 1457325 w 2214563"/>
                    <a:gd name="connsiteY4" fmla="*/ 57150 h 61913"/>
                    <a:gd name="connsiteX5" fmla="*/ 2214563 w 2214563"/>
                    <a:gd name="connsiteY5" fmla="*/ 57150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563" h="61913">
                      <a:moveTo>
                        <a:pt x="0" y="57150"/>
                      </a:moveTo>
                      <a:lnTo>
                        <a:pt x="690563" y="61913"/>
                      </a:lnTo>
                      <a:lnTo>
                        <a:pt x="776288" y="0"/>
                      </a:lnTo>
                      <a:lnTo>
                        <a:pt x="1362075" y="0"/>
                      </a:lnTo>
                      <a:lnTo>
                        <a:pt x="1457325" y="57150"/>
                      </a:lnTo>
                      <a:lnTo>
                        <a:pt x="2214563" y="5715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sp>
          <p:nvSpPr>
            <p:cNvPr id="22" name="Rectangle 21"/>
            <p:cNvSpPr/>
            <p:nvPr/>
          </p:nvSpPr>
          <p:spPr>
            <a:xfrm>
              <a:off x="3805357" y="2407566"/>
              <a:ext cx="389745" cy="83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ounded Rectangle 22"/>
            <p:cNvSpPr/>
            <p:nvPr/>
          </p:nvSpPr>
          <p:spPr>
            <a:xfrm>
              <a:off x="3824372" y="2713976"/>
              <a:ext cx="1314760" cy="26392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p:cNvSpPr txBox="1"/>
            <p:nvPr/>
          </p:nvSpPr>
          <p:spPr>
            <a:xfrm>
              <a:off x="3785969" y="2684850"/>
              <a:ext cx="1524349" cy="338555"/>
            </a:xfrm>
            <a:prstGeom prst="rect">
              <a:avLst/>
            </a:prstGeom>
            <a:noFill/>
          </p:spPr>
          <p:txBody>
            <a:bodyPr wrap="none" rtlCol="0">
              <a:spAutoFit/>
            </a:bodyPr>
            <a:lstStyle/>
            <a:p>
              <a:r>
                <a:rPr lang="en-US" sz="1050" dirty="0"/>
                <a:t>MDC Bias Control</a:t>
              </a:r>
            </a:p>
          </p:txBody>
        </p:sp>
        <p:sp>
          <p:nvSpPr>
            <p:cNvPr id="25" name="Freeform 24"/>
            <p:cNvSpPr/>
            <p:nvPr/>
          </p:nvSpPr>
          <p:spPr>
            <a:xfrm>
              <a:off x="4121241" y="2478078"/>
              <a:ext cx="117526" cy="231849"/>
            </a:xfrm>
            <a:custGeom>
              <a:avLst/>
              <a:gdLst>
                <a:gd name="connsiteX0" fmla="*/ 0 w 492369"/>
                <a:gd name="connsiteY0" fmla="*/ 0 h 257907"/>
                <a:gd name="connsiteX1" fmla="*/ 492369 w 492369"/>
                <a:gd name="connsiteY1" fmla="*/ 0 h 257907"/>
                <a:gd name="connsiteX2" fmla="*/ 480646 w 492369"/>
                <a:gd name="connsiteY2" fmla="*/ 257907 h 257907"/>
                <a:gd name="connsiteX3" fmla="*/ 480646 w 492369"/>
                <a:gd name="connsiteY3" fmla="*/ 257907 h 257907"/>
              </a:gdLst>
              <a:ahLst/>
              <a:cxnLst>
                <a:cxn ang="0">
                  <a:pos x="connsiteX0" y="connsiteY0"/>
                </a:cxn>
                <a:cxn ang="0">
                  <a:pos x="connsiteX1" y="connsiteY1"/>
                </a:cxn>
                <a:cxn ang="0">
                  <a:pos x="connsiteX2" y="connsiteY2"/>
                </a:cxn>
                <a:cxn ang="0">
                  <a:pos x="connsiteX3" y="connsiteY3"/>
                </a:cxn>
              </a:cxnLst>
              <a:rect l="l" t="t" r="r" b="b"/>
              <a:pathLst>
                <a:path w="492369" h="257907">
                  <a:moveTo>
                    <a:pt x="0" y="0"/>
                  </a:moveTo>
                  <a:lnTo>
                    <a:pt x="492369" y="0"/>
                  </a:lnTo>
                  <a:lnTo>
                    <a:pt x="480646" y="257907"/>
                  </a:lnTo>
                  <a:lnTo>
                    <a:pt x="480646" y="257907"/>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25"/>
            <p:cNvSpPr/>
            <p:nvPr/>
          </p:nvSpPr>
          <p:spPr>
            <a:xfrm>
              <a:off x="3590686" y="2581045"/>
              <a:ext cx="224197" cy="241830"/>
            </a:xfrm>
            <a:custGeom>
              <a:avLst/>
              <a:gdLst>
                <a:gd name="connsiteX0" fmla="*/ 855785 w 855785"/>
                <a:gd name="connsiteY0" fmla="*/ 257908 h 257908"/>
                <a:gd name="connsiteX1" fmla="*/ 0 w 855785"/>
                <a:gd name="connsiteY1" fmla="*/ 246185 h 257908"/>
                <a:gd name="connsiteX2" fmla="*/ 0 w 855785"/>
                <a:gd name="connsiteY2" fmla="*/ 0 h 257908"/>
              </a:gdLst>
              <a:ahLst/>
              <a:cxnLst>
                <a:cxn ang="0">
                  <a:pos x="connsiteX0" y="connsiteY0"/>
                </a:cxn>
                <a:cxn ang="0">
                  <a:pos x="connsiteX1" y="connsiteY1"/>
                </a:cxn>
                <a:cxn ang="0">
                  <a:pos x="connsiteX2" y="connsiteY2"/>
                </a:cxn>
              </a:cxnLst>
              <a:rect l="l" t="t" r="r" b="b"/>
              <a:pathLst>
                <a:path w="855785" h="257908">
                  <a:moveTo>
                    <a:pt x="855785" y="257908"/>
                  </a:moveTo>
                  <a:lnTo>
                    <a:pt x="0" y="246185"/>
                  </a:ln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Isosceles Triangle 26"/>
            <p:cNvSpPr/>
            <p:nvPr/>
          </p:nvSpPr>
          <p:spPr>
            <a:xfrm rot="16200000">
              <a:off x="3017762" y="3042021"/>
              <a:ext cx="581159" cy="5689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Freeform 27"/>
            <p:cNvSpPr/>
            <p:nvPr/>
          </p:nvSpPr>
          <p:spPr>
            <a:xfrm>
              <a:off x="2912424" y="2672861"/>
              <a:ext cx="125470" cy="649775"/>
            </a:xfrm>
            <a:custGeom>
              <a:avLst/>
              <a:gdLst>
                <a:gd name="connsiteX0" fmla="*/ 410308 w 410308"/>
                <a:gd name="connsiteY0" fmla="*/ 633046 h 633046"/>
                <a:gd name="connsiteX1" fmla="*/ 0 w 410308"/>
                <a:gd name="connsiteY1" fmla="*/ 633046 h 633046"/>
                <a:gd name="connsiteX2" fmla="*/ 0 w 410308"/>
                <a:gd name="connsiteY2" fmla="*/ 0 h 633046"/>
              </a:gdLst>
              <a:ahLst/>
              <a:cxnLst>
                <a:cxn ang="0">
                  <a:pos x="connsiteX0" y="connsiteY0"/>
                </a:cxn>
                <a:cxn ang="0">
                  <a:pos x="connsiteX1" y="connsiteY1"/>
                </a:cxn>
                <a:cxn ang="0">
                  <a:pos x="connsiteX2" y="connsiteY2"/>
                </a:cxn>
              </a:cxnLst>
              <a:rect l="l" t="t" r="r" b="b"/>
              <a:pathLst>
                <a:path w="410308" h="633046">
                  <a:moveTo>
                    <a:pt x="410308" y="633046"/>
                  </a:moveTo>
                  <a:lnTo>
                    <a:pt x="0" y="633046"/>
                  </a:ln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9" name="Group 28"/>
            <p:cNvGrpSpPr/>
            <p:nvPr/>
          </p:nvGrpSpPr>
          <p:grpSpPr>
            <a:xfrm>
              <a:off x="4260135" y="3367097"/>
              <a:ext cx="1382012" cy="366624"/>
              <a:chOff x="5780617" y="1457705"/>
              <a:chExt cx="1382012" cy="366624"/>
            </a:xfrm>
          </p:grpSpPr>
          <p:sp>
            <p:nvSpPr>
              <p:cNvPr id="30" name="Rounded Rectangle 29"/>
              <p:cNvSpPr/>
              <p:nvPr/>
            </p:nvSpPr>
            <p:spPr>
              <a:xfrm>
                <a:off x="5780617" y="1457705"/>
                <a:ext cx="1304640" cy="33584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31" name="TextBox 30"/>
              <p:cNvSpPr txBox="1"/>
              <p:nvPr/>
            </p:nvSpPr>
            <p:spPr>
              <a:xfrm>
                <a:off x="5822092" y="1485774"/>
                <a:ext cx="1340537" cy="338555"/>
              </a:xfrm>
              <a:prstGeom prst="rect">
                <a:avLst/>
              </a:prstGeom>
              <a:noFill/>
            </p:spPr>
            <p:txBody>
              <a:bodyPr wrap="none" rtlCol="0">
                <a:spAutoFit/>
              </a:bodyPr>
              <a:lstStyle/>
              <a:p>
                <a:r>
                  <a:rPr lang="en-US" sz="1050" dirty="0"/>
                  <a:t>DA12000 AWG</a:t>
                </a:r>
              </a:p>
            </p:txBody>
          </p:sp>
        </p:grpSp>
        <p:cxnSp>
          <p:nvCxnSpPr>
            <p:cNvPr id="32" name="Straight Arrow Connector 31"/>
            <p:cNvCxnSpPr>
              <a:endCxn id="27" idx="3"/>
            </p:cNvCxnSpPr>
            <p:nvPr/>
          </p:nvCxnSpPr>
          <p:spPr>
            <a:xfrm flipH="1">
              <a:off x="3592824" y="3322636"/>
              <a:ext cx="193144" cy="386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872841" y="2796127"/>
              <a:ext cx="889560" cy="369332"/>
            </a:xfrm>
            <a:prstGeom prst="rect">
              <a:avLst/>
            </a:prstGeom>
            <a:noFill/>
          </p:spPr>
          <p:txBody>
            <a:bodyPr wrap="none" rtlCol="0">
              <a:spAutoFit/>
            </a:bodyPr>
            <a:lstStyle/>
            <a:p>
              <a:r>
                <a:rPr lang="en-US" sz="1200" dirty="0"/>
                <a:t>RF Amp</a:t>
              </a:r>
            </a:p>
          </p:txBody>
        </p:sp>
        <p:sp>
          <p:nvSpPr>
            <p:cNvPr id="34" name="TextBox 33"/>
            <p:cNvSpPr txBox="1"/>
            <p:nvPr/>
          </p:nvSpPr>
          <p:spPr>
            <a:xfrm>
              <a:off x="774523" y="2259250"/>
              <a:ext cx="857500" cy="492443"/>
            </a:xfrm>
            <a:prstGeom prst="rect">
              <a:avLst/>
            </a:prstGeom>
            <a:noFill/>
          </p:spPr>
          <p:txBody>
            <a:bodyPr wrap="none" rtlCol="0">
              <a:spAutoFit/>
            </a:bodyPr>
            <a:lstStyle/>
            <a:p>
              <a:r>
                <a:rPr lang="en-US" sz="1800" dirty="0"/>
                <a:t>Seed</a:t>
              </a:r>
            </a:p>
          </p:txBody>
        </p:sp>
        <p:sp>
          <p:nvSpPr>
            <p:cNvPr id="35" name="TextBox 34"/>
            <p:cNvSpPr txBox="1"/>
            <p:nvPr/>
          </p:nvSpPr>
          <p:spPr>
            <a:xfrm>
              <a:off x="2860563" y="2067574"/>
              <a:ext cx="1024212" cy="338555"/>
            </a:xfrm>
            <a:prstGeom prst="rect">
              <a:avLst/>
            </a:prstGeom>
            <a:noFill/>
          </p:spPr>
          <p:txBody>
            <a:bodyPr wrap="none" rtlCol="0">
              <a:spAutoFit/>
            </a:bodyPr>
            <a:lstStyle/>
            <a:p>
              <a:r>
                <a:rPr lang="en-US" sz="1050" dirty="0"/>
                <a:t>Modulator</a:t>
              </a:r>
            </a:p>
          </p:txBody>
        </p:sp>
        <p:grpSp>
          <p:nvGrpSpPr>
            <p:cNvPr id="36" name="Group 35"/>
            <p:cNvGrpSpPr/>
            <p:nvPr/>
          </p:nvGrpSpPr>
          <p:grpSpPr>
            <a:xfrm>
              <a:off x="4640318" y="3778016"/>
              <a:ext cx="2012879" cy="338556"/>
              <a:chOff x="6309371" y="1974289"/>
              <a:chExt cx="2012879" cy="338556"/>
            </a:xfrm>
          </p:grpSpPr>
          <p:sp>
            <p:nvSpPr>
              <p:cNvPr id="37" name="TextBox 36"/>
              <p:cNvSpPr txBox="1"/>
              <p:nvPr/>
            </p:nvSpPr>
            <p:spPr>
              <a:xfrm>
                <a:off x="6494399" y="1974289"/>
                <a:ext cx="1827851" cy="338556"/>
              </a:xfrm>
              <a:prstGeom prst="rect">
                <a:avLst/>
              </a:prstGeom>
              <a:noFill/>
              <a:ln>
                <a:noFill/>
              </a:ln>
            </p:spPr>
            <p:txBody>
              <a:bodyPr wrap="none" rtlCol="0">
                <a:spAutoFit/>
              </a:bodyPr>
              <a:lstStyle/>
              <a:p>
                <a:r>
                  <a:rPr lang="en-US" sz="1050" dirty="0"/>
                  <a:t>Ext. clock sync to RFQ</a:t>
                </a:r>
              </a:p>
            </p:txBody>
          </p:sp>
          <p:sp>
            <p:nvSpPr>
              <p:cNvPr id="38" name="Rounded Rectangle 37"/>
              <p:cNvSpPr/>
              <p:nvPr/>
            </p:nvSpPr>
            <p:spPr>
              <a:xfrm>
                <a:off x="6309371" y="2022512"/>
                <a:ext cx="1942560" cy="22155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9" name="Freeform 38"/>
            <p:cNvSpPr/>
            <p:nvPr/>
          </p:nvSpPr>
          <p:spPr>
            <a:xfrm>
              <a:off x="4394133" y="3693482"/>
              <a:ext cx="246185" cy="234462"/>
            </a:xfrm>
            <a:custGeom>
              <a:avLst/>
              <a:gdLst>
                <a:gd name="connsiteX0" fmla="*/ 246185 w 246185"/>
                <a:gd name="connsiteY0" fmla="*/ 234462 h 234462"/>
                <a:gd name="connsiteX1" fmla="*/ 246185 w 246185"/>
                <a:gd name="connsiteY1" fmla="*/ 234462 h 234462"/>
                <a:gd name="connsiteX2" fmla="*/ 0 w 246185"/>
                <a:gd name="connsiteY2" fmla="*/ 234462 h 234462"/>
                <a:gd name="connsiteX3" fmla="*/ 0 w 246185"/>
                <a:gd name="connsiteY3" fmla="*/ 0 h 234462"/>
              </a:gdLst>
              <a:ahLst/>
              <a:cxnLst>
                <a:cxn ang="0">
                  <a:pos x="connsiteX0" y="connsiteY0"/>
                </a:cxn>
                <a:cxn ang="0">
                  <a:pos x="connsiteX1" y="connsiteY1"/>
                </a:cxn>
                <a:cxn ang="0">
                  <a:pos x="connsiteX2" y="connsiteY2"/>
                </a:cxn>
                <a:cxn ang="0">
                  <a:pos x="connsiteX3" y="connsiteY3"/>
                </a:cxn>
              </a:cxnLst>
              <a:rect l="l" t="t" r="r" b="b"/>
              <a:pathLst>
                <a:path w="246185" h="234462">
                  <a:moveTo>
                    <a:pt x="246185" y="234462"/>
                  </a:moveTo>
                  <a:lnTo>
                    <a:pt x="246185" y="234462"/>
                  </a:lnTo>
                  <a:lnTo>
                    <a:pt x="0" y="234462"/>
                  </a:ln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ounded Rectangle 39"/>
            <p:cNvSpPr/>
            <p:nvPr/>
          </p:nvSpPr>
          <p:spPr>
            <a:xfrm>
              <a:off x="453706" y="2109808"/>
              <a:ext cx="1345223" cy="65659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TextBox 40"/>
            <p:cNvSpPr txBox="1"/>
            <p:nvPr/>
          </p:nvSpPr>
          <p:spPr>
            <a:xfrm>
              <a:off x="672162" y="2773493"/>
              <a:ext cx="1180239" cy="492443"/>
            </a:xfrm>
            <a:prstGeom prst="rect">
              <a:avLst/>
            </a:prstGeom>
            <a:noFill/>
          </p:spPr>
          <p:txBody>
            <a:bodyPr wrap="none" rtlCol="0">
              <a:spAutoFit/>
            </a:bodyPr>
            <a:lstStyle/>
            <a:p>
              <a:r>
                <a:rPr lang="en-US" sz="1800" dirty="0"/>
                <a:t>VDRIVE</a:t>
              </a:r>
            </a:p>
          </p:txBody>
        </p:sp>
        <p:sp>
          <p:nvSpPr>
            <p:cNvPr id="42" name="TextBox 41"/>
            <p:cNvSpPr txBox="1"/>
            <p:nvPr/>
          </p:nvSpPr>
          <p:spPr>
            <a:xfrm>
              <a:off x="404749" y="3872424"/>
              <a:ext cx="932307" cy="307776"/>
            </a:xfrm>
            <a:prstGeom prst="rect">
              <a:avLst/>
            </a:prstGeom>
            <a:noFill/>
          </p:spPr>
          <p:txBody>
            <a:bodyPr wrap="none" rtlCol="0">
              <a:spAutoFit/>
            </a:bodyPr>
            <a:lstStyle/>
            <a:p>
              <a:r>
                <a:rPr lang="en-US" sz="900" b="1" dirty="0">
                  <a:solidFill>
                    <a:schemeClr val="accent2"/>
                  </a:solidFill>
                </a:rPr>
                <a:t>Fermi OPG</a:t>
              </a:r>
            </a:p>
          </p:txBody>
        </p:sp>
        <p:grpSp>
          <p:nvGrpSpPr>
            <p:cNvPr id="43" name="Group 42"/>
            <p:cNvGrpSpPr/>
            <p:nvPr/>
          </p:nvGrpSpPr>
          <p:grpSpPr>
            <a:xfrm>
              <a:off x="4256556" y="3078726"/>
              <a:ext cx="1380492" cy="338556"/>
              <a:chOff x="5843167" y="795975"/>
              <a:chExt cx="1380492" cy="338556"/>
            </a:xfrm>
          </p:grpSpPr>
          <p:sp>
            <p:nvSpPr>
              <p:cNvPr id="44" name="TextBox 43"/>
              <p:cNvSpPr txBox="1"/>
              <p:nvPr/>
            </p:nvSpPr>
            <p:spPr>
              <a:xfrm>
                <a:off x="5859610" y="795975"/>
                <a:ext cx="1364049" cy="338556"/>
              </a:xfrm>
              <a:prstGeom prst="rect">
                <a:avLst/>
              </a:prstGeom>
              <a:noFill/>
            </p:spPr>
            <p:txBody>
              <a:bodyPr wrap="none" rtlCol="0">
                <a:spAutoFit/>
              </a:bodyPr>
              <a:lstStyle/>
              <a:p>
                <a:r>
                  <a:rPr lang="en-US" sz="1050" dirty="0" err="1"/>
                  <a:t>Osc</a:t>
                </a:r>
                <a:r>
                  <a:rPr lang="en-US" sz="1050" dirty="0"/>
                  <a:t>. Keep Alive</a:t>
                </a:r>
              </a:p>
            </p:txBody>
          </p:sp>
          <p:sp>
            <p:nvSpPr>
              <p:cNvPr id="45" name="Rounded Rectangle 44"/>
              <p:cNvSpPr/>
              <p:nvPr/>
            </p:nvSpPr>
            <p:spPr>
              <a:xfrm>
                <a:off x="5843167" y="807844"/>
                <a:ext cx="1311798" cy="24768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3762324" y="3159767"/>
              <a:ext cx="262053" cy="366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7" name="Elbow Connector 46"/>
            <p:cNvCxnSpPr/>
            <p:nvPr/>
          </p:nvCxnSpPr>
          <p:spPr>
            <a:xfrm rot="10800000">
              <a:off x="4009125" y="3410349"/>
              <a:ext cx="259621" cy="1273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flipV="1">
              <a:off x="3922477" y="3199543"/>
              <a:ext cx="350520" cy="15060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1723506" y="2416902"/>
              <a:ext cx="792480" cy="207562"/>
              <a:chOff x="2236470" y="1785068"/>
              <a:chExt cx="792480" cy="207562"/>
            </a:xfrm>
          </p:grpSpPr>
          <p:sp>
            <p:nvSpPr>
              <p:cNvPr id="49" name="Rectangle 48"/>
              <p:cNvSpPr/>
              <p:nvPr/>
            </p:nvSpPr>
            <p:spPr>
              <a:xfrm>
                <a:off x="2426876" y="1785068"/>
                <a:ext cx="329420" cy="6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Freeform 49"/>
              <p:cNvSpPr/>
              <p:nvPr/>
            </p:nvSpPr>
            <p:spPr>
              <a:xfrm>
                <a:off x="2586990" y="1821180"/>
                <a:ext cx="350520" cy="171450"/>
              </a:xfrm>
              <a:custGeom>
                <a:avLst/>
                <a:gdLst>
                  <a:gd name="connsiteX0" fmla="*/ 0 w 350520"/>
                  <a:gd name="connsiteY0" fmla="*/ 0 h 171450"/>
                  <a:gd name="connsiteX1" fmla="*/ 167640 w 350520"/>
                  <a:gd name="connsiteY1" fmla="*/ 7620 h 171450"/>
                  <a:gd name="connsiteX2" fmla="*/ 350520 w 350520"/>
                  <a:gd name="connsiteY2" fmla="*/ 171450 h 171450"/>
                </a:gdLst>
                <a:ahLst/>
                <a:cxnLst>
                  <a:cxn ang="0">
                    <a:pos x="connsiteX0" y="connsiteY0"/>
                  </a:cxn>
                  <a:cxn ang="0">
                    <a:pos x="connsiteX1" y="connsiteY1"/>
                  </a:cxn>
                  <a:cxn ang="0">
                    <a:pos x="connsiteX2" y="connsiteY2"/>
                  </a:cxn>
                </a:cxnLst>
                <a:rect l="l" t="t" r="r" b="b"/>
                <a:pathLst>
                  <a:path w="350520" h="171450">
                    <a:moveTo>
                      <a:pt x="0" y="0"/>
                    </a:moveTo>
                    <a:lnTo>
                      <a:pt x="167640" y="7620"/>
                    </a:lnTo>
                    <a:lnTo>
                      <a:pt x="350520" y="1714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Freeform 50"/>
              <p:cNvSpPr/>
              <p:nvPr/>
            </p:nvSpPr>
            <p:spPr>
              <a:xfrm>
                <a:off x="2236470" y="1821180"/>
                <a:ext cx="792480" cy="3810"/>
              </a:xfrm>
              <a:custGeom>
                <a:avLst/>
                <a:gdLst>
                  <a:gd name="connsiteX0" fmla="*/ 0 w 792480"/>
                  <a:gd name="connsiteY0" fmla="*/ 0 h 3810"/>
                  <a:gd name="connsiteX1" fmla="*/ 792480 w 792480"/>
                  <a:gd name="connsiteY1" fmla="*/ 3810 h 3810"/>
                </a:gdLst>
                <a:ahLst/>
                <a:cxnLst>
                  <a:cxn ang="0">
                    <a:pos x="connsiteX0" y="connsiteY0"/>
                  </a:cxn>
                  <a:cxn ang="0">
                    <a:pos x="connsiteX1" y="connsiteY1"/>
                  </a:cxn>
                </a:cxnLst>
                <a:rect l="l" t="t" r="r" b="b"/>
                <a:pathLst>
                  <a:path w="792480" h="3810">
                    <a:moveTo>
                      <a:pt x="0" y="0"/>
                    </a:moveTo>
                    <a:lnTo>
                      <a:pt x="792480" y="381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3" name="Group 52"/>
            <p:cNvGrpSpPr/>
            <p:nvPr/>
          </p:nvGrpSpPr>
          <p:grpSpPr>
            <a:xfrm flipV="1">
              <a:off x="4200890" y="2289796"/>
              <a:ext cx="792480" cy="207562"/>
              <a:chOff x="2236470" y="1785068"/>
              <a:chExt cx="792480" cy="207562"/>
            </a:xfrm>
          </p:grpSpPr>
          <p:sp>
            <p:nvSpPr>
              <p:cNvPr id="54" name="Rectangle 53"/>
              <p:cNvSpPr/>
              <p:nvPr/>
            </p:nvSpPr>
            <p:spPr>
              <a:xfrm>
                <a:off x="2426876" y="1785068"/>
                <a:ext cx="329420" cy="6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a:off x="2586990" y="1821180"/>
                <a:ext cx="350520" cy="171450"/>
              </a:xfrm>
              <a:custGeom>
                <a:avLst/>
                <a:gdLst>
                  <a:gd name="connsiteX0" fmla="*/ 0 w 350520"/>
                  <a:gd name="connsiteY0" fmla="*/ 0 h 171450"/>
                  <a:gd name="connsiteX1" fmla="*/ 167640 w 350520"/>
                  <a:gd name="connsiteY1" fmla="*/ 7620 h 171450"/>
                  <a:gd name="connsiteX2" fmla="*/ 350520 w 350520"/>
                  <a:gd name="connsiteY2" fmla="*/ 171450 h 171450"/>
                </a:gdLst>
                <a:ahLst/>
                <a:cxnLst>
                  <a:cxn ang="0">
                    <a:pos x="connsiteX0" y="connsiteY0"/>
                  </a:cxn>
                  <a:cxn ang="0">
                    <a:pos x="connsiteX1" y="connsiteY1"/>
                  </a:cxn>
                  <a:cxn ang="0">
                    <a:pos x="connsiteX2" y="connsiteY2"/>
                  </a:cxn>
                </a:cxnLst>
                <a:rect l="l" t="t" r="r" b="b"/>
                <a:pathLst>
                  <a:path w="350520" h="171450">
                    <a:moveTo>
                      <a:pt x="0" y="0"/>
                    </a:moveTo>
                    <a:lnTo>
                      <a:pt x="167640" y="7620"/>
                    </a:lnTo>
                    <a:lnTo>
                      <a:pt x="350520" y="1714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Freeform 55"/>
              <p:cNvSpPr/>
              <p:nvPr/>
            </p:nvSpPr>
            <p:spPr>
              <a:xfrm>
                <a:off x="2236470" y="1821180"/>
                <a:ext cx="792480" cy="3810"/>
              </a:xfrm>
              <a:custGeom>
                <a:avLst/>
                <a:gdLst>
                  <a:gd name="connsiteX0" fmla="*/ 0 w 792480"/>
                  <a:gd name="connsiteY0" fmla="*/ 0 h 3810"/>
                  <a:gd name="connsiteX1" fmla="*/ 792480 w 792480"/>
                  <a:gd name="connsiteY1" fmla="*/ 3810 h 3810"/>
                </a:gdLst>
                <a:ahLst/>
                <a:cxnLst>
                  <a:cxn ang="0">
                    <a:pos x="connsiteX0" y="connsiteY0"/>
                  </a:cxn>
                  <a:cxn ang="0">
                    <a:pos x="connsiteX1" y="connsiteY1"/>
                  </a:cxn>
                </a:cxnLst>
                <a:rect l="l" t="t" r="r" b="b"/>
                <a:pathLst>
                  <a:path w="792480" h="3810">
                    <a:moveTo>
                      <a:pt x="0" y="0"/>
                    </a:moveTo>
                    <a:lnTo>
                      <a:pt x="792480" y="381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2" name="Rounded Rectangle 61"/>
            <p:cNvSpPr/>
            <p:nvPr/>
          </p:nvSpPr>
          <p:spPr>
            <a:xfrm>
              <a:off x="5669022" y="3419100"/>
              <a:ext cx="1291848" cy="22155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TextBox 62"/>
            <p:cNvSpPr txBox="1"/>
            <p:nvPr/>
          </p:nvSpPr>
          <p:spPr>
            <a:xfrm>
              <a:off x="5761537" y="3364238"/>
              <a:ext cx="1240084" cy="338555"/>
            </a:xfrm>
            <a:prstGeom prst="rect">
              <a:avLst/>
            </a:prstGeom>
            <a:noFill/>
            <a:ln>
              <a:noFill/>
            </a:ln>
          </p:spPr>
          <p:txBody>
            <a:bodyPr wrap="none" rtlCol="0">
              <a:spAutoFit/>
            </a:bodyPr>
            <a:lstStyle/>
            <a:p>
              <a:r>
                <a:rPr lang="en-US" sz="1050" dirty="0"/>
                <a:t>Notch Trigger</a:t>
              </a:r>
            </a:p>
          </p:txBody>
        </p:sp>
        <p:sp>
          <p:nvSpPr>
            <p:cNvPr id="64" name="Freeform 63"/>
            <p:cNvSpPr/>
            <p:nvPr/>
          </p:nvSpPr>
          <p:spPr>
            <a:xfrm rot="16200000">
              <a:off x="5646163" y="3398819"/>
              <a:ext cx="45719" cy="231696"/>
            </a:xfrm>
            <a:custGeom>
              <a:avLst/>
              <a:gdLst>
                <a:gd name="connsiteX0" fmla="*/ 246185 w 246185"/>
                <a:gd name="connsiteY0" fmla="*/ 234462 h 234462"/>
                <a:gd name="connsiteX1" fmla="*/ 246185 w 246185"/>
                <a:gd name="connsiteY1" fmla="*/ 234462 h 234462"/>
                <a:gd name="connsiteX2" fmla="*/ 0 w 246185"/>
                <a:gd name="connsiteY2" fmla="*/ 234462 h 234462"/>
                <a:gd name="connsiteX3" fmla="*/ 0 w 246185"/>
                <a:gd name="connsiteY3" fmla="*/ 0 h 234462"/>
              </a:gdLst>
              <a:ahLst/>
              <a:cxnLst>
                <a:cxn ang="0">
                  <a:pos x="connsiteX0" y="connsiteY0"/>
                </a:cxn>
                <a:cxn ang="0">
                  <a:pos x="connsiteX1" y="connsiteY1"/>
                </a:cxn>
                <a:cxn ang="0">
                  <a:pos x="connsiteX2" y="connsiteY2"/>
                </a:cxn>
                <a:cxn ang="0">
                  <a:pos x="connsiteX3" y="connsiteY3"/>
                </a:cxn>
              </a:cxnLst>
              <a:rect l="l" t="t" r="r" b="b"/>
              <a:pathLst>
                <a:path w="246185" h="234462">
                  <a:moveTo>
                    <a:pt x="246185" y="234462"/>
                  </a:moveTo>
                  <a:lnTo>
                    <a:pt x="246185" y="234462"/>
                  </a:lnTo>
                  <a:lnTo>
                    <a:pt x="0" y="234462"/>
                  </a:ln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TextBox 64"/>
            <p:cNvSpPr txBox="1"/>
            <p:nvPr/>
          </p:nvSpPr>
          <p:spPr>
            <a:xfrm>
              <a:off x="4964478" y="2303713"/>
              <a:ext cx="2488289" cy="338555"/>
            </a:xfrm>
            <a:prstGeom prst="rect">
              <a:avLst/>
            </a:prstGeom>
            <a:noFill/>
          </p:spPr>
          <p:txBody>
            <a:bodyPr wrap="none" rtlCol="0">
              <a:spAutoFit/>
            </a:bodyPr>
            <a:lstStyle/>
            <a:p>
              <a:r>
                <a:rPr lang="en-US" sz="1050" dirty="0"/>
                <a:t>Pulse output to amplifier chain</a:t>
              </a:r>
            </a:p>
          </p:txBody>
        </p:sp>
        <p:sp>
          <p:nvSpPr>
            <p:cNvPr id="66" name="TextBox 65"/>
            <p:cNvSpPr txBox="1"/>
            <p:nvPr/>
          </p:nvSpPr>
          <p:spPr>
            <a:xfrm>
              <a:off x="4345579" y="2190710"/>
              <a:ext cx="517664" cy="307776"/>
            </a:xfrm>
            <a:prstGeom prst="rect">
              <a:avLst/>
            </a:prstGeom>
            <a:noFill/>
          </p:spPr>
          <p:txBody>
            <a:bodyPr wrap="none" rtlCol="0">
              <a:spAutoFit/>
            </a:bodyPr>
            <a:lstStyle/>
            <a:p>
              <a:r>
                <a:rPr lang="en-US" sz="900" dirty="0"/>
                <a:t>99:1</a:t>
              </a:r>
            </a:p>
          </p:txBody>
        </p:sp>
        <p:sp>
          <p:nvSpPr>
            <p:cNvPr id="67" name="TextBox 66"/>
            <p:cNvSpPr txBox="1"/>
            <p:nvPr/>
          </p:nvSpPr>
          <p:spPr>
            <a:xfrm>
              <a:off x="3752669" y="2188637"/>
              <a:ext cx="517664" cy="307776"/>
            </a:xfrm>
            <a:prstGeom prst="rect">
              <a:avLst/>
            </a:prstGeom>
            <a:noFill/>
          </p:spPr>
          <p:txBody>
            <a:bodyPr wrap="none" rtlCol="0">
              <a:spAutoFit/>
            </a:bodyPr>
            <a:lstStyle/>
            <a:p>
              <a:r>
                <a:rPr lang="en-US" sz="900" dirty="0"/>
                <a:t>95:5</a:t>
              </a:r>
            </a:p>
          </p:txBody>
        </p:sp>
        <p:sp>
          <p:nvSpPr>
            <p:cNvPr id="68" name="TextBox 67"/>
            <p:cNvSpPr txBox="1"/>
            <p:nvPr/>
          </p:nvSpPr>
          <p:spPr>
            <a:xfrm>
              <a:off x="1885909" y="2165213"/>
              <a:ext cx="517664" cy="307776"/>
            </a:xfrm>
            <a:prstGeom prst="rect">
              <a:avLst/>
            </a:prstGeom>
            <a:noFill/>
          </p:spPr>
          <p:txBody>
            <a:bodyPr wrap="none" rtlCol="0">
              <a:spAutoFit/>
            </a:bodyPr>
            <a:lstStyle/>
            <a:p>
              <a:r>
                <a:rPr lang="en-US" sz="900" dirty="0"/>
                <a:t>99:1</a:t>
              </a:r>
            </a:p>
          </p:txBody>
        </p:sp>
      </p:grpSp>
      <p:sp>
        <p:nvSpPr>
          <p:cNvPr id="71" name="Rectangle 70"/>
          <p:cNvSpPr/>
          <p:nvPr/>
        </p:nvSpPr>
        <p:spPr>
          <a:xfrm>
            <a:off x="1149973" y="3195430"/>
            <a:ext cx="6349360" cy="173498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2" name="Group 19"/>
          <p:cNvGrpSpPr/>
          <p:nvPr/>
        </p:nvGrpSpPr>
        <p:grpSpPr>
          <a:xfrm>
            <a:off x="1529223" y="3473637"/>
            <a:ext cx="763229" cy="303195"/>
            <a:chOff x="840659" y="1737851"/>
            <a:chExt cx="1740309" cy="1047136"/>
          </a:xfrm>
        </p:grpSpPr>
        <p:cxnSp>
          <p:nvCxnSpPr>
            <p:cNvPr id="121" name="Straight Connector 120"/>
            <p:cNvCxnSpPr/>
            <p:nvPr/>
          </p:nvCxnSpPr>
          <p:spPr>
            <a:xfrm flipH="1">
              <a:off x="958646"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052051"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115961"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1194619"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273278"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351936" y="1737851"/>
              <a:ext cx="1" cy="104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445342" y="1737851"/>
              <a:ext cx="1" cy="1047136"/>
            </a:xfrm>
            <a:prstGeom prst="line">
              <a:avLst/>
            </a:prstGeom>
          </p:spPr>
          <p:style>
            <a:lnRef idx="1">
              <a:schemeClr val="accent1"/>
            </a:lnRef>
            <a:fillRef idx="0">
              <a:schemeClr val="accent1"/>
            </a:fillRef>
            <a:effectRef idx="0">
              <a:schemeClr val="accent1"/>
            </a:effectRef>
            <a:fontRef idx="minor">
              <a:schemeClr val="tx1"/>
            </a:fontRef>
          </p:style>
        </p:cxnSp>
        <p:sp>
          <p:nvSpPr>
            <p:cNvPr id="128" name="Isosceles Triangle 127"/>
            <p:cNvSpPr/>
            <p:nvPr/>
          </p:nvSpPr>
          <p:spPr>
            <a:xfrm rot="5400000">
              <a:off x="1939412" y="2036443"/>
              <a:ext cx="221226" cy="5014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9" name="Straight Connector 128"/>
            <p:cNvCxnSpPr/>
            <p:nvPr/>
          </p:nvCxnSpPr>
          <p:spPr>
            <a:xfrm flipV="1">
              <a:off x="2035278" y="2289482"/>
              <a:ext cx="545690" cy="73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840659" y="2036443"/>
              <a:ext cx="973393" cy="50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39"/>
          <p:cNvGrpSpPr/>
          <p:nvPr/>
        </p:nvGrpSpPr>
        <p:grpSpPr>
          <a:xfrm>
            <a:off x="3538728" y="3573321"/>
            <a:ext cx="1035494" cy="232005"/>
            <a:chOff x="1976437" y="1887794"/>
            <a:chExt cx="2238376" cy="280219"/>
          </a:xfrm>
        </p:grpSpPr>
        <p:sp>
          <p:nvSpPr>
            <p:cNvPr id="116" name="Rectangle 115"/>
            <p:cNvSpPr/>
            <p:nvPr/>
          </p:nvSpPr>
          <p:spPr>
            <a:xfrm>
              <a:off x="2315497" y="1887794"/>
              <a:ext cx="1489587" cy="162232"/>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116"/>
            <p:cNvSpPr/>
            <p:nvPr/>
          </p:nvSpPr>
          <p:spPr>
            <a:xfrm>
              <a:off x="2625213" y="2050026"/>
              <a:ext cx="88490" cy="117987"/>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8" name="Group 38"/>
            <p:cNvGrpSpPr/>
            <p:nvPr/>
          </p:nvGrpSpPr>
          <p:grpSpPr>
            <a:xfrm>
              <a:off x="1976437" y="1928813"/>
              <a:ext cx="2238376" cy="80963"/>
              <a:chOff x="1895475" y="1533525"/>
              <a:chExt cx="2238376" cy="119063"/>
            </a:xfrm>
          </p:grpSpPr>
          <p:sp>
            <p:nvSpPr>
              <p:cNvPr id="119" name="Freeform 118"/>
              <p:cNvSpPr/>
              <p:nvPr/>
            </p:nvSpPr>
            <p:spPr>
              <a:xfrm>
                <a:off x="1895475" y="1533525"/>
                <a:ext cx="2214563" cy="61913"/>
              </a:xfrm>
              <a:custGeom>
                <a:avLst/>
                <a:gdLst>
                  <a:gd name="connsiteX0" fmla="*/ 0 w 2214563"/>
                  <a:gd name="connsiteY0" fmla="*/ 57150 h 61913"/>
                  <a:gd name="connsiteX1" fmla="*/ 690563 w 2214563"/>
                  <a:gd name="connsiteY1" fmla="*/ 61913 h 61913"/>
                  <a:gd name="connsiteX2" fmla="*/ 776288 w 2214563"/>
                  <a:gd name="connsiteY2" fmla="*/ 0 h 61913"/>
                  <a:gd name="connsiteX3" fmla="*/ 1362075 w 2214563"/>
                  <a:gd name="connsiteY3" fmla="*/ 0 h 61913"/>
                  <a:gd name="connsiteX4" fmla="*/ 1457325 w 2214563"/>
                  <a:gd name="connsiteY4" fmla="*/ 57150 h 61913"/>
                  <a:gd name="connsiteX5" fmla="*/ 2214563 w 2214563"/>
                  <a:gd name="connsiteY5" fmla="*/ 57150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563" h="61913">
                    <a:moveTo>
                      <a:pt x="0" y="57150"/>
                    </a:moveTo>
                    <a:lnTo>
                      <a:pt x="690563" y="61913"/>
                    </a:lnTo>
                    <a:lnTo>
                      <a:pt x="776288" y="0"/>
                    </a:lnTo>
                    <a:lnTo>
                      <a:pt x="1362075" y="0"/>
                    </a:lnTo>
                    <a:lnTo>
                      <a:pt x="1457325" y="57150"/>
                    </a:lnTo>
                    <a:lnTo>
                      <a:pt x="2214563" y="5715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20" name="Freeform 119"/>
              <p:cNvSpPr/>
              <p:nvPr/>
            </p:nvSpPr>
            <p:spPr>
              <a:xfrm flipV="1">
                <a:off x="1919288" y="1590675"/>
                <a:ext cx="2214563" cy="61913"/>
              </a:xfrm>
              <a:custGeom>
                <a:avLst/>
                <a:gdLst>
                  <a:gd name="connsiteX0" fmla="*/ 0 w 2214563"/>
                  <a:gd name="connsiteY0" fmla="*/ 57150 h 61913"/>
                  <a:gd name="connsiteX1" fmla="*/ 690563 w 2214563"/>
                  <a:gd name="connsiteY1" fmla="*/ 61913 h 61913"/>
                  <a:gd name="connsiteX2" fmla="*/ 776288 w 2214563"/>
                  <a:gd name="connsiteY2" fmla="*/ 0 h 61913"/>
                  <a:gd name="connsiteX3" fmla="*/ 1362075 w 2214563"/>
                  <a:gd name="connsiteY3" fmla="*/ 0 h 61913"/>
                  <a:gd name="connsiteX4" fmla="*/ 1457325 w 2214563"/>
                  <a:gd name="connsiteY4" fmla="*/ 57150 h 61913"/>
                  <a:gd name="connsiteX5" fmla="*/ 2214563 w 2214563"/>
                  <a:gd name="connsiteY5" fmla="*/ 57150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563" h="61913">
                    <a:moveTo>
                      <a:pt x="0" y="57150"/>
                    </a:moveTo>
                    <a:lnTo>
                      <a:pt x="690563" y="61913"/>
                    </a:lnTo>
                    <a:lnTo>
                      <a:pt x="776288" y="0"/>
                    </a:lnTo>
                    <a:lnTo>
                      <a:pt x="1362075" y="0"/>
                    </a:lnTo>
                    <a:lnTo>
                      <a:pt x="1457325" y="57150"/>
                    </a:lnTo>
                    <a:lnTo>
                      <a:pt x="2214563" y="5715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sp>
        <p:nvSpPr>
          <p:cNvPr id="74" name="Rectangle 73"/>
          <p:cNvSpPr/>
          <p:nvPr/>
        </p:nvSpPr>
        <p:spPr>
          <a:xfrm>
            <a:off x="4538246" y="3601410"/>
            <a:ext cx="292309" cy="62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Rounded Rectangle 74"/>
          <p:cNvSpPr/>
          <p:nvPr/>
        </p:nvSpPr>
        <p:spPr>
          <a:xfrm>
            <a:off x="4552507" y="3831218"/>
            <a:ext cx="986070" cy="19794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TextBox 75"/>
          <p:cNvSpPr txBox="1"/>
          <p:nvPr/>
        </p:nvSpPr>
        <p:spPr>
          <a:xfrm>
            <a:off x="4523704" y="3809373"/>
            <a:ext cx="1143262" cy="253916"/>
          </a:xfrm>
          <a:prstGeom prst="rect">
            <a:avLst/>
          </a:prstGeom>
          <a:noFill/>
        </p:spPr>
        <p:txBody>
          <a:bodyPr wrap="none" rtlCol="0">
            <a:spAutoFit/>
          </a:bodyPr>
          <a:lstStyle/>
          <a:p>
            <a:r>
              <a:rPr lang="en-US" sz="1050" dirty="0"/>
              <a:t>MDC Bias Control</a:t>
            </a:r>
          </a:p>
        </p:txBody>
      </p:sp>
      <p:sp>
        <p:nvSpPr>
          <p:cNvPr id="77" name="Freeform 76"/>
          <p:cNvSpPr/>
          <p:nvPr/>
        </p:nvSpPr>
        <p:spPr>
          <a:xfrm>
            <a:off x="4775158" y="3654294"/>
            <a:ext cx="88145" cy="173887"/>
          </a:xfrm>
          <a:custGeom>
            <a:avLst/>
            <a:gdLst>
              <a:gd name="connsiteX0" fmla="*/ 0 w 492369"/>
              <a:gd name="connsiteY0" fmla="*/ 0 h 257907"/>
              <a:gd name="connsiteX1" fmla="*/ 492369 w 492369"/>
              <a:gd name="connsiteY1" fmla="*/ 0 h 257907"/>
              <a:gd name="connsiteX2" fmla="*/ 480646 w 492369"/>
              <a:gd name="connsiteY2" fmla="*/ 257907 h 257907"/>
              <a:gd name="connsiteX3" fmla="*/ 480646 w 492369"/>
              <a:gd name="connsiteY3" fmla="*/ 257907 h 257907"/>
            </a:gdLst>
            <a:ahLst/>
            <a:cxnLst>
              <a:cxn ang="0">
                <a:pos x="connsiteX0" y="connsiteY0"/>
              </a:cxn>
              <a:cxn ang="0">
                <a:pos x="connsiteX1" y="connsiteY1"/>
              </a:cxn>
              <a:cxn ang="0">
                <a:pos x="connsiteX2" y="connsiteY2"/>
              </a:cxn>
              <a:cxn ang="0">
                <a:pos x="connsiteX3" y="connsiteY3"/>
              </a:cxn>
            </a:cxnLst>
            <a:rect l="l" t="t" r="r" b="b"/>
            <a:pathLst>
              <a:path w="492369" h="257907">
                <a:moveTo>
                  <a:pt x="0" y="0"/>
                </a:moveTo>
                <a:lnTo>
                  <a:pt x="492369" y="0"/>
                </a:lnTo>
                <a:lnTo>
                  <a:pt x="480646" y="257907"/>
                </a:lnTo>
                <a:lnTo>
                  <a:pt x="480646" y="257907"/>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Freeform 77"/>
          <p:cNvSpPr/>
          <p:nvPr/>
        </p:nvSpPr>
        <p:spPr>
          <a:xfrm>
            <a:off x="4377243" y="3731519"/>
            <a:ext cx="168148" cy="181373"/>
          </a:xfrm>
          <a:custGeom>
            <a:avLst/>
            <a:gdLst>
              <a:gd name="connsiteX0" fmla="*/ 855785 w 855785"/>
              <a:gd name="connsiteY0" fmla="*/ 257908 h 257908"/>
              <a:gd name="connsiteX1" fmla="*/ 0 w 855785"/>
              <a:gd name="connsiteY1" fmla="*/ 246185 h 257908"/>
              <a:gd name="connsiteX2" fmla="*/ 0 w 855785"/>
              <a:gd name="connsiteY2" fmla="*/ 0 h 257908"/>
            </a:gdLst>
            <a:ahLst/>
            <a:cxnLst>
              <a:cxn ang="0">
                <a:pos x="connsiteX0" y="connsiteY0"/>
              </a:cxn>
              <a:cxn ang="0">
                <a:pos x="connsiteX1" y="connsiteY1"/>
              </a:cxn>
              <a:cxn ang="0">
                <a:pos x="connsiteX2" y="connsiteY2"/>
              </a:cxn>
            </a:cxnLst>
            <a:rect l="l" t="t" r="r" b="b"/>
            <a:pathLst>
              <a:path w="855785" h="257908">
                <a:moveTo>
                  <a:pt x="855785" y="257908"/>
                </a:moveTo>
                <a:lnTo>
                  <a:pt x="0" y="246185"/>
                </a:ln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Isosceles Triangle 78"/>
          <p:cNvSpPr/>
          <p:nvPr/>
        </p:nvSpPr>
        <p:spPr>
          <a:xfrm rot="16200000">
            <a:off x="3947550" y="4077251"/>
            <a:ext cx="435869" cy="4267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Freeform 79"/>
          <p:cNvSpPr/>
          <p:nvPr/>
        </p:nvSpPr>
        <p:spPr>
          <a:xfrm>
            <a:off x="3868546" y="3800382"/>
            <a:ext cx="94103" cy="487331"/>
          </a:xfrm>
          <a:custGeom>
            <a:avLst/>
            <a:gdLst>
              <a:gd name="connsiteX0" fmla="*/ 410308 w 410308"/>
              <a:gd name="connsiteY0" fmla="*/ 633046 h 633046"/>
              <a:gd name="connsiteX1" fmla="*/ 0 w 410308"/>
              <a:gd name="connsiteY1" fmla="*/ 633046 h 633046"/>
              <a:gd name="connsiteX2" fmla="*/ 0 w 410308"/>
              <a:gd name="connsiteY2" fmla="*/ 0 h 633046"/>
            </a:gdLst>
            <a:ahLst/>
            <a:cxnLst>
              <a:cxn ang="0">
                <a:pos x="connsiteX0" y="connsiteY0"/>
              </a:cxn>
              <a:cxn ang="0">
                <a:pos x="connsiteX1" y="connsiteY1"/>
              </a:cxn>
              <a:cxn ang="0">
                <a:pos x="connsiteX2" y="connsiteY2"/>
              </a:cxn>
            </a:cxnLst>
            <a:rect l="l" t="t" r="r" b="b"/>
            <a:pathLst>
              <a:path w="410308" h="633046">
                <a:moveTo>
                  <a:pt x="410308" y="633046"/>
                </a:moveTo>
                <a:lnTo>
                  <a:pt x="0" y="633046"/>
                </a:ln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1" name="Group 80"/>
          <p:cNvGrpSpPr/>
          <p:nvPr/>
        </p:nvGrpSpPr>
        <p:grpSpPr>
          <a:xfrm>
            <a:off x="4879329" y="4321060"/>
            <a:ext cx="1036509" cy="274968"/>
            <a:chOff x="5780617" y="1457705"/>
            <a:chExt cx="1382012" cy="366624"/>
          </a:xfrm>
        </p:grpSpPr>
        <p:sp>
          <p:nvSpPr>
            <p:cNvPr id="114" name="Rounded Rectangle 113"/>
            <p:cNvSpPr/>
            <p:nvPr/>
          </p:nvSpPr>
          <p:spPr>
            <a:xfrm>
              <a:off x="5780617" y="1457705"/>
              <a:ext cx="1304640" cy="33584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115" name="TextBox 114"/>
            <p:cNvSpPr txBox="1"/>
            <p:nvPr/>
          </p:nvSpPr>
          <p:spPr>
            <a:xfrm>
              <a:off x="5822092" y="1485774"/>
              <a:ext cx="1340537" cy="338555"/>
            </a:xfrm>
            <a:prstGeom prst="rect">
              <a:avLst/>
            </a:prstGeom>
            <a:noFill/>
          </p:spPr>
          <p:txBody>
            <a:bodyPr wrap="none" rtlCol="0">
              <a:spAutoFit/>
            </a:bodyPr>
            <a:lstStyle/>
            <a:p>
              <a:r>
                <a:rPr lang="en-US" sz="1050" dirty="0"/>
                <a:t>DA12000 AWG</a:t>
              </a:r>
            </a:p>
          </p:txBody>
        </p:sp>
      </p:grpSp>
      <p:cxnSp>
        <p:nvCxnSpPr>
          <p:cNvPr id="82" name="Straight Arrow Connector 81"/>
          <p:cNvCxnSpPr>
            <a:endCxn id="79" idx="3"/>
          </p:cNvCxnSpPr>
          <p:nvPr/>
        </p:nvCxnSpPr>
        <p:spPr>
          <a:xfrm flipH="1">
            <a:off x="4378846" y="4287713"/>
            <a:ext cx="144858" cy="29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838858" y="3892832"/>
            <a:ext cx="667170" cy="276999"/>
          </a:xfrm>
          <a:prstGeom prst="rect">
            <a:avLst/>
          </a:prstGeom>
          <a:noFill/>
        </p:spPr>
        <p:txBody>
          <a:bodyPr wrap="none" rtlCol="0">
            <a:spAutoFit/>
          </a:bodyPr>
          <a:lstStyle/>
          <a:p>
            <a:r>
              <a:rPr lang="en-US" sz="1200" dirty="0"/>
              <a:t>RF Amp</a:t>
            </a:r>
          </a:p>
        </p:txBody>
      </p:sp>
      <p:sp>
        <p:nvSpPr>
          <p:cNvPr id="84" name="TextBox 83"/>
          <p:cNvSpPr txBox="1"/>
          <p:nvPr/>
        </p:nvSpPr>
        <p:spPr>
          <a:xfrm>
            <a:off x="1508618" y="3490173"/>
            <a:ext cx="643125" cy="369332"/>
          </a:xfrm>
          <a:prstGeom prst="rect">
            <a:avLst/>
          </a:prstGeom>
          <a:noFill/>
        </p:spPr>
        <p:txBody>
          <a:bodyPr wrap="none" rtlCol="0">
            <a:spAutoFit/>
          </a:bodyPr>
          <a:lstStyle/>
          <a:p>
            <a:r>
              <a:rPr lang="en-US" sz="1800" dirty="0"/>
              <a:t>Seed</a:t>
            </a:r>
          </a:p>
        </p:txBody>
      </p:sp>
      <p:sp>
        <p:nvSpPr>
          <p:cNvPr id="85" name="TextBox 84"/>
          <p:cNvSpPr txBox="1"/>
          <p:nvPr/>
        </p:nvSpPr>
        <p:spPr>
          <a:xfrm>
            <a:off x="3829651" y="3346416"/>
            <a:ext cx="768159" cy="253916"/>
          </a:xfrm>
          <a:prstGeom prst="rect">
            <a:avLst/>
          </a:prstGeom>
          <a:noFill/>
        </p:spPr>
        <p:txBody>
          <a:bodyPr wrap="none" rtlCol="0">
            <a:spAutoFit/>
          </a:bodyPr>
          <a:lstStyle/>
          <a:p>
            <a:r>
              <a:rPr lang="en-US" sz="1050" dirty="0"/>
              <a:t>Modulator</a:t>
            </a:r>
          </a:p>
        </p:txBody>
      </p:sp>
      <p:grpSp>
        <p:nvGrpSpPr>
          <p:cNvPr id="86" name="Group 85"/>
          <p:cNvGrpSpPr/>
          <p:nvPr/>
        </p:nvGrpSpPr>
        <p:grpSpPr>
          <a:xfrm>
            <a:off x="5164465" y="4629246"/>
            <a:ext cx="1509659" cy="253916"/>
            <a:chOff x="6309371" y="1974289"/>
            <a:chExt cx="2012879" cy="338554"/>
          </a:xfrm>
        </p:grpSpPr>
        <p:sp>
          <p:nvSpPr>
            <p:cNvPr id="112" name="TextBox 111"/>
            <p:cNvSpPr txBox="1"/>
            <p:nvPr/>
          </p:nvSpPr>
          <p:spPr>
            <a:xfrm>
              <a:off x="6494399" y="1974289"/>
              <a:ext cx="1827851" cy="338554"/>
            </a:xfrm>
            <a:prstGeom prst="rect">
              <a:avLst/>
            </a:prstGeom>
            <a:noFill/>
            <a:ln>
              <a:noFill/>
            </a:ln>
          </p:spPr>
          <p:txBody>
            <a:bodyPr wrap="none" rtlCol="0">
              <a:spAutoFit/>
            </a:bodyPr>
            <a:lstStyle/>
            <a:p>
              <a:r>
                <a:rPr lang="en-US" sz="1050" dirty="0"/>
                <a:t>Ext. clock sync to RFQ</a:t>
              </a:r>
            </a:p>
          </p:txBody>
        </p:sp>
        <p:sp>
          <p:nvSpPr>
            <p:cNvPr id="113" name="Rounded Rectangle 112"/>
            <p:cNvSpPr/>
            <p:nvPr/>
          </p:nvSpPr>
          <p:spPr>
            <a:xfrm>
              <a:off x="6309371" y="2022512"/>
              <a:ext cx="1942560" cy="22155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7" name="Freeform 86"/>
          <p:cNvSpPr/>
          <p:nvPr/>
        </p:nvSpPr>
        <p:spPr>
          <a:xfrm>
            <a:off x="4979828" y="4565847"/>
            <a:ext cx="184639" cy="175847"/>
          </a:xfrm>
          <a:custGeom>
            <a:avLst/>
            <a:gdLst>
              <a:gd name="connsiteX0" fmla="*/ 246185 w 246185"/>
              <a:gd name="connsiteY0" fmla="*/ 234462 h 234462"/>
              <a:gd name="connsiteX1" fmla="*/ 246185 w 246185"/>
              <a:gd name="connsiteY1" fmla="*/ 234462 h 234462"/>
              <a:gd name="connsiteX2" fmla="*/ 0 w 246185"/>
              <a:gd name="connsiteY2" fmla="*/ 234462 h 234462"/>
              <a:gd name="connsiteX3" fmla="*/ 0 w 246185"/>
              <a:gd name="connsiteY3" fmla="*/ 0 h 234462"/>
            </a:gdLst>
            <a:ahLst/>
            <a:cxnLst>
              <a:cxn ang="0">
                <a:pos x="connsiteX0" y="connsiteY0"/>
              </a:cxn>
              <a:cxn ang="0">
                <a:pos x="connsiteX1" y="connsiteY1"/>
              </a:cxn>
              <a:cxn ang="0">
                <a:pos x="connsiteX2" y="connsiteY2"/>
              </a:cxn>
              <a:cxn ang="0">
                <a:pos x="connsiteX3" y="connsiteY3"/>
              </a:cxn>
            </a:cxnLst>
            <a:rect l="l" t="t" r="r" b="b"/>
            <a:pathLst>
              <a:path w="246185" h="234462">
                <a:moveTo>
                  <a:pt x="246185" y="234462"/>
                </a:moveTo>
                <a:lnTo>
                  <a:pt x="246185" y="234462"/>
                </a:lnTo>
                <a:lnTo>
                  <a:pt x="0" y="234462"/>
                </a:ln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TextBox 88"/>
          <p:cNvSpPr txBox="1"/>
          <p:nvPr/>
        </p:nvSpPr>
        <p:spPr>
          <a:xfrm>
            <a:off x="1431847" y="3875855"/>
            <a:ext cx="885179" cy="369332"/>
          </a:xfrm>
          <a:prstGeom prst="rect">
            <a:avLst/>
          </a:prstGeom>
          <a:noFill/>
        </p:spPr>
        <p:txBody>
          <a:bodyPr wrap="none" rtlCol="0">
            <a:spAutoFit/>
          </a:bodyPr>
          <a:lstStyle/>
          <a:p>
            <a:r>
              <a:rPr lang="en-US" sz="1800" dirty="0"/>
              <a:t>VDRIVE</a:t>
            </a:r>
          </a:p>
        </p:txBody>
      </p:sp>
      <p:sp>
        <p:nvSpPr>
          <p:cNvPr id="90" name="TextBox 89"/>
          <p:cNvSpPr txBox="1"/>
          <p:nvPr/>
        </p:nvSpPr>
        <p:spPr>
          <a:xfrm>
            <a:off x="1231286" y="4700054"/>
            <a:ext cx="699230" cy="230832"/>
          </a:xfrm>
          <a:prstGeom prst="rect">
            <a:avLst/>
          </a:prstGeom>
          <a:noFill/>
        </p:spPr>
        <p:txBody>
          <a:bodyPr wrap="none" rtlCol="0">
            <a:spAutoFit/>
          </a:bodyPr>
          <a:lstStyle/>
          <a:p>
            <a:r>
              <a:rPr lang="en-US" sz="900" b="1" dirty="0">
                <a:solidFill>
                  <a:schemeClr val="accent2"/>
                </a:solidFill>
              </a:rPr>
              <a:t>Fermi OPG</a:t>
            </a:r>
          </a:p>
        </p:txBody>
      </p:sp>
      <p:grpSp>
        <p:nvGrpSpPr>
          <p:cNvPr id="91" name="Group 90"/>
          <p:cNvGrpSpPr/>
          <p:nvPr/>
        </p:nvGrpSpPr>
        <p:grpSpPr>
          <a:xfrm>
            <a:off x="4876647" y="4104780"/>
            <a:ext cx="1035370" cy="253916"/>
            <a:chOff x="5843167" y="795975"/>
            <a:chExt cx="1380492" cy="338554"/>
          </a:xfrm>
        </p:grpSpPr>
        <p:sp>
          <p:nvSpPr>
            <p:cNvPr id="110" name="TextBox 109"/>
            <p:cNvSpPr txBox="1"/>
            <p:nvPr/>
          </p:nvSpPr>
          <p:spPr>
            <a:xfrm>
              <a:off x="5859610" y="795975"/>
              <a:ext cx="1364049" cy="338554"/>
            </a:xfrm>
            <a:prstGeom prst="rect">
              <a:avLst/>
            </a:prstGeom>
            <a:noFill/>
          </p:spPr>
          <p:txBody>
            <a:bodyPr wrap="none" rtlCol="0">
              <a:spAutoFit/>
            </a:bodyPr>
            <a:lstStyle/>
            <a:p>
              <a:r>
                <a:rPr lang="en-US" sz="1050" dirty="0" err="1"/>
                <a:t>Osc</a:t>
              </a:r>
              <a:r>
                <a:rPr lang="en-US" sz="1050" dirty="0"/>
                <a:t>. Keep Alive</a:t>
              </a:r>
            </a:p>
          </p:txBody>
        </p:sp>
        <p:sp>
          <p:nvSpPr>
            <p:cNvPr id="111" name="Rounded Rectangle 110"/>
            <p:cNvSpPr/>
            <p:nvPr/>
          </p:nvSpPr>
          <p:spPr>
            <a:xfrm>
              <a:off x="5843167" y="807844"/>
              <a:ext cx="1311798" cy="24768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2" name="Rectangle 91"/>
          <p:cNvSpPr/>
          <p:nvPr/>
        </p:nvSpPr>
        <p:spPr>
          <a:xfrm>
            <a:off x="4505971" y="4165561"/>
            <a:ext cx="196540" cy="275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3" name="Elbow Connector 92"/>
          <p:cNvCxnSpPr/>
          <p:nvPr/>
        </p:nvCxnSpPr>
        <p:spPr>
          <a:xfrm rot="10800000">
            <a:off x="4691072" y="4353497"/>
            <a:ext cx="194716" cy="9554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rot="10800000" flipV="1">
            <a:off x="4626086" y="4195393"/>
            <a:ext cx="262890" cy="11295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2976857" y="3608412"/>
            <a:ext cx="594360" cy="155672"/>
            <a:chOff x="2236470" y="1785068"/>
            <a:chExt cx="792480" cy="207562"/>
          </a:xfrm>
        </p:grpSpPr>
        <p:sp>
          <p:nvSpPr>
            <p:cNvPr id="107" name="Rectangle 106"/>
            <p:cNvSpPr/>
            <p:nvPr/>
          </p:nvSpPr>
          <p:spPr>
            <a:xfrm>
              <a:off x="2426876" y="1785068"/>
              <a:ext cx="329420" cy="6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Freeform 107"/>
            <p:cNvSpPr/>
            <p:nvPr/>
          </p:nvSpPr>
          <p:spPr>
            <a:xfrm>
              <a:off x="2586990" y="1821180"/>
              <a:ext cx="350520" cy="171450"/>
            </a:xfrm>
            <a:custGeom>
              <a:avLst/>
              <a:gdLst>
                <a:gd name="connsiteX0" fmla="*/ 0 w 350520"/>
                <a:gd name="connsiteY0" fmla="*/ 0 h 171450"/>
                <a:gd name="connsiteX1" fmla="*/ 167640 w 350520"/>
                <a:gd name="connsiteY1" fmla="*/ 7620 h 171450"/>
                <a:gd name="connsiteX2" fmla="*/ 350520 w 350520"/>
                <a:gd name="connsiteY2" fmla="*/ 171450 h 171450"/>
              </a:gdLst>
              <a:ahLst/>
              <a:cxnLst>
                <a:cxn ang="0">
                  <a:pos x="connsiteX0" y="connsiteY0"/>
                </a:cxn>
                <a:cxn ang="0">
                  <a:pos x="connsiteX1" y="connsiteY1"/>
                </a:cxn>
                <a:cxn ang="0">
                  <a:pos x="connsiteX2" y="connsiteY2"/>
                </a:cxn>
              </a:cxnLst>
              <a:rect l="l" t="t" r="r" b="b"/>
              <a:pathLst>
                <a:path w="350520" h="171450">
                  <a:moveTo>
                    <a:pt x="0" y="0"/>
                  </a:moveTo>
                  <a:lnTo>
                    <a:pt x="167640" y="7620"/>
                  </a:lnTo>
                  <a:lnTo>
                    <a:pt x="350520" y="1714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Freeform 108"/>
            <p:cNvSpPr/>
            <p:nvPr/>
          </p:nvSpPr>
          <p:spPr>
            <a:xfrm>
              <a:off x="2236470" y="1821180"/>
              <a:ext cx="792480" cy="3810"/>
            </a:xfrm>
            <a:custGeom>
              <a:avLst/>
              <a:gdLst>
                <a:gd name="connsiteX0" fmla="*/ 0 w 792480"/>
                <a:gd name="connsiteY0" fmla="*/ 0 h 3810"/>
                <a:gd name="connsiteX1" fmla="*/ 792480 w 792480"/>
                <a:gd name="connsiteY1" fmla="*/ 3810 h 3810"/>
              </a:gdLst>
              <a:ahLst/>
              <a:cxnLst>
                <a:cxn ang="0">
                  <a:pos x="connsiteX0" y="connsiteY0"/>
                </a:cxn>
                <a:cxn ang="0">
                  <a:pos x="connsiteX1" y="connsiteY1"/>
                </a:cxn>
              </a:cxnLst>
              <a:rect l="l" t="t" r="r" b="b"/>
              <a:pathLst>
                <a:path w="792480" h="3810">
                  <a:moveTo>
                    <a:pt x="0" y="0"/>
                  </a:moveTo>
                  <a:lnTo>
                    <a:pt x="792480" y="381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96" name="Group 95"/>
          <p:cNvGrpSpPr/>
          <p:nvPr/>
        </p:nvGrpSpPr>
        <p:grpSpPr>
          <a:xfrm flipV="1">
            <a:off x="4834895" y="3513082"/>
            <a:ext cx="594360" cy="155672"/>
            <a:chOff x="2236470" y="1785068"/>
            <a:chExt cx="792480" cy="207562"/>
          </a:xfrm>
        </p:grpSpPr>
        <p:sp>
          <p:nvSpPr>
            <p:cNvPr id="104" name="Rectangle 103"/>
            <p:cNvSpPr/>
            <p:nvPr/>
          </p:nvSpPr>
          <p:spPr>
            <a:xfrm>
              <a:off x="2426876" y="1785068"/>
              <a:ext cx="329420" cy="6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Freeform 104"/>
            <p:cNvSpPr/>
            <p:nvPr/>
          </p:nvSpPr>
          <p:spPr>
            <a:xfrm>
              <a:off x="2586990" y="1821180"/>
              <a:ext cx="350520" cy="171450"/>
            </a:xfrm>
            <a:custGeom>
              <a:avLst/>
              <a:gdLst>
                <a:gd name="connsiteX0" fmla="*/ 0 w 350520"/>
                <a:gd name="connsiteY0" fmla="*/ 0 h 171450"/>
                <a:gd name="connsiteX1" fmla="*/ 167640 w 350520"/>
                <a:gd name="connsiteY1" fmla="*/ 7620 h 171450"/>
                <a:gd name="connsiteX2" fmla="*/ 350520 w 350520"/>
                <a:gd name="connsiteY2" fmla="*/ 171450 h 171450"/>
              </a:gdLst>
              <a:ahLst/>
              <a:cxnLst>
                <a:cxn ang="0">
                  <a:pos x="connsiteX0" y="connsiteY0"/>
                </a:cxn>
                <a:cxn ang="0">
                  <a:pos x="connsiteX1" y="connsiteY1"/>
                </a:cxn>
                <a:cxn ang="0">
                  <a:pos x="connsiteX2" y="connsiteY2"/>
                </a:cxn>
              </a:cxnLst>
              <a:rect l="l" t="t" r="r" b="b"/>
              <a:pathLst>
                <a:path w="350520" h="171450">
                  <a:moveTo>
                    <a:pt x="0" y="0"/>
                  </a:moveTo>
                  <a:lnTo>
                    <a:pt x="167640" y="7620"/>
                  </a:lnTo>
                  <a:lnTo>
                    <a:pt x="350520" y="1714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Freeform 105"/>
            <p:cNvSpPr/>
            <p:nvPr/>
          </p:nvSpPr>
          <p:spPr>
            <a:xfrm>
              <a:off x="2236470" y="1821180"/>
              <a:ext cx="792480" cy="3810"/>
            </a:xfrm>
            <a:custGeom>
              <a:avLst/>
              <a:gdLst>
                <a:gd name="connsiteX0" fmla="*/ 0 w 792480"/>
                <a:gd name="connsiteY0" fmla="*/ 0 h 3810"/>
                <a:gd name="connsiteX1" fmla="*/ 792480 w 792480"/>
                <a:gd name="connsiteY1" fmla="*/ 3810 h 3810"/>
              </a:gdLst>
              <a:ahLst/>
              <a:cxnLst>
                <a:cxn ang="0">
                  <a:pos x="connsiteX0" y="connsiteY0"/>
                </a:cxn>
                <a:cxn ang="0">
                  <a:pos x="connsiteX1" y="connsiteY1"/>
                </a:cxn>
              </a:cxnLst>
              <a:rect l="l" t="t" r="r" b="b"/>
              <a:pathLst>
                <a:path w="792480" h="3810">
                  <a:moveTo>
                    <a:pt x="0" y="0"/>
                  </a:moveTo>
                  <a:lnTo>
                    <a:pt x="792480" y="381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7" name="Rounded Rectangle 96"/>
          <p:cNvSpPr/>
          <p:nvPr/>
        </p:nvSpPr>
        <p:spPr>
          <a:xfrm>
            <a:off x="5935994" y="4360061"/>
            <a:ext cx="968886" cy="16616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TextBox 97"/>
          <p:cNvSpPr txBox="1"/>
          <p:nvPr/>
        </p:nvSpPr>
        <p:spPr>
          <a:xfrm>
            <a:off x="6005380" y="4318914"/>
            <a:ext cx="930063" cy="253916"/>
          </a:xfrm>
          <a:prstGeom prst="rect">
            <a:avLst/>
          </a:prstGeom>
          <a:noFill/>
          <a:ln>
            <a:noFill/>
          </a:ln>
        </p:spPr>
        <p:txBody>
          <a:bodyPr wrap="none" rtlCol="0">
            <a:spAutoFit/>
          </a:bodyPr>
          <a:lstStyle/>
          <a:p>
            <a:r>
              <a:rPr lang="en-US" sz="1050" dirty="0"/>
              <a:t>Notch Trigger</a:t>
            </a:r>
          </a:p>
        </p:txBody>
      </p:sp>
      <p:sp>
        <p:nvSpPr>
          <p:cNvPr id="99" name="Freeform 98"/>
          <p:cNvSpPr/>
          <p:nvPr/>
        </p:nvSpPr>
        <p:spPr>
          <a:xfrm rot="16200000">
            <a:off x="5918851" y="4344850"/>
            <a:ext cx="34289" cy="173772"/>
          </a:xfrm>
          <a:custGeom>
            <a:avLst/>
            <a:gdLst>
              <a:gd name="connsiteX0" fmla="*/ 246185 w 246185"/>
              <a:gd name="connsiteY0" fmla="*/ 234462 h 234462"/>
              <a:gd name="connsiteX1" fmla="*/ 246185 w 246185"/>
              <a:gd name="connsiteY1" fmla="*/ 234462 h 234462"/>
              <a:gd name="connsiteX2" fmla="*/ 0 w 246185"/>
              <a:gd name="connsiteY2" fmla="*/ 234462 h 234462"/>
              <a:gd name="connsiteX3" fmla="*/ 0 w 246185"/>
              <a:gd name="connsiteY3" fmla="*/ 0 h 234462"/>
            </a:gdLst>
            <a:ahLst/>
            <a:cxnLst>
              <a:cxn ang="0">
                <a:pos x="connsiteX0" y="connsiteY0"/>
              </a:cxn>
              <a:cxn ang="0">
                <a:pos x="connsiteX1" y="connsiteY1"/>
              </a:cxn>
              <a:cxn ang="0">
                <a:pos x="connsiteX2" y="connsiteY2"/>
              </a:cxn>
              <a:cxn ang="0">
                <a:pos x="connsiteX3" y="connsiteY3"/>
              </a:cxn>
            </a:cxnLst>
            <a:rect l="l" t="t" r="r" b="b"/>
            <a:pathLst>
              <a:path w="246185" h="234462">
                <a:moveTo>
                  <a:pt x="246185" y="234462"/>
                </a:moveTo>
                <a:lnTo>
                  <a:pt x="246185" y="234462"/>
                </a:lnTo>
                <a:lnTo>
                  <a:pt x="0" y="234462"/>
                </a:lnTo>
                <a:lnTo>
                  <a:pt x="0"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TextBox 99"/>
          <p:cNvSpPr txBox="1"/>
          <p:nvPr/>
        </p:nvSpPr>
        <p:spPr>
          <a:xfrm>
            <a:off x="5407587" y="3523520"/>
            <a:ext cx="1866217" cy="253916"/>
          </a:xfrm>
          <a:prstGeom prst="rect">
            <a:avLst/>
          </a:prstGeom>
          <a:noFill/>
        </p:spPr>
        <p:txBody>
          <a:bodyPr wrap="none" rtlCol="0">
            <a:spAutoFit/>
          </a:bodyPr>
          <a:lstStyle/>
          <a:p>
            <a:r>
              <a:rPr lang="en-US" sz="1050" dirty="0"/>
              <a:t>Pulse output to amplifier chain</a:t>
            </a:r>
          </a:p>
        </p:txBody>
      </p:sp>
      <p:sp>
        <p:nvSpPr>
          <p:cNvPr id="101" name="TextBox 100"/>
          <p:cNvSpPr txBox="1"/>
          <p:nvPr/>
        </p:nvSpPr>
        <p:spPr>
          <a:xfrm>
            <a:off x="4943412" y="3438768"/>
            <a:ext cx="388248" cy="230832"/>
          </a:xfrm>
          <a:prstGeom prst="rect">
            <a:avLst/>
          </a:prstGeom>
          <a:noFill/>
        </p:spPr>
        <p:txBody>
          <a:bodyPr wrap="none" rtlCol="0">
            <a:spAutoFit/>
          </a:bodyPr>
          <a:lstStyle/>
          <a:p>
            <a:r>
              <a:rPr lang="en-US" sz="900" dirty="0"/>
              <a:t>99:1</a:t>
            </a:r>
          </a:p>
        </p:txBody>
      </p:sp>
      <p:sp>
        <p:nvSpPr>
          <p:cNvPr id="102" name="TextBox 101"/>
          <p:cNvSpPr txBox="1"/>
          <p:nvPr/>
        </p:nvSpPr>
        <p:spPr>
          <a:xfrm>
            <a:off x="4498729" y="3437213"/>
            <a:ext cx="388248" cy="230832"/>
          </a:xfrm>
          <a:prstGeom prst="rect">
            <a:avLst/>
          </a:prstGeom>
          <a:noFill/>
        </p:spPr>
        <p:txBody>
          <a:bodyPr wrap="none" rtlCol="0">
            <a:spAutoFit/>
          </a:bodyPr>
          <a:lstStyle/>
          <a:p>
            <a:r>
              <a:rPr lang="en-US" sz="900" dirty="0"/>
              <a:t>95:5</a:t>
            </a:r>
          </a:p>
        </p:txBody>
      </p:sp>
      <p:sp>
        <p:nvSpPr>
          <p:cNvPr id="103" name="TextBox 102"/>
          <p:cNvSpPr txBox="1"/>
          <p:nvPr/>
        </p:nvSpPr>
        <p:spPr>
          <a:xfrm>
            <a:off x="3098660" y="3419645"/>
            <a:ext cx="388248" cy="230832"/>
          </a:xfrm>
          <a:prstGeom prst="rect">
            <a:avLst/>
          </a:prstGeom>
          <a:noFill/>
        </p:spPr>
        <p:txBody>
          <a:bodyPr wrap="none" rtlCol="0">
            <a:spAutoFit/>
          </a:bodyPr>
          <a:lstStyle/>
          <a:p>
            <a:r>
              <a:rPr lang="en-US" sz="900" dirty="0"/>
              <a:t>99:1</a:t>
            </a:r>
          </a:p>
        </p:txBody>
      </p:sp>
      <p:sp>
        <p:nvSpPr>
          <p:cNvPr id="133" name="TextBox 132"/>
          <p:cNvSpPr txBox="1"/>
          <p:nvPr/>
        </p:nvSpPr>
        <p:spPr>
          <a:xfrm>
            <a:off x="2262260" y="3165397"/>
            <a:ext cx="850234" cy="461665"/>
          </a:xfrm>
          <a:prstGeom prst="rect">
            <a:avLst/>
          </a:prstGeom>
          <a:noFill/>
        </p:spPr>
        <p:txBody>
          <a:bodyPr wrap="none" rtlCol="0">
            <a:spAutoFit/>
          </a:bodyPr>
          <a:lstStyle/>
          <a:p>
            <a:pPr algn="ctr"/>
            <a:r>
              <a:rPr lang="en-US" sz="1200" dirty="0"/>
              <a:t>Phase</a:t>
            </a:r>
          </a:p>
          <a:p>
            <a:pPr algn="ctr"/>
            <a:r>
              <a:rPr lang="en-US" sz="1200" dirty="0"/>
              <a:t>Modulator</a:t>
            </a:r>
          </a:p>
        </p:txBody>
      </p:sp>
      <p:sp>
        <p:nvSpPr>
          <p:cNvPr id="134" name="Rectangle 133"/>
          <p:cNvSpPr/>
          <p:nvPr/>
        </p:nvSpPr>
        <p:spPr>
          <a:xfrm>
            <a:off x="2467557" y="3711190"/>
            <a:ext cx="40937" cy="97686"/>
          </a:xfrm>
          <a:prstGeom prst="rect">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TextBox 136"/>
          <p:cNvSpPr txBox="1"/>
          <p:nvPr/>
        </p:nvSpPr>
        <p:spPr>
          <a:xfrm>
            <a:off x="2398935" y="4035218"/>
            <a:ext cx="1335109" cy="646331"/>
          </a:xfrm>
          <a:prstGeom prst="rect">
            <a:avLst/>
          </a:prstGeom>
          <a:noFill/>
          <a:ln>
            <a:solidFill>
              <a:schemeClr val="tx1"/>
            </a:solidFill>
          </a:ln>
        </p:spPr>
        <p:txBody>
          <a:bodyPr wrap="none" rtlCol="0">
            <a:spAutoFit/>
          </a:bodyPr>
          <a:lstStyle/>
          <a:p>
            <a:r>
              <a:rPr lang="en-US" sz="1800" dirty="0"/>
              <a:t>Modulation </a:t>
            </a:r>
          </a:p>
          <a:p>
            <a:r>
              <a:rPr lang="en-US" sz="1800" dirty="0"/>
              <a:t>source</a:t>
            </a:r>
          </a:p>
        </p:txBody>
      </p:sp>
      <p:cxnSp>
        <p:nvCxnSpPr>
          <p:cNvPr id="139" name="Straight Arrow Connector 138"/>
          <p:cNvCxnSpPr>
            <a:endCxn id="134" idx="2"/>
          </p:cNvCxnSpPr>
          <p:nvPr/>
        </p:nvCxnSpPr>
        <p:spPr>
          <a:xfrm flipV="1">
            <a:off x="2488025" y="3808876"/>
            <a:ext cx="0" cy="210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Freeform 140"/>
          <p:cNvSpPr/>
          <p:nvPr/>
        </p:nvSpPr>
        <p:spPr>
          <a:xfrm>
            <a:off x="2282156" y="3633980"/>
            <a:ext cx="705803" cy="2858"/>
          </a:xfrm>
          <a:custGeom>
            <a:avLst/>
            <a:gdLst>
              <a:gd name="connsiteX0" fmla="*/ 941070 w 941070"/>
              <a:gd name="connsiteY0" fmla="*/ 3810 h 3810"/>
              <a:gd name="connsiteX1" fmla="*/ 0 w 941070"/>
              <a:gd name="connsiteY1" fmla="*/ 0 h 3810"/>
            </a:gdLst>
            <a:ahLst/>
            <a:cxnLst>
              <a:cxn ang="0">
                <a:pos x="connsiteX0" y="connsiteY0"/>
              </a:cxn>
              <a:cxn ang="0">
                <a:pos x="connsiteX1" y="connsiteY1"/>
              </a:cxn>
            </a:cxnLst>
            <a:rect l="l" t="t" r="r" b="b"/>
            <a:pathLst>
              <a:path w="941070" h="3810">
                <a:moveTo>
                  <a:pt x="941070" y="381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Rectangle 130"/>
          <p:cNvSpPr/>
          <p:nvPr/>
        </p:nvSpPr>
        <p:spPr>
          <a:xfrm>
            <a:off x="2360923" y="3565588"/>
            <a:ext cx="575918" cy="1396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TextBox 142"/>
          <p:cNvSpPr txBox="1"/>
          <p:nvPr/>
        </p:nvSpPr>
        <p:spPr>
          <a:xfrm>
            <a:off x="2686784" y="2448294"/>
            <a:ext cx="981359" cy="253916"/>
          </a:xfrm>
          <a:prstGeom prst="rect">
            <a:avLst/>
          </a:prstGeom>
          <a:noFill/>
        </p:spPr>
        <p:txBody>
          <a:bodyPr wrap="none" rtlCol="0">
            <a:spAutoFit/>
          </a:bodyPr>
          <a:lstStyle/>
          <a:p>
            <a:r>
              <a:rPr lang="en-US" sz="1050" dirty="0"/>
              <a:t>&lt;P&gt;  &lt;100 mW</a:t>
            </a:r>
          </a:p>
        </p:txBody>
      </p:sp>
      <p:cxnSp>
        <p:nvCxnSpPr>
          <p:cNvPr id="145" name="Straight Arrow Connector 144"/>
          <p:cNvCxnSpPr>
            <a:stCxn id="143" idx="0"/>
          </p:cNvCxnSpPr>
          <p:nvPr/>
        </p:nvCxnSpPr>
        <p:spPr>
          <a:xfrm flipV="1">
            <a:off x="3177464" y="1701460"/>
            <a:ext cx="182845" cy="74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371617" y="4422938"/>
            <a:ext cx="981359" cy="253916"/>
          </a:xfrm>
          <a:prstGeom prst="rect">
            <a:avLst/>
          </a:prstGeom>
          <a:noFill/>
        </p:spPr>
        <p:txBody>
          <a:bodyPr wrap="none" rtlCol="0">
            <a:spAutoFit/>
          </a:bodyPr>
          <a:lstStyle/>
          <a:p>
            <a:r>
              <a:rPr lang="en-US" sz="1050" dirty="0"/>
              <a:t>&lt;P&gt;  &lt;100 mW</a:t>
            </a:r>
          </a:p>
        </p:txBody>
      </p:sp>
      <p:cxnSp>
        <p:nvCxnSpPr>
          <p:cNvPr id="147" name="Straight Arrow Connector 146"/>
          <p:cNvCxnSpPr/>
          <p:nvPr/>
        </p:nvCxnSpPr>
        <p:spPr>
          <a:xfrm flipV="1">
            <a:off x="2114324" y="3639459"/>
            <a:ext cx="206931" cy="74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6321370" y="1626109"/>
            <a:ext cx="1031051" cy="369332"/>
          </a:xfrm>
          <a:prstGeom prst="rect">
            <a:avLst/>
          </a:prstGeom>
          <a:noFill/>
        </p:spPr>
        <p:txBody>
          <a:bodyPr wrap="none" rtlCol="0">
            <a:spAutoFit/>
          </a:bodyPr>
          <a:lstStyle/>
          <a:p>
            <a:r>
              <a:rPr lang="en-US" sz="1800" dirty="0"/>
              <a:t>~320 uW</a:t>
            </a:r>
          </a:p>
        </p:txBody>
      </p:sp>
      <p:sp>
        <p:nvSpPr>
          <p:cNvPr id="149" name="TextBox 148"/>
          <p:cNvSpPr txBox="1"/>
          <p:nvPr/>
        </p:nvSpPr>
        <p:spPr>
          <a:xfrm>
            <a:off x="6677038" y="3723145"/>
            <a:ext cx="1031051" cy="369332"/>
          </a:xfrm>
          <a:prstGeom prst="rect">
            <a:avLst/>
          </a:prstGeom>
          <a:noFill/>
        </p:spPr>
        <p:txBody>
          <a:bodyPr wrap="none" rtlCol="0">
            <a:spAutoFit/>
          </a:bodyPr>
          <a:lstStyle/>
          <a:p>
            <a:r>
              <a:rPr lang="en-US" sz="1800" dirty="0"/>
              <a:t>~120 uW</a:t>
            </a:r>
          </a:p>
        </p:txBody>
      </p:sp>
      <p:sp>
        <p:nvSpPr>
          <p:cNvPr id="57" name="TextBox 56"/>
          <p:cNvSpPr txBox="1"/>
          <p:nvPr/>
        </p:nvSpPr>
        <p:spPr>
          <a:xfrm>
            <a:off x="666038" y="132716"/>
            <a:ext cx="7416839" cy="461665"/>
          </a:xfrm>
          <a:prstGeom prst="rect">
            <a:avLst/>
          </a:prstGeom>
          <a:noFill/>
        </p:spPr>
        <p:txBody>
          <a:bodyPr wrap="none" rtlCol="0">
            <a:spAutoFit/>
          </a:bodyPr>
          <a:lstStyle/>
          <a:p>
            <a:r>
              <a:rPr lang="en-US" dirty="0" smtClean="0"/>
              <a:t>Implementation of new seed source and phase modulator</a:t>
            </a:r>
            <a:endParaRPr lang="en-US" dirty="0"/>
          </a:p>
        </p:txBody>
      </p:sp>
      <p:sp>
        <p:nvSpPr>
          <p:cNvPr id="58" name="Date Placeholder 57"/>
          <p:cNvSpPr>
            <a:spLocks noGrp="1"/>
          </p:cNvSpPr>
          <p:nvPr>
            <p:ph type="dt" sz="half" idx="10"/>
          </p:nvPr>
        </p:nvSpPr>
        <p:spPr/>
        <p:txBody>
          <a:bodyPr/>
          <a:lstStyle/>
          <a:p>
            <a:pPr>
              <a:defRPr/>
            </a:pPr>
            <a:r>
              <a:rPr lang="en-US" altLang="en-US" smtClean="0"/>
              <a:t>14 Nov 2016</a:t>
            </a:r>
            <a:endParaRPr lang="en-US" altLang="en-US"/>
          </a:p>
        </p:txBody>
      </p:sp>
      <p:sp>
        <p:nvSpPr>
          <p:cNvPr id="59" name="Footer Placeholder 58"/>
          <p:cNvSpPr>
            <a:spLocks noGrp="1"/>
          </p:cNvSpPr>
          <p:nvPr>
            <p:ph type="ftr" sz="quarter" idx="11"/>
          </p:nvPr>
        </p:nvSpPr>
        <p:spPr/>
        <p:txBody>
          <a:bodyPr/>
          <a:lstStyle/>
          <a:p>
            <a:pPr>
              <a:defRPr/>
            </a:pPr>
            <a:r>
              <a:rPr lang="en-US" smtClean="0"/>
              <a:t>Laser Notcher External Review</a:t>
            </a:r>
            <a:endParaRPr lang="en-US" b="1" dirty="0"/>
          </a:p>
        </p:txBody>
      </p:sp>
      <p:sp>
        <p:nvSpPr>
          <p:cNvPr id="60" name="Slide Number Placeholder 59"/>
          <p:cNvSpPr>
            <a:spLocks noGrp="1"/>
          </p:cNvSpPr>
          <p:nvPr>
            <p:ph type="sldNum" sz="quarter" idx="12"/>
          </p:nvPr>
        </p:nvSpPr>
        <p:spPr/>
        <p:txBody>
          <a:bodyPr/>
          <a:lstStyle/>
          <a:p>
            <a:pPr>
              <a:defRPr/>
            </a:pPr>
            <a:fld id="{3AF74FF3-8DB7-4100-87D3-F2EE5BDF41D5}" type="slidenum">
              <a:rPr lang="en-US" altLang="en-US" smtClean="0"/>
              <a:pPr>
                <a:defRPr/>
              </a:pPr>
              <a:t>24</a:t>
            </a:fld>
            <a:endParaRPr lang="en-US" altLang="en-US"/>
          </a:p>
        </p:txBody>
      </p:sp>
    </p:spTree>
    <p:extLst>
      <p:ext uri="{BB962C8B-B14F-4D97-AF65-F5344CB8AC3E}">
        <p14:creationId xmlns:p14="http://schemas.microsoft.com/office/powerpoint/2010/main" val="3934388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5382" y="949907"/>
            <a:ext cx="6933236" cy="5034386"/>
          </a:xfrm>
          <a:prstGeom prst="rect">
            <a:avLst/>
          </a:prstGeom>
        </p:spPr>
      </p:pic>
      <p:sp>
        <p:nvSpPr>
          <p:cNvPr id="6" name="TextBox 5"/>
          <p:cNvSpPr txBox="1"/>
          <p:nvPr/>
        </p:nvSpPr>
        <p:spPr>
          <a:xfrm>
            <a:off x="2155934" y="162706"/>
            <a:ext cx="4908331" cy="461665"/>
          </a:xfrm>
          <a:prstGeom prst="rect">
            <a:avLst/>
          </a:prstGeom>
          <a:noFill/>
        </p:spPr>
        <p:txBody>
          <a:bodyPr wrap="none" rtlCol="0">
            <a:spAutoFit/>
          </a:bodyPr>
          <a:lstStyle/>
          <a:p>
            <a:r>
              <a:rPr lang="en-US" dirty="0" smtClean="0"/>
              <a:t>Expected performance after upgrades</a:t>
            </a:r>
            <a:endParaRPr lang="en-US" dirty="0"/>
          </a:p>
        </p:txBody>
      </p:sp>
      <p:sp>
        <p:nvSpPr>
          <p:cNvPr id="7" name="Date Placeholder 6"/>
          <p:cNvSpPr>
            <a:spLocks noGrp="1"/>
          </p:cNvSpPr>
          <p:nvPr>
            <p:ph type="dt" sz="half" idx="10"/>
          </p:nvPr>
        </p:nvSpPr>
        <p:spPr/>
        <p:txBody>
          <a:bodyPr/>
          <a:lstStyle/>
          <a:p>
            <a:pPr>
              <a:defRPr/>
            </a:pPr>
            <a:r>
              <a:rPr lang="en-US" altLang="en-US" smtClean="0"/>
              <a:t>14 Nov 2016</a:t>
            </a:r>
            <a:endParaRPr lang="en-US" altLang="en-US"/>
          </a:p>
        </p:txBody>
      </p:sp>
      <p:sp>
        <p:nvSpPr>
          <p:cNvPr id="8" name="Footer Placeholder 7"/>
          <p:cNvSpPr>
            <a:spLocks noGrp="1"/>
          </p:cNvSpPr>
          <p:nvPr>
            <p:ph type="ftr" sz="quarter" idx="11"/>
          </p:nvPr>
        </p:nvSpPr>
        <p:spPr/>
        <p:txBody>
          <a:bodyPr/>
          <a:lstStyle/>
          <a:p>
            <a:pPr>
              <a:defRPr/>
            </a:pPr>
            <a:r>
              <a:rPr lang="en-US" smtClean="0"/>
              <a:t>Laser Notcher External Review</a:t>
            </a:r>
            <a:endParaRPr lang="en-US" b="1" dirty="0"/>
          </a:p>
        </p:txBody>
      </p:sp>
      <p:sp>
        <p:nvSpPr>
          <p:cNvPr id="9" name="Slide Number Placeholder 8"/>
          <p:cNvSpPr>
            <a:spLocks noGrp="1"/>
          </p:cNvSpPr>
          <p:nvPr>
            <p:ph type="sldNum" sz="quarter" idx="12"/>
          </p:nvPr>
        </p:nvSpPr>
        <p:spPr/>
        <p:txBody>
          <a:bodyPr/>
          <a:lstStyle/>
          <a:p>
            <a:pPr>
              <a:defRPr/>
            </a:pPr>
            <a:fld id="{3AF74FF3-8DB7-4100-87D3-F2EE5BDF41D5}" type="slidenum">
              <a:rPr lang="en-US" altLang="en-US" smtClean="0"/>
              <a:pPr>
                <a:defRPr/>
              </a:pPr>
              <a:t>25</a:t>
            </a:fld>
            <a:endParaRPr lang="en-US" altLang="en-US"/>
          </a:p>
        </p:txBody>
      </p:sp>
    </p:spTree>
    <p:extLst>
      <p:ext uri="{BB962C8B-B14F-4D97-AF65-F5344CB8AC3E}">
        <p14:creationId xmlns:p14="http://schemas.microsoft.com/office/powerpoint/2010/main" val="2174021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Status</a:t>
            </a:r>
            <a:endParaRPr lang="en-US" dirty="0"/>
          </a:p>
        </p:txBody>
      </p:sp>
      <p:sp>
        <p:nvSpPr>
          <p:cNvPr id="3" name="Content Placeholder 2"/>
          <p:cNvSpPr>
            <a:spLocks noGrp="1"/>
          </p:cNvSpPr>
          <p:nvPr>
            <p:ph idx="1"/>
          </p:nvPr>
        </p:nvSpPr>
        <p:spPr>
          <a:xfrm>
            <a:off x="228600" y="782609"/>
            <a:ext cx="8672513" cy="5450551"/>
          </a:xfrm>
        </p:spPr>
        <p:txBody>
          <a:bodyPr/>
          <a:lstStyle/>
          <a:p>
            <a:pPr>
              <a:buFont typeface="Wingdings" panose="05000000000000000000" pitchFamily="2" charset="2"/>
              <a:buChar char="Ø"/>
            </a:pPr>
            <a:r>
              <a:rPr lang="en-US" sz="1800" dirty="0" smtClean="0"/>
              <a:t>Seed source/modulator:</a:t>
            </a:r>
          </a:p>
          <a:p>
            <a:pPr lvl="1">
              <a:buFont typeface="Wingdings" panose="05000000000000000000" pitchFamily="2" charset="2"/>
              <a:buChar char="Ø"/>
            </a:pPr>
            <a:r>
              <a:rPr lang="en-US" sz="1800" dirty="0" smtClean="0"/>
              <a:t>Have EO Space modulator</a:t>
            </a:r>
          </a:p>
          <a:p>
            <a:pPr lvl="1">
              <a:buFont typeface="Wingdings" panose="05000000000000000000" pitchFamily="2" charset="2"/>
              <a:buChar char="Ø"/>
            </a:pPr>
            <a:r>
              <a:rPr lang="en-US" sz="1800" dirty="0" smtClean="0"/>
              <a:t>Seed source IPS hybrid ECL due 12/2/16</a:t>
            </a:r>
          </a:p>
          <a:p>
            <a:pPr lvl="1">
              <a:buFont typeface="Wingdings" panose="05000000000000000000" pitchFamily="2" charset="2"/>
              <a:buChar char="Ø"/>
            </a:pPr>
            <a:r>
              <a:rPr lang="en-US" sz="1800" dirty="0" smtClean="0"/>
              <a:t>Borrow IPS diode 100MHz line width</a:t>
            </a:r>
          </a:p>
          <a:p>
            <a:pPr lvl="1">
              <a:buFont typeface="Wingdings" panose="05000000000000000000" pitchFamily="2" charset="2"/>
              <a:buChar char="Ø"/>
            </a:pPr>
            <a:r>
              <a:rPr lang="en-US" sz="1800" dirty="0" smtClean="0"/>
              <a:t>Borrowed RF generator/amplifier system for tests</a:t>
            </a:r>
            <a:endParaRPr lang="en-US" sz="1800" dirty="0"/>
          </a:p>
          <a:p>
            <a:pPr>
              <a:buFont typeface="Wingdings" panose="05000000000000000000" pitchFamily="2" charset="2"/>
              <a:buChar char="Ø"/>
            </a:pPr>
            <a:r>
              <a:rPr lang="en-US" sz="1800" dirty="0" smtClean="0"/>
              <a:t>Fiber amplifier modifications</a:t>
            </a:r>
          </a:p>
          <a:p>
            <a:pPr lvl="1">
              <a:buFont typeface="Wingdings" panose="05000000000000000000" pitchFamily="2" charset="2"/>
              <a:buChar char="Ø"/>
            </a:pPr>
            <a:r>
              <a:rPr lang="en-US" sz="1800" dirty="0" smtClean="0"/>
              <a:t>PriTel isolator change (at vendor)</a:t>
            </a:r>
          </a:p>
          <a:p>
            <a:pPr lvl="1">
              <a:buFont typeface="Wingdings" panose="05000000000000000000" pitchFamily="2" charset="2"/>
              <a:buChar char="Ø"/>
            </a:pPr>
            <a:r>
              <a:rPr lang="en-US" sz="1800" dirty="0" smtClean="0"/>
              <a:t>Optical Engines 2x2 tap coupler added and  returned to FNAL</a:t>
            </a:r>
          </a:p>
          <a:p>
            <a:pPr>
              <a:buFont typeface="Wingdings" panose="05000000000000000000" pitchFamily="2" charset="2"/>
              <a:buChar char="Ø"/>
            </a:pPr>
            <a:r>
              <a:rPr lang="en-US" sz="2000" dirty="0" smtClean="0"/>
              <a:t>Booster amplifier – ordered expect 3 </a:t>
            </a:r>
            <a:r>
              <a:rPr lang="en-US" sz="2000" dirty="0" err="1" smtClean="0"/>
              <a:t>wk</a:t>
            </a:r>
            <a:r>
              <a:rPr lang="en-US" sz="2000" dirty="0" smtClean="0"/>
              <a:t> delivery.</a:t>
            </a:r>
          </a:p>
          <a:p>
            <a:pPr>
              <a:buFont typeface="Wingdings" panose="05000000000000000000" pitchFamily="2" charset="2"/>
              <a:buChar char="Ø"/>
            </a:pPr>
            <a:r>
              <a:rPr lang="en-US" sz="1800" dirty="0" err="1" smtClean="0"/>
              <a:t>Pockels</a:t>
            </a:r>
            <a:r>
              <a:rPr lang="en-US" sz="1800" dirty="0" smtClean="0"/>
              <a:t> cell –  </a:t>
            </a:r>
            <a:r>
              <a:rPr lang="en-US" sz="1800" dirty="0" err="1"/>
              <a:t>Leysop</a:t>
            </a:r>
            <a:r>
              <a:rPr lang="en-US" sz="1800" dirty="0"/>
              <a:t>, 2 crystal longitudinal cell, liquid filled angled windows, 99%transmission, 1000:1 contrast, </a:t>
            </a:r>
            <a:r>
              <a:rPr lang="en-US" sz="1800" dirty="0" err="1"/>
              <a:t>Vpi</a:t>
            </a:r>
            <a:r>
              <a:rPr lang="en-US" sz="1800" dirty="0"/>
              <a:t> 3.5 kV. </a:t>
            </a:r>
            <a:endParaRPr lang="en-US" sz="1800" dirty="0" smtClean="0"/>
          </a:p>
          <a:p>
            <a:pPr lvl="1">
              <a:buFont typeface="Wingdings" panose="05000000000000000000" pitchFamily="2" charset="2"/>
              <a:buChar char="Ø"/>
            </a:pPr>
            <a:r>
              <a:rPr lang="en-US" sz="1600" dirty="0" smtClean="0"/>
              <a:t>I we have cell, mounting/adjustment, and pulsar in hand</a:t>
            </a:r>
          </a:p>
          <a:p>
            <a:pPr>
              <a:buFont typeface="Wingdings" panose="05000000000000000000" pitchFamily="2" charset="2"/>
              <a:buChar char="Ø"/>
            </a:pPr>
            <a:r>
              <a:rPr lang="en-US" sz="1800" dirty="0" smtClean="0"/>
              <a:t>Photodiode module – being constructed</a:t>
            </a:r>
          </a:p>
          <a:p>
            <a:pPr>
              <a:buFont typeface="Wingdings" panose="05000000000000000000" pitchFamily="2" charset="2"/>
              <a:buChar char="Ø"/>
            </a:pPr>
            <a:r>
              <a:rPr lang="en-US" sz="1800" dirty="0" smtClean="0"/>
              <a:t>Alignment tool – we have thermal PSD, fixture in shop</a:t>
            </a:r>
          </a:p>
          <a:p>
            <a:pPr>
              <a:buFont typeface="Wingdings" panose="05000000000000000000" pitchFamily="2" charset="2"/>
              <a:buChar char="Ø"/>
            </a:pPr>
            <a:r>
              <a:rPr lang="en-US" sz="1800" dirty="0" smtClean="0"/>
              <a:t>Vacuum flange- we have flange, optical cavity parts, and viewports/windows</a:t>
            </a:r>
          </a:p>
          <a:p>
            <a:pPr>
              <a:buFont typeface="Wingdings" panose="05000000000000000000" pitchFamily="2" charset="2"/>
              <a:buChar char="Ø"/>
            </a:pPr>
            <a:r>
              <a:rPr lang="en-US" sz="1800" dirty="0" smtClean="0"/>
              <a:t>Need to work on integrating spheres</a:t>
            </a:r>
          </a:p>
          <a:p>
            <a:pPr>
              <a:buFont typeface="Wingdings" panose="05000000000000000000" pitchFamily="2" charset="2"/>
              <a:buChar char="Ø"/>
            </a:pPr>
            <a:r>
              <a:rPr lang="en-US" sz="1800" dirty="0" smtClean="0"/>
              <a:t>Finish electronics rack door</a:t>
            </a:r>
          </a:p>
          <a:p>
            <a:pPr>
              <a:buFont typeface="Wingdings" panose="05000000000000000000" pitchFamily="2" charset="2"/>
              <a:buChar char="Ø"/>
            </a:pPr>
            <a:r>
              <a:rPr lang="en-US" sz="1800" dirty="0" smtClean="0"/>
              <a:t>Miscellaneous other tasks</a:t>
            </a:r>
          </a:p>
          <a:p>
            <a:pPr>
              <a:buFont typeface="Wingdings" panose="05000000000000000000" pitchFamily="2" charset="2"/>
              <a:buChar char="Ø"/>
            </a:pPr>
            <a:endParaRPr lang="en-US" sz="1800" dirty="0" smtClean="0"/>
          </a:p>
          <a:p>
            <a:pPr>
              <a:buFont typeface="Wingdings" panose="05000000000000000000" pitchFamily="2" charset="2"/>
              <a:buChar char="Ø"/>
            </a:pPr>
            <a:endParaRPr lang="en-US" sz="1800" dirty="0" smtClean="0"/>
          </a:p>
          <a:p>
            <a:pPr>
              <a:buFont typeface="Wingdings" panose="05000000000000000000" pitchFamily="2" charset="2"/>
              <a:buChar char="Ø"/>
            </a:pPr>
            <a:endParaRPr lang="en-US" sz="1800" dirty="0" smtClean="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26</a:t>
            </a:fld>
            <a:endParaRPr lang="en-US" altLang="en-US"/>
          </a:p>
        </p:txBody>
      </p:sp>
    </p:spTree>
    <p:extLst>
      <p:ext uri="{BB962C8B-B14F-4D97-AF65-F5344CB8AC3E}">
        <p14:creationId xmlns:p14="http://schemas.microsoft.com/office/powerpoint/2010/main" val="3767137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Summary/Conclusions</a:t>
            </a:r>
            <a:endParaRPr lang="en-US" dirty="0"/>
          </a:p>
        </p:txBody>
      </p:sp>
      <p:sp>
        <p:nvSpPr>
          <p:cNvPr id="3" name="Content Placeholder 2"/>
          <p:cNvSpPr>
            <a:spLocks noGrp="1"/>
          </p:cNvSpPr>
          <p:nvPr>
            <p:ph idx="1"/>
          </p:nvPr>
        </p:nvSpPr>
        <p:spPr/>
        <p:txBody>
          <a:bodyPr/>
          <a:lstStyle/>
          <a:p>
            <a:r>
              <a:rPr lang="en-US" dirty="0" smtClean="0"/>
              <a:t>We had a successful commission period and identified a number of issues limiting the pulse energy.</a:t>
            </a:r>
          </a:p>
          <a:p>
            <a:r>
              <a:rPr lang="en-US" dirty="0" smtClean="0"/>
              <a:t>The major upgrades that are underway are:</a:t>
            </a:r>
          </a:p>
          <a:p>
            <a:pPr lvl="1"/>
            <a:r>
              <a:rPr lang="en-US" dirty="0" smtClean="0"/>
              <a:t>New seed source and phase modulator</a:t>
            </a:r>
          </a:p>
          <a:p>
            <a:pPr lvl="1"/>
            <a:r>
              <a:rPr lang="en-US" dirty="0" smtClean="0"/>
              <a:t>New booster amplifier</a:t>
            </a:r>
          </a:p>
          <a:p>
            <a:pPr lvl="1"/>
            <a:r>
              <a:rPr lang="en-US" dirty="0" err="1" smtClean="0"/>
              <a:t>Pockels</a:t>
            </a:r>
            <a:r>
              <a:rPr lang="en-US" dirty="0" smtClean="0"/>
              <a:t> cell</a:t>
            </a:r>
          </a:p>
          <a:p>
            <a:pPr lvl="1"/>
            <a:r>
              <a:rPr lang="en-US" dirty="0" smtClean="0"/>
              <a:t>Replacement fiber amp 1 output isolator</a:t>
            </a:r>
          </a:p>
          <a:p>
            <a:pPr lvl="1"/>
            <a:r>
              <a:rPr lang="en-US" dirty="0" smtClean="0"/>
              <a:t>Addition of 2x2 tap coupler in fiber amp 2 (OEA)</a:t>
            </a:r>
          </a:p>
          <a:p>
            <a:r>
              <a:rPr lang="en-US" dirty="0" smtClean="0"/>
              <a:t>We believe these upgrades will allow us to reach the goals of the </a:t>
            </a:r>
            <a:r>
              <a:rPr lang="en-US" smtClean="0"/>
              <a:t>laser notcher.</a:t>
            </a:r>
            <a:endParaRPr lang="en-US" dirty="0" smtClean="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27</a:t>
            </a:fld>
            <a:endParaRPr lang="en-US" altLang="en-US"/>
          </a:p>
        </p:txBody>
      </p:sp>
    </p:spTree>
    <p:extLst>
      <p:ext uri="{BB962C8B-B14F-4D97-AF65-F5344CB8AC3E}">
        <p14:creationId xmlns:p14="http://schemas.microsoft.com/office/powerpoint/2010/main" val="421792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113"/>
            <a:ext cx="7886700" cy="532086"/>
          </a:xfrm>
        </p:spPr>
        <p:txBody>
          <a:bodyPr/>
          <a:lstStyle/>
          <a:p>
            <a:pPr algn="ctr"/>
            <a:r>
              <a:rPr lang="en-US" dirty="0" smtClean="0"/>
              <a:t>Goals for the Commissioning Period</a:t>
            </a:r>
            <a:endParaRPr lang="en-US" dirty="0"/>
          </a:p>
        </p:txBody>
      </p:sp>
      <p:sp>
        <p:nvSpPr>
          <p:cNvPr id="4" name="Content Placeholder 2"/>
          <p:cNvSpPr>
            <a:spLocks noGrp="1"/>
          </p:cNvSpPr>
          <p:nvPr>
            <p:ph idx="1"/>
          </p:nvPr>
        </p:nvSpPr>
        <p:spPr>
          <a:xfrm>
            <a:off x="567104" y="1020407"/>
            <a:ext cx="7886700" cy="3809754"/>
          </a:xfrm>
        </p:spPr>
        <p:txBody>
          <a:bodyPr>
            <a:normAutofit fontScale="92500" lnSpcReduction="20000"/>
          </a:bodyPr>
          <a:lstStyle/>
          <a:p>
            <a:pPr>
              <a:buFont typeface="Wingdings" panose="05000000000000000000" pitchFamily="2" charset="2"/>
              <a:buChar char="ü"/>
            </a:pPr>
            <a:r>
              <a:rPr lang="en-US" dirty="0" smtClean="0"/>
              <a:t>Gain experience in steering the laser into and through the cavity </a:t>
            </a:r>
            <a:r>
              <a:rPr lang="en-US" sz="1700" dirty="0"/>
              <a:t>(we can’t see what happens in the cavity)</a:t>
            </a:r>
            <a:endParaRPr lang="en-US" sz="3000" dirty="0" smtClean="0"/>
          </a:p>
          <a:p>
            <a:pPr>
              <a:buFont typeface="Wingdings" panose="05000000000000000000" pitchFamily="2" charset="2"/>
              <a:buChar char="ü"/>
            </a:pPr>
            <a:r>
              <a:rPr lang="en-US" dirty="0" smtClean="0"/>
              <a:t>Adjust timing to match laser pulses to ions and to match Booster revolution frequency</a:t>
            </a:r>
          </a:p>
          <a:p>
            <a:pPr>
              <a:buFont typeface="Wingdings" panose="05000000000000000000" pitchFamily="2" charset="2"/>
              <a:buChar char="ü"/>
            </a:pPr>
            <a:r>
              <a:rPr lang="en-US" dirty="0" smtClean="0"/>
              <a:t>Measure neutralization efficiency as a function of laser energy</a:t>
            </a:r>
          </a:p>
          <a:p>
            <a:pPr>
              <a:buFont typeface="Wingdings" panose="05000000000000000000" pitchFamily="2" charset="2"/>
              <a:buChar char="ü"/>
            </a:pPr>
            <a:r>
              <a:rPr lang="en-US" dirty="0" smtClean="0"/>
              <a:t>Measure longitudinal bunch length</a:t>
            </a:r>
          </a:p>
          <a:p>
            <a:r>
              <a:rPr lang="en-US" dirty="0" smtClean="0"/>
              <a:t>Investigate what is needed in Booster to keep notches formed in Linac clean</a:t>
            </a:r>
          </a:p>
          <a:p>
            <a:pPr>
              <a:buFont typeface="Wingdings" panose="05000000000000000000" pitchFamily="2" charset="2"/>
              <a:buChar char="ü"/>
            </a:pPr>
            <a:r>
              <a:rPr lang="en-US" dirty="0" smtClean="0"/>
              <a:t>Gain experience in operating laser system in an electrical noisy &amp; harsh (compared to the lab) environment    </a:t>
            </a:r>
          </a:p>
          <a:p>
            <a:pPr>
              <a:buFont typeface="Wingdings" panose="05000000000000000000" pitchFamily="2" charset="2"/>
              <a:buChar char="ü"/>
            </a:pPr>
            <a:r>
              <a:rPr lang="en-US" dirty="0" smtClean="0"/>
              <a:t>Gain experience in remote operation</a:t>
            </a:r>
          </a:p>
          <a:p>
            <a:pPr marL="0" indent="0">
              <a:buNone/>
            </a:pPr>
            <a:endParaRPr lang="en-US" dirty="0"/>
          </a:p>
        </p:txBody>
      </p:sp>
      <p:sp>
        <p:nvSpPr>
          <p:cNvPr id="3" name="Date Placeholder 2"/>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3</a:t>
            </a:fld>
            <a:endParaRPr lang="en-US" altLang="en-US"/>
          </a:p>
        </p:txBody>
      </p:sp>
    </p:spTree>
    <p:extLst>
      <p:ext uri="{BB962C8B-B14F-4D97-AF65-F5344CB8AC3E}">
        <p14:creationId xmlns:p14="http://schemas.microsoft.com/office/powerpoint/2010/main" val="2576891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27" y="133706"/>
            <a:ext cx="7886700" cy="503853"/>
          </a:xfrm>
        </p:spPr>
        <p:txBody>
          <a:bodyPr>
            <a:normAutofit/>
          </a:bodyPr>
          <a:lstStyle/>
          <a:p>
            <a:r>
              <a:rPr lang="en-US" dirty="0" smtClean="0"/>
              <a:t>Laser Path and horizontal size thru cavity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735" y="1089389"/>
            <a:ext cx="6697046" cy="198780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5087" y="1782960"/>
            <a:ext cx="6755937" cy="3368279"/>
          </a:xfrm>
        </p:spPr>
      </p:pic>
      <p:sp>
        <p:nvSpPr>
          <p:cNvPr id="6" name="TextBox 5"/>
          <p:cNvSpPr txBox="1"/>
          <p:nvPr/>
        </p:nvSpPr>
        <p:spPr>
          <a:xfrm>
            <a:off x="201669" y="4392275"/>
            <a:ext cx="2486835" cy="369332"/>
          </a:xfrm>
          <a:prstGeom prst="rect">
            <a:avLst/>
          </a:prstGeom>
          <a:noFill/>
        </p:spPr>
        <p:txBody>
          <a:bodyPr wrap="none" rtlCol="0">
            <a:spAutoFit/>
          </a:bodyPr>
          <a:lstStyle/>
          <a:p>
            <a:r>
              <a:rPr lang="en-US" sz="1800" dirty="0"/>
              <a:t>Match profile Optics Box</a:t>
            </a:r>
          </a:p>
        </p:txBody>
      </p:sp>
      <p:sp>
        <p:nvSpPr>
          <p:cNvPr id="7" name="TextBox 6"/>
          <p:cNvSpPr txBox="1"/>
          <p:nvPr/>
        </p:nvSpPr>
        <p:spPr>
          <a:xfrm>
            <a:off x="6774692" y="3192457"/>
            <a:ext cx="2072362" cy="369332"/>
          </a:xfrm>
          <a:prstGeom prst="rect">
            <a:avLst/>
          </a:prstGeom>
          <a:noFill/>
        </p:spPr>
        <p:txBody>
          <a:bodyPr wrap="none" rtlCol="0">
            <a:spAutoFit/>
          </a:bodyPr>
          <a:lstStyle/>
          <a:p>
            <a:r>
              <a:rPr lang="en-US" sz="1800" dirty="0"/>
              <a:t>Match profile Dump</a:t>
            </a:r>
          </a:p>
        </p:txBody>
      </p:sp>
      <p:sp>
        <p:nvSpPr>
          <p:cNvPr id="9" name="TextBox 8"/>
          <p:cNvSpPr txBox="1"/>
          <p:nvPr/>
        </p:nvSpPr>
        <p:spPr>
          <a:xfrm>
            <a:off x="2341052" y="3181467"/>
            <a:ext cx="1581138" cy="369332"/>
          </a:xfrm>
          <a:prstGeom prst="rect">
            <a:avLst/>
          </a:prstGeom>
          <a:noFill/>
        </p:spPr>
        <p:txBody>
          <a:bodyPr wrap="none" rtlCol="0">
            <a:spAutoFit/>
          </a:bodyPr>
          <a:lstStyle/>
          <a:p>
            <a:r>
              <a:rPr lang="en-US" sz="1800" dirty="0"/>
              <a:t>23 interactions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69" y="3440407"/>
            <a:ext cx="1375871" cy="93156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6459" y="2249899"/>
            <a:ext cx="1375923" cy="931568"/>
          </a:xfrm>
          <a:prstGeom prst="rect">
            <a:avLst/>
          </a:prstGeom>
        </p:spPr>
      </p:pic>
      <p:sp>
        <p:nvSpPr>
          <p:cNvPr id="3" name="TextBox 2"/>
          <p:cNvSpPr txBox="1"/>
          <p:nvPr/>
        </p:nvSpPr>
        <p:spPr>
          <a:xfrm>
            <a:off x="909735" y="5354515"/>
            <a:ext cx="7218836" cy="830997"/>
          </a:xfrm>
          <a:prstGeom prst="rect">
            <a:avLst/>
          </a:prstGeom>
          <a:noFill/>
        </p:spPr>
        <p:txBody>
          <a:bodyPr wrap="none" rtlCol="0">
            <a:spAutoFit/>
          </a:bodyPr>
          <a:lstStyle/>
          <a:p>
            <a:r>
              <a:rPr lang="en-US" dirty="0" smtClean="0"/>
              <a:t>Wanted to optimize transmission thru cavity</a:t>
            </a:r>
          </a:p>
          <a:p>
            <a:r>
              <a:rPr lang="en-US" dirty="0" smtClean="0"/>
              <a:t>Best we saw was about 85-90% from optics box to dump</a:t>
            </a:r>
            <a:endParaRPr lang="en-US" dirty="0"/>
          </a:p>
        </p:txBody>
      </p:sp>
      <p:sp>
        <p:nvSpPr>
          <p:cNvPr id="8" name="Date Placeholder 7"/>
          <p:cNvSpPr>
            <a:spLocks noGrp="1"/>
          </p:cNvSpPr>
          <p:nvPr>
            <p:ph type="dt" sz="half" idx="10"/>
          </p:nvPr>
        </p:nvSpPr>
        <p:spPr/>
        <p:txBody>
          <a:bodyPr/>
          <a:lstStyle/>
          <a:p>
            <a:pPr>
              <a:defRPr/>
            </a:pPr>
            <a:r>
              <a:rPr lang="en-US" altLang="en-US" smtClean="0"/>
              <a:t>14 Nov 2016</a:t>
            </a:r>
            <a:endParaRPr lang="en-US" altLang="en-US"/>
          </a:p>
        </p:txBody>
      </p:sp>
      <p:sp>
        <p:nvSpPr>
          <p:cNvPr id="12" name="Footer Placeholder 11"/>
          <p:cNvSpPr>
            <a:spLocks noGrp="1"/>
          </p:cNvSpPr>
          <p:nvPr>
            <p:ph type="ftr" sz="quarter" idx="11"/>
          </p:nvPr>
        </p:nvSpPr>
        <p:spPr/>
        <p:txBody>
          <a:bodyPr/>
          <a:lstStyle/>
          <a:p>
            <a:pPr>
              <a:defRPr/>
            </a:pPr>
            <a:r>
              <a:rPr lang="en-US" smtClean="0"/>
              <a:t>Laser Notcher External Review</a:t>
            </a:r>
            <a:endParaRPr lang="en-US" b="1" dirty="0"/>
          </a:p>
        </p:txBody>
      </p:sp>
      <p:sp>
        <p:nvSpPr>
          <p:cNvPr id="13" name="Slide Number Placeholder 12"/>
          <p:cNvSpPr>
            <a:spLocks noGrp="1"/>
          </p:cNvSpPr>
          <p:nvPr>
            <p:ph type="sldNum" sz="quarter" idx="12"/>
          </p:nvPr>
        </p:nvSpPr>
        <p:spPr/>
        <p:txBody>
          <a:bodyPr/>
          <a:lstStyle/>
          <a:p>
            <a:pPr>
              <a:defRPr/>
            </a:pPr>
            <a:fld id="{3AF74FF3-8DB7-4100-87D3-F2EE5BDF41D5}" type="slidenum">
              <a:rPr lang="en-US" altLang="en-US" smtClean="0"/>
              <a:pPr>
                <a:defRPr/>
              </a:pPr>
              <a:t>4</a:t>
            </a:fld>
            <a:endParaRPr lang="en-US" altLang="en-US"/>
          </a:p>
        </p:txBody>
      </p:sp>
    </p:spTree>
    <p:extLst>
      <p:ext uri="{BB962C8B-B14F-4D97-AF65-F5344CB8AC3E}">
        <p14:creationId xmlns:p14="http://schemas.microsoft.com/office/powerpoint/2010/main" val="2453916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Aligning the laser into the cavity</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22805"/>
          <a:stretch/>
        </p:blipFill>
        <p:spPr>
          <a:xfrm rot="5400000">
            <a:off x="4555083" y="1750338"/>
            <a:ext cx="3006973" cy="1634027"/>
          </a:xfrm>
        </p:spPr>
      </p:pic>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5</a:t>
            </a:fld>
            <a:endParaRPr lang="en-US" alt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0232"/>
          <a:stretch/>
        </p:blipFill>
        <p:spPr>
          <a:xfrm rot="5400000">
            <a:off x="6209321" y="1765305"/>
            <a:ext cx="3569677" cy="18678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14404"/>
            <a:ext cx="3965331" cy="297399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41827" b="47468"/>
          <a:stretch/>
        </p:blipFill>
        <p:spPr>
          <a:xfrm>
            <a:off x="516109" y="4022416"/>
            <a:ext cx="3265045" cy="2127375"/>
          </a:xfrm>
          <a:prstGeom prst="rect">
            <a:avLst/>
          </a:prstGeom>
        </p:spPr>
      </p:pic>
      <p:sp>
        <p:nvSpPr>
          <p:cNvPr id="11" name="TextBox 10"/>
          <p:cNvSpPr txBox="1"/>
          <p:nvPr/>
        </p:nvSpPr>
        <p:spPr>
          <a:xfrm>
            <a:off x="3826323" y="4826585"/>
            <a:ext cx="4464492" cy="830997"/>
          </a:xfrm>
          <a:prstGeom prst="rect">
            <a:avLst/>
          </a:prstGeom>
          <a:noFill/>
        </p:spPr>
        <p:txBody>
          <a:bodyPr wrap="none" rtlCol="0">
            <a:spAutoFit/>
          </a:bodyPr>
          <a:lstStyle/>
          <a:p>
            <a:r>
              <a:rPr lang="en-US" dirty="0" smtClean="0"/>
              <a:t>Target monitored by video camera</a:t>
            </a:r>
          </a:p>
          <a:p>
            <a:r>
              <a:rPr lang="en-US" dirty="0"/>
              <a:t> </a:t>
            </a:r>
            <a:r>
              <a:rPr lang="en-US" dirty="0" smtClean="0"/>
              <a:t>in Dump enclosure</a:t>
            </a:r>
            <a:endParaRPr lang="en-US" dirty="0"/>
          </a:p>
        </p:txBody>
      </p:sp>
    </p:spTree>
    <p:extLst>
      <p:ext uri="{BB962C8B-B14F-4D97-AF65-F5344CB8AC3E}">
        <p14:creationId xmlns:p14="http://schemas.microsoft.com/office/powerpoint/2010/main" val="343555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Observation of Multiple Notches in Linac Pulse</a:t>
            </a:r>
            <a:endParaRPr lang="en-US" dirty="0"/>
          </a:p>
        </p:txBody>
      </p:sp>
      <p:sp>
        <p:nvSpPr>
          <p:cNvPr id="3" name="Content Placeholder 2"/>
          <p:cNvSpPr>
            <a:spLocks noGrp="1"/>
          </p:cNvSpPr>
          <p:nvPr>
            <p:ph idx="1"/>
          </p:nvPr>
        </p:nvSpPr>
        <p:spPr>
          <a:xfrm>
            <a:off x="1314451" y="5185660"/>
            <a:ext cx="6504385" cy="194775"/>
          </a:xfrm>
        </p:spPr>
        <p:txBody>
          <a:bodyPr>
            <a:normAutofit fontScale="62500" lnSpcReduction="20000"/>
          </a:bodyPr>
          <a:lstStyle/>
          <a:p>
            <a:endParaRPr lang="en-US" dirty="0"/>
          </a:p>
        </p:txBody>
      </p:sp>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6</a:t>
            </a:fld>
            <a:endParaRPr lang="en-US" alt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320" t="23902" r="15790" b="25817"/>
          <a:stretch/>
        </p:blipFill>
        <p:spPr>
          <a:xfrm>
            <a:off x="1302204" y="1518558"/>
            <a:ext cx="6527347" cy="3993139"/>
          </a:xfrm>
          <a:prstGeom prst="rect">
            <a:avLst/>
          </a:prstGeom>
        </p:spPr>
      </p:pic>
      <p:grpSp>
        <p:nvGrpSpPr>
          <p:cNvPr id="8" name="Group 7"/>
          <p:cNvGrpSpPr/>
          <p:nvPr/>
        </p:nvGrpSpPr>
        <p:grpSpPr>
          <a:xfrm>
            <a:off x="1747838" y="2467499"/>
            <a:ext cx="5039916" cy="2152471"/>
            <a:chOff x="806450" y="2146997"/>
            <a:chExt cx="6719888" cy="2869961"/>
          </a:xfrm>
        </p:grpSpPr>
        <p:sp>
          <p:nvSpPr>
            <p:cNvPr id="9" name="TextBox 8"/>
            <p:cNvSpPr txBox="1"/>
            <p:nvPr/>
          </p:nvSpPr>
          <p:spPr>
            <a:xfrm>
              <a:off x="5546387" y="2146997"/>
              <a:ext cx="1616413" cy="615553"/>
            </a:xfrm>
            <a:prstGeom prst="rect">
              <a:avLst/>
            </a:prstGeom>
            <a:noFill/>
          </p:spPr>
          <p:txBody>
            <a:bodyPr wrap="square" rtlCol="0">
              <a:spAutoFit/>
            </a:bodyPr>
            <a:lstStyle/>
            <a:p>
              <a:r>
                <a:rPr lang="en-US" sz="1200" dirty="0">
                  <a:solidFill>
                    <a:schemeClr val="bg1"/>
                  </a:solidFill>
                </a:rPr>
                <a:t>Linac Griffin Det.</a:t>
              </a:r>
            </a:p>
          </p:txBody>
        </p:sp>
        <p:sp>
          <p:nvSpPr>
            <p:cNvPr id="10" name="TextBox 9"/>
            <p:cNvSpPr txBox="1"/>
            <p:nvPr/>
          </p:nvSpPr>
          <p:spPr>
            <a:xfrm>
              <a:off x="5484631" y="4647626"/>
              <a:ext cx="2041707" cy="369332"/>
            </a:xfrm>
            <a:prstGeom prst="rect">
              <a:avLst/>
            </a:prstGeom>
            <a:noFill/>
          </p:spPr>
          <p:txBody>
            <a:bodyPr wrap="square" rtlCol="0">
              <a:spAutoFit/>
            </a:bodyPr>
            <a:lstStyle/>
            <a:p>
              <a:r>
                <a:rPr lang="en-US" sz="1200" dirty="0">
                  <a:solidFill>
                    <a:schemeClr val="bg1"/>
                  </a:solidFill>
                </a:rPr>
                <a:t>Linac WCM</a:t>
              </a:r>
            </a:p>
          </p:txBody>
        </p:sp>
        <p:sp>
          <p:nvSpPr>
            <p:cNvPr id="11" name="TextBox 10"/>
            <p:cNvSpPr txBox="1"/>
            <p:nvPr/>
          </p:nvSpPr>
          <p:spPr>
            <a:xfrm>
              <a:off x="806450" y="3305889"/>
              <a:ext cx="1132949" cy="615553"/>
            </a:xfrm>
            <a:prstGeom prst="rect">
              <a:avLst/>
            </a:prstGeom>
            <a:noFill/>
          </p:spPr>
          <p:txBody>
            <a:bodyPr wrap="square" rtlCol="0">
              <a:spAutoFit/>
            </a:bodyPr>
            <a:lstStyle/>
            <a:p>
              <a:r>
                <a:rPr lang="en-US" sz="1200" dirty="0">
                  <a:solidFill>
                    <a:schemeClr val="bg1"/>
                  </a:solidFill>
                </a:rPr>
                <a:t>Notch</a:t>
              </a:r>
            </a:p>
            <a:p>
              <a:r>
                <a:rPr lang="en-US" sz="1200" dirty="0">
                  <a:solidFill>
                    <a:schemeClr val="bg1"/>
                  </a:solidFill>
                </a:rPr>
                <a:t>trigger</a:t>
              </a:r>
            </a:p>
          </p:txBody>
        </p:sp>
      </p:grpSp>
    </p:spTree>
    <p:extLst>
      <p:ext uri="{BB962C8B-B14F-4D97-AF65-F5344CB8AC3E}">
        <p14:creationId xmlns:p14="http://schemas.microsoft.com/office/powerpoint/2010/main" val="404095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770"/>
            <a:ext cx="7886700" cy="545841"/>
          </a:xfrm>
        </p:spPr>
        <p:txBody>
          <a:bodyPr>
            <a:normAutofit fontScale="90000"/>
          </a:bodyPr>
          <a:lstStyle/>
          <a:p>
            <a:r>
              <a:rPr lang="en-US" sz="2700" dirty="0"/>
              <a:t>Estimate neutralization based upon laser parameters</a:t>
            </a:r>
          </a:p>
        </p:txBody>
      </p:sp>
      <p:sp>
        <p:nvSpPr>
          <p:cNvPr id="3" name="Content Placeholder 2"/>
          <p:cNvSpPr>
            <a:spLocks noGrp="1"/>
          </p:cNvSpPr>
          <p:nvPr>
            <p:ph idx="1"/>
          </p:nvPr>
        </p:nvSpPr>
        <p:spPr>
          <a:xfrm>
            <a:off x="628650" y="1529334"/>
            <a:ext cx="7886700" cy="4275753"/>
          </a:xfrm>
        </p:spPr>
        <p:txBody>
          <a:bodyPr>
            <a:normAutofit fontScale="92500" lnSpcReduction="10000"/>
          </a:bodyPr>
          <a:lstStyle/>
          <a:p>
            <a:r>
              <a:rPr lang="en-US" dirty="0" smtClean="0"/>
              <a:t>Take neutralization data as a function of pulse energy</a:t>
            </a:r>
          </a:p>
          <a:p>
            <a:r>
              <a:rPr lang="en-US" dirty="0" smtClean="0"/>
              <a:t>Recall  </a:t>
            </a:r>
          </a:p>
          <a:p>
            <a:pPr marL="0" indent="0">
              <a:buNone/>
            </a:pPr>
            <a:r>
              <a:rPr lang="en-US" dirty="0" smtClean="0"/>
              <a:t>     </a:t>
            </a:r>
          </a:p>
          <a:p>
            <a:r>
              <a:rPr lang="en-US" dirty="0" smtClean="0"/>
              <a:t>The parameters of interest are laser pulse energy, pulse length, transverse laser dimensions thru the cavity, and the number of interactions in cavity</a:t>
            </a:r>
          </a:p>
          <a:p>
            <a:r>
              <a:rPr lang="en-US" dirty="0" smtClean="0"/>
              <a:t>Laser pulse energy</a:t>
            </a:r>
          </a:p>
          <a:p>
            <a:endParaRPr lang="en-US" dirty="0"/>
          </a:p>
          <a:p>
            <a:r>
              <a:rPr lang="en-US" dirty="0" smtClean="0"/>
              <a:t>Laser pulse length</a:t>
            </a:r>
          </a:p>
          <a:p>
            <a:pPr lvl="1"/>
            <a:r>
              <a:rPr lang="en-US" sz="1350" dirty="0"/>
              <a:t>Set to 2 ns in waveform tables</a:t>
            </a:r>
            <a:endParaRPr lang="en-US" dirty="0" smtClean="0"/>
          </a:p>
          <a:p>
            <a:r>
              <a:rPr lang="en-US" dirty="0" smtClean="0"/>
              <a:t>Transverse laser dimensions  </a:t>
            </a:r>
          </a:p>
          <a:p>
            <a:pPr marL="0" indent="0">
              <a:buNone/>
            </a:pPr>
            <a:r>
              <a:rPr lang="en-US" dirty="0"/>
              <a:t> </a:t>
            </a:r>
            <a:r>
              <a:rPr lang="en-US" dirty="0" smtClean="0"/>
              <a:t>   (</a:t>
            </a:r>
            <a:r>
              <a:rPr lang="en-US" dirty="0" err="1" smtClean="0"/>
              <a:t>previousslide</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605" y="3468171"/>
            <a:ext cx="4352875" cy="1767998"/>
          </a:xfrm>
          <a:prstGeom prst="rect">
            <a:avLst/>
          </a:prstGeom>
        </p:spPr>
      </p:pic>
      <p:sp>
        <p:nvSpPr>
          <p:cNvPr id="5" name="TextBox 4"/>
          <p:cNvSpPr txBox="1"/>
          <p:nvPr/>
        </p:nvSpPr>
        <p:spPr>
          <a:xfrm>
            <a:off x="1237265" y="3855561"/>
            <a:ext cx="4018857" cy="646331"/>
          </a:xfrm>
          <a:prstGeom prst="rect">
            <a:avLst/>
          </a:prstGeom>
          <a:noFill/>
        </p:spPr>
        <p:txBody>
          <a:bodyPr wrap="none" rtlCol="0">
            <a:spAutoFit/>
          </a:bodyPr>
          <a:lstStyle/>
          <a:p>
            <a:r>
              <a:rPr lang="en-US" sz="1800" dirty="0"/>
              <a:t>About 39% of total energy seen in dump </a:t>
            </a:r>
          </a:p>
          <a:p>
            <a:r>
              <a:rPr lang="en-US" sz="1800" dirty="0"/>
              <a:t> participates in neutralization process</a:t>
            </a:r>
          </a:p>
        </p:txBody>
      </p:sp>
      <p:sp>
        <p:nvSpPr>
          <p:cNvPr id="6" name="Rectangle 5"/>
          <p:cNvSpPr/>
          <p:nvPr/>
        </p:nvSpPr>
        <p:spPr>
          <a:xfrm>
            <a:off x="5248275" y="3657600"/>
            <a:ext cx="1171575"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7086600" y="3657600"/>
            <a:ext cx="1019175"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p:cNvSpPr txBox="1"/>
          <p:nvPr/>
        </p:nvSpPr>
        <p:spPr>
          <a:xfrm>
            <a:off x="4426410" y="5342965"/>
            <a:ext cx="4519379" cy="923330"/>
          </a:xfrm>
          <a:prstGeom prst="rect">
            <a:avLst/>
          </a:prstGeom>
          <a:noFill/>
        </p:spPr>
        <p:txBody>
          <a:bodyPr wrap="none" rtlCol="0">
            <a:spAutoFit/>
          </a:bodyPr>
          <a:lstStyle/>
          <a:p>
            <a:r>
              <a:rPr lang="en-US" sz="1800" dirty="0">
                <a:solidFill>
                  <a:srgbClr val="FF0000"/>
                </a:solidFill>
              </a:rPr>
              <a:t>These pulses do not interact with Linac pulse</a:t>
            </a:r>
          </a:p>
          <a:p>
            <a:r>
              <a:rPr lang="en-US" sz="1800" dirty="0">
                <a:solidFill>
                  <a:srgbClr val="FF0000"/>
                </a:solidFill>
              </a:rPr>
              <a:t>Only add to total power to free space optics</a:t>
            </a:r>
          </a:p>
          <a:p>
            <a:pPr marL="214313" indent="-214313">
              <a:buFont typeface="Wingdings" panose="05000000000000000000" pitchFamily="2" charset="2"/>
              <a:buChar char="Ø"/>
            </a:pPr>
            <a:r>
              <a:rPr lang="en-US" sz="1800" dirty="0">
                <a:solidFill>
                  <a:srgbClr val="FF0000"/>
                </a:solidFill>
              </a:rPr>
              <a:t>May be removed w/ </a:t>
            </a:r>
            <a:r>
              <a:rPr lang="en-US" sz="1800" dirty="0" err="1">
                <a:solidFill>
                  <a:srgbClr val="FF0000"/>
                </a:solidFill>
              </a:rPr>
              <a:t>Pockels</a:t>
            </a:r>
            <a:r>
              <a:rPr lang="en-US" sz="1800" dirty="0">
                <a:solidFill>
                  <a:srgbClr val="FF0000"/>
                </a:solidFill>
              </a:rPr>
              <a:t> cell after OEA…</a:t>
            </a:r>
          </a:p>
        </p:txBody>
      </p:sp>
      <p:sp>
        <p:nvSpPr>
          <p:cNvPr id="9" name="Rectangle 8"/>
          <p:cNvSpPr/>
          <p:nvPr/>
        </p:nvSpPr>
        <p:spPr>
          <a:xfrm>
            <a:off x="6419851" y="3657601"/>
            <a:ext cx="666750" cy="5211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6335639" y="3430748"/>
            <a:ext cx="1390509" cy="369332"/>
          </a:xfrm>
          <a:prstGeom prst="rect">
            <a:avLst/>
          </a:prstGeom>
          <a:noFill/>
        </p:spPr>
        <p:txBody>
          <a:bodyPr wrap="none" rtlCol="0">
            <a:spAutoFit/>
          </a:bodyPr>
          <a:lstStyle/>
          <a:p>
            <a:r>
              <a:rPr lang="en-US" sz="1800" dirty="0"/>
              <a:t>Notch Pulses</a:t>
            </a:r>
          </a:p>
        </p:txBody>
      </p:sp>
      <p:pic>
        <p:nvPicPr>
          <p:cNvPr id="11" name="Picture 10"/>
          <p:cNvPicPr>
            <a:picLocks noChangeAspect="1"/>
          </p:cNvPicPr>
          <p:nvPr/>
        </p:nvPicPr>
        <p:blipFill>
          <a:blip r:embed="rId3"/>
          <a:stretch>
            <a:fillRect/>
          </a:stretch>
        </p:blipFill>
        <p:spPr>
          <a:xfrm>
            <a:off x="1778641" y="1910444"/>
            <a:ext cx="5720068" cy="695004"/>
          </a:xfrm>
          <a:prstGeom prst="rect">
            <a:avLst/>
          </a:prstGeom>
        </p:spPr>
      </p:pic>
      <p:sp>
        <p:nvSpPr>
          <p:cNvPr id="12" name="Date Placeholder 11"/>
          <p:cNvSpPr>
            <a:spLocks noGrp="1"/>
          </p:cNvSpPr>
          <p:nvPr>
            <p:ph type="dt" sz="half" idx="10"/>
          </p:nvPr>
        </p:nvSpPr>
        <p:spPr/>
        <p:txBody>
          <a:bodyPr/>
          <a:lstStyle/>
          <a:p>
            <a:pPr>
              <a:defRPr/>
            </a:pPr>
            <a:r>
              <a:rPr lang="en-US" altLang="en-US" smtClean="0"/>
              <a:t>14 Nov 2016</a:t>
            </a:r>
            <a:endParaRPr lang="en-US" altLang="en-US"/>
          </a:p>
        </p:txBody>
      </p:sp>
      <p:sp>
        <p:nvSpPr>
          <p:cNvPr id="13" name="Footer Placeholder 12"/>
          <p:cNvSpPr>
            <a:spLocks noGrp="1"/>
          </p:cNvSpPr>
          <p:nvPr>
            <p:ph type="ftr" sz="quarter" idx="11"/>
          </p:nvPr>
        </p:nvSpPr>
        <p:spPr/>
        <p:txBody>
          <a:bodyPr/>
          <a:lstStyle/>
          <a:p>
            <a:pPr>
              <a:defRPr/>
            </a:pPr>
            <a:r>
              <a:rPr lang="en-US" smtClean="0"/>
              <a:t>Laser Notcher External Review</a:t>
            </a:r>
            <a:endParaRPr lang="en-US" b="1" dirty="0"/>
          </a:p>
        </p:txBody>
      </p:sp>
      <p:sp>
        <p:nvSpPr>
          <p:cNvPr id="14" name="Slide Number Placeholder 13"/>
          <p:cNvSpPr>
            <a:spLocks noGrp="1"/>
          </p:cNvSpPr>
          <p:nvPr>
            <p:ph type="sldNum" sz="quarter" idx="12"/>
          </p:nvPr>
        </p:nvSpPr>
        <p:spPr/>
        <p:txBody>
          <a:bodyPr/>
          <a:lstStyle/>
          <a:p>
            <a:pPr>
              <a:defRPr/>
            </a:pPr>
            <a:fld id="{3AF74FF3-8DB7-4100-87D3-F2EE5BDF41D5}" type="slidenum">
              <a:rPr lang="en-US" altLang="en-US" smtClean="0"/>
              <a:pPr>
                <a:defRPr/>
              </a:pPr>
              <a:t>7</a:t>
            </a:fld>
            <a:endParaRPr lang="en-US" altLang="en-US"/>
          </a:p>
        </p:txBody>
      </p:sp>
    </p:spTree>
    <p:extLst>
      <p:ext uri="{BB962C8B-B14F-4D97-AF65-F5344CB8AC3E}">
        <p14:creationId xmlns:p14="http://schemas.microsoft.com/office/powerpoint/2010/main" val="4019518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01112"/>
            <a:ext cx="7886700" cy="580831"/>
          </a:xfrm>
        </p:spPr>
        <p:txBody>
          <a:bodyPr/>
          <a:lstStyle/>
          <a:p>
            <a:pPr algn="ctr"/>
            <a:r>
              <a:rPr lang="en-US" dirty="0" smtClean="0"/>
              <a:t>Preliminary Neutralization efficiency</a:t>
            </a:r>
            <a:endParaRPr lang="en-US" dirty="0"/>
          </a:p>
        </p:txBody>
      </p:sp>
      <p:sp>
        <p:nvSpPr>
          <p:cNvPr id="3" name="Content Placeholder 2"/>
          <p:cNvSpPr>
            <a:spLocks noGrp="1"/>
          </p:cNvSpPr>
          <p:nvPr>
            <p:ph idx="1"/>
          </p:nvPr>
        </p:nvSpPr>
        <p:spPr>
          <a:xfrm>
            <a:off x="565669" y="5328945"/>
            <a:ext cx="7886700" cy="405955"/>
          </a:xfrm>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07" r="6244"/>
          <a:stretch/>
        </p:blipFill>
        <p:spPr>
          <a:xfrm>
            <a:off x="3969271" y="1622227"/>
            <a:ext cx="4328948" cy="3613547"/>
          </a:xfrm>
          <a:prstGeom prst="rect">
            <a:avLst/>
          </a:prstGeom>
        </p:spPr>
      </p:pic>
      <p:sp>
        <p:nvSpPr>
          <p:cNvPr id="5" name="TextBox 4"/>
          <p:cNvSpPr txBox="1"/>
          <p:nvPr/>
        </p:nvSpPr>
        <p:spPr>
          <a:xfrm>
            <a:off x="565669" y="1131484"/>
            <a:ext cx="2560637" cy="646331"/>
          </a:xfrm>
          <a:prstGeom prst="rect">
            <a:avLst/>
          </a:prstGeom>
          <a:noFill/>
        </p:spPr>
        <p:txBody>
          <a:bodyPr wrap="none" rtlCol="0">
            <a:spAutoFit/>
          </a:bodyPr>
          <a:lstStyle/>
          <a:p>
            <a:r>
              <a:rPr lang="en-US" sz="1800" dirty="0"/>
              <a:t>Vary laser pulse energy </a:t>
            </a:r>
          </a:p>
          <a:p>
            <a:r>
              <a:rPr lang="en-US" sz="1800" dirty="0"/>
              <a:t>Compare with estimation</a:t>
            </a:r>
          </a:p>
        </p:txBody>
      </p:sp>
      <p:sp>
        <p:nvSpPr>
          <p:cNvPr id="6" name="TextBox 5"/>
          <p:cNvSpPr txBox="1"/>
          <p:nvPr/>
        </p:nvSpPr>
        <p:spPr>
          <a:xfrm>
            <a:off x="6611324" y="1298155"/>
            <a:ext cx="2529860" cy="369332"/>
          </a:xfrm>
          <a:prstGeom prst="rect">
            <a:avLst/>
          </a:prstGeom>
          <a:noFill/>
        </p:spPr>
        <p:txBody>
          <a:bodyPr wrap="none" rtlCol="0">
            <a:spAutoFit/>
          </a:bodyPr>
          <a:lstStyle/>
          <a:p>
            <a:r>
              <a:rPr lang="en-US" sz="1800" dirty="0"/>
              <a:t>Design goal is 2 </a:t>
            </a:r>
            <a:r>
              <a:rPr lang="en-US" sz="1800" dirty="0" err="1"/>
              <a:t>mJ</a:t>
            </a:r>
            <a:r>
              <a:rPr lang="en-US" sz="1800" dirty="0"/>
              <a:t>/pulse</a:t>
            </a:r>
          </a:p>
        </p:txBody>
      </p:sp>
      <p:pic>
        <p:nvPicPr>
          <p:cNvPr id="7" name="Picture 6"/>
          <p:cNvPicPr>
            <a:picLocks noChangeAspect="1"/>
          </p:cNvPicPr>
          <p:nvPr/>
        </p:nvPicPr>
        <p:blipFill>
          <a:blip r:embed="rId3"/>
          <a:stretch>
            <a:fillRect/>
          </a:stretch>
        </p:blipFill>
        <p:spPr>
          <a:xfrm>
            <a:off x="234791" y="1955968"/>
            <a:ext cx="3626168" cy="2776141"/>
          </a:xfrm>
          <a:prstGeom prst="rect">
            <a:avLst/>
          </a:prstGeom>
        </p:spPr>
      </p:pic>
      <p:sp>
        <p:nvSpPr>
          <p:cNvPr id="8" name="Date Placeholder 7"/>
          <p:cNvSpPr>
            <a:spLocks noGrp="1"/>
          </p:cNvSpPr>
          <p:nvPr>
            <p:ph type="dt" sz="half" idx="10"/>
          </p:nvPr>
        </p:nvSpPr>
        <p:spPr/>
        <p:txBody>
          <a:bodyPr/>
          <a:lstStyle/>
          <a:p>
            <a:pPr>
              <a:defRPr/>
            </a:pPr>
            <a:r>
              <a:rPr lang="en-US" altLang="en-US" smtClean="0"/>
              <a:t>14 Nov 2016</a:t>
            </a:r>
            <a:endParaRPr lang="en-US" altLang="en-US"/>
          </a:p>
        </p:txBody>
      </p:sp>
      <p:sp>
        <p:nvSpPr>
          <p:cNvPr id="9" name="Footer Placeholder 8"/>
          <p:cNvSpPr>
            <a:spLocks noGrp="1"/>
          </p:cNvSpPr>
          <p:nvPr>
            <p:ph type="ftr" sz="quarter" idx="11"/>
          </p:nvPr>
        </p:nvSpPr>
        <p:spPr/>
        <p:txBody>
          <a:bodyPr/>
          <a:lstStyle/>
          <a:p>
            <a:pPr>
              <a:defRPr/>
            </a:pPr>
            <a:r>
              <a:rPr lang="en-US" smtClean="0"/>
              <a:t>Laser Notcher External Review</a:t>
            </a:r>
            <a:endParaRPr lang="en-US" b="1" dirty="0"/>
          </a:p>
        </p:txBody>
      </p:sp>
      <p:sp>
        <p:nvSpPr>
          <p:cNvPr id="10" name="Slide Number Placeholder 9"/>
          <p:cNvSpPr>
            <a:spLocks noGrp="1"/>
          </p:cNvSpPr>
          <p:nvPr>
            <p:ph type="sldNum" sz="quarter" idx="12"/>
          </p:nvPr>
        </p:nvSpPr>
        <p:spPr/>
        <p:txBody>
          <a:bodyPr/>
          <a:lstStyle/>
          <a:p>
            <a:pPr>
              <a:defRPr/>
            </a:pPr>
            <a:fld id="{3AF74FF3-8DB7-4100-87D3-F2EE5BDF41D5}" type="slidenum">
              <a:rPr lang="en-US" altLang="en-US" smtClean="0"/>
              <a:pPr>
                <a:defRPr/>
              </a:pPr>
              <a:t>8</a:t>
            </a:fld>
            <a:endParaRPr lang="en-US" altLang="en-US"/>
          </a:p>
        </p:txBody>
      </p:sp>
    </p:spTree>
    <p:extLst>
      <p:ext uri="{BB962C8B-B14F-4D97-AF65-F5344CB8AC3E}">
        <p14:creationId xmlns:p14="http://schemas.microsoft.com/office/powerpoint/2010/main" val="130600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913"/>
            <a:ext cx="8686800" cy="438211"/>
          </a:xfrm>
        </p:spPr>
        <p:txBody>
          <a:bodyPr/>
          <a:lstStyle/>
          <a:p>
            <a:pPr algn="ctr"/>
            <a:r>
              <a:rPr lang="en-US" dirty="0" smtClean="0"/>
              <a:t>Notches in Booster(1)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706" y="1437296"/>
            <a:ext cx="2209432" cy="1902216"/>
          </a:xfrm>
        </p:spPr>
      </p:pic>
      <p:sp>
        <p:nvSpPr>
          <p:cNvPr id="4" name="Date Placeholder 3"/>
          <p:cNvSpPr>
            <a:spLocks noGrp="1"/>
          </p:cNvSpPr>
          <p:nvPr>
            <p:ph type="dt" sz="half" idx="10"/>
          </p:nvPr>
        </p:nvSpPr>
        <p:spPr/>
        <p:txBody>
          <a:bodyPr/>
          <a:lstStyle/>
          <a:p>
            <a:pPr>
              <a:defRPr/>
            </a:pPr>
            <a:r>
              <a:rPr lang="en-US" altLang="en-US" smtClean="0"/>
              <a:t>14 Nov 2016</a:t>
            </a:r>
            <a:endParaRPr lang="en-US" altLang="en-US"/>
          </a:p>
        </p:txBody>
      </p:sp>
      <p:sp>
        <p:nvSpPr>
          <p:cNvPr id="5" name="Footer Placeholder 4"/>
          <p:cNvSpPr>
            <a:spLocks noGrp="1"/>
          </p:cNvSpPr>
          <p:nvPr>
            <p:ph type="ftr" sz="quarter" idx="11"/>
          </p:nvPr>
        </p:nvSpPr>
        <p:spPr/>
        <p:txBody>
          <a:bodyPr/>
          <a:lstStyle/>
          <a:p>
            <a:pPr>
              <a:defRPr/>
            </a:pPr>
            <a:r>
              <a:rPr lang="en-US" smtClean="0"/>
              <a:t>Laser Notcher External Review</a:t>
            </a:r>
            <a:endParaRPr lang="en-US" b="1" dirty="0"/>
          </a:p>
        </p:txBody>
      </p:sp>
      <p:sp>
        <p:nvSpPr>
          <p:cNvPr id="6" name="Slide Number Placeholder 5"/>
          <p:cNvSpPr>
            <a:spLocks noGrp="1"/>
          </p:cNvSpPr>
          <p:nvPr>
            <p:ph type="sldNum" sz="quarter" idx="12"/>
          </p:nvPr>
        </p:nvSpPr>
        <p:spPr/>
        <p:txBody>
          <a:bodyPr/>
          <a:lstStyle/>
          <a:p>
            <a:pPr>
              <a:defRPr/>
            </a:pPr>
            <a:fld id="{3AF74FF3-8DB7-4100-87D3-F2EE5BDF41D5}" type="slidenum">
              <a:rPr lang="en-US" altLang="en-US" smtClean="0"/>
              <a:pPr>
                <a:defRPr/>
              </a:pPr>
              <a:t>9</a:t>
            </a:fld>
            <a:endParaRPr lang="en-US" altLang="en-US"/>
          </a:p>
        </p:txBody>
      </p:sp>
      <p:cxnSp>
        <p:nvCxnSpPr>
          <p:cNvPr id="12" name="Straight Connector 11"/>
          <p:cNvCxnSpPr/>
          <p:nvPr/>
        </p:nvCxnSpPr>
        <p:spPr>
          <a:xfrm>
            <a:off x="835982" y="2752653"/>
            <a:ext cx="2115134" cy="0"/>
          </a:xfrm>
          <a:prstGeom prst="line">
            <a:avLst/>
          </a:prstGeom>
          <a:ln w="12700"/>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724706" y="3677911"/>
            <a:ext cx="2250902" cy="1991061"/>
            <a:chOff x="4949412" y="845108"/>
            <a:chExt cx="3001202" cy="265474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412" y="845108"/>
              <a:ext cx="3001202" cy="2583892"/>
            </a:xfrm>
            <a:prstGeom prst="rect">
              <a:avLst/>
            </a:prstGeom>
          </p:spPr>
        </p:pic>
        <p:cxnSp>
          <p:nvCxnSpPr>
            <p:cNvPr id="14" name="Straight Connector 13"/>
            <p:cNvCxnSpPr/>
            <p:nvPr/>
          </p:nvCxnSpPr>
          <p:spPr>
            <a:xfrm>
              <a:off x="5097780" y="2846070"/>
              <a:ext cx="2852834" cy="3810"/>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055870" y="2091690"/>
              <a:ext cx="1470660"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097780" y="2632710"/>
              <a:ext cx="1082358"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526338" y="2758440"/>
              <a:ext cx="424276"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299960" y="2213610"/>
              <a:ext cx="650654"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693371" y="3207468"/>
              <a:ext cx="558272" cy="292388"/>
            </a:xfrm>
            <a:prstGeom prst="rect">
              <a:avLst/>
            </a:prstGeom>
            <a:noFill/>
          </p:spPr>
          <p:txBody>
            <a:bodyPr wrap="none" rtlCol="0">
              <a:spAutoFit/>
            </a:bodyPr>
            <a:lstStyle/>
            <a:p>
              <a:r>
                <a:rPr lang="en-US" sz="825" dirty="0">
                  <a:solidFill>
                    <a:schemeClr val="accent1"/>
                  </a:solidFill>
                </a:rPr>
                <a:t>~70%</a:t>
              </a:r>
            </a:p>
          </p:txBody>
        </p:sp>
        <p:sp>
          <p:nvSpPr>
            <p:cNvPr id="26" name="TextBox 25"/>
            <p:cNvSpPr txBox="1"/>
            <p:nvPr/>
          </p:nvSpPr>
          <p:spPr>
            <a:xfrm>
              <a:off x="7213002" y="3187429"/>
              <a:ext cx="558272" cy="292388"/>
            </a:xfrm>
            <a:prstGeom prst="rect">
              <a:avLst/>
            </a:prstGeom>
            <a:noFill/>
          </p:spPr>
          <p:txBody>
            <a:bodyPr wrap="none" rtlCol="0">
              <a:spAutoFit/>
            </a:bodyPr>
            <a:lstStyle/>
            <a:p>
              <a:r>
                <a:rPr lang="en-US" sz="825" dirty="0">
                  <a:solidFill>
                    <a:schemeClr val="accent1"/>
                  </a:solidFill>
                </a:rPr>
                <a:t>~85%</a:t>
              </a:r>
            </a:p>
          </p:txBody>
        </p:sp>
      </p:grpSp>
      <p:grpSp>
        <p:nvGrpSpPr>
          <p:cNvPr id="34" name="Group 33"/>
          <p:cNvGrpSpPr/>
          <p:nvPr/>
        </p:nvGrpSpPr>
        <p:grpSpPr>
          <a:xfrm>
            <a:off x="4462024" y="3665463"/>
            <a:ext cx="2253004" cy="1962813"/>
            <a:chOff x="228600" y="3554619"/>
            <a:chExt cx="3004005" cy="261708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554619"/>
              <a:ext cx="3004005" cy="2586306"/>
            </a:xfrm>
            <a:prstGeom prst="rect">
              <a:avLst/>
            </a:prstGeom>
          </p:spPr>
        </p:pic>
        <p:cxnSp>
          <p:nvCxnSpPr>
            <p:cNvPr id="28" name="Straight Connector 27"/>
            <p:cNvCxnSpPr/>
            <p:nvPr/>
          </p:nvCxnSpPr>
          <p:spPr>
            <a:xfrm flipH="1">
              <a:off x="2853690" y="5707380"/>
              <a:ext cx="338936" cy="38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853690" y="4970145"/>
              <a:ext cx="3789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2766060" y="4491990"/>
              <a:ext cx="466545"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674050" y="5879314"/>
              <a:ext cx="558272" cy="292388"/>
            </a:xfrm>
            <a:prstGeom prst="rect">
              <a:avLst/>
            </a:prstGeom>
            <a:noFill/>
          </p:spPr>
          <p:txBody>
            <a:bodyPr wrap="none" rtlCol="0">
              <a:spAutoFit/>
            </a:bodyPr>
            <a:lstStyle/>
            <a:p>
              <a:r>
                <a:rPr lang="en-US" sz="825" dirty="0">
                  <a:solidFill>
                    <a:schemeClr val="accent1"/>
                  </a:solidFill>
                </a:rPr>
                <a:t>~40%</a:t>
              </a:r>
            </a:p>
          </p:txBody>
        </p:sp>
      </p:grpSp>
      <p:sp>
        <p:nvSpPr>
          <p:cNvPr id="37" name="TextBox 36"/>
          <p:cNvSpPr txBox="1"/>
          <p:nvPr/>
        </p:nvSpPr>
        <p:spPr>
          <a:xfrm>
            <a:off x="3843748" y="1185276"/>
            <a:ext cx="5044907" cy="2062103"/>
          </a:xfrm>
          <a:prstGeom prst="rect">
            <a:avLst/>
          </a:prstGeom>
          <a:noFill/>
        </p:spPr>
        <p:txBody>
          <a:bodyPr wrap="none" rtlCol="0">
            <a:spAutoFit/>
          </a:bodyPr>
          <a:lstStyle/>
          <a:p>
            <a:pPr marL="257175" indent="-257175">
              <a:buAutoNum type="alphaLcParenR"/>
            </a:pPr>
            <a:r>
              <a:rPr lang="en-US" sz="1600" dirty="0"/>
              <a:t>Booster phase detector during injection showing notch</a:t>
            </a:r>
          </a:p>
          <a:p>
            <a:r>
              <a:rPr lang="en-US" sz="1600" dirty="0"/>
              <a:t>         formation from linac</a:t>
            </a:r>
          </a:p>
          <a:p>
            <a:pPr marL="257175" indent="-257175">
              <a:buAutoNum type="alphaLcParenR" startAt="2"/>
            </a:pPr>
            <a:r>
              <a:rPr lang="en-US" sz="1600" dirty="0"/>
              <a:t>Notch in the14</a:t>
            </a:r>
            <a:r>
              <a:rPr lang="en-US" sz="1600" baseline="30000" dirty="0"/>
              <a:t>th</a:t>
            </a:r>
            <a:r>
              <a:rPr lang="en-US" sz="1600" dirty="0"/>
              <a:t> and 15</a:t>
            </a:r>
            <a:r>
              <a:rPr lang="en-US" sz="1600" baseline="30000" dirty="0"/>
              <a:t>th</a:t>
            </a:r>
            <a:r>
              <a:rPr lang="en-US" sz="1600" dirty="0"/>
              <a:t> turn showing a bottom width</a:t>
            </a:r>
          </a:p>
          <a:p>
            <a:r>
              <a:rPr lang="en-US" sz="1600" dirty="0"/>
              <a:t>        with 38 </a:t>
            </a:r>
            <a:r>
              <a:rPr lang="en-US" sz="1600" dirty="0" err="1"/>
              <a:t>Mhz</a:t>
            </a:r>
            <a:r>
              <a:rPr lang="en-US" sz="1600" dirty="0"/>
              <a:t> on </a:t>
            </a:r>
            <a:r>
              <a:rPr lang="en-US" sz="1600" dirty="0" smtClean="0"/>
              <a:t>(little </a:t>
            </a:r>
            <a:r>
              <a:rPr lang="en-US" sz="1600" dirty="0"/>
              <a:t>phase </a:t>
            </a:r>
            <a:r>
              <a:rPr lang="en-US" sz="1600" dirty="0" smtClean="0"/>
              <a:t>slippage) </a:t>
            </a:r>
            <a:endParaRPr lang="en-US" sz="1600" dirty="0"/>
          </a:p>
          <a:p>
            <a:r>
              <a:rPr lang="en-US" sz="1600" dirty="0"/>
              <a:t>        (width at bottom ~ 60 ns)</a:t>
            </a:r>
          </a:p>
          <a:p>
            <a:r>
              <a:rPr lang="en-US" sz="1600" dirty="0"/>
              <a:t>c)     A few </a:t>
            </a:r>
            <a:r>
              <a:rPr lang="en-US" sz="1600" dirty="0" err="1"/>
              <a:t>ms</a:t>
            </a:r>
            <a:r>
              <a:rPr lang="en-US" sz="1600" dirty="0"/>
              <a:t> into cycle showing notch created in Booster </a:t>
            </a:r>
          </a:p>
          <a:p>
            <a:r>
              <a:rPr lang="en-US" sz="1600" dirty="0"/>
              <a:t>        (left) and notch created in linac (right</a:t>
            </a:r>
            <a:r>
              <a:rPr lang="en-US" sz="1600" dirty="0" smtClean="0"/>
              <a:t>). Capture set at </a:t>
            </a:r>
          </a:p>
          <a:p>
            <a:r>
              <a:rPr lang="en-US" sz="1600" dirty="0"/>
              <a:t> </a:t>
            </a:r>
            <a:r>
              <a:rPr lang="en-US" sz="1600" dirty="0" smtClean="0"/>
              <a:t>       the nominal100-200 us after end of injection</a:t>
            </a:r>
            <a:endParaRPr lang="en-US" sz="1600" dirty="0"/>
          </a:p>
        </p:txBody>
      </p:sp>
    </p:spTree>
    <p:extLst>
      <p:ext uri="{BB962C8B-B14F-4D97-AF65-F5344CB8AC3E}">
        <p14:creationId xmlns:p14="http://schemas.microsoft.com/office/powerpoint/2010/main" val="2575292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Tempate">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FermilabTempate</Template>
  <TotalTime>104832</TotalTime>
  <Words>2285</Words>
  <Application>Microsoft Office PowerPoint</Application>
  <PresentationFormat>On-screen Show (4:3)</PresentationFormat>
  <Paragraphs>350</Paragraphs>
  <Slides>27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MS PGothic</vt:lpstr>
      <vt:lpstr>MS PGothic</vt:lpstr>
      <vt:lpstr>Arial</vt:lpstr>
      <vt:lpstr>Calibri</vt:lpstr>
      <vt:lpstr>Helvetica</vt:lpstr>
      <vt:lpstr>Wingdings</vt:lpstr>
      <vt:lpstr>FermilabTempate</vt:lpstr>
      <vt:lpstr>Fermilab: Footer Only</vt:lpstr>
      <vt:lpstr>July Commissioning of the Laser Notcher and Shutdown Plans</vt:lpstr>
      <vt:lpstr>Topics (July Commissioning)</vt:lpstr>
      <vt:lpstr>Goals for the Commissioning Period</vt:lpstr>
      <vt:lpstr>Laser Path and horizontal size thru cavity</vt:lpstr>
      <vt:lpstr>Aligning the laser into the cavity</vt:lpstr>
      <vt:lpstr>First Observation of Multiple Notches in Linac Pulse</vt:lpstr>
      <vt:lpstr>Estimate neutralization based upon laser parameters</vt:lpstr>
      <vt:lpstr>Preliminary Neutralization efficiency</vt:lpstr>
      <vt:lpstr>Notches in Booster(1) </vt:lpstr>
      <vt:lpstr>Notches in Booster (2)</vt:lpstr>
      <vt:lpstr>Loss Budget for July Commissioning</vt:lpstr>
      <vt:lpstr>Conclusions/Take Away</vt:lpstr>
      <vt:lpstr>Shutdown Plans</vt:lpstr>
      <vt:lpstr>Optical Cavity </vt:lpstr>
      <vt:lpstr>Alternate to phosphor card on a stick</vt:lpstr>
      <vt:lpstr>Vacuum flange modification</vt:lpstr>
      <vt:lpstr>PowerPoint Presentation</vt:lpstr>
      <vt:lpstr>PowerPoint Presentation</vt:lpstr>
      <vt:lpstr>Nd:YAG Gain Spectrum and seed spectrum</vt:lpstr>
      <vt:lpstr>PowerPoint Presentation</vt:lpstr>
      <vt:lpstr>PowerPoint Presentation</vt:lpstr>
      <vt:lpstr>PowerPoint Presentation</vt:lpstr>
      <vt:lpstr>Phase Modulation Options</vt:lpstr>
      <vt:lpstr>PowerPoint Presentation</vt:lpstr>
      <vt:lpstr>PowerPoint Presentation</vt:lpstr>
      <vt:lpstr>Current Status</vt:lpstr>
      <vt:lpstr>Summary/Conclusions</vt:lpstr>
    </vt:vector>
  </TitlesOfParts>
  <Company>Fermilab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Ring AIP Update</dc:title>
  <dc:creator>Gerald E. Annala x3804 06541N</dc:creator>
  <cp:lastModifiedBy>David E. Johnson x2493 04214N</cp:lastModifiedBy>
  <cp:revision>514</cp:revision>
  <cp:lastPrinted>2016-11-13T20:37:50Z</cp:lastPrinted>
  <dcterms:created xsi:type="dcterms:W3CDTF">2014-12-17T13:45:40Z</dcterms:created>
  <dcterms:modified xsi:type="dcterms:W3CDTF">2016-11-14T03:45:18Z</dcterms:modified>
</cp:coreProperties>
</file>