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75" r:id="rId5"/>
    <p:sldId id="268" r:id="rId6"/>
    <p:sldId id="270" r:id="rId7"/>
    <p:sldId id="269" r:id="rId8"/>
    <p:sldId id="271" r:id="rId9"/>
    <p:sldId id="276" r:id="rId10"/>
    <p:sldId id="27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11/16/2016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106021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More measurements of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dirty="0" err="1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in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Stycast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Robyn Madrak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17 Nov 2016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Previous Measurements - Summary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1</a:t>
            </a:r>
            <a:r>
              <a:rPr lang="en-US" altLang="en-US" sz="1800" b="1" baseline="30000" dirty="0">
                <a:latin typeface="Helvetica" panose="020B0604020202020204" pitchFamily="34" charset="0"/>
                <a:ea typeface="Geneva" pitchFamily="121" charset="-128"/>
              </a:rPr>
              <a:t>st</a:t>
            </a: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 attempt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- we tried to extract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1800" dirty="0" err="1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for the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Stycast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2850FT with Catalyst 9 by adding thin layers (0.1mm) to the garnet test setup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This had various uncertainties and a lot of scatter, much due to the garnet/B field, however the setup was close to what will be reality in the cavity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Gave a very large value of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1800" dirty="0" err="1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800" dirty="0">
                <a:latin typeface="Helvetica" pitchFamily="34" charset="0"/>
                <a:ea typeface="Geneva" pitchFamily="121" charset="-128"/>
              </a:rPr>
              <a:t> ~ 0.2</a:t>
            </a:r>
          </a:p>
          <a:p>
            <a:pPr lvl="1"/>
            <a:endParaRPr lang="en-US" altLang="en-US" sz="1800" dirty="0">
              <a:latin typeface="Helvetica" pitchFamily="34" charset="0"/>
              <a:ea typeface="Geneva" pitchFamily="121" charset="-128"/>
            </a:endParaRPr>
          </a:p>
          <a:p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sz="1800" b="1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 measurement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- took garnet out of the picture. Made a sturdy quarter wave cavity out of 3-1/8” transmission line.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Made a 2” thick ring of epoxy to fit inside of the line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Measure Q with and without the epoxy: from this extracted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1800" dirty="0" err="1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800" dirty="0">
                <a:latin typeface="Symbol" panose="05050102010706020507" pitchFamily="18" charset="2"/>
                <a:ea typeface="Geneva" pitchFamily="121" charset="-128"/>
              </a:rPr>
              <a:t>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~ 0.017 @ ~66 MHz, a bit less than manufacturer value of 0.03 @ 1MHz.</a:t>
            </a:r>
          </a:p>
          <a:p>
            <a:pPr lvl="1"/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3</a:t>
            </a:r>
            <a:r>
              <a:rPr lang="en-US" altLang="en-US" sz="1800" b="1" baseline="30000" dirty="0">
                <a:latin typeface="Helvetica" panose="020B0604020202020204" pitchFamily="34" charset="0"/>
                <a:ea typeface="Geneva" pitchFamily="121" charset="-128"/>
              </a:rPr>
              <a:t>rd</a:t>
            </a: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 measurement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– as a cross check. Just like 2</a:t>
            </a:r>
            <a:r>
              <a:rPr lang="en-US" altLang="en-US" sz="1800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measurement except made a ½ wave resonator which avoids unpredictable losses at the shorting joint. Less scaling of conductivity of Cu in sim to match. Got same result for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tand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as in 2</a:t>
            </a:r>
            <a:r>
              <a:rPr lang="en-US" altLang="en-US" sz="1800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meas.</a:t>
            </a:r>
            <a:endParaRPr lang="en-US" altLang="en-US" sz="1800" dirty="0">
              <a:latin typeface="Symbol" panose="05050102010706020507" pitchFamily="18" charset="2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11/16/2016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Next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latin typeface="Helvetica" panose="020B0604020202020204" pitchFamily="34" charset="0"/>
                <a:ea typeface="Geneva" pitchFamily="121" charset="-128"/>
              </a:rPr>
              <a:t>The following idea was proposed: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could the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Stycast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have an effectively larger value of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1600" dirty="0" err="1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600" dirty="0">
                <a:latin typeface="Helvetica" pitchFamily="34" charset="0"/>
                <a:ea typeface="Geneva" pitchFamily="121" charset="-128"/>
              </a:rPr>
              <a:t> in thin layers? This seems very unlikely, but could explain why the first measurement yielded such a large value. </a:t>
            </a:r>
          </a:p>
          <a:p>
            <a:r>
              <a:rPr lang="en-US" altLang="en-US" sz="1600" dirty="0">
                <a:latin typeface="Helvetica" pitchFamily="34" charset="0"/>
                <a:ea typeface="Geneva" pitchFamily="121" charset="-128"/>
              </a:rPr>
              <a:t>Though it was unlikely, we decided to investigate this further because</a:t>
            </a:r>
          </a:p>
          <a:p>
            <a:pPr lvl="1"/>
            <a:r>
              <a:rPr lang="en-US" altLang="en-US" sz="1600" dirty="0">
                <a:latin typeface="Helvetica" pitchFamily="34" charset="0"/>
                <a:ea typeface="Geneva" pitchFamily="121" charset="-128"/>
              </a:rPr>
              <a:t>We can</a:t>
            </a:r>
          </a:p>
          <a:p>
            <a:pPr lvl="1"/>
            <a:r>
              <a:rPr lang="en-US" altLang="en-US" sz="1600" dirty="0">
                <a:latin typeface="Helvetica" pitchFamily="34" charset="0"/>
                <a:ea typeface="Geneva" pitchFamily="121" charset="-128"/>
              </a:rPr>
              <a:t>It is very important that the epoxy isn’t as lossy as the first measurement indicated</a:t>
            </a:r>
          </a:p>
          <a:p>
            <a:pPr lvl="1"/>
            <a:endParaRPr lang="en-US" altLang="en-US" sz="1600" dirty="0">
              <a:latin typeface="Helvetica" pitchFamily="34" charset="0"/>
              <a:ea typeface="Geneva" pitchFamily="121" charset="-128"/>
            </a:endParaRPr>
          </a:p>
          <a:p>
            <a:r>
              <a:rPr lang="en-US" altLang="en-US" sz="1600" b="1" dirty="0">
                <a:latin typeface="Helvetica" panose="020B0604020202020204" pitchFamily="34" charset="0"/>
                <a:ea typeface="Geneva" pitchFamily="121" charset="-128"/>
              </a:rPr>
              <a:t>4</a:t>
            </a:r>
            <a:r>
              <a:rPr lang="en-US" altLang="en-US" sz="1600" b="1" baseline="30000" dirty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sz="1600" b="1" dirty="0">
                <a:latin typeface="Helvetica" panose="020B0604020202020204" pitchFamily="34" charset="0"/>
                <a:ea typeface="Geneva" pitchFamily="121" charset="-128"/>
              </a:rPr>
              <a:t>  measurement 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Again use a half wave resonator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Take garnet/bias out of the picture to eliminate uncertainty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Use thin layers of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Stycast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Put the thin layers of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Stycast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in between some samples of material which have </a:t>
            </a:r>
            <a:r>
              <a:rPr lang="en-US" altLang="en-US" sz="1600" dirty="0">
                <a:latin typeface="Symbol" panose="05050102010706020507" pitchFamily="18" charset="2"/>
                <a:ea typeface="Geneva" pitchFamily="121" charset="-128"/>
              </a:rPr>
              <a:t>e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similar to that of garnet.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AlN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 was chosen because</a:t>
            </a:r>
          </a:p>
          <a:p>
            <a:pPr lvl="2"/>
            <a:r>
              <a:rPr lang="en-US" altLang="en-US" sz="1600" dirty="0">
                <a:latin typeface="Symbol" panose="05050102010706020507" pitchFamily="18" charset="2"/>
                <a:ea typeface="Geneva" pitchFamily="121" charset="-128"/>
              </a:rPr>
              <a:t>e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= 9</a:t>
            </a:r>
          </a:p>
          <a:p>
            <a:pPr lvl="2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We have some samples of it that will fit in the resonator and that we have no immediate use for</a:t>
            </a:r>
            <a:endParaRPr lang="en-US" altLang="en-US" sz="1600" dirty="0">
              <a:latin typeface="Symbol" panose="05050102010706020507" pitchFamily="18" charset="2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11/16/2016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66665"/>
            <a:ext cx="6069796" cy="4670569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20" y="2254744"/>
            <a:ext cx="3902842" cy="3933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317" y="411740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537" y="2431972"/>
            <a:ext cx="204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teflon</a:t>
            </a:r>
            <a:r>
              <a:rPr lang="en-US" dirty="0"/>
              <a:t> support,</a:t>
            </a:r>
          </a:p>
          <a:p>
            <a:pPr algn="ctr"/>
            <a:r>
              <a:rPr lang="en-US" dirty="0"/>
              <a:t>1 of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8915" y="966665"/>
            <a:ext cx="2569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AlN</a:t>
            </a:r>
            <a:r>
              <a:rPr lang="en-US" dirty="0"/>
              <a:t> rings</a:t>
            </a:r>
          </a:p>
          <a:p>
            <a:r>
              <a:rPr lang="en-US" dirty="0"/>
              <a:t>0.5” thick</a:t>
            </a:r>
          </a:p>
          <a:p>
            <a:r>
              <a:rPr lang="en-US" dirty="0"/>
              <a:t>w/ and w/o </a:t>
            </a:r>
            <a:r>
              <a:rPr lang="en-US" dirty="0" err="1"/>
              <a:t>Stycast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3294" y="1161604"/>
            <a:ext cx="2118612" cy="3086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7573" y="4535709"/>
            <a:ext cx="118876" cy="5831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22117" y="1315908"/>
            <a:ext cx="847341" cy="816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61882" y="3094930"/>
            <a:ext cx="538395" cy="5796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69458" y="106827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379" y="2431347"/>
            <a:ext cx="245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 in on end</a:t>
            </a:r>
          </a:p>
        </p:txBody>
      </p:sp>
    </p:spTree>
    <p:extLst>
      <p:ext uri="{BB962C8B-B14F-4D97-AF65-F5344CB8AC3E}">
        <p14:creationId xmlns:p14="http://schemas.microsoft.com/office/powerpoint/2010/main" val="257277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89066" y="5315968"/>
            <a:ext cx="211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Old ¼ wave fixture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4291" y="3132401"/>
            <a:ext cx="3882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 pieces of </a:t>
            </a:r>
            <a:r>
              <a:rPr lang="en-US" sz="2000" dirty="0" err="1"/>
              <a:t>AlN</a:t>
            </a:r>
            <a:r>
              <a:rPr lang="en-US" sz="2000" dirty="0"/>
              <a:t> epoxied together</a:t>
            </a:r>
          </a:p>
          <a:p>
            <a:r>
              <a:rPr lang="en-US" sz="2000" dirty="0"/>
              <a:t>Average </a:t>
            </a:r>
            <a:r>
              <a:rPr lang="en-US" sz="2000" dirty="0" err="1"/>
              <a:t>Stycast</a:t>
            </a:r>
            <a:r>
              <a:rPr lang="en-US" sz="2000" dirty="0"/>
              <a:t> thickness = 0.0027”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3657"/>
            <a:ext cx="2775331" cy="49331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9066" y="4706731"/>
            <a:ext cx="222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New ½ wave fixture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1724298" y="3304903"/>
            <a:ext cx="1564768" cy="16018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 flipV="1">
            <a:off x="1581731" y="4524100"/>
            <a:ext cx="1707335" cy="9919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291" y="1076463"/>
            <a:ext cx="337312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8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4604"/>
            <a:ext cx="8672513" cy="4987867"/>
          </a:xfrm>
        </p:spPr>
        <p:txBody>
          <a:bodyPr/>
          <a:lstStyle/>
          <a:p>
            <a:r>
              <a:rPr lang="en-US" sz="2000" dirty="0"/>
              <a:t>Measure Q with no epoxy</a:t>
            </a:r>
          </a:p>
          <a:p>
            <a:pPr lvl="1"/>
            <a:r>
              <a:rPr lang="en-US" sz="2000" dirty="0"/>
              <a:t>Q(</a:t>
            </a:r>
            <a:r>
              <a:rPr lang="en-US" sz="2000" dirty="0" err="1"/>
              <a:t>meas</a:t>
            </a:r>
            <a:r>
              <a:rPr lang="en-US" sz="2000" dirty="0"/>
              <a:t>) =2401, Q(sim) = 2462</a:t>
            </a:r>
          </a:p>
          <a:p>
            <a:pPr lvl="1"/>
            <a:r>
              <a:rPr lang="en-US" sz="2000" dirty="0"/>
              <a:t>This measurement was extremely repeatable, to &lt; 0.3%</a:t>
            </a:r>
          </a:p>
          <a:p>
            <a:pPr lvl="1"/>
            <a:r>
              <a:rPr lang="en-US" sz="2000" dirty="0"/>
              <a:t>Adjust resistive losses in simulation until Q(sim) ~ Q(</a:t>
            </a:r>
            <a:r>
              <a:rPr lang="en-US" sz="2000" dirty="0" err="1"/>
              <a:t>meas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Initial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dirty="0"/>
              <a:t> = 5.8E07 S/m, final 5.64E07 S/m</a:t>
            </a:r>
          </a:p>
          <a:p>
            <a:pPr lvl="1"/>
            <a:endParaRPr lang="en-US" sz="1800" dirty="0"/>
          </a:p>
          <a:p>
            <a:r>
              <a:rPr lang="en-US" sz="2000" dirty="0"/>
              <a:t>Measure Q with </a:t>
            </a:r>
            <a:r>
              <a:rPr lang="en-US" sz="2000" dirty="0" err="1"/>
              <a:t>AlN</a:t>
            </a:r>
            <a:r>
              <a:rPr lang="en-US" sz="2000" dirty="0"/>
              <a:t> but no epoxy</a:t>
            </a:r>
          </a:p>
          <a:p>
            <a:pPr lvl="1"/>
            <a:r>
              <a:rPr lang="en-US" sz="1800" dirty="0"/>
              <a:t>Q = 2146</a:t>
            </a:r>
          </a:p>
          <a:p>
            <a:pPr lvl="1"/>
            <a:r>
              <a:rPr lang="en-US" sz="1800" dirty="0"/>
              <a:t>Adjust </a:t>
            </a:r>
            <a:r>
              <a:rPr lang="en-US" sz="1800" dirty="0" err="1"/>
              <a:t>tan</a:t>
            </a:r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>
                <a:latin typeface="Helvetica" pitchFamily="34" charset="0"/>
              </a:rPr>
              <a:t>(</a:t>
            </a:r>
            <a:r>
              <a:rPr lang="en-US" sz="1800" dirty="0" err="1">
                <a:latin typeface="Helvetica" pitchFamily="34" charset="0"/>
              </a:rPr>
              <a:t>AlN</a:t>
            </a:r>
            <a:r>
              <a:rPr lang="en-US" sz="1800" dirty="0">
                <a:latin typeface="Helvetica" pitchFamily="34" charset="0"/>
              </a:rPr>
              <a:t>) in sim so it matches Q data</a:t>
            </a:r>
          </a:p>
          <a:p>
            <a:pPr lvl="1"/>
            <a:r>
              <a:rPr lang="en-US" sz="1800" dirty="0">
                <a:latin typeface="Helvetica" pitchFamily="34" charset="0"/>
              </a:rPr>
              <a:t>This gives </a:t>
            </a:r>
            <a:r>
              <a:rPr lang="en-US" sz="1800" dirty="0" err="1"/>
              <a:t>tan</a:t>
            </a:r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>
                <a:latin typeface="Helvetica" pitchFamily="34" charset="0"/>
              </a:rPr>
              <a:t>(</a:t>
            </a:r>
            <a:r>
              <a:rPr lang="en-US" sz="1800" dirty="0" err="1">
                <a:latin typeface="Helvetica" pitchFamily="34" charset="0"/>
              </a:rPr>
              <a:t>AlN</a:t>
            </a:r>
            <a:r>
              <a:rPr lang="en-US" sz="1800" dirty="0">
                <a:latin typeface="Helvetica" pitchFamily="34" charset="0"/>
              </a:rPr>
              <a:t>) = 2.3E-04 @ ~66 </a:t>
            </a:r>
            <a:r>
              <a:rPr lang="en-US" sz="1800" dirty="0" err="1">
                <a:latin typeface="Helvetica" pitchFamily="34" charset="0"/>
              </a:rPr>
              <a:t>MHz.</a:t>
            </a:r>
            <a:r>
              <a:rPr lang="en-US" sz="1800" dirty="0">
                <a:latin typeface="Helvetica" pitchFamily="34" charset="0"/>
              </a:rPr>
              <a:t> </a:t>
            </a:r>
          </a:p>
          <a:p>
            <a:pPr lvl="1"/>
            <a:r>
              <a:rPr lang="en-US" sz="1800" dirty="0">
                <a:latin typeface="Helvetica" pitchFamily="34" charset="0"/>
              </a:rPr>
              <a:t>Manufacturer specs 2E-04 @ 1MHz</a:t>
            </a:r>
          </a:p>
          <a:p>
            <a:pPr lvl="1"/>
            <a:endParaRPr lang="en-US" sz="1800" dirty="0">
              <a:latin typeface="Helvetica" pitchFamily="34" charset="0"/>
            </a:endParaRPr>
          </a:p>
          <a:p>
            <a:r>
              <a:rPr lang="en-US" sz="2000" dirty="0"/>
              <a:t>Epoxy together the rings and measure Q with </a:t>
            </a:r>
            <a:r>
              <a:rPr lang="en-US" sz="2000" dirty="0" err="1"/>
              <a:t>AlN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Adjust </a:t>
            </a:r>
            <a:r>
              <a:rPr lang="en-US" sz="1800" dirty="0" err="1"/>
              <a:t>tan</a:t>
            </a:r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>
                <a:latin typeface="Helvetica" pitchFamily="34" charset="0"/>
              </a:rPr>
              <a:t>(</a:t>
            </a:r>
            <a:r>
              <a:rPr lang="en-US" sz="1800" dirty="0" err="1">
                <a:latin typeface="Helvetica" pitchFamily="34" charset="0"/>
              </a:rPr>
              <a:t>Stycast</a:t>
            </a:r>
            <a:r>
              <a:rPr lang="en-US" sz="1800" dirty="0">
                <a:latin typeface="Helvetica" pitchFamily="34" charset="0"/>
              </a:rPr>
              <a:t>) in sim so Q matches data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447" y="1095088"/>
            <a:ext cx="4591691" cy="2819794"/>
          </a:xfrm>
        </p:spPr>
      </p:pic>
      <p:sp>
        <p:nvSpPr>
          <p:cNvPr id="9" name="TextBox 8"/>
          <p:cNvSpPr txBox="1"/>
          <p:nvPr/>
        </p:nvSpPr>
        <p:spPr>
          <a:xfrm>
            <a:off x="432843" y="4264567"/>
            <a:ext cx="8253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evaluate </a:t>
            </a:r>
            <a:r>
              <a:rPr lang="en-US" dirty="0" err="1"/>
              <a:t>tan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/>
              <a:t> in two ways: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Use average Q for </a:t>
            </a:r>
            <a:r>
              <a:rPr lang="en-US" sz="2000" dirty="0" err="1"/>
              <a:t>AlN</a:t>
            </a:r>
            <a:r>
              <a:rPr lang="en-US" sz="2000" dirty="0"/>
              <a:t> only, and </a:t>
            </a:r>
            <a:r>
              <a:rPr lang="en-US" sz="2000" dirty="0" err="1"/>
              <a:t>AlN</a:t>
            </a:r>
            <a:r>
              <a:rPr lang="en-US" sz="2000" dirty="0"/>
              <a:t> + </a:t>
            </a:r>
            <a:r>
              <a:rPr lang="en-US" sz="2000" dirty="0" err="1"/>
              <a:t>Stycast</a:t>
            </a:r>
            <a:r>
              <a:rPr lang="en-US" sz="2000" dirty="0"/>
              <a:t>, using all data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/>
              <a:t>This gives </a:t>
            </a:r>
            <a:r>
              <a:rPr lang="en-US" sz="2000" dirty="0" err="1"/>
              <a:t>tan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/>
              <a:t> = 0.002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Do the same as above but exclude two low data points for </a:t>
            </a:r>
            <a:r>
              <a:rPr lang="en-US" sz="2000" dirty="0" err="1"/>
              <a:t>AlN</a:t>
            </a:r>
            <a:r>
              <a:rPr lang="en-US" sz="2000" dirty="0"/>
              <a:t> only</a:t>
            </a:r>
          </a:p>
          <a:p>
            <a:pPr marL="1257300" lvl="2" indent="-342900">
              <a:buFont typeface="Calibri" panose="020F0502020204030204" pitchFamily="34" charset="0"/>
              <a:buChar char="⁻"/>
            </a:pPr>
            <a:r>
              <a:rPr lang="en-US" sz="2000" dirty="0"/>
              <a:t>This gives </a:t>
            </a:r>
            <a:r>
              <a:rPr lang="en-US" sz="2000" dirty="0" err="1"/>
              <a:t>tan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/>
              <a:t> = 0.006</a:t>
            </a:r>
          </a:p>
        </p:txBody>
      </p:sp>
    </p:spTree>
    <p:extLst>
      <p:ext uri="{BB962C8B-B14F-4D97-AF65-F5344CB8AC3E}">
        <p14:creationId xmlns:p14="http://schemas.microsoft.com/office/powerpoint/2010/main" val="43112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5480"/>
            <a:ext cx="8672513" cy="3398325"/>
          </a:xfrm>
        </p:spPr>
        <p:txBody>
          <a:bodyPr/>
          <a:lstStyle/>
          <a:p>
            <a:r>
              <a:rPr lang="en-US" sz="2000" dirty="0"/>
              <a:t>The simulation of such a thin sample may not be trustworthy.</a:t>
            </a:r>
          </a:p>
          <a:p>
            <a:r>
              <a:rPr lang="en-US" sz="2000" dirty="0"/>
              <a:t>Instead of simulating </a:t>
            </a:r>
            <a:r>
              <a:rPr lang="en-US" sz="2000" dirty="0" err="1"/>
              <a:t>Stycast</a:t>
            </a:r>
            <a:r>
              <a:rPr lang="en-US" sz="2000" dirty="0"/>
              <a:t>, simulate </a:t>
            </a:r>
            <a:r>
              <a:rPr lang="en-US" sz="2000" dirty="0" err="1"/>
              <a:t>AlN</a:t>
            </a:r>
            <a:r>
              <a:rPr lang="en-US" sz="2000" dirty="0"/>
              <a:t> with an effectively larger </a:t>
            </a:r>
            <a:r>
              <a:rPr lang="en-US" sz="2000" dirty="0" err="1"/>
              <a:t>tand</a:t>
            </a:r>
            <a:r>
              <a:rPr lang="en-US" sz="2000" dirty="0"/>
              <a:t> to account for presence of epoxy</a:t>
            </a:r>
          </a:p>
          <a:p>
            <a:r>
              <a:rPr lang="en-US" sz="2000" dirty="0"/>
              <a:t>If we know the dimensions, this allows us to calculate (</a:t>
            </a:r>
            <a:r>
              <a:rPr lang="en-US" sz="2000" dirty="0" err="1"/>
              <a:t>approximatey</a:t>
            </a:r>
            <a:r>
              <a:rPr lang="en-US" sz="2000" dirty="0"/>
              <a:t>) </a:t>
            </a:r>
            <a:r>
              <a:rPr lang="en-US" sz="2000" dirty="0" err="1"/>
              <a:t>tand</a:t>
            </a:r>
            <a:r>
              <a:rPr lang="en-US" sz="2000" dirty="0"/>
              <a:t> of the </a:t>
            </a:r>
            <a:r>
              <a:rPr lang="en-US" sz="2000" dirty="0" err="1"/>
              <a:t>Stycast</a:t>
            </a:r>
            <a:r>
              <a:rPr lang="en-US" sz="2000" dirty="0"/>
              <a:t>:</a:t>
            </a:r>
          </a:p>
          <a:p>
            <a:r>
              <a:rPr lang="en-US" sz="2000" dirty="0"/>
              <a:t>An example: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Ratio of losses = </a:t>
            </a:r>
            <a:r>
              <a:rPr lang="en-US" sz="2000" dirty="0" err="1"/>
              <a:t>tand</a:t>
            </a:r>
            <a:r>
              <a:rPr lang="en-US" sz="2000" dirty="0"/>
              <a:t>(</a:t>
            </a:r>
            <a:r>
              <a:rPr lang="en-US" sz="2000" dirty="0" err="1"/>
              <a:t>Stycast</a:t>
            </a:r>
            <a:r>
              <a:rPr lang="en-US" sz="2000" dirty="0"/>
              <a:t>)/</a:t>
            </a:r>
            <a:r>
              <a:rPr lang="en-US" sz="2000" dirty="0" err="1"/>
              <a:t>tand</a:t>
            </a:r>
            <a:r>
              <a:rPr lang="en-US" sz="2000" dirty="0"/>
              <a:t>(</a:t>
            </a:r>
            <a:r>
              <a:rPr lang="en-US" sz="2000" dirty="0" err="1"/>
              <a:t>AlN</a:t>
            </a:r>
            <a:r>
              <a:rPr lang="en-US" sz="2000" dirty="0"/>
              <a:t>) = 0.2/2E-04=1000</a:t>
            </a:r>
          </a:p>
          <a:p>
            <a:pPr marL="0" indent="0">
              <a:buNone/>
            </a:pPr>
            <a:r>
              <a:rPr lang="en-US" sz="2000" dirty="0"/>
              <a:t>Ratio of volume = thickness </a:t>
            </a:r>
            <a:r>
              <a:rPr lang="en-US" sz="2000" dirty="0" err="1"/>
              <a:t>AlN</a:t>
            </a:r>
            <a:r>
              <a:rPr lang="en-US" sz="2000" dirty="0"/>
              <a:t>/thickness </a:t>
            </a:r>
            <a:r>
              <a:rPr lang="en-US" sz="2000" dirty="0" err="1"/>
              <a:t>Stycast</a:t>
            </a:r>
            <a:r>
              <a:rPr lang="en-US" sz="2000" dirty="0"/>
              <a:t> = 2”/0.0081” = 1/247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1000/247 = 4 so if </a:t>
            </a:r>
            <a:r>
              <a:rPr lang="en-US" sz="2000" dirty="0" err="1"/>
              <a:t>tand</a:t>
            </a:r>
            <a:r>
              <a:rPr lang="en-US" sz="2000" dirty="0"/>
              <a:t>(</a:t>
            </a:r>
            <a:r>
              <a:rPr lang="en-US" sz="2000" dirty="0" err="1"/>
              <a:t>Stycast</a:t>
            </a:r>
            <a:r>
              <a:rPr lang="en-US" sz="2000" dirty="0"/>
              <a:t>) = 0.2, its presence would be equivalent to increasing the losses in </a:t>
            </a:r>
            <a:r>
              <a:rPr lang="en-US" sz="2000" dirty="0" err="1"/>
              <a:t>AlN</a:t>
            </a:r>
            <a:r>
              <a:rPr lang="en-US" sz="2000" dirty="0"/>
              <a:t> by 400%. I.e. from 0.0002 to 0.001.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Going through this exercise with more realistic numbers, the results are consistent with those where the </a:t>
            </a:r>
            <a:r>
              <a:rPr lang="en-US" sz="2000" dirty="0" err="1"/>
              <a:t>Stycast</a:t>
            </a:r>
            <a:r>
              <a:rPr lang="en-US" sz="2000" dirty="0"/>
              <a:t> was simulated directly</a:t>
            </a:r>
          </a:p>
        </p:txBody>
      </p:sp>
    </p:spTree>
    <p:extLst>
      <p:ext uri="{BB962C8B-B14F-4D97-AF65-F5344CB8AC3E}">
        <p14:creationId xmlns:p14="http://schemas.microsoft.com/office/powerpoint/2010/main" val="78943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frustrating that the last results are not consistent with the previous, however, this result certainly indicates that this epoxy is not a problem as far as dielectric losses go.</a:t>
            </a:r>
          </a:p>
          <a:p>
            <a:r>
              <a:rPr lang="en-US" dirty="0"/>
              <a:t>Still, the most trustworthy experiment (thick ring of epoxy) gives a number close to the manufacturer quoted value, which is acceptable for the cavity.</a:t>
            </a:r>
          </a:p>
        </p:txBody>
      </p:sp>
    </p:spTree>
    <p:extLst>
      <p:ext uri="{BB962C8B-B14F-4D97-AF65-F5344CB8AC3E}">
        <p14:creationId xmlns:p14="http://schemas.microsoft.com/office/powerpoint/2010/main" val="116212145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</TotalTime>
  <Words>756</Words>
  <Application>Microsoft Office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Wingdings</vt:lpstr>
      <vt:lpstr>FNAL_TemplateMac_060514</vt:lpstr>
      <vt:lpstr>Fermilab: Footer Only</vt:lpstr>
      <vt:lpstr>More measurements of tand in Stycast</vt:lpstr>
      <vt:lpstr>Previous Measurements - Summary</vt:lpstr>
      <vt:lpstr>Next</vt:lpstr>
      <vt:lpstr>Model</vt:lpstr>
      <vt:lpstr>Pictures</vt:lpstr>
      <vt:lpstr>Procedure</vt:lpstr>
      <vt:lpstr>Measurements</vt:lpstr>
      <vt:lpstr>Another evaluation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attempt on tand measurement for Stycast</dc:title>
  <dc:creator>Robyn L. Madrak plant x6668 14079N</dc:creator>
  <cp:lastModifiedBy>Robyn Madrak</cp:lastModifiedBy>
  <cp:revision>30</cp:revision>
  <cp:lastPrinted>2014-01-20T19:40:21Z</cp:lastPrinted>
  <dcterms:created xsi:type="dcterms:W3CDTF">2016-09-14T19:51:55Z</dcterms:created>
  <dcterms:modified xsi:type="dcterms:W3CDTF">2016-11-16T21:19:38Z</dcterms:modified>
</cp:coreProperties>
</file>