
<file path=[Content_Types].xml><?xml version="1.0" encoding="utf-8"?>
<Types xmlns="http://schemas.openxmlformats.org/package/2006/content-types">
  <Default Extension="png" ContentType="image/png"/>
  <Default Extension="bin" ContentType="application/vnd.openxmlformats-officedocument.oleObject"/>
  <Default Extension="mpeg" ContentType="video/unknown"/>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18" r:id="rId2"/>
    <p:sldId id="518" r:id="rId3"/>
    <p:sldId id="453" r:id="rId4"/>
    <p:sldId id="519" r:id="rId5"/>
    <p:sldId id="515" r:id="rId6"/>
    <p:sldId id="466" r:id="rId7"/>
    <p:sldId id="514" r:id="rId8"/>
    <p:sldId id="467" r:id="rId9"/>
    <p:sldId id="533" r:id="rId10"/>
    <p:sldId id="472" r:id="rId11"/>
    <p:sldId id="436" r:id="rId12"/>
    <p:sldId id="479" r:id="rId13"/>
    <p:sldId id="473" r:id="rId14"/>
    <p:sldId id="493" r:id="rId15"/>
    <p:sldId id="447" r:id="rId16"/>
    <p:sldId id="448" r:id="rId17"/>
    <p:sldId id="450" r:id="rId18"/>
    <p:sldId id="480" r:id="rId19"/>
    <p:sldId id="481" r:id="rId20"/>
    <p:sldId id="477" r:id="rId21"/>
    <p:sldId id="487" r:id="rId22"/>
    <p:sldId id="489" r:id="rId23"/>
    <p:sldId id="488" r:id="rId24"/>
    <p:sldId id="534" r:id="rId25"/>
    <p:sldId id="492" r:id="rId26"/>
    <p:sldId id="494" r:id="rId27"/>
    <p:sldId id="443" r:id="rId28"/>
    <p:sldId id="495" r:id="rId29"/>
    <p:sldId id="531" r:id="rId30"/>
    <p:sldId id="501" r:id="rId31"/>
    <p:sldId id="497" r:id="rId32"/>
    <p:sldId id="498" r:id="rId33"/>
    <p:sldId id="535" r:id="rId34"/>
    <p:sldId id="523" r:id="rId35"/>
    <p:sldId id="530" r:id="rId36"/>
    <p:sldId id="440" r:id="rId37"/>
    <p:sldId id="476" r:id="rId38"/>
    <p:sldId id="475" r:id="rId39"/>
    <p:sldId id="502" r:id="rId40"/>
    <p:sldId id="499" r:id="rId41"/>
    <p:sldId id="505" r:id="rId42"/>
    <p:sldId id="503" r:id="rId43"/>
    <p:sldId id="338" r:id="rId44"/>
    <p:sldId id="504" r:id="rId45"/>
    <p:sldId id="525" r:id="rId46"/>
    <p:sldId id="526" r:id="rId47"/>
    <p:sldId id="527" r:id="rId48"/>
    <p:sldId id="528" r:id="rId49"/>
    <p:sldId id="529" r:id="rId50"/>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99"/>
    <a:srgbClr val="FFFF66"/>
    <a:srgbClr val="FFCC00"/>
    <a:srgbClr val="3333FF"/>
    <a:srgbClr val="3366FF"/>
    <a:srgbClr val="0066FF"/>
    <a:srgbClr val="CC3399"/>
    <a:srgbClr val="FF33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681" autoAdjust="0"/>
  </p:normalViewPr>
  <p:slideViewPr>
    <p:cSldViewPr snapToGrid="0" snapToObjects="1">
      <p:cViewPr varScale="1">
        <p:scale>
          <a:sx n="68" d="100"/>
          <a:sy n="68" d="100"/>
        </p:scale>
        <p:origin x="1008" y="66"/>
      </p:cViewPr>
      <p:guideLst>
        <p:guide orient="horz" pos="2160"/>
        <p:guide pos="2880"/>
      </p:guideLst>
    </p:cSldViewPr>
  </p:slideViewPr>
  <p:notesTextViewPr>
    <p:cViewPr>
      <p:scale>
        <a:sx n="1" d="1"/>
        <a:sy n="1" d="1"/>
      </p:scale>
      <p:origin x="0" y="0"/>
    </p:cViewPr>
  </p:notesTextViewPr>
  <p:sorterViewPr>
    <p:cViewPr varScale="1">
      <p:scale>
        <a:sx n="1" d="1"/>
        <a:sy n="1" d="1"/>
      </p:scale>
      <p:origin x="0" y="-8394"/>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8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wmf"/><Relationship Id="rId4"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60" tIns="46480" rIns="92960" bIns="46480" rtlCol="0"/>
          <a:lstStyle>
            <a:lvl1pPr algn="l">
              <a:defRPr sz="1200"/>
            </a:lvl1pPr>
          </a:lstStyle>
          <a:p>
            <a:endParaRPr lang="en-US"/>
          </a:p>
        </p:txBody>
      </p:sp>
      <p:sp>
        <p:nvSpPr>
          <p:cNvPr id="3" name="Date Placeholder 2"/>
          <p:cNvSpPr>
            <a:spLocks noGrp="1"/>
          </p:cNvSpPr>
          <p:nvPr>
            <p:ph type="dt" idx="1"/>
          </p:nvPr>
        </p:nvSpPr>
        <p:spPr>
          <a:xfrm>
            <a:off x="3956551" y="0"/>
            <a:ext cx="3026833" cy="464185"/>
          </a:xfrm>
          <a:prstGeom prst="rect">
            <a:avLst/>
          </a:prstGeom>
        </p:spPr>
        <p:txBody>
          <a:bodyPr vert="horz" lIns="92960" tIns="46480" rIns="92960" bIns="46480" rtlCol="0"/>
          <a:lstStyle>
            <a:lvl1pPr algn="r">
              <a:defRPr sz="1200"/>
            </a:lvl1pPr>
          </a:lstStyle>
          <a:p>
            <a:fld id="{72FFC102-56DA-479F-949F-02B1E083021E}" type="datetimeFigureOut">
              <a:rPr lang="en-US" smtClean="0"/>
              <a:t>11/29/2016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60" tIns="46480" rIns="92960" bIns="4648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60" tIns="46480" rIns="92960" bIns="464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60" tIns="46480" rIns="92960" bIns="46480"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4"/>
            <a:ext cx="3026833" cy="464185"/>
          </a:xfrm>
          <a:prstGeom prst="rect">
            <a:avLst/>
          </a:prstGeom>
        </p:spPr>
        <p:txBody>
          <a:bodyPr vert="horz" lIns="92960" tIns="46480" rIns="92960" bIns="46480" rtlCol="0" anchor="b"/>
          <a:lstStyle>
            <a:lvl1pPr algn="r">
              <a:defRPr sz="1200"/>
            </a:lvl1pPr>
          </a:lstStyle>
          <a:p>
            <a:fld id="{B292D989-D5FA-4A48-BD8E-FB981ABD3DF3}" type="slidenum">
              <a:rPr lang="en-US" smtClean="0"/>
              <a:t>‹#›</a:t>
            </a:fld>
            <a:endParaRPr lang="en-US"/>
          </a:p>
        </p:txBody>
      </p:sp>
    </p:spTree>
    <p:extLst>
      <p:ext uri="{BB962C8B-B14F-4D97-AF65-F5344CB8AC3E}">
        <p14:creationId xmlns:p14="http://schemas.microsoft.com/office/powerpoint/2010/main" val="1530934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92D989-D5FA-4A48-BD8E-FB981ABD3DF3}" type="slidenum">
              <a:rPr lang="en-US" smtClean="0"/>
              <a:t>1</a:t>
            </a:fld>
            <a:endParaRPr lang="en-US"/>
          </a:p>
        </p:txBody>
      </p:sp>
    </p:spTree>
    <p:extLst>
      <p:ext uri="{BB962C8B-B14F-4D97-AF65-F5344CB8AC3E}">
        <p14:creationId xmlns:p14="http://schemas.microsoft.com/office/powerpoint/2010/main" val="161386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C12801F7-3AF3-4186-BCC4-4A15E121886B}" type="slidenum">
              <a:rPr lang="en-US" smtClean="0"/>
              <a:pPr>
                <a:defRPr/>
              </a:pPr>
              <a:t>11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5287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2D989-D5FA-4A48-BD8E-FB981ABD3DF3}" type="slidenum">
              <a:rPr lang="en-US" smtClean="0"/>
              <a:t>15</a:t>
            </a:fld>
            <a:endParaRPr lang="en-US"/>
          </a:p>
        </p:txBody>
      </p:sp>
    </p:spTree>
    <p:extLst>
      <p:ext uri="{BB962C8B-B14F-4D97-AF65-F5344CB8AC3E}">
        <p14:creationId xmlns:p14="http://schemas.microsoft.com/office/powerpoint/2010/main" val="2108666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C12801F7-3AF3-4186-BCC4-4A15E121886B}" type="slidenum">
              <a:rPr lang="en-US" smtClean="0"/>
              <a:pPr>
                <a:defRPr/>
              </a:pPr>
              <a:t>35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2795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C12801F7-3AF3-4186-BCC4-4A15E121886B}" type="slidenum">
              <a:rPr lang="en-US" smtClean="0"/>
              <a:pPr>
                <a:defRPr/>
              </a:pPr>
              <a:t>46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6117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C12801F7-3AF3-4186-BCC4-4A15E121886B}" type="slidenum">
              <a:rPr lang="en-US" smtClean="0"/>
              <a:pPr>
                <a:defRPr/>
              </a:pPr>
              <a:t>47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39879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C12801F7-3AF3-4186-BCC4-4A15E121886B}" type="slidenum">
              <a:rPr lang="en-US" smtClean="0"/>
              <a:pPr>
                <a:defRPr/>
              </a:pPr>
              <a:t>48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9099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C12801F7-3AF3-4186-BCC4-4A15E121886B}" type="slidenum">
              <a:rPr lang="en-US" smtClean="0"/>
              <a:pPr>
                <a:defRPr/>
              </a:pPr>
              <a:t>49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0248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52765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258898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4271274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538181" y="6520260"/>
            <a:ext cx="609600" cy="365125"/>
          </a:xfrm>
        </p:spPr>
        <p:txBody>
          <a:bodyPr/>
          <a:lstStyle/>
          <a:p>
            <a:fld id="{1AD93096-5B34-4342-9326-69289CEAE4C2}" type="slidenum">
              <a:rPr lang="en-US" smtClean="0"/>
              <a:pPr/>
              <a:t>‹#›</a:t>
            </a:fld>
            <a:endParaRPr lang="en-US"/>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a:defRPr sz="4400" b="1" cap="none" spc="0">
                <a:ln w="11430"/>
                <a:solidFill>
                  <a:srgbClr val="0000FF"/>
                </a:solidFill>
                <a:effectLst>
                  <a:outerShdw blurRad="50800" dist="39000" dir="5460000" algn="tl">
                    <a:srgbClr val="000000">
                      <a:alpha val="38000"/>
                    </a:srgbClr>
                  </a:outerShdw>
                </a:effectLst>
              </a:defRPr>
            </a:lvl1pPr>
          </a:lstStyle>
          <a:p>
            <a:r>
              <a:rPr lang="en-US" dirty="0"/>
              <a:t>Click to edit Master title style</a:t>
            </a:r>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1143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Tx/>
              <a:buSzPct val="70000"/>
              <a:buFont typeface="Wingdings" panose="05000000000000000000" pitchFamily="2" charset="2"/>
              <a:buChar char="q"/>
              <a:defRPr/>
            </a:lvl1pPr>
            <a:lvl2pPr marL="742950" indent="-285750">
              <a:buFont typeface="Wingdings" panose="05000000000000000000" pitchFamily="2" charset="2"/>
              <a:buChar char="Ø"/>
              <a:defRPr/>
            </a:lvl2pPr>
            <a:lvl3pPr marL="1143000" indent="-228600">
              <a:buFont typeface="Wingdings" panose="05000000000000000000" pitchFamily="2" charset="2"/>
              <a:buChar char="v"/>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81000" y="6483731"/>
            <a:ext cx="2133600" cy="365125"/>
          </a:xfrm>
        </p:spPr>
        <p:txBody>
          <a:bodyPr/>
          <a:lstStyle>
            <a:lvl1pPr>
              <a:defRPr>
                <a:solidFill>
                  <a:schemeClr val="tx1"/>
                </a:solidFill>
              </a:defRPr>
            </a:lvl1pPr>
          </a:lstStyle>
          <a:p>
            <a:r>
              <a:rPr lang="en-US"/>
              <a:t>2016</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KAAS-Bangalore,   Chandra Bhat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4D64833-0210-4999-B6BB-5BBCA76D12EA}" type="slidenum">
              <a:rPr lang="en-US" smtClean="0"/>
              <a:pPr/>
              <a:t>‹#›</a:t>
            </a:fld>
            <a:endParaRPr lang="en-US"/>
          </a:p>
        </p:txBody>
      </p:sp>
    </p:spTree>
    <p:extLst>
      <p:ext uri="{BB962C8B-B14F-4D97-AF65-F5344CB8AC3E}">
        <p14:creationId xmlns:p14="http://schemas.microsoft.com/office/powerpoint/2010/main" val="100417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405978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2016</a:t>
            </a:r>
          </a:p>
        </p:txBody>
      </p:sp>
      <p:sp>
        <p:nvSpPr>
          <p:cNvPr id="6" name="Footer Placeholder 5"/>
          <p:cNvSpPr>
            <a:spLocks noGrp="1"/>
          </p:cNvSpPr>
          <p:nvPr>
            <p:ph type="ftr" sz="quarter" idx="11"/>
          </p:nvPr>
        </p:nvSpPr>
        <p:spPr/>
        <p:txBody>
          <a:bodyPr/>
          <a:lstStyle/>
          <a:p>
            <a:r>
              <a:rPr lang="en-US"/>
              <a:t>KAAS-Bangalore,   Chandra Bhat</a:t>
            </a:r>
          </a:p>
        </p:txBody>
      </p:sp>
      <p:sp>
        <p:nvSpPr>
          <p:cNvPr id="7" name="Slide Number Placeholder 6"/>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234902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2016</a:t>
            </a:r>
          </a:p>
        </p:txBody>
      </p:sp>
      <p:sp>
        <p:nvSpPr>
          <p:cNvPr id="8" name="Footer Placeholder 7"/>
          <p:cNvSpPr>
            <a:spLocks noGrp="1"/>
          </p:cNvSpPr>
          <p:nvPr>
            <p:ph type="ftr" sz="quarter" idx="11"/>
          </p:nvPr>
        </p:nvSpPr>
        <p:spPr/>
        <p:txBody>
          <a:bodyPr/>
          <a:lstStyle/>
          <a:p>
            <a:r>
              <a:rPr lang="en-US"/>
              <a:t>KAAS-Bangalore,   Chandra Bhat</a:t>
            </a:r>
          </a:p>
        </p:txBody>
      </p:sp>
      <p:sp>
        <p:nvSpPr>
          <p:cNvPr id="9" name="Slide Number Placeholder 8"/>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320492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64193" y="0"/>
            <a:ext cx="6161315" cy="1143000"/>
          </a:xfrm>
        </p:spPr>
        <p:txBody>
          <a:bodyPr/>
          <a:lstStyle>
            <a:lvl1pPr>
              <a:defRPr sz="3200"/>
            </a:lvl1pPr>
          </a:lstStyle>
          <a:p>
            <a:r>
              <a:rPr lang="en-US" dirty="0"/>
              <a:t>Click to edit Master title style</a:t>
            </a:r>
          </a:p>
        </p:txBody>
      </p:sp>
      <p:sp>
        <p:nvSpPr>
          <p:cNvPr id="3" name="Date Placeholder 2"/>
          <p:cNvSpPr>
            <a:spLocks noGrp="1"/>
          </p:cNvSpPr>
          <p:nvPr>
            <p:ph type="dt" sz="half" idx="10"/>
          </p:nvPr>
        </p:nvSpPr>
        <p:spPr>
          <a:xfrm>
            <a:off x="457200" y="6416675"/>
            <a:ext cx="2133600" cy="365125"/>
          </a:xfrm>
        </p:spPr>
        <p:txBody>
          <a:bodyPr/>
          <a:lstStyle/>
          <a:p>
            <a:r>
              <a:rPr lang="en-US"/>
              <a:t>2016</a:t>
            </a:r>
            <a:endParaRPr lang="en-US" dirty="0"/>
          </a:p>
        </p:txBody>
      </p:sp>
      <p:sp>
        <p:nvSpPr>
          <p:cNvPr id="4" name="Footer Placeholder 3"/>
          <p:cNvSpPr>
            <a:spLocks noGrp="1"/>
          </p:cNvSpPr>
          <p:nvPr>
            <p:ph type="ftr" sz="quarter" idx="11"/>
          </p:nvPr>
        </p:nvSpPr>
        <p:spPr>
          <a:xfrm>
            <a:off x="3124200" y="6492875"/>
            <a:ext cx="2895600" cy="365125"/>
          </a:xfrm>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336406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2016</a:t>
            </a:r>
          </a:p>
        </p:txBody>
      </p:sp>
      <p:sp>
        <p:nvSpPr>
          <p:cNvPr id="3" name="Footer Placeholder 2"/>
          <p:cNvSpPr>
            <a:spLocks noGrp="1"/>
          </p:cNvSpPr>
          <p:nvPr>
            <p:ph type="ftr" sz="quarter" idx="11"/>
          </p:nvPr>
        </p:nvSpPr>
        <p:spPr/>
        <p:txBody>
          <a:bodyPr/>
          <a:lstStyle/>
          <a:p>
            <a:r>
              <a:rPr lang="en-US"/>
              <a:t>KAAS-Bangalore,   Chandra Bhat</a:t>
            </a:r>
          </a:p>
        </p:txBody>
      </p:sp>
      <p:sp>
        <p:nvSpPr>
          <p:cNvPr id="4" name="Slide Number Placeholder 3"/>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799651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2016</a:t>
            </a:r>
          </a:p>
        </p:txBody>
      </p:sp>
      <p:sp>
        <p:nvSpPr>
          <p:cNvPr id="6" name="Footer Placeholder 5"/>
          <p:cNvSpPr>
            <a:spLocks noGrp="1"/>
          </p:cNvSpPr>
          <p:nvPr>
            <p:ph type="ftr" sz="quarter" idx="11"/>
          </p:nvPr>
        </p:nvSpPr>
        <p:spPr/>
        <p:txBody>
          <a:bodyPr/>
          <a:lstStyle/>
          <a:p>
            <a:r>
              <a:rPr lang="en-US"/>
              <a:t>KAAS-Bangalore,   Chandra Bhat</a:t>
            </a:r>
          </a:p>
        </p:txBody>
      </p:sp>
      <p:sp>
        <p:nvSpPr>
          <p:cNvPr id="7" name="Slide Number Placeholder 6"/>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1275760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2016</a:t>
            </a:r>
          </a:p>
        </p:txBody>
      </p:sp>
      <p:sp>
        <p:nvSpPr>
          <p:cNvPr id="6" name="Footer Placeholder 5"/>
          <p:cNvSpPr>
            <a:spLocks noGrp="1"/>
          </p:cNvSpPr>
          <p:nvPr>
            <p:ph type="ftr" sz="quarter" idx="11"/>
          </p:nvPr>
        </p:nvSpPr>
        <p:spPr/>
        <p:txBody>
          <a:bodyPr/>
          <a:lstStyle/>
          <a:p>
            <a:r>
              <a:rPr lang="en-US"/>
              <a:t>KAAS-Bangalore,   Chandra Bhat</a:t>
            </a:r>
          </a:p>
        </p:txBody>
      </p:sp>
      <p:sp>
        <p:nvSpPr>
          <p:cNvPr id="7" name="Slide Number Placeholder 6"/>
          <p:cNvSpPr>
            <a:spLocks noGrp="1"/>
          </p:cNvSpPr>
          <p:nvPr>
            <p:ph type="sldNum" sz="quarter" idx="12"/>
          </p:nvPr>
        </p:nvSpPr>
        <p:spPr/>
        <p:txBody>
          <a:bodyPr/>
          <a:lstStyle/>
          <a:p>
            <a:fld id="{44D64833-0210-4999-B6BB-5BBCA76D12EA}" type="slidenum">
              <a:rPr lang="en-US" smtClean="0"/>
              <a:t>‹#›</a:t>
            </a:fld>
            <a:endParaRPr lang="en-US"/>
          </a:p>
        </p:txBody>
      </p:sp>
    </p:spTree>
    <p:extLst>
      <p:ext uri="{BB962C8B-B14F-4D97-AF65-F5344CB8AC3E}">
        <p14:creationId xmlns:p14="http://schemas.microsoft.com/office/powerpoint/2010/main" val="308324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1610" y="0"/>
            <a:ext cx="5702473"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954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2016</a:t>
            </a:r>
            <a:endParaRPr lang="en-US"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KAAS-Bangalore,   Chandra Bhat</a:t>
            </a:r>
          </a:p>
        </p:txBody>
      </p:sp>
      <p:sp>
        <p:nvSpPr>
          <p:cNvPr id="6" name="Slide Number Placeholder 5"/>
          <p:cNvSpPr>
            <a:spLocks noGrp="1"/>
          </p:cNvSpPr>
          <p:nvPr>
            <p:ph type="sldNum" sz="quarter" idx="4"/>
          </p:nvPr>
        </p:nvSpPr>
        <p:spPr>
          <a:xfrm>
            <a:off x="687705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64833-0210-4999-B6BB-5BBCA76D12EA}" type="slidenum">
              <a:rPr lang="en-US" smtClean="0"/>
              <a:t>‹#›</a:t>
            </a:fld>
            <a:endParaRPr lang="en-US"/>
          </a:p>
        </p:txBody>
      </p:sp>
      <p:pic>
        <p:nvPicPr>
          <p:cNvPr id="20" name="Picture 3" descr="LEPLHCaerialview.jp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43161" y="37893"/>
            <a:ext cx="1169307" cy="90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839" y="37893"/>
            <a:ext cx="1066111" cy="919891"/>
          </a:xfrm>
          <a:prstGeom prst="rect">
            <a:avLst/>
          </a:prstGeom>
        </p:spPr>
      </p:pic>
      <p:pic>
        <p:nvPicPr>
          <p:cNvPr id="9" name="Picture 8"/>
          <p:cNvPicPr>
            <a:picLocks noChangeAspect="1"/>
          </p:cNvPicPr>
          <p:nvPr userDrawn="1"/>
        </p:nvPicPr>
        <p:blipFill>
          <a:blip r:embed="rId16"/>
          <a:stretch>
            <a:fillRect/>
          </a:stretch>
        </p:blipFill>
        <p:spPr>
          <a:xfrm>
            <a:off x="383020" y="495824"/>
            <a:ext cx="710184" cy="169164"/>
          </a:xfrm>
          <a:prstGeom prst="rect">
            <a:avLst/>
          </a:prstGeom>
        </p:spPr>
      </p:pic>
      <p:pic>
        <p:nvPicPr>
          <p:cNvPr id="19" name="Picture 18"/>
          <p:cNvPicPr>
            <a:picLocks noChangeAspect="1"/>
          </p:cNvPicPr>
          <p:nvPr userDrawn="1"/>
        </p:nvPicPr>
        <p:blipFill rotWithShape="1">
          <a:blip r:embed="rId17"/>
          <a:srcRect l="5804"/>
          <a:stretch/>
        </p:blipFill>
        <p:spPr>
          <a:xfrm>
            <a:off x="8448675" y="248981"/>
            <a:ext cx="476250" cy="493685"/>
          </a:xfrm>
          <a:prstGeom prst="rect">
            <a:avLst/>
          </a:prstGeom>
        </p:spPr>
      </p:pic>
    </p:spTree>
    <p:extLst>
      <p:ext uri="{BB962C8B-B14F-4D97-AF65-F5344CB8AC3E}">
        <p14:creationId xmlns:p14="http://schemas.microsoft.com/office/powerpoint/2010/main" val="99423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914400" rtl="0" eaLnBrk="1" latinLnBrk="0" hangingPunct="1">
        <a:spcBef>
          <a:spcPct val="0"/>
        </a:spcBef>
        <a:buNone/>
        <a:defRPr sz="3200" kern="1200">
          <a:solidFill>
            <a:srgbClr val="0000CC"/>
          </a:solidFill>
          <a:latin typeface="Comic Sans MS" panose="030F0702030302020204" pitchFamily="66"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mic Sans MS" panose="030F0702030302020204" pitchFamily="66"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FF0000"/>
          </a:solidFill>
          <a:latin typeface="Comic Sans MS" panose="030F0702030302020204" pitchFamily="66"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FF0000"/>
          </a:solidFill>
          <a:latin typeface="Comic Sans MS" panose="030F0702030302020204" pitchFamily="66"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6.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JPG"/><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universetoday.com/21895/first-images-emerge-of-damage-to-the-lhc/&amp;ei=1FqtVPWpEoeBygSP_oCIBQ&amp;bvm=bv.83134100,d.aWw&amp;psig=AFQjCNHwPCERikoBLmjbr0GepMLf1W_S7g&amp;ust=1420733506621438" TargetMode="External"/><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image" Target="../media/image85.pn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8.png"/><Relationship Id="rId2" Type="http://schemas.openxmlformats.org/officeDocument/2006/relationships/video" Target="../media/media1.mpeg"/><Relationship Id="rId1" Type="http://schemas.microsoft.com/office/2007/relationships/media" Target="../media/media1.mpeg"/><Relationship Id="rId6" Type="http://schemas.openxmlformats.org/officeDocument/2006/relationships/image" Target="../media/image97.gif"/><Relationship Id="rId5" Type="http://schemas.openxmlformats.org/officeDocument/2006/relationships/image" Target="../media/image96.png"/><Relationship Id="rId4"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xml"/><Relationship Id="rId7" Type="http://schemas.openxmlformats.org/officeDocument/2006/relationships/image" Target="../media/image107.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84.wmf"/><Relationship Id="rId4" Type="http://schemas.openxmlformats.org/officeDocument/2006/relationships/oleObject" Target="../embeddings/oleObject1.bin"/><Relationship Id="rId9" Type="http://schemas.openxmlformats.org/officeDocument/2006/relationships/image" Target="../media/image108.wm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14.png"/><Relationship Id="rId3" Type="http://schemas.openxmlformats.org/officeDocument/2006/relationships/notesSlide" Target="../notesSlides/notesSlide6.xml"/><Relationship Id="rId7" Type="http://schemas.openxmlformats.org/officeDocument/2006/relationships/image" Target="../media/image110.wmf"/><Relationship Id="rId12"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12.wmf"/><Relationship Id="rId5" Type="http://schemas.openxmlformats.org/officeDocument/2006/relationships/image" Target="../media/image109.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11.wmf"/><Relationship Id="rId1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8.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19.wmf"/></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7241" y="362090"/>
            <a:ext cx="7772400" cy="1614991"/>
          </a:xfrm>
        </p:spPr>
        <p:txBody>
          <a:bodyPr>
            <a:noAutofit/>
          </a:bodyPr>
          <a:lstStyle/>
          <a:p>
            <a:r>
              <a:rPr lang="en-US" dirty="0"/>
              <a:t>Particle Accelerators at </a:t>
            </a:r>
            <a:br>
              <a:rPr lang="en-US" dirty="0"/>
            </a:br>
            <a:r>
              <a:rPr lang="en-US" dirty="0"/>
              <a:t>the Intensity and Energy Frontiers</a:t>
            </a:r>
            <a:br>
              <a:rPr lang="en-US" dirty="0"/>
            </a:br>
            <a:r>
              <a:rPr lang="en-US" sz="3200" dirty="0">
                <a:solidFill>
                  <a:srgbClr val="FF0000"/>
                </a:solidFill>
              </a:rPr>
              <a:t>for High Energy Physics Research</a:t>
            </a:r>
            <a:endParaRPr lang="en-US" sz="1800" dirty="0">
              <a:solidFill>
                <a:srgbClr val="FF0000"/>
              </a:solidFill>
            </a:endParaRPr>
          </a:p>
        </p:txBody>
      </p:sp>
      <p:sp>
        <p:nvSpPr>
          <p:cNvPr id="3" name="Subtitle 2"/>
          <p:cNvSpPr>
            <a:spLocks noGrp="1"/>
          </p:cNvSpPr>
          <p:nvPr>
            <p:ph type="subTitle" idx="1"/>
          </p:nvPr>
        </p:nvSpPr>
        <p:spPr>
          <a:xfrm>
            <a:off x="456241" y="2245711"/>
            <a:ext cx="8153400" cy="2592989"/>
          </a:xfrm>
        </p:spPr>
        <p:txBody>
          <a:bodyPr>
            <a:normAutofit fontScale="77500" lnSpcReduction="20000"/>
          </a:bodyPr>
          <a:lstStyle/>
          <a:p>
            <a:r>
              <a:rPr lang="en-US" dirty="0">
                <a:solidFill>
                  <a:schemeClr val="tx1"/>
                </a:solidFill>
              </a:rPr>
              <a:t>Dr. Chandra Bhat</a:t>
            </a:r>
          </a:p>
          <a:p>
            <a:r>
              <a:rPr lang="en-US" sz="2600" dirty="0">
                <a:solidFill>
                  <a:srgbClr val="002060"/>
                </a:solidFill>
              </a:rPr>
              <a:t>Fermi National Accelerator Laboratory, Illinois, USA</a:t>
            </a:r>
          </a:p>
          <a:p>
            <a:pPr>
              <a:lnSpc>
                <a:spcPct val="80000"/>
              </a:lnSpc>
            </a:pPr>
            <a:r>
              <a:rPr lang="en-US" sz="2800" dirty="0">
                <a:solidFill>
                  <a:schemeClr val="tx1"/>
                </a:solidFill>
              </a:rPr>
              <a:t>  </a:t>
            </a:r>
          </a:p>
          <a:p>
            <a:r>
              <a:rPr lang="en-US" sz="1800" dirty="0">
                <a:solidFill>
                  <a:srgbClr val="0000CC"/>
                </a:solidFill>
              </a:rPr>
              <a:t>  </a:t>
            </a:r>
          </a:p>
          <a:p>
            <a:r>
              <a:rPr lang="en-US" sz="2100" dirty="0">
                <a:solidFill>
                  <a:srgbClr val="0000CC"/>
                </a:solidFill>
              </a:rPr>
              <a:t>Jnana </a:t>
            </a:r>
            <a:r>
              <a:rPr lang="en-US" sz="2100" dirty="0" err="1">
                <a:solidFill>
                  <a:srgbClr val="0000CC"/>
                </a:solidFill>
              </a:rPr>
              <a:t>Bharathi</a:t>
            </a:r>
            <a:r>
              <a:rPr lang="en-US" sz="2100" dirty="0">
                <a:solidFill>
                  <a:srgbClr val="0000CC"/>
                </a:solidFill>
              </a:rPr>
              <a:t>, Bangalore University, India </a:t>
            </a:r>
          </a:p>
          <a:p>
            <a:r>
              <a:rPr lang="en-US" sz="2100" dirty="0">
                <a:solidFill>
                  <a:srgbClr val="0000CC"/>
                </a:solidFill>
              </a:rPr>
              <a:t> November 30, 2016</a:t>
            </a:r>
          </a:p>
          <a:p>
            <a:endParaRPr lang="en-US" sz="2300" dirty="0">
              <a:solidFill>
                <a:srgbClr val="0000CC"/>
              </a:solidFill>
            </a:endParaRPr>
          </a:p>
          <a:p>
            <a:r>
              <a:rPr lang="en-US" sz="2300" dirty="0">
                <a:solidFill>
                  <a:srgbClr val="0000CC"/>
                </a:solidFill>
              </a:rPr>
              <a:t>Joint sponsors: </a:t>
            </a:r>
          </a:p>
          <a:p>
            <a:r>
              <a:rPr lang="en-US" sz="2300" dirty="0">
                <a:solidFill>
                  <a:srgbClr val="0000CC"/>
                </a:solidFill>
              </a:rPr>
              <a:t>KAAS + IPS(BC) and Dept. of Physics, Bangalore University</a:t>
            </a:r>
          </a:p>
          <a:p>
            <a:endParaRPr lang="en-US" sz="2000" dirty="0">
              <a:solidFill>
                <a:srgbClr val="FF0000"/>
              </a:solidFill>
            </a:endParaRPr>
          </a:p>
        </p:txBody>
      </p:sp>
      <p:sp>
        <p:nvSpPr>
          <p:cNvPr id="4" name="Footer Placeholder 3"/>
          <p:cNvSpPr>
            <a:spLocks noGrp="1"/>
          </p:cNvSpPr>
          <p:nvPr>
            <p:ph type="ftr" sz="quarter" idx="11"/>
          </p:nvPr>
        </p:nvSpPr>
        <p:spPr/>
        <p:txBody>
          <a:bodyPr/>
          <a:lstStyle/>
          <a:p>
            <a:r>
              <a:rPr lang="en-US"/>
              <a:t>KAAS-Bangalore,   Chandra Bhat</a:t>
            </a:r>
          </a:p>
        </p:txBody>
      </p:sp>
      <p:sp>
        <p:nvSpPr>
          <p:cNvPr id="5" name="Date Placeholder 4"/>
          <p:cNvSpPr>
            <a:spLocks noGrp="1"/>
          </p:cNvSpPr>
          <p:nvPr>
            <p:ph type="dt" sz="half" idx="10"/>
          </p:nvPr>
        </p:nvSpPr>
        <p:spPr/>
        <p:txBody>
          <a:bodyPr/>
          <a:lstStyle/>
          <a:p>
            <a:r>
              <a:rPr lang="en-US"/>
              <a:t>2016</a:t>
            </a:r>
          </a:p>
        </p:txBody>
      </p:sp>
      <p:sp>
        <p:nvSpPr>
          <p:cNvPr id="8" name="Slide Number Placeholder 7"/>
          <p:cNvSpPr>
            <a:spLocks noGrp="1"/>
          </p:cNvSpPr>
          <p:nvPr>
            <p:ph type="sldNum" sz="quarter" idx="12"/>
          </p:nvPr>
        </p:nvSpPr>
        <p:spPr/>
        <p:txBody>
          <a:bodyPr/>
          <a:lstStyle/>
          <a:p>
            <a:fld id="{44D64833-0210-4999-B6BB-5BBCA76D12EA}" type="slidenum">
              <a:rPr lang="en-US" smtClean="0"/>
              <a:t>1</a:t>
            </a:fld>
            <a:endParaRPr lang="en-US"/>
          </a:p>
        </p:txBody>
      </p:sp>
      <p:sp>
        <p:nvSpPr>
          <p:cNvPr id="6" name="TextBox 5"/>
          <p:cNvSpPr txBox="1"/>
          <p:nvPr/>
        </p:nvSpPr>
        <p:spPr>
          <a:xfrm>
            <a:off x="2080730" y="5044221"/>
            <a:ext cx="5285421" cy="1631216"/>
          </a:xfrm>
          <a:prstGeom prst="rect">
            <a:avLst/>
          </a:prstGeom>
          <a:noFill/>
        </p:spPr>
        <p:txBody>
          <a:bodyPr wrap="none" rtlCol="0">
            <a:spAutoFit/>
          </a:bodyPr>
          <a:lstStyle/>
          <a:p>
            <a:pPr algn="ctr"/>
            <a:r>
              <a:rPr lang="en-US" sz="2000" u="sng" dirty="0">
                <a:latin typeface="Comic Sans MS" panose="030F0702030302020204" pitchFamily="66" charset="0"/>
              </a:rPr>
              <a:t>Outline</a:t>
            </a:r>
            <a:r>
              <a:rPr lang="en-US" sz="2000" dirty="0">
                <a:latin typeface="Comic Sans MS" panose="030F0702030302020204" pitchFamily="66" charset="0"/>
              </a:rPr>
              <a:t> </a:t>
            </a:r>
          </a:p>
          <a:p>
            <a:pPr marL="342900" indent="-342900">
              <a:buFont typeface="+mj-lt"/>
              <a:buAutoNum type="arabicPeriod"/>
            </a:pPr>
            <a:r>
              <a:rPr lang="en-US" sz="2000" dirty="0">
                <a:latin typeface="Comic Sans MS" panose="030F0702030302020204" pitchFamily="66" charset="0"/>
              </a:rPr>
              <a:t> Modern Accelerators – An introduction</a:t>
            </a:r>
          </a:p>
          <a:p>
            <a:pPr marL="400050" indent="-400050">
              <a:buFont typeface="+mj-lt"/>
              <a:buAutoNum type="arabicPeriod"/>
            </a:pPr>
            <a:r>
              <a:rPr lang="en-US" sz="2000" dirty="0">
                <a:latin typeface="Comic Sans MS" panose="030F0702030302020204" pitchFamily="66" charset="0"/>
              </a:rPr>
              <a:t>Intensity Frontier Accelerators</a:t>
            </a:r>
          </a:p>
          <a:p>
            <a:pPr marL="400050" indent="-400050">
              <a:buFont typeface="+mj-lt"/>
              <a:buAutoNum type="arabicPeriod"/>
            </a:pPr>
            <a:r>
              <a:rPr lang="en-US" sz="2000" dirty="0">
                <a:latin typeface="Comic Sans MS" panose="030F0702030302020204" pitchFamily="66" charset="0"/>
              </a:rPr>
              <a:t>Energy Frontier Accelerators </a:t>
            </a:r>
          </a:p>
          <a:p>
            <a:endParaRPr lang="en-US" sz="2000" dirty="0">
              <a:latin typeface="Comic Sans MS" panose="030F0702030302020204" pitchFamily="66" charset="0"/>
            </a:endParaRPr>
          </a:p>
        </p:txBody>
      </p:sp>
    </p:spTree>
    <p:extLst>
      <p:ext uri="{BB962C8B-B14F-4D97-AF65-F5344CB8AC3E}">
        <p14:creationId xmlns:p14="http://schemas.microsoft.com/office/powerpoint/2010/main" val="3898298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677" y="235735"/>
            <a:ext cx="6161315" cy="764376"/>
          </a:xfrm>
        </p:spPr>
        <p:txBody>
          <a:bodyPr/>
          <a:lstStyle/>
          <a:p>
            <a:r>
              <a:rPr lang="en-US" dirty="0"/>
              <a:t>Synchrotrons,  </a:t>
            </a:r>
            <a:br>
              <a:rPr lang="en-US" dirty="0"/>
            </a:br>
            <a:r>
              <a:rPr lang="en-US" sz="2400" dirty="0"/>
              <a:t>Circular Accelerators for </a:t>
            </a:r>
            <a:r>
              <a:rPr lang="en-US" sz="2400" b="1" dirty="0">
                <a:solidFill>
                  <a:srgbClr val="C00000"/>
                </a:solidFill>
              </a:rPr>
              <a:t>Relativistic</a:t>
            </a:r>
            <a:r>
              <a:rPr lang="en-US" sz="2400" dirty="0"/>
              <a:t> Particles   </a:t>
            </a:r>
            <a:endParaRPr lang="en-US" dirty="0"/>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a:xfrm>
            <a:off x="3124200" y="6492875"/>
            <a:ext cx="2895600" cy="365125"/>
          </a:xfrm>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10</a:t>
            </a:fld>
            <a:endParaRPr lang="en-US"/>
          </a:p>
        </p:txBody>
      </p:sp>
      <p:pic>
        <p:nvPicPr>
          <p:cNvPr id="12" name="Picture 11"/>
          <p:cNvPicPr>
            <a:picLocks noChangeAspect="1"/>
          </p:cNvPicPr>
          <p:nvPr/>
        </p:nvPicPr>
        <p:blipFill rotWithShape="1">
          <a:blip r:embed="rId2"/>
          <a:srcRect l="23706" t="19894" r="24248" b="32196"/>
          <a:stretch/>
        </p:blipFill>
        <p:spPr>
          <a:xfrm>
            <a:off x="8576140" y="3692789"/>
            <a:ext cx="264161" cy="299720"/>
          </a:xfrm>
          <a:prstGeom prst="rect">
            <a:avLst/>
          </a:prstGeom>
        </p:spPr>
      </p:pic>
      <p:cxnSp>
        <p:nvCxnSpPr>
          <p:cNvPr id="13" name="Straight Connector 12"/>
          <p:cNvCxnSpPr/>
          <p:nvPr/>
        </p:nvCxnSpPr>
        <p:spPr>
          <a:xfrm>
            <a:off x="6937020" y="2303736"/>
            <a:ext cx="1464057" cy="1073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293424" y="3017090"/>
            <a:ext cx="898223" cy="6445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17575" y="4541066"/>
            <a:ext cx="16821" cy="17026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49059" y="5451659"/>
            <a:ext cx="0" cy="8198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rot="1569288">
            <a:off x="4131048" y="1167522"/>
            <a:ext cx="788212" cy="1488261"/>
            <a:chOff x="3141337" y="1005566"/>
            <a:chExt cx="788212" cy="1396811"/>
          </a:xfrm>
          <a:solidFill>
            <a:schemeClr val="accent6">
              <a:lumMod val="75000"/>
            </a:schemeClr>
          </a:solidFill>
        </p:grpSpPr>
        <p:sp>
          <p:nvSpPr>
            <p:cNvPr id="32" name="Oval 31"/>
            <p:cNvSpPr/>
            <p:nvPr/>
          </p:nvSpPr>
          <p:spPr>
            <a:xfrm rot="20001997">
              <a:off x="3141337" y="1234754"/>
              <a:ext cx="182016" cy="116762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20030712">
              <a:off x="3712477" y="1005566"/>
              <a:ext cx="217072" cy="1122218"/>
            </a:xfrm>
            <a:custGeom>
              <a:avLst/>
              <a:gdLst>
                <a:gd name="connsiteX0" fmla="*/ 0 w 623455"/>
                <a:gd name="connsiteY0" fmla="*/ 0 h 1122218"/>
                <a:gd name="connsiteX1" fmla="*/ 304800 w 623455"/>
                <a:gd name="connsiteY1" fmla="*/ 595745 h 1122218"/>
                <a:gd name="connsiteX2" fmla="*/ 13855 w 623455"/>
                <a:gd name="connsiteY2" fmla="*/ 1122218 h 1122218"/>
                <a:gd name="connsiteX3" fmla="*/ 609600 w 623455"/>
                <a:gd name="connsiteY3" fmla="*/ 1122218 h 1122218"/>
                <a:gd name="connsiteX4" fmla="*/ 360219 w 623455"/>
                <a:gd name="connsiteY4" fmla="*/ 581891 h 1122218"/>
                <a:gd name="connsiteX5" fmla="*/ 623455 w 623455"/>
                <a:gd name="connsiteY5" fmla="*/ 13854 h 1122218"/>
                <a:gd name="connsiteX6" fmla="*/ 0 w 623455"/>
                <a:gd name="connsiteY6" fmla="*/ 0 h 1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55" h="1122218">
                  <a:moveTo>
                    <a:pt x="0" y="0"/>
                  </a:moveTo>
                  <a:lnTo>
                    <a:pt x="304800" y="595745"/>
                  </a:lnTo>
                  <a:lnTo>
                    <a:pt x="13855" y="1122218"/>
                  </a:lnTo>
                  <a:lnTo>
                    <a:pt x="609600" y="1122218"/>
                  </a:lnTo>
                  <a:lnTo>
                    <a:pt x="360219" y="581891"/>
                  </a:lnTo>
                  <a:lnTo>
                    <a:pt x="623455" y="13854"/>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rot="15801425">
            <a:off x="1947411" y="4310455"/>
            <a:ext cx="897180" cy="1367719"/>
            <a:chOff x="3032369" y="1005566"/>
            <a:chExt cx="897180" cy="1367719"/>
          </a:xfrm>
          <a:solidFill>
            <a:schemeClr val="accent6">
              <a:lumMod val="75000"/>
            </a:schemeClr>
          </a:solidFill>
        </p:grpSpPr>
        <p:sp>
          <p:nvSpPr>
            <p:cNvPr id="44" name="Oval 43"/>
            <p:cNvSpPr/>
            <p:nvPr/>
          </p:nvSpPr>
          <p:spPr>
            <a:xfrm rot="20001997">
              <a:off x="3032369" y="1205662"/>
              <a:ext cx="182016" cy="116762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20226991">
              <a:off x="3712477" y="1005566"/>
              <a:ext cx="217072" cy="1122218"/>
            </a:xfrm>
            <a:custGeom>
              <a:avLst/>
              <a:gdLst>
                <a:gd name="connsiteX0" fmla="*/ 0 w 623455"/>
                <a:gd name="connsiteY0" fmla="*/ 0 h 1122218"/>
                <a:gd name="connsiteX1" fmla="*/ 304800 w 623455"/>
                <a:gd name="connsiteY1" fmla="*/ 595745 h 1122218"/>
                <a:gd name="connsiteX2" fmla="*/ 13855 w 623455"/>
                <a:gd name="connsiteY2" fmla="*/ 1122218 h 1122218"/>
                <a:gd name="connsiteX3" fmla="*/ 609600 w 623455"/>
                <a:gd name="connsiteY3" fmla="*/ 1122218 h 1122218"/>
                <a:gd name="connsiteX4" fmla="*/ 360219 w 623455"/>
                <a:gd name="connsiteY4" fmla="*/ 581891 h 1122218"/>
                <a:gd name="connsiteX5" fmla="*/ 623455 w 623455"/>
                <a:gd name="connsiteY5" fmla="*/ 13854 h 1122218"/>
                <a:gd name="connsiteX6" fmla="*/ 0 w 623455"/>
                <a:gd name="connsiteY6" fmla="*/ 0 h 1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55" h="1122218">
                  <a:moveTo>
                    <a:pt x="0" y="0"/>
                  </a:moveTo>
                  <a:lnTo>
                    <a:pt x="304800" y="595745"/>
                  </a:lnTo>
                  <a:lnTo>
                    <a:pt x="13855" y="1122218"/>
                  </a:lnTo>
                  <a:lnTo>
                    <a:pt x="609600" y="1122218"/>
                  </a:lnTo>
                  <a:lnTo>
                    <a:pt x="360219" y="581891"/>
                  </a:lnTo>
                  <a:lnTo>
                    <a:pt x="623455" y="13854"/>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19351113">
            <a:off x="2092642" y="2368336"/>
            <a:ext cx="614640" cy="1376368"/>
            <a:chOff x="3314909" y="1005566"/>
            <a:chExt cx="614640" cy="1376368"/>
          </a:xfrm>
          <a:solidFill>
            <a:schemeClr val="accent6">
              <a:lumMod val="75000"/>
            </a:schemeClr>
          </a:solidFill>
        </p:grpSpPr>
        <p:sp>
          <p:nvSpPr>
            <p:cNvPr id="47" name="Oval 46"/>
            <p:cNvSpPr/>
            <p:nvPr/>
          </p:nvSpPr>
          <p:spPr>
            <a:xfrm rot="20001997">
              <a:off x="3314909" y="1214311"/>
              <a:ext cx="182016" cy="116762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20226991">
              <a:off x="3712477" y="1005566"/>
              <a:ext cx="217072" cy="1122218"/>
            </a:xfrm>
            <a:custGeom>
              <a:avLst/>
              <a:gdLst>
                <a:gd name="connsiteX0" fmla="*/ 0 w 623455"/>
                <a:gd name="connsiteY0" fmla="*/ 0 h 1122218"/>
                <a:gd name="connsiteX1" fmla="*/ 304800 w 623455"/>
                <a:gd name="connsiteY1" fmla="*/ 595745 h 1122218"/>
                <a:gd name="connsiteX2" fmla="*/ 13855 w 623455"/>
                <a:gd name="connsiteY2" fmla="*/ 1122218 h 1122218"/>
                <a:gd name="connsiteX3" fmla="*/ 609600 w 623455"/>
                <a:gd name="connsiteY3" fmla="*/ 1122218 h 1122218"/>
                <a:gd name="connsiteX4" fmla="*/ 360219 w 623455"/>
                <a:gd name="connsiteY4" fmla="*/ 581891 h 1122218"/>
                <a:gd name="connsiteX5" fmla="*/ 623455 w 623455"/>
                <a:gd name="connsiteY5" fmla="*/ 13854 h 1122218"/>
                <a:gd name="connsiteX6" fmla="*/ 0 w 623455"/>
                <a:gd name="connsiteY6" fmla="*/ 0 h 1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55" h="1122218">
                  <a:moveTo>
                    <a:pt x="0" y="0"/>
                  </a:moveTo>
                  <a:lnTo>
                    <a:pt x="304800" y="595745"/>
                  </a:lnTo>
                  <a:lnTo>
                    <a:pt x="13855" y="1122218"/>
                  </a:lnTo>
                  <a:lnTo>
                    <a:pt x="609600" y="1122218"/>
                  </a:lnTo>
                  <a:lnTo>
                    <a:pt x="360219" y="581891"/>
                  </a:lnTo>
                  <a:lnTo>
                    <a:pt x="623455" y="13854"/>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rot="8724714">
            <a:off x="6594983" y="4381266"/>
            <a:ext cx="626253" cy="1425219"/>
            <a:chOff x="3409967" y="879201"/>
            <a:chExt cx="626253" cy="1425219"/>
          </a:xfrm>
          <a:solidFill>
            <a:schemeClr val="accent6">
              <a:lumMod val="75000"/>
            </a:schemeClr>
          </a:solidFill>
        </p:grpSpPr>
        <p:sp>
          <p:nvSpPr>
            <p:cNvPr id="50" name="Oval 49"/>
            <p:cNvSpPr/>
            <p:nvPr/>
          </p:nvSpPr>
          <p:spPr>
            <a:xfrm rot="20001997">
              <a:off x="3409967" y="1136797"/>
              <a:ext cx="182016" cy="116762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20226991">
              <a:off x="3819148" y="879201"/>
              <a:ext cx="217072" cy="1122218"/>
            </a:xfrm>
            <a:custGeom>
              <a:avLst/>
              <a:gdLst>
                <a:gd name="connsiteX0" fmla="*/ 0 w 623455"/>
                <a:gd name="connsiteY0" fmla="*/ 0 h 1122218"/>
                <a:gd name="connsiteX1" fmla="*/ 304800 w 623455"/>
                <a:gd name="connsiteY1" fmla="*/ 595745 h 1122218"/>
                <a:gd name="connsiteX2" fmla="*/ 13855 w 623455"/>
                <a:gd name="connsiteY2" fmla="*/ 1122218 h 1122218"/>
                <a:gd name="connsiteX3" fmla="*/ 609600 w 623455"/>
                <a:gd name="connsiteY3" fmla="*/ 1122218 h 1122218"/>
                <a:gd name="connsiteX4" fmla="*/ 360219 w 623455"/>
                <a:gd name="connsiteY4" fmla="*/ 581891 h 1122218"/>
                <a:gd name="connsiteX5" fmla="*/ 623455 w 623455"/>
                <a:gd name="connsiteY5" fmla="*/ 13854 h 1122218"/>
                <a:gd name="connsiteX6" fmla="*/ 0 w 623455"/>
                <a:gd name="connsiteY6" fmla="*/ 0 h 1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55" h="1122218">
                  <a:moveTo>
                    <a:pt x="0" y="0"/>
                  </a:moveTo>
                  <a:lnTo>
                    <a:pt x="304800" y="595745"/>
                  </a:lnTo>
                  <a:lnTo>
                    <a:pt x="13855" y="1122218"/>
                  </a:lnTo>
                  <a:lnTo>
                    <a:pt x="609600" y="1122218"/>
                  </a:lnTo>
                  <a:lnTo>
                    <a:pt x="360219" y="581891"/>
                  </a:lnTo>
                  <a:lnTo>
                    <a:pt x="623455" y="13854"/>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Oval 52"/>
          <p:cNvSpPr/>
          <p:nvPr/>
        </p:nvSpPr>
        <p:spPr>
          <a:xfrm>
            <a:off x="5530170" y="5413675"/>
            <a:ext cx="182016" cy="1167623"/>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3576680" y="5407818"/>
            <a:ext cx="217072" cy="1122218"/>
          </a:xfrm>
          <a:custGeom>
            <a:avLst/>
            <a:gdLst>
              <a:gd name="connsiteX0" fmla="*/ 0 w 623455"/>
              <a:gd name="connsiteY0" fmla="*/ 0 h 1122218"/>
              <a:gd name="connsiteX1" fmla="*/ 304800 w 623455"/>
              <a:gd name="connsiteY1" fmla="*/ 595745 h 1122218"/>
              <a:gd name="connsiteX2" fmla="*/ 13855 w 623455"/>
              <a:gd name="connsiteY2" fmla="*/ 1122218 h 1122218"/>
              <a:gd name="connsiteX3" fmla="*/ 609600 w 623455"/>
              <a:gd name="connsiteY3" fmla="*/ 1122218 h 1122218"/>
              <a:gd name="connsiteX4" fmla="*/ 360219 w 623455"/>
              <a:gd name="connsiteY4" fmla="*/ 581891 h 1122218"/>
              <a:gd name="connsiteX5" fmla="*/ 623455 w 623455"/>
              <a:gd name="connsiteY5" fmla="*/ 13854 h 1122218"/>
              <a:gd name="connsiteX6" fmla="*/ 0 w 623455"/>
              <a:gd name="connsiteY6" fmla="*/ 0 h 1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55" h="1122218">
                <a:moveTo>
                  <a:pt x="0" y="0"/>
                </a:moveTo>
                <a:lnTo>
                  <a:pt x="304800" y="595745"/>
                </a:lnTo>
                <a:lnTo>
                  <a:pt x="13855" y="1122218"/>
                </a:lnTo>
                <a:lnTo>
                  <a:pt x="609600" y="1122218"/>
                </a:lnTo>
                <a:lnTo>
                  <a:pt x="360219" y="581891"/>
                </a:lnTo>
                <a:lnTo>
                  <a:pt x="623455" y="13854"/>
                </a:lnTo>
                <a:lnTo>
                  <a:pt x="0" y="0"/>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7543864" y="5375767"/>
            <a:ext cx="1532792" cy="830997"/>
          </a:xfrm>
          <a:prstGeom prst="rect">
            <a:avLst/>
          </a:prstGeom>
          <a:noFill/>
        </p:spPr>
        <p:txBody>
          <a:bodyPr wrap="none" rtlCol="0">
            <a:spAutoFit/>
          </a:bodyPr>
          <a:lstStyle/>
          <a:p>
            <a:pPr algn="ctr">
              <a:lnSpc>
                <a:spcPct val="80000"/>
              </a:lnSpc>
            </a:pPr>
            <a:r>
              <a:rPr lang="en-US" sz="2000" dirty="0"/>
              <a:t>Focusing &amp; </a:t>
            </a:r>
          </a:p>
          <a:p>
            <a:pPr algn="ctr">
              <a:lnSpc>
                <a:spcPct val="80000"/>
              </a:lnSpc>
            </a:pPr>
            <a:r>
              <a:rPr lang="en-US" sz="2000" dirty="0"/>
              <a:t>Defocusing </a:t>
            </a:r>
          </a:p>
          <a:p>
            <a:pPr algn="ctr">
              <a:lnSpc>
                <a:spcPct val="80000"/>
              </a:lnSpc>
            </a:pPr>
            <a:r>
              <a:rPr lang="en-US" sz="2000" dirty="0"/>
              <a:t>Quadrupoles</a:t>
            </a:r>
          </a:p>
        </p:txBody>
      </p:sp>
      <p:cxnSp>
        <p:nvCxnSpPr>
          <p:cNvPr id="17" name="Straight Arrow Connector 16"/>
          <p:cNvCxnSpPr/>
          <p:nvPr/>
        </p:nvCxnSpPr>
        <p:spPr>
          <a:xfrm flipH="1" flipV="1">
            <a:off x="7321707" y="5607965"/>
            <a:ext cx="304282" cy="1042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7467710" y="5150918"/>
            <a:ext cx="208075" cy="2342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2145787">
            <a:off x="6900761" y="2408695"/>
            <a:ext cx="2289419" cy="399319"/>
          </a:xfrm>
          <a:prstGeom prst="rect">
            <a:avLst/>
          </a:prstGeom>
          <a:noFill/>
        </p:spPr>
        <p:txBody>
          <a:bodyPr wrap="square" rtlCol="0">
            <a:spAutoFit/>
          </a:bodyPr>
          <a:lstStyle/>
          <a:p>
            <a:r>
              <a:rPr lang="en-US" sz="2000" dirty="0"/>
              <a:t>Beam Injection Line</a:t>
            </a:r>
          </a:p>
        </p:txBody>
      </p:sp>
      <p:sp>
        <p:nvSpPr>
          <p:cNvPr id="71" name="TextBox 70"/>
          <p:cNvSpPr txBox="1"/>
          <p:nvPr/>
        </p:nvSpPr>
        <p:spPr>
          <a:xfrm>
            <a:off x="206315" y="5113375"/>
            <a:ext cx="1727076" cy="707886"/>
          </a:xfrm>
          <a:prstGeom prst="rect">
            <a:avLst/>
          </a:prstGeom>
          <a:noFill/>
        </p:spPr>
        <p:txBody>
          <a:bodyPr wrap="none" rtlCol="0">
            <a:spAutoFit/>
          </a:bodyPr>
          <a:lstStyle/>
          <a:p>
            <a:pPr algn="ctr"/>
            <a:r>
              <a:rPr lang="en-US" sz="2000" dirty="0"/>
              <a:t>Beam </a:t>
            </a:r>
          </a:p>
          <a:p>
            <a:pPr algn="ctr"/>
            <a:r>
              <a:rPr lang="en-US" sz="2000" dirty="0"/>
              <a:t>Extraction Line</a:t>
            </a:r>
          </a:p>
        </p:txBody>
      </p:sp>
      <p:sp>
        <p:nvSpPr>
          <p:cNvPr id="84" name="TextBox 83"/>
          <p:cNvSpPr txBox="1"/>
          <p:nvPr/>
        </p:nvSpPr>
        <p:spPr>
          <a:xfrm>
            <a:off x="74057" y="2973613"/>
            <a:ext cx="1311578" cy="707886"/>
          </a:xfrm>
          <a:prstGeom prst="rect">
            <a:avLst/>
          </a:prstGeom>
          <a:noFill/>
        </p:spPr>
        <p:txBody>
          <a:bodyPr wrap="none" rtlCol="0">
            <a:spAutoFit/>
          </a:bodyPr>
          <a:lstStyle/>
          <a:p>
            <a:pPr algn="ctr"/>
            <a:r>
              <a:rPr lang="en-US" sz="2000" dirty="0"/>
              <a:t>Vacuum </a:t>
            </a:r>
          </a:p>
          <a:p>
            <a:pPr algn="ctr"/>
            <a:r>
              <a:rPr lang="en-US" sz="2000" dirty="0"/>
              <a:t>Beam-pipe</a:t>
            </a:r>
          </a:p>
        </p:txBody>
      </p:sp>
      <p:cxnSp>
        <p:nvCxnSpPr>
          <p:cNvPr id="85" name="Straight Arrow Connector 84"/>
          <p:cNvCxnSpPr/>
          <p:nvPr/>
        </p:nvCxnSpPr>
        <p:spPr>
          <a:xfrm>
            <a:off x="1225578" y="3361445"/>
            <a:ext cx="691997" cy="711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rot="5400000">
            <a:off x="4422074" y="2848014"/>
            <a:ext cx="358968" cy="371204"/>
          </a:xfrm>
          <a:custGeom>
            <a:avLst/>
            <a:gdLst>
              <a:gd name="connsiteX0" fmla="*/ 1157056 w 1157056"/>
              <a:gd name="connsiteY0" fmla="*/ 393576 h 393576"/>
              <a:gd name="connsiteX1" fmla="*/ 1151138 w 1157056"/>
              <a:gd name="connsiteY1" fmla="*/ 0 h 393576"/>
              <a:gd name="connsiteX2" fmla="*/ 0 w 1157056"/>
              <a:gd name="connsiteY2" fmla="*/ 2959 h 393576"/>
              <a:gd name="connsiteX0" fmla="*/ 1157056 w 1160373"/>
              <a:gd name="connsiteY0" fmla="*/ 745724 h 745724"/>
              <a:gd name="connsiteX1" fmla="*/ 1160015 w 1160373"/>
              <a:gd name="connsiteY1" fmla="*/ 0 h 745724"/>
              <a:gd name="connsiteX2" fmla="*/ 0 w 1160373"/>
              <a:gd name="connsiteY2" fmla="*/ 355107 h 745724"/>
              <a:gd name="connsiteX0" fmla="*/ 911440 w 914757"/>
              <a:gd name="connsiteY0" fmla="*/ 748683 h 748683"/>
              <a:gd name="connsiteX1" fmla="*/ 914399 w 914757"/>
              <a:gd name="connsiteY1" fmla="*/ 2959 h 748683"/>
              <a:gd name="connsiteX2" fmla="*/ 0 w 914757"/>
              <a:gd name="connsiteY2" fmla="*/ 0 h 748683"/>
            </a:gdLst>
            <a:ahLst/>
            <a:cxnLst>
              <a:cxn ang="0">
                <a:pos x="connsiteX0" y="connsiteY0"/>
              </a:cxn>
              <a:cxn ang="0">
                <a:pos x="connsiteX1" y="connsiteY1"/>
              </a:cxn>
              <a:cxn ang="0">
                <a:pos x="connsiteX2" y="connsiteY2"/>
              </a:cxn>
            </a:cxnLst>
            <a:rect l="l" t="t" r="r" b="b"/>
            <a:pathLst>
              <a:path w="914757" h="748683">
                <a:moveTo>
                  <a:pt x="911440" y="748683"/>
                </a:moveTo>
                <a:cubicBezTo>
                  <a:pt x="909467" y="617491"/>
                  <a:pt x="916372" y="134151"/>
                  <a:pt x="914399" y="2959"/>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a:off x="1880247" y="2008533"/>
            <a:ext cx="5509036" cy="3987852"/>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p:nvSpPr>
        <p:spPr>
          <a:xfrm>
            <a:off x="1614390" y="1704459"/>
            <a:ext cx="6151356" cy="4524385"/>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p:nvSpPr>
        <p:spPr>
          <a:xfrm>
            <a:off x="2178493" y="2290005"/>
            <a:ext cx="4893685" cy="3483576"/>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p:nvSpPr>
        <p:spPr>
          <a:xfrm>
            <a:off x="1743075" y="1786313"/>
            <a:ext cx="5846189" cy="4341250"/>
          </a:xfrm>
          <a:custGeom>
            <a:avLst/>
            <a:gdLst>
              <a:gd name="connsiteX0" fmla="*/ 0 w 5846189"/>
              <a:gd name="connsiteY0" fmla="*/ 2134016 h 4268031"/>
              <a:gd name="connsiteX1" fmla="*/ 1067008 w 5846189"/>
              <a:gd name="connsiteY1" fmla="*/ 1 h 4268031"/>
              <a:gd name="connsiteX2" fmla="*/ 4779181 w 5846189"/>
              <a:gd name="connsiteY2" fmla="*/ 1 h 4268031"/>
              <a:gd name="connsiteX3" fmla="*/ 5846189 w 5846189"/>
              <a:gd name="connsiteY3" fmla="*/ 2134016 h 4268031"/>
              <a:gd name="connsiteX4" fmla="*/ 4779181 w 5846189"/>
              <a:gd name="connsiteY4" fmla="*/ 4268030 h 4268031"/>
              <a:gd name="connsiteX5" fmla="*/ 1067008 w 5846189"/>
              <a:gd name="connsiteY5" fmla="*/ 4268030 h 4268031"/>
              <a:gd name="connsiteX6" fmla="*/ 0 w 5846189"/>
              <a:gd name="connsiteY6" fmla="*/ 2134016 h 4268031"/>
              <a:gd name="connsiteX0" fmla="*/ 0 w 5846189"/>
              <a:gd name="connsiteY0" fmla="*/ 2152702 h 4286716"/>
              <a:gd name="connsiteX1" fmla="*/ 1067008 w 5846189"/>
              <a:gd name="connsiteY1" fmla="*/ 18687 h 4286716"/>
              <a:gd name="connsiteX2" fmla="*/ 3694339 w 5846189"/>
              <a:gd name="connsiteY2" fmla="*/ 0 h 4286716"/>
              <a:gd name="connsiteX3" fmla="*/ 4779181 w 5846189"/>
              <a:gd name="connsiteY3" fmla="*/ 18687 h 4286716"/>
              <a:gd name="connsiteX4" fmla="*/ 5846189 w 5846189"/>
              <a:gd name="connsiteY4" fmla="*/ 2152702 h 4286716"/>
              <a:gd name="connsiteX5" fmla="*/ 4779181 w 5846189"/>
              <a:gd name="connsiteY5" fmla="*/ 4286716 h 4286716"/>
              <a:gd name="connsiteX6" fmla="*/ 1067008 w 5846189"/>
              <a:gd name="connsiteY6" fmla="*/ 4286716 h 4286716"/>
              <a:gd name="connsiteX7" fmla="*/ 0 w 5846189"/>
              <a:gd name="connsiteY7" fmla="*/ 2152702 h 4286716"/>
              <a:gd name="connsiteX0" fmla="*/ 0 w 5846189"/>
              <a:gd name="connsiteY0" fmla="*/ 2152702 h 4286716"/>
              <a:gd name="connsiteX1" fmla="*/ 1067008 w 5846189"/>
              <a:gd name="connsiteY1" fmla="*/ 18687 h 4286716"/>
              <a:gd name="connsiteX2" fmla="*/ 3694339 w 5846189"/>
              <a:gd name="connsiteY2" fmla="*/ 0 h 4286716"/>
              <a:gd name="connsiteX3" fmla="*/ 4779181 w 5846189"/>
              <a:gd name="connsiteY3" fmla="*/ 18687 h 4286716"/>
              <a:gd name="connsiteX4" fmla="*/ 5846189 w 5846189"/>
              <a:gd name="connsiteY4" fmla="*/ 2152702 h 4286716"/>
              <a:gd name="connsiteX5" fmla="*/ 4779181 w 5846189"/>
              <a:gd name="connsiteY5" fmla="*/ 4286716 h 4286716"/>
              <a:gd name="connsiteX6" fmla="*/ 1067008 w 5846189"/>
              <a:gd name="connsiteY6" fmla="*/ 4286716 h 4286716"/>
              <a:gd name="connsiteX7" fmla="*/ 0 w 5846189"/>
              <a:gd name="connsiteY7" fmla="*/ 2152702 h 4286716"/>
              <a:gd name="connsiteX0" fmla="*/ 0 w 5846189"/>
              <a:gd name="connsiteY0" fmla="*/ 2152702 h 4286716"/>
              <a:gd name="connsiteX1" fmla="*/ 609600 w 5846189"/>
              <a:gd name="connsiteY1" fmla="*/ 1100818 h 4286716"/>
              <a:gd name="connsiteX2" fmla="*/ 1067008 w 5846189"/>
              <a:gd name="connsiteY2" fmla="*/ 18687 h 4286716"/>
              <a:gd name="connsiteX3" fmla="*/ 3694339 w 5846189"/>
              <a:gd name="connsiteY3" fmla="*/ 0 h 4286716"/>
              <a:gd name="connsiteX4" fmla="*/ 4779181 w 5846189"/>
              <a:gd name="connsiteY4" fmla="*/ 18687 h 4286716"/>
              <a:gd name="connsiteX5" fmla="*/ 5846189 w 5846189"/>
              <a:gd name="connsiteY5" fmla="*/ 2152702 h 4286716"/>
              <a:gd name="connsiteX6" fmla="*/ 4779181 w 5846189"/>
              <a:gd name="connsiteY6" fmla="*/ 4286716 h 4286716"/>
              <a:gd name="connsiteX7" fmla="*/ 1067008 w 5846189"/>
              <a:gd name="connsiteY7" fmla="*/ 4286716 h 4286716"/>
              <a:gd name="connsiteX8" fmla="*/ 0 w 5846189"/>
              <a:gd name="connsiteY8" fmla="*/ 2152702 h 4286716"/>
              <a:gd name="connsiteX0" fmla="*/ 0 w 5846189"/>
              <a:gd name="connsiteY0" fmla="*/ 2152702 h 4286716"/>
              <a:gd name="connsiteX1" fmla="*/ 609600 w 5846189"/>
              <a:gd name="connsiteY1" fmla="*/ 1100818 h 4286716"/>
              <a:gd name="connsiteX2" fmla="*/ 1067008 w 5846189"/>
              <a:gd name="connsiteY2" fmla="*/ 18687 h 4286716"/>
              <a:gd name="connsiteX3" fmla="*/ 3694339 w 5846189"/>
              <a:gd name="connsiteY3" fmla="*/ 0 h 4286716"/>
              <a:gd name="connsiteX4" fmla="*/ 4779181 w 5846189"/>
              <a:gd name="connsiteY4" fmla="*/ 18687 h 4286716"/>
              <a:gd name="connsiteX5" fmla="*/ 5846189 w 5846189"/>
              <a:gd name="connsiteY5" fmla="*/ 2152702 h 4286716"/>
              <a:gd name="connsiteX6" fmla="*/ 4779181 w 5846189"/>
              <a:gd name="connsiteY6" fmla="*/ 4286716 h 4286716"/>
              <a:gd name="connsiteX7" fmla="*/ 1067008 w 5846189"/>
              <a:gd name="connsiteY7" fmla="*/ 4286716 h 4286716"/>
              <a:gd name="connsiteX8" fmla="*/ 561975 w 5846189"/>
              <a:gd name="connsiteY8" fmla="*/ 3110593 h 4286716"/>
              <a:gd name="connsiteX9" fmla="*/ 0 w 5846189"/>
              <a:gd name="connsiteY9" fmla="*/ 2152702 h 4286716"/>
              <a:gd name="connsiteX0" fmla="*/ 0 w 5846189"/>
              <a:gd name="connsiteY0" fmla="*/ 2152702 h 4286716"/>
              <a:gd name="connsiteX1" fmla="*/ 609600 w 5846189"/>
              <a:gd name="connsiteY1" fmla="*/ 1100818 h 4286716"/>
              <a:gd name="connsiteX2" fmla="*/ 1067008 w 5846189"/>
              <a:gd name="connsiteY2" fmla="*/ 18687 h 4286716"/>
              <a:gd name="connsiteX3" fmla="*/ 3694339 w 5846189"/>
              <a:gd name="connsiteY3" fmla="*/ 0 h 4286716"/>
              <a:gd name="connsiteX4" fmla="*/ 4779181 w 5846189"/>
              <a:gd name="connsiteY4" fmla="*/ 18687 h 4286716"/>
              <a:gd name="connsiteX5" fmla="*/ 5846189 w 5846189"/>
              <a:gd name="connsiteY5" fmla="*/ 2152702 h 4286716"/>
              <a:gd name="connsiteX6" fmla="*/ 5257800 w 5846189"/>
              <a:gd name="connsiteY6" fmla="*/ 3329668 h 4286716"/>
              <a:gd name="connsiteX7" fmla="*/ 4779181 w 5846189"/>
              <a:gd name="connsiteY7" fmla="*/ 4286716 h 4286716"/>
              <a:gd name="connsiteX8" fmla="*/ 1067008 w 5846189"/>
              <a:gd name="connsiteY8" fmla="*/ 4286716 h 4286716"/>
              <a:gd name="connsiteX9" fmla="*/ 561975 w 5846189"/>
              <a:gd name="connsiteY9" fmla="*/ 3110593 h 4286716"/>
              <a:gd name="connsiteX10" fmla="*/ 0 w 5846189"/>
              <a:gd name="connsiteY10" fmla="*/ 2152702 h 4286716"/>
              <a:gd name="connsiteX0" fmla="*/ 0 w 5846189"/>
              <a:gd name="connsiteY0" fmla="*/ 2152702 h 4286716"/>
              <a:gd name="connsiteX1" fmla="*/ 609600 w 5846189"/>
              <a:gd name="connsiteY1" fmla="*/ 1100818 h 4286716"/>
              <a:gd name="connsiteX2" fmla="*/ 1067008 w 5846189"/>
              <a:gd name="connsiteY2" fmla="*/ 18687 h 4286716"/>
              <a:gd name="connsiteX3" fmla="*/ 3694339 w 5846189"/>
              <a:gd name="connsiteY3" fmla="*/ 0 h 4286716"/>
              <a:gd name="connsiteX4" fmla="*/ 4779181 w 5846189"/>
              <a:gd name="connsiteY4" fmla="*/ 18687 h 4286716"/>
              <a:gd name="connsiteX5" fmla="*/ 5846189 w 5846189"/>
              <a:gd name="connsiteY5" fmla="*/ 2152702 h 4286716"/>
              <a:gd name="connsiteX6" fmla="*/ 5172075 w 5846189"/>
              <a:gd name="connsiteY6" fmla="*/ 3272518 h 4286716"/>
              <a:gd name="connsiteX7" fmla="*/ 4779181 w 5846189"/>
              <a:gd name="connsiteY7" fmla="*/ 4286716 h 4286716"/>
              <a:gd name="connsiteX8" fmla="*/ 1067008 w 5846189"/>
              <a:gd name="connsiteY8" fmla="*/ 4286716 h 4286716"/>
              <a:gd name="connsiteX9" fmla="*/ 561975 w 5846189"/>
              <a:gd name="connsiteY9" fmla="*/ 3110593 h 4286716"/>
              <a:gd name="connsiteX10" fmla="*/ 0 w 5846189"/>
              <a:gd name="connsiteY10" fmla="*/ 2152702 h 4286716"/>
              <a:gd name="connsiteX0" fmla="*/ 0 w 5846189"/>
              <a:gd name="connsiteY0" fmla="*/ 2152702 h 4286716"/>
              <a:gd name="connsiteX1" fmla="*/ 609600 w 5846189"/>
              <a:gd name="connsiteY1" fmla="*/ 1100818 h 4286716"/>
              <a:gd name="connsiteX2" fmla="*/ 1067008 w 5846189"/>
              <a:gd name="connsiteY2" fmla="*/ 18687 h 4286716"/>
              <a:gd name="connsiteX3" fmla="*/ 3694339 w 5846189"/>
              <a:gd name="connsiteY3" fmla="*/ 0 h 4286716"/>
              <a:gd name="connsiteX4" fmla="*/ 4779181 w 5846189"/>
              <a:gd name="connsiteY4" fmla="*/ 18687 h 4286716"/>
              <a:gd name="connsiteX5" fmla="*/ 5191125 w 5846189"/>
              <a:gd name="connsiteY5" fmla="*/ 1024618 h 4286716"/>
              <a:gd name="connsiteX6" fmla="*/ 5846189 w 5846189"/>
              <a:gd name="connsiteY6" fmla="*/ 2152702 h 4286716"/>
              <a:gd name="connsiteX7" fmla="*/ 5172075 w 5846189"/>
              <a:gd name="connsiteY7" fmla="*/ 3272518 h 4286716"/>
              <a:gd name="connsiteX8" fmla="*/ 4779181 w 5846189"/>
              <a:gd name="connsiteY8" fmla="*/ 4286716 h 4286716"/>
              <a:gd name="connsiteX9" fmla="*/ 1067008 w 5846189"/>
              <a:gd name="connsiteY9" fmla="*/ 4286716 h 4286716"/>
              <a:gd name="connsiteX10" fmla="*/ 561975 w 5846189"/>
              <a:gd name="connsiteY10" fmla="*/ 3110593 h 4286716"/>
              <a:gd name="connsiteX11" fmla="*/ 0 w 5846189"/>
              <a:gd name="connsiteY11" fmla="*/ 2152702 h 4286716"/>
              <a:gd name="connsiteX0" fmla="*/ 0 w 5846189"/>
              <a:gd name="connsiteY0" fmla="*/ 2264562 h 4398576"/>
              <a:gd name="connsiteX1" fmla="*/ 609600 w 5846189"/>
              <a:gd name="connsiteY1" fmla="*/ 1212678 h 4398576"/>
              <a:gd name="connsiteX2" fmla="*/ 1067008 w 5846189"/>
              <a:gd name="connsiteY2" fmla="*/ 130547 h 4398576"/>
              <a:gd name="connsiteX3" fmla="*/ 4779181 w 5846189"/>
              <a:gd name="connsiteY3" fmla="*/ 130547 h 4398576"/>
              <a:gd name="connsiteX4" fmla="*/ 5191125 w 5846189"/>
              <a:gd name="connsiteY4" fmla="*/ 1136478 h 4398576"/>
              <a:gd name="connsiteX5" fmla="*/ 5846189 w 5846189"/>
              <a:gd name="connsiteY5" fmla="*/ 2264562 h 4398576"/>
              <a:gd name="connsiteX6" fmla="*/ 5172075 w 5846189"/>
              <a:gd name="connsiteY6" fmla="*/ 3384378 h 4398576"/>
              <a:gd name="connsiteX7" fmla="*/ 4779181 w 5846189"/>
              <a:gd name="connsiteY7" fmla="*/ 4398576 h 4398576"/>
              <a:gd name="connsiteX8" fmla="*/ 1067008 w 5846189"/>
              <a:gd name="connsiteY8" fmla="*/ 4398576 h 4398576"/>
              <a:gd name="connsiteX9" fmla="*/ 561975 w 5846189"/>
              <a:gd name="connsiteY9" fmla="*/ 3222453 h 4398576"/>
              <a:gd name="connsiteX10" fmla="*/ 0 w 5846189"/>
              <a:gd name="connsiteY10" fmla="*/ 2264562 h 4398576"/>
              <a:gd name="connsiteX0" fmla="*/ 0 w 5846189"/>
              <a:gd name="connsiteY0" fmla="*/ 2268679 h 4402693"/>
              <a:gd name="connsiteX1" fmla="*/ 609600 w 5846189"/>
              <a:gd name="connsiteY1" fmla="*/ 1216795 h 4402693"/>
              <a:gd name="connsiteX2" fmla="*/ 1067008 w 5846189"/>
              <a:gd name="connsiteY2" fmla="*/ 134664 h 4402693"/>
              <a:gd name="connsiteX3" fmla="*/ 2943225 w 5846189"/>
              <a:gd name="connsiteY3" fmla="*/ 16645 h 4402693"/>
              <a:gd name="connsiteX4" fmla="*/ 4779181 w 5846189"/>
              <a:gd name="connsiteY4" fmla="*/ 134664 h 4402693"/>
              <a:gd name="connsiteX5" fmla="*/ 5191125 w 5846189"/>
              <a:gd name="connsiteY5" fmla="*/ 1140595 h 4402693"/>
              <a:gd name="connsiteX6" fmla="*/ 5846189 w 5846189"/>
              <a:gd name="connsiteY6" fmla="*/ 2268679 h 4402693"/>
              <a:gd name="connsiteX7" fmla="*/ 5172075 w 5846189"/>
              <a:gd name="connsiteY7" fmla="*/ 3388495 h 4402693"/>
              <a:gd name="connsiteX8" fmla="*/ 4779181 w 5846189"/>
              <a:gd name="connsiteY8" fmla="*/ 4402693 h 4402693"/>
              <a:gd name="connsiteX9" fmla="*/ 1067008 w 5846189"/>
              <a:gd name="connsiteY9" fmla="*/ 4402693 h 4402693"/>
              <a:gd name="connsiteX10" fmla="*/ 561975 w 5846189"/>
              <a:gd name="connsiteY10" fmla="*/ 3226570 h 4402693"/>
              <a:gd name="connsiteX11" fmla="*/ 0 w 5846189"/>
              <a:gd name="connsiteY11" fmla="*/ 2268679 h 4402693"/>
              <a:gd name="connsiteX0" fmla="*/ 0 w 5846189"/>
              <a:gd name="connsiteY0" fmla="*/ 2212804 h 4346818"/>
              <a:gd name="connsiteX1" fmla="*/ 609600 w 5846189"/>
              <a:gd name="connsiteY1" fmla="*/ 1160920 h 4346818"/>
              <a:gd name="connsiteX2" fmla="*/ 1067008 w 5846189"/>
              <a:gd name="connsiteY2" fmla="*/ 78789 h 4346818"/>
              <a:gd name="connsiteX3" fmla="*/ 2828925 w 5846189"/>
              <a:gd name="connsiteY3" fmla="*/ 122695 h 4346818"/>
              <a:gd name="connsiteX4" fmla="*/ 4779181 w 5846189"/>
              <a:gd name="connsiteY4" fmla="*/ 78789 h 4346818"/>
              <a:gd name="connsiteX5" fmla="*/ 5191125 w 5846189"/>
              <a:gd name="connsiteY5" fmla="*/ 1084720 h 4346818"/>
              <a:gd name="connsiteX6" fmla="*/ 5846189 w 5846189"/>
              <a:gd name="connsiteY6" fmla="*/ 2212804 h 4346818"/>
              <a:gd name="connsiteX7" fmla="*/ 5172075 w 5846189"/>
              <a:gd name="connsiteY7" fmla="*/ 3332620 h 4346818"/>
              <a:gd name="connsiteX8" fmla="*/ 4779181 w 5846189"/>
              <a:gd name="connsiteY8" fmla="*/ 4346818 h 4346818"/>
              <a:gd name="connsiteX9" fmla="*/ 1067008 w 5846189"/>
              <a:gd name="connsiteY9" fmla="*/ 4346818 h 4346818"/>
              <a:gd name="connsiteX10" fmla="*/ 561975 w 5846189"/>
              <a:gd name="connsiteY10" fmla="*/ 3170695 h 4346818"/>
              <a:gd name="connsiteX11" fmla="*/ 0 w 5846189"/>
              <a:gd name="connsiteY11" fmla="*/ 2212804 h 4346818"/>
              <a:gd name="connsiteX0" fmla="*/ 0 w 5846189"/>
              <a:gd name="connsiteY0" fmla="*/ 2212804 h 4346818"/>
              <a:gd name="connsiteX1" fmla="*/ 609600 w 5846189"/>
              <a:gd name="connsiteY1" fmla="*/ 1160920 h 4346818"/>
              <a:gd name="connsiteX2" fmla="*/ 1067008 w 5846189"/>
              <a:gd name="connsiteY2" fmla="*/ 78789 h 4346818"/>
              <a:gd name="connsiteX3" fmla="*/ 2828925 w 5846189"/>
              <a:gd name="connsiteY3" fmla="*/ 122695 h 4346818"/>
              <a:gd name="connsiteX4" fmla="*/ 4779181 w 5846189"/>
              <a:gd name="connsiteY4" fmla="*/ 78789 h 4346818"/>
              <a:gd name="connsiteX5" fmla="*/ 5191125 w 5846189"/>
              <a:gd name="connsiteY5" fmla="*/ 1084720 h 4346818"/>
              <a:gd name="connsiteX6" fmla="*/ 5846189 w 5846189"/>
              <a:gd name="connsiteY6" fmla="*/ 2212804 h 4346818"/>
              <a:gd name="connsiteX7" fmla="*/ 5172075 w 5846189"/>
              <a:gd name="connsiteY7" fmla="*/ 3332620 h 4346818"/>
              <a:gd name="connsiteX8" fmla="*/ 4779181 w 5846189"/>
              <a:gd name="connsiteY8" fmla="*/ 4346818 h 4346818"/>
              <a:gd name="connsiteX9" fmla="*/ 2847975 w 5846189"/>
              <a:gd name="connsiteY9" fmla="*/ 4294645 h 4346818"/>
              <a:gd name="connsiteX10" fmla="*/ 1067008 w 5846189"/>
              <a:gd name="connsiteY10" fmla="*/ 4346818 h 4346818"/>
              <a:gd name="connsiteX11" fmla="*/ 561975 w 5846189"/>
              <a:gd name="connsiteY11" fmla="*/ 3170695 h 4346818"/>
              <a:gd name="connsiteX12" fmla="*/ 0 w 5846189"/>
              <a:gd name="connsiteY12" fmla="*/ 2212804 h 4346818"/>
              <a:gd name="connsiteX0" fmla="*/ 0 w 5846189"/>
              <a:gd name="connsiteY0" fmla="*/ 2207236 h 4341250"/>
              <a:gd name="connsiteX1" fmla="*/ 609600 w 5846189"/>
              <a:gd name="connsiteY1" fmla="*/ 1155352 h 4341250"/>
              <a:gd name="connsiteX2" fmla="*/ 1067008 w 5846189"/>
              <a:gd name="connsiteY2" fmla="*/ 73221 h 4341250"/>
              <a:gd name="connsiteX3" fmla="*/ 2828925 w 5846189"/>
              <a:gd name="connsiteY3" fmla="*/ 117127 h 4341250"/>
              <a:gd name="connsiteX4" fmla="*/ 4779181 w 5846189"/>
              <a:gd name="connsiteY4" fmla="*/ 73221 h 4341250"/>
              <a:gd name="connsiteX5" fmla="*/ 5191125 w 5846189"/>
              <a:gd name="connsiteY5" fmla="*/ 1079152 h 4341250"/>
              <a:gd name="connsiteX6" fmla="*/ 5846189 w 5846189"/>
              <a:gd name="connsiteY6" fmla="*/ 2207236 h 4341250"/>
              <a:gd name="connsiteX7" fmla="*/ 5172075 w 5846189"/>
              <a:gd name="connsiteY7" fmla="*/ 3327052 h 4341250"/>
              <a:gd name="connsiteX8" fmla="*/ 4779181 w 5846189"/>
              <a:gd name="connsiteY8" fmla="*/ 4341250 h 4341250"/>
              <a:gd name="connsiteX9" fmla="*/ 2847975 w 5846189"/>
              <a:gd name="connsiteY9" fmla="*/ 4289077 h 4341250"/>
              <a:gd name="connsiteX10" fmla="*/ 1067008 w 5846189"/>
              <a:gd name="connsiteY10" fmla="*/ 4341250 h 4341250"/>
              <a:gd name="connsiteX11" fmla="*/ 561975 w 5846189"/>
              <a:gd name="connsiteY11" fmla="*/ 3165127 h 4341250"/>
              <a:gd name="connsiteX12" fmla="*/ 0 w 5846189"/>
              <a:gd name="connsiteY12" fmla="*/ 2207236 h 434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6189" h="4341250">
                <a:moveTo>
                  <a:pt x="0" y="2207236"/>
                </a:moveTo>
                <a:cubicBezTo>
                  <a:pt x="184150" y="1837558"/>
                  <a:pt x="425450" y="1525030"/>
                  <a:pt x="609600" y="1155352"/>
                </a:cubicBezTo>
                <a:lnTo>
                  <a:pt x="1067008" y="73221"/>
                </a:lnTo>
                <a:cubicBezTo>
                  <a:pt x="1484521" y="6546"/>
                  <a:pt x="2210230" y="117127"/>
                  <a:pt x="2828925" y="117127"/>
                </a:cubicBezTo>
                <a:cubicBezTo>
                  <a:pt x="3447620" y="117127"/>
                  <a:pt x="4404531" y="-114104"/>
                  <a:pt x="4779181" y="73221"/>
                </a:cubicBezTo>
                <a:cubicBezTo>
                  <a:pt x="4948246" y="399006"/>
                  <a:pt x="5022060" y="753367"/>
                  <a:pt x="5191125" y="1079152"/>
                </a:cubicBezTo>
                <a:lnTo>
                  <a:pt x="5846189" y="2207236"/>
                </a:lnTo>
                <a:lnTo>
                  <a:pt x="5172075" y="3327052"/>
                </a:lnTo>
                <a:lnTo>
                  <a:pt x="4779181" y="4341250"/>
                </a:lnTo>
                <a:cubicBezTo>
                  <a:pt x="4129096" y="4339734"/>
                  <a:pt x="3498060" y="4290593"/>
                  <a:pt x="2847975" y="4289077"/>
                </a:cubicBezTo>
                <a:lnTo>
                  <a:pt x="1067008" y="4341250"/>
                </a:lnTo>
                <a:cubicBezTo>
                  <a:pt x="876439" y="3952384"/>
                  <a:pt x="752544" y="3553993"/>
                  <a:pt x="561975" y="3165127"/>
                </a:cubicBezTo>
                <a:lnTo>
                  <a:pt x="0" y="2207236"/>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p:nvSpPr>
        <p:spPr>
          <a:xfrm>
            <a:off x="2028824" y="2065355"/>
            <a:ext cx="5200651" cy="3876686"/>
          </a:xfrm>
          <a:custGeom>
            <a:avLst/>
            <a:gdLst>
              <a:gd name="connsiteX0" fmla="*/ 0 w 5200651"/>
              <a:gd name="connsiteY0" fmla="*/ 1881982 h 3763964"/>
              <a:gd name="connsiteX1" fmla="*/ 940991 w 5200651"/>
              <a:gd name="connsiteY1" fmla="*/ 1 h 3763964"/>
              <a:gd name="connsiteX2" fmla="*/ 4259660 w 5200651"/>
              <a:gd name="connsiteY2" fmla="*/ 1 h 3763964"/>
              <a:gd name="connsiteX3" fmla="*/ 5200651 w 5200651"/>
              <a:gd name="connsiteY3" fmla="*/ 1881982 h 3763964"/>
              <a:gd name="connsiteX4" fmla="*/ 4259660 w 5200651"/>
              <a:gd name="connsiteY4" fmla="*/ 3763963 h 3763964"/>
              <a:gd name="connsiteX5" fmla="*/ 940991 w 5200651"/>
              <a:gd name="connsiteY5" fmla="*/ 3763963 h 3763964"/>
              <a:gd name="connsiteX6" fmla="*/ 0 w 5200651"/>
              <a:gd name="connsiteY6" fmla="*/ 1881982 h 3763964"/>
              <a:gd name="connsiteX0" fmla="*/ 0 w 5200651"/>
              <a:gd name="connsiteY0" fmla="*/ 1881981 h 3831512"/>
              <a:gd name="connsiteX1" fmla="*/ 940991 w 5200651"/>
              <a:gd name="connsiteY1" fmla="*/ 0 h 3831512"/>
              <a:gd name="connsiteX2" fmla="*/ 4259660 w 5200651"/>
              <a:gd name="connsiteY2" fmla="*/ 0 h 3831512"/>
              <a:gd name="connsiteX3" fmla="*/ 5200651 w 5200651"/>
              <a:gd name="connsiteY3" fmla="*/ 1881981 h 3831512"/>
              <a:gd name="connsiteX4" fmla="*/ 4259660 w 5200651"/>
              <a:gd name="connsiteY4" fmla="*/ 3763962 h 3831512"/>
              <a:gd name="connsiteX5" fmla="*/ 2657476 w 5200651"/>
              <a:gd name="connsiteY5" fmla="*/ 3831512 h 3831512"/>
              <a:gd name="connsiteX6" fmla="*/ 940991 w 5200651"/>
              <a:gd name="connsiteY6" fmla="*/ 3763962 h 3831512"/>
              <a:gd name="connsiteX7" fmla="*/ 0 w 5200651"/>
              <a:gd name="connsiteY7" fmla="*/ 1881981 h 3831512"/>
              <a:gd name="connsiteX0" fmla="*/ 0 w 5200651"/>
              <a:gd name="connsiteY0" fmla="*/ 1881981 h 3831512"/>
              <a:gd name="connsiteX1" fmla="*/ 940991 w 5200651"/>
              <a:gd name="connsiteY1" fmla="*/ 0 h 3831512"/>
              <a:gd name="connsiteX2" fmla="*/ 4259660 w 5200651"/>
              <a:gd name="connsiteY2" fmla="*/ 0 h 3831512"/>
              <a:gd name="connsiteX3" fmla="*/ 5200651 w 5200651"/>
              <a:gd name="connsiteY3" fmla="*/ 1881981 h 3831512"/>
              <a:gd name="connsiteX4" fmla="*/ 4259660 w 5200651"/>
              <a:gd name="connsiteY4" fmla="*/ 3763962 h 3831512"/>
              <a:gd name="connsiteX5" fmla="*/ 2657476 w 5200651"/>
              <a:gd name="connsiteY5" fmla="*/ 3831512 h 3831512"/>
              <a:gd name="connsiteX6" fmla="*/ 940991 w 5200651"/>
              <a:gd name="connsiteY6" fmla="*/ 3763962 h 3831512"/>
              <a:gd name="connsiteX7" fmla="*/ 371476 w 5200651"/>
              <a:gd name="connsiteY7" fmla="*/ 2812336 h 3831512"/>
              <a:gd name="connsiteX8" fmla="*/ 0 w 5200651"/>
              <a:gd name="connsiteY8" fmla="*/ 1881981 h 3831512"/>
              <a:gd name="connsiteX0" fmla="*/ 0 w 5200651"/>
              <a:gd name="connsiteY0" fmla="*/ 1881981 h 3831512"/>
              <a:gd name="connsiteX1" fmla="*/ 361951 w 5200651"/>
              <a:gd name="connsiteY1" fmla="*/ 964486 h 3831512"/>
              <a:gd name="connsiteX2" fmla="*/ 940991 w 5200651"/>
              <a:gd name="connsiteY2" fmla="*/ 0 h 3831512"/>
              <a:gd name="connsiteX3" fmla="*/ 4259660 w 5200651"/>
              <a:gd name="connsiteY3" fmla="*/ 0 h 3831512"/>
              <a:gd name="connsiteX4" fmla="*/ 5200651 w 5200651"/>
              <a:gd name="connsiteY4" fmla="*/ 1881981 h 3831512"/>
              <a:gd name="connsiteX5" fmla="*/ 4259660 w 5200651"/>
              <a:gd name="connsiteY5" fmla="*/ 3763962 h 3831512"/>
              <a:gd name="connsiteX6" fmla="*/ 2657476 w 5200651"/>
              <a:gd name="connsiteY6" fmla="*/ 3831512 h 3831512"/>
              <a:gd name="connsiteX7" fmla="*/ 940991 w 5200651"/>
              <a:gd name="connsiteY7" fmla="*/ 3763962 h 3831512"/>
              <a:gd name="connsiteX8" fmla="*/ 371476 w 5200651"/>
              <a:gd name="connsiteY8" fmla="*/ 2812336 h 3831512"/>
              <a:gd name="connsiteX9" fmla="*/ 0 w 5200651"/>
              <a:gd name="connsiteY9" fmla="*/ 1881981 h 3831512"/>
              <a:gd name="connsiteX0" fmla="*/ 0 w 5200651"/>
              <a:gd name="connsiteY0" fmla="*/ 1927155 h 3876686"/>
              <a:gd name="connsiteX1" fmla="*/ 361951 w 5200651"/>
              <a:gd name="connsiteY1" fmla="*/ 1009660 h 3876686"/>
              <a:gd name="connsiteX2" fmla="*/ 940991 w 5200651"/>
              <a:gd name="connsiteY2" fmla="*/ 45174 h 3876686"/>
              <a:gd name="connsiteX3" fmla="*/ 2476501 w 5200651"/>
              <a:gd name="connsiteY3" fmla="*/ 10 h 3876686"/>
              <a:gd name="connsiteX4" fmla="*/ 4259660 w 5200651"/>
              <a:gd name="connsiteY4" fmla="*/ 45174 h 3876686"/>
              <a:gd name="connsiteX5" fmla="*/ 5200651 w 5200651"/>
              <a:gd name="connsiteY5" fmla="*/ 1927155 h 3876686"/>
              <a:gd name="connsiteX6" fmla="*/ 4259660 w 5200651"/>
              <a:gd name="connsiteY6" fmla="*/ 3809136 h 3876686"/>
              <a:gd name="connsiteX7" fmla="*/ 2657476 w 5200651"/>
              <a:gd name="connsiteY7" fmla="*/ 3876686 h 3876686"/>
              <a:gd name="connsiteX8" fmla="*/ 940991 w 5200651"/>
              <a:gd name="connsiteY8" fmla="*/ 3809136 h 3876686"/>
              <a:gd name="connsiteX9" fmla="*/ 371476 w 5200651"/>
              <a:gd name="connsiteY9" fmla="*/ 2857510 h 3876686"/>
              <a:gd name="connsiteX10" fmla="*/ 0 w 5200651"/>
              <a:gd name="connsiteY10" fmla="*/ 1927155 h 3876686"/>
              <a:gd name="connsiteX0" fmla="*/ 0 w 5200651"/>
              <a:gd name="connsiteY0" fmla="*/ 1927155 h 3876686"/>
              <a:gd name="connsiteX1" fmla="*/ 361951 w 5200651"/>
              <a:gd name="connsiteY1" fmla="*/ 1009660 h 3876686"/>
              <a:gd name="connsiteX2" fmla="*/ 940991 w 5200651"/>
              <a:gd name="connsiteY2" fmla="*/ 45174 h 3876686"/>
              <a:gd name="connsiteX3" fmla="*/ 2476501 w 5200651"/>
              <a:gd name="connsiteY3" fmla="*/ 10 h 3876686"/>
              <a:gd name="connsiteX4" fmla="*/ 4259660 w 5200651"/>
              <a:gd name="connsiteY4" fmla="*/ 45174 h 3876686"/>
              <a:gd name="connsiteX5" fmla="*/ 4791076 w 5200651"/>
              <a:gd name="connsiteY5" fmla="*/ 904885 h 3876686"/>
              <a:gd name="connsiteX6" fmla="*/ 5200651 w 5200651"/>
              <a:gd name="connsiteY6" fmla="*/ 1927155 h 3876686"/>
              <a:gd name="connsiteX7" fmla="*/ 4259660 w 5200651"/>
              <a:gd name="connsiteY7" fmla="*/ 3809136 h 3876686"/>
              <a:gd name="connsiteX8" fmla="*/ 2657476 w 5200651"/>
              <a:gd name="connsiteY8" fmla="*/ 3876686 h 3876686"/>
              <a:gd name="connsiteX9" fmla="*/ 940991 w 5200651"/>
              <a:gd name="connsiteY9" fmla="*/ 3809136 h 3876686"/>
              <a:gd name="connsiteX10" fmla="*/ 371476 w 5200651"/>
              <a:gd name="connsiteY10" fmla="*/ 2857510 h 3876686"/>
              <a:gd name="connsiteX11" fmla="*/ 0 w 5200651"/>
              <a:gd name="connsiteY11" fmla="*/ 1927155 h 3876686"/>
              <a:gd name="connsiteX0" fmla="*/ 0 w 5200651"/>
              <a:gd name="connsiteY0" fmla="*/ 1927155 h 3876686"/>
              <a:gd name="connsiteX1" fmla="*/ 361951 w 5200651"/>
              <a:gd name="connsiteY1" fmla="*/ 1009660 h 3876686"/>
              <a:gd name="connsiteX2" fmla="*/ 940991 w 5200651"/>
              <a:gd name="connsiteY2" fmla="*/ 45174 h 3876686"/>
              <a:gd name="connsiteX3" fmla="*/ 2476501 w 5200651"/>
              <a:gd name="connsiteY3" fmla="*/ 10 h 3876686"/>
              <a:gd name="connsiteX4" fmla="*/ 4259660 w 5200651"/>
              <a:gd name="connsiteY4" fmla="*/ 45174 h 3876686"/>
              <a:gd name="connsiteX5" fmla="*/ 4791076 w 5200651"/>
              <a:gd name="connsiteY5" fmla="*/ 904885 h 3876686"/>
              <a:gd name="connsiteX6" fmla="*/ 5200651 w 5200651"/>
              <a:gd name="connsiteY6" fmla="*/ 1927155 h 3876686"/>
              <a:gd name="connsiteX7" fmla="*/ 4800601 w 5200651"/>
              <a:gd name="connsiteY7" fmla="*/ 2962285 h 3876686"/>
              <a:gd name="connsiteX8" fmla="*/ 4259660 w 5200651"/>
              <a:gd name="connsiteY8" fmla="*/ 3809136 h 3876686"/>
              <a:gd name="connsiteX9" fmla="*/ 2657476 w 5200651"/>
              <a:gd name="connsiteY9" fmla="*/ 3876686 h 3876686"/>
              <a:gd name="connsiteX10" fmla="*/ 940991 w 5200651"/>
              <a:gd name="connsiteY10" fmla="*/ 3809136 h 3876686"/>
              <a:gd name="connsiteX11" fmla="*/ 371476 w 5200651"/>
              <a:gd name="connsiteY11" fmla="*/ 2857510 h 3876686"/>
              <a:gd name="connsiteX12" fmla="*/ 0 w 5200651"/>
              <a:gd name="connsiteY12" fmla="*/ 1927155 h 38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0651" h="3876686">
                <a:moveTo>
                  <a:pt x="0" y="1927155"/>
                </a:moveTo>
                <a:cubicBezTo>
                  <a:pt x="146050" y="1630848"/>
                  <a:pt x="215901" y="1305967"/>
                  <a:pt x="361951" y="1009660"/>
                </a:cubicBezTo>
                <a:lnTo>
                  <a:pt x="940991" y="45174"/>
                </a:lnTo>
                <a:cubicBezTo>
                  <a:pt x="1456003" y="45994"/>
                  <a:pt x="1961489" y="-810"/>
                  <a:pt x="2476501" y="10"/>
                </a:cubicBezTo>
                <a:lnTo>
                  <a:pt x="4259660" y="45174"/>
                </a:lnTo>
                <a:cubicBezTo>
                  <a:pt x="4414574" y="338094"/>
                  <a:pt x="4636162" y="611965"/>
                  <a:pt x="4791076" y="904885"/>
                </a:cubicBezTo>
                <a:lnTo>
                  <a:pt x="5200651" y="1927155"/>
                </a:lnTo>
                <a:cubicBezTo>
                  <a:pt x="5041901" y="2246798"/>
                  <a:pt x="4959351" y="2642642"/>
                  <a:pt x="4800601" y="2962285"/>
                </a:cubicBezTo>
                <a:lnTo>
                  <a:pt x="4259660" y="3809136"/>
                </a:lnTo>
                <a:cubicBezTo>
                  <a:pt x="3731949" y="3809428"/>
                  <a:pt x="3185187" y="3876394"/>
                  <a:pt x="2657476" y="3876686"/>
                </a:cubicBezTo>
                <a:lnTo>
                  <a:pt x="940991" y="3809136"/>
                </a:lnTo>
                <a:cubicBezTo>
                  <a:pt x="776553" y="3476052"/>
                  <a:pt x="535914" y="3190594"/>
                  <a:pt x="371476" y="2857510"/>
                </a:cubicBezTo>
                <a:lnTo>
                  <a:pt x="0" y="1927155"/>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5400000">
            <a:off x="1562190" y="3484157"/>
            <a:ext cx="901700" cy="1078949"/>
          </a:xfrm>
          <a:prstGeom prst="trapezoi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rot="1558215">
            <a:off x="2596925" y="5287787"/>
            <a:ext cx="901700" cy="1078949"/>
          </a:xfrm>
          <a:prstGeom prst="trapezoi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rot="19652351">
            <a:off x="5827703" y="5343736"/>
            <a:ext cx="901700" cy="1078949"/>
          </a:xfrm>
          <a:prstGeom prst="trapezoi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rot="12947595">
            <a:off x="5902685" y="1560679"/>
            <a:ext cx="901700" cy="1078949"/>
          </a:xfrm>
          <a:prstGeom prst="trapezoi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6784928">
            <a:off x="6914202" y="3494667"/>
            <a:ext cx="901700" cy="1078949"/>
          </a:xfrm>
          <a:prstGeom prst="trapezoi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rot="15801425">
            <a:off x="6493264" y="2223564"/>
            <a:ext cx="898785" cy="1398174"/>
            <a:chOff x="3030764" y="1005566"/>
            <a:chExt cx="898785" cy="1398174"/>
          </a:xfrm>
          <a:solidFill>
            <a:schemeClr val="accent6">
              <a:lumMod val="75000"/>
            </a:schemeClr>
          </a:solidFill>
        </p:grpSpPr>
        <p:sp>
          <p:nvSpPr>
            <p:cNvPr id="93" name="Oval 92"/>
            <p:cNvSpPr/>
            <p:nvPr/>
          </p:nvSpPr>
          <p:spPr>
            <a:xfrm rot="20001997">
              <a:off x="3030764" y="1236117"/>
              <a:ext cx="180179" cy="116762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rot="20226991">
              <a:off x="3712477" y="1005566"/>
              <a:ext cx="217072" cy="1122218"/>
            </a:xfrm>
            <a:custGeom>
              <a:avLst/>
              <a:gdLst>
                <a:gd name="connsiteX0" fmla="*/ 0 w 623455"/>
                <a:gd name="connsiteY0" fmla="*/ 0 h 1122218"/>
                <a:gd name="connsiteX1" fmla="*/ 304800 w 623455"/>
                <a:gd name="connsiteY1" fmla="*/ 595745 h 1122218"/>
                <a:gd name="connsiteX2" fmla="*/ 13855 w 623455"/>
                <a:gd name="connsiteY2" fmla="*/ 1122218 h 1122218"/>
                <a:gd name="connsiteX3" fmla="*/ 609600 w 623455"/>
                <a:gd name="connsiteY3" fmla="*/ 1122218 h 1122218"/>
                <a:gd name="connsiteX4" fmla="*/ 360219 w 623455"/>
                <a:gd name="connsiteY4" fmla="*/ 581891 h 1122218"/>
                <a:gd name="connsiteX5" fmla="*/ 623455 w 623455"/>
                <a:gd name="connsiteY5" fmla="*/ 13854 h 1122218"/>
                <a:gd name="connsiteX6" fmla="*/ 0 w 623455"/>
                <a:gd name="connsiteY6" fmla="*/ 0 h 1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55" h="1122218">
                  <a:moveTo>
                    <a:pt x="0" y="0"/>
                  </a:moveTo>
                  <a:lnTo>
                    <a:pt x="304800" y="595745"/>
                  </a:lnTo>
                  <a:lnTo>
                    <a:pt x="13855" y="1122218"/>
                  </a:lnTo>
                  <a:lnTo>
                    <a:pt x="609600" y="1122218"/>
                  </a:lnTo>
                  <a:lnTo>
                    <a:pt x="360219" y="581891"/>
                  </a:lnTo>
                  <a:lnTo>
                    <a:pt x="623455" y="13854"/>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3930924" y="5582553"/>
            <a:ext cx="1106975" cy="882008"/>
            <a:chOff x="7230983" y="5275339"/>
            <a:chExt cx="1482476" cy="858180"/>
          </a:xfrm>
        </p:grpSpPr>
        <p:sp>
          <p:nvSpPr>
            <p:cNvPr id="55" name="Rectangle 54"/>
            <p:cNvSpPr/>
            <p:nvPr/>
          </p:nvSpPr>
          <p:spPr>
            <a:xfrm>
              <a:off x="7548863" y="5275339"/>
              <a:ext cx="907149" cy="858180"/>
            </a:xfrm>
            <a:prstGeom prst="rect">
              <a:avLst/>
            </a:prstGeom>
            <a:solidFill>
              <a:srgbClr val="92D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7230983" y="5555869"/>
              <a:ext cx="56462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230983" y="5806743"/>
              <a:ext cx="56462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7487216" y="5585987"/>
              <a:ext cx="114677" cy="193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8148836" y="5551401"/>
              <a:ext cx="56462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148836" y="5802275"/>
              <a:ext cx="56462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8405069" y="5581519"/>
              <a:ext cx="114677" cy="193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7230983" y="5560337"/>
              <a:ext cx="56462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230983" y="5811211"/>
              <a:ext cx="56462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148836" y="5555869"/>
              <a:ext cx="56462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rot="10800902">
            <a:off x="4348276" y="4805435"/>
            <a:ext cx="532919" cy="961757"/>
            <a:chOff x="4014318" y="3384017"/>
            <a:chExt cx="833560" cy="1648705"/>
          </a:xfrm>
        </p:grpSpPr>
        <p:sp>
          <p:nvSpPr>
            <p:cNvPr id="72" name="Oval 71"/>
            <p:cNvSpPr/>
            <p:nvPr/>
          </p:nvSpPr>
          <p:spPr>
            <a:xfrm>
              <a:off x="4014318" y="4146003"/>
              <a:ext cx="833560" cy="886719"/>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4112100" y="4347989"/>
              <a:ext cx="634005" cy="502216"/>
            </a:xfrm>
            <a:custGeom>
              <a:avLst/>
              <a:gdLst>
                <a:gd name="connsiteX0" fmla="*/ 0 w 665018"/>
                <a:gd name="connsiteY0" fmla="*/ 339238 h 618849"/>
                <a:gd name="connsiteX1" fmla="*/ 187037 w 665018"/>
                <a:gd name="connsiteY1" fmla="*/ 6729 h 618849"/>
                <a:gd name="connsiteX2" fmla="*/ 498764 w 665018"/>
                <a:gd name="connsiteY2" fmla="*/ 609402 h 618849"/>
                <a:gd name="connsiteX3" fmla="*/ 665018 w 665018"/>
                <a:gd name="connsiteY3" fmla="*/ 318456 h 618849"/>
                <a:gd name="connsiteX0" fmla="*/ 0 w 665018"/>
                <a:gd name="connsiteY0" fmla="*/ 339238 h 618849"/>
                <a:gd name="connsiteX1" fmla="*/ 187037 w 665018"/>
                <a:gd name="connsiteY1" fmla="*/ 6729 h 618849"/>
                <a:gd name="connsiteX2" fmla="*/ 351959 w 665018"/>
                <a:gd name="connsiteY2" fmla="*/ 335109 h 618849"/>
                <a:gd name="connsiteX3" fmla="*/ 498764 w 665018"/>
                <a:gd name="connsiteY3" fmla="*/ 609402 h 618849"/>
                <a:gd name="connsiteX4" fmla="*/ 665018 w 665018"/>
                <a:gd name="connsiteY4" fmla="*/ 318456 h 618849"/>
                <a:gd name="connsiteX0" fmla="*/ 0 w 665018"/>
                <a:gd name="connsiteY0" fmla="*/ 332510 h 612121"/>
                <a:gd name="connsiteX1" fmla="*/ 187037 w 665018"/>
                <a:gd name="connsiteY1" fmla="*/ 1 h 612121"/>
                <a:gd name="connsiteX2" fmla="*/ 304916 w 665018"/>
                <a:gd name="connsiteY2" fmla="*/ 329324 h 612121"/>
                <a:gd name="connsiteX3" fmla="*/ 498764 w 665018"/>
                <a:gd name="connsiteY3" fmla="*/ 602674 h 612121"/>
                <a:gd name="connsiteX4" fmla="*/ 665018 w 665018"/>
                <a:gd name="connsiteY4" fmla="*/ 311728 h 612121"/>
                <a:gd name="connsiteX0" fmla="*/ 0 w 665018"/>
                <a:gd name="connsiteY0" fmla="*/ 332510 h 612121"/>
                <a:gd name="connsiteX1" fmla="*/ 187037 w 665018"/>
                <a:gd name="connsiteY1" fmla="*/ 1 h 612121"/>
                <a:gd name="connsiteX2" fmla="*/ 304916 w 665018"/>
                <a:gd name="connsiteY2" fmla="*/ 329324 h 612121"/>
                <a:gd name="connsiteX3" fmla="*/ 498764 w 665018"/>
                <a:gd name="connsiteY3" fmla="*/ 602674 h 612121"/>
                <a:gd name="connsiteX4" fmla="*/ 665018 w 665018"/>
                <a:gd name="connsiteY4" fmla="*/ 311728 h 612121"/>
                <a:gd name="connsiteX0" fmla="*/ 0 w 665018"/>
                <a:gd name="connsiteY0" fmla="*/ 332510 h 612121"/>
                <a:gd name="connsiteX1" fmla="*/ 187037 w 665018"/>
                <a:gd name="connsiteY1" fmla="*/ 1 h 612121"/>
                <a:gd name="connsiteX2" fmla="*/ 304916 w 665018"/>
                <a:gd name="connsiteY2" fmla="*/ 329324 h 612121"/>
                <a:gd name="connsiteX3" fmla="*/ 498764 w 665018"/>
                <a:gd name="connsiteY3" fmla="*/ 602674 h 612121"/>
                <a:gd name="connsiteX4" fmla="*/ 665018 w 665018"/>
                <a:gd name="connsiteY4" fmla="*/ 311728 h 612121"/>
                <a:gd name="connsiteX0" fmla="*/ 0 w 665018"/>
                <a:gd name="connsiteY0" fmla="*/ 332510 h 612121"/>
                <a:gd name="connsiteX1" fmla="*/ 187037 w 665018"/>
                <a:gd name="connsiteY1" fmla="*/ 1 h 612121"/>
                <a:gd name="connsiteX2" fmla="*/ 304916 w 665018"/>
                <a:gd name="connsiteY2" fmla="*/ 329324 h 612121"/>
                <a:gd name="connsiteX3" fmla="*/ 498764 w 665018"/>
                <a:gd name="connsiteY3" fmla="*/ 602674 h 612121"/>
                <a:gd name="connsiteX4" fmla="*/ 665018 w 665018"/>
                <a:gd name="connsiteY4" fmla="*/ 311728 h 612121"/>
                <a:gd name="connsiteX0" fmla="*/ 0 w 665018"/>
                <a:gd name="connsiteY0" fmla="*/ 332510 h 572783"/>
                <a:gd name="connsiteX1" fmla="*/ 187037 w 665018"/>
                <a:gd name="connsiteY1" fmla="*/ 1 h 572783"/>
                <a:gd name="connsiteX2" fmla="*/ 304916 w 665018"/>
                <a:gd name="connsiteY2" fmla="*/ 329324 h 572783"/>
                <a:gd name="connsiteX3" fmla="*/ 482452 w 665018"/>
                <a:gd name="connsiteY3" fmla="*/ 561209 h 572783"/>
                <a:gd name="connsiteX4" fmla="*/ 665018 w 665018"/>
                <a:gd name="connsiteY4" fmla="*/ 311728 h 572783"/>
                <a:gd name="connsiteX0" fmla="*/ 0 w 665018"/>
                <a:gd name="connsiteY0" fmla="*/ 332510 h 572783"/>
                <a:gd name="connsiteX1" fmla="*/ 187037 w 665018"/>
                <a:gd name="connsiteY1" fmla="*/ 1 h 572783"/>
                <a:gd name="connsiteX2" fmla="*/ 304916 w 665018"/>
                <a:gd name="connsiteY2" fmla="*/ 329324 h 572783"/>
                <a:gd name="connsiteX3" fmla="*/ 482452 w 665018"/>
                <a:gd name="connsiteY3" fmla="*/ 561209 h 572783"/>
                <a:gd name="connsiteX4" fmla="*/ 665018 w 665018"/>
                <a:gd name="connsiteY4" fmla="*/ 311728 h 572783"/>
                <a:gd name="connsiteX0" fmla="*/ 0 w 665018"/>
                <a:gd name="connsiteY0" fmla="*/ 332510 h 569006"/>
                <a:gd name="connsiteX1" fmla="*/ 187037 w 665018"/>
                <a:gd name="connsiteY1" fmla="*/ 1 h 569006"/>
                <a:gd name="connsiteX2" fmla="*/ 304916 w 665018"/>
                <a:gd name="connsiteY2" fmla="*/ 329324 h 569006"/>
                <a:gd name="connsiteX3" fmla="*/ 482452 w 665018"/>
                <a:gd name="connsiteY3" fmla="*/ 561209 h 569006"/>
                <a:gd name="connsiteX4" fmla="*/ 665018 w 665018"/>
                <a:gd name="connsiteY4" fmla="*/ 311728 h 569006"/>
                <a:gd name="connsiteX0" fmla="*/ 0 w 665018"/>
                <a:gd name="connsiteY0" fmla="*/ 288737 h 525233"/>
                <a:gd name="connsiteX1" fmla="*/ 177017 w 665018"/>
                <a:gd name="connsiteY1" fmla="*/ 1 h 525233"/>
                <a:gd name="connsiteX2" fmla="*/ 304916 w 665018"/>
                <a:gd name="connsiteY2" fmla="*/ 285551 h 525233"/>
                <a:gd name="connsiteX3" fmla="*/ 482452 w 665018"/>
                <a:gd name="connsiteY3" fmla="*/ 517436 h 525233"/>
                <a:gd name="connsiteX4" fmla="*/ 665018 w 665018"/>
                <a:gd name="connsiteY4" fmla="*/ 267955 h 525233"/>
                <a:gd name="connsiteX0" fmla="*/ 0 w 665018"/>
                <a:gd name="connsiteY0" fmla="*/ 288737 h 540571"/>
                <a:gd name="connsiteX1" fmla="*/ 177017 w 665018"/>
                <a:gd name="connsiteY1" fmla="*/ 1 h 540571"/>
                <a:gd name="connsiteX2" fmla="*/ 304916 w 665018"/>
                <a:gd name="connsiteY2" fmla="*/ 285551 h 540571"/>
                <a:gd name="connsiteX3" fmla="*/ 480695 w 665018"/>
                <a:gd name="connsiteY3" fmla="*/ 533477 h 540571"/>
                <a:gd name="connsiteX4" fmla="*/ 665018 w 665018"/>
                <a:gd name="connsiteY4" fmla="*/ 267955 h 540571"/>
                <a:gd name="connsiteX0" fmla="*/ 0 w 665018"/>
                <a:gd name="connsiteY0" fmla="*/ 288737 h 540571"/>
                <a:gd name="connsiteX1" fmla="*/ 177017 w 665018"/>
                <a:gd name="connsiteY1" fmla="*/ 1 h 540571"/>
                <a:gd name="connsiteX2" fmla="*/ 304916 w 665018"/>
                <a:gd name="connsiteY2" fmla="*/ 285551 h 540571"/>
                <a:gd name="connsiteX3" fmla="*/ 480695 w 665018"/>
                <a:gd name="connsiteY3" fmla="*/ 533477 h 540571"/>
                <a:gd name="connsiteX4" fmla="*/ 665018 w 665018"/>
                <a:gd name="connsiteY4" fmla="*/ 267955 h 540571"/>
                <a:gd name="connsiteX0" fmla="*/ 0 w 665018"/>
                <a:gd name="connsiteY0" fmla="*/ 288737 h 533952"/>
                <a:gd name="connsiteX1" fmla="*/ 177017 w 665018"/>
                <a:gd name="connsiteY1" fmla="*/ 1 h 533952"/>
                <a:gd name="connsiteX2" fmla="*/ 304916 w 665018"/>
                <a:gd name="connsiteY2" fmla="*/ 285551 h 533952"/>
                <a:gd name="connsiteX3" fmla="*/ 480695 w 665018"/>
                <a:gd name="connsiteY3" fmla="*/ 533477 h 533952"/>
                <a:gd name="connsiteX4" fmla="*/ 665018 w 665018"/>
                <a:gd name="connsiteY4" fmla="*/ 267955 h 533952"/>
                <a:gd name="connsiteX0" fmla="*/ 0 w 665018"/>
                <a:gd name="connsiteY0" fmla="*/ 256998 h 502215"/>
                <a:gd name="connsiteX1" fmla="*/ 168319 w 665018"/>
                <a:gd name="connsiteY1" fmla="*/ 3 h 502215"/>
                <a:gd name="connsiteX2" fmla="*/ 304916 w 665018"/>
                <a:gd name="connsiteY2" fmla="*/ 253812 h 502215"/>
                <a:gd name="connsiteX3" fmla="*/ 480695 w 665018"/>
                <a:gd name="connsiteY3" fmla="*/ 501738 h 502215"/>
                <a:gd name="connsiteX4" fmla="*/ 665018 w 665018"/>
                <a:gd name="connsiteY4" fmla="*/ 236216 h 50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018" h="502215">
                  <a:moveTo>
                    <a:pt x="0" y="256998"/>
                  </a:moveTo>
                  <a:cubicBezTo>
                    <a:pt x="51955" y="68230"/>
                    <a:pt x="117500" y="534"/>
                    <a:pt x="168319" y="3"/>
                  </a:cubicBezTo>
                  <a:cubicBezTo>
                    <a:pt x="219138" y="-528"/>
                    <a:pt x="264299" y="97564"/>
                    <a:pt x="304916" y="253812"/>
                  </a:cubicBezTo>
                  <a:cubicBezTo>
                    <a:pt x="353686" y="430790"/>
                    <a:pt x="375860" y="509126"/>
                    <a:pt x="480695" y="501738"/>
                  </a:cubicBezTo>
                  <a:cubicBezTo>
                    <a:pt x="555286" y="504888"/>
                    <a:pt x="621723" y="407666"/>
                    <a:pt x="665018" y="23621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4367432" y="3384017"/>
              <a:ext cx="321035" cy="762510"/>
            </a:xfrm>
            <a:custGeom>
              <a:avLst/>
              <a:gdLst>
                <a:gd name="connsiteX0" fmla="*/ 10820 w 458962"/>
                <a:gd name="connsiteY0" fmla="*/ 1092761 h 1092761"/>
                <a:gd name="connsiteX1" fmla="*/ 50576 w 458962"/>
                <a:gd name="connsiteY1" fmla="*/ 78970 h 1092761"/>
                <a:gd name="connsiteX2" fmla="*/ 408385 w 458962"/>
                <a:gd name="connsiteY2" fmla="*/ 98848 h 1092761"/>
                <a:gd name="connsiteX3" fmla="*/ 448142 w 458962"/>
                <a:gd name="connsiteY3" fmla="*/ 357265 h 1092761"/>
                <a:gd name="connsiteX0" fmla="*/ 11166 w 462097"/>
                <a:gd name="connsiteY0" fmla="*/ 1130316 h 1130316"/>
                <a:gd name="connsiteX1" fmla="*/ 50922 w 462097"/>
                <a:gd name="connsiteY1" fmla="*/ 116525 h 1130316"/>
                <a:gd name="connsiteX2" fmla="*/ 415685 w 462097"/>
                <a:gd name="connsiteY2" fmla="*/ 52960 h 1130316"/>
                <a:gd name="connsiteX3" fmla="*/ 448488 w 462097"/>
                <a:gd name="connsiteY3" fmla="*/ 394820 h 1130316"/>
                <a:gd name="connsiteX0" fmla="*/ 9984 w 453366"/>
                <a:gd name="connsiteY0" fmla="*/ 1160612 h 1160612"/>
                <a:gd name="connsiteX1" fmla="*/ 49740 w 453366"/>
                <a:gd name="connsiteY1" fmla="*/ 146821 h 1160612"/>
                <a:gd name="connsiteX2" fmla="*/ 390166 w 453366"/>
                <a:gd name="connsiteY2" fmla="*/ 34580 h 1160612"/>
                <a:gd name="connsiteX3" fmla="*/ 447306 w 453366"/>
                <a:gd name="connsiteY3" fmla="*/ 425116 h 1160612"/>
                <a:gd name="connsiteX0" fmla="*/ 9661 w 451893"/>
                <a:gd name="connsiteY0" fmla="*/ 1163035 h 1163035"/>
                <a:gd name="connsiteX1" fmla="*/ 49417 w 451893"/>
                <a:gd name="connsiteY1" fmla="*/ 149244 h 1163035"/>
                <a:gd name="connsiteX2" fmla="*/ 382890 w 451893"/>
                <a:gd name="connsiteY2" fmla="*/ 33526 h 1163035"/>
                <a:gd name="connsiteX3" fmla="*/ 446983 w 451893"/>
                <a:gd name="connsiteY3" fmla="*/ 427539 h 1163035"/>
                <a:gd name="connsiteX0" fmla="*/ 9661 w 451893"/>
                <a:gd name="connsiteY0" fmla="*/ 1155316 h 1155316"/>
                <a:gd name="connsiteX1" fmla="*/ 49417 w 451893"/>
                <a:gd name="connsiteY1" fmla="*/ 141525 h 1155316"/>
                <a:gd name="connsiteX2" fmla="*/ 102628 w 451893"/>
                <a:gd name="connsiteY2" fmla="*/ 49315 h 1155316"/>
                <a:gd name="connsiteX3" fmla="*/ 382890 w 451893"/>
                <a:gd name="connsiteY3" fmla="*/ 25807 h 1155316"/>
                <a:gd name="connsiteX4" fmla="*/ 446983 w 451893"/>
                <a:gd name="connsiteY4" fmla="*/ 419820 h 1155316"/>
                <a:gd name="connsiteX0" fmla="*/ 32201 w 474433"/>
                <a:gd name="connsiteY0" fmla="*/ 1155316 h 1155316"/>
                <a:gd name="connsiteX1" fmla="*/ 30235 w 474433"/>
                <a:gd name="connsiteY1" fmla="*/ 576125 h 1155316"/>
                <a:gd name="connsiteX2" fmla="*/ 125168 w 474433"/>
                <a:gd name="connsiteY2" fmla="*/ 49315 h 1155316"/>
                <a:gd name="connsiteX3" fmla="*/ 405430 w 474433"/>
                <a:gd name="connsiteY3" fmla="*/ 25807 h 1155316"/>
                <a:gd name="connsiteX4" fmla="*/ 469523 w 474433"/>
                <a:gd name="connsiteY4" fmla="*/ 419820 h 1155316"/>
                <a:gd name="connsiteX0" fmla="*/ 4182 w 446414"/>
                <a:gd name="connsiteY0" fmla="*/ 1155316 h 1155316"/>
                <a:gd name="connsiteX1" fmla="*/ 2216 w 446414"/>
                <a:gd name="connsiteY1" fmla="*/ 576125 h 1155316"/>
                <a:gd name="connsiteX2" fmla="*/ 97149 w 446414"/>
                <a:gd name="connsiteY2" fmla="*/ 49315 h 1155316"/>
                <a:gd name="connsiteX3" fmla="*/ 377411 w 446414"/>
                <a:gd name="connsiteY3" fmla="*/ 25807 h 1155316"/>
                <a:gd name="connsiteX4" fmla="*/ 441504 w 446414"/>
                <a:gd name="connsiteY4" fmla="*/ 419820 h 1155316"/>
                <a:gd name="connsiteX0" fmla="*/ 5983 w 448215"/>
                <a:gd name="connsiteY0" fmla="*/ 1155316 h 1155316"/>
                <a:gd name="connsiteX1" fmla="*/ 4017 w 448215"/>
                <a:gd name="connsiteY1" fmla="*/ 576125 h 1155316"/>
                <a:gd name="connsiteX2" fmla="*/ 98950 w 448215"/>
                <a:gd name="connsiteY2" fmla="*/ 49315 h 1155316"/>
                <a:gd name="connsiteX3" fmla="*/ 379212 w 448215"/>
                <a:gd name="connsiteY3" fmla="*/ 25807 h 1155316"/>
                <a:gd name="connsiteX4" fmla="*/ 443305 w 448215"/>
                <a:gd name="connsiteY4" fmla="*/ 419820 h 1155316"/>
                <a:gd name="connsiteX0" fmla="*/ 12844 w 453891"/>
                <a:gd name="connsiteY0" fmla="*/ 1140925 h 1140925"/>
                <a:gd name="connsiteX1" fmla="*/ 10878 w 453891"/>
                <a:gd name="connsiteY1" fmla="*/ 561734 h 1140925"/>
                <a:gd name="connsiteX2" fmla="*/ 119719 w 453891"/>
                <a:gd name="connsiteY2" fmla="*/ 107937 h 1140925"/>
                <a:gd name="connsiteX3" fmla="*/ 386073 w 453891"/>
                <a:gd name="connsiteY3" fmla="*/ 11416 h 1140925"/>
                <a:gd name="connsiteX4" fmla="*/ 450166 w 453891"/>
                <a:gd name="connsiteY4" fmla="*/ 405429 h 1140925"/>
                <a:gd name="connsiteX0" fmla="*/ 12844 w 452441"/>
                <a:gd name="connsiteY0" fmla="*/ 1057266 h 1057266"/>
                <a:gd name="connsiteX1" fmla="*/ 10878 w 452441"/>
                <a:gd name="connsiteY1" fmla="*/ 478075 h 1057266"/>
                <a:gd name="connsiteX2" fmla="*/ 119719 w 452441"/>
                <a:gd name="connsiteY2" fmla="*/ 24278 h 1057266"/>
                <a:gd name="connsiteX3" fmla="*/ 361735 w 452441"/>
                <a:gd name="connsiteY3" fmla="*/ 28584 h 1057266"/>
                <a:gd name="connsiteX4" fmla="*/ 450166 w 452441"/>
                <a:gd name="connsiteY4" fmla="*/ 321770 h 1057266"/>
                <a:gd name="connsiteX0" fmla="*/ 13573 w 453109"/>
                <a:gd name="connsiteY0" fmla="*/ 1047073 h 1047073"/>
                <a:gd name="connsiteX1" fmla="*/ 11607 w 453109"/>
                <a:gd name="connsiteY1" fmla="*/ 467882 h 1047073"/>
                <a:gd name="connsiteX2" fmla="*/ 130879 w 453109"/>
                <a:gd name="connsiteY2" fmla="*/ 41899 h 1047073"/>
                <a:gd name="connsiteX3" fmla="*/ 362464 w 453109"/>
                <a:gd name="connsiteY3" fmla="*/ 18391 h 1047073"/>
                <a:gd name="connsiteX4" fmla="*/ 450895 w 453109"/>
                <a:gd name="connsiteY4" fmla="*/ 311577 h 1047073"/>
                <a:gd name="connsiteX0" fmla="*/ 13573 w 453109"/>
                <a:gd name="connsiteY0" fmla="*/ 1047073 h 1047073"/>
                <a:gd name="connsiteX1" fmla="*/ 11607 w 453109"/>
                <a:gd name="connsiteY1" fmla="*/ 467882 h 1047073"/>
                <a:gd name="connsiteX2" fmla="*/ 130879 w 453109"/>
                <a:gd name="connsiteY2" fmla="*/ 41899 h 1047073"/>
                <a:gd name="connsiteX3" fmla="*/ 362464 w 453109"/>
                <a:gd name="connsiteY3" fmla="*/ 18391 h 1047073"/>
                <a:gd name="connsiteX4" fmla="*/ 450895 w 453109"/>
                <a:gd name="connsiteY4" fmla="*/ 311577 h 1047073"/>
                <a:gd name="connsiteX0" fmla="*/ 7042 w 446578"/>
                <a:gd name="connsiteY0" fmla="*/ 1047073 h 1047073"/>
                <a:gd name="connsiteX1" fmla="*/ 5076 w 446578"/>
                <a:gd name="connsiteY1" fmla="*/ 467882 h 1047073"/>
                <a:gd name="connsiteX2" fmla="*/ 124348 w 446578"/>
                <a:gd name="connsiteY2" fmla="*/ 41899 h 1047073"/>
                <a:gd name="connsiteX3" fmla="*/ 355933 w 446578"/>
                <a:gd name="connsiteY3" fmla="*/ 18391 h 1047073"/>
                <a:gd name="connsiteX4" fmla="*/ 444364 w 446578"/>
                <a:gd name="connsiteY4" fmla="*/ 311577 h 1047073"/>
                <a:gd name="connsiteX0" fmla="*/ 5981 w 445517"/>
                <a:gd name="connsiteY0" fmla="*/ 1047073 h 1047073"/>
                <a:gd name="connsiteX1" fmla="*/ 7492 w 445517"/>
                <a:gd name="connsiteY1" fmla="*/ 363578 h 1047073"/>
                <a:gd name="connsiteX2" fmla="*/ 123287 w 445517"/>
                <a:gd name="connsiteY2" fmla="*/ 41899 h 1047073"/>
                <a:gd name="connsiteX3" fmla="*/ 354872 w 445517"/>
                <a:gd name="connsiteY3" fmla="*/ 18391 h 1047073"/>
                <a:gd name="connsiteX4" fmla="*/ 443303 w 445517"/>
                <a:gd name="connsiteY4" fmla="*/ 311577 h 1047073"/>
                <a:gd name="connsiteX0" fmla="*/ 5981 w 445399"/>
                <a:gd name="connsiteY0" fmla="*/ 1021915 h 1021915"/>
                <a:gd name="connsiteX1" fmla="*/ 7492 w 445399"/>
                <a:gd name="connsiteY1" fmla="*/ 338420 h 1021915"/>
                <a:gd name="connsiteX2" fmla="*/ 123287 w 445399"/>
                <a:gd name="connsiteY2" fmla="*/ 16741 h 1021915"/>
                <a:gd name="connsiteX3" fmla="*/ 351396 w 445399"/>
                <a:gd name="connsiteY3" fmla="*/ 31477 h 1021915"/>
                <a:gd name="connsiteX4" fmla="*/ 443303 w 445399"/>
                <a:gd name="connsiteY4" fmla="*/ 286419 h 1021915"/>
                <a:gd name="connsiteX0" fmla="*/ 5981 w 431946"/>
                <a:gd name="connsiteY0" fmla="*/ 1021915 h 1021915"/>
                <a:gd name="connsiteX1" fmla="*/ 7492 w 431946"/>
                <a:gd name="connsiteY1" fmla="*/ 338420 h 1021915"/>
                <a:gd name="connsiteX2" fmla="*/ 123287 w 431946"/>
                <a:gd name="connsiteY2" fmla="*/ 16741 h 1021915"/>
                <a:gd name="connsiteX3" fmla="*/ 351396 w 431946"/>
                <a:gd name="connsiteY3" fmla="*/ 31477 h 1021915"/>
                <a:gd name="connsiteX4" fmla="*/ 429396 w 431946"/>
                <a:gd name="connsiteY4" fmla="*/ 286419 h 1021915"/>
                <a:gd name="connsiteX0" fmla="*/ 5981 w 430159"/>
                <a:gd name="connsiteY0" fmla="*/ 1021915 h 1021915"/>
                <a:gd name="connsiteX1" fmla="*/ 7492 w 430159"/>
                <a:gd name="connsiteY1" fmla="*/ 338420 h 1021915"/>
                <a:gd name="connsiteX2" fmla="*/ 123287 w 430159"/>
                <a:gd name="connsiteY2" fmla="*/ 16741 h 1021915"/>
                <a:gd name="connsiteX3" fmla="*/ 351396 w 430159"/>
                <a:gd name="connsiteY3" fmla="*/ 31477 h 1021915"/>
                <a:gd name="connsiteX4" fmla="*/ 429396 w 430159"/>
                <a:gd name="connsiteY4" fmla="*/ 286419 h 1021915"/>
                <a:gd name="connsiteX0" fmla="*/ 16752 w 440930"/>
                <a:gd name="connsiteY0" fmla="*/ 1027249 h 1027249"/>
                <a:gd name="connsiteX1" fmla="*/ 18263 w 440930"/>
                <a:gd name="connsiteY1" fmla="*/ 343754 h 1027249"/>
                <a:gd name="connsiteX2" fmla="*/ 209543 w 440930"/>
                <a:gd name="connsiteY2" fmla="*/ 12849 h 1027249"/>
                <a:gd name="connsiteX3" fmla="*/ 362167 w 440930"/>
                <a:gd name="connsiteY3" fmla="*/ 36811 h 1027249"/>
                <a:gd name="connsiteX4" fmla="*/ 440167 w 440930"/>
                <a:gd name="connsiteY4" fmla="*/ 291753 h 1027249"/>
                <a:gd name="connsiteX0" fmla="*/ 921 w 425099"/>
                <a:gd name="connsiteY0" fmla="*/ 1039798 h 1039798"/>
                <a:gd name="connsiteX1" fmla="*/ 153404 w 425099"/>
                <a:gd name="connsiteY1" fmla="*/ 337852 h 1039798"/>
                <a:gd name="connsiteX2" fmla="*/ 193712 w 425099"/>
                <a:gd name="connsiteY2" fmla="*/ 25398 h 1039798"/>
                <a:gd name="connsiteX3" fmla="*/ 346336 w 425099"/>
                <a:gd name="connsiteY3" fmla="*/ 49360 h 1039798"/>
                <a:gd name="connsiteX4" fmla="*/ 424336 w 425099"/>
                <a:gd name="connsiteY4" fmla="*/ 304302 h 1039798"/>
                <a:gd name="connsiteX0" fmla="*/ 3044 w 307200"/>
                <a:gd name="connsiteY0" fmla="*/ 1034665 h 1034665"/>
                <a:gd name="connsiteX1" fmla="*/ 35505 w 307200"/>
                <a:gd name="connsiteY1" fmla="*/ 337854 h 1034665"/>
                <a:gd name="connsiteX2" fmla="*/ 75813 w 307200"/>
                <a:gd name="connsiteY2" fmla="*/ 25400 h 1034665"/>
                <a:gd name="connsiteX3" fmla="*/ 228437 w 307200"/>
                <a:gd name="connsiteY3" fmla="*/ 49362 h 1034665"/>
                <a:gd name="connsiteX4" fmla="*/ 306437 w 307200"/>
                <a:gd name="connsiteY4" fmla="*/ 304304 h 1034665"/>
                <a:gd name="connsiteX0" fmla="*/ 9829 w 313985"/>
                <a:gd name="connsiteY0" fmla="*/ 1034148 h 1034148"/>
                <a:gd name="connsiteX1" fmla="*/ 9204 w 313985"/>
                <a:gd name="connsiteY1" fmla="*/ 330261 h 1034148"/>
                <a:gd name="connsiteX2" fmla="*/ 82598 w 313985"/>
                <a:gd name="connsiteY2" fmla="*/ 24883 h 1034148"/>
                <a:gd name="connsiteX3" fmla="*/ 235222 w 313985"/>
                <a:gd name="connsiteY3" fmla="*/ 48845 h 1034148"/>
                <a:gd name="connsiteX4" fmla="*/ 313222 w 313985"/>
                <a:gd name="connsiteY4" fmla="*/ 303787 h 1034148"/>
                <a:gd name="connsiteX0" fmla="*/ 10297 w 314453"/>
                <a:gd name="connsiteY0" fmla="*/ 1009454 h 1009454"/>
                <a:gd name="connsiteX1" fmla="*/ 9672 w 314453"/>
                <a:gd name="connsiteY1" fmla="*/ 305567 h 1009454"/>
                <a:gd name="connsiteX2" fmla="*/ 90414 w 314453"/>
                <a:gd name="connsiteY2" fmla="*/ 49334 h 1009454"/>
                <a:gd name="connsiteX3" fmla="*/ 235690 w 314453"/>
                <a:gd name="connsiteY3" fmla="*/ 24151 h 1009454"/>
                <a:gd name="connsiteX4" fmla="*/ 313690 w 314453"/>
                <a:gd name="connsiteY4" fmla="*/ 279093 h 1009454"/>
                <a:gd name="connsiteX0" fmla="*/ 9426 w 313582"/>
                <a:gd name="connsiteY0" fmla="*/ 1014323 h 1014323"/>
                <a:gd name="connsiteX1" fmla="*/ 8801 w 313582"/>
                <a:gd name="connsiteY1" fmla="*/ 310436 h 1014323"/>
                <a:gd name="connsiteX2" fmla="*/ 75644 w 313582"/>
                <a:gd name="connsiteY2" fmla="*/ 40811 h 1014323"/>
                <a:gd name="connsiteX3" fmla="*/ 234819 w 313582"/>
                <a:gd name="connsiteY3" fmla="*/ 29020 h 1014323"/>
                <a:gd name="connsiteX4" fmla="*/ 312819 w 313582"/>
                <a:gd name="connsiteY4" fmla="*/ 283962 h 101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82" h="1014323">
                  <a:moveTo>
                    <a:pt x="9426" y="1014323"/>
                  </a:moveTo>
                  <a:cubicBezTo>
                    <a:pt x="-3827" y="590253"/>
                    <a:pt x="-2235" y="472688"/>
                    <a:pt x="8801" y="310436"/>
                  </a:cubicBezTo>
                  <a:cubicBezTo>
                    <a:pt x="19837" y="148184"/>
                    <a:pt x="37974" y="87714"/>
                    <a:pt x="75644" y="40811"/>
                  </a:cubicBezTo>
                  <a:cubicBezTo>
                    <a:pt x="113314" y="-6092"/>
                    <a:pt x="183801" y="-15926"/>
                    <a:pt x="234819" y="29020"/>
                  </a:cubicBezTo>
                  <a:cubicBezTo>
                    <a:pt x="285837" y="73966"/>
                    <a:pt x="319118" y="170991"/>
                    <a:pt x="312819" y="2839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666147" y="3618744"/>
              <a:ext cx="52152" cy="5899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a:off x="3438882" y="2899440"/>
            <a:ext cx="1128834" cy="690638"/>
          </a:xfrm>
          <a:prstGeom prst="rect">
            <a:avLst/>
          </a:prstGeom>
          <a:noFill/>
        </p:spPr>
        <p:txBody>
          <a:bodyPr wrap="none" rtlCol="0">
            <a:spAutoFit/>
          </a:bodyPr>
          <a:lstStyle/>
          <a:p>
            <a:pPr algn="ctr">
              <a:lnSpc>
                <a:spcPct val="80000"/>
              </a:lnSpc>
            </a:pPr>
            <a:r>
              <a:rPr lang="en-US" sz="2400" dirty="0"/>
              <a:t>F O D O</a:t>
            </a:r>
          </a:p>
          <a:p>
            <a:pPr algn="ctr">
              <a:lnSpc>
                <a:spcPct val="80000"/>
              </a:lnSpc>
            </a:pPr>
            <a:r>
              <a:rPr lang="en-US" sz="2400" dirty="0"/>
              <a:t>Cell</a:t>
            </a:r>
          </a:p>
        </p:txBody>
      </p:sp>
      <p:sp>
        <p:nvSpPr>
          <p:cNvPr id="6" name="Right Brace 5"/>
          <p:cNvSpPr/>
          <p:nvPr/>
        </p:nvSpPr>
        <p:spPr>
          <a:xfrm rot="5400000">
            <a:off x="4700101" y="2136731"/>
            <a:ext cx="175063" cy="117563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TextBox 80"/>
          <p:cNvSpPr txBox="1"/>
          <p:nvPr/>
        </p:nvSpPr>
        <p:spPr>
          <a:xfrm>
            <a:off x="885995" y="1648849"/>
            <a:ext cx="1175889" cy="707886"/>
          </a:xfrm>
          <a:prstGeom prst="rect">
            <a:avLst/>
          </a:prstGeom>
          <a:noFill/>
        </p:spPr>
        <p:txBody>
          <a:bodyPr wrap="square" rtlCol="0">
            <a:spAutoFit/>
          </a:bodyPr>
          <a:lstStyle/>
          <a:p>
            <a:pPr algn="ctr"/>
            <a:r>
              <a:rPr lang="en-US" sz="2000" dirty="0"/>
              <a:t>Beam </a:t>
            </a:r>
          </a:p>
          <a:p>
            <a:pPr algn="ctr"/>
            <a:r>
              <a:rPr lang="en-US" sz="2000" dirty="0"/>
              <a:t>Envelope</a:t>
            </a:r>
          </a:p>
        </p:txBody>
      </p:sp>
      <p:sp>
        <p:nvSpPr>
          <p:cNvPr id="10" name="Freeform 9"/>
          <p:cNvSpPr/>
          <p:nvPr/>
        </p:nvSpPr>
        <p:spPr>
          <a:xfrm flipH="1">
            <a:off x="1801649" y="2029714"/>
            <a:ext cx="680238" cy="599606"/>
          </a:xfrm>
          <a:custGeom>
            <a:avLst/>
            <a:gdLst>
              <a:gd name="connsiteX0" fmla="*/ 884420 w 884420"/>
              <a:gd name="connsiteY0" fmla="*/ 0 h 599606"/>
              <a:gd name="connsiteX1" fmla="*/ 74951 w 884420"/>
              <a:gd name="connsiteY1" fmla="*/ 134911 h 599606"/>
              <a:gd name="connsiteX2" fmla="*/ 0 w 884420"/>
              <a:gd name="connsiteY2" fmla="*/ 599606 h 599606"/>
            </a:gdLst>
            <a:ahLst/>
            <a:cxnLst>
              <a:cxn ang="0">
                <a:pos x="connsiteX0" y="connsiteY0"/>
              </a:cxn>
              <a:cxn ang="0">
                <a:pos x="connsiteX1" y="connsiteY1"/>
              </a:cxn>
              <a:cxn ang="0">
                <a:pos x="connsiteX2" y="connsiteY2"/>
              </a:cxn>
            </a:cxnLst>
            <a:rect l="l" t="t" r="r" b="b"/>
            <a:pathLst>
              <a:path w="884420" h="599606">
                <a:moveTo>
                  <a:pt x="884420" y="0"/>
                </a:moveTo>
                <a:lnTo>
                  <a:pt x="74951" y="134911"/>
                </a:lnTo>
                <a:lnTo>
                  <a:pt x="0" y="599606"/>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8941173">
            <a:off x="2488657" y="1533131"/>
            <a:ext cx="901700" cy="1078949"/>
          </a:xfrm>
          <a:prstGeom prst="trapezoi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70445" y="1820509"/>
            <a:ext cx="958917" cy="344710"/>
          </a:xfrm>
          <a:prstGeom prst="rect">
            <a:avLst/>
          </a:prstGeom>
          <a:noFill/>
        </p:spPr>
        <p:txBody>
          <a:bodyPr wrap="none" rtlCol="0">
            <a:spAutoFit/>
          </a:bodyPr>
          <a:lstStyle/>
          <a:p>
            <a:pPr algn="ctr">
              <a:lnSpc>
                <a:spcPct val="80000"/>
              </a:lnSpc>
            </a:pPr>
            <a:r>
              <a:rPr lang="en-US" sz="2000" dirty="0"/>
              <a:t>Dipoles</a:t>
            </a:r>
          </a:p>
        </p:txBody>
      </p:sp>
      <p:sp>
        <p:nvSpPr>
          <p:cNvPr id="77" name="TextBox 76"/>
          <p:cNvSpPr txBox="1"/>
          <p:nvPr/>
        </p:nvSpPr>
        <p:spPr>
          <a:xfrm>
            <a:off x="4712092" y="4940365"/>
            <a:ext cx="907172" cy="584775"/>
          </a:xfrm>
          <a:prstGeom prst="rect">
            <a:avLst/>
          </a:prstGeom>
          <a:noFill/>
        </p:spPr>
        <p:txBody>
          <a:bodyPr wrap="none" rtlCol="0">
            <a:spAutoFit/>
          </a:bodyPr>
          <a:lstStyle/>
          <a:p>
            <a:pPr algn="ctr">
              <a:lnSpc>
                <a:spcPct val="80000"/>
              </a:lnSpc>
            </a:pPr>
            <a:r>
              <a:rPr lang="en-US" sz="2000" b="1" dirty="0"/>
              <a:t>RF</a:t>
            </a:r>
          </a:p>
          <a:p>
            <a:pPr algn="ctr">
              <a:lnSpc>
                <a:spcPct val="80000"/>
              </a:lnSpc>
            </a:pPr>
            <a:r>
              <a:rPr lang="en-US" sz="2000" b="1" dirty="0"/>
              <a:t>Source</a:t>
            </a:r>
          </a:p>
        </p:txBody>
      </p:sp>
      <p:sp>
        <p:nvSpPr>
          <p:cNvPr id="82" name="TextBox 81"/>
          <p:cNvSpPr txBox="1"/>
          <p:nvPr/>
        </p:nvSpPr>
        <p:spPr>
          <a:xfrm>
            <a:off x="4120179" y="5756880"/>
            <a:ext cx="771301" cy="783420"/>
          </a:xfrm>
          <a:prstGeom prst="rect">
            <a:avLst/>
          </a:prstGeom>
          <a:noFill/>
        </p:spPr>
        <p:txBody>
          <a:bodyPr wrap="none" rtlCol="0">
            <a:spAutoFit/>
          </a:bodyPr>
          <a:lstStyle/>
          <a:p>
            <a:pPr algn="ctr">
              <a:lnSpc>
                <a:spcPct val="120000"/>
              </a:lnSpc>
            </a:pPr>
            <a:r>
              <a:rPr lang="en-US" b="1" dirty="0"/>
              <a:t>RF </a:t>
            </a:r>
          </a:p>
          <a:p>
            <a:pPr algn="ctr">
              <a:lnSpc>
                <a:spcPct val="120000"/>
              </a:lnSpc>
            </a:pPr>
            <a:r>
              <a:rPr lang="en-US" b="1" dirty="0"/>
              <a:t>Cavity</a:t>
            </a:r>
          </a:p>
        </p:txBody>
      </p:sp>
      <p:sp>
        <p:nvSpPr>
          <p:cNvPr id="11" name="Rectangle 10"/>
          <p:cNvSpPr/>
          <p:nvPr/>
        </p:nvSpPr>
        <p:spPr>
          <a:xfrm rot="19025464">
            <a:off x="6377364" y="2326251"/>
            <a:ext cx="577760" cy="151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20802510">
            <a:off x="1815568" y="4343811"/>
            <a:ext cx="577760" cy="151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173627" y="3701677"/>
            <a:ext cx="2922274" cy="830997"/>
          </a:xfrm>
          <a:prstGeom prst="rect">
            <a:avLst/>
          </a:prstGeom>
          <a:solidFill>
            <a:srgbClr val="FFFF00"/>
          </a:solidFill>
          <a:ln>
            <a:solidFill>
              <a:schemeClr val="tx1"/>
            </a:solidFill>
          </a:ln>
        </p:spPr>
        <p:txBody>
          <a:bodyPr wrap="none" rtlCol="0">
            <a:spAutoFit/>
          </a:bodyPr>
          <a:lstStyle/>
          <a:p>
            <a:pPr algn="ctr"/>
            <a:r>
              <a:rPr lang="en-US" sz="2000" b="1" dirty="0">
                <a:solidFill>
                  <a:srgbClr val="C00000"/>
                </a:solidFill>
              </a:rPr>
              <a:t>Principle of Synchrotrons:</a:t>
            </a:r>
          </a:p>
          <a:p>
            <a:pPr algn="ctr"/>
            <a:r>
              <a:rPr lang="en-US" sz="2800" b="1" dirty="0">
                <a:solidFill>
                  <a:srgbClr val="0000CC"/>
                </a:solidFill>
              </a:rPr>
              <a:t>RF Phase Focusing</a:t>
            </a:r>
          </a:p>
        </p:txBody>
      </p:sp>
      <p:sp>
        <p:nvSpPr>
          <p:cNvPr id="90" name="TextBox 89"/>
          <p:cNvSpPr txBox="1"/>
          <p:nvPr/>
        </p:nvSpPr>
        <p:spPr>
          <a:xfrm>
            <a:off x="6069128" y="999657"/>
            <a:ext cx="3078728" cy="923330"/>
          </a:xfrm>
          <a:prstGeom prst="rect">
            <a:avLst/>
          </a:prstGeom>
          <a:noFill/>
        </p:spPr>
        <p:txBody>
          <a:bodyPr wrap="none" rtlCol="0">
            <a:spAutoFit/>
          </a:bodyPr>
          <a:lstStyle/>
          <a:p>
            <a:r>
              <a:rPr lang="en-US" b="1" dirty="0">
                <a:solidFill>
                  <a:srgbClr val="0000CC"/>
                </a:solidFill>
              </a:rPr>
              <a:t>Examples: 2.5 GeV Synch Light</a:t>
            </a:r>
          </a:p>
          <a:p>
            <a:r>
              <a:rPr lang="en-US" b="1" dirty="0">
                <a:solidFill>
                  <a:srgbClr val="0000CC"/>
                </a:solidFill>
              </a:rPr>
              <a:t>                    Source, RRCAT, </a:t>
            </a:r>
          </a:p>
          <a:p>
            <a:r>
              <a:rPr lang="en-US" b="1" dirty="0">
                <a:solidFill>
                  <a:srgbClr val="0000CC"/>
                </a:solidFill>
              </a:rPr>
              <a:t>                            Indore</a:t>
            </a:r>
          </a:p>
        </p:txBody>
      </p:sp>
    </p:spTree>
    <p:extLst>
      <p:ext uri="{BB962C8B-B14F-4D97-AF65-F5344CB8AC3E}">
        <p14:creationId xmlns:p14="http://schemas.microsoft.com/office/powerpoint/2010/main" val="27688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nodeType="clickEffect">
                                  <p:stCondLst>
                                    <p:cond delay="0"/>
                                  </p:stCondLst>
                                  <p:childTnLst>
                                    <p:animMotion origin="layout" path="M 3.05556E-6 -0.00047 L -0.24306 -0.24075 L -0.34618 -0.29121 L -0.45243 -0.26968 L -0.55625 -0.29167 L -0.65313 -0.26737 C -0.65712 -0.23102 -0.66146 -0.19422 -0.66493 -0.15741 L -0.73386 -0.05602 C -0.73056 -0.03612 -0.72778 -0.01667 -0.72431 0.00347 C -0.73108 0.025 -0.73559 0.05023 -0.74271 0.07152 C -0.72327 0.09328 -0.70556 0.11134 -0.68646 0.13356 C -0.6842 0.16921 -0.68212 0.20416 -0.67934 0.23935 L -0.63143 0.28425 C -0.62795 0.29953 -0.62413 0.31435 -0.62014 0.32962 L -0.54167 0.2949 L -0.47639 0.32962 L -0.39844 0.29375 L -0.32952 0.33125 L -0.2783 0.29375 L -0.22917 0.30625 C -0.22813 0.26898 -0.22639 0.23148 -0.22535 0.19398 L -0.16667 0.1412 C -0.17014 0.11365 -0.17448 0.08564 -0.17743 0.0581 L -0.12882 0.03703 L -0.18559 -0.04075 C -0.18681 -0.07871 -0.18733 -0.11667 -0.18785 -0.15463 L -0.24757 -0.21019 C -0.25538 -0.23681 -0.2632 -0.26459 -0.27101 -0.29121 L -0.3316 -0.25325 L -0.41788 -0.29167 L -0.48872 -0.2544 L -0.53889 -0.29121 L -0.58351 -0.25209 L -0.63473 -0.29167 C -0.63924 -0.25996 -0.64375 -0.22778 -0.64809 -0.19538 L -0.7033 -0.14769 C -0.70382 -0.11598 -0.70504 -0.0838 -0.70556 -0.05209 L -0.75104 -0.00487 L -0.71945 0.05347 C -0.71719 0.08587 -0.71389 0.11851 -0.71163 0.15046 L -0.66493 0.19513 C -0.66216 0.22962 -0.65938 0.26435 -0.6566 0.29953 L -0.58455 0.29375 L -0.53768 0.33125 L -0.46806 0.29375 L -0.39306 0.33402 L -0.32396 0.29259 L -0.26997 0.33125 C -0.25799 0.29166 -0.24601 0.25231 -0.23351 0.21342 L -0.18681 0.19398 C -0.18837 0.16226 -0.18959 0.13055 -0.19115 0.0993 L -0.14098 0.0699 L -0.16285 0.02731 C -0.15886 -0.00163 -0.15504 -0.02987 -0.15104 -0.05926 L -0.20955 -0.10764 C -0.21285 -0.15 -0.2158 -0.1926 -0.2191 -0.23565 L -0.25643 -0.23913 L -0.29098 -0.29121 L -0.39236 -0.25325 L -0.46702 -0.29167 L -0.54288 -0.25325 L -0.61806 -0.29121 C -0.62292 -0.27477 -0.62795 -0.2588 -0.63247 -0.24375 L -0.67934 -0.19653 C -0.68264 -0.16181 -0.68594 -0.12686 -0.68872 -0.09213 C -0.70608 -0.08357 -0.71945 -0.06783 -0.73611 -0.05209 C -0.73403 -0.01297 -0.73004 0.03865 -0.72848 0.07731 C -0.72552 0.13611 -0.71702 0.34004 -0.71702 0.3875 " pathEditMode="relative" rAng="0" ptsTypes="AAAAAAAAAAAAAAAAAAAAAAAAAAAAAAAAAAAAAAAAAAAAAAAAAAAAAAAAAAAAAAAAAAAA">
                                      <p:cBhvr>
                                        <p:cTn id="6" dur="8000" fill="hold"/>
                                        <p:tgtEl>
                                          <p:spTgt spid="12"/>
                                        </p:tgtEl>
                                        <p:attrNameLst>
                                          <p:attrName>ppt_x</p:attrName>
                                          <p:attrName>ppt_y</p:attrName>
                                        </p:attrNameLst>
                                      </p:cBhvr>
                                      <p:rCtr x="-37552" y="4838"/>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barn(inVertical)">
                                      <p:cBhvr>
                                        <p:cTn id="1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5" name="Group 2"/>
          <p:cNvGrpSpPr>
            <a:grpSpLocks/>
          </p:cNvGrpSpPr>
          <p:nvPr/>
        </p:nvGrpSpPr>
        <p:grpSpPr bwMode="auto">
          <a:xfrm>
            <a:off x="4650950" y="1683600"/>
            <a:ext cx="2881312" cy="541338"/>
            <a:chOff x="2903" y="1412"/>
            <a:chExt cx="1814" cy="341"/>
          </a:xfrm>
        </p:grpSpPr>
        <p:grpSp>
          <p:nvGrpSpPr>
            <p:cNvPr id="3283" name="Group 3"/>
            <p:cNvGrpSpPr>
              <a:grpSpLocks/>
            </p:cNvGrpSpPr>
            <p:nvPr/>
          </p:nvGrpSpPr>
          <p:grpSpPr bwMode="auto">
            <a:xfrm>
              <a:off x="4604" y="1412"/>
              <a:ext cx="113" cy="341"/>
              <a:chOff x="5193" y="1434"/>
              <a:chExt cx="113" cy="341"/>
            </a:xfrm>
          </p:grpSpPr>
          <p:sp>
            <p:nvSpPr>
              <p:cNvPr id="3289" name="Oval 4"/>
              <p:cNvSpPr>
                <a:spLocks noChangeArrowheads="1"/>
              </p:cNvSpPr>
              <p:nvPr/>
            </p:nvSpPr>
            <p:spPr bwMode="auto">
              <a:xfrm>
                <a:off x="5215" y="1457"/>
                <a:ext cx="91" cy="31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290" name="Rectangle 5"/>
              <p:cNvSpPr>
                <a:spLocks noChangeArrowheads="1"/>
              </p:cNvSpPr>
              <p:nvPr/>
            </p:nvSpPr>
            <p:spPr bwMode="auto">
              <a:xfrm>
                <a:off x="5193" y="1434"/>
                <a:ext cx="68" cy="318"/>
              </a:xfrm>
              <a:prstGeom prst="rect">
                <a:avLst/>
              </a:prstGeom>
              <a:solidFill>
                <a:schemeClr val="bg1"/>
              </a:solidFill>
              <a:ln w="9525">
                <a:solidFill>
                  <a:schemeClr val="bg1"/>
                </a:solidFill>
                <a:miter lim="800000"/>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grpSp>
          <p:nvGrpSpPr>
            <p:cNvPr id="3284" name="Group 6"/>
            <p:cNvGrpSpPr>
              <a:grpSpLocks/>
            </p:cNvGrpSpPr>
            <p:nvPr/>
          </p:nvGrpSpPr>
          <p:grpSpPr bwMode="auto">
            <a:xfrm>
              <a:off x="2903" y="1434"/>
              <a:ext cx="1769" cy="318"/>
              <a:chOff x="2857" y="1003"/>
              <a:chExt cx="1769" cy="318"/>
            </a:xfrm>
          </p:grpSpPr>
          <p:sp>
            <p:nvSpPr>
              <p:cNvPr id="3285" name="Line 7"/>
              <p:cNvSpPr>
                <a:spLocks noChangeShapeType="1"/>
              </p:cNvSpPr>
              <p:nvPr/>
            </p:nvSpPr>
            <p:spPr bwMode="auto">
              <a:xfrm>
                <a:off x="2903" y="1162"/>
                <a:ext cx="1723"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6" name="Line 8"/>
              <p:cNvSpPr>
                <a:spLocks noChangeShapeType="1"/>
              </p:cNvSpPr>
              <p:nvPr/>
            </p:nvSpPr>
            <p:spPr bwMode="auto">
              <a:xfrm>
                <a:off x="2903" y="1321"/>
                <a:ext cx="172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7" name="Line 9"/>
              <p:cNvSpPr>
                <a:spLocks noChangeShapeType="1"/>
              </p:cNvSpPr>
              <p:nvPr/>
            </p:nvSpPr>
            <p:spPr bwMode="auto">
              <a:xfrm>
                <a:off x="2903" y="1003"/>
                <a:ext cx="172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8" name="Oval 10"/>
              <p:cNvSpPr>
                <a:spLocks noChangeArrowheads="1"/>
              </p:cNvSpPr>
              <p:nvPr/>
            </p:nvSpPr>
            <p:spPr bwMode="auto">
              <a:xfrm>
                <a:off x="2857" y="1003"/>
                <a:ext cx="91" cy="31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grpSp>
      <p:sp>
        <p:nvSpPr>
          <p:cNvPr id="3076" name="Rectangle 11"/>
          <p:cNvSpPr>
            <a:spLocks noGrp="1" noChangeArrowheads="1"/>
          </p:cNvSpPr>
          <p:nvPr>
            <p:ph type="title"/>
          </p:nvPr>
        </p:nvSpPr>
        <p:spPr>
          <a:xfrm>
            <a:off x="738930" y="58320"/>
            <a:ext cx="7866063" cy="870332"/>
          </a:xfrm>
        </p:spPr>
        <p:txBody>
          <a:bodyPr/>
          <a:lstStyle/>
          <a:p>
            <a:r>
              <a:rPr lang="en-US" altLang="en-US" dirty="0"/>
              <a:t>Importance of RF system in Synchrotrons</a:t>
            </a:r>
          </a:p>
        </p:txBody>
      </p:sp>
      <p:sp>
        <p:nvSpPr>
          <p:cNvPr id="3077" name="Oval 12"/>
          <p:cNvSpPr>
            <a:spLocks noChangeArrowheads="1"/>
          </p:cNvSpPr>
          <p:nvPr/>
        </p:nvSpPr>
        <p:spPr bwMode="auto">
          <a:xfrm>
            <a:off x="830263" y="1590675"/>
            <a:ext cx="2338387" cy="863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078" name="Oval 13"/>
          <p:cNvSpPr>
            <a:spLocks noChangeArrowheads="1"/>
          </p:cNvSpPr>
          <p:nvPr/>
        </p:nvSpPr>
        <p:spPr bwMode="auto">
          <a:xfrm>
            <a:off x="573088" y="1377950"/>
            <a:ext cx="2805112" cy="129381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079" name="Oval 14"/>
          <p:cNvSpPr>
            <a:spLocks noChangeArrowheads="1"/>
          </p:cNvSpPr>
          <p:nvPr/>
        </p:nvSpPr>
        <p:spPr bwMode="auto">
          <a:xfrm>
            <a:off x="717550" y="1485900"/>
            <a:ext cx="2560638" cy="1076325"/>
          </a:xfrm>
          <a:prstGeom prst="ellipse">
            <a:avLst/>
          </a:prstGeom>
          <a:noFill/>
          <a:ln w="762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lIns="95755" tIns="47880" rIns="95755" bIns="47880" anchor="ct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endParaRPr lang="en-US" altLang="en-US" sz="2900">
              <a:solidFill>
                <a:srgbClr val="CC0000"/>
              </a:solidFill>
            </a:endParaRPr>
          </a:p>
        </p:txBody>
      </p:sp>
      <p:sp>
        <p:nvSpPr>
          <p:cNvPr id="3084" name="Text Box 21"/>
          <p:cNvSpPr txBox="1">
            <a:spLocks noChangeArrowheads="1"/>
          </p:cNvSpPr>
          <p:nvPr/>
        </p:nvSpPr>
        <p:spPr bwMode="auto">
          <a:xfrm>
            <a:off x="399195" y="987994"/>
            <a:ext cx="33607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t>Coasting Beam with Energy E</a:t>
            </a:r>
            <a:r>
              <a:rPr lang="en-US" altLang="en-US" sz="1600" baseline="-25000" dirty="0"/>
              <a:t>0</a:t>
            </a:r>
            <a:r>
              <a:rPr lang="en-US" altLang="en-US" sz="1600" dirty="0"/>
              <a:t>±</a:t>
            </a:r>
            <a:r>
              <a:rPr lang="en-US" altLang="en-US" sz="1600" dirty="0">
                <a:sym typeface="Symbol" pitchFamily="18" charset="2"/>
              </a:rPr>
              <a:t>E</a:t>
            </a:r>
          </a:p>
        </p:txBody>
      </p:sp>
      <p:sp>
        <p:nvSpPr>
          <p:cNvPr id="3086" name="Text Box 23"/>
          <p:cNvSpPr txBox="1">
            <a:spLocks noChangeArrowheads="1"/>
          </p:cNvSpPr>
          <p:nvPr/>
        </p:nvSpPr>
        <p:spPr bwMode="auto">
          <a:xfrm>
            <a:off x="7734300" y="1628775"/>
            <a:ext cx="1389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1600"/>
              <a:t>Beam Pipe &amp; </a:t>
            </a:r>
          </a:p>
          <a:p>
            <a:pPr algn="ctr" eaLnBrk="1" hangingPunct="1">
              <a:lnSpc>
                <a:spcPct val="100000"/>
              </a:lnSpc>
              <a:spcBef>
                <a:spcPct val="0"/>
              </a:spcBef>
              <a:buFontTx/>
              <a:buNone/>
            </a:pPr>
            <a:r>
              <a:rPr lang="en-US" altLang="en-US" sz="1600"/>
              <a:t>the Beam</a:t>
            </a:r>
          </a:p>
        </p:txBody>
      </p:sp>
      <p:sp>
        <p:nvSpPr>
          <p:cNvPr id="3095" name="Freeform 231"/>
          <p:cNvSpPr>
            <a:spLocks/>
          </p:cNvSpPr>
          <p:nvPr/>
        </p:nvSpPr>
        <p:spPr bwMode="auto">
          <a:xfrm rot="11063285" flipH="1">
            <a:off x="3313113" y="1735138"/>
            <a:ext cx="357187" cy="646112"/>
          </a:xfrm>
          <a:custGeom>
            <a:avLst/>
            <a:gdLst>
              <a:gd name="T0" fmla="*/ 2147483647 w 355"/>
              <a:gd name="T1" fmla="*/ 2147483647 h 725"/>
              <a:gd name="T2" fmla="*/ 2147483647 w 355"/>
              <a:gd name="T3" fmla="*/ 2147483647 h 725"/>
              <a:gd name="T4" fmla="*/ 0 w 355"/>
              <a:gd name="T5" fmla="*/ 0 h 725"/>
              <a:gd name="T6" fmla="*/ 0 60000 65536"/>
              <a:gd name="T7" fmla="*/ 0 60000 65536"/>
              <a:gd name="T8" fmla="*/ 0 60000 65536"/>
              <a:gd name="T9" fmla="*/ 0 w 355"/>
              <a:gd name="T10" fmla="*/ 0 h 725"/>
              <a:gd name="T11" fmla="*/ 355 w 355"/>
              <a:gd name="T12" fmla="*/ 725 h 725"/>
            </a:gdLst>
            <a:ahLst/>
            <a:cxnLst>
              <a:cxn ang="T6">
                <a:pos x="T0" y="T1"/>
              </a:cxn>
              <a:cxn ang="T7">
                <a:pos x="T2" y="T3"/>
              </a:cxn>
              <a:cxn ang="T8">
                <a:pos x="T4" y="T5"/>
              </a:cxn>
            </a:cxnLst>
            <a:rect l="T9" t="T10" r="T11" b="T12"/>
            <a:pathLst>
              <a:path w="355" h="725">
                <a:moveTo>
                  <a:pt x="91" y="725"/>
                </a:moveTo>
                <a:cubicBezTo>
                  <a:pt x="223" y="615"/>
                  <a:pt x="355" y="506"/>
                  <a:pt x="340" y="385"/>
                </a:cubicBezTo>
                <a:cubicBezTo>
                  <a:pt x="325" y="264"/>
                  <a:pt x="162" y="132"/>
                  <a:pt x="0" y="0"/>
                </a:cubicBezTo>
              </a:path>
            </a:pathLst>
          </a:custGeom>
          <a:noFill/>
          <a:ln w="76200">
            <a:solidFill>
              <a:srgbClr val="00FFCC"/>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6" name="Freeform 232"/>
          <p:cNvSpPr>
            <a:spLocks/>
          </p:cNvSpPr>
          <p:nvPr/>
        </p:nvSpPr>
        <p:spPr bwMode="auto">
          <a:xfrm rot="21231451" flipH="1">
            <a:off x="290513" y="1663700"/>
            <a:ext cx="354012" cy="650875"/>
          </a:xfrm>
          <a:custGeom>
            <a:avLst/>
            <a:gdLst>
              <a:gd name="T0" fmla="*/ 2147483647 w 355"/>
              <a:gd name="T1" fmla="*/ 2147483647 h 725"/>
              <a:gd name="T2" fmla="*/ 2147483647 w 355"/>
              <a:gd name="T3" fmla="*/ 2147483647 h 725"/>
              <a:gd name="T4" fmla="*/ 0 w 355"/>
              <a:gd name="T5" fmla="*/ 0 h 725"/>
              <a:gd name="T6" fmla="*/ 0 60000 65536"/>
              <a:gd name="T7" fmla="*/ 0 60000 65536"/>
              <a:gd name="T8" fmla="*/ 0 60000 65536"/>
              <a:gd name="T9" fmla="*/ 0 w 355"/>
              <a:gd name="T10" fmla="*/ 0 h 725"/>
              <a:gd name="T11" fmla="*/ 355 w 355"/>
              <a:gd name="T12" fmla="*/ 725 h 725"/>
            </a:gdLst>
            <a:ahLst/>
            <a:cxnLst>
              <a:cxn ang="T6">
                <a:pos x="T0" y="T1"/>
              </a:cxn>
              <a:cxn ang="T7">
                <a:pos x="T2" y="T3"/>
              </a:cxn>
              <a:cxn ang="T8">
                <a:pos x="T4" y="T5"/>
              </a:cxn>
            </a:cxnLst>
            <a:rect l="T9" t="T10" r="T11" b="T12"/>
            <a:pathLst>
              <a:path w="355" h="725">
                <a:moveTo>
                  <a:pt x="91" y="725"/>
                </a:moveTo>
                <a:cubicBezTo>
                  <a:pt x="223" y="615"/>
                  <a:pt x="355" y="506"/>
                  <a:pt x="340" y="385"/>
                </a:cubicBezTo>
                <a:cubicBezTo>
                  <a:pt x="325" y="264"/>
                  <a:pt x="162" y="132"/>
                  <a:pt x="0" y="0"/>
                </a:cubicBezTo>
              </a:path>
            </a:pathLst>
          </a:custGeom>
          <a:noFill/>
          <a:ln w="76200">
            <a:solidFill>
              <a:srgbClr val="00FFCC"/>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27" name="Group 1026"/>
          <p:cNvGrpSpPr/>
          <p:nvPr/>
        </p:nvGrpSpPr>
        <p:grpSpPr>
          <a:xfrm>
            <a:off x="4670681" y="2584250"/>
            <a:ext cx="4559397" cy="3768074"/>
            <a:chOff x="4733997" y="1898476"/>
            <a:chExt cx="4559397" cy="3768074"/>
          </a:xfrm>
        </p:grpSpPr>
        <p:grpSp>
          <p:nvGrpSpPr>
            <p:cNvPr id="22" name="Group 241"/>
            <p:cNvGrpSpPr>
              <a:grpSpLocks/>
            </p:cNvGrpSpPr>
            <p:nvPr/>
          </p:nvGrpSpPr>
          <p:grpSpPr bwMode="auto">
            <a:xfrm>
              <a:off x="5905773" y="3286936"/>
              <a:ext cx="3387621" cy="1755594"/>
              <a:chOff x="3428" y="1927"/>
              <a:chExt cx="2135" cy="1105"/>
            </a:xfrm>
          </p:grpSpPr>
          <p:sp>
            <p:nvSpPr>
              <p:cNvPr id="3211" name="Oval 74"/>
              <p:cNvSpPr>
                <a:spLocks noChangeArrowheads="1"/>
              </p:cNvSpPr>
              <p:nvPr/>
            </p:nvSpPr>
            <p:spPr bwMode="auto">
              <a:xfrm>
                <a:off x="3626" y="2273"/>
                <a:ext cx="1612" cy="49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212" name="Oval 75"/>
              <p:cNvSpPr>
                <a:spLocks noChangeArrowheads="1"/>
              </p:cNvSpPr>
              <p:nvPr/>
            </p:nvSpPr>
            <p:spPr bwMode="auto">
              <a:xfrm>
                <a:off x="3857" y="2386"/>
                <a:ext cx="1151" cy="295"/>
              </a:xfrm>
              <a:prstGeom prst="ellipse">
                <a:avLst/>
              </a:prstGeom>
              <a:solidFill>
                <a:srgbClr val="CC0000"/>
              </a:solidFill>
              <a:ln w="9525">
                <a:solidFill>
                  <a:schemeClr val="tx1"/>
                </a:solidFill>
                <a:round/>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213" name="Freeform 76"/>
              <p:cNvSpPr>
                <a:spLocks/>
              </p:cNvSpPr>
              <p:nvPr/>
            </p:nvSpPr>
            <p:spPr bwMode="auto">
              <a:xfrm flipV="1">
                <a:off x="3624" y="2085"/>
                <a:ext cx="1612" cy="947"/>
              </a:xfrm>
              <a:custGeom>
                <a:avLst/>
                <a:gdLst>
                  <a:gd name="T0" fmla="*/ 0 w 1724"/>
                  <a:gd name="T1" fmla="*/ 2413 h 634"/>
                  <a:gd name="T2" fmla="*/ 371 w 1724"/>
                  <a:gd name="T3" fmla="*/ 4481 h 634"/>
                  <a:gd name="T4" fmla="*/ 983 w 1724"/>
                  <a:gd name="T5" fmla="*/ 344 h 634"/>
                  <a:gd name="T6" fmla="*/ 1409 w 1724"/>
                  <a:gd name="T7" fmla="*/ 2413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4" name="Text Box 77"/>
              <p:cNvSpPr txBox="1">
                <a:spLocks noChangeArrowheads="1"/>
              </p:cNvSpPr>
              <p:nvPr/>
            </p:nvSpPr>
            <p:spPr bwMode="auto">
              <a:xfrm>
                <a:off x="4787" y="1927"/>
                <a:ext cx="77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solidFill>
                      <a:schemeClr val="accent2"/>
                    </a:solidFill>
                  </a:rPr>
                  <a:t>RF Bucket </a:t>
                </a:r>
              </a:p>
              <a:p>
                <a:pPr eaLnBrk="1" hangingPunct="1">
                  <a:lnSpc>
                    <a:spcPct val="100000"/>
                  </a:lnSpc>
                  <a:spcBef>
                    <a:spcPct val="0"/>
                  </a:spcBef>
                  <a:buFontTx/>
                  <a:buNone/>
                </a:pPr>
                <a:r>
                  <a:rPr lang="en-US" altLang="en-US" sz="1600" dirty="0">
                    <a:solidFill>
                      <a:schemeClr val="accent2"/>
                    </a:solidFill>
                  </a:rPr>
                  <a:t>Boundary</a:t>
                </a:r>
              </a:p>
            </p:txBody>
          </p:sp>
          <p:sp>
            <p:nvSpPr>
              <p:cNvPr id="3215" name="Line 78"/>
              <p:cNvSpPr>
                <a:spLocks noChangeShapeType="1"/>
              </p:cNvSpPr>
              <p:nvPr/>
            </p:nvSpPr>
            <p:spPr bwMode="auto">
              <a:xfrm flipH="1">
                <a:off x="4686" y="2102"/>
                <a:ext cx="150" cy="1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16" name="Text Box 79"/>
              <p:cNvSpPr txBox="1">
                <a:spLocks noChangeArrowheads="1"/>
              </p:cNvSpPr>
              <p:nvPr/>
            </p:nvSpPr>
            <p:spPr bwMode="auto">
              <a:xfrm>
                <a:off x="4468" y="2471"/>
                <a:ext cx="43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a:solidFill>
                      <a:srgbClr val="FFFF99"/>
                    </a:solidFill>
                  </a:rPr>
                  <a:t>Beam</a:t>
                </a:r>
              </a:p>
            </p:txBody>
          </p:sp>
          <p:sp>
            <p:nvSpPr>
              <p:cNvPr id="3217" name="Text Box 80"/>
              <p:cNvSpPr txBox="1">
                <a:spLocks noChangeArrowheads="1"/>
              </p:cNvSpPr>
              <p:nvPr/>
            </p:nvSpPr>
            <p:spPr bwMode="auto">
              <a:xfrm>
                <a:off x="4067" y="1929"/>
                <a:ext cx="33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err="1"/>
                  <a:t>Vrf</a:t>
                </a:r>
                <a:endParaRPr lang="en-US" altLang="en-US" sz="1600" dirty="0"/>
              </a:p>
            </p:txBody>
          </p:sp>
          <p:sp>
            <p:nvSpPr>
              <p:cNvPr id="3218" name="Line 81"/>
              <p:cNvSpPr>
                <a:spLocks noChangeShapeType="1"/>
              </p:cNvSpPr>
              <p:nvPr/>
            </p:nvSpPr>
            <p:spPr bwMode="auto">
              <a:xfrm flipH="1">
                <a:off x="4144" y="2113"/>
                <a:ext cx="100" cy="11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19" name="Freeform 82"/>
              <p:cNvSpPr>
                <a:spLocks/>
              </p:cNvSpPr>
              <p:nvPr/>
            </p:nvSpPr>
            <p:spPr bwMode="auto">
              <a:xfrm>
                <a:off x="3855" y="2477"/>
                <a:ext cx="45" cy="113"/>
              </a:xfrm>
              <a:custGeom>
                <a:avLst/>
                <a:gdLst>
                  <a:gd name="T0" fmla="*/ 45 w 45"/>
                  <a:gd name="T1" fmla="*/ 0 h 113"/>
                  <a:gd name="T2" fmla="*/ 0 w 45"/>
                  <a:gd name="T3" fmla="*/ 45 h 113"/>
                  <a:gd name="T4" fmla="*/ 45 w 45"/>
                  <a:gd name="T5" fmla="*/ 113 h 113"/>
                  <a:gd name="T6" fmla="*/ 0 60000 65536"/>
                  <a:gd name="T7" fmla="*/ 0 60000 65536"/>
                  <a:gd name="T8" fmla="*/ 0 60000 65536"/>
                  <a:gd name="T9" fmla="*/ 0 w 45"/>
                  <a:gd name="T10" fmla="*/ 0 h 113"/>
                  <a:gd name="T11" fmla="*/ 45 w 45"/>
                  <a:gd name="T12" fmla="*/ 113 h 113"/>
                </a:gdLst>
                <a:ahLst/>
                <a:cxnLst>
                  <a:cxn ang="T6">
                    <a:pos x="T0" y="T1"/>
                  </a:cxn>
                  <a:cxn ang="T7">
                    <a:pos x="T2" y="T3"/>
                  </a:cxn>
                  <a:cxn ang="T8">
                    <a:pos x="T4" y="T5"/>
                  </a:cxn>
                </a:cxnLst>
                <a:rect l="T9" t="T10" r="T11" b="T12"/>
                <a:pathLst>
                  <a:path w="45" h="113">
                    <a:moveTo>
                      <a:pt x="45" y="0"/>
                    </a:moveTo>
                    <a:cubicBezTo>
                      <a:pt x="22" y="13"/>
                      <a:pt x="0" y="26"/>
                      <a:pt x="0" y="45"/>
                    </a:cubicBezTo>
                    <a:cubicBezTo>
                      <a:pt x="0" y="64"/>
                      <a:pt x="22" y="88"/>
                      <a:pt x="45" y="113"/>
                    </a:cubicBezTo>
                  </a:path>
                </a:pathLst>
              </a:custGeom>
              <a:noFill/>
              <a:ln w="1905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0" name="Freeform 83"/>
              <p:cNvSpPr>
                <a:spLocks/>
              </p:cNvSpPr>
              <p:nvPr/>
            </p:nvSpPr>
            <p:spPr bwMode="auto">
              <a:xfrm flipH="1" flipV="1">
                <a:off x="4966" y="2477"/>
                <a:ext cx="45" cy="113"/>
              </a:xfrm>
              <a:custGeom>
                <a:avLst/>
                <a:gdLst>
                  <a:gd name="T0" fmla="*/ 45 w 45"/>
                  <a:gd name="T1" fmla="*/ 0 h 113"/>
                  <a:gd name="T2" fmla="*/ 0 w 45"/>
                  <a:gd name="T3" fmla="*/ 45 h 113"/>
                  <a:gd name="T4" fmla="*/ 45 w 45"/>
                  <a:gd name="T5" fmla="*/ 113 h 113"/>
                  <a:gd name="T6" fmla="*/ 0 60000 65536"/>
                  <a:gd name="T7" fmla="*/ 0 60000 65536"/>
                  <a:gd name="T8" fmla="*/ 0 60000 65536"/>
                  <a:gd name="T9" fmla="*/ 0 w 45"/>
                  <a:gd name="T10" fmla="*/ 0 h 113"/>
                  <a:gd name="T11" fmla="*/ 45 w 45"/>
                  <a:gd name="T12" fmla="*/ 113 h 113"/>
                </a:gdLst>
                <a:ahLst/>
                <a:cxnLst>
                  <a:cxn ang="T6">
                    <a:pos x="T0" y="T1"/>
                  </a:cxn>
                  <a:cxn ang="T7">
                    <a:pos x="T2" y="T3"/>
                  </a:cxn>
                  <a:cxn ang="T8">
                    <a:pos x="T4" y="T5"/>
                  </a:cxn>
                </a:cxnLst>
                <a:rect l="T9" t="T10" r="T11" b="T12"/>
                <a:pathLst>
                  <a:path w="45" h="113">
                    <a:moveTo>
                      <a:pt x="45" y="0"/>
                    </a:moveTo>
                    <a:cubicBezTo>
                      <a:pt x="22" y="13"/>
                      <a:pt x="0" y="26"/>
                      <a:pt x="0" y="45"/>
                    </a:cubicBezTo>
                    <a:cubicBezTo>
                      <a:pt x="0" y="64"/>
                      <a:pt x="22" y="88"/>
                      <a:pt x="45" y="113"/>
                    </a:cubicBezTo>
                  </a:path>
                </a:pathLst>
              </a:custGeom>
              <a:noFill/>
              <a:ln w="1905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1" name="Line 84"/>
              <p:cNvSpPr>
                <a:spLocks noChangeShapeType="1"/>
              </p:cNvSpPr>
              <p:nvPr/>
            </p:nvSpPr>
            <p:spPr bwMode="auto">
              <a:xfrm flipV="1">
                <a:off x="3628" y="2182"/>
                <a:ext cx="0" cy="726"/>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222" name="Line 85"/>
              <p:cNvSpPr>
                <a:spLocks noChangeShapeType="1"/>
              </p:cNvSpPr>
              <p:nvPr/>
            </p:nvSpPr>
            <p:spPr bwMode="auto">
              <a:xfrm>
                <a:off x="3628" y="2522"/>
                <a:ext cx="1701"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223" name="Text Box 86"/>
              <p:cNvSpPr txBox="1">
                <a:spLocks noChangeArrowheads="1"/>
              </p:cNvSpPr>
              <p:nvPr/>
            </p:nvSpPr>
            <p:spPr bwMode="auto">
              <a:xfrm rot="-5400000">
                <a:off x="3397" y="2407"/>
                <a:ext cx="27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a:sym typeface="Symbol" pitchFamily="18" charset="2"/>
                  </a:rPr>
                  <a:t></a:t>
                </a:r>
              </a:p>
            </p:txBody>
          </p:sp>
          <p:sp>
            <p:nvSpPr>
              <p:cNvPr id="3224" name="Text Box 87"/>
              <p:cNvSpPr txBox="1">
                <a:spLocks noChangeArrowheads="1"/>
              </p:cNvSpPr>
              <p:nvPr/>
            </p:nvSpPr>
            <p:spPr bwMode="auto">
              <a:xfrm>
                <a:off x="5266" y="2409"/>
                <a:ext cx="15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a:latin typeface="Arial" charset="0"/>
                  </a:rPr>
                  <a:t>t</a:t>
                </a:r>
              </a:p>
            </p:txBody>
          </p:sp>
        </p:grpSp>
        <p:sp>
          <p:nvSpPr>
            <p:cNvPr id="467177" name="Oval 233"/>
            <p:cNvSpPr>
              <a:spLocks noChangeArrowheads="1"/>
            </p:cNvSpPr>
            <p:nvPr/>
          </p:nvSpPr>
          <p:spPr bwMode="auto">
            <a:xfrm>
              <a:off x="6360061" y="3915492"/>
              <a:ext cx="2228850" cy="647700"/>
            </a:xfrm>
            <a:prstGeom prst="ellipse">
              <a:avLst/>
            </a:prstGeom>
            <a:noFill/>
            <a:ln w="9525">
              <a:solidFill>
                <a:schemeClr val="tx1"/>
              </a:solidFill>
              <a:prstDash val="lgDashDot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nvGrpSpPr>
            <p:cNvPr id="23" name="Group 238"/>
            <p:cNvGrpSpPr>
              <a:grpSpLocks/>
            </p:cNvGrpSpPr>
            <p:nvPr/>
          </p:nvGrpSpPr>
          <p:grpSpPr bwMode="auto">
            <a:xfrm>
              <a:off x="7170377" y="4498824"/>
              <a:ext cx="1990725" cy="681038"/>
              <a:chOff x="4215" y="2666"/>
              <a:chExt cx="1256" cy="429"/>
            </a:xfrm>
          </p:grpSpPr>
          <p:sp>
            <p:nvSpPr>
              <p:cNvPr id="3209" name="Text Box 234"/>
              <p:cNvSpPr txBox="1">
                <a:spLocks noChangeArrowheads="1"/>
              </p:cNvSpPr>
              <p:nvPr/>
            </p:nvSpPr>
            <p:spPr bwMode="auto">
              <a:xfrm>
                <a:off x="4215" y="2727"/>
                <a:ext cx="125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1600" dirty="0">
                    <a:latin typeface="Times New Roman" pitchFamily="18" charset="0"/>
                  </a:rPr>
                  <a:t>A contour of </a:t>
                </a:r>
              </a:p>
              <a:p>
                <a:pPr algn="ctr" eaLnBrk="1" hangingPunct="1">
                  <a:lnSpc>
                    <a:spcPct val="100000"/>
                  </a:lnSpc>
                  <a:spcBef>
                    <a:spcPct val="0"/>
                  </a:spcBef>
                  <a:buFontTx/>
                  <a:buNone/>
                </a:pPr>
                <a:r>
                  <a:rPr lang="en-US" altLang="en-US" sz="1600" dirty="0">
                    <a:latin typeface="Times New Roman" pitchFamily="18" charset="0"/>
                  </a:rPr>
                  <a:t>constant Hamiltonian </a:t>
                </a:r>
              </a:p>
            </p:txBody>
          </p:sp>
          <p:sp>
            <p:nvSpPr>
              <p:cNvPr id="3210" name="Line 235"/>
              <p:cNvSpPr>
                <a:spLocks noChangeShapeType="1"/>
              </p:cNvSpPr>
              <p:nvPr/>
            </p:nvSpPr>
            <p:spPr bwMode="auto">
              <a:xfrm flipH="1" flipV="1">
                <a:off x="4830" y="2666"/>
                <a:ext cx="52" cy="141"/>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grpSp>
          <p:nvGrpSpPr>
            <p:cNvPr id="24" name="Group 243"/>
            <p:cNvGrpSpPr>
              <a:grpSpLocks/>
            </p:cNvGrpSpPr>
            <p:nvPr/>
          </p:nvGrpSpPr>
          <p:grpSpPr bwMode="auto">
            <a:xfrm>
              <a:off x="6323678" y="4215575"/>
              <a:ext cx="1296988" cy="1450975"/>
              <a:chOff x="3674" y="2523"/>
              <a:chExt cx="815" cy="914"/>
            </a:xfrm>
          </p:grpSpPr>
          <p:sp>
            <p:nvSpPr>
              <p:cNvPr id="3207" name="Text Box 236"/>
              <p:cNvSpPr txBox="1">
                <a:spLocks noChangeArrowheads="1"/>
              </p:cNvSpPr>
              <p:nvPr/>
            </p:nvSpPr>
            <p:spPr bwMode="auto">
              <a:xfrm>
                <a:off x="3674" y="3069"/>
                <a:ext cx="81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1600" dirty="0">
                    <a:latin typeface="Times New Roman" pitchFamily="18" charset="0"/>
                  </a:rPr>
                  <a:t>Synchronous Particle</a:t>
                </a:r>
              </a:p>
            </p:txBody>
          </p:sp>
          <p:sp>
            <p:nvSpPr>
              <p:cNvPr id="3208" name="Line 237"/>
              <p:cNvSpPr>
                <a:spLocks noChangeShapeType="1"/>
              </p:cNvSpPr>
              <p:nvPr/>
            </p:nvSpPr>
            <p:spPr bwMode="auto">
              <a:xfrm flipV="1">
                <a:off x="4127" y="2523"/>
                <a:ext cx="251" cy="59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sp>
          <p:nvSpPr>
            <p:cNvPr id="467188" name="Text Box 244"/>
            <p:cNvSpPr txBox="1">
              <a:spLocks noChangeArrowheads="1"/>
            </p:cNvSpPr>
            <p:nvPr/>
          </p:nvSpPr>
          <p:spPr bwMode="auto">
            <a:xfrm>
              <a:off x="4733997" y="1898476"/>
              <a:ext cx="2762039" cy="707886"/>
            </a:xfrm>
            <a:prstGeom prst="rect">
              <a:avLst/>
            </a:prstGeom>
            <a:solidFill>
              <a:srgbClr val="FFFF66"/>
            </a:solidFill>
            <a:ln w="9525">
              <a:solidFill>
                <a:schemeClr val="tx1"/>
              </a:solidFill>
              <a:miter lim="800000"/>
              <a:headEnd/>
              <a:tailEnd/>
            </a:ln>
          </p:spPr>
          <p:txBody>
            <a:bodyPr wrap="none">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1400" dirty="0">
                  <a:latin typeface="Arial" charset="0"/>
                </a:rPr>
                <a:t>Phase-space Area of a Bunch is </a:t>
              </a:r>
            </a:p>
            <a:p>
              <a:pPr algn="ctr" eaLnBrk="1" hangingPunct="1">
                <a:lnSpc>
                  <a:spcPct val="100000"/>
                </a:lnSpc>
                <a:spcBef>
                  <a:spcPct val="0"/>
                </a:spcBef>
                <a:buFontTx/>
                <a:buNone/>
              </a:pPr>
              <a:r>
                <a:rPr lang="en-US" altLang="en-US" sz="1200" b="1" dirty="0">
                  <a:solidFill>
                    <a:schemeClr val="accent2"/>
                  </a:solidFill>
                  <a:latin typeface="Arial" charset="0"/>
                </a:rPr>
                <a:t>Longitudinal Emittance</a:t>
              </a:r>
            </a:p>
            <a:p>
              <a:pPr algn="ctr" eaLnBrk="1" hangingPunct="1">
                <a:lnSpc>
                  <a:spcPct val="100000"/>
                </a:lnSpc>
                <a:spcBef>
                  <a:spcPct val="0"/>
                </a:spcBef>
                <a:buFontTx/>
                <a:buNone/>
              </a:pPr>
              <a:r>
                <a:rPr lang="en-US" altLang="en-US" sz="1400" dirty="0">
                  <a:latin typeface="Arial" charset="0"/>
                </a:rPr>
                <a:t>Measured in </a:t>
              </a:r>
              <a:r>
                <a:rPr lang="en-US" altLang="en-US" sz="1400" b="1" dirty="0" err="1">
                  <a:latin typeface="Arial" charset="0"/>
                </a:rPr>
                <a:t>eVs</a:t>
              </a:r>
              <a:r>
                <a:rPr lang="en-US" altLang="en-US" sz="1400" dirty="0">
                  <a:latin typeface="Arial" charset="0"/>
                </a:rPr>
                <a:t> </a:t>
              </a:r>
            </a:p>
          </p:txBody>
        </p:sp>
      </p:grpSp>
      <p:sp>
        <p:nvSpPr>
          <p:cNvPr id="3107" name="Oval 13"/>
          <p:cNvSpPr>
            <a:spLocks noChangeArrowheads="1"/>
          </p:cNvSpPr>
          <p:nvPr/>
        </p:nvSpPr>
        <p:spPr bwMode="auto">
          <a:xfrm>
            <a:off x="725488" y="1482725"/>
            <a:ext cx="2544762" cy="1066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08" name="Text Box 21"/>
          <p:cNvSpPr txBox="1">
            <a:spLocks noChangeArrowheads="1"/>
          </p:cNvSpPr>
          <p:nvPr/>
        </p:nvSpPr>
        <p:spPr bwMode="auto">
          <a:xfrm>
            <a:off x="3182938" y="1262063"/>
            <a:ext cx="12906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400" b="1">
                <a:sym typeface="Symbol" pitchFamily="18" charset="2"/>
              </a:rPr>
              <a:t>Closed Orbit</a:t>
            </a:r>
          </a:p>
        </p:txBody>
      </p:sp>
      <p:sp>
        <p:nvSpPr>
          <p:cNvPr id="3109" name="Freeform 216"/>
          <p:cNvSpPr>
            <a:spLocks noChangeArrowheads="1"/>
          </p:cNvSpPr>
          <p:nvPr/>
        </p:nvSpPr>
        <p:spPr bwMode="auto">
          <a:xfrm flipV="1">
            <a:off x="2719388" y="1390650"/>
            <a:ext cx="519112" cy="200025"/>
          </a:xfrm>
          <a:custGeom>
            <a:avLst/>
            <a:gdLst>
              <a:gd name="T0" fmla="*/ 86771 w 942109"/>
              <a:gd name="T1" fmla="*/ 188033 h 193963"/>
              <a:gd name="T2" fmla="*/ 30625 w 942109"/>
              <a:gd name="T3" fmla="*/ 188033 h 193963"/>
              <a:gd name="T4" fmla="*/ 0 w 942109"/>
              <a:gd name="T5" fmla="*/ 0 h 193963"/>
              <a:gd name="T6" fmla="*/ 0 60000 65536"/>
              <a:gd name="T7" fmla="*/ 0 60000 65536"/>
              <a:gd name="T8" fmla="*/ 0 60000 65536"/>
              <a:gd name="T9" fmla="*/ 0 w 942109"/>
              <a:gd name="T10" fmla="*/ 0 h 193963"/>
              <a:gd name="T11" fmla="*/ 942109 w 942109"/>
              <a:gd name="T12" fmla="*/ 193963 h 193963"/>
            </a:gdLst>
            <a:ahLst/>
            <a:cxnLst>
              <a:cxn ang="T6">
                <a:pos x="T0" y="T1"/>
              </a:cxn>
              <a:cxn ang="T7">
                <a:pos x="T2" y="T3"/>
              </a:cxn>
              <a:cxn ang="T8">
                <a:pos x="T4" y="T5"/>
              </a:cxn>
            </a:cxnLst>
            <a:rect l="T9" t="T10" r="T11" b="T12"/>
            <a:pathLst>
              <a:path w="942109" h="193963">
                <a:moveTo>
                  <a:pt x="942109" y="166254"/>
                </a:moveTo>
                <a:cubicBezTo>
                  <a:pt x="715818" y="180108"/>
                  <a:pt x="489527" y="193963"/>
                  <a:pt x="332509" y="166254"/>
                </a:cubicBezTo>
                <a:cubicBezTo>
                  <a:pt x="175491" y="138545"/>
                  <a:pt x="87745" y="69272"/>
                  <a:pt x="0" y="0"/>
                </a:cubicBezTo>
              </a:path>
            </a:pathLst>
          </a:custGeom>
          <a:noFill/>
          <a:ln w="28575"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0" name="Text Box 21"/>
          <p:cNvSpPr txBox="1">
            <a:spLocks noChangeArrowheads="1"/>
          </p:cNvSpPr>
          <p:nvPr/>
        </p:nvSpPr>
        <p:spPr bwMode="auto">
          <a:xfrm>
            <a:off x="1244600" y="1643063"/>
            <a:ext cx="14732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1600" b="1" dirty="0">
                <a:solidFill>
                  <a:srgbClr val="6600CC"/>
                </a:solidFill>
                <a:sym typeface="Symbol" pitchFamily="18" charset="2"/>
              </a:rPr>
              <a:t>Beam </a:t>
            </a:r>
          </a:p>
          <a:p>
            <a:pPr algn="ctr" eaLnBrk="1" hangingPunct="1">
              <a:lnSpc>
                <a:spcPct val="100000"/>
              </a:lnSpc>
              <a:spcBef>
                <a:spcPct val="0"/>
              </a:spcBef>
              <a:buFontTx/>
              <a:buNone/>
            </a:pPr>
            <a:r>
              <a:rPr lang="en-US" altLang="en-US" sz="1600" b="1" dirty="0">
                <a:solidFill>
                  <a:srgbClr val="6600CC"/>
                </a:solidFill>
                <a:sym typeface="Symbol" pitchFamily="18" charset="2"/>
              </a:rPr>
              <a:t>Storage Ring</a:t>
            </a:r>
          </a:p>
        </p:txBody>
      </p:sp>
      <p:grpSp>
        <p:nvGrpSpPr>
          <p:cNvPr id="27" name="Group 26"/>
          <p:cNvGrpSpPr/>
          <p:nvPr/>
        </p:nvGrpSpPr>
        <p:grpSpPr>
          <a:xfrm>
            <a:off x="344865" y="2020620"/>
            <a:ext cx="2119315" cy="1776529"/>
            <a:chOff x="296654" y="2749211"/>
            <a:chExt cx="2119315" cy="1776529"/>
          </a:xfrm>
        </p:grpSpPr>
        <p:sp>
          <p:nvSpPr>
            <p:cNvPr id="3237" name="Rectangle 45"/>
            <p:cNvSpPr>
              <a:spLocks noChangeArrowheads="1"/>
            </p:cNvSpPr>
            <p:nvPr/>
          </p:nvSpPr>
          <p:spPr bwMode="auto">
            <a:xfrm>
              <a:off x="1878609" y="3583241"/>
              <a:ext cx="215577" cy="166884"/>
            </a:xfrm>
            <a:prstGeom prst="rect">
              <a:avLst/>
            </a:prstGeom>
            <a:solidFill>
              <a:schemeClr val="bg1"/>
            </a:solidFill>
            <a:ln w="9525">
              <a:solidFill>
                <a:schemeClr val="bg1"/>
              </a:solidFill>
              <a:miter lim="800000"/>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239" name="Text Box 47"/>
            <p:cNvSpPr txBox="1">
              <a:spLocks noChangeArrowheads="1"/>
            </p:cNvSpPr>
            <p:nvPr/>
          </p:nvSpPr>
          <p:spPr bwMode="auto">
            <a:xfrm>
              <a:off x="296654" y="3615029"/>
              <a:ext cx="1134949" cy="3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b="1"/>
                <a:t>RF Cavity</a:t>
              </a:r>
            </a:p>
          </p:txBody>
        </p:sp>
        <p:grpSp>
          <p:nvGrpSpPr>
            <p:cNvPr id="3241" name="Group 63"/>
            <p:cNvGrpSpPr>
              <a:grpSpLocks/>
            </p:cNvGrpSpPr>
            <p:nvPr/>
          </p:nvGrpSpPr>
          <p:grpSpPr bwMode="auto">
            <a:xfrm>
              <a:off x="1555240" y="3818468"/>
              <a:ext cx="179119" cy="470455"/>
              <a:chOff x="998" y="1820"/>
              <a:chExt cx="113" cy="317"/>
            </a:xfrm>
          </p:grpSpPr>
          <p:sp>
            <p:nvSpPr>
              <p:cNvPr id="3248" name="Line 65"/>
              <p:cNvSpPr>
                <a:spLocks noChangeShapeType="1"/>
              </p:cNvSpPr>
              <p:nvPr/>
            </p:nvSpPr>
            <p:spPr bwMode="auto">
              <a:xfrm flipH="1">
                <a:off x="998" y="2137"/>
                <a:ext cx="1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49" name="Line 66"/>
              <p:cNvSpPr>
                <a:spLocks noChangeShapeType="1"/>
              </p:cNvSpPr>
              <p:nvPr/>
            </p:nvSpPr>
            <p:spPr bwMode="auto">
              <a:xfrm>
                <a:off x="998" y="1820"/>
                <a:ext cx="0" cy="3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242" name="Group 67"/>
            <p:cNvGrpSpPr>
              <a:grpSpLocks/>
            </p:cNvGrpSpPr>
            <p:nvPr/>
          </p:nvGrpSpPr>
          <p:grpSpPr bwMode="auto">
            <a:xfrm flipH="1">
              <a:off x="2211488" y="3818468"/>
              <a:ext cx="204481" cy="470455"/>
              <a:chOff x="998" y="1820"/>
              <a:chExt cx="129" cy="317"/>
            </a:xfrm>
          </p:grpSpPr>
          <p:sp>
            <p:nvSpPr>
              <p:cNvPr id="3244" name="Line 68"/>
              <p:cNvSpPr>
                <a:spLocks noChangeShapeType="1"/>
              </p:cNvSpPr>
              <p:nvPr/>
            </p:nvSpPr>
            <p:spPr bwMode="auto">
              <a:xfrm flipH="1">
                <a:off x="998" y="1820"/>
                <a:ext cx="12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45" name="Line 69"/>
              <p:cNvSpPr>
                <a:spLocks noChangeShapeType="1"/>
              </p:cNvSpPr>
              <p:nvPr/>
            </p:nvSpPr>
            <p:spPr bwMode="auto">
              <a:xfrm flipH="1">
                <a:off x="998" y="2137"/>
                <a:ext cx="1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46" name="Line 70"/>
              <p:cNvSpPr>
                <a:spLocks noChangeShapeType="1"/>
              </p:cNvSpPr>
              <p:nvPr/>
            </p:nvSpPr>
            <p:spPr bwMode="auto">
              <a:xfrm flipH="1">
                <a:off x="998" y="1820"/>
                <a:ext cx="0" cy="3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243" name="Oval 71"/>
            <p:cNvSpPr>
              <a:spLocks noChangeArrowheads="1"/>
            </p:cNvSpPr>
            <p:nvPr/>
          </p:nvSpPr>
          <p:spPr bwMode="auto">
            <a:xfrm>
              <a:off x="1734362" y="4053696"/>
              <a:ext cx="504070" cy="472044"/>
            </a:xfrm>
            <a:prstGeom prst="ellipse">
              <a:avLst/>
            </a:prstGeom>
            <a:solidFill>
              <a:srgbClr val="FFFF66"/>
            </a:solidFill>
            <a:ln w="9525">
              <a:solidFill>
                <a:schemeClr val="tx1"/>
              </a:solidFill>
              <a:round/>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236" name="Line 72"/>
            <p:cNvSpPr>
              <a:spLocks noChangeShapeType="1"/>
            </p:cNvSpPr>
            <p:nvPr/>
          </p:nvSpPr>
          <p:spPr bwMode="auto">
            <a:xfrm flipV="1">
              <a:off x="1412582" y="3683372"/>
              <a:ext cx="431154" cy="7152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Box 12"/>
            <p:cNvSpPr txBox="1"/>
            <p:nvPr/>
          </p:nvSpPr>
          <p:spPr>
            <a:xfrm>
              <a:off x="1701968" y="2749211"/>
              <a:ext cx="450056" cy="584775"/>
            </a:xfrm>
            <a:prstGeom prst="rect">
              <a:avLst/>
            </a:prstGeom>
            <a:noFill/>
          </p:spPr>
          <p:txBody>
            <a:bodyPr wrap="square" rtlCol="0">
              <a:spAutoFit/>
            </a:bodyPr>
            <a:lstStyle/>
            <a:p>
              <a:r>
                <a:rPr lang="en-US" sz="3200" dirty="0">
                  <a:sym typeface="Symbol"/>
                </a:rPr>
                <a:t></a:t>
              </a:r>
              <a:endParaRPr lang="en-US" sz="3200" dirty="0"/>
            </a:p>
          </p:txBody>
        </p:sp>
        <p:sp>
          <p:nvSpPr>
            <p:cNvPr id="227" name="TextBox 226"/>
            <p:cNvSpPr txBox="1"/>
            <p:nvPr/>
          </p:nvSpPr>
          <p:spPr>
            <a:xfrm rot="10800000">
              <a:off x="1760079" y="3251463"/>
              <a:ext cx="450056" cy="584775"/>
            </a:xfrm>
            <a:prstGeom prst="rect">
              <a:avLst/>
            </a:prstGeom>
            <a:noFill/>
          </p:spPr>
          <p:txBody>
            <a:bodyPr wrap="square" rtlCol="0">
              <a:spAutoFit/>
            </a:bodyPr>
            <a:lstStyle/>
            <a:p>
              <a:r>
                <a:rPr lang="en-US" sz="3200" dirty="0">
                  <a:sym typeface="Symbol"/>
                </a:rPr>
                <a:t></a:t>
              </a:r>
              <a:endParaRPr lang="en-US" sz="3200" dirty="0"/>
            </a:p>
          </p:txBody>
        </p:sp>
        <p:sp>
          <p:nvSpPr>
            <p:cNvPr id="15" name="Freeform 14"/>
            <p:cNvSpPr/>
            <p:nvPr/>
          </p:nvSpPr>
          <p:spPr bwMode="auto">
            <a:xfrm>
              <a:off x="2096879" y="3548366"/>
              <a:ext cx="120832" cy="266700"/>
            </a:xfrm>
            <a:custGeom>
              <a:avLst/>
              <a:gdLst>
                <a:gd name="connsiteX0" fmla="*/ 0 w 114300"/>
                <a:gd name="connsiteY0" fmla="*/ 0 h 266700"/>
                <a:gd name="connsiteX1" fmla="*/ 114300 w 114300"/>
                <a:gd name="connsiteY1" fmla="*/ 9525 h 266700"/>
                <a:gd name="connsiteX2" fmla="*/ 114300 w 114300"/>
                <a:gd name="connsiteY2" fmla="*/ 266700 h 266700"/>
                <a:gd name="connsiteX0" fmla="*/ 0 w 117566"/>
                <a:gd name="connsiteY0" fmla="*/ 10069 h 276769"/>
                <a:gd name="connsiteX1" fmla="*/ 117566 w 117566"/>
                <a:gd name="connsiteY1" fmla="*/ 0 h 276769"/>
                <a:gd name="connsiteX2" fmla="*/ 114300 w 117566"/>
                <a:gd name="connsiteY2" fmla="*/ 276769 h 276769"/>
                <a:gd name="connsiteX0" fmla="*/ 0 w 114444"/>
                <a:gd name="connsiteY0" fmla="*/ 3538 h 270238"/>
                <a:gd name="connsiteX1" fmla="*/ 111035 w 114444"/>
                <a:gd name="connsiteY1" fmla="*/ 0 h 270238"/>
                <a:gd name="connsiteX2" fmla="*/ 114300 w 114444"/>
                <a:gd name="connsiteY2" fmla="*/ 270238 h 270238"/>
                <a:gd name="connsiteX0" fmla="*/ 0 w 120832"/>
                <a:gd name="connsiteY0" fmla="*/ 3538 h 270238"/>
                <a:gd name="connsiteX1" fmla="*/ 120832 w 120832"/>
                <a:gd name="connsiteY1" fmla="*/ 0 h 270238"/>
                <a:gd name="connsiteX2" fmla="*/ 114300 w 120832"/>
                <a:gd name="connsiteY2" fmla="*/ 270238 h 270238"/>
                <a:gd name="connsiteX0" fmla="*/ 0 w 120832"/>
                <a:gd name="connsiteY0" fmla="*/ 0 h 266700"/>
                <a:gd name="connsiteX1" fmla="*/ 120832 w 120832"/>
                <a:gd name="connsiteY1" fmla="*/ 2993 h 266700"/>
                <a:gd name="connsiteX2" fmla="*/ 114300 w 120832"/>
                <a:gd name="connsiteY2" fmla="*/ 266700 h 266700"/>
              </a:gdLst>
              <a:ahLst/>
              <a:cxnLst>
                <a:cxn ang="0">
                  <a:pos x="connsiteX0" y="connsiteY0"/>
                </a:cxn>
                <a:cxn ang="0">
                  <a:pos x="connsiteX1" y="connsiteY1"/>
                </a:cxn>
                <a:cxn ang="0">
                  <a:pos x="connsiteX2" y="connsiteY2"/>
                </a:cxn>
              </a:cxnLst>
              <a:rect l="l" t="t" r="r" b="b"/>
              <a:pathLst>
                <a:path w="120832" h="266700">
                  <a:moveTo>
                    <a:pt x="0" y="0"/>
                  </a:moveTo>
                  <a:lnTo>
                    <a:pt x="120832" y="2993"/>
                  </a:lnTo>
                  <a:cubicBezTo>
                    <a:pt x="119743" y="95249"/>
                    <a:pt x="115389" y="174444"/>
                    <a:pt x="114300" y="26670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1" name="Freeform 20"/>
            <p:cNvSpPr/>
            <p:nvPr/>
          </p:nvSpPr>
          <p:spPr bwMode="auto">
            <a:xfrm>
              <a:off x="1556386" y="3583021"/>
              <a:ext cx="442608" cy="238327"/>
            </a:xfrm>
            <a:custGeom>
              <a:avLst/>
              <a:gdLst>
                <a:gd name="connsiteX0" fmla="*/ 0 w 442608"/>
                <a:gd name="connsiteY0" fmla="*/ 238327 h 243191"/>
                <a:gd name="connsiteX1" fmla="*/ 359923 w 442608"/>
                <a:gd name="connsiteY1" fmla="*/ 243191 h 243191"/>
                <a:gd name="connsiteX2" fmla="*/ 369651 w 442608"/>
                <a:gd name="connsiteY2" fmla="*/ 0 h 243191"/>
                <a:gd name="connsiteX3" fmla="*/ 442608 w 442608"/>
                <a:gd name="connsiteY3" fmla="*/ 0 h 243191"/>
                <a:gd name="connsiteX4" fmla="*/ 442608 w 442608"/>
                <a:gd name="connsiteY4" fmla="*/ 77821 h 243191"/>
                <a:gd name="connsiteX0" fmla="*/ 0 w 442608"/>
                <a:gd name="connsiteY0" fmla="*/ 238327 h 243191"/>
                <a:gd name="connsiteX1" fmla="*/ 374515 w 442608"/>
                <a:gd name="connsiteY1" fmla="*/ 243191 h 243191"/>
                <a:gd name="connsiteX2" fmla="*/ 369651 w 442608"/>
                <a:gd name="connsiteY2" fmla="*/ 0 h 243191"/>
                <a:gd name="connsiteX3" fmla="*/ 442608 w 442608"/>
                <a:gd name="connsiteY3" fmla="*/ 0 h 243191"/>
                <a:gd name="connsiteX4" fmla="*/ 442608 w 442608"/>
                <a:gd name="connsiteY4" fmla="*/ 77821 h 243191"/>
                <a:gd name="connsiteX0" fmla="*/ 0 w 442608"/>
                <a:gd name="connsiteY0" fmla="*/ 238327 h 238327"/>
                <a:gd name="connsiteX1" fmla="*/ 364787 w 442608"/>
                <a:gd name="connsiteY1" fmla="*/ 238327 h 238327"/>
                <a:gd name="connsiteX2" fmla="*/ 369651 w 442608"/>
                <a:gd name="connsiteY2" fmla="*/ 0 h 238327"/>
                <a:gd name="connsiteX3" fmla="*/ 442608 w 442608"/>
                <a:gd name="connsiteY3" fmla="*/ 0 h 238327"/>
                <a:gd name="connsiteX4" fmla="*/ 442608 w 442608"/>
                <a:gd name="connsiteY4" fmla="*/ 77821 h 238327"/>
                <a:gd name="connsiteX0" fmla="*/ 0 w 442608"/>
                <a:gd name="connsiteY0" fmla="*/ 238327 h 238327"/>
                <a:gd name="connsiteX1" fmla="*/ 379379 w 442608"/>
                <a:gd name="connsiteY1" fmla="*/ 238327 h 238327"/>
                <a:gd name="connsiteX2" fmla="*/ 369651 w 442608"/>
                <a:gd name="connsiteY2" fmla="*/ 0 h 238327"/>
                <a:gd name="connsiteX3" fmla="*/ 442608 w 442608"/>
                <a:gd name="connsiteY3" fmla="*/ 0 h 238327"/>
                <a:gd name="connsiteX4" fmla="*/ 442608 w 442608"/>
                <a:gd name="connsiteY4" fmla="*/ 77821 h 23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608" h="238327">
                  <a:moveTo>
                    <a:pt x="0" y="238327"/>
                  </a:moveTo>
                  <a:lnTo>
                    <a:pt x="379379" y="238327"/>
                  </a:lnTo>
                  <a:cubicBezTo>
                    <a:pt x="377758" y="157263"/>
                    <a:pt x="371272" y="81064"/>
                    <a:pt x="369651" y="0"/>
                  </a:cubicBezTo>
                  <a:lnTo>
                    <a:pt x="442608" y="0"/>
                  </a:lnTo>
                  <a:lnTo>
                    <a:pt x="442608" y="77821"/>
                  </a:ln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grpSp>
        <p:nvGrpSpPr>
          <p:cNvPr id="1026" name="Group 1025"/>
          <p:cNvGrpSpPr/>
          <p:nvPr/>
        </p:nvGrpSpPr>
        <p:grpSpPr>
          <a:xfrm>
            <a:off x="549271" y="1759104"/>
            <a:ext cx="6939295" cy="3954848"/>
            <a:chOff x="550872" y="1749658"/>
            <a:chExt cx="6939295" cy="3954848"/>
          </a:xfrm>
        </p:grpSpPr>
        <p:grpSp>
          <p:nvGrpSpPr>
            <p:cNvPr id="29" name="Group 28"/>
            <p:cNvGrpSpPr/>
            <p:nvPr/>
          </p:nvGrpSpPr>
          <p:grpSpPr>
            <a:xfrm>
              <a:off x="4649477" y="1749658"/>
              <a:ext cx="2840690" cy="504825"/>
              <a:chOff x="4784387" y="-987909"/>
              <a:chExt cx="2840690" cy="504825"/>
            </a:xfrm>
          </p:grpSpPr>
          <p:sp>
            <p:nvSpPr>
              <p:cNvPr id="28" name="Rectangle 27"/>
              <p:cNvSpPr/>
              <p:nvPr/>
            </p:nvSpPr>
            <p:spPr bwMode="auto">
              <a:xfrm>
                <a:off x="4856658" y="-877869"/>
                <a:ext cx="2768419" cy="2577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6" name="Oval 5"/>
              <p:cNvSpPr/>
              <p:nvPr/>
            </p:nvSpPr>
            <p:spPr bwMode="auto">
              <a:xfrm>
                <a:off x="4962286" y="-880098"/>
                <a:ext cx="2536088" cy="268940"/>
              </a:xfrm>
              <a:prstGeom prst="ellipse">
                <a:avLst/>
              </a:prstGeom>
              <a:solidFill>
                <a:srgbClr val="C00000"/>
              </a:solidFill>
              <a:ln w="9525" cap="flat" cmpd="sng" algn="ctr">
                <a:solidFill>
                  <a:srgbClr val="9900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37" name="Oval 10"/>
              <p:cNvSpPr>
                <a:spLocks noChangeArrowheads="1"/>
              </p:cNvSpPr>
              <p:nvPr/>
            </p:nvSpPr>
            <p:spPr bwMode="auto">
              <a:xfrm>
                <a:off x="4784387" y="-987909"/>
                <a:ext cx="144542" cy="504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grpSp>
          <p:nvGrpSpPr>
            <p:cNvPr id="30" name="Group 29"/>
            <p:cNvGrpSpPr/>
            <p:nvPr/>
          </p:nvGrpSpPr>
          <p:grpSpPr>
            <a:xfrm>
              <a:off x="550872" y="2483635"/>
              <a:ext cx="3669994" cy="3220871"/>
              <a:chOff x="-1393985" y="-6267283"/>
              <a:chExt cx="3669994" cy="3220871"/>
            </a:xfrm>
          </p:grpSpPr>
          <p:sp>
            <p:nvSpPr>
              <p:cNvPr id="466966" name="Text Box 22"/>
              <p:cNvSpPr txBox="1">
                <a:spLocks noChangeArrowheads="1"/>
              </p:cNvSpPr>
              <p:nvPr/>
            </p:nvSpPr>
            <p:spPr bwMode="auto">
              <a:xfrm>
                <a:off x="729784" y="-6247656"/>
                <a:ext cx="1546225" cy="3397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t>Bunched Beam</a:t>
                </a:r>
              </a:p>
            </p:txBody>
          </p:sp>
          <p:grpSp>
            <p:nvGrpSpPr>
              <p:cNvPr id="5" name="Group 24"/>
              <p:cNvGrpSpPr>
                <a:grpSpLocks/>
              </p:cNvGrpSpPr>
              <p:nvPr/>
            </p:nvGrpSpPr>
            <p:grpSpPr bwMode="auto">
              <a:xfrm>
                <a:off x="-1393985" y="-4984750"/>
                <a:ext cx="2840038" cy="1938338"/>
                <a:chOff x="346" y="2227"/>
                <a:chExt cx="1790" cy="1221"/>
              </a:xfrm>
            </p:grpSpPr>
            <p:sp>
              <p:nvSpPr>
                <p:cNvPr id="3274" name="Text Box 25"/>
                <p:cNvSpPr txBox="1">
                  <a:spLocks noChangeArrowheads="1"/>
                </p:cNvSpPr>
                <p:nvPr/>
              </p:nvSpPr>
              <p:spPr bwMode="auto">
                <a:xfrm>
                  <a:off x="1143" y="2227"/>
                  <a:ext cx="292"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t>AC</a:t>
                  </a:r>
                </a:p>
              </p:txBody>
            </p:sp>
            <p:sp>
              <p:nvSpPr>
                <p:cNvPr id="3275" name="Text Box 26"/>
                <p:cNvSpPr txBox="1">
                  <a:spLocks noChangeArrowheads="1"/>
                </p:cNvSpPr>
                <p:nvPr/>
              </p:nvSpPr>
              <p:spPr bwMode="auto">
                <a:xfrm>
                  <a:off x="961" y="3043"/>
                  <a:ext cx="117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2400" dirty="0">
                      <a:sym typeface="Symbol" pitchFamily="18" charset="2"/>
                    </a:rPr>
                    <a:t></a:t>
                  </a:r>
                  <a:r>
                    <a:rPr lang="en-US" altLang="en-US" sz="2200" baseline="-25000" dirty="0">
                      <a:sym typeface="Symbol" pitchFamily="18" charset="2"/>
                    </a:rPr>
                    <a:t>rf</a:t>
                  </a:r>
                  <a:r>
                    <a:rPr lang="en-US" altLang="en-US" sz="1200" dirty="0">
                      <a:sym typeface="Symbol" pitchFamily="18" charset="2"/>
                    </a:rPr>
                    <a:t>= </a:t>
                  </a:r>
                  <a:r>
                    <a:rPr lang="en-US" altLang="en-US" sz="1200" dirty="0" err="1">
                      <a:sym typeface="Symbol" pitchFamily="18" charset="2"/>
                    </a:rPr>
                    <a:t>h</a:t>
                  </a:r>
                  <a:r>
                    <a:rPr lang="en-US" altLang="en-US" sz="2400" dirty="0" err="1">
                      <a:sym typeface="Symbol" pitchFamily="18" charset="2"/>
                    </a:rPr>
                    <a:t></a:t>
                  </a:r>
                  <a:r>
                    <a:rPr lang="en-US" altLang="en-US" sz="2200" baseline="-25000" dirty="0" err="1">
                      <a:sym typeface="Symbol" pitchFamily="18" charset="2"/>
                    </a:rPr>
                    <a:t>rev</a:t>
                  </a:r>
                  <a:r>
                    <a:rPr lang="en-US" altLang="en-US" sz="1200" dirty="0">
                      <a:sym typeface="Symbol" pitchFamily="18" charset="2"/>
                    </a:rPr>
                    <a:t> </a:t>
                  </a:r>
                </a:p>
                <a:p>
                  <a:pPr algn="ctr" eaLnBrk="1" hangingPunct="1">
                    <a:lnSpc>
                      <a:spcPct val="100000"/>
                    </a:lnSpc>
                    <a:spcBef>
                      <a:spcPct val="0"/>
                    </a:spcBef>
                    <a:buFontTx/>
                    <a:buNone/>
                  </a:pPr>
                  <a:r>
                    <a:rPr lang="en-US" altLang="en-US" sz="1200" dirty="0">
                      <a:latin typeface="Arial" charset="0"/>
                      <a:sym typeface="Symbol" pitchFamily="18" charset="2"/>
                    </a:rPr>
                    <a:t> </a:t>
                  </a:r>
                  <a:r>
                    <a:rPr lang="en-US" altLang="en-US" sz="1200" b="1" i="1" dirty="0">
                      <a:latin typeface="Arial" charset="0"/>
                      <a:sym typeface="Symbol" pitchFamily="18" charset="2"/>
                    </a:rPr>
                    <a:t>harmonic number</a:t>
                  </a:r>
                  <a:r>
                    <a:rPr lang="en-US" altLang="en-US" sz="1200" dirty="0">
                      <a:latin typeface="Arial" charset="0"/>
                      <a:sym typeface="Symbol" pitchFamily="18" charset="2"/>
                    </a:rPr>
                    <a:t>  h=1</a:t>
                  </a:r>
                </a:p>
              </p:txBody>
            </p:sp>
            <p:grpSp>
              <p:nvGrpSpPr>
                <p:cNvPr id="3276" name="Group 27"/>
                <p:cNvGrpSpPr>
                  <a:grpSpLocks/>
                </p:cNvGrpSpPr>
                <p:nvPr/>
              </p:nvGrpSpPr>
              <p:grpSpPr bwMode="auto">
                <a:xfrm>
                  <a:off x="429" y="2636"/>
                  <a:ext cx="1233" cy="699"/>
                  <a:chOff x="590" y="2341"/>
                  <a:chExt cx="1233" cy="1021"/>
                </a:xfrm>
              </p:grpSpPr>
              <p:sp>
                <p:nvSpPr>
                  <p:cNvPr id="3278" name="Freeform 28"/>
                  <p:cNvSpPr>
                    <a:spLocks/>
                  </p:cNvSpPr>
                  <p:nvPr/>
                </p:nvSpPr>
                <p:spPr bwMode="auto">
                  <a:xfrm flipH="1" flipV="1">
                    <a:off x="867" y="2495"/>
                    <a:ext cx="793" cy="694"/>
                  </a:xfrm>
                  <a:custGeom>
                    <a:avLst/>
                    <a:gdLst>
                      <a:gd name="T0" fmla="*/ 0 w 499"/>
                      <a:gd name="T1" fmla="*/ 1823 h 371"/>
                      <a:gd name="T2" fmla="*/ 535 w 499"/>
                      <a:gd name="T3" fmla="*/ 265 h 371"/>
                      <a:gd name="T4" fmla="*/ 1222 w 499"/>
                      <a:gd name="T5" fmla="*/ 3379 h 371"/>
                      <a:gd name="T6" fmla="*/ 1680 w 499"/>
                      <a:gd name="T7" fmla="*/ 1823 h 371"/>
                      <a:gd name="T8" fmla="*/ 0 60000 65536"/>
                      <a:gd name="T9" fmla="*/ 0 60000 65536"/>
                      <a:gd name="T10" fmla="*/ 0 60000 65536"/>
                      <a:gd name="T11" fmla="*/ 0 60000 65536"/>
                      <a:gd name="T12" fmla="*/ 0 w 499"/>
                      <a:gd name="T13" fmla="*/ 0 h 371"/>
                      <a:gd name="T14" fmla="*/ 499 w 499"/>
                      <a:gd name="T15" fmla="*/ 371 h 371"/>
                    </a:gdLst>
                    <a:ahLst/>
                    <a:cxnLst>
                      <a:cxn ang="T8">
                        <a:pos x="T0" y="T1"/>
                      </a:cxn>
                      <a:cxn ang="T9">
                        <a:pos x="T2" y="T3"/>
                      </a:cxn>
                      <a:cxn ang="T10">
                        <a:pos x="T4" y="T5"/>
                      </a:cxn>
                      <a:cxn ang="T11">
                        <a:pos x="T6" y="T7"/>
                      </a:cxn>
                    </a:cxnLst>
                    <a:rect l="T12" t="T13" r="T14" b="T15"/>
                    <a:pathLst>
                      <a:path w="499" h="371">
                        <a:moveTo>
                          <a:pt x="0" y="186"/>
                        </a:moveTo>
                        <a:cubicBezTo>
                          <a:pt x="49" y="93"/>
                          <a:pt x="98" y="0"/>
                          <a:pt x="159" y="27"/>
                        </a:cubicBezTo>
                        <a:cubicBezTo>
                          <a:pt x="220" y="54"/>
                          <a:pt x="306" y="319"/>
                          <a:pt x="363" y="345"/>
                        </a:cubicBezTo>
                        <a:cubicBezTo>
                          <a:pt x="420" y="371"/>
                          <a:pt x="476" y="212"/>
                          <a:pt x="499" y="18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9" name="Line 29"/>
                  <p:cNvSpPr>
                    <a:spLocks noChangeShapeType="1"/>
                  </p:cNvSpPr>
                  <p:nvPr/>
                </p:nvSpPr>
                <p:spPr bwMode="auto">
                  <a:xfrm>
                    <a:off x="861" y="2341"/>
                    <a:ext cx="0" cy="1021"/>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280" name="Line 30"/>
                  <p:cNvSpPr>
                    <a:spLocks noChangeShapeType="1"/>
                  </p:cNvSpPr>
                  <p:nvPr/>
                </p:nvSpPr>
                <p:spPr bwMode="auto">
                  <a:xfrm>
                    <a:off x="861" y="2840"/>
                    <a:ext cx="862" cy="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281" name="Text Box 31"/>
                  <p:cNvSpPr txBox="1">
                    <a:spLocks noChangeArrowheads="1"/>
                  </p:cNvSpPr>
                  <p:nvPr/>
                </p:nvSpPr>
                <p:spPr bwMode="auto">
                  <a:xfrm>
                    <a:off x="590" y="2500"/>
                    <a:ext cx="298"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b="1">
                        <a:latin typeface="Arial" charset="0"/>
                      </a:rPr>
                      <a:t>Vrf</a:t>
                    </a:r>
                  </a:p>
                </p:txBody>
              </p:sp>
              <p:sp>
                <p:nvSpPr>
                  <p:cNvPr id="3282" name="Text Box 32"/>
                  <p:cNvSpPr txBox="1">
                    <a:spLocks noChangeArrowheads="1"/>
                  </p:cNvSpPr>
                  <p:nvPr/>
                </p:nvSpPr>
                <p:spPr bwMode="auto">
                  <a:xfrm>
                    <a:off x="1660" y="2730"/>
                    <a:ext cx="163"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b="1">
                        <a:latin typeface="Arial" charset="0"/>
                      </a:rPr>
                      <a:t>t</a:t>
                    </a:r>
                  </a:p>
                </p:txBody>
              </p:sp>
            </p:grpSp>
            <p:sp>
              <p:nvSpPr>
                <p:cNvPr id="3277" name="Text Box 33"/>
                <p:cNvSpPr txBox="1">
                  <a:spLocks noChangeArrowheads="1"/>
                </p:cNvSpPr>
                <p:nvPr/>
              </p:nvSpPr>
              <p:spPr bwMode="auto">
                <a:xfrm>
                  <a:off x="346" y="2383"/>
                  <a:ext cx="72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solidFill>
                        <a:srgbClr val="3333FF"/>
                      </a:solidFill>
                    </a:rPr>
                    <a:t>Sinusoidal</a:t>
                  </a:r>
                </a:p>
              </p:txBody>
            </p:sp>
          </p:grpSp>
          <p:sp>
            <p:nvSpPr>
              <p:cNvPr id="467032" name="Freeform 88"/>
              <p:cNvSpPr>
                <a:spLocks/>
              </p:cNvSpPr>
              <p:nvPr/>
            </p:nvSpPr>
            <p:spPr bwMode="auto">
              <a:xfrm>
                <a:off x="-56550" y="-5350562"/>
                <a:ext cx="285750" cy="336550"/>
              </a:xfrm>
              <a:custGeom>
                <a:avLst/>
                <a:gdLst>
                  <a:gd name="T0" fmla="*/ 0 w 340"/>
                  <a:gd name="T1" fmla="*/ 2147483647 h 371"/>
                  <a:gd name="T2" fmla="*/ 2147483647 w 340"/>
                  <a:gd name="T3" fmla="*/ 2147483647 h 371"/>
                  <a:gd name="T4" fmla="*/ 2147483647 w 340"/>
                  <a:gd name="T5" fmla="*/ 2147483647 h 371"/>
                  <a:gd name="T6" fmla="*/ 2147483647 w 340"/>
                  <a:gd name="T7" fmla="*/ 2147483647 h 371"/>
                  <a:gd name="T8" fmla="*/ 0 60000 65536"/>
                  <a:gd name="T9" fmla="*/ 0 60000 65536"/>
                  <a:gd name="T10" fmla="*/ 0 60000 65536"/>
                  <a:gd name="T11" fmla="*/ 0 60000 65536"/>
                  <a:gd name="T12" fmla="*/ 0 w 340"/>
                  <a:gd name="T13" fmla="*/ 0 h 371"/>
                  <a:gd name="T14" fmla="*/ 340 w 340"/>
                  <a:gd name="T15" fmla="*/ 371 h 371"/>
                </a:gdLst>
                <a:ahLst/>
                <a:cxnLst>
                  <a:cxn ang="T8">
                    <a:pos x="T0" y="T1"/>
                  </a:cxn>
                  <a:cxn ang="T9">
                    <a:pos x="T2" y="T3"/>
                  </a:cxn>
                  <a:cxn ang="T10">
                    <a:pos x="T4" y="T5"/>
                  </a:cxn>
                  <a:cxn ang="T11">
                    <a:pos x="T6" y="T7"/>
                  </a:cxn>
                </a:cxnLst>
                <a:rect l="T12" t="T13" r="T14" b="T15"/>
                <a:pathLst>
                  <a:path w="340" h="371">
                    <a:moveTo>
                      <a:pt x="0" y="185"/>
                    </a:moveTo>
                    <a:cubicBezTo>
                      <a:pt x="35" y="278"/>
                      <a:pt x="71" y="371"/>
                      <a:pt x="113" y="344"/>
                    </a:cubicBezTo>
                    <a:cubicBezTo>
                      <a:pt x="155" y="317"/>
                      <a:pt x="212" y="52"/>
                      <a:pt x="250" y="26"/>
                    </a:cubicBezTo>
                    <a:cubicBezTo>
                      <a:pt x="288" y="0"/>
                      <a:pt x="314" y="92"/>
                      <a:pt x="340" y="185"/>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8" name="Rectangle 46"/>
              <p:cNvSpPr>
                <a:spLocks noChangeArrowheads="1"/>
              </p:cNvSpPr>
              <p:nvPr/>
            </p:nvSpPr>
            <p:spPr bwMode="auto">
              <a:xfrm>
                <a:off x="-49471" y="-6267283"/>
                <a:ext cx="215577" cy="168474"/>
              </a:xfrm>
              <a:prstGeom prst="rect">
                <a:avLst/>
              </a:prstGeom>
              <a:solidFill>
                <a:schemeClr val="bg1"/>
              </a:solidFill>
              <a:ln w="9525">
                <a:solidFill>
                  <a:schemeClr val="bg1"/>
                </a:solidFill>
                <a:miter lim="800000"/>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grpSp>
      <p:grpSp>
        <p:nvGrpSpPr>
          <p:cNvPr id="1045" name="Group 1044"/>
          <p:cNvGrpSpPr/>
          <p:nvPr/>
        </p:nvGrpSpPr>
        <p:grpSpPr>
          <a:xfrm>
            <a:off x="191451" y="1389668"/>
            <a:ext cx="8952549" cy="5166084"/>
            <a:chOff x="-14307445" y="-3125888"/>
            <a:chExt cx="8952549" cy="5166084"/>
          </a:xfrm>
        </p:grpSpPr>
        <p:grpSp>
          <p:nvGrpSpPr>
            <p:cNvPr id="1029" name="Group 1028"/>
            <p:cNvGrpSpPr/>
            <p:nvPr/>
          </p:nvGrpSpPr>
          <p:grpSpPr>
            <a:xfrm>
              <a:off x="-14307445" y="-676704"/>
              <a:ext cx="3092185" cy="1885495"/>
              <a:chOff x="-6286741" y="4327526"/>
              <a:chExt cx="3092185" cy="1885495"/>
            </a:xfrm>
          </p:grpSpPr>
          <p:sp>
            <p:nvSpPr>
              <p:cNvPr id="467190" name="Rectangle 246"/>
              <p:cNvSpPr>
                <a:spLocks noChangeArrowheads="1"/>
              </p:cNvSpPr>
              <p:nvPr/>
            </p:nvSpPr>
            <p:spPr bwMode="auto">
              <a:xfrm>
                <a:off x="-6286741" y="4327526"/>
                <a:ext cx="3060700" cy="1885495"/>
              </a:xfrm>
              <a:prstGeom prst="rect">
                <a:avLst/>
              </a:prstGeom>
              <a:solidFill>
                <a:schemeClr val="bg1"/>
              </a:solidFill>
              <a:ln w="9525">
                <a:solidFill>
                  <a:schemeClr val="bg1"/>
                </a:solidFill>
                <a:miter lim="800000"/>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nvGrpSpPr>
              <p:cNvPr id="20" name="Group 89"/>
              <p:cNvGrpSpPr>
                <a:grpSpLocks/>
              </p:cNvGrpSpPr>
              <p:nvPr/>
            </p:nvGrpSpPr>
            <p:grpSpPr bwMode="auto">
              <a:xfrm>
                <a:off x="-6080999" y="4348974"/>
                <a:ext cx="2232025" cy="1601778"/>
                <a:chOff x="-1609" y="2215"/>
                <a:chExt cx="1406" cy="1010"/>
              </a:xfrm>
            </p:grpSpPr>
            <p:sp>
              <p:nvSpPr>
                <p:cNvPr id="3225" name="Rectangle 90"/>
                <p:cNvSpPr>
                  <a:spLocks noChangeArrowheads="1"/>
                </p:cNvSpPr>
                <p:nvPr/>
              </p:nvSpPr>
              <p:spPr bwMode="auto">
                <a:xfrm>
                  <a:off x="-1609" y="2228"/>
                  <a:ext cx="1406" cy="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nvGrpSpPr>
                <p:cNvPr id="3226" name="Group 91"/>
                <p:cNvGrpSpPr>
                  <a:grpSpLocks/>
                </p:cNvGrpSpPr>
                <p:nvPr/>
              </p:nvGrpSpPr>
              <p:grpSpPr bwMode="auto">
                <a:xfrm>
                  <a:off x="-1543" y="2215"/>
                  <a:ext cx="1339" cy="937"/>
                  <a:chOff x="-1543" y="2215"/>
                  <a:chExt cx="1339" cy="937"/>
                </a:xfrm>
              </p:grpSpPr>
              <p:sp>
                <p:nvSpPr>
                  <p:cNvPr id="3227" name="Freeform 92"/>
                  <p:cNvSpPr>
                    <a:spLocks/>
                  </p:cNvSpPr>
                  <p:nvPr/>
                </p:nvSpPr>
                <p:spPr bwMode="auto">
                  <a:xfrm flipH="1" flipV="1">
                    <a:off x="-1161" y="2582"/>
                    <a:ext cx="349" cy="440"/>
                  </a:xfrm>
                  <a:custGeom>
                    <a:avLst/>
                    <a:gdLst>
                      <a:gd name="T0" fmla="*/ 0 w 499"/>
                      <a:gd name="T1" fmla="*/ 570 h 371"/>
                      <a:gd name="T2" fmla="*/ 55 w 499"/>
                      <a:gd name="T3" fmla="*/ 83 h 371"/>
                      <a:gd name="T4" fmla="*/ 124 w 499"/>
                      <a:gd name="T5" fmla="*/ 1058 h 371"/>
                      <a:gd name="T6" fmla="*/ 171 w 499"/>
                      <a:gd name="T7" fmla="*/ 570 h 371"/>
                      <a:gd name="T8" fmla="*/ 0 60000 65536"/>
                      <a:gd name="T9" fmla="*/ 0 60000 65536"/>
                      <a:gd name="T10" fmla="*/ 0 60000 65536"/>
                      <a:gd name="T11" fmla="*/ 0 60000 65536"/>
                      <a:gd name="T12" fmla="*/ 0 w 499"/>
                      <a:gd name="T13" fmla="*/ 0 h 371"/>
                      <a:gd name="T14" fmla="*/ 499 w 499"/>
                      <a:gd name="T15" fmla="*/ 371 h 371"/>
                    </a:gdLst>
                    <a:ahLst/>
                    <a:cxnLst>
                      <a:cxn ang="T8">
                        <a:pos x="T0" y="T1"/>
                      </a:cxn>
                      <a:cxn ang="T9">
                        <a:pos x="T2" y="T3"/>
                      </a:cxn>
                      <a:cxn ang="T10">
                        <a:pos x="T4" y="T5"/>
                      </a:cxn>
                      <a:cxn ang="T11">
                        <a:pos x="T6" y="T7"/>
                      </a:cxn>
                    </a:cxnLst>
                    <a:rect l="T12" t="T13" r="T14" b="T15"/>
                    <a:pathLst>
                      <a:path w="499" h="371">
                        <a:moveTo>
                          <a:pt x="0" y="186"/>
                        </a:moveTo>
                        <a:cubicBezTo>
                          <a:pt x="49" y="93"/>
                          <a:pt x="98" y="0"/>
                          <a:pt x="159" y="27"/>
                        </a:cubicBezTo>
                        <a:cubicBezTo>
                          <a:pt x="220" y="54"/>
                          <a:pt x="306" y="319"/>
                          <a:pt x="363" y="345"/>
                        </a:cubicBezTo>
                        <a:cubicBezTo>
                          <a:pt x="420" y="371"/>
                          <a:pt x="476" y="212"/>
                          <a:pt x="499" y="18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8" name="Line 93"/>
                  <p:cNvSpPr>
                    <a:spLocks noChangeShapeType="1"/>
                  </p:cNvSpPr>
                  <p:nvPr/>
                </p:nvSpPr>
                <p:spPr bwMode="auto">
                  <a:xfrm>
                    <a:off x="-1166" y="2460"/>
                    <a:ext cx="0" cy="692"/>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229" name="Line 94"/>
                  <p:cNvSpPr>
                    <a:spLocks noChangeShapeType="1"/>
                  </p:cNvSpPr>
                  <p:nvPr/>
                </p:nvSpPr>
                <p:spPr bwMode="auto">
                  <a:xfrm>
                    <a:off x="-1166" y="2798"/>
                    <a:ext cx="862" cy="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230" name="Text Box 95"/>
                  <p:cNvSpPr txBox="1">
                    <a:spLocks noChangeArrowheads="1"/>
                  </p:cNvSpPr>
                  <p:nvPr/>
                </p:nvSpPr>
                <p:spPr bwMode="auto">
                  <a:xfrm>
                    <a:off x="-1439" y="2569"/>
                    <a:ext cx="29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400" b="1" dirty="0" err="1">
                        <a:latin typeface="Arial" charset="0"/>
                      </a:rPr>
                      <a:t>Vrf</a:t>
                    </a:r>
                    <a:endParaRPr lang="en-US" altLang="en-US" sz="1400" b="1" dirty="0">
                      <a:latin typeface="Arial" charset="0"/>
                    </a:endParaRPr>
                  </a:p>
                </p:txBody>
              </p:sp>
              <p:sp>
                <p:nvSpPr>
                  <p:cNvPr id="3231" name="Text Box 96"/>
                  <p:cNvSpPr txBox="1">
                    <a:spLocks noChangeArrowheads="1"/>
                  </p:cNvSpPr>
                  <p:nvPr/>
                </p:nvSpPr>
                <p:spPr bwMode="auto">
                  <a:xfrm>
                    <a:off x="-367" y="2726"/>
                    <a:ext cx="16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b="1">
                        <a:latin typeface="Arial" charset="0"/>
                      </a:rPr>
                      <a:t>t</a:t>
                    </a:r>
                  </a:p>
                </p:txBody>
              </p:sp>
              <p:sp>
                <p:nvSpPr>
                  <p:cNvPr id="3232" name="Text Box 97"/>
                  <p:cNvSpPr txBox="1">
                    <a:spLocks noChangeArrowheads="1"/>
                  </p:cNvSpPr>
                  <p:nvPr/>
                </p:nvSpPr>
                <p:spPr bwMode="auto">
                  <a:xfrm>
                    <a:off x="-1543" y="2296"/>
                    <a:ext cx="72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solidFill>
                          <a:srgbClr val="3333FF"/>
                        </a:solidFill>
                      </a:rPr>
                      <a:t>Sinusoidal</a:t>
                    </a:r>
                  </a:p>
                </p:txBody>
              </p:sp>
              <p:sp>
                <p:nvSpPr>
                  <p:cNvPr id="3233" name="Freeform 98"/>
                  <p:cNvSpPr>
                    <a:spLocks/>
                  </p:cNvSpPr>
                  <p:nvPr/>
                </p:nvSpPr>
                <p:spPr bwMode="auto">
                  <a:xfrm flipH="1" flipV="1">
                    <a:off x="-812" y="2581"/>
                    <a:ext cx="349" cy="439"/>
                  </a:xfrm>
                  <a:custGeom>
                    <a:avLst/>
                    <a:gdLst>
                      <a:gd name="T0" fmla="*/ 0 w 499"/>
                      <a:gd name="T1" fmla="*/ 568 h 371"/>
                      <a:gd name="T2" fmla="*/ 55 w 499"/>
                      <a:gd name="T3" fmla="*/ 83 h 371"/>
                      <a:gd name="T4" fmla="*/ 124 w 499"/>
                      <a:gd name="T5" fmla="*/ 1051 h 371"/>
                      <a:gd name="T6" fmla="*/ 171 w 499"/>
                      <a:gd name="T7" fmla="*/ 568 h 371"/>
                      <a:gd name="T8" fmla="*/ 0 60000 65536"/>
                      <a:gd name="T9" fmla="*/ 0 60000 65536"/>
                      <a:gd name="T10" fmla="*/ 0 60000 65536"/>
                      <a:gd name="T11" fmla="*/ 0 60000 65536"/>
                      <a:gd name="T12" fmla="*/ 0 w 499"/>
                      <a:gd name="T13" fmla="*/ 0 h 371"/>
                      <a:gd name="T14" fmla="*/ 499 w 499"/>
                      <a:gd name="T15" fmla="*/ 371 h 371"/>
                    </a:gdLst>
                    <a:ahLst/>
                    <a:cxnLst>
                      <a:cxn ang="T8">
                        <a:pos x="T0" y="T1"/>
                      </a:cxn>
                      <a:cxn ang="T9">
                        <a:pos x="T2" y="T3"/>
                      </a:cxn>
                      <a:cxn ang="T10">
                        <a:pos x="T4" y="T5"/>
                      </a:cxn>
                      <a:cxn ang="T11">
                        <a:pos x="T6" y="T7"/>
                      </a:cxn>
                    </a:cxnLst>
                    <a:rect l="T12" t="T13" r="T14" b="T15"/>
                    <a:pathLst>
                      <a:path w="499" h="371">
                        <a:moveTo>
                          <a:pt x="0" y="186"/>
                        </a:moveTo>
                        <a:cubicBezTo>
                          <a:pt x="49" y="93"/>
                          <a:pt x="98" y="0"/>
                          <a:pt x="159" y="27"/>
                        </a:cubicBezTo>
                        <a:cubicBezTo>
                          <a:pt x="220" y="54"/>
                          <a:pt x="306" y="319"/>
                          <a:pt x="363" y="345"/>
                        </a:cubicBezTo>
                        <a:cubicBezTo>
                          <a:pt x="420" y="371"/>
                          <a:pt x="476" y="212"/>
                          <a:pt x="499" y="18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4" name="Text Box 99"/>
                  <p:cNvSpPr txBox="1">
                    <a:spLocks noChangeArrowheads="1"/>
                  </p:cNvSpPr>
                  <p:nvPr/>
                </p:nvSpPr>
                <p:spPr bwMode="auto">
                  <a:xfrm>
                    <a:off x="-770" y="2215"/>
                    <a:ext cx="41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t>AC</a:t>
                    </a:r>
                  </a:p>
                </p:txBody>
              </p:sp>
            </p:grpSp>
          </p:grpSp>
          <p:sp>
            <p:nvSpPr>
              <p:cNvPr id="467044" name="Text Box 100"/>
              <p:cNvSpPr txBox="1">
                <a:spLocks noChangeArrowheads="1"/>
              </p:cNvSpPr>
              <p:nvPr/>
            </p:nvSpPr>
            <p:spPr bwMode="auto">
              <a:xfrm>
                <a:off x="-5015418" y="5508790"/>
                <a:ext cx="1820862" cy="642937"/>
              </a:xfrm>
              <a:prstGeom prst="rect">
                <a:avLst/>
              </a:prstGeom>
              <a:noFill/>
              <a:ln>
                <a:noFill/>
              </a:ln>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2400" dirty="0">
                    <a:sym typeface="Symbol" pitchFamily="18" charset="2"/>
                  </a:rPr>
                  <a:t></a:t>
                </a:r>
                <a:r>
                  <a:rPr lang="en-US" altLang="en-US" sz="2200" baseline="-25000" dirty="0">
                    <a:sym typeface="Symbol" pitchFamily="18" charset="2"/>
                  </a:rPr>
                  <a:t>rf</a:t>
                </a:r>
                <a:r>
                  <a:rPr lang="en-US" altLang="en-US" sz="1200" dirty="0">
                    <a:sym typeface="Symbol" pitchFamily="18" charset="2"/>
                  </a:rPr>
                  <a:t>= </a:t>
                </a:r>
                <a:r>
                  <a:rPr lang="en-US" altLang="en-US" sz="1200" dirty="0" err="1">
                    <a:sym typeface="Symbol" pitchFamily="18" charset="2"/>
                  </a:rPr>
                  <a:t>h</a:t>
                </a:r>
                <a:r>
                  <a:rPr lang="en-US" altLang="en-US" sz="2400" dirty="0" err="1">
                    <a:sym typeface="Symbol" pitchFamily="18" charset="2"/>
                  </a:rPr>
                  <a:t></a:t>
                </a:r>
                <a:r>
                  <a:rPr lang="en-US" altLang="en-US" sz="2200" baseline="-25000" dirty="0" err="1">
                    <a:sym typeface="Symbol" pitchFamily="18" charset="2"/>
                  </a:rPr>
                  <a:t>rev</a:t>
                </a:r>
                <a:r>
                  <a:rPr lang="en-US" altLang="en-US" sz="1200" dirty="0">
                    <a:sym typeface="Symbol" pitchFamily="18" charset="2"/>
                  </a:rPr>
                  <a:t> </a:t>
                </a:r>
              </a:p>
              <a:p>
                <a:pPr algn="ctr" eaLnBrk="1" hangingPunct="1">
                  <a:lnSpc>
                    <a:spcPct val="100000"/>
                  </a:lnSpc>
                  <a:spcBef>
                    <a:spcPct val="0"/>
                  </a:spcBef>
                  <a:buFontTx/>
                  <a:buNone/>
                </a:pPr>
                <a:r>
                  <a:rPr lang="en-US" altLang="en-US" sz="1200" b="1" i="1" dirty="0">
                    <a:latin typeface="Arial" charset="0"/>
                    <a:sym typeface="Symbol" pitchFamily="18" charset="2"/>
                  </a:rPr>
                  <a:t>harmonic number</a:t>
                </a:r>
                <a:r>
                  <a:rPr lang="en-US" altLang="en-US" sz="1200" dirty="0">
                    <a:latin typeface="Arial" charset="0"/>
                    <a:sym typeface="Symbol" pitchFamily="18" charset="2"/>
                  </a:rPr>
                  <a:t>  h=2</a:t>
                </a:r>
              </a:p>
            </p:txBody>
          </p:sp>
        </p:grpSp>
        <p:grpSp>
          <p:nvGrpSpPr>
            <p:cNvPr id="1031" name="Group 1030"/>
            <p:cNvGrpSpPr/>
            <p:nvPr/>
          </p:nvGrpSpPr>
          <p:grpSpPr>
            <a:xfrm>
              <a:off x="-9857385" y="-2775061"/>
              <a:ext cx="2803114" cy="504825"/>
              <a:chOff x="-5774289" y="1998290"/>
              <a:chExt cx="2803114" cy="504825"/>
            </a:xfrm>
          </p:grpSpPr>
          <p:sp>
            <p:nvSpPr>
              <p:cNvPr id="1030" name="Rectangle 1029"/>
              <p:cNvSpPr/>
              <p:nvPr/>
            </p:nvSpPr>
            <p:spPr bwMode="auto">
              <a:xfrm>
                <a:off x="-5618285" y="2026446"/>
                <a:ext cx="2647110" cy="4456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nvGrpSpPr>
              <p:cNvPr id="4" name="Group 3"/>
              <p:cNvGrpSpPr/>
              <p:nvPr/>
            </p:nvGrpSpPr>
            <p:grpSpPr>
              <a:xfrm>
                <a:off x="-5441371" y="2157051"/>
                <a:ext cx="2247098" cy="181235"/>
                <a:chOff x="5187255" y="1088242"/>
                <a:chExt cx="2247098" cy="181235"/>
              </a:xfrm>
            </p:grpSpPr>
            <p:sp>
              <p:nvSpPr>
                <p:cNvPr id="3" name="Oval 2"/>
                <p:cNvSpPr/>
                <p:nvPr/>
              </p:nvSpPr>
              <p:spPr bwMode="auto">
                <a:xfrm>
                  <a:off x="5187255" y="1093313"/>
                  <a:ext cx="938673" cy="176164"/>
                </a:xfrm>
                <a:prstGeom prst="ellipse">
                  <a:avLst/>
                </a:prstGeom>
                <a:solidFill>
                  <a:srgbClr val="C00000"/>
                </a:solidFill>
                <a:ln w="9525" cap="flat" cmpd="sng" algn="ctr">
                  <a:solidFill>
                    <a:srgbClr val="9900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20" name="Oval 219"/>
                <p:cNvSpPr/>
                <p:nvPr/>
              </p:nvSpPr>
              <p:spPr bwMode="auto">
                <a:xfrm>
                  <a:off x="6495680" y="1088242"/>
                  <a:ext cx="938673" cy="176164"/>
                </a:xfrm>
                <a:prstGeom prst="ellipse">
                  <a:avLst/>
                </a:prstGeom>
                <a:solidFill>
                  <a:srgbClr val="C00000"/>
                </a:solidFill>
                <a:ln w="9525" cap="flat" cmpd="sng" algn="ctr">
                  <a:solidFill>
                    <a:srgbClr val="9900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sp>
            <p:nvSpPr>
              <p:cNvPr id="258" name="Oval 10"/>
              <p:cNvSpPr>
                <a:spLocks noChangeArrowheads="1"/>
              </p:cNvSpPr>
              <p:nvPr/>
            </p:nvSpPr>
            <p:spPr bwMode="auto">
              <a:xfrm>
                <a:off x="-5774289" y="1998290"/>
                <a:ext cx="144542" cy="504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sp>
          <p:nvSpPr>
            <p:cNvPr id="261" name="Rectangle 46"/>
            <p:cNvSpPr>
              <a:spLocks noChangeArrowheads="1"/>
            </p:cNvSpPr>
            <p:nvPr/>
          </p:nvSpPr>
          <p:spPr bwMode="auto">
            <a:xfrm>
              <a:off x="-12634909" y="-3125888"/>
              <a:ext cx="215577" cy="168474"/>
            </a:xfrm>
            <a:prstGeom prst="rect">
              <a:avLst/>
            </a:prstGeom>
            <a:solidFill>
              <a:schemeClr val="bg1"/>
            </a:solidFill>
            <a:ln w="9525">
              <a:solidFill>
                <a:schemeClr val="bg1"/>
              </a:solidFill>
              <a:miter lim="800000"/>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nvGrpSpPr>
            <p:cNvPr id="1033" name="Group 1032"/>
            <p:cNvGrpSpPr/>
            <p:nvPr/>
          </p:nvGrpSpPr>
          <p:grpSpPr>
            <a:xfrm>
              <a:off x="-11568013" y="-858003"/>
              <a:ext cx="6213117" cy="2584451"/>
              <a:chOff x="9066229" y="2027220"/>
              <a:chExt cx="6213117" cy="2584451"/>
            </a:xfrm>
          </p:grpSpPr>
          <p:grpSp>
            <p:nvGrpSpPr>
              <p:cNvPr id="25" name="Group 249"/>
              <p:cNvGrpSpPr>
                <a:grpSpLocks/>
              </p:cNvGrpSpPr>
              <p:nvPr/>
            </p:nvGrpSpPr>
            <p:grpSpPr bwMode="auto">
              <a:xfrm>
                <a:off x="9066229" y="2027220"/>
                <a:ext cx="6167438" cy="2584451"/>
                <a:chOff x="-2511" y="4815"/>
                <a:chExt cx="3885" cy="1628"/>
              </a:xfrm>
            </p:grpSpPr>
            <p:grpSp>
              <p:nvGrpSpPr>
                <p:cNvPr id="3176" name="Group 187"/>
                <p:cNvGrpSpPr>
                  <a:grpSpLocks/>
                </p:cNvGrpSpPr>
                <p:nvPr/>
              </p:nvGrpSpPr>
              <p:grpSpPr bwMode="auto">
                <a:xfrm>
                  <a:off x="-2511" y="4815"/>
                  <a:ext cx="3885" cy="1628"/>
                  <a:chOff x="1753" y="4884"/>
                  <a:chExt cx="3883" cy="1627"/>
                </a:xfrm>
              </p:grpSpPr>
              <p:grpSp>
                <p:nvGrpSpPr>
                  <p:cNvPr id="3178" name="Group 180"/>
                  <p:cNvGrpSpPr>
                    <a:grpSpLocks/>
                  </p:cNvGrpSpPr>
                  <p:nvPr/>
                </p:nvGrpSpPr>
                <p:grpSpPr bwMode="auto">
                  <a:xfrm>
                    <a:off x="1753" y="4884"/>
                    <a:ext cx="3883" cy="1627"/>
                    <a:chOff x="2157" y="5245"/>
                    <a:chExt cx="3723" cy="1487"/>
                  </a:xfrm>
                </p:grpSpPr>
                <p:sp>
                  <p:nvSpPr>
                    <p:cNvPr id="3194" name="Rectangle 102"/>
                    <p:cNvSpPr>
                      <a:spLocks noChangeArrowheads="1"/>
                    </p:cNvSpPr>
                    <p:nvPr/>
                  </p:nvSpPr>
                  <p:spPr bwMode="auto">
                    <a:xfrm>
                      <a:off x="2157" y="5358"/>
                      <a:ext cx="1788" cy="8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nvGrpSpPr>
                    <p:cNvPr id="3182" name="Group 115"/>
                    <p:cNvGrpSpPr>
                      <a:grpSpLocks/>
                    </p:cNvGrpSpPr>
                    <p:nvPr/>
                  </p:nvGrpSpPr>
                  <p:grpSpPr bwMode="auto">
                    <a:xfrm>
                      <a:off x="4026" y="5245"/>
                      <a:ext cx="1854" cy="1487"/>
                      <a:chOff x="-2548" y="0"/>
                      <a:chExt cx="2067" cy="1487"/>
                    </a:xfrm>
                  </p:grpSpPr>
                  <p:grpSp>
                    <p:nvGrpSpPr>
                      <p:cNvPr id="3183" name="Group 116"/>
                      <p:cNvGrpSpPr>
                        <a:grpSpLocks/>
                      </p:cNvGrpSpPr>
                      <p:nvPr/>
                    </p:nvGrpSpPr>
                    <p:grpSpPr bwMode="auto">
                      <a:xfrm>
                        <a:off x="-2548" y="0"/>
                        <a:ext cx="2067" cy="1487"/>
                        <a:chOff x="-2548" y="0"/>
                        <a:chExt cx="2067" cy="1487"/>
                      </a:xfrm>
                    </p:grpSpPr>
                    <p:sp>
                      <p:nvSpPr>
                        <p:cNvPr id="3186" name="Rectangle 117"/>
                        <p:cNvSpPr>
                          <a:spLocks noChangeArrowheads="1"/>
                        </p:cNvSpPr>
                        <p:nvPr/>
                      </p:nvSpPr>
                      <p:spPr bwMode="auto">
                        <a:xfrm>
                          <a:off x="-2548" y="0"/>
                          <a:ext cx="2067" cy="1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87" name="Oval 118"/>
                        <p:cNvSpPr>
                          <a:spLocks noChangeArrowheads="1"/>
                        </p:cNvSpPr>
                        <p:nvPr/>
                      </p:nvSpPr>
                      <p:spPr bwMode="auto">
                        <a:xfrm>
                          <a:off x="-2406" y="421"/>
                          <a:ext cx="852" cy="39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88" name="Oval 119"/>
                        <p:cNvSpPr>
                          <a:spLocks noChangeArrowheads="1"/>
                        </p:cNvSpPr>
                        <p:nvPr/>
                      </p:nvSpPr>
                      <p:spPr bwMode="auto">
                        <a:xfrm>
                          <a:off x="-2284" y="512"/>
                          <a:ext cx="608" cy="236"/>
                        </a:xfrm>
                        <a:prstGeom prst="ellipse">
                          <a:avLst/>
                        </a:prstGeom>
                        <a:solidFill>
                          <a:srgbClr val="CC0000"/>
                        </a:solidFill>
                        <a:ln w="9525">
                          <a:solidFill>
                            <a:schemeClr val="tx1"/>
                          </a:solidFill>
                          <a:round/>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89" name="Freeform 120"/>
                        <p:cNvSpPr>
                          <a:spLocks/>
                        </p:cNvSpPr>
                        <p:nvPr/>
                      </p:nvSpPr>
                      <p:spPr bwMode="auto">
                        <a:xfrm flipV="1">
                          <a:off x="-2401" y="217"/>
                          <a:ext cx="852" cy="825"/>
                        </a:xfrm>
                        <a:custGeom>
                          <a:avLst/>
                          <a:gdLst>
                            <a:gd name="T0" fmla="*/ 0 w 1724"/>
                            <a:gd name="T1" fmla="*/ 1236 h 634"/>
                            <a:gd name="T2" fmla="*/ 55 w 1724"/>
                            <a:gd name="T3" fmla="*/ 2297 h 634"/>
                            <a:gd name="T4" fmla="*/ 145 w 1724"/>
                            <a:gd name="T5" fmla="*/ 176 h 634"/>
                            <a:gd name="T6" fmla="*/ 208 w 1724"/>
                            <a:gd name="T7" fmla="*/ 1236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0" name="Oval 121"/>
                        <p:cNvSpPr>
                          <a:spLocks noChangeArrowheads="1"/>
                        </p:cNvSpPr>
                        <p:nvPr/>
                      </p:nvSpPr>
                      <p:spPr bwMode="auto">
                        <a:xfrm>
                          <a:off x="-1554" y="427"/>
                          <a:ext cx="852" cy="39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91" name="Oval 122"/>
                        <p:cNvSpPr>
                          <a:spLocks noChangeArrowheads="1"/>
                        </p:cNvSpPr>
                        <p:nvPr/>
                      </p:nvSpPr>
                      <p:spPr bwMode="auto">
                        <a:xfrm>
                          <a:off x="-1432" y="518"/>
                          <a:ext cx="608" cy="236"/>
                        </a:xfrm>
                        <a:prstGeom prst="ellipse">
                          <a:avLst/>
                        </a:prstGeom>
                        <a:solidFill>
                          <a:srgbClr val="CC0000"/>
                        </a:solidFill>
                        <a:ln w="9525">
                          <a:solidFill>
                            <a:schemeClr val="tx1"/>
                          </a:solidFill>
                          <a:round/>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92" name="Freeform 123"/>
                        <p:cNvSpPr>
                          <a:spLocks/>
                        </p:cNvSpPr>
                        <p:nvPr/>
                      </p:nvSpPr>
                      <p:spPr bwMode="auto">
                        <a:xfrm flipV="1">
                          <a:off x="-1549" y="219"/>
                          <a:ext cx="852" cy="825"/>
                        </a:xfrm>
                        <a:custGeom>
                          <a:avLst/>
                          <a:gdLst>
                            <a:gd name="T0" fmla="*/ 0 w 1724"/>
                            <a:gd name="T1" fmla="*/ 1236 h 634"/>
                            <a:gd name="T2" fmla="*/ 55 w 1724"/>
                            <a:gd name="T3" fmla="*/ 2297 h 634"/>
                            <a:gd name="T4" fmla="*/ 145 w 1724"/>
                            <a:gd name="T5" fmla="*/ 176 h 634"/>
                            <a:gd name="T6" fmla="*/ 208 w 1724"/>
                            <a:gd name="T7" fmla="*/ 1236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3" name="Text Box 124"/>
                        <p:cNvSpPr txBox="1">
                          <a:spLocks noChangeArrowheads="1"/>
                        </p:cNvSpPr>
                        <p:nvPr/>
                      </p:nvSpPr>
                      <p:spPr bwMode="auto">
                        <a:xfrm>
                          <a:off x="-2248" y="0"/>
                          <a:ext cx="844"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a:solidFill>
                                <a:schemeClr val="accent2"/>
                              </a:solidFill>
                            </a:rPr>
                            <a:t>RF Buckets</a:t>
                          </a:r>
                        </a:p>
                      </p:txBody>
                    </p:sp>
                  </p:grpSp>
                  <p:sp>
                    <p:nvSpPr>
                      <p:cNvPr id="3184" name="Text Box 125"/>
                      <p:cNvSpPr txBox="1">
                        <a:spLocks noChangeArrowheads="1"/>
                      </p:cNvSpPr>
                      <p:nvPr/>
                    </p:nvSpPr>
                    <p:spPr bwMode="auto">
                      <a:xfrm>
                        <a:off x="-2338" y="952"/>
                        <a:ext cx="35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err="1"/>
                          <a:t>Vrf</a:t>
                        </a:r>
                        <a:endParaRPr lang="en-US" altLang="en-US" sz="1600" dirty="0"/>
                      </a:p>
                    </p:txBody>
                  </p:sp>
                  <p:sp>
                    <p:nvSpPr>
                      <p:cNvPr id="3185" name="Line 126"/>
                      <p:cNvSpPr>
                        <a:spLocks noChangeShapeType="1"/>
                      </p:cNvSpPr>
                      <p:nvPr/>
                    </p:nvSpPr>
                    <p:spPr bwMode="auto">
                      <a:xfrm flipV="1">
                        <a:off x="-2132" y="832"/>
                        <a:ext cx="226" cy="15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3179" name="Line 182"/>
                  <p:cNvSpPr>
                    <a:spLocks noChangeShapeType="1"/>
                  </p:cNvSpPr>
                  <p:nvPr/>
                </p:nvSpPr>
                <p:spPr bwMode="auto">
                  <a:xfrm>
                    <a:off x="3826" y="5229"/>
                    <a:ext cx="0" cy="720"/>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180" name="Line 185"/>
                  <p:cNvSpPr>
                    <a:spLocks noChangeShapeType="1"/>
                  </p:cNvSpPr>
                  <p:nvPr/>
                </p:nvSpPr>
                <p:spPr bwMode="auto">
                  <a:xfrm>
                    <a:off x="3826" y="5577"/>
                    <a:ext cx="16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77" name="Text Box 247"/>
                <p:cNvSpPr txBox="1">
                  <a:spLocks noChangeArrowheads="1"/>
                </p:cNvSpPr>
                <p:nvPr/>
              </p:nvSpPr>
              <p:spPr bwMode="auto">
                <a:xfrm rot="-5400000">
                  <a:off x="-652" y="5432"/>
                  <a:ext cx="27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a:sym typeface="Symbol" pitchFamily="18" charset="2"/>
                    </a:rPr>
                    <a:t>E</a:t>
                  </a:r>
                </a:p>
              </p:txBody>
            </p:sp>
          </p:grpSp>
          <p:sp>
            <p:nvSpPr>
              <p:cNvPr id="263" name="Rectangle 46"/>
              <p:cNvSpPr>
                <a:spLocks noChangeArrowheads="1"/>
              </p:cNvSpPr>
              <p:nvPr/>
            </p:nvSpPr>
            <p:spPr bwMode="auto">
              <a:xfrm>
                <a:off x="14845942" y="2051617"/>
                <a:ext cx="433404" cy="820832"/>
              </a:xfrm>
              <a:prstGeom prst="rect">
                <a:avLst/>
              </a:prstGeom>
              <a:solidFill>
                <a:schemeClr val="bg1"/>
              </a:solidFill>
              <a:ln w="9525">
                <a:solidFill>
                  <a:schemeClr val="bg1"/>
                </a:solidFill>
                <a:miter lim="800000"/>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sp>
          <p:nvSpPr>
            <p:cNvPr id="1035" name="Freeform 1034"/>
            <p:cNvSpPr/>
            <p:nvPr/>
          </p:nvSpPr>
          <p:spPr bwMode="auto">
            <a:xfrm>
              <a:off x="-8014273" y="1405486"/>
              <a:ext cx="776258" cy="616960"/>
            </a:xfrm>
            <a:custGeom>
              <a:avLst/>
              <a:gdLst>
                <a:gd name="connsiteX0" fmla="*/ 0 w 896471"/>
                <a:gd name="connsiteY0" fmla="*/ 950271 h 968201"/>
                <a:gd name="connsiteX1" fmla="*/ 430306 w 896471"/>
                <a:gd name="connsiteY1" fmla="*/ 13 h 968201"/>
                <a:gd name="connsiteX2" fmla="*/ 896471 w 896471"/>
                <a:gd name="connsiteY2" fmla="*/ 968201 h 968201"/>
              </a:gdLst>
              <a:ahLst/>
              <a:cxnLst>
                <a:cxn ang="0">
                  <a:pos x="connsiteX0" y="connsiteY0"/>
                </a:cxn>
                <a:cxn ang="0">
                  <a:pos x="connsiteX1" y="connsiteY1"/>
                </a:cxn>
                <a:cxn ang="0">
                  <a:pos x="connsiteX2" y="connsiteY2"/>
                </a:cxn>
              </a:cxnLst>
              <a:rect l="l" t="t" r="r" b="b"/>
              <a:pathLst>
                <a:path w="896471" h="968201">
                  <a:moveTo>
                    <a:pt x="0" y="950271"/>
                  </a:moveTo>
                  <a:cubicBezTo>
                    <a:pt x="140447" y="473648"/>
                    <a:pt x="280894" y="-2975"/>
                    <a:pt x="430306" y="13"/>
                  </a:cubicBezTo>
                  <a:cubicBezTo>
                    <a:pt x="579718" y="3001"/>
                    <a:pt x="738094" y="485601"/>
                    <a:pt x="896471" y="968201"/>
                  </a:cubicBezTo>
                </a:path>
              </a:pathLst>
            </a:custGeom>
            <a:pattFill prst="dkVert">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67" name="Freeform 266"/>
            <p:cNvSpPr/>
            <p:nvPr/>
          </p:nvSpPr>
          <p:spPr bwMode="auto">
            <a:xfrm>
              <a:off x="-6711725" y="1423236"/>
              <a:ext cx="776258" cy="616960"/>
            </a:xfrm>
            <a:custGeom>
              <a:avLst/>
              <a:gdLst>
                <a:gd name="connsiteX0" fmla="*/ 0 w 896471"/>
                <a:gd name="connsiteY0" fmla="*/ 950271 h 968201"/>
                <a:gd name="connsiteX1" fmla="*/ 430306 w 896471"/>
                <a:gd name="connsiteY1" fmla="*/ 13 h 968201"/>
                <a:gd name="connsiteX2" fmla="*/ 896471 w 896471"/>
                <a:gd name="connsiteY2" fmla="*/ 968201 h 968201"/>
              </a:gdLst>
              <a:ahLst/>
              <a:cxnLst>
                <a:cxn ang="0">
                  <a:pos x="connsiteX0" y="connsiteY0"/>
                </a:cxn>
                <a:cxn ang="0">
                  <a:pos x="connsiteX1" y="connsiteY1"/>
                </a:cxn>
                <a:cxn ang="0">
                  <a:pos x="connsiteX2" y="connsiteY2"/>
                </a:cxn>
              </a:cxnLst>
              <a:rect l="l" t="t" r="r" b="b"/>
              <a:pathLst>
                <a:path w="896471" h="968201">
                  <a:moveTo>
                    <a:pt x="0" y="950271"/>
                  </a:moveTo>
                  <a:cubicBezTo>
                    <a:pt x="140447" y="473648"/>
                    <a:pt x="280894" y="-2975"/>
                    <a:pt x="430306" y="13"/>
                  </a:cubicBezTo>
                  <a:cubicBezTo>
                    <a:pt x="579718" y="3001"/>
                    <a:pt x="738094" y="485601"/>
                    <a:pt x="896471" y="968201"/>
                  </a:cubicBezTo>
                </a:path>
              </a:pathLst>
            </a:custGeom>
            <a:pattFill prst="dkVert">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cxnSp>
          <p:nvCxnSpPr>
            <p:cNvPr id="1037" name="Straight Connector 1036"/>
            <p:cNvCxnSpPr/>
            <p:nvPr/>
          </p:nvCxnSpPr>
          <p:spPr bwMode="auto">
            <a:xfrm>
              <a:off x="-8399363" y="2040196"/>
              <a:ext cx="280193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7" name="TextBox 276"/>
            <p:cNvSpPr txBox="1"/>
            <p:nvPr/>
          </p:nvSpPr>
          <p:spPr>
            <a:xfrm>
              <a:off x="-9379149" y="1515897"/>
              <a:ext cx="1218603" cy="338554"/>
            </a:xfrm>
            <a:prstGeom prst="rect">
              <a:avLst/>
            </a:prstGeom>
            <a:noFill/>
          </p:spPr>
          <p:txBody>
            <a:bodyPr wrap="none" rtlCol="0">
              <a:spAutoFit/>
            </a:bodyPr>
            <a:lstStyle/>
            <a:p>
              <a:r>
                <a:rPr lang="en-US" dirty="0"/>
                <a:t>WCM Data</a:t>
              </a:r>
            </a:p>
          </p:txBody>
        </p:sp>
      </p:grpSp>
      <p:sp>
        <p:nvSpPr>
          <p:cNvPr id="30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fld id="{002BF05E-5FD2-4B77-AF90-E7E3C5894E59}" type="slidenum">
              <a:rPr lang="en-US" altLang="en-US" sz="1600" smtClean="0">
                <a:latin typeface="Times New Roman" pitchFamily="18" charset="0"/>
              </a:rPr>
              <a:pPr eaLnBrk="1" hangingPunct="1">
                <a:lnSpc>
                  <a:spcPct val="100000"/>
                </a:lnSpc>
                <a:spcBef>
                  <a:spcPct val="0"/>
                </a:spcBef>
                <a:buFontTx/>
                <a:buNone/>
              </a:pPr>
              <a:t>11</a:t>
            </a:fld>
            <a:endParaRPr lang="en-US" altLang="en-US" sz="1600">
              <a:latin typeface="Times New Roman" pitchFamily="18" charset="0"/>
            </a:endParaRPr>
          </a:p>
        </p:txBody>
      </p:sp>
      <p:grpSp>
        <p:nvGrpSpPr>
          <p:cNvPr id="1054" name="Group 1053"/>
          <p:cNvGrpSpPr/>
          <p:nvPr/>
        </p:nvGrpSpPr>
        <p:grpSpPr>
          <a:xfrm>
            <a:off x="188655" y="1170475"/>
            <a:ext cx="8928782" cy="5475542"/>
            <a:chOff x="188006" y="1157443"/>
            <a:chExt cx="8928782" cy="5475542"/>
          </a:xfrm>
        </p:grpSpPr>
        <p:grpSp>
          <p:nvGrpSpPr>
            <p:cNvPr id="1044" name="Group 1043"/>
            <p:cNvGrpSpPr/>
            <p:nvPr/>
          </p:nvGrpSpPr>
          <p:grpSpPr>
            <a:xfrm>
              <a:off x="4648431" y="1157443"/>
              <a:ext cx="2803114" cy="1083567"/>
              <a:chOff x="4648431" y="1157443"/>
              <a:chExt cx="2803114" cy="1083567"/>
            </a:xfrm>
          </p:grpSpPr>
          <p:grpSp>
            <p:nvGrpSpPr>
              <p:cNvPr id="1025" name="Group 1024"/>
              <p:cNvGrpSpPr/>
              <p:nvPr/>
            </p:nvGrpSpPr>
            <p:grpSpPr>
              <a:xfrm>
                <a:off x="4648431" y="1736185"/>
                <a:ext cx="2803114" cy="504825"/>
                <a:chOff x="14816211" y="-1677235"/>
                <a:chExt cx="2803114" cy="504825"/>
              </a:xfrm>
            </p:grpSpPr>
            <p:grpSp>
              <p:nvGrpSpPr>
                <p:cNvPr id="210" name="Group 209"/>
                <p:cNvGrpSpPr/>
                <p:nvPr/>
              </p:nvGrpSpPr>
              <p:grpSpPr>
                <a:xfrm>
                  <a:off x="14816211" y="-1677235"/>
                  <a:ext cx="2803114" cy="504825"/>
                  <a:chOff x="-5774289" y="1998290"/>
                  <a:chExt cx="2803114" cy="504825"/>
                </a:xfrm>
              </p:grpSpPr>
              <p:sp>
                <p:nvSpPr>
                  <p:cNvPr id="226" name="Rectangle 225"/>
                  <p:cNvSpPr/>
                  <p:nvPr/>
                </p:nvSpPr>
                <p:spPr bwMode="auto">
                  <a:xfrm>
                    <a:off x="-5618285" y="2046324"/>
                    <a:ext cx="2647110" cy="3838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29" name="Oval 10"/>
                  <p:cNvSpPr>
                    <a:spLocks noChangeArrowheads="1"/>
                  </p:cNvSpPr>
                  <p:nvPr/>
                </p:nvSpPr>
                <p:spPr bwMode="auto">
                  <a:xfrm>
                    <a:off x="-5774289" y="1998290"/>
                    <a:ext cx="144542" cy="504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grpSp>
              <p:nvGrpSpPr>
                <p:cNvPr id="1024" name="Group 1023"/>
                <p:cNvGrpSpPr/>
                <p:nvPr/>
              </p:nvGrpSpPr>
              <p:grpSpPr>
                <a:xfrm>
                  <a:off x="15371643" y="-1600458"/>
                  <a:ext cx="640969" cy="315313"/>
                  <a:chOff x="12819924" y="-1269540"/>
                  <a:chExt cx="640969" cy="875058"/>
                </a:xfrm>
                <a:solidFill>
                  <a:srgbClr val="C00000"/>
                </a:solidFill>
              </p:grpSpPr>
              <p:sp>
                <p:nvSpPr>
                  <p:cNvPr id="295" name="Freeform 294"/>
                  <p:cNvSpPr/>
                  <p:nvPr/>
                </p:nvSpPr>
                <p:spPr bwMode="auto">
                  <a:xfrm>
                    <a:off x="12821011" y="-1269540"/>
                    <a:ext cx="639882" cy="443109"/>
                  </a:xfrm>
                  <a:custGeom>
                    <a:avLst/>
                    <a:gdLst>
                      <a:gd name="connsiteX0" fmla="*/ 0 w 844062"/>
                      <a:gd name="connsiteY0" fmla="*/ 648922 h 679067"/>
                      <a:gd name="connsiteX1" fmla="*/ 105508 w 844062"/>
                      <a:gd name="connsiteY1" fmla="*/ 201770 h 679067"/>
                      <a:gd name="connsiteX2" fmla="*/ 311499 w 844062"/>
                      <a:gd name="connsiteY2" fmla="*/ 803 h 679067"/>
                      <a:gd name="connsiteX3" fmla="*/ 562708 w 844062"/>
                      <a:gd name="connsiteY3" fmla="*/ 141480 h 679067"/>
                      <a:gd name="connsiteX4" fmla="*/ 743578 w 844062"/>
                      <a:gd name="connsiteY4" fmla="*/ 387665 h 679067"/>
                      <a:gd name="connsiteX5" fmla="*/ 844062 w 844062"/>
                      <a:gd name="connsiteY5" fmla="*/ 679067 h 67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062" h="679067">
                        <a:moveTo>
                          <a:pt x="0" y="648922"/>
                        </a:moveTo>
                        <a:cubicBezTo>
                          <a:pt x="26795" y="479356"/>
                          <a:pt x="53591" y="309790"/>
                          <a:pt x="105508" y="201770"/>
                        </a:cubicBezTo>
                        <a:cubicBezTo>
                          <a:pt x="157425" y="93750"/>
                          <a:pt x="235299" y="10851"/>
                          <a:pt x="311499" y="803"/>
                        </a:cubicBezTo>
                        <a:cubicBezTo>
                          <a:pt x="387699" y="-9245"/>
                          <a:pt x="490695" y="77003"/>
                          <a:pt x="562708" y="141480"/>
                        </a:cubicBezTo>
                        <a:cubicBezTo>
                          <a:pt x="634721" y="205957"/>
                          <a:pt x="696686" y="298067"/>
                          <a:pt x="743578" y="387665"/>
                        </a:cubicBezTo>
                        <a:cubicBezTo>
                          <a:pt x="790470" y="477263"/>
                          <a:pt x="817266" y="578165"/>
                          <a:pt x="844062" y="679067"/>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96" name="Freeform 295"/>
                  <p:cNvSpPr/>
                  <p:nvPr/>
                </p:nvSpPr>
                <p:spPr bwMode="auto">
                  <a:xfrm flipV="1">
                    <a:off x="12819924" y="-867314"/>
                    <a:ext cx="632265" cy="472832"/>
                  </a:xfrm>
                  <a:custGeom>
                    <a:avLst/>
                    <a:gdLst>
                      <a:gd name="connsiteX0" fmla="*/ 0 w 844062"/>
                      <a:gd name="connsiteY0" fmla="*/ 648922 h 679067"/>
                      <a:gd name="connsiteX1" fmla="*/ 105508 w 844062"/>
                      <a:gd name="connsiteY1" fmla="*/ 201770 h 679067"/>
                      <a:gd name="connsiteX2" fmla="*/ 311499 w 844062"/>
                      <a:gd name="connsiteY2" fmla="*/ 803 h 679067"/>
                      <a:gd name="connsiteX3" fmla="*/ 562708 w 844062"/>
                      <a:gd name="connsiteY3" fmla="*/ 141480 h 679067"/>
                      <a:gd name="connsiteX4" fmla="*/ 743578 w 844062"/>
                      <a:gd name="connsiteY4" fmla="*/ 387665 h 679067"/>
                      <a:gd name="connsiteX5" fmla="*/ 844062 w 844062"/>
                      <a:gd name="connsiteY5" fmla="*/ 679067 h 679067"/>
                      <a:gd name="connsiteX0" fmla="*/ 0 w 834014"/>
                      <a:gd name="connsiteY0" fmla="*/ 648922 h 648922"/>
                      <a:gd name="connsiteX1" fmla="*/ 105508 w 834014"/>
                      <a:gd name="connsiteY1" fmla="*/ 201770 h 648922"/>
                      <a:gd name="connsiteX2" fmla="*/ 311499 w 834014"/>
                      <a:gd name="connsiteY2" fmla="*/ 803 h 648922"/>
                      <a:gd name="connsiteX3" fmla="*/ 562708 w 834014"/>
                      <a:gd name="connsiteY3" fmla="*/ 141480 h 648922"/>
                      <a:gd name="connsiteX4" fmla="*/ 743578 w 834014"/>
                      <a:gd name="connsiteY4" fmla="*/ 387665 h 648922"/>
                      <a:gd name="connsiteX5" fmla="*/ 834014 w 834014"/>
                      <a:gd name="connsiteY5" fmla="*/ 643073 h 6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014" h="648922">
                        <a:moveTo>
                          <a:pt x="0" y="648922"/>
                        </a:moveTo>
                        <a:cubicBezTo>
                          <a:pt x="26795" y="479356"/>
                          <a:pt x="53591" y="309790"/>
                          <a:pt x="105508" y="201770"/>
                        </a:cubicBezTo>
                        <a:cubicBezTo>
                          <a:pt x="157425" y="93750"/>
                          <a:pt x="235299" y="10851"/>
                          <a:pt x="311499" y="803"/>
                        </a:cubicBezTo>
                        <a:cubicBezTo>
                          <a:pt x="387699" y="-9245"/>
                          <a:pt x="490695" y="77003"/>
                          <a:pt x="562708" y="141480"/>
                        </a:cubicBezTo>
                        <a:cubicBezTo>
                          <a:pt x="634721" y="205957"/>
                          <a:pt x="698360" y="304066"/>
                          <a:pt x="743578" y="387665"/>
                        </a:cubicBezTo>
                        <a:cubicBezTo>
                          <a:pt x="788796" y="471264"/>
                          <a:pt x="807218" y="542171"/>
                          <a:pt x="834014" y="643073"/>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grpSp>
              <p:nvGrpSpPr>
                <p:cNvPr id="297" name="Group 296"/>
                <p:cNvGrpSpPr/>
                <p:nvPr/>
              </p:nvGrpSpPr>
              <p:grpSpPr>
                <a:xfrm>
                  <a:off x="16682789" y="-1594673"/>
                  <a:ext cx="640969" cy="315313"/>
                  <a:chOff x="12819924" y="-1269540"/>
                  <a:chExt cx="640969" cy="875058"/>
                </a:xfrm>
                <a:solidFill>
                  <a:srgbClr val="C00000"/>
                </a:solidFill>
              </p:grpSpPr>
              <p:sp>
                <p:nvSpPr>
                  <p:cNvPr id="298" name="Freeform 297"/>
                  <p:cNvSpPr/>
                  <p:nvPr/>
                </p:nvSpPr>
                <p:spPr bwMode="auto">
                  <a:xfrm>
                    <a:off x="12821011" y="-1269540"/>
                    <a:ext cx="639882" cy="443109"/>
                  </a:xfrm>
                  <a:custGeom>
                    <a:avLst/>
                    <a:gdLst>
                      <a:gd name="connsiteX0" fmla="*/ 0 w 844062"/>
                      <a:gd name="connsiteY0" fmla="*/ 648922 h 679067"/>
                      <a:gd name="connsiteX1" fmla="*/ 105508 w 844062"/>
                      <a:gd name="connsiteY1" fmla="*/ 201770 h 679067"/>
                      <a:gd name="connsiteX2" fmla="*/ 311499 w 844062"/>
                      <a:gd name="connsiteY2" fmla="*/ 803 h 679067"/>
                      <a:gd name="connsiteX3" fmla="*/ 562708 w 844062"/>
                      <a:gd name="connsiteY3" fmla="*/ 141480 h 679067"/>
                      <a:gd name="connsiteX4" fmla="*/ 743578 w 844062"/>
                      <a:gd name="connsiteY4" fmla="*/ 387665 h 679067"/>
                      <a:gd name="connsiteX5" fmla="*/ 844062 w 844062"/>
                      <a:gd name="connsiteY5" fmla="*/ 679067 h 67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062" h="679067">
                        <a:moveTo>
                          <a:pt x="0" y="648922"/>
                        </a:moveTo>
                        <a:cubicBezTo>
                          <a:pt x="26795" y="479356"/>
                          <a:pt x="53591" y="309790"/>
                          <a:pt x="105508" y="201770"/>
                        </a:cubicBezTo>
                        <a:cubicBezTo>
                          <a:pt x="157425" y="93750"/>
                          <a:pt x="235299" y="10851"/>
                          <a:pt x="311499" y="803"/>
                        </a:cubicBezTo>
                        <a:cubicBezTo>
                          <a:pt x="387699" y="-9245"/>
                          <a:pt x="490695" y="77003"/>
                          <a:pt x="562708" y="141480"/>
                        </a:cubicBezTo>
                        <a:cubicBezTo>
                          <a:pt x="634721" y="205957"/>
                          <a:pt x="696686" y="298067"/>
                          <a:pt x="743578" y="387665"/>
                        </a:cubicBezTo>
                        <a:cubicBezTo>
                          <a:pt x="790470" y="477263"/>
                          <a:pt x="817266" y="578165"/>
                          <a:pt x="844062" y="679067"/>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99" name="Freeform 298"/>
                  <p:cNvSpPr/>
                  <p:nvPr/>
                </p:nvSpPr>
                <p:spPr bwMode="auto">
                  <a:xfrm flipV="1">
                    <a:off x="12819924" y="-867314"/>
                    <a:ext cx="632265" cy="472832"/>
                  </a:xfrm>
                  <a:custGeom>
                    <a:avLst/>
                    <a:gdLst>
                      <a:gd name="connsiteX0" fmla="*/ 0 w 844062"/>
                      <a:gd name="connsiteY0" fmla="*/ 648922 h 679067"/>
                      <a:gd name="connsiteX1" fmla="*/ 105508 w 844062"/>
                      <a:gd name="connsiteY1" fmla="*/ 201770 h 679067"/>
                      <a:gd name="connsiteX2" fmla="*/ 311499 w 844062"/>
                      <a:gd name="connsiteY2" fmla="*/ 803 h 679067"/>
                      <a:gd name="connsiteX3" fmla="*/ 562708 w 844062"/>
                      <a:gd name="connsiteY3" fmla="*/ 141480 h 679067"/>
                      <a:gd name="connsiteX4" fmla="*/ 743578 w 844062"/>
                      <a:gd name="connsiteY4" fmla="*/ 387665 h 679067"/>
                      <a:gd name="connsiteX5" fmla="*/ 844062 w 844062"/>
                      <a:gd name="connsiteY5" fmla="*/ 679067 h 679067"/>
                      <a:gd name="connsiteX0" fmla="*/ 0 w 834014"/>
                      <a:gd name="connsiteY0" fmla="*/ 648922 h 648922"/>
                      <a:gd name="connsiteX1" fmla="*/ 105508 w 834014"/>
                      <a:gd name="connsiteY1" fmla="*/ 201770 h 648922"/>
                      <a:gd name="connsiteX2" fmla="*/ 311499 w 834014"/>
                      <a:gd name="connsiteY2" fmla="*/ 803 h 648922"/>
                      <a:gd name="connsiteX3" fmla="*/ 562708 w 834014"/>
                      <a:gd name="connsiteY3" fmla="*/ 141480 h 648922"/>
                      <a:gd name="connsiteX4" fmla="*/ 743578 w 834014"/>
                      <a:gd name="connsiteY4" fmla="*/ 387665 h 648922"/>
                      <a:gd name="connsiteX5" fmla="*/ 834014 w 834014"/>
                      <a:gd name="connsiteY5" fmla="*/ 643073 h 6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014" h="648922">
                        <a:moveTo>
                          <a:pt x="0" y="648922"/>
                        </a:moveTo>
                        <a:cubicBezTo>
                          <a:pt x="26795" y="479356"/>
                          <a:pt x="53591" y="309790"/>
                          <a:pt x="105508" y="201770"/>
                        </a:cubicBezTo>
                        <a:cubicBezTo>
                          <a:pt x="157425" y="93750"/>
                          <a:pt x="235299" y="10851"/>
                          <a:pt x="311499" y="803"/>
                        </a:cubicBezTo>
                        <a:cubicBezTo>
                          <a:pt x="387699" y="-9245"/>
                          <a:pt x="490695" y="77003"/>
                          <a:pt x="562708" y="141480"/>
                        </a:cubicBezTo>
                        <a:cubicBezTo>
                          <a:pt x="634721" y="205957"/>
                          <a:pt x="698360" y="304066"/>
                          <a:pt x="743578" y="387665"/>
                        </a:cubicBezTo>
                        <a:cubicBezTo>
                          <a:pt x="788796" y="471264"/>
                          <a:pt x="807218" y="542171"/>
                          <a:pt x="834014" y="643073"/>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grpSp>
          <p:sp>
            <p:nvSpPr>
              <p:cNvPr id="307" name="TextBox 306"/>
              <p:cNvSpPr txBox="1"/>
              <p:nvPr/>
            </p:nvSpPr>
            <p:spPr>
              <a:xfrm>
                <a:off x="4892312" y="1157443"/>
                <a:ext cx="2414444" cy="400110"/>
              </a:xfrm>
              <a:prstGeom prst="rect">
                <a:avLst/>
              </a:prstGeom>
              <a:solidFill>
                <a:srgbClr val="FFC000"/>
              </a:solidFill>
            </p:spPr>
            <p:txBody>
              <a:bodyPr wrap="none" rtlCol="0">
                <a:spAutoFit/>
              </a:bodyPr>
              <a:lstStyle/>
              <a:p>
                <a:r>
                  <a:rPr lang="en-US" sz="2000" dirty="0"/>
                  <a:t>Beam Acceleration</a:t>
                </a:r>
              </a:p>
            </p:txBody>
          </p:sp>
        </p:grpSp>
        <p:grpSp>
          <p:nvGrpSpPr>
            <p:cNvPr id="1036" name="Group 1035"/>
            <p:cNvGrpSpPr/>
            <p:nvPr/>
          </p:nvGrpSpPr>
          <p:grpSpPr>
            <a:xfrm>
              <a:off x="188006" y="3391343"/>
              <a:ext cx="5581875" cy="2341604"/>
              <a:chOff x="10690955" y="5420605"/>
              <a:chExt cx="5581875" cy="2341604"/>
            </a:xfrm>
          </p:grpSpPr>
          <p:grpSp>
            <p:nvGrpSpPr>
              <p:cNvPr id="211" name="Group 210"/>
              <p:cNvGrpSpPr/>
              <p:nvPr/>
            </p:nvGrpSpPr>
            <p:grpSpPr>
              <a:xfrm>
                <a:off x="10690955" y="5841430"/>
                <a:ext cx="3256744" cy="1920779"/>
                <a:chOff x="-6286740" y="4270376"/>
                <a:chExt cx="3256744" cy="1920779"/>
              </a:xfrm>
            </p:grpSpPr>
            <p:sp>
              <p:nvSpPr>
                <p:cNvPr id="212" name="Rectangle 246"/>
                <p:cNvSpPr>
                  <a:spLocks noChangeArrowheads="1"/>
                </p:cNvSpPr>
                <p:nvPr/>
              </p:nvSpPr>
              <p:spPr bwMode="auto">
                <a:xfrm>
                  <a:off x="-6286740" y="4270376"/>
                  <a:ext cx="3256744" cy="1885495"/>
                </a:xfrm>
                <a:prstGeom prst="rect">
                  <a:avLst/>
                </a:prstGeom>
                <a:solidFill>
                  <a:schemeClr val="bg1"/>
                </a:solidFill>
                <a:ln w="9525">
                  <a:solidFill>
                    <a:schemeClr val="bg1"/>
                  </a:solidFill>
                  <a:miter lim="800000"/>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nvGrpSpPr>
                <p:cNvPr id="213" name="Group 89"/>
                <p:cNvGrpSpPr>
                  <a:grpSpLocks/>
                </p:cNvGrpSpPr>
                <p:nvPr/>
              </p:nvGrpSpPr>
              <p:grpSpPr bwMode="auto">
                <a:xfrm>
                  <a:off x="-6084175" y="4320446"/>
                  <a:ext cx="2233613" cy="1679495"/>
                  <a:chOff x="-1611" y="2197"/>
                  <a:chExt cx="1407" cy="1059"/>
                </a:xfrm>
              </p:grpSpPr>
              <p:sp>
                <p:nvSpPr>
                  <p:cNvPr id="215" name="Rectangle 90"/>
                  <p:cNvSpPr>
                    <a:spLocks noChangeArrowheads="1"/>
                  </p:cNvSpPr>
                  <p:nvPr/>
                </p:nvSpPr>
                <p:spPr bwMode="auto">
                  <a:xfrm>
                    <a:off x="-1611" y="2259"/>
                    <a:ext cx="1406" cy="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nvGrpSpPr>
                  <p:cNvPr id="216" name="Group 91"/>
                  <p:cNvGrpSpPr>
                    <a:grpSpLocks/>
                  </p:cNvGrpSpPr>
                  <p:nvPr/>
                </p:nvGrpSpPr>
                <p:grpSpPr bwMode="auto">
                  <a:xfrm>
                    <a:off x="-1543" y="2197"/>
                    <a:ext cx="1339" cy="955"/>
                    <a:chOff x="-1543" y="2197"/>
                    <a:chExt cx="1339" cy="955"/>
                  </a:xfrm>
                </p:grpSpPr>
                <p:sp>
                  <p:nvSpPr>
                    <p:cNvPr id="217" name="Freeform 92"/>
                    <p:cNvSpPr>
                      <a:spLocks/>
                    </p:cNvSpPr>
                    <p:nvPr/>
                  </p:nvSpPr>
                  <p:spPr bwMode="auto">
                    <a:xfrm flipH="1" flipV="1">
                      <a:off x="-1098" y="2468"/>
                      <a:ext cx="356" cy="652"/>
                    </a:xfrm>
                    <a:custGeom>
                      <a:avLst/>
                      <a:gdLst>
                        <a:gd name="T0" fmla="*/ 0 w 499"/>
                        <a:gd name="T1" fmla="*/ 570 h 371"/>
                        <a:gd name="T2" fmla="*/ 55 w 499"/>
                        <a:gd name="T3" fmla="*/ 83 h 371"/>
                        <a:gd name="T4" fmla="*/ 124 w 499"/>
                        <a:gd name="T5" fmla="*/ 1058 h 371"/>
                        <a:gd name="T6" fmla="*/ 171 w 499"/>
                        <a:gd name="T7" fmla="*/ 570 h 371"/>
                        <a:gd name="T8" fmla="*/ 0 60000 65536"/>
                        <a:gd name="T9" fmla="*/ 0 60000 65536"/>
                        <a:gd name="T10" fmla="*/ 0 60000 65536"/>
                        <a:gd name="T11" fmla="*/ 0 60000 65536"/>
                        <a:gd name="T12" fmla="*/ 0 w 499"/>
                        <a:gd name="T13" fmla="*/ 0 h 371"/>
                        <a:gd name="T14" fmla="*/ 499 w 499"/>
                        <a:gd name="T15" fmla="*/ 371 h 371"/>
                      </a:gdLst>
                      <a:ahLst/>
                      <a:cxnLst>
                        <a:cxn ang="T8">
                          <a:pos x="T0" y="T1"/>
                        </a:cxn>
                        <a:cxn ang="T9">
                          <a:pos x="T2" y="T3"/>
                        </a:cxn>
                        <a:cxn ang="T10">
                          <a:pos x="T4" y="T5"/>
                        </a:cxn>
                        <a:cxn ang="T11">
                          <a:pos x="T6" y="T7"/>
                        </a:cxn>
                      </a:cxnLst>
                      <a:rect l="T12" t="T13" r="T14" b="T15"/>
                      <a:pathLst>
                        <a:path w="499" h="371">
                          <a:moveTo>
                            <a:pt x="0" y="186"/>
                          </a:moveTo>
                          <a:cubicBezTo>
                            <a:pt x="49" y="93"/>
                            <a:pt x="98" y="0"/>
                            <a:pt x="159" y="27"/>
                          </a:cubicBezTo>
                          <a:cubicBezTo>
                            <a:pt x="220" y="54"/>
                            <a:pt x="306" y="319"/>
                            <a:pt x="363" y="345"/>
                          </a:cubicBezTo>
                          <a:cubicBezTo>
                            <a:pt x="420" y="371"/>
                            <a:pt x="476" y="212"/>
                            <a:pt x="499" y="18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 name="Line 93"/>
                    <p:cNvSpPr>
                      <a:spLocks noChangeShapeType="1"/>
                    </p:cNvSpPr>
                    <p:nvPr/>
                  </p:nvSpPr>
                  <p:spPr bwMode="auto">
                    <a:xfrm>
                      <a:off x="-1166" y="2460"/>
                      <a:ext cx="0" cy="692"/>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19" name="Line 94"/>
                    <p:cNvSpPr>
                      <a:spLocks noChangeShapeType="1"/>
                    </p:cNvSpPr>
                    <p:nvPr/>
                  </p:nvSpPr>
                  <p:spPr bwMode="auto">
                    <a:xfrm>
                      <a:off x="-1166" y="2798"/>
                      <a:ext cx="862" cy="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1" name="Text Box 95"/>
                    <p:cNvSpPr txBox="1">
                      <a:spLocks noChangeArrowheads="1"/>
                    </p:cNvSpPr>
                    <p:nvPr/>
                  </p:nvSpPr>
                  <p:spPr bwMode="auto">
                    <a:xfrm>
                      <a:off x="-1439" y="2569"/>
                      <a:ext cx="29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400" b="1" dirty="0" err="1">
                          <a:latin typeface="Arial" charset="0"/>
                        </a:rPr>
                        <a:t>Vrf</a:t>
                      </a:r>
                      <a:endParaRPr lang="en-US" altLang="en-US" sz="1400" b="1" dirty="0">
                        <a:latin typeface="Arial" charset="0"/>
                      </a:endParaRPr>
                    </a:p>
                  </p:txBody>
                </p:sp>
                <p:sp>
                  <p:nvSpPr>
                    <p:cNvPr id="222" name="Text Box 96"/>
                    <p:cNvSpPr txBox="1">
                      <a:spLocks noChangeArrowheads="1"/>
                    </p:cNvSpPr>
                    <p:nvPr/>
                  </p:nvSpPr>
                  <p:spPr bwMode="auto">
                    <a:xfrm>
                      <a:off x="-367" y="2726"/>
                      <a:ext cx="16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b="1">
                          <a:latin typeface="Arial" charset="0"/>
                        </a:rPr>
                        <a:t>t</a:t>
                      </a:r>
                    </a:p>
                  </p:txBody>
                </p:sp>
                <p:sp>
                  <p:nvSpPr>
                    <p:cNvPr id="223" name="Text Box 97"/>
                    <p:cNvSpPr txBox="1">
                      <a:spLocks noChangeArrowheads="1"/>
                    </p:cNvSpPr>
                    <p:nvPr/>
                  </p:nvSpPr>
                  <p:spPr bwMode="auto">
                    <a:xfrm>
                      <a:off x="-1543" y="2206"/>
                      <a:ext cx="72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solidFill>
                            <a:srgbClr val="3333FF"/>
                          </a:solidFill>
                        </a:rPr>
                        <a:t>Sinusoidal</a:t>
                      </a:r>
                    </a:p>
                  </p:txBody>
                </p:sp>
                <p:sp>
                  <p:nvSpPr>
                    <p:cNvPr id="224" name="Freeform 98"/>
                    <p:cNvSpPr>
                      <a:spLocks/>
                    </p:cNvSpPr>
                    <p:nvPr/>
                  </p:nvSpPr>
                  <p:spPr bwMode="auto">
                    <a:xfrm flipH="1" flipV="1">
                      <a:off x="-741" y="2468"/>
                      <a:ext cx="356" cy="650"/>
                    </a:xfrm>
                    <a:custGeom>
                      <a:avLst/>
                      <a:gdLst>
                        <a:gd name="T0" fmla="*/ 0 w 499"/>
                        <a:gd name="T1" fmla="*/ 568 h 371"/>
                        <a:gd name="T2" fmla="*/ 55 w 499"/>
                        <a:gd name="T3" fmla="*/ 83 h 371"/>
                        <a:gd name="T4" fmla="*/ 124 w 499"/>
                        <a:gd name="T5" fmla="*/ 1051 h 371"/>
                        <a:gd name="T6" fmla="*/ 171 w 499"/>
                        <a:gd name="T7" fmla="*/ 568 h 371"/>
                        <a:gd name="T8" fmla="*/ 0 60000 65536"/>
                        <a:gd name="T9" fmla="*/ 0 60000 65536"/>
                        <a:gd name="T10" fmla="*/ 0 60000 65536"/>
                        <a:gd name="T11" fmla="*/ 0 60000 65536"/>
                        <a:gd name="T12" fmla="*/ 0 w 499"/>
                        <a:gd name="T13" fmla="*/ 0 h 371"/>
                        <a:gd name="T14" fmla="*/ 499 w 499"/>
                        <a:gd name="T15" fmla="*/ 371 h 371"/>
                      </a:gdLst>
                      <a:ahLst/>
                      <a:cxnLst>
                        <a:cxn ang="T8">
                          <a:pos x="T0" y="T1"/>
                        </a:cxn>
                        <a:cxn ang="T9">
                          <a:pos x="T2" y="T3"/>
                        </a:cxn>
                        <a:cxn ang="T10">
                          <a:pos x="T4" y="T5"/>
                        </a:cxn>
                        <a:cxn ang="T11">
                          <a:pos x="T6" y="T7"/>
                        </a:cxn>
                      </a:cxnLst>
                      <a:rect l="T12" t="T13" r="T14" b="T15"/>
                      <a:pathLst>
                        <a:path w="499" h="371">
                          <a:moveTo>
                            <a:pt x="0" y="186"/>
                          </a:moveTo>
                          <a:cubicBezTo>
                            <a:pt x="49" y="93"/>
                            <a:pt x="98" y="0"/>
                            <a:pt x="159" y="27"/>
                          </a:cubicBezTo>
                          <a:cubicBezTo>
                            <a:pt x="220" y="54"/>
                            <a:pt x="306" y="319"/>
                            <a:pt x="363" y="345"/>
                          </a:cubicBezTo>
                          <a:cubicBezTo>
                            <a:pt x="420" y="371"/>
                            <a:pt x="476" y="212"/>
                            <a:pt x="499" y="18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 name="Text Box 99"/>
                    <p:cNvSpPr txBox="1">
                      <a:spLocks noChangeArrowheads="1"/>
                    </p:cNvSpPr>
                    <p:nvPr/>
                  </p:nvSpPr>
                  <p:spPr bwMode="auto">
                    <a:xfrm>
                      <a:off x="-770" y="2197"/>
                      <a:ext cx="41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a:t>AC</a:t>
                      </a:r>
                    </a:p>
                  </p:txBody>
                </p:sp>
              </p:grpSp>
            </p:grpSp>
            <p:sp>
              <p:nvSpPr>
                <p:cNvPr id="214" name="Text Box 100"/>
                <p:cNvSpPr txBox="1">
                  <a:spLocks noChangeArrowheads="1"/>
                </p:cNvSpPr>
                <p:nvPr/>
              </p:nvSpPr>
              <p:spPr bwMode="auto">
                <a:xfrm>
                  <a:off x="-5312772" y="5548218"/>
                  <a:ext cx="1820862" cy="642937"/>
                </a:xfrm>
                <a:prstGeom prst="rect">
                  <a:avLst/>
                </a:prstGeom>
                <a:noFill/>
                <a:ln>
                  <a:noFill/>
                </a:ln>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2400" dirty="0">
                      <a:sym typeface="Symbol" pitchFamily="18" charset="2"/>
                    </a:rPr>
                    <a:t></a:t>
                  </a:r>
                  <a:r>
                    <a:rPr lang="en-US" altLang="en-US" sz="2200" baseline="-25000" dirty="0">
                      <a:sym typeface="Symbol" pitchFamily="18" charset="2"/>
                    </a:rPr>
                    <a:t>rf</a:t>
                  </a:r>
                  <a:r>
                    <a:rPr lang="en-US" altLang="en-US" sz="1200" dirty="0">
                      <a:sym typeface="Symbol" pitchFamily="18" charset="2"/>
                    </a:rPr>
                    <a:t>= </a:t>
                  </a:r>
                  <a:r>
                    <a:rPr lang="en-US" altLang="en-US" sz="1200" dirty="0" err="1">
                      <a:sym typeface="Symbol" pitchFamily="18" charset="2"/>
                    </a:rPr>
                    <a:t>h</a:t>
                  </a:r>
                  <a:r>
                    <a:rPr lang="en-US" altLang="en-US" sz="2400" dirty="0" err="1">
                      <a:sym typeface="Symbol" pitchFamily="18" charset="2"/>
                    </a:rPr>
                    <a:t></a:t>
                  </a:r>
                  <a:r>
                    <a:rPr lang="en-US" altLang="en-US" sz="2200" baseline="-25000" dirty="0" err="1">
                      <a:sym typeface="Symbol" pitchFamily="18" charset="2"/>
                    </a:rPr>
                    <a:t>rev</a:t>
                  </a:r>
                  <a:r>
                    <a:rPr lang="en-US" altLang="en-US" sz="1200" dirty="0">
                      <a:sym typeface="Symbol" pitchFamily="18" charset="2"/>
                    </a:rPr>
                    <a:t> </a:t>
                  </a:r>
                </a:p>
                <a:p>
                  <a:pPr algn="ctr" eaLnBrk="1" hangingPunct="1">
                    <a:lnSpc>
                      <a:spcPct val="100000"/>
                    </a:lnSpc>
                    <a:spcBef>
                      <a:spcPct val="0"/>
                    </a:spcBef>
                    <a:buFontTx/>
                    <a:buNone/>
                  </a:pPr>
                  <a:r>
                    <a:rPr lang="en-US" altLang="en-US" sz="1200" b="1" i="1" dirty="0">
                      <a:latin typeface="Arial" charset="0"/>
                      <a:sym typeface="Symbol" pitchFamily="18" charset="2"/>
                    </a:rPr>
                    <a:t>harmonic number</a:t>
                  </a:r>
                  <a:r>
                    <a:rPr lang="en-US" altLang="en-US" sz="1200" dirty="0">
                      <a:latin typeface="Arial" charset="0"/>
                      <a:sym typeface="Symbol" pitchFamily="18" charset="2"/>
                    </a:rPr>
                    <a:t>  h=2</a:t>
                  </a:r>
                </a:p>
              </p:txBody>
            </p:sp>
          </p:grpSp>
          <p:sp>
            <p:nvSpPr>
              <p:cNvPr id="16" name="Freeform 15"/>
              <p:cNvSpPr/>
              <p:nvPr/>
            </p:nvSpPr>
            <p:spPr bwMode="auto">
              <a:xfrm>
                <a:off x="11602307" y="6829376"/>
                <a:ext cx="107795" cy="330819"/>
              </a:xfrm>
              <a:custGeom>
                <a:avLst/>
                <a:gdLst>
                  <a:gd name="connsiteX0" fmla="*/ 107795 w 107795"/>
                  <a:gd name="connsiteY0" fmla="*/ 0 h 330819"/>
                  <a:gd name="connsiteX1" fmla="*/ 40888 w 107795"/>
                  <a:gd name="connsiteY1" fmla="*/ 245327 h 330819"/>
                  <a:gd name="connsiteX2" fmla="*/ 0 w 107795"/>
                  <a:gd name="connsiteY2" fmla="*/ 330819 h 330819"/>
                </a:gdLst>
                <a:ahLst/>
                <a:cxnLst>
                  <a:cxn ang="0">
                    <a:pos x="connsiteX0" y="connsiteY0"/>
                  </a:cxn>
                  <a:cxn ang="0">
                    <a:pos x="connsiteX1" y="connsiteY1"/>
                  </a:cxn>
                  <a:cxn ang="0">
                    <a:pos x="connsiteX2" y="connsiteY2"/>
                  </a:cxn>
                </a:cxnLst>
                <a:rect l="l" t="t" r="r" b="b"/>
                <a:pathLst>
                  <a:path w="107795" h="330819">
                    <a:moveTo>
                      <a:pt x="107795" y="0"/>
                    </a:moveTo>
                    <a:cubicBezTo>
                      <a:pt x="83324" y="95095"/>
                      <a:pt x="58854" y="190191"/>
                      <a:pt x="40888" y="245327"/>
                    </a:cubicBezTo>
                    <a:cubicBezTo>
                      <a:pt x="22922" y="300464"/>
                      <a:pt x="11461" y="315641"/>
                      <a:pt x="0" y="330819"/>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7" name="Rectangle 16"/>
              <p:cNvSpPr/>
              <p:nvPr/>
            </p:nvSpPr>
            <p:spPr bwMode="auto">
              <a:xfrm>
                <a:off x="12764707" y="6860613"/>
                <a:ext cx="84033" cy="2548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51" name="Rectangle 195"/>
              <p:cNvSpPr>
                <a:spLocks noChangeArrowheads="1"/>
              </p:cNvSpPr>
              <p:nvPr/>
            </p:nvSpPr>
            <p:spPr bwMode="auto">
              <a:xfrm>
                <a:off x="13413742" y="5420605"/>
                <a:ext cx="2859088" cy="23344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244" name="Text Box 133"/>
              <p:cNvSpPr txBox="1">
                <a:spLocks noChangeArrowheads="1"/>
              </p:cNvSpPr>
              <p:nvPr/>
            </p:nvSpPr>
            <p:spPr bwMode="auto">
              <a:xfrm>
                <a:off x="13062633" y="5875625"/>
                <a:ext cx="3144509" cy="92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1800" dirty="0">
                    <a:solidFill>
                      <a:schemeClr val="accent2"/>
                    </a:solidFill>
                  </a:rPr>
                  <a:t>Accelerating RF Buckets </a:t>
                </a:r>
              </a:p>
              <a:p>
                <a:pPr algn="ctr" eaLnBrk="1" hangingPunct="1">
                  <a:lnSpc>
                    <a:spcPct val="100000"/>
                  </a:lnSpc>
                  <a:spcBef>
                    <a:spcPct val="0"/>
                  </a:spcBef>
                  <a:buFontTx/>
                  <a:buNone/>
                </a:pPr>
                <a:r>
                  <a:rPr lang="en-US" altLang="en-US" sz="1800" dirty="0">
                    <a:solidFill>
                      <a:schemeClr val="accent2"/>
                    </a:solidFill>
                  </a:rPr>
                  <a:t>and </a:t>
                </a:r>
              </a:p>
              <a:p>
                <a:pPr algn="ctr" eaLnBrk="1" hangingPunct="1">
                  <a:lnSpc>
                    <a:spcPct val="100000"/>
                  </a:lnSpc>
                  <a:spcBef>
                    <a:spcPct val="0"/>
                  </a:spcBef>
                  <a:buFontTx/>
                  <a:buNone/>
                </a:pPr>
                <a:r>
                  <a:rPr lang="en-US" altLang="en-US" sz="1800" dirty="0">
                    <a:solidFill>
                      <a:schemeClr val="accent2"/>
                    </a:solidFill>
                  </a:rPr>
                  <a:t>Accelerating Beam Bunches</a:t>
                </a:r>
              </a:p>
            </p:txBody>
          </p:sp>
        </p:grpSp>
        <p:grpSp>
          <p:nvGrpSpPr>
            <p:cNvPr id="1038" name="Group 1037"/>
            <p:cNvGrpSpPr/>
            <p:nvPr/>
          </p:nvGrpSpPr>
          <p:grpSpPr>
            <a:xfrm>
              <a:off x="3044760" y="3394248"/>
              <a:ext cx="6072028" cy="3238737"/>
              <a:chOff x="13621731" y="5616836"/>
              <a:chExt cx="6072028" cy="3238737"/>
            </a:xfrm>
          </p:grpSpPr>
          <p:sp>
            <p:nvSpPr>
              <p:cNvPr id="239" name="Rectangle 128"/>
              <p:cNvSpPr>
                <a:spLocks noChangeArrowheads="1"/>
              </p:cNvSpPr>
              <p:nvPr/>
            </p:nvSpPr>
            <p:spPr bwMode="auto">
              <a:xfrm>
                <a:off x="16151767" y="5616836"/>
                <a:ext cx="3541992" cy="26157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242" name="Freeform 131"/>
              <p:cNvSpPr>
                <a:spLocks/>
              </p:cNvSpPr>
              <p:nvPr/>
            </p:nvSpPr>
            <p:spPr bwMode="auto">
              <a:xfrm flipV="1">
                <a:off x="16917029" y="6097681"/>
                <a:ext cx="1292225" cy="1776079"/>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 name="Text Box 132"/>
              <p:cNvSpPr txBox="1">
                <a:spLocks noChangeArrowheads="1"/>
              </p:cNvSpPr>
              <p:nvPr/>
            </p:nvSpPr>
            <p:spPr bwMode="auto">
              <a:xfrm rot="16200000">
                <a:off x="16987072" y="7114935"/>
                <a:ext cx="434975"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sym typeface="Symbol" pitchFamily="18" charset="2"/>
                </a:endParaRPr>
              </a:p>
            </p:txBody>
          </p:sp>
          <p:sp>
            <p:nvSpPr>
              <p:cNvPr id="246" name="Freeform 135"/>
              <p:cNvSpPr>
                <a:spLocks/>
              </p:cNvSpPr>
              <p:nvPr/>
            </p:nvSpPr>
            <p:spPr bwMode="auto">
              <a:xfrm flipV="1">
                <a:off x="18206079" y="6070693"/>
                <a:ext cx="1292225" cy="1776079"/>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 name="Line 188"/>
              <p:cNvSpPr>
                <a:spLocks noChangeShapeType="1"/>
              </p:cNvSpPr>
              <p:nvPr/>
            </p:nvSpPr>
            <p:spPr bwMode="auto">
              <a:xfrm>
                <a:off x="16802963" y="6110048"/>
                <a:ext cx="0" cy="1763713"/>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9" name="Line 189"/>
              <p:cNvSpPr>
                <a:spLocks noChangeShapeType="1"/>
              </p:cNvSpPr>
              <p:nvPr/>
            </p:nvSpPr>
            <p:spPr bwMode="auto">
              <a:xfrm>
                <a:off x="16814254" y="6975235"/>
                <a:ext cx="2678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 name="Text Box 248"/>
              <p:cNvSpPr txBox="1">
                <a:spLocks noChangeArrowheads="1"/>
              </p:cNvSpPr>
              <p:nvPr/>
            </p:nvSpPr>
            <p:spPr bwMode="auto">
              <a:xfrm rot="16200000">
                <a:off x="16444188" y="6838710"/>
                <a:ext cx="43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sym typeface="Symbol" pitchFamily="18" charset="2"/>
                  </a:rPr>
                  <a:t>E</a:t>
                </a:r>
              </a:p>
            </p:txBody>
          </p:sp>
          <p:grpSp>
            <p:nvGrpSpPr>
              <p:cNvPr id="7" name="Group 6"/>
              <p:cNvGrpSpPr/>
              <p:nvPr/>
            </p:nvGrpSpPr>
            <p:grpSpPr>
              <a:xfrm>
                <a:off x="17049707" y="6308121"/>
                <a:ext cx="1161680" cy="1426702"/>
                <a:chOff x="11913848" y="4955129"/>
                <a:chExt cx="1161680" cy="1426702"/>
              </a:xfrm>
            </p:grpSpPr>
            <p:sp>
              <p:nvSpPr>
                <p:cNvPr id="2" name="Freeform 1"/>
                <p:cNvSpPr/>
                <p:nvPr/>
              </p:nvSpPr>
              <p:spPr bwMode="auto">
                <a:xfrm flipH="1">
                  <a:off x="11915182" y="4955129"/>
                  <a:ext cx="1160346" cy="683783"/>
                </a:xfrm>
                <a:custGeom>
                  <a:avLst/>
                  <a:gdLst>
                    <a:gd name="connsiteX0" fmla="*/ 0 w 1107583"/>
                    <a:gd name="connsiteY0" fmla="*/ 673194 h 679634"/>
                    <a:gd name="connsiteX1" fmla="*/ 309093 w 1107583"/>
                    <a:gd name="connsiteY1" fmla="*/ 473572 h 679634"/>
                    <a:gd name="connsiteX2" fmla="*/ 663262 w 1107583"/>
                    <a:gd name="connsiteY2" fmla="*/ 42129 h 679634"/>
                    <a:gd name="connsiteX3" fmla="*/ 920839 w 1107583"/>
                    <a:gd name="connsiteY3" fmla="*/ 55008 h 679634"/>
                    <a:gd name="connsiteX4" fmla="*/ 1062507 w 1107583"/>
                    <a:gd name="connsiteY4" fmla="*/ 383420 h 679634"/>
                    <a:gd name="connsiteX5" fmla="*/ 1107583 w 1107583"/>
                    <a:gd name="connsiteY5" fmla="*/ 679634 h 67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583" h="679634">
                      <a:moveTo>
                        <a:pt x="0" y="673194"/>
                      </a:moveTo>
                      <a:cubicBezTo>
                        <a:pt x="99274" y="625971"/>
                        <a:pt x="198549" y="578749"/>
                        <a:pt x="309093" y="473572"/>
                      </a:cubicBezTo>
                      <a:cubicBezTo>
                        <a:pt x="419637" y="368395"/>
                        <a:pt x="561304" y="111890"/>
                        <a:pt x="663262" y="42129"/>
                      </a:cubicBezTo>
                      <a:cubicBezTo>
                        <a:pt x="765220" y="-27632"/>
                        <a:pt x="854298" y="-1874"/>
                        <a:pt x="920839" y="55008"/>
                      </a:cubicBezTo>
                      <a:cubicBezTo>
                        <a:pt x="987380" y="111890"/>
                        <a:pt x="1031383" y="279316"/>
                        <a:pt x="1062507" y="383420"/>
                      </a:cubicBezTo>
                      <a:cubicBezTo>
                        <a:pt x="1093631" y="487524"/>
                        <a:pt x="1100607" y="583579"/>
                        <a:pt x="1107583" y="67963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66" name="Freeform 265"/>
                <p:cNvSpPr/>
                <p:nvPr/>
              </p:nvSpPr>
              <p:spPr bwMode="auto">
                <a:xfrm flipH="1" flipV="1">
                  <a:off x="11913848" y="5622243"/>
                  <a:ext cx="1160346" cy="759588"/>
                </a:xfrm>
                <a:custGeom>
                  <a:avLst/>
                  <a:gdLst>
                    <a:gd name="connsiteX0" fmla="*/ 0 w 1107583"/>
                    <a:gd name="connsiteY0" fmla="*/ 673194 h 679634"/>
                    <a:gd name="connsiteX1" fmla="*/ 309093 w 1107583"/>
                    <a:gd name="connsiteY1" fmla="*/ 473572 h 679634"/>
                    <a:gd name="connsiteX2" fmla="*/ 663262 w 1107583"/>
                    <a:gd name="connsiteY2" fmla="*/ 42129 h 679634"/>
                    <a:gd name="connsiteX3" fmla="*/ 920839 w 1107583"/>
                    <a:gd name="connsiteY3" fmla="*/ 55008 h 679634"/>
                    <a:gd name="connsiteX4" fmla="*/ 1062507 w 1107583"/>
                    <a:gd name="connsiteY4" fmla="*/ 383420 h 679634"/>
                    <a:gd name="connsiteX5" fmla="*/ 1107583 w 1107583"/>
                    <a:gd name="connsiteY5" fmla="*/ 679634 h 67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583" h="679634">
                      <a:moveTo>
                        <a:pt x="0" y="673194"/>
                      </a:moveTo>
                      <a:cubicBezTo>
                        <a:pt x="99274" y="625971"/>
                        <a:pt x="198549" y="578749"/>
                        <a:pt x="309093" y="473572"/>
                      </a:cubicBezTo>
                      <a:cubicBezTo>
                        <a:pt x="419637" y="368395"/>
                        <a:pt x="561304" y="111890"/>
                        <a:pt x="663262" y="42129"/>
                      </a:cubicBezTo>
                      <a:cubicBezTo>
                        <a:pt x="765220" y="-27632"/>
                        <a:pt x="854298" y="-1874"/>
                        <a:pt x="920839" y="55008"/>
                      </a:cubicBezTo>
                      <a:cubicBezTo>
                        <a:pt x="987380" y="111890"/>
                        <a:pt x="1031383" y="279316"/>
                        <a:pt x="1062507" y="383420"/>
                      </a:cubicBezTo>
                      <a:cubicBezTo>
                        <a:pt x="1093631" y="487524"/>
                        <a:pt x="1100607" y="583579"/>
                        <a:pt x="1107583" y="67963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grpSp>
            <p:nvGrpSpPr>
              <p:cNvPr id="275" name="Group 274"/>
              <p:cNvGrpSpPr/>
              <p:nvPr/>
            </p:nvGrpSpPr>
            <p:grpSpPr>
              <a:xfrm>
                <a:off x="18324457" y="6312270"/>
                <a:ext cx="1173583" cy="1422553"/>
                <a:chOff x="11886670" y="4959278"/>
                <a:chExt cx="1173583" cy="1422553"/>
              </a:xfrm>
            </p:grpSpPr>
            <p:sp>
              <p:nvSpPr>
                <p:cNvPr id="280" name="Freeform 279"/>
                <p:cNvSpPr/>
                <p:nvPr/>
              </p:nvSpPr>
              <p:spPr bwMode="auto">
                <a:xfrm flipH="1">
                  <a:off x="11888004" y="4959278"/>
                  <a:ext cx="1172249" cy="679634"/>
                </a:xfrm>
                <a:custGeom>
                  <a:avLst/>
                  <a:gdLst>
                    <a:gd name="connsiteX0" fmla="*/ 0 w 1107583"/>
                    <a:gd name="connsiteY0" fmla="*/ 673194 h 679634"/>
                    <a:gd name="connsiteX1" fmla="*/ 309093 w 1107583"/>
                    <a:gd name="connsiteY1" fmla="*/ 473572 h 679634"/>
                    <a:gd name="connsiteX2" fmla="*/ 663262 w 1107583"/>
                    <a:gd name="connsiteY2" fmla="*/ 42129 h 679634"/>
                    <a:gd name="connsiteX3" fmla="*/ 920839 w 1107583"/>
                    <a:gd name="connsiteY3" fmla="*/ 55008 h 679634"/>
                    <a:gd name="connsiteX4" fmla="*/ 1062507 w 1107583"/>
                    <a:gd name="connsiteY4" fmla="*/ 383420 h 679634"/>
                    <a:gd name="connsiteX5" fmla="*/ 1107583 w 1107583"/>
                    <a:gd name="connsiteY5" fmla="*/ 679634 h 67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583" h="679634">
                      <a:moveTo>
                        <a:pt x="0" y="673194"/>
                      </a:moveTo>
                      <a:cubicBezTo>
                        <a:pt x="99274" y="625971"/>
                        <a:pt x="198549" y="578749"/>
                        <a:pt x="309093" y="473572"/>
                      </a:cubicBezTo>
                      <a:cubicBezTo>
                        <a:pt x="419637" y="368395"/>
                        <a:pt x="561304" y="111890"/>
                        <a:pt x="663262" y="42129"/>
                      </a:cubicBezTo>
                      <a:cubicBezTo>
                        <a:pt x="765220" y="-27632"/>
                        <a:pt x="854298" y="-1874"/>
                        <a:pt x="920839" y="55008"/>
                      </a:cubicBezTo>
                      <a:cubicBezTo>
                        <a:pt x="987380" y="111890"/>
                        <a:pt x="1031383" y="279316"/>
                        <a:pt x="1062507" y="383420"/>
                      </a:cubicBezTo>
                      <a:cubicBezTo>
                        <a:pt x="1093631" y="487524"/>
                        <a:pt x="1100607" y="583579"/>
                        <a:pt x="1107583" y="67963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81" name="Freeform 280"/>
                <p:cNvSpPr/>
                <p:nvPr/>
              </p:nvSpPr>
              <p:spPr bwMode="auto">
                <a:xfrm flipH="1" flipV="1">
                  <a:off x="11886670" y="5626852"/>
                  <a:ext cx="1172249" cy="754979"/>
                </a:xfrm>
                <a:custGeom>
                  <a:avLst/>
                  <a:gdLst>
                    <a:gd name="connsiteX0" fmla="*/ 0 w 1107583"/>
                    <a:gd name="connsiteY0" fmla="*/ 673194 h 679634"/>
                    <a:gd name="connsiteX1" fmla="*/ 309093 w 1107583"/>
                    <a:gd name="connsiteY1" fmla="*/ 473572 h 679634"/>
                    <a:gd name="connsiteX2" fmla="*/ 663262 w 1107583"/>
                    <a:gd name="connsiteY2" fmla="*/ 42129 h 679634"/>
                    <a:gd name="connsiteX3" fmla="*/ 920839 w 1107583"/>
                    <a:gd name="connsiteY3" fmla="*/ 55008 h 679634"/>
                    <a:gd name="connsiteX4" fmla="*/ 1062507 w 1107583"/>
                    <a:gd name="connsiteY4" fmla="*/ 383420 h 679634"/>
                    <a:gd name="connsiteX5" fmla="*/ 1107583 w 1107583"/>
                    <a:gd name="connsiteY5" fmla="*/ 679634 h 67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583" h="679634">
                      <a:moveTo>
                        <a:pt x="0" y="673194"/>
                      </a:moveTo>
                      <a:cubicBezTo>
                        <a:pt x="99274" y="625971"/>
                        <a:pt x="198549" y="578749"/>
                        <a:pt x="309093" y="473572"/>
                      </a:cubicBezTo>
                      <a:cubicBezTo>
                        <a:pt x="419637" y="368395"/>
                        <a:pt x="561304" y="111890"/>
                        <a:pt x="663262" y="42129"/>
                      </a:cubicBezTo>
                      <a:cubicBezTo>
                        <a:pt x="765220" y="-27632"/>
                        <a:pt x="854298" y="-1874"/>
                        <a:pt x="920839" y="55008"/>
                      </a:cubicBezTo>
                      <a:cubicBezTo>
                        <a:pt x="987380" y="111890"/>
                        <a:pt x="1031383" y="279316"/>
                        <a:pt x="1062507" y="383420"/>
                      </a:cubicBezTo>
                      <a:cubicBezTo>
                        <a:pt x="1093631" y="487524"/>
                        <a:pt x="1100607" y="583579"/>
                        <a:pt x="1107583" y="67963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sp>
            <p:nvSpPr>
              <p:cNvPr id="282" name="Text Box 133"/>
              <p:cNvSpPr txBox="1">
                <a:spLocks noChangeArrowheads="1"/>
              </p:cNvSpPr>
              <p:nvPr/>
            </p:nvSpPr>
            <p:spPr bwMode="auto">
              <a:xfrm>
                <a:off x="13621731" y="7418806"/>
                <a:ext cx="2719713" cy="342916"/>
              </a:xfrm>
              <a:prstGeom prst="rect">
                <a:avLst/>
              </a:prstGeom>
              <a:solidFill>
                <a:srgbClr val="FFFF00"/>
              </a:solidFill>
              <a:ln>
                <a:noFill/>
              </a:ln>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err="1">
                    <a:solidFill>
                      <a:srgbClr val="6600CC"/>
                    </a:solidFill>
                    <a:sym typeface="Symbol"/>
                  </a:rPr>
                  <a:t>Accel</a:t>
                </a:r>
                <a:r>
                  <a:rPr lang="en-US" altLang="en-US" sz="1600" dirty="0">
                    <a:solidFill>
                      <a:srgbClr val="6600CC"/>
                    </a:solidFill>
                    <a:sym typeface="Symbol"/>
                  </a:rPr>
                  <a:t>. /turn=</a:t>
                </a:r>
                <a:r>
                  <a:rPr lang="en-US" altLang="en-US" sz="1600" dirty="0" err="1">
                    <a:solidFill>
                      <a:srgbClr val="6600CC"/>
                    </a:solidFill>
                    <a:sym typeface="Symbol"/>
                  </a:rPr>
                  <a:t>E</a:t>
                </a:r>
                <a:r>
                  <a:rPr lang="en-US" altLang="en-US" sz="1600" baseline="-25000" dirty="0" err="1">
                    <a:solidFill>
                      <a:srgbClr val="6600CC"/>
                    </a:solidFill>
                    <a:sym typeface="Symbol"/>
                  </a:rPr>
                  <a:t>Acc</a:t>
                </a:r>
                <a:r>
                  <a:rPr lang="en-US" altLang="en-US" sz="1600" dirty="0">
                    <a:solidFill>
                      <a:srgbClr val="6600CC"/>
                    </a:solidFill>
                    <a:sym typeface="Symbol"/>
                  </a:rPr>
                  <a:t>=V</a:t>
                </a:r>
                <a:r>
                  <a:rPr lang="en-US" altLang="en-US" sz="1600" baseline="-25000" dirty="0">
                    <a:solidFill>
                      <a:srgbClr val="6600CC"/>
                    </a:solidFill>
                    <a:sym typeface="Symbol"/>
                  </a:rPr>
                  <a:t>0</a:t>
                </a:r>
                <a:r>
                  <a:rPr lang="en-US" altLang="en-US" sz="1600" dirty="0">
                    <a:solidFill>
                      <a:srgbClr val="6600CC"/>
                    </a:solidFill>
                    <a:sym typeface="Symbol"/>
                  </a:rPr>
                  <a:t>sin </a:t>
                </a:r>
                <a:endParaRPr lang="en-US" altLang="en-US" sz="1600" dirty="0">
                  <a:solidFill>
                    <a:srgbClr val="6600CC"/>
                  </a:solidFill>
                </a:endParaRPr>
              </a:p>
            </p:txBody>
          </p:sp>
          <p:grpSp>
            <p:nvGrpSpPr>
              <p:cNvPr id="12" name="Group 11"/>
              <p:cNvGrpSpPr/>
              <p:nvPr/>
            </p:nvGrpSpPr>
            <p:grpSpPr>
              <a:xfrm>
                <a:off x="17137054" y="6564954"/>
                <a:ext cx="640969" cy="875058"/>
                <a:chOff x="11915911" y="5005630"/>
                <a:chExt cx="845496" cy="1341033"/>
              </a:xfrm>
            </p:grpSpPr>
            <p:sp>
              <p:nvSpPr>
                <p:cNvPr id="11" name="Freeform 10"/>
                <p:cNvSpPr/>
                <p:nvPr/>
              </p:nvSpPr>
              <p:spPr bwMode="auto">
                <a:xfrm>
                  <a:off x="11917345" y="5005630"/>
                  <a:ext cx="844062" cy="679068"/>
                </a:xfrm>
                <a:custGeom>
                  <a:avLst/>
                  <a:gdLst>
                    <a:gd name="connsiteX0" fmla="*/ 0 w 844062"/>
                    <a:gd name="connsiteY0" fmla="*/ 648922 h 679067"/>
                    <a:gd name="connsiteX1" fmla="*/ 105508 w 844062"/>
                    <a:gd name="connsiteY1" fmla="*/ 201770 h 679067"/>
                    <a:gd name="connsiteX2" fmla="*/ 311499 w 844062"/>
                    <a:gd name="connsiteY2" fmla="*/ 803 h 679067"/>
                    <a:gd name="connsiteX3" fmla="*/ 562708 w 844062"/>
                    <a:gd name="connsiteY3" fmla="*/ 141480 h 679067"/>
                    <a:gd name="connsiteX4" fmla="*/ 743578 w 844062"/>
                    <a:gd name="connsiteY4" fmla="*/ 387665 h 679067"/>
                    <a:gd name="connsiteX5" fmla="*/ 844062 w 844062"/>
                    <a:gd name="connsiteY5" fmla="*/ 679067 h 67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062" h="679067">
                      <a:moveTo>
                        <a:pt x="0" y="648922"/>
                      </a:moveTo>
                      <a:cubicBezTo>
                        <a:pt x="26795" y="479356"/>
                        <a:pt x="53591" y="309790"/>
                        <a:pt x="105508" y="201770"/>
                      </a:cubicBezTo>
                      <a:cubicBezTo>
                        <a:pt x="157425" y="93750"/>
                        <a:pt x="235299" y="10851"/>
                        <a:pt x="311499" y="803"/>
                      </a:cubicBezTo>
                      <a:cubicBezTo>
                        <a:pt x="387699" y="-9245"/>
                        <a:pt x="490695" y="77003"/>
                        <a:pt x="562708" y="141480"/>
                      </a:cubicBezTo>
                      <a:cubicBezTo>
                        <a:pt x="634721" y="205957"/>
                        <a:pt x="696686" y="298067"/>
                        <a:pt x="743578" y="387665"/>
                      </a:cubicBezTo>
                      <a:cubicBezTo>
                        <a:pt x="790470" y="477263"/>
                        <a:pt x="817266" y="578165"/>
                        <a:pt x="844062" y="679067"/>
                      </a:cubicBezTo>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83" name="Freeform 282"/>
                <p:cNvSpPr/>
                <p:nvPr/>
              </p:nvSpPr>
              <p:spPr bwMode="auto">
                <a:xfrm flipV="1">
                  <a:off x="11915911" y="5622045"/>
                  <a:ext cx="834014" cy="724618"/>
                </a:xfrm>
                <a:custGeom>
                  <a:avLst/>
                  <a:gdLst>
                    <a:gd name="connsiteX0" fmla="*/ 0 w 844062"/>
                    <a:gd name="connsiteY0" fmla="*/ 648922 h 679067"/>
                    <a:gd name="connsiteX1" fmla="*/ 105508 w 844062"/>
                    <a:gd name="connsiteY1" fmla="*/ 201770 h 679067"/>
                    <a:gd name="connsiteX2" fmla="*/ 311499 w 844062"/>
                    <a:gd name="connsiteY2" fmla="*/ 803 h 679067"/>
                    <a:gd name="connsiteX3" fmla="*/ 562708 w 844062"/>
                    <a:gd name="connsiteY3" fmla="*/ 141480 h 679067"/>
                    <a:gd name="connsiteX4" fmla="*/ 743578 w 844062"/>
                    <a:gd name="connsiteY4" fmla="*/ 387665 h 679067"/>
                    <a:gd name="connsiteX5" fmla="*/ 844062 w 844062"/>
                    <a:gd name="connsiteY5" fmla="*/ 679067 h 679067"/>
                    <a:gd name="connsiteX0" fmla="*/ 0 w 834014"/>
                    <a:gd name="connsiteY0" fmla="*/ 648922 h 648922"/>
                    <a:gd name="connsiteX1" fmla="*/ 105508 w 834014"/>
                    <a:gd name="connsiteY1" fmla="*/ 201770 h 648922"/>
                    <a:gd name="connsiteX2" fmla="*/ 311499 w 834014"/>
                    <a:gd name="connsiteY2" fmla="*/ 803 h 648922"/>
                    <a:gd name="connsiteX3" fmla="*/ 562708 w 834014"/>
                    <a:gd name="connsiteY3" fmla="*/ 141480 h 648922"/>
                    <a:gd name="connsiteX4" fmla="*/ 743578 w 834014"/>
                    <a:gd name="connsiteY4" fmla="*/ 387665 h 648922"/>
                    <a:gd name="connsiteX5" fmla="*/ 834014 w 834014"/>
                    <a:gd name="connsiteY5" fmla="*/ 643073 h 6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014" h="648922">
                      <a:moveTo>
                        <a:pt x="0" y="648922"/>
                      </a:moveTo>
                      <a:cubicBezTo>
                        <a:pt x="26795" y="479356"/>
                        <a:pt x="53591" y="309790"/>
                        <a:pt x="105508" y="201770"/>
                      </a:cubicBezTo>
                      <a:cubicBezTo>
                        <a:pt x="157425" y="93750"/>
                        <a:pt x="235299" y="10851"/>
                        <a:pt x="311499" y="803"/>
                      </a:cubicBezTo>
                      <a:cubicBezTo>
                        <a:pt x="387699" y="-9245"/>
                        <a:pt x="490695" y="77003"/>
                        <a:pt x="562708" y="141480"/>
                      </a:cubicBezTo>
                      <a:cubicBezTo>
                        <a:pt x="634721" y="205957"/>
                        <a:pt x="698360" y="304066"/>
                        <a:pt x="743578" y="387665"/>
                      </a:cubicBezTo>
                      <a:cubicBezTo>
                        <a:pt x="788796" y="471264"/>
                        <a:pt x="807218" y="542171"/>
                        <a:pt x="834014" y="643073"/>
                      </a:cubicBezTo>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grpSp>
            <p:nvGrpSpPr>
              <p:cNvPr id="284" name="Group 283"/>
              <p:cNvGrpSpPr/>
              <p:nvPr/>
            </p:nvGrpSpPr>
            <p:grpSpPr>
              <a:xfrm>
                <a:off x="18413695" y="6541058"/>
                <a:ext cx="640969" cy="892987"/>
                <a:chOff x="11915911" y="4978154"/>
                <a:chExt cx="845496" cy="1368509"/>
              </a:xfrm>
            </p:grpSpPr>
            <p:sp>
              <p:nvSpPr>
                <p:cNvPr id="285" name="Freeform 284"/>
                <p:cNvSpPr/>
                <p:nvPr/>
              </p:nvSpPr>
              <p:spPr bwMode="auto">
                <a:xfrm>
                  <a:off x="11917345" y="4978154"/>
                  <a:ext cx="844062" cy="679067"/>
                </a:xfrm>
                <a:custGeom>
                  <a:avLst/>
                  <a:gdLst>
                    <a:gd name="connsiteX0" fmla="*/ 0 w 844062"/>
                    <a:gd name="connsiteY0" fmla="*/ 648922 h 679067"/>
                    <a:gd name="connsiteX1" fmla="*/ 105508 w 844062"/>
                    <a:gd name="connsiteY1" fmla="*/ 201770 h 679067"/>
                    <a:gd name="connsiteX2" fmla="*/ 311499 w 844062"/>
                    <a:gd name="connsiteY2" fmla="*/ 803 h 679067"/>
                    <a:gd name="connsiteX3" fmla="*/ 562708 w 844062"/>
                    <a:gd name="connsiteY3" fmla="*/ 141480 h 679067"/>
                    <a:gd name="connsiteX4" fmla="*/ 743578 w 844062"/>
                    <a:gd name="connsiteY4" fmla="*/ 387665 h 679067"/>
                    <a:gd name="connsiteX5" fmla="*/ 844062 w 844062"/>
                    <a:gd name="connsiteY5" fmla="*/ 679067 h 67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062" h="679067">
                      <a:moveTo>
                        <a:pt x="0" y="648922"/>
                      </a:moveTo>
                      <a:cubicBezTo>
                        <a:pt x="26795" y="479356"/>
                        <a:pt x="53591" y="309790"/>
                        <a:pt x="105508" y="201770"/>
                      </a:cubicBezTo>
                      <a:cubicBezTo>
                        <a:pt x="157425" y="93750"/>
                        <a:pt x="235299" y="10851"/>
                        <a:pt x="311499" y="803"/>
                      </a:cubicBezTo>
                      <a:cubicBezTo>
                        <a:pt x="387699" y="-9245"/>
                        <a:pt x="490695" y="77003"/>
                        <a:pt x="562708" y="141480"/>
                      </a:cubicBezTo>
                      <a:cubicBezTo>
                        <a:pt x="634721" y="205957"/>
                        <a:pt x="696686" y="298067"/>
                        <a:pt x="743578" y="387665"/>
                      </a:cubicBezTo>
                      <a:cubicBezTo>
                        <a:pt x="790470" y="477263"/>
                        <a:pt x="817266" y="578165"/>
                        <a:pt x="844062" y="679067"/>
                      </a:cubicBezTo>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86" name="Freeform 285"/>
                <p:cNvSpPr/>
                <p:nvPr/>
              </p:nvSpPr>
              <p:spPr bwMode="auto">
                <a:xfrm flipV="1">
                  <a:off x="11915911" y="5622045"/>
                  <a:ext cx="834014" cy="724618"/>
                </a:xfrm>
                <a:custGeom>
                  <a:avLst/>
                  <a:gdLst>
                    <a:gd name="connsiteX0" fmla="*/ 0 w 844062"/>
                    <a:gd name="connsiteY0" fmla="*/ 648922 h 679067"/>
                    <a:gd name="connsiteX1" fmla="*/ 105508 w 844062"/>
                    <a:gd name="connsiteY1" fmla="*/ 201770 h 679067"/>
                    <a:gd name="connsiteX2" fmla="*/ 311499 w 844062"/>
                    <a:gd name="connsiteY2" fmla="*/ 803 h 679067"/>
                    <a:gd name="connsiteX3" fmla="*/ 562708 w 844062"/>
                    <a:gd name="connsiteY3" fmla="*/ 141480 h 679067"/>
                    <a:gd name="connsiteX4" fmla="*/ 743578 w 844062"/>
                    <a:gd name="connsiteY4" fmla="*/ 387665 h 679067"/>
                    <a:gd name="connsiteX5" fmla="*/ 844062 w 844062"/>
                    <a:gd name="connsiteY5" fmla="*/ 679067 h 679067"/>
                    <a:gd name="connsiteX0" fmla="*/ 0 w 834014"/>
                    <a:gd name="connsiteY0" fmla="*/ 648922 h 648922"/>
                    <a:gd name="connsiteX1" fmla="*/ 105508 w 834014"/>
                    <a:gd name="connsiteY1" fmla="*/ 201770 h 648922"/>
                    <a:gd name="connsiteX2" fmla="*/ 311499 w 834014"/>
                    <a:gd name="connsiteY2" fmla="*/ 803 h 648922"/>
                    <a:gd name="connsiteX3" fmla="*/ 562708 w 834014"/>
                    <a:gd name="connsiteY3" fmla="*/ 141480 h 648922"/>
                    <a:gd name="connsiteX4" fmla="*/ 743578 w 834014"/>
                    <a:gd name="connsiteY4" fmla="*/ 387665 h 648922"/>
                    <a:gd name="connsiteX5" fmla="*/ 834014 w 834014"/>
                    <a:gd name="connsiteY5" fmla="*/ 643073 h 6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014" h="648922">
                      <a:moveTo>
                        <a:pt x="0" y="648922"/>
                      </a:moveTo>
                      <a:cubicBezTo>
                        <a:pt x="26795" y="479356"/>
                        <a:pt x="53591" y="309790"/>
                        <a:pt x="105508" y="201770"/>
                      </a:cubicBezTo>
                      <a:cubicBezTo>
                        <a:pt x="157425" y="93750"/>
                        <a:pt x="235299" y="10851"/>
                        <a:pt x="311499" y="803"/>
                      </a:cubicBezTo>
                      <a:cubicBezTo>
                        <a:pt x="387699" y="-9245"/>
                        <a:pt x="490695" y="77003"/>
                        <a:pt x="562708" y="141480"/>
                      </a:cubicBezTo>
                      <a:cubicBezTo>
                        <a:pt x="634721" y="205957"/>
                        <a:pt x="698360" y="304066"/>
                        <a:pt x="743578" y="387665"/>
                      </a:cubicBezTo>
                      <a:cubicBezTo>
                        <a:pt x="788796" y="471264"/>
                        <a:pt x="807218" y="542171"/>
                        <a:pt x="834014" y="643073"/>
                      </a:cubicBezTo>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sp>
            <p:nvSpPr>
              <p:cNvPr id="18" name="Freeform 17"/>
              <p:cNvSpPr/>
              <p:nvPr/>
            </p:nvSpPr>
            <p:spPr bwMode="auto">
              <a:xfrm>
                <a:off x="16802963" y="7000843"/>
                <a:ext cx="109557" cy="390641"/>
              </a:xfrm>
              <a:custGeom>
                <a:avLst/>
                <a:gdLst>
                  <a:gd name="connsiteX0" fmla="*/ 81775 w 81775"/>
                  <a:gd name="connsiteY0" fmla="*/ 0 h 327102"/>
                  <a:gd name="connsiteX1" fmla="*/ 37171 w 81775"/>
                  <a:gd name="connsiteY1" fmla="*/ 193288 h 327102"/>
                  <a:gd name="connsiteX2" fmla="*/ 0 w 81775"/>
                  <a:gd name="connsiteY2" fmla="*/ 327102 h 327102"/>
                </a:gdLst>
                <a:ahLst/>
                <a:cxnLst>
                  <a:cxn ang="0">
                    <a:pos x="connsiteX0" y="connsiteY0"/>
                  </a:cxn>
                  <a:cxn ang="0">
                    <a:pos x="connsiteX1" y="connsiteY1"/>
                  </a:cxn>
                  <a:cxn ang="0">
                    <a:pos x="connsiteX2" y="connsiteY2"/>
                  </a:cxn>
                </a:cxnLst>
                <a:rect l="l" t="t" r="r" b="b"/>
                <a:pathLst>
                  <a:path w="81775" h="327102">
                    <a:moveTo>
                      <a:pt x="81775" y="0"/>
                    </a:moveTo>
                    <a:cubicBezTo>
                      <a:pt x="66287" y="69385"/>
                      <a:pt x="50800" y="138771"/>
                      <a:pt x="37171" y="193288"/>
                    </a:cubicBezTo>
                    <a:cubicBezTo>
                      <a:pt x="23542" y="247805"/>
                      <a:pt x="11771" y="287453"/>
                      <a:pt x="0" y="327102"/>
                    </a:cubicBezTo>
                  </a:path>
                </a:pathLst>
              </a:cu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nvGrpSpPr>
              <p:cNvPr id="26" name="Group 25"/>
              <p:cNvGrpSpPr/>
              <p:nvPr/>
            </p:nvGrpSpPr>
            <p:grpSpPr>
              <a:xfrm>
                <a:off x="15562780" y="7761092"/>
                <a:ext cx="4000721" cy="1094481"/>
                <a:chOff x="15256658" y="2340487"/>
                <a:chExt cx="4000721" cy="1094481"/>
              </a:xfrm>
            </p:grpSpPr>
            <p:grpSp>
              <p:nvGrpSpPr>
                <p:cNvPr id="209" name="Group 208"/>
                <p:cNvGrpSpPr/>
                <p:nvPr/>
              </p:nvGrpSpPr>
              <p:grpSpPr>
                <a:xfrm>
                  <a:off x="15256658" y="2340487"/>
                  <a:ext cx="4000721" cy="1094481"/>
                  <a:chOff x="14012431" y="5968699"/>
                  <a:chExt cx="4000721" cy="1094481"/>
                </a:xfrm>
              </p:grpSpPr>
              <p:sp>
                <p:nvSpPr>
                  <p:cNvPr id="232" name="Rectangle 231"/>
                  <p:cNvSpPr/>
                  <p:nvPr/>
                </p:nvSpPr>
                <p:spPr bwMode="auto">
                  <a:xfrm>
                    <a:off x="14012431" y="6276402"/>
                    <a:ext cx="4000721" cy="7867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nvGrpSpPr>
                  <p:cNvPr id="233" name="Group 232"/>
                  <p:cNvGrpSpPr/>
                  <p:nvPr/>
                </p:nvGrpSpPr>
                <p:grpSpPr>
                  <a:xfrm>
                    <a:off x="14484105" y="5968699"/>
                    <a:ext cx="3372337" cy="877250"/>
                    <a:chOff x="13082079" y="4029993"/>
                    <a:chExt cx="3372337" cy="877250"/>
                  </a:xfrm>
                </p:grpSpPr>
                <p:sp>
                  <p:nvSpPr>
                    <p:cNvPr id="234" name="Freeform 233"/>
                    <p:cNvSpPr/>
                    <p:nvPr/>
                  </p:nvSpPr>
                  <p:spPr bwMode="auto">
                    <a:xfrm>
                      <a:off x="14208528" y="4029993"/>
                      <a:ext cx="635122" cy="877250"/>
                    </a:xfrm>
                    <a:custGeom>
                      <a:avLst/>
                      <a:gdLst>
                        <a:gd name="connsiteX0" fmla="*/ 0 w 896471"/>
                        <a:gd name="connsiteY0" fmla="*/ 950271 h 968201"/>
                        <a:gd name="connsiteX1" fmla="*/ 430306 w 896471"/>
                        <a:gd name="connsiteY1" fmla="*/ 13 h 968201"/>
                        <a:gd name="connsiteX2" fmla="*/ 896471 w 896471"/>
                        <a:gd name="connsiteY2" fmla="*/ 968201 h 968201"/>
                        <a:gd name="connsiteX0" fmla="*/ 0 w 896471"/>
                        <a:gd name="connsiteY0" fmla="*/ 961484 h 979414"/>
                        <a:gd name="connsiteX1" fmla="*/ 430306 w 896471"/>
                        <a:gd name="connsiteY1" fmla="*/ 11226 h 979414"/>
                        <a:gd name="connsiteX2" fmla="*/ 732555 w 896471"/>
                        <a:gd name="connsiteY2" fmla="*/ 473321 h 979414"/>
                        <a:gd name="connsiteX3" fmla="*/ 896471 w 896471"/>
                        <a:gd name="connsiteY3" fmla="*/ 979414 h 979414"/>
                        <a:gd name="connsiteX0" fmla="*/ 0 w 896471"/>
                        <a:gd name="connsiteY0" fmla="*/ 958460 h 976390"/>
                        <a:gd name="connsiteX1" fmla="*/ 430306 w 896471"/>
                        <a:gd name="connsiteY1" fmla="*/ 8202 h 976390"/>
                        <a:gd name="connsiteX2" fmla="*/ 762966 w 896471"/>
                        <a:gd name="connsiteY2" fmla="*/ 635097 h 976390"/>
                        <a:gd name="connsiteX3" fmla="*/ 896471 w 896471"/>
                        <a:gd name="connsiteY3" fmla="*/ 976390 h 976390"/>
                        <a:gd name="connsiteX0" fmla="*/ 0 w 972498"/>
                        <a:gd name="connsiteY0" fmla="*/ 958460 h 982494"/>
                        <a:gd name="connsiteX1" fmla="*/ 430306 w 972498"/>
                        <a:gd name="connsiteY1" fmla="*/ 8202 h 982494"/>
                        <a:gd name="connsiteX2" fmla="*/ 762966 w 972498"/>
                        <a:gd name="connsiteY2" fmla="*/ 635097 h 982494"/>
                        <a:gd name="connsiteX3" fmla="*/ 972498 w 972498"/>
                        <a:gd name="connsiteY3" fmla="*/ 982494 h 982494"/>
                        <a:gd name="connsiteX0" fmla="*/ 0 w 972498"/>
                        <a:gd name="connsiteY0" fmla="*/ 957451 h 981485"/>
                        <a:gd name="connsiteX1" fmla="*/ 430306 w 972498"/>
                        <a:gd name="connsiteY1" fmla="*/ 7193 h 981485"/>
                        <a:gd name="connsiteX2" fmla="*/ 793377 w 972498"/>
                        <a:gd name="connsiteY2" fmla="*/ 719539 h 981485"/>
                        <a:gd name="connsiteX3" fmla="*/ 972498 w 972498"/>
                        <a:gd name="connsiteY3" fmla="*/ 981485 h 981485"/>
                        <a:gd name="connsiteX0" fmla="*/ 0 w 1040922"/>
                        <a:gd name="connsiteY0" fmla="*/ 957451 h 975381"/>
                        <a:gd name="connsiteX1" fmla="*/ 430306 w 1040922"/>
                        <a:gd name="connsiteY1" fmla="*/ 7193 h 975381"/>
                        <a:gd name="connsiteX2" fmla="*/ 793377 w 1040922"/>
                        <a:gd name="connsiteY2" fmla="*/ 719539 h 975381"/>
                        <a:gd name="connsiteX3" fmla="*/ 1040922 w 1040922"/>
                        <a:gd name="connsiteY3" fmla="*/ 975381 h 975381"/>
                        <a:gd name="connsiteX0" fmla="*/ 0 w 1040922"/>
                        <a:gd name="connsiteY0" fmla="*/ 957091 h 975021"/>
                        <a:gd name="connsiteX1" fmla="*/ 430306 w 1040922"/>
                        <a:gd name="connsiteY1" fmla="*/ 6833 h 975021"/>
                        <a:gd name="connsiteX2" fmla="*/ 785775 w 1040922"/>
                        <a:gd name="connsiteY2" fmla="*/ 755801 h 975021"/>
                        <a:gd name="connsiteX3" fmla="*/ 1040922 w 1040922"/>
                        <a:gd name="connsiteY3" fmla="*/ 975021 h 975021"/>
                        <a:gd name="connsiteX0" fmla="*/ 0 w 1162566"/>
                        <a:gd name="connsiteY0" fmla="*/ 957091 h 975021"/>
                        <a:gd name="connsiteX1" fmla="*/ 430306 w 1162566"/>
                        <a:gd name="connsiteY1" fmla="*/ 6833 h 975021"/>
                        <a:gd name="connsiteX2" fmla="*/ 785775 w 1162566"/>
                        <a:gd name="connsiteY2" fmla="*/ 755801 h 975021"/>
                        <a:gd name="connsiteX3" fmla="*/ 1162566 w 1162566"/>
                        <a:gd name="connsiteY3" fmla="*/ 975021 h 975021"/>
                        <a:gd name="connsiteX0" fmla="*/ 0 w 1162566"/>
                        <a:gd name="connsiteY0" fmla="*/ 957091 h 975021"/>
                        <a:gd name="connsiteX1" fmla="*/ 430306 w 1162566"/>
                        <a:gd name="connsiteY1" fmla="*/ 6833 h 975021"/>
                        <a:gd name="connsiteX2" fmla="*/ 785775 w 1162566"/>
                        <a:gd name="connsiteY2" fmla="*/ 755801 h 975021"/>
                        <a:gd name="connsiteX3" fmla="*/ 983448 w 1162566"/>
                        <a:gd name="connsiteY3" fmla="*/ 883979 h 975021"/>
                        <a:gd name="connsiteX4" fmla="*/ 1162566 w 1162566"/>
                        <a:gd name="connsiteY4" fmla="*/ 975021 h 975021"/>
                        <a:gd name="connsiteX0" fmla="*/ 0 w 1162566"/>
                        <a:gd name="connsiteY0" fmla="*/ 957091 h 975021"/>
                        <a:gd name="connsiteX1" fmla="*/ 430306 w 1162566"/>
                        <a:gd name="connsiteY1" fmla="*/ 6833 h 975021"/>
                        <a:gd name="connsiteX2" fmla="*/ 785775 w 1162566"/>
                        <a:gd name="connsiteY2" fmla="*/ 755801 h 975021"/>
                        <a:gd name="connsiteX3" fmla="*/ 960641 w 1162566"/>
                        <a:gd name="connsiteY3" fmla="*/ 914497 h 975021"/>
                        <a:gd name="connsiteX4" fmla="*/ 1162566 w 1162566"/>
                        <a:gd name="connsiteY4" fmla="*/ 975021 h 975021"/>
                        <a:gd name="connsiteX0" fmla="*/ 0 w 1162566"/>
                        <a:gd name="connsiteY0" fmla="*/ 957091 h 957091"/>
                        <a:gd name="connsiteX1" fmla="*/ 430306 w 1162566"/>
                        <a:gd name="connsiteY1" fmla="*/ 6833 h 957091"/>
                        <a:gd name="connsiteX2" fmla="*/ 785775 w 1162566"/>
                        <a:gd name="connsiteY2" fmla="*/ 755801 h 957091"/>
                        <a:gd name="connsiteX3" fmla="*/ 960641 w 1162566"/>
                        <a:gd name="connsiteY3" fmla="*/ 914497 h 957091"/>
                        <a:gd name="connsiteX4" fmla="*/ 1162566 w 1162566"/>
                        <a:gd name="connsiteY4" fmla="*/ 947013 h 957091"/>
                        <a:gd name="connsiteX0" fmla="*/ 0 w 1162566"/>
                        <a:gd name="connsiteY0" fmla="*/ 957091 h 968797"/>
                        <a:gd name="connsiteX1" fmla="*/ 430306 w 1162566"/>
                        <a:gd name="connsiteY1" fmla="*/ 6833 h 968797"/>
                        <a:gd name="connsiteX2" fmla="*/ 785775 w 1162566"/>
                        <a:gd name="connsiteY2" fmla="*/ 755801 h 968797"/>
                        <a:gd name="connsiteX3" fmla="*/ 960641 w 1162566"/>
                        <a:gd name="connsiteY3" fmla="*/ 914497 h 968797"/>
                        <a:gd name="connsiteX4" fmla="*/ 1162566 w 1162566"/>
                        <a:gd name="connsiteY4" fmla="*/ 968797 h 968797"/>
                        <a:gd name="connsiteX0" fmla="*/ 0 w 1156275"/>
                        <a:gd name="connsiteY0" fmla="*/ 957091 h 957091"/>
                        <a:gd name="connsiteX1" fmla="*/ 430306 w 1156275"/>
                        <a:gd name="connsiteY1" fmla="*/ 6833 h 957091"/>
                        <a:gd name="connsiteX2" fmla="*/ 785775 w 1156275"/>
                        <a:gd name="connsiteY2" fmla="*/ 755801 h 957091"/>
                        <a:gd name="connsiteX3" fmla="*/ 960641 w 1156275"/>
                        <a:gd name="connsiteY3" fmla="*/ 914497 h 957091"/>
                        <a:gd name="connsiteX4" fmla="*/ 1156275 w 1156275"/>
                        <a:gd name="connsiteY4" fmla="*/ 953237 h 957091"/>
                        <a:gd name="connsiteX0" fmla="*/ 0 w 1175144"/>
                        <a:gd name="connsiteY0" fmla="*/ 957091 h 962573"/>
                        <a:gd name="connsiteX1" fmla="*/ 430306 w 1175144"/>
                        <a:gd name="connsiteY1" fmla="*/ 6833 h 962573"/>
                        <a:gd name="connsiteX2" fmla="*/ 785775 w 1175144"/>
                        <a:gd name="connsiteY2" fmla="*/ 755801 h 962573"/>
                        <a:gd name="connsiteX3" fmla="*/ 960641 w 1175144"/>
                        <a:gd name="connsiteY3" fmla="*/ 914497 h 962573"/>
                        <a:gd name="connsiteX4" fmla="*/ 1175144 w 1175144"/>
                        <a:gd name="connsiteY4" fmla="*/ 962573 h 96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144" h="962573">
                          <a:moveTo>
                            <a:pt x="0" y="957091"/>
                          </a:moveTo>
                          <a:cubicBezTo>
                            <a:pt x="140447" y="480468"/>
                            <a:pt x="280894" y="3845"/>
                            <a:pt x="430306" y="6833"/>
                          </a:cubicBezTo>
                          <a:cubicBezTo>
                            <a:pt x="552398" y="-74527"/>
                            <a:pt x="708081" y="594436"/>
                            <a:pt x="785775" y="755801"/>
                          </a:cubicBezTo>
                          <a:cubicBezTo>
                            <a:pt x="877965" y="901992"/>
                            <a:pt x="897843" y="877960"/>
                            <a:pt x="960641" y="914497"/>
                          </a:cubicBezTo>
                          <a:cubicBezTo>
                            <a:pt x="1023439" y="951034"/>
                            <a:pt x="1145291" y="947399"/>
                            <a:pt x="1175144" y="962573"/>
                          </a:cubicBezTo>
                        </a:path>
                      </a:pathLst>
                    </a:custGeom>
                    <a:pattFill prst="dkVert">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cxnSp>
                  <p:nvCxnSpPr>
                    <p:cNvPr id="235" name="Straight Connector 234"/>
                    <p:cNvCxnSpPr/>
                    <p:nvPr/>
                  </p:nvCxnSpPr>
                  <p:spPr bwMode="auto">
                    <a:xfrm>
                      <a:off x="13652478" y="4901182"/>
                      <a:ext cx="280193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8" name="TextBox 237"/>
                    <p:cNvSpPr txBox="1"/>
                    <p:nvPr/>
                  </p:nvSpPr>
                  <p:spPr>
                    <a:xfrm>
                      <a:off x="13082079" y="4568689"/>
                      <a:ext cx="1218603" cy="338554"/>
                    </a:xfrm>
                    <a:prstGeom prst="rect">
                      <a:avLst/>
                    </a:prstGeom>
                    <a:noFill/>
                  </p:spPr>
                  <p:txBody>
                    <a:bodyPr wrap="none" rtlCol="0">
                      <a:spAutoFit/>
                    </a:bodyPr>
                    <a:lstStyle/>
                    <a:p>
                      <a:r>
                        <a:rPr lang="en-US" dirty="0"/>
                        <a:t>WCM Data</a:t>
                      </a:r>
                    </a:p>
                  </p:txBody>
                </p:sp>
              </p:grpSp>
            </p:grpSp>
            <p:sp>
              <p:nvSpPr>
                <p:cNvPr id="294" name="Freeform 293"/>
                <p:cNvSpPr/>
                <p:nvPr/>
              </p:nvSpPr>
              <p:spPr bwMode="auto">
                <a:xfrm>
                  <a:off x="18118000" y="2341570"/>
                  <a:ext cx="635122" cy="877250"/>
                </a:xfrm>
                <a:custGeom>
                  <a:avLst/>
                  <a:gdLst>
                    <a:gd name="connsiteX0" fmla="*/ 0 w 896471"/>
                    <a:gd name="connsiteY0" fmla="*/ 950271 h 968201"/>
                    <a:gd name="connsiteX1" fmla="*/ 430306 w 896471"/>
                    <a:gd name="connsiteY1" fmla="*/ 13 h 968201"/>
                    <a:gd name="connsiteX2" fmla="*/ 896471 w 896471"/>
                    <a:gd name="connsiteY2" fmla="*/ 968201 h 968201"/>
                    <a:gd name="connsiteX0" fmla="*/ 0 w 896471"/>
                    <a:gd name="connsiteY0" fmla="*/ 961484 h 979414"/>
                    <a:gd name="connsiteX1" fmla="*/ 430306 w 896471"/>
                    <a:gd name="connsiteY1" fmla="*/ 11226 h 979414"/>
                    <a:gd name="connsiteX2" fmla="*/ 732555 w 896471"/>
                    <a:gd name="connsiteY2" fmla="*/ 473321 h 979414"/>
                    <a:gd name="connsiteX3" fmla="*/ 896471 w 896471"/>
                    <a:gd name="connsiteY3" fmla="*/ 979414 h 979414"/>
                    <a:gd name="connsiteX0" fmla="*/ 0 w 896471"/>
                    <a:gd name="connsiteY0" fmla="*/ 958460 h 976390"/>
                    <a:gd name="connsiteX1" fmla="*/ 430306 w 896471"/>
                    <a:gd name="connsiteY1" fmla="*/ 8202 h 976390"/>
                    <a:gd name="connsiteX2" fmla="*/ 762966 w 896471"/>
                    <a:gd name="connsiteY2" fmla="*/ 635097 h 976390"/>
                    <a:gd name="connsiteX3" fmla="*/ 896471 w 896471"/>
                    <a:gd name="connsiteY3" fmla="*/ 976390 h 976390"/>
                    <a:gd name="connsiteX0" fmla="*/ 0 w 972498"/>
                    <a:gd name="connsiteY0" fmla="*/ 958460 h 982494"/>
                    <a:gd name="connsiteX1" fmla="*/ 430306 w 972498"/>
                    <a:gd name="connsiteY1" fmla="*/ 8202 h 982494"/>
                    <a:gd name="connsiteX2" fmla="*/ 762966 w 972498"/>
                    <a:gd name="connsiteY2" fmla="*/ 635097 h 982494"/>
                    <a:gd name="connsiteX3" fmla="*/ 972498 w 972498"/>
                    <a:gd name="connsiteY3" fmla="*/ 982494 h 982494"/>
                    <a:gd name="connsiteX0" fmla="*/ 0 w 972498"/>
                    <a:gd name="connsiteY0" fmla="*/ 957451 h 981485"/>
                    <a:gd name="connsiteX1" fmla="*/ 430306 w 972498"/>
                    <a:gd name="connsiteY1" fmla="*/ 7193 h 981485"/>
                    <a:gd name="connsiteX2" fmla="*/ 793377 w 972498"/>
                    <a:gd name="connsiteY2" fmla="*/ 719539 h 981485"/>
                    <a:gd name="connsiteX3" fmla="*/ 972498 w 972498"/>
                    <a:gd name="connsiteY3" fmla="*/ 981485 h 981485"/>
                    <a:gd name="connsiteX0" fmla="*/ 0 w 1040922"/>
                    <a:gd name="connsiteY0" fmla="*/ 957451 h 975381"/>
                    <a:gd name="connsiteX1" fmla="*/ 430306 w 1040922"/>
                    <a:gd name="connsiteY1" fmla="*/ 7193 h 975381"/>
                    <a:gd name="connsiteX2" fmla="*/ 793377 w 1040922"/>
                    <a:gd name="connsiteY2" fmla="*/ 719539 h 975381"/>
                    <a:gd name="connsiteX3" fmla="*/ 1040922 w 1040922"/>
                    <a:gd name="connsiteY3" fmla="*/ 975381 h 975381"/>
                    <a:gd name="connsiteX0" fmla="*/ 0 w 1040922"/>
                    <a:gd name="connsiteY0" fmla="*/ 957091 h 975021"/>
                    <a:gd name="connsiteX1" fmla="*/ 430306 w 1040922"/>
                    <a:gd name="connsiteY1" fmla="*/ 6833 h 975021"/>
                    <a:gd name="connsiteX2" fmla="*/ 785775 w 1040922"/>
                    <a:gd name="connsiteY2" fmla="*/ 755801 h 975021"/>
                    <a:gd name="connsiteX3" fmla="*/ 1040922 w 1040922"/>
                    <a:gd name="connsiteY3" fmla="*/ 975021 h 975021"/>
                    <a:gd name="connsiteX0" fmla="*/ 0 w 1162566"/>
                    <a:gd name="connsiteY0" fmla="*/ 957091 h 975021"/>
                    <a:gd name="connsiteX1" fmla="*/ 430306 w 1162566"/>
                    <a:gd name="connsiteY1" fmla="*/ 6833 h 975021"/>
                    <a:gd name="connsiteX2" fmla="*/ 785775 w 1162566"/>
                    <a:gd name="connsiteY2" fmla="*/ 755801 h 975021"/>
                    <a:gd name="connsiteX3" fmla="*/ 1162566 w 1162566"/>
                    <a:gd name="connsiteY3" fmla="*/ 975021 h 975021"/>
                    <a:gd name="connsiteX0" fmla="*/ 0 w 1162566"/>
                    <a:gd name="connsiteY0" fmla="*/ 957091 h 975021"/>
                    <a:gd name="connsiteX1" fmla="*/ 430306 w 1162566"/>
                    <a:gd name="connsiteY1" fmla="*/ 6833 h 975021"/>
                    <a:gd name="connsiteX2" fmla="*/ 785775 w 1162566"/>
                    <a:gd name="connsiteY2" fmla="*/ 755801 h 975021"/>
                    <a:gd name="connsiteX3" fmla="*/ 983448 w 1162566"/>
                    <a:gd name="connsiteY3" fmla="*/ 883979 h 975021"/>
                    <a:gd name="connsiteX4" fmla="*/ 1162566 w 1162566"/>
                    <a:gd name="connsiteY4" fmla="*/ 975021 h 975021"/>
                    <a:gd name="connsiteX0" fmla="*/ 0 w 1162566"/>
                    <a:gd name="connsiteY0" fmla="*/ 957091 h 975021"/>
                    <a:gd name="connsiteX1" fmla="*/ 430306 w 1162566"/>
                    <a:gd name="connsiteY1" fmla="*/ 6833 h 975021"/>
                    <a:gd name="connsiteX2" fmla="*/ 785775 w 1162566"/>
                    <a:gd name="connsiteY2" fmla="*/ 755801 h 975021"/>
                    <a:gd name="connsiteX3" fmla="*/ 960641 w 1162566"/>
                    <a:gd name="connsiteY3" fmla="*/ 914497 h 975021"/>
                    <a:gd name="connsiteX4" fmla="*/ 1162566 w 1162566"/>
                    <a:gd name="connsiteY4" fmla="*/ 975021 h 975021"/>
                    <a:gd name="connsiteX0" fmla="*/ 0 w 1162566"/>
                    <a:gd name="connsiteY0" fmla="*/ 957091 h 957091"/>
                    <a:gd name="connsiteX1" fmla="*/ 430306 w 1162566"/>
                    <a:gd name="connsiteY1" fmla="*/ 6833 h 957091"/>
                    <a:gd name="connsiteX2" fmla="*/ 785775 w 1162566"/>
                    <a:gd name="connsiteY2" fmla="*/ 755801 h 957091"/>
                    <a:gd name="connsiteX3" fmla="*/ 960641 w 1162566"/>
                    <a:gd name="connsiteY3" fmla="*/ 914497 h 957091"/>
                    <a:gd name="connsiteX4" fmla="*/ 1162566 w 1162566"/>
                    <a:gd name="connsiteY4" fmla="*/ 947013 h 957091"/>
                    <a:gd name="connsiteX0" fmla="*/ 0 w 1162566"/>
                    <a:gd name="connsiteY0" fmla="*/ 957091 h 968797"/>
                    <a:gd name="connsiteX1" fmla="*/ 430306 w 1162566"/>
                    <a:gd name="connsiteY1" fmla="*/ 6833 h 968797"/>
                    <a:gd name="connsiteX2" fmla="*/ 785775 w 1162566"/>
                    <a:gd name="connsiteY2" fmla="*/ 755801 h 968797"/>
                    <a:gd name="connsiteX3" fmla="*/ 960641 w 1162566"/>
                    <a:gd name="connsiteY3" fmla="*/ 914497 h 968797"/>
                    <a:gd name="connsiteX4" fmla="*/ 1162566 w 1162566"/>
                    <a:gd name="connsiteY4" fmla="*/ 968797 h 968797"/>
                    <a:gd name="connsiteX0" fmla="*/ 0 w 1156275"/>
                    <a:gd name="connsiteY0" fmla="*/ 957091 h 957091"/>
                    <a:gd name="connsiteX1" fmla="*/ 430306 w 1156275"/>
                    <a:gd name="connsiteY1" fmla="*/ 6833 h 957091"/>
                    <a:gd name="connsiteX2" fmla="*/ 785775 w 1156275"/>
                    <a:gd name="connsiteY2" fmla="*/ 755801 h 957091"/>
                    <a:gd name="connsiteX3" fmla="*/ 960641 w 1156275"/>
                    <a:gd name="connsiteY3" fmla="*/ 914497 h 957091"/>
                    <a:gd name="connsiteX4" fmla="*/ 1156275 w 1156275"/>
                    <a:gd name="connsiteY4" fmla="*/ 953237 h 957091"/>
                    <a:gd name="connsiteX0" fmla="*/ 0 w 1175144"/>
                    <a:gd name="connsiteY0" fmla="*/ 957091 h 962573"/>
                    <a:gd name="connsiteX1" fmla="*/ 430306 w 1175144"/>
                    <a:gd name="connsiteY1" fmla="*/ 6833 h 962573"/>
                    <a:gd name="connsiteX2" fmla="*/ 785775 w 1175144"/>
                    <a:gd name="connsiteY2" fmla="*/ 755801 h 962573"/>
                    <a:gd name="connsiteX3" fmla="*/ 960641 w 1175144"/>
                    <a:gd name="connsiteY3" fmla="*/ 914497 h 962573"/>
                    <a:gd name="connsiteX4" fmla="*/ 1175144 w 1175144"/>
                    <a:gd name="connsiteY4" fmla="*/ 962573 h 96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144" h="962573">
                      <a:moveTo>
                        <a:pt x="0" y="957091"/>
                      </a:moveTo>
                      <a:cubicBezTo>
                        <a:pt x="140447" y="480468"/>
                        <a:pt x="280894" y="3845"/>
                        <a:pt x="430306" y="6833"/>
                      </a:cubicBezTo>
                      <a:cubicBezTo>
                        <a:pt x="552398" y="-74527"/>
                        <a:pt x="708081" y="594436"/>
                        <a:pt x="785775" y="755801"/>
                      </a:cubicBezTo>
                      <a:cubicBezTo>
                        <a:pt x="877965" y="901992"/>
                        <a:pt x="897843" y="877960"/>
                        <a:pt x="960641" y="914497"/>
                      </a:cubicBezTo>
                      <a:cubicBezTo>
                        <a:pt x="1023439" y="951034"/>
                        <a:pt x="1145291" y="947399"/>
                        <a:pt x="1175144" y="962573"/>
                      </a:cubicBezTo>
                    </a:path>
                  </a:pathLst>
                </a:custGeom>
                <a:pattFill prst="dkVert">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grpSp>
        <p:cxnSp>
          <p:nvCxnSpPr>
            <p:cNvPr id="1053" name="Straight Arrow Connector 1052"/>
            <p:cNvCxnSpPr/>
            <p:nvPr/>
          </p:nvCxnSpPr>
          <p:spPr bwMode="auto">
            <a:xfrm>
              <a:off x="5456014" y="4089682"/>
              <a:ext cx="1173638" cy="195402"/>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grpSp>
      <p:sp>
        <p:nvSpPr>
          <p:cNvPr id="8" name="Date Placeholder 7"/>
          <p:cNvSpPr>
            <a:spLocks noGrp="1"/>
          </p:cNvSpPr>
          <p:nvPr>
            <p:ph type="dt" sz="half" idx="10"/>
          </p:nvPr>
        </p:nvSpPr>
        <p:spPr/>
        <p:txBody>
          <a:bodyPr/>
          <a:lstStyle/>
          <a:p>
            <a:r>
              <a:rPr lang="en-US"/>
              <a:t>2016</a:t>
            </a:r>
          </a:p>
        </p:txBody>
      </p:sp>
      <p:grpSp>
        <p:nvGrpSpPr>
          <p:cNvPr id="1043" name="Group 1042"/>
          <p:cNvGrpSpPr/>
          <p:nvPr/>
        </p:nvGrpSpPr>
        <p:grpSpPr>
          <a:xfrm>
            <a:off x="225878" y="1168522"/>
            <a:ext cx="8966100" cy="5624679"/>
            <a:chOff x="230387" y="1153100"/>
            <a:chExt cx="8966100" cy="5624679"/>
          </a:xfrm>
        </p:grpSpPr>
        <p:grpSp>
          <p:nvGrpSpPr>
            <p:cNvPr id="1041" name="Group 1040"/>
            <p:cNvGrpSpPr/>
            <p:nvPr/>
          </p:nvGrpSpPr>
          <p:grpSpPr>
            <a:xfrm>
              <a:off x="230387" y="1731542"/>
              <a:ext cx="8966100" cy="5046237"/>
              <a:chOff x="230387" y="1731542"/>
              <a:chExt cx="8966100" cy="5046237"/>
            </a:xfrm>
          </p:grpSpPr>
          <p:grpSp>
            <p:nvGrpSpPr>
              <p:cNvPr id="1050" name="Group 1049"/>
              <p:cNvGrpSpPr/>
              <p:nvPr/>
            </p:nvGrpSpPr>
            <p:grpSpPr>
              <a:xfrm>
                <a:off x="230387" y="1731542"/>
                <a:ext cx="8966100" cy="5046237"/>
                <a:chOff x="227581" y="1724851"/>
                <a:chExt cx="8966100" cy="5046237"/>
              </a:xfrm>
            </p:grpSpPr>
            <p:grpSp>
              <p:nvGrpSpPr>
                <p:cNvPr id="3151" name="Group 222"/>
                <p:cNvGrpSpPr>
                  <a:grpSpLocks/>
                </p:cNvGrpSpPr>
                <p:nvPr/>
              </p:nvGrpSpPr>
              <p:grpSpPr bwMode="auto">
                <a:xfrm>
                  <a:off x="2950369" y="3687682"/>
                  <a:ext cx="2859088" cy="2004061"/>
                  <a:chOff x="-3947" y="-1537"/>
                  <a:chExt cx="1917" cy="1139"/>
                </a:xfrm>
              </p:grpSpPr>
              <p:sp>
                <p:nvSpPr>
                  <p:cNvPr id="3164" name="Rectangle 195"/>
                  <p:cNvSpPr>
                    <a:spLocks noChangeArrowheads="1"/>
                  </p:cNvSpPr>
                  <p:nvPr/>
                </p:nvSpPr>
                <p:spPr bwMode="auto">
                  <a:xfrm>
                    <a:off x="-3947" y="-1537"/>
                    <a:ext cx="1917" cy="11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70" name="Text Box 204"/>
                  <p:cNvSpPr txBox="1">
                    <a:spLocks noChangeArrowheads="1"/>
                  </p:cNvSpPr>
                  <p:nvPr/>
                </p:nvSpPr>
                <p:spPr bwMode="auto">
                  <a:xfrm>
                    <a:off x="-2215" y="-779"/>
                    <a:ext cx="16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a:latin typeface="Arial" charset="0"/>
                      </a:rPr>
                      <a:t>t</a:t>
                    </a:r>
                  </a:p>
                </p:txBody>
              </p:sp>
            </p:grpSp>
            <p:grpSp>
              <p:nvGrpSpPr>
                <p:cNvPr id="1047" name="Group 1046"/>
                <p:cNvGrpSpPr/>
                <p:nvPr/>
              </p:nvGrpSpPr>
              <p:grpSpPr>
                <a:xfrm>
                  <a:off x="5553147" y="3425764"/>
                  <a:ext cx="3640534" cy="2619375"/>
                  <a:chOff x="13074723" y="1712244"/>
                  <a:chExt cx="3640534" cy="2619375"/>
                </a:xfrm>
              </p:grpSpPr>
              <p:sp>
                <p:nvSpPr>
                  <p:cNvPr id="3152" name="Rectangle 128"/>
                  <p:cNvSpPr>
                    <a:spLocks noChangeArrowheads="1"/>
                  </p:cNvSpPr>
                  <p:nvPr/>
                </p:nvSpPr>
                <p:spPr bwMode="auto">
                  <a:xfrm>
                    <a:off x="13074723" y="1712244"/>
                    <a:ext cx="3384550" cy="2619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53" name="Oval 129"/>
                  <p:cNvSpPr>
                    <a:spLocks noChangeArrowheads="1"/>
                  </p:cNvSpPr>
                  <p:nvPr/>
                </p:nvSpPr>
                <p:spPr bwMode="auto">
                  <a:xfrm>
                    <a:off x="13811323" y="2136107"/>
                    <a:ext cx="1292225" cy="18351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54" name="Oval 130"/>
                  <p:cNvSpPr>
                    <a:spLocks noChangeArrowheads="1"/>
                  </p:cNvSpPr>
                  <p:nvPr/>
                </p:nvSpPr>
                <p:spPr bwMode="auto">
                  <a:xfrm>
                    <a:off x="14251061" y="2432969"/>
                    <a:ext cx="374650" cy="1250950"/>
                  </a:xfrm>
                  <a:prstGeom prst="ellipse">
                    <a:avLst/>
                  </a:prstGeom>
                  <a:solidFill>
                    <a:srgbClr val="CC0000"/>
                  </a:solidFill>
                  <a:ln w="9525">
                    <a:solidFill>
                      <a:schemeClr val="tx1"/>
                    </a:solidFill>
                    <a:round/>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55" name="Freeform 131"/>
                  <p:cNvSpPr>
                    <a:spLocks/>
                  </p:cNvSpPr>
                  <p:nvPr/>
                </p:nvSpPr>
                <p:spPr bwMode="auto">
                  <a:xfrm flipV="1">
                    <a:off x="13811323" y="1967832"/>
                    <a:ext cx="1292225" cy="2191348"/>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6" name="Text Box 132"/>
                  <p:cNvSpPr txBox="1">
                    <a:spLocks noChangeArrowheads="1"/>
                  </p:cNvSpPr>
                  <p:nvPr/>
                </p:nvSpPr>
                <p:spPr bwMode="auto">
                  <a:xfrm rot="16200000">
                    <a:off x="13752586" y="3185444"/>
                    <a:ext cx="434975"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sym typeface="Symbol" pitchFamily="18" charset="2"/>
                    </a:endParaRPr>
                  </a:p>
                </p:txBody>
              </p:sp>
              <p:sp>
                <p:nvSpPr>
                  <p:cNvPr id="3157" name="Text Box 133"/>
                  <p:cNvSpPr txBox="1">
                    <a:spLocks noChangeArrowheads="1"/>
                  </p:cNvSpPr>
                  <p:nvPr/>
                </p:nvSpPr>
                <p:spPr bwMode="auto">
                  <a:xfrm>
                    <a:off x="15760450" y="1717093"/>
                    <a:ext cx="954807" cy="5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1600" dirty="0">
                        <a:solidFill>
                          <a:schemeClr val="accent2"/>
                        </a:solidFill>
                      </a:rPr>
                      <a:t>RF </a:t>
                    </a:r>
                  </a:p>
                  <a:p>
                    <a:pPr algn="ctr" eaLnBrk="1" hangingPunct="1">
                      <a:lnSpc>
                        <a:spcPct val="100000"/>
                      </a:lnSpc>
                      <a:spcBef>
                        <a:spcPct val="0"/>
                      </a:spcBef>
                      <a:buFontTx/>
                      <a:buNone/>
                    </a:pPr>
                    <a:r>
                      <a:rPr lang="en-US" altLang="en-US" sz="1600" dirty="0">
                        <a:solidFill>
                          <a:schemeClr val="accent2"/>
                        </a:solidFill>
                      </a:rPr>
                      <a:t>Buckets</a:t>
                    </a:r>
                  </a:p>
                </p:txBody>
              </p:sp>
              <p:sp>
                <p:nvSpPr>
                  <p:cNvPr id="3158" name="Oval 134"/>
                  <p:cNvSpPr>
                    <a:spLocks noChangeArrowheads="1"/>
                  </p:cNvSpPr>
                  <p:nvPr/>
                </p:nvSpPr>
                <p:spPr bwMode="auto">
                  <a:xfrm>
                    <a:off x="15508361" y="2432969"/>
                    <a:ext cx="373063" cy="1249363"/>
                  </a:xfrm>
                  <a:prstGeom prst="ellipse">
                    <a:avLst/>
                  </a:prstGeom>
                  <a:solidFill>
                    <a:srgbClr val="CC0000"/>
                  </a:solidFill>
                  <a:ln w="9525">
                    <a:solidFill>
                      <a:schemeClr val="tx1"/>
                    </a:solidFill>
                    <a:round/>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59" name="Freeform 135"/>
                  <p:cNvSpPr>
                    <a:spLocks/>
                  </p:cNvSpPr>
                  <p:nvPr/>
                </p:nvSpPr>
                <p:spPr bwMode="auto">
                  <a:xfrm flipV="1">
                    <a:off x="15100373" y="1940844"/>
                    <a:ext cx="1292225" cy="2191348"/>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0" name="Oval 136"/>
                  <p:cNvSpPr>
                    <a:spLocks noChangeArrowheads="1"/>
                  </p:cNvSpPr>
                  <p:nvPr/>
                </p:nvSpPr>
                <p:spPr bwMode="auto">
                  <a:xfrm>
                    <a:off x="15100373" y="2134519"/>
                    <a:ext cx="1292225" cy="18351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3161" name="Line 188"/>
                  <p:cNvSpPr>
                    <a:spLocks noChangeShapeType="1"/>
                  </p:cNvSpPr>
                  <p:nvPr/>
                </p:nvSpPr>
                <p:spPr bwMode="auto">
                  <a:xfrm>
                    <a:off x="13782748" y="2180557"/>
                    <a:ext cx="0" cy="1763713"/>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162" name="Line 189"/>
                  <p:cNvSpPr>
                    <a:spLocks noChangeShapeType="1"/>
                  </p:cNvSpPr>
                  <p:nvPr/>
                </p:nvSpPr>
                <p:spPr bwMode="auto">
                  <a:xfrm>
                    <a:off x="13781161" y="3045744"/>
                    <a:ext cx="2678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3" name="Text Box 248"/>
                  <p:cNvSpPr txBox="1">
                    <a:spLocks noChangeArrowheads="1"/>
                  </p:cNvSpPr>
                  <p:nvPr/>
                </p:nvSpPr>
                <p:spPr bwMode="auto">
                  <a:xfrm rot="16200000">
                    <a:off x="13423973" y="2909219"/>
                    <a:ext cx="43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sym typeface="Symbol" pitchFamily="18" charset="2"/>
                      </a:rPr>
                      <a:t>E</a:t>
                    </a:r>
                  </a:p>
                </p:txBody>
              </p:sp>
            </p:grpSp>
            <p:grpSp>
              <p:nvGrpSpPr>
                <p:cNvPr id="1049" name="Group 1048"/>
                <p:cNvGrpSpPr/>
                <p:nvPr/>
              </p:nvGrpSpPr>
              <p:grpSpPr>
                <a:xfrm>
                  <a:off x="5087626" y="5455138"/>
                  <a:ext cx="4000721" cy="1315950"/>
                  <a:chOff x="14012431" y="5942100"/>
                  <a:chExt cx="4000721" cy="1315950"/>
                </a:xfrm>
              </p:grpSpPr>
              <p:sp>
                <p:nvSpPr>
                  <p:cNvPr id="1048" name="Rectangle 1047"/>
                  <p:cNvSpPr/>
                  <p:nvPr/>
                </p:nvSpPr>
                <p:spPr bwMode="auto">
                  <a:xfrm>
                    <a:off x="14012431" y="6471272"/>
                    <a:ext cx="4000721" cy="786778"/>
                  </a:xfrm>
                  <a:prstGeom prst="rect">
                    <a:avLst/>
                  </a:prstGeom>
                  <a:solidFill>
                    <a:schemeClr val="bg1">
                      <a:lumMod val="9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nvGrpSpPr>
                  <p:cNvPr id="1046" name="Group 1045"/>
                  <p:cNvGrpSpPr/>
                  <p:nvPr/>
                </p:nvGrpSpPr>
                <p:grpSpPr>
                  <a:xfrm>
                    <a:off x="14484105" y="5942100"/>
                    <a:ext cx="3372337" cy="1082139"/>
                    <a:chOff x="13082079" y="4003394"/>
                    <a:chExt cx="3372337" cy="1082139"/>
                  </a:xfrm>
                </p:grpSpPr>
                <p:sp>
                  <p:nvSpPr>
                    <p:cNvPr id="271" name="Freeform 270"/>
                    <p:cNvSpPr/>
                    <p:nvPr/>
                  </p:nvSpPr>
                  <p:spPr bwMode="auto">
                    <a:xfrm>
                      <a:off x="14235475" y="4007115"/>
                      <a:ext cx="400818" cy="1078418"/>
                    </a:xfrm>
                    <a:custGeom>
                      <a:avLst/>
                      <a:gdLst>
                        <a:gd name="connsiteX0" fmla="*/ 0 w 896471"/>
                        <a:gd name="connsiteY0" fmla="*/ 950271 h 968201"/>
                        <a:gd name="connsiteX1" fmla="*/ 430306 w 896471"/>
                        <a:gd name="connsiteY1" fmla="*/ 13 h 968201"/>
                        <a:gd name="connsiteX2" fmla="*/ 896471 w 896471"/>
                        <a:gd name="connsiteY2" fmla="*/ 968201 h 968201"/>
                      </a:gdLst>
                      <a:ahLst/>
                      <a:cxnLst>
                        <a:cxn ang="0">
                          <a:pos x="connsiteX0" y="connsiteY0"/>
                        </a:cxn>
                        <a:cxn ang="0">
                          <a:pos x="connsiteX1" y="connsiteY1"/>
                        </a:cxn>
                        <a:cxn ang="0">
                          <a:pos x="connsiteX2" y="connsiteY2"/>
                        </a:cxn>
                      </a:cxnLst>
                      <a:rect l="l" t="t" r="r" b="b"/>
                      <a:pathLst>
                        <a:path w="896471" h="968201">
                          <a:moveTo>
                            <a:pt x="0" y="950271"/>
                          </a:moveTo>
                          <a:cubicBezTo>
                            <a:pt x="140447" y="473648"/>
                            <a:pt x="280894" y="-2975"/>
                            <a:pt x="430306" y="13"/>
                          </a:cubicBezTo>
                          <a:cubicBezTo>
                            <a:pt x="579718" y="3001"/>
                            <a:pt x="738094" y="485601"/>
                            <a:pt x="896471" y="968201"/>
                          </a:cubicBezTo>
                        </a:path>
                      </a:pathLst>
                    </a:custGeom>
                    <a:pattFill prst="dkVert">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cxnSp>
                  <p:nvCxnSpPr>
                    <p:cNvPr id="273" name="Straight Connector 272"/>
                    <p:cNvCxnSpPr/>
                    <p:nvPr/>
                  </p:nvCxnSpPr>
                  <p:spPr bwMode="auto">
                    <a:xfrm>
                      <a:off x="13652478" y="5081062"/>
                      <a:ext cx="280193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4" name="Freeform 273"/>
                    <p:cNvSpPr/>
                    <p:nvPr/>
                  </p:nvSpPr>
                  <p:spPr bwMode="auto">
                    <a:xfrm>
                      <a:off x="15496568" y="4003394"/>
                      <a:ext cx="400818" cy="1078418"/>
                    </a:xfrm>
                    <a:custGeom>
                      <a:avLst/>
                      <a:gdLst>
                        <a:gd name="connsiteX0" fmla="*/ 0 w 896471"/>
                        <a:gd name="connsiteY0" fmla="*/ 950271 h 968201"/>
                        <a:gd name="connsiteX1" fmla="*/ 430306 w 896471"/>
                        <a:gd name="connsiteY1" fmla="*/ 13 h 968201"/>
                        <a:gd name="connsiteX2" fmla="*/ 896471 w 896471"/>
                        <a:gd name="connsiteY2" fmla="*/ 968201 h 968201"/>
                      </a:gdLst>
                      <a:ahLst/>
                      <a:cxnLst>
                        <a:cxn ang="0">
                          <a:pos x="connsiteX0" y="connsiteY0"/>
                        </a:cxn>
                        <a:cxn ang="0">
                          <a:pos x="connsiteX1" y="connsiteY1"/>
                        </a:cxn>
                        <a:cxn ang="0">
                          <a:pos x="connsiteX2" y="connsiteY2"/>
                        </a:cxn>
                      </a:cxnLst>
                      <a:rect l="l" t="t" r="r" b="b"/>
                      <a:pathLst>
                        <a:path w="896471" h="968201">
                          <a:moveTo>
                            <a:pt x="0" y="950271"/>
                          </a:moveTo>
                          <a:cubicBezTo>
                            <a:pt x="140447" y="473648"/>
                            <a:pt x="280894" y="-2975"/>
                            <a:pt x="430306" y="13"/>
                          </a:cubicBezTo>
                          <a:cubicBezTo>
                            <a:pt x="579718" y="3001"/>
                            <a:pt x="738094" y="485601"/>
                            <a:pt x="896471" y="968201"/>
                          </a:cubicBezTo>
                        </a:path>
                      </a:pathLst>
                    </a:custGeom>
                    <a:pattFill prst="dkVert">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040" name="TextBox 1039"/>
                    <p:cNvSpPr txBox="1"/>
                    <p:nvPr/>
                  </p:nvSpPr>
                  <p:spPr>
                    <a:xfrm>
                      <a:off x="13082079" y="4568689"/>
                      <a:ext cx="1218603" cy="338554"/>
                    </a:xfrm>
                    <a:prstGeom prst="rect">
                      <a:avLst/>
                    </a:prstGeom>
                    <a:noFill/>
                  </p:spPr>
                  <p:txBody>
                    <a:bodyPr wrap="none" rtlCol="0">
                      <a:spAutoFit/>
                    </a:bodyPr>
                    <a:lstStyle/>
                    <a:p>
                      <a:r>
                        <a:rPr lang="en-US" dirty="0"/>
                        <a:t>WCM Data</a:t>
                      </a:r>
                    </a:p>
                  </p:txBody>
                </p:sp>
              </p:grpSp>
            </p:grpSp>
            <p:grpSp>
              <p:nvGrpSpPr>
                <p:cNvPr id="288" name="Group 287"/>
                <p:cNvGrpSpPr/>
                <p:nvPr/>
              </p:nvGrpSpPr>
              <p:grpSpPr>
                <a:xfrm>
                  <a:off x="4652871" y="1724851"/>
                  <a:ext cx="2803114" cy="504825"/>
                  <a:chOff x="-5774289" y="1978412"/>
                  <a:chExt cx="2803114" cy="504825"/>
                </a:xfrm>
              </p:grpSpPr>
              <p:sp>
                <p:nvSpPr>
                  <p:cNvPr id="289" name="Rectangle 288"/>
                  <p:cNvSpPr/>
                  <p:nvPr/>
                </p:nvSpPr>
                <p:spPr bwMode="auto">
                  <a:xfrm>
                    <a:off x="-5618285" y="2026446"/>
                    <a:ext cx="2647110" cy="4456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nvGrpSpPr>
                  <p:cNvPr id="290" name="Group 289"/>
                  <p:cNvGrpSpPr/>
                  <p:nvPr/>
                </p:nvGrpSpPr>
                <p:grpSpPr>
                  <a:xfrm>
                    <a:off x="-5208321" y="2095659"/>
                    <a:ext cx="1838077" cy="314599"/>
                    <a:chOff x="5420305" y="1026850"/>
                    <a:chExt cx="1838077" cy="314599"/>
                  </a:xfrm>
                </p:grpSpPr>
                <p:sp>
                  <p:nvSpPr>
                    <p:cNvPr id="292" name="Oval 291"/>
                    <p:cNvSpPr/>
                    <p:nvPr/>
                  </p:nvSpPr>
                  <p:spPr bwMode="auto">
                    <a:xfrm>
                      <a:off x="5420305" y="1031921"/>
                      <a:ext cx="529652" cy="309528"/>
                    </a:xfrm>
                    <a:prstGeom prst="ellipse">
                      <a:avLst/>
                    </a:prstGeom>
                    <a:solidFill>
                      <a:srgbClr val="C00000"/>
                    </a:solidFill>
                    <a:ln w="9525" cap="flat" cmpd="sng" algn="ctr">
                      <a:solidFill>
                        <a:srgbClr val="9900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93" name="Oval 292"/>
                    <p:cNvSpPr/>
                    <p:nvPr/>
                  </p:nvSpPr>
                  <p:spPr bwMode="auto">
                    <a:xfrm>
                      <a:off x="6728730" y="1026850"/>
                      <a:ext cx="529652" cy="309528"/>
                    </a:xfrm>
                    <a:prstGeom prst="ellipse">
                      <a:avLst/>
                    </a:prstGeom>
                    <a:solidFill>
                      <a:srgbClr val="C00000"/>
                    </a:solidFill>
                    <a:ln w="9525" cap="flat" cmpd="sng" algn="ctr">
                      <a:solidFill>
                        <a:srgbClr val="9900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sp>
                <p:nvSpPr>
                  <p:cNvPr id="291" name="Oval 10"/>
                  <p:cNvSpPr>
                    <a:spLocks noChangeArrowheads="1"/>
                  </p:cNvSpPr>
                  <p:nvPr/>
                </p:nvSpPr>
                <p:spPr bwMode="auto">
                  <a:xfrm>
                    <a:off x="-5774289" y="1978412"/>
                    <a:ext cx="144542" cy="504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grpSp>
              <p:nvGrpSpPr>
                <p:cNvPr id="311" name="Group 310"/>
                <p:cNvGrpSpPr/>
                <p:nvPr/>
              </p:nvGrpSpPr>
              <p:grpSpPr>
                <a:xfrm>
                  <a:off x="227581" y="3822631"/>
                  <a:ext cx="3391225" cy="1885495"/>
                  <a:chOff x="-6286741" y="4270376"/>
                  <a:chExt cx="3391225" cy="1885495"/>
                </a:xfrm>
              </p:grpSpPr>
              <p:sp>
                <p:nvSpPr>
                  <p:cNvPr id="312" name="Rectangle 246"/>
                  <p:cNvSpPr>
                    <a:spLocks noChangeArrowheads="1"/>
                  </p:cNvSpPr>
                  <p:nvPr/>
                </p:nvSpPr>
                <p:spPr bwMode="auto">
                  <a:xfrm>
                    <a:off x="-6286741" y="4270376"/>
                    <a:ext cx="3060700" cy="1885495"/>
                  </a:xfrm>
                  <a:prstGeom prst="rect">
                    <a:avLst/>
                  </a:prstGeom>
                  <a:solidFill>
                    <a:schemeClr val="bg1"/>
                  </a:solidFill>
                  <a:ln w="9525">
                    <a:solidFill>
                      <a:schemeClr val="bg1"/>
                    </a:solidFill>
                    <a:miter lim="800000"/>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nvGrpSpPr>
                  <p:cNvPr id="313" name="Group 89"/>
                  <p:cNvGrpSpPr>
                    <a:grpSpLocks/>
                  </p:cNvGrpSpPr>
                  <p:nvPr/>
                </p:nvGrpSpPr>
                <p:grpSpPr bwMode="auto">
                  <a:xfrm>
                    <a:off x="-6084175" y="4320446"/>
                    <a:ext cx="2233613" cy="1679495"/>
                    <a:chOff x="-1611" y="2197"/>
                    <a:chExt cx="1407" cy="1059"/>
                  </a:xfrm>
                </p:grpSpPr>
                <p:sp>
                  <p:nvSpPr>
                    <p:cNvPr id="315" name="Rectangle 90"/>
                    <p:cNvSpPr>
                      <a:spLocks noChangeArrowheads="1"/>
                    </p:cNvSpPr>
                    <p:nvPr/>
                  </p:nvSpPr>
                  <p:spPr bwMode="auto">
                    <a:xfrm>
                      <a:off x="-1611" y="2259"/>
                      <a:ext cx="1406" cy="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grpSp>
                  <p:nvGrpSpPr>
                    <p:cNvPr id="316" name="Group 91"/>
                    <p:cNvGrpSpPr>
                      <a:grpSpLocks/>
                    </p:cNvGrpSpPr>
                    <p:nvPr/>
                  </p:nvGrpSpPr>
                  <p:grpSpPr bwMode="auto">
                    <a:xfrm>
                      <a:off x="-1543" y="2197"/>
                      <a:ext cx="1339" cy="955"/>
                      <a:chOff x="-1543" y="2197"/>
                      <a:chExt cx="1339" cy="955"/>
                    </a:xfrm>
                  </p:grpSpPr>
                  <p:sp>
                    <p:nvSpPr>
                      <p:cNvPr id="317" name="Freeform 92"/>
                      <p:cNvSpPr>
                        <a:spLocks/>
                      </p:cNvSpPr>
                      <p:nvPr/>
                    </p:nvSpPr>
                    <p:spPr bwMode="auto">
                      <a:xfrm flipH="1" flipV="1">
                        <a:off x="-1165" y="2558"/>
                        <a:ext cx="356" cy="472"/>
                      </a:xfrm>
                      <a:custGeom>
                        <a:avLst/>
                        <a:gdLst>
                          <a:gd name="T0" fmla="*/ 0 w 499"/>
                          <a:gd name="T1" fmla="*/ 570 h 371"/>
                          <a:gd name="T2" fmla="*/ 55 w 499"/>
                          <a:gd name="T3" fmla="*/ 83 h 371"/>
                          <a:gd name="T4" fmla="*/ 124 w 499"/>
                          <a:gd name="T5" fmla="*/ 1058 h 371"/>
                          <a:gd name="T6" fmla="*/ 171 w 499"/>
                          <a:gd name="T7" fmla="*/ 570 h 371"/>
                          <a:gd name="T8" fmla="*/ 0 60000 65536"/>
                          <a:gd name="T9" fmla="*/ 0 60000 65536"/>
                          <a:gd name="T10" fmla="*/ 0 60000 65536"/>
                          <a:gd name="T11" fmla="*/ 0 60000 65536"/>
                          <a:gd name="T12" fmla="*/ 0 w 499"/>
                          <a:gd name="T13" fmla="*/ 0 h 371"/>
                          <a:gd name="T14" fmla="*/ 499 w 499"/>
                          <a:gd name="T15" fmla="*/ 371 h 371"/>
                        </a:gdLst>
                        <a:ahLst/>
                        <a:cxnLst>
                          <a:cxn ang="T8">
                            <a:pos x="T0" y="T1"/>
                          </a:cxn>
                          <a:cxn ang="T9">
                            <a:pos x="T2" y="T3"/>
                          </a:cxn>
                          <a:cxn ang="T10">
                            <a:pos x="T4" y="T5"/>
                          </a:cxn>
                          <a:cxn ang="T11">
                            <a:pos x="T6" y="T7"/>
                          </a:cxn>
                        </a:cxnLst>
                        <a:rect l="T12" t="T13" r="T14" b="T15"/>
                        <a:pathLst>
                          <a:path w="499" h="371">
                            <a:moveTo>
                              <a:pt x="0" y="186"/>
                            </a:moveTo>
                            <a:cubicBezTo>
                              <a:pt x="49" y="93"/>
                              <a:pt x="98" y="0"/>
                              <a:pt x="159" y="27"/>
                            </a:cubicBezTo>
                            <a:cubicBezTo>
                              <a:pt x="220" y="54"/>
                              <a:pt x="306" y="319"/>
                              <a:pt x="363" y="345"/>
                            </a:cubicBezTo>
                            <a:cubicBezTo>
                              <a:pt x="420" y="371"/>
                              <a:pt x="476" y="212"/>
                              <a:pt x="499" y="18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 name="Line 93"/>
                      <p:cNvSpPr>
                        <a:spLocks noChangeShapeType="1"/>
                      </p:cNvSpPr>
                      <p:nvPr/>
                    </p:nvSpPr>
                    <p:spPr bwMode="auto">
                      <a:xfrm>
                        <a:off x="-1166" y="2460"/>
                        <a:ext cx="0" cy="692"/>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19" name="Line 94"/>
                      <p:cNvSpPr>
                        <a:spLocks noChangeShapeType="1"/>
                      </p:cNvSpPr>
                      <p:nvPr/>
                    </p:nvSpPr>
                    <p:spPr bwMode="auto">
                      <a:xfrm>
                        <a:off x="-1166" y="2798"/>
                        <a:ext cx="862" cy="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20" name="Text Box 95"/>
                      <p:cNvSpPr txBox="1">
                        <a:spLocks noChangeArrowheads="1"/>
                      </p:cNvSpPr>
                      <p:nvPr/>
                    </p:nvSpPr>
                    <p:spPr bwMode="auto">
                      <a:xfrm>
                        <a:off x="-1439" y="2569"/>
                        <a:ext cx="29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400" b="1" dirty="0" err="1">
                            <a:latin typeface="Arial" charset="0"/>
                          </a:rPr>
                          <a:t>Vrf</a:t>
                        </a:r>
                        <a:endParaRPr lang="en-US" altLang="en-US" sz="1400" b="1" dirty="0">
                          <a:latin typeface="Arial" charset="0"/>
                        </a:endParaRPr>
                      </a:p>
                    </p:txBody>
                  </p:sp>
                  <p:sp>
                    <p:nvSpPr>
                      <p:cNvPr id="321" name="Text Box 96"/>
                      <p:cNvSpPr txBox="1">
                        <a:spLocks noChangeArrowheads="1"/>
                      </p:cNvSpPr>
                      <p:nvPr/>
                    </p:nvSpPr>
                    <p:spPr bwMode="auto">
                      <a:xfrm>
                        <a:off x="-367" y="2726"/>
                        <a:ext cx="16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b="1">
                            <a:latin typeface="Arial" charset="0"/>
                          </a:rPr>
                          <a:t>t</a:t>
                        </a:r>
                      </a:p>
                    </p:txBody>
                  </p:sp>
                  <p:sp>
                    <p:nvSpPr>
                      <p:cNvPr id="322" name="Text Box 97"/>
                      <p:cNvSpPr txBox="1">
                        <a:spLocks noChangeArrowheads="1"/>
                      </p:cNvSpPr>
                      <p:nvPr/>
                    </p:nvSpPr>
                    <p:spPr bwMode="auto">
                      <a:xfrm>
                        <a:off x="-1543" y="2206"/>
                        <a:ext cx="72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solidFill>
                              <a:srgbClr val="3333FF"/>
                            </a:solidFill>
                          </a:rPr>
                          <a:t>Sinusoidal</a:t>
                        </a:r>
                      </a:p>
                    </p:txBody>
                  </p:sp>
                  <p:sp>
                    <p:nvSpPr>
                      <p:cNvPr id="323" name="Freeform 98"/>
                      <p:cNvSpPr>
                        <a:spLocks/>
                      </p:cNvSpPr>
                      <p:nvPr/>
                    </p:nvSpPr>
                    <p:spPr bwMode="auto">
                      <a:xfrm flipH="1" flipV="1">
                        <a:off x="-816" y="2555"/>
                        <a:ext cx="356" cy="470"/>
                      </a:xfrm>
                      <a:custGeom>
                        <a:avLst/>
                        <a:gdLst>
                          <a:gd name="T0" fmla="*/ 0 w 499"/>
                          <a:gd name="T1" fmla="*/ 568 h 371"/>
                          <a:gd name="T2" fmla="*/ 55 w 499"/>
                          <a:gd name="T3" fmla="*/ 83 h 371"/>
                          <a:gd name="T4" fmla="*/ 124 w 499"/>
                          <a:gd name="T5" fmla="*/ 1051 h 371"/>
                          <a:gd name="T6" fmla="*/ 171 w 499"/>
                          <a:gd name="T7" fmla="*/ 568 h 371"/>
                          <a:gd name="T8" fmla="*/ 0 60000 65536"/>
                          <a:gd name="T9" fmla="*/ 0 60000 65536"/>
                          <a:gd name="T10" fmla="*/ 0 60000 65536"/>
                          <a:gd name="T11" fmla="*/ 0 60000 65536"/>
                          <a:gd name="T12" fmla="*/ 0 w 499"/>
                          <a:gd name="T13" fmla="*/ 0 h 371"/>
                          <a:gd name="T14" fmla="*/ 499 w 499"/>
                          <a:gd name="T15" fmla="*/ 371 h 371"/>
                        </a:gdLst>
                        <a:ahLst/>
                        <a:cxnLst>
                          <a:cxn ang="T8">
                            <a:pos x="T0" y="T1"/>
                          </a:cxn>
                          <a:cxn ang="T9">
                            <a:pos x="T2" y="T3"/>
                          </a:cxn>
                          <a:cxn ang="T10">
                            <a:pos x="T4" y="T5"/>
                          </a:cxn>
                          <a:cxn ang="T11">
                            <a:pos x="T6" y="T7"/>
                          </a:cxn>
                        </a:cxnLst>
                        <a:rect l="T12" t="T13" r="T14" b="T15"/>
                        <a:pathLst>
                          <a:path w="499" h="371">
                            <a:moveTo>
                              <a:pt x="0" y="186"/>
                            </a:moveTo>
                            <a:cubicBezTo>
                              <a:pt x="49" y="93"/>
                              <a:pt x="98" y="0"/>
                              <a:pt x="159" y="27"/>
                            </a:cubicBezTo>
                            <a:cubicBezTo>
                              <a:pt x="220" y="54"/>
                              <a:pt x="306" y="319"/>
                              <a:pt x="363" y="345"/>
                            </a:cubicBezTo>
                            <a:cubicBezTo>
                              <a:pt x="420" y="371"/>
                              <a:pt x="476" y="212"/>
                              <a:pt x="499" y="18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 name="Text Box 99"/>
                      <p:cNvSpPr txBox="1">
                        <a:spLocks noChangeArrowheads="1"/>
                      </p:cNvSpPr>
                      <p:nvPr/>
                    </p:nvSpPr>
                    <p:spPr bwMode="auto">
                      <a:xfrm>
                        <a:off x="-770" y="2197"/>
                        <a:ext cx="41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a:t>AC</a:t>
                        </a:r>
                      </a:p>
                    </p:txBody>
                  </p:sp>
                </p:grpSp>
              </p:grpSp>
              <p:sp>
                <p:nvSpPr>
                  <p:cNvPr id="314" name="Text Box 100"/>
                  <p:cNvSpPr txBox="1">
                    <a:spLocks noChangeArrowheads="1"/>
                  </p:cNvSpPr>
                  <p:nvPr/>
                </p:nvSpPr>
                <p:spPr bwMode="auto">
                  <a:xfrm>
                    <a:off x="-4716378" y="5359527"/>
                    <a:ext cx="1820862" cy="642937"/>
                  </a:xfrm>
                  <a:prstGeom prst="rect">
                    <a:avLst/>
                  </a:prstGeom>
                  <a:noFill/>
                  <a:ln>
                    <a:noFill/>
                  </a:ln>
                  <a:extLst/>
                </p:spPr>
                <p:txBody>
                  <a:bodyPr wrap="non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2400" dirty="0">
                        <a:sym typeface="Symbol" pitchFamily="18" charset="2"/>
                      </a:rPr>
                      <a:t></a:t>
                    </a:r>
                    <a:r>
                      <a:rPr lang="en-US" altLang="en-US" sz="2200" baseline="-25000" dirty="0">
                        <a:sym typeface="Symbol" pitchFamily="18" charset="2"/>
                      </a:rPr>
                      <a:t>rf</a:t>
                    </a:r>
                    <a:r>
                      <a:rPr lang="en-US" altLang="en-US" sz="1200" dirty="0">
                        <a:sym typeface="Symbol" pitchFamily="18" charset="2"/>
                      </a:rPr>
                      <a:t>= </a:t>
                    </a:r>
                    <a:r>
                      <a:rPr lang="en-US" altLang="en-US" sz="1200" dirty="0" err="1">
                        <a:sym typeface="Symbol" pitchFamily="18" charset="2"/>
                      </a:rPr>
                      <a:t>h</a:t>
                    </a:r>
                    <a:r>
                      <a:rPr lang="en-US" altLang="en-US" sz="2400" dirty="0" err="1">
                        <a:sym typeface="Symbol" pitchFamily="18" charset="2"/>
                      </a:rPr>
                      <a:t></a:t>
                    </a:r>
                    <a:r>
                      <a:rPr lang="en-US" altLang="en-US" sz="2200" baseline="-25000" dirty="0" err="1">
                        <a:sym typeface="Symbol" pitchFamily="18" charset="2"/>
                      </a:rPr>
                      <a:t>rev</a:t>
                    </a:r>
                    <a:r>
                      <a:rPr lang="en-US" altLang="en-US" sz="1200" dirty="0">
                        <a:sym typeface="Symbol" pitchFamily="18" charset="2"/>
                      </a:rPr>
                      <a:t> </a:t>
                    </a:r>
                  </a:p>
                  <a:p>
                    <a:pPr algn="ctr" eaLnBrk="1" hangingPunct="1">
                      <a:lnSpc>
                        <a:spcPct val="100000"/>
                      </a:lnSpc>
                      <a:spcBef>
                        <a:spcPct val="0"/>
                      </a:spcBef>
                      <a:buFontTx/>
                      <a:buNone/>
                    </a:pPr>
                    <a:r>
                      <a:rPr lang="en-US" altLang="en-US" sz="1200" b="1" i="1" dirty="0">
                        <a:latin typeface="Arial" charset="0"/>
                        <a:sym typeface="Symbol" pitchFamily="18" charset="2"/>
                      </a:rPr>
                      <a:t>harmonic number</a:t>
                    </a:r>
                    <a:r>
                      <a:rPr lang="en-US" altLang="en-US" sz="1200" dirty="0">
                        <a:latin typeface="Arial" charset="0"/>
                        <a:sym typeface="Symbol" pitchFamily="18" charset="2"/>
                      </a:rPr>
                      <a:t>  h=2</a:t>
                    </a:r>
                  </a:p>
                </p:txBody>
              </p:sp>
            </p:grpSp>
          </p:grpSp>
          <p:sp>
            <p:nvSpPr>
              <p:cNvPr id="1039" name="Freeform 1038"/>
              <p:cNvSpPr/>
              <p:nvPr/>
            </p:nvSpPr>
            <p:spPr bwMode="auto">
              <a:xfrm>
                <a:off x="8061133" y="3739079"/>
                <a:ext cx="319945" cy="154153"/>
              </a:xfrm>
              <a:custGeom>
                <a:avLst/>
                <a:gdLst>
                  <a:gd name="connsiteX0" fmla="*/ 421545 w 421545"/>
                  <a:gd name="connsiteY0" fmla="*/ 0 h 112889"/>
                  <a:gd name="connsiteX1" fmla="*/ 49012 w 421545"/>
                  <a:gd name="connsiteY1" fmla="*/ 11289 h 112889"/>
                  <a:gd name="connsiteX2" fmla="*/ 15145 w 421545"/>
                  <a:gd name="connsiteY2" fmla="*/ 112889 h 112889"/>
                  <a:gd name="connsiteX0" fmla="*/ 452921 w 452921"/>
                  <a:gd name="connsiteY0" fmla="*/ 0 h 111211"/>
                  <a:gd name="connsiteX1" fmla="*/ 80388 w 452921"/>
                  <a:gd name="connsiteY1" fmla="*/ 11289 h 111211"/>
                  <a:gd name="connsiteX2" fmla="*/ 6039 w 452921"/>
                  <a:gd name="connsiteY2" fmla="*/ 111211 h 111211"/>
                  <a:gd name="connsiteX0" fmla="*/ 319945 w 319945"/>
                  <a:gd name="connsiteY0" fmla="*/ 4127 h 108626"/>
                  <a:gd name="connsiteX1" fmla="*/ 78381 w 319945"/>
                  <a:gd name="connsiteY1" fmla="*/ 8704 h 108626"/>
                  <a:gd name="connsiteX2" fmla="*/ 4032 w 319945"/>
                  <a:gd name="connsiteY2" fmla="*/ 108626 h 108626"/>
                </a:gdLst>
                <a:ahLst/>
                <a:cxnLst>
                  <a:cxn ang="0">
                    <a:pos x="connsiteX0" y="connsiteY0"/>
                  </a:cxn>
                  <a:cxn ang="0">
                    <a:pos x="connsiteX1" y="connsiteY1"/>
                  </a:cxn>
                  <a:cxn ang="0">
                    <a:pos x="connsiteX2" y="connsiteY2"/>
                  </a:cxn>
                </a:cxnLst>
                <a:rect l="l" t="t" r="r" b="b"/>
                <a:pathLst>
                  <a:path w="319945" h="108626">
                    <a:moveTo>
                      <a:pt x="319945" y="4127"/>
                    </a:moveTo>
                    <a:cubicBezTo>
                      <a:pt x="239424" y="5653"/>
                      <a:pt x="131033" y="-8712"/>
                      <a:pt x="78381" y="8704"/>
                    </a:cubicBezTo>
                    <a:cubicBezTo>
                      <a:pt x="25729" y="26120"/>
                      <a:pt x="-12901" y="67233"/>
                      <a:pt x="4032" y="108626"/>
                    </a:cubicBezTo>
                  </a:path>
                </a:pathLst>
              </a:cu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sp>
          <p:nvSpPr>
            <p:cNvPr id="1042" name="TextBox 1041"/>
            <p:cNvSpPr txBox="1"/>
            <p:nvPr/>
          </p:nvSpPr>
          <p:spPr>
            <a:xfrm>
              <a:off x="4856639" y="1153100"/>
              <a:ext cx="2451312" cy="400110"/>
            </a:xfrm>
            <a:prstGeom prst="rect">
              <a:avLst/>
            </a:prstGeom>
            <a:solidFill>
              <a:srgbClr val="FFC000"/>
            </a:solidFill>
          </p:spPr>
          <p:txBody>
            <a:bodyPr wrap="none" rtlCol="0">
              <a:spAutoFit/>
            </a:bodyPr>
            <a:lstStyle/>
            <a:p>
              <a:r>
                <a:rPr lang="en-US" sz="2000" dirty="0"/>
                <a:t>Bunch Compression</a:t>
              </a:r>
            </a:p>
          </p:txBody>
        </p:sp>
      </p:grpSp>
      <p:grpSp>
        <p:nvGrpSpPr>
          <p:cNvPr id="1055" name="Group 1054"/>
          <p:cNvGrpSpPr/>
          <p:nvPr/>
        </p:nvGrpSpPr>
        <p:grpSpPr>
          <a:xfrm>
            <a:off x="5254913" y="3410573"/>
            <a:ext cx="4798251" cy="3412622"/>
            <a:chOff x="6992440" y="9147882"/>
            <a:chExt cx="4798251" cy="3412622"/>
          </a:xfrm>
        </p:grpSpPr>
        <p:grpSp>
          <p:nvGrpSpPr>
            <p:cNvPr id="1052" name="Group 1051"/>
            <p:cNvGrpSpPr/>
            <p:nvPr/>
          </p:nvGrpSpPr>
          <p:grpSpPr>
            <a:xfrm>
              <a:off x="7132600" y="9222032"/>
              <a:ext cx="4658091" cy="3338472"/>
              <a:chOff x="-5429700" y="-1405350"/>
              <a:chExt cx="4658091" cy="3338472"/>
            </a:xfrm>
          </p:grpSpPr>
          <p:grpSp>
            <p:nvGrpSpPr>
              <p:cNvPr id="1034" name="Group 1033"/>
              <p:cNvGrpSpPr/>
              <p:nvPr/>
            </p:nvGrpSpPr>
            <p:grpSpPr>
              <a:xfrm>
                <a:off x="-5429700" y="-1405350"/>
                <a:ext cx="4658091" cy="2603661"/>
                <a:chOff x="-5345163" y="-1418728"/>
                <a:chExt cx="4658091" cy="2603661"/>
              </a:xfrm>
            </p:grpSpPr>
            <p:sp>
              <p:nvSpPr>
                <p:cNvPr id="1032" name="Rectangle 1031"/>
                <p:cNvSpPr/>
                <p:nvPr/>
              </p:nvSpPr>
              <p:spPr bwMode="auto">
                <a:xfrm>
                  <a:off x="-5345163" y="-1418728"/>
                  <a:ext cx="4658091" cy="25622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45" name="Freeform 131"/>
                <p:cNvSpPr>
                  <a:spLocks/>
                </p:cNvSpPr>
                <p:nvPr/>
              </p:nvSpPr>
              <p:spPr bwMode="auto">
                <a:xfrm>
                  <a:off x="-5167605" y="-1388952"/>
                  <a:ext cx="691078" cy="2556348"/>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4" name="Group 13"/>
                <p:cNvGrpSpPr/>
                <p:nvPr/>
              </p:nvGrpSpPr>
              <p:grpSpPr>
                <a:xfrm>
                  <a:off x="-4822066" y="-1175505"/>
                  <a:ext cx="3234788" cy="2090158"/>
                  <a:chOff x="-3700394" y="5101600"/>
                  <a:chExt cx="3535017" cy="1917247"/>
                </a:xfrm>
              </p:grpSpPr>
              <p:sp>
                <p:nvSpPr>
                  <p:cNvPr id="9" name="Oval 8"/>
                  <p:cNvSpPr/>
                  <p:nvPr/>
                </p:nvSpPr>
                <p:spPr bwMode="auto">
                  <a:xfrm>
                    <a:off x="-3700394" y="5140282"/>
                    <a:ext cx="708634" cy="187856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54" name="Oval 253"/>
                  <p:cNvSpPr/>
                  <p:nvPr/>
                </p:nvSpPr>
                <p:spPr bwMode="auto">
                  <a:xfrm>
                    <a:off x="-2991760" y="5117033"/>
                    <a:ext cx="708634" cy="187856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55" name="Oval 254"/>
                  <p:cNvSpPr/>
                  <p:nvPr/>
                </p:nvSpPr>
                <p:spPr bwMode="auto">
                  <a:xfrm>
                    <a:off x="-2271858" y="5128645"/>
                    <a:ext cx="708634" cy="187856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56" name="Oval 255"/>
                  <p:cNvSpPr/>
                  <p:nvPr/>
                </p:nvSpPr>
                <p:spPr bwMode="auto">
                  <a:xfrm>
                    <a:off x="-1582324" y="5101600"/>
                    <a:ext cx="708634" cy="187856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57" name="Oval 256"/>
                  <p:cNvSpPr/>
                  <p:nvPr/>
                </p:nvSpPr>
                <p:spPr bwMode="auto">
                  <a:xfrm>
                    <a:off x="-874011" y="5118263"/>
                    <a:ext cx="708634" cy="187856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sp>
              <p:nvSpPr>
                <p:cNvPr id="260" name="Freeform 131"/>
                <p:cNvSpPr>
                  <a:spLocks/>
                </p:cNvSpPr>
                <p:nvPr/>
              </p:nvSpPr>
              <p:spPr bwMode="auto">
                <a:xfrm>
                  <a:off x="-1894734" y="-1412868"/>
                  <a:ext cx="648156" cy="2556348"/>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 name="Line 188"/>
                <p:cNvSpPr>
                  <a:spLocks noChangeShapeType="1"/>
                </p:cNvSpPr>
                <p:nvPr/>
              </p:nvSpPr>
              <p:spPr bwMode="auto">
                <a:xfrm>
                  <a:off x="-4486364" y="-998533"/>
                  <a:ext cx="0" cy="1763713"/>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64" name="Line 189"/>
                <p:cNvSpPr>
                  <a:spLocks noChangeShapeType="1"/>
                </p:cNvSpPr>
                <p:nvPr/>
              </p:nvSpPr>
              <p:spPr bwMode="auto">
                <a:xfrm>
                  <a:off x="-4822066" y="-133346"/>
                  <a:ext cx="3766989" cy="113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5" name="Text Box 248"/>
                <p:cNvSpPr txBox="1">
                  <a:spLocks noChangeArrowheads="1"/>
                </p:cNvSpPr>
                <p:nvPr/>
              </p:nvSpPr>
              <p:spPr bwMode="auto">
                <a:xfrm rot="16200000">
                  <a:off x="-4845139" y="-269871"/>
                  <a:ext cx="43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r>
                    <a:rPr lang="en-US" altLang="en-US" sz="1600" dirty="0">
                      <a:sym typeface="Symbol" pitchFamily="18" charset="2"/>
                    </a:rPr>
                    <a:t>E</a:t>
                  </a:r>
                </a:p>
              </p:txBody>
            </p:sp>
            <p:sp>
              <p:nvSpPr>
                <p:cNvPr id="268" name="Oval 130"/>
                <p:cNvSpPr>
                  <a:spLocks noChangeArrowheads="1"/>
                </p:cNvSpPr>
                <p:nvPr/>
              </p:nvSpPr>
              <p:spPr bwMode="auto">
                <a:xfrm>
                  <a:off x="-4038661" y="-717923"/>
                  <a:ext cx="374650" cy="1250950"/>
                </a:xfrm>
                <a:prstGeom prst="ellipse">
                  <a:avLst/>
                </a:prstGeom>
                <a:solidFill>
                  <a:srgbClr val="CC0000"/>
                </a:solidFill>
                <a:ln w="9525">
                  <a:solidFill>
                    <a:schemeClr val="tx1"/>
                  </a:solidFill>
                  <a:round/>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269" name="Oval 134"/>
                <p:cNvSpPr>
                  <a:spLocks noChangeArrowheads="1"/>
                </p:cNvSpPr>
                <p:nvPr/>
              </p:nvSpPr>
              <p:spPr bwMode="auto">
                <a:xfrm>
                  <a:off x="-2746191" y="-717923"/>
                  <a:ext cx="373063" cy="1249363"/>
                </a:xfrm>
                <a:prstGeom prst="ellipse">
                  <a:avLst/>
                </a:prstGeom>
                <a:solidFill>
                  <a:srgbClr val="CC0000"/>
                </a:solidFill>
                <a:ln w="9525">
                  <a:solidFill>
                    <a:schemeClr val="tx1"/>
                  </a:solidFill>
                  <a:round/>
                  <a:headEnd/>
                  <a:tailEnd/>
                </a:ln>
              </p:spPr>
              <p:txBody>
                <a:bodyPr wrap="none" anchor="ctr"/>
                <a:lstStyle>
                  <a:lvl1pPr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eaLnBrk="0" hangingPunct="0">
                    <a:lnSpc>
                      <a:spcPct val="115000"/>
                    </a:lnSpc>
                    <a:spcBef>
                      <a:spcPct val="20000"/>
                    </a:spcBef>
                    <a:buChar char="–"/>
                    <a:defRPr sz="1500">
                      <a:solidFill>
                        <a:schemeClr val="accent2"/>
                      </a:solidFill>
                      <a:latin typeface="Comic Sans MS" pitchFamily="66" charset="0"/>
                    </a:defRPr>
                  </a:lvl2pPr>
                  <a:lvl3pPr marL="1143000" indent="-228600"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eaLnBrk="0" hangingPunct="0">
                    <a:lnSpc>
                      <a:spcPct val="115000"/>
                    </a:lnSpc>
                    <a:spcBef>
                      <a:spcPct val="20000"/>
                    </a:spcBef>
                    <a:buChar char="»"/>
                    <a:defRPr sz="1500">
                      <a:solidFill>
                        <a:schemeClr val="tx1"/>
                      </a:solidFill>
                      <a:latin typeface="Comic Sans MS" pitchFamily="66" charset="0"/>
                    </a:defRPr>
                  </a:lvl5pPr>
                  <a:lvl6pPr marL="2514600" indent="-228600"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eaLnBrk="1" hangingPunct="1">
                    <a:lnSpc>
                      <a:spcPct val="100000"/>
                    </a:lnSpc>
                    <a:spcBef>
                      <a:spcPct val="0"/>
                    </a:spcBef>
                    <a:buFontTx/>
                    <a:buNone/>
                  </a:pPr>
                  <a:endParaRPr lang="en-US" altLang="en-US" sz="1600"/>
                </a:p>
              </p:txBody>
            </p:sp>
            <p:sp>
              <p:nvSpPr>
                <p:cNvPr id="247" name="Freeform 131"/>
                <p:cNvSpPr>
                  <a:spLocks/>
                </p:cNvSpPr>
                <p:nvPr/>
              </p:nvSpPr>
              <p:spPr bwMode="auto">
                <a:xfrm>
                  <a:off x="-4476528" y="-1371415"/>
                  <a:ext cx="662917" cy="2556348"/>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 name="Freeform 131"/>
                <p:cNvSpPr>
                  <a:spLocks/>
                </p:cNvSpPr>
                <p:nvPr/>
              </p:nvSpPr>
              <p:spPr bwMode="auto">
                <a:xfrm>
                  <a:off x="-3811826" y="-1418728"/>
                  <a:ext cx="612913" cy="2556348"/>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 name="Freeform 131"/>
                <p:cNvSpPr>
                  <a:spLocks/>
                </p:cNvSpPr>
                <p:nvPr/>
              </p:nvSpPr>
              <p:spPr bwMode="auto">
                <a:xfrm>
                  <a:off x="-3198806" y="-1418728"/>
                  <a:ext cx="648156" cy="2556348"/>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 name="Freeform 131"/>
                <p:cNvSpPr>
                  <a:spLocks/>
                </p:cNvSpPr>
                <p:nvPr/>
              </p:nvSpPr>
              <p:spPr bwMode="auto">
                <a:xfrm>
                  <a:off x="-2557099" y="-1371833"/>
                  <a:ext cx="648156" cy="2556348"/>
                </a:xfrm>
                <a:custGeom>
                  <a:avLst/>
                  <a:gdLst>
                    <a:gd name="T0" fmla="*/ 0 w 1724"/>
                    <a:gd name="T1" fmla="*/ 5191 h 634"/>
                    <a:gd name="T2" fmla="*/ 48 w 1724"/>
                    <a:gd name="T3" fmla="*/ 9647 h 634"/>
                    <a:gd name="T4" fmla="*/ 127 w 1724"/>
                    <a:gd name="T5" fmla="*/ 734 h 634"/>
                    <a:gd name="T6" fmla="*/ 181 w 1724"/>
                    <a:gd name="T7" fmla="*/ 5191 h 634"/>
                    <a:gd name="T8" fmla="*/ 0 60000 65536"/>
                    <a:gd name="T9" fmla="*/ 0 60000 65536"/>
                    <a:gd name="T10" fmla="*/ 0 60000 65536"/>
                    <a:gd name="T11" fmla="*/ 0 60000 65536"/>
                    <a:gd name="T12" fmla="*/ 0 w 1724"/>
                    <a:gd name="T13" fmla="*/ 0 h 634"/>
                    <a:gd name="T14" fmla="*/ 1724 w 1724"/>
                    <a:gd name="T15" fmla="*/ 634 h 634"/>
                  </a:gdLst>
                  <a:ahLst/>
                  <a:cxnLst>
                    <a:cxn ang="T8">
                      <a:pos x="T0" y="T1"/>
                    </a:cxn>
                    <a:cxn ang="T9">
                      <a:pos x="T2" y="T3"/>
                    </a:cxn>
                    <a:cxn ang="T10">
                      <a:pos x="T4" y="T5"/>
                    </a:cxn>
                    <a:cxn ang="T11">
                      <a:pos x="T6" y="T7"/>
                    </a:cxn>
                  </a:cxnLst>
                  <a:rect l="T12" t="T13" r="T14" b="T15"/>
                  <a:pathLst>
                    <a:path w="1724" h="634">
                      <a:moveTo>
                        <a:pt x="0" y="317"/>
                      </a:moveTo>
                      <a:cubicBezTo>
                        <a:pt x="127" y="475"/>
                        <a:pt x="254" y="634"/>
                        <a:pt x="454" y="589"/>
                      </a:cubicBezTo>
                      <a:cubicBezTo>
                        <a:pt x="654" y="544"/>
                        <a:pt x="990" y="90"/>
                        <a:pt x="1202" y="45"/>
                      </a:cubicBezTo>
                      <a:cubicBezTo>
                        <a:pt x="1414" y="0"/>
                        <a:pt x="1569" y="158"/>
                        <a:pt x="1724" y="317"/>
                      </a:cubicBezTo>
                    </a:path>
                  </a:pathLst>
                </a:cu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79" name="Rectangle 278"/>
              <p:cNvSpPr/>
              <p:nvPr/>
            </p:nvSpPr>
            <p:spPr bwMode="auto">
              <a:xfrm>
                <a:off x="-5429700" y="1146344"/>
                <a:ext cx="4506593" cy="786778"/>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87" name="Freeform 286"/>
              <p:cNvSpPr/>
              <p:nvPr/>
            </p:nvSpPr>
            <p:spPr bwMode="auto">
              <a:xfrm>
                <a:off x="-4095734" y="595841"/>
                <a:ext cx="400818" cy="1078418"/>
              </a:xfrm>
              <a:custGeom>
                <a:avLst/>
                <a:gdLst>
                  <a:gd name="connsiteX0" fmla="*/ 0 w 896471"/>
                  <a:gd name="connsiteY0" fmla="*/ 950271 h 968201"/>
                  <a:gd name="connsiteX1" fmla="*/ 430306 w 896471"/>
                  <a:gd name="connsiteY1" fmla="*/ 13 h 968201"/>
                  <a:gd name="connsiteX2" fmla="*/ 896471 w 896471"/>
                  <a:gd name="connsiteY2" fmla="*/ 968201 h 968201"/>
                </a:gdLst>
                <a:ahLst/>
                <a:cxnLst>
                  <a:cxn ang="0">
                    <a:pos x="connsiteX0" y="connsiteY0"/>
                  </a:cxn>
                  <a:cxn ang="0">
                    <a:pos x="connsiteX1" y="connsiteY1"/>
                  </a:cxn>
                  <a:cxn ang="0">
                    <a:pos x="connsiteX2" y="connsiteY2"/>
                  </a:cxn>
                </a:cxnLst>
                <a:rect l="l" t="t" r="r" b="b"/>
                <a:pathLst>
                  <a:path w="896471" h="968201">
                    <a:moveTo>
                      <a:pt x="0" y="950271"/>
                    </a:moveTo>
                    <a:cubicBezTo>
                      <a:pt x="140447" y="473648"/>
                      <a:pt x="280894" y="-2975"/>
                      <a:pt x="430306" y="13"/>
                    </a:cubicBezTo>
                    <a:cubicBezTo>
                      <a:pt x="579718" y="3001"/>
                      <a:pt x="738094" y="485601"/>
                      <a:pt x="896471" y="968201"/>
                    </a:cubicBezTo>
                  </a:path>
                </a:pathLst>
              </a:custGeom>
              <a:pattFill prst="dkVert">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cxnSp>
            <p:nvCxnSpPr>
              <p:cNvPr id="300" name="Straight Connector 299"/>
              <p:cNvCxnSpPr/>
              <p:nvPr/>
            </p:nvCxnSpPr>
            <p:spPr bwMode="auto">
              <a:xfrm>
                <a:off x="-4713901" y="1669788"/>
                <a:ext cx="280193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1" name="Freeform 300"/>
              <p:cNvSpPr/>
              <p:nvPr/>
            </p:nvSpPr>
            <p:spPr bwMode="auto">
              <a:xfrm>
                <a:off x="-2834641" y="592120"/>
                <a:ext cx="400818" cy="1078418"/>
              </a:xfrm>
              <a:custGeom>
                <a:avLst/>
                <a:gdLst>
                  <a:gd name="connsiteX0" fmla="*/ 0 w 896471"/>
                  <a:gd name="connsiteY0" fmla="*/ 950271 h 968201"/>
                  <a:gd name="connsiteX1" fmla="*/ 430306 w 896471"/>
                  <a:gd name="connsiteY1" fmla="*/ 13 h 968201"/>
                  <a:gd name="connsiteX2" fmla="*/ 896471 w 896471"/>
                  <a:gd name="connsiteY2" fmla="*/ 968201 h 968201"/>
                </a:gdLst>
                <a:ahLst/>
                <a:cxnLst>
                  <a:cxn ang="0">
                    <a:pos x="connsiteX0" y="connsiteY0"/>
                  </a:cxn>
                  <a:cxn ang="0">
                    <a:pos x="connsiteX1" y="connsiteY1"/>
                  </a:cxn>
                  <a:cxn ang="0">
                    <a:pos x="connsiteX2" y="connsiteY2"/>
                  </a:cxn>
                </a:cxnLst>
                <a:rect l="l" t="t" r="r" b="b"/>
                <a:pathLst>
                  <a:path w="896471" h="968201">
                    <a:moveTo>
                      <a:pt x="0" y="950271"/>
                    </a:moveTo>
                    <a:cubicBezTo>
                      <a:pt x="140447" y="473648"/>
                      <a:pt x="280894" y="-2975"/>
                      <a:pt x="430306" y="13"/>
                    </a:cubicBezTo>
                    <a:cubicBezTo>
                      <a:pt x="579718" y="3001"/>
                      <a:pt x="738094" y="485601"/>
                      <a:pt x="896471" y="968201"/>
                    </a:cubicBezTo>
                  </a:path>
                </a:pathLst>
              </a:custGeom>
              <a:pattFill prst="dkVert">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302" name="TextBox 301"/>
              <p:cNvSpPr txBox="1"/>
              <p:nvPr/>
            </p:nvSpPr>
            <p:spPr>
              <a:xfrm>
                <a:off x="-5284300" y="1157415"/>
                <a:ext cx="1218603" cy="338554"/>
              </a:xfrm>
              <a:prstGeom prst="rect">
                <a:avLst/>
              </a:prstGeom>
              <a:noFill/>
            </p:spPr>
            <p:txBody>
              <a:bodyPr wrap="none" rtlCol="0">
                <a:spAutoFit/>
              </a:bodyPr>
              <a:lstStyle/>
              <a:p>
                <a:r>
                  <a:rPr lang="en-US" dirty="0"/>
                  <a:t>WCM Data</a:t>
                </a:r>
              </a:p>
            </p:txBody>
          </p:sp>
        </p:grpSp>
        <p:sp>
          <p:nvSpPr>
            <p:cNvPr id="303" name="Text Box 133"/>
            <p:cNvSpPr txBox="1">
              <a:spLocks noChangeArrowheads="1"/>
            </p:cNvSpPr>
            <p:nvPr/>
          </p:nvSpPr>
          <p:spPr bwMode="auto">
            <a:xfrm>
              <a:off x="6992440" y="9147882"/>
              <a:ext cx="3898045" cy="34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55" tIns="47880" rIns="95755" bIns="47880">
              <a:spAutoFit/>
            </a:bodyPr>
            <a:lstStyle>
              <a:lvl1pPr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1pPr>
              <a:lvl2pPr marL="742950" indent="-285750" defTabSz="957263" eaLnBrk="0" hangingPunct="0">
                <a:lnSpc>
                  <a:spcPct val="115000"/>
                </a:lnSpc>
                <a:spcBef>
                  <a:spcPct val="20000"/>
                </a:spcBef>
                <a:buChar char="–"/>
                <a:defRPr sz="1500">
                  <a:solidFill>
                    <a:schemeClr val="accent2"/>
                  </a:solidFill>
                  <a:latin typeface="Comic Sans MS" pitchFamily="66" charset="0"/>
                </a:defRPr>
              </a:lvl2pPr>
              <a:lvl3pPr marL="1143000" indent="-228600" defTabSz="957263" eaLnBrk="0" hangingPunct="0">
                <a:lnSpc>
                  <a:spcPct val="115000"/>
                </a:lnSpc>
                <a:spcBef>
                  <a:spcPct val="20000"/>
                </a:spcBef>
                <a:buFont typeface="Wingdings" pitchFamily="2" charset="2"/>
                <a:buChar char="Ø"/>
                <a:defRPr sz="1500">
                  <a:solidFill>
                    <a:schemeClr val="tx1"/>
                  </a:solidFill>
                  <a:latin typeface="Comic Sans MS" pitchFamily="66" charset="0"/>
                </a:defRPr>
              </a:lvl3pPr>
              <a:lvl4pPr marL="1600200" indent="-228600" defTabSz="957263" eaLnBrk="0" hangingPunct="0">
                <a:lnSpc>
                  <a:spcPct val="115000"/>
                </a:lnSpc>
                <a:spcBef>
                  <a:spcPct val="20000"/>
                </a:spcBef>
                <a:buFont typeface="Times New Roman" pitchFamily="18" charset="0"/>
                <a:buChar char="►"/>
                <a:defRPr sz="1500">
                  <a:solidFill>
                    <a:schemeClr val="accent2"/>
                  </a:solidFill>
                  <a:latin typeface="Comic Sans MS" pitchFamily="66" charset="0"/>
                </a:defRPr>
              </a:lvl4pPr>
              <a:lvl5pPr marL="2057400" indent="-228600" defTabSz="957263" eaLnBrk="0" hangingPunct="0">
                <a:lnSpc>
                  <a:spcPct val="115000"/>
                </a:lnSpc>
                <a:spcBef>
                  <a:spcPct val="20000"/>
                </a:spcBef>
                <a:buChar char="»"/>
                <a:defRPr sz="1500">
                  <a:solidFill>
                    <a:schemeClr val="tx1"/>
                  </a:solidFill>
                  <a:latin typeface="Comic Sans MS" pitchFamily="66" charset="0"/>
                </a:defRPr>
              </a:lvl5pPr>
              <a:lvl6pPr marL="25146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6pPr>
              <a:lvl7pPr marL="29718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7pPr>
              <a:lvl8pPr marL="34290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8pPr>
              <a:lvl9pPr marL="3886200" indent="-228600" defTabSz="957263" eaLnBrk="0" fontAlgn="base" hangingPunct="0">
                <a:lnSpc>
                  <a:spcPct val="115000"/>
                </a:lnSpc>
                <a:spcBef>
                  <a:spcPct val="20000"/>
                </a:spcBef>
                <a:spcAft>
                  <a:spcPct val="0"/>
                </a:spcAft>
                <a:buChar char="»"/>
                <a:defRPr sz="1500">
                  <a:solidFill>
                    <a:schemeClr val="tx1"/>
                  </a:solidFill>
                  <a:latin typeface="Comic Sans MS" pitchFamily="66" charset="0"/>
                </a:defRPr>
              </a:lvl9pPr>
            </a:lstStyle>
            <a:p>
              <a:pPr algn="ctr" eaLnBrk="1" hangingPunct="1">
                <a:lnSpc>
                  <a:spcPct val="100000"/>
                </a:lnSpc>
                <a:spcBef>
                  <a:spcPct val="0"/>
                </a:spcBef>
                <a:buFontTx/>
                <a:buNone/>
              </a:pPr>
              <a:r>
                <a:rPr lang="en-US" altLang="en-US" sz="1600" dirty="0">
                  <a:solidFill>
                    <a:schemeClr val="accent2"/>
                  </a:solidFill>
                </a:rPr>
                <a:t> Buckets of higher harmonic RF system</a:t>
              </a:r>
            </a:p>
          </p:txBody>
        </p:sp>
      </p:grpSp>
      <p:sp>
        <p:nvSpPr>
          <p:cNvPr id="10" name="Footer Placeholder 9"/>
          <p:cNvSpPr>
            <a:spLocks noGrp="1"/>
          </p:cNvSpPr>
          <p:nvPr>
            <p:ph type="ftr" sz="quarter" idx="11"/>
          </p:nvPr>
        </p:nvSpPr>
        <p:spPr/>
        <p:txBody>
          <a:bodyPr/>
          <a:lstStyle/>
          <a:p>
            <a:r>
              <a:rPr lang="en-US" dirty="0"/>
              <a:t>KAAS-Bangalore,   Chandra Bhat</a:t>
            </a:r>
          </a:p>
        </p:txBody>
      </p:sp>
    </p:spTree>
    <p:extLst>
      <p:ext uri="{BB962C8B-B14F-4D97-AF65-F5344CB8AC3E}">
        <p14:creationId xmlns:p14="http://schemas.microsoft.com/office/powerpoint/2010/main" val="339039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45"/>
                                        </p:tgtEl>
                                        <p:attrNameLst>
                                          <p:attrName>style.visibility</p:attrName>
                                        </p:attrNameLst>
                                      </p:cBhvr>
                                      <p:to>
                                        <p:strVal val="visible"/>
                                      </p:to>
                                    </p:set>
                                    <p:anim calcmode="lin" valueType="num">
                                      <p:cBhvr additive="base">
                                        <p:cTn id="22" dur="500" fill="hold"/>
                                        <p:tgtEl>
                                          <p:spTgt spid="1045"/>
                                        </p:tgtEl>
                                        <p:attrNameLst>
                                          <p:attrName>ppt_x</p:attrName>
                                        </p:attrNameLst>
                                      </p:cBhvr>
                                      <p:tavLst>
                                        <p:tav tm="0">
                                          <p:val>
                                            <p:strVal val="#ppt_x"/>
                                          </p:val>
                                        </p:tav>
                                        <p:tav tm="100000">
                                          <p:val>
                                            <p:strVal val="#ppt_x"/>
                                          </p:val>
                                        </p:tav>
                                      </p:tavLst>
                                    </p:anim>
                                    <p:anim calcmode="lin" valueType="num">
                                      <p:cBhvr additive="base">
                                        <p:cTn id="23" dur="500" fill="hold"/>
                                        <p:tgtEl>
                                          <p:spTgt spid="104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54"/>
                                        </p:tgtEl>
                                        <p:attrNameLst>
                                          <p:attrName>style.visibility</p:attrName>
                                        </p:attrNameLst>
                                      </p:cBhvr>
                                      <p:to>
                                        <p:strVal val="visible"/>
                                      </p:to>
                                    </p:set>
                                    <p:animEffect transition="in" filter="wipe(down)">
                                      <p:cBhvr>
                                        <p:cTn id="28" dur="500"/>
                                        <p:tgtEl>
                                          <p:spTgt spid="10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3"/>
                                        </p:tgtEl>
                                        <p:attrNameLst>
                                          <p:attrName>style.visibility</p:attrName>
                                        </p:attrNameLst>
                                      </p:cBhvr>
                                      <p:to>
                                        <p:strVal val="visible"/>
                                      </p:to>
                                    </p:set>
                                    <p:animEffect transition="in" filter="fade">
                                      <p:cBhvr>
                                        <p:cTn id="33" dur="500"/>
                                        <p:tgtEl>
                                          <p:spTgt spid="104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90867"/>
            <a:ext cx="6163147" cy="1143000"/>
          </a:xfrm>
        </p:spPr>
        <p:txBody>
          <a:bodyPr/>
          <a:lstStyle/>
          <a:p>
            <a:r>
              <a:rPr lang="en-US" dirty="0"/>
              <a:t>What Else are Needed?</a:t>
            </a:r>
            <a:br>
              <a:rPr lang="en-US" dirty="0"/>
            </a:br>
            <a:r>
              <a:rPr lang="en-US" sz="2800" dirty="0">
                <a:solidFill>
                  <a:srgbClr val="C00000"/>
                </a:solidFill>
              </a:rPr>
              <a:t>Beam Diagnostics are key Tools  </a:t>
            </a:r>
            <a:endParaRPr lang="en-US" dirty="0">
              <a:solidFill>
                <a:srgbClr val="C00000"/>
              </a:solidFill>
            </a:endParaRPr>
          </a:p>
        </p:txBody>
      </p:sp>
      <p:sp>
        <p:nvSpPr>
          <p:cNvPr id="3" name="Content Placeholder 2"/>
          <p:cNvSpPr>
            <a:spLocks noGrp="1"/>
          </p:cNvSpPr>
          <p:nvPr>
            <p:ph idx="1"/>
          </p:nvPr>
        </p:nvSpPr>
        <p:spPr>
          <a:xfrm>
            <a:off x="781050" y="1251612"/>
            <a:ext cx="8229600" cy="4525963"/>
          </a:xfrm>
        </p:spPr>
        <p:txBody>
          <a:bodyPr/>
          <a:lstStyle/>
          <a:p>
            <a:endParaRPr lang="en-US" dirty="0"/>
          </a:p>
          <a:p>
            <a:pPr lvl="1"/>
            <a:endParaRPr lang="en-US" dirty="0"/>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pPr/>
              <a:t>12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140" y="1438574"/>
            <a:ext cx="7971860" cy="5045157"/>
          </a:xfrm>
          <a:prstGeom prst="rect">
            <a:avLst/>
          </a:prstGeom>
        </p:spPr>
      </p:pic>
    </p:spTree>
    <p:extLst>
      <p:ext uri="{BB962C8B-B14F-4D97-AF65-F5344CB8AC3E}">
        <p14:creationId xmlns:p14="http://schemas.microsoft.com/office/powerpoint/2010/main" val="3795347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099" y="1576650"/>
            <a:ext cx="7315199" cy="4871864"/>
          </a:xfrm>
          <a:prstGeom prst="rect">
            <a:avLst/>
          </a:prstGeom>
        </p:spPr>
      </p:pic>
      <p:sp>
        <p:nvSpPr>
          <p:cNvPr id="2" name="Title 1"/>
          <p:cNvSpPr>
            <a:spLocks noGrp="1"/>
          </p:cNvSpPr>
          <p:nvPr>
            <p:ph type="title"/>
          </p:nvPr>
        </p:nvSpPr>
        <p:spPr>
          <a:xfrm>
            <a:off x="1132115" y="0"/>
            <a:ext cx="6919042" cy="1143000"/>
          </a:xfrm>
        </p:spPr>
        <p:txBody>
          <a:bodyPr/>
          <a:lstStyle/>
          <a:p>
            <a:r>
              <a:rPr lang="en-US" sz="2800" dirty="0"/>
              <a:t>An example of </a:t>
            </a:r>
            <a:br>
              <a:rPr lang="en-US" sz="2800" dirty="0"/>
            </a:br>
            <a:r>
              <a:rPr lang="en-US" dirty="0"/>
              <a:t>3GeV </a:t>
            </a:r>
            <a:r>
              <a:rPr lang="en-US" dirty="0">
                <a:solidFill>
                  <a:srgbClr val="FF0000"/>
                </a:solidFill>
              </a:rPr>
              <a:t>RCS</a:t>
            </a:r>
            <a:r>
              <a:rPr lang="en-US" dirty="0"/>
              <a:t>  JPARC (Japan)</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13</a:t>
            </a:fld>
            <a:endParaRPr lang="en-US"/>
          </a:p>
        </p:txBody>
      </p:sp>
      <p:sp>
        <p:nvSpPr>
          <p:cNvPr id="8" name="TextBox 7"/>
          <p:cNvSpPr txBox="1"/>
          <p:nvPr/>
        </p:nvSpPr>
        <p:spPr>
          <a:xfrm>
            <a:off x="7427363" y="2898322"/>
            <a:ext cx="1673095" cy="1200329"/>
          </a:xfrm>
          <a:prstGeom prst="rect">
            <a:avLst/>
          </a:prstGeom>
          <a:solidFill>
            <a:schemeClr val="bg1"/>
          </a:solidFill>
          <a:ln w="28575">
            <a:solidFill>
              <a:schemeClr val="tx2">
                <a:lumMod val="75000"/>
              </a:schemeClr>
            </a:solidFill>
          </a:ln>
        </p:spPr>
        <p:txBody>
          <a:bodyPr wrap="square" rtlCol="0">
            <a:spAutoFit/>
          </a:bodyPr>
          <a:lstStyle/>
          <a:p>
            <a:r>
              <a:rPr lang="en-US" dirty="0"/>
              <a:t>Material &amp; Life </a:t>
            </a:r>
          </a:p>
          <a:p>
            <a:r>
              <a:rPr lang="en-US" dirty="0"/>
              <a:t>Science </a:t>
            </a:r>
          </a:p>
          <a:p>
            <a:r>
              <a:rPr lang="en-US" dirty="0"/>
              <a:t>Experimental </a:t>
            </a:r>
          </a:p>
          <a:p>
            <a:r>
              <a:rPr lang="en-US" dirty="0"/>
              <a:t>Facility </a:t>
            </a:r>
          </a:p>
        </p:txBody>
      </p:sp>
      <p:sp>
        <p:nvSpPr>
          <p:cNvPr id="10" name="TextBox 9"/>
          <p:cNvSpPr txBox="1"/>
          <p:nvPr/>
        </p:nvSpPr>
        <p:spPr>
          <a:xfrm>
            <a:off x="7112878" y="4574600"/>
            <a:ext cx="1139957" cy="369332"/>
          </a:xfrm>
          <a:prstGeom prst="rect">
            <a:avLst/>
          </a:prstGeom>
          <a:solidFill>
            <a:schemeClr val="bg1"/>
          </a:solidFill>
          <a:ln w="28575">
            <a:solidFill>
              <a:schemeClr val="tx2">
                <a:lumMod val="75000"/>
              </a:schemeClr>
            </a:solidFill>
          </a:ln>
        </p:spPr>
        <p:txBody>
          <a:bodyPr wrap="square" rtlCol="0">
            <a:spAutoFit/>
          </a:bodyPr>
          <a:lstStyle/>
          <a:p>
            <a:r>
              <a:rPr lang="en-US" dirty="0"/>
              <a:t>Main Ring</a:t>
            </a:r>
          </a:p>
        </p:txBody>
      </p:sp>
      <p:sp>
        <p:nvSpPr>
          <p:cNvPr id="13" name="TextBox 12"/>
          <p:cNvSpPr txBox="1"/>
          <p:nvPr/>
        </p:nvSpPr>
        <p:spPr>
          <a:xfrm>
            <a:off x="1344561" y="5691494"/>
            <a:ext cx="941470" cy="646331"/>
          </a:xfrm>
          <a:prstGeom prst="rect">
            <a:avLst/>
          </a:prstGeom>
          <a:solidFill>
            <a:schemeClr val="bg1"/>
          </a:solidFill>
          <a:ln w="28575">
            <a:solidFill>
              <a:schemeClr val="tx2">
                <a:lumMod val="75000"/>
              </a:schemeClr>
            </a:solidFill>
          </a:ln>
        </p:spPr>
        <p:txBody>
          <a:bodyPr wrap="square" rtlCol="0">
            <a:spAutoFit/>
          </a:bodyPr>
          <a:lstStyle/>
          <a:p>
            <a:pPr algn="ctr"/>
            <a:r>
              <a:rPr lang="en-US" dirty="0"/>
              <a:t>H</a:t>
            </a:r>
            <a:r>
              <a:rPr lang="en-US" sz="2000" baseline="30000" dirty="0">
                <a:sym typeface="Symbol" panose="05050102010706020507" pitchFamily="18" charset="2"/>
              </a:rPr>
              <a:t></a:t>
            </a:r>
            <a:r>
              <a:rPr lang="en-US" dirty="0"/>
              <a:t> from LINAC</a:t>
            </a:r>
          </a:p>
        </p:txBody>
      </p:sp>
    </p:spTree>
    <p:extLst>
      <p:ext uri="{BB962C8B-B14F-4D97-AF65-F5344CB8AC3E}">
        <p14:creationId xmlns:p14="http://schemas.microsoft.com/office/powerpoint/2010/main" val="1957824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692" y="2491695"/>
            <a:ext cx="7772400" cy="1362075"/>
          </a:xfrm>
        </p:spPr>
        <p:txBody>
          <a:bodyPr/>
          <a:lstStyle/>
          <a:p>
            <a:r>
              <a:rPr lang="en-US" dirty="0"/>
              <a:t>Intensity Frontier </a:t>
            </a:r>
            <a:r>
              <a:rPr lang="en-US" dirty="0" err="1"/>
              <a:t>LaBs</a:t>
            </a:r>
            <a:endParaRPr lang="en-US" dirty="0"/>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t>14</a:t>
            </a:fld>
            <a:endParaRPr lang="en-US"/>
          </a:p>
        </p:txBody>
      </p:sp>
    </p:spTree>
    <p:extLst>
      <p:ext uri="{BB962C8B-B14F-4D97-AF65-F5344CB8AC3E}">
        <p14:creationId xmlns:p14="http://schemas.microsoft.com/office/powerpoint/2010/main" val="730483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36" y="1079794"/>
            <a:ext cx="7691718" cy="5276538"/>
          </a:xfrm>
          <a:prstGeom prst="rect">
            <a:avLst/>
          </a:prstGeom>
        </p:spPr>
      </p:pic>
      <p:sp>
        <p:nvSpPr>
          <p:cNvPr id="2" name="Title 1"/>
          <p:cNvSpPr>
            <a:spLocks noGrp="1"/>
          </p:cNvSpPr>
          <p:nvPr>
            <p:ph type="title"/>
          </p:nvPr>
        </p:nvSpPr>
        <p:spPr>
          <a:xfrm>
            <a:off x="1143000" y="150443"/>
            <a:ext cx="6757199" cy="698643"/>
          </a:xfrm>
        </p:spPr>
        <p:txBody>
          <a:bodyPr/>
          <a:lstStyle/>
          <a:p>
            <a:r>
              <a:rPr lang="en-US" sz="2800" dirty="0"/>
              <a:t>Fermilab, World’s </a:t>
            </a:r>
            <a:br>
              <a:rPr lang="en-US" sz="2800" dirty="0"/>
            </a:br>
            <a:r>
              <a:rPr lang="en-US" sz="2800" dirty="0"/>
              <a:t>Intensity Frontier Lab</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dirty="0"/>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15</a:t>
            </a:fld>
            <a:endParaRPr lang="en-US"/>
          </a:p>
        </p:txBody>
      </p:sp>
      <p:sp>
        <p:nvSpPr>
          <p:cNvPr id="7" name="TextBox 6"/>
          <p:cNvSpPr txBox="1">
            <a:spLocks noChangeAspect="1"/>
          </p:cNvSpPr>
          <p:nvPr/>
        </p:nvSpPr>
        <p:spPr>
          <a:xfrm>
            <a:off x="5402000" y="2586804"/>
            <a:ext cx="2402539" cy="2308324"/>
          </a:xfrm>
          <a:prstGeom prst="rect">
            <a:avLst/>
          </a:prstGeom>
          <a:noFill/>
        </p:spPr>
        <p:txBody>
          <a:bodyPr wrap="square" rtlCol="0">
            <a:spAutoFit/>
          </a:bodyPr>
          <a:lstStyle/>
          <a:p>
            <a:pPr algn="ctr"/>
            <a:r>
              <a:rPr lang="en-US" sz="3600" dirty="0">
                <a:solidFill>
                  <a:srgbClr val="FFFF00"/>
                </a:solidFill>
              </a:rPr>
              <a:t>Aerial </a:t>
            </a:r>
          </a:p>
          <a:p>
            <a:pPr algn="ctr"/>
            <a:r>
              <a:rPr lang="en-US" sz="3600" dirty="0">
                <a:solidFill>
                  <a:srgbClr val="FFFF00"/>
                </a:solidFill>
              </a:rPr>
              <a:t>view of  Fermilab</a:t>
            </a:r>
          </a:p>
          <a:p>
            <a:pPr algn="ctr"/>
            <a:r>
              <a:rPr lang="en-US" sz="3600" dirty="0">
                <a:solidFill>
                  <a:srgbClr val="FFFF00"/>
                </a:solidFill>
              </a:rPr>
              <a:t>Site </a:t>
            </a:r>
          </a:p>
        </p:txBody>
      </p:sp>
      <p:grpSp>
        <p:nvGrpSpPr>
          <p:cNvPr id="8" name="Group 7"/>
          <p:cNvGrpSpPr>
            <a:grpSpLocks noChangeAspect="1"/>
          </p:cNvGrpSpPr>
          <p:nvPr/>
        </p:nvGrpSpPr>
        <p:grpSpPr>
          <a:xfrm>
            <a:off x="686125" y="1294777"/>
            <a:ext cx="3781634" cy="3518652"/>
            <a:chOff x="706709" y="1245679"/>
            <a:chExt cx="4023018" cy="3743249"/>
          </a:xfrm>
        </p:grpSpPr>
        <p:grpSp>
          <p:nvGrpSpPr>
            <p:cNvPr id="9" name="Group 8"/>
            <p:cNvGrpSpPr>
              <a:grpSpLocks noChangeAspect="1"/>
            </p:cNvGrpSpPr>
            <p:nvPr/>
          </p:nvGrpSpPr>
          <p:grpSpPr>
            <a:xfrm>
              <a:off x="850752" y="1245679"/>
              <a:ext cx="3878975" cy="3743249"/>
              <a:chOff x="805306" y="820041"/>
              <a:chExt cx="3938114" cy="3800323"/>
            </a:xfrm>
          </p:grpSpPr>
          <p:cxnSp>
            <p:nvCxnSpPr>
              <p:cNvPr id="12" name="Straight Connector 11"/>
              <p:cNvCxnSpPr/>
              <p:nvPr/>
            </p:nvCxnSpPr>
            <p:spPr>
              <a:xfrm>
                <a:off x="1922277" y="1304369"/>
                <a:ext cx="1310275" cy="3033861"/>
              </a:xfrm>
              <a:prstGeom prst="line">
                <a:avLst/>
              </a:prstGeom>
              <a:ln w="28575">
                <a:solidFill>
                  <a:srgbClr val="3333FF"/>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142121" y="2159948"/>
                <a:ext cx="1020864" cy="1176077"/>
              </a:xfrm>
              <a:custGeom>
                <a:avLst/>
                <a:gdLst>
                  <a:gd name="connsiteX0" fmla="*/ 1049154 w 1054176"/>
                  <a:gd name="connsiteY0" fmla="*/ 0 h 1292215"/>
                  <a:gd name="connsiteX1" fmla="*/ 991402 w 1054176"/>
                  <a:gd name="connsiteY1" fmla="*/ 885524 h 1292215"/>
                  <a:gd name="connsiteX2" fmla="*/ 606391 w 1054176"/>
                  <a:gd name="connsiteY2" fmla="*/ 1174282 h 1292215"/>
                  <a:gd name="connsiteX3" fmla="*/ 336884 w 1054176"/>
                  <a:gd name="connsiteY3" fmla="*/ 1289785 h 1292215"/>
                  <a:gd name="connsiteX4" fmla="*/ 0 w 1054176"/>
                  <a:gd name="connsiteY4" fmla="*/ 1241659 h 1292215"/>
                  <a:gd name="connsiteX0" fmla="*/ 1049154 w 1052768"/>
                  <a:gd name="connsiteY0" fmla="*/ 0 h 1292330"/>
                  <a:gd name="connsiteX1" fmla="*/ 991402 w 1052768"/>
                  <a:gd name="connsiteY1" fmla="*/ 885524 h 1292330"/>
                  <a:gd name="connsiteX2" fmla="*/ 654518 w 1052768"/>
                  <a:gd name="connsiteY2" fmla="*/ 1241658 h 1292330"/>
                  <a:gd name="connsiteX3" fmla="*/ 336884 w 1052768"/>
                  <a:gd name="connsiteY3" fmla="*/ 1289785 h 1292330"/>
                  <a:gd name="connsiteX4" fmla="*/ 0 w 1052768"/>
                  <a:gd name="connsiteY4" fmla="*/ 1241659 h 1292330"/>
                  <a:gd name="connsiteX0" fmla="*/ 1049154 w 1061636"/>
                  <a:gd name="connsiteY0" fmla="*/ 0 h 1292330"/>
                  <a:gd name="connsiteX1" fmla="*/ 1058779 w 1061636"/>
                  <a:gd name="connsiteY1" fmla="*/ 394635 h 1292330"/>
                  <a:gd name="connsiteX2" fmla="*/ 991402 w 1061636"/>
                  <a:gd name="connsiteY2" fmla="*/ 885524 h 1292330"/>
                  <a:gd name="connsiteX3" fmla="*/ 654518 w 1061636"/>
                  <a:gd name="connsiteY3" fmla="*/ 1241658 h 1292330"/>
                  <a:gd name="connsiteX4" fmla="*/ 336884 w 1061636"/>
                  <a:gd name="connsiteY4" fmla="*/ 1289785 h 1292330"/>
                  <a:gd name="connsiteX5" fmla="*/ 0 w 1061636"/>
                  <a:gd name="connsiteY5" fmla="*/ 1241659 h 1292330"/>
                  <a:gd name="connsiteX0" fmla="*/ 1049154 w 1126915"/>
                  <a:gd name="connsiteY0" fmla="*/ 0 h 1292330"/>
                  <a:gd name="connsiteX1" fmla="*/ 1126156 w 1126915"/>
                  <a:gd name="connsiteY1" fmla="*/ 413885 h 1292330"/>
                  <a:gd name="connsiteX2" fmla="*/ 991402 w 1126915"/>
                  <a:gd name="connsiteY2" fmla="*/ 885524 h 1292330"/>
                  <a:gd name="connsiteX3" fmla="*/ 654518 w 1126915"/>
                  <a:gd name="connsiteY3" fmla="*/ 1241658 h 1292330"/>
                  <a:gd name="connsiteX4" fmla="*/ 336884 w 1126915"/>
                  <a:gd name="connsiteY4" fmla="*/ 1289785 h 1292330"/>
                  <a:gd name="connsiteX5" fmla="*/ 0 w 1126915"/>
                  <a:gd name="connsiteY5" fmla="*/ 1241659 h 1292330"/>
                  <a:gd name="connsiteX0" fmla="*/ 1049154 w 1126915"/>
                  <a:gd name="connsiteY0" fmla="*/ 0 h 1290100"/>
                  <a:gd name="connsiteX1" fmla="*/ 1126156 w 1126915"/>
                  <a:gd name="connsiteY1" fmla="*/ 413885 h 1290100"/>
                  <a:gd name="connsiteX2" fmla="*/ 991402 w 1126915"/>
                  <a:gd name="connsiteY2" fmla="*/ 885524 h 1290100"/>
                  <a:gd name="connsiteX3" fmla="*/ 654518 w 1126915"/>
                  <a:gd name="connsiteY3" fmla="*/ 1222407 h 1290100"/>
                  <a:gd name="connsiteX4" fmla="*/ 336884 w 1126915"/>
                  <a:gd name="connsiteY4" fmla="*/ 1289785 h 1290100"/>
                  <a:gd name="connsiteX5" fmla="*/ 0 w 1126915"/>
                  <a:gd name="connsiteY5" fmla="*/ 1241659 h 129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6915" h="1290100">
                    <a:moveTo>
                      <a:pt x="1049154" y="0"/>
                    </a:moveTo>
                    <a:cubicBezTo>
                      <a:pt x="1050758" y="65772"/>
                      <a:pt x="1135781" y="266298"/>
                      <a:pt x="1126156" y="413885"/>
                    </a:cubicBezTo>
                    <a:cubicBezTo>
                      <a:pt x="1116531" y="561472"/>
                      <a:pt x="1070008" y="750770"/>
                      <a:pt x="991402" y="885524"/>
                    </a:cubicBezTo>
                    <a:cubicBezTo>
                      <a:pt x="912796" y="1020278"/>
                      <a:pt x="763604" y="1155030"/>
                      <a:pt x="654518" y="1222407"/>
                    </a:cubicBezTo>
                    <a:cubicBezTo>
                      <a:pt x="545432" y="1289784"/>
                      <a:pt x="445970" y="1286576"/>
                      <a:pt x="336884" y="1289785"/>
                    </a:cubicBezTo>
                    <a:cubicBezTo>
                      <a:pt x="227798" y="1292994"/>
                      <a:pt x="117909" y="1271336"/>
                      <a:pt x="0" y="1241659"/>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1444244">
                <a:off x="2056322" y="2166072"/>
                <a:ext cx="297035" cy="1178368"/>
              </a:xfrm>
              <a:custGeom>
                <a:avLst/>
                <a:gdLst>
                  <a:gd name="connsiteX0" fmla="*/ 325120 w 325120"/>
                  <a:gd name="connsiteY0" fmla="*/ 924025 h 924025"/>
                  <a:gd name="connsiteX1" fmla="*/ 113364 w 325120"/>
                  <a:gd name="connsiteY1" fmla="*/ 808522 h 924025"/>
                  <a:gd name="connsiteX2" fmla="*/ 7486 w 325120"/>
                  <a:gd name="connsiteY2" fmla="*/ 539015 h 924025"/>
                  <a:gd name="connsiteX3" fmla="*/ 17111 w 325120"/>
                  <a:gd name="connsiteY3" fmla="*/ 0 h 924025"/>
                </a:gdLst>
                <a:ahLst/>
                <a:cxnLst>
                  <a:cxn ang="0">
                    <a:pos x="connsiteX0" y="connsiteY0"/>
                  </a:cxn>
                  <a:cxn ang="0">
                    <a:pos x="connsiteX1" y="connsiteY1"/>
                  </a:cxn>
                  <a:cxn ang="0">
                    <a:pos x="connsiteX2" y="connsiteY2"/>
                  </a:cxn>
                  <a:cxn ang="0">
                    <a:pos x="connsiteX3" y="connsiteY3"/>
                  </a:cxn>
                </a:cxnLst>
                <a:rect l="l" t="t" r="r" b="b"/>
                <a:pathLst>
                  <a:path w="325120" h="924025">
                    <a:moveTo>
                      <a:pt x="325120" y="924025"/>
                    </a:moveTo>
                    <a:cubicBezTo>
                      <a:pt x="245711" y="898357"/>
                      <a:pt x="166303" y="872690"/>
                      <a:pt x="113364" y="808522"/>
                    </a:cubicBezTo>
                    <a:cubicBezTo>
                      <a:pt x="60425" y="744354"/>
                      <a:pt x="23528" y="673769"/>
                      <a:pt x="7486" y="539015"/>
                    </a:cubicBezTo>
                    <a:cubicBezTo>
                      <a:pt x="-8556" y="404261"/>
                      <a:pt x="4277" y="202130"/>
                      <a:pt x="17111" y="0"/>
                    </a:cubicBezTo>
                  </a:path>
                </a:pathLst>
              </a:custGeom>
              <a:noFill/>
              <a:ln>
                <a:solidFill>
                  <a:srgbClr val="3333FF"/>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3308705" y="4243367"/>
                <a:ext cx="0" cy="376997"/>
              </a:xfrm>
              <a:prstGeom prst="line">
                <a:avLst/>
              </a:prstGeom>
              <a:ln w="28575">
                <a:solidFill>
                  <a:srgbClr val="3333FF"/>
                </a:solidFill>
                <a:headEnd type="none" w="lg" len="lg"/>
                <a:tailEnd type="none" w="med" len="med"/>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126017" y="2315656"/>
                <a:ext cx="322628" cy="1934635"/>
              </a:xfrm>
              <a:custGeom>
                <a:avLst/>
                <a:gdLst>
                  <a:gd name="connsiteX0" fmla="*/ 161133 w 353638"/>
                  <a:gd name="connsiteY0" fmla="*/ 2107932 h 2107932"/>
                  <a:gd name="connsiteX1" fmla="*/ 26379 w 353638"/>
                  <a:gd name="connsiteY1" fmla="*/ 1482290 h 2107932"/>
                  <a:gd name="connsiteX2" fmla="*/ 7129 w 353638"/>
                  <a:gd name="connsiteY2" fmla="*/ 1029903 h 2107932"/>
                  <a:gd name="connsiteX3" fmla="*/ 113007 w 353638"/>
                  <a:gd name="connsiteY3" fmla="*/ 433137 h 2107932"/>
                  <a:gd name="connsiteX4" fmla="*/ 353638 w 353638"/>
                  <a:gd name="connsiteY4" fmla="*/ 0 h 2107932"/>
                  <a:gd name="connsiteX0" fmla="*/ 170383 w 362888"/>
                  <a:gd name="connsiteY0" fmla="*/ 2107932 h 2107932"/>
                  <a:gd name="connsiteX1" fmla="*/ 16379 w 362888"/>
                  <a:gd name="connsiteY1" fmla="*/ 1491915 h 2107932"/>
                  <a:gd name="connsiteX2" fmla="*/ 16379 w 362888"/>
                  <a:gd name="connsiteY2" fmla="*/ 1029903 h 2107932"/>
                  <a:gd name="connsiteX3" fmla="*/ 122257 w 362888"/>
                  <a:gd name="connsiteY3" fmla="*/ 433137 h 2107932"/>
                  <a:gd name="connsiteX4" fmla="*/ 362888 w 362888"/>
                  <a:gd name="connsiteY4" fmla="*/ 0 h 2107932"/>
                  <a:gd name="connsiteX0" fmla="*/ 190203 w 382708"/>
                  <a:gd name="connsiteY0" fmla="*/ 2107932 h 2107932"/>
                  <a:gd name="connsiteX1" fmla="*/ 36199 w 382708"/>
                  <a:gd name="connsiteY1" fmla="*/ 1491915 h 2107932"/>
                  <a:gd name="connsiteX2" fmla="*/ 7324 w 382708"/>
                  <a:gd name="connsiteY2" fmla="*/ 991402 h 2107932"/>
                  <a:gd name="connsiteX3" fmla="*/ 142077 w 382708"/>
                  <a:gd name="connsiteY3" fmla="*/ 433137 h 2107932"/>
                  <a:gd name="connsiteX4" fmla="*/ 382708 w 382708"/>
                  <a:gd name="connsiteY4" fmla="*/ 0 h 2107932"/>
                  <a:gd name="connsiteX0" fmla="*/ 189503 w 382008"/>
                  <a:gd name="connsiteY0" fmla="*/ 2107932 h 2107932"/>
                  <a:gd name="connsiteX1" fmla="*/ 35499 w 382008"/>
                  <a:gd name="connsiteY1" fmla="*/ 1491915 h 2107932"/>
                  <a:gd name="connsiteX2" fmla="*/ 6624 w 382008"/>
                  <a:gd name="connsiteY2" fmla="*/ 991402 h 2107932"/>
                  <a:gd name="connsiteX3" fmla="*/ 131752 w 382008"/>
                  <a:gd name="connsiteY3" fmla="*/ 433137 h 2107932"/>
                  <a:gd name="connsiteX4" fmla="*/ 382008 w 382008"/>
                  <a:gd name="connsiteY4" fmla="*/ 0 h 2107932"/>
                  <a:gd name="connsiteX0" fmla="*/ 189503 w 353133"/>
                  <a:gd name="connsiteY0" fmla="*/ 2117557 h 2117557"/>
                  <a:gd name="connsiteX1" fmla="*/ 35499 w 353133"/>
                  <a:gd name="connsiteY1" fmla="*/ 1501540 h 2117557"/>
                  <a:gd name="connsiteX2" fmla="*/ 6624 w 353133"/>
                  <a:gd name="connsiteY2" fmla="*/ 1001027 h 2117557"/>
                  <a:gd name="connsiteX3" fmla="*/ 131752 w 353133"/>
                  <a:gd name="connsiteY3" fmla="*/ 442762 h 2117557"/>
                  <a:gd name="connsiteX4" fmla="*/ 353133 w 353133"/>
                  <a:gd name="connsiteY4" fmla="*/ 0 h 2117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33" h="2117557">
                    <a:moveTo>
                      <a:pt x="189503" y="2117557"/>
                    </a:moveTo>
                    <a:cubicBezTo>
                      <a:pt x="134959" y="1894571"/>
                      <a:pt x="65979" y="1687628"/>
                      <a:pt x="35499" y="1501540"/>
                    </a:cubicBezTo>
                    <a:cubicBezTo>
                      <a:pt x="5019" y="1315452"/>
                      <a:pt x="-9418" y="1177490"/>
                      <a:pt x="6624" y="1001027"/>
                    </a:cubicBezTo>
                    <a:cubicBezTo>
                      <a:pt x="22666" y="824564"/>
                      <a:pt x="74000" y="609600"/>
                      <a:pt x="131752" y="442762"/>
                    </a:cubicBezTo>
                    <a:cubicBezTo>
                      <a:pt x="189504" y="275924"/>
                      <a:pt x="261693" y="130743"/>
                      <a:pt x="353133" y="0"/>
                    </a:cubicBezTo>
                  </a:path>
                </a:pathLst>
              </a:cu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2920503" y="3021259"/>
                <a:ext cx="295854" cy="886021"/>
              </a:xfrm>
              <a:prstGeom prst="line">
                <a:avLst/>
              </a:prstGeom>
              <a:ln w="28575">
                <a:solidFill>
                  <a:srgbClr val="3333FF"/>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05306" y="2140854"/>
                <a:ext cx="1209918" cy="332415"/>
              </a:xfrm>
              <a:prstGeom prst="rect">
                <a:avLst/>
              </a:prstGeom>
              <a:solidFill>
                <a:srgbClr val="FFFF00">
                  <a:alpha val="49000"/>
                </a:srgbClr>
              </a:solidFill>
              <a:ln>
                <a:solidFill>
                  <a:srgbClr val="FFC000"/>
                </a:solidFill>
              </a:ln>
            </p:spPr>
            <p:txBody>
              <a:bodyPr wrap="none" rtlCol="0">
                <a:spAutoFit/>
              </a:bodyPr>
              <a:lstStyle/>
              <a:p>
                <a:pPr algn="ctr"/>
                <a:r>
                  <a:rPr lang="en-US" sz="1400" b="1" dirty="0" err="1"/>
                  <a:t>MicroBooNE</a:t>
                </a:r>
                <a:endParaRPr lang="en-US" sz="1400" b="1" dirty="0"/>
              </a:p>
            </p:txBody>
          </p:sp>
          <p:sp>
            <p:nvSpPr>
              <p:cNvPr id="20" name="TextBox 19"/>
              <p:cNvSpPr txBox="1"/>
              <p:nvPr/>
            </p:nvSpPr>
            <p:spPr>
              <a:xfrm>
                <a:off x="918866" y="820041"/>
                <a:ext cx="961230" cy="1030484"/>
              </a:xfrm>
              <a:prstGeom prst="rect">
                <a:avLst/>
              </a:prstGeom>
              <a:solidFill>
                <a:srgbClr val="FFFF00">
                  <a:alpha val="49000"/>
                </a:srgbClr>
              </a:solidFill>
              <a:ln>
                <a:solidFill>
                  <a:srgbClr val="FFC000"/>
                </a:solidFill>
              </a:ln>
            </p:spPr>
            <p:txBody>
              <a:bodyPr wrap="none" rtlCol="0">
                <a:spAutoFit/>
              </a:bodyPr>
              <a:lstStyle/>
              <a:p>
                <a:pPr algn="ctr"/>
                <a:r>
                  <a:rPr lang="en-US" sz="1400" b="1" dirty="0" err="1"/>
                  <a:t>NuMI</a:t>
                </a:r>
                <a:r>
                  <a:rPr lang="en-US" sz="1400" b="1" dirty="0"/>
                  <a:t>:</a:t>
                </a:r>
              </a:p>
              <a:p>
                <a:pPr algn="ctr"/>
                <a:r>
                  <a:rPr lang="en-US" sz="1400" b="1" dirty="0"/>
                  <a:t>MINOS+</a:t>
                </a:r>
              </a:p>
              <a:p>
                <a:pPr algn="ctr"/>
                <a:r>
                  <a:rPr lang="en-US" sz="1400" b="1" dirty="0" err="1"/>
                  <a:t>MINERvA</a:t>
                </a:r>
                <a:endParaRPr lang="en-US" sz="1400" b="1" dirty="0"/>
              </a:p>
              <a:p>
                <a:pPr algn="ctr"/>
                <a:r>
                  <a:rPr lang="en-US" sz="1400" b="1" dirty="0" err="1"/>
                  <a:t>NOvA</a:t>
                </a:r>
                <a:endParaRPr lang="en-US" sz="1400" b="1" dirty="0"/>
              </a:p>
            </p:txBody>
          </p:sp>
          <p:sp>
            <p:nvSpPr>
              <p:cNvPr id="21" name="TextBox 20"/>
              <p:cNvSpPr txBox="1"/>
              <p:nvPr/>
            </p:nvSpPr>
            <p:spPr>
              <a:xfrm>
                <a:off x="2288647" y="1760858"/>
                <a:ext cx="734427" cy="797795"/>
              </a:xfrm>
              <a:prstGeom prst="rect">
                <a:avLst/>
              </a:prstGeom>
              <a:solidFill>
                <a:srgbClr val="FFFF00">
                  <a:alpha val="49000"/>
                </a:srgbClr>
              </a:solidFill>
              <a:ln>
                <a:solidFill>
                  <a:srgbClr val="FFC000"/>
                </a:solidFill>
              </a:ln>
            </p:spPr>
            <p:txBody>
              <a:bodyPr wrap="none" rtlCol="0">
                <a:spAutoFit/>
              </a:bodyPr>
              <a:lstStyle/>
              <a:p>
                <a:pPr algn="ctr"/>
                <a:r>
                  <a:rPr lang="en-US" sz="1400" b="1" dirty="0"/>
                  <a:t>Muon:</a:t>
                </a:r>
              </a:p>
              <a:p>
                <a:pPr algn="ctr"/>
                <a:r>
                  <a:rPr lang="en-US" sz="1400" b="1" dirty="0"/>
                  <a:t>g-2</a:t>
                </a:r>
              </a:p>
              <a:p>
                <a:pPr algn="ctr"/>
                <a:r>
                  <a:rPr lang="en-US" sz="1400" b="1" dirty="0"/>
                  <a:t>Mu2e</a:t>
                </a:r>
              </a:p>
            </p:txBody>
          </p:sp>
          <p:sp>
            <p:nvSpPr>
              <p:cNvPr id="22" name="TextBox 21"/>
              <p:cNvSpPr txBox="1"/>
              <p:nvPr/>
            </p:nvSpPr>
            <p:spPr>
              <a:xfrm rot="18326733">
                <a:off x="3739770" y="1007434"/>
                <a:ext cx="1162970" cy="844331"/>
              </a:xfrm>
              <a:prstGeom prst="rect">
                <a:avLst/>
              </a:prstGeom>
              <a:solidFill>
                <a:srgbClr val="FFFF00">
                  <a:alpha val="49000"/>
                </a:srgbClr>
              </a:solidFill>
              <a:ln>
                <a:solidFill>
                  <a:srgbClr val="FFC000"/>
                </a:solidFill>
              </a:ln>
            </p:spPr>
            <p:txBody>
              <a:bodyPr wrap="square" rtlCol="0">
                <a:spAutoFit/>
              </a:bodyPr>
              <a:lstStyle/>
              <a:p>
                <a:pPr algn="ctr">
                  <a:lnSpc>
                    <a:spcPct val="80000"/>
                  </a:lnSpc>
                </a:pPr>
                <a:r>
                  <a:rPr lang="en-US" sz="1400" b="1" dirty="0"/>
                  <a:t>MIPP</a:t>
                </a:r>
              </a:p>
              <a:p>
                <a:pPr algn="ctr">
                  <a:lnSpc>
                    <a:spcPct val="80000"/>
                  </a:lnSpc>
                </a:pPr>
                <a:r>
                  <a:rPr lang="en-US" sz="1400" b="1" dirty="0"/>
                  <a:t>Test Beam</a:t>
                </a:r>
              </a:p>
              <a:p>
                <a:pPr algn="ctr">
                  <a:lnSpc>
                    <a:spcPct val="80000"/>
                  </a:lnSpc>
                </a:pPr>
                <a:r>
                  <a:rPr lang="en-US" sz="1400" b="1" dirty="0" err="1"/>
                  <a:t>SeaQuest</a:t>
                </a:r>
                <a:endParaRPr lang="en-US" sz="1400" b="1" dirty="0"/>
              </a:p>
              <a:p>
                <a:pPr algn="ctr">
                  <a:lnSpc>
                    <a:spcPct val="80000"/>
                  </a:lnSpc>
                </a:pPr>
                <a:r>
                  <a:rPr lang="en-US" sz="1400" b="1" dirty="0"/>
                  <a:t>M-Center</a:t>
                </a:r>
              </a:p>
            </p:txBody>
          </p:sp>
          <p:cxnSp>
            <p:nvCxnSpPr>
              <p:cNvPr id="14" name="Straight Connector 13"/>
              <p:cNvCxnSpPr/>
              <p:nvPr/>
            </p:nvCxnSpPr>
            <p:spPr>
              <a:xfrm flipH="1">
                <a:off x="3451577" y="820041"/>
                <a:ext cx="1079395" cy="1503516"/>
              </a:xfrm>
              <a:prstGeom prst="line">
                <a:avLst/>
              </a:prstGeom>
              <a:ln w="28575">
                <a:solidFill>
                  <a:srgbClr val="3333FF"/>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706709" y="3113958"/>
              <a:ext cx="1611807" cy="614895"/>
            </a:xfrm>
            <a:prstGeom prst="line">
              <a:avLst/>
            </a:prstGeom>
            <a:ln w="28575">
              <a:solidFill>
                <a:srgbClr val="3333FF"/>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217189">
              <a:off x="778859" y="3293946"/>
              <a:ext cx="597205" cy="327423"/>
            </a:xfrm>
            <a:prstGeom prst="rect">
              <a:avLst/>
            </a:prstGeom>
            <a:solidFill>
              <a:srgbClr val="FFFF00">
                <a:alpha val="49000"/>
              </a:srgbClr>
            </a:solidFill>
            <a:ln>
              <a:solidFill>
                <a:srgbClr val="FFC000"/>
              </a:solidFill>
            </a:ln>
          </p:spPr>
          <p:txBody>
            <a:bodyPr wrap="none" rtlCol="0">
              <a:spAutoFit/>
            </a:bodyPr>
            <a:lstStyle/>
            <a:p>
              <a:pPr algn="ctr"/>
              <a:r>
                <a:rPr lang="en-US" sz="1400" b="1" dirty="0"/>
                <a:t>LBNF</a:t>
              </a:r>
            </a:p>
          </p:txBody>
        </p:sp>
      </p:grpSp>
      <p:sp>
        <p:nvSpPr>
          <p:cNvPr id="48" name="TextBox 47"/>
          <p:cNvSpPr txBox="1"/>
          <p:nvPr/>
        </p:nvSpPr>
        <p:spPr>
          <a:xfrm rot="1919963">
            <a:off x="3655403" y="5242022"/>
            <a:ext cx="1297984" cy="461665"/>
          </a:xfrm>
          <a:prstGeom prst="rect">
            <a:avLst/>
          </a:prstGeom>
          <a:noFill/>
        </p:spPr>
        <p:txBody>
          <a:bodyPr wrap="none" rtlCol="0">
            <a:spAutoFit/>
          </a:bodyPr>
          <a:lstStyle/>
          <a:p>
            <a:pPr algn="ctr"/>
            <a:r>
              <a:rPr lang="en-US" sz="2400" b="1" dirty="0">
                <a:solidFill>
                  <a:schemeClr val="bg1">
                    <a:lumMod val="75000"/>
                  </a:schemeClr>
                </a:solidFill>
              </a:rPr>
              <a:t>Tevatron</a:t>
            </a:r>
          </a:p>
        </p:txBody>
      </p:sp>
      <p:grpSp>
        <p:nvGrpSpPr>
          <p:cNvPr id="69" name="Group 68"/>
          <p:cNvGrpSpPr/>
          <p:nvPr/>
        </p:nvGrpSpPr>
        <p:grpSpPr>
          <a:xfrm>
            <a:off x="3150676" y="1681017"/>
            <a:ext cx="2455739" cy="4759177"/>
            <a:chOff x="10051385" y="1472231"/>
            <a:chExt cx="2455739" cy="4759177"/>
          </a:xfrm>
        </p:grpSpPr>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7860" y="1472231"/>
              <a:ext cx="969264" cy="1883664"/>
            </a:xfrm>
            <a:prstGeom prst="rect">
              <a:avLst/>
            </a:prstGeom>
          </p:spPr>
        </p:pic>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7865" y="4093331"/>
              <a:ext cx="573024" cy="1164336"/>
            </a:xfrm>
            <a:prstGeom prst="rect">
              <a:avLst/>
            </a:prstGeom>
          </p:spPr>
        </p:pic>
        <p:pic>
          <p:nvPicPr>
            <p:cNvPr id="61" name="Picture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6148" y="3462395"/>
              <a:ext cx="950976" cy="1261872"/>
            </a:xfrm>
            <a:prstGeom prst="rect">
              <a:avLst/>
            </a:prstGeom>
          </p:spPr>
        </p:pic>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7444" y="4890528"/>
              <a:ext cx="1249680" cy="1243584"/>
            </a:xfrm>
            <a:prstGeom prst="rect">
              <a:avLst/>
            </a:prstGeom>
          </p:spPr>
        </p:pic>
        <p:pic>
          <p:nvPicPr>
            <p:cNvPr id="63" name="Picture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1385" y="5298720"/>
              <a:ext cx="1109472" cy="932688"/>
            </a:xfrm>
            <a:prstGeom prst="rect">
              <a:avLst/>
            </a:prstGeom>
          </p:spPr>
        </p:pic>
        <p:pic>
          <p:nvPicPr>
            <p:cNvPr id="68" name="Picture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7574" y="3876601"/>
              <a:ext cx="591312" cy="835152"/>
            </a:xfrm>
            <a:prstGeom prst="rect">
              <a:avLst/>
            </a:prstGeom>
          </p:spPr>
        </p:pic>
      </p:grpSp>
      <p:grpSp>
        <p:nvGrpSpPr>
          <p:cNvPr id="77" name="Group 76"/>
          <p:cNvGrpSpPr/>
          <p:nvPr/>
        </p:nvGrpSpPr>
        <p:grpSpPr>
          <a:xfrm>
            <a:off x="787058" y="1043257"/>
            <a:ext cx="7984721" cy="5717640"/>
            <a:chOff x="9867900" y="1435666"/>
            <a:chExt cx="7984721" cy="5717640"/>
          </a:xfrm>
        </p:grpSpPr>
        <p:sp>
          <p:nvSpPr>
            <p:cNvPr id="56" name="TextBox 55"/>
            <p:cNvSpPr txBox="1"/>
            <p:nvPr/>
          </p:nvSpPr>
          <p:spPr>
            <a:xfrm>
              <a:off x="10276630" y="5428656"/>
              <a:ext cx="1645920" cy="830997"/>
            </a:xfrm>
            <a:prstGeom prst="rect">
              <a:avLst/>
            </a:prstGeom>
            <a:solidFill>
              <a:srgbClr val="FFFF00">
                <a:alpha val="42000"/>
              </a:srgbClr>
            </a:solidFill>
          </p:spPr>
          <p:txBody>
            <a:bodyPr wrap="square" rtlCol="0">
              <a:spAutoFit/>
            </a:bodyPr>
            <a:lstStyle/>
            <a:p>
              <a:pPr algn="ctr"/>
              <a:r>
                <a:rPr lang="en-US" sz="1600" b="1" dirty="0">
                  <a:solidFill>
                    <a:srgbClr val="0000CC"/>
                  </a:solidFill>
                </a:rPr>
                <a:t>Accelerators </a:t>
              </a:r>
            </a:p>
            <a:p>
              <a:pPr algn="ctr"/>
              <a:r>
                <a:rPr lang="en-US" sz="1600" b="1" dirty="0">
                  <a:solidFill>
                    <a:srgbClr val="0000CC"/>
                  </a:solidFill>
                </a:rPr>
                <a:t>are 4m-8m deep </a:t>
              </a:r>
            </a:p>
            <a:p>
              <a:pPr algn="ctr"/>
              <a:r>
                <a:rPr lang="en-US" sz="1600" b="1" dirty="0">
                  <a:solidFill>
                    <a:srgbClr val="0000CC"/>
                  </a:solidFill>
                </a:rPr>
                <a:t>underground!</a:t>
              </a:r>
            </a:p>
          </p:txBody>
        </p:sp>
        <p:grpSp>
          <p:nvGrpSpPr>
            <p:cNvPr id="35" name="Group 34"/>
            <p:cNvGrpSpPr/>
            <p:nvPr/>
          </p:nvGrpSpPr>
          <p:grpSpPr>
            <a:xfrm>
              <a:off x="9867900" y="2412575"/>
              <a:ext cx="3042872" cy="4249610"/>
              <a:chOff x="782037" y="1626177"/>
              <a:chExt cx="3286462" cy="4589795"/>
            </a:xfrm>
          </p:grpSpPr>
          <p:sp>
            <p:nvSpPr>
              <p:cNvPr id="42" name="Oval 41"/>
              <p:cNvSpPr/>
              <p:nvPr/>
            </p:nvSpPr>
            <p:spPr>
              <a:xfrm rot="19857565">
                <a:off x="782037" y="3222444"/>
                <a:ext cx="2506847" cy="2993528"/>
              </a:xfrm>
              <a:prstGeom prst="ellipse">
                <a:avLst/>
              </a:prstGeom>
              <a:noFill/>
              <a:ln w="73025" cmpd="thickThi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3088222" y="1946643"/>
                <a:ext cx="288260" cy="301857"/>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flipV="1">
                <a:off x="3137968" y="1626177"/>
                <a:ext cx="276473" cy="359351"/>
              </a:xfrm>
              <a:prstGeom prst="line">
                <a:avLst/>
              </a:prstGeom>
              <a:ln w="28575">
                <a:solidFill>
                  <a:srgbClr val="0000CC"/>
                </a:solidFill>
                <a:headEnd type="none" w="lg" len="lg"/>
                <a:tailEnd type="none"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79426" y="3738073"/>
                <a:ext cx="2055640" cy="1057077"/>
              </a:xfrm>
              <a:prstGeom prst="rect">
                <a:avLst/>
              </a:prstGeom>
              <a:solidFill>
                <a:srgbClr val="FFFF00">
                  <a:alpha val="53000"/>
                </a:srgbClr>
              </a:solidFill>
              <a:ln>
                <a:solidFill>
                  <a:srgbClr val="0000CC"/>
                </a:solidFill>
              </a:ln>
            </p:spPr>
            <p:txBody>
              <a:bodyPr wrap="none" rtlCol="0">
                <a:spAutoFit/>
              </a:bodyPr>
              <a:lstStyle/>
              <a:p>
                <a:pPr algn="ctr">
                  <a:lnSpc>
                    <a:spcPct val="80000"/>
                  </a:lnSpc>
                </a:pPr>
                <a:r>
                  <a:rPr lang="en-US" sz="2400" b="1" dirty="0"/>
                  <a:t>Recycler</a:t>
                </a:r>
              </a:p>
              <a:p>
                <a:pPr algn="ctr">
                  <a:lnSpc>
                    <a:spcPct val="80000"/>
                  </a:lnSpc>
                </a:pPr>
                <a:r>
                  <a:rPr lang="en-US" sz="2400" b="1" dirty="0"/>
                  <a:t> &amp; </a:t>
                </a:r>
              </a:p>
              <a:p>
                <a:pPr algn="ctr">
                  <a:lnSpc>
                    <a:spcPct val="80000"/>
                  </a:lnSpc>
                </a:pPr>
                <a:r>
                  <a:rPr lang="en-US" sz="2400" b="1" dirty="0"/>
                  <a:t>Main Injector</a:t>
                </a:r>
              </a:p>
            </p:txBody>
          </p:sp>
          <p:sp>
            <p:nvSpPr>
              <p:cNvPr id="46" name="TextBox 45"/>
              <p:cNvSpPr txBox="1"/>
              <p:nvPr/>
            </p:nvSpPr>
            <p:spPr>
              <a:xfrm rot="18885977">
                <a:off x="3184069" y="2441339"/>
                <a:ext cx="1270238" cy="498622"/>
              </a:xfrm>
              <a:prstGeom prst="rect">
                <a:avLst/>
              </a:prstGeom>
              <a:solidFill>
                <a:srgbClr val="FFFF00">
                  <a:alpha val="53000"/>
                </a:srgbClr>
              </a:solidFill>
              <a:ln>
                <a:solidFill>
                  <a:srgbClr val="0000CC"/>
                </a:solidFill>
              </a:ln>
            </p:spPr>
            <p:txBody>
              <a:bodyPr wrap="none" rtlCol="0">
                <a:spAutoFit/>
              </a:bodyPr>
              <a:lstStyle/>
              <a:p>
                <a:pPr algn="ctr"/>
                <a:r>
                  <a:rPr lang="en-US" sz="2400" b="1" dirty="0"/>
                  <a:t>Booster</a:t>
                </a:r>
              </a:p>
            </p:txBody>
          </p:sp>
          <p:cxnSp>
            <p:nvCxnSpPr>
              <p:cNvPr id="47" name="Straight Connector 46"/>
              <p:cNvCxnSpPr/>
              <p:nvPr/>
            </p:nvCxnSpPr>
            <p:spPr>
              <a:xfrm>
                <a:off x="3357427" y="2208184"/>
                <a:ext cx="408589" cy="384818"/>
              </a:xfrm>
              <a:prstGeom prst="line">
                <a:avLst/>
              </a:prstGeom>
              <a:ln w="19050">
                <a:solidFill>
                  <a:srgbClr val="0000CC"/>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rot="18334269">
              <a:off x="11531099" y="1734109"/>
              <a:ext cx="944105" cy="461665"/>
            </a:xfrm>
            <a:prstGeom prst="rect">
              <a:avLst/>
            </a:prstGeom>
            <a:solidFill>
              <a:srgbClr val="FFFF00">
                <a:alpha val="53000"/>
              </a:srgbClr>
            </a:solidFill>
            <a:ln>
              <a:solidFill>
                <a:srgbClr val="0000CC"/>
              </a:solidFill>
            </a:ln>
          </p:spPr>
          <p:txBody>
            <a:bodyPr wrap="none" rtlCol="0">
              <a:spAutoFit/>
            </a:bodyPr>
            <a:lstStyle/>
            <a:p>
              <a:pPr algn="ctr"/>
              <a:r>
                <a:rPr lang="en-US" sz="2400" b="1" dirty="0"/>
                <a:t>LINAC</a:t>
              </a:r>
            </a:p>
          </p:txBody>
        </p:sp>
        <p:cxnSp>
          <p:nvCxnSpPr>
            <p:cNvPr id="32" name="Straight Connector 31"/>
            <p:cNvCxnSpPr/>
            <p:nvPr/>
          </p:nvCxnSpPr>
          <p:spPr>
            <a:xfrm flipH="1" flipV="1">
              <a:off x="11920162" y="2384653"/>
              <a:ext cx="250234" cy="210730"/>
            </a:xfrm>
            <a:prstGeom prst="line">
              <a:avLst/>
            </a:prstGeom>
            <a:ln w="19050">
              <a:solidFill>
                <a:srgbClr val="0000CC"/>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rot="286825">
              <a:off x="11500887" y="3173244"/>
              <a:ext cx="414233" cy="438398"/>
            </a:xfrm>
            <a:custGeom>
              <a:avLst/>
              <a:gdLst>
                <a:gd name="connsiteX0" fmla="*/ 33050 w 440674"/>
                <a:gd name="connsiteY0" fmla="*/ 128530 h 473725"/>
                <a:gd name="connsiteX1" fmla="*/ 323161 w 440674"/>
                <a:gd name="connsiteY1" fmla="*/ 0 h 473725"/>
                <a:gd name="connsiteX2" fmla="*/ 403952 w 440674"/>
                <a:gd name="connsiteY2" fmla="*/ 25706 h 473725"/>
                <a:gd name="connsiteX3" fmla="*/ 440674 w 440674"/>
                <a:gd name="connsiteY3" fmla="*/ 99152 h 473725"/>
                <a:gd name="connsiteX4" fmla="*/ 396607 w 440674"/>
                <a:gd name="connsiteY4" fmla="*/ 411296 h 473725"/>
                <a:gd name="connsiteX5" fmla="*/ 345195 w 440674"/>
                <a:gd name="connsiteY5" fmla="*/ 473725 h 473725"/>
                <a:gd name="connsiteX6" fmla="*/ 238698 w 440674"/>
                <a:gd name="connsiteY6" fmla="*/ 466381 h 473725"/>
                <a:gd name="connsiteX7" fmla="*/ 18361 w 440674"/>
                <a:gd name="connsiteY7" fmla="*/ 308472 h 473725"/>
                <a:gd name="connsiteX8" fmla="*/ 0 w 440674"/>
                <a:gd name="connsiteY8" fmla="*/ 216665 h 473725"/>
                <a:gd name="connsiteX9" fmla="*/ 33050 w 440674"/>
                <a:gd name="connsiteY9" fmla="*/ 128530 h 473725"/>
                <a:gd name="connsiteX0" fmla="*/ 33050 w 440674"/>
                <a:gd name="connsiteY0" fmla="*/ 113841 h 459036"/>
                <a:gd name="connsiteX1" fmla="*/ 297455 w 440674"/>
                <a:gd name="connsiteY1" fmla="*/ 0 h 459036"/>
                <a:gd name="connsiteX2" fmla="*/ 403952 w 440674"/>
                <a:gd name="connsiteY2" fmla="*/ 11017 h 459036"/>
                <a:gd name="connsiteX3" fmla="*/ 440674 w 440674"/>
                <a:gd name="connsiteY3" fmla="*/ 84463 h 459036"/>
                <a:gd name="connsiteX4" fmla="*/ 396607 w 440674"/>
                <a:gd name="connsiteY4" fmla="*/ 396607 h 459036"/>
                <a:gd name="connsiteX5" fmla="*/ 345195 w 440674"/>
                <a:gd name="connsiteY5" fmla="*/ 459036 h 459036"/>
                <a:gd name="connsiteX6" fmla="*/ 238698 w 440674"/>
                <a:gd name="connsiteY6" fmla="*/ 451692 h 459036"/>
                <a:gd name="connsiteX7" fmla="*/ 18361 w 440674"/>
                <a:gd name="connsiteY7" fmla="*/ 293783 h 459036"/>
                <a:gd name="connsiteX8" fmla="*/ 0 w 440674"/>
                <a:gd name="connsiteY8" fmla="*/ 201976 h 459036"/>
                <a:gd name="connsiteX9" fmla="*/ 33050 w 440674"/>
                <a:gd name="connsiteY9" fmla="*/ 113841 h 459036"/>
                <a:gd name="connsiteX0" fmla="*/ 33050 w 440674"/>
                <a:gd name="connsiteY0" fmla="*/ 121186 h 466381"/>
                <a:gd name="connsiteX1" fmla="*/ 308472 w 440674"/>
                <a:gd name="connsiteY1" fmla="*/ 0 h 466381"/>
                <a:gd name="connsiteX2" fmla="*/ 403952 w 440674"/>
                <a:gd name="connsiteY2" fmla="*/ 18362 h 466381"/>
                <a:gd name="connsiteX3" fmla="*/ 440674 w 440674"/>
                <a:gd name="connsiteY3" fmla="*/ 91808 h 466381"/>
                <a:gd name="connsiteX4" fmla="*/ 396607 w 440674"/>
                <a:gd name="connsiteY4" fmla="*/ 403952 h 466381"/>
                <a:gd name="connsiteX5" fmla="*/ 345195 w 440674"/>
                <a:gd name="connsiteY5" fmla="*/ 466381 h 466381"/>
                <a:gd name="connsiteX6" fmla="*/ 238698 w 440674"/>
                <a:gd name="connsiteY6" fmla="*/ 459037 h 466381"/>
                <a:gd name="connsiteX7" fmla="*/ 18361 w 440674"/>
                <a:gd name="connsiteY7" fmla="*/ 301128 h 466381"/>
                <a:gd name="connsiteX8" fmla="*/ 0 w 440674"/>
                <a:gd name="connsiteY8" fmla="*/ 209321 h 466381"/>
                <a:gd name="connsiteX9" fmla="*/ 33050 w 440674"/>
                <a:gd name="connsiteY9" fmla="*/ 121186 h 466381"/>
                <a:gd name="connsiteX0" fmla="*/ 33050 w 440674"/>
                <a:gd name="connsiteY0" fmla="*/ 121186 h 466381"/>
                <a:gd name="connsiteX1" fmla="*/ 308472 w 440674"/>
                <a:gd name="connsiteY1" fmla="*/ 0 h 466381"/>
                <a:gd name="connsiteX2" fmla="*/ 392935 w 440674"/>
                <a:gd name="connsiteY2" fmla="*/ 25707 h 466381"/>
                <a:gd name="connsiteX3" fmla="*/ 440674 w 440674"/>
                <a:gd name="connsiteY3" fmla="*/ 91808 h 466381"/>
                <a:gd name="connsiteX4" fmla="*/ 396607 w 440674"/>
                <a:gd name="connsiteY4" fmla="*/ 403952 h 466381"/>
                <a:gd name="connsiteX5" fmla="*/ 345195 w 440674"/>
                <a:gd name="connsiteY5" fmla="*/ 466381 h 466381"/>
                <a:gd name="connsiteX6" fmla="*/ 238698 w 440674"/>
                <a:gd name="connsiteY6" fmla="*/ 459037 h 466381"/>
                <a:gd name="connsiteX7" fmla="*/ 18361 w 440674"/>
                <a:gd name="connsiteY7" fmla="*/ 301128 h 466381"/>
                <a:gd name="connsiteX8" fmla="*/ 0 w 440674"/>
                <a:gd name="connsiteY8" fmla="*/ 209321 h 466381"/>
                <a:gd name="connsiteX9" fmla="*/ 33050 w 440674"/>
                <a:gd name="connsiteY9" fmla="*/ 121186 h 466381"/>
                <a:gd name="connsiteX0" fmla="*/ 33050 w 440674"/>
                <a:gd name="connsiteY0" fmla="*/ 121186 h 466381"/>
                <a:gd name="connsiteX1" fmla="*/ 308472 w 440674"/>
                <a:gd name="connsiteY1" fmla="*/ 0 h 466381"/>
                <a:gd name="connsiteX2" fmla="*/ 392935 w 440674"/>
                <a:gd name="connsiteY2" fmla="*/ 25707 h 466381"/>
                <a:gd name="connsiteX3" fmla="*/ 440674 w 440674"/>
                <a:gd name="connsiteY3" fmla="*/ 91808 h 466381"/>
                <a:gd name="connsiteX4" fmla="*/ 407624 w 440674"/>
                <a:gd name="connsiteY4" fmla="*/ 385590 h 466381"/>
                <a:gd name="connsiteX5" fmla="*/ 345195 w 440674"/>
                <a:gd name="connsiteY5" fmla="*/ 466381 h 466381"/>
                <a:gd name="connsiteX6" fmla="*/ 238698 w 440674"/>
                <a:gd name="connsiteY6" fmla="*/ 459037 h 466381"/>
                <a:gd name="connsiteX7" fmla="*/ 18361 w 440674"/>
                <a:gd name="connsiteY7" fmla="*/ 301128 h 466381"/>
                <a:gd name="connsiteX8" fmla="*/ 0 w 440674"/>
                <a:gd name="connsiteY8" fmla="*/ 209321 h 466381"/>
                <a:gd name="connsiteX9" fmla="*/ 33050 w 440674"/>
                <a:gd name="connsiteY9" fmla="*/ 121186 h 466381"/>
                <a:gd name="connsiteX0" fmla="*/ 33050 w 440674"/>
                <a:gd name="connsiteY0" fmla="*/ 121186 h 466381"/>
                <a:gd name="connsiteX1" fmla="*/ 308472 w 440674"/>
                <a:gd name="connsiteY1" fmla="*/ 0 h 466381"/>
                <a:gd name="connsiteX2" fmla="*/ 392935 w 440674"/>
                <a:gd name="connsiteY2" fmla="*/ 25707 h 466381"/>
                <a:gd name="connsiteX3" fmla="*/ 440674 w 440674"/>
                <a:gd name="connsiteY3" fmla="*/ 91808 h 466381"/>
                <a:gd name="connsiteX4" fmla="*/ 407624 w 440674"/>
                <a:gd name="connsiteY4" fmla="*/ 385590 h 466381"/>
                <a:gd name="connsiteX5" fmla="*/ 345195 w 440674"/>
                <a:gd name="connsiteY5" fmla="*/ 466381 h 466381"/>
                <a:gd name="connsiteX6" fmla="*/ 238698 w 440674"/>
                <a:gd name="connsiteY6" fmla="*/ 459037 h 466381"/>
                <a:gd name="connsiteX7" fmla="*/ 11016 w 440674"/>
                <a:gd name="connsiteY7" fmla="*/ 290112 h 466381"/>
                <a:gd name="connsiteX8" fmla="*/ 0 w 440674"/>
                <a:gd name="connsiteY8" fmla="*/ 209321 h 466381"/>
                <a:gd name="connsiteX9" fmla="*/ 33050 w 440674"/>
                <a:gd name="connsiteY9" fmla="*/ 121186 h 466381"/>
                <a:gd name="connsiteX0" fmla="*/ 33050 w 440674"/>
                <a:gd name="connsiteY0" fmla="*/ 128530 h 466381"/>
                <a:gd name="connsiteX1" fmla="*/ 308472 w 440674"/>
                <a:gd name="connsiteY1" fmla="*/ 0 h 466381"/>
                <a:gd name="connsiteX2" fmla="*/ 392935 w 440674"/>
                <a:gd name="connsiteY2" fmla="*/ 25707 h 466381"/>
                <a:gd name="connsiteX3" fmla="*/ 440674 w 440674"/>
                <a:gd name="connsiteY3" fmla="*/ 91808 h 466381"/>
                <a:gd name="connsiteX4" fmla="*/ 407624 w 440674"/>
                <a:gd name="connsiteY4" fmla="*/ 385590 h 466381"/>
                <a:gd name="connsiteX5" fmla="*/ 345195 w 440674"/>
                <a:gd name="connsiteY5" fmla="*/ 466381 h 466381"/>
                <a:gd name="connsiteX6" fmla="*/ 238698 w 440674"/>
                <a:gd name="connsiteY6" fmla="*/ 459037 h 466381"/>
                <a:gd name="connsiteX7" fmla="*/ 11016 w 440674"/>
                <a:gd name="connsiteY7" fmla="*/ 290112 h 466381"/>
                <a:gd name="connsiteX8" fmla="*/ 0 w 440674"/>
                <a:gd name="connsiteY8" fmla="*/ 209321 h 466381"/>
                <a:gd name="connsiteX9" fmla="*/ 33050 w 440674"/>
                <a:gd name="connsiteY9" fmla="*/ 128530 h 46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674" h="466381">
                  <a:moveTo>
                    <a:pt x="33050" y="128530"/>
                  </a:moveTo>
                  <a:lnTo>
                    <a:pt x="308472" y="0"/>
                  </a:lnTo>
                  <a:lnTo>
                    <a:pt x="392935" y="25707"/>
                  </a:lnTo>
                  <a:lnTo>
                    <a:pt x="440674" y="91808"/>
                  </a:lnTo>
                  <a:lnTo>
                    <a:pt x="407624" y="385590"/>
                  </a:lnTo>
                  <a:lnTo>
                    <a:pt x="345195" y="466381"/>
                  </a:lnTo>
                  <a:lnTo>
                    <a:pt x="238698" y="459037"/>
                  </a:lnTo>
                  <a:lnTo>
                    <a:pt x="11016" y="290112"/>
                  </a:lnTo>
                  <a:lnTo>
                    <a:pt x="0" y="209321"/>
                  </a:lnTo>
                  <a:lnTo>
                    <a:pt x="33050" y="128530"/>
                  </a:lnTo>
                  <a:close/>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18963835">
              <a:off x="11969415" y="3870938"/>
              <a:ext cx="1731563" cy="683264"/>
            </a:xfrm>
            <a:prstGeom prst="rect">
              <a:avLst/>
            </a:prstGeom>
            <a:solidFill>
              <a:srgbClr val="FFFF00">
                <a:alpha val="53000"/>
              </a:srgbClr>
            </a:solidFill>
            <a:ln>
              <a:solidFill>
                <a:srgbClr val="0000CC"/>
              </a:solidFill>
            </a:ln>
          </p:spPr>
          <p:txBody>
            <a:bodyPr wrap="none" rtlCol="0">
              <a:spAutoFit/>
            </a:bodyPr>
            <a:lstStyle/>
            <a:p>
              <a:pPr algn="ctr">
                <a:lnSpc>
                  <a:spcPct val="80000"/>
                </a:lnSpc>
              </a:pPr>
              <a:r>
                <a:rPr lang="en-US" sz="2400" b="1" dirty="0"/>
                <a:t>Debuncher/</a:t>
              </a:r>
            </a:p>
            <a:p>
              <a:pPr algn="ctr">
                <a:lnSpc>
                  <a:spcPct val="80000"/>
                </a:lnSpc>
              </a:pPr>
              <a:r>
                <a:rPr lang="en-US" sz="2400" b="1" dirty="0"/>
                <a:t>(Muon-ring)</a:t>
              </a:r>
            </a:p>
          </p:txBody>
        </p:sp>
        <p:cxnSp>
          <p:nvCxnSpPr>
            <p:cNvPr id="27" name="Straight Connector 26"/>
            <p:cNvCxnSpPr>
              <a:stCxn id="25" idx="4"/>
            </p:cNvCxnSpPr>
            <p:nvPr/>
          </p:nvCxnSpPr>
          <p:spPr>
            <a:xfrm>
              <a:off x="11871502" y="3549871"/>
              <a:ext cx="475446" cy="672054"/>
            </a:xfrm>
            <a:prstGeom prst="line">
              <a:avLst/>
            </a:prstGeom>
            <a:ln w="19050">
              <a:solidFill>
                <a:srgbClr val="0000CC"/>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4725993" y="1435666"/>
              <a:ext cx="2840503" cy="530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Picture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01433" y="1496288"/>
              <a:ext cx="2367634" cy="5657018"/>
            </a:xfrm>
            <a:prstGeom prst="rect">
              <a:avLst/>
            </a:prstGeom>
          </p:spPr>
        </p:pic>
        <p:sp>
          <p:nvSpPr>
            <p:cNvPr id="40" name="TextBox 39"/>
            <p:cNvSpPr txBox="1"/>
            <p:nvPr/>
          </p:nvSpPr>
          <p:spPr>
            <a:xfrm>
              <a:off x="16077509" y="2320127"/>
              <a:ext cx="1590232" cy="830997"/>
            </a:xfrm>
            <a:prstGeom prst="rect">
              <a:avLst/>
            </a:prstGeom>
            <a:noFill/>
            <a:ln>
              <a:noFill/>
            </a:ln>
          </p:spPr>
          <p:txBody>
            <a:bodyPr wrap="square" rtlCol="0">
              <a:spAutoFit/>
            </a:bodyPr>
            <a:lstStyle/>
            <a:p>
              <a:pPr algn="ctr"/>
              <a:r>
                <a:rPr lang="en-US" sz="1600" b="1" dirty="0">
                  <a:solidFill>
                    <a:schemeClr val="bg1"/>
                  </a:solidFill>
                </a:rPr>
                <a:t>Booster:</a:t>
              </a:r>
              <a:endParaRPr lang="en-US" sz="1600" dirty="0">
                <a:solidFill>
                  <a:schemeClr val="bg1"/>
                </a:solidFill>
              </a:endParaRPr>
            </a:p>
            <a:p>
              <a:pPr algn="ctr"/>
              <a:r>
                <a:rPr lang="en-US" sz="1600" b="1" dirty="0">
                  <a:solidFill>
                    <a:schemeClr val="bg1"/>
                  </a:solidFill>
                </a:rPr>
                <a:t>0.4-8 GeV Accelerator</a:t>
              </a:r>
              <a:endParaRPr lang="en-US" sz="1600" dirty="0">
                <a:solidFill>
                  <a:schemeClr val="bg1"/>
                </a:solidFill>
              </a:endParaRPr>
            </a:p>
          </p:txBody>
        </p:sp>
        <p:sp>
          <p:nvSpPr>
            <p:cNvPr id="38" name="TextBox 37"/>
            <p:cNvSpPr txBox="1"/>
            <p:nvPr/>
          </p:nvSpPr>
          <p:spPr>
            <a:xfrm rot="1177717">
              <a:off x="15252086" y="6141798"/>
              <a:ext cx="2504439" cy="584775"/>
            </a:xfrm>
            <a:prstGeom prst="rect">
              <a:avLst/>
            </a:prstGeom>
            <a:noFill/>
            <a:ln>
              <a:noFill/>
            </a:ln>
          </p:spPr>
          <p:txBody>
            <a:bodyPr wrap="square" rtlCol="0">
              <a:spAutoFit/>
            </a:bodyPr>
            <a:lstStyle/>
            <a:p>
              <a:pPr algn="ctr"/>
              <a:r>
                <a:rPr lang="en-US" sz="1600" b="1" dirty="0">
                  <a:solidFill>
                    <a:schemeClr val="bg1"/>
                  </a:solidFill>
                </a:rPr>
                <a:t>Main Injector:</a:t>
              </a:r>
              <a:endParaRPr lang="en-US" sz="1600" dirty="0">
                <a:solidFill>
                  <a:schemeClr val="bg1"/>
                </a:solidFill>
              </a:endParaRPr>
            </a:p>
            <a:p>
              <a:pPr algn="ctr"/>
              <a:r>
                <a:rPr lang="en-US" sz="1600" b="1" dirty="0">
                  <a:solidFill>
                    <a:schemeClr val="bg1"/>
                  </a:solidFill>
                </a:rPr>
                <a:t>8 -120 GeV Accelerator</a:t>
              </a:r>
              <a:endParaRPr lang="en-US" sz="1600" dirty="0">
                <a:solidFill>
                  <a:schemeClr val="bg1"/>
                </a:solidFill>
              </a:endParaRPr>
            </a:p>
          </p:txBody>
        </p:sp>
        <p:sp>
          <p:nvSpPr>
            <p:cNvPr id="37" name="TextBox 36"/>
            <p:cNvSpPr txBox="1"/>
            <p:nvPr/>
          </p:nvSpPr>
          <p:spPr>
            <a:xfrm rot="20746047">
              <a:off x="15950346" y="5222645"/>
              <a:ext cx="1383319" cy="369332"/>
            </a:xfrm>
            <a:prstGeom prst="rect">
              <a:avLst/>
            </a:prstGeom>
            <a:noFill/>
            <a:ln>
              <a:noFill/>
            </a:ln>
          </p:spPr>
          <p:txBody>
            <a:bodyPr wrap="square" rtlCol="0">
              <a:spAutoFit/>
            </a:bodyPr>
            <a:lstStyle/>
            <a:p>
              <a:pPr algn="ctr"/>
              <a:r>
                <a:rPr lang="en-US" dirty="0">
                  <a:solidFill>
                    <a:schemeClr val="bg1"/>
                  </a:solidFill>
                </a:rPr>
                <a:t>Recycler</a:t>
              </a:r>
            </a:p>
          </p:txBody>
        </p:sp>
        <p:sp>
          <p:nvSpPr>
            <p:cNvPr id="55" name="TextBox 54"/>
            <p:cNvSpPr txBox="1"/>
            <p:nvPr/>
          </p:nvSpPr>
          <p:spPr>
            <a:xfrm>
              <a:off x="16262389" y="4358050"/>
              <a:ext cx="1590232" cy="584775"/>
            </a:xfrm>
            <a:prstGeom prst="rect">
              <a:avLst/>
            </a:prstGeom>
            <a:noFill/>
            <a:ln>
              <a:noFill/>
            </a:ln>
          </p:spPr>
          <p:txBody>
            <a:bodyPr wrap="square" rtlCol="0">
              <a:spAutoFit/>
            </a:bodyPr>
            <a:lstStyle/>
            <a:p>
              <a:pPr algn="ctr"/>
              <a:r>
                <a:rPr lang="en-US" sz="1600" b="1" dirty="0">
                  <a:solidFill>
                    <a:schemeClr val="bg1"/>
                  </a:solidFill>
                </a:rPr>
                <a:t>Debuncher/</a:t>
              </a:r>
            </a:p>
            <a:p>
              <a:pPr algn="ctr"/>
              <a:r>
                <a:rPr lang="en-US" sz="1600" b="1" dirty="0">
                  <a:solidFill>
                    <a:schemeClr val="bg1"/>
                  </a:solidFill>
                </a:rPr>
                <a:t>Muon-Ring</a:t>
              </a:r>
              <a:endParaRPr lang="en-US" sz="1600" dirty="0">
                <a:solidFill>
                  <a:schemeClr val="bg1"/>
                </a:solidFill>
              </a:endParaRPr>
            </a:p>
          </p:txBody>
        </p:sp>
      </p:grpSp>
    </p:spTree>
    <p:extLst>
      <p:ext uri="{BB962C8B-B14F-4D97-AF65-F5344CB8AC3E}">
        <p14:creationId xmlns:p14="http://schemas.microsoft.com/office/powerpoint/2010/main" val="257207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arn(inVertical)">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01788"/>
            <a:ext cx="6573795" cy="4374292"/>
          </a:xfrm>
          <a:prstGeom prst="rect">
            <a:avLst/>
          </a:prstGeom>
        </p:spPr>
      </p:pic>
      <p:sp>
        <p:nvSpPr>
          <p:cNvPr id="2" name="Title 1"/>
          <p:cNvSpPr>
            <a:spLocks noGrp="1"/>
          </p:cNvSpPr>
          <p:nvPr>
            <p:ph type="title"/>
          </p:nvPr>
        </p:nvSpPr>
        <p:spPr/>
        <p:txBody>
          <a:bodyPr/>
          <a:lstStyle/>
          <a:p>
            <a:r>
              <a:rPr lang="en-US" dirty="0"/>
              <a:t>Protons Start from a Hydrogen Bottle</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16</a:t>
            </a:fld>
            <a:endParaRPr lang="en-US"/>
          </a:p>
        </p:txBody>
      </p:sp>
      <p:sp>
        <p:nvSpPr>
          <p:cNvPr id="8" name="Freeform 7"/>
          <p:cNvSpPr/>
          <p:nvPr/>
        </p:nvSpPr>
        <p:spPr>
          <a:xfrm rot="19586525" flipV="1">
            <a:off x="5295878" y="4515778"/>
            <a:ext cx="2413416" cy="424543"/>
          </a:xfrm>
          <a:custGeom>
            <a:avLst/>
            <a:gdLst>
              <a:gd name="connsiteX0" fmla="*/ 2413416 w 2413416"/>
              <a:gd name="connsiteY0" fmla="*/ 23485 h 383249"/>
              <a:gd name="connsiteX1" fmla="*/ 584616 w 2413416"/>
              <a:gd name="connsiteY1" fmla="*/ 38475 h 383249"/>
              <a:gd name="connsiteX2" fmla="*/ 0 w 2413416"/>
              <a:gd name="connsiteY2" fmla="*/ 383249 h 383249"/>
            </a:gdLst>
            <a:ahLst/>
            <a:cxnLst>
              <a:cxn ang="0">
                <a:pos x="connsiteX0" y="connsiteY0"/>
              </a:cxn>
              <a:cxn ang="0">
                <a:pos x="connsiteX1" y="connsiteY1"/>
              </a:cxn>
              <a:cxn ang="0">
                <a:pos x="connsiteX2" y="connsiteY2"/>
              </a:cxn>
            </a:cxnLst>
            <a:rect l="l" t="t" r="r" b="b"/>
            <a:pathLst>
              <a:path w="2413416" h="383249">
                <a:moveTo>
                  <a:pt x="2413416" y="23485"/>
                </a:moveTo>
                <a:cubicBezTo>
                  <a:pt x="1700134" y="999"/>
                  <a:pt x="986852" y="-21486"/>
                  <a:pt x="584616" y="38475"/>
                </a:cubicBezTo>
                <a:cubicBezTo>
                  <a:pt x="182380" y="98436"/>
                  <a:pt x="91190" y="240842"/>
                  <a:pt x="0" y="383249"/>
                </a:cubicBezTo>
              </a:path>
            </a:pathLst>
          </a:custGeom>
          <a:noFill/>
          <a:ln w="57150">
            <a:solidFill>
              <a:srgbClr val="0000CC"/>
            </a:solidFill>
            <a:headEnd type="none"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This idea led to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1286" y="3069667"/>
            <a:ext cx="1464943" cy="1438086"/>
          </a:xfrm>
          <a:prstGeom prst="rect">
            <a:avLst/>
          </a:prstGeom>
          <a:ln w="28575">
            <a:solidFill>
              <a:srgbClr val="0000CC"/>
            </a:solidFill>
          </a:ln>
        </p:spPr>
      </p:pic>
    </p:spTree>
    <p:extLst>
      <p:ext uri="{BB962C8B-B14F-4D97-AF65-F5344CB8AC3E}">
        <p14:creationId xmlns:p14="http://schemas.microsoft.com/office/powerpoint/2010/main" val="319013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76" y="1637028"/>
            <a:ext cx="5623754" cy="3756324"/>
          </a:xfrm>
          <a:prstGeom prst="rect">
            <a:avLst/>
          </a:prstGeom>
        </p:spPr>
      </p:pic>
      <p:sp>
        <p:nvSpPr>
          <p:cNvPr id="2" name="Title 1"/>
          <p:cNvSpPr>
            <a:spLocks noGrp="1"/>
          </p:cNvSpPr>
          <p:nvPr>
            <p:ph type="title"/>
          </p:nvPr>
        </p:nvSpPr>
        <p:spPr>
          <a:xfrm>
            <a:off x="940159" y="0"/>
            <a:ext cx="7250804" cy="771729"/>
          </a:xfrm>
        </p:spPr>
        <p:txBody>
          <a:bodyPr/>
          <a:lstStyle/>
          <a:p>
            <a:r>
              <a:rPr lang="en-US" sz="2800" dirty="0"/>
              <a:t>Radio-Frequency Quadrupoles (RFQ) </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17</a:t>
            </a:fld>
            <a:endParaRPr lang="en-US"/>
          </a:p>
        </p:txBody>
      </p:sp>
      <p:sp>
        <p:nvSpPr>
          <p:cNvPr id="13" name="TextBox 12"/>
          <p:cNvSpPr txBox="1"/>
          <p:nvPr/>
        </p:nvSpPr>
        <p:spPr>
          <a:xfrm>
            <a:off x="1504086" y="5573505"/>
            <a:ext cx="4263283" cy="461665"/>
          </a:xfrm>
          <a:prstGeom prst="rect">
            <a:avLst/>
          </a:prstGeom>
          <a:solidFill>
            <a:srgbClr val="FFFF00"/>
          </a:solidFill>
          <a:ln>
            <a:solidFill>
              <a:srgbClr val="0000CC"/>
            </a:solidFill>
          </a:ln>
        </p:spPr>
        <p:txBody>
          <a:bodyPr wrap="none" rtlCol="0">
            <a:spAutoFit/>
          </a:bodyPr>
          <a:lstStyle/>
          <a:p>
            <a:r>
              <a:rPr lang="en-US" sz="2400" b="1" dirty="0"/>
              <a:t>Fermilab pre-accelerator Region</a:t>
            </a:r>
          </a:p>
        </p:txBody>
      </p:sp>
      <p:sp>
        <p:nvSpPr>
          <p:cNvPr id="15" name="Left Brace 14"/>
          <p:cNvSpPr/>
          <p:nvPr/>
        </p:nvSpPr>
        <p:spPr>
          <a:xfrm>
            <a:off x="6423296" y="1680360"/>
            <a:ext cx="279048" cy="4392386"/>
          </a:xfrm>
          <a:custGeom>
            <a:avLst/>
            <a:gdLst>
              <a:gd name="connsiteX0" fmla="*/ 279048 w 279048"/>
              <a:gd name="connsiteY0" fmla="*/ 4392386 h 4392386"/>
              <a:gd name="connsiteX1" fmla="*/ 139524 w 279048"/>
              <a:gd name="connsiteY1" fmla="*/ 4369133 h 4392386"/>
              <a:gd name="connsiteX2" fmla="*/ 139524 w 279048"/>
              <a:gd name="connsiteY2" fmla="*/ 2219446 h 4392386"/>
              <a:gd name="connsiteX3" fmla="*/ 0 w 279048"/>
              <a:gd name="connsiteY3" fmla="*/ 2196193 h 4392386"/>
              <a:gd name="connsiteX4" fmla="*/ 139524 w 279048"/>
              <a:gd name="connsiteY4" fmla="*/ 2172940 h 4392386"/>
              <a:gd name="connsiteX5" fmla="*/ 139524 w 279048"/>
              <a:gd name="connsiteY5" fmla="*/ 23253 h 4392386"/>
              <a:gd name="connsiteX6" fmla="*/ 279048 w 279048"/>
              <a:gd name="connsiteY6" fmla="*/ 0 h 4392386"/>
              <a:gd name="connsiteX7" fmla="*/ 279048 w 279048"/>
              <a:gd name="connsiteY7" fmla="*/ 4392386 h 4392386"/>
              <a:gd name="connsiteX0" fmla="*/ 279048 w 279048"/>
              <a:gd name="connsiteY0" fmla="*/ 4392386 h 4392386"/>
              <a:gd name="connsiteX1" fmla="*/ 139524 w 279048"/>
              <a:gd name="connsiteY1" fmla="*/ 4369133 h 4392386"/>
              <a:gd name="connsiteX2" fmla="*/ 139524 w 279048"/>
              <a:gd name="connsiteY2" fmla="*/ 2219446 h 4392386"/>
              <a:gd name="connsiteX3" fmla="*/ 0 w 279048"/>
              <a:gd name="connsiteY3" fmla="*/ 2196193 h 4392386"/>
              <a:gd name="connsiteX4" fmla="*/ 139524 w 279048"/>
              <a:gd name="connsiteY4" fmla="*/ 2172940 h 4392386"/>
              <a:gd name="connsiteX5" fmla="*/ 139524 w 279048"/>
              <a:gd name="connsiteY5" fmla="*/ 23253 h 4392386"/>
              <a:gd name="connsiteX6" fmla="*/ 279048 w 279048"/>
              <a:gd name="connsiteY6" fmla="*/ 0 h 4392386"/>
              <a:gd name="connsiteX0" fmla="*/ 279049 w 279049"/>
              <a:gd name="connsiteY0" fmla="*/ 4392386 h 4392386"/>
              <a:gd name="connsiteX1" fmla="*/ 139525 w 279049"/>
              <a:gd name="connsiteY1" fmla="*/ 4369133 h 4392386"/>
              <a:gd name="connsiteX2" fmla="*/ 139525 w 279049"/>
              <a:gd name="connsiteY2" fmla="*/ 2219446 h 4392386"/>
              <a:gd name="connsiteX3" fmla="*/ 1 w 279049"/>
              <a:gd name="connsiteY3" fmla="*/ 2196193 h 4392386"/>
              <a:gd name="connsiteX4" fmla="*/ 139525 w 279049"/>
              <a:gd name="connsiteY4" fmla="*/ 2172940 h 4392386"/>
              <a:gd name="connsiteX5" fmla="*/ 139525 w 279049"/>
              <a:gd name="connsiteY5" fmla="*/ 23253 h 4392386"/>
              <a:gd name="connsiteX6" fmla="*/ 279049 w 279049"/>
              <a:gd name="connsiteY6" fmla="*/ 0 h 4392386"/>
              <a:gd name="connsiteX7" fmla="*/ 279049 w 279049"/>
              <a:gd name="connsiteY7" fmla="*/ 4392386 h 4392386"/>
              <a:gd name="connsiteX0" fmla="*/ 279049 w 279049"/>
              <a:gd name="connsiteY0" fmla="*/ 4392386 h 4392386"/>
              <a:gd name="connsiteX1" fmla="*/ 139525 w 279049"/>
              <a:gd name="connsiteY1" fmla="*/ 4369133 h 4392386"/>
              <a:gd name="connsiteX2" fmla="*/ 139525 w 279049"/>
              <a:gd name="connsiteY2" fmla="*/ 2219446 h 4392386"/>
              <a:gd name="connsiteX3" fmla="*/ 1 w 279049"/>
              <a:gd name="connsiteY3" fmla="*/ 2196193 h 4392386"/>
              <a:gd name="connsiteX4" fmla="*/ 142937 w 279049"/>
              <a:gd name="connsiteY4" fmla="*/ 1377958 h 4392386"/>
              <a:gd name="connsiteX5" fmla="*/ 139525 w 279049"/>
              <a:gd name="connsiteY5" fmla="*/ 23253 h 4392386"/>
              <a:gd name="connsiteX6" fmla="*/ 279049 w 279049"/>
              <a:gd name="connsiteY6" fmla="*/ 0 h 4392386"/>
              <a:gd name="connsiteX0" fmla="*/ 279048 w 279048"/>
              <a:gd name="connsiteY0" fmla="*/ 4392386 h 4392386"/>
              <a:gd name="connsiteX1" fmla="*/ 139524 w 279048"/>
              <a:gd name="connsiteY1" fmla="*/ 4369133 h 4392386"/>
              <a:gd name="connsiteX2" fmla="*/ 139524 w 279048"/>
              <a:gd name="connsiteY2" fmla="*/ 2219446 h 4392386"/>
              <a:gd name="connsiteX3" fmla="*/ 0 w 279048"/>
              <a:gd name="connsiteY3" fmla="*/ 2196193 h 4392386"/>
              <a:gd name="connsiteX4" fmla="*/ 139524 w 279048"/>
              <a:gd name="connsiteY4" fmla="*/ 2172940 h 4392386"/>
              <a:gd name="connsiteX5" fmla="*/ 139524 w 279048"/>
              <a:gd name="connsiteY5" fmla="*/ 23253 h 4392386"/>
              <a:gd name="connsiteX6" fmla="*/ 279048 w 279048"/>
              <a:gd name="connsiteY6" fmla="*/ 0 h 4392386"/>
              <a:gd name="connsiteX7" fmla="*/ 279048 w 279048"/>
              <a:gd name="connsiteY7" fmla="*/ 4392386 h 4392386"/>
              <a:gd name="connsiteX0" fmla="*/ 279048 w 279048"/>
              <a:gd name="connsiteY0" fmla="*/ 4392386 h 4392386"/>
              <a:gd name="connsiteX1" fmla="*/ 139524 w 279048"/>
              <a:gd name="connsiteY1" fmla="*/ 4369133 h 4392386"/>
              <a:gd name="connsiteX2" fmla="*/ 139524 w 279048"/>
              <a:gd name="connsiteY2" fmla="*/ 2219446 h 4392386"/>
              <a:gd name="connsiteX3" fmla="*/ 17060 w 279048"/>
              <a:gd name="connsiteY3" fmla="*/ 1394387 h 4392386"/>
              <a:gd name="connsiteX4" fmla="*/ 142936 w 279048"/>
              <a:gd name="connsiteY4" fmla="*/ 1377958 h 4392386"/>
              <a:gd name="connsiteX5" fmla="*/ 139524 w 279048"/>
              <a:gd name="connsiteY5" fmla="*/ 23253 h 4392386"/>
              <a:gd name="connsiteX6" fmla="*/ 279048 w 279048"/>
              <a:gd name="connsiteY6" fmla="*/ 0 h 4392386"/>
              <a:gd name="connsiteX0" fmla="*/ 279048 w 279048"/>
              <a:gd name="connsiteY0" fmla="*/ 4392386 h 4392386"/>
              <a:gd name="connsiteX1" fmla="*/ 139524 w 279048"/>
              <a:gd name="connsiteY1" fmla="*/ 4369133 h 4392386"/>
              <a:gd name="connsiteX2" fmla="*/ 139524 w 279048"/>
              <a:gd name="connsiteY2" fmla="*/ 2219446 h 4392386"/>
              <a:gd name="connsiteX3" fmla="*/ 0 w 279048"/>
              <a:gd name="connsiteY3" fmla="*/ 2196193 h 4392386"/>
              <a:gd name="connsiteX4" fmla="*/ 139524 w 279048"/>
              <a:gd name="connsiteY4" fmla="*/ 2172940 h 4392386"/>
              <a:gd name="connsiteX5" fmla="*/ 139524 w 279048"/>
              <a:gd name="connsiteY5" fmla="*/ 23253 h 4392386"/>
              <a:gd name="connsiteX6" fmla="*/ 279048 w 279048"/>
              <a:gd name="connsiteY6" fmla="*/ 0 h 4392386"/>
              <a:gd name="connsiteX7" fmla="*/ 279048 w 279048"/>
              <a:gd name="connsiteY7" fmla="*/ 4392386 h 4392386"/>
              <a:gd name="connsiteX0" fmla="*/ 279048 w 279048"/>
              <a:gd name="connsiteY0" fmla="*/ 4392386 h 4392386"/>
              <a:gd name="connsiteX1" fmla="*/ 139524 w 279048"/>
              <a:gd name="connsiteY1" fmla="*/ 4369133 h 4392386"/>
              <a:gd name="connsiteX2" fmla="*/ 132700 w 279048"/>
              <a:gd name="connsiteY2" fmla="*/ 1431288 h 4392386"/>
              <a:gd name="connsiteX3" fmla="*/ 17060 w 279048"/>
              <a:gd name="connsiteY3" fmla="*/ 1394387 h 4392386"/>
              <a:gd name="connsiteX4" fmla="*/ 142936 w 279048"/>
              <a:gd name="connsiteY4" fmla="*/ 1377958 h 4392386"/>
              <a:gd name="connsiteX5" fmla="*/ 139524 w 279048"/>
              <a:gd name="connsiteY5" fmla="*/ 23253 h 4392386"/>
              <a:gd name="connsiteX6" fmla="*/ 279048 w 279048"/>
              <a:gd name="connsiteY6" fmla="*/ 0 h 4392386"/>
              <a:gd name="connsiteX0" fmla="*/ 279048 w 279048"/>
              <a:gd name="connsiteY0" fmla="*/ 4392386 h 4392386"/>
              <a:gd name="connsiteX1" fmla="*/ 139524 w 279048"/>
              <a:gd name="connsiteY1" fmla="*/ 4369133 h 4392386"/>
              <a:gd name="connsiteX2" fmla="*/ 139524 w 279048"/>
              <a:gd name="connsiteY2" fmla="*/ 2219446 h 4392386"/>
              <a:gd name="connsiteX3" fmla="*/ 0 w 279048"/>
              <a:gd name="connsiteY3" fmla="*/ 2196193 h 4392386"/>
              <a:gd name="connsiteX4" fmla="*/ 139524 w 279048"/>
              <a:gd name="connsiteY4" fmla="*/ 2172940 h 4392386"/>
              <a:gd name="connsiteX5" fmla="*/ 139524 w 279048"/>
              <a:gd name="connsiteY5" fmla="*/ 23253 h 4392386"/>
              <a:gd name="connsiteX6" fmla="*/ 279048 w 279048"/>
              <a:gd name="connsiteY6" fmla="*/ 0 h 4392386"/>
              <a:gd name="connsiteX7" fmla="*/ 279048 w 279048"/>
              <a:gd name="connsiteY7" fmla="*/ 4392386 h 4392386"/>
              <a:gd name="connsiteX0" fmla="*/ 279048 w 279048"/>
              <a:gd name="connsiteY0" fmla="*/ 4392386 h 4392386"/>
              <a:gd name="connsiteX1" fmla="*/ 139524 w 279048"/>
              <a:gd name="connsiteY1" fmla="*/ 4369133 h 4392386"/>
              <a:gd name="connsiteX2" fmla="*/ 139524 w 279048"/>
              <a:gd name="connsiteY2" fmla="*/ 1434700 h 4392386"/>
              <a:gd name="connsiteX3" fmla="*/ 17060 w 279048"/>
              <a:gd name="connsiteY3" fmla="*/ 1394387 h 4392386"/>
              <a:gd name="connsiteX4" fmla="*/ 142936 w 279048"/>
              <a:gd name="connsiteY4" fmla="*/ 1377958 h 4392386"/>
              <a:gd name="connsiteX5" fmla="*/ 139524 w 279048"/>
              <a:gd name="connsiteY5" fmla="*/ 23253 h 4392386"/>
              <a:gd name="connsiteX6" fmla="*/ 279048 w 279048"/>
              <a:gd name="connsiteY6" fmla="*/ 0 h 4392386"/>
              <a:gd name="connsiteX0" fmla="*/ 279048 w 279048"/>
              <a:gd name="connsiteY0" fmla="*/ 4392386 h 4392386"/>
              <a:gd name="connsiteX1" fmla="*/ 139524 w 279048"/>
              <a:gd name="connsiteY1" fmla="*/ 4369133 h 4392386"/>
              <a:gd name="connsiteX2" fmla="*/ 139524 w 279048"/>
              <a:gd name="connsiteY2" fmla="*/ 2219446 h 4392386"/>
              <a:gd name="connsiteX3" fmla="*/ 0 w 279048"/>
              <a:gd name="connsiteY3" fmla="*/ 2196193 h 4392386"/>
              <a:gd name="connsiteX4" fmla="*/ 139524 w 279048"/>
              <a:gd name="connsiteY4" fmla="*/ 2172940 h 4392386"/>
              <a:gd name="connsiteX5" fmla="*/ 139524 w 279048"/>
              <a:gd name="connsiteY5" fmla="*/ 23253 h 4392386"/>
              <a:gd name="connsiteX6" fmla="*/ 279048 w 279048"/>
              <a:gd name="connsiteY6" fmla="*/ 0 h 4392386"/>
              <a:gd name="connsiteX7" fmla="*/ 279048 w 279048"/>
              <a:gd name="connsiteY7" fmla="*/ 4392386 h 4392386"/>
              <a:gd name="connsiteX0" fmla="*/ 279048 w 279048"/>
              <a:gd name="connsiteY0" fmla="*/ 4392386 h 4392386"/>
              <a:gd name="connsiteX1" fmla="*/ 139524 w 279048"/>
              <a:gd name="connsiteY1" fmla="*/ 4369133 h 4392386"/>
              <a:gd name="connsiteX2" fmla="*/ 139524 w 279048"/>
              <a:gd name="connsiteY2" fmla="*/ 1434700 h 4392386"/>
              <a:gd name="connsiteX3" fmla="*/ 17060 w 279048"/>
              <a:gd name="connsiteY3" fmla="*/ 1394387 h 4392386"/>
              <a:gd name="connsiteX4" fmla="*/ 142936 w 279048"/>
              <a:gd name="connsiteY4" fmla="*/ 1357486 h 4392386"/>
              <a:gd name="connsiteX5" fmla="*/ 139524 w 279048"/>
              <a:gd name="connsiteY5" fmla="*/ 23253 h 4392386"/>
              <a:gd name="connsiteX6" fmla="*/ 279048 w 279048"/>
              <a:gd name="connsiteY6" fmla="*/ 0 h 4392386"/>
              <a:gd name="connsiteX0" fmla="*/ 279048 w 279048"/>
              <a:gd name="connsiteY0" fmla="*/ 4392386 h 4392386"/>
              <a:gd name="connsiteX1" fmla="*/ 139524 w 279048"/>
              <a:gd name="connsiteY1" fmla="*/ 4369133 h 4392386"/>
              <a:gd name="connsiteX2" fmla="*/ 139524 w 279048"/>
              <a:gd name="connsiteY2" fmla="*/ 2219446 h 4392386"/>
              <a:gd name="connsiteX3" fmla="*/ 0 w 279048"/>
              <a:gd name="connsiteY3" fmla="*/ 2196193 h 4392386"/>
              <a:gd name="connsiteX4" fmla="*/ 139524 w 279048"/>
              <a:gd name="connsiteY4" fmla="*/ 2172940 h 4392386"/>
              <a:gd name="connsiteX5" fmla="*/ 139524 w 279048"/>
              <a:gd name="connsiteY5" fmla="*/ 23253 h 4392386"/>
              <a:gd name="connsiteX6" fmla="*/ 279048 w 279048"/>
              <a:gd name="connsiteY6" fmla="*/ 0 h 4392386"/>
              <a:gd name="connsiteX7" fmla="*/ 279048 w 279048"/>
              <a:gd name="connsiteY7" fmla="*/ 4392386 h 4392386"/>
              <a:gd name="connsiteX0" fmla="*/ 279048 w 279048"/>
              <a:gd name="connsiteY0" fmla="*/ 4392386 h 4392386"/>
              <a:gd name="connsiteX1" fmla="*/ 139524 w 279048"/>
              <a:gd name="connsiteY1" fmla="*/ 4369133 h 4392386"/>
              <a:gd name="connsiteX2" fmla="*/ 139524 w 279048"/>
              <a:gd name="connsiteY2" fmla="*/ 1434700 h 4392386"/>
              <a:gd name="connsiteX3" fmla="*/ 17060 w 279048"/>
              <a:gd name="connsiteY3" fmla="*/ 1394387 h 4392386"/>
              <a:gd name="connsiteX4" fmla="*/ 142936 w 279048"/>
              <a:gd name="connsiteY4" fmla="*/ 652636 h 4392386"/>
              <a:gd name="connsiteX5" fmla="*/ 139524 w 279048"/>
              <a:gd name="connsiteY5" fmla="*/ 23253 h 4392386"/>
              <a:gd name="connsiteX6" fmla="*/ 279048 w 279048"/>
              <a:gd name="connsiteY6" fmla="*/ 0 h 4392386"/>
              <a:gd name="connsiteX0" fmla="*/ 279048 w 279048"/>
              <a:gd name="connsiteY0" fmla="*/ 4392386 h 4392386"/>
              <a:gd name="connsiteX1" fmla="*/ 139524 w 279048"/>
              <a:gd name="connsiteY1" fmla="*/ 4369133 h 4392386"/>
              <a:gd name="connsiteX2" fmla="*/ 139524 w 279048"/>
              <a:gd name="connsiteY2" fmla="*/ 2219446 h 4392386"/>
              <a:gd name="connsiteX3" fmla="*/ 0 w 279048"/>
              <a:gd name="connsiteY3" fmla="*/ 2196193 h 4392386"/>
              <a:gd name="connsiteX4" fmla="*/ 139524 w 279048"/>
              <a:gd name="connsiteY4" fmla="*/ 2172940 h 4392386"/>
              <a:gd name="connsiteX5" fmla="*/ 139524 w 279048"/>
              <a:gd name="connsiteY5" fmla="*/ 23253 h 4392386"/>
              <a:gd name="connsiteX6" fmla="*/ 279048 w 279048"/>
              <a:gd name="connsiteY6" fmla="*/ 0 h 4392386"/>
              <a:gd name="connsiteX7" fmla="*/ 279048 w 279048"/>
              <a:gd name="connsiteY7" fmla="*/ 4392386 h 4392386"/>
              <a:gd name="connsiteX0" fmla="*/ 279048 w 279048"/>
              <a:gd name="connsiteY0" fmla="*/ 4392386 h 4392386"/>
              <a:gd name="connsiteX1" fmla="*/ 139524 w 279048"/>
              <a:gd name="connsiteY1" fmla="*/ 4369133 h 4392386"/>
              <a:gd name="connsiteX2" fmla="*/ 139524 w 279048"/>
              <a:gd name="connsiteY2" fmla="*/ 1434700 h 4392386"/>
              <a:gd name="connsiteX3" fmla="*/ 48016 w 279048"/>
              <a:gd name="connsiteY3" fmla="*/ 682393 h 4392386"/>
              <a:gd name="connsiteX4" fmla="*/ 142936 w 279048"/>
              <a:gd name="connsiteY4" fmla="*/ 652636 h 4392386"/>
              <a:gd name="connsiteX5" fmla="*/ 139524 w 279048"/>
              <a:gd name="connsiteY5" fmla="*/ 23253 h 4392386"/>
              <a:gd name="connsiteX6" fmla="*/ 279048 w 279048"/>
              <a:gd name="connsiteY6" fmla="*/ 0 h 4392386"/>
              <a:gd name="connsiteX0" fmla="*/ 279048 w 279048"/>
              <a:gd name="connsiteY0" fmla="*/ 4392386 h 4392386"/>
              <a:gd name="connsiteX1" fmla="*/ 139524 w 279048"/>
              <a:gd name="connsiteY1" fmla="*/ 4369133 h 4392386"/>
              <a:gd name="connsiteX2" fmla="*/ 139524 w 279048"/>
              <a:gd name="connsiteY2" fmla="*/ 2219446 h 4392386"/>
              <a:gd name="connsiteX3" fmla="*/ 0 w 279048"/>
              <a:gd name="connsiteY3" fmla="*/ 2196193 h 4392386"/>
              <a:gd name="connsiteX4" fmla="*/ 139524 w 279048"/>
              <a:gd name="connsiteY4" fmla="*/ 2172940 h 4392386"/>
              <a:gd name="connsiteX5" fmla="*/ 139524 w 279048"/>
              <a:gd name="connsiteY5" fmla="*/ 23253 h 4392386"/>
              <a:gd name="connsiteX6" fmla="*/ 279048 w 279048"/>
              <a:gd name="connsiteY6" fmla="*/ 0 h 4392386"/>
              <a:gd name="connsiteX7" fmla="*/ 279048 w 279048"/>
              <a:gd name="connsiteY7" fmla="*/ 4392386 h 4392386"/>
              <a:gd name="connsiteX0" fmla="*/ 279048 w 279048"/>
              <a:gd name="connsiteY0" fmla="*/ 4392386 h 4392386"/>
              <a:gd name="connsiteX1" fmla="*/ 139524 w 279048"/>
              <a:gd name="connsiteY1" fmla="*/ 4369133 h 4392386"/>
              <a:gd name="connsiteX2" fmla="*/ 141906 w 279048"/>
              <a:gd name="connsiteY2" fmla="*/ 725087 h 4392386"/>
              <a:gd name="connsiteX3" fmla="*/ 48016 w 279048"/>
              <a:gd name="connsiteY3" fmla="*/ 682393 h 4392386"/>
              <a:gd name="connsiteX4" fmla="*/ 142936 w 279048"/>
              <a:gd name="connsiteY4" fmla="*/ 652636 h 4392386"/>
              <a:gd name="connsiteX5" fmla="*/ 139524 w 279048"/>
              <a:gd name="connsiteY5" fmla="*/ 23253 h 4392386"/>
              <a:gd name="connsiteX6" fmla="*/ 279048 w 279048"/>
              <a:gd name="connsiteY6" fmla="*/ 0 h 439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48" h="4392386" stroke="0" extrusionOk="0">
                <a:moveTo>
                  <a:pt x="279048" y="4392386"/>
                </a:moveTo>
                <a:cubicBezTo>
                  <a:pt x="201991" y="4392386"/>
                  <a:pt x="139524" y="4381975"/>
                  <a:pt x="139524" y="4369133"/>
                </a:cubicBezTo>
                <a:lnTo>
                  <a:pt x="139524" y="2219446"/>
                </a:lnTo>
                <a:cubicBezTo>
                  <a:pt x="139524" y="2206604"/>
                  <a:pt x="77057" y="2196193"/>
                  <a:pt x="0" y="2196193"/>
                </a:cubicBezTo>
                <a:cubicBezTo>
                  <a:pt x="77057" y="2196193"/>
                  <a:pt x="139524" y="2185782"/>
                  <a:pt x="139524" y="2172940"/>
                </a:cubicBezTo>
                <a:lnTo>
                  <a:pt x="139524" y="23253"/>
                </a:lnTo>
                <a:cubicBezTo>
                  <a:pt x="139524" y="10411"/>
                  <a:pt x="201991" y="0"/>
                  <a:pt x="279048" y="0"/>
                </a:cubicBezTo>
                <a:lnTo>
                  <a:pt x="279048" y="4392386"/>
                </a:lnTo>
                <a:close/>
              </a:path>
              <a:path w="279048" h="4392386" fill="none">
                <a:moveTo>
                  <a:pt x="279048" y="4392386"/>
                </a:moveTo>
                <a:cubicBezTo>
                  <a:pt x="201991" y="4392386"/>
                  <a:pt x="139524" y="4381975"/>
                  <a:pt x="139524" y="4369133"/>
                </a:cubicBezTo>
                <a:cubicBezTo>
                  <a:pt x="137249" y="3389851"/>
                  <a:pt x="144181" y="1704369"/>
                  <a:pt x="141906" y="725087"/>
                </a:cubicBezTo>
                <a:cubicBezTo>
                  <a:pt x="141906" y="712245"/>
                  <a:pt x="47844" y="694468"/>
                  <a:pt x="48016" y="682393"/>
                </a:cubicBezTo>
                <a:cubicBezTo>
                  <a:pt x="48188" y="670318"/>
                  <a:pt x="142936" y="665478"/>
                  <a:pt x="142936" y="652636"/>
                </a:cubicBezTo>
                <a:cubicBezTo>
                  <a:pt x="142936" y="-63926"/>
                  <a:pt x="139524" y="739815"/>
                  <a:pt x="139524" y="23253"/>
                </a:cubicBezTo>
                <a:cubicBezTo>
                  <a:pt x="139524" y="10411"/>
                  <a:pt x="201991" y="0"/>
                  <a:pt x="279048"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009880" y="2367643"/>
            <a:ext cx="2413416" cy="718000"/>
          </a:xfrm>
          <a:custGeom>
            <a:avLst/>
            <a:gdLst>
              <a:gd name="connsiteX0" fmla="*/ 2413416 w 2413416"/>
              <a:gd name="connsiteY0" fmla="*/ 23485 h 383249"/>
              <a:gd name="connsiteX1" fmla="*/ 584616 w 2413416"/>
              <a:gd name="connsiteY1" fmla="*/ 38475 h 383249"/>
              <a:gd name="connsiteX2" fmla="*/ 0 w 2413416"/>
              <a:gd name="connsiteY2" fmla="*/ 383249 h 383249"/>
            </a:gdLst>
            <a:ahLst/>
            <a:cxnLst>
              <a:cxn ang="0">
                <a:pos x="connsiteX0" y="connsiteY0"/>
              </a:cxn>
              <a:cxn ang="0">
                <a:pos x="connsiteX1" y="connsiteY1"/>
              </a:cxn>
              <a:cxn ang="0">
                <a:pos x="connsiteX2" y="connsiteY2"/>
              </a:cxn>
            </a:cxnLst>
            <a:rect l="l" t="t" r="r" b="b"/>
            <a:pathLst>
              <a:path w="2413416" h="383249">
                <a:moveTo>
                  <a:pt x="2413416" y="23485"/>
                </a:moveTo>
                <a:cubicBezTo>
                  <a:pt x="1700134" y="999"/>
                  <a:pt x="986852" y="-21486"/>
                  <a:pt x="584616" y="38475"/>
                </a:cubicBezTo>
                <a:cubicBezTo>
                  <a:pt x="182380" y="98436"/>
                  <a:pt x="91190" y="240842"/>
                  <a:pt x="0" y="383249"/>
                </a:cubicBezTo>
              </a:path>
            </a:pathLst>
          </a:custGeom>
          <a:noFill/>
          <a:ln w="57150">
            <a:solidFill>
              <a:srgbClr val="0000CC"/>
            </a:solidFill>
            <a:headEnd type="none"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6072746"/>
            <a:ext cx="1726691" cy="369332"/>
          </a:xfrm>
          <a:prstGeom prst="rect">
            <a:avLst/>
          </a:prstGeom>
          <a:noFill/>
        </p:spPr>
        <p:txBody>
          <a:bodyPr wrap="none" rtlCol="0">
            <a:spAutoFit/>
          </a:bodyPr>
          <a:lstStyle/>
          <a:p>
            <a:r>
              <a:rPr lang="en-US" dirty="0"/>
              <a:t>Drift-tube LINAC</a:t>
            </a:r>
          </a:p>
        </p:txBody>
      </p:sp>
      <p:sp>
        <p:nvSpPr>
          <p:cNvPr id="17" name="Freeform 16"/>
          <p:cNvSpPr/>
          <p:nvPr/>
        </p:nvSpPr>
        <p:spPr>
          <a:xfrm rot="295767" flipV="1">
            <a:off x="721505" y="4903574"/>
            <a:ext cx="76328" cy="1174623"/>
          </a:xfrm>
          <a:custGeom>
            <a:avLst/>
            <a:gdLst>
              <a:gd name="connsiteX0" fmla="*/ 2413416 w 2413416"/>
              <a:gd name="connsiteY0" fmla="*/ 23485 h 383249"/>
              <a:gd name="connsiteX1" fmla="*/ 584616 w 2413416"/>
              <a:gd name="connsiteY1" fmla="*/ 38475 h 383249"/>
              <a:gd name="connsiteX2" fmla="*/ 0 w 2413416"/>
              <a:gd name="connsiteY2" fmla="*/ 383249 h 383249"/>
              <a:gd name="connsiteX0" fmla="*/ 3371005 w 3371006"/>
              <a:gd name="connsiteY0" fmla="*/ 20606 h 386035"/>
              <a:gd name="connsiteX1" fmla="*/ 584616 w 3371006"/>
              <a:gd name="connsiteY1" fmla="*/ 41261 h 386035"/>
              <a:gd name="connsiteX2" fmla="*/ 0 w 3371006"/>
              <a:gd name="connsiteY2" fmla="*/ 386035 h 386035"/>
              <a:gd name="connsiteX0" fmla="*/ 584616 w 584616"/>
              <a:gd name="connsiteY0" fmla="*/ 0 h 344774"/>
              <a:gd name="connsiteX1" fmla="*/ 0 w 584616"/>
              <a:gd name="connsiteY1" fmla="*/ 344774 h 344774"/>
              <a:gd name="connsiteX0" fmla="*/ 396393 w 396391"/>
              <a:gd name="connsiteY0" fmla="*/ 0 h 466532"/>
              <a:gd name="connsiteX1" fmla="*/ 0 w 396391"/>
              <a:gd name="connsiteY1" fmla="*/ 466532 h 466532"/>
              <a:gd name="connsiteX0" fmla="*/ 396393 w 396391"/>
              <a:gd name="connsiteY0" fmla="*/ 0 h 466532"/>
              <a:gd name="connsiteX1" fmla="*/ 0 w 396391"/>
              <a:gd name="connsiteY1" fmla="*/ 466532 h 466532"/>
            </a:gdLst>
            <a:ahLst/>
            <a:cxnLst>
              <a:cxn ang="0">
                <a:pos x="connsiteX0" y="connsiteY0"/>
              </a:cxn>
              <a:cxn ang="0">
                <a:pos x="connsiteX1" y="connsiteY1"/>
              </a:cxn>
            </a:cxnLst>
            <a:rect l="l" t="t" r="r" b="b"/>
            <a:pathLst>
              <a:path w="396391" h="466532">
                <a:moveTo>
                  <a:pt x="396393" y="0"/>
                </a:moveTo>
                <a:cubicBezTo>
                  <a:pt x="269120" y="77429"/>
                  <a:pt x="91190" y="324125"/>
                  <a:pt x="0" y="466532"/>
                </a:cubicBezTo>
              </a:path>
            </a:pathLst>
          </a:custGeom>
          <a:noFill/>
          <a:ln w="57150">
            <a:solidFill>
              <a:srgbClr val="0000CC"/>
            </a:solidFill>
            <a:headEnd type="none"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11654" y="857494"/>
            <a:ext cx="4311642" cy="923330"/>
          </a:xfrm>
          <a:prstGeom prst="rect">
            <a:avLst/>
          </a:prstGeom>
          <a:noFill/>
        </p:spPr>
        <p:txBody>
          <a:bodyPr wrap="square" rtlCol="0">
            <a:spAutoFit/>
          </a:bodyPr>
          <a:lstStyle/>
          <a:p>
            <a:r>
              <a:rPr lang="en-US" dirty="0"/>
              <a:t>It is a very interesting device invented by </a:t>
            </a:r>
          </a:p>
          <a:p>
            <a:r>
              <a:rPr lang="en-US" dirty="0"/>
              <a:t>I.M. </a:t>
            </a:r>
            <a:r>
              <a:rPr lang="en-US" dirty="0" err="1"/>
              <a:t>Kapchinsky</a:t>
            </a:r>
            <a:r>
              <a:rPr lang="en-US" dirty="0"/>
              <a:t> and V.A. </a:t>
            </a:r>
            <a:r>
              <a:rPr lang="en-US" dirty="0" err="1"/>
              <a:t>Tepliakov</a:t>
            </a:r>
            <a:r>
              <a:rPr lang="en-US" dirty="0"/>
              <a:t> in 1970.</a:t>
            </a:r>
          </a:p>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947" y="1319159"/>
            <a:ext cx="2303584" cy="5291859"/>
          </a:xfrm>
          <a:prstGeom prst="rect">
            <a:avLst/>
          </a:prstGeom>
        </p:spPr>
      </p:pic>
      <p:sp>
        <p:nvSpPr>
          <p:cNvPr id="14" name="TextBox 13"/>
          <p:cNvSpPr txBox="1"/>
          <p:nvPr/>
        </p:nvSpPr>
        <p:spPr>
          <a:xfrm>
            <a:off x="7080379" y="2960296"/>
            <a:ext cx="1881284" cy="369332"/>
          </a:xfrm>
          <a:prstGeom prst="rect">
            <a:avLst/>
          </a:prstGeom>
          <a:noFill/>
        </p:spPr>
        <p:txBody>
          <a:bodyPr wrap="none" rtlCol="0">
            <a:spAutoFit/>
          </a:bodyPr>
          <a:lstStyle/>
          <a:p>
            <a:r>
              <a:rPr lang="en-US" dirty="0">
                <a:solidFill>
                  <a:srgbClr val="FFFF00"/>
                </a:solidFill>
              </a:rPr>
              <a:t>Schematic of RFQ </a:t>
            </a:r>
          </a:p>
        </p:txBody>
      </p:sp>
      <p:sp>
        <p:nvSpPr>
          <p:cNvPr id="20" name="TextBox 19"/>
          <p:cNvSpPr txBox="1"/>
          <p:nvPr/>
        </p:nvSpPr>
        <p:spPr>
          <a:xfrm>
            <a:off x="7154213" y="4306247"/>
            <a:ext cx="1733616" cy="369332"/>
          </a:xfrm>
          <a:prstGeom prst="rect">
            <a:avLst/>
          </a:prstGeom>
          <a:noFill/>
        </p:spPr>
        <p:txBody>
          <a:bodyPr wrap="none" rtlCol="0">
            <a:spAutoFit/>
          </a:bodyPr>
          <a:lstStyle/>
          <a:p>
            <a:r>
              <a:rPr lang="en-US" dirty="0">
                <a:solidFill>
                  <a:srgbClr val="FFFF00"/>
                </a:solidFill>
              </a:rPr>
              <a:t>RFQ at Fermilab </a:t>
            </a:r>
          </a:p>
        </p:txBody>
      </p:sp>
    </p:spTree>
    <p:extLst>
      <p:ext uri="{BB962C8B-B14F-4D97-AF65-F5344CB8AC3E}">
        <p14:creationId xmlns:p14="http://schemas.microsoft.com/office/powerpoint/2010/main" val="2461971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7265"/>
          <a:stretch/>
        </p:blipFill>
        <p:spPr>
          <a:xfrm flipH="1">
            <a:off x="231742" y="3618755"/>
            <a:ext cx="2827021" cy="2835728"/>
          </a:xfrm>
          <a:prstGeom prst="rect">
            <a:avLst/>
          </a:prstGeom>
        </p:spPr>
      </p:pic>
      <p:sp>
        <p:nvSpPr>
          <p:cNvPr id="2" name="Title 1"/>
          <p:cNvSpPr>
            <a:spLocks noGrp="1"/>
          </p:cNvSpPr>
          <p:nvPr>
            <p:ph type="title"/>
          </p:nvPr>
        </p:nvSpPr>
        <p:spPr/>
        <p:txBody>
          <a:bodyPr/>
          <a:lstStyle/>
          <a:p>
            <a:r>
              <a:rPr lang="en-US" dirty="0"/>
              <a:t>Drift-Tube LINAC</a:t>
            </a:r>
            <a:br>
              <a:rPr lang="en-US" dirty="0"/>
            </a:br>
            <a:r>
              <a:rPr lang="en-US" dirty="0"/>
              <a:t>750KeV to 116 MeV</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18</a:t>
            </a:fld>
            <a:endParaRPr lang="en-US"/>
          </a:p>
        </p:txBody>
      </p:sp>
      <p:sp>
        <p:nvSpPr>
          <p:cNvPr id="11" name="TextBox 10"/>
          <p:cNvSpPr txBox="1"/>
          <p:nvPr/>
        </p:nvSpPr>
        <p:spPr>
          <a:xfrm>
            <a:off x="2085687" y="3545096"/>
            <a:ext cx="729687" cy="369332"/>
          </a:xfrm>
          <a:prstGeom prst="rect">
            <a:avLst/>
          </a:prstGeom>
          <a:noFill/>
        </p:spPr>
        <p:txBody>
          <a:bodyPr wrap="none" rtlCol="0">
            <a:spAutoFit/>
          </a:bodyPr>
          <a:lstStyle/>
          <a:p>
            <a:r>
              <a:rPr lang="en-US" dirty="0">
                <a:solidFill>
                  <a:srgbClr val="FFFF00"/>
                </a:solidFill>
              </a:rPr>
              <a:t>TM</a:t>
            </a:r>
            <a:r>
              <a:rPr lang="en-US" baseline="-25000" dirty="0">
                <a:solidFill>
                  <a:srgbClr val="FFFF00"/>
                </a:solidFill>
              </a:rPr>
              <a:t>010</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074" y="2761737"/>
            <a:ext cx="5372576" cy="3839959"/>
          </a:xfrm>
          <a:prstGeom prst="rect">
            <a:avLst/>
          </a:prstGeom>
        </p:spPr>
      </p:pic>
      <p:cxnSp>
        <p:nvCxnSpPr>
          <p:cNvPr id="56" name="Straight Arrow Connector 55"/>
          <p:cNvCxnSpPr/>
          <p:nvPr/>
        </p:nvCxnSpPr>
        <p:spPr>
          <a:xfrm flipH="1">
            <a:off x="2450530" y="4328005"/>
            <a:ext cx="1680078" cy="432174"/>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flipH="1">
            <a:off x="100626" y="1240169"/>
            <a:ext cx="3839008" cy="1763869"/>
            <a:chOff x="4491947" y="1206498"/>
            <a:chExt cx="4518703" cy="1763869"/>
          </a:xfrm>
        </p:grpSpPr>
        <p:sp>
          <p:nvSpPr>
            <p:cNvPr id="51" name="TextBox 50"/>
            <p:cNvSpPr txBox="1"/>
            <p:nvPr/>
          </p:nvSpPr>
          <p:spPr>
            <a:xfrm>
              <a:off x="5603485" y="2598460"/>
              <a:ext cx="2461956" cy="369332"/>
            </a:xfrm>
            <a:prstGeom prst="rect">
              <a:avLst/>
            </a:prstGeom>
            <a:noFill/>
          </p:spPr>
          <p:txBody>
            <a:bodyPr wrap="none" rtlCol="0">
              <a:spAutoFit/>
            </a:bodyPr>
            <a:lstStyle/>
            <a:p>
              <a:pPr algn="ctr"/>
              <a:r>
                <a:rPr lang="en-US" dirty="0"/>
                <a:t>Alvarez Drift Tube LINAC</a:t>
              </a:r>
            </a:p>
          </p:txBody>
        </p:sp>
        <p:sp>
          <p:nvSpPr>
            <p:cNvPr id="52" name="Rectangle 51"/>
            <p:cNvSpPr/>
            <p:nvPr/>
          </p:nvSpPr>
          <p:spPr>
            <a:xfrm>
              <a:off x="5213991" y="1918536"/>
              <a:ext cx="3391166" cy="1051831"/>
            </a:xfrm>
            <a:prstGeom prst="rect">
              <a:avLst/>
            </a:prstGeom>
            <a:noFill/>
            <a:ln w="1428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366474" y="2301015"/>
              <a:ext cx="268945" cy="770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366474" y="2525564"/>
              <a:ext cx="268945" cy="770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774005" y="2298985"/>
              <a:ext cx="367065" cy="858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774005" y="2523534"/>
              <a:ext cx="367065" cy="858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273391" y="2295527"/>
              <a:ext cx="465417" cy="893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273391" y="2520076"/>
              <a:ext cx="465417" cy="893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881014" y="2301015"/>
              <a:ext cx="650292" cy="862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883194" y="2517673"/>
              <a:ext cx="657808" cy="882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680058" y="2304671"/>
              <a:ext cx="763809" cy="825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680058" y="2520076"/>
              <a:ext cx="763809" cy="825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520717" y="2403114"/>
              <a:ext cx="165085" cy="114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139734" y="2388413"/>
              <a:ext cx="165085" cy="114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4658276" y="2444452"/>
              <a:ext cx="4352374" cy="9849"/>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53" idx="0"/>
            </p:cNvCxnSpPr>
            <p:nvPr/>
          </p:nvCxnSpPr>
          <p:spPr>
            <a:xfrm>
              <a:off x="5500946" y="1989580"/>
              <a:ext cx="1" cy="311435"/>
            </a:xfrm>
            <a:prstGeom prst="line">
              <a:avLst/>
            </a:prstGeom>
            <a:ln w="50800" cmpd="sng"/>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947092" y="1979565"/>
              <a:ext cx="1" cy="311435"/>
            </a:xfrm>
            <a:prstGeom prst="line">
              <a:avLst/>
            </a:prstGeom>
            <a:ln w="50800" cmpd="sng"/>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498329" y="1978485"/>
              <a:ext cx="1" cy="311435"/>
            </a:xfrm>
            <a:prstGeom prst="line">
              <a:avLst/>
            </a:prstGeom>
            <a:ln w="50800" cmpd="sng"/>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228477" y="1986057"/>
              <a:ext cx="1" cy="311435"/>
            </a:xfrm>
            <a:prstGeom prst="line">
              <a:avLst/>
            </a:prstGeom>
            <a:ln w="50800" cmpd="sng"/>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061961" y="1978484"/>
              <a:ext cx="1" cy="311435"/>
            </a:xfrm>
            <a:prstGeom prst="line">
              <a:avLst/>
            </a:prstGeom>
            <a:ln w="50800" cmpd="sng"/>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776898" y="1781796"/>
              <a:ext cx="185610" cy="280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6892685" y="1775100"/>
              <a:ext cx="175989" cy="261346"/>
            </a:xfrm>
            <a:custGeom>
              <a:avLst/>
              <a:gdLst>
                <a:gd name="connsiteX0" fmla="*/ 2215 w 154615"/>
                <a:gd name="connsiteY0" fmla="*/ 0 h 770134"/>
                <a:gd name="connsiteX1" fmla="*/ 13938 w 154615"/>
                <a:gd name="connsiteY1" fmla="*/ 656492 h 770134"/>
                <a:gd name="connsiteX2" fmla="*/ 107723 w 154615"/>
                <a:gd name="connsiteY2" fmla="*/ 762000 h 770134"/>
                <a:gd name="connsiteX3" fmla="*/ 154615 w 154615"/>
                <a:gd name="connsiteY3" fmla="*/ 562707 h 770134"/>
              </a:gdLst>
              <a:ahLst/>
              <a:cxnLst>
                <a:cxn ang="0">
                  <a:pos x="connsiteX0" y="connsiteY0"/>
                </a:cxn>
                <a:cxn ang="0">
                  <a:pos x="connsiteX1" y="connsiteY1"/>
                </a:cxn>
                <a:cxn ang="0">
                  <a:pos x="connsiteX2" y="connsiteY2"/>
                </a:cxn>
                <a:cxn ang="0">
                  <a:pos x="connsiteX3" y="connsiteY3"/>
                </a:cxn>
              </a:cxnLst>
              <a:rect l="l" t="t" r="r" b="b"/>
              <a:pathLst>
                <a:path w="154615" h="770134">
                  <a:moveTo>
                    <a:pt x="2215" y="0"/>
                  </a:moveTo>
                  <a:cubicBezTo>
                    <a:pt x="-716" y="264746"/>
                    <a:pt x="-3647" y="529492"/>
                    <a:pt x="13938" y="656492"/>
                  </a:cubicBezTo>
                  <a:cubicBezTo>
                    <a:pt x="31523" y="783492"/>
                    <a:pt x="84277" y="777631"/>
                    <a:pt x="107723" y="762000"/>
                  </a:cubicBezTo>
                  <a:cubicBezTo>
                    <a:pt x="131169" y="746369"/>
                    <a:pt x="142892" y="654538"/>
                    <a:pt x="154615" y="56270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519120" y="1206498"/>
              <a:ext cx="816010" cy="5865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6561955" y="1311997"/>
              <a:ext cx="680571" cy="365934"/>
            </a:xfrm>
            <a:prstGeom prst="rect">
              <a:avLst/>
            </a:prstGeom>
            <a:noFill/>
          </p:spPr>
          <p:txBody>
            <a:bodyPr wrap="none" rtlCol="0">
              <a:spAutoFit/>
            </a:bodyPr>
            <a:lstStyle/>
            <a:p>
              <a:pPr algn="ctr">
                <a:lnSpc>
                  <a:spcPct val="60000"/>
                </a:lnSpc>
              </a:pPr>
              <a:r>
                <a:rPr lang="en-US" sz="1400" dirty="0"/>
                <a:t>RF </a:t>
              </a:r>
            </a:p>
            <a:p>
              <a:pPr algn="ctr">
                <a:lnSpc>
                  <a:spcPct val="60000"/>
                </a:lnSpc>
              </a:pPr>
              <a:r>
                <a:rPr lang="en-US" sz="1400" dirty="0"/>
                <a:t>Source</a:t>
              </a:r>
            </a:p>
          </p:txBody>
        </p:sp>
        <p:sp>
          <p:nvSpPr>
            <p:cNvPr id="76" name="TextBox 75"/>
            <p:cNvSpPr txBox="1"/>
            <p:nvPr/>
          </p:nvSpPr>
          <p:spPr>
            <a:xfrm>
              <a:off x="4491947" y="2120005"/>
              <a:ext cx="731290" cy="369332"/>
            </a:xfrm>
            <a:prstGeom prst="rect">
              <a:avLst/>
            </a:prstGeom>
            <a:noFill/>
          </p:spPr>
          <p:txBody>
            <a:bodyPr wrap="none" rtlCol="0">
              <a:spAutoFit/>
            </a:bodyPr>
            <a:lstStyle/>
            <a:p>
              <a:r>
                <a:rPr lang="en-US" b="1" dirty="0"/>
                <a:t>Beam</a:t>
              </a:r>
            </a:p>
          </p:txBody>
        </p:sp>
      </p:grpSp>
      <p:sp>
        <p:nvSpPr>
          <p:cNvPr id="19" name="TextBox 18"/>
          <p:cNvSpPr txBox="1"/>
          <p:nvPr/>
        </p:nvSpPr>
        <p:spPr>
          <a:xfrm rot="20684290">
            <a:off x="2508144" y="4216190"/>
            <a:ext cx="1602105" cy="369332"/>
          </a:xfrm>
          <a:prstGeom prst="rect">
            <a:avLst/>
          </a:prstGeom>
          <a:noFill/>
        </p:spPr>
        <p:txBody>
          <a:bodyPr wrap="none" rtlCol="0">
            <a:spAutoFit/>
          </a:bodyPr>
          <a:lstStyle/>
          <a:p>
            <a:r>
              <a:rPr lang="en-US" dirty="0"/>
              <a:t>Inside this tank</a:t>
            </a:r>
          </a:p>
        </p:txBody>
      </p:sp>
    </p:spTree>
    <p:extLst>
      <p:ext uri="{BB962C8B-B14F-4D97-AF65-F5344CB8AC3E}">
        <p14:creationId xmlns:p14="http://schemas.microsoft.com/office/powerpoint/2010/main" val="1136005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193" y="0"/>
            <a:ext cx="6555342" cy="1143000"/>
          </a:xfrm>
        </p:spPr>
        <p:txBody>
          <a:bodyPr/>
          <a:lstStyle/>
          <a:p>
            <a:r>
              <a:rPr lang="en-US" dirty="0"/>
              <a:t>Side-Coupled Linear Accelerator</a:t>
            </a:r>
            <a:br>
              <a:rPr lang="en-US" dirty="0"/>
            </a:br>
            <a:r>
              <a:rPr lang="en-US" dirty="0"/>
              <a:t>for 116 MeV to 400 MeV</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19</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864" y="3726739"/>
            <a:ext cx="3626481" cy="2607374"/>
          </a:xfrm>
          <a:prstGeom prst="rect">
            <a:avLst/>
          </a:prstGeom>
        </p:spPr>
      </p:pic>
      <p:sp>
        <p:nvSpPr>
          <p:cNvPr id="11" name="TextBox 10"/>
          <p:cNvSpPr txBox="1"/>
          <p:nvPr/>
        </p:nvSpPr>
        <p:spPr>
          <a:xfrm>
            <a:off x="4479948" y="6315285"/>
            <a:ext cx="4146504" cy="319446"/>
          </a:xfrm>
          <a:prstGeom prst="rect">
            <a:avLst/>
          </a:prstGeom>
          <a:noFill/>
        </p:spPr>
        <p:txBody>
          <a:bodyPr wrap="square" rtlCol="0">
            <a:spAutoFit/>
          </a:bodyPr>
          <a:lstStyle/>
          <a:p>
            <a:pPr algn="ctr">
              <a:lnSpc>
                <a:spcPct val="80000"/>
              </a:lnSpc>
            </a:pPr>
            <a:r>
              <a:rPr lang="en-US" dirty="0"/>
              <a:t>Each one of cavities are hand-tuned</a:t>
            </a:r>
          </a:p>
        </p:txBody>
      </p:sp>
      <p:sp>
        <p:nvSpPr>
          <p:cNvPr id="16" name="TextBox 15"/>
          <p:cNvSpPr txBox="1"/>
          <p:nvPr/>
        </p:nvSpPr>
        <p:spPr>
          <a:xfrm>
            <a:off x="2940617" y="5060056"/>
            <a:ext cx="2167001" cy="646331"/>
          </a:xfrm>
          <a:prstGeom prst="rect">
            <a:avLst/>
          </a:prstGeom>
          <a:noFill/>
        </p:spPr>
        <p:txBody>
          <a:bodyPr wrap="square" rtlCol="0">
            <a:spAutoFit/>
          </a:bodyPr>
          <a:lstStyle/>
          <a:p>
            <a:pPr algn="ctr"/>
            <a:r>
              <a:rPr lang="en-US" dirty="0"/>
              <a:t>Coupling </a:t>
            </a:r>
          </a:p>
          <a:p>
            <a:pPr algn="ctr"/>
            <a:r>
              <a:rPr lang="en-US" dirty="0"/>
              <a:t>Cells</a:t>
            </a:r>
          </a:p>
        </p:txBody>
      </p:sp>
      <p:sp>
        <p:nvSpPr>
          <p:cNvPr id="21" name="TextBox 20"/>
          <p:cNvSpPr txBox="1"/>
          <p:nvPr/>
        </p:nvSpPr>
        <p:spPr>
          <a:xfrm>
            <a:off x="4252586" y="1208518"/>
            <a:ext cx="4475968" cy="313932"/>
          </a:xfrm>
          <a:prstGeom prst="rect">
            <a:avLst/>
          </a:prstGeom>
          <a:noFill/>
        </p:spPr>
        <p:txBody>
          <a:bodyPr wrap="square" rtlCol="0">
            <a:spAutoFit/>
          </a:bodyPr>
          <a:lstStyle/>
          <a:p>
            <a:pPr algn="ctr">
              <a:lnSpc>
                <a:spcPct val="80000"/>
              </a:lnSpc>
            </a:pPr>
            <a:r>
              <a:rPr lang="en-US" dirty="0"/>
              <a:t>Schematic of Side Coupled RF structure</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37" y="1271126"/>
            <a:ext cx="3069573" cy="4848789"/>
          </a:xfrm>
          <a:prstGeom prst="rect">
            <a:avLst/>
          </a:prstGeom>
        </p:spPr>
      </p:pic>
      <p:cxnSp>
        <p:nvCxnSpPr>
          <p:cNvPr id="17" name="Straight Arrow Connector 16"/>
          <p:cNvCxnSpPr/>
          <p:nvPr/>
        </p:nvCxnSpPr>
        <p:spPr>
          <a:xfrm flipH="1" flipV="1">
            <a:off x="1115383" y="4595632"/>
            <a:ext cx="2542218" cy="787590"/>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139370" y="5282525"/>
            <a:ext cx="3602494" cy="568336"/>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489" y="1564674"/>
            <a:ext cx="3249836" cy="1962150"/>
          </a:xfrm>
          <a:prstGeom prst="rect">
            <a:avLst/>
          </a:prstGeom>
        </p:spPr>
      </p:pic>
    </p:spTree>
    <p:extLst>
      <p:ext uri="{BB962C8B-B14F-4D97-AF65-F5344CB8AC3E}">
        <p14:creationId xmlns:p14="http://schemas.microsoft.com/office/powerpoint/2010/main" val="350047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71" y="2122326"/>
            <a:ext cx="4697859" cy="4396462"/>
          </a:xfrm>
          <a:prstGeom prst="rect">
            <a:avLst/>
          </a:prstGeom>
        </p:spPr>
      </p:pic>
      <p:sp>
        <p:nvSpPr>
          <p:cNvPr id="18" name="Rectangle 17"/>
          <p:cNvSpPr/>
          <p:nvPr/>
        </p:nvSpPr>
        <p:spPr>
          <a:xfrm>
            <a:off x="5848809" y="1374106"/>
            <a:ext cx="3111803" cy="5150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9109" y="-3908"/>
            <a:ext cx="7565782" cy="1143000"/>
          </a:xfrm>
        </p:spPr>
        <p:txBody>
          <a:bodyPr/>
          <a:lstStyle/>
          <a:p>
            <a:r>
              <a:rPr lang="en-US" sz="2800" dirty="0">
                <a:solidFill>
                  <a:srgbClr val="FF0000"/>
                </a:solidFill>
              </a:rPr>
              <a:t>Why we do need </a:t>
            </a:r>
            <a:r>
              <a:rPr lang="en-US" sz="2800" dirty="0"/>
              <a:t>High Intensity  &amp; </a:t>
            </a:r>
            <a:br>
              <a:rPr lang="en-US" sz="2800" dirty="0"/>
            </a:br>
            <a:r>
              <a:rPr lang="en-US" sz="2800" dirty="0"/>
              <a:t>High Energy Particle Accelerators?</a:t>
            </a:r>
            <a:endParaRPr lang="en-US" dirty="0"/>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a:xfrm>
            <a:off x="6959539" y="6460224"/>
            <a:ext cx="2133600" cy="365125"/>
          </a:xfrm>
        </p:spPr>
        <p:txBody>
          <a:bodyPr/>
          <a:lstStyle/>
          <a:p>
            <a:fld id="{44D64833-0210-4999-B6BB-5BBCA76D12EA}" type="slidenum">
              <a:rPr lang="en-US" smtClean="0"/>
              <a:pPr/>
              <a:t>2</a:t>
            </a:fld>
            <a:endParaRPr lang="en-US" dirty="0"/>
          </a:p>
        </p:txBody>
      </p:sp>
      <p:sp>
        <p:nvSpPr>
          <p:cNvPr id="7" name="TextBox 6"/>
          <p:cNvSpPr txBox="1"/>
          <p:nvPr/>
        </p:nvSpPr>
        <p:spPr>
          <a:xfrm>
            <a:off x="1150852" y="1374106"/>
            <a:ext cx="3758218" cy="707886"/>
          </a:xfrm>
          <a:prstGeom prst="rect">
            <a:avLst/>
          </a:prstGeom>
          <a:solidFill>
            <a:srgbClr val="FFFF00"/>
          </a:solidFill>
          <a:ln>
            <a:solidFill>
              <a:srgbClr val="3333FF"/>
            </a:solidFill>
          </a:ln>
        </p:spPr>
        <p:txBody>
          <a:bodyPr wrap="square" rtlCol="0">
            <a:spAutoFit/>
          </a:bodyPr>
          <a:lstStyle/>
          <a:p>
            <a:pPr algn="ctr"/>
            <a:r>
              <a:rPr lang="en-US" sz="2000" dirty="0">
                <a:latin typeface="Comic Sans MS" panose="030F0702030302020204" pitchFamily="66" charset="0"/>
              </a:rPr>
              <a:t>Curiosity Driven Fundamental Science Research</a:t>
            </a:r>
          </a:p>
        </p:txBody>
      </p:sp>
      <p:sp>
        <p:nvSpPr>
          <p:cNvPr id="10" name="Oval 9"/>
          <p:cNvSpPr/>
          <p:nvPr/>
        </p:nvSpPr>
        <p:spPr>
          <a:xfrm>
            <a:off x="6798174" y="2329383"/>
            <a:ext cx="16136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74360" y="2334113"/>
            <a:ext cx="16136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422256" y="5077169"/>
            <a:ext cx="16136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7257601" y="2031276"/>
            <a:ext cx="745180" cy="694853"/>
          </a:xfrm>
          <a:prstGeom prst="star5">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6031061" y="5684878"/>
                <a:ext cx="2964979" cy="534634"/>
              </a:xfrm>
              <a:prstGeom prst="rect">
                <a:avLst/>
              </a:prstGeom>
              <a:noFill/>
            </p:spPr>
            <p:txBody>
              <a:bodyPr wrap="none" rtlCol="0">
                <a:spAutoFit/>
              </a:bodyPr>
              <a:lstStyle/>
              <a:p>
                <a:r>
                  <a:rPr lang="en-US" sz="1300" b="1" dirty="0"/>
                  <a:t>If Target is Hydrogen then available  </a:t>
                </a:r>
              </a:p>
              <a:p>
                <a:r>
                  <a:rPr lang="en-US" sz="1300" b="1" dirty="0"/>
                  <a:t>            Center of Mass Energy= </a:t>
                </a:r>
                <a14:m>
                  <m:oMath xmlns:m="http://schemas.openxmlformats.org/officeDocument/2006/math">
                    <m:rad>
                      <m:radPr>
                        <m:degHide m:val="on"/>
                        <m:ctrlPr>
                          <a:rPr lang="en-US" sz="1300" b="1" i="1" smtClean="0">
                            <a:latin typeface="Cambria Math" panose="02040503050406030204" pitchFamily="18" charset="0"/>
                          </a:rPr>
                        </m:ctrlPr>
                      </m:radPr>
                      <m:deg/>
                      <m:e>
                        <m:r>
                          <a:rPr lang="en-US" sz="1300" b="1" i="1" smtClean="0">
                            <a:latin typeface="Cambria Math" panose="02040503050406030204" pitchFamily="18" charset="0"/>
                          </a:rPr>
                          <m:t>𝟐</m:t>
                        </m:r>
                        <m:sSub>
                          <m:sSubPr>
                            <m:ctrlPr>
                              <a:rPr lang="en-US" sz="1300" b="1" i="1" smtClean="0">
                                <a:latin typeface="Cambria Math" panose="02040503050406030204" pitchFamily="18" charset="0"/>
                              </a:rPr>
                            </m:ctrlPr>
                          </m:sSubPr>
                          <m:e>
                            <m:r>
                              <a:rPr lang="en-US" sz="1300" b="1" i="1" smtClean="0">
                                <a:latin typeface="Cambria Math" panose="02040503050406030204" pitchFamily="18" charset="0"/>
                              </a:rPr>
                              <m:t>𝑬</m:t>
                            </m:r>
                          </m:e>
                          <m:sub>
                            <m:r>
                              <a:rPr lang="en-US" sz="1300" b="1" i="1" smtClean="0">
                                <a:latin typeface="Cambria Math" panose="02040503050406030204" pitchFamily="18" charset="0"/>
                              </a:rPr>
                              <m:t>𝒑</m:t>
                            </m:r>
                          </m:sub>
                        </m:sSub>
                        <m:sSub>
                          <m:sSubPr>
                            <m:ctrlPr>
                              <a:rPr lang="en-US" sz="1300" b="1" i="1" smtClean="0">
                                <a:latin typeface="Cambria Math" panose="02040503050406030204" pitchFamily="18" charset="0"/>
                              </a:rPr>
                            </m:ctrlPr>
                          </m:sSubPr>
                          <m:e>
                            <m:r>
                              <a:rPr lang="en-US" sz="1300" b="1" i="1" smtClean="0">
                                <a:latin typeface="Cambria Math" panose="02040503050406030204" pitchFamily="18" charset="0"/>
                              </a:rPr>
                              <m:t>𝒎</m:t>
                            </m:r>
                          </m:e>
                          <m:sub>
                            <m:r>
                              <a:rPr lang="en-US" sz="1300" b="1" i="1" smtClean="0">
                                <a:latin typeface="Cambria Math" panose="02040503050406030204" pitchFamily="18" charset="0"/>
                              </a:rPr>
                              <m:t>𝒑</m:t>
                            </m:r>
                          </m:sub>
                        </m:sSub>
                      </m:e>
                    </m:rad>
                  </m:oMath>
                </a14:m>
                <a:endParaRPr lang="en-US" sz="1300" b="1" dirty="0"/>
              </a:p>
            </p:txBody>
          </p:sp>
        </mc:Choice>
        <mc:Fallback xmlns="">
          <p:sp>
            <p:nvSpPr>
              <p:cNvPr id="14" name="TextBox 13"/>
              <p:cNvSpPr txBox="1">
                <a:spLocks noRot="1" noChangeAspect="1" noMove="1" noResize="1" noEditPoints="1" noAdjustHandles="1" noChangeArrowheads="1" noChangeShapeType="1" noTextEdit="1"/>
              </p:cNvSpPr>
              <p:nvPr/>
            </p:nvSpPr>
            <p:spPr>
              <a:xfrm>
                <a:off x="6031061" y="5684878"/>
                <a:ext cx="2964979" cy="534634"/>
              </a:xfrm>
              <a:prstGeom prst="rect">
                <a:avLst/>
              </a:prstGeom>
              <a:blipFill>
                <a:blip r:embed="rId3"/>
                <a:stretch>
                  <a:fillRect l="-205" t="-1149" b="-57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036767" y="2916880"/>
                <a:ext cx="2834237" cy="510396"/>
              </a:xfrm>
              <a:prstGeom prst="rect">
                <a:avLst/>
              </a:prstGeom>
              <a:noFill/>
            </p:spPr>
            <p:txBody>
              <a:bodyPr wrap="none" rtlCol="0">
                <a:spAutoFit/>
              </a:bodyPr>
              <a:lstStyle/>
              <a:p>
                <a:r>
                  <a:rPr lang="en-US" sz="1300" b="1" dirty="0"/>
                  <a:t>In pp collider, available  </a:t>
                </a:r>
              </a:p>
              <a:p>
                <a:r>
                  <a:rPr lang="en-US" sz="1300" b="1" dirty="0"/>
                  <a:t>                   Center of Mass Energy=</a:t>
                </a:r>
                <a14:m>
                  <m:oMath xmlns:m="http://schemas.openxmlformats.org/officeDocument/2006/math">
                    <m:r>
                      <a:rPr lang="en-US" sz="1300" b="1" i="1">
                        <a:latin typeface="Cambria Math" panose="02040503050406030204" pitchFamily="18" charset="0"/>
                      </a:rPr>
                      <m:t>𝟐</m:t>
                    </m:r>
                    <m:sSub>
                      <m:sSubPr>
                        <m:ctrlPr>
                          <a:rPr lang="en-US" sz="1300" b="1" i="1">
                            <a:latin typeface="Cambria Math" panose="02040503050406030204" pitchFamily="18" charset="0"/>
                          </a:rPr>
                        </m:ctrlPr>
                      </m:sSubPr>
                      <m:e>
                        <m:r>
                          <a:rPr lang="en-US" sz="1300" b="1" i="1">
                            <a:latin typeface="Cambria Math" panose="02040503050406030204" pitchFamily="18" charset="0"/>
                          </a:rPr>
                          <m:t>𝑬</m:t>
                        </m:r>
                      </m:e>
                      <m:sub>
                        <m:r>
                          <a:rPr lang="en-US" sz="1300" b="1" i="1">
                            <a:latin typeface="Cambria Math" panose="02040503050406030204" pitchFamily="18" charset="0"/>
                          </a:rPr>
                          <m:t>𝒑</m:t>
                        </m:r>
                      </m:sub>
                    </m:sSub>
                  </m:oMath>
                </a14:m>
                <a:endParaRPr lang="en-US" sz="1300" b="1" dirty="0"/>
              </a:p>
            </p:txBody>
          </p:sp>
        </mc:Choice>
        <mc:Fallback xmlns="">
          <p:sp>
            <p:nvSpPr>
              <p:cNvPr id="17" name="TextBox 16"/>
              <p:cNvSpPr txBox="1">
                <a:spLocks noRot="1" noChangeAspect="1" noMove="1" noResize="1" noEditPoints="1" noAdjustHandles="1" noChangeArrowheads="1" noChangeShapeType="1" noTextEdit="1"/>
              </p:cNvSpPr>
              <p:nvPr/>
            </p:nvSpPr>
            <p:spPr>
              <a:xfrm>
                <a:off x="6036767" y="2916880"/>
                <a:ext cx="2834237" cy="510396"/>
              </a:xfrm>
              <a:prstGeom prst="rect">
                <a:avLst/>
              </a:prstGeom>
              <a:blipFill>
                <a:blip r:embed="rId4"/>
                <a:stretch>
                  <a:fillRect l="-215" t="-1190" b="-5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804129" y="6180760"/>
                <a:ext cx="3172920" cy="310341"/>
              </a:xfrm>
              <a:prstGeom prst="rect">
                <a:avLst/>
              </a:prstGeom>
              <a:noFill/>
            </p:spPr>
            <p:txBody>
              <a:bodyPr wrap="none" rtlCol="0">
                <a:spAutoFit/>
              </a:bodyPr>
              <a:lstStyle/>
              <a:p>
                <a:r>
                  <a:rPr lang="en-US" sz="1300" b="1" dirty="0"/>
                  <a:t>At </a:t>
                </a:r>
                <a14:m>
                  <m:oMath xmlns:m="http://schemas.openxmlformats.org/officeDocument/2006/math">
                    <m:sSub>
                      <m:sSubPr>
                        <m:ctrlPr>
                          <a:rPr lang="en-US" sz="1300" b="1" i="1">
                            <a:latin typeface="Cambria Math" panose="02040503050406030204" pitchFamily="18" charset="0"/>
                          </a:rPr>
                        </m:ctrlPr>
                      </m:sSubPr>
                      <m:e>
                        <m:r>
                          <a:rPr lang="en-US" sz="1300" b="1" i="1">
                            <a:latin typeface="Cambria Math" panose="02040503050406030204" pitchFamily="18" charset="0"/>
                          </a:rPr>
                          <m:t>𝑬</m:t>
                        </m:r>
                      </m:e>
                      <m:sub>
                        <m:r>
                          <a:rPr lang="en-US" sz="1300" b="1" i="1">
                            <a:latin typeface="Cambria Math" panose="02040503050406030204" pitchFamily="18" charset="0"/>
                          </a:rPr>
                          <m:t>𝒑</m:t>
                        </m:r>
                      </m:sub>
                    </m:sSub>
                  </m:oMath>
                </a14:m>
                <a:r>
                  <a:rPr lang="en-US" sz="1300" b="1" dirty="0"/>
                  <a:t>=100 GeV available Energy </a:t>
                </a:r>
                <a:r>
                  <a:rPr lang="en-US" sz="1300" b="1" dirty="0">
                    <a:sym typeface="Symbol" panose="05050102010706020507" pitchFamily="18" charset="2"/>
                  </a:rPr>
                  <a:t></a:t>
                </a:r>
                <a:r>
                  <a:rPr lang="en-US" sz="1300" b="1" dirty="0"/>
                  <a:t> 14.1GeV </a:t>
                </a:r>
              </a:p>
            </p:txBody>
          </p:sp>
        </mc:Choice>
        <mc:Fallback xmlns="">
          <p:sp>
            <p:nvSpPr>
              <p:cNvPr id="21" name="TextBox 20"/>
              <p:cNvSpPr txBox="1">
                <a:spLocks noRot="1" noChangeAspect="1" noMove="1" noResize="1" noEditPoints="1" noAdjustHandles="1" noChangeArrowheads="1" noChangeShapeType="1" noTextEdit="1"/>
              </p:cNvSpPr>
              <p:nvPr/>
            </p:nvSpPr>
            <p:spPr>
              <a:xfrm>
                <a:off x="5804129" y="6180760"/>
                <a:ext cx="3172920" cy="310341"/>
              </a:xfrm>
              <a:prstGeom prst="rect">
                <a:avLst/>
              </a:prstGeom>
              <a:blipFill>
                <a:blip r:embed="rId5"/>
                <a:stretch>
                  <a:fillRect l="-192" t="-1961"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733575" y="3345894"/>
                <a:ext cx="3227037" cy="310341"/>
              </a:xfrm>
              <a:prstGeom prst="rect">
                <a:avLst/>
              </a:prstGeom>
              <a:noFill/>
            </p:spPr>
            <p:txBody>
              <a:bodyPr wrap="none" rtlCol="0">
                <a:spAutoFit/>
              </a:bodyPr>
              <a:lstStyle/>
              <a:p>
                <a:r>
                  <a:rPr lang="en-US" sz="1300" b="1" dirty="0"/>
                  <a:t>At </a:t>
                </a:r>
                <a14:m>
                  <m:oMath xmlns:m="http://schemas.openxmlformats.org/officeDocument/2006/math">
                    <m:sSub>
                      <m:sSubPr>
                        <m:ctrlPr>
                          <a:rPr lang="en-US" sz="1300" b="1" i="1">
                            <a:latin typeface="Cambria Math" panose="02040503050406030204" pitchFamily="18" charset="0"/>
                          </a:rPr>
                        </m:ctrlPr>
                      </m:sSubPr>
                      <m:e>
                        <m:r>
                          <a:rPr lang="en-US" sz="1300" b="1" i="1">
                            <a:latin typeface="Cambria Math" panose="02040503050406030204" pitchFamily="18" charset="0"/>
                          </a:rPr>
                          <m:t>𝑬</m:t>
                        </m:r>
                      </m:e>
                      <m:sub>
                        <m:r>
                          <a:rPr lang="en-US" sz="1300" b="1" i="1">
                            <a:latin typeface="Cambria Math" panose="02040503050406030204" pitchFamily="18" charset="0"/>
                          </a:rPr>
                          <m:t>𝒑</m:t>
                        </m:r>
                      </m:sub>
                    </m:sSub>
                  </m:oMath>
                </a14:m>
                <a:r>
                  <a:rPr lang="en-US" sz="1300" b="1" dirty="0"/>
                  <a:t>=100 GeV available Energy </a:t>
                </a:r>
                <a:r>
                  <a:rPr lang="en-US" sz="1300" b="1" dirty="0">
                    <a:sym typeface="Symbol" panose="05050102010706020507" pitchFamily="18" charset="2"/>
                  </a:rPr>
                  <a:t>=</a:t>
                </a:r>
                <a:r>
                  <a:rPr lang="en-US" sz="1300" b="1" dirty="0"/>
                  <a:t>200 GeV </a:t>
                </a:r>
              </a:p>
            </p:txBody>
          </p:sp>
        </mc:Choice>
        <mc:Fallback xmlns="">
          <p:sp>
            <p:nvSpPr>
              <p:cNvPr id="22" name="TextBox 21"/>
              <p:cNvSpPr txBox="1">
                <a:spLocks noRot="1" noChangeAspect="1" noMove="1" noResize="1" noEditPoints="1" noAdjustHandles="1" noChangeArrowheads="1" noChangeShapeType="1" noTextEdit="1"/>
              </p:cNvSpPr>
              <p:nvPr/>
            </p:nvSpPr>
            <p:spPr>
              <a:xfrm>
                <a:off x="5733575" y="3345894"/>
                <a:ext cx="3227037" cy="310341"/>
              </a:xfrm>
              <a:prstGeom prst="rect">
                <a:avLst/>
              </a:prstGeom>
              <a:blipFill>
                <a:blip r:embed="rId6"/>
                <a:stretch>
                  <a:fillRect l="-378" b="-11765"/>
                </a:stretch>
              </a:blipFill>
            </p:spPr>
            <p:txBody>
              <a:bodyPr/>
              <a:lstStyle/>
              <a:p>
                <a:r>
                  <a:rPr lang="en-US">
                    <a:noFill/>
                  </a:rPr>
                  <a:t> </a:t>
                </a:r>
              </a:p>
            </p:txBody>
          </p:sp>
        </mc:Fallback>
      </mc:AlternateContent>
      <p:grpSp>
        <p:nvGrpSpPr>
          <p:cNvPr id="19" name="Group 18"/>
          <p:cNvGrpSpPr/>
          <p:nvPr/>
        </p:nvGrpSpPr>
        <p:grpSpPr>
          <a:xfrm>
            <a:off x="681027" y="1559901"/>
            <a:ext cx="8185181" cy="5620470"/>
            <a:chOff x="681027" y="1559901"/>
            <a:chExt cx="8185181" cy="5620470"/>
          </a:xfrm>
        </p:grpSpPr>
        <p:sp>
          <p:nvSpPr>
            <p:cNvPr id="13" name="Rectangle 12"/>
            <p:cNvSpPr/>
            <p:nvPr/>
          </p:nvSpPr>
          <p:spPr>
            <a:xfrm>
              <a:off x="7268906" y="4856001"/>
              <a:ext cx="1179688" cy="583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Target</a:t>
              </a:r>
            </a:p>
          </p:txBody>
        </p:sp>
        <p:grpSp>
          <p:nvGrpSpPr>
            <p:cNvPr id="3" name="Group 2"/>
            <p:cNvGrpSpPr/>
            <p:nvPr/>
          </p:nvGrpSpPr>
          <p:grpSpPr>
            <a:xfrm>
              <a:off x="681027" y="1559901"/>
              <a:ext cx="8185181" cy="5620470"/>
              <a:chOff x="681027" y="1543572"/>
              <a:chExt cx="8185181" cy="5620470"/>
            </a:xfrm>
          </p:grpSpPr>
          <p:sp>
            <p:nvSpPr>
              <p:cNvPr id="8" name="TextBox 7"/>
              <p:cNvSpPr txBox="1"/>
              <p:nvPr/>
            </p:nvSpPr>
            <p:spPr>
              <a:xfrm>
                <a:off x="6264342" y="1543572"/>
                <a:ext cx="2601866" cy="369332"/>
              </a:xfrm>
              <a:prstGeom prst="rect">
                <a:avLst/>
              </a:prstGeom>
              <a:solidFill>
                <a:srgbClr val="FFFF00"/>
              </a:solidFill>
              <a:ln>
                <a:solidFill>
                  <a:srgbClr val="0000CC"/>
                </a:solidFill>
              </a:ln>
            </p:spPr>
            <p:txBody>
              <a:bodyPr wrap="none" rtlCol="0">
                <a:spAutoFit/>
              </a:bodyPr>
              <a:lstStyle/>
              <a:p>
                <a:r>
                  <a:rPr lang="en-US" dirty="0"/>
                  <a:t>Energy Frontier Colliders: </a:t>
                </a:r>
              </a:p>
            </p:txBody>
          </p:sp>
          <p:sp>
            <p:nvSpPr>
              <p:cNvPr id="9" name="TextBox 8"/>
              <p:cNvSpPr txBox="1"/>
              <p:nvPr/>
            </p:nvSpPr>
            <p:spPr>
              <a:xfrm>
                <a:off x="6214826" y="4024225"/>
                <a:ext cx="2590324" cy="646331"/>
              </a:xfrm>
              <a:prstGeom prst="rect">
                <a:avLst/>
              </a:prstGeom>
              <a:solidFill>
                <a:srgbClr val="FFFF00"/>
              </a:solidFill>
              <a:ln>
                <a:solidFill>
                  <a:srgbClr val="0000CC"/>
                </a:solidFill>
              </a:ln>
            </p:spPr>
            <p:txBody>
              <a:bodyPr wrap="none" rtlCol="0">
                <a:spAutoFit/>
              </a:bodyPr>
              <a:lstStyle/>
              <a:p>
                <a:pPr algn="ctr"/>
                <a:r>
                  <a:rPr lang="en-US" dirty="0"/>
                  <a:t>Intensity Frontier</a:t>
                </a:r>
              </a:p>
              <a:p>
                <a:pPr algn="ctr"/>
                <a:r>
                  <a:rPr lang="en-US" dirty="0"/>
                  <a:t>Fixed Target Experiments:</a:t>
                </a:r>
              </a:p>
            </p:txBody>
          </p:sp>
          <p:grpSp>
            <p:nvGrpSpPr>
              <p:cNvPr id="33" name="Group 32"/>
              <p:cNvGrpSpPr/>
              <p:nvPr/>
            </p:nvGrpSpPr>
            <p:grpSpPr>
              <a:xfrm>
                <a:off x="1600204" y="2114237"/>
                <a:ext cx="4681598" cy="1313039"/>
                <a:chOff x="1600204" y="2114237"/>
                <a:chExt cx="4681598" cy="1313039"/>
              </a:xfrm>
            </p:grpSpPr>
            <p:sp>
              <p:nvSpPr>
                <p:cNvPr id="25" name="Oval 24"/>
                <p:cNvSpPr/>
                <p:nvPr/>
              </p:nvSpPr>
              <p:spPr>
                <a:xfrm>
                  <a:off x="1600204" y="2114237"/>
                  <a:ext cx="4311682" cy="1313039"/>
                </a:xfrm>
                <a:custGeom>
                  <a:avLst/>
                  <a:gdLst>
                    <a:gd name="connsiteX0" fmla="*/ 0 w 3020786"/>
                    <a:gd name="connsiteY0" fmla="*/ 652475 h 1304950"/>
                    <a:gd name="connsiteX1" fmla="*/ 1510393 w 3020786"/>
                    <a:gd name="connsiteY1" fmla="*/ 0 h 1304950"/>
                    <a:gd name="connsiteX2" fmla="*/ 3020786 w 3020786"/>
                    <a:gd name="connsiteY2" fmla="*/ 652475 h 1304950"/>
                    <a:gd name="connsiteX3" fmla="*/ 1510393 w 3020786"/>
                    <a:gd name="connsiteY3" fmla="*/ 1304950 h 1304950"/>
                    <a:gd name="connsiteX4" fmla="*/ 0 w 3020786"/>
                    <a:gd name="connsiteY4" fmla="*/ 652475 h 1304950"/>
                    <a:gd name="connsiteX0" fmla="*/ 0 w 3118132"/>
                    <a:gd name="connsiteY0" fmla="*/ 660564 h 1313039"/>
                    <a:gd name="connsiteX1" fmla="*/ 1510393 w 3118132"/>
                    <a:gd name="connsiteY1" fmla="*/ 8089 h 1313039"/>
                    <a:gd name="connsiteX2" fmla="*/ 2808515 w 3118132"/>
                    <a:gd name="connsiteY2" fmla="*/ 318719 h 1313039"/>
                    <a:gd name="connsiteX3" fmla="*/ 3020786 w 3118132"/>
                    <a:gd name="connsiteY3" fmla="*/ 660564 h 1313039"/>
                    <a:gd name="connsiteX4" fmla="*/ 1510393 w 3118132"/>
                    <a:gd name="connsiteY4" fmla="*/ 1313039 h 1313039"/>
                    <a:gd name="connsiteX5" fmla="*/ 0 w 3118132"/>
                    <a:gd name="connsiteY5" fmla="*/ 660564 h 1313039"/>
                    <a:gd name="connsiteX0" fmla="*/ 0 w 3668469"/>
                    <a:gd name="connsiteY0" fmla="*/ 660564 h 1313039"/>
                    <a:gd name="connsiteX1" fmla="*/ 1510393 w 3668469"/>
                    <a:gd name="connsiteY1" fmla="*/ 8089 h 1313039"/>
                    <a:gd name="connsiteX2" fmla="*/ 2808515 w 3668469"/>
                    <a:gd name="connsiteY2" fmla="*/ 318719 h 1313039"/>
                    <a:gd name="connsiteX3" fmla="*/ 3020786 w 3668469"/>
                    <a:gd name="connsiteY3" fmla="*/ 660564 h 1313039"/>
                    <a:gd name="connsiteX4" fmla="*/ 1510393 w 3668469"/>
                    <a:gd name="connsiteY4" fmla="*/ 1313039 h 1313039"/>
                    <a:gd name="connsiteX5" fmla="*/ 0 w 3668469"/>
                    <a:gd name="connsiteY5" fmla="*/ 660564 h 1313039"/>
                    <a:gd name="connsiteX0" fmla="*/ 0 w 3627897"/>
                    <a:gd name="connsiteY0" fmla="*/ 660564 h 1313039"/>
                    <a:gd name="connsiteX1" fmla="*/ 1510393 w 3627897"/>
                    <a:gd name="connsiteY1" fmla="*/ 8089 h 1313039"/>
                    <a:gd name="connsiteX2" fmla="*/ 2808515 w 3627897"/>
                    <a:gd name="connsiteY2" fmla="*/ 318719 h 1313039"/>
                    <a:gd name="connsiteX3" fmla="*/ 3624943 w 3627897"/>
                    <a:gd name="connsiteY3" fmla="*/ 433020 h 1313039"/>
                    <a:gd name="connsiteX4" fmla="*/ 3020786 w 3627897"/>
                    <a:gd name="connsiteY4" fmla="*/ 660564 h 1313039"/>
                    <a:gd name="connsiteX5" fmla="*/ 1510393 w 3627897"/>
                    <a:gd name="connsiteY5" fmla="*/ 1313039 h 1313039"/>
                    <a:gd name="connsiteX6" fmla="*/ 0 w 3627897"/>
                    <a:gd name="connsiteY6" fmla="*/ 660564 h 1313039"/>
                    <a:gd name="connsiteX0" fmla="*/ 0 w 4311682"/>
                    <a:gd name="connsiteY0" fmla="*/ 660564 h 1313039"/>
                    <a:gd name="connsiteX1" fmla="*/ 1510393 w 4311682"/>
                    <a:gd name="connsiteY1" fmla="*/ 8089 h 1313039"/>
                    <a:gd name="connsiteX2" fmla="*/ 2808515 w 4311682"/>
                    <a:gd name="connsiteY2" fmla="*/ 318719 h 1313039"/>
                    <a:gd name="connsiteX3" fmla="*/ 4310743 w 4311682"/>
                    <a:gd name="connsiteY3" fmla="*/ 384034 h 1313039"/>
                    <a:gd name="connsiteX4" fmla="*/ 3020786 w 4311682"/>
                    <a:gd name="connsiteY4" fmla="*/ 660564 h 1313039"/>
                    <a:gd name="connsiteX5" fmla="*/ 1510393 w 4311682"/>
                    <a:gd name="connsiteY5" fmla="*/ 1313039 h 1313039"/>
                    <a:gd name="connsiteX6" fmla="*/ 0 w 4311682"/>
                    <a:gd name="connsiteY6" fmla="*/ 660564 h 131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1682" h="1313039">
                      <a:moveTo>
                        <a:pt x="0" y="660564"/>
                      </a:moveTo>
                      <a:cubicBezTo>
                        <a:pt x="0" y="300212"/>
                        <a:pt x="676226" y="8089"/>
                        <a:pt x="1510393" y="8089"/>
                      </a:cubicBezTo>
                      <a:cubicBezTo>
                        <a:pt x="1978479" y="-48885"/>
                        <a:pt x="2556783" y="209973"/>
                        <a:pt x="2808515" y="318719"/>
                      </a:cubicBezTo>
                      <a:cubicBezTo>
                        <a:pt x="3160940" y="389541"/>
                        <a:pt x="4275365" y="327060"/>
                        <a:pt x="4310743" y="384034"/>
                      </a:cubicBezTo>
                      <a:cubicBezTo>
                        <a:pt x="4346121" y="441008"/>
                        <a:pt x="3373211" y="513894"/>
                        <a:pt x="3020786" y="660564"/>
                      </a:cubicBezTo>
                      <a:cubicBezTo>
                        <a:pt x="2668361" y="807234"/>
                        <a:pt x="2344560" y="1313039"/>
                        <a:pt x="1510393" y="1313039"/>
                      </a:cubicBezTo>
                      <a:cubicBezTo>
                        <a:pt x="676226" y="1313039"/>
                        <a:pt x="0" y="1020916"/>
                        <a:pt x="0" y="660564"/>
                      </a:cubicBezTo>
                      <a:close/>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a:stCxn id="25" idx="3"/>
                </p:cNvCxnSpPr>
                <p:nvPr/>
              </p:nvCxnSpPr>
              <p:spPr>
                <a:xfrm>
                  <a:off x="5910947" y="2498271"/>
                  <a:ext cx="370855" cy="0"/>
                </a:xfrm>
                <a:prstGeom prst="straightConnector1">
                  <a:avLst/>
                </a:prstGeom>
                <a:ln w="28575">
                  <a:solidFill>
                    <a:srgbClr val="0000CC"/>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81027" y="4034832"/>
                <a:ext cx="5450847" cy="3129210"/>
                <a:chOff x="681027" y="4034832"/>
                <a:chExt cx="5450847" cy="3129210"/>
              </a:xfrm>
            </p:grpSpPr>
            <p:sp>
              <p:nvSpPr>
                <p:cNvPr id="26" name="Oval 24"/>
                <p:cNvSpPr/>
                <p:nvPr/>
              </p:nvSpPr>
              <p:spPr>
                <a:xfrm rot="2496856">
                  <a:off x="681027" y="4034832"/>
                  <a:ext cx="4696194" cy="3129210"/>
                </a:xfrm>
                <a:custGeom>
                  <a:avLst/>
                  <a:gdLst>
                    <a:gd name="connsiteX0" fmla="*/ 0 w 3020786"/>
                    <a:gd name="connsiteY0" fmla="*/ 652475 h 1304950"/>
                    <a:gd name="connsiteX1" fmla="*/ 1510393 w 3020786"/>
                    <a:gd name="connsiteY1" fmla="*/ 0 h 1304950"/>
                    <a:gd name="connsiteX2" fmla="*/ 3020786 w 3020786"/>
                    <a:gd name="connsiteY2" fmla="*/ 652475 h 1304950"/>
                    <a:gd name="connsiteX3" fmla="*/ 1510393 w 3020786"/>
                    <a:gd name="connsiteY3" fmla="*/ 1304950 h 1304950"/>
                    <a:gd name="connsiteX4" fmla="*/ 0 w 3020786"/>
                    <a:gd name="connsiteY4" fmla="*/ 652475 h 1304950"/>
                    <a:gd name="connsiteX0" fmla="*/ 0 w 3118132"/>
                    <a:gd name="connsiteY0" fmla="*/ 660564 h 1313039"/>
                    <a:gd name="connsiteX1" fmla="*/ 1510393 w 3118132"/>
                    <a:gd name="connsiteY1" fmla="*/ 8089 h 1313039"/>
                    <a:gd name="connsiteX2" fmla="*/ 2808515 w 3118132"/>
                    <a:gd name="connsiteY2" fmla="*/ 318719 h 1313039"/>
                    <a:gd name="connsiteX3" fmla="*/ 3020786 w 3118132"/>
                    <a:gd name="connsiteY3" fmla="*/ 660564 h 1313039"/>
                    <a:gd name="connsiteX4" fmla="*/ 1510393 w 3118132"/>
                    <a:gd name="connsiteY4" fmla="*/ 1313039 h 1313039"/>
                    <a:gd name="connsiteX5" fmla="*/ 0 w 3118132"/>
                    <a:gd name="connsiteY5" fmla="*/ 660564 h 1313039"/>
                    <a:gd name="connsiteX0" fmla="*/ 0 w 3668469"/>
                    <a:gd name="connsiteY0" fmla="*/ 660564 h 1313039"/>
                    <a:gd name="connsiteX1" fmla="*/ 1510393 w 3668469"/>
                    <a:gd name="connsiteY1" fmla="*/ 8089 h 1313039"/>
                    <a:gd name="connsiteX2" fmla="*/ 2808515 w 3668469"/>
                    <a:gd name="connsiteY2" fmla="*/ 318719 h 1313039"/>
                    <a:gd name="connsiteX3" fmla="*/ 3020786 w 3668469"/>
                    <a:gd name="connsiteY3" fmla="*/ 660564 h 1313039"/>
                    <a:gd name="connsiteX4" fmla="*/ 1510393 w 3668469"/>
                    <a:gd name="connsiteY4" fmla="*/ 1313039 h 1313039"/>
                    <a:gd name="connsiteX5" fmla="*/ 0 w 3668469"/>
                    <a:gd name="connsiteY5" fmla="*/ 660564 h 1313039"/>
                    <a:gd name="connsiteX0" fmla="*/ 0 w 3627897"/>
                    <a:gd name="connsiteY0" fmla="*/ 660564 h 1313039"/>
                    <a:gd name="connsiteX1" fmla="*/ 1510393 w 3627897"/>
                    <a:gd name="connsiteY1" fmla="*/ 8089 h 1313039"/>
                    <a:gd name="connsiteX2" fmla="*/ 2808515 w 3627897"/>
                    <a:gd name="connsiteY2" fmla="*/ 318719 h 1313039"/>
                    <a:gd name="connsiteX3" fmla="*/ 3624943 w 3627897"/>
                    <a:gd name="connsiteY3" fmla="*/ 433020 h 1313039"/>
                    <a:gd name="connsiteX4" fmla="*/ 3020786 w 3627897"/>
                    <a:gd name="connsiteY4" fmla="*/ 660564 h 1313039"/>
                    <a:gd name="connsiteX5" fmla="*/ 1510393 w 3627897"/>
                    <a:gd name="connsiteY5" fmla="*/ 1313039 h 1313039"/>
                    <a:gd name="connsiteX6" fmla="*/ 0 w 3627897"/>
                    <a:gd name="connsiteY6" fmla="*/ 660564 h 1313039"/>
                    <a:gd name="connsiteX0" fmla="*/ 0 w 4311682"/>
                    <a:gd name="connsiteY0" fmla="*/ 660564 h 1313039"/>
                    <a:gd name="connsiteX1" fmla="*/ 1510393 w 4311682"/>
                    <a:gd name="connsiteY1" fmla="*/ 8089 h 1313039"/>
                    <a:gd name="connsiteX2" fmla="*/ 2808515 w 4311682"/>
                    <a:gd name="connsiteY2" fmla="*/ 318719 h 1313039"/>
                    <a:gd name="connsiteX3" fmla="*/ 4310743 w 4311682"/>
                    <a:gd name="connsiteY3" fmla="*/ 384034 h 1313039"/>
                    <a:gd name="connsiteX4" fmla="*/ 3020786 w 4311682"/>
                    <a:gd name="connsiteY4" fmla="*/ 660564 h 1313039"/>
                    <a:gd name="connsiteX5" fmla="*/ 1510393 w 4311682"/>
                    <a:gd name="connsiteY5" fmla="*/ 1313039 h 1313039"/>
                    <a:gd name="connsiteX6" fmla="*/ 0 w 4311682"/>
                    <a:gd name="connsiteY6" fmla="*/ 660564 h 1313039"/>
                    <a:gd name="connsiteX0" fmla="*/ 0 w 4695912"/>
                    <a:gd name="connsiteY0" fmla="*/ 2475558 h 3128033"/>
                    <a:gd name="connsiteX1" fmla="*/ 1510393 w 4695912"/>
                    <a:gd name="connsiteY1" fmla="*/ 1823083 h 3128033"/>
                    <a:gd name="connsiteX2" fmla="*/ 2808515 w 4695912"/>
                    <a:gd name="connsiteY2" fmla="*/ 2133713 h 3128033"/>
                    <a:gd name="connsiteX3" fmla="*/ 4695234 w 4695912"/>
                    <a:gd name="connsiteY3" fmla="*/ 1059 h 3128033"/>
                    <a:gd name="connsiteX4" fmla="*/ 3020786 w 4695912"/>
                    <a:gd name="connsiteY4" fmla="*/ 2475558 h 3128033"/>
                    <a:gd name="connsiteX5" fmla="*/ 1510393 w 4695912"/>
                    <a:gd name="connsiteY5" fmla="*/ 3128033 h 3128033"/>
                    <a:gd name="connsiteX6" fmla="*/ 0 w 4695912"/>
                    <a:gd name="connsiteY6" fmla="*/ 2475558 h 3128033"/>
                    <a:gd name="connsiteX0" fmla="*/ 0 w 4695924"/>
                    <a:gd name="connsiteY0" fmla="*/ 2475558 h 3128033"/>
                    <a:gd name="connsiteX1" fmla="*/ 1510393 w 4695924"/>
                    <a:gd name="connsiteY1" fmla="*/ 1823083 h 3128033"/>
                    <a:gd name="connsiteX2" fmla="*/ 2808515 w 4695924"/>
                    <a:gd name="connsiteY2" fmla="*/ 2133713 h 3128033"/>
                    <a:gd name="connsiteX3" fmla="*/ 4695234 w 4695924"/>
                    <a:gd name="connsiteY3" fmla="*/ 1059 h 3128033"/>
                    <a:gd name="connsiteX4" fmla="*/ 3043839 w 4695924"/>
                    <a:gd name="connsiteY4" fmla="*/ 2476922 h 3128033"/>
                    <a:gd name="connsiteX5" fmla="*/ 1510393 w 4695924"/>
                    <a:gd name="connsiteY5" fmla="*/ 3128033 h 3128033"/>
                    <a:gd name="connsiteX6" fmla="*/ 0 w 4695924"/>
                    <a:gd name="connsiteY6" fmla="*/ 2475558 h 3128033"/>
                    <a:gd name="connsiteX0" fmla="*/ 0 w 4695911"/>
                    <a:gd name="connsiteY0" fmla="*/ 2475558 h 3129053"/>
                    <a:gd name="connsiteX1" fmla="*/ 1510393 w 4695911"/>
                    <a:gd name="connsiteY1" fmla="*/ 1823083 h 3129053"/>
                    <a:gd name="connsiteX2" fmla="*/ 2808515 w 4695911"/>
                    <a:gd name="connsiteY2" fmla="*/ 2133713 h 3129053"/>
                    <a:gd name="connsiteX3" fmla="*/ 4695234 w 4695911"/>
                    <a:gd name="connsiteY3" fmla="*/ 1059 h 3129053"/>
                    <a:gd name="connsiteX4" fmla="*/ 3016762 w 4695911"/>
                    <a:gd name="connsiteY4" fmla="*/ 2348091 h 3129053"/>
                    <a:gd name="connsiteX5" fmla="*/ 1510393 w 4695911"/>
                    <a:gd name="connsiteY5" fmla="*/ 3128033 h 3129053"/>
                    <a:gd name="connsiteX6" fmla="*/ 0 w 4695911"/>
                    <a:gd name="connsiteY6" fmla="*/ 2475558 h 3129053"/>
                    <a:gd name="connsiteX0" fmla="*/ 0 w 4695896"/>
                    <a:gd name="connsiteY0" fmla="*/ 2475558 h 3129053"/>
                    <a:gd name="connsiteX1" fmla="*/ 1510393 w 4695896"/>
                    <a:gd name="connsiteY1" fmla="*/ 1823083 h 3129053"/>
                    <a:gd name="connsiteX2" fmla="*/ 2808515 w 4695896"/>
                    <a:gd name="connsiteY2" fmla="*/ 2133713 h 3129053"/>
                    <a:gd name="connsiteX3" fmla="*/ 4695234 w 4695896"/>
                    <a:gd name="connsiteY3" fmla="*/ 1059 h 3129053"/>
                    <a:gd name="connsiteX4" fmla="*/ 3016762 w 4695896"/>
                    <a:gd name="connsiteY4" fmla="*/ 2348091 h 3129053"/>
                    <a:gd name="connsiteX5" fmla="*/ 1510393 w 4695896"/>
                    <a:gd name="connsiteY5" fmla="*/ 3128033 h 3129053"/>
                    <a:gd name="connsiteX6" fmla="*/ 0 w 4695896"/>
                    <a:gd name="connsiteY6" fmla="*/ 2475558 h 3129053"/>
                    <a:gd name="connsiteX0" fmla="*/ 0 w 4695896"/>
                    <a:gd name="connsiteY0" fmla="*/ 2475558 h 3129053"/>
                    <a:gd name="connsiteX1" fmla="*/ 1510393 w 4695896"/>
                    <a:gd name="connsiteY1" fmla="*/ 1823083 h 3129053"/>
                    <a:gd name="connsiteX2" fmla="*/ 2808515 w 4695896"/>
                    <a:gd name="connsiteY2" fmla="*/ 2133713 h 3129053"/>
                    <a:gd name="connsiteX3" fmla="*/ 4695234 w 4695896"/>
                    <a:gd name="connsiteY3" fmla="*/ 1059 h 3129053"/>
                    <a:gd name="connsiteX4" fmla="*/ 3016762 w 4695896"/>
                    <a:gd name="connsiteY4" fmla="*/ 2348091 h 3129053"/>
                    <a:gd name="connsiteX5" fmla="*/ 1510393 w 4695896"/>
                    <a:gd name="connsiteY5" fmla="*/ 3128033 h 3129053"/>
                    <a:gd name="connsiteX6" fmla="*/ 0 w 4695896"/>
                    <a:gd name="connsiteY6" fmla="*/ 2475558 h 3129053"/>
                    <a:gd name="connsiteX0" fmla="*/ 60 w 4695956"/>
                    <a:gd name="connsiteY0" fmla="*/ 2475558 h 3128817"/>
                    <a:gd name="connsiteX1" fmla="*/ 1467144 w 4695956"/>
                    <a:gd name="connsiteY1" fmla="*/ 1577630 h 3128817"/>
                    <a:gd name="connsiteX2" fmla="*/ 2808575 w 4695956"/>
                    <a:gd name="connsiteY2" fmla="*/ 2133713 h 3128817"/>
                    <a:gd name="connsiteX3" fmla="*/ 4695294 w 4695956"/>
                    <a:gd name="connsiteY3" fmla="*/ 1059 h 3128817"/>
                    <a:gd name="connsiteX4" fmla="*/ 3016822 w 4695956"/>
                    <a:gd name="connsiteY4" fmla="*/ 2348091 h 3128817"/>
                    <a:gd name="connsiteX5" fmla="*/ 1510453 w 4695956"/>
                    <a:gd name="connsiteY5" fmla="*/ 3128033 h 3128817"/>
                    <a:gd name="connsiteX6" fmla="*/ 60 w 4695956"/>
                    <a:gd name="connsiteY6" fmla="*/ 2475558 h 3128817"/>
                    <a:gd name="connsiteX0" fmla="*/ 39 w 4695935"/>
                    <a:gd name="connsiteY0" fmla="*/ 2475558 h 3128817"/>
                    <a:gd name="connsiteX1" fmla="*/ 1467123 w 4695935"/>
                    <a:gd name="connsiteY1" fmla="*/ 1577630 h 3128817"/>
                    <a:gd name="connsiteX2" fmla="*/ 2808554 w 4695935"/>
                    <a:gd name="connsiteY2" fmla="*/ 2133713 h 3128817"/>
                    <a:gd name="connsiteX3" fmla="*/ 4695273 w 4695935"/>
                    <a:gd name="connsiteY3" fmla="*/ 1059 h 3128817"/>
                    <a:gd name="connsiteX4" fmla="*/ 3016801 w 4695935"/>
                    <a:gd name="connsiteY4" fmla="*/ 2348091 h 3128817"/>
                    <a:gd name="connsiteX5" fmla="*/ 1510432 w 4695935"/>
                    <a:gd name="connsiteY5" fmla="*/ 3128033 h 3128817"/>
                    <a:gd name="connsiteX6" fmla="*/ 39 w 4695935"/>
                    <a:gd name="connsiteY6" fmla="*/ 2475558 h 3128817"/>
                    <a:gd name="connsiteX0" fmla="*/ 959 w 4696855"/>
                    <a:gd name="connsiteY0" fmla="*/ 2475558 h 3128826"/>
                    <a:gd name="connsiteX1" fmla="*/ 1308044 w 4696855"/>
                    <a:gd name="connsiteY1" fmla="*/ 1545032 h 3128826"/>
                    <a:gd name="connsiteX2" fmla="*/ 2809474 w 4696855"/>
                    <a:gd name="connsiteY2" fmla="*/ 2133713 h 3128826"/>
                    <a:gd name="connsiteX3" fmla="*/ 4696193 w 4696855"/>
                    <a:gd name="connsiteY3" fmla="*/ 1059 h 3128826"/>
                    <a:gd name="connsiteX4" fmla="*/ 3017721 w 4696855"/>
                    <a:gd name="connsiteY4" fmla="*/ 2348091 h 3128826"/>
                    <a:gd name="connsiteX5" fmla="*/ 1511352 w 4696855"/>
                    <a:gd name="connsiteY5" fmla="*/ 3128033 h 3128826"/>
                    <a:gd name="connsiteX6" fmla="*/ 959 w 4696855"/>
                    <a:gd name="connsiteY6" fmla="*/ 2475558 h 3128826"/>
                    <a:gd name="connsiteX0" fmla="*/ 388 w 4696284"/>
                    <a:gd name="connsiteY0" fmla="*/ 2475558 h 3128832"/>
                    <a:gd name="connsiteX1" fmla="*/ 1377992 w 4696284"/>
                    <a:gd name="connsiteY1" fmla="*/ 1526072 h 3128832"/>
                    <a:gd name="connsiteX2" fmla="*/ 2808903 w 4696284"/>
                    <a:gd name="connsiteY2" fmla="*/ 2133713 h 3128832"/>
                    <a:gd name="connsiteX3" fmla="*/ 4695622 w 4696284"/>
                    <a:gd name="connsiteY3" fmla="*/ 1059 h 3128832"/>
                    <a:gd name="connsiteX4" fmla="*/ 3017150 w 4696284"/>
                    <a:gd name="connsiteY4" fmla="*/ 2348091 h 3128832"/>
                    <a:gd name="connsiteX5" fmla="*/ 1510781 w 4696284"/>
                    <a:gd name="connsiteY5" fmla="*/ 3128033 h 3128832"/>
                    <a:gd name="connsiteX6" fmla="*/ 388 w 4696284"/>
                    <a:gd name="connsiteY6" fmla="*/ 2475558 h 3128832"/>
                    <a:gd name="connsiteX0" fmla="*/ 381 w 4696277"/>
                    <a:gd name="connsiteY0" fmla="*/ 2475558 h 3128832"/>
                    <a:gd name="connsiteX1" fmla="*/ 1377985 w 4696277"/>
                    <a:gd name="connsiteY1" fmla="*/ 1526072 h 3128832"/>
                    <a:gd name="connsiteX2" fmla="*/ 2808896 w 4696277"/>
                    <a:gd name="connsiteY2" fmla="*/ 2133713 h 3128832"/>
                    <a:gd name="connsiteX3" fmla="*/ 4695615 w 4696277"/>
                    <a:gd name="connsiteY3" fmla="*/ 1059 h 3128832"/>
                    <a:gd name="connsiteX4" fmla="*/ 3017143 w 4696277"/>
                    <a:gd name="connsiteY4" fmla="*/ 2348091 h 3128832"/>
                    <a:gd name="connsiteX5" fmla="*/ 1510774 w 4696277"/>
                    <a:gd name="connsiteY5" fmla="*/ 3128033 h 3128832"/>
                    <a:gd name="connsiteX6" fmla="*/ 381 w 4696277"/>
                    <a:gd name="connsiteY6" fmla="*/ 2475558 h 3128832"/>
                    <a:gd name="connsiteX0" fmla="*/ 36047 w 4731943"/>
                    <a:gd name="connsiteY0" fmla="*/ 2475558 h 3128832"/>
                    <a:gd name="connsiteX1" fmla="*/ 549113 w 4731943"/>
                    <a:gd name="connsiteY1" fmla="*/ 1798280 h 3128832"/>
                    <a:gd name="connsiteX2" fmla="*/ 1413651 w 4731943"/>
                    <a:gd name="connsiteY2" fmla="*/ 1526072 h 3128832"/>
                    <a:gd name="connsiteX3" fmla="*/ 2844562 w 4731943"/>
                    <a:gd name="connsiteY3" fmla="*/ 2133713 h 3128832"/>
                    <a:gd name="connsiteX4" fmla="*/ 4731281 w 4731943"/>
                    <a:gd name="connsiteY4" fmla="*/ 1059 h 3128832"/>
                    <a:gd name="connsiteX5" fmla="*/ 3052809 w 4731943"/>
                    <a:gd name="connsiteY5" fmla="*/ 2348091 h 3128832"/>
                    <a:gd name="connsiteX6" fmla="*/ 1546440 w 4731943"/>
                    <a:gd name="connsiteY6" fmla="*/ 3128033 h 3128832"/>
                    <a:gd name="connsiteX7" fmla="*/ 36047 w 4731943"/>
                    <a:gd name="connsiteY7" fmla="*/ 2475558 h 3128832"/>
                    <a:gd name="connsiteX0" fmla="*/ 27955 w 4723851"/>
                    <a:gd name="connsiteY0" fmla="*/ 2475558 h 3128746"/>
                    <a:gd name="connsiteX1" fmla="*/ 619657 w 4723851"/>
                    <a:gd name="connsiteY1" fmla="*/ 1837631 h 3128746"/>
                    <a:gd name="connsiteX2" fmla="*/ 1405559 w 4723851"/>
                    <a:gd name="connsiteY2" fmla="*/ 1526072 h 3128746"/>
                    <a:gd name="connsiteX3" fmla="*/ 2836470 w 4723851"/>
                    <a:gd name="connsiteY3" fmla="*/ 2133713 h 3128746"/>
                    <a:gd name="connsiteX4" fmla="*/ 4723189 w 4723851"/>
                    <a:gd name="connsiteY4" fmla="*/ 1059 h 3128746"/>
                    <a:gd name="connsiteX5" fmla="*/ 3044717 w 4723851"/>
                    <a:gd name="connsiteY5" fmla="*/ 2348091 h 3128746"/>
                    <a:gd name="connsiteX6" fmla="*/ 1538348 w 4723851"/>
                    <a:gd name="connsiteY6" fmla="*/ 3128033 h 3128746"/>
                    <a:gd name="connsiteX7" fmla="*/ 27955 w 4723851"/>
                    <a:gd name="connsiteY7" fmla="*/ 2475558 h 3128746"/>
                    <a:gd name="connsiteX0" fmla="*/ 7140 w 4703036"/>
                    <a:gd name="connsiteY0" fmla="*/ 2475558 h 3128880"/>
                    <a:gd name="connsiteX1" fmla="*/ 598842 w 4703036"/>
                    <a:gd name="connsiteY1" fmla="*/ 1837631 h 3128880"/>
                    <a:gd name="connsiteX2" fmla="*/ 1384744 w 4703036"/>
                    <a:gd name="connsiteY2" fmla="*/ 1526072 h 3128880"/>
                    <a:gd name="connsiteX3" fmla="*/ 2815655 w 4703036"/>
                    <a:gd name="connsiteY3" fmla="*/ 2133713 h 3128880"/>
                    <a:gd name="connsiteX4" fmla="*/ 4702374 w 4703036"/>
                    <a:gd name="connsiteY4" fmla="*/ 1059 h 3128880"/>
                    <a:gd name="connsiteX5" fmla="*/ 3023902 w 4703036"/>
                    <a:gd name="connsiteY5" fmla="*/ 2348091 h 3128880"/>
                    <a:gd name="connsiteX6" fmla="*/ 1517533 w 4703036"/>
                    <a:gd name="connsiteY6" fmla="*/ 3128033 h 3128880"/>
                    <a:gd name="connsiteX7" fmla="*/ 7140 w 4703036"/>
                    <a:gd name="connsiteY7" fmla="*/ 2475558 h 3128880"/>
                    <a:gd name="connsiteX0" fmla="*/ 7140 w 4703036"/>
                    <a:gd name="connsiteY0" fmla="*/ 2475558 h 3128880"/>
                    <a:gd name="connsiteX1" fmla="*/ 598842 w 4703036"/>
                    <a:gd name="connsiteY1" fmla="*/ 1837631 h 3128880"/>
                    <a:gd name="connsiteX2" fmla="*/ 1384744 w 4703036"/>
                    <a:gd name="connsiteY2" fmla="*/ 1526072 h 3128880"/>
                    <a:gd name="connsiteX3" fmla="*/ 2815655 w 4703036"/>
                    <a:gd name="connsiteY3" fmla="*/ 2133713 h 3128880"/>
                    <a:gd name="connsiteX4" fmla="*/ 4702374 w 4703036"/>
                    <a:gd name="connsiteY4" fmla="*/ 1059 h 3128880"/>
                    <a:gd name="connsiteX5" fmla="*/ 3023902 w 4703036"/>
                    <a:gd name="connsiteY5" fmla="*/ 2348091 h 3128880"/>
                    <a:gd name="connsiteX6" fmla="*/ 1517533 w 4703036"/>
                    <a:gd name="connsiteY6" fmla="*/ 3128033 h 3128880"/>
                    <a:gd name="connsiteX7" fmla="*/ 7140 w 4703036"/>
                    <a:gd name="connsiteY7" fmla="*/ 2475558 h 3128880"/>
                    <a:gd name="connsiteX0" fmla="*/ 301 w 4696197"/>
                    <a:gd name="connsiteY0" fmla="*/ 2475558 h 3128748"/>
                    <a:gd name="connsiteX1" fmla="*/ 592003 w 4696197"/>
                    <a:gd name="connsiteY1" fmla="*/ 1837631 h 3128748"/>
                    <a:gd name="connsiteX2" fmla="*/ 1377905 w 4696197"/>
                    <a:gd name="connsiteY2" fmla="*/ 1526072 h 3128748"/>
                    <a:gd name="connsiteX3" fmla="*/ 2808816 w 4696197"/>
                    <a:gd name="connsiteY3" fmla="*/ 2133713 h 3128748"/>
                    <a:gd name="connsiteX4" fmla="*/ 4695535 w 4696197"/>
                    <a:gd name="connsiteY4" fmla="*/ 1059 h 3128748"/>
                    <a:gd name="connsiteX5" fmla="*/ 3017063 w 4696197"/>
                    <a:gd name="connsiteY5" fmla="*/ 2348091 h 3128748"/>
                    <a:gd name="connsiteX6" fmla="*/ 1510694 w 4696197"/>
                    <a:gd name="connsiteY6" fmla="*/ 3128033 h 3128748"/>
                    <a:gd name="connsiteX7" fmla="*/ 301 w 4696197"/>
                    <a:gd name="connsiteY7" fmla="*/ 2475558 h 3128748"/>
                    <a:gd name="connsiteX0" fmla="*/ 299 w 4696170"/>
                    <a:gd name="connsiteY0" fmla="*/ 2475558 h 3129210"/>
                    <a:gd name="connsiteX1" fmla="*/ 592001 w 4696170"/>
                    <a:gd name="connsiteY1" fmla="*/ 1837631 h 3129210"/>
                    <a:gd name="connsiteX2" fmla="*/ 1377903 w 4696170"/>
                    <a:gd name="connsiteY2" fmla="*/ 1526072 h 3129210"/>
                    <a:gd name="connsiteX3" fmla="*/ 2808814 w 4696170"/>
                    <a:gd name="connsiteY3" fmla="*/ 2133713 h 3129210"/>
                    <a:gd name="connsiteX4" fmla="*/ 4695533 w 4696170"/>
                    <a:gd name="connsiteY4" fmla="*/ 1059 h 3129210"/>
                    <a:gd name="connsiteX5" fmla="*/ 2961478 w 4696170"/>
                    <a:gd name="connsiteY5" fmla="*/ 2310105 h 3129210"/>
                    <a:gd name="connsiteX6" fmla="*/ 1510692 w 4696170"/>
                    <a:gd name="connsiteY6" fmla="*/ 3128033 h 3129210"/>
                    <a:gd name="connsiteX7" fmla="*/ 299 w 4696170"/>
                    <a:gd name="connsiteY7" fmla="*/ 2475558 h 3129210"/>
                    <a:gd name="connsiteX0" fmla="*/ 299 w 4696194"/>
                    <a:gd name="connsiteY0" fmla="*/ 2475558 h 3129210"/>
                    <a:gd name="connsiteX1" fmla="*/ 592001 w 4696194"/>
                    <a:gd name="connsiteY1" fmla="*/ 1837631 h 3129210"/>
                    <a:gd name="connsiteX2" fmla="*/ 1377903 w 4696194"/>
                    <a:gd name="connsiteY2" fmla="*/ 1526072 h 3129210"/>
                    <a:gd name="connsiteX3" fmla="*/ 2808814 w 4696194"/>
                    <a:gd name="connsiteY3" fmla="*/ 2133713 h 3129210"/>
                    <a:gd name="connsiteX4" fmla="*/ 4695533 w 4696194"/>
                    <a:gd name="connsiteY4" fmla="*/ 1059 h 3129210"/>
                    <a:gd name="connsiteX5" fmla="*/ 2961478 w 4696194"/>
                    <a:gd name="connsiteY5" fmla="*/ 2310105 h 3129210"/>
                    <a:gd name="connsiteX6" fmla="*/ 1510692 w 4696194"/>
                    <a:gd name="connsiteY6" fmla="*/ 3128033 h 3129210"/>
                    <a:gd name="connsiteX7" fmla="*/ 299 w 4696194"/>
                    <a:gd name="connsiteY7" fmla="*/ 2475558 h 3129210"/>
                    <a:gd name="connsiteX0" fmla="*/ 299 w 4696194"/>
                    <a:gd name="connsiteY0" fmla="*/ 2475558 h 3129210"/>
                    <a:gd name="connsiteX1" fmla="*/ 592001 w 4696194"/>
                    <a:gd name="connsiteY1" fmla="*/ 1837631 h 3129210"/>
                    <a:gd name="connsiteX2" fmla="*/ 1377903 w 4696194"/>
                    <a:gd name="connsiteY2" fmla="*/ 1526072 h 3129210"/>
                    <a:gd name="connsiteX3" fmla="*/ 2808814 w 4696194"/>
                    <a:gd name="connsiteY3" fmla="*/ 2133713 h 3129210"/>
                    <a:gd name="connsiteX4" fmla="*/ 4695533 w 4696194"/>
                    <a:gd name="connsiteY4" fmla="*/ 1059 h 3129210"/>
                    <a:gd name="connsiteX5" fmla="*/ 2961478 w 4696194"/>
                    <a:gd name="connsiteY5" fmla="*/ 2310105 h 3129210"/>
                    <a:gd name="connsiteX6" fmla="*/ 1510692 w 4696194"/>
                    <a:gd name="connsiteY6" fmla="*/ 3128033 h 3129210"/>
                    <a:gd name="connsiteX7" fmla="*/ 299 w 4696194"/>
                    <a:gd name="connsiteY7" fmla="*/ 2475558 h 3129210"/>
                    <a:gd name="connsiteX0" fmla="*/ 299 w 4696194"/>
                    <a:gd name="connsiteY0" fmla="*/ 2475558 h 3129210"/>
                    <a:gd name="connsiteX1" fmla="*/ 592001 w 4696194"/>
                    <a:gd name="connsiteY1" fmla="*/ 1837631 h 3129210"/>
                    <a:gd name="connsiteX2" fmla="*/ 1377903 w 4696194"/>
                    <a:gd name="connsiteY2" fmla="*/ 1526072 h 3129210"/>
                    <a:gd name="connsiteX3" fmla="*/ 2808814 w 4696194"/>
                    <a:gd name="connsiteY3" fmla="*/ 2133713 h 3129210"/>
                    <a:gd name="connsiteX4" fmla="*/ 4695533 w 4696194"/>
                    <a:gd name="connsiteY4" fmla="*/ 1059 h 3129210"/>
                    <a:gd name="connsiteX5" fmla="*/ 2961478 w 4696194"/>
                    <a:gd name="connsiteY5" fmla="*/ 2310105 h 3129210"/>
                    <a:gd name="connsiteX6" fmla="*/ 1510692 w 4696194"/>
                    <a:gd name="connsiteY6" fmla="*/ 3128033 h 3129210"/>
                    <a:gd name="connsiteX7" fmla="*/ 299 w 4696194"/>
                    <a:gd name="connsiteY7" fmla="*/ 2475558 h 312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6194" h="3129210">
                      <a:moveTo>
                        <a:pt x="299" y="2475558"/>
                      </a:moveTo>
                      <a:cubicBezTo>
                        <a:pt x="20753" y="2259194"/>
                        <a:pt x="362400" y="1995879"/>
                        <a:pt x="592001" y="1837631"/>
                      </a:cubicBezTo>
                      <a:cubicBezTo>
                        <a:pt x="786343" y="1688863"/>
                        <a:pt x="1008434" y="1476725"/>
                        <a:pt x="1377903" y="1526072"/>
                      </a:cubicBezTo>
                      <a:cubicBezTo>
                        <a:pt x="1747372" y="1575419"/>
                        <a:pt x="2557082" y="2024967"/>
                        <a:pt x="2808814" y="2133713"/>
                      </a:cubicBezTo>
                      <a:cubicBezTo>
                        <a:pt x="3161239" y="2204535"/>
                        <a:pt x="4660155" y="-55915"/>
                        <a:pt x="4695533" y="1059"/>
                      </a:cubicBezTo>
                      <a:cubicBezTo>
                        <a:pt x="4730911" y="58033"/>
                        <a:pt x="3337021" y="1968177"/>
                        <a:pt x="2961478" y="2310105"/>
                      </a:cubicBezTo>
                      <a:cubicBezTo>
                        <a:pt x="2553405" y="2615409"/>
                        <a:pt x="2004222" y="3100458"/>
                        <a:pt x="1510692" y="3128033"/>
                      </a:cubicBezTo>
                      <a:cubicBezTo>
                        <a:pt x="1017162" y="3155608"/>
                        <a:pt x="-20155" y="2691922"/>
                        <a:pt x="299" y="2475558"/>
                      </a:cubicBezTo>
                      <a:close/>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5823712" y="5921934"/>
                  <a:ext cx="308162" cy="52033"/>
                </a:xfrm>
                <a:prstGeom prst="straightConnector1">
                  <a:avLst/>
                </a:prstGeom>
                <a:ln w="28575">
                  <a:solidFill>
                    <a:srgbClr val="0000CC"/>
                  </a:solidFill>
                  <a:tailEnd type="triangle" w="lg" len="lg"/>
                </a:ln>
              </p:spPr>
              <p:style>
                <a:lnRef idx="1">
                  <a:schemeClr val="accent1"/>
                </a:lnRef>
                <a:fillRef idx="0">
                  <a:schemeClr val="accent1"/>
                </a:fillRef>
                <a:effectRef idx="0">
                  <a:schemeClr val="accent1"/>
                </a:effectRef>
                <a:fontRef idx="minor">
                  <a:schemeClr val="tx1"/>
                </a:fontRef>
              </p:style>
            </p:cxnSp>
          </p:grpSp>
        </p:grpSp>
      </p:grpSp>
      <p:sp>
        <p:nvSpPr>
          <p:cNvPr id="16" name="5-Point Star 15"/>
          <p:cNvSpPr/>
          <p:nvPr/>
        </p:nvSpPr>
        <p:spPr>
          <a:xfrm>
            <a:off x="7150489" y="4879277"/>
            <a:ext cx="487965" cy="460407"/>
          </a:xfrm>
          <a:prstGeom prst="star5">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31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path" presetSubtype="0" repeatCount="indefinite" accel="48000" decel="5000" fill="hold" grpId="0" nodeType="withEffect">
                                  <p:stCondLst>
                                    <p:cond delay="0"/>
                                  </p:stCondLst>
                                  <p:childTnLst>
                                    <p:animMotion origin="layout" path="M 3.05556E-6 -4.44444E-6 L 0.08159 0.00186 " pathEditMode="relative" rAng="0" ptsTypes="AA">
                                      <p:cBhvr>
                                        <p:cTn id="9" dur="2000" fill="hold"/>
                                        <p:tgtEl>
                                          <p:spTgt spid="10"/>
                                        </p:tgtEl>
                                        <p:attrNameLst>
                                          <p:attrName>ppt_x</p:attrName>
                                          <p:attrName>ppt_y</p:attrName>
                                        </p:attrNameLst>
                                      </p:cBhvr>
                                      <p:rCtr x="4080" y="93"/>
                                    </p:animMotion>
                                  </p:childTnLst>
                                </p:cTn>
                              </p:par>
                              <p:par>
                                <p:cTn id="10" presetID="42" presetClass="path" presetSubtype="0" repeatCount="indefinite" accel="48000" decel="5000" fill="hold" grpId="0" nodeType="withEffect">
                                  <p:stCondLst>
                                    <p:cond delay="0"/>
                                  </p:stCondLst>
                                  <p:childTnLst>
                                    <p:animMotion origin="layout" path="M -2.77778E-7 1.11111E-6 L -0.10139 0.00069 " pathEditMode="relative" rAng="0" ptsTypes="AA">
                                      <p:cBhvr>
                                        <p:cTn id="11" dur="2000" fill="hold"/>
                                        <p:tgtEl>
                                          <p:spTgt spid="11"/>
                                        </p:tgtEl>
                                        <p:attrNameLst>
                                          <p:attrName>ppt_x</p:attrName>
                                          <p:attrName>ppt_y</p:attrName>
                                        </p:attrNameLst>
                                      </p:cBhvr>
                                      <p:rCtr x="-5069" y="23"/>
                                    </p:animMotion>
                                  </p:childTnLst>
                                </p:cTn>
                              </p:par>
                              <p:par>
                                <p:cTn id="12" presetID="42" presetClass="path" presetSubtype="0" repeatCount="indefinite" decel="88000" fill="hold" grpId="0" nodeType="withEffect">
                                  <p:stCondLst>
                                    <p:cond delay="0"/>
                                  </p:stCondLst>
                                  <p:childTnLst>
                                    <p:animMotion origin="layout" path="M 0.00052 0.00046 L 0.09427 -0.00232 " pathEditMode="relative" rAng="0" ptsTypes="AA">
                                      <p:cBhvr>
                                        <p:cTn id="13" dur="2000" fill="hold"/>
                                        <p:tgtEl>
                                          <p:spTgt spid="12"/>
                                        </p:tgtEl>
                                        <p:attrNameLst>
                                          <p:attrName>ppt_x</p:attrName>
                                          <p:attrName>ppt_y</p:attrName>
                                        </p:attrNameLst>
                                      </p:cBhvr>
                                      <p:rCtr x="4688" y="-139"/>
                                    </p:animMotion>
                                  </p:childTnLst>
                                </p:cTn>
                              </p:par>
                              <p:par>
                                <p:cTn id="14" presetID="55" presetClass="entr" presetSubtype="0" repeatCount="indefinite" fill="hold" grpId="0" nodeType="withEffect">
                                  <p:stCondLst>
                                    <p:cond delay="20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2000" fill="hold"/>
                                        <p:tgtEl>
                                          <p:spTgt spid="15"/>
                                        </p:tgtEl>
                                        <p:attrNameLst>
                                          <p:attrName>ppt_w</p:attrName>
                                        </p:attrNameLst>
                                      </p:cBhvr>
                                      <p:tavLst>
                                        <p:tav tm="0">
                                          <p:val>
                                            <p:strVal val="#ppt_w*0.70"/>
                                          </p:val>
                                        </p:tav>
                                        <p:tav tm="100000">
                                          <p:val>
                                            <p:strVal val="#ppt_w"/>
                                          </p:val>
                                        </p:tav>
                                      </p:tavLst>
                                    </p:anim>
                                    <p:anim calcmode="lin" valueType="num">
                                      <p:cBhvr>
                                        <p:cTn id="17" dur="2000" fill="hold"/>
                                        <p:tgtEl>
                                          <p:spTgt spid="15"/>
                                        </p:tgtEl>
                                        <p:attrNameLst>
                                          <p:attrName>ppt_h</p:attrName>
                                        </p:attrNameLst>
                                      </p:cBhvr>
                                      <p:tavLst>
                                        <p:tav tm="0">
                                          <p:val>
                                            <p:strVal val="#ppt_h"/>
                                          </p:val>
                                        </p:tav>
                                        <p:tav tm="100000">
                                          <p:val>
                                            <p:strVal val="#ppt_h"/>
                                          </p:val>
                                        </p:tav>
                                      </p:tavLst>
                                    </p:anim>
                                    <p:animEffect transition="in" filter="fade">
                                      <p:cBhvr>
                                        <p:cTn id="18" dur="2000"/>
                                        <p:tgtEl>
                                          <p:spTgt spid="15"/>
                                        </p:tgtEl>
                                      </p:cBhvr>
                                    </p:animEffect>
                                  </p:childTnLst>
                                </p:cTn>
                              </p:par>
                              <p:par>
                                <p:cTn id="19" presetID="55" presetClass="entr" presetSubtype="0" repeatCount="indefinite" fill="hold" grpId="0" nodeType="withEffect">
                                  <p:stCondLst>
                                    <p:cond delay="2000"/>
                                  </p:stCondLst>
                                  <p:childTnLst>
                                    <p:set>
                                      <p:cBhvr>
                                        <p:cTn id="20" dur="1" fill="hold">
                                          <p:stCondLst>
                                            <p:cond delay="0"/>
                                          </p:stCondLst>
                                        </p:cTn>
                                        <p:tgtEl>
                                          <p:spTgt spid="16"/>
                                        </p:tgtEl>
                                        <p:attrNameLst>
                                          <p:attrName>style.visibility</p:attrName>
                                        </p:attrNameLst>
                                      </p:cBhvr>
                                      <p:to>
                                        <p:strVal val="visible"/>
                                      </p:to>
                                    </p:set>
                                    <p:anim calcmode="lin" valueType="num">
                                      <p:cBhvr>
                                        <p:cTn id="21" dur="2000" fill="hold"/>
                                        <p:tgtEl>
                                          <p:spTgt spid="16"/>
                                        </p:tgtEl>
                                        <p:attrNameLst>
                                          <p:attrName>ppt_w</p:attrName>
                                        </p:attrNameLst>
                                      </p:cBhvr>
                                      <p:tavLst>
                                        <p:tav tm="0">
                                          <p:val>
                                            <p:strVal val="#ppt_w*0.70"/>
                                          </p:val>
                                        </p:tav>
                                        <p:tav tm="100000">
                                          <p:val>
                                            <p:strVal val="#ppt_w"/>
                                          </p:val>
                                        </p:tav>
                                      </p:tavLst>
                                    </p:anim>
                                    <p:anim calcmode="lin" valueType="num">
                                      <p:cBhvr>
                                        <p:cTn id="22" dur="2000" fill="hold"/>
                                        <p:tgtEl>
                                          <p:spTgt spid="16"/>
                                        </p:tgtEl>
                                        <p:attrNameLst>
                                          <p:attrName>ppt_h</p:attrName>
                                        </p:attrNameLst>
                                      </p:cBhvr>
                                      <p:tavLst>
                                        <p:tav tm="0">
                                          <p:val>
                                            <p:strVal val="#ppt_h"/>
                                          </p:val>
                                        </p:tav>
                                        <p:tav tm="100000">
                                          <p:val>
                                            <p:strVal val="#ppt_h"/>
                                          </p:val>
                                        </p:tav>
                                      </p:tavLst>
                                    </p:anim>
                                    <p:animEffect transition="in" filter="fade">
                                      <p:cBhvr>
                                        <p:cTn id="23" dur="20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4" grpId="0"/>
      <p:bldP spid="17" grpId="0"/>
      <p:bldP spid="21" grpId="0"/>
      <p:bldP spid="22"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024" y="1366178"/>
            <a:ext cx="4618025" cy="4740537"/>
          </a:xfrm>
          <a:prstGeom prst="rect">
            <a:avLst/>
          </a:prstGeom>
        </p:spPr>
      </p:pic>
      <p:sp>
        <p:nvSpPr>
          <p:cNvPr id="2" name="Title 1"/>
          <p:cNvSpPr>
            <a:spLocks noGrp="1"/>
          </p:cNvSpPr>
          <p:nvPr>
            <p:ph type="title"/>
          </p:nvPr>
        </p:nvSpPr>
        <p:spPr>
          <a:xfrm>
            <a:off x="1487379" y="97822"/>
            <a:ext cx="6161315" cy="1143000"/>
          </a:xfrm>
        </p:spPr>
        <p:txBody>
          <a:bodyPr/>
          <a:lstStyle/>
          <a:p>
            <a:r>
              <a:rPr lang="en-US" dirty="0"/>
              <a:t>Fermilab Booster 15Hz </a:t>
            </a:r>
            <a:r>
              <a:rPr lang="en-US" dirty="0">
                <a:solidFill>
                  <a:srgbClr val="FF0000"/>
                </a:solidFill>
              </a:rPr>
              <a:t>RCS</a:t>
            </a:r>
            <a:r>
              <a:rPr lang="en-US" dirty="0"/>
              <a:t> Synchrotron</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20</a:t>
            </a:fld>
            <a:endParaRPr lang="en-US"/>
          </a:p>
        </p:txBody>
      </p:sp>
      <p:sp>
        <p:nvSpPr>
          <p:cNvPr id="7" name="TextBox 6"/>
          <p:cNvSpPr txBox="1"/>
          <p:nvPr/>
        </p:nvSpPr>
        <p:spPr>
          <a:xfrm>
            <a:off x="3846818" y="2676852"/>
            <a:ext cx="2074126" cy="1200329"/>
          </a:xfrm>
          <a:prstGeom prst="rect">
            <a:avLst/>
          </a:prstGeom>
          <a:noFill/>
        </p:spPr>
        <p:txBody>
          <a:bodyPr wrap="square" rtlCol="0">
            <a:spAutoFit/>
          </a:bodyPr>
          <a:lstStyle/>
          <a:p>
            <a:pPr algn="ctr"/>
            <a:r>
              <a:rPr lang="en-US" dirty="0">
                <a:solidFill>
                  <a:srgbClr val="FFFF00"/>
                </a:solidFill>
              </a:rPr>
              <a:t>Built as an injector to the Fermilab Main Ring with      1-2E12p/cycle</a:t>
            </a:r>
          </a:p>
        </p:txBody>
      </p:sp>
      <p:grpSp>
        <p:nvGrpSpPr>
          <p:cNvPr id="31" name="Group 30"/>
          <p:cNvGrpSpPr/>
          <p:nvPr/>
        </p:nvGrpSpPr>
        <p:grpSpPr>
          <a:xfrm>
            <a:off x="18574" y="1108670"/>
            <a:ext cx="9064249" cy="5548554"/>
            <a:chOff x="18574" y="1108670"/>
            <a:chExt cx="9064249" cy="5548554"/>
          </a:xfrm>
        </p:grpSpPr>
        <p:grpSp>
          <p:nvGrpSpPr>
            <p:cNvPr id="22" name="Group 21"/>
            <p:cNvGrpSpPr/>
            <p:nvPr/>
          </p:nvGrpSpPr>
          <p:grpSpPr>
            <a:xfrm>
              <a:off x="48938" y="1108670"/>
              <a:ext cx="9033885" cy="5191125"/>
              <a:chOff x="-5662" y="1351178"/>
              <a:chExt cx="9033885" cy="5191125"/>
            </a:xfrm>
          </p:grpSpPr>
          <p:grpSp>
            <p:nvGrpSpPr>
              <p:cNvPr id="8" name="Group 7"/>
              <p:cNvGrpSpPr/>
              <p:nvPr/>
            </p:nvGrpSpPr>
            <p:grpSpPr>
              <a:xfrm>
                <a:off x="1739294" y="1351178"/>
                <a:ext cx="5719382" cy="5191125"/>
                <a:chOff x="9795900" y="1228725"/>
                <a:chExt cx="5719382" cy="5191125"/>
              </a:xfrm>
            </p:grpSpPr>
            <p:pic>
              <p:nvPicPr>
                <p:cNvPr id="9" name="Picture 8"/>
                <p:cNvPicPr>
                  <a:picLocks noChangeAspect="1"/>
                </p:cNvPicPr>
                <p:nvPr/>
              </p:nvPicPr>
              <p:blipFill rotWithShape="1">
                <a:blip r:embed="rId3"/>
                <a:srcRect l="1562" t="4161" r="3355" b="6512"/>
                <a:stretch/>
              </p:blipFill>
              <p:spPr>
                <a:xfrm>
                  <a:off x="9795900" y="1228725"/>
                  <a:ext cx="5719382" cy="5191125"/>
                </a:xfrm>
                <a:prstGeom prst="rect">
                  <a:avLst/>
                </a:prstGeom>
              </p:spPr>
            </p:pic>
            <p:sp>
              <p:nvSpPr>
                <p:cNvPr id="10" name="TextBox 9"/>
                <p:cNvSpPr txBox="1"/>
                <p:nvPr/>
              </p:nvSpPr>
              <p:spPr>
                <a:xfrm>
                  <a:off x="10999579" y="2812313"/>
                  <a:ext cx="2932469" cy="1938992"/>
                </a:xfrm>
                <a:prstGeom prst="rect">
                  <a:avLst/>
                </a:prstGeom>
                <a:noFill/>
              </p:spPr>
              <p:txBody>
                <a:bodyPr wrap="none" rtlCol="0">
                  <a:spAutoFit/>
                </a:bodyPr>
                <a:lstStyle/>
                <a:p>
                  <a:pPr algn="ctr"/>
                  <a:r>
                    <a:rPr lang="en-US" sz="2000" b="1" dirty="0">
                      <a:solidFill>
                        <a:srgbClr val="0000CC"/>
                      </a:solidFill>
                    </a:rPr>
                    <a:t>R = 75 meters</a:t>
                  </a:r>
                </a:p>
                <a:p>
                  <a:pPr algn="ctr"/>
                  <a:r>
                    <a:rPr lang="en-US" sz="1600" b="1" dirty="0">
                      <a:solidFill>
                        <a:srgbClr val="0000CC"/>
                      </a:solidFill>
                    </a:rPr>
                    <a:t>Cycle Time = 1/15 sec</a:t>
                  </a:r>
                </a:p>
                <a:p>
                  <a:pPr algn="ctr"/>
                  <a:r>
                    <a:rPr lang="en-US" sz="2000" b="1" dirty="0">
                      <a:solidFill>
                        <a:srgbClr val="0000CC"/>
                      </a:solidFill>
                    </a:rPr>
                    <a:t>96</a:t>
                  </a:r>
                  <a:r>
                    <a:rPr lang="en-US" sz="1600" b="1" dirty="0">
                      <a:solidFill>
                        <a:srgbClr val="0000CC"/>
                      </a:solidFill>
                    </a:rPr>
                    <a:t> Combined Function Dipoles</a:t>
                  </a:r>
                </a:p>
                <a:p>
                  <a:pPr algn="ctr"/>
                  <a:r>
                    <a:rPr lang="en-US" sz="1600" b="1" dirty="0">
                      <a:solidFill>
                        <a:srgbClr val="0000CC"/>
                      </a:solidFill>
                    </a:rPr>
                    <a:t>Bend Magnets/cell = 4</a:t>
                  </a:r>
                </a:p>
                <a:p>
                  <a:pPr algn="ctr"/>
                  <a:r>
                    <a:rPr lang="en-US" sz="1600" b="1" dirty="0">
                      <a:solidFill>
                        <a:srgbClr val="0000CC"/>
                      </a:solidFill>
                    </a:rPr>
                    <a:t>Cell type: FOFDOOD (DOODFOF)</a:t>
                  </a:r>
                </a:p>
                <a:p>
                  <a:pPr algn="ctr"/>
                  <a:r>
                    <a:rPr lang="en-US" sz="1600" b="1" dirty="0">
                      <a:solidFill>
                        <a:srgbClr val="0000CC"/>
                      </a:solidFill>
                    </a:rPr>
                    <a:t>Harmonic number h=84</a:t>
                  </a:r>
                </a:p>
                <a:p>
                  <a:pPr algn="ctr"/>
                  <a:r>
                    <a:rPr lang="en-US" sz="1600" b="1" dirty="0">
                      <a:solidFill>
                        <a:srgbClr val="0000CC"/>
                      </a:solidFill>
                      <a:sym typeface="Symbol" panose="05050102010706020507" pitchFamily="18" charset="2"/>
                    </a:rPr>
                    <a:t>Transverse Tune </a:t>
                  </a:r>
                  <a:r>
                    <a:rPr lang="en-US" sz="1600" b="1" baseline="-25000" dirty="0">
                      <a:solidFill>
                        <a:srgbClr val="0000CC"/>
                      </a:solidFill>
                      <a:sym typeface="Symbol" panose="05050102010706020507" pitchFamily="18" charset="2"/>
                    </a:rPr>
                    <a:t>X</a:t>
                  </a:r>
                  <a:r>
                    <a:rPr lang="en-US" sz="1600" b="1" dirty="0">
                      <a:solidFill>
                        <a:srgbClr val="0000CC"/>
                      </a:solidFill>
                      <a:sym typeface="Symbol" panose="05050102010706020507" pitchFamily="18" charset="2"/>
                    </a:rPr>
                    <a:t>= </a:t>
                  </a:r>
                  <a:r>
                    <a:rPr lang="en-US" sz="1600" b="1" baseline="-25000" dirty="0">
                      <a:solidFill>
                        <a:srgbClr val="0000CC"/>
                      </a:solidFill>
                      <a:sym typeface="Symbol" panose="05050102010706020507" pitchFamily="18" charset="2"/>
                    </a:rPr>
                    <a:t>Y</a:t>
                  </a:r>
                  <a:r>
                    <a:rPr lang="en-US" sz="1600" b="1" dirty="0">
                      <a:solidFill>
                        <a:srgbClr val="0000CC"/>
                      </a:solidFill>
                      <a:sym typeface="Symbol" panose="05050102010706020507" pitchFamily="18" charset="2"/>
                    </a:rPr>
                    <a:t> 6.7</a:t>
                  </a:r>
                  <a:r>
                    <a:rPr lang="en-US" sz="1600" b="1" dirty="0">
                      <a:solidFill>
                        <a:srgbClr val="0000CC"/>
                      </a:solidFill>
                    </a:rPr>
                    <a:t> </a:t>
                  </a:r>
                </a:p>
              </p:txBody>
            </p:sp>
            <p:sp>
              <p:nvSpPr>
                <p:cNvPr id="11" name="Oval 10"/>
                <p:cNvSpPr/>
                <p:nvPr/>
              </p:nvSpPr>
              <p:spPr>
                <a:xfrm>
                  <a:off x="11418937" y="3140049"/>
                  <a:ext cx="2023555" cy="2979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662" y="1380091"/>
                <a:ext cx="9033885" cy="4188658"/>
                <a:chOff x="-275873" y="1192232"/>
                <a:chExt cx="9033885" cy="4188658"/>
              </a:xfrm>
            </p:grpSpPr>
            <p:sp>
              <p:nvSpPr>
                <p:cNvPr id="13" name="Oval 12"/>
                <p:cNvSpPr/>
                <p:nvPr/>
              </p:nvSpPr>
              <p:spPr>
                <a:xfrm>
                  <a:off x="5857335" y="3681046"/>
                  <a:ext cx="439615" cy="6799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175044">
                  <a:off x="5417721" y="4700952"/>
                  <a:ext cx="439615" cy="6799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75873" y="1192232"/>
                  <a:ext cx="9033885" cy="3926258"/>
                  <a:chOff x="-183897" y="1194351"/>
                  <a:chExt cx="9033885" cy="3926258"/>
                </a:xfrm>
              </p:grpSpPr>
              <p:cxnSp>
                <p:nvCxnSpPr>
                  <p:cNvPr id="16" name="Straight Connector 15"/>
                  <p:cNvCxnSpPr/>
                  <p:nvPr/>
                </p:nvCxnSpPr>
                <p:spPr>
                  <a:xfrm>
                    <a:off x="6021301" y="1720665"/>
                    <a:ext cx="900832" cy="0"/>
                  </a:xfrm>
                  <a:prstGeom prst="line">
                    <a:avLst/>
                  </a:prstGeom>
                  <a:ln w="63500">
                    <a:solidFill>
                      <a:srgbClr val="0000CC"/>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9914" y="1194351"/>
                    <a:ext cx="1564852" cy="984244"/>
                  </a:xfrm>
                  <a:prstGeom prst="rect">
                    <a:avLst/>
                  </a:prstGeom>
                  <a:solidFill>
                    <a:srgbClr val="FFFF00"/>
                  </a:solidFill>
                  <a:ln>
                    <a:solidFill>
                      <a:schemeClr val="tx1"/>
                    </a:solidFill>
                  </a:ln>
                </p:spPr>
                <p:txBody>
                  <a:bodyPr wrap="none" rtlCol="0">
                    <a:spAutoFit/>
                  </a:bodyPr>
                  <a:lstStyle/>
                  <a:p>
                    <a:pPr algn="ctr">
                      <a:lnSpc>
                        <a:spcPct val="80000"/>
                      </a:lnSpc>
                    </a:pPr>
                    <a:r>
                      <a:rPr lang="en-US" b="1" dirty="0">
                        <a:solidFill>
                          <a:srgbClr val="0000CC"/>
                        </a:solidFill>
                      </a:rPr>
                      <a:t>400 MeV </a:t>
                    </a:r>
                  </a:p>
                  <a:p>
                    <a:pPr algn="ctr">
                      <a:lnSpc>
                        <a:spcPct val="80000"/>
                      </a:lnSpc>
                    </a:pPr>
                    <a:r>
                      <a:rPr lang="en-US" b="1" dirty="0">
                        <a:solidFill>
                          <a:srgbClr val="0000CC"/>
                        </a:solidFill>
                      </a:rPr>
                      <a:t>H</a:t>
                    </a:r>
                    <a:r>
                      <a:rPr lang="en-US" b="1" baseline="30000" dirty="0">
                        <a:solidFill>
                          <a:srgbClr val="0000CC"/>
                        </a:solidFill>
                      </a:rPr>
                      <a:t>-</a:t>
                    </a:r>
                    <a:r>
                      <a:rPr lang="en-US" b="1" dirty="0">
                        <a:solidFill>
                          <a:srgbClr val="0000CC"/>
                        </a:solidFill>
                      </a:rPr>
                      <a:t> Injection</a:t>
                    </a:r>
                  </a:p>
                  <a:p>
                    <a:pPr algn="ctr">
                      <a:lnSpc>
                        <a:spcPct val="80000"/>
                      </a:lnSpc>
                    </a:pPr>
                    <a:r>
                      <a:rPr lang="en-US" b="1" dirty="0">
                        <a:solidFill>
                          <a:srgbClr val="0000CC"/>
                        </a:solidFill>
                      </a:rPr>
                      <a:t>with 200 MHz </a:t>
                    </a:r>
                  </a:p>
                  <a:p>
                    <a:pPr algn="ctr">
                      <a:lnSpc>
                        <a:spcPct val="80000"/>
                      </a:lnSpc>
                    </a:pPr>
                    <a:r>
                      <a:rPr lang="en-US" b="1" dirty="0">
                        <a:solidFill>
                          <a:srgbClr val="0000CC"/>
                        </a:solidFill>
                      </a:rPr>
                      <a:t>RF structure</a:t>
                    </a:r>
                  </a:p>
                </p:txBody>
              </p:sp>
              <p:cxnSp>
                <p:nvCxnSpPr>
                  <p:cNvPr id="18" name="Straight Connector 17"/>
                  <p:cNvCxnSpPr/>
                  <p:nvPr/>
                </p:nvCxnSpPr>
                <p:spPr>
                  <a:xfrm flipV="1">
                    <a:off x="2098972" y="2129609"/>
                    <a:ext cx="900832" cy="166188"/>
                  </a:xfrm>
                  <a:prstGeom prst="line">
                    <a:avLst/>
                  </a:prstGeom>
                  <a:ln w="63500">
                    <a:solidFill>
                      <a:srgbClr val="0000CC"/>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3897" y="2003821"/>
                    <a:ext cx="2260998" cy="541046"/>
                  </a:xfrm>
                  <a:prstGeom prst="rect">
                    <a:avLst/>
                  </a:prstGeom>
                  <a:solidFill>
                    <a:srgbClr val="FFFF00"/>
                  </a:solidFill>
                  <a:ln>
                    <a:solidFill>
                      <a:schemeClr val="tx1"/>
                    </a:solidFill>
                  </a:ln>
                </p:spPr>
                <p:txBody>
                  <a:bodyPr wrap="square" rtlCol="0">
                    <a:spAutoFit/>
                  </a:bodyPr>
                  <a:lstStyle/>
                  <a:p>
                    <a:pPr algn="ctr">
                      <a:lnSpc>
                        <a:spcPct val="80000"/>
                      </a:lnSpc>
                    </a:pPr>
                    <a:r>
                      <a:rPr lang="en-US" b="1" dirty="0">
                        <a:solidFill>
                          <a:srgbClr val="0000CC"/>
                        </a:solidFill>
                      </a:rPr>
                      <a:t>8 GeV Extraction 53MHz RF structure</a:t>
                    </a:r>
                  </a:p>
                </p:txBody>
              </p:sp>
              <p:sp>
                <p:nvSpPr>
                  <p:cNvPr id="20" name="TextBox 19"/>
                  <p:cNvSpPr txBox="1"/>
                  <p:nvPr/>
                </p:nvSpPr>
                <p:spPr>
                  <a:xfrm>
                    <a:off x="6762557" y="2408503"/>
                    <a:ext cx="2087431" cy="469359"/>
                  </a:xfrm>
                  <a:prstGeom prst="rect">
                    <a:avLst/>
                  </a:prstGeom>
                  <a:solidFill>
                    <a:srgbClr val="FFFF00"/>
                  </a:solidFill>
                  <a:ln>
                    <a:solidFill>
                      <a:schemeClr val="tx1"/>
                    </a:solidFill>
                  </a:ln>
                </p:spPr>
                <p:txBody>
                  <a:bodyPr wrap="none" rtlCol="0">
                    <a:spAutoFit/>
                  </a:bodyPr>
                  <a:lstStyle/>
                  <a:p>
                    <a:pPr algn="ctr"/>
                    <a:r>
                      <a:rPr lang="en-US" sz="1400" b="1" dirty="0">
                        <a:solidFill>
                          <a:srgbClr val="0000CC"/>
                        </a:solidFill>
                      </a:rPr>
                      <a:t>Two of 20 RF Cavities</a:t>
                    </a:r>
                  </a:p>
                  <a:p>
                    <a:pPr algn="ctr"/>
                    <a:r>
                      <a:rPr lang="en-US" sz="1050" b="1" dirty="0">
                        <a:solidFill>
                          <a:srgbClr val="0000CC"/>
                        </a:solidFill>
                      </a:rPr>
                      <a:t>Frequency Swing: 37 MHz-53 MHz</a:t>
                    </a:r>
                  </a:p>
                </p:txBody>
              </p:sp>
              <p:sp>
                <p:nvSpPr>
                  <p:cNvPr id="21" name="Freeform 20"/>
                  <p:cNvSpPr/>
                  <p:nvPr/>
                </p:nvSpPr>
                <p:spPr>
                  <a:xfrm rot="1601631" flipV="1">
                    <a:off x="6031861" y="3844515"/>
                    <a:ext cx="783047" cy="1276094"/>
                  </a:xfrm>
                  <a:custGeom>
                    <a:avLst/>
                    <a:gdLst>
                      <a:gd name="connsiteX0" fmla="*/ 410307 w 1430215"/>
                      <a:gd name="connsiteY0" fmla="*/ 293077 h 1266093"/>
                      <a:gd name="connsiteX1" fmla="*/ 1430215 w 1430215"/>
                      <a:gd name="connsiteY1" fmla="*/ 0 h 1266093"/>
                      <a:gd name="connsiteX2" fmla="*/ 0 w 1430215"/>
                      <a:gd name="connsiteY2" fmla="*/ 1266093 h 1266093"/>
                      <a:gd name="connsiteX3" fmla="*/ 0 w 1430215"/>
                      <a:gd name="connsiteY3" fmla="*/ 1266093 h 1266093"/>
                      <a:gd name="connsiteX0" fmla="*/ 410307 w 1307815"/>
                      <a:gd name="connsiteY0" fmla="*/ 0 h 1369623"/>
                      <a:gd name="connsiteX1" fmla="*/ 1307815 w 1307815"/>
                      <a:gd name="connsiteY1" fmla="*/ 1369623 h 1369623"/>
                      <a:gd name="connsiteX2" fmla="*/ 0 w 1307815"/>
                      <a:gd name="connsiteY2" fmla="*/ 973016 h 1369623"/>
                      <a:gd name="connsiteX3" fmla="*/ 0 w 1307815"/>
                      <a:gd name="connsiteY3" fmla="*/ 973016 h 1369623"/>
                      <a:gd name="connsiteX0" fmla="*/ 410307 w 1417975"/>
                      <a:gd name="connsiteY0" fmla="*/ 0 h 1167615"/>
                      <a:gd name="connsiteX1" fmla="*/ 1417975 w 1417975"/>
                      <a:gd name="connsiteY1" fmla="*/ 1167615 h 1167615"/>
                      <a:gd name="connsiteX2" fmla="*/ 0 w 1417975"/>
                      <a:gd name="connsiteY2" fmla="*/ 973016 h 1167615"/>
                      <a:gd name="connsiteX3" fmla="*/ 0 w 1417975"/>
                      <a:gd name="connsiteY3" fmla="*/ 973016 h 1167615"/>
                    </a:gdLst>
                    <a:ahLst/>
                    <a:cxnLst>
                      <a:cxn ang="0">
                        <a:pos x="connsiteX0" y="connsiteY0"/>
                      </a:cxn>
                      <a:cxn ang="0">
                        <a:pos x="connsiteX1" y="connsiteY1"/>
                      </a:cxn>
                      <a:cxn ang="0">
                        <a:pos x="connsiteX2" y="connsiteY2"/>
                      </a:cxn>
                      <a:cxn ang="0">
                        <a:pos x="connsiteX3" y="connsiteY3"/>
                      </a:cxn>
                    </a:cxnLst>
                    <a:rect l="l" t="t" r="r" b="b"/>
                    <a:pathLst>
                      <a:path w="1417975" h="1167615">
                        <a:moveTo>
                          <a:pt x="410307" y="0"/>
                        </a:moveTo>
                        <a:lnTo>
                          <a:pt x="1417975" y="1167615"/>
                        </a:lnTo>
                        <a:lnTo>
                          <a:pt x="0" y="973016"/>
                        </a:lnTo>
                        <a:lnTo>
                          <a:pt x="0" y="973016"/>
                        </a:lnTo>
                      </a:path>
                    </a:pathLst>
                  </a:custGeom>
                  <a:noFill/>
                  <a:ln w="38100">
                    <a:solidFill>
                      <a:srgbClr val="0000CC"/>
                    </a:solidFill>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5664" y="2829895"/>
              <a:ext cx="2052682" cy="1528759"/>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4" y="3217368"/>
              <a:ext cx="2466663" cy="1486898"/>
            </a:xfrm>
            <a:prstGeom prst="rect">
              <a:avLst/>
            </a:prstGeom>
          </p:spPr>
        </p:pic>
        <p:sp>
          <p:nvSpPr>
            <p:cNvPr id="25" name="TextBox 24"/>
            <p:cNvSpPr txBox="1"/>
            <p:nvPr/>
          </p:nvSpPr>
          <p:spPr>
            <a:xfrm>
              <a:off x="598950" y="2780324"/>
              <a:ext cx="1476366" cy="437043"/>
            </a:xfrm>
            <a:prstGeom prst="rect">
              <a:avLst/>
            </a:prstGeom>
            <a:solidFill>
              <a:srgbClr val="FFFF00"/>
            </a:solidFill>
            <a:ln>
              <a:solidFill>
                <a:schemeClr val="tx1"/>
              </a:solidFill>
            </a:ln>
          </p:spPr>
          <p:txBody>
            <a:bodyPr wrap="none" rtlCol="0">
              <a:spAutoFit/>
            </a:bodyPr>
            <a:lstStyle/>
            <a:p>
              <a:pPr algn="ctr">
                <a:lnSpc>
                  <a:spcPct val="80000"/>
                </a:lnSpc>
              </a:pPr>
              <a:r>
                <a:rPr lang="en-US" sz="1400" b="1" dirty="0">
                  <a:solidFill>
                    <a:srgbClr val="0000CC"/>
                  </a:solidFill>
                </a:rPr>
                <a:t>Two of 96 Dipole </a:t>
              </a:r>
            </a:p>
            <a:p>
              <a:pPr algn="ctr">
                <a:lnSpc>
                  <a:spcPct val="80000"/>
                </a:lnSpc>
              </a:pPr>
              <a:r>
                <a:rPr lang="en-US" sz="1400" b="1" dirty="0">
                  <a:solidFill>
                    <a:srgbClr val="0000CC"/>
                  </a:solidFill>
                </a:rPr>
                <a:t>magnets</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8685" y="4999339"/>
              <a:ext cx="1918690" cy="1409231"/>
            </a:xfrm>
            <a:prstGeom prst="rect">
              <a:avLst/>
            </a:prstGeom>
          </p:spPr>
        </p:pic>
        <p:sp>
          <p:nvSpPr>
            <p:cNvPr id="28" name="TextBox 27"/>
            <p:cNvSpPr txBox="1"/>
            <p:nvPr/>
          </p:nvSpPr>
          <p:spPr>
            <a:xfrm>
              <a:off x="7002749" y="4562296"/>
              <a:ext cx="1808464" cy="437043"/>
            </a:xfrm>
            <a:prstGeom prst="rect">
              <a:avLst/>
            </a:prstGeom>
            <a:solidFill>
              <a:srgbClr val="FFFF00"/>
            </a:solidFill>
            <a:ln>
              <a:solidFill>
                <a:schemeClr val="tx1"/>
              </a:solidFill>
            </a:ln>
          </p:spPr>
          <p:txBody>
            <a:bodyPr wrap="square" rtlCol="0">
              <a:spAutoFit/>
            </a:bodyPr>
            <a:lstStyle/>
            <a:p>
              <a:pPr algn="ctr">
                <a:lnSpc>
                  <a:spcPct val="80000"/>
                </a:lnSpc>
              </a:pPr>
              <a:r>
                <a:rPr lang="en-US" sz="1400" b="1" dirty="0">
                  <a:solidFill>
                    <a:srgbClr val="0000CC"/>
                  </a:solidFill>
                </a:rPr>
                <a:t>Dampers to control Beam</a:t>
              </a: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851" y="5340997"/>
              <a:ext cx="1657902" cy="1316227"/>
            </a:xfrm>
            <a:prstGeom prst="rect">
              <a:avLst/>
            </a:prstGeom>
          </p:spPr>
        </p:pic>
        <p:sp>
          <p:nvSpPr>
            <p:cNvPr id="30" name="TextBox 29"/>
            <p:cNvSpPr txBox="1"/>
            <p:nvPr/>
          </p:nvSpPr>
          <p:spPr>
            <a:xfrm>
              <a:off x="717363" y="4903954"/>
              <a:ext cx="2082564" cy="437043"/>
            </a:xfrm>
            <a:prstGeom prst="rect">
              <a:avLst/>
            </a:prstGeom>
            <a:solidFill>
              <a:srgbClr val="FFFF00"/>
            </a:solidFill>
            <a:ln>
              <a:solidFill>
                <a:schemeClr val="tx1"/>
              </a:solidFill>
            </a:ln>
          </p:spPr>
          <p:txBody>
            <a:bodyPr wrap="square" rtlCol="0">
              <a:spAutoFit/>
            </a:bodyPr>
            <a:lstStyle/>
            <a:p>
              <a:pPr algn="ctr">
                <a:lnSpc>
                  <a:spcPct val="80000"/>
                </a:lnSpc>
              </a:pPr>
              <a:r>
                <a:rPr lang="en-US" sz="1400" b="1" dirty="0">
                  <a:solidFill>
                    <a:srgbClr val="0000CC"/>
                  </a:solidFill>
                </a:rPr>
                <a:t>Beam Diagnostic Device- IPM</a:t>
              </a:r>
            </a:p>
          </p:txBody>
        </p:sp>
      </p:grpSp>
    </p:spTree>
    <p:extLst>
      <p:ext uri="{BB962C8B-B14F-4D97-AF65-F5344CB8AC3E}">
        <p14:creationId xmlns:p14="http://schemas.microsoft.com/office/powerpoint/2010/main" val="219171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604" y="-8057"/>
            <a:ext cx="7246053" cy="1143000"/>
          </a:xfrm>
        </p:spPr>
        <p:txBody>
          <a:bodyPr/>
          <a:lstStyle/>
          <a:p>
            <a:r>
              <a:rPr lang="en-US" sz="2800" dirty="0"/>
              <a:t>8 GeV Recycler (Beam Stacker) </a:t>
            </a:r>
            <a:br>
              <a:rPr lang="en-US" sz="2800" dirty="0"/>
            </a:br>
            <a:r>
              <a:rPr lang="en-US" sz="2800" dirty="0"/>
              <a:t>8-120GeV (150 GeV) Main Injector</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21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392" y="1143000"/>
            <a:ext cx="5086658" cy="5349875"/>
          </a:xfrm>
          <a:prstGeom prst="rect">
            <a:avLst/>
          </a:prstGeom>
        </p:spPr>
      </p:pic>
      <p:sp>
        <p:nvSpPr>
          <p:cNvPr id="7" name="TextBox 6"/>
          <p:cNvSpPr txBox="1"/>
          <p:nvPr/>
        </p:nvSpPr>
        <p:spPr>
          <a:xfrm>
            <a:off x="2590800" y="3384332"/>
            <a:ext cx="2813892" cy="830997"/>
          </a:xfrm>
          <a:prstGeom prst="rect">
            <a:avLst/>
          </a:prstGeom>
          <a:solidFill>
            <a:srgbClr val="FFFF00">
              <a:alpha val="35000"/>
            </a:srgbClr>
          </a:solidFill>
          <a:ln>
            <a:solidFill>
              <a:schemeClr val="tx1"/>
            </a:solidFill>
          </a:ln>
        </p:spPr>
        <p:txBody>
          <a:bodyPr wrap="square" rtlCol="0">
            <a:spAutoFit/>
          </a:bodyPr>
          <a:lstStyle/>
          <a:p>
            <a:pPr algn="ctr"/>
            <a:r>
              <a:rPr lang="en-US" sz="2400" dirty="0">
                <a:solidFill>
                  <a:srgbClr val="0000CC"/>
                </a:solidFill>
              </a:rPr>
              <a:t>Aerial view of the Main Injector</a:t>
            </a:r>
          </a:p>
        </p:txBody>
      </p:sp>
      <p:sp>
        <p:nvSpPr>
          <p:cNvPr id="9" name="Freeform 8"/>
          <p:cNvSpPr/>
          <p:nvPr/>
        </p:nvSpPr>
        <p:spPr>
          <a:xfrm>
            <a:off x="4884364" y="1338294"/>
            <a:ext cx="333488" cy="32273"/>
          </a:xfrm>
          <a:custGeom>
            <a:avLst/>
            <a:gdLst>
              <a:gd name="connsiteX0" fmla="*/ 333488 w 333488"/>
              <a:gd name="connsiteY0" fmla="*/ 0 h 32273"/>
              <a:gd name="connsiteX1" fmla="*/ 0 w 333488"/>
              <a:gd name="connsiteY1" fmla="*/ 32273 h 32273"/>
            </a:gdLst>
            <a:ahLst/>
            <a:cxnLst>
              <a:cxn ang="0">
                <a:pos x="connsiteX0" y="connsiteY0"/>
              </a:cxn>
              <a:cxn ang="0">
                <a:pos x="connsiteX1" y="connsiteY1"/>
              </a:cxn>
            </a:cxnLst>
            <a:rect l="l" t="t" r="r" b="b"/>
            <a:pathLst>
              <a:path w="333488" h="32273">
                <a:moveTo>
                  <a:pt x="333488" y="0"/>
                </a:moveTo>
                <a:lnTo>
                  <a:pt x="0" y="3227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1699250" y="912226"/>
            <a:ext cx="5565743" cy="5717012"/>
            <a:chOff x="9613238" y="3999494"/>
            <a:chExt cx="5565743" cy="5717012"/>
          </a:xfrm>
        </p:grpSpPr>
        <p:grpSp>
          <p:nvGrpSpPr>
            <p:cNvPr id="31" name="Group 30"/>
            <p:cNvGrpSpPr/>
            <p:nvPr/>
          </p:nvGrpSpPr>
          <p:grpSpPr>
            <a:xfrm>
              <a:off x="9613238" y="3999494"/>
              <a:ext cx="5565743" cy="5717012"/>
              <a:chOff x="1525465" y="876782"/>
              <a:chExt cx="5565743" cy="5717012"/>
            </a:xfrm>
          </p:grpSpPr>
          <p:grpSp>
            <p:nvGrpSpPr>
              <p:cNvPr id="73" name="Group 72"/>
              <p:cNvGrpSpPr/>
              <p:nvPr/>
            </p:nvGrpSpPr>
            <p:grpSpPr>
              <a:xfrm>
                <a:off x="1525465" y="969003"/>
                <a:ext cx="5565743" cy="5592134"/>
                <a:chOff x="1525465" y="969003"/>
                <a:chExt cx="5565743" cy="5592134"/>
              </a:xfrm>
            </p:grpSpPr>
            <p:grpSp>
              <p:nvGrpSpPr>
                <p:cNvPr id="62" name="Group 61"/>
                <p:cNvGrpSpPr/>
                <p:nvPr/>
              </p:nvGrpSpPr>
              <p:grpSpPr>
                <a:xfrm>
                  <a:off x="1576233" y="1074737"/>
                  <a:ext cx="5514975" cy="5486400"/>
                  <a:chOff x="1576233" y="1074737"/>
                  <a:chExt cx="5514975" cy="5486400"/>
                </a:xfrm>
              </p:grpSpPr>
              <p:grpSp>
                <p:nvGrpSpPr>
                  <p:cNvPr id="58" name="Group 57"/>
                  <p:cNvGrpSpPr/>
                  <p:nvPr/>
                </p:nvGrpSpPr>
                <p:grpSpPr>
                  <a:xfrm>
                    <a:off x="1576233" y="1074737"/>
                    <a:ext cx="5514975" cy="5486400"/>
                    <a:chOff x="1576233" y="1074737"/>
                    <a:chExt cx="5514975" cy="5486400"/>
                  </a:xfrm>
                </p:grpSpPr>
                <p:pic>
                  <p:nvPicPr>
                    <p:cNvPr id="17" name="Picture 16"/>
                    <p:cNvPicPr>
                      <a:picLocks noChangeAspect="1"/>
                    </p:cNvPicPr>
                    <p:nvPr/>
                  </p:nvPicPr>
                  <p:blipFill>
                    <a:blip r:embed="rId3"/>
                    <a:stretch>
                      <a:fillRect/>
                    </a:stretch>
                  </p:blipFill>
                  <p:spPr>
                    <a:xfrm>
                      <a:off x="1576233" y="1074737"/>
                      <a:ext cx="5514975" cy="5486400"/>
                    </a:xfrm>
                    <a:prstGeom prst="rect">
                      <a:avLst/>
                    </a:prstGeom>
                  </p:spPr>
                </p:pic>
                <p:sp>
                  <p:nvSpPr>
                    <p:cNvPr id="10" name="Freeform 9"/>
                    <p:cNvSpPr>
                      <a:spLocks noChangeAspect="1"/>
                    </p:cNvSpPr>
                    <p:nvPr/>
                  </p:nvSpPr>
                  <p:spPr>
                    <a:xfrm>
                      <a:off x="1989166" y="1667430"/>
                      <a:ext cx="4299941" cy="4705396"/>
                    </a:xfrm>
                    <a:custGeom>
                      <a:avLst/>
                      <a:gdLst>
                        <a:gd name="connsiteX0" fmla="*/ 1012215 w 3981427"/>
                        <a:gd name="connsiteY0" fmla="*/ 118334 h 4336067"/>
                        <a:gd name="connsiteX1" fmla="*/ 571151 w 3981427"/>
                        <a:gd name="connsiteY1" fmla="*/ 387275 h 4336067"/>
                        <a:gd name="connsiteX2" fmla="*/ 323725 w 3981427"/>
                        <a:gd name="connsiteY2" fmla="*/ 634701 h 4336067"/>
                        <a:gd name="connsiteX3" fmla="*/ 54784 w 3981427"/>
                        <a:gd name="connsiteY3" fmla="*/ 1161826 h 4336067"/>
                        <a:gd name="connsiteX4" fmla="*/ 996 w 3981427"/>
                        <a:gd name="connsiteY4" fmla="*/ 1699708 h 4336067"/>
                        <a:gd name="connsiteX5" fmla="*/ 76300 w 3981427"/>
                        <a:gd name="connsiteY5" fmla="*/ 2388198 h 4336067"/>
                        <a:gd name="connsiteX6" fmla="*/ 248422 w 3981427"/>
                        <a:gd name="connsiteY6" fmla="*/ 2796988 h 4336067"/>
                        <a:gd name="connsiteX7" fmla="*/ 581909 w 3981427"/>
                        <a:gd name="connsiteY7" fmla="*/ 3463962 h 4336067"/>
                        <a:gd name="connsiteX8" fmla="*/ 947669 w 3981427"/>
                        <a:gd name="connsiteY8" fmla="*/ 3861995 h 4336067"/>
                        <a:gd name="connsiteX9" fmla="*/ 1636158 w 3981427"/>
                        <a:gd name="connsiteY9" fmla="*/ 4238513 h 4336067"/>
                        <a:gd name="connsiteX10" fmla="*/ 2356921 w 3981427"/>
                        <a:gd name="connsiteY10" fmla="*/ 4335332 h 4336067"/>
                        <a:gd name="connsiteX11" fmla="*/ 2927076 w 3981427"/>
                        <a:gd name="connsiteY11" fmla="*/ 4206240 h 4336067"/>
                        <a:gd name="connsiteX12" fmla="*/ 3421928 w 3981427"/>
                        <a:gd name="connsiteY12" fmla="*/ 3926541 h 4336067"/>
                        <a:gd name="connsiteX13" fmla="*/ 3647838 w 3981427"/>
                        <a:gd name="connsiteY13" fmla="*/ 3679115 h 4336067"/>
                        <a:gd name="connsiteX14" fmla="*/ 3906022 w 3981427"/>
                        <a:gd name="connsiteY14" fmla="*/ 3173506 h 4336067"/>
                        <a:gd name="connsiteX15" fmla="*/ 3981325 w 3981427"/>
                        <a:gd name="connsiteY15" fmla="*/ 2528047 h 4336067"/>
                        <a:gd name="connsiteX16" fmla="*/ 3895264 w 3981427"/>
                        <a:gd name="connsiteY16" fmla="*/ 1947134 h 4336067"/>
                        <a:gd name="connsiteX17" fmla="*/ 3647838 w 3981427"/>
                        <a:gd name="connsiteY17" fmla="*/ 1280160 h 4336067"/>
                        <a:gd name="connsiteX18" fmla="*/ 3303594 w 3981427"/>
                        <a:gd name="connsiteY18" fmla="*/ 774551 h 4336067"/>
                        <a:gd name="connsiteX19" fmla="*/ 3142229 w 3981427"/>
                        <a:gd name="connsiteY19" fmla="*/ 570155 h 4336067"/>
                        <a:gd name="connsiteX20" fmla="*/ 2776469 w 3981427"/>
                        <a:gd name="connsiteY20" fmla="*/ 279699 h 4336067"/>
                        <a:gd name="connsiteX21" fmla="*/ 2163283 w 3981427"/>
                        <a:gd name="connsiteY21" fmla="*/ 43031 h 4336067"/>
                        <a:gd name="connsiteX22" fmla="*/ 1700704 w 3981427"/>
                        <a:gd name="connsiteY22" fmla="*/ 0 h 4336067"/>
                        <a:gd name="connsiteX23" fmla="*/ 1421005 w 3981427"/>
                        <a:gd name="connsiteY23" fmla="*/ 10758 h 4336067"/>
                        <a:gd name="connsiteX24" fmla="*/ 1012215 w 3981427"/>
                        <a:gd name="connsiteY24" fmla="*/ 118334 h 433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81427" h="4336067">
                          <a:moveTo>
                            <a:pt x="1012215" y="118334"/>
                          </a:moveTo>
                          <a:cubicBezTo>
                            <a:pt x="870573" y="181087"/>
                            <a:pt x="685899" y="301214"/>
                            <a:pt x="571151" y="387275"/>
                          </a:cubicBezTo>
                          <a:cubicBezTo>
                            <a:pt x="456403" y="473336"/>
                            <a:pt x="409786" y="505609"/>
                            <a:pt x="323725" y="634701"/>
                          </a:cubicBezTo>
                          <a:cubicBezTo>
                            <a:pt x="237664" y="763793"/>
                            <a:pt x="108572" y="984325"/>
                            <a:pt x="54784" y="1161826"/>
                          </a:cubicBezTo>
                          <a:cubicBezTo>
                            <a:pt x="996" y="1339327"/>
                            <a:pt x="-2590" y="1495313"/>
                            <a:pt x="996" y="1699708"/>
                          </a:cubicBezTo>
                          <a:cubicBezTo>
                            <a:pt x="4582" y="1904103"/>
                            <a:pt x="35062" y="2205318"/>
                            <a:pt x="76300" y="2388198"/>
                          </a:cubicBezTo>
                          <a:cubicBezTo>
                            <a:pt x="117538" y="2571078"/>
                            <a:pt x="164154" y="2617694"/>
                            <a:pt x="248422" y="2796988"/>
                          </a:cubicBezTo>
                          <a:cubicBezTo>
                            <a:pt x="332690" y="2976282"/>
                            <a:pt x="465368" y="3286461"/>
                            <a:pt x="581909" y="3463962"/>
                          </a:cubicBezTo>
                          <a:cubicBezTo>
                            <a:pt x="698450" y="3641463"/>
                            <a:pt x="771961" y="3732903"/>
                            <a:pt x="947669" y="3861995"/>
                          </a:cubicBezTo>
                          <a:cubicBezTo>
                            <a:pt x="1123377" y="3991087"/>
                            <a:pt x="1401283" y="4159624"/>
                            <a:pt x="1636158" y="4238513"/>
                          </a:cubicBezTo>
                          <a:cubicBezTo>
                            <a:pt x="1871033" y="4317403"/>
                            <a:pt x="2141768" y="4340711"/>
                            <a:pt x="2356921" y="4335332"/>
                          </a:cubicBezTo>
                          <a:cubicBezTo>
                            <a:pt x="2572074" y="4329953"/>
                            <a:pt x="2749575" y="4274372"/>
                            <a:pt x="2927076" y="4206240"/>
                          </a:cubicBezTo>
                          <a:cubicBezTo>
                            <a:pt x="3104577" y="4138108"/>
                            <a:pt x="3301801" y="4014395"/>
                            <a:pt x="3421928" y="3926541"/>
                          </a:cubicBezTo>
                          <a:cubicBezTo>
                            <a:pt x="3542055" y="3838687"/>
                            <a:pt x="3567156" y="3804621"/>
                            <a:pt x="3647838" y="3679115"/>
                          </a:cubicBezTo>
                          <a:cubicBezTo>
                            <a:pt x="3728520" y="3553609"/>
                            <a:pt x="3850441" y="3365351"/>
                            <a:pt x="3906022" y="3173506"/>
                          </a:cubicBezTo>
                          <a:cubicBezTo>
                            <a:pt x="3961603" y="2981661"/>
                            <a:pt x="3983118" y="2732442"/>
                            <a:pt x="3981325" y="2528047"/>
                          </a:cubicBezTo>
                          <a:cubicBezTo>
                            <a:pt x="3979532" y="2323652"/>
                            <a:pt x="3950845" y="2155115"/>
                            <a:pt x="3895264" y="1947134"/>
                          </a:cubicBezTo>
                          <a:cubicBezTo>
                            <a:pt x="3839683" y="1739153"/>
                            <a:pt x="3746450" y="1475591"/>
                            <a:pt x="3647838" y="1280160"/>
                          </a:cubicBezTo>
                          <a:cubicBezTo>
                            <a:pt x="3549226" y="1084730"/>
                            <a:pt x="3387862" y="892885"/>
                            <a:pt x="3303594" y="774551"/>
                          </a:cubicBezTo>
                          <a:cubicBezTo>
                            <a:pt x="3219326" y="656217"/>
                            <a:pt x="3230083" y="652630"/>
                            <a:pt x="3142229" y="570155"/>
                          </a:cubicBezTo>
                          <a:cubicBezTo>
                            <a:pt x="3054375" y="487680"/>
                            <a:pt x="2939627" y="367553"/>
                            <a:pt x="2776469" y="279699"/>
                          </a:cubicBezTo>
                          <a:cubicBezTo>
                            <a:pt x="2613311" y="191845"/>
                            <a:pt x="2342577" y="89647"/>
                            <a:pt x="2163283" y="43031"/>
                          </a:cubicBezTo>
                          <a:cubicBezTo>
                            <a:pt x="1983989" y="-3585"/>
                            <a:pt x="1824417" y="5379"/>
                            <a:pt x="1700704" y="0"/>
                          </a:cubicBezTo>
                          <a:lnTo>
                            <a:pt x="1421005" y="10758"/>
                          </a:lnTo>
                          <a:cubicBezTo>
                            <a:pt x="1308050" y="28687"/>
                            <a:pt x="1153857" y="55581"/>
                            <a:pt x="1012215" y="118334"/>
                          </a:cubicBezTo>
                          <a:close/>
                        </a:path>
                      </a:pathLst>
                    </a:custGeom>
                    <a:noFill/>
                    <a:ln w="762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148550" y="2340633"/>
                      <a:ext cx="3847528" cy="3293209"/>
                    </a:xfrm>
                    <a:prstGeom prst="rect">
                      <a:avLst/>
                    </a:prstGeom>
                    <a:noFill/>
                  </p:spPr>
                  <p:txBody>
                    <a:bodyPr wrap="none" rtlCol="0">
                      <a:spAutoFit/>
                    </a:bodyPr>
                    <a:lstStyle/>
                    <a:p>
                      <a:pPr algn="ctr"/>
                      <a:r>
                        <a:rPr lang="en-US" sz="2400" b="1" dirty="0"/>
                        <a:t>Main Injector Ring</a:t>
                      </a:r>
                    </a:p>
                    <a:p>
                      <a:pPr algn="ctr"/>
                      <a:endParaRPr lang="en-US" dirty="0"/>
                    </a:p>
                    <a:p>
                      <a:pPr algn="ctr"/>
                      <a:r>
                        <a:rPr lang="en-US" sz="1600" b="1" dirty="0">
                          <a:solidFill>
                            <a:srgbClr val="0000CC"/>
                          </a:solidFill>
                        </a:rPr>
                        <a:t>Circumference=3300 m</a:t>
                      </a:r>
                    </a:p>
                    <a:p>
                      <a:pPr algn="ctr"/>
                      <a:r>
                        <a:rPr lang="en-US" sz="1600" b="1" dirty="0">
                          <a:solidFill>
                            <a:srgbClr val="0000CC"/>
                          </a:solidFill>
                        </a:rPr>
                        <a:t>Beam Delivery Rate =1pulse/1.3sec</a:t>
                      </a:r>
                    </a:p>
                    <a:p>
                      <a:pPr algn="ctr"/>
                      <a:r>
                        <a:rPr lang="en-US" sz="1600" b="1" dirty="0">
                          <a:solidFill>
                            <a:srgbClr val="0000CC"/>
                          </a:solidFill>
                        </a:rPr>
                        <a:t>Number of p/pulse=4.7E13@120GeV</a:t>
                      </a:r>
                    </a:p>
                    <a:p>
                      <a:pPr algn="ctr"/>
                      <a:r>
                        <a:rPr lang="en-US" sz="1600" b="1" dirty="0">
                          <a:solidFill>
                            <a:srgbClr val="0000CC"/>
                          </a:solidFill>
                        </a:rPr>
                        <a:t>Harmonic Number= 588</a:t>
                      </a:r>
                    </a:p>
                    <a:p>
                      <a:pPr algn="ctr"/>
                      <a:r>
                        <a:rPr lang="en-US" sz="1600" b="1" dirty="0">
                          <a:solidFill>
                            <a:srgbClr val="0000CC"/>
                          </a:solidFill>
                        </a:rPr>
                        <a:t># of Dipoles=507 (L=240”-120”)</a:t>
                      </a:r>
                    </a:p>
                    <a:p>
                      <a:pPr algn="ctr"/>
                      <a:r>
                        <a:rPr lang="en-US" sz="1600" b="1" dirty="0">
                          <a:solidFill>
                            <a:srgbClr val="0000CC"/>
                          </a:solidFill>
                        </a:rPr>
                        <a:t># of Quadrupoles=266 (L=116-17”)</a:t>
                      </a:r>
                    </a:p>
                    <a:p>
                      <a:pPr algn="ctr"/>
                      <a:r>
                        <a:rPr lang="en-US" sz="1600" b="1" dirty="0">
                          <a:solidFill>
                            <a:srgbClr val="0000CC"/>
                          </a:solidFill>
                        </a:rPr>
                        <a:t># of </a:t>
                      </a:r>
                      <a:r>
                        <a:rPr lang="en-US" sz="1600" b="1" dirty="0" err="1">
                          <a:solidFill>
                            <a:srgbClr val="0000CC"/>
                          </a:solidFill>
                        </a:rPr>
                        <a:t>Sextupoles</a:t>
                      </a:r>
                      <a:r>
                        <a:rPr lang="en-US" sz="1600" b="1" dirty="0">
                          <a:solidFill>
                            <a:srgbClr val="0000CC"/>
                          </a:solidFill>
                        </a:rPr>
                        <a:t>= 108 (L=18”)</a:t>
                      </a:r>
                    </a:p>
                    <a:p>
                      <a:pPr algn="ctr"/>
                      <a:r>
                        <a:rPr lang="en-US" sz="1600" b="1" dirty="0">
                          <a:solidFill>
                            <a:srgbClr val="0000CC"/>
                          </a:solidFill>
                          <a:sym typeface="Symbol" panose="05050102010706020507" pitchFamily="18" charset="2"/>
                        </a:rPr>
                        <a:t>      Transverse Tune </a:t>
                      </a:r>
                      <a:r>
                        <a:rPr lang="en-US" sz="1600" b="1" baseline="-25000" dirty="0">
                          <a:solidFill>
                            <a:srgbClr val="0000CC"/>
                          </a:solidFill>
                          <a:sym typeface="Symbol" panose="05050102010706020507" pitchFamily="18" charset="2"/>
                        </a:rPr>
                        <a:t>X</a:t>
                      </a:r>
                      <a:r>
                        <a:rPr lang="en-US" sz="1600" b="1" dirty="0">
                          <a:solidFill>
                            <a:srgbClr val="0000CC"/>
                          </a:solidFill>
                          <a:sym typeface="Symbol" panose="05050102010706020507" pitchFamily="18" charset="2"/>
                        </a:rPr>
                        <a:t>26.425 </a:t>
                      </a:r>
                      <a:r>
                        <a:rPr lang="en-US" sz="1600" b="1" baseline="-25000" dirty="0">
                          <a:solidFill>
                            <a:srgbClr val="0000CC"/>
                          </a:solidFill>
                          <a:sym typeface="Symbol" panose="05050102010706020507" pitchFamily="18" charset="2"/>
                        </a:rPr>
                        <a:t>Y</a:t>
                      </a:r>
                      <a:r>
                        <a:rPr lang="en-US" sz="1600" b="1" dirty="0">
                          <a:solidFill>
                            <a:srgbClr val="0000CC"/>
                          </a:solidFill>
                          <a:sym typeface="Symbol" panose="05050102010706020507" pitchFamily="18" charset="2"/>
                        </a:rPr>
                        <a:t> 25.415</a:t>
                      </a:r>
                    </a:p>
                    <a:p>
                      <a:pPr algn="ctr"/>
                      <a:r>
                        <a:rPr lang="en-US" sz="2200" b="1" dirty="0">
                          <a:solidFill>
                            <a:srgbClr val="0000CC"/>
                          </a:solidFill>
                          <a:sym typeface="Symbol" panose="05050102010706020507" pitchFamily="18" charset="2"/>
                        </a:rPr>
                        <a:t>        </a:t>
                      </a:r>
                      <a:r>
                        <a:rPr lang="en-US" sz="2000" dirty="0">
                          <a:solidFill>
                            <a:srgbClr val="C00000"/>
                          </a:solidFill>
                          <a:latin typeface="Britannic Bold" panose="020B0903060703020204" pitchFamily="34" charset="0"/>
                          <a:sym typeface="Symbol" panose="05050102010706020507" pitchFamily="18" charset="2"/>
                        </a:rPr>
                        <a:t>Beam Power Target=700kW</a:t>
                      </a:r>
                      <a:endParaRPr lang="en-US" sz="2200" dirty="0">
                        <a:solidFill>
                          <a:srgbClr val="C00000"/>
                        </a:solidFill>
                        <a:latin typeface="Britannic Bold" panose="020B0903060703020204" pitchFamily="34" charset="0"/>
                      </a:endParaRPr>
                    </a:p>
                    <a:p>
                      <a:pPr algn="ctr"/>
                      <a:endParaRPr lang="en-US" sz="1600" b="1" dirty="0">
                        <a:solidFill>
                          <a:srgbClr val="0000CC"/>
                        </a:solidFill>
                      </a:endParaRPr>
                    </a:p>
                  </p:txBody>
                </p:sp>
                <p:sp>
                  <p:nvSpPr>
                    <p:cNvPr id="46" name="TextBox 45"/>
                    <p:cNvSpPr txBox="1"/>
                    <p:nvPr/>
                  </p:nvSpPr>
                  <p:spPr>
                    <a:xfrm rot="18986643">
                      <a:off x="4972315" y="5750820"/>
                      <a:ext cx="1875450" cy="461665"/>
                    </a:xfrm>
                    <a:prstGeom prst="rect">
                      <a:avLst/>
                    </a:prstGeom>
                    <a:noFill/>
                  </p:spPr>
                  <p:txBody>
                    <a:bodyPr wrap="none" rtlCol="0">
                      <a:spAutoFit/>
                    </a:bodyPr>
                    <a:lstStyle/>
                    <a:p>
                      <a:r>
                        <a:rPr lang="en-US" sz="2400" b="1" dirty="0"/>
                        <a:t>Recycler Ring</a:t>
                      </a:r>
                    </a:p>
                  </p:txBody>
                </p:sp>
                <p:cxnSp>
                  <p:nvCxnSpPr>
                    <p:cNvPr id="47" name="Straight Arrow Connector 46"/>
                    <p:cNvCxnSpPr/>
                    <p:nvPr/>
                  </p:nvCxnSpPr>
                  <p:spPr>
                    <a:xfrm flipV="1">
                      <a:off x="3577576" y="1864837"/>
                      <a:ext cx="40759" cy="6175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2161291" y="1861073"/>
                      <a:ext cx="3981427" cy="4336067"/>
                    </a:xfrm>
                    <a:custGeom>
                      <a:avLst/>
                      <a:gdLst>
                        <a:gd name="connsiteX0" fmla="*/ 1012215 w 3981427"/>
                        <a:gd name="connsiteY0" fmla="*/ 118334 h 4336067"/>
                        <a:gd name="connsiteX1" fmla="*/ 571151 w 3981427"/>
                        <a:gd name="connsiteY1" fmla="*/ 387275 h 4336067"/>
                        <a:gd name="connsiteX2" fmla="*/ 323725 w 3981427"/>
                        <a:gd name="connsiteY2" fmla="*/ 634701 h 4336067"/>
                        <a:gd name="connsiteX3" fmla="*/ 54784 w 3981427"/>
                        <a:gd name="connsiteY3" fmla="*/ 1161826 h 4336067"/>
                        <a:gd name="connsiteX4" fmla="*/ 996 w 3981427"/>
                        <a:gd name="connsiteY4" fmla="*/ 1699708 h 4336067"/>
                        <a:gd name="connsiteX5" fmla="*/ 76300 w 3981427"/>
                        <a:gd name="connsiteY5" fmla="*/ 2388198 h 4336067"/>
                        <a:gd name="connsiteX6" fmla="*/ 248422 w 3981427"/>
                        <a:gd name="connsiteY6" fmla="*/ 2796988 h 4336067"/>
                        <a:gd name="connsiteX7" fmla="*/ 581909 w 3981427"/>
                        <a:gd name="connsiteY7" fmla="*/ 3463962 h 4336067"/>
                        <a:gd name="connsiteX8" fmla="*/ 947669 w 3981427"/>
                        <a:gd name="connsiteY8" fmla="*/ 3861995 h 4336067"/>
                        <a:gd name="connsiteX9" fmla="*/ 1636158 w 3981427"/>
                        <a:gd name="connsiteY9" fmla="*/ 4238513 h 4336067"/>
                        <a:gd name="connsiteX10" fmla="*/ 2356921 w 3981427"/>
                        <a:gd name="connsiteY10" fmla="*/ 4335332 h 4336067"/>
                        <a:gd name="connsiteX11" fmla="*/ 2927076 w 3981427"/>
                        <a:gd name="connsiteY11" fmla="*/ 4206240 h 4336067"/>
                        <a:gd name="connsiteX12" fmla="*/ 3421928 w 3981427"/>
                        <a:gd name="connsiteY12" fmla="*/ 3926541 h 4336067"/>
                        <a:gd name="connsiteX13" fmla="*/ 3647838 w 3981427"/>
                        <a:gd name="connsiteY13" fmla="*/ 3679115 h 4336067"/>
                        <a:gd name="connsiteX14" fmla="*/ 3906022 w 3981427"/>
                        <a:gd name="connsiteY14" fmla="*/ 3173506 h 4336067"/>
                        <a:gd name="connsiteX15" fmla="*/ 3981325 w 3981427"/>
                        <a:gd name="connsiteY15" fmla="*/ 2528047 h 4336067"/>
                        <a:gd name="connsiteX16" fmla="*/ 3895264 w 3981427"/>
                        <a:gd name="connsiteY16" fmla="*/ 1947134 h 4336067"/>
                        <a:gd name="connsiteX17" fmla="*/ 3647838 w 3981427"/>
                        <a:gd name="connsiteY17" fmla="*/ 1280160 h 4336067"/>
                        <a:gd name="connsiteX18" fmla="*/ 3303594 w 3981427"/>
                        <a:gd name="connsiteY18" fmla="*/ 774551 h 4336067"/>
                        <a:gd name="connsiteX19" fmla="*/ 3142229 w 3981427"/>
                        <a:gd name="connsiteY19" fmla="*/ 570155 h 4336067"/>
                        <a:gd name="connsiteX20" fmla="*/ 2776469 w 3981427"/>
                        <a:gd name="connsiteY20" fmla="*/ 279699 h 4336067"/>
                        <a:gd name="connsiteX21" fmla="*/ 2163283 w 3981427"/>
                        <a:gd name="connsiteY21" fmla="*/ 43031 h 4336067"/>
                        <a:gd name="connsiteX22" fmla="*/ 1700704 w 3981427"/>
                        <a:gd name="connsiteY22" fmla="*/ 0 h 4336067"/>
                        <a:gd name="connsiteX23" fmla="*/ 1421005 w 3981427"/>
                        <a:gd name="connsiteY23" fmla="*/ 10758 h 4336067"/>
                        <a:gd name="connsiteX24" fmla="*/ 1012215 w 3981427"/>
                        <a:gd name="connsiteY24" fmla="*/ 118334 h 433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81427" h="4336067">
                          <a:moveTo>
                            <a:pt x="1012215" y="118334"/>
                          </a:moveTo>
                          <a:cubicBezTo>
                            <a:pt x="870573" y="181087"/>
                            <a:pt x="685899" y="301214"/>
                            <a:pt x="571151" y="387275"/>
                          </a:cubicBezTo>
                          <a:cubicBezTo>
                            <a:pt x="456403" y="473336"/>
                            <a:pt x="409786" y="505609"/>
                            <a:pt x="323725" y="634701"/>
                          </a:cubicBezTo>
                          <a:cubicBezTo>
                            <a:pt x="237664" y="763793"/>
                            <a:pt x="108572" y="984325"/>
                            <a:pt x="54784" y="1161826"/>
                          </a:cubicBezTo>
                          <a:cubicBezTo>
                            <a:pt x="996" y="1339327"/>
                            <a:pt x="-2590" y="1495313"/>
                            <a:pt x="996" y="1699708"/>
                          </a:cubicBezTo>
                          <a:cubicBezTo>
                            <a:pt x="4582" y="1904103"/>
                            <a:pt x="35062" y="2205318"/>
                            <a:pt x="76300" y="2388198"/>
                          </a:cubicBezTo>
                          <a:cubicBezTo>
                            <a:pt x="117538" y="2571078"/>
                            <a:pt x="164154" y="2617694"/>
                            <a:pt x="248422" y="2796988"/>
                          </a:cubicBezTo>
                          <a:cubicBezTo>
                            <a:pt x="332690" y="2976282"/>
                            <a:pt x="465368" y="3286461"/>
                            <a:pt x="581909" y="3463962"/>
                          </a:cubicBezTo>
                          <a:cubicBezTo>
                            <a:pt x="698450" y="3641463"/>
                            <a:pt x="771961" y="3732903"/>
                            <a:pt x="947669" y="3861995"/>
                          </a:cubicBezTo>
                          <a:cubicBezTo>
                            <a:pt x="1123377" y="3991087"/>
                            <a:pt x="1401283" y="4159624"/>
                            <a:pt x="1636158" y="4238513"/>
                          </a:cubicBezTo>
                          <a:cubicBezTo>
                            <a:pt x="1871033" y="4317403"/>
                            <a:pt x="2141768" y="4340711"/>
                            <a:pt x="2356921" y="4335332"/>
                          </a:cubicBezTo>
                          <a:cubicBezTo>
                            <a:pt x="2572074" y="4329953"/>
                            <a:pt x="2749575" y="4274372"/>
                            <a:pt x="2927076" y="4206240"/>
                          </a:cubicBezTo>
                          <a:cubicBezTo>
                            <a:pt x="3104577" y="4138108"/>
                            <a:pt x="3301801" y="4014395"/>
                            <a:pt x="3421928" y="3926541"/>
                          </a:cubicBezTo>
                          <a:cubicBezTo>
                            <a:pt x="3542055" y="3838687"/>
                            <a:pt x="3567156" y="3804621"/>
                            <a:pt x="3647838" y="3679115"/>
                          </a:cubicBezTo>
                          <a:cubicBezTo>
                            <a:pt x="3728520" y="3553609"/>
                            <a:pt x="3850441" y="3365351"/>
                            <a:pt x="3906022" y="3173506"/>
                          </a:cubicBezTo>
                          <a:cubicBezTo>
                            <a:pt x="3961603" y="2981661"/>
                            <a:pt x="3983118" y="2732442"/>
                            <a:pt x="3981325" y="2528047"/>
                          </a:cubicBezTo>
                          <a:cubicBezTo>
                            <a:pt x="3979532" y="2323652"/>
                            <a:pt x="3950845" y="2155115"/>
                            <a:pt x="3895264" y="1947134"/>
                          </a:cubicBezTo>
                          <a:cubicBezTo>
                            <a:pt x="3839683" y="1739153"/>
                            <a:pt x="3746450" y="1475591"/>
                            <a:pt x="3647838" y="1280160"/>
                          </a:cubicBezTo>
                          <a:cubicBezTo>
                            <a:pt x="3549226" y="1084730"/>
                            <a:pt x="3387862" y="892885"/>
                            <a:pt x="3303594" y="774551"/>
                          </a:cubicBezTo>
                          <a:cubicBezTo>
                            <a:pt x="3219326" y="656217"/>
                            <a:pt x="3230083" y="652630"/>
                            <a:pt x="3142229" y="570155"/>
                          </a:cubicBezTo>
                          <a:cubicBezTo>
                            <a:pt x="3054375" y="487680"/>
                            <a:pt x="2939627" y="367553"/>
                            <a:pt x="2776469" y="279699"/>
                          </a:cubicBezTo>
                          <a:cubicBezTo>
                            <a:pt x="2613311" y="191845"/>
                            <a:pt x="2342577" y="89647"/>
                            <a:pt x="2163283" y="43031"/>
                          </a:cubicBezTo>
                          <a:cubicBezTo>
                            <a:pt x="1983989" y="-3585"/>
                            <a:pt x="1824417" y="5379"/>
                            <a:pt x="1700704" y="0"/>
                          </a:cubicBezTo>
                          <a:lnTo>
                            <a:pt x="1421005" y="10758"/>
                          </a:lnTo>
                          <a:cubicBezTo>
                            <a:pt x="1308050" y="28687"/>
                            <a:pt x="1153857" y="55581"/>
                            <a:pt x="1012215" y="118334"/>
                          </a:cubicBezTo>
                          <a:close/>
                        </a:path>
                      </a:pathLst>
                    </a:custGeom>
                    <a:noFill/>
                    <a:ln w="762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59"/>
                  <p:cNvCxnSpPr/>
                  <p:nvPr/>
                </p:nvCxnSpPr>
                <p:spPr>
                  <a:xfrm flipH="1" flipV="1">
                    <a:off x="4762500" y="1168400"/>
                    <a:ext cx="917785" cy="1536689"/>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p:cNvCxnSpPr/>
                <p:nvPr/>
              </p:nvCxnSpPr>
              <p:spPr>
                <a:xfrm flipH="1" flipV="1">
                  <a:off x="1761412" y="1184322"/>
                  <a:ext cx="2271422" cy="698672"/>
                </a:xfrm>
                <a:prstGeom prst="line">
                  <a:avLst/>
                </a:prstGeom>
                <a:ln w="76200" cmpd="dbl">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rot="922954">
                  <a:off x="1525465" y="1065378"/>
                  <a:ext cx="1754198" cy="369332"/>
                </a:xfrm>
                <a:prstGeom prst="rect">
                  <a:avLst/>
                </a:prstGeom>
                <a:noFill/>
              </p:spPr>
              <p:txBody>
                <a:bodyPr wrap="none" rtlCol="0">
                  <a:spAutoFit/>
                </a:bodyPr>
                <a:lstStyle/>
                <a:p>
                  <a:r>
                    <a:rPr lang="en-US" dirty="0">
                      <a:solidFill>
                        <a:schemeClr val="tx1">
                          <a:lumMod val="50000"/>
                          <a:lumOff val="50000"/>
                        </a:schemeClr>
                      </a:solidFill>
                      <a:sym typeface="Wingdings" panose="05000000000000000000" pitchFamily="2" charset="2"/>
                    </a:rPr>
                    <a:t> </a:t>
                  </a:r>
                  <a:r>
                    <a:rPr lang="en-US" dirty="0">
                      <a:solidFill>
                        <a:schemeClr val="tx1">
                          <a:lumMod val="50000"/>
                          <a:lumOff val="50000"/>
                        </a:schemeClr>
                      </a:solidFill>
                    </a:rPr>
                    <a:t>LBNF (Future)</a:t>
                  </a:r>
                </a:p>
              </p:txBody>
            </p:sp>
            <p:sp>
              <p:nvSpPr>
                <p:cNvPr id="70" name="Freeform 69"/>
                <p:cNvSpPr/>
                <p:nvPr/>
              </p:nvSpPr>
              <p:spPr>
                <a:xfrm>
                  <a:off x="4122235" y="991673"/>
                  <a:ext cx="1051061" cy="926550"/>
                </a:xfrm>
                <a:custGeom>
                  <a:avLst/>
                  <a:gdLst>
                    <a:gd name="connsiteX0" fmla="*/ 1051061 w 1051061"/>
                    <a:gd name="connsiteY0" fmla="*/ 706582 h 926550"/>
                    <a:gd name="connsiteX1" fmla="*/ 853633 w 1051061"/>
                    <a:gd name="connsiteY1" fmla="*/ 820882 h 926550"/>
                    <a:gd name="connsiteX2" fmla="*/ 469170 w 1051061"/>
                    <a:gd name="connsiteY2" fmla="*/ 924791 h 926550"/>
                    <a:gd name="connsiteX3" fmla="*/ 178224 w 1051061"/>
                    <a:gd name="connsiteY3" fmla="*/ 872837 h 926550"/>
                    <a:gd name="connsiteX4" fmla="*/ 32752 w 1051061"/>
                    <a:gd name="connsiteY4" fmla="*/ 706582 h 926550"/>
                    <a:gd name="connsiteX5" fmla="*/ 1579 w 1051061"/>
                    <a:gd name="connsiteY5" fmla="*/ 405246 h 926550"/>
                    <a:gd name="connsiteX6" fmla="*/ 63924 w 1051061"/>
                    <a:gd name="connsiteY6" fmla="*/ 166255 h 926550"/>
                    <a:gd name="connsiteX7" fmla="*/ 105488 w 1051061"/>
                    <a:gd name="connsiteY7" fmla="*/ 0 h 9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1061" h="926550">
                      <a:moveTo>
                        <a:pt x="1051061" y="706582"/>
                      </a:moveTo>
                      <a:cubicBezTo>
                        <a:pt x="1000838" y="745548"/>
                        <a:pt x="950615" y="784514"/>
                        <a:pt x="853633" y="820882"/>
                      </a:cubicBezTo>
                      <a:cubicBezTo>
                        <a:pt x="756651" y="857250"/>
                        <a:pt x="581738" y="916132"/>
                        <a:pt x="469170" y="924791"/>
                      </a:cubicBezTo>
                      <a:cubicBezTo>
                        <a:pt x="356602" y="933450"/>
                        <a:pt x="250960" y="909205"/>
                        <a:pt x="178224" y="872837"/>
                      </a:cubicBezTo>
                      <a:cubicBezTo>
                        <a:pt x="105488" y="836469"/>
                        <a:pt x="62193" y="784514"/>
                        <a:pt x="32752" y="706582"/>
                      </a:cubicBezTo>
                      <a:cubicBezTo>
                        <a:pt x="3311" y="628650"/>
                        <a:pt x="-3616" y="495300"/>
                        <a:pt x="1579" y="405246"/>
                      </a:cubicBezTo>
                      <a:cubicBezTo>
                        <a:pt x="6774" y="315192"/>
                        <a:pt x="46606" y="233796"/>
                        <a:pt x="63924" y="166255"/>
                      </a:cubicBezTo>
                      <a:cubicBezTo>
                        <a:pt x="81242" y="98714"/>
                        <a:pt x="93365" y="49357"/>
                        <a:pt x="105488" y="0"/>
                      </a:cubicBezTo>
                    </a:path>
                  </a:pathLst>
                </a:cu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3212634" y="969003"/>
                  <a:ext cx="1298625" cy="338554"/>
                </a:xfrm>
                <a:prstGeom prst="rect">
                  <a:avLst/>
                </a:prstGeom>
                <a:noFill/>
              </p:spPr>
              <p:txBody>
                <a:bodyPr wrap="none" rtlCol="0">
                  <a:spAutoFit/>
                </a:bodyPr>
                <a:lstStyle/>
                <a:p>
                  <a:r>
                    <a:rPr lang="en-US" sz="1600" dirty="0"/>
                    <a:t>Micro-</a:t>
                  </a:r>
                  <a:r>
                    <a:rPr lang="en-US" sz="1600" dirty="0" err="1"/>
                    <a:t>BooNe</a:t>
                  </a:r>
                  <a:endParaRPr lang="en-US" sz="1600" dirty="0"/>
                </a:p>
              </p:txBody>
            </p:sp>
            <p:sp>
              <p:nvSpPr>
                <p:cNvPr id="72" name="TextBox 71"/>
                <p:cNvSpPr txBox="1"/>
                <p:nvPr/>
              </p:nvSpPr>
              <p:spPr>
                <a:xfrm rot="3705971">
                  <a:off x="4431626" y="1226123"/>
                  <a:ext cx="651140" cy="338554"/>
                </a:xfrm>
                <a:prstGeom prst="rect">
                  <a:avLst/>
                </a:prstGeom>
                <a:noFill/>
              </p:spPr>
              <p:txBody>
                <a:bodyPr wrap="none" rtlCol="0">
                  <a:spAutoFit/>
                </a:bodyPr>
                <a:lstStyle/>
                <a:p>
                  <a:r>
                    <a:rPr lang="en-US" sz="1600" dirty="0" err="1"/>
                    <a:t>NuMI</a:t>
                  </a:r>
                  <a:endParaRPr lang="en-US" sz="1600" dirty="0"/>
                </a:p>
              </p:txBody>
            </p:sp>
          </p:grpSp>
          <p:cxnSp>
            <p:nvCxnSpPr>
              <p:cNvPr id="75" name="Straight Connector 74"/>
              <p:cNvCxnSpPr/>
              <p:nvPr/>
            </p:nvCxnSpPr>
            <p:spPr>
              <a:xfrm flipH="1" flipV="1">
                <a:off x="3691406" y="6058178"/>
                <a:ext cx="1255612" cy="463571"/>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Freeform 75"/>
              <p:cNvSpPr/>
              <p:nvPr/>
            </p:nvSpPr>
            <p:spPr>
              <a:xfrm rot="172959">
                <a:off x="5015345" y="1143000"/>
                <a:ext cx="1461816" cy="3378200"/>
              </a:xfrm>
              <a:custGeom>
                <a:avLst/>
                <a:gdLst>
                  <a:gd name="connsiteX0" fmla="*/ 1333500 w 1461816"/>
                  <a:gd name="connsiteY0" fmla="*/ 3378200 h 3378200"/>
                  <a:gd name="connsiteX1" fmla="*/ 1333500 w 1461816"/>
                  <a:gd name="connsiteY1" fmla="*/ 2082800 h 3378200"/>
                  <a:gd name="connsiteX2" fmla="*/ 0 w 1461816"/>
                  <a:gd name="connsiteY2" fmla="*/ 0 h 3378200"/>
                </a:gdLst>
                <a:ahLst/>
                <a:cxnLst>
                  <a:cxn ang="0">
                    <a:pos x="connsiteX0" y="connsiteY0"/>
                  </a:cxn>
                  <a:cxn ang="0">
                    <a:pos x="connsiteX1" y="connsiteY1"/>
                  </a:cxn>
                  <a:cxn ang="0">
                    <a:pos x="connsiteX2" y="connsiteY2"/>
                  </a:cxn>
                </a:cxnLst>
                <a:rect l="l" t="t" r="r" b="b"/>
                <a:pathLst>
                  <a:path w="1461816" h="3378200">
                    <a:moveTo>
                      <a:pt x="1333500" y="3378200"/>
                    </a:moveTo>
                    <a:cubicBezTo>
                      <a:pt x="1444625" y="3012016"/>
                      <a:pt x="1555750" y="2645833"/>
                      <a:pt x="1333500" y="2082800"/>
                    </a:cubicBezTo>
                    <a:cubicBezTo>
                      <a:pt x="1111250" y="1519767"/>
                      <a:pt x="555625" y="759883"/>
                      <a:pt x="0" y="0"/>
                    </a:cubicBezTo>
                  </a:path>
                </a:pathLst>
              </a:custGeom>
              <a:noFill/>
              <a:ln w="603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733136">
                <a:off x="5181617" y="1129702"/>
                <a:ext cx="1461816" cy="3378200"/>
              </a:xfrm>
              <a:custGeom>
                <a:avLst/>
                <a:gdLst>
                  <a:gd name="connsiteX0" fmla="*/ 1333500 w 1461816"/>
                  <a:gd name="connsiteY0" fmla="*/ 3378200 h 3378200"/>
                  <a:gd name="connsiteX1" fmla="*/ 1333500 w 1461816"/>
                  <a:gd name="connsiteY1" fmla="*/ 2082800 h 3378200"/>
                  <a:gd name="connsiteX2" fmla="*/ 0 w 1461816"/>
                  <a:gd name="connsiteY2" fmla="*/ 0 h 3378200"/>
                </a:gdLst>
                <a:ahLst/>
                <a:cxnLst>
                  <a:cxn ang="0">
                    <a:pos x="connsiteX0" y="connsiteY0"/>
                  </a:cxn>
                  <a:cxn ang="0">
                    <a:pos x="connsiteX1" y="connsiteY1"/>
                  </a:cxn>
                  <a:cxn ang="0">
                    <a:pos x="connsiteX2" y="connsiteY2"/>
                  </a:cxn>
                </a:cxnLst>
                <a:rect l="l" t="t" r="r" b="b"/>
                <a:pathLst>
                  <a:path w="1461816" h="3378200">
                    <a:moveTo>
                      <a:pt x="1333500" y="3378200"/>
                    </a:moveTo>
                    <a:cubicBezTo>
                      <a:pt x="1444625" y="3012016"/>
                      <a:pt x="1555750" y="2645833"/>
                      <a:pt x="1333500" y="2082800"/>
                    </a:cubicBezTo>
                    <a:cubicBezTo>
                      <a:pt x="1111250" y="1519767"/>
                      <a:pt x="555625" y="759883"/>
                      <a:pt x="0" y="0"/>
                    </a:cubicBezTo>
                  </a:path>
                </a:pathLst>
              </a:custGeom>
              <a:noFill/>
              <a:ln w="603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rot="3384575">
                <a:off x="4930677" y="1366336"/>
                <a:ext cx="1168910" cy="338554"/>
              </a:xfrm>
              <a:prstGeom prst="rect">
                <a:avLst/>
              </a:prstGeom>
              <a:noFill/>
            </p:spPr>
            <p:txBody>
              <a:bodyPr wrap="none" rtlCol="0">
                <a:spAutoFit/>
              </a:bodyPr>
              <a:lstStyle/>
              <a:p>
                <a:r>
                  <a:rPr lang="en-US" sz="1600" dirty="0"/>
                  <a:t>g-2 &amp; Mu2e</a:t>
                </a:r>
              </a:p>
            </p:txBody>
          </p:sp>
          <p:sp>
            <p:nvSpPr>
              <p:cNvPr id="80" name="TextBox 79"/>
              <p:cNvSpPr txBox="1"/>
              <p:nvPr/>
            </p:nvSpPr>
            <p:spPr>
              <a:xfrm rot="4021545">
                <a:off x="5324006" y="1276924"/>
                <a:ext cx="1138838" cy="338554"/>
              </a:xfrm>
              <a:prstGeom prst="rect">
                <a:avLst/>
              </a:prstGeom>
              <a:noFill/>
            </p:spPr>
            <p:txBody>
              <a:bodyPr wrap="none" rtlCol="0">
                <a:spAutoFit/>
              </a:bodyPr>
              <a:lstStyle/>
              <a:p>
                <a:r>
                  <a:rPr lang="en-US" sz="1600" dirty="0"/>
                  <a:t>Switch Yard</a:t>
                </a:r>
              </a:p>
            </p:txBody>
          </p:sp>
          <p:sp>
            <p:nvSpPr>
              <p:cNvPr id="81" name="TextBox 80"/>
              <p:cNvSpPr txBox="1"/>
              <p:nvPr/>
            </p:nvSpPr>
            <p:spPr>
              <a:xfrm rot="1360034">
                <a:off x="3743064" y="6255240"/>
                <a:ext cx="1183337" cy="338554"/>
              </a:xfrm>
              <a:prstGeom prst="rect">
                <a:avLst/>
              </a:prstGeom>
              <a:noFill/>
            </p:spPr>
            <p:txBody>
              <a:bodyPr wrap="none" rtlCol="0">
                <a:spAutoFit/>
              </a:bodyPr>
              <a:lstStyle/>
              <a:p>
                <a:r>
                  <a:rPr lang="en-US" sz="1600" dirty="0"/>
                  <a:t>Beam Abort</a:t>
                </a:r>
              </a:p>
            </p:txBody>
          </p:sp>
        </p:grpSp>
        <p:sp>
          <p:nvSpPr>
            <p:cNvPr id="14" name="Freeform 13"/>
            <p:cNvSpPr/>
            <p:nvPr/>
          </p:nvSpPr>
          <p:spPr>
            <a:xfrm rot="21336842">
              <a:off x="10215989" y="7463945"/>
              <a:ext cx="504093" cy="808892"/>
            </a:xfrm>
            <a:custGeom>
              <a:avLst/>
              <a:gdLst>
                <a:gd name="connsiteX0" fmla="*/ 0 w 504093"/>
                <a:gd name="connsiteY0" fmla="*/ 0 h 808892"/>
                <a:gd name="connsiteX1" fmla="*/ 246185 w 504093"/>
                <a:gd name="connsiteY1" fmla="*/ 433753 h 808892"/>
                <a:gd name="connsiteX2" fmla="*/ 504093 w 504093"/>
                <a:gd name="connsiteY2" fmla="*/ 808892 h 808892"/>
              </a:gdLst>
              <a:ahLst/>
              <a:cxnLst>
                <a:cxn ang="0">
                  <a:pos x="connsiteX0" y="connsiteY0"/>
                </a:cxn>
                <a:cxn ang="0">
                  <a:pos x="connsiteX1" y="connsiteY1"/>
                </a:cxn>
                <a:cxn ang="0">
                  <a:pos x="connsiteX2" y="connsiteY2"/>
                </a:cxn>
              </a:cxnLst>
              <a:rect l="l" t="t" r="r" b="b"/>
              <a:pathLst>
                <a:path w="504093" h="808892">
                  <a:moveTo>
                    <a:pt x="0" y="0"/>
                  </a:moveTo>
                  <a:cubicBezTo>
                    <a:pt x="81085" y="149469"/>
                    <a:pt x="162170" y="298938"/>
                    <a:pt x="246185" y="433753"/>
                  </a:cubicBezTo>
                  <a:cubicBezTo>
                    <a:pt x="330200" y="568568"/>
                    <a:pt x="417146" y="688730"/>
                    <a:pt x="504093" y="808892"/>
                  </a:cubicBezTo>
                </a:path>
              </a:pathLst>
            </a:custGeom>
            <a:no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5308901" y="2059022"/>
            <a:ext cx="3590718" cy="2210835"/>
            <a:chOff x="5308901" y="2059022"/>
            <a:chExt cx="3590718" cy="2210835"/>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5026" y="2907677"/>
              <a:ext cx="2044593" cy="1362180"/>
            </a:xfrm>
            <a:prstGeom prst="rect">
              <a:avLst/>
            </a:prstGeom>
          </p:spPr>
        </p:pic>
        <p:sp>
          <p:nvSpPr>
            <p:cNvPr id="13" name="TextBox 12"/>
            <p:cNvSpPr txBox="1"/>
            <p:nvPr/>
          </p:nvSpPr>
          <p:spPr>
            <a:xfrm>
              <a:off x="7095325" y="2879819"/>
              <a:ext cx="1694695" cy="369332"/>
            </a:xfrm>
            <a:prstGeom prst="rect">
              <a:avLst/>
            </a:prstGeom>
            <a:noFill/>
          </p:spPr>
          <p:txBody>
            <a:bodyPr wrap="none" rtlCol="0">
              <a:spAutoFit/>
            </a:bodyPr>
            <a:lstStyle/>
            <a:p>
              <a:r>
                <a:rPr lang="en-US" dirty="0" err="1">
                  <a:solidFill>
                    <a:srgbClr val="FFFF00"/>
                  </a:solidFill>
                </a:rPr>
                <a:t>NuMI</a:t>
              </a:r>
              <a:r>
                <a:rPr lang="en-US" dirty="0">
                  <a:solidFill>
                    <a:srgbClr val="FFFF00"/>
                  </a:solidFill>
                </a:rPr>
                <a:t> Beam line</a:t>
              </a:r>
            </a:p>
          </p:txBody>
        </p:sp>
        <p:cxnSp>
          <p:nvCxnSpPr>
            <p:cNvPr id="19" name="Straight Arrow Connector 18"/>
            <p:cNvCxnSpPr/>
            <p:nvPr/>
          </p:nvCxnSpPr>
          <p:spPr>
            <a:xfrm flipH="1" flipV="1">
              <a:off x="5308901" y="2059022"/>
              <a:ext cx="1635809" cy="878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893631" y="2896750"/>
            <a:ext cx="3250734" cy="3742642"/>
            <a:chOff x="5856206" y="2120105"/>
            <a:chExt cx="3250734" cy="3742642"/>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3854" y="4169104"/>
              <a:ext cx="2266796" cy="1693643"/>
            </a:xfrm>
            <a:prstGeom prst="rect">
              <a:avLst/>
            </a:prstGeom>
          </p:spPr>
        </p:pic>
        <p:sp>
          <p:nvSpPr>
            <p:cNvPr id="22" name="TextBox 21"/>
            <p:cNvSpPr txBox="1"/>
            <p:nvPr/>
          </p:nvSpPr>
          <p:spPr>
            <a:xfrm>
              <a:off x="6783483" y="5323782"/>
              <a:ext cx="2323457" cy="369332"/>
            </a:xfrm>
            <a:prstGeom prst="rect">
              <a:avLst/>
            </a:prstGeom>
            <a:noFill/>
          </p:spPr>
          <p:txBody>
            <a:bodyPr wrap="none" rtlCol="0">
              <a:spAutoFit/>
            </a:bodyPr>
            <a:lstStyle/>
            <a:p>
              <a:r>
                <a:rPr lang="en-US" dirty="0">
                  <a:solidFill>
                    <a:schemeClr val="bg1"/>
                  </a:solidFill>
                </a:rPr>
                <a:t>20 Accelerating MI-RFs</a:t>
              </a:r>
            </a:p>
          </p:txBody>
        </p:sp>
        <p:cxnSp>
          <p:nvCxnSpPr>
            <p:cNvPr id="23" name="Straight Arrow Connector 22"/>
            <p:cNvCxnSpPr>
              <a:endCxn id="25" idx="5"/>
            </p:cNvCxnSpPr>
            <p:nvPr/>
          </p:nvCxnSpPr>
          <p:spPr>
            <a:xfrm flipH="1" flipV="1">
              <a:off x="6348728" y="3046722"/>
              <a:ext cx="1267108" cy="13253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rot="20214254">
              <a:off x="5856206" y="2120105"/>
              <a:ext cx="396915" cy="1189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303118" y="5006548"/>
            <a:ext cx="2462932" cy="1548148"/>
            <a:chOff x="127868" y="4944727"/>
            <a:chExt cx="2462932" cy="1548148"/>
          </a:xfrm>
        </p:grpSpPr>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31" y="4961161"/>
              <a:ext cx="2031073" cy="1531714"/>
            </a:xfrm>
            <a:prstGeom prst="rect">
              <a:avLst/>
            </a:prstGeom>
          </p:spPr>
        </p:pic>
        <p:sp>
          <p:nvSpPr>
            <p:cNvPr id="39" name="TextBox 38"/>
            <p:cNvSpPr txBox="1"/>
            <p:nvPr/>
          </p:nvSpPr>
          <p:spPr>
            <a:xfrm>
              <a:off x="127868" y="4944727"/>
              <a:ext cx="2163669" cy="369332"/>
            </a:xfrm>
            <a:prstGeom prst="rect">
              <a:avLst/>
            </a:prstGeom>
            <a:noFill/>
          </p:spPr>
          <p:txBody>
            <a:bodyPr wrap="none" rtlCol="0">
              <a:spAutoFit/>
            </a:bodyPr>
            <a:lstStyle/>
            <a:p>
              <a:r>
                <a:rPr lang="en-US" dirty="0">
                  <a:solidFill>
                    <a:srgbClr val="FFFF00"/>
                  </a:solidFill>
                </a:rPr>
                <a:t>RR RF Cavities for g-2</a:t>
              </a:r>
            </a:p>
          </p:txBody>
        </p:sp>
        <p:cxnSp>
          <p:nvCxnSpPr>
            <p:cNvPr id="51" name="Straight Arrow Connector 50"/>
            <p:cNvCxnSpPr/>
            <p:nvPr/>
          </p:nvCxnSpPr>
          <p:spPr>
            <a:xfrm flipV="1">
              <a:off x="2143335" y="5000832"/>
              <a:ext cx="447465" cy="5338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5416731" y="1076981"/>
            <a:ext cx="2592988" cy="1590265"/>
            <a:chOff x="5241481" y="1015160"/>
            <a:chExt cx="2592988" cy="1590265"/>
          </a:xfrm>
        </p:grpSpPr>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2736" y="1060635"/>
              <a:ext cx="1521733" cy="1544790"/>
            </a:xfrm>
            <a:prstGeom prst="rect">
              <a:avLst/>
            </a:prstGeom>
          </p:spPr>
        </p:pic>
        <p:sp>
          <p:nvSpPr>
            <p:cNvPr id="44" name="TextBox 43"/>
            <p:cNvSpPr txBox="1"/>
            <p:nvPr/>
          </p:nvSpPr>
          <p:spPr>
            <a:xfrm>
              <a:off x="6377612" y="1015160"/>
              <a:ext cx="1451166" cy="369332"/>
            </a:xfrm>
            <a:prstGeom prst="rect">
              <a:avLst/>
            </a:prstGeom>
            <a:noFill/>
          </p:spPr>
          <p:txBody>
            <a:bodyPr wrap="none" rtlCol="0">
              <a:spAutoFit/>
            </a:bodyPr>
            <a:lstStyle/>
            <a:p>
              <a:r>
                <a:rPr lang="en-US" dirty="0">
                  <a:solidFill>
                    <a:srgbClr val="FFFF00"/>
                  </a:solidFill>
                </a:rPr>
                <a:t>RR-collimator</a:t>
              </a:r>
            </a:p>
          </p:txBody>
        </p:sp>
        <p:cxnSp>
          <p:nvCxnSpPr>
            <p:cNvPr id="55" name="Straight Arrow Connector 54"/>
            <p:cNvCxnSpPr/>
            <p:nvPr/>
          </p:nvCxnSpPr>
          <p:spPr>
            <a:xfrm flipH="1">
              <a:off x="5241481" y="1767608"/>
              <a:ext cx="1312972" cy="4120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360372" y="1585795"/>
            <a:ext cx="2608781" cy="2999405"/>
            <a:chOff x="185122" y="1523974"/>
            <a:chExt cx="2608781" cy="2999405"/>
          </a:xfrm>
        </p:grpSpPr>
        <p:grpSp>
          <p:nvGrpSpPr>
            <p:cNvPr id="50" name="Group 49"/>
            <p:cNvGrpSpPr/>
            <p:nvPr/>
          </p:nvGrpSpPr>
          <p:grpSpPr>
            <a:xfrm>
              <a:off x="202722" y="1523974"/>
              <a:ext cx="2591181" cy="1364978"/>
              <a:chOff x="123899" y="1544836"/>
              <a:chExt cx="2591181" cy="1364978"/>
            </a:xfrm>
          </p:grpSpPr>
          <p:cxnSp>
            <p:nvCxnSpPr>
              <p:cNvPr id="32" name="Straight Arrow Connector 31"/>
              <p:cNvCxnSpPr/>
              <p:nvPr/>
            </p:nvCxnSpPr>
            <p:spPr>
              <a:xfrm>
                <a:off x="2115460" y="1835535"/>
                <a:ext cx="599620" cy="2213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899" y="1544836"/>
                <a:ext cx="2013763" cy="1364978"/>
              </a:xfrm>
              <a:prstGeom prst="rect">
                <a:avLst/>
              </a:prstGeom>
            </p:spPr>
          </p:pic>
          <p:sp>
            <p:nvSpPr>
              <p:cNvPr id="35" name="TextBox 34"/>
              <p:cNvSpPr txBox="1"/>
              <p:nvPr/>
            </p:nvSpPr>
            <p:spPr>
              <a:xfrm>
                <a:off x="431529" y="1547225"/>
                <a:ext cx="1463991" cy="369332"/>
              </a:xfrm>
              <a:prstGeom prst="rect">
                <a:avLst/>
              </a:prstGeom>
              <a:noFill/>
            </p:spPr>
            <p:txBody>
              <a:bodyPr wrap="none" rtlCol="0">
                <a:spAutoFit/>
              </a:bodyPr>
              <a:lstStyle/>
              <a:p>
                <a:r>
                  <a:rPr lang="en-US" dirty="0">
                    <a:solidFill>
                      <a:srgbClr val="FFFF00"/>
                    </a:solidFill>
                  </a:rPr>
                  <a:t>MI/RR Tunnel</a:t>
                </a:r>
              </a:p>
            </p:txBody>
          </p:sp>
        </p:grpSp>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447" y="3121057"/>
              <a:ext cx="788816" cy="617980"/>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122" y="3481926"/>
              <a:ext cx="779903" cy="635807"/>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65890" y="3804755"/>
              <a:ext cx="672945" cy="615009"/>
            </a:xfrm>
            <a:prstGeom prst="rect">
              <a:avLst/>
            </a:prstGeom>
          </p:spPr>
        </p:pic>
        <p:cxnSp>
          <p:nvCxnSpPr>
            <p:cNvPr id="59" name="Straight Arrow Connector 58"/>
            <p:cNvCxnSpPr/>
            <p:nvPr/>
          </p:nvCxnSpPr>
          <p:spPr>
            <a:xfrm flipV="1">
              <a:off x="425130" y="2789859"/>
              <a:ext cx="67186" cy="7989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1341017" y="2421490"/>
              <a:ext cx="30518" cy="820797"/>
            </a:xfrm>
            <a:prstGeom prst="straightConnector1">
              <a:avLst/>
            </a:prstGeom>
            <a:ln w="28575">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735229" y="2260520"/>
              <a:ext cx="26183" cy="1647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05843" y="3878465"/>
              <a:ext cx="500458" cy="261610"/>
            </a:xfrm>
            <a:prstGeom prst="rect">
              <a:avLst/>
            </a:prstGeom>
            <a:noFill/>
          </p:spPr>
          <p:txBody>
            <a:bodyPr wrap="none" rtlCol="0">
              <a:spAutoFit/>
            </a:bodyPr>
            <a:lstStyle/>
            <a:p>
              <a:r>
                <a:rPr lang="en-US" sz="1100" b="1" dirty="0"/>
                <a:t>Quad</a:t>
              </a:r>
            </a:p>
          </p:txBody>
        </p:sp>
        <p:sp>
          <p:nvSpPr>
            <p:cNvPr id="66" name="TextBox 65"/>
            <p:cNvSpPr txBox="1"/>
            <p:nvPr/>
          </p:nvSpPr>
          <p:spPr>
            <a:xfrm>
              <a:off x="1043725" y="3555384"/>
              <a:ext cx="620683" cy="261610"/>
            </a:xfrm>
            <a:prstGeom prst="rect">
              <a:avLst/>
            </a:prstGeom>
            <a:noFill/>
          </p:spPr>
          <p:txBody>
            <a:bodyPr wrap="none" rtlCol="0">
              <a:spAutoFit/>
            </a:bodyPr>
            <a:lstStyle/>
            <a:p>
              <a:r>
                <a:rPr lang="en-US" sz="1100" b="1" dirty="0"/>
                <a:t>Dipoles</a:t>
              </a:r>
            </a:p>
          </p:txBody>
        </p:sp>
        <p:sp>
          <p:nvSpPr>
            <p:cNvPr id="68" name="TextBox 67"/>
            <p:cNvSpPr txBox="1"/>
            <p:nvPr/>
          </p:nvSpPr>
          <p:spPr>
            <a:xfrm>
              <a:off x="1205307" y="4261769"/>
              <a:ext cx="768159" cy="261610"/>
            </a:xfrm>
            <a:prstGeom prst="rect">
              <a:avLst/>
            </a:prstGeom>
            <a:noFill/>
          </p:spPr>
          <p:txBody>
            <a:bodyPr wrap="none" rtlCol="0">
              <a:spAutoFit/>
            </a:bodyPr>
            <a:lstStyle/>
            <a:p>
              <a:r>
                <a:rPr lang="en-US" sz="1100" b="1" dirty="0" err="1"/>
                <a:t>Sextupole</a:t>
              </a:r>
              <a:endParaRPr lang="en-US" sz="1100" b="1" dirty="0"/>
            </a:p>
          </p:txBody>
        </p:sp>
      </p:grpSp>
    </p:spTree>
    <p:extLst>
      <p:ext uri="{BB962C8B-B14F-4D97-AF65-F5344CB8AC3E}">
        <p14:creationId xmlns:p14="http://schemas.microsoft.com/office/powerpoint/2010/main" val="109940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childTnLst>
                                </p:cTn>
                              </p:par>
                              <p:par>
                                <p:cTn id="12" presetID="1" presetClass="entr" presetSubtype="0" fill="hold" nodeType="withEffect">
                                  <p:stCondLst>
                                    <p:cond delay="6000"/>
                                  </p:stCondLst>
                                  <p:childTnLst>
                                    <p:set>
                                      <p:cBhvr>
                                        <p:cTn id="13" dur="1" fill="hold">
                                          <p:stCondLst>
                                            <p:cond delay="0"/>
                                          </p:stCondLst>
                                        </p:cTn>
                                        <p:tgtEl>
                                          <p:spTgt spid="53"/>
                                        </p:tgtEl>
                                        <p:attrNameLst>
                                          <p:attrName>style.visibility</p:attrName>
                                        </p:attrNameLst>
                                      </p:cBhvr>
                                      <p:to>
                                        <p:strVal val="visible"/>
                                      </p:to>
                                    </p:set>
                                  </p:childTnLst>
                                </p:cTn>
                              </p:par>
                              <p:par>
                                <p:cTn id="14" presetID="1" presetClass="entr" presetSubtype="0" fill="hold" nodeType="withEffect">
                                  <p:stCondLst>
                                    <p:cond delay="350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4000"/>
                                  </p:stCondLst>
                                  <p:childTnLst>
                                    <p:set>
                                      <p:cBhvr>
                                        <p:cTn id="17" dur="1" fill="hold">
                                          <p:stCondLst>
                                            <p:cond delay="0"/>
                                          </p:stCondLst>
                                        </p:cTn>
                                        <p:tgtEl>
                                          <p:spTgt spid="54"/>
                                        </p:tgtEl>
                                        <p:attrNameLst>
                                          <p:attrName>style.visibility</p:attrName>
                                        </p:attrNameLst>
                                      </p:cBhvr>
                                      <p:to>
                                        <p:strVal val="visible"/>
                                      </p:to>
                                    </p:set>
                                  </p:childTnLst>
                                </p:cTn>
                              </p:par>
                              <p:par>
                                <p:cTn id="18" presetID="1" presetClass="entr" presetSubtype="0" fill="hold" nodeType="withEffect">
                                  <p:stCondLst>
                                    <p:cond delay="5500"/>
                                  </p:stCondLst>
                                  <p:childTnLst>
                                    <p:set>
                                      <p:cBhvr>
                                        <p:cTn id="19"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610" y="0"/>
            <a:ext cx="5702473" cy="761878"/>
          </a:xfrm>
        </p:spPr>
        <p:txBody>
          <a:bodyPr/>
          <a:lstStyle/>
          <a:p>
            <a:r>
              <a:rPr lang="en-US" dirty="0"/>
              <a:t>PIP-II, MW Beam Power </a:t>
            </a:r>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pPr/>
              <a:t>22</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44956"/>
            <a:ext cx="8086725" cy="5438775"/>
          </a:xfrm>
          <a:prstGeom prst="rect">
            <a:avLst/>
          </a:prstGeom>
        </p:spPr>
      </p:pic>
      <p:grpSp>
        <p:nvGrpSpPr>
          <p:cNvPr id="78" name="Group 77"/>
          <p:cNvGrpSpPr/>
          <p:nvPr/>
        </p:nvGrpSpPr>
        <p:grpSpPr>
          <a:xfrm>
            <a:off x="617838" y="4498795"/>
            <a:ext cx="6691730" cy="1727573"/>
            <a:chOff x="770238" y="4498795"/>
            <a:chExt cx="6691730" cy="1727573"/>
          </a:xfrm>
        </p:grpSpPr>
        <p:grpSp>
          <p:nvGrpSpPr>
            <p:cNvPr id="29" name="Group 28"/>
            <p:cNvGrpSpPr/>
            <p:nvPr/>
          </p:nvGrpSpPr>
          <p:grpSpPr>
            <a:xfrm>
              <a:off x="817638" y="5097539"/>
              <a:ext cx="6644330" cy="405486"/>
              <a:chOff x="381000" y="-743298"/>
              <a:chExt cx="6644330" cy="405486"/>
            </a:xfrm>
          </p:grpSpPr>
          <p:sp>
            <p:nvSpPr>
              <p:cNvPr id="10" name="Rectangle 9"/>
              <p:cNvSpPr/>
              <p:nvPr/>
            </p:nvSpPr>
            <p:spPr>
              <a:xfrm>
                <a:off x="5991996" y="-711114"/>
                <a:ext cx="602908" cy="358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11229" y="-711114"/>
                <a:ext cx="570471" cy="35834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30462" y="-711114"/>
                <a:ext cx="570471" cy="35834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81000" y="-716140"/>
                <a:ext cx="4430928" cy="362465"/>
                <a:chOff x="1124208" y="-716140"/>
                <a:chExt cx="3687720" cy="362465"/>
              </a:xfrm>
            </p:grpSpPr>
            <p:sp>
              <p:nvSpPr>
                <p:cNvPr id="12" name="Rectangle 11"/>
                <p:cNvSpPr/>
                <p:nvPr/>
              </p:nvSpPr>
              <p:spPr>
                <a:xfrm>
                  <a:off x="4241457" y="-714008"/>
                  <a:ext cx="570471" cy="358346"/>
                </a:xfrm>
                <a:prstGeom prst="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95932" y="-716140"/>
                  <a:ext cx="745525" cy="35834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04070" y="-716140"/>
                  <a:ext cx="776159" cy="35834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14139" y="-716140"/>
                  <a:ext cx="776159" cy="3583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24208" y="-712021"/>
                  <a:ext cx="776159" cy="3583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6605200" y="-708928"/>
                <a:ext cx="420130" cy="358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77158" y="-715300"/>
                <a:ext cx="348172" cy="369332"/>
              </a:xfrm>
              <a:prstGeom prst="rect">
                <a:avLst/>
              </a:prstGeom>
              <a:noFill/>
            </p:spPr>
            <p:txBody>
              <a:bodyPr wrap="none" rtlCol="0">
                <a:spAutoFit/>
              </a:bodyPr>
              <a:lstStyle/>
              <a:p>
                <a:r>
                  <a:rPr lang="en-US" dirty="0"/>
                  <a:t>IS</a:t>
                </a:r>
              </a:p>
            </p:txBody>
          </p:sp>
          <p:sp>
            <p:nvSpPr>
              <p:cNvPr id="20" name="TextBox 19"/>
              <p:cNvSpPr txBox="1"/>
              <p:nvPr/>
            </p:nvSpPr>
            <p:spPr>
              <a:xfrm>
                <a:off x="6024433" y="-707144"/>
                <a:ext cx="626518" cy="369332"/>
              </a:xfrm>
              <a:prstGeom prst="rect">
                <a:avLst/>
              </a:prstGeom>
              <a:noFill/>
            </p:spPr>
            <p:txBody>
              <a:bodyPr wrap="none" rtlCol="0">
                <a:spAutoFit/>
              </a:bodyPr>
              <a:lstStyle/>
              <a:p>
                <a:r>
                  <a:rPr lang="en-US" dirty="0"/>
                  <a:t>LEBT</a:t>
                </a:r>
              </a:p>
            </p:txBody>
          </p:sp>
          <p:sp>
            <p:nvSpPr>
              <p:cNvPr id="21" name="TextBox 20"/>
              <p:cNvSpPr txBox="1"/>
              <p:nvPr/>
            </p:nvSpPr>
            <p:spPr>
              <a:xfrm>
                <a:off x="5361595" y="-714084"/>
                <a:ext cx="568938" cy="369332"/>
              </a:xfrm>
              <a:prstGeom prst="rect">
                <a:avLst/>
              </a:prstGeom>
              <a:noFill/>
            </p:spPr>
            <p:txBody>
              <a:bodyPr wrap="none" rtlCol="0">
                <a:spAutoFit/>
              </a:bodyPr>
              <a:lstStyle/>
              <a:p>
                <a:r>
                  <a:rPr lang="en-US" dirty="0"/>
                  <a:t>RFQ</a:t>
                </a:r>
              </a:p>
            </p:txBody>
          </p:sp>
          <p:sp>
            <p:nvSpPr>
              <p:cNvPr id="22" name="TextBox 21"/>
              <p:cNvSpPr txBox="1"/>
              <p:nvPr/>
            </p:nvSpPr>
            <p:spPr>
              <a:xfrm>
                <a:off x="4756553" y="-713950"/>
                <a:ext cx="725904" cy="369332"/>
              </a:xfrm>
              <a:prstGeom prst="rect">
                <a:avLst/>
              </a:prstGeom>
              <a:noFill/>
            </p:spPr>
            <p:txBody>
              <a:bodyPr wrap="none" rtlCol="0">
                <a:spAutoFit/>
              </a:bodyPr>
              <a:lstStyle/>
              <a:p>
                <a:r>
                  <a:rPr lang="en-US" dirty="0"/>
                  <a:t>MEBT</a:t>
                </a:r>
              </a:p>
            </p:txBody>
          </p:sp>
          <p:sp>
            <p:nvSpPr>
              <p:cNvPr id="23" name="TextBox 22"/>
              <p:cNvSpPr txBox="1"/>
              <p:nvPr/>
            </p:nvSpPr>
            <p:spPr>
              <a:xfrm>
                <a:off x="4045048" y="-734457"/>
                <a:ext cx="835485" cy="369332"/>
              </a:xfrm>
              <a:prstGeom prst="rect">
                <a:avLst/>
              </a:prstGeom>
              <a:noFill/>
            </p:spPr>
            <p:txBody>
              <a:bodyPr wrap="none" rtlCol="0">
                <a:spAutoFit/>
              </a:bodyPr>
              <a:lstStyle/>
              <a:p>
                <a:r>
                  <a:rPr lang="en-US" dirty="0">
                    <a:sym typeface="Symbol" panose="05050102010706020507" pitchFamily="18" charset="2"/>
                  </a:rPr>
                  <a:t>=0.11</a:t>
                </a:r>
                <a:endParaRPr lang="en-US" dirty="0"/>
              </a:p>
            </p:txBody>
          </p:sp>
          <p:sp>
            <p:nvSpPr>
              <p:cNvPr id="25" name="TextBox 24"/>
              <p:cNvSpPr txBox="1"/>
              <p:nvPr/>
            </p:nvSpPr>
            <p:spPr>
              <a:xfrm>
                <a:off x="3272134" y="-741515"/>
                <a:ext cx="835485" cy="369332"/>
              </a:xfrm>
              <a:prstGeom prst="rect">
                <a:avLst/>
              </a:prstGeom>
              <a:noFill/>
            </p:spPr>
            <p:txBody>
              <a:bodyPr wrap="none" rtlCol="0">
                <a:spAutoFit/>
              </a:bodyPr>
              <a:lstStyle/>
              <a:p>
                <a:r>
                  <a:rPr lang="en-US" dirty="0">
                    <a:sym typeface="Symbol" panose="05050102010706020507" pitchFamily="18" charset="2"/>
                  </a:rPr>
                  <a:t>=0.22</a:t>
                </a:r>
                <a:endParaRPr lang="en-US" dirty="0"/>
              </a:p>
            </p:txBody>
          </p:sp>
          <p:sp>
            <p:nvSpPr>
              <p:cNvPr id="26" name="TextBox 25"/>
              <p:cNvSpPr txBox="1"/>
              <p:nvPr/>
            </p:nvSpPr>
            <p:spPr>
              <a:xfrm>
                <a:off x="2384653" y="-734545"/>
                <a:ext cx="835485" cy="369332"/>
              </a:xfrm>
              <a:prstGeom prst="rect">
                <a:avLst/>
              </a:prstGeom>
              <a:noFill/>
            </p:spPr>
            <p:txBody>
              <a:bodyPr wrap="none" rtlCol="0">
                <a:spAutoFit/>
              </a:bodyPr>
              <a:lstStyle/>
              <a:p>
                <a:r>
                  <a:rPr lang="en-US" dirty="0">
                    <a:sym typeface="Symbol" panose="05050102010706020507" pitchFamily="18" charset="2"/>
                  </a:rPr>
                  <a:t>=0.51</a:t>
                </a:r>
                <a:endParaRPr lang="en-US" dirty="0"/>
              </a:p>
            </p:txBody>
          </p:sp>
          <p:sp>
            <p:nvSpPr>
              <p:cNvPr id="27" name="TextBox 26"/>
              <p:cNvSpPr txBox="1"/>
              <p:nvPr/>
            </p:nvSpPr>
            <p:spPr>
              <a:xfrm>
                <a:off x="1351811" y="-734545"/>
                <a:ext cx="835485" cy="369332"/>
              </a:xfrm>
              <a:prstGeom prst="rect">
                <a:avLst/>
              </a:prstGeom>
              <a:noFill/>
            </p:spPr>
            <p:txBody>
              <a:bodyPr wrap="none" rtlCol="0">
                <a:spAutoFit/>
              </a:bodyPr>
              <a:lstStyle/>
              <a:p>
                <a:r>
                  <a:rPr lang="en-US" dirty="0">
                    <a:sym typeface="Symbol" panose="05050102010706020507" pitchFamily="18" charset="2"/>
                  </a:rPr>
                  <a:t>=0.61</a:t>
                </a:r>
                <a:endParaRPr lang="en-US" dirty="0"/>
              </a:p>
            </p:txBody>
          </p:sp>
          <p:sp>
            <p:nvSpPr>
              <p:cNvPr id="28" name="TextBox 27"/>
              <p:cNvSpPr txBox="1"/>
              <p:nvPr/>
            </p:nvSpPr>
            <p:spPr>
              <a:xfrm>
                <a:off x="432103" y="-743298"/>
                <a:ext cx="718466" cy="369332"/>
              </a:xfrm>
              <a:prstGeom prst="rect">
                <a:avLst/>
              </a:prstGeom>
              <a:noFill/>
            </p:spPr>
            <p:txBody>
              <a:bodyPr wrap="none" rtlCol="0">
                <a:spAutoFit/>
              </a:bodyPr>
              <a:lstStyle/>
              <a:p>
                <a:r>
                  <a:rPr lang="en-US" dirty="0">
                    <a:sym typeface="Symbol" panose="05050102010706020507" pitchFamily="18" charset="2"/>
                  </a:rPr>
                  <a:t>=0.9</a:t>
                </a:r>
                <a:endParaRPr lang="en-US" dirty="0"/>
              </a:p>
            </p:txBody>
          </p:sp>
        </p:grpSp>
        <p:cxnSp>
          <p:nvCxnSpPr>
            <p:cNvPr id="51" name="Straight Arrow Connector 50"/>
            <p:cNvCxnSpPr/>
            <p:nvPr/>
          </p:nvCxnSpPr>
          <p:spPr>
            <a:xfrm flipH="1">
              <a:off x="5259125" y="5685871"/>
              <a:ext cx="2194868" cy="12357"/>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770238" y="5684215"/>
              <a:ext cx="4376528" cy="1199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Left-Right Arrow 61"/>
            <p:cNvSpPr/>
            <p:nvPr/>
          </p:nvSpPr>
          <p:spPr>
            <a:xfrm>
              <a:off x="4563125" y="5881944"/>
              <a:ext cx="1897946" cy="3359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Left-Right Arrow 62"/>
            <p:cNvSpPr/>
            <p:nvPr/>
          </p:nvSpPr>
          <p:spPr>
            <a:xfrm>
              <a:off x="2699351" y="5890393"/>
              <a:ext cx="1844906" cy="3359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eft-Right Arrow 63"/>
            <p:cNvSpPr/>
            <p:nvPr/>
          </p:nvSpPr>
          <p:spPr>
            <a:xfrm>
              <a:off x="827768" y="5885410"/>
              <a:ext cx="1844906" cy="3359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751911" y="5570904"/>
              <a:ext cx="1285618" cy="2437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5765032" y="5488069"/>
              <a:ext cx="1356846" cy="369332"/>
            </a:xfrm>
            <a:prstGeom prst="rect">
              <a:avLst/>
            </a:prstGeom>
            <a:noFill/>
            <a:ln>
              <a:noFill/>
            </a:ln>
          </p:spPr>
          <p:txBody>
            <a:bodyPr wrap="none" rtlCol="0">
              <a:spAutoFit/>
            </a:bodyPr>
            <a:lstStyle/>
            <a:p>
              <a:r>
                <a:rPr lang="en-US" dirty="0"/>
                <a:t>Room Temp.</a:t>
              </a:r>
            </a:p>
          </p:txBody>
        </p:sp>
        <p:sp>
          <p:nvSpPr>
            <p:cNvPr id="68" name="Rectangle 67"/>
            <p:cNvSpPr/>
            <p:nvPr/>
          </p:nvSpPr>
          <p:spPr>
            <a:xfrm>
              <a:off x="1942292" y="5586813"/>
              <a:ext cx="1900170" cy="2437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2002708" y="5502246"/>
              <a:ext cx="1780455" cy="369332"/>
            </a:xfrm>
            <a:prstGeom prst="rect">
              <a:avLst/>
            </a:prstGeom>
            <a:noFill/>
            <a:ln>
              <a:noFill/>
            </a:ln>
          </p:spPr>
          <p:txBody>
            <a:bodyPr wrap="square" rtlCol="0">
              <a:spAutoFit/>
            </a:bodyPr>
            <a:lstStyle/>
            <a:p>
              <a:r>
                <a:rPr lang="en-US" dirty="0"/>
                <a:t>Superconducting</a:t>
              </a:r>
            </a:p>
          </p:txBody>
        </p:sp>
        <p:sp>
          <p:nvSpPr>
            <p:cNvPr id="70" name="TextBox 69"/>
            <p:cNvSpPr txBox="1"/>
            <p:nvPr/>
          </p:nvSpPr>
          <p:spPr>
            <a:xfrm>
              <a:off x="4536787" y="5875217"/>
              <a:ext cx="1946367" cy="338554"/>
            </a:xfrm>
            <a:prstGeom prst="rect">
              <a:avLst/>
            </a:prstGeom>
            <a:noFill/>
            <a:ln>
              <a:noFill/>
            </a:ln>
          </p:spPr>
          <p:txBody>
            <a:bodyPr wrap="none" rtlCol="0">
              <a:spAutoFit/>
            </a:bodyPr>
            <a:lstStyle/>
            <a:p>
              <a:r>
                <a:rPr lang="en-US" sz="1600" dirty="0"/>
                <a:t>162.5MHz, </a:t>
              </a:r>
              <a:r>
                <a:rPr lang="en-US" sz="1400" dirty="0"/>
                <a:t>0.3-11MeV</a:t>
              </a:r>
              <a:endParaRPr lang="en-US" sz="1600" dirty="0"/>
            </a:p>
          </p:txBody>
        </p:sp>
        <p:sp>
          <p:nvSpPr>
            <p:cNvPr id="71" name="TextBox 70"/>
            <p:cNvSpPr txBox="1"/>
            <p:nvPr/>
          </p:nvSpPr>
          <p:spPr>
            <a:xfrm>
              <a:off x="2751308" y="5903877"/>
              <a:ext cx="1737976" cy="307777"/>
            </a:xfrm>
            <a:prstGeom prst="rect">
              <a:avLst/>
            </a:prstGeom>
            <a:noFill/>
            <a:ln>
              <a:noFill/>
            </a:ln>
          </p:spPr>
          <p:txBody>
            <a:bodyPr wrap="none" rtlCol="0">
              <a:spAutoFit/>
            </a:bodyPr>
            <a:lstStyle/>
            <a:p>
              <a:r>
                <a:rPr lang="en-US" sz="1400" dirty="0"/>
                <a:t>325MHz, 11-117MeV</a:t>
              </a:r>
            </a:p>
          </p:txBody>
        </p:sp>
        <p:sp>
          <p:nvSpPr>
            <p:cNvPr id="72" name="TextBox 71"/>
            <p:cNvSpPr txBox="1"/>
            <p:nvPr/>
          </p:nvSpPr>
          <p:spPr>
            <a:xfrm>
              <a:off x="844231" y="5901452"/>
              <a:ext cx="1829347" cy="307777"/>
            </a:xfrm>
            <a:prstGeom prst="rect">
              <a:avLst/>
            </a:prstGeom>
            <a:noFill/>
            <a:ln>
              <a:noFill/>
            </a:ln>
          </p:spPr>
          <p:txBody>
            <a:bodyPr wrap="none" rtlCol="0">
              <a:spAutoFit/>
            </a:bodyPr>
            <a:lstStyle/>
            <a:p>
              <a:r>
                <a:rPr lang="en-US" sz="1400" dirty="0"/>
                <a:t>650MHz, 117-800MeV</a:t>
              </a:r>
            </a:p>
          </p:txBody>
        </p:sp>
        <p:cxnSp>
          <p:nvCxnSpPr>
            <p:cNvPr id="73" name="Straight Arrow Connector 72"/>
            <p:cNvCxnSpPr/>
            <p:nvPr/>
          </p:nvCxnSpPr>
          <p:spPr>
            <a:xfrm flipH="1" flipV="1">
              <a:off x="5820482" y="4827476"/>
              <a:ext cx="1606347" cy="297222"/>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868742" y="4498795"/>
              <a:ext cx="1586651" cy="643047"/>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grpSp>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6" y="2751046"/>
            <a:ext cx="2343150" cy="1571625"/>
          </a:xfrm>
          <a:prstGeom prst="rect">
            <a:avLst/>
          </a:prstGeom>
          <a:ln w="28575">
            <a:solidFill>
              <a:srgbClr val="0000CC"/>
            </a:solidFill>
          </a:ln>
        </p:spPr>
      </p:pic>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2462" y="889747"/>
            <a:ext cx="2343150" cy="1057275"/>
          </a:xfrm>
          <a:prstGeom prst="rect">
            <a:avLst/>
          </a:prstGeom>
          <a:ln w="28575">
            <a:solidFill>
              <a:srgbClr val="0000CC"/>
            </a:solidFill>
          </a:ln>
        </p:spPr>
      </p:pic>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171" y="2230199"/>
            <a:ext cx="3467394" cy="2313402"/>
          </a:xfrm>
          <a:prstGeom prst="rect">
            <a:avLst/>
          </a:prstGeom>
          <a:ln w="28575">
            <a:solidFill>
              <a:srgbClr val="0000CC"/>
            </a:solidFill>
          </a:ln>
        </p:spPr>
      </p:pic>
      <p:pic>
        <p:nvPicPr>
          <p:cNvPr id="82" name="Picture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003" y="940889"/>
            <a:ext cx="2238375" cy="1476375"/>
          </a:xfrm>
          <a:prstGeom prst="rect">
            <a:avLst/>
          </a:prstGeom>
          <a:ln w="28575">
            <a:solidFill>
              <a:srgbClr val="0000CC"/>
            </a:solidFill>
          </a:ln>
        </p:spPr>
      </p:pic>
      <p:sp>
        <p:nvSpPr>
          <p:cNvPr id="83" name="TextBox 82"/>
          <p:cNvSpPr txBox="1"/>
          <p:nvPr/>
        </p:nvSpPr>
        <p:spPr>
          <a:xfrm>
            <a:off x="6635028" y="5706634"/>
            <a:ext cx="1865062" cy="830997"/>
          </a:xfrm>
          <a:prstGeom prst="rect">
            <a:avLst/>
          </a:prstGeom>
          <a:noFill/>
        </p:spPr>
        <p:txBody>
          <a:bodyPr wrap="none" rtlCol="0">
            <a:spAutoFit/>
          </a:bodyPr>
          <a:lstStyle/>
          <a:p>
            <a:pPr algn="ctr"/>
            <a:r>
              <a:rPr lang="en-US" sz="2400" dirty="0"/>
              <a:t>US &amp; India </a:t>
            </a:r>
          </a:p>
          <a:p>
            <a:pPr algn="ctr"/>
            <a:r>
              <a:rPr lang="en-US" sz="2400" dirty="0"/>
              <a:t>Collaboration</a:t>
            </a:r>
          </a:p>
        </p:txBody>
      </p:sp>
    </p:spTree>
    <p:extLst>
      <p:ext uri="{BB962C8B-B14F-4D97-AF65-F5344CB8AC3E}">
        <p14:creationId xmlns:p14="http://schemas.microsoft.com/office/powerpoint/2010/main" val="238072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1"/>
                                        </p:tgtEl>
                                        <p:attrNameLst>
                                          <p:attrName>style.visibility</p:attrName>
                                        </p:attrNameLst>
                                      </p:cBhvr>
                                      <p:to>
                                        <p:strVal val="visible"/>
                                      </p:to>
                                    </p:set>
                                  </p:childTnLst>
                                </p:cTn>
                              </p:par>
                              <p:par>
                                <p:cTn id="14" presetID="1" presetClass="entr" presetSubtype="0" fill="hold" nodeType="withEffect">
                                  <p:stCondLst>
                                    <p:cond delay="500"/>
                                  </p:stCondLst>
                                  <p:childTnLst>
                                    <p:set>
                                      <p:cBhvr>
                                        <p:cTn id="15" dur="1" fill="hold">
                                          <p:stCondLst>
                                            <p:cond delay="0"/>
                                          </p:stCondLst>
                                        </p:cTn>
                                        <p:tgtEl>
                                          <p:spTgt spid="80"/>
                                        </p:tgtEl>
                                        <p:attrNameLst>
                                          <p:attrName>style.visibility</p:attrName>
                                        </p:attrNameLst>
                                      </p:cBhvr>
                                      <p:to>
                                        <p:strVal val="visible"/>
                                      </p:to>
                                    </p:set>
                                  </p:childTnLst>
                                </p:cTn>
                              </p:par>
                              <p:par>
                                <p:cTn id="16" presetID="1" presetClass="entr" presetSubtype="0" fill="hold" nodeType="withEffect">
                                  <p:stCondLst>
                                    <p:cond delay="1000"/>
                                  </p:stCondLst>
                                  <p:childTnLst>
                                    <p:set>
                                      <p:cBhvr>
                                        <p:cTn id="17" dur="1" fill="hold">
                                          <p:stCondLst>
                                            <p:cond delay="0"/>
                                          </p:stCondLst>
                                        </p:cTn>
                                        <p:tgtEl>
                                          <p:spTgt spid="82"/>
                                        </p:tgtEl>
                                        <p:attrNameLst>
                                          <p:attrName>style.visibility</p:attrName>
                                        </p:attrNameLst>
                                      </p:cBhvr>
                                      <p:to>
                                        <p:strVal val="visible"/>
                                      </p:to>
                                    </p:set>
                                  </p:childTnLst>
                                </p:cTn>
                              </p:par>
                              <p:par>
                                <p:cTn id="18" presetID="1" presetClass="entr" presetSubtype="0" fill="hold" nodeType="withEffect">
                                  <p:stCondLst>
                                    <p:cond delay="2000"/>
                                  </p:stCondLst>
                                  <p:childTnLst>
                                    <p:set>
                                      <p:cBhvr>
                                        <p:cTn id="19"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of Intensity Frontier HEP Accelerators</a:t>
            </a:r>
          </a:p>
        </p:txBody>
      </p:sp>
      <p:sp>
        <p:nvSpPr>
          <p:cNvPr id="3" name="Content Placeholder 2"/>
          <p:cNvSpPr>
            <a:spLocks noGrp="1"/>
          </p:cNvSpPr>
          <p:nvPr>
            <p:ph idx="1"/>
          </p:nvPr>
        </p:nvSpPr>
        <p:spPr>
          <a:xfrm>
            <a:off x="359229" y="1197428"/>
            <a:ext cx="8229600" cy="4664529"/>
          </a:xfrm>
        </p:spPr>
        <p:txBody>
          <a:bodyPr>
            <a:noAutofit/>
          </a:bodyPr>
          <a:lstStyle/>
          <a:p>
            <a:r>
              <a:rPr lang="en-US" sz="2800" dirty="0"/>
              <a:t>Fermilab (US):</a:t>
            </a:r>
          </a:p>
          <a:p>
            <a:pPr marL="979488" lvl="1" indent="-522288"/>
            <a:r>
              <a:rPr lang="en-US" sz="2600" dirty="0"/>
              <a:t>Design Goal without PIP: </a:t>
            </a:r>
            <a:r>
              <a:rPr lang="en-US" sz="2600" dirty="0">
                <a:solidFill>
                  <a:srgbClr val="0000CC"/>
                </a:solidFill>
              </a:rPr>
              <a:t>700kW</a:t>
            </a:r>
            <a:r>
              <a:rPr lang="en-US" sz="2600" dirty="0"/>
              <a:t> beam power on target</a:t>
            </a:r>
          </a:p>
          <a:p>
            <a:pPr marL="979488" lvl="1" indent="-522288"/>
            <a:r>
              <a:rPr lang="en-US" sz="2600" dirty="0"/>
              <a:t>Current Status: Demonstrated </a:t>
            </a:r>
            <a:r>
              <a:rPr lang="en-US" sz="2600" dirty="0">
                <a:solidFill>
                  <a:srgbClr val="0000CC"/>
                </a:solidFill>
              </a:rPr>
              <a:t>700 kW </a:t>
            </a:r>
            <a:r>
              <a:rPr lang="en-US" sz="2600" dirty="0"/>
              <a:t>on Neutrino production target (possibly we may go up by ~30%)</a:t>
            </a:r>
          </a:p>
          <a:p>
            <a:pPr marL="979488" lvl="1" indent="-522288"/>
            <a:r>
              <a:rPr lang="en-US" sz="2600" dirty="0"/>
              <a:t>PIP-II: We are in the design stage of PIP-II, which will provide MW type of beam to the  </a:t>
            </a:r>
            <a:r>
              <a:rPr lang="en-US" sz="3200" dirty="0">
                <a:sym typeface="Symbol" panose="05050102010706020507" pitchFamily="18" charset="2"/>
              </a:rPr>
              <a:t></a:t>
            </a:r>
            <a:r>
              <a:rPr lang="en-US" sz="2600" dirty="0">
                <a:sym typeface="Symbol" panose="05050102010706020507" pitchFamily="18" charset="2"/>
              </a:rPr>
              <a:t>-</a:t>
            </a:r>
            <a:r>
              <a:rPr lang="en-US" sz="2600" dirty="0"/>
              <a:t>Targets and many fixed target precision measurement experiments.</a:t>
            </a:r>
          </a:p>
          <a:p>
            <a:pPr lvl="1"/>
            <a:endParaRPr lang="en-US" dirty="0"/>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pPr/>
              <a:t>23</a:t>
            </a:fld>
            <a:endParaRPr lang="en-US"/>
          </a:p>
        </p:txBody>
      </p:sp>
    </p:spTree>
    <p:extLst>
      <p:ext uri="{BB962C8B-B14F-4D97-AF65-F5344CB8AC3E}">
        <p14:creationId xmlns:p14="http://schemas.microsoft.com/office/powerpoint/2010/main" val="2427726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February25, 2013</a:t>
            </a:r>
          </a:p>
        </p:txBody>
      </p:sp>
      <p:sp>
        <p:nvSpPr>
          <p:cNvPr id="3" name="Slide Number Placeholder 2"/>
          <p:cNvSpPr>
            <a:spLocks noGrp="1"/>
          </p:cNvSpPr>
          <p:nvPr>
            <p:ph type="sldNum" sz="quarter" idx="12"/>
          </p:nvPr>
        </p:nvSpPr>
        <p:spPr/>
        <p:txBody>
          <a:bodyPr/>
          <a:lstStyle/>
          <a:p>
            <a:fld id="{02BA5821-21EB-4C1A-AC70-E98BDB034B02}" type="slidenum">
              <a:rPr lang="en-US" smtClean="0"/>
              <a:pPr/>
              <a:t>24</a:t>
            </a:fld>
            <a:endParaRPr lang="en-US"/>
          </a:p>
        </p:txBody>
      </p:sp>
      <p:pic>
        <p:nvPicPr>
          <p:cNvPr id="4" name="Picture 3"/>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74231" y="909029"/>
            <a:ext cx="4068963" cy="279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265"/>
          <a:stretch/>
        </p:blipFill>
        <p:spPr bwMode="auto">
          <a:xfrm>
            <a:off x="102191" y="1222969"/>
            <a:ext cx="2098707" cy="233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2935" y="3767901"/>
            <a:ext cx="3788229" cy="284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rot="1522918">
            <a:off x="4535761" y="1873906"/>
            <a:ext cx="1455335" cy="461665"/>
          </a:xfrm>
          <a:prstGeom prst="rect">
            <a:avLst/>
          </a:prstGeom>
          <a:noFill/>
        </p:spPr>
        <p:txBody>
          <a:bodyPr wrap="none" rtlCol="0">
            <a:spAutoFit/>
          </a:bodyPr>
          <a:lstStyle/>
          <a:p>
            <a:r>
              <a:rPr lang="en-US" sz="2400" dirty="0">
                <a:solidFill>
                  <a:srgbClr val="000099"/>
                </a:solidFill>
              </a:rPr>
              <a:t>FAST/IOTA</a:t>
            </a:r>
          </a:p>
        </p:txBody>
      </p:sp>
      <p:sp>
        <p:nvSpPr>
          <p:cNvPr id="8" name="TextBox 7"/>
          <p:cNvSpPr txBox="1"/>
          <p:nvPr/>
        </p:nvSpPr>
        <p:spPr>
          <a:xfrm rot="1522918">
            <a:off x="3703053" y="2158520"/>
            <a:ext cx="885179" cy="461665"/>
          </a:xfrm>
          <a:prstGeom prst="rect">
            <a:avLst/>
          </a:prstGeom>
          <a:noFill/>
        </p:spPr>
        <p:txBody>
          <a:bodyPr wrap="none" rtlCol="0">
            <a:spAutoFit/>
          </a:bodyPr>
          <a:lstStyle/>
          <a:p>
            <a:r>
              <a:rPr lang="en-US" sz="2400" dirty="0">
                <a:solidFill>
                  <a:srgbClr val="000099"/>
                </a:solidFill>
              </a:rPr>
              <a:t>PXIE</a:t>
            </a:r>
          </a:p>
        </p:txBody>
      </p:sp>
      <p:cxnSp>
        <p:nvCxnSpPr>
          <p:cNvPr id="10" name="Straight Arrow Connector 9"/>
          <p:cNvCxnSpPr>
            <a:stCxn id="7" idx="2"/>
          </p:cNvCxnSpPr>
          <p:nvPr/>
        </p:nvCxnSpPr>
        <p:spPr>
          <a:xfrm>
            <a:off x="5164482" y="2313289"/>
            <a:ext cx="853083" cy="234562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720346" y="2367353"/>
            <a:ext cx="2164394" cy="17014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1213804" y="46995"/>
            <a:ext cx="6710996" cy="761878"/>
          </a:xfrm>
          <a:prstGeom prst="rect">
            <a:avLst/>
          </a:prstGeom>
        </p:spPr>
        <p:txBody>
          <a:bodyPr/>
          <a:lstStyle>
            <a:lvl1pPr algn="ctr" defTabSz="914400" rtl="0" eaLnBrk="1" latinLnBrk="0" hangingPunct="1">
              <a:spcBef>
                <a:spcPct val="0"/>
              </a:spcBef>
              <a:buNone/>
              <a:defRPr sz="3200" kern="1200">
                <a:solidFill>
                  <a:srgbClr val="0000CC"/>
                </a:solidFill>
                <a:latin typeface="Comic Sans MS" panose="030F0702030302020204" pitchFamily="66" charset="0"/>
                <a:ea typeface="+mj-ea"/>
                <a:cs typeface="+mj-cs"/>
              </a:defRPr>
            </a:lvl1pPr>
          </a:lstStyle>
          <a:p>
            <a:r>
              <a:rPr lang="en-US" dirty="0"/>
              <a:t>R&amp;D to Increase Beam Intensity</a:t>
            </a:r>
          </a:p>
          <a:p>
            <a:r>
              <a:rPr lang="en-US" sz="2000" dirty="0">
                <a:solidFill>
                  <a:srgbClr val="C00000"/>
                </a:solidFill>
              </a:rPr>
              <a:t>New Synchrotron Concept (FNAL) </a:t>
            </a:r>
          </a:p>
        </p:txBody>
      </p:sp>
      <p:pic>
        <p:nvPicPr>
          <p:cNvPr id="14" name="Picture 2"/>
          <p:cNvPicPr>
            <a:picLocks noChangeAspect="1" noChangeArrowheads="1"/>
          </p:cNvPicPr>
          <p:nvPr/>
        </p:nvPicPr>
        <p:blipFill>
          <a:blip r:embed="rId5" cstate="print"/>
          <a:srcRect/>
          <a:stretch>
            <a:fillRect/>
          </a:stretch>
        </p:blipFill>
        <p:spPr bwMode="auto">
          <a:xfrm>
            <a:off x="138816" y="3912945"/>
            <a:ext cx="4513860" cy="2530605"/>
          </a:xfrm>
          <a:prstGeom prst="rect">
            <a:avLst/>
          </a:prstGeom>
          <a:noFill/>
          <a:ln w="76200">
            <a:solidFill>
              <a:srgbClr val="FFFFFF"/>
            </a:solidFill>
            <a:miter lim="800000"/>
            <a:headEnd/>
            <a:tailEnd/>
          </a:ln>
        </p:spPr>
      </p:pic>
      <p:sp>
        <p:nvSpPr>
          <p:cNvPr id="15" name="Text Box 7"/>
          <p:cNvSpPr txBox="1">
            <a:spLocks noChangeArrowheads="1"/>
          </p:cNvSpPr>
          <p:nvPr/>
        </p:nvSpPr>
        <p:spPr bwMode="auto">
          <a:xfrm>
            <a:off x="2304410" y="5963420"/>
            <a:ext cx="2298700" cy="480131"/>
          </a:xfrm>
          <a:prstGeom prst="rect">
            <a:avLst/>
          </a:prstGeom>
          <a:solidFill>
            <a:srgbClr val="FFFFFF"/>
          </a:solidFill>
          <a:ln w="28575">
            <a:solidFill>
              <a:srgbClr val="FF0000"/>
            </a:solidFill>
            <a:miter lim="800000"/>
            <a:headEnd/>
            <a:tailEnd/>
          </a:ln>
        </p:spPr>
        <p:txBody>
          <a:bodyPr>
            <a:spAutoFit/>
          </a:bodyPr>
          <a:lstStyle/>
          <a:p>
            <a:pPr algn="ctr" rtl="0" fontAlgn="base">
              <a:lnSpc>
                <a:spcPct val="90000"/>
              </a:lnSpc>
              <a:spcBef>
                <a:spcPct val="10000"/>
              </a:spcBef>
              <a:spcAft>
                <a:spcPct val="0"/>
              </a:spcAft>
              <a:buClr>
                <a:srgbClr val="FFFF00"/>
              </a:buClr>
              <a:buSzPct val="80000"/>
              <a:buFont typeface="Wingdings" pitchFamily="2" charset="2"/>
              <a:buNone/>
            </a:pPr>
            <a:r>
              <a:rPr lang="en-US" sz="1400" i="1" kern="1200" dirty="0">
                <a:solidFill>
                  <a:srgbClr val="FF0000"/>
                </a:solidFill>
                <a:latin typeface="Arial Unicode MS" pitchFamily="34" charset="-128"/>
                <a:ea typeface="+mn-ea"/>
                <a:cs typeface="+mn-cs"/>
              </a:rPr>
              <a:t>1st Cryomodule </a:t>
            </a:r>
            <a:r>
              <a:rPr lang="en-US" sz="1400" i="1" dirty="0">
                <a:solidFill>
                  <a:srgbClr val="FF0000"/>
                </a:solidFill>
                <a:latin typeface="Arial Unicode MS" pitchFamily="34" charset="-128"/>
                <a:ea typeface="+mn-ea"/>
              </a:rPr>
              <a:t>tests complete</a:t>
            </a:r>
            <a:endParaRPr lang="en-US" sz="2800" i="1" kern="1200" dirty="0">
              <a:solidFill>
                <a:srgbClr val="FF0000"/>
              </a:solidFill>
              <a:latin typeface="Arial Unicode MS" pitchFamily="34" charset="-128"/>
              <a:ea typeface="+mn-ea"/>
              <a:cs typeface="+mn-cs"/>
            </a:endParaRPr>
          </a:p>
        </p:txBody>
      </p:sp>
      <p:cxnSp>
        <p:nvCxnSpPr>
          <p:cNvPr id="21" name="Straight Arrow Connector 20"/>
          <p:cNvCxnSpPr/>
          <p:nvPr/>
        </p:nvCxnSpPr>
        <p:spPr>
          <a:xfrm>
            <a:off x="4027633" y="4952876"/>
            <a:ext cx="2415561" cy="13502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6"/>
          <a:stretch>
            <a:fillRect/>
          </a:stretch>
        </p:blipFill>
        <p:spPr>
          <a:xfrm>
            <a:off x="6818754" y="1064890"/>
            <a:ext cx="1719152" cy="1298034"/>
          </a:xfrm>
          <a:prstGeom prst="rect">
            <a:avLst/>
          </a:prstGeom>
        </p:spPr>
      </p:pic>
      <p:pic>
        <p:nvPicPr>
          <p:cNvPr id="27" name="Picture 26"/>
          <p:cNvPicPr>
            <a:picLocks noChangeAspect="1"/>
          </p:cNvPicPr>
          <p:nvPr/>
        </p:nvPicPr>
        <p:blipFill>
          <a:blip r:embed="rId7"/>
          <a:stretch>
            <a:fillRect/>
          </a:stretch>
        </p:blipFill>
        <p:spPr>
          <a:xfrm>
            <a:off x="6995713" y="2397153"/>
            <a:ext cx="1731100" cy="1310476"/>
          </a:xfrm>
          <a:prstGeom prst="rect">
            <a:avLst/>
          </a:prstGeom>
        </p:spPr>
      </p:pic>
      <p:sp>
        <p:nvSpPr>
          <p:cNvPr id="33" name="Text Box 7"/>
          <p:cNvSpPr txBox="1">
            <a:spLocks noChangeArrowheads="1"/>
          </p:cNvSpPr>
          <p:nvPr/>
        </p:nvSpPr>
        <p:spPr bwMode="auto">
          <a:xfrm>
            <a:off x="6898172" y="2076437"/>
            <a:ext cx="1570823" cy="286232"/>
          </a:xfrm>
          <a:prstGeom prst="rect">
            <a:avLst/>
          </a:prstGeom>
          <a:solidFill>
            <a:srgbClr val="FFFFFF"/>
          </a:solidFill>
          <a:ln w="28575">
            <a:solidFill>
              <a:srgbClr val="FF0000"/>
            </a:solidFill>
            <a:miter lim="800000"/>
            <a:headEnd/>
            <a:tailEnd/>
          </a:ln>
        </p:spPr>
        <p:txBody>
          <a:bodyPr wrap="square">
            <a:spAutoFit/>
          </a:bodyPr>
          <a:lstStyle/>
          <a:p>
            <a:pPr algn="ctr" rtl="0" fontAlgn="base">
              <a:lnSpc>
                <a:spcPct val="90000"/>
              </a:lnSpc>
              <a:spcBef>
                <a:spcPct val="10000"/>
              </a:spcBef>
              <a:spcAft>
                <a:spcPct val="0"/>
              </a:spcAft>
              <a:buClr>
                <a:srgbClr val="FFFF00"/>
              </a:buClr>
              <a:buSzPct val="80000"/>
              <a:buFont typeface="Wingdings" pitchFamily="2" charset="2"/>
              <a:buNone/>
            </a:pPr>
            <a:r>
              <a:rPr lang="en-US" sz="1400" i="1" kern="1200" dirty="0">
                <a:solidFill>
                  <a:srgbClr val="FF0000"/>
                </a:solidFill>
                <a:latin typeface="Arial Unicode MS" pitchFamily="34" charset="-128"/>
                <a:ea typeface="+mn-ea"/>
                <a:cs typeface="+mn-cs"/>
              </a:rPr>
              <a:t>Photo-Cathode</a:t>
            </a:r>
          </a:p>
        </p:txBody>
      </p:sp>
      <p:sp>
        <p:nvSpPr>
          <p:cNvPr id="34" name="Text Box 7"/>
          <p:cNvSpPr txBox="1">
            <a:spLocks noChangeArrowheads="1"/>
          </p:cNvSpPr>
          <p:nvPr/>
        </p:nvSpPr>
        <p:spPr bwMode="auto">
          <a:xfrm>
            <a:off x="6616527" y="3369367"/>
            <a:ext cx="1570823" cy="286232"/>
          </a:xfrm>
          <a:prstGeom prst="rect">
            <a:avLst/>
          </a:prstGeom>
          <a:solidFill>
            <a:srgbClr val="FFFFFF"/>
          </a:solidFill>
          <a:ln w="28575">
            <a:solidFill>
              <a:srgbClr val="FF0000"/>
            </a:solidFill>
            <a:miter lim="800000"/>
            <a:headEnd/>
            <a:tailEnd/>
          </a:ln>
        </p:spPr>
        <p:txBody>
          <a:bodyPr wrap="square">
            <a:spAutoFit/>
          </a:bodyPr>
          <a:lstStyle/>
          <a:p>
            <a:pPr algn="ctr" rtl="0" fontAlgn="base">
              <a:lnSpc>
                <a:spcPct val="90000"/>
              </a:lnSpc>
              <a:spcBef>
                <a:spcPct val="10000"/>
              </a:spcBef>
              <a:spcAft>
                <a:spcPct val="0"/>
              </a:spcAft>
              <a:buClr>
                <a:srgbClr val="FFFF00"/>
              </a:buClr>
              <a:buSzPct val="80000"/>
              <a:buFont typeface="Wingdings" pitchFamily="2" charset="2"/>
              <a:buNone/>
            </a:pPr>
            <a:r>
              <a:rPr lang="en-US" sz="1400" i="1" dirty="0">
                <a:solidFill>
                  <a:srgbClr val="FF0000"/>
                </a:solidFill>
                <a:latin typeface="Arial Unicode MS" pitchFamily="34" charset="-128"/>
              </a:rPr>
              <a:t>Booster Cavity</a:t>
            </a:r>
            <a:endParaRPr lang="en-US" sz="1400" i="1" kern="1200" dirty="0">
              <a:solidFill>
                <a:srgbClr val="FF0000"/>
              </a:solidFill>
              <a:latin typeface="Arial Unicode MS" pitchFamily="34" charset="-128"/>
              <a:ea typeface="+mn-ea"/>
              <a:cs typeface="+mn-cs"/>
            </a:endParaRPr>
          </a:p>
        </p:txBody>
      </p:sp>
      <p:cxnSp>
        <p:nvCxnSpPr>
          <p:cNvPr id="35" name="Straight Arrow Connector 34"/>
          <p:cNvCxnSpPr/>
          <p:nvPr/>
        </p:nvCxnSpPr>
        <p:spPr>
          <a:xfrm flipH="1">
            <a:off x="6612594" y="2362669"/>
            <a:ext cx="264455" cy="272497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6818754" y="3627377"/>
            <a:ext cx="1368597" cy="155087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55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J-PARC Accelerator Facility</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25</a:t>
            </a:fld>
            <a:endParaRPr lang="en-US"/>
          </a:p>
        </p:txBody>
      </p:sp>
      <p:pic>
        <p:nvPicPr>
          <p:cNvPr id="6" name="Picture 5"/>
          <p:cNvPicPr>
            <a:picLocks noChangeAspect="1"/>
          </p:cNvPicPr>
          <p:nvPr/>
        </p:nvPicPr>
        <p:blipFill>
          <a:blip r:embed="rId2"/>
          <a:stretch>
            <a:fillRect/>
          </a:stretch>
        </p:blipFill>
        <p:spPr>
          <a:xfrm>
            <a:off x="245676" y="1110344"/>
            <a:ext cx="6562148" cy="4835974"/>
          </a:xfrm>
          <a:prstGeom prst="rect">
            <a:avLst/>
          </a:prstGeom>
        </p:spPr>
      </p:pic>
      <p:sp>
        <p:nvSpPr>
          <p:cNvPr id="7" name="TextBox 6"/>
          <p:cNvSpPr txBox="1"/>
          <p:nvPr/>
        </p:nvSpPr>
        <p:spPr>
          <a:xfrm>
            <a:off x="1704888" y="5607764"/>
            <a:ext cx="2572976" cy="338554"/>
          </a:xfrm>
          <a:prstGeom prst="rect">
            <a:avLst/>
          </a:prstGeom>
          <a:noFill/>
        </p:spPr>
        <p:txBody>
          <a:bodyPr wrap="square" rtlCol="0">
            <a:spAutoFit/>
          </a:bodyPr>
          <a:lstStyle/>
          <a:p>
            <a:pPr algn="ctr"/>
            <a:r>
              <a:rPr lang="en-US" altLang="ja-JP" sz="1600" dirty="0" err="1">
                <a:solidFill>
                  <a:schemeClr val="bg1"/>
                </a:solidFill>
              </a:rPr>
              <a:t>Michikazu</a:t>
            </a:r>
            <a:r>
              <a:rPr lang="en-US" altLang="ja-JP" sz="1600" dirty="0">
                <a:solidFill>
                  <a:schemeClr val="bg1"/>
                </a:solidFill>
              </a:rPr>
              <a:t> </a:t>
            </a:r>
            <a:r>
              <a:rPr lang="en-US" altLang="ja-JP" sz="1600" dirty="0" err="1">
                <a:solidFill>
                  <a:schemeClr val="bg1"/>
                </a:solidFill>
              </a:rPr>
              <a:t>Kinsho</a:t>
            </a:r>
            <a:r>
              <a:rPr lang="en-US" altLang="ja-JP" sz="1600" dirty="0">
                <a:solidFill>
                  <a:schemeClr val="bg1"/>
                </a:solidFill>
              </a:rPr>
              <a:t> Nov. 2015</a:t>
            </a:r>
          </a:p>
        </p:txBody>
      </p:sp>
      <p:sp>
        <p:nvSpPr>
          <p:cNvPr id="8" name="Rectangle 7"/>
          <p:cNvSpPr/>
          <p:nvPr/>
        </p:nvSpPr>
        <p:spPr>
          <a:xfrm>
            <a:off x="6733494" y="1632882"/>
            <a:ext cx="2272055" cy="1015663"/>
          </a:xfrm>
          <a:prstGeom prst="rect">
            <a:avLst/>
          </a:prstGeom>
        </p:spPr>
        <p:txBody>
          <a:bodyPr wrap="square">
            <a:spAutoFit/>
          </a:bodyPr>
          <a:lstStyle/>
          <a:p>
            <a:pPr algn="ctr"/>
            <a:r>
              <a:rPr lang="en-US" sz="2000" dirty="0"/>
              <a:t>Built using more recent Accelerator  Technology</a:t>
            </a:r>
          </a:p>
        </p:txBody>
      </p:sp>
      <p:sp>
        <p:nvSpPr>
          <p:cNvPr id="9" name="Rectangle 8"/>
          <p:cNvSpPr/>
          <p:nvPr/>
        </p:nvSpPr>
        <p:spPr>
          <a:xfrm>
            <a:off x="6589940" y="2929679"/>
            <a:ext cx="2559165" cy="954107"/>
          </a:xfrm>
          <a:prstGeom prst="rect">
            <a:avLst/>
          </a:prstGeom>
        </p:spPr>
        <p:txBody>
          <a:bodyPr wrap="square">
            <a:spAutoFit/>
          </a:bodyPr>
          <a:lstStyle/>
          <a:p>
            <a:pPr marL="179388" indent="-179388">
              <a:buFont typeface="Wingdings" panose="05000000000000000000" pitchFamily="2" charset="2"/>
              <a:buChar char="Ø"/>
            </a:pPr>
            <a:r>
              <a:rPr lang="en-US" sz="1600" dirty="0"/>
              <a:t>3GeV Synch:  1010kW</a:t>
            </a:r>
          </a:p>
          <a:p>
            <a:pPr marL="179388" indent="-179388">
              <a:buFont typeface="Wingdings" panose="05000000000000000000" pitchFamily="2" charset="2"/>
              <a:buChar char="Ø"/>
            </a:pPr>
            <a:r>
              <a:rPr lang="en-US" sz="1600" dirty="0"/>
              <a:t>50GeV (30GeV)  Synch: Beam on </a:t>
            </a:r>
            <a:r>
              <a:rPr lang="en-US" sz="2400" dirty="0">
                <a:sym typeface="Symbol" panose="05050102010706020507" pitchFamily="18" charset="2"/>
              </a:rPr>
              <a:t></a:t>
            </a:r>
            <a:r>
              <a:rPr lang="en-US" sz="1600" dirty="0">
                <a:sym typeface="Symbol" panose="05050102010706020507" pitchFamily="18" charset="2"/>
              </a:rPr>
              <a:t>-</a:t>
            </a:r>
            <a:r>
              <a:rPr lang="en-US" sz="1600" dirty="0"/>
              <a:t>target 420kW</a:t>
            </a:r>
          </a:p>
        </p:txBody>
      </p:sp>
    </p:spTree>
    <p:extLst>
      <p:ext uri="{BB962C8B-B14F-4D97-AF65-F5344CB8AC3E}">
        <p14:creationId xmlns:p14="http://schemas.microsoft.com/office/powerpoint/2010/main" val="134309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755" y="2491695"/>
            <a:ext cx="6993939" cy="1362075"/>
          </a:xfrm>
        </p:spPr>
        <p:txBody>
          <a:bodyPr/>
          <a:lstStyle/>
          <a:p>
            <a:r>
              <a:rPr lang="en-US" dirty="0"/>
              <a:t>Energy Frontier </a:t>
            </a:r>
            <a:r>
              <a:rPr lang="en-US" dirty="0" err="1"/>
              <a:t>LaB</a:t>
            </a:r>
            <a:endParaRPr lang="en-US" dirty="0"/>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t>26</a:t>
            </a:fld>
            <a:endParaRPr lang="en-US"/>
          </a:p>
        </p:txBody>
      </p:sp>
    </p:spTree>
    <p:extLst>
      <p:ext uri="{BB962C8B-B14F-4D97-AF65-F5344CB8AC3E}">
        <p14:creationId xmlns:p14="http://schemas.microsoft.com/office/powerpoint/2010/main" val="3698923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072033" y="1183601"/>
            <a:ext cx="7263599" cy="4982847"/>
            <a:chOff x="1072033" y="1183601"/>
            <a:chExt cx="7263599" cy="4982847"/>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033" y="1183601"/>
              <a:ext cx="7263599" cy="4982847"/>
            </a:xfrm>
            <a:prstGeom prst="rect">
              <a:avLst/>
            </a:prstGeom>
          </p:spPr>
        </p:pic>
        <p:sp>
          <p:nvSpPr>
            <p:cNvPr id="36" name="TextBox 35"/>
            <p:cNvSpPr txBox="1"/>
            <p:nvPr/>
          </p:nvSpPr>
          <p:spPr>
            <a:xfrm>
              <a:off x="3879756" y="2764425"/>
              <a:ext cx="3580018" cy="2554545"/>
            </a:xfrm>
            <a:prstGeom prst="rect">
              <a:avLst/>
            </a:prstGeom>
            <a:noFill/>
          </p:spPr>
          <p:txBody>
            <a:bodyPr wrap="none" rtlCol="0">
              <a:spAutoFit/>
            </a:bodyPr>
            <a:lstStyle/>
            <a:p>
              <a:pPr algn="ctr"/>
              <a:r>
                <a:rPr lang="en-US" sz="3200" dirty="0">
                  <a:solidFill>
                    <a:srgbClr val="FFFF00"/>
                  </a:solidFill>
                </a:rPr>
                <a:t>Fermilab Tevatron</a:t>
              </a:r>
            </a:p>
            <a:p>
              <a:pPr algn="ctr"/>
              <a:r>
                <a:rPr lang="en-US" sz="3200" dirty="0">
                  <a:solidFill>
                    <a:srgbClr val="FFFF00"/>
                  </a:solidFill>
                </a:rPr>
                <a:t>was Energy Frontier</a:t>
              </a:r>
            </a:p>
            <a:p>
              <a:pPr algn="ctr"/>
              <a:r>
                <a:rPr lang="en-US" sz="3200" dirty="0">
                  <a:solidFill>
                    <a:srgbClr val="FFFF00"/>
                  </a:solidFill>
                </a:rPr>
                <a:t>Accelerator from </a:t>
              </a:r>
            </a:p>
            <a:p>
              <a:pPr algn="ctr"/>
              <a:r>
                <a:rPr lang="en-US" sz="3200" dirty="0">
                  <a:solidFill>
                    <a:srgbClr val="FFFF00"/>
                  </a:solidFill>
                </a:rPr>
                <a:t>1985-2011</a:t>
              </a:r>
            </a:p>
            <a:p>
              <a:pPr algn="ctr"/>
              <a:r>
                <a:rPr lang="en-US" sz="3200" dirty="0">
                  <a:solidFill>
                    <a:srgbClr val="FFFF00"/>
                  </a:solidFill>
                </a:rPr>
                <a:t> </a:t>
              </a:r>
            </a:p>
          </p:txBody>
        </p:sp>
      </p:grpSp>
      <p:grpSp>
        <p:nvGrpSpPr>
          <p:cNvPr id="6" name="Group 5"/>
          <p:cNvGrpSpPr/>
          <p:nvPr/>
        </p:nvGrpSpPr>
        <p:grpSpPr>
          <a:xfrm>
            <a:off x="1089379" y="64686"/>
            <a:ext cx="7243525" cy="6501848"/>
            <a:chOff x="1089379" y="64686"/>
            <a:chExt cx="7243525" cy="6501848"/>
          </a:xfrm>
        </p:grpSpPr>
        <p:grpSp>
          <p:nvGrpSpPr>
            <p:cNvPr id="50" name="Group 49"/>
            <p:cNvGrpSpPr/>
            <p:nvPr/>
          </p:nvGrpSpPr>
          <p:grpSpPr>
            <a:xfrm>
              <a:off x="1089379" y="64686"/>
              <a:ext cx="7243525" cy="6501848"/>
              <a:chOff x="10788543" y="-490483"/>
              <a:chExt cx="7243525" cy="6501848"/>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8543" y="578722"/>
                <a:ext cx="7243525" cy="5432643"/>
              </a:xfrm>
              <a:prstGeom prst="rect">
                <a:avLst/>
              </a:prstGeom>
            </p:spPr>
          </p:pic>
          <p:sp>
            <p:nvSpPr>
              <p:cNvPr id="48" name="TextBox 47"/>
              <p:cNvSpPr txBox="1"/>
              <p:nvPr/>
            </p:nvSpPr>
            <p:spPr>
              <a:xfrm>
                <a:off x="12477767" y="-490483"/>
                <a:ext cx="4043094" cy="1077218"/>
              </a:xfrm>
              <a:prstGeom prst="rect">
                <a:avLst/>
              </a:prstGeom>
              <a:solidFill>
                <a:schemeClr val="bg1"/>
              </a:solidFill>
              <a:ln>
                <a:noFill/>
              </a:ln>
            </p:spPr>
            <p:txBody>
              <a:bodyPr wrap="none" rtlCol="0">
                <a:spAutoFit/>
              </a:bodyPr>
              <a:lstStyle/>
              <a:p>
                <a:pPr algn="ctr"/>
                <a:r>
                  <a:rPr lang="en-US" sz="3200" dirty="0">
                    <a:solidFill>
                      <a:srgbClr val="0000CC"/>
                    </a:solidFill>
                    <a:latin typeface="Comic Sans MS" panose="030F0702030302020204" pitchFamily="66" charset="0"/>
                  </a:rPr>
                  <a:t>CERN World’s </a:t>
                </a:r>
              </a:p>
              <a:p>
                <a:pPr algn="ctr"/>
                <a:r>
                  <a:rPr lang="en-US" sz="3200" dirty="0">
                    <a:solidFill>
                      <a:srgbClr val="0000CC"/>
                    </a:solidFill>
                    <a:latin typeface="Comic Sans MS" panose="030F0702030302020204" pitchFamily="66" charset="0"/>
                  </a:rPr>
                  <a:t>Energy Frontier Lab</a:t>
                </a:r>
              </a:p>
            </p:txBody>
          </p:sp>
        </p:grpSp>
        <p:sp>
          <p:nvSpPr>
            <p:cNvPr id="38" name="TextBox 37"/>
            <p:cNvSpPr txBox="1"/>
            <p:nvPr/>
          </p:nvSpPr>
          <p:spPr>
            <a:xfrm rot="1894042">
              <a:off x="6128543" y="1485345"/>
              <a:ext cx="1497013" cy="400110"/>
            </a:xfrm>
            <a:prstGeom prst="rect">
              <a:avLst/>
            </a:prstGeom>
            <a:noFill/>
          </p:spPr>
          <p:txBody>
            <a:bodyPr wrap="none" rtlCol="0">
              <a:spAutoFit/>
            </a:bodyPr>
            <a:lstStyle/>
            <a:p>
              <a:r>
                <a:rPr lang="en-US" sz="2000" dirty="0">
                  <a:solidFill>
                    <a:schemeClr val="bg1"/>
                  </a:solidFill>
                </a:rPr>
                <a:t>Lake Geneva</a:t>
              </a:r>
            </a:p>
          </p:txBody>
        </p:sp>
        <p:sp>
          <p:nvSpPr>
            <p:cNvPr id="39" name="TextBox 38"/>
            <p:cNvSpPr txBox="1"/>
            <p:nvPr/>
          </p:nvSpPr>
          <p:spPr>
            <a:xfrm rot="18196681">
              <a:off x="714174" y="2745508"/>
              <a:ext cx="1688732" cy="400110"/>
            </a:xfrm>
            <a:prstGeom prst="rect">
              <a:avLst/>
            </a:prstGeom>
            <a:noFill/>
          </p:spPr>
          <p:txBody>
            <a:bodyPr wrap="none" rtlCol="0">
              <a:spAutoFit/>
            </a:bodyPr>
            <a:lstStyle/>
            <a:p>
              <a:r>
                <a:rPr lang="en-US" sz="2000" dirty="0">
                  <a:solidFill>
                    <a:schemeClr val="bg1"/>
                  </a:solidFill>
                </a:rPr>
                <a:t>Jura Mountain</a:t>
              </a:r>
            </a:p>
          </p:txBody>
        </p:sp>
      </p:grpSp>
      <p:sp>
        <p:nvSpPr>
          <p:cNvPr id="47" name="TextBox 46"/>
          <p:cNvSpPr txBox="1"/>
          <p:nvPr/>
        </p:nvSpPr>
        <p:spPr>
          <a:xfrm>
            <a:off x="2769608" y="16205"/>
            <a:ext cx="4043094" cy="1077218"/>
          </a:xfrm>
          <a:prstGeom prst="rect">
            <a:avLst/>
          </a:prstGeom>
          <a:solidFill>
            <a:schemeClr val="bg1"/>
          </a:solidFill>
        </p:spPr>
        <p:txBody>
          <a:bodyPr wrap="none" rtlCol="0">
            <a:spAutoFit/>
          </a:bodyPr>
          <a:lstStyle/>
          <a:p>
            <a:pPr algn="ctr"/>
            <a:r>
              <a:rPr lang="en-US" sz="3200" dirty="0">
                <a:solidFill>
                  <a:srgbClr val="0000CC"/>
                </a:solidFill>
                <a:latin typeface="Comic Sans MS" panose="030F0702030302020204" pitchFamily="66" charset="0"/>
              </a:rPr>
              <a:t>World’s </a:t>
            </a:r>
          </a:p>
          <a:p>
            <a:pPr algn="ctr"/>
            <a:r>
              <a:rPr lang="en-US" sz="3200" dirty="0">
                <a:solidFill>
                  <a:srgbClr val="0000CC"/>
                </a:solidFill>
                <a:latin typeface="Comic Sans MS" panose="030F0702030302020204" pitchFamily="66" charset="0"/>
              </a:rPr>
              <a:t>Energy Frontier Lab</a:t>
            </a:r>
          </a:p>
        </p:txBody>
      </p:sp>
      <p:sp>
        <p:nvSpPr>
          <p:cNvPr id="2" name="Date Placeholder 1"/>
          <p:cNvSpPr>
            <a:spLocks noGrp="1"/>
          </p:cNvSpPr>
          <p:nvPr>
            <p:ph type="dt" sz="half" idx="10"/>
          </p:nvPr>
        </p:nvSpPr>
        <p:spPr/>
        <p:txBody>
          <a:bodyPr/>
          <a:lstStyle/>
          <a:p>
            <a:r>
              <a:rPr lang="en-US"/>
              <a:t>2016</a:t>
            </a:r>
          </a:p>
        </p:txBody>
      </p:sp>
      <p:sp>
        <p:nvSpPr>
          <p:cNvPr id="3" name="Footer Placeholder 2"/>
          <p:cNvSpPr>
            <a:spLocks noGrp="1"/>
          </p:cNvSpPr>
          <p:nvPr>
            <p:ph type="ftr" sz="quarter" idx="11"/>
          </p:nvPr>
        </p:nvSpPr>
        <p:spPr/>
        <p:txBody>
          <a:bodyPr/>
          <a:lstStyle/>
          <a:p>
            <a:r>
              <a:rPr lang="en-US"/>
              <a:t>KAAS-Bangalore,   Chandra Bhat</a:t>
            </a:r>
          </a:p>
        </p:txBody>
      </p:sp>
      <p:sp>
        <p:nvSpPr>
          <p:cNvPr id="4" name="Slide Number Placeholder 3"/>
          <p:cNvSpPr>
            <a:spLocks noGrp="1"/>
          </p:cNvSpPr>
          <p:nvPr>
            <p:ph type="sldNum" sz="quarter" idx="12"/>
          </p:nvPr>
        </p:nvSpPr>
        <p:spPr/>
        <p:txBody>
          <a:bodyPr/>
          <a:lstStyle/>
          <a:p>
            <a:fld id="{44D64833-0210-4999-B6BB-5BBCA76D12EA}" type="slidenum">
              <a:rPr lang="en-US" smtClean="0"/>
              <a:t>27</a:t>
            </a:fld>
            <a:endParaRPr lang="en-US"/>
          </a:p>
        </p:txBody>
      </p:sp>
      <p:sp>
        <p:nvSpPr>
          <p:cNvPr id="20" name="Rectangle 19"/>
          <p:cNvSpPr/>
          <p:nvPr/>
        </p:nvSpPr>
        <p:spPr>
          <a:xfrm>
            <a:off x="1203670" y="3761239"/>
            <a:ext cx="1229824" cy="5232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txBody>
          <a:bodyPr wrap="none">
            <a:spAutoFit/>
          </a:bodyPr>
          <a:lstStyle/>
          <a:p>
            <a:pPr algn="ctr">
              <a:defRPr/>
            </a:pPr>
            <a:r>
              <a:rPr lang="en-US" sz="1400" b="1" dirty="0">
                <a:latin typeface="Arial" charset="0"/>
              </a:rPr>
              <a:t>P4: 400MHz </a:t>
            </a:r>
          </a:p>
          <a:p>
            <a:pPr algn="ctr">
              <a:defRPr/>
            </a:pPr>
            <a:r>
              <a:rPr lang="en-US" sz="1400" b="1" dirty="0">
                <a:latin typeface="Arial" charset="0"/>
              </a:rPr>
              <a:t>RF system</a:t>
            </a:r>
          </a:p>
        </p:txBody>
      </p:sp>
      <p:sp>
        <p:nvSpPr>
          <p:cNvPr id="21" name="Rectangle 20"/>
          <p:cNvSpPr/>
          <p:nvPr/>
        </p:nvSpPr>
        <p:spPr>
          <a:xfrm>
            <a:off x="3461998" y="4471077"/>
            <a:ext cx="1059906" cy="523220"/>
          </a:xfrm>
          <a:prstGeom prst="rect">
            <a:avLst/>
          </a:prstGeom>
          <a:gradFill flip="none" rotWithShape="1">
            <a:gsLst>
              <a:gs pos="0">
                <a:schemeClr val="accent1">
                  <a:shade val="30000"/>
                  <a:satMod val="115000"/>
                </a:schemeClr>
              </a:gs>
              <a:gs pos="0">
                <a:schemeClr val="accent1">
                  <a:shade val="67500"/>
                  <a:satMod val="115000"/>
                  <a:alpha val="53000"/>
                </a:schemeClr>
              </a:gs>
              <a:gs pos="100000">
                <a:schemeClr val="accent1">
                  <a:shade val="100000"/>
                  <a:satMod val="115000"/>
                </a:schemeClr>
              </a:gs>
            </a:gsLst>
            <a:lin ang="18900000" scaled="1"/>
            <a:tileRect/>
          </a:gradFill>
        </p:spPr>
        <p:txBody>
          <a:bodyPr wrap="none">
            <a:spAutoFit/>
          </a:bodyPr>
          <a:lstStyle/>
          <a:p>
            <a:pPr algn="ctr">
              <a:defRPr/>
            </a:pPr>
            <a:r>
              <a:rPr lang="en-US" sz="1400" b="1" dirty="0">
                <a:latin typeface="Arial" charset="0"/>
              </a:rPr>
              <a:t>RF: 200 &amp; </a:t>
            </a:r>
          </a:p>
          <a:p>
            <a:pPr algn="ctr">
              <a:defRPr/>
            </a:pPr>
            <a:r>
              <a:rPr lang="en-US" sz="1400" b="1" dirty="0">
                <a:latin typeface="Arial" charset="0"/>
              </a:rPr>
              <a:t>800MHz </a:t>
            </a:r>
          </a:p>
        </p:txBody>
      </p:sp>
      <p:sp>
        <p:nvSpPr>
          <p:cNvPr id="22" name="Rectangle 21"/>
          <p:cNvSpPr/>
          <p:nvPr/>
        </p:nvSpPr>
        <p:spPr>
          <a:xfrm>
            <a:off x="3828648" y="5965737"/>
            <a:ext cx="1610679" cy="461665"/>
          </a:xfrm>
          <a:prstGeom prst="rect">
            <a:avLst/>
          </a:prstGeom>
          <a:gradFill flip="none" rotWithShape="1">
            <a:gsLst>
              <a:gs pos="0">
                <a:schemeClr val="accent1">
                  <a:shade val="30000"/>
                  <a:satMod val="115000"/>
                  <a:alpha val="14000"/>
                </a:schemeClr>
              </a:gs>
              <a:gs pos="0">
                <a:schemeClr val="accent1">
                  <a:shade val="67500"/>
                  <a:satMod val="115000"/>
                  <a:alpha val="69000"/>
                </a:schemeClr>
              </a:gs>
              <a:gs pos="100000">
                <a:schemeClr val="accent1">
                  <a:shade val="100000"/>
                  <a:satMod val="115000"/>
                </a:schemeClr>
              </a:gs>
            </a:gsLst>
            <a:lin ang="18900000" scaled="1"/>
            <a:tileRect/>
          </a:gradFill>
        </p:spPr>
        <p:txBody>
          <a:bodyPr>
            <a:spAutoFit/>
          </a:bodyPr>
          <a:lstStyle/>
          <a:p>
            <a:pPr algn="ctr">
              <a:defRPr/>
            </a:pPr>
            <a:r>
              <a:rPr lang="en-US" sz="1200" b="1" dirty="0">
                <a:latin typeface="Arial" charset="0"/>
              </a:rPr>
              <a:t>RF: 2.8-10, 20, 40, </a:t>
            </a:r>
          </a:p>
          <a:p>
            <a:pPr algn="ctr">
              <a:defRPr/>
            </a:pPr>
            <a:r>
              <a:rPr lang="en-US" sz="1200" b="1" dirty="0">
                <a:latin typeface="Arial" charset="0"/>
              </a:rPr>
              <a:t>80 and </a:t>
            </a:r>
            <a:r>
              <a:rPr lang="en-US" sz="1200" b="1" dirty="0" err="1">
                <a:latin typeface="Arial" charset="0"/>
              </a:rPr>
              <a:t>160MHz</a:t>
            </a:r>
            <a:r>
              <a:rPr lang="en-US" sz="1200" b="1" dirty="0">
                <a:latin typeface="Arial" charset="0"/>
              </a:rPr>
              <a:t> </a:t>
            </a:r>
          </a:p>
        </p:txBody>
      </p:sp>
      <p:grpSp>
        <p:nvGrpSpPr>
          <p:cNvPr id="7" name="Group 6"/>
          <p:cNvGrpSpPr/>
          <p:nvPr/>
        </p:nvGrpSpPr>
        <p:grpSpPr>
          <a:xfrm>
            <a:off x="2440025" y="2042994"/>
            <a:ext cx="5883884" cy="3789838"/>
            <a:chOff x="-3757438" y="6495649"/>
            <a:chExt cx="5883884" cy="3789838"/>
          </a:xfrm>
        </p:grpSpPr>
        <p:sp>
          <p:nvSpPr>
            <p:cNvPr id="15" name="5-Point Star 14"/>
            <p:cNvSpPr/>
            <p:nvPr/>
          </p:nvSpPr>
          <p:spPr>
            <a:xfrm>
              <a:off x="-3278618" y="9464750"/>
              <a:ext cx="328770" cy="296862"/>
            </a:xfrm>
            <a:prstGeom prst="star5">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6" name="5-Point Star 15"/>
            <p:cNvSpPr/>
            <p:nvPr/>
          </p:nvSpPr>
          <p:spPr>
            <a:xfrm>
              <a:off x="1005367" y="8196309"/>
              <a:ext cx="328770" cy="295275"/>
            </a:xfrm>
            <a:prstGeom prst="star5">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p:cNvSpPr txBox="1">
              <a:spLocks noChangeArrowheads="1"/>
            </p:cNvSpPr>
            <p:nvPr/>
          </p:nvSpPr>
          <p:spPr bwMode="auto">
            <a:xfrm>
              <a:off x="-3256424" y="9761612"/>
              <a:ext cx="113411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solidFill>
                    <a:srgbClr val="FFFF00"/>
                  </a:solidFill>
                  <a:latin typeface="Algerian" pitchFamily="82" charset="0"/>
                </a:rPr>
                <a:t>ALICE</a:t>
              </a:r>
            </a:p>
          </p:txBody>
        </p:sp>
        <p:sp>
          <p:nvSpPr>
            <p:cNvPr id="19" name="TextBox 18"/>
            <p:cNvSpPr txBox="1">
              <a:spLocks noChangeArrowheads="1"/>
            </p:cNvSpPr>
            <p:nvPr/>
          </p:nvSpPr>
          <p:spPr bwMode="auto">
            <a:xfrm>
              <a:off x="615239" y="8401444"/>
              <a:ext cx="1103949"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solidFill>
                    <a:srgbClr val="FFFF00"/>
                  </a:solidFill>
                  <a:latin typeface="Algerian" pitchFamily="82" charset="0"/>
                </a:rPr>
                <a:t>LHC-B</a:t>
              </a:r>
            </a:p>
          </p:txBody>
        </p:sp>
        <p:sp>
          <p:nvSpPr>
            <p:cNvPr id="27" name="TextBox 15"/>
            <p:cNvSpPr txBox="1">
              <a:spLocks noChangeArrowheads="1"/>
            </p:cNvSpPr>
            <p:nvPr/>
          </p:nvSpPr>
          <p:spPr bwMode="auto">
            <a:xfrm>
              <a:off x="320338" y="9464750"/>
              <a:ext cx="1806108" cy="46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dirty="0">
                  <a:solidFill>
                    <a:srgbClr val="FFFF00"/>
                  </a:solidFill>
                  <a:latin typeface="Algerian" pitchFamily="82" charset="0"/>
                </a:rPr>
                <a:t>ATLAS(IP1)</a:t>
              </a:r>
            </a:p>
          </p:txBody>
        </p:sp>
        <p:sp>
          <p:nvSpPr>
            <p:cNvPr id="30" name="5-Point Star 29"/>
            <p:cNvSpPr>
              <a:spLocks noChangeAspect="1"/>
            </p:cNvSpPr>
            <p:nvPr/>
          </p:nvSpPr>
          <p:spPr bwMode="auto">
            <a:xfrm>
              <a:off x="-584692" y="9429572"/>
              <a:ext cx="410965" cy="371078"/>
            </a:xfrm>
            <a:prstGeom prst="star5">
              <a:avLst/>
            </a:prstGeom>
            <a:solidFill>
              <a:srgbClr val="92D050"/>
            </a:solidFill>
            <a:ln cmpd="dbl">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Freeform 31"/>
            <p:cNvSpPr/>
            <p:nvPr/>
          </p:nvSpPr>
          <p:spPr bwMode="auto">
            <a:xfrm rot="8850440" flipH="1" flipV="1">
              <a:off x="-213783" y="9576667"/>
              <a:ext cx="445237" cy="330394"/>
            </a:xfrm>
            <a:custGeom>
              <a:avLst/>
              <a:gdLst>
                <a:gd name="connsiteX0" fmla="*/ 533400 w 533400"/>
                <a:gd name="connsiteY0" fmla="*/ 185352 h 265671"/>
                <a:gd name="connsiteX1" fmla="*/ 88557 w 533400"/>
                <a:gd name="connsiteY1" fmla="*/ 234779 h 265671"/>
                <a:gd name="connsiteX2" fmla="*/ 2060 w 533400"/>
                <a:gd name="connsiteY2" fmla="*/ 0 h 265671"/>
                <a:gd name="connsiteX0" fmla="*/ 531340 w 531340"/>
                <a:gd name="connsiteY0" fmla="*/ 185352 h 185353"/>
                <a:gd name="connsiteX1" fmla="*/ 0 w 531340"/>
                <a:gd name="connsiteY1" fmla="*/ 0 h 185353"/>
              </a:gdLst>
              <a:ahLst/>
              <a:cxnLst>
                <a:cxn ang="0">
                  <a:pos x="connsiteX0" y="connsiteY0"/>
                </a:cxn>
                <a:cxn ang="0">
                  <a:pos x="connsiteX1" y="connsiteY1"/>
                </a:cxn>
              </a:cxnLst>
              <a:rect l="l" t="t" r="r" b="b"/>
              <a:pathLst>
                <a:path w="531340" h="185353">
                  <a:moveTo>
                    <a:pt x="531340" y="185352"/>
                  </a:moveTo>
                  <a:lnTo>
                    <a:pt x="0" y="0"/>
                  </a:ln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5" name="Group 4"/>
            <p:cNvGrpSpPr/>
            <p:nvPr/>
          </p:nvGrpSpPr>
          <p:grpSpPr>
            <a:xfrm>
              <a:off x="-3757438" y="6495649"/>
              <a:ext cx="1829370" cy="940303"/>
              <a:chOff x="-3757438" y="6495649"/>
              <a:chExt cx="1829370" cy="940303"/>
            </a:xfrm>
          </p:grpSpPr>
          <p:sp>
            <p:nvSpPr>
              <p:cNvPr id="29" name="5-Point Star 28"/>
              <p:cNvSpPr>
                <a:spLocks noChangeAspect="1"/>
              </p:cNvSpPr>
              <p:nvPr/>
            </p:nvSpPr>
            <p:spPr bwMode="auto">
              <a:xfrm>
                <a:off x="-2339033" y="6920194"/>
                <a:ext cx="410965" cy="371078"/>
              </a:xfrm>
              <a:prstGeom prst="star5">
                <a:avLst/>
              </a:prstGeom>
              <a:solidFill>
                <a:srgbClr val="92D050"/>
              </a:solidFill>
              <a:ln cmpd="dbl">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TextBox 14"/>
              <p:cNvSpPr txBox="1">
                <a:spLocks noChangeArrowheads="1"/>
              </p:cNvSpPr>
              <p:nvPr/>
            </p:nvSpPr>
            <p:spPr bwMode="auto">
              <a:xfrm>
                <a:off x="-3757438" y="6495649"/>
                <a:ext cx="1710181" cy="52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solidFill>
                      <a:srgbClr val="FFFF00"/>
                    </a:solidFill>
                    <a:latin typeface="Algerian" pitchFamily="82" charset="0"/>
                  </a:rPr>
                  <a:t>CMS (IP5)</a:t>
                </a:r>
              </a:p>
            </p:txBody>
          </p:sp>
          <p:sp>
            <p:nvSpPr>
              <p:cNvPr id="25" name="TextBox 38"/>
              <p:cNvSpPr txBox="1">
                <a:spLocks noChangeArrowheads="1"/>
              </p:cNvSpPr>
              <p:nvPr/>
            </p:nvSpPr>
            <p:spPr bwMode="auto">
              <a:xfrm>
                <a:off x="-3532966" y="6912732"/>
                <a:ext cx="1333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dirty="0">
                    <a:solidFill>
                      <a:srgbClr val="FFFF00"/>
                    </a:solidFill>
                  </a:rPr>
                  <a:t>Crossing in </a:t>
                </a:r>
              </a:p>
              <a:p>
                <a:pPr algn="ctr" eaLnBrk="1" hangingPunct="1"/>
                <a:r>
                  <a:rPr lang="en-US" sz="1400" b="1" dirty="0">
                    <a:solidFill>
                      <a:srgbClr val="FFFF00"/>
                    </a:solidFill>
                  </a:rPr>
                  <a:t>H-plane</a:t>
                </a:r>
              </a:p>
            </p:txBody>
          </p:sp>
        </p:grpSp>
        <p:sp>
          <p:nvSpPr>
            <p:cNvPr id="26" name="TextBox 41"/>
            <p:cNvSpPr txBox="1">
              <a:spLocks noChangeArrowheads="1"/>
            </p:cNvSpPr>
            <p:nvPr/>
          </p:nvSpPr>
          <p:spPr bwMode="auto">
            <a:xfrm>
              <a:off x="285348" y="9761612"/>
              <a:ext cx="1391500" cy="52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dirty="0">
                  <a:solidFill>
                    <a:srgbClr val="FFFF00"/>
                  </a:solidFill>
                </a:rPr>
                <a:t>Crossing in </a:t>
              </a:r>
            </a:p>
            <a:p>
              <a:pPr algn="ctr" eaLnBrk="1" hangingPunct="1"/>
              <a:r>
                <a:rPr lang="en-US" sz="1400" b="1" dirty="0">
                  <a:solidFill>
                    <a:srgbClr val="FFFF00"/>
                  </a:solidFill>
                </a:rPr>
                <a:t>V-plane</a:t>
              </a:r>
            </a:p>
          </p:txBody>
        </p:sp>
      </p:grpSp>
      <p:grpSp>
        <p:nvGrpSpPr>
          <p:cNvPr id="42" name="Group 41"/>
          <p:cNvGrpSpPr/>
          <p:nvPr/>
        </p:nvGrpSpPr>
        <p:grpSpPr>
          <a:xfrm>
            <a:off x="2038312" y="1034602"/>
            <a:ext cx="5639737" cy="5536670"/>
            <a:chOff x="2241073" y="870568"/>
            <a:chExt cx="5639737" cy="5536670"/>
          </a:xfrm>
        </p:grpSpPr>
        <p:grpSp>
          <p:nvGrpSpPr>
            <p:cNvPr id="37" name="Group 36"/>
            <p:cNvGrpSpPr/>
            <p:nvPr/>
          </p:nvGrpSpPr>
          <p:grpSpPr>
            <a:xfrm>
              <a:off x="3396394" y="1038225"/>
              <a:ext cx="4484416" cy="5369013"/>
              <a:chOff x="3396394" y="1038225"/>
              <a:chExt cx="4484416" cy="5369013"/>
            </a:xfrm>
          </p:grpSpPr>
          <p:sp>
            <p:nvSpPr>
              <p:cNvPr id="9" name="Freeform 8"/>
              <p:cNvSpPr/>
              <p:nvPr/>
            </p:nvSpPr>
            <p:spPr>
              <a:xfrm>
                <a:off x="5775250" y="3857781"/>
                <a:ext cx="2105560" cy="410781"/>
              </a:xfrm>
              <a:custGeom>
                <a:avLst/>
                <a:gdLst>
                  <a:gd name="connsiteX0" fmla="*/ 0 w 1385740"/>
                  <a:gd name="connsiteY0" fmla="*/ 506615 h 506615"/>
                  <a:gd name="connsiteX1" fmla="*/ 339365 w 1385740"/>
                  <a:gd name="connsiteY1" fmla="*/ 445340 h 506615"/>
                  <a:gd name="connsiteX2" fmla="*/ 697583 w 1385740"/>
                  <a:gd name="connsiteY2" fmla="*/ 426487 h 506615"/>
                  <a:gd name="connsiteX3" fmla="*/ 1041662 w 1385740"/>
                  <a:gd name="connsiteY3" fmla="*/ 54128 h 506615"/>
                  <a:gd name="connsiteX4" fmla="*/ 1385740 w 1385740"/>
                  <a:gd name="connsiteY4" fmla="*/ 2281 h 506615"/>
                  <a:gd name="connsiteX5" fmla="*/ 1385740 w 1385740"/>
                  <a:gd name="connsiteY5" fmla="*/ 2281 h 506615"/>
                  <a:gd name="connsiteX0" fmla="*/ 0 w 1385740"/>
                  <a:gd name="connsiteY0" fmla="*/ 506615 h 620577"/>
                  <a:gd name="connsiteX1" fmla="*/ 443060 w 1385740"/>
                  <a:gd name="connsiteY1" fmla="*/ 619736 h 620577"/>
                  <a:gd name="connsiteX2" fmla="*/ 697583 w 1385740"/>
                  <a:gd name="connsiteY2" fmla="*/ 426487 h 620577"/>
                  <a:gd name="connsiteX3" fmla="*/ 1041662 w 1385740"/>
                  <a:gd name="connsiteY3" fmla="*/ 54128 h 620577"/>
                  <a:gd name="connsiteX4" fmla="*/ 1385740 w 1385740"/>
                  <a:gd name="connsiteY4" fmla="*/ 2281 h 620577"/>
                  <a:gd name="connsiteX5" fmla="*/ 1385740 w 1385740"/>
                  <a:gd name="connsiteY5" fmla="*/ 2281 h 620577"/>
                  <a:gd name="connsiteX0" fmla="*/ 0 w 1385740"/>
                  <a:gd name="connsiteY0" fmla="*/ 596169 h 626151"/>
                  <a:gd name="connsiteX1" fmla="*/ 443060 w 1385740"/>
                  <a:gd name="connsiteY1" fmla="*/ 619736 h 626151"/>
                  <a:gd name="connsiteX2" fmla="*/ 697583 w 1385740"/>
                  <a:gd name="connsiteY2" fmla="*/ 426487 h 626151"/>
                  <a:gd name="connsiteX3" fmla="*/ 1041662 w 1385740"/>
                  <a:gd name="connsiteY3" fmla="*/ 54128 h 626151"/>
                  <a:gd name="connsiteX4" fmla="*/ 1385740 w 1385740"/>
                  <a:gd name="connsiteY4" fmla="*/ 2281 h 626151"/>
                  <a:gd name="connsiteX5" fmla="*/ 1385740 w 1385740"/>
                  <a:gd name="connsiteY5" fmla="*/ 2281 h 626151"/>
                  <a:gd name="connsiteX0" fmla="*/ 0 w 1385740"/>
                  <a:gd name="connsiteY0" fmla="*/ 597161 h 625839"/>
                  <a:gd name="connsiteX1" fmla="*/ 443060 w 1385740"/>
                  <a:gd name="connsiteY1" fmla="*/ 620728 h 625839"/>
                  <a:gd name="connsiteX2" fmla="*/ 579748 w 1385740"/>
                  <a:gd name="connsiteY2" fmla="*/ 451046 h 625839"/>
                  <a:gd name="connsiteX3" fmla="*/ 1041662 w 1385740"/>
                  <a:gd name="connsiteY3" fmla="*/ 55120 h 625839"/>
                  <a:gd name="connsiteX4" fmla="*/ 1385740 w 1385740"/>
                  <a:gd name="connsiteY4" fmla="*/ 3273 h 625839"/>
                  <a:gd name="connsiteX5" fmla="*/ 1385740 w 1385740"/>
                  <a:gd name="connsiteY5" fmla="*/ 3273 h 625839"/>
                  <a:gd name="connsiteX0" fmla="*/ 0 w 1385740"/>
                  <a:gd name="connsiteY0" fmla="*/ 597161 h 625839"/>
                  <a:gd name="connsiteX1" fmla="*/ 443060 w 1385740"/>
                  <a:gd name="connsiteY1" fmla="*/ 620728 h 625839"/>
                  <a:gd name="connsiteX2" fmla="*/ 579748 w 1385740"/>
                  <a:gd name="connsiteY2" fmla="*/ 451046 h 625839"/>
                  <a:gd name="connsiteX3" fmla="*/ 1041662 w 1385740"/>
                  <a:gd name="connsiteY3" fmla="*/ 55120 h 625839"/>
                  <a:gd name="connsiteX4" fmla="*/ 1385740 w 1385740"/>
                  <a:gd name="connsiteY4" fmla="*/ 3273 h 625839"/>
                  <a:gd name="connsiteX5" fmla="*/ 1385740 w 1385740"/>
                  <a:gd name="connsiteY5" fmla="*/ 3273 h 625839"/>
                  <a:gd name="connsiteX0" fmla="*/ 0 w 1385740"/>
                  <a:gd name="connsiteY0" fmla="*/ 670381 h 699059"/>
                  <a:gd name="connsiteX1" fmla="*/ 443060 w 1385740"/>
                  <a:gd name="connsiteY1" fmla="*/ 693948 h 699059"/>
                  <a:gd name="connsiteX2" fmla="*/ 579748 w 1385740"/>
                  <a:gd name="connsiteY2" fmla="*/ 524266 h 699059"/>
                  <a:gd name="connsiteX3" fmla="*/ 909687 w 1385740"/>
                  <a:gd name="connsiteY3" fmla="*/ 24645 h 699059"/>
                  <a:gd name="connsiteX4" fmla="*/ 1385740 w 1385740"/>
                  <a:gd name="connsiteY4" fmla="*/ 76493 h 699059"/>
                  <a:gd name="connsiteX5" fmla="*/ 1385740 w 1385740"/>
                  <a:gd name="connsiteY5" fmla="*/ 76493 h 699059"/>
                  <a:gd name="connsiteX0" fmla="*/ 0 w 1421003"/>
                  <a:gd name="connsiteY0" fmla="*/ 670587 h 699265"/>
                  <a:gd name="connsiteX1" fmla="*/ 443060 w 1421003"/>
                  <a:gd name="connsiteY1" fmla="*/ 694154 h 699265"/>
                  <a:gd name="connsiteX2" fmla="*/ 579748 w 1421003"/>
                  <a:gd name="connsiteY2" fmla="*/ 524472 h 699265"/>
                  <a:gd name="connsiteX3" fmla="*/ 909687 w 1421003"/>
                  <a:gd name="connsiteY3" fmla="*/ 24851 h 699265"/>
                  <a:gd name="connsiteX4" fmla="*/ 1385740 w 1421003"/>
                  <a:gd name="connsiteY4" fmla="*/ 76699 h 699265"/>
                  <a:gd name="connsiteX5" fmla="*/ 1385740 w 1421003"/>
                  <a:gd name="connsiteY5" fmla="*/ 86126 h 699265"/>
                  <a:gd name="connsiteX0" fmla="*/ 0 w 1466440"/>
                  <a:gd name="connsiteY0" fmla="*/ 678816 h 707494"/>
                  <a:gd name="connsiteX1" fmla="*/ 443060 w 1466440"/>
                  <a:gd name="connsiteY1" fmla="*/ 702383 h 707494"/>
                  <a:gd name="connsiteX2" fmla="*/ 579748 w 1466440"/>
                  <a:gd name="connsiteY2" fmla="*/ 532701 h 707494"/>
                  <a:gd name="connsiteX3" fmla="*/ 909687 w 1466440"/>
                  <a:gd name="connsiteY3" fmla="*/ 33080 h 707494"/>
                  <a:gd name="connsiteX4" fmla="*/ 1385740 w 1466440"/>
                  <a:gd name="connsiteY4" fmla="*/ 84928 h 707494"/>
                  <a:gd name="connsiteX5" fmla="*/ 1465868 w 1466440"/>
                  <a:gd name="connsiteY5" fmla="*/ 87 h 707494"/>
                  <a:gd name="connsiteX0" fmla="*/ 0 w 1465868"/>
                  <a:gd name="connsiteY0" fmla="*/ 690127 h 718805"/>
                  <a:gd name="connsiteX1" fmla="*/ 443060 w 1465868"/>
                  <a:gd name="connsiteY1" fmla="*/ 713694 h 718805"/>
                  <a:gd name="connsiteX2" fmla="*/ 579748 w 1465868"/>
                  <a:gd name="connsiteY2" fmla="*/ 544012 h 718805"/>
                  <a:gd name="connsiteX3" fmla="*/ 909687 w 1465868"/>
                  <a:gd name="connsiteY3" fmla="*/ 44391 h 718805"/>
                  <a:gd name="connsiteX4" fmla="*/ 1333893 w 1465868"/>
                  <a:gd name="connsiteY4" fmla="*/ 20824 h 718805"/>
                  <a:gd name="connsiteX5" fmla="*/ 1465868 w 1465868"/>
                  <a:gd name="connsiteY5" fmla="*/ 11398 h 718805"/>
                  <a:gd name="connsiteX0" fmla="*/ 0 w 1478756"/>
                  <a:gd name="connsiteY0" fmla="*/ 690380 h 719058"/>
                  <a:gd name="connsiteX1" fmla="*/ 443060 w 1478756"/>
                  <a:gd name="connsiteY1" fmla="*/ 713947 h 719058"/>
                  <a:gd name="connsiteX2" fmla="*/ 579748 w 1478756"/>
                  <a:gd name="connsiteY2" fmla="*/ 544265 h 719058"/>
                  <a:gd name="connsiteX3" fmla="*/ 909687 w 1478756"/>
                  <a:gd name="connsiteY3" fmla="*/ 44644 h 719058"/>
                  <a:gd name="connsiteX4" fmla="*/ 1333893 w 1478756"/>
                  <a:gd name="connsiteY4" fmla="*/ 21077 h 719058"/>
                  <a:gd name="connsiteX5" fmla="*/ 1465868 w 1478756"/>
                  <a:gd name="connsiteY5" fmla="*/ 11651 h 719058"/>
                  <a:gd name="connsiteX0" fmla="*/ 0 w 2050330"/>
                  <a:gd name="connsiteY0" fmla="*/ 735420 h 764098"/>
                  <a:gd name="connsiteX1" fmla="*/ 443060 w 2050330"/>
                  <a:gd name="connsiteY1" fmla="*/ 758987 h 764098"/>
                  <a:gd name="connsiteX2" fmla="*/ 579748 w 2050330"/>
                  <a:gd name="connsiteY2" fmla="*/ 589305 h 764098"/>
                  <a:gd name="connsiteX3" fmla="*/ 909687 w 2050330"/>
                  <a:gd name="connsiteY3" fmla="*/ 89684 h 764098"/>
                  <a:gd name="connsiteX4" fmla="*/ 1333893 w 2050330"/>
                  <a:gd name="connsiteY4" fmla="*/ 66117 h 764098"/>
                  <a:gd name="connsiteX5" fmla="*/ 2050330 w 2050330"/>
                  <a:gd name="connsiteY5" fmla="*/ 131 h 764098"/>
                  <a:gd name="connsiteX0" fmla="*/ 0 w 2116318"/>
                  <a:gd name="connsiteY0" fmla="*/ 693364 h 722042"/>
                  <a:gd name="connsiteX1" fmla="*/ 443060 w 2116318"/>
                  <a:gd name="connsiteY1" fmla="*/ 716931 h 722042"/>
                  <a:gd name="connsiteX2" fmla="*/ 579748 w 2116318"/>
                  <a:gd name="connsiteY2" fmla="*/ 547249 h 722042"/>
                  <a:gd name="connsiteX3" fmla="*/ 909687 w 2116318"/>
                  <a:gd name="connsiteY3" fmla="*/ 47628 h 722042"/>
                  <a:gd name="connsiteX4" fmla="*/ 1333893 w 2116318"/>
                  <a:gd name="connsiteY4" fmla="*/ 24061 h 722042"/>
                  <a:gd name="connsiteX5" fmla="*/ 2116318 w 2116318"/>
                  <a:gd name="connsiteY5" fmla="*/ 80624 h 722042"/>
                  <a:gd name="connsiteX0" fmla="*/ 0 w 2100181"/>
                  <a:gd name="connsiteY0" fmla="*/ 376013 h 722418"/>
                  <a:gd name="connsiteX1" fmla="*/ 426923 w 2100181"/>
                  <a:gd name="connsiteY1" fmla="*/ 716931 h 722418"/>
                  <a:gd name="connsiteX2" fmla="*/ 563611 w 2100181"/>
                  <a:gd name="connsiteY2" fmla="*/ 547249 h 722418"/>
                  <a:gd name="connsiteX3" fmla="*/ 893550 w 2100181"/>
                  <a:gd name="connsiteY3" fmla="*/ 47628 h 722418"/>
                  <a:gd name="connsiteX4" fmla="*/ 1317756 w 2100181"/>
                  <a:gd name="connsiteY4" fmla="*/ 24061 h 722418"/>
                  <a:gd name="connsiteX5" fmla="*/ 2100181 w 2100181"/>
                  <a:gd name="connsiteY5" fmla="*/ 80624 h 722418"/>
                  <a:gd name="connsiteX0" fmla="*/ 0 w 2100181"/>
                  <a:gd name="connsiteY0" fmla="*/ 376013 h 561516"/>
                  <a:gd name="connsiteX1" fmla="*/ 496847 w 2100181"/>
                  <a:gd name="connsiteY1" fmla="*/ 421096 h 561516"/>
                  <a:gd name="connsiteX2" fmla="*/ 563611 w 2100181"/>
                  <a:gd name="connsiteY2" fmla="*/ 547249 h 561516"/>
                  <a:gd name="connsiteX3" fmla="*/ 893550 w 2100181"/>
                  <a:gd name="connsiteY3" fmla="*/ 47628 h 561516"/>
                  <a:gd name="connsiteX4" fmla="*/ 1317756 w 2100181"/>
                  <a:gd name="connsiteY4" fmla="*/ 24061 h 561516"/>
                  <a:gd name="connsiteX5" fmla="*/ 2100181 w 2100181"/>
                  <a:gd name="connsiteY5" fmla="*/ 80624 h 561516"/>
                  <a:gd name="connsiteX0" fmla="*/ 0 w 2100181"/>
                  <a:gd name="connsiteY0" fmla="*/ 366713 h 435095"/>
                  <a:gd name="connsiteX1" fmla="*/ 496847 w 2100181"/>
                  <a:gd name="connsiteY1" fmla="*/ 411796 h 435095"/>
                  <a:gd name="connsiteX2" fmla="*/ 601263 w 2100181"/>
                  <a:gd name="connsiteY2" fmla="*/ 403478 h 435095"/>
                  <a:gd name="connsiteX3" fmla="*/ 893550 w 2100181"/>
                  <a:gd name="connsiteY3" fmla="*/ 38328 h 435095"/>
                  <a:gd name="connsiteX4" fmla="*/ 1317756 w 2100181"/>
                  <a:gd name="connsiteY4" fmla="*/ 14761 h 435095"/>
                  <a:gd name="connsiteX5" fmla="*/ 2100181 w 2100181"/>
                  <a:gd name="connsiteY5" fmla="*/ 71324 h 435095"/>
                  <a:gd name="connsiteX0" fmla="*/ 0 w 2100181"/>
                  <a:gd name="connsiteY0" fmla="*/ 363872 h 409244"/>
                  <a:gd name="connsiteX1" fmla="*/ 496847 w 2100181"/>
                  <a:gd name="connsiteY1" fmla="*/ 408955 h 409244"/>
                  <a:gd name="connsiteX2" fmla="*/ 633536 w 2100181"/>
                  <a:gd name="connsiteY2" fmla="*/ 357607 h 409244"/>
                  <a:gd name="connsiteX3" fmla="*/ 893550 w 2100181"/>
                  <a:gd name="connsiteY3" fmla="*/ 35487 h 409244"/>
                  <a:gd name="connsiteX4" fmla="*/ 1317756 w 2100181"/>
                  <a:gd name="connsiteY4" fmla="*/ 11920 h 409244"/>
                  <a:gd name="connsiteX5" fmla="*/ 2100181 w 2100181"/>
                  <a:gd name="connsiteY5" fmla="*/ 68483 h 409244"/>
                  <a:gd name="connsiteX0" fmla="*/ 0 w 2100181"/>
                  <a:gd name="connsiteY0" fmla="*/ 353114 h 410008"/>
                  <a:gd name="connsiteX1" fmla="*/ 496847 w 2100181"/>
                  <a:gd name="connsiteY1" fmla="*/ 408955 h 410008"/>
                  <a:gd name="connsiteX2" fmla="*/ 633536 w 2100181"/>
                  <a:gd name="connsiteY2" fmla="*/ 357607 h 410008"/>
                  <a:gd name="connsiteX3" fmla="*/ 893550 w 2100181"/>
                  <a:gd name="connsiteY3" fmla="*/ 35487 h 410008"/>
                  <a:gd name="connsiteX4" fmla="*/ 1317756 w 2100181"/>
                  <a:gd name="connsiteY4" fmla="*/ 11920 h 410008"/>
                  <a:gd name="connsiteX5" fmla="*/ 2100181 w 2100181"/>
                  <a:gd name="connsiteY5" fmla="*/ 68483 h 410008"/>
                  <a:gd name="connsiteX0" fmla="*/ 0 w 2100181"/>
                  <a:gd name="connsiteY0" fmla="*/ 353114 h 410008"/>
                  <a:gd name="connsiteX1" fmla="*/ 496847 w 2100181"/>
                  <a:gd name="connsiteY1" fmla="*/ 408955 h 410008"/>
                  <a:gd name="connsiteX2" fmla="*/ 633536 w 2100181"/>
                  <a:gd name="connsiteY2" fmla="*/ 357607 h 410008"/>
                  <a:gd name="connsiteX3" fmla="*/ 893550 w 2100181"/>
                  <a:gd name="connsiteY3" fmla="*/ 35487 h 410008"/>
                  <a:gd name="connsiteX4" fmla="*/ 1317756 w 2100181"/>
                  <a:gd name="connsiteY4" fmla="*/ 11920 h 410008"/>
                  <a:gd name="connsiteX5" fmla="*/ 2100181 w 2100181"/>
                  <a:gd name="connsiteY5" fmla="*/ 68483 h 410008"/>
                  <a:gd name="connsiteX0" fmla="*/ 0 w 2105560"/>
                  <a:gd name="connsiteY0" fmla="*/ 336977 h 411170"/>
                  <a:gd name="connsiteX1" fmla="*/ 502226 w 2105560"/>
                  <a:gd name="connsiteY1" fmla="*/ 408955 h 411170"/>
                  <a:gd name="connsiteX2" fmla="*/ 638915 w 2105560"/>
                  <a:gd name="connsiteY2" fmla="*/ 357607 h 411170"/>
                  <a:gd name="connsiteX3" fmla="*/ 898929 w 2105560"/>
                  <a:gd name="connsiteY3" fmla="*/ 35487 h 411170"/>
                  <a:gd name="connsiteX4" fmla="*/ 1323135 w 2105560"/>
                  <a:gd name="connsiteY4" fmla="*/ 11920 h 411170"/>
                  <a:gd name="connsiteX5" fmla="*/ 2105560 w 2105560"/>
                  <a:gd name="connsiteY5" fmla="*/ 68483 h 411170"/>
                  <a:gd name="connsiteX0" fmla="*/ 0 w 2105560"/>
                  <a:gd name="connsiteY0" fmla="*/ 342355 h 410781"/>
                  <a:gd name="connsiteX1" fmla="*/ 502226 w 2105560"/>
                  <a:gd name="connsiteY1" fmla="*/ 408955 h 410781"/>
                  <a:gd name="connsiteX2" fmla="*/ 638915 w 2105560"/>
                  <a:gd name="connsiteY2" fmla="*/ 357607 h 410781"/>
                  <a:gd name="connsiteX3" fmla="*/ 898929 w 2105560"/>
                  <a:gd name="connsiteY3" fmla="*/ 35487 h 410781"/>
                  <a:gd name="connsiteX4" fmla="*/ 1323135 w 2105560"/>
                  <a:gd name="connsiteY4" fmla="*/ 11920 h 410781"/>
                  <a:gd name="connsiteX5" fmla="*/ 2105560 w 2105560"/>
                  <a:gd name="connsiteY5" fmla="*/ 68483 h 41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560" h="410781">
                    <a:moveTo>
                      <a:pt x="0" y="342355"/>
                    </a:moveTo>
                    <a:cubicBezTo>
                      <a:pt x="122308" y="366804"/>
                      <a:pt x="395740" y="406413"/>
                      <a:pt x="502226" y="408955"/>
                    </a:cubicBezTo>
                    <a:cubicBezTo>
                      <a:pt x="608712" y="411497"/>
                      <a:pt x="572798" y="419852"/>
                      <a:pt x="638915" y="357607"/>
                    </a:cubicBezTo>
                    <a:cubicBezTo>
                      <a:pt x="705032" y="295362"/>
                      <a:pt x="784892" y="93101"/>
                      <a:pt x="898929" y="35487"/>
                    </a:cubicBezTo>
                    <a:cubicBezTo>
                      <a:pt x="1012966" y="-22127"/>
                      <a:pt x="1122030" y="6421"/>
                      <a:pt x="1323135" y="11920"/>
                    </a:cubicBezTo>
                    <a:cubicBezTo>
                      <a:pt x="1524240" y="17419"/>
                      <a:pt x="2105560" y="65341"/>
                      <a:pt x="2105560" y="68483"/>
                    </a:cubicBezTo>
                  </a:path>
                </a:pathLst>
              </a:custGeom>
              <a:noFill/>
              <a:ln w="38100">
                <a:solidFill>
                  <a:srgbClr val="FF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124187" y="1678722"/>
                <a:ext cx="3751908" cy="2290354"/>
              </a:xfrm>
              <a:custGeom>
                <a:avLst/>
                <a:gdLst>
                  <a:gd name="connsiteX0" fmla="*/ 488656 w 488656"/>
                  <a:gd name="connsiteY0" fmla="*/ 1549541 h 1549541"/>
                  <a:gd name="connsiteX1" fmla="*/ 323687 w 488656"/>
                  <a:gd name="connsiteY1" fmla="*/ 917945 h 1549541"/>
                  <a:gd name="connsiteX2" fmla="*/ 337827 w 488656"/>
                  <a:gd name="connsiteY2" fmla="*/ 913232 h 1549541"/>
                  <a:gd name="connsiteX3" fmla="*/ 102157 w 488656"/>
                  <a:gd name="connsiteY3" fmla="*/ 771830 h 1549541"/>
                  <a:gd name="connsiteX4" fmla="*/ 36169 w 488656"/>
                  <a:gd name="connsiteY4" fmla="*/ 526733 h 1549541"/>
                  <a:gd name="connsiteX5" fmla="*/ 3175 w 488656"/>
                  <a:gd name="connsiteY5" fmla="*/ 50679 h 1549541"/>
                  <a:gd name="connsiteX6" fmla="*/ 3175 w 488656"/>
                  <a:gd name="connsiteY6" fmla="*/ 36539 h 1549541"/>
                  <a:gd name="connsiteX0" fmla="*/ 488656 w 488656"/>
                  <a:gd name="connsiteY0" fmla="*/ 1551984 h 1551984"/>
                  <a:gd name="connsiteX1" fmla="*/ 323687 w 488656"/>
                  <a:gd name="connsiteY1" fmla="*/ 920388 h 1551984"/>
                  <a:gd name="connsiteX2" fmla="*/ 337827 w 488656"/>
                  <a:gd name="connsiteY2" fmla="*/ 915675 h 1551984"/>
                  <a:gd name="connsiteX3" fmla="*/ 102157 w 488656"/>
                  <a:gd name="connsiteY3" fmla="*/ 774273 h 1551984"/>
                  <a:gd name="connsiteX4" fmla="*/ 36169 w 488656"/>
                  <a:gd name="connsiteY4" fmla="*/ 529176 h 1551984"/>
                  <a:gd name="connsiteX5" fmla="*/ 3175 w 488656"/>
                  <a:gd name="connsiteY5" fmla="*/ 53122 h 1551984"/>
                  <a:gd name="connsiteX6" fmla="*/ 3175 w 488656"/>
                  <a:gd name="connsiteY6" fmla="*/ 34269 h 1551984"/>
                  <a:gd name="connsiteX0" fmla="*/ 500125 w 500125"/>
                  <a:gd name="connsiteY0" fmla="*/ 1902229 h 1902229"/>
                  <a:gd name="connsiteX1" fmla="*/ 335156 w 500125"/>
                  <a:gd name="connsiteY1" fmla="*/ 1270633 h 1902229"/>
                  <a:gd name="connsiteX2" fmla="*/ 349296 w 500125"/>
                  <a:gd name="connsiteY2" fmla="*/ 1265920 h 1902229"/>
                  <a:gd name="connsiteX3" fmla="*/ 113626 w 500125"/>
                  <a:gd name="connsiteY3" fmla="*/ 1124518 h 1902229"/>
                  <a:gd name="connsiteX4" fmla="*/ 47638 w 500125"/>
                  <a:gd name="connsiteY4" fmla="*/ 879421 h 1902229"/>
                  <a:gd name="connsiteX5" fmla="*/ 14644 w 500125"/>
                  <a:gd name="connsiteY5" fmla="*/ 403367 h 1902229"/>
                  <a:gd name="connsiteX6" fmla="*/ 504 w 500125"/>
                  <a:gd name="connsiteY6" fmla="*/ 2728 h 1902229"/>
                  <a:gd name="connsiteX0" fmla="*/ 1517761 w 1517761"/>
                  <a:gd name="connsiteY0" fmla="*/ 1902944 h 1902944"/>
                  <a:gd name="connsiteX1" fmla="*/ 1352792 w 1517761"/>
                  <a:gd name="connsiteY1" fmla="*/ 1271348 h 1902944"/>
                  <a:gd name="connsiteX2" fmla="*/ 1366932 w 1517761"/>
                  <a:gd name="connsiteY2" fmla="*/ 1266635 h 1902944"/>
                  <a:gd name="connsiteX3" fmla="*/ 1131262 w 1517761"/>
                  <a:gd name="connsiteY3" fmla="*/ 1125233 h 1902944"/>
                  <a:gd name="connsiteX4" fmla="*/ 1065274 w 1517761"/>
                  <a:gd name="connsiteY4" fmla="*/ 880136 h 1902944"/>
                  <a:gd name="connsiteX5" fmla="*/ 45 w 1517761"/>
                  <a:gd name="connsiteY5" fmla="*/ 338094 h 1902944"/>
                  <a:gd name="connsiteX6" fmla="*/ 1018140 w 1517761"/>
                  <a:gd name="connsiteY6" fmla="*/ 3443 h 1902944"/>
                  <a:gd name="connsiteX0" fmla="*/ 2611232 w 2611232"/>
                  <a:gd name="connsiteY0" fmla="*/ 2062002 h 2062002"/>
                  <a:gd name="connsiteX1" fmla="*/ 2446263 w 2611232"/>
                  <a:gd name="connsiteY1" fmla="*/ 1430406 h 2062002"/>
                  <a:gd name="connsiteX2" fmla="*/ 2460403 w 2611232"/>
                  <a:gd name="connsiteY2" fmla="*/ 1425693 h 2062002"/>
                  <a:gd name="connsiteX3" fmla="*/ 2224733 w 2611232"/>
                  <a:gd name="connsiteY3" fmla="*/ 1284291 h 2062002"/>
                  <a:gd name="connsiteX4" fmla="*/ 2158745 w 2611232"/>
                  <a:gd name="connsiteY4" fmla="*/ 1039194 h 2062002"/>
                  <a:gd name="connsiteX5" fmla="*/ 1093516 w 2611232"/>
                  <a:gd name="connsiteY5" fmla="*/ 497152 h 2062002"/>
                  <a:gd name="connsiteX6" fmla="*/ 7 w 2611232"/>
                  <a:gd name="connsiteY6" fmla="*/ 2245 h 2062002"/>
                  <a:gd name="connsiteX0" fmla="*/ 2611233 w 2611233"/>
                  <a:gd name="connsiteY0" fmla="*/ 2061634 h 2061634"/>
                  <a:gd name="connsiteX1" fmla="*/ 2446264 w 2611233"/>
                  <a:gd name="connsiteY1" fmla="*/ 1430038 h 2061634"/>
                  <a:gd name="connsiteX2" fmla="*/ 2460404 w 2611233"/>
                  <a:gd name="connsiteY2" fmla="*/ 1425325 h 2061634"/>
                  <a:gd name="connsiteX3" fmla="*/ 2224734 w 2611233"/>
                  <a:gd name="connsiteY3" fmla="*/ 1283923 h 2061634"/>
                  <a:gd name="connsiteX4" fmla="*/ 2158746 w 2611233"/>
                  <a:gd name="connsiteY4" fmla="*/ 1038826 h 2061634"/>
                  <a:gd name="connsiteX5" fmla="*/ 999249 w 2611233"/>
                  <a:gd name="connsiteY5" fmla="*/ 572199 h 2061634"/>
                  <a:gd name="connsiteX6" fmla="*/ 8 w 2611233"/>
                  <a:gd name="connsiteY6" fmla="*/ 1877 h 2061634"/>
                  <a:gd name="connsiteX0" fmla="*/ 2611233 w 2611233"/>
                  <a:gd name="connsiteY0" fmla="*/ 2061655 h 2061655"/>
                  <a:gd name="connsiteX1" fmla="*/ 2446264 w 2611233"/>
                  <a:gd name="connsiteY1" fmla="*/ 1430059 h 2061655"/>
                  <a:gd name="connsiteX2" fmla="*/ 2460404 w 2611233"/>
                  <a:gd name="connsiteY2" fmla="*/ 1425346 h 2061655"/>
                  <a:gd name="connsiteX3" fmla="*/ 2224734 w 2611233"/>
                  <a:gd name="connsiteY3" fmla="*/ 1283944 h 2061655"/>
                  <a:gd name="connsiteX4" fmla="*/ 2125752 w 2611233"/>
                  <a:gd name="connsiteY4" fmla="*/ 1071841 h 2061655"/>
                  <a:gd name="connsiteX5" fmla="*/ 999249 w 2611233"/>
                  <a:gd name="connsiteY5" fmla="*/ 572220 h 2061655"/>
                  <a:gd name="connsiteX6" fmla="*/ 8 w 2611233"/>
                  <a:gd name="connsiteY6" fmla="*/ 1898 h 2061655"/>
                  <a:gd name="connsiteX0" fmla="*/ 2611231 w 2611231"/>
                  <a:gd name="connsiteY0" fmla="*/ 2061108 h 2061108"/>
                  <a:gd name="connsiteX1" fmla="*/ 2446262 w 2611231"/>
                  <a:gd name="connsiteY1" fmla="*/ 1429512 h 2061108"/>
                  <a:gd name="connsiteX2" fmla="*/ 2460402 w 2611231"/>
                  <a:gd name="connsiteY2" fmla="*/ 1424799 h 2061108"/>
                  <a:gd name="connsiteX3" fmla="*/ 2224732 w 2611231"/>
                  <a:gd name="connsiteY3" fmla="*/ 1283397 h 2061108"/>
                  <a:gd name="connsiteX4" fmla="*/ 2125750 w 2611231"/>
                  <a:gd name="connsiteY4" fmla="*/ 1071294 h 2061108"/>
                  <a:gd name="connsiteX5" fmla="*/ 1385746 w 2611231"/>
                  <a:gd name="connsiteY5" fmla="*/ 755495 h 2061108"/>
                  <a:gd name="connsiteX6" fmla="*/ 6 w 2611231"/>
                  <a:gd name="connsiteY6" fmla="*/ 1351 h 2061108"/>
                  <a:gd name="connsiteX0" fmla="*/ 2614145 w 2614145"/>
                  <a:gd name="connsiteY0" fmla="*/ 2061233 h 2061233"/>
                  <a:gd name="connsiteX1" fmla="*/ 2449176 w 2614145"/>
                  <a:gd name="connsiteY1" fmla="*/ 1429637 h 2061233"/>
                  <a:gd name="connsiteX2" fmla="*/ 2463316 w 2614145"/>
                  <a:gd name="connsiteY2" fmla="*/ 1424924 h 2061233"/>
                  <a:gd name="connsiteX3" fmla="*/ 2227646 w 2614145"/>
                  <a:gd name="connsiteY3" fmla="*/ 1283522 h 2061233"/>
                  <a:gd name="connsiteX4" fmla="*/ 2128664 w 2614145"/>
                  <a:gd name="connsiteY4" fmla="*/ 1071419 h 2061233"/>
                  <a:gd name="connsiteX5" fmla="*/ 1388660 w 2614145"/>
                  <a:gd name="connsiteY5" fmla="*/ 755620 h 2061233"/>
                  <a:gd name="connsiteX6" fmla="*/ 2920 w 2614145"/>
                  <a:gd name="connsiteY6" fmla="*/ 1476 h 2061233"/>
                  <a:gd name="connsiteX7" fmla="*/ 1030444 w 2614145"/>
                  <a:gd name="connsiteY7" fmla="*/ 567086 h 2061233"/>
                  <a:gd name="connsiteX0" fmla="*/ 2613886 w 2613886"/>
                  <a:gd name="connsiteY0" fmla="*/ 2061353 h 2061353"/>
                  <a:gd name="connsiteX1" fmla="*/ 2448917 w 2613886"/>
                  <a:gd name="connsiteY1" fmla="*/ 1429757 h 2061353"/>
                  <a:gd name="connsiteX2" fmla="*/ 2463057 w 2613886"/>
                  <a:gd name="connsiteY2" fmla="*/ 1425044 h 2061353"/>
                  <a:gd name="connsiteX3" fmla="*/ 2227387 w 2613886"/>
                  <a:gd name="connsiteY3" fmla="*/ 1283642 h 2061353"/>
                  <a:gd name="connsiteX4" fmla="*/ 2128405 w 2613886"/>
                  <a:gd name="connsiteY4" fmla="*/ 1071539 h 2061353"/>
                  <a:gd name="connsiteX5" fmla="*/ 1388401 w 2613886"/>
                  <a:gd name="connsiteY5" fmla="*/ 755740 h 2061353"/>
                  <a:gd name="connsiteX6" fmla="*/ 2661 w 2613886"/>
                  <a:gd name="connsiteY6" fmla="*/ 1596 h 2061353"/>
                  <a:gd name="connsiteX7" fmla="*/ 1119739 w 2613886"/>
                  <a:gd name="connsiteY7" fmla="*/ 529499 h 2061353"/>
                  <a:gd name="connsiteX0" fmla="*/ 2869308 w 2869308"/>
                  <a:gd name="connsiteY0" fmla="*/ 2428731 h 2428731"/>
                  <a:gd name="connsiteX1" fmla="*/ 2704339 w 2869308"/>
                  <a:gd name="connsiteY1" fmla="*/ 1797135 h 2428731"/>
                  <a:gd name="connsiteX2" fmla="*/ 2718479 w 2869308"/>
                  <a:gd name="connsiteY2" fmla="*/ 1792422 h 2428731"/>
                  <a:gd name="connsiteX3" fmla="*/ 2482809 w 2869308"/>
                  <a:gd name="connsiteY3" fmla="*/ 1651020 h 2428731"/>
                  <a:gd name="connsiteX4" fmla="*/ 2383827 w 2869308"/>
                  <a:gd name="connsiteY4" fmla="*/ 1438917 h 2428731"/>
                  <a:gd name="connsiteX5" fmla="*/ 1643823 w 2869308"/>
                  <a:gd name="connsiteY5" fmla="*/ 1123118 h 2428731"/>
                  <a:gd name="connsiteX6" fmla="*/ 258083 w 2869308"/>
                  <a:gd name="connsiteY6" fmla="*/ 368974 h 2428731"/>
                  <a:gd name="connsiteX7" fmla="*/ 69549 w 2869308"/>
                  <a:gd name="connsiteY7" fmla="*/ 20184 h 2428731"/>
                  <a:gd name="connsiteX0" fmla="*/ 2841169 w 2841169"/>
                  <a:gd name="connsiteY0" fmla="*/ 2533645 h 2533645"/>
                  <a:gd name="connsiteX1" fmla="*/ 2676200 w 2841169"/>
                  <a:gd name="connsiteY1" fmla="*/ 1902049 h 2533645"/>
                  <a:gd name="connsiteX2" fmla="*/ 2690340 w 2841169"/>
                  <a:gd name="connsiteY2" fmla="*/ 1897336 h 2533645"/>
                  <a:gd name="connsiteX3" fmla="*/ 2454670 w 2841169"/>
                  <a:gd name="connsiteY3" fmla="*/ 1755934 h 2533645"/>
                  <a:gd name="connsiteX4" fmla="*/ 2355688 w 2841169"/>
                  <a:gd name="connsiteY4" fmla="*/ 1543831 h 2533645"/>
                  <a:gd name="connsiteX5" fmla="*/ 1615684 w 2841169"/>
                  <a:gd name="connsiteY5" fmla="*/ 1228032 h 2533645"/>
                  <a:gd name="connsiteX6" fmla="*/ 229944 w 2841169"/>
                  <a:gd name="connsiteY6" fmla="*/ 473888 h 2533645"/>
                  <a:gd name="connsiteX7" fmla="*/ 74403 w 2841169"/>
                  <a:gd name="connsiteY7" fmla="*/ 16690 h 2533645"/>
                  <a:gd name="connsiteX0" fmla="*/ 2788828 w 2788828"/>
                  <a:gd name="connsiteY0" fmla="*/ 2526078 h 2526078"/>
                  <a:gd name="connsiteX1" fmla="*/ 2623859 w 2788828"/>
                  <a:gd name="connsiteY1" fmla="*/ 1894482 h 2526078"/>
                  <a:gd name="connsiteX2" fmla="*/ 2637999 w 2788828"/>
                  <a:gd name="connsiteY2" fmla="*/ 1889769 h 2526078"/>
                  <a:gd name="connsiteX3" fmla="*/ 2402329 w 2788828"/>
                  <a:gd name="connsiteY3" fmla="*/ 1748367 h 2526078"/>
                  <a:gd name="connsiteX4" fmla="*/ 2303347 w 2788828"/>
                  <a:gd name="connsiteY4" fmla="*/ 1536264 h 2526078"/>
                  <a:gd name="connsiteX5" fmla="*/ 1563343 w 2788828"/>
                  <a:gd name="connsiteY5" fmla="*/ 1220465 h 2526078"/>
                  <a:gd name="connsiteX6" fmla="*/ 1280539 w 2788828"/>
                  <a:gd name="connsiteY6" fmla="*/ 984796 h 2526078"/>
                  <a:gd name="connsiteX7" fmla="*/ 22062 w 2788828"/>
                  <a:gd name="connsiteY7" fmla="*/ 9123 h 2526078"/>
                  <a:gd name="connsiteX0" fmla="*/ 3751908 w 3751908"/>
                  <a:gd name="connsiteY0" fmla="*/ 2290354 h 2290354"/>
                  <a:gd name="connsiteX1" fmla="*/ 3586939 w 3751908"/>
                  <a:gd name="connsiteY1" fmla="*/ 1658758 h 2290354"/>
                  <a:gd name="connsiteX2" fmla="*/ 3601079 w 3751908"/>
                  <a:gd name="connsiteY2" fmla="*/ 1654045 h 2290354"/>
                  <a:gd name="connsiteX3" fmla="*/ 3365409 w 3751908"/>
                  <a:gd name="connsiteY3" fmla="*/ 1512643 h 2290354"/>
                  <a:gd name="connsiteX4" fmla="*/ 3266427 w 3751908"/>
                  <a:gd name="connsiteY4" fmla="*/ 1300540 h 2290354"/>
                  <a:gd name="connsiteX5" fmla="*/ 2526423 w 3751908"/>
                  <a:gd name="connsiteY5" fmla="*/ 984741 h 2290354"/>
                  <a:gd name="connsiteX6" fmla="*/ 2243619 w 3751908"/>
                  <a:gd name="connsiteY6" fmla="*/ 749072 h 2290354"/>
                  <a:gd name="connsiteX7" fmla="*/ 13592 w 3751908"/>
                  <a:gd name="connsiteY7" fmla="*/ 11524 h 229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1908" h="2290354">
                    <a:moveTo>
                      <a:pt x="3751908" y="2290354"/>
                    </a:moveTo>
                    <a:cubicBezTo>
                      <a:pt x="3681992" y="2027581"/>
                      <a:pt x="3612077" y="1764809"/>
                      <a:pt x="3586939" y="1658758"/>
                    </a:cubicBezTo>
                    <a:cubicBezTo>
                      <a:pt x="3561801" y="1552707"/>
                      <a:pt x="3638001" y="1678398"/>
                      <a:pt x="3601079" y="1654045"/>
                    </a:cubicBezTo>
                    <a:cubicBezTo>
                      <a:pt x="3564157" y="1629692"/>
                      <a:pt x="3421184" y="1571560"/>
                      <a:pt x="3365409" y="1512643"/>
                    </a:cubicBezTo>
                    <a:cubicBezTo>
                      <a:pt x="3309634" y="1453726"/>
                      <a:pt x="3406258" y="1388524"/>
                      <a:pt x="3266427" y="1300540"/>
                    </a:cubicBezTo>
                    <a:cubicBezTo>
                      <a:pt x="3126596" y="1212556"/>
                      <a:pt x="2696891" y="1076652"/>
                      <a:pt x="2526423" y="984741"/>
                    </a:cubicBezTo>
                    <a:cubicBezTo>
                      <a:pt x="2355955" y="892830"/>
                      <a:pt x="2240869" y="715292"/>
                      <a:pt x="2243619" y="749072"/>
                    </a:cubicBezTo>
                    <a:cubicBezTo>
                      <a:pt x="2183916" y="717650"/>
                      <a:pt x="-200476" y="-106311"/>
                      <a:pt x="13592" y="11524"/>
                    </a:cubicBezTo>
                  </a:path>
                </a:pathLst>
              </a:custGeom>
              <a:noFill/>
              <a:ln w="38100">
                <a:solidFill>
                  <a:srgbClr val="FF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396394" y="1038225"/>
                <a:ext cx="787827" cy="654658"/>
              </a:xfrm>
              <a:custGeom>
                <a:avLst/>
                <a:gdLst>
                  <a:gd name="connsiteX0" fmla="*/ 689831 w 787827"/>
                  <a:gd name="connsiteY0" fmla="*/ 695082 h 778240"/>
                  <a:gd name="connsiteX1" fmla="*/ 737456 w 787827"/>
                  <a:gd name="connsiteY1" fmla="*/ 723657 h 778240"/>
                  <a:gd name="connsiteX2" fmla="*/ 70706 w 787827"/>
                  <a:gd name="connsiteY2" fmla="*/ 66432 h 778240"/>
                  <a:gd name="connsiteX3" fmla="*/ 51656 w 787827"/>
                  <a:gd name="connsiteY3" fmla="*/ 56907 h 778240"/>
                </a:gdLst>
                <a:ahLst/>
                <a:cxnLst>
                  <a:cxn ang="0">
                    <a:pos x="connsiteX0" y="connsiteY0"/>
                  </a:cxn>
                  <a:cxn ang="0">
                    <a:pos x="connsiteX1" y="connsiteY1"/>
                  </a:cxn>
                  <a:cxn ang="0">
                    <a:pos x="connsiteX2" y="connsiteY2"/>
                  </a:cxn>
                  <a:cxn ang="0">
                    <a:pos x="connsiteX3" y="connsiteY3"/>
                  </a:cxn>
                </a:cxnLst>
                <a:rect l="l" t="t" r="r" b="b"/>
                <a:pathLst>
                  <a:path w="787827" h="778240">
                    <a:moveTo>
                      <a:pt x="689831" y="695082"/>
                    </a:moveTo>
                    <a:cubicBezTo>
                      <a:pt x="765237" y="761757"/>
                      <a:pt x="840644" y="828432"/>
                      <a:pt x="737456" y="723657"/>
                    </a:cubicBezTo>
                    <a:cubicBezTo>
                      <a:pt x="634268" y="618882"/>
                      <a:pt x="185006" y="177557"/>
                      <a:pt x="70706" y="66432"/>
                    </a:cubicBezTo>
                    <a:cubicBezTo>
                      <a:pt x="-43594" y="-44693"/>
                      <a:pt x="4031" y="6107"/>
                      <a:pt x="51656" y="56907"/>
                    </a:cubicBezTo>
                  </a:path>
                </a:pathLst>
              </a:custGeom>
              <a:noFill/>
              <a:ln w="38100">
                <a:solidFill>
                  <a:srgbClr val="FF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863662" y="4195481"/>
                <a:ext cx="2158651" cy="2211757"/>
              </a:xfrm>
              <a:custGeom>
                <a:avLst/>
                <a:gdLst>
                  <a:gd name="connsiteX0" fmla="*/ 0 w 2002665"/>
                  <a:gd name="connsiteY0" fmla="*/ 1893194 h 1893194"/>
                  <a:gd name="connsiteX1" fmla="*/ 341290 w 2002665"/>
                  <a:gd name="connsiteY1" fmla="*/ 1526147 h 1893194"/>
                  <a:gd name="connsiteX2" fmla="*/ 521594 w 2002665"/>
                  <a:gd name="connsiteY2" fmla="*/ 1146220 h 1893194"/>
                  <a:gd name="connsiteX3" fmla="*/ 611746 w 2002665"/>
                  <a:gd name="connsiteY3" fmla="*/ 933718 h 1893194"/>
                  <a:gd name="connsiteX4" fmla="*/ 1712890 w 2002665"/>
                  <a:gd name="connsiteY4" fmla="*/ 1023870 h 1893194"/>
                  <a:gd name="connsiteX5" fmla="*/ 1725769 w 2002665"/>
                  <a:gd name="connsiteY5" fmla="*/ 605307 h 1893194"/>
                  <a:gd name="connsiteX6" fmla="*/ 1738648 w 2002665"/>
                  <a:gd name="connsiteY6" fmla="*/ 0 h 1893194"/>
                  <a:gd name="connsiteX7" fmla="*/ 2002665 w 2002665"/>
                  <a:gd name="connsiteY7" fmla="*/ 25758 h 1893194"/>
                  <a:gd name="connsiteX0" fmla="*/ 0 w 2153273"/>
                  <a:gd name="connsiteY0" fmla="*/ 2134221 h 2134221"/>
                  <a:gd name="connsiteX1" fmla="*/ 341290 w 2153273"/>
                  <a:gd name="connsiteY1" fmla="*/ 1767174 h 2134221"/>
                  <a:gd name="connsiteX2" fmla="*/ 521594 w 2153273"/>
                  <a:gd name="connsiteY2" fmla="*/ 1387247 h 2134221"/>
                  <a:gd name="connsiteX3" fmla="*/ 611746 w 2153273"/>
                  <a:gd name="connsiteY3" fmla="*/ 1174745 h 2134221"/>
                  <a:gd name="connsiteX4" fmla="*/ 1712890 w 2153273"/>
                  <a:gd name="connsiteY4" fmla="*/ 1264897 h 2134221"/>
                  <a:gd name="connsiteX5" fmla="*/ 1725769 w 2153273"/>
                  <a:gd name="connsiteY5" fmla="*/ 846334 h 2134221"/>
                  <a:gd name="connsiteX6" fmla="*/ 1738648 w 2153273"/>
                  <a:gd name="connsiteY6" fmla="*/ 241027 h 2134221"/>
                  <a:gd name="connsiteX7" fmla="*/ 2153273 w 2153273"/>
                  <a:gd name="connsiteY7" fmla="*/ 209 h 2134221"/>
                  <a:gd name="connsiteX0" fmla="*/ 0 w 2153273"/>
                  <a:gd name="connsiteY0" fmla="*/ 2170224 h 2170224"/>
                  <a:gd name="connsiteX1" fmla="*/ 341290 w 2153273"/>
                  <a:gd name="connsiteY1" fmla="*/ 1803177 h 2170224"/>
                  <a:gd name="connsiteX2" fmla="*/ 521594 w 2153273"/>
                  <a:gd name="connsiteY2" fmla="*/ 1423250 h 2170224"/>
                  <a:gd name="connsiteX3" fmla="*/ 611746 w 2153273"/>
                  <a:gd name="connsiteY3" fmla="*/ 1210748 h 2170224"/>
                  <a:gd name="connsiteX4" fmla="*/ 1712890 w 2153273"/>
                  <a:gd name="connsiteY4" fmla="*/ 1300900 h 2170224"/>
                  <a:gd name="connsiteX5" fmla="*/ 1725769 w 2153273"/>
                  <a:gd name="connsiteY5" fmla="*/ 882337 h 2170224"/>
                  <a:gd name="connsiteX6" fmla="*/ 1711754 w 2153273"/>
                  <a:gd name="connsiteY6" fmla="*/ 0 h 2170224"/>
                  <a:gd name="connsiteX7" fmla="*/ 2153273 w 2153273"/>
                  <a:gd name="connsiteY7" fmla="*/ 36212 h 2170224"/>
                  <a:gd name="connsiteX0" fmla="*/ 0 w 2153273"/>
                  <a:gd name="connsiteY0" fmla="*/ 2149316 h 2149316"/>
                  <a:gd name="connsiteX1" fmla="*/ 341290 w 2153273"/>
                  <a:gd name="connsiteY1" fmla="*/ 1782269 h 2149316"/>
                  <a:gd name="connsiteX2" fmla="*/ 521594 w 2153273"/>
                  <a:gd name="connsiteY2" fmla="*/ 1402342 h 2149316"/>
                  <a:gd name="connsiteX3" fmla="*/ 611746 w 2153273"/>
                  <a:gd name="connsiteY3" fmla="*/ 1189840 h 2149316"/>
                  <a:gd name="connsiteX4" fmla="*/ 1712890 w 2153273"/>
                  <a:gd name="connsiteY4" fmla="*/ 1279992 h 2149316"/>
                  <a:gd name="connsiteX5" fmla="*/ 1725769 w 2153273"/>
                  <a:gd name="connsiteY5" fmla="*/ 861429 h 2149316"/>
                  <a:gd name="connsiteX6" fmla="*/ 1744027 w 2153273"/>
                  <a:gd name="connsiteY6" fmla="*/ 0 h 2149316"/>
                  <a:gd name="connsiteX7" fmla="*/ 2153273 w 2153273"/>
                  <a:gd name="connsiteY7" fmla="*/ 15304 h 2149316"/>
                  <a:gd name="connsiteX0" fmla="*/ 0 w 2153273"/>
                  <a:gd name="connsiteY0" fmla="*/ 2149316 h 2149316"/>
                  <a:gd name="connsiteX1" fmla="*/ 341290 w 2153273"/>
                  <a:gd name="connsiteY1" fmla="*/ 1782269 h 2149316"/>
                  <a:gd name="connsiteX2" fmla="*/ 521594 w 2153273"/>
                  <a:gd name="connsiteY2" fmla="*/ 1402342 h 2149316"/>
                  <a:gd name="connsiteX3" fmla="*/ 611746 w 2153273"/>
                  <a:gd name="connsiteY3" fmla="*/ 1189840 h 2149316"/>
                  <a:gd name="connsiteX4" fmla="*/ 1712890 w 2153273"/>
                  <a:gd name="connsiteY4" fmla="*/ 1279992 h 2149316"/>
                  <a:gd name="connsiteX5" fmla="*/ 1725769 w 2153273"/>
                  <a:gd name="connsiteY5" fmla="*/ 861429 h 2149316"/>
                  <a:gd name="connsiteX6" fmla="*/ 1744027 w 2153273"/>
                  <a:gd name="connsiteY6" fmla="*/ 0 h 2149316"/>
                  <a:gd name="connsiteX7" fmla="*/ 2153273 w 2153273"/>
                  <a:gd name="connsiteY7" fmla="*/ 51892 h 2149316"/>
                  <a:gd name="connsiteX0" fmla="*/ 0 w 2142515"/>
                  <a:gd name="connsiteY0" fmla="*/ 2149316 h 2149316"/>
                  <a:gd name="connsiteX1" fmla="*/ 341290 w 2142515"/>
                  <a:gd name="connsiteY1" fmla="*/ 1782269 h 2149316"/>
                  <a:gd name="connsiteX2" fmla="*/ 521594 w 2142515"/>
                  <a:gd name="connsiteY2" fmla="*/ 1402342 h 2149316"/>
                  <a:gd name="connsiteX3" fmla="*/ 611746 w 2142515"/>
                  <a:gd name="connsiteY3" fmla="*/ 1189840 h 2149316"/>
                  <a:gd name="connsiteX4" fmla="*/ 1712890 w 2142515"/>
                  <a:gd name="connsiteY4" fmla="*/ 1279992 h 2149316"/>
                  <a:gd name="connsiteX5" fmla="*/ 1725769 w 2142515"/>
                  <a:gd name="connsiteY5" fmla="*/ 861429 h 2149316"/>
                  <a:gd name="connsiteX6" fmla="*/ 1744027 w 2142515"/>
                  <a:gd name="connsiteY6" fmla="*/ 0 h 2149316"/>
                  <a:gd name="connsiteX7" fmla="*/ 2142515 w 2142515"/>
                  <a:gd name="connsiteY7" fmla="*/ 271425 h 2149316"/>
                  <a:gd name="connsiteX0" fmla="*/ 0 w 2029560"/>
                  <a:gd name="connsiteY0" fmla="*/ 2149316 h 2149316"/>
                  <a:gd name="connsiteX1" fmla="*/ 341290 w 2029560"/>
                  <a:gd name="connsiteY1" fmla="*/ 1782269 h 2149316"/>
                  <a:gd name="connsiteX2" fmla="*/ 521594 w 2029560"/>
                  <a:gd name="connsiteY2" fmla="*/ 1402342 h 2149316"/>
                  <a:gd name="connsiteX3" fmla="*/ 611746 w 2029560"/>
                  <a:gd name="connsiteY3" fmla="*/ 1189840 h 2149316"/>
                  <a:gd name="connsiteX4" fmla="*/ 1712890 w 2029560"/>
                  <a:gd name="connsiteY4" fmla="*/ 1279992 h 2149316"/>
                  <a:gd name="connsiteX5" fmla="*/ 1725769 w 2029560"/>
                  <a:gd name="connsiteY5" fmla="*/ 861429 h 2149316"/>
                  <a:gd name="connsiteX6" fmla="*/ 1744027 w 2029560"/>
                  <a:gd name="connsiteY6" fmla="*/ 0 h 2149316"/>
                  <a:gd name="connsiteX7" fmla="*/ 2029560 w 2029560"/>
                  <a:gd name="connsiteY7" fmla="*/ 30984 h 2149316"/>
                  <a:gd name="connsiteX0" fmla="*/ 0 w 2104863"/>
                  <a:gd name="connsiteY0" fmla="*/ 2149316 h 2149316"/>
                  <a:gd name="connsiteX1" fmla="*/ 341290 w 2104863"/>
                  <a:gd name="connsiteY1" fmla="*/ 1782269 h 2149316"/>
                  <a:gd name="connsiteX2" fmla="*/ 521594 w 2104863"/>
                  <a:gd name="connsiteY2" fmla="*/ 1402342 h 2149316"/>
                  <a:gd name="connsiteX3" fmla="*/ 611746 w 2104863"/>
                  <a:gd name="connsiteY3" fmla="*/ 1189840 h 2149316"/>
                  <a:gd name="connsiteX4" fmla="*/ 1712890 w 2104863"/>
                  <a:gd name="connsiteY4" fmla="*/ 1279992 h 2149316"/>
                  <a:gd name="connsiteX5" fmla="*/ 1725769 w 2104863"/>
                  <a:gd name="connsiteY5" fmla="*/ 861429 h 2149316"/>
                  <a:gd name="connsiteX6" fmla="*/ 1744027 w 2104863"/>
                  <a:gd name="connsiteY6" fmla="*/ 0 h 2149316"/>
                  <a:gd name="connsiteX7" fmla="*/ 2104863 w 2104863"/>
                  <a:gd name="connsiteY7" fmla="*/ 30984 h 2149316"/>
                  <a:gd name="connsiteX0" fmla="*/ 0 w 2158651"/>
                  <a:gd name="connsiteY0" fmla="*/ 2149316 h 2149316"/>
                  <a:gd name="connsiteX1" fmla="*/ 341290 w 2158651"/>
                  <a:gd name="connsiteY1" fmla="*/ 1782269 h 2149316"/>
                  <a:gd name="connsiteX2" fmla="*/ 521594 w 2158651"/>
                  <a:gd name="connsiteY2" fmla="*/ 1402342 h 2149316"/>
                  <a:gd name="connsiteX3" fmla="*/ 611746 w 2158651"/>
                  <a:gd name="connsiteY3" fmla="*/ 1189840 h 2149316"/>
                  <a:gd name="connsiteX4" fmla="*/ 1712890 w 2158651"/>
                  <a:gd name="connsiteY4" fmla="*/ 1279992 h 2149316"/>
                  <a:gd name="connsiteX5" fmla="*/ 1725769 w 2158651"/>
                  <a:gd name="connsiteY5" fmla="*/ 861429 h 2149316"/>
                  <a:gd name="connsiteX6" fmla="*/ 1744027 w 2158651"/>
                  <a:gd name="connsiteY6" fmla="*/ 0 h 2149316"/>
                  <a:gd name="connsiteX7" fmla="*/ 2158651 w 2158651"/>
                  <a:gd name="connsiteY7" fmla="*/ 41438 h 214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651" h="2149316">
                    <a:moveTo>
                      <a:pt x="0" y="2149316"/>
                    </a:moveTo>
                    <a:lnTo>
                      <a:pt x="341290" y="1782269"/>
                    </a:lnTo>
                    <a:lnTo>
                      <a:pt x="521594" y="1402342"/>
                    </a:lnTo>
                    <a:lnTo>
                      <a:pt x="611746" y="1189840"/>
                    </a:lnTo>
                    <a:lnTo>
                      <a:pt x="1712890" y="1279992"/>
                    </a:lnTo>
                    <a:lnTo>
                      <a:pt x="1725769" y="861429"/>
                    </a:lnTo>
                    <a:lnTo>
                      <a:pt x="1744027" y="0"/>
                    </a:lnTo>
                    <a:lnTo>
                      <a:pt x="2158651" y="41438"/>
                    </a:lnTo>
                  </a:path>
                </a:pathLst>
              </a:custGeom>
              <a:noFill/>
              <a:ln w="38100">
                <a:solidFill>
                  <a:srgbClr val="FF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2241073" y="870568"/>
              <a:ext cx="1143775" cy="523220"/>
            </a:xfrm>
            <a:prstGeom prst="rect">
              <a:avLst/>
            </a:prstGeom>
            <a:noFill/>
          </p:spPr>
          <p:txBody>
            <a:bodyPr wrap="none" rtlCol="0">
              <a:spAutoFit/>
            </a:bodyPr>
            <a:lstStyle/>
            <a:p>
              <a:r>
                <a:rPr lang="en-US" sz="2800" dirty="0">
                  <a:solidFill>
                    <a:srgbClr val="FFFF00"/>
                  </a:solidFill>
                  <a:latin typeface="Forte" panose="03060902040502070203" pitchFamily="66" charset="0"/>
                </a:rPr>
                <a:t>France</a:t>
              </a:r>
            </a:p>
          </p:txBody>
        </p:sp>
        <p:sp>
          <p:nvSpPr>
            <p:cNvPr id="41" name="TextBox 40"/>
            <p:cNvSpPr txBox="1"/>
            <p:nvPr/>
          </p:nvSpPr>
          <p:spPr>
            <a:xfrm>
              <a:off x="3735806" y="870568"/>
              <a:ext cx="2008050" cy="523220"/>
            </a:xfrm>
            <a:prstGeom prst="rect">
              <a:avLst/>
            </a:prstGeom>
            <a:noFill/>
          </p:spPr>
          <p:txBody>
            <a:bodyPr wrap="none" rtlCol="0">
              <a:spAutoFit/>
            </a:bodyPr>
            <a:lstStyle/>
            <a:p>
              <a:r>
                <a:rPr lang="en-US" sz="2800" dirty="0">
                  <a:solidFill>
                    <a:srgbClr val="FFFF00"/>
                  </a:solidFill>
                  <a:latin typeface="Forte" panose="03060902040502070203" pitchFamily="66" charset="0"/>
                </a:rPr>
                <a:t>Switzerland</a:t>
              </a:r>
            </a:p>
          </p:txBody>
        </p:sp>
      </p:grpSp>
      <p:grpSp>
        <p:nvGrpSpPr>
          <p:cNvPr id="23" name="Group 22"/>
          <p:cNvGrpSpPr/>
          <p:nvPr/>
        </p:nvGrpSpPr>
        <p:grpSpPr>
          <a:xfrm>
            <a:off x="2515700" y="2827167"/>
            <a:ext cx="3663645" cy="3225197"/>
            <a:chOff x="2590800" y="2718297"/>
            <a:chExt cx="3663645" cy="3225197"/>
          </a:xfrm>
        </p:grpSpPr>
        <p:grpSp>
          <p:nvGrpSpPr>
            <p:cNvPr id="43" name="Group 42"/>
            <p:cNvGrpSpPr/>
            <p:nvPr/>
          </p:nvGrpSpPr>
          <p:grpSpPr>
            <a:xfrm>
              <a:off x="3735806" y="2718297"/>
              <a:ext cx="2518639" cy="3225197"/>
              <a:chOff x="3735806" y="2718297"/>
              <a:chExt cx="2518639" cy="3225197"/>
            </a:xfrm>
          </p:grpSpPr>
          <p:sp>
            <p:nvSpPr>
              <p:cNvPr id="12" name="TextBox 5"/>
              <p:cNvSpPr txBox="1">
                <a:spLocks noChangeArrowheads="1"/>
              </p:cNvSpPr>
              <p:nvPr/>
            </p:nvSpPr>
            <p:spPr bwMode="auto">
              <a:xfrm>
                <a:off x="4722333" y="4345570"/>
                <a:ext cx="856615" cy="5222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solidFill>
                      <a:srgbClr val="FFFF00"/>
                    </a:solidFill>
                  </a:rPr>
                  <a:t>SPS</a:t>
                </a:r>
              </a:p>
            </p:txBody>
          </p:sp>
          <p:sp>
            <p:nvSpPr>
              <p:cNvPr id="13" name="TextBox 6"/>
              <p:cNvSpPr txBox="1">
                <a:spLocks noChangeArrowheads="1"/>
              </p:cNvSpPr>
              <p:nvPr/>
            </p:nvSpPr>
            <p:spPr bwMode="auto">
              <a:xfrm>
                <a:off x="3735806" y="2718297"/>
                <a:ext cx="2518639"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4000" b="1" dirty="0">
                    <a:solidFill>
                      <a:srgbClr val="FFFF00"/>
                    </a:solidFill>
                  </a:rPr>
                  <a:t>LHC Ring</a:t>
                </a:r>
              </a:p>
            </p:txBody>
          </p:sp>
          <p:sp>
            <p:nvSpPr>
              <p:cNvPr id="14" name="TextBox 7"/>
              <p:cNvSpPr txBox="1">
                <a:spLocks noChangeArrowheads="1"/>
              </p:cNvSpPr>
              <p:nvPr/>
            </p:nvSpPr>
            <p:spPr bwMode="auto">
              <a:xfrm>
                <a:off x="4561868" y="5481532"/>
                <a:ext cx="565547" cy="4619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a:solidFill>
                      <a:srgbClr val="FFFF00"/>
                    </a:solidFill>
                  </a:rPr>
                  <a:t>PS</a:t>
                </a:r>
              </a:p>
            </p:txBody>
          </p:sp>
          <p:sp>
            <p:nvSpPr>
              <p:cNvPr id="17" name="Freeform 16"/>
              <p:cNvSpPr/>
              <p:nvPr/>
            </p:nvSpPr>
            <p:spPr>
              <a:xfrm rot="20875945" flipH="1">
                <a:off x="5136605" y="5476547"/>
                <a:ext cx="712832" cy="163255"/>
              </a:xfrm>
              <a:custGeom>
                <a:avLst/>
                <a:gdLst>
                  <a:gd name="connsiteX0" fmla="*/ 533400 w 533400"/>
                  <a:gd name="connsiteY0" fmla="*/ 185352 h 265671"/>
                  <a:gd name="connsiteX1" fmla="*/ 88557 w 533400"/>
                  <a:gd name="connsiteY1" fmla="*/ 234779 h 265671"/>
                  <a:gd name="connsiteX2" fmla="*/ 2060 w 533400"/>
                  <a:gd name="connsiteY2" fmla="*/ 0 h 265671"/>
                  <a:gd name="connsiteX0" fmla="*/ 531345 w 531345"/>
                  <a:gd name="connsiteY0" fmla="*/ 185352 h 245739"/>
                  <a:gd name="connsiteX1" fmla="*/ 86503 w 531345"/>
                  <a:gd name="connsiteY1" fmla="*/ 234780 h 245739"/>
                  <a:gd name="connsiteX2" fmla="*/ 5 w 531345"/>
                  <a:gd name="connsiteY2" fmla="*/ 0 h 245739"/>
                  <a:gd name="connsiteX0" fmla="*/ 531360 w 531360"/>
                  <a:gd name="connsiteY0" fmla="*/ 185352 h 243333"/>
                  <a:gd name="connsiteX1" fmla="*/ 84942 w 531360"/>
                  <a:gd name="connsiteY1" fmla="*/ 231921 h 243333"/>
                  <a:gd name="connsiteX2" fmla="*/ 20 w 531360"/>
                  <a:gd name="connsiteY2" fmla="*/ 0 h 243333"/>
                  <a:gd name="connsiteX0" fmla="*/ 531340 w 531340"/>
                  <a:gd name="connsiteY0" fmla="*/ 185352 h 185355"/>
                  <a:gd name="connsiteX1" fmla="*/ 0 w 531340"/>
                  <a:gd name="connsiteY1" fmla="*/ 0 h 185355"/>
                </a:gdLst>
                <a:ahLst/>
                <a:cxnLst>
                  <a:cxn ang="0">
                    <a:pos x="connsiteX0" y="connsiteY0"/>
                  </a:cxn>
                  <a:cxn ang="0">
                    <a:pos x="connsiteX1" y="connsiteY1"/>
                  </a:cxn>
                </a:cxnLst>
                <a:rect l="l" t="t" r="r" b="b"/>
                <a:pathLst>
                  <a:path w="531340" h="185355">
                    <a:moveTo>
                      <a:pt x="531340" y="185352"/>
                    </a:moveTo>
                    <a:lnTo>
                      <a:pt x="0" y="0"/>
                    </a:ln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8" name="TextBox 7"/>
            <p:cNvSpPr txBox="1"/>
            <p:nvPr/>
          </p:nvSpPr>
          <p:spPr>
            <a:xfrm>
              <a:off x="2590800" y="3396116"/>
              <a:ext cx="2043188" cy="923330"/>
            </a:xfrm>
            <a:prstGeom prst="rect">
              <a:avLst/>
            </a:prstGeom>
            <a:solidFill>
              <a:srgbClr val="FFFF00">
                <a:alpha val="42000"/>
              </a:srgbClr>
            </a:solidFill>
          </p:spPr>
          <p:txBody>
            <a:bodyPr wrap="none" rtlCol="0">
              <a:spAutoFit/>
            </a:bodyPr>
            <a:lstStyle/>
            <a:p>
              <a:pPr algn="ctr"/>
              <a:r>
                <a:rPr lang="en-US" b="1" dirty="0">
                  <a:solidFill>
                    <a:srgbClr val="0000CC"/>
                  </a:solidFill>
                </a:rPr>
                <a:t>These Accelerators </a:t>
              </a:r>
            </a:p>
            <a:p>
              <a:pPr algn="ctr"/>
              <a:r>
                <a:rPr lang="en-US" b="1" dirty="0">
                  <a:solidFill>
                    <a:srgbClr val="0000CC"/>
                  </a:solidFill>
                </a:rPr>
                <a:t>are 5m-175m deep </a:t>
              </a:r>
            </a:p>
            <a:p>
              <a:pPr algn="ctr"/>
              <a:r>
                <a:rPr lang="en-US" b="1" dirty="0">
                  <a:solidFill>
                    <a:srgbClr val="0000CC"/>
                  </a:solidFill>
                </a:rPr>
                <a:t>underground!</a:t>
              </a:r>
            </a:p>
          </p:txBody>
        </p:sp>
      </p:grpSp>
      <p:grpSp>
        <p:nvGrpSpPr>
          <p:cNvPr id="46" name="Group 45"/>
          <p:cNvGrpSpPr/>
          <p:nvPr/>
        </p:nvGrpSpPr>
        <p:grpSpPr>
          <a:xfrm>
            <a:off x="5632673" y="5448695"/>
            <a:ext cx="784004" cy="1157827"/>
            <a:chOff x="5661382" y="5338612"/>
            <a:chExt cx="654741" cy="1056439"/>
          </a:xfrm>
        </p:grpSpPr>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t="16007"/>
            <a:stretch/>
          </p:blipFill>
          <p:spPr>
            <a:xfrm>
              <a:off x="5661382" y="5568971"/>
              <a:ext cx="654741" cy="826080"/>
            </a:xfrm>
            <a:prstGeom prst="rect">
              <a:avLst/>
            </a:prstGeom>
            <a:ln w="38100">
              <a:solidFill>
                <a:srgbClr val="0000CC"/>
              </a:solidFill>
            </a:ln>
          </p:spPr>
        </p:pic>
        <p:cxnSp>
          <p:nvCxnSpPr>
            <p:cNvPr id="34" name="Straight Arrow Connector 33"/>
            <p:cNvCxnSpPr/>
            <p:nvPr/>
          </p:nvCxnSpPr>
          <p:spPr>
            <a:xfrm flipV="1">
              <a:off x="6179344" y="5338612"/>
              <a:ext cx="81204" cy="176363"/>
            </a:xfrm>
            <a:prstGeom prst="straightConnector1">
              <a:avLst/>
            </a:prstGeom>
            <a:ln w="28575">
              <a:solidFill>
                <a:srgbClr val="FFCC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319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78" y="1562767"/>
            <a:ext cx="7550174" cy="5089490"/>
          </a:xfrm>
          <a:prstGeom prst="rect">
            <a:avLst/>
          </a:prstGeom>
          <a:ln>
            <a:noFill/>
          </a:ln>
        </p:spPr>
      </p:pic>
      <p:sp>
        <p:nvSpPr>
          <p:cNvPr id="2" name="Date Placeholder 1"/>
          <p:cNvSpPr>
            <a:spLocks noGrp="1"/>
          </p:cNvSpPr>
          <p:nvPr>
            <p:ph type="dt" sz="half" idx="10"/>
          </p:nvPr>
        </p:nvSpPr>
        <p:spPr/>
        <p:txBody>
          <a:bodyPr/>
          <a:lstStyle/>
          <a:p>
            <a:r>
              <a:rPr lang="en-US"/>
              <a:t>2016</a:t>
            </a:r>
          </a:p>
        </p:txBody>
      </p:sp>
      <p:sp>
        <p:nvSpPr>
          <p:cNvPr id="3" name="Footer Placeholder 2"/>
          <p:cNvSpPr>
            <a:spLocks noGrp="1"/>
          </p:cNvSpPr>
          <p:nvPr>
            <p:ph type="ftr" sz="quarter" idx="11"/>
          </p:nvPr>
        </p:nvSpPr>
        <p:spPr/>
        <p:txBody>
          <a:bodyPr/>
          <a:lstStyle/>
          <a:p>
            <a:r>
              <a:rPr lang="en-US"/>
              <a:t>KAAS-Bangalore,   Chandra Bhat</a:t>
            </a:r>
          </a:p>
        </p:txBody>
      </p:sp>
      <p:sp>
        <p:nvSpPr>
          <p:cNvPr id="4" name="Slide Number Placeholder 3"/>
          <p:cNvSpPr>
            <a:spLocks noGrp="1"/>
          </p:cNvSpPr>
          <p:nvPr>
            <p:ph type="sldNum" sz="quarter" idx="12"/>
          </p:nvPr>
        </p:nvSpPr>
        <p:spPr/>
        <p:txBody>
          <a:bodyPr/>
          <a:lstStyle/>
          <a:p>
            <a:fld id="{44D64833-0210-4999-B6BB-5BBCA76D12EA}" type="slidenum">
              <a:rPr lang="en-US" smtClean="0"/>
              <a:t>28</a:t>
            </a:fld>
            <a:endParaRPr lang="en-US"/>
          </a:p>
        </p:txBody>
      </p:sp>
      <p:sp>
        <p:nvSpPr>
          <p:cNvPr id="5" name="Title 1"/>
          <p:cNvSpPr txBox="1">
            <a:spLocks/>
          </p:cNvSpPr>
          <p:nvPr/>
        </p:nvSpPr>
        <p:spPr>
          <a:xfrm>
            <a:off x="710330" y="34506"/>
            <a:ext cx="7769225" cy="765175"/>
          </a:xfrm>
          <a:prstGeom prst="rect">
            <a:avLst/>
          </a:prstGeom>
        </p:spPr>
        <p:txBody>
          <a:bodyPr/>
          <a:lstStyle>
            <a:lvl1pPr algn="ctr" defTabSz="914400" rtl="0" eaLnBrk="1" latinLnBrk="0" hangingPunct="1">
              <a:spcBef>
                <a:spcPct val="0"/>
              </a:spcBef>
              <a:buNone/>
              <a:defRPr sz="3600" kern="1200">
                <a:solidFill>
                  <a:srgbClr val="0000CC"/>
                </a:solidFill>
                <a:latin typeface="Comic Sans MS" panose="030F0702030302020204" pitchFamily="66" charset="0"/>
                <a:ea typeface="+mj-ea"/>
                <a:cs typeface="+mj-cs"/>
              </a:defRPr>
            </a:lvl1pPr>
          </a:lstStyle>
          <a:p>
            <a:r>
              <a:rPr lang="en-US"/>
              <a:t>CERN Accelerators </a:t>
            </a:r>
            <a:endParaRPr lang="en-US" dirty="0"/>
          </a:p>
        </p:txBody>
      </p:sp>
      <p:sp>
        <p:nvSpPr>
          <p:cNvPr id="6" name="Slide Number Placeholder 2"/>
          <p:cNvSpPr txBox="1">
            <a:spLocks/>
          </p:cNvSpPr>
          <p:nvPr/>
        </p:nvSpPr>
        <p:spPr>
          <a:xfrm>
            <a:off x="7781595" y="6478588"/>
            <a:ext cx="1079500" cy="3794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A5C3B2-2713-40BA-92CF-ECD67616E0CD}" type="slidenum">
              <a:rPr lang="en-US" smtClean="0"/>
              <a:pPr>
                <a:defRPr/>
              </a:pPr>
              <a:t>28</a:t>
            </a:fld>
            <a:endParaRPr lang="en-US" dirty="0"/>
          </a:p>
        </p:txBody>
      </p:sp>
      <p:grpSp>
        <p:nvGrpSpPr>
          <p:cNvPr id="8" name="Group 7"/>
          <p:cNvGrpSpPr/>
          <p:nvPr/>
        </p:nvGrpSpPr>
        <p:grpSpPr>
          <a:xfrm>
            <a:off x="131782" y="888450"/>
            <a:ext cx="8675493" cy="5068164"/>
            <a:chOff x="790574" y="615710"/>
            <a:chExt cx="8675493" cy="5068164"/>
          </a:xfrm>
        </p:grpSpPr>
        <p:sp>
          <p:nvSpPr>
            <p:cNvPr id="9" name="Oval 8"/>
            <p:cNvSpPr/>
            <p:nvPr/>
          </p:nvSpPr>
          <p:spPr>
            <a:xfrm>
              <a:off x="790574" y="1704978"/>
              <a:ext cx="6638925" cy="2094357"/>
            </a:xfrm>
            <a:prstGeom prst="ellipse">
              <a:avLst/>
            </a:prstGeom>
            <a:noFill/>
            <a:ln w="158750">
              <a:solidFill>
                <a:srgbClr val="FFFF0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676524" y="2961709"/>
              <a:ext cx="3600451" cy="1054661"/>
            </a:xfrm>
            <a:prstGeom prst="ellipse">
              <a:avLst/>
            </a:prstGeom>
            <a:noFill/>
            <a:ln w="158750">
              <a:solidFill>
                <a:srgbClr val="00B05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87141" y="5156388"/>
              <a:ext cx="1800225" cy="527486"/>
            </a:xfrm>
            <a:prstGeom prst="ellipse">
              <a:avLst/>
            </a:prstGeom>
            <a:noFill/>
            <a:ln w="158750">
              <a:solidFill>
                <a:srgbClr val="0000FF">
                  <a:alpha val="5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234299" y="615710"/>
              <a:ext cx="5231768" cy="1323439"/>
              <a:chOff x="4141939" y="732101"/>
              <a:chExt cx="5490541" cy="1323439"/>
            </a:xfrm>
          </p:grpSpPr>
          <p:cxnSp>
            <p:nvCxnSpPr>
              <p:cNvPr id="13" name="Straight Connector 12"/>
              <p:cNvCxnSpPr/>
              <p:nvPr/>
            </p:nvCxnSpPr>
            <p:spPr>
              <a:xfrm>
                <a:off x="4153792" y="853084"/>
                <a:ext cx="552450" cy="0"/>
              </a:xfrm>
              <a:prstGeom prst="line">
                <a:avLst/>
              </a:prstGeom>
              <a:ln w="123825">
                <a:solidFill>
                  <a:srgbClr val="FFFF00">
                    <a:alpha val="5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43017" y="1106125"/>
                <a:ext cx="552448" cy="0"/>
              </a:xfrm>
              <a:prstGeom prst="line">
                <a:avLst/>
              </a:prstGeom>
              <a:ln w="123825">
                <a:solidFill>
                  <a:srgbClr val="00B050">
                    <a:alpha val="58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41939" y="1349243"/>
                <a:ext cx="552449" cy="0"/>
              </a:xfrm>
              <a:prstGeom prst="line">
                <a:avLst/>
              </a:prstGeom>
              <a:ln w="123825">
                <a:solidFill>
                  <a:srgbClr val="0000FF">
                    <a:alpha val="44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706251" y="732101"/>
                <a:ext cx="4926229" cy="1323439"/>
              </a:xfrm>
              <a:prstGeom prst="rect">
                <a:avLst/>
              </a:prstGeom>
              <a:noFill/>
            </p:spPr>
            <p:txBody>
              <a:bodyPr wrap="square" rtlCol="0">
                <a:spAutoFit/>
              </a:bodyPr>
              <a:lstStyle/>
              <a:p>
                <a:r>
                  <a:rPr lang="en-US" sz="1600" b="1" dirty="0"/>
                  <a:t>LHC</a:t>
                </a:r>
                <a:r>
                  <a:rPr lang="en-US" sz="1600" dirty="0"/>
                  <a:t> (</a:t>
                </a:r>
                <a:r>
                  <a:rPr lang="en-US" sz="1600" dirty="0" err="1"/>
                  <a:t>Lum</a:t>
                </a:r>
                <a:r>
                  <a:rPr lang="en-US" sz="1600" dirty="0"/>
                  <a:t>. upgrade)             </a:t>
                </a:r>
                <a:r>
                  <a:rPr lang="en-US" sz="1600" dirty="0">
                    <a:solidFill>
                      <a:srgbClr val="0000CC"/>
                    </a:solidFill>
                  </a:rPr>
                  <a:t>I worked on these</a:t>
                </a:r>
              </a:p>
              <a:p>
                <a:r>
                  <a:rPr lang="en-US" sz="1600" b="1" dirty="0"/>
                  <a:t>SPS</a:t>
                </a:r>
                <a:r>
                  <a:rPr lang="en-US" sz="1600" dirty="0"/>
                  <a:t> (</a:t>
                </a:r>
                <a:r>
                  <a:rPr lang="en-US" dirty="0"/>
                  <a:t>s</a:t>
                </a:r>
                <a:r>
                  <a:rPr lang="en-US" sz="1600" dirty="0"/>
                  <a:t>ingle bn. Instability)     </a:t>
                </a:r>
                <a:r>
                  <a:rPr lang="en-US" dirty="0">
                    <a:solidFill>
                      <a:srgbClr val="0000CC"/>
                    </a:solidFill>
                  </a:rPr>
                  <a:t>accelerators </a:t>
                </a:r>
              </a:p>
              <a:p>
                <a:r>
                  <a:rPr lang="en-US" b="1" dirty="0"/>
                  <a:t>PS</a:t>
                </a:r>
                <a:r>
                  <a:rPr lang="en-US" dirty="0"/>
                  <a:t>   (bn. Int. &amp; e-cloud)     </a:t>
                </a:r>
                <a:r>
                  <a:rPr lang="en-US" dirty="0">
                    <a:solidFill>
                      <a:srgbClr val="0000CC"/>
                    </a:solidFill>
                  </a:rPr>
                  <a:t>during my sabbatical</a:t>
                </a:r>
              </a:p>
              <a:p>
                <a:r>
                  <a:rPr lang="en-US" dirty="0">
                    <a:solidFill>
                      <a:srgbClr val="0000CC"/>
                    </a:solidFill>
                  </a:rPr>
                  <a:t>                                                   at </a:t>
                </a:r>
                <a:r>
                  <a:rPr lang="en-US" b="1" dirty="0">
                    <a:solidFill>
                      <a:srgbClr val="0000CC"/>
                    </a:solidFill>
                  </a:rPr>
                  <a:t>CERN</a:t>
                </a:r>
              </a:p>
              <a:p>
                <a:r>
                  <a:rPr lang="en-US" dirty="0"/>
                  <a:t>                                            </a:t>
                </a:r>
                <a:r>
                  <a:rPr lang="en-US" dirty="0">
                    <a:solidFill>
                      <a:srgbClr val="0000CC"/>
                    </a:solidFill>
                  </a:rPr>
                  <a:t>from</a:t>
                </a:r>
                <a:r>
                  <a:rPr lang="en-US" dirty="0"/>
                  <a:t> </a:t>
                </a:r>
                <a:r>
                  <a:rPr lang="en-US" b="1" dirty="0">
                    <a:solidFill>
                      <a:srgbClr val="C00000"/>
                    </a:solidFill>
                  </a:rPr>
                  <a:t>2010-2013</a:t>
                </a:r>
                <a:endParaRPr lang="en-US" sz="1600" b="1" dirty="0">
                  <a:solidFill>
                    <a:srgbClr val="C00000"/>
                  </a:solidFill>
                </a:endParaRPr>
              </a:p>
            </p:txBody>
          </p:sp>
        </p:grpSp>
      </p:grpSp>
      <p:sp>
        <p:nvSpPr>
          <p:cNvPr id="17" name="Oval 16"/>
          <p:cNvSpPr/>
          <p:nvPr/>
        </p:nvSpPr>
        <p:spPr bwMode="auto">
          <a:xfrm>
            <a:off x="3239059" y="5735394"/>
            <a:ext cx="117945" cy="12617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Comic Sans MS" pitchFamily="66" charset="0"/>
            </a:endParaRPr>
          </a:p>
        </p:txBody>
      </p:sp>
      <p:sp>
        <p:nvSpPr>
          <p:cNvPr id="18" name="Oval 17"/>
          <p:cNvSpPr/>
          <p:nvPr/>
        </p:nvSpPr>
        <p:spPr bwMode="auto">
          <a:xfrm>
            <a:off x="3236677" y="5736462"/>
            <a:ext cx="117945" cy="126178"/>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CC"/>
              </a:solidFill>
              <a:effectLst/>
              <a:latin typeface="Comic Sans MS" pitchFamily="66" charset="0"/>
            </a:endParaRPr>
          </a:p>
        </p:txBody>
      </p:sp>
      <p:sp>
        <p:nvSpPr>
          <p:cNvPr id="19" name="Oval 18"/>
          <p:cNvSpPr/>
          <p:nvPr/>
        </p:nvSpPr>
        <p:spPr bwMode="auto">
          <a:xfrm>
            <a:off x="202627" y="2658633"/>
            <a:ext cx="128587" cy="171450"/>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0" name="Oval 19"/>
          <p:cNvSpPr/>
          <p:nvPr/>
        </p:nvSpPr>
        <p:spPr bwMode="auto">
          <a:xfrm>
            <a:off x="6655813" y="2678389"/>
            <a:ext cx="128587" cy="171450"/>
          </a:xfrm>
          <a:prstGeom prst="ellipse">
            <a:avLst/>
          </a:prstGeom>
          <a:solidFill>
            <a:srgbClr val="FF5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1" name="TextBox 20"/>
          <p:cNvSpPr txBox="1"/>
          <p:nvPr/>
        </p:nvSpPr>
        <p:spPr>
          <a:xfrm rot="18970112">
            <a:off x="3457686" y="5345470"/>
            <a:ext cx="554960" cy="215444"/>
          </a:xfrm>
          <a:prstGeom prst="rect">
            <a:avLst/>
          </a:prstGeom>
          <a:noFill/>
        </p:spPr>
        <p:txBody>
          <a:bodyPr wrap="none" rtlCol="0">
            <a:spAutoFit/>
          </a:bodyPr>
          <a:lstStyle/>
          <a:p>
            <a:r>
              <a:rPr lang="en-US" sz="800" dirty="0">
                <a:solidFill>
                  <a:srgbClr val="0000CC"/>
                </a:solidFill>
              </a:rPr>
              <a:t>50 MeV</a:t>
            </a:r>
          </a:p>
        </p:txBody>
      </p:sp>
      <p:sp>
        <p:nvSpPr>
          <p:cNvPr id="22" name="TextBox 21"/>
          <p:cNvSpPr txBox="1"/>
          <p:nvPr/>
        </p:nvSpPr>
        <p:spPr>
          <a:xfrm rot="4293019">
            <a:off x="1637038" y="4887823"/>
            <a:ext cx="534121" cy="215444"/>
          </a:xfrm>
          <a:prstGeom prst="rect">
            <a:avLst/>
          </a:prstGeom>
          <a:noFill/>
        </p:spPr>
        <p:txBody>
          <a:bodyPr wrap="none" rtlCol="0">
            <a:spAutoFit/>
          </a:bodyPr>
          <a:lstStyle/>
          <a:p>
            <a:r>
              <a:rPr lang="en-US" sz="800" dirty="0">
                <a:solidFill>
                  <a:srgbClr val="0000CC"/>
                </a:solidFill>
              </a:rPr>
              <a:t>26 </a:t>
            </a:r>
            <a:r>
              <a:rPr lang="en-US" sz="800" dirty="0" err="1">
                <a:solidFill>
                  <a:srgbClr val="0000CC"/>
                </a:solidFill>
              </a:rPr>
              <a:t>GeV</a:t>
            </a:r>
            <a:endParaRPr lang="en-US" sz="800" dirty="0">
              <a:solidFill>
                <a:srgbClr val="0000CC"/>
              </a:solidFill>
            </a:endParaRPr>
          </a:p>
        </p:txBody>
      </p:sp>
      <p:sp>
        <p:nvSpPr>
          <p:cNvPr id="23" name="TextBox 22"/>
          <p:cNvSpPr txBox="1"/>
          <p:nvPr/>
        </p:nvSpPr>
        <p:spPr>
          <a:xfrm rot="3298528">
            <a:off x="92891" y="3990467"/>
            <a:ext cx="596638" cy="215444"/>
          </a:xfrm>
          <a:prstGeom prst="rect">
            <a:avLst/>
          </a:prstGeom>
          <a:noFill/>
        </p:spPr>
        <p:txBody>
          <a:bodyPr wrap="none" rtlCol="0">
            <a:spAutoFit/>
          </a:bodyPr>
          <a:lstStyle/>
          <a:p>
            <a:r>
              <a:rPr lang="en-US" sz="800" dirty="0">
                <a:solidFill>
                  <a:srgbClr val="0000CC"/>
                </a:solidFill>
              </a:rPr>
              <a:t>450 </a:t>
            </a:r>
            <a:r>
              <a:rPr lang="en-US" sz="800" dirty="0" err="1">
                <a:solidFill>
                  <a:srgbClr val="0000CC"/>
                </a:solidFill>
              </a:rPr>
              <a:t>GeV</a:t>
            </a:r>
            <a:endParaRPr lang="en-US" sz="800" dirty="0">
              <a:solidFill>
                <a:srgbClr val="0000CC"/>
              </a:solidFill>
            </a:endParaRPr>
          </a:p>
        </p:txBody>
      </p:sp>
      <p:sp>
        <p:nvSpPr>
          <p:cNvPr id="24" name="TextBox 23"/>
          <p:cNvSpPr txBox="1"/>
          <p:nvPr/>
        </p:nvSpPr>
        <p:spPr>
          <a:xfrm rot="171149">
            <a:off x="5620841" y="3376514"/>
            <a:ext cx="596638" cy="215444"/>
          </a:xfrm>
          <a:prstGeom prst="rect">
            <a:avLst/>
          </a:prstGeom>
          <a:noFill/>
        </p:spPr>
        <p:txBody>
          <a:bodyPr wrap="none" rtlCol="0">
            <a:spAutoFit/>
          </a:bodyPr>
          <a:lstStyle/>
          <a:p>
            <a:r>
              <a:rPr lang="en-US" sz="800" dirty="0">
                <a:solidFill>
                  <a:srgbClr val="0000CC"/>
                </a:solidFill>
              </a:rPr>
              <a:t>450 </a:t>
            </a:r>
            <a:r>
              <a:rPr lang="en-US" sz="800" dirty="0" err="1">
                <a:solidFill>
                  <a:srgbClr val="0000CC"/>
                </a:solidFill>
              </a:rPr>
              <a:t>GeV</a:t>
            </a:r>
            <a:endParaRPr lang="en-US" sz="800" dirty="0">
              <a:solidFill>
                <a:srgbClr val="0000CC"/>
              </a:solidFill>
            </a:endParaRPr>
          </a:p>
        </p:txBody>
      </p:sp>
      <p:sp>
        <p:nvSpPr>
          <p:cNvPr id="25" name="TextBox 24"/>
          <p:cNvSpPr txBox="1"/>
          <p:nvPr/>
        </p:nvSpPr>
        <p:spPr>
          <a:xfrm rot="20639175">
            <a:off x="875109" y="1896111"/>
            <a:ext cx="889987" cy="215444"/>
          </a:xfrm>
          <a:prstGeom prst="rect">
            <a:avLst/>
          </a:prstGeom>
          <a:noFill/>
        </p:spPr>
        <p:txBody>
          <a:bodyPr wrap="none" rtlCol="0">
            <a:spAutoFit/>
          </a:bodyPr>
          <a:lstStyle/>
          <a:p>
            <a:r>
              <a:rPr lang="en-US" sz="800" dirty="0">
                <a:solidFill>
                  <a:srgbClr val="0000CC"/>
                </a:solidFill>
              </a:rPr>
              <a:t>450-7000 </a:t>
            </a:r>
            <a:r>
              <a:rPr lang="en-US" sz="800" dirty="0" err="1">
                <a:solidFill>
                  <a:srgbClr val="0000CC"/>
                </a:solidFill>
              </a:rPr>
              <a:t>GeV</a:t>
            </a:r>
            <a:endParaRPr lang="en-US" sz="800" dirty="0">
              <a:solidFill>
                <a:srgbClr val="0000CC"/>
              </a:solidFill>
            </a:endParaRPr>
          </a:p>
        </p:txBody>
      </p:sp>
      <p:grpSp>
        <p:nvGrpSpPr>
          <p:cNvPr id="26" name="Group 25"/>
          <p:cNvGrpSpPr/>
          <p:nvPr/>
        </p:nvGrpSpPr>
        <p:grpSpPr>
          <a:xfrm>
            <a:off x="7281669" y="3730697"/>
            <a:ext cx="1712264" cy="2800767"/>
            <a:chOff x="8982940" y="2795568"/>
            <a:chExt cx="1712264" cy="2800767"/>
          </a:xfrm>
        </p:grpSpPr>
        <p:sp>
          <p:nvSpPr>
            <p:cNvPr id="39" name="Rectangle 38"/>
            <p:cNvSpPr/>
            <p:nvPr/>
          </p:nvSpPr>
          <p:spPr bwMode="auto">
            <a:xfrm>
              <a:off x="9103946" y="2859012"/>
              <a:ext cx="610592" cy="26852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0" name="Rectangle 39"/>
            <p:cNvSpPr/>
            <p:nvPr/>
          </p:nvSpPr>
          <p:spPr bwMode="auto">
            <a:xfrm>
              <a:off x="9113546" y="3408617"/>
              <a:ext cx="610592" cy="26852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1" name="Rectangle 40"/>
            <p:cNvSpPr/>
            <p:nvPr/>
          </p:nvSpPr>
          <p:spPr bwMode="auto">
            <a:xfrm>
              <a:off x="9204049" y="3937810"/>
              <a:ext cx="440728" cy="26852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2" name="Rectangle 41"/>
            <p:cNvSpPr/>
            <p:nvPr/>
          </p:nvSpPr>
          <p:spPr bwMode="auto">
            <a:xfrm>
              <a:off x="9109882" y="4475872"/>
              <a:ext cx="610592" cy="26852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3" name="Rectangle 42"/>
            <p:cNvSpPr/>
            <p:nvPr/>
          </p:nvSpPr>
          <p:spPr bwMode="auto">
            <a:xfrm>
              <a:off x="9010650" y="5049052"/>
              <a:ext cx="851451" cy="26852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4" name="TextBox 43"/>
            <p:cNvSpPr txBox="1"/>
            <p:nvPr/>
          </p:nvSpPr>
          <p:spPr>
            <a:xfrm>
              <a:off x="8982940" y="2795568"/>
              <a:ext cx="1712264" cy="2800767"/>
            </a:xfrm>
            <a:prstGeom prst="rect">
              <a:avLst/>
            </a:prstGeom>
            <a:noFill/>
          </p:spPr>
          <p:txBody>
            <a:bodyPr wrap="none" rtlCol="0">
              <a:spAutoFit/>
            </a:bodyPr>
            <a:lstStyle/>
            <a:p>
              <a:r>
                <a:rPr lang="en-US" dirty="0"/>
                <a:t>    LHC       </a:t>
              </a:r>
              <a:r>
                <a:rPr lang="en-US" sz="1400" dirty="0"/>
                <a:t>7 </a:t>
              </a:r>
              <a:r>
                <a:rPr lang="en-US" sz="1400" dirty="0" err="1"/>
                <a:t>TeV</a:t>
              </a:r>
              <a:endParaRPr lang="en-US" sz="1400" dirty="0"/>
            </a:p>
            <a:p>
              <a:endParaRPr lang="en-US" dirty="0"/>
            </a:p>
            <a:p>
              <a:r>
                <a:rPr lang="en-US" dirty="0"/>
                <a:t>    SPS     </a:t>
              </a:r>
              <a:r>
                <a:rPr lang="en-US" sz="1400" dirty="0"/>
                <a:t>450 GeV</a:t>
              </a:r>
              <a:r>
                <a:rPr lang="en-US" dirty="0"/>
                <a:t>  </a:t>
              </a:r>
            </a:p>
            <a:p>
              <a:endParaRPr lang="en-US" dirty="0"/>
            </a:p>
            <a:p>
              <a:r>
                <a:rPr lang="en-US" b="1" dirty="0">
                  <a:solidFill>
                    <a:srgbClr val="0000CC"/>
                  </a:solidFill>
                  <a:latin typeface="Broadway" panose="04040905080B02020502" pitchFamily="82" charset="0"/>
                </a:rPr>
                <a:t>     </a:t>
              </a:r>
              <a:r>
                <a:rPr lang="en-US" b="1" dirty="0">
                  <a:solidFill>
                    <a:srgbClr val="0000CC"/>
                  </a:solidFill>
                  <a:latin typeface="+mj-lt"/>
                </a:rPr>
                <a:t>PS</a:t>
              </a:r>
              <a:r>
                <a:rPr lang="en-US" b="1" dirty="0">
                  <a:solidFill>
                    <a:srgbClr val="0000CC"/>
                  </a:solidFill>
                  <a:latin typeface="Broadway" panose="04040905080B02020502" pitchFamily="82" charset="0"/>
                </a:rPr>
                <a:t>        </a:t>
              </a:r>
              <a:r>
                <a:rPr lang="en-US" sz="1400" dirty="0">
                  <a:latin typeface="+mj-lt"/>
                </a:rPr>
                <a:t>26 GeV</a:t>
              </a:r>
            </a:p>
            <a:p>
              <a:endParaRPr lang="en-US" dirty="0"/>
            </a:p>
            <a:p>
              <a:r>
                <a:rPr lang="en-US" dirty="0"/>
                <a:t>    PSB       </a:t>
              </a:r>
              <a:r>
                <a:rPr lang="en-US" sz="1400" dirty="0"/>
                <a:t>1.4 GeV</a:t>
              </a:r>
            </a:p>
            <a:p>
              <a:endParaRPr lang="en-US" dirty="0"/>
            </a:p>
            <a:p>
              <a:r>
                <a:rPr lang="en-US" dirty="0"/>
                <a:t>LINAC-2    </a:t>
              </a:r>
              <a:r>
                <a:rPr lang="en-US" sz="1400" dirty="0"/>
                <a:t>50 MeV</a:t>
              </a:r>
            </a:p>
            <a:p>
              <a:r>
                <a:rPr lang="en-US" sz="1400" dirty="0"/>
                <a:t>               </a:t>
              </a:r>
            </a:p>
          </p:txBody>
        </p:sp>
        <p:sp>
          <p:nvSpPr>
            <p:cNvPr id="45" name="Down Arrow 44"/>
            <p:cNvSpPr/>
            <p:nvPr/>
          </p:nvSpPr>
          <p:spPr bwMode="auto">
            <a:xfrm rot="10800000">
              <a:off x="9371754" y="3168009"/>
              <a:ext cx="131711" cy="18539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6" name="Down Arrow 45"/>
            <p:cNvSpPr/>
            <p:nvPr/>
          </p:nvSpPr>
          <p:spPr bwMode="auto">
            <a:xfrm rot="10800000">
              <a:off x="9371754" y="3699370"/>
              <a:ext cx="131711" cy="18539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7" name="Down Arrow 46"/>
            <p:cNvSpPr/>
            <p:nvPr/>
          </p:nvSpPr>
          <p:spPr bwMode="auto">
            <a:xfrm rot="10800000">
              <a:off x="9371754" y="4233796"/>
              <a:ext cx="131711" cy="18539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8" name="Down Arrow 47"/>
            <p:cNvSpPr/>
            <p:nvPr/>
          </p:nvSpPr>
          <p:spPr bwMode="auto">
            <a:xfrm rot="10800000">
              <a:off x="9371754" y="4809878"/>
              <a:ext cx="131711" cy="18539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sp>
        <p:nvSpPr>
          <p:cNvPr id="27" name="TextBox 26"/>
          <p:cNvSpPr txBox="1"/>
          <p:nvPr/>
        </p:nvSpPr>
        <p:spPr>
          <a:xfrm>
            <a:off x="7981794" y="5111470"/>
            <a:ext cx="1154740" cy="292388"/>
          </a:xfrm>
          <a:prstGeom prst="rect">
            <a:avLst/>
          </a:prstGeom>
          <a:noFill/>
        </p:spPr>
        <p:txBody>
          <a:bodyPr wrap="none" rtlCol="0">
            <a:spAutoFit/>
          </a:bodyPr>
          <a:lstStyle/>
          <a:p>
            <a:r>
              <a:rPr lang="en-US" sz="1300" dirty="0"/>
              <a:t>1 </a:t>
            </a:r>
            <a:r>
              <a:rPr lang="en-US" sz="1300" dirty="0" err="1"/>
              <a:t>bn</a:t>
            </a:r>
            <a:r>
              <a:rPr lang="en-US" sz="1300" dirty="0"/>
              <a:t>/ring, 4bn</a:t>
            </a:r>
          </a:p>
        </p:txBody>
      </p:sp>
      <p:sp>
        <p:nvSpPr>
          <p:cNvPr id="50" name="TextBox 49"/>
          <p:cNvSpPr txBox="1"/>
          <p:nvPr/>
        </p:nvSpPr>
        <p:spPr>
          <a:xfrm>
            <a:off x="7971185" y="4634499"/>
            <a:ext cx="1063112" cy="292388"/>
          </a:xfrm>
          <a:prstGeom prst="rect">
            <a:avLst/>
          </a:prstGeom>
          <a:noFill/>
        </p:spPr>
        <p:txBody>
          <a:bodyPr wrap="none" rtlCol="0">
            <a:spAutoFit/>
          </a:bodyPr>
          <a:lstStyle/>
          <a:p>
            <a:r>
              <a:rPr lang="en-US" sz="1300" dirty="0"/>
              <a:t>36,48,72 </a:t>
            </a:r>
            <a:r>
              <a:rPr lang="en-US" sz="1300" dirty="0" err="1"/>
              <a:t>bpc</a:t>
            </a:r>
            <a:endParaRPr lang="en-US" sz="1300" dirty="0"/>
          </a:p>
        </p:txBody>
      </p:sp>
      <p:sp>
        <p:nvSpPr>
          <p:cNvPr id="51" name="TextBox 50"/>
          <p:cNvSpPr txBox="1"/>
          <p:nvPr/>
        </p:nvSpPr>
        <p:spPr>
          <a:xfrm>
            <a:off x="8036093" y="4082978"/>
            <a:ext cx="724878" cy="292388"/>
          </a:xfrm>
          <a:prstGeom prst="rect">
            <a:avLst/>
          </a:prstGeom>
          <a:noFill/>
        </p:spPr>
        <p:txBody>
          <a:bodyPr wrap="none" rtlCol="0">
            <a:spAutoFit/>
          </a:bodyPr>
          <a:lstStyle/>
          <a:p>
            <a:r>
              <a:rPr lang="en-US" sz="1300" dirty="0"/>
              <a:t>288 </a:t>
            </a:r>
            <a:r>
              <a:rPr lang="en-US" sz="1300" dirty="0" err="1"/>
              <a:t>bpc</a:t>
            </a:r>
            <a:endParaRPr lang="en-US" sz="1300" dirty="0"/>
          </a:p>
        </p:txBody>
      </p:sp>
      <p:sp>
        <p:nvSpPr>
          <p:cNvPr id="52" name="TextBox 51"/>
          <p:cNvSpPr txBox="1"/>
          <p:nvPr/>
        </p:nvSpPr>
        <p:spPr>
          <a:xfrm>
            <a:off x="8082397" y="3559769"/>
            <a:ext cx="809837" cy="292388"/>
          </a:xfrm>
          <a:prstGeom prst="rect">
            <a:avLst/>
          </a:prstGeom>
          <a:noFill/>
        </p:spPr>
        <p:txBody>
          <a:bodyPr wrap="none" rtlCol="0">
            <a:spAutoFit/>
          </a:bodyPr>
          <a:lstStyle/>
          <a:p>
            <a:r>
              <a:rPr lang="en-US" sz="1300" dirty="0"/>
              <a:t>2808 </a:t>
            </a:r>
            <a:r>
              <a:rPr lang="en-US" sz="1300" dirty="0" err="1"/>
              <a:t>bpc</a:t>
            </a:r>
            <a:endParaRPr lang="en-US" sz="1300" dirty="0"/>
          </a:p>
        </p:txBody>
      </p:sp>
      <p:sp>
        <p:nvSpPr>
          <p:cNvPr id="7" name="5-Point Star 6"/>
          <p:cNvSpPr/>
          <p:nvPr/>
        </p:nvSpPr>
        <p:spPr>
          <a:xfrm>
            <a:off x="3265506" y="1815808"/>
            <a:ext cx="371475" cy="30029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p:cNvSpPr/>
          <p:nvPr/>
        </p:nvSpPr>
        <p:spPr>
          <a:xfrm>
            <a:off x="3265506" y="3888555"/>
            <a:ext cx="371475" cy="30029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10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62000" decel="29000" fill="remove" grpId="0" nodeType="clickEffect">
                                  <p:stCondLst>
                                    <p:cond delay="0"/>
                                  </p:stCondLst>
                                  <p:childTnLst>
                                    <p:animMotion origin="layout" path="M 3.33333E-6 -1.85185E-6 L 0.04114 -0.06134 L 0.07899 -0.08032 L 0.09843 -0.08032 L 0.11649 -0.09236 L 0.10503 -0.10509 L 0.06857 -0.10926 L 0.03941 -0.09722 L 0.04323 -0.08518 L 0.07621 -0.07639 L 0.09184 -0.07824 L 0.14097 -0.06134 L 0.20746 -0.04768 L 0.24982 -0.03449 L 0.25972 -0.00602 L 0.19757 0.02222 L 0.11996 0.02222 L 0.08021 0.00834 L 0.06128 -0.01157 L 0.07274 -0.0368 L 0.10694 -0.04606 L 0.15521 -0.0537 L 0.20382 -0.05046 L 0.2408 -0.03773 L 0.25833 -0.02176 L 0.25521 -0.00231 L 0.23107 0.01158 L 0.18437 0.02222 L 0.14305 0.02222 L 0.09218 0.0125 L 0.06545 -0.00231 L 0.06406 -0.02685 L 0.10468 -0.04768 L 0.17673 -0.05254 L 0.23732 -0.03981 L 0.25243 -0.02685 L 0.2592 -0.00903 L 0.21597 0.0169 L 0.14861 0.02408 L 0.08854 0.0125 L 0.03975 -0.03009 L -0.03282 -0.04815 L -0.06511 -0.05254 L -0.11302 -0.0706 L -0.13681 -0.10903 L -0.14566 -0.18055 L -0.14184 -0.26805 L -0.12344 -0.32454 L -0.0592 -0.35648 L 0.0184 -0.36921 L 0.07361 -0.37477 L 0.1493 -0.36389 L 0.20937 -0.34467 L 0.25156 -0.31713 L 0.25642 -0.28866 L 0.21406 -0.24444 L 0.13958 -0.2243 L 0.06163 -0.21898 L -0.00643 -0.22245 L -0.07275 -0.23912 L -0.11997 -0.26574 L -0.13681 -0.3 L -0.08577 -0.35023 L 0.04548 -0.37477 L 0.16475 -0.36296 L 0.23507 -0.32778 L 0.25347 -0.3 L 0.2368 -0.25625 L 0.1335 -0.22245 L -0.12188 -0.21898 L -0.15764 -0.19653 L -0.20799 -0.19004 L -0.26476 -0.20717 L -0.29844 -0.24884 L -0.32795 -0.31597 L -0.34948 -0.39768 L -0.34011 -0.44143 " pathEditMode="relative" rAng="0" ptsTypes="AAAAAAAAAAAAAAAAAAAAAAAAAAAAAAAAAAAAAAAAAAAAAAAAAAAAAAAAAAAAAAAAAAAAAAAAAAAAA">
                                      <p:cBhvr>
                                        <p:cTn id="11" dur="5000" fill="hold"/>
                                        <p:tgtEl>
                                          <p:spTgt spid="18"/>
                                        </p:tgtEl>
                                        <p:attrNameLst>
                                          <p:attrName>ppt_x</p:attrName>
                                          <p:attrName>ppt_y</p:attrName>
                                        </p:attrNameLst>
                                      </p:cBhvr>
                                      <p:rCtr x="-4497" y="-20880"/>
                                    </p:animMotion>
                                  </p:childTnLst>
                                </p:cTn>
                              </p:par>
                              <p:par>
                                <p:cTn id="12" presetID="0" presetClass="path" presetSubtype="0" decel="100000" fill="hold" grpId="0" nodeType="withEffect">
                                  <p:stCondLst>
                                    <p:cond delay="5000"/>
                                  </p:stCondLst>
                                  <p:childTnLst>
                                    <p:animMotion origin="layout" path="M -8.33333E-7 -1.48148E-6 L 0.02761 -0.04583 L 0.06892 -0.0787 L 0.1007 -0.08079 L 0.11424 -0.08889 L 0.09913 -0.10555 L 0.06337 -0.10555 L 0.03594 -0.09467 L 0.05156 -0.0787 L 0.09323 -0.07662 L 0.11337 -0.06389 L 0.1658 -0.05486 L 0.24011 -0.03796 L 0.26094 -0.01018 L 0.24011 0.01273 L 0.20156 0.02477 L 0.15712 0.02685 L 0.09462 0.01574 L 0.06024 -0.00926 L 0.0757 -0.03102 L 0.10382 -0.04305 L 0.13837 -0.04815 L 0.16667 -0.05046 L 0.20712 -0.04606 L 0.23559 -0.03866 L 0.25573 -0.02523 L 0.26198 -0.01018 L 0.24636 0.00787 L 0.21858 0.01829 L 0.18403 0.02431 L 0.13767 0.02431 L 0.10434 0.01829 L 0.07813 0.00741 L 0.06337 -0.00463 L 0.04948 -0.02083 L 0.00868 -0.03704 L -0.06024 -0.04653 L -0.10087 -0.06111 L -0.12239 -0.08102 L -0.13333 -0.10347 L -0.14028 -0.12824 L -0.14305 -0.18379 L -0.13871 -0.25602 L -0.12309 -0.3243 L -0.06927 -0.35116 L -0.00625 -0.36736 L 0.1066 -0.36967 L 0.20469 -0.34653 L 0.2375 -0.32893 L 0.25816 -0.31042 L 0.25556 -0.27222 L 0.21736 -0.2419 L 0.16771 -0.22917 L 0.0599 -0.21643 L -0.04097 -0.22685 L -0.10208 -0.25 L -0.12552 -0.27222 L -0.13194 -0.30231 L -0.08802 -0.34514 L 0.03889 -0.36852 L 0.12049 -0.36736 L 0.19601 -0.34884 L 0.21736 -0.3581 L 0.24011 -0.35116 L 0.26285 -0.32893 L 0.28559 -0.32199 L 0.3467 -0.32893 L 0.37118 -0.3537 L 0.38542 -0.39815 L 0.37136 -0.4419 " pathEditMode="relative" rAng="0" ptsTypes="AAAAAAAAAAAAAAAAAAAAAAAAAAAAAAAAAAAAAAAAAAAAAAAAAAAAAAAAAAAAAAAAAAAAAA">
                                      <p:cBhvr>
                                        <p:cTn id="13" dur="5000" fill="hold"/>
                                        <p:tgtEl>
                                          <p:spTgt spid="17"/>
                                        </p:tgtEl>
                                        <p:attrNameLst>
                                          <p:attrName>ppt_x</p:attrName>
                                          <p:attrName>ppt_y</p:attrName>
                                        </p:attrNameLst>
                                      </p:cBhvr>
                                      <p:rCtr x="12118" y="-20764"/>
                                    </p:animMotion>
                                  </p:childTnLst>
                                  <p:subTnLst>
                                    <p:animClr clrSpc="rgb" dir="cw">
                                      <p:cBhvr override="childStyle">
                                        <p:cTn dur="1" fill="hold" display="0" masterRel="nextClick" afterEffect="1"/>
                                        <p:tgtEl>
                                          <p:spTgt spid="17"/>
                                        </p:tgtEl>
                                        <p:attrNameLst>
                                          <p:attrName>ppt_c</p:attrName>
                                        </p:attrNameLst>
                                      </p:cBhvr>
                                      <p:to>
                                        <a:schemeClr val="bg1"/>
                                      </p:to>
                                    </p:animClr>
                                  </p:subTnLst>
                                </p:cTn>
                              </p:par>
                              <p:par>
                                <p:cTn id="14" presetID="0" presetClass="path" presetSubtype="0" repeatCount="indefinite" fill="hold" grpId="0" nodeType="withEffect">
                                  <p:stCondLst>
                                    <p:cond delay="10000"/>
                                  </p:stCondLst>
                                  <p:childTnLst>
                                    <p:animMotion origin="layout" path="M -3.61111E-6 -1.11111E-6 L 0.075 -0.05833 L 0.17813 -0.08958 L 0.27813 -0.10625 L 0.37032 -0.11042 L 0.51077 -0.09167 L 0.59532 -0.07292 L 0.68438 -0.01875 L 0.71719 0.03333 L 0.70782 0.07708 L 0.63264 0.14375 L 0.54063 0.175 L 0.39202 0.2 L 0.26059 0.19375 L 0.16407 0.17708 L 0.03594 0.125 L -0.00937 0.07708 L -0.01579 0.03472 L -0.00486 0.00972 " pathEditMode="relative" rAng="0" ptsTypes="AAAAAAAAAAAAAAAAAAA">
                                      <p:cBhvr>
                                        <p:cTn id="15" dur="3000" fill="hold"/>
                                        <p:tgtEl>
                                          <p:spTgt spid="19"/>
                                        </p:tgtEl>
                                        <p:attrNameLst>
                                          <p:attrName>ppt_x</p:attrName>
                                          <p:attrName>ppt_y</p:attrName>
                                        </p:attrNameLst>
                                      </p:cBhvr>
                                      <p:rCtr x="35069" y="4468"/>
                                    </p:animMotion>
                                  </p:childTnLst>
                                </p:cTn>
                              </p:par>
                              <p:par>
                                <p:cTn id="16" presetID="0" presetClass="path" presetSubtype="0" repeatCount="indefinite" fill="hold" grpId="0" nodeType="withEffect">
                                  <p:stCondLst>
                                    <p:cond delay="10000"/>
                                  </p:stCondLst>
                                  <p:childTnLst>
                                    <p:animMotion origin="layout" path="M -2.77778E-6 -0.00208 L -0.07031 -0.05417 L -0.17517 -0.09375 L -0.29687 -0.11458 L -0.39843 -0.11458 L -0.48906 -0.10208 L -0.60468 -0.07292 L -0.66875 -0.04167 L -0.71562 0.0125 L -0.72343 0.05625 L -0.69531 0.1 L -0.59531 0.15417 L -0.47812 0.1875 L -0.35312 0.19583 L -0.27656 0.19167 L -0.16423 0.16875 L -0.08281 0.14167 L -0.02031 0.10417 L 0.01094 0.06458 L 0.0125 0.03542 L -2.77778E-6 -0.00208 Z " pathEditMode="relative" rAng="0" ptsTypes="AAAAAAAAAAAAAAAAAAAAA">
                                      <p:cBhvr>
                                        <p:cTn id="17" dur="3000" fill="hold"/>
                                        <p:tgtEl>
                                          <p:spTgt spid="20"/>
                                        </p:tgtEl>
                                        <p:attrNameLst>
                                          <p:attrName>ppt_x</p:attrName>
                                          <p:attrName>ppt_y</p:attrName>
                                        </p:attrNameLst>
                                      </p:cBhvr>
                                      <p:rCtr x="-35556" y="4259"/>
                                    </p:animMotion>
                                  </p:childTnLst>
                                </p:cTn>
                              </p:par>
                              <p:par>
                                <p:cTn id="18" presetID="35" presetClass="emph" presetSubtype="0" repeatCount="indefinite" fill="hold" grpId="0" nodeType="withEffect">
                                  <p:stCondLst>
                                    <p:cond delay="10500"/>
                                  </p:stCondLst>
                                  <p:childTnLst>
                                    <p:anim calcmode="discrete" valueType="str">
                                      <p:cBhvr>
                                        <p:cTn id="19" dur="3000" fill="hold"/>
                                        <p:tgtEl>
                                          <p:spTgt spid="7"/>
                                        </p:tgtEl>
                                        <p:attrNameLst>
                                          <p:attrName>style.visibility</p:attrName>
                                        </p:attrNameLst>
                                      </p:cBhvr>
                                      <p:tavLst>
                                        <p:tav tm="0">
                                          <p:val>
                                            <p:strVal val="hidden"/>
                                          </p:val>
                                        </p:tav>
                                        <p:tav tm="50000">
                                          <p:val>
                                            <p:strVal val="visible"/>
                                          </p:val>
                                        </p:tav>
                                      </p:tavLst>
                                    </p:anim>
                                  </p:childTnLst>
                                </p:cTn>
                              </p:par>
                              <p:par>
                                <p:cTn id="20" presetID="35" presetClass="emph" presetSubtype="0" repeatCount="indefinite" fill="hold" grpId="0" nodeType="withEffect">
                                  <p:stCondLst>
                                    <p:cond delay="10500"/>
                                  </p:stCondLst>
                                  <p:childTnLst>
                                    <p:anim calcmode="discrete" valueType="str">
                                      <p:cBhvr>
                                        <p:cTn id="21" dur="4500" fill="hold"/>
                                        <p:tgtEl>
                                          <p:spTgt spid="4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7" grpId="0"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234" y="42808"/>
            <a:ext cx="6161315" cy="1143000"/>
          </a:xfrm>
        </p:spPr>
        <p:txBody>
          <a:bodyPr/>
          <a:lstStyle/>
          <a:p>
            <a:r>
              <a:rPr lang="en-US" dirty="0"/>
              <a:t>LHC PP/Heavy Ion collider</a:t>
            </a:r>
            <a:br>
              <a:rPr lang="en-US" dirty="0"/>
            </a:br>
            <a:r>
              <a:rPr lang="en-US" sz="1800" dirty="0">
                <a:solidFill>
                  <a:srgbClr val="C00000"/>
                </a:solidFill>
              </a:rPr>
              <a:t>(Schematic)</a:t>
            </a:r>
            <a:br>
              <a:rPr lang="en-US" sz="1800" dirty="0">
                <a:solidFill>
                  <a:srgbClr val="C00000"/>
                </a:solidFill>
              </a:rPr>
            </a:br>
            <a:r>
              <a:rPr lang="en-US" sz="2800" dirty="0">
                <a:solidFill>
                  <a:srgbClr val="C00000"/>
                </a:solidFill>
              </a:rPr>
              <a:t>Two beams </a:t>
            </a:r>
            <a:endParaRPr lang="en-US" dirty="0">
              <a:solidFill>
                <a:srgbClr val="C00000"/>
              </a:solidFill>
            </a:endParaRP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29</a:t>
            </a:fld>
            <a:endParaRPr lang="en-US"/>
          </a:p>
        </p:txBody>
      </p:sp>
      <p:grpSp>
        <p:nvGrpSpPr>
          <p:cNvPr id="6" name="Group 5"/>
          <p:cNvGrpSpPr/>
          <p:nvPr/>
        </p:nvGrpSpPr>
        <p:grpSpPr>
          <a:xfrm>
            <a:off x="1896000" y="1365953"/>
            <a:ext cx="5160792" cy="5273675"/>
            <a:chOff x="4362451" y="2643255"/>
            <a:chExt cx="4233862" cy="4272954"/>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451" y="2643255"/>
              <a:ext cx="4233862" cy="4272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092586" y="5303425"/>
              <a:ext cx="341760" cy="246221"/>
              <a:chOff x="5346286" y="1994981"/>
              <a:chExt cx="341760" cy="246221"/>
            </a:xfrm>
          </p:grpSpPr>
          <p:sp>
            <p:nvSpPr>
              <p:cNvPr id="30" name="Rectangle 29"/>
              <p:cNvSpPr>
                <a:spLocks noChangeAspect="1"/>
              </p:cNvSpPr>
              <p:nvPr/>
            </p:nvSpPr>
            <p:spPr bwMode="auto">
              <a:xfrm>
                <a:off x="5429257" y="2038354"/>
                <a:ext cx="170879" cy="149411"/>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31" name="TextBox 30"/>
              <p:cNvSpPr txBox="1"/>
              <p:nvPr/>
            </p:nvSpPr>
            <p:spPr>
              <a:xfrm>
                <a:off x="5346286" y="1994981"/>
                <a:ext cx="341760" cy="246221"/>
              </a:xfrm>
              <a:prstGeom prst="rect">
                <a:avLst/>
              </a:prstGeom>
              <a:noFill/>
            </p:spPr>
            <p:txBody>
              <a:bodyPr wrap="none" rtlCol="0">
                <a:spAutoFit/>
              </a:bodyPr>
              <a:lstStyle/>
              <a:p>
                <a:r>
                  <a:rPr lang="en-US" sz="1000" b="1" dirty="0">
                    <a:solidFill>
                      <a:srgbClr val="0000CC"/>
                    </a:solidFill>
                  </a:rPr>
                  <a:t>12</a:t>
                </a:r>
              </a:p>
            </p:txBody>
          </p:sp>
        </p:grpSp>
        <p:grpSp>
          <p:nvGrpSpPr>
            <p:cNvPr id="9" name="Group 8"/>
            <p:cNvGrpSpPr/>
            <p:nvPr/>
          </p:nvGrpSpPr>
          <p:grpSpPr>
            <a:xfrm>
              <a:off x="6130686" y="4008025"/>
              <a:ext cx="341760" cy="246221"/>
              <a:chOff x="5346286" y="1994981"/>
              <a:chExt cx="341760" cy="246221"/>
            </a:xfrm>
          </p:grpSpPr>
          <p:sp>
            <p:nvSpPr>
              <p:cNvPr id="28" name="Rectangle 27"/>
              <p:cNvSpPr>
                <a:spLocks noChangeAspect="1"/>
              </p:cNvSpPr>
              <p:nvPr/>
            </p:nvSpPr>
            <p:spPr bwMode="auto">
              <a:xfrm>
                <a:off x="5429257" y="2038354"/>
                <a:ext cx="170879" cy="149411"/>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9" name="TextBox 28"/>
              <p:cNvSpPr txBox="1"/>
              <p:nvPr/>
            </p:nvSpPr>
            <p:spPr>
              <a:xfrm>
                <a:off x="5346286" y="1994981"/>
                <a:ext cx="341760" cy="246221"/>
              </a:xfrm>
              <a:prstGeom prst="rect">
                <a:avLst/>
              </a:prstGeom>
              <a:noFill/>
            </p:spPr>
            <p:txBody>
              <a:bodyPr wrap="none" rtlCol="0">
                <a:spAutoFit/>
              </a:bodyPr>
              <a:lstStyle/>
              <a:p>
                <a:r>
                  <a:rPr lang="en-US" sz="1000" b="1" dirty="0">
                    <a:solidFill>
                      <a:srgbClr val="0000CC"/>
                    </a:solidFill>
                  </a:rPr>
                  <a:t>45</a:t>
                </a:r>
              </a:p>
            </p:txBody>
          </p:sp>
        </p:grpSp>
        <p:grpSp>
          <p:nvGrpSpPr>
            <p:cNvPr id="10" name="Group 9"/>
            <p:cNvGrpSpPr/>
            <p:nvPr/>
          </p:nvGrpSpPr>
          <p:grpSpPr>
            <a:xfrm>
              <a:off x="5738498" y="4401849"/>
              <a:ext cx="341760" cy="246221"/>
              <a:chOff x="5346286" y="1994981"/>
              <a:chExt cx="341760" cy="246221"/>
            </a:xfrm>
          </p:grpSpPr>
          <p:sp>
            <p:nvSpPr>
              <p:cNvPr id="26" name="Rectangle 25"/>
              <p:cNvSpPr>
                <a:spLocks noChangeAspect="1"/>
              </p:cNvSpPr>
              <p:nvPr/>
            </p:nvSpPr>
            <p:spPr bwMode="auto">
              <a:xfrm>
                <a:off x="5429257" y="2038354"/>
                <a:ext cx="170879" cy="149411"/>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7" name="TextBox 26"/>
              <p:cNvSpPr txBox="1"/>
              <p:nvPr/>
            </p:nvSpPr>
            <p:spPr>
              <a:xfrm>
                <a:off x="5346286" y="1994981"/>
                <a:ext cx="341760" cy="246221"/>
              </a:xfrm>
              <a:prstGeom prst="rect">
                <a:avLst/>
              </a:prstGeom>
              <a:noFill/>
            </p:spPr>
            <p:txBody>
              <a:bodyPr wrap="none" rtlCol="0">
                <a:spAutoFit/>
              </a:bodyPr>
              <a:lstStyle/>
              <a:p>
                <a:r>
                  <a:rPr lang="en-US" sz="1000" b="1" dirty="0">
                    <a:solidFill>
                      <a:srgbClr val="0000CC"/>
                    </a:solidFill>
                  </a:rPr>
                  <a:t>34</a:t>
                </a:r>
              </a:p>
            </p:txBody>
          </p:sp>
        </p:grpSp>
        <p:grpSp>
          <p:nvGrpSpPr>
            <p:cNvPr id="11" name="Group 10"/>
            <p:cNvGrpSpPr/>
            <p:nvPr/>
          </p:nvGrpSpPr>
          <p:grpSpPr>
            <a:xfrm>
              <a:off x="6653873" y="5312950"/>
              <a:ext cx="341760" cy="246221"/>
              <a:chOff x="5346286" y="1994981"/>
              <a:chExt cx="341760" cy="246221"/>
            </a:xfrm>
          </p:grpSpPr>
          <p:sp>
            <p:nvSpPr>
              <p:cNvPr id="24" name="Rectangle 23"/>
              <p:cNvSpPr>
                <a:spLocks noChangeAspect="1"/>
              </p:cNvSpPr>
              <p:nvPr/>
            </p:nvSpPr>
            <p:spPr bwMode="auto">
              <a:xfrm>
                <a:off x="5429257" y="2038354"/>
                <a:ext cx="170879" cy="149411"/>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5" name="TextBox 24"/>
              <p:cNvSpPr txBox="1"/>
              <p:nvPr/>
            </p:nvSpPr>
            <p:spPr>
              <a:xfrm>
                <a:off x="5346286" y="1994981"/>
                <a:ext cx="341760" cy="246221"/>
              </a:xfrm>
              <a:prstGeom prst="rect">
                <a:avLst/>
              </a:prstGeom>
              <a:noFill/>
            </p:spPr>
            <p:txBody>
              <a:bodyPr wrap="none" rtlCol="0">
                <a:spAutoFit/>
              </a:bodyPr>
              <a:lstStyle/>
              <a:p>
                <a:r>
                  <a:rPr lang="en-US" sz="1000" b="1" dirty="0">
                    <a:solidFill>
                      <a:srgbClr val="0000CC"/>
                    </a:solidFill>
                  </a:rPr>
                  <a:t>81</a:t>
                </a:r>
              </a:p>
            </p:txBody>
          </p:sp>
        </p:grpSp>
        <p:grpSp>
          <p:nvGrpSpPr>
            <p:cNvPr id="12" name="Group 11"/>
            <p:cNvGrpSpPr/>
            <p:nvPr/>
          </p:nvGrpSpPr>
          <p:grpSpPr>
            <a:xfrm>
              <a:off x="7002266" y="4911929"/>
              <a:ext cx="341760" cy="246221"/>
              <a:chOff x="5346286" y="1994981"/>
              <a:chExt cx="341760" cy="246221"/>
            </a:xfrm>
          </p:grpSpPr>
          <p:sp>
            <p:nvSpPr>
              <p:cNvPr id="22" name="Rectangle 21"/>
              <p:cNvSpPr>
                <a:spLocks noChangeAspect="1"/>
              </p:cNvSpPr>
              <p:nvPr/>
            </p:nvSpPr>
            <p:spPr bwMode="auto">
              <a:xfrm>
                <a:off x="5429257" y="2038354"/>
                <a:ext cx="170879" cy="149411"/>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3" name="TextBox 22"/>
              <p:cNvSpPr txBox="1"/>
              <p:nvPr/>
            </p:nvSpPr>
            <p:spPr>
              <a:xfrm>
                <a:off x="5346286" y="1994981"/>
                <a:ext cx="341760" cy="246221"/>
              </a:xfrm>
              <a:prstGeom prst="rect">
                <a:avLst/>
              </a:prstGeom>
              <a:noFill/>
            </p:spPr>
            <p:txBody>
              <a:bodyPr wrap="none" rtlCol="0">
                <a:spAutoFit/>
              </a:bodyPr>
              <a:lstStyle/>
              <a:p>
                <a:r>
                  <a:rPr lang="en-US" sz="1000" b="1" dirty="0">
                    <a:solidFill>
                      <a:srgbClr val="0000CC"/>
                    </a:solidFill>
                  </a:rPr>
                  <a:t>78</a:t>
                </a:r>
              </a:p>
            </p:txBody>
          </p:sp>
        </p:grpSp>
        <p:grpSp>
          <p:nvGrpSpPr>
            <p:cNvPr id="13" name="Group 12"/>
            <p:cNvGrpSpPr/>
            <p:nvPr/>
          </p:nvGrpSpPr>
          <p:grpSpPr>
            <a:xfrm>
              <a:off x="6636826" y="4008025"/>
              <a:ext cx="341760" cy="246221"/>
              <a:chOff x="5346286" y="1994981"/>
              <a:chExt cx="341760" cy="246221"/>
            </a:xfrm>
          </p:grpSpPr>
          <p:sp>
            <p:nvSpPr>
              <p:cNvPr id="20" name="Rectangle 19"/>
              <p:cNvSpPr>
                <a:spLocks noChangeAspect="1"/>
              </p:cNvSpPr>
              <p:nvPr/>
            </p:nvSpPr>
            <p:spPr bwMode="auto">
              <a:xfrm>
                <a:off x="5429257" y="2038354"/>
                <a:ext cx="170879" cy="149411"/>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1" name="TextBox 20"/>
              <p:cNvSpPr txBox="1"/>
              <p:nvPr/>
            </p:nvSpPr>
            <p:spPr>
              <a:xfrm>
                <a:off x="5346286" y="1994981"/>
                <a:ext cx="341760" cy="246221"/>
              </a:xfrm>
              <a:prstGeom prst="rect">
                <a:avLst/>
              </a:prstGeom>
              <a:noFill/>
            </p:spPr>
            <p:txBody>
              <a:bodyPr wrap="none" rtlCol="0">
                <a:spAutoFit/>
              </a:bodyPr>
              <a:lstStyle/>
              <a:p>
                <a:r>
                  <a:rPr lang="en-US" sz="1000" b="1" dirty="0">
                    <a:solidFill>
                      <a:srgbClr val="0000CC"/>
                    </a:solidFill>
                  </a:rPr>
                  <a:t>56</a:t>
                </a:r>
              </a:p>
            </p:txBody>
          </p:sp>
        </p:grpSp>
        <p:grpSp>
          <p:nvGrpSpPr>
            <p:cNvPr id="14" name="Group 13"/>
            <p:cNvGrpSpPr/>
            <p:nvPr/>
          </p:nvGrpSpPr>
          <p:grpSpPr>
            <a:xfrm>
              <a:off x="6976161" y="4368769"/>
              <a:ext cx="341760" cy="246221"/>
              <a:chOff x="5346286" y="1994981"/>
              <a:chExt cx="341760" cy="246221"/>
            </a:xfrm>
          </p:grpSpPr>
          <p:sp>
            <p:nvSpPr>
              <p:cNvPr id="18" name="Rectangle 17"/>
              <p:cNvSpPr>
                <a:spLocks noChangeAspect="1"/>
              </p:cNvSpPr>
              <p:nvPr/>
            </p:nvSpPr>
            <p:spPr bwMode="auto">
              <a:xfrm>
                <a:off x="5429257" y="2038354"/>
                <a:ext cx="170879" cy="149411"/>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9" name="TextBox 18"/>
              <p:cNvSpPr txBox="1"/>
              <p:nvPr/>
            </p:nvSpPr>
            <p:spPr>
              <a:xfrm>
                <a:off x="5346286" y="1994981"/>
                <a:ext cx="341760" cy="246221"/>
              </a:xfrm>
              <a:prstGeom prst="rect">
                <a:avLst/>
              </a:prstGeom>
              <a:noFill/>
            </p:spPr>
            <p:txBody>
              <a:bodyPr wrap="none" rtlCol="0">
                <a:spAutoFit/>
              </a:bodyPr>
              <a:lstStyle/>
              <a:p>
                <a:r>
                  <a:rPr lang="en-US" sz="1000" b="1" dirty="0">
                    <a:solidFill>
                      <a:srgbClr val="0000CC"/>
                    </a:solidFill>
                  </a:rPr>
                  <a:t>67</a:t>
                </a:r>
              </a:p>
            </p:txBody>
          </p:sp>
        </p:grpSp>
        <p:grpSp>
          <p:nvGrpSpPr>
            <p:cNvPr id="15" name="Group 14"/>
            <p:cNvGrpSpPr/>
            <p:nvPr/>
          </p:nvGrpSpPr>
          <p:grpSpPr>
            <a:xfrm>
              <a:off x="5750826" y="4917006"/>
              <a:ext cx="341760" cy="246221"/>
              <a:chOff x="5346286" y="1994981"/>
              <a:chExt cx="341760" cy="246221"/>
            </a:xfrm>
          </p:grpSpPr>
          <p:sp>
            <p:nvSpPr>
              <p:cNvPr id="16" name="Rectangle 15"/>
              <p:cNvSpPr>
                <a:spLocks noChangeAspect="1"/>
              </p:cNvSpPr>
              <p:nvPr/>
            </p:nvSpPr>
            <p:spPr bwMode="auto">
              <a:xfrm>
                <a:off x="5429257" y="2038354"/>
                <a:ext cx="170879" cy="149411"/>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7" name="TextBox 16"/>
              <p:cNvSpPr txBox="1"/>
              <p:nvPr/>
            </p:nvSpPr>
            <p:spPr>
              <a:xfrm>
                <a:off x="5346286" y="1994981"/>
                <a:ext cx="341760" cy="246221"/>
              </a:xfrm>
              <a:prstGeom prst="rect">
                <a:avLst/>
              </a:prstGeom>
              <a:noFill/>
            </p:spPr>
            <p:txBody>
              <a:bodyPr wrap="none" rtlCol="0">
                <a:spAutoFit/>
              </a:bodyPr>
              <a:lstStyle/>
              <a:p>
                <a:r>
                  <a:rPr lang="en-US" sz="1000" b="1" dirty="0">
                    <a:solidFill>
                      <a:srgbClr val="0000CC"/>
                    </a:solidFill>
                  </a:rPr>
                  <a:t>23</a:t>
                </a:r>
              </a:p>
            </p:txBody>
          </p:sp>
        </p:grpSp>
      </p:grpSp>
      <p:pic>
        <p:nvPicPr>
          <p:cNvPr id="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4745" y="1493753"/>
            <a:ext cx="2034895" cy="201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7249804" y="3725205"/>
            <a:ext cx="1524776" cy="400110"/>
          </a:xfrm>
          <a:prstGeom prst="rect">
            <a:avLst/>
          </a:prstGeom>
          <a:noFill/>
        </p:spPr>
        <p:txBody>
          <a:bodyPr wrap="none" rtlCol="0">
            <a:spAutoFit/>
          </a:bodyPr>
          <a:lstStyle/>
          <a:p>
            <a:r>
              <a:rPr lang="en-US" sz="2000" dirty="0"/>
              <a:t>LHC SC Quad</a:t>
            </a:r>
          </a:p>
        </p:txBody>
      </p:sp>
      <p:pic>
        <p:nvPicPr>
          <p:cNvPr id="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558" y="1493753"/>
            <a:ext cx="1986294" cy="1926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168102" y="3463677"/>
            <a:ext cx="2008158" cy="707886"/>
          </a:xfrm>
          <a:prstGeom prst="rect">
            <a:avLst/>
          </a:prstGeom>
          <a:noFill/>
        </p:spPr>
        <p:txBody>
          <a:bodyPr wrap="square" rtlCol="0">
            <a:spAutoFit/>
          </a:bodyPr>
          <a:lstStyle/>
          <a:p>
            <a:r>
              <a:rPr lang="en-US" sz="2000" dirty="0"/>
              <a:t>LHC SC Dipoles magnets (1232)</a:t>
            </a:r>
          </a:p>
        </p:txBody>
      </p:sp>
      <p:pic>
        <p:nvPicPr>
          <p:cNvPr id="36"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1758" y="4491465"/>
            <a:ext cx="2149594" cy="179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946" y="4246880"/>
            <a:ext cx="2197469" cy="214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Arrow Connector 37"/>
          <p:cNvCxnSpPr/>
          <p:nvPr/>
        </p:nvCxnSpPr>
        <p:spPr>
          <a:xfrm flipV="1">
            <a:off x="1007670" y="3065331"/>
            <a:ext cx="147362" cy="45793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938166" y="4078950"/>
            <a:ext cx="227558" cy="70621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8181789" y="3131283"/>
            <a:ext cx="192361" cy="7154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8181789" y="4078950"/>
            <a:ext cx="198261" cy="6944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3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0"/>
            <a:ext cx="6129283" cy="1143000"/>
          </a:xfrm>
        </p:spPr>
        <p:txBody>
          <a:bodyPr/>
          <a:lstStyle/>
          <a:p>
            <a:r>
              <a:rPr lang="en-US" dirty="0"/>
              <a:t>The Types of Accelerators for High Energy Physics Research </a:t>
            </a:r>
          </a:p>
        </p:txBody>
      </p:sp>
      <p:sp>
        <p:nvSpPr>
          <p:cNvPr id="3" name="Content Placeholder 2"/>
          <p:cNvSpPr>
            <a:spLocks noGrp="1"/>
          </p:cNvSpPr>
          <p:nvPr>
            <p:ph idx="1"/>
          </p:nvPr>
        </p:nvSpPr>
        <p:spPr>
          <a:xfrm>
            <a:off x="1447799" y="1879602"/>
            <a:ext cx="7199243" cy="3365500"/>
          </a:xfrm>
        </p:spPr>
        <p:txBody>
          <a:bodyPr>
            <a:normAutofit fontScale="92500" lnSpcReduction="10000"/>
          </a:bodyPr>
          <a:lstStyle/>
          <a:p>
            <a:r>
              <a:rPr lang="en-US" dirty="0"/>
              <a:t>Linear Accelerators</a:t>
            </a:r>
          </a:p>
          <a:p>
            <a:r>
              <a:rPr lang="en-US" dirty="0"/>
              <a:t>Circular Accelerators</a:t>
            </a:r>
          </a:p>
          <a:p>
            <a:r>
              <a:rPr lang="en-US" dirty="0"/>
              <a:t>Combo</a:t>
            </a:r>
          </a:p>
          <a:p>
            <a:endParaRPr lang="en-US" dirty="0"/>
          </a:p>
          <a:p>
            <a:pPr marL="0" indent="0" algn="ctr">
              <a:buNone/>
            </a:pPr>
            <a:r>
              <a:rPr lang="en-US" dirty="0">
                <a:solidFill>
                  <a:srgbClr val="FF0000"/>
                </a:solidFill>
              </a:rPr>
              <a:t>Most of the modern High Energy Physics Accelerators belong to the last category </a:t>
            </a:r>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pPr/>
              <a:t>3</a:t>
            </a:fld>
            <a:endParaRPr lang="en-US" dirty="0"/>
          </a:p>
        </p:txBody>
      </p:sp>
    </p:spTree>
    <p:extLst>
      <p:ext uri="{BB962C8B-B14F-4D97-AF65-F5344CB8AC3E}">
        <p14:creationId xmlns:p14="http://schemas.microsoft.com/office/powerpoint/2010/main" val="47021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Large Hadron Collider</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30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04" y="1662005"/>
            <a:ext cx="7251105" cy="4535336"/>
          </a:xfrm>
          <a:prstGeom prst="rect">
            <a:avLst/>
          </a:prstGeom>
        </p:spPr>
      </p:pic>
      <p:sp>
        <p:nvSpPr>
          <p:cNvPr id="7" name="TextBox 6"/>
          <p:cNvSpPr txBox="1"/>
          <p:nvPr/>
        </p:nvSpPr>
        <p:spPr>
          <a:xfrm>
            <a:off x="457200" y="1075313"/>
            <a:ext cx="5251045" cy="461665"/>
          </a:xfrm>
          <a:prstGeom prst="rect">
            <a:avLst/>
          </a:prstGeom>
          <a:noFill/>
        </p:spPr>
        <p:txBody>
          <a:bodyPr wrap="square" rtlCol="0">
            <a:spAutoFit/>
          </a:bodyPr>
          <a:lstStyle/>
          <a:p>
            <a:r>
              <a:rPr lang="en-US" sz="2400" dirty="0">
                <a:solidFill>
                  <a:srgbClr val="000000"/>
                </a:solidFill>
                <a:latin typeface="Comic Sans MS" panose="030F0702030302020204" pitchFamily="66" charset="0"/>
              </a:rPr>
              <a:t>A scientific &amp; technological marvel!</a:t>
            </a:r>
          </a:p>
        </p:txBody>
      </p:sp>
      <p:sp>
        <p:nvSpPr>
          <p:cNvPr id="8" name="Content Placeholder 2"/>
          <p:cNvSpPr txBox="1">
            <a:spLocks/>
          </p:cNvSpPr>
          <p:nvPr/>
        </p:nvSpPr>
        <p:spPr>
          <a:xfrm>
            <a:off x="4657725" y="2174099"/>
            <a:ext cx="4276725" cy="3395893"/>
          </a:xfrm>
          <a:prstGeom prst="rect">
            <a:avLst/>
          </a:prstGeom>
        </p:spPr>
        <p:txBody>
          <a:bodyPr/>
          <a:lstStyle>
            <a:lvl1pPr marL="320040" indent="-338328" algn="l" rtl="0" eaLnBrk="1" latinLnBrk="0" hangingPunct="1">
              <a:spcBef>
                <a:spcPts val="300"/>
              </a:spcBef>
              <a:buClrTx/>
              <a:buSzPct val="95000"/>
              <a:buFont typeface="Wingdings"/>
              <a:buChar char=""/>
              <a:defRPr sz="3000" kern="1200">
                <a:solidFill>
                  <a:schemeClr val="bg1"/>
                </a:solidFill>
                <a:latin typeface="Times New Roman"/>
                <a:ea typeface="+mn-ea"/>
                <a:cs typeface="Times New Roman"/>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Times New Roman"/>
                <a:ea typeface="+mn-ea"/>
                <a:cs typeface="Times New Roman"/>
              </a:defRPr>
            </a:lvl2pPr>
            <a:lvl3pPr marL="722376" indent="-228517" algn="l" rtl="0" eaLnBrk="1" latinLnBrk="0" hangingPunct="1">
              <a:spcBef>
                <a:spcPts val="300"/>
              </a:spcBef>
              <a:buClrTx/>
              <a:buFont typeface="Wingdings 2"/>
              <a:buChar char=""/>
              <a:defRPr sz="2400" kern="1200">
                <a:solidFill>
                  <a:schemeClr val="accent4"/>
                </a:solidFill>
                <a:latin typeface="Times New Roman"/>
                <a:ea typeface="+mn-ea"/>
                <a:cs typeface="Times New Roman"/>
              </a:defRPr>
            </a:lvl3pPr>
            <a:lvl4pPr marL="987552" indent="-228517" algn="l" rtl="0" eaLnBrk="1" latinLnBrk="0" hangingPunct="1">
              <a:spcBef>
                <a:spcPts val="300"/>
              </a:spcBef>
              <a:buClrTx/>
              <a:buFont typeface="Wingdings 3"/>
              <a:buChar char=""/>
              <a:defRPr sz="2200" kern="1200">
                <a:solidFill>
                  <a:srgbClr val="000090"/>
                </a:solidFill>
                <a:latin typeface="Times New Roman"/>
                <a:ea typeface="+mn-ea"/>
                <a:cs typeface="Times New Roman"/>
              </a:defRPr>
            </a:lvl4pPr>
            <a:lvl5pPr marL="1133856" indent="-210236" algn="l" rtl="0" eaLnBrk="1" latinLnBrk="0" hangingPunct="1">
              <a:spcBef>
                <a:spcPts val="300"/>
              </a:spcBef>
              <a:buClrTx/>
              <a:buFont typeface="Wingdings 2"/>
              <a:buChar char=""/>
              <a:defRPr sz="2000" kern="1200">
                <a:solidFill>
                  <a:schemeClr val="bg1"/>
                </a:solidFill>
                <a:latin typeface="Times New Roman"/>
                <a:ea typeface="+mn-ea"/>
                <a:cs typeface="Times New Roman"/>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lstStyle>
          <a:p>
            <a:pPr>
              <a:buFont typeface="Wingdings" panose="05000000000000000000" pitchFamily="2" charset="2"/>
              <a:buChar char="q"/>
            </a:pPr>
            <a:r>
              <a:rPr lang="en-US" sz="2400" dirty="0">
                <a:solidFill>
                  <a:schemeClr val="tx1"/>
                </a:solidFill>
                <a:latin typeface="Comic Sans MS" panose="030F0702030302020204" pitchFamily="66" charset="0"/>
              </a:rPr>
              <a:t>~ 27 km circumference</a:t>
            </a:r>
          </a:p>
          <a:p>
            <a:pPr>
              <a:buFont typeface="Wingdings" panose="05000000000000000000" pitchFamily="2" charset="2"/>
              <a:buChar char="q"/>
            </a:pPr>
            <a:r>
              <a:rPr lang="en-US" sz="2400" dirty="0">
                <a:solidFill>
                  <a:schemeClr val="tx1"/>
                </a:solidFill>
                <a:latin typeface="Comic Sans MS" panose="030F0702030302020204" pitchFamily="66" charset="0"/>
              </a:rPr>
              <a:t>&gt;10,000 Magnets</a:t>
            </a:r>
          </a:p>
          <a:p>
            <a:pPr>
              <a:buFont typeface="Wingdings" panose="05000000000000000000" pitchFamily="2" charset="2"/>
              <a:buChar char="q"/>
            </a:pPr>
            <a:r>
              <a:rPr lang="en-US" sz="2400" dirty="0">
                <a:solidFill>
                  <a:schemeClr val="tx1"/>
                </a:solidFill>
                <a:latin typeface="Comic Sans MS" panose="030F0702030302020204" pitchFamily="66" charset="0"/>
              </a:rPr>
              <a:t>Largest cryogenic system in the world  </a:t>
            </a:r>
          </a:p>
          <a:p>
            <a:pPr>
              <a:buFont typeface="Wingdings" panose="05000000000000000000" pitchFamily="2" charset="2"/>
              <a:buChar char="q"/>
            </a:pPr>
            <a:r>
              <a:rPr lang="en-US" sz="2400" dirty="0">
                <a:solidFill>
                  <a:schemeClr val="tx1"/>
                </a:solidFill>
                <a:latin typeface="Comic Sans MS" panose="030F0702030302020204" pitchFamily="66" charset="0"/>
              </a:rPr>
              <a:t>SC Magnets cooled by superfluid helium to 1.9</a:t>
            </a:r>
            <a:r>
              <a:rPr lang="en-US" sz="2400" baseline="30000" dirty="0">
                <a:solidFill>
                  <a:schemeClr val="tx1"/>
                </a:solidFill>
                <a:latin typeface="Comic Sans MS" panose="030F0702030302020204" pitchFamily="66" charset="0"/>
              </a:rPr>
              <a:t>o</a:t>
            </a:r>
            <a:r>
              <a:rPr lang="en-US" sz="2400" dirty="0">
                <a:solidFill>
                  <a:schemeClr val="tx1"/>
                </a:solidFill>
                <a:latin typeface="Comic Sans MS" panose="030F0702030302020204" pitchFamily="66" charset="0"/>
              </a:rPr>
              <a:t>K (523</a:t>
            </a:r>
            <a:r>
              <a:rPr lang="en-US" sz="2400" baseline="30000" dirty="0">
                <a:solidFill>
                  <a:schemeClr val="tx1"/>
                </a:solidFill>
                <a:latin typeface="Comic Sans MS" panose="030F0702030302020204" pitchFamily="66" charset="0"/>
              </a:rPr>
              <a:t>o</a:t>
            </a:r>
            <a:r>
              <a:rPr lang="en-US" sz="2400" dirty="0">
                <a:solidFill>
                  <a:schemeClr val="tx1"/>
                </a:solidFill>
                <a:latin typeface="Comic Sans MS" panose="030F0702030302020204" pitchFamily="66" charset="0"/>
              </a:rPr>
              <a:t>F below RT)</a:t>
            </a:r>
          </a:p>
          <a:p>
            <a:pPr>
              <a:buFont typeface="Wingdings" panose="05000000000000000000" pitchFamily="2" charset="2"/>
              <a:buChar char="q"/>
            </a:pPr>
            <a:r>
              <a:rPr lang="en-US" sz="2400" dirty="0">
                <a:solidFill>
                  <a:schemeClr val="tx1"/>
                </a:solidFill>
                <a:latin typeface="Comic Sans MS" panose="030F0702030302020204" pitchFamily="66" charset="0"/>
              </a:rPr>
              <a:t>Total beam power at 7TeV: 362MJ/beam</a:t>
            </a:r>
          </a:p>
        </p:txBody>
      </p:sp>
    </p:spTree>
    <p:extLst>
      <p:ext uri="{BB962C8B-B14F-4D97-AF65-F5344CB8AC3E}">
        <p14:creationId xmlns:p14="http://schemas.microsoft.com/office/powerpoint/2010/main" val="1171403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526" y="0"/>
            <a:ext cx="6170558" cy="1143000"/>
          </a:xfrm>
        </p:spPr>
        <p:txBody>
          <a:bodyPr/>
          <a:lstStyle/>
          <a:p>
            <a:r>
              <a:rPr lang="en-US" sz="2800" dirty="0"/>
              <a:t>LHC from 2008-10 – Bright Startup </a:t>
            </a:r>
          </a:p>
        </p:txBody>
      </p:sp>
      <p:sp>
        <p:nvSpPr>
          <p:cNvPr id="3" name="Content Placeholder 2"/>
          <p:cNvSpPr>
            <a:spLocks noGrp="1"/>
          </p:cNvSpPr>
          <p:nvPr>
            <p:ph idx="1"/>
          </p:nvPr>
        </p:nvSpPr>
        <p:spPr>
          <a:xfrm>
            <a:off x="280611" y="1082033"/>
            <a:ext cx="5627489" cy="5065549"/>
          </a:xfrm>
        </p:spPr>
        <p:txBody>
          <a:bodyPr>
            <a:normAutofit lnSpcReduction="10000"/>
          </a:bodyPr>
          <a:lstStyle/>
          <a:p>
            <a:r>
              <a:rPr lang="en-US" altLang="en-US" sz="1700" dirty="0">
                <a:ea typeface="ＭＳ Ｐゴシック" pitchFamily="34" charset="-128"/>
              </a:rPr>
              <a:t>2008:  Accelerator complete.                                  Ring cold and under vacuum.</a:t>
            </a:r>
          </a:p>
          <a:p>
            <a:r>
              <a:rPr lang="en-US" altLang="en-US" sz="1700" dirty="0">
                <a:ea typeface="ＭＳ Ｐゴシック" pitchFamily="34" charset="-128"/>
              </a:rPr>
              <a:t>Sept. 10</a:t>
            </a:r>
            <a:r>
              <a:rPr lang="en-US" altLang="en-US" sz="1700" baseline="30000" dirty="0">
                <a:ea typeface="ＭＳ Ｐゴシック" pitchFamily="34" charset="-128"/>
              </a:rPr>
              <a:t>th</a:t>
            </a:r>
            <a:r>
              <a:rPr lang="en-US" altLang="en-US" sz="1700" dirty="0">
                <a:ea typeface="ＭＳ Ｐゴシック" pitchFamily="34" charset="-128"/>
              </a:rPr>
              <a:t> 2008 by 14:59 </a:t>
            </a:r>
            <a:r>
              <a:rPr lang="en-US" altLang="en-US" sz="1700" dirty="0" err="1">
                <a:ea typeface="ＭＳ Ｐゴシック" pitchFamily="34" charset="-128"/>
              </a:rPr>
              <a:t>hr</a:t>
            </a:r>
            <a:endParaRPr lang="en-US" altLang="en-US" sz="1700" dirty="0">
              <a:ea typeface="ＭＳ Ｐゴシック" pitchFamily="34" charset="-128"/>
            </a:endParaRPr>
          </a:p>
          <a:p>
            <a:pPr lvl="1"/>
            <a:r>
              <a:rPr lang="en-US" altLang="en-US" sz="1700" dirty="0">
                <a:ea typeface="ＭＳ Ｐゴシック" pitchFamily="34" charset="-128"/>
              </a:rPr>
              <a:t>First beam around the ring</a:t>
            </a:r>
          </a:p>
          <a:p>
            <a:pPr lvl="1"/>
            <a:endParaRPr lang="en-US" altLang="en-US" sz="1700" dirty="0">
              <a:ea typeface="ＭＳ Ｐゴシック" pitchFamily="34" charset="-128"/>
            </a:endParaRPr>
          </a:p>
          <a:p>
            <a:pPr marL="0" indent="0">
              <a:buNone/>
            </a:pPr>
            <a:r>
              <a:rPr lang="en-US" altLang="en-US" sz="2000" dirty="0">
                <a:solidFill>
                  <a:srgbClr val="0000CC"/>
                </a:solidFill>
                <a:ea typeface="ＭＳ Ｐゴシック" pitchFamily="34" charset="-128"/>
              </a:rPr>
              <a:t>Some times things will not go smoothly</a:t>
            </a:r>
          </a:p>
          <a:p>
            <a:r>
              <a:rPr lang="en-US" altLang="en-US" sz="1700" dirty="0">
                <a:ea typeface="ＭＳ Ｐゴシック" pitchFamily="34" charset="-128"/>
              </a:rPr>
              <a:t>Sept. 19</a:t>
            </a:r>
            <a:r>
              <a:rPr lang="en-US" altLang="en-US" sz="1700" baseline="30000" dirty="0">
                <a:ea typeface="ＭＳ Ｐゴシック" pitchFamily="34" charset="-128"/>
              </a:rPr>
              <a:t>th</a:t>
            </a:r>
            <a:r>
              <a:rPr lang="en-US" altLang="en-US" sz="1700" dirty="0">
                <a:ea typeface="ＭＳ Ｐゴシック" pitchFamily="34" charset="-128"/>
              </a:rPr>
              <a:t> 2008 around noon: A </a:t>
            </a:r>
            <a:r>
              <a:rPr lang="en-US" altLang="en-US" sz="1700" b="1" dirty="0">
                <a:solidFill>
                  <a:srgbClr val="C00000"/>
                </a:solidFill>
                <a:ea typeface="ＭＳ Ｐゴシック" pitchFamily="34" charset="-128"/>
              </a:rPr>
              <a:t>DISASTER </a:t>
            </a:r>
            <a:r>
              <a:rPr lang="en-US" altLang="en-US" sz="1700" dirty="0">
                <a:ea typeface="ＭＳ Ｐゴシック" pitchFamily="34" charset="-128"/>
              </a:rPr>
              <a:t>             </a:t>
            </a:r>
            <a:r>
              <a:rPr lang="en-US" altLang="en-US" sz="1700" b="1" dirty="0">
                <a:solidFill>
                  <a:srgbClr val="FF0000"/>
                </a:solidFill>
                <a:ea typeface="ＭＳ Ｐゴシック" pitchFamily="34" charset="-128"/>
              </a:rPr>
              <a:t>STRUCK</a:t>
            </a:r>
            <a:r>
              <a:rPr lang="en-US" altLang="en-US" sz="1700" dirty="0">
                <a:ea typeface="ＭＳ Ｐゴシック" pitchFamily="34" charset="-128"/>
              </a:rPr>
              <a:t> while attempting 3-4 to 5.5TeV  </a:t>
            </a:r>
          </a:p>
          <a:p>
            <a:r>
              <a:rPr lang="en-US" altLang="en-US" sz="1700" dirty="0">
                <a:ea typeface="ＭＳ Ｐゴシック" pitchFamily="34" charset="-128"/>
              </a:rPr>
              <a:t>2008–2009: 14 months of major repairs  </a:t>
            </a:r>
          </a:p>
          <a:p>
            <a:pPr marL="0" indent="0">
              <a:buNone/>
            </a:pPr>
            <a:endParaRPr lang="en-US" altLang="en-US" sz="1700" dirty="0">
              <a:ea typeface="ＭＳ Ｐゴシック" pitchFamily="34" charset="-128"/>
            </a:endParaRPr>
          </a:p>
          <a:p>
            <a:pPr marL="0" indent="0">
              <a:buNone/>
            </a:pPr>
            <a:r>
              <a:rPr lang="en-US" altLang="en-US" sz="1700" dirty="0">
                <a:ea typeface="ＭＳ Ｐゴシック" pitchFamily="34" charset="-128"/>
              </a:rPr>
              <a:t>           LHC back on track by early 2010</a:t>
            </a:r>
          </a:p>
          <a:p>
            <a:pPr marL="0" indent="0">
              <a:buNone/>
            </a:pPr>
            <a:endParaRPr lang="en-US" altLang="en-US" sz="1700" dirty="0">
              <a:ea typeface="ＭＳ Ｐゴシック" pitchFamily="34" charset="-128"/>
            </a:endParaRPr>
          </a:p>
          <a:p>
            <a:r>
              <a:rPr lang="en-US" altLang="en-US" sz="1700" dirty="0">
                <a:ea typeface="ＭＳ Ｐゴシック" pitchFamily="34" charset="-128"/>
              </a:rPr>
              <a:t>However, </a:t>
            </a:r>
            <a:r>
              <a:rPr lang="en-US" altLang="en-US" sz="1700" dirty="0">
                <a:effectLst>
                  <a:outerShdw blurRad="38100" dist="38100" dir="2700000" algn="tl">
                    <a:srgbClr val="000000">
                      <a:alpha val="43137"/>
                    </a:srgbClr>
                  </a:outerShdw>
                </a:effectLst>
                <a:ea typeface="ＭＳ Ｐゴシック" pitchFamily="34" charset="-128"/>
              </a:rPr>
              <a:t>uncertainties existed about the                          splice quality  </a:t>
            </a:r>
            <a:r>
              <a:rPr lang="en-US" altLang="en-US" sz="1700" dirty="0">
                <a:ea typeface="ＭＳ Ｐゴシック" pitchFamily="34" charset="-128"/>
              </a:rPr>
              <a:t>through out the 2010-2013 runs</a:t>
            </a:r>
          </a:p>
          <a:p>
            <a:pPr lvl="1"/>
            <a:r>
              <a:rPr lang="en-US" altLang="en-US" sz="1700" dirty="0">
                <a:ea typeface="ＭＳ Ｐゴシック" pitchFamily="34" charset="-128"/>
              </a:rPr>
              <a:t>Because of this Risk </a:t>
            </a:r>
          </a:p>
          <a:p>
            <a:pPr marL="0" indent="0">
              <a:buNone/>
            </a:pPr>
            <a:r>
              <a:rPr lang="en-US" altLang="en-US" sz="2100" dirty="0">
                <a:ea typeface="ＭＳ Ｐゴシック" pitchFamily="34" charset="-128"/>
                <a:sym typeface="Wingdings" pitchFamily="2" charset="2"/>
              </a:rPr>
              <a:t> </a:t>
            </a:r>
            <a:r>
              <a:rPr lang="en-US" altLang="en-US" sz="2000" dirty="0">
                <a:solidFill>
                  <a:srgbClr val="0000CC"/>
                </a:solidFill>
                <a:ea typeface="ＭＳ Ｐゴシック" pitchFamily="34" charset="-128"/>
                <a:sym typeface="Wingdings" pitchFamily="2" charset="2"/>
              </a:rPr>
              <a:t>Decision: Limit the beam energy =4 </a:t>
            </a:r>
            <a:r>
              <a:rPr lang="en-US" altLang="en-US" sz="2000" dirty="0" err="1">
                <a:solidFill>
                  <a:srgbClr val="0000CC"/>
                </a:solidFill>
                <a:ea typeface="ＭＳ Ｐゴシック" pitchFamily="34" charset="-128"/>
                <a:sym typeface="Wingdings" pitchFamily="2" charset="2"/>
              </a:rPr>
              <a:t>TeV</a:t>
            </a:r>
            <a:r>
              <a:rPr lang="en-US" altLang="en-US" sz="2000" dirty="0">
                <a:solidFill>
                  <a:srgbClr val="0000CC"/>
                </a:solidFill>
                <a:ea typeface="ＭＳ Ｐゴシック" pitchFamily="34" charset="-128"/>
                <a:sym typeface="Wingdings" pitchFamily="2" charset="2"/>
              </a:rPr>
              <a:t> </a:t>
            </a:r>
            <a:endParaRPr lang="en-US" altLang="en-US" sz="2100" dirty="0">
              <a:solidFill>
                <a:srgbClr val="0000CC"/>
              </a:solidFill>
              <a:ea typeface="ＭＳ Ｐゴシック" pitchFamily="34" charset="-128"/>
              <a:sym typeface="Wingdings" pitchFamily="2" charset="2"/>
            </a:endParaRPr>
          </a:p>
          <a:p>
            <a:pPr lvl="1">
              <a:buNone/>
            </a:pPr>
            <a:r>
              <a:rPr lang="en-US" altLang="en-US" sz="1700" dirty="0">
                <a:ea typeface="ＭＳ Ｐゴシック" pitchFamily="34" charset="-128"/>
                <a:sym typeface="Wingdings" pitchFamily="2" charset="2"/>
              </a:rPr>
              <a:t>	</a:t>
            </a:r>
            <a:r>
              <a:rPr lang="en-US" altLang="en-US" sz="1700" dirty="0">
                <a:solidFill>
                  <a:srgbClr val="C00000"/>
                </a:solidFill>
                <a:effectLst>
                  <a:outerShdw blurRad="38100" dist="38100" dir="2700000" algn="tl">
                    <a:srgbClr val="000000">
                      <a:alpha val="43137"/>
                    </a:srgbClr>
                  </a:outerShdw>
                </a:effectLst>
                <a:ea typeface="ＭＳ Ｐゴシック" pitchFamily="34" charset="-128"/>
                <a:sym typeface="Wingdings" pitchFamily="2" charset="2"/>
              </a:rPr>
              <a:t>“This is HISTORY &amp; we learned a lot”</a:t>
            </a:r>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pPr/>
              <a:t>31</a:t>
            </a:fld>
            <a:endParaRPr lang="en-US"/>
          </a:p>
        </p:txBody>
      </p:sp>
      <p:grpSp>
        <p:nvGrpSpPr>
          <p:cNvPr id="7" name="Group 6"/>
          <p:cNvGrpSpPr/>
          <p:nvPr/>
        </p:nvGrpSpPr>
        <p:grpSpPr>
          <a:xfrm>
            <a:off x="5120764" y="1286383"/>
            <a:ext cx="4026927" cy="2490731"/>
            <a:chOff x="5197214" y="886119"/>
            <a:chExt cx="4026927" cy="2490731"/>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214" y="1130416"/>
              <a:ext cx="3775198" cy="224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085414" y="2287453"/>
              <a:ext cx="2138727" cy="307777"/>
            </a:xfrm>
            <a:prstGeom prst="rect">
              <a:avLst/>
            </a:prstGeom>
            <a:noFill/>
          </p:spPr>
          <p:txBody>
            <a:bodyPr wrap="none" rtlCol="0">
              <a:spAutoFit/>
            </a:bodyPr>
            <a:lstStyle/>
            <a:p>
              <a:pPr algn="ctr"/>
              <a:r>
                <a:rPr lang="en-US" sz="1400" dirty="0"/>
                <a:t>SC splices at the joints</a:t>
              </a:r>
            </a:p>
          </p:txBody>
        </p:sp>
        <p:sp>
          <p:nvSpPr>
            <p:cNvPr id="10" name="TextBox 9"/>
            <p:cNvSpPr txBox="1"/>
            <p:nvPr/>
          </p:nvSpPr>
          <p:spPr>
            <a:xfrm>
              <a:off x="7372552" y="2797804"/>
              <a:ext cx="1725728" cy="452288"/>
            </a:xfrm>
            <a:prstGeom prst="rect">
              <a:avLst/>
            </a:prstGeom>
            <a:noFill/>
          </p:spPr>
          <p:txBody>
            <a:bodyPr wrap="none" rtlCol="0">
              <a:spAutoFit/>
            </a:bodyPr>
            <a:lstStyle/>
            <a:p>
              <a:pPr algn="ctr"/>
              <a:r>
                <a:rPr lang="en-US" sz="1400" dirty="0"/>
                <a:t>Complex connections </a:t>
              </a:r>
            </a:p>
            <a:p>
              <a:pPr algn="ctr"/>
              <a:r>
                <a:rPr lang="en-US" sz="1400" dirty="0"/>
                <a:t>between two dipoles</a:t>
              </a:r>
            </a:p>
          </p:txBody>
        </p:sp>
        <p:sp>
          <p:nvSpPr>
            <p:cNvPr id="11" name="TextBox 10"/>
            <p:cNvSpPr txBox="1"/>
            <p:nvPr/>
          </p:nvSpPr>
          <p:spPr>
            <a:xfrm>
              <a:off x="5436091" y="886119"/>
              <a:ext cx="1696101" cy="379513"/>
            </a:xfrm>
            <a:prstGeom prst="rect">
              <a:avLst/>
            </a:prstGeom>
            <a:noFill/>
          </p:spPr>
          <p:txBody>
            <a:bodyPr wrap="none" rtlCol="0">
              <a:spAutoFit/>
            </a:bodyPr>
            <a:lstStyle/>
            <a:p>
              <a:pPr algn="ctr">
                <a:lnSpc>
                  <a:spcPct val="80000"/>
                </a:lnSpc>
              </a:pPr>
              <a:r>
                <a:rPr lang="en-US" sz="1400" dirty="0"/>
                <a:t>Public display of the </a:t>
              </a:r>
            </a:p>
            <a:p>
              <a:pPr algn="ctr">
                <a:lnSpc>
                  <a:spcPct val="80000"/>
                </a:lnSpc>
              </a:pPr>
              <a:r>
                <a:rPr lang="en-US" sz="1400" dirty="0"/>
                <a:t>Dipole magnet</a:t>
              </a:r>
            </a:p>
          </p:txBody>
        </p:sp>
        <p:cxnSp>
          <p:nvCxnSpPr>
            <p:cNvPr id="12" name="Straight Arrow Connector 11"/>
            <p:cNvCxnSpPr/>
            <p:nvPr/>
          </p:nvCxnSpPr>
          <p:spPr bwMode="auto">
            <a:xfrm>
              <a:off x="7134228" y="2955985"/>
              <a:ext cx="240022" cy="83203"/>
            </a:xfrm>
            <a:prstGeom prst="straightConnector1">
              <a:avLst/>
            </a:prstGeom>
            <a:solidFill>
              <a:schemeClr val="accent1"/>
            </a:solidFill>
            <a:ln w="9525" cap="flat" cmpd="sng" algn="ctr">
              <a:solidFill>
                <a:schemeClr val="tx1"/>
              </a:solidFill>
              <a:prstDash val="solid"/>
              <a:round/>
              <a:headEnd type="triangle" w="lg" len="lg"/>
              <a:tailEnd type="none" w="med" len="med"/>
            </a:ln>
            <a:effectLst/>
          </p:spPr>
        </p:cxnSp>
        <p:sp>
          <p:nvSpPr>
            <p:cNvPr id="14" name="Oval 13"/>
            <p:cNvSpPr>
              <a:spLocks noChangeAspect="1"/>
            </p:cNvSpPr>
            <p:nvPr/>
          </p:nvSpPr>
          <p:spPr bwMode="auto">
            <a:xfrm>
              <a:off x="7737295" y="1143641"/>
              <a:ext cx="318100" cy="32683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cxnSp>
          <p:nvCxnSpPr>
            <p:cNvPr id="15" name="Straight Arrow Connector 14"/>
            <p:cNvCxnSpPr/>
            <p:nvPr/>
          </p:nvCxnSpPr>
          <p:spPr bwMode="auto">
            <a:xfrm>
              <a:off x="7896345" y="1469263"/>
              <a:ext cx="0" cy="134995"/>
            </a:xfrm>
            <a:prstGeom prst="straightConnector1">
              <a:avLst/>
            </a:prstGeom>
            <a:solidFill>
              <a:schemeClr val="accent1"/>
            </a:solidFill>
            <a:ln w="19050" cap="flat" cmpd="sng" algn="ctr">
              <a:solidFill>
                <a:srgbClr val="FFFF66"/>
              </a:solidFill>
              <a:prstDash val="solid"/>
              <a:round/>
              <a:headEnd type="none" w="med" len="med"/>
              <a:tailEnd type="oval" w="med" len="med"/>
            </a:ln>
            <a:effectLst/>
          </p:spPr>
        </p:cxnSp>
      </p:grpSp>
      <p:grpSp>
        <p:nvGrpSpPr>
          <p:cNvPr id="20" name="Group 19"/>
          <p:cNvGrpSpPr/>
          <p:nvPr/>
        </p:nvGrpSpPr>
        <p:grpSpPr>
          <a:xfrm>
            <a:off x="6635627" y="3904140"/>
            <a:ext cx="2080012" cy="2642672"/>
            <a:chOff x="6635627" y="3904140"/>
            <a:chExt cx="2080012" cy="2642672"/>
          </a:xfrm>
        </p:grpSpPr>
        <p:sp>
          <p:nvSpPr>
            <p:cNvPr id="16" name="TextBox 15"/>
            <p:cNvSpPr txBox="1"/>
            <p:nvPr/>
          </p:nvSpPr>
          <p:spPr>
            <a:xfrm>
              <a:off x="6635627" y="3904140"/>
              <a:ext cx="2080012" cy="523220"/>
            </a:xfrm>
            <a:prstGeom prst="rect">
              <a:avLst/>
            </a:prstGeom>
            <a:solidFill>
              <a:srgbClr val="FFC000"/>
            </a:solidFill>
            <a:ln>
              <a:solidFill>
                <a:srgbClr val="0000CC"/>
              </a:solidFill>
            </a:ln>
          </p:spPr>
          <p:txBody>
            <a:bodyPr wrap="square" rtlCol="0">
              <a:spAutoFit/>
            </a:bodyPr>
            <a:lstStyle/>
            <a:p>
              <a:pPr algn="ctr"/>
              <a:r>
                <a:rPr lang="en-US" sz="1400" dirty="0"/>
                <a:t>~4km of the LHC Ring was badly damaged </a:t>
              </a:r>
            </a:p>
          </p:txBody>
        </p:sp>
        <p:grpSp>
          <p:nvGrpSpPr>
            <p:cNvPr id="17" name="Group 16"/>
            <p:cNvGrpSpPr/>
            <p:nvPr/>
          </p:nvGrpSpPr>
          <p:grpSpPr>
            <a:xfrm>
              <a:off x="6726182" y="4473660"/>
              <a:ext cx="1915569" cy="2073152"/>
              <a:chOff x="6517898" y="4103922"/>
              <a:chExt cx="2522254" cy="2716730"/>
            </a:xfrm>
          </p:grpSpPr>
          <p:pic>
            <p:nvPicPr>
              <p:cNvPr id="18" name="Picture 2" descr="http://d1jqu7g1y74ds1.cloudfront.net/wp-content/uploads/2008/12/damage_lhc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7898" y="4103922"/>
                <a:ext cx="2522254" cy="138247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9" name="Picture 4" descr="https://encrypted-tbn1.gstatic.com/images?q=tbn:ANd9GcQ_v0SUV0StGieXWZHTZHaBfh3lI4ThQMTAPEdBsBlV_wvozZts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110" y="5555054"/>
                <a:ext cx="1265598" cy="126559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21" name="Group 20"/>
          <p:cNvGrpSpPr/>
          <p:nvPr/>
        </p:nvGrpSpPr>
        <p:grpSpPr>
          <a:xfrm>
            <a:off x="1139483" y="6025874"/>
            <a:ext cx="4854498" cy="564022"/>
            <a:chOff x="1139483" y="6025874"/>
            <a:chExt cx="4854498" cy="564022"/>
          </a:xfrm>
        </p:grpSpPr>
        <p:grpSp>
          <p:nvGrpSpPr>
            <p:cNvPr id="26" name="Group 25"/>
            <p:cNvGrpSpPr/>
            <p:nvPr/>
          </p:nvGrpSpPr>
          <p:grpSpPr>
            <a:xfrm>
              <a:off x="1139483" y="6025874"/>
              <a:ext cx="4854498" cy="564022"/>
              <a:chOff x="1139483" y="6025874"/>
              <a:chExt cx="4854498" cy="564022"/>
            </a:xfrm>
          </p:grpSpPr>
          <p:sp>
            <p:nvSpPr>
              <p:cNvPr id="24" name="TextBox 23"/>
              <p:cNvSpPr txBox="1"/>
              <p:nvPr/>
            </p:nvSpPr>
            <p:spPr>
              <a:xfrm>
                <a:off x="1139483" y="6147582"/>
                <a:ext cx="4168129" cy="400110"/>
              </a:xfrm>
              <a:prstGeom prst="rect">
                <a:avLst/>
              </a:prstGeom>
              <a:noFill/>
            </p:spPr>
            <p:txBody>
              <a:bodyPr wrap="none" rtlCol="0">
                <a:spAutoFit/>
              </a:bodyPr>
              <a:lstStyle/>
              <a:p>
                <a:r>
                  <a:rPr lang="en-US" sz="2000" b="1" dirty="0">
                    <a:solidFill>
                      <a:srgbClr val="FF0000"/>
                    </a:solidFill>
                    <a:latin typeface="Comic Sans MS" panose="030F0702030302020204" pitchFamily="66" charset="0"/>
                  </a:rPr>
                  <a:t>2012: Discovery of Higgs Boson</a:t>
                </a:r>
              </a:p>
            </p:txBody>
          </p:sp>
          <p:sp>
            <p:nvSpPr>
              <p:cNvPr id="25" name="Smiley Face 24"/>
              <p:cNvSpPr/>
              <p:nvPr/>
            </p:nvSpPr>
            <p:spPr>
              <a:xfrm>
                <a:off x="5478297" y="6025874"/>
                <a:ext cx="515684" cy="56402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263102 w 914400"/>
                  <a:gd name="connsiteY0" fmla="*/ 320463 h 914400"/>
                  <a:gd name="connsiteX1" fmla="*/ 310727 w 914400"/>
                  <a:gd name="connsiteY1" fmla="*/ 272838 h 914400"/>
                  <a:gd name="connsiteX2" fmla="*/ 358352 w 914400"/>
                  <a:gd name="connsiteY2" fmla="*/ 320463 h 914400"/>
                  <a:gd name="connsiteX3" fmla="*/ 310727 w 914400"/>
                  <a:gd name="connsiteY3" fmla="*/ 368088 h 914400"/>
                  <a:gd name="connsiteX4" fmla="*/ 263102 w 914400"/>
                  <a:gd name="connsiteY4" fmla="*/ 320463 h 914400"/>
                  <a:gd name="connsiteX5" fmla="*/ 556048 w 914400"/>
                  <a:gd name="connsiteY5" fmla="*/ 320463 h 914400"/>
                  <a:gd name="connsiteX6" fmla="*/ 603673 w 914400"/>
                  <a:gd name="connsiteY6" fmla="*/ 272838 h 914400"/>
                  <a:gd name="connsiteX7" fmla="*/ 651298 w 914400"/>
                  <a:gd name="connsiteY7" fmla="*/ 320463 h 914400"/>
                  <a:gd name="connsiteX8" fmla="*/ 603673 w 914400"/>
                  <a:gd name="connsiteY8" fmla="*/ 368088 h 914400"/>
                  <a:gd name="connsiteX9" fmla="*/ 556048 w 914400"/>
                  <a:gd name="connsiteY9" fmla="*/ 320463 h 914400"/>
                  <a:gd name="connsiteX0" fmla="*/ 209395 w 914400"/>
                  <a:gd name="connsiteY0" fmla="*/ 656588 h 914400"/>
                  <a:gd name="connsiteX1" fmla="*/ 704427 w 914400"/>
                  <a:gd name="connsiteY1" fmla="*/ 656588 h 914400"/>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263102 w 914400"/>
                  <a:gd name="connsiteY0" fmla="*/ 320463 h 914400"/>
                  <a:gd name="connsiteX1" fmla="*/ 310727 w 914400"/>
                  <a:gd name="connsiteY1" fmla="*/ 272838 h 914400"/>
                  <a:gd name="connsiteX2" fmla="*/ 358352 w 914400"/>
                  <a:gd name="connsiteY2" fmla="*/ 320463 h 914400"/>
                  <a:gd name="connsiteX3" fmla="*/ 310727 w 914400"/>
                  <a:gd name="connsiteY3" fmla="*/ 368088 h 914400"/>
                  <a:gd name="connsiteX4" fmla="*/ 263102 w 914400"/>
                  <a:gd name="connsiteY4" fmla="*/ 320463 h 914400"/>
                  <a:gd name="connsiteX5" fmla="*/ 556048 w 914400"/>
                  <a:gd name="connsiteY5" fmla="*/ 320463 h 914400"/>
                  <a:gd name="connsiteX6" fmla="*/ 603673 w 914400"/>
                  <a:gd name="connsiteY6" fmla="*/ 272838 h 914400"/>
                  <a:gd name="connsiteX7" fmla="*/ 651298 w 914400"/>
                  <a:gd name="connsiteY7" fmla="*/ 320463 h 914400"/>
                  <a:gd name="connsiteX8" fmla="*/ 603673 w 914400"/>
                  <a:gd name="connsiteY8" fmla="*/ 368088 h 914400"/>
                  <a:gd name="connsiteX9" fmla="*/ 556048 w 914400"/>
                  <a:gd name="connsiteY9" fmla="*/ 320463 h 914400"/>
                  <a:gd name="connsiteX0" fmla="*/ 209395 w 914400"/>
                  <a:gd name="connsiteY0" fmla="*/ 656588 h 914400"/>
                  <a:gd name="connsiteX1" fmla="*/ 690359 w 914400"/>
                  <a:gd name="connsiteY1" fmla="*/ 572182 h 914400"/>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263102 w 914400"/>
                  <a:gd name="connsiteY0" fmla="*/ 320463 h 914400"/>
                  <a:gd name="connsiteX1" fmla="*/ 310727 w 914400"/>
                  <a:gd name="connsiteY1" fmla="*/ 272838 h 914400"/>
                  <a:gd name="connsiteX2" fmla="*/ 358352 w 914400"/>
                  <a:gd name="connsiteY2" fmla="*/ 320463 h 914400"/>
                  <a:gd name="connsiteX3" fmla="*/ 310727 w 914400"/>
                  <a:gd name="connsiteY3" fmla="*/ 368088 h 914400"/>
                  <a:gd name="connsiteX4" fmla="*/ 263102 w 914400"/>
                  <a:gd name="connsiteY4" fmla="*/ 320463 h 914400"/>
                  <a:gd name="connsiteX5" fmla="*/ 556048 w 914400"/>
                  <a:gd name="connsiteY5" fmla="*/ 320463 h 914400"/>
                  <a:gd name="connsiteX6" fmla="*/ 603673 w 914400"/>
                  <a:gd name="connsiteY6" fmla="*/ 272838 h 914400"/>
                  <a:gd name="connsiteX7" fmla="*/ 651298 w 914400"/>
                  <a:gd name="connsiteY7" fmla="*/ 320463 h 914400"/>
                  <a:gd name="connsiteX8" fmla="*/ 603673 w 914400"/>
                  <a:gd name="connsiteY8" fmla="*/ 368088 h 914400"/>
                  <a:gd name="connsiteX9" fmla="*/ 556048 w 914400"/>
                  <a:gd name="connsiteY9" fmla="*/ 320463 h 914400"/>
                  <a:gd name="connsiteX0" fmla="*/ 195327 w 914400"/>
                  <a:gd name="connsiteY0" fmla="*/ 586249 h 914400"/>
                  <a:gd name="connsiteX1" fmla="*/ 690359 w 914400"/>
                  <a:gd name="connsiteY1" fmla="*/ 572182 h 914400"/>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263102 w 914400"/>
                  <a:gd name="connsiteY0" fmla="*/ 320463 h 914400"/>
                  <a:gd name="connsiteX1" fmla="*/ 310727 w 914400"/>
                  <a:gd name="connsiteY1" fmla="*/ 272838 h 914400"/>
                  <a:gd name="connsiteX2" fmla="*/ 358352 w 914400"/>
                  <a:gd name="connsiteY2" fmla="*/ 320463 h 914400"/>
                  <a:gd name="connsiteX3" fmla="*/ 310727 w 914400"/>
                  <a:gd name="connsiteY3" fmla="*/ 368088 h 914400"/>
                  <a:gd name="connsiteX4" fmla="*/ 263102 w 914400"/>
                  <a:gd name="connsiteY4" fmla="*/ 320463 h 914400"/>
                  <a:gd name="connsiteX5" fmla="*/ 556048 w 914400"/>
                  <a:gd name="connsiteY5" fmla="*/ 320463 h 914400"/>
                  <a:gd name="connsiteX6" fmla="*/ 603673 w 914400"/>
                  <a:gd name="connsiteY6" fmla="*/ 272838 h 914400"/>
                  <a:gd name="connsiteX7" fmla="*/ 651298 w 914400"/>
                  <a:gd name="connsiteY7" fmla="*/ 320463 h 914400"/>
                  <a:gd name="connsiteX8" fmla="*/ 603673 w 914400"/>
                  <a:gd name="connsiteY8" fmla="*/ 368088 h 914400"/>
                  <a:gd name="connsiteX9" fmla="*/ 556048 w 914400"/>
                  <a:gd name="connsiteY9" fmla="*/ 320463 h 914400"/>
                  <a:gd name="connsiteX0" fmla="*/ 195327 w 914400"/>
                  <a:gd name="connsiteY0" fmla="*/ 586249 h 914400"/>
                  <a:gd name="connsiteX1" fmla="*/ 690359 w 914400"/>
                  <a:gd name="connsiteY1" fmla="*/ 572182 h 914400"/>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stroke="0" extrusionOk="0">
                    <a:moveTo>
                      <a:pt x="0" y="457200"/>
                    </a:moveTo>
                    <a:cubicBezTo>
                      <a:pt x="0" y="204695"/>
                      <a:pt x="204695" y="0"/>
                      <a:pt x="457200" y="0"/>
                    </a:cubicBezTo>
                    <a:cubicBezTo>
                      <a:pt x="709705" y="0"/>
                      <a:pt x="914400" y="204695"/>
                      <a:pt x="914400" y="457200"/>
                    </a:cubicBezTo>
                    <a:cubicBezTo>
                      <a:pt x="914400" y="709705"/>
                      <a:pt x="709705" y="914400"/>
                      <a:pt x="457200" y="914400"/>
                    </a:cubicBezTo>
                    <a:cubicBezTo>
                      <a:pt x="204695" y="914400"/>
                      <a:pt x="0" y="709705"/>
                      <a:pt x="0" y="457200"/>
                    </a:cubicBezTo>
                    <a:close/>
                  </a:path>
                  <a:path w="914400" h="914400" fill="darkenLess" extrusionOk="0">
                    <a:moveTo>
                      <a:pt x="263102" y="320463"/>
                    </a:moveTo>
                    <a:cubicBezTo>
                      <a:pt x="263102" y="294160"/>
                      <a:pt x="284424" y="272838"/>
                      <a:pt x="310727" y="272838"/>
                    </a:cubicBezTo>
                    <a:cubicBezTo>
                      <a:pt x="337030" y="272838"/>
                      <a:pt x="358352" y="294160"/>
                      <a:pt x="358352" y="320463"/>
                    </a:cubicBezTo>
                    <a:cubicBezTo>
                      <a:pt x="358352" y="346766"/>
                      <a:pt x="337030" y="368088"/>
                      <a:pt x="310727" y="368088"/>
                    </a:cubicBezTo>
                    <a:cubicBezTo>
                      <a:pt x="284424" y="368088"/>
                      <a:pt x="263102" y="346766"/>
                      <a:pt x="263102" y="320463"/>
                    </a:cubicBezTo>
                    <a:moveTo>
                      <a:pt x="556048" y="320463"/>
                    </a:moveTo>
                    <a:cubicBezTo>
                      <a:pt x="556048" y="294160"/>
                      <a:pt x="577370" y="272838"/>
                      <a:pt x="603673" y="272838"/>
                    </a:cubicBezTo>
                    <a:cubicBezTo>
                      <a:pt x="629976" y="272838"/>
                      <a:pt x="651298" y="294160"/>
                      <a:pt x="651298" y="320463"/>
                    </a:cubicBezTo>
                    <a:cubicBezTo>
                      <a:pt x="651298" y="346766"/>
                      <a:pt x="629976" y="368088"/>
                      <a:pt x="603673" y="368088"/>
                    </a:cubicBezTo>
                    <a:cubicBezTo>
                      <a:pt x="577370" y="368088"/>
                      <a:pt x="556048" y="346766"/>
                      <a:pt x="556048" y="320463"/>
                    </a:cubicBezTo>
                  </a:path>
                  <a:path w="914400" h="914400" fill="none" extrusionOk="0">
                    <a:moveTo>
                      <a:pt x="195327" y="586249"/>
                    </a:moveTo>
                    <a:cubicBezTo>
                      <a:pt x="473072" y="770047"/>
                      <a:pt x="525541" y="685641"/>
                      <a:pt x="690359" y="572182"/>
                    </a:cubicBezTo>
                  </a:path>
                  <a:path w="914400" h="914400" fill="none">
                    <a:moveTo>
                      <a:pt x="0" y="457200"/>
                    </a:moveTo>
                    <a:cubicBezTo>
                      <a:pt x="0" y="204695"/>
                      <a:pt x="204695" y="0"/>
                      <a:pt x="457200" y="0"/>
                    </a:cubicBezTo>
                    <a:cubicBezTo>
                      <a:pt x="709705" y="0"/>
                      <a:pt x="914400" y="204695"/>
                      <a:pt x="914400" y="457200"/>
                    </a:cubicBezTo>
                    <a:cubicBezTo>
                      <a:pt x="914400" y="709705"/>
                      <a:pt x="709705" y="914400"/>
                      <a:pt x="457200" y="914400"/>
                    </a:cubicBezTo>
                    <a:cubicBezTo>
                      <a:pt x="204695" y="914400"/>
                      <a:pt x="0" y="709705"/>
                      <a:pt x="0" y="45720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p:cNvSpPr/>
            <p:nvPr/>
          </p:nvSpPr>
          <p:spPr>
            <a:xfrm>
              <a:off x="5596528" y="6394127"/>
              <a:ext cx="266979" cy="141136"/>
            </a:xfrm>
            <a:custGeom>
              <a:avLst/>
              <a:gdLst>
                <a:gd name="connsiteX0" fmla="*/ 0 w 266979"/>
                <a:gd name="connsiteY0" fmla="*/ 3337 h 143503"/>
                <a:gd name="connsiteX1" fmla="*/ 143501 w 266979"/>
                <a:gd name="connsiteY1" fmla="*/ 143500 h 143503"/>
                <a:gd name="connsiteX2" fmla="*/ 266979 w 266979"/>
                <a:gd name="connsiteY2" fmla="*/ 0 h 143503"/>
              </a:gdLst>
              <a:ahLst/>
              <a:cxnLst>
                <a:cxn ang="0">
                  <a:pos x="connsiteX0" y="connsiteY0"/>
                </a:cxn>
                <a:cxn ang="0">
                  <a:pos x="connsiteX1" y="connsiteY1"/>
                </a:cxn>
                <a:cxn ang="0">
                  <a:pos x="connsiteX2" y="connsiteY2"/>
                </a:cxn>
              </a:cxnLst>
              <a:rect l="l" t="t" r="r" b="b"/>
              <a:pathLst>
                <a:path w="266979" h="143503">
                  <a:moveTo>
                    <a:pt x="0" y="3337"/>
                  </a:moveTo>
                  <a:cubicBezTo>
                    <a:pt x="49502" y="73696"/>
                    <a:pt x="99005" y="144056"/>
                    <a:pt x="143501" y="143500"/>
                  </a:cubicBezTo>
                  <a:cubicBezTo>
                    <a:pt x="187998" y="142944"/>
                    <a:pt x="227488" y="71472"/>
                    <a:pt x="26697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144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barn(inVertical)">
                                      <p:cBhvr>
                                        <p:cTn id="15" dur="500"/>
                                        <p:tgtEl>
                                          <p:spTgt spid="3">
                                            <p:txEl>
                                              <p:pRg st="6" end="6"/>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barn(inVertical)">
                                      <p:cBhvr>
                                        <p:cTn id="18" dur="500"/>
                                        <p:tgtEl>
                                          <p:spTgt spid="3">
                                            <p:txEl>
                                              <p:pRg st="8" end="8"/>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arn(inVertical)">
                                      <p:cBhvr>
                                        <p:cTn id="21" dur="500"/>
                                        <p:tgtEl>
                                          <p:spTgt spid="3">
                                            <p:txEl>
                                              <p:pRg st="10" end="1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barn(inVertical)">
                                      <p:cBhvr>
                                        <p:cTn id="24" dur="500"/>
                                        <p:tgtEl>
                                          <p:spTgt spid="3">
                                            <p:txEl>
                                              <p:pRg st="11" end="1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barn(inVertical)">
                                      <p:cBhvr>
                                        <p:cTn id="27" dur="500"/>
                                        <p:tgtEl>
                                          <p:spTgt spid="3">
                                            <p:txEl>
                                              <p:pRg st="12" end="1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barn(inVertical)">
                                      <p:cBhvr>
                                        <p:cTn id="30" dur="500"/>
                                        <p:tgtEl>
                                          <p:spTgt spid="3">
                                            <p:txEl>
                                              <p:pRg st="13" end="1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stretch>
            <a:fillRect/>
          </a:stretch>
        </p:blipFill>
        <p:spPr>
          <a:xfrm>
            <a:off x="6370615" y="5284002"/>
            <a:ext cx="2016808" cy="1236976"/>
          </a:xfrm>
          <a:prstGeom prst="rect">
            <a:avLst/>
          </a:prstGeom>
        </p:spPr>
      </p:pic>
      <p:sp>
        <p:nvSpPr>
          <p:cNvPr id="2" name="Title 1"/>
          <p:cNvSpPr>
            <a:spLocks noGrp="1"/>
          </p:cNvSpPr>
          <p:nvPr>
            <p:ph type="title"/>
          </p:nvPr>
        </p:nvSpPr>
        <p:spPr>
          <a:xfrm>
            <a:off x="2001610" y="114300"/>
            <a:ext cx="5702473" cy="704850"/>
          </a:xfrm>
        </p:spPr>
        <p:txBody>
          <a:bodyPr/>
          <a:lstStyle/>
          <a:p>
            <a:r>
              <a:rPr lang="en-US" dirty="0"/>
              <a:t>Current Status and HL-LHC</a:t>
            </a:r>
          </a:p>
        </p:txBody>
      </p:sp>
      <p:sp>
        <p:nvSpPr>
          <p:cNvPr id="3" name="Content Placeholder 2"/>
          <p:cNvSpPr>
            <a:spLocks noGrp="1"/>
          </p:cNvSpPr>
          <p:nvPr>
            <p:ph idx="1"/>
          </p:nvPr>
        </p:nvSpPr>
        <p:spPr>
          <a:xfrm>
            <a:off x="214369" y="1048229"/>
            <a:ext cx="7210603" cy="5296469"/>
          </a:xfrm>
        </p:spPr>
        <p:txBody>
          <a:bodyPr>
            <a:normAutofit fontScale="85000" lnSpcReduction="20000"/>
          </a:bodyPr>
          <a:lstStyle/>
          <a:p>
            <a:r>
              <a:rPr lang="en-US" sz="2400" dirty="0"/>
              <a:t>From 2013-2014 major repair to fix the problems</a:t>
            </a:r>
          </a:p>
          <a:p>
            <a:r>
              <a:rPr lang="en-US" sz="2400" dirty="0"/>
              <a:t>Since 2015, LHC is running at CM energy of 13TeV</a:t>
            </a:r>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pPr marL="0" indent="0">
              <a:buNone/>
            </a:pPr>
            <a:endParaRPr lang="en-US" sz="2400" dirty="0"/>
          </a:p>
          <a:p>
            <a:pPr marL="0" indent="0">
              <a:buNone/>
            </a:pPr>
            <a:endParaRPr lang="en-US" sz="2400" dirty="0"/>
          </a:p>
          <a:p>
            <a:endParaRPr lang="en-US" sz="2400" dirty="0"/>
          </a:p>
          <a:p>
            <a:r>
              <a:rPr lang="en-US" sz="2400" dirty="0"/>
              <a:t>Goal for HL-LHC(2018 and beyond): </a:t>
            </a:r>
            <a:r>
              <a:rPr lang="en-US" b="1" dirty="0">
                <a:sym typeface="Mathematica6Mono"/>
              </a:rPr>
              <a:t></a:t>
            </a:r>
            <a:r>
              <a:rPr lang="en-US" b="1" baseline="-25000" dirty="0">
                <a:sym typeface="Mathematica6Mono"/>
              </a:rPr>
              <a:t>total  </a:t>
            </a:r>
            <a:r>
              <a:rPr lang="en-US" sz="2400" b="1" dirty="0"/>
              <a:t>=3000fb</a:t>
            </a:r>
            <a:r>
              <a:rPr lang="en-US" sz="2400" b="1" baseline="30000" dirty="0"/>
              <a:t>-1</a:t>
            </a:r>
            <a:r>
              <a:rPr lang="en-US" sz="2400" dirty="0"/>
              <a:t> </a:t>
            </a:r>
          </a:p>
          <a:p>
            <a:pPr lvl="1"/>
            <a:r>
              <a:rPr lang="en-US" sz="2000" dirty="0"/>
              <a:t>Lots of effort is going on; New high field                               magnets are being built</a:t>
            </a:r>
          </a:p>
          <a:p>
            <a:pPr lvl="1"/>
            <a:r>
              <a:rPr lang="en-US" sz="2000" dirty="0"/>
              <a:t>Crab-cavity- a special types of RF cavities to                       use at interaction points are being built. </a:t>
            </a:r>
          </a:p>
          <a:p>
            <a:pPr lvl="1"/>
            <a:r>
              <a:rPr lang="en-US" sz="2000" dirty="0"/>
              <a:t>Many more.</a:t>
            </a:r>
          </a:p>
          <a:p>
            <a:pPr lvl="1"/>
            <a:endParaRPr lang="en-US" sz="2000" dirty="0"/>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pPr/>
              <a:t>32</a:t>
            </a:fld>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504" t="3648" r="6253"/>
          <a:stretch/>
        </p:blipFill>
        <p:spPr>
          <a:xfrm>
            <a:off x="159229" y="1880292"/>
            <a:ext cx="2570662" cy="274468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648" r="8242"/>
          <a:stretch/>
        </p:blipFill>
        <p:spPr>
          <a:xfrm>
            <a:off x="2862961" y="1880292"/>
            <a:ext cx="2613808" cy="2744682"/>
          </a:xfrm>
          <a:prstGeom prst="rect">
            <a:avLst/>
          </a:prstGeom>
        </p:spPr>
      </p:pic>
      <p:sp>
        <p:nvSpPr>
          <p:cNvPr id="11" name="TextBox 10"/>
          <p:cNvSpPr txBox="1"/>
          <p:nvPr/>
        </p:nvSpPr>
        <p:spPr>
          <a:xfrm>
            <a:off x="5801235" y="3892862"/>
            <a:ext cx="3068469" cy="646331"/>
          </a:xfrm>
          <a:prstGeom prst="rect">
            <a:avLst/>
          </a:prstGeom>
          <a:solidFill>
            <a:srgbClr val="FFFF00">
              <a:alpha val="39000"/>
            </a:srgbClr>
          </a:solidFill>
          <a:ln>
            <a:solidFill>
              <a:schemeClr val="tx1"/>
            </a:solidFill>
          </a:ln>
        </p:spPr>
        <p:txBody>
          <a:bodyPr wrap="none" rtlCol="0">
            <a:spAutoFit/>
          </a:bodyPr>
          <a:lstStyle/>
          <a:p>
            <a:r>
              <a:rPr lang="en-US" sz="1600" b="1" dirty="0">
                <a:latin typeface="Comic Sans MS" panose="030F0702030302020204" pitchFamily="66" charset="0"/>
                <a:sym typeface="Mathematica6Mono"/>
              </a:rPr>
              <a:t>Goal: By the End of 2017  </a:t>
            </a:r>
          </a:p>
          <a:p>
            <a:r>
              <a:rPr lang="en-US" sz="1600" b="1" dirty="0">
                <a:latin typeface="Comic Sans MS" panose="030F0702030302020204" pitchFamily="66" charset="0"/>
                <a:sym typeface="Mathematica6Mono"/>
              </a:rPr>
              <a:t>provide </a:t>
            </a:r>
            <a:r>
              <a:rPr lang="en-US" sz="2000" b="1" dirty="0">
                <a:latin typeface="Comic Sans MS" panose="030F0702030302020204" pitchFamily="66" charset="0"/>
                <a:sym typeface="Mathematica6Mono"/>
              </a:rPr>
              <a:t></a:t>
            </a:r>
            <a:r>
              <a:rPr lang="en-US" sz="2000" b="1" baseline="-25000" dirty="0">
                <a:latin typeface="Comic Sans MS" panose="030F0702030302020204" pitchFamily="66" charset="0"/>
                <a:sym typeface="Mathematica6Mono"/>
              </a:rPr>
              <a:t>total  </a:t>
            </a:r>
            <a:r>
              <a:rPr lang="en-US" sz="1600" b="1" dirty="0">
                <a:latin typeface="Comic Sans MS" panose="030F0702030302020204" pitchFamily="66" charset="0"/>
              </a:rPr>
              <a:t>=100-200fb</a:t>
            </a:r>
            <a:r>
              <a:rPr lang="en-US" sz="1600" b="1" baseline="30000" dirty="0">
                <a:latin typeface="Comic Sans MS" panose="030F0702030302020204" pitchFamily="66" charset="0"/>
              </a:rPr>
              <a:t>-1</a:t>
            </a:r>
          </a:p>
        </p:txBody>
      </p:sp>
      <p:pic>
        <p:nvPicPr>
          <p:cNvPr id="10" name="Picture 9"/>
          <p:cNvPicPr>
            <a:picLocks noChangeAspect="1"/>
          </p:cNvPicPr>
          <p:nvPr/>
        </p:nvPicPr>
        <p:blipFill>
          <a:blip r:embed="rId6"/>
          <a:stretch>
            <a:fillRect/>
          </a:stretch>
        </p:blipFill>
        <p:spPr>
          <a:xfrm>
            <a:off x="5701974" y="5123704"/>
            <a:ext cx="3428573" cy="1600001"/>
          </a:xfrm>
          <a:prstGeom prst="rect">
            <a:avLst/>
          </a:prstGeom>
        </p:spPr>
      </p:pic>
      <p:graphicFrame>
        <p:nvGraphicFramePr>
          <p:cNvPr id="12" name="Object 27"/>
          <p:cNvGraphicFramePr>
            <a:graphicFrameLocks noChangeAspect="1"/>
          </p:cNvGraphicFramePr>
          <p:nvPr>
            <p:extLst>
              <p:ext uri="{D42A27DB-BD31-4B8C-83A1-F6EECF244321}">
                <p14:modId xmlns:p14="http://schemas.microsoft.com/office/powerpoint/2010/main" val="1599876143"/>
              </p:ext>
            </p:extLst>
          </p:nvPr>
        </p:nvGraphicFramePr>
        <p:xfrm>
          <a:off x="5614597" y="2362469"/>
          <a:ext cx="3415548" cy="890164"/>
        </p:xfrm>
        <a:graphic>
          <a:graphicData uri="http://schemas.openxmlformats.org/presentationml/2006/ole">
            <mc:AlternateContent xmlns:mc="http://schemas.openxmlformats.org/markup-compatibility/2006">
              <mc:Choice xmlns:v="urn:schemas-microsoft-com:vml" Requires="v">
                <p:oleObj spid="_x0000_s4129" name="Equation" r:id="rId7" imgW="3098520" imgH="812520" progId="Equation.3">
                  <p:embed/>
                </p:oleObj>
              </mc:Choice>
              <mc:Fallback>
                <p:oleObj name="Equation" r:id="rId7" imgW="3098520" imgH="812520" progId="Equation.3">
                  <p:embed/>
                  <p:pic>
                    <p:nvPicPr>
                      <p:cNvPr id="4" name="Object 27"/>
                      <p:cNvPicPr>
                        <a:picLocks noChangeAspect="1" noChangeArrowheads="1"/>
                      </p:cNvPicPr>
                      <p:nvPr/>
                    </p:nvPicPr>
                    <p:blipFill>
                      <a:blip r:embed="rId8"/>
                      <a:srcRect/>
                      <a:stretch>
                        <a:fillRect/>
                      </a:stretch>
                    </p:blipFill>
                    <p:spPr bwMode="auto">
                      <a:xfrm>
                        <a:off x="5614597" y="2362469"/>
                        <a:ext cx="3415548" cy="890164"/>
                      </a:xfrm>
                      <a:prstGeom prst="rect">
                        <a:avLst/>
                      </a:prstGeom>
                      <a:noFill/>
                      <a:ln>
                        <a:noFill/>
                      </a:ln>
                      <a:effectLst/>
                      <a:extLst/>
                    </p:spPr>
                  </p:pic>
                </p:oleObj>
              </mc:Fallback>
            </mc:AlternateContent>
          </a:graphicData>
        </a:graphic>
      </p:graphicFrame>
      <p:sp>
        <p:nvSpPr>
          <p:cNvPr id="9" name="TextBox 8"/>
          <p:cNvSpPr txBox="1"/>
          <p:nvPr/>
        </p:nvSpPr>
        <p:spPr>
          <a:xfrm>
            <a:off x="6019800" y="2038770"/>
            <a:ext cx="2588466" cy="369332"/>
          </a:xfrm>
          <a:prstGeom prst="rect">
            <a:avLst/>
          </a:prstGeom>
          <a:noFill/>
        </p:spPr>
        <p:txBody>
          <a:bodyPr wrap="none" rtlCol="0">
            <a:spAutoFit/>
          </a:bodyPr>
          <a:lstStyle/>
          <a:p>
            <a:r>
              <a:rPr lang="en-US" dirty="0"/>
              <a:t>Instantaneous Luminosity</a:t>
            </a:r>
          </a:p>
        </p:txBody>
      </p:sp>
      <p:sp>
        <p:nvSpPr>
          <p:cNvPr id="13" name="TextBox 12"/>
          <p:cNvSpPr txBox="1"/>
          <p:nvPr/>
        </p:nvSpPr>
        <p:spPr>
          <a:xfrm>
            <a:off x="6667434" y="3144523"/>
            <a:ext cx="2202270" cy="369332"/>
          </a:xfrm>
          <a:prstGeom prst="rect">
            <a:avLst/>
          </a:prstGeom>
          <a:noFill/>
        </p:spPr>
        <p:txBody>
          <a:bodyPr wrap="none" rtlCol="0">
            <a:spAutoFit/>
          </a:bodyPr>
          <a:lstStyle/>
          <a:p>
            <a:r>
              <a:rPr lang="en-US" dirty="0"/>
              <a:t> in units of (/cm</a:t>
            </a:r>
            <a:r>
              <a:rPr lang="en-US" baseline="30000" dirty="0"/>
              <a:t>2</a:t>
            </a:r>
            <a:r>
              <a:rPr lang="en-US" dirty="0"/>
              <a:t>/sec)</a:t>
            </a:r>
          </a:p>
        </p:txBody>
      </p:sp>
    </p:spTree>
    <p:extLst>
      <p:ext uri="{BB962C8B-B14F-4D97-AF65-F5344CB8AC3E}">
        <p14:creationId xmlns:p14="http://schemas.microsoft.com/office/powerpoint/2010/main" val="25950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arn(inVertical)">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2016</a:t>
            </a:r>
          </a:p>
        </p:txBody>
      </p:sp>
      <p:sp>
        <p:nvSpPr>
          <p:cNvPr id="3" name="Footer Placeholder 2"/>
          <p:cNvSpPr>
            <a:spLocks noGrp="1"/>
          </p:cNvSpPr>
          <p:nvPr>
            <p:ph type="ftr" sz="quarter" idx="11"/>
          </p:nvPr>
        </p:nvSpPr>
        <p:spPr/>
        <p:txBody>
          <a:bodyPr/>
          <a:lstStyle/>
          <a:p>
            <a:r>
              <a:rPr lang="en-US"/>
              <a:t>KAAS-Bangalore,   Chandra Bhat</a:t>
            </a:r>
          </a:p>
        </p:txBody>
      </p:sp>
      <p:sp>
        <p:nvSpPr>
          <p:cNvPr id="4" name="Slide Number Placeholder 3"/>
          <p:cNvSpPr>
            <a:spLocks noGrp="1"/>
          </p:cNvSpPr>
          <p:nvPr>
            <p:ph type="sldNum" sz="quarter" idx="12"/>
          </p:nvPr>
        </p:nvSpPr>
        <p:spPr/>
        <p:txBody>
          <a:bodyPr/>
          <a:lstStyle/>
          <a:p>
            <a:fld id="{44D64833-0210-4999-B6BB-5BBCA76D12EA}" type="slidenum">
              <a:rPr lang="en-US" smtClean="0"/>
              <a:t>33</a:t>
            </a:fld>
            <a:endParaRPr lang="en-US" dirty="0"/>
          </a:p>
        </p:txBody>
      </p:sp>
      <p:sp>
        <p:nvSpPr>
          <p:cNvPr id="5" name="Title 1"/>
          <p:cNvSpPr txBox="1">
            <a:spLocks/>
          </p:cNvSpPr>
          <p:nvPr/>
        </p:nvSpPr>
        <p:spPr>
          <a:xfrm>
            <a:off x="457200" y="287338"/>
            <a:ext cx="8229600" cy="990600"/>
          </a:xfrm>
          <a:prstGeom prst="rect">
            <a:avLst/>
          </a:prstGeom>
        </p:spPr>
        <p:txBody>
          <a:bodyPr/>
          <a:lstStyle>
            <a:lvl1pPr algn="ctr" defTabSz="914400" rtl="0" eaLnBrk="1" latinLnBrk="0" hangingPunct="1">
              <a:spcBef>
                <a:spcPct val="0"/>
              </a:spcBef>
              <a:buNone/>
              <a:defRPr sz="3200" kern="1200">
                <a:solidFill>
                  <a:srgbClr val="0000CC"/>
                </a:solidFill>
                <a:latin typeface="Comic Sans MS" panose="030F0702030302020204" pitchFamily="66" charset="0"/>
                <a:ea typeface="+mj-ea"/>
                <a:cs typeface="+mj-cs"/>
              </a:defRPr>
            </a:lvl1pPr>
          </a:lstStyle>
          <a:p>
            <a:pPr>
              <a:defRPr/>
            </a:pPr>
            <a:r>
              <a:rPr lang="en-US">
                <a:ea typeface="ＭＳ Ｐゴシック" charset="0"/>
              </a:rPr>
              <a:t>LHC (and HL-LHC) Schedule</a:t>
            </a:r>
            <a:endParaRPr lang="en-US" dirty="0">
              <a:ea typeface="ＭＳ Ｐゴシック" charset="0"/>
            </a:endParaRPr>
          </a:p>
        </p:txBody>
      </p:sp>
      <p:grpSp>
        <p:nvGrpSpPr>
          <p:cNvPr id="6" name="Group 35"/>
          <p:cNvGrpSpPr>
            <a:grpSpLocks/>
          </p:cNvGrpSpPr>
          <p:nvPr/>
        </p:nvGrpSpPr>
        <p:grpSpPr bwMode="auto">
          <a:xfrm>
            <a:off x="762660" y="1123646"/>
            <a:ext cx="7577968" cy="4411126"/>
            <a:chOff x="374966" y="1633636"/>
            <a:chExt cx="8388937" cy="4427845"/>
          </a:xfrm>
        </p:grpSpPr>
        <p:pic>
          <p:nvPicPr>
            <p:cNvPr id="7" name="imag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66" y="1633636"/>
              <a:ext cx="8388937" cy="442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Shape 314"/>
            <p:cNvSpPr>
              <a:spLocks noChangeArrowheads="1"/>
            </p:cNvSpPr>
            <p:nvPr/>
          </p:nvSpPr>
          <p:spPr bwMode="auto">
            <a:xfrm>
              <a:off x="1489559" y="2107431"/>
              <a:ext cx="786999"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a:latin typeface="Helvetica" panose="020B0604020202020204" pitchFamily="34" charset="0"/>
                  <a:sym typeface="Helvetica" panose="020B0604020202020204" pitchFamily="34" charset="0"/>
                </a:rPr>
                <a:t>Run 1</a:t>
              </a:r>
            </a:p>
          </p:txBody>
        </p:sp>
        <p:sp>
          <p:nvSpPr>
            <p:cNvPr id="9" name="Shape 315"/>
            <p:cNvSpPr>
              <a:spLocks noChangeArrowheads="1"/>
            </p:cNvSpPr>
            <p:nvPr/>
          </p:nvSpPr>
          <p:spPr bwMode="auto">
            <a:xfrm>
              <a:off x="2708642" y="2095222"/>
              <a:ext cx="786999"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a:latin typeface="Helvetica" panose="020B0604020202020204" pitchFamily="34" charset="0"/>
                  <a:sym typeface="Helvetica" panose="020B0604020202020204" pitchFamily="34" charset="0"/>
                </a:rPr>
                <a:t>Run 2</a:t>
              </a:r>
            </a:p>
          </p:txBody>
        </p:sp>
        <p:sp>
          <p:nvSpPr>
            <p:cNvPr id="10" name="Shape 316"/>
            <p:cNvSpPr>
              <a:spLocks noChangeArrowheads="1"/>
            </p:cNvSpPr>
            <p:nvPr/>
          </p:nvSpPr>
          <p:spPr bwMode="auto">
            <a:xfrm>
              <a:off x="3863133" y="2086086"/>
              <a:ext cx="786999"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a:latin typeface="Helvetica" panose="020B0604020202020204" pitchFamily="34" charset="0"/>
                  <a:sym typeface="Helvetica" panose="020B0604020202020204" pitchFamily="34" charset="0"/>
                </a:rPr>
                <a:t>Run 3</a:t>
              </a:r>
            </a:p>
          </p:txBody>
        </p:sp>
        <p:sp>
          <p:nvSpPr>
            <p:cNvPr id="11" name="Shape 317"/>
            <p:cNvSpPr>
              <a:spLocks noChangeArrowheads="1"/>
            </p:cNvSpPr>
            <p:nvPr/>
          </p:nvSpPr>
          <p:spPr bwMode="auto">
            <a:xfrm>
              <a:off x="5234616" y="2065456"/>
              <a:ext cx="786999"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a:latin typeface="Helvetica" panose="020B0604020202020204" pitchFamily="34" charset="0"/>
                  <a:sym typeface="Helvetica" panose="020B0604020202020204" pitchFamily="34" charset="0"/>
                </a:rPr>
                <a:t>Run 4</a:t>
              </a:r>
            </a:p>
          </p:txBody>
        </p:sp>
        <p:sp>
          <p:nvSpPr>
            <p:cNvPr id="12" name="Shape 318"/>
            <p:cNvSpPr>
              <a:spLocks noChangeArrowheads="1"/>
            </p:cNvSpPr>
            <p:nvPr/>
          </p:nvSpPr>
          <p:spPr bwMode="auto">
            <a:xfrm>
              <a:off x="1460785" y="2714378"/>
              <a:ext cx="807913"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a:latin typeface="Helvetica" panose="020B0604020202020204" pitchFamily="34" charset="0"/>
                  <a:sym typeface="Helvetica" panose="020B0604020202020204" pitchFamily="34" charset="0"/>
                </a:rPr>
                <a:t>7-8 TeV</a:t>
              </a:r>
            </a:p>
          </p:txBody>
        </p:sp>
        <p:sp>
          <p:nvSpPr>
            <p:cNvPr id="13" name="Shape 319"/>
            <p:cNvSpPr>
              <a:spLocks noChangeArrowheads="1"/>
            </p:cNvSpPr>
            <p:nvPr/>
          </p:nvSpPr>
          <p:spPr bwMode="auto">
            <a:xfrm>
              <a:off x="2632322" y="2715247"/>
              <a:ext cx="1038746"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a:latin typeface="Helvetica" panose="020B0604020202020204" pitchFamily="34" charset="0"/>
                  <a:sym typeface="Helvetica" panose="020B0604020202020204" pitchFamily="34" charset="0"/>
                </a:rPr>
                <a:t>13-14 TeV</a:t>
              </a:r>
            </a:p>
          </p:txBody>
        </p:sp>
        <p:sp>
          <p:nvSpPr>
            <p:cNvPr id="14" name="Shape 320"/>
            <p:cNvSpPr>
              <a:spLocks noChangeArrowheads="1"/>
            </p:cNvSpPr>
            <p:nvPr/>
          </p:nvSpPr>
          <p:spPr bwMode="auto">
            <a:xfrm>
              <a:off x="1511846" y="4560312"/>
              <a:ext cx="713593" cy="183993"/>
            </a:xfrm>
            <a:prstGeom prst="rect">
              <a:avLst/>
            </a:prstGeom>
            <a:solidFill>
              <a:srgbClr val="FFFFFF"/>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olidFill>
                    <a:srgbClr val="000000"/>
                  </a:solidFill>
                  <a:latin typeface="Helvetica" panose="020B0604020202020204" pitchFamily="34" charset="0"/>
                  <a:sym typeface="Helvetica" panose="020B0604020202020204" pitchFamily="34" charset="0"/>
                </a:rPr>
                <a:t>&lt;PU&gt;≅ 21</a:t>
              </a:r>
            </a:p>
          </p:txBody>
        </p:sp>
        <p:sp>
          <p:nvSpPr>
            <p:cNvPr id="15" name="Shape 321"/>
            <p:cNvSpPr>
              <a:spLocks noChangeArrowheads="1"/>
            </p:cNvSpPr>
            <p:nvPr/>
          </p:nvSpPr>
          <p:spPr bwMode="auto">
            <a:xfrm>
              <a:off x="2781705" y="3927517"/>
              <a:ext cx="713593" cy="183993"/>
            </a:xfrm>
            <a:prstGeom prst="rect">
              <a:avLst/>
            </a:prstGeom>
            <a:solidFill>
              <a:srgbClr val="FFFFFF"/>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olidFill>
                    <a:srgbClr val="000000"/>
                  </a:solidFill>
                  <a:latin typeface="Helvetica" panose="020B0604020202020204" pitchFamily="34" charset="0"/>
                  <a:sym typeface="Helvetica" panose="020B0604020202020204" pitchFamily="34" charset="0"/>
                </a:rPr>
                <a:t>&lt;PU&gt;≅ 40</a:t>
              </a:r>
            </a:p>
          </p:txBody>
        </p:sp>
        <p:sp>
          <p:nvSpPr>
            <p:cNvPr id="16" name="Shape 322"/>
            <p:cNvSpPr>
              <a:spLocks noChangeArrowheads="1"/>
            </p:cNvSpPr>
            <p:nvPr/>
          </p:nvSpPr>
          <p:spPr bwMode="auto">
            <a:xfrm>
              <a:off x="3935442" y="3667866"/>
              <a:ext cx="715466" cy="183991"/>
            </a:xfrm>
            <a:prstGeom prst="rect">
              <a:avLst/>
            </a:prstGeom>
            <a:solidFill>
              <a:srgbClr val="FFFFFF"/>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olidFill>
                    <a:srgbClr val="000000"/>
                  </a:solidFill>
                  <a:latin typeface="Helvetica" panose="020B0604020202020204" pitchFamily="34" charset="0"/>
                  <a:sym typeface="Helvetica" panose="020B0604020202020204" pitchFamily="34" charset="0"/>
                </a:rPr>
                <a:t>&lt;PU&gt;≅ 60</a:t>
              </a:r>
            </a:p>
          </p:txBody>
        </p:sp>
        <p:sp>
          <p:nvSpPr>
            <p:cNvPr id="17" name="Shape 323"/>
            <p:cNvSpPr>
              <a:spLocks noChangeArrowheads="1"/>
            </p:cNvSpPr>
            <p:nvPr/>
          </p:nvSpPr>
          <p:spPr bwMode="auto">
            <a:xfrm>
              <a:off x="5235268" y="2878591"/>
              <a:ext cx="799748" cy="183993"/>
            </a:xfrm>
            <a:prstGeom prst="rect">
              <a:avLst/>
            </a:prstGeom>
            <a:solidFill>
              <a:srgbClr val="FFFFFF"/>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olidFill>
                    <a:srgbClr val="000000"/>
                  </a:solidFill>
                  <a:latin typeface="Helvetica" panose="020B0604020202020204" pitchFamily="34" charset="0"/>
                  <a:sym typeface="Helvetica" panose="020B0604020202020204" pitchFamily="34" charset="0"/>
                </a:rPr>
                <a:t>&lt;PU&gt;≅ 140</a:t>
              </a:r>
            </a:p>
          </p:txBody>
        </p:sp>
        <p:sp>
          <p:nvSpPr>
            <p:cNvPr id="18" name="Shape 324"/>
            <p:cNvSpPr>
              <a:spLocks noChangeArrowheads="1"/>
            </p:cNvSpPr>
            <p:nvPr/>
          </p:nvSpPr>
          <p:spPr bwMode="auto">
            <a:xfrm>
              <a:off x="2605648" y="4854356"/>
              <a:ext cx="1266113" cy="431607"/>
            </a:xfrm>
            <a:prstGeom prst="rect">
              <a:avLst/>
            </a:prstGeom>
            <a:solidFill>
              <a:srgbClr val="FFFFFF"/>
            </a:solidFill>
            <a:ln>
              <a:noFill/>
            </a:ln>
            <a:effectLst>
              <a:outerShdw blurRad="50800" dist="127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p>
              <a:pPr>
                <a:defRPr sz="1800"/>
              </a:pPr>
              <a:r>
                <a:rPr lang="en-US" sz="1400" b="1" dirty="0">
                  <a:solidFill>
                    <a:srgbClr val="FFFFFF"/>
                  </a:solidFill>
                  <a:latin typeface="Helvetica"/>
                  <a:ea typeface="Helvetica"/>
                  <a:cs typeface="Helvetica"/>
                  <a:sym typeface="Helvetica"/>
                </a:rPr>
                <a:t>       </a:t>
              </a:r>
              <a:r>
                <a:rPr sz="1400" b="1" dirty="0">
                  <a:solidFill>
                    <a:srgbClr val="FFFFFF"/>
                  </a:solidFill>
                  <a:latin typeface="Helvetica"/>
                  <a:ea typeface="Helvetica"/>
                  <a:cs typeface="Helvetica"/>
                  <a:sym typeface="Helvetica"/>
                </a:rPr>
                <a:t>25ns </a:t>
              </a:r>
            </a:p>
            <a:p>
              <a:pPr>
                <a:defRPr sz="1800"/>
              </a:pPr>
              <a:r>
                <a:rPr sz="1400" b="1" dirty="0">
                  <a:solidFill>
                    <a:srgbClr val="FFFFFF"/>
                  </a:solidFill>
                  <a:latin typeface="Helvetica"/>
                  <a:ea typeface="Helvetica"/>
                  <a:cs typeface="Helvetica"/>
                  <a:sym typeface="Helvetica"/>
                </a:rPr>
                <a:t>bunch spacing</a:t>
              </a:r>
            </a:p>
          </p:txBody>
        </p:sp>
        <p:sp>
          <p:nvSpPr>
            <p:cNvPr id="19" name="Shape 325"/>
            <p:cNvSpPr>
              <a:spLocks noChangeArrowheads="1"/>
            </p:cNvSpPr>
            <p:nvPr/>
          </p:nvSpPr>
          <p:spPr bwMode="auto">
            <a:xfrm>
              <a:off x="5164096" y="4835440"/>
              <a:ext cx="2629620" cy="431608"/>
            </a:xfrm>
            <a:prstGeom prst="rect">
              <a:avLst/>
            </a:prstGeom>
            <a:solidFill>
              <a:srgbClr val="FFFFFF"/>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4000" b="1">
                  <a:solidFill>
                    <a:srgbClr val="FFFFFF"/>
                  </a:solidFill>
                  <a:latin typeface="Helvetica"/>
                  <a:ea typeface="Helvetica"/>
                  <a:cs typeface="Helvetica"/>
                  <a:sym typeface="Helvetica"/>
                </a:defRPr>
              </a:lvl1pPr>
            </a:lstStyle>
            <a:p>
              <a:pPr algn="ctr">
                <a:defRPr sz="1800" b="0">
                  <a:solidFill>
                    <a:srgbClr val="000000"/>
                  </a:solidFill>
                </a:defRPr>
              </a:pPr>
              <a:r>
                <a:rPr sz="2800" b="0">
                  <a:solidFill>
                    <a:srgbClr val="000000"/>
                  </a:solidFill>
                </a:rPr>
                <a:t>HL-LHC</a:t>
              </a:r>
            </a:p>
          </p:txBody>
        </p:sp>
      </p:grpSp>
      <p:sp>
        <p:nvSpPr>
          <p:cNvPr id="20" name="TextBox 36"/>
          <p:cNvSpPr txBox="1">
            <a:spLocks noChangeArrowheads="1"/>
          </p:cNvSpPr>
          <p:nvPr/>
        </p:nvSpPr>
        <p:spPr bwMode="auto">
          <a:xfrm>
            <a:off x="804863" y="5567363"/>
            <a:ext cx="4875212" cy="10763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dirty="0">
                <a:solidFill>
                  <a:srgbClr val="0000FF"/>
                </a:solidFill>
              </a:rPr>
              <a:t>Run 2:  pp @ 13 </a:t>
            </a:r>
            <a:r>
              <a:rPr lang="en-US" altLang="en-US" sz="1600" dirty="0" err="1">
                <a:solidFill>
                  <a:srgbClr val="0000FF"/>
                </a:solidFill>
              </a:rPr>
              <a:t>TeV</a:t>
            </a:r>
            <a:r>
              <a:rPr lang="en-US" altLang="en-US" sz="1600" dirty="0">
                <a:solidFill>
                  <a:srgbClr val="0000FF"/>
                </a:solidFill>
              </a:rPr>
              <a:t>, 25 ns bunch spacing</a:t>
            </a:r>
          </a:p>
          <a:p>
            <a:pPr eaLnBrk="1" hangingPunct="1"/>
            <a:r>
              <a:rPr lang="en-US" altLang="en-US" sz="1600" dirty="0">
                <a:solidFill>
                  <a:srgbClr val="0000FF"/>
                </a:solidFill>
              </a:rPr>
              <a:t>            Peak Luminosity goal ~ 1.3 x 10</a:t>
            </a:r>
            <a:r>
              <a:rPr lang="en-US" altLang="en-US" sz="1600" baseline="30000" dirty="0">
                <a:solidFill>
                  <a:srgbClr val="0000FF"/>
                </a:solidFill>
              </a:rPr>
              <a:t>34</a:t>
            </a:r>
            <a:r>
              <a:rPr lang="en-US" altLang="en-US" sz="1600" dirty="0">
                <a:solidFill>
                  <a:srgbClr val="0000FF"/>
                </a:solidFill>
              </a:rPr>
              <a:t> cm</a:t>
            </a:r>
            <a:r>
              <a:rPr lang="en-US" altLang="en-US" sz="1600" baseline="30000" dirty="0">
                <a:solidFill>
                  <a:srgbClr val="0000FF"/>
                </a:solidFill>
              </a:rPr>
              <a:t>-2</a:t>
            </a:r>
            <a:r>
              <a:rPr lang="en-US" altLang="en-US" sz="1600" dirty="0">
                <a:solidFill>
                  <a:srgbClr val="0000FF"/>
                </a:solidFill>
              </a:rPr>
              <a:t>s</a:t>
            </a:r>
            <a:r>
              <a:rPr lang="en-US" altLang="en-US" sz="1600" baseline="30000" dirty="0">
                <a:solidFill>
                  <a:srgbClr val="0000FF"/>
                </a:solidFill>
              </a:rPr>
              <a:t>-1</a:t>
            </a:r>
            <a:endParaRPr lang="en-US" altLang="en-US" sz="1600" dirty="0">
              <a:solidFill>
                <a:srgbClr val="0000FF"/>
              </a:solidFill>
            </a:endParaRPr>
          </a:p>
          <a:p>
            <a:pPr eaLnBrk="1" hangingPunct="1"/>
            <a:r>
              <a:rPr lang="en-US" altLang="en-US" sz="1600" dirty="0">
                <a:solidFill>
                  <a:srgbClr val="0000FF"/>
                </a:solidFill>
              </a:rPr>
              <a:t>            Integrated Luminosity goal ~100 -120 fb</a:t>
            </a:r>
            <a:r>
              <a:rPr lang="en-US" altLang="en-US" sz="1600" baseline="30000" dirty="0">
                <a:solidFill>
                  <a:srgbClr val="0000FF"/>
                </a:solidFill>
              </a:rPr>
              <a:t>-1</a:t>
            </a:r>
          </a:p>
          <a:p>
            <a:pPr eaLnBrk="1" hangingPunct="1"/>
            <a:r>
              <a:rPr lang="en-US" altLang="en-US" sz="1600" dirty="0">
                <a:solidFill>
                  <a:srgbClr val="0000FF"/>
                </a:solidFill>
              </a:rPr>
              <a:t>Run 2+3: 300 fb</a:t>
            </a:r>
            <a:r>
              <a:rPr lang="en-US" altLang="en-US" sz="1600" baseline="30000" dirty="0">
                <a:solidFill>
                  <a:srgbClr val="0000FF"/>
                </a:solidFill>
              </a:rPr>
              <a:t>-1</a:t>
            </a:r>
            <a:endParaRPr lang="en-US" altLang="en-US" sz="1600" dirty="0">
              <a:solidFill>
                <a:srgbClr val="0000FF"/>
              </a:solidFill>
            </a:endParaRPr>
          </a:p>
        </p:txBody>
      </p:sp>
      <p:sp>
        <p:nvSpPr>
          <p:cNvPr id="21" name="TextBox 38"/>
          <p:cNvSpPr txBox="1">
            <a:spLocks noChangeArrowheads="1"/>
          </p:cNvSpPr>
          <p:nvPr/>
        </p:nvSpPr>
        <p:spPr bwMode="auto">
          <a:xfrm>
            <a:off x="6203950" y="5732463"/>
            <a:ext cx="2360613"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a:solidFill>
                  <a:srgbClr val="FF0000"/>
                </a:solidFill>
              </a:rPr>
              <a:t>2015 Goal: ~10 fb</a:t>
            </a:r>
            <a:r>
              <a:rPr lang="en-US" altLang="en-US" sz="1800" baseline="30000">
                <a:solidFill>
                  <a:srgbClr val="FF0000"/>
                </a:solidFill>
              </a:rPr>
              <a:t>-1 </a:t>
            </a:r>
            <a:endParaRPr lang="en-US" altLang="en-US" sz="1800">
              <a:solidFill>
                <a:srgbClr val="FF0000"/>
              </a:solidFill>
            </a:endParaRPr>
          </a:p>
        </p:txBody>
      </p:sp>
    </p:spTree>
    <p:extLst>
      <p:ext uri="{BB962C8B-B14F-4D97-AF65-F5344CB8AC3E}">
        <p14:creationId xmlns:p14="http://schemas.microsoft.com/office/powerpoint/2010/main" val="1036395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738" y="-72609"/>
            <a:ext cx="7174523" cy="1143000"/>
          </a:xfrm>
        </p:spPr>
        <p:txBody>
          <a:bodyPr/>
          <a:lstStyle/>
          <a:p>
            <a:r>
              <a:rPr lang="en-US" sz="2800" dirty="0"/>
              <a:t>Issues and Operational Complexity</a:t>
            </a:r>
            <a:br>
              <a:rPr lang="en-US" sz="2800" dirty="0"/>
            </a:br>
            <a:r>
              <a:rPr lang="en-US" sz="2800" dirty="0"/>
              <a:t>in High Energy Accelerators</a:t>
            </a:r>
            <a:endParaRPr lang="en-US" sz="2800" dirty="0">
              <a:solidFill>
                <a:srgbClr val="FF0000"/>
              </a:solidFill>
            </a:endParaRPr>
          </a:p>
        </p:txBody>
      </p:sp>
      <p:sp>
        <p:nvSpPr>
          <p:cNvPr id="3" name="Content Placeholder 2"/>
          <p:cNvSpPr>
            <a:spLocks noGrp="1"/>
          </p:cNvSpPr>
          <p:nvPr>
            <p:ph idx="1"/>
          </p:nvPr>
        </p:nvSpPr>
        <p:spPr>
          <a:xfrm>
            <a:off x="817098" y="1084825"/>
            <a:ext cx="7778262" cy="5162037"/>
          </a:xfrm>
        </p:spPr>
        <p:txBody>
          <a:bodyPr>
            <a:noAutofit/>
          </a:bodyPr>
          <a:lstStyle/>
          <a:p>
            <a:r>
              <a:rPr lang="en-US" sz="2200" dirty="0">
                <a:sym typeface="Symbol" panose="05050102010706020507" pitchFamily="18" charset="2"/>
              </a:rPr>
              <a:t>Transition crossing in synchrotrons</a:t>
            </a:r>
          </a:p>
          <a:p>
            <a:r>
              <a:rPr lang="en-US" sz="2200" dirty="0"/>
              <a:t>When a beam propagates in an accelerator, it interacts with both the external fields and the self-generated electromagnetic fields which induce Beam Instabilities</a:t>
            </a:r>
          </a:p>
          <a:p>
            <a:pPr lvl="1"/>
            <a:r>
              <a:rPr lang="en-US" sz="2200" dirty="0"/>
              <a:t>Space Charge Effect </a:t>
            </a:r>
            <a:r>
              <a:rPr lang="en-US" sz="2200" dirty="0">
                <a:sym typeface="Symbol" panose="05050102010706020507" pitchFamily="18" charset="2"/>
              </a:rPr>
              <a:t> Self Induced fields</a:t>
            </a:r>
          </a:p>
          <a:p>
            <a:pPr lvl="1"/>
            <a:r>
              <a:rPr lang="en-US" sz="2200" dirty="0">
                <a:sym typeface="Symbol" panose="05050102010706020507" pitchFamily="18" charset="2"/>
              </a:rPr>
              <a:t>Microwave instability: transverse and longitudinal microwave instability</a:t>
            </a:r>
          </a:p>
          <a:p>
            <a:pPr lvl="1"/>
            <a:r>
              <a:rPr lang="en-US" sz="2200" dirty="0">
                <a:sym typeface="Symbol" panose="05050102010706020507" pitchFamily="18" charset="2"/>
              </a:rPr>
              <a:t>Single bunch instability, multi-bunch instability</a:t>
            </a:r>
          </a:p>
          <a:p>
            <a:pPr lvl="1"/>
            <a:endParaRPr lang="en-US" sz="2200" dirty="0">
              <a:sym typeface="Symbol" panose="05050102010706020507" pitchFamily="18" charset="2"/>
            </a:endParaRPr>
          </a:p>
          <a:p>
            <a:pPr lvl="1"/>
            <a:endParaRPr lang="en-US" sz="2200" dirty="0">
              <a:sym typeface="Symbol" panose="05050102010706020507" pitchFamily="18" charset="2"/>
            </a:endParaRPr>
          </a:p>
          <a:p>
            <a:r>
              <a:rPr lang="en-US" sz="2200" dirty="0" err="1">
                <a:sym typeface="Symbol" panose="05050102010706020507" pitchFamily="18" charset="2"/>
              </a:rPr>
              <a:t>Beamloading</a:t>
            </a:r>
            <a:r>
              <a:rPr lang="en-US" sz="2200" dirty="0">
                <a:sym typeface="Symbol" panose="05050102010706020507" pitchFamily="18" charset="2"/>
              </a:rPr>
              <a:t>  RF cavity impedances</a:t>
            </a:r>
          </a:p>
          <a:p>
            <a:r>
              <a:rPr lang="en-US" sz="2200" dirty="0">
                <a:sym typeface="Symbol" panose="05050102010706020507" pitchFamily="18" charset="2"/>
              </a:rPr>
              <a:t>Coherent Synchrotron Radiation (CSR) instability </a:t>
            </a:r>
          </a:p>
          <a:p>
            <a:r>
              <a:rPr lang="en-US" sz="2200" dirty="0">
                <a:sym typeface="Symbol" panose="05050102010706020507" pitchFamily="18" charset="2"/>
              </a:rPr>
              <a:t>Electron Cloud effects</a:t>
            </a:r>
          </a:p>
          <a:p>
            <a:r>
              <a:rPr lang="en-US" sz="2200" dirty="0">
                <a:sym typeface="Symbol" panose="05050102010706020507" pitchFamily="18" charset="2"/>
              </a:rPr>
              <a:t>So on …</a:t>
            </a:r>
          </a:p>
          <a:p>
            <a:pPr lvl="1"/>
            <a:endParaRPr lang="en-US" sz="2200" dirty="0">
              <a:sym typeface="Symbol" panose="05050102010706020507" pitchFamily="18" charset="2"/>
            </a:endParaRPr>
          </a:p>
          <a:p>
            <a:pPr lvl="1"/>
            <a:endParaRPr lang="en-US" sz="2200" dirty="0"/>
          </a:p>
          <a:p>
            <a:pPr lvl="1"/>
            <a:endParaRPr lang="en-US" sz="2200" dirty="0"/>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pPr/>
              <a:t>34</a:t>
            </a:fld>
            <a:endParaRPr lang="en-US"/>
          </a:p>
        </p:txBody>
      </p:sp>
      <p:pic>
        <p:nvPicPr>
          <p:cNvPr id="7" name="Picture 6"/>
          <p:cNvPicPr>
            <a:picLocks noChangeAspect="1"/>
          </p:cNvPicPr>
          <p:nvPr/>
        </p:nvPicPr>
        <p:blipFill>
          <a:blip r:embed="rId2"/>
          <a:stretch>
            <a:fillRect/>
          </a:stretch>
        </p:blipFill>
        <p:spPr>
          <a:xfrm>
            <a:off x="529563" y="4102579"/>
            <a:ext cx="1377462" cy="857615"/>
          </a:xfrm>
          <a:prstGeom prst="rect">
            <a:avLst/>
          </a:prstGeom>
        </p:spPr>
      </p:pic>
      <p:sp>
        <p:nvSpPr>
          <p:cNvPr id="8" name="TextBox 7"/>
          <p:cNvSpPr txBox="1"/>
          <p:nvPr/>
        </p:nvSpPr>
        <p:spPr>
          <a:xfrm>
            <a:off x="242027" y="4324234"/>
            <a:ext cx="1383644" cy="369332"/>
          </a:xfrm>
          <a:prstGeom prst="rect">
            <a:avLst/>
          </a:prstGeom>
          <a:noFill/>
        </p:spPr>
        <p:txBody>
          <a:bodyPr wrap="square" rtlCol="0">
            <a:spAutoFit/>
          </a:bodyPr>
          <a:lstStyle/>
          <a:p>
            <a:r>
              <a:rPr lang="en-US" dirty="0"/>
              <a:t>Wake field</a:t>
            </a:r>
          </a:p>
        </p:txBody>
      </p:sp>
      <p:pic>
        <p:nvPicPr>
          <p:cNvPr id="9" name="Picture 8"/>
          <p:cNvPicPr>
            <a:picLocks noChangeAspect="1"/>
          </p:cNvPicPr>
          <p:nvPr/>
        </p:nvPicPr>
        <p:blipFill>
          <a:blip r:embed="rId3"/>
          <a:stretch>
            <a:fillRect/>
          </a:stretch>
        </p:blipFill>
        <p:spPr>
          <a:xfrm>
            <a:off x="1947185" y="4108431"/>
            <a:ext cx="947081" cy="867810"/>
          </a:xfrm>
          <a:prstGeom prst="rect">
            <a:avLst/>
          </a:prstGeom>
        </p:spPr>
      </p:pic>
      <p:sp>
        <p:nvSpPr>
          <p:cNvPr id="10" name="TextBox 9"/>
          <p:cNvSpPr txBox="1"/>
          <p:nvPr/>
        </p:nvSpPr>
        <p:spPr>
          <a:xfrm>
            <a:off x="2060933" y="4118703"/>
            <a:ext cx="861105" cy="276999"/>
          </a:xfrm>
          <a:prstGeom prst="rect">
            <a:avLst/>
          </a:prstGeom>
          <a:noFill/>
        </p:spPr>
        <p:txBody>
          <a:bodyPr wrap="square" rtlCol="0">
            <a:spAutoFit/>
          </a:bodyPr>
          <a:lstStyle/>
          <a:p>
            <a:r>
              <a:rPr lang="en-US" sz="1200" dirty="0">
                <a:solidFill>
                  <a:srgbClr val="FFFF99"/>
                </a:solidFill>
              </a:rPr>
              <a:t>Initial Dist.</a:t>
            </a:r>
          </a:p>
        </p:txBody>
      </p:sp>
      <p:pic>
        <p:nvPicPr>
          <p:cNvPr id="11" name="Picture 10"/>
          <p:cNvPicPr>
            <a:picLocks noChangeAspect="1"/>
          </p:cNvPicPr>
          <p:nvPr/>
        </p:nvPicPr>
        <p:blipFill>
          <a:blip r:embed="rId4"/>
          <a:stretch>
            <a:fillRect/>
          </a:stretch>
        </p:blipFill>
        <p:spPr>
          <a:xfrm>
            <a:off x="2937873" y="4088638"/>
            <a:ext cx="849165" cy="857614"/>
          </a:xfrm>
          <a:prstGeom prst="rect">
            <a:avLst/>
          </a:prstGeom>
        </p:spPr>
      </p:pic>
      <p:sp>
        <p:nvSpPr>
          <p:cNvPr id="12" name="TextBox 11"/>
          <p:cNvSpPr txBox="1"/>
          <p:nvPr/>
        </p:nvSpPr>
        <p:spPr>
          <a:xfrm>
            <a:off x="2965645" y="4079992"/>
            <a:ext cx="961516" cy="276999"/>
          </a:xfrm>
          <a:prstGeom prst="rect">
            <a:avLst/>
          </a:prstGeom>
          <a:noFill/>
        </p:spPr>
        <p:txBody>
          <a:bodyPr wrap="square" rtlCol="0">
            <a:spAutoFit/>
          </a:bodyPr>
          <a:lstStyle/>
          <a:p>
            <a:r>
              <a:rPr lang="en-US" sz="1200" dirty="0">
                <a:solidFill>
                  <a:srgbClr val="FFFF99"/>
                </a:solidFill>
              </a:rPr>
              <a:t>Final Dist.</a:t>
            </a:r>
          </a:p>
        </p:txBody>
      </p:sp>
      <p:pic>
        <p:nvPicPr>
          <p:cNvPr id="13" name="Picture 3" descr="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621" y="4088892"/>
            <a:ext cx="911322" cy="88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6406" y="4089232"/>
            <a:ext cx="863358" cy="88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QUA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7959" y="4088893"/>
            <a:ext cx="959287" cy="88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4502094" y="4215660"/>
            <a:ext cx="1363522" cy="584775"/>
          </a:xfrm>
          <a:prstGeom prst="rect">
            <a:avLst/>
          </a:prstGeom>
          <a:noFill/>
        </p:spPr>
        <p:txBody>
          <a:bodyPr wrap="square" rtlCol="0">
            <a:spAutoFit/>
          </a:bodyPr>
          <a:lstStyle/>
          <a:p>
            <a:pPr algn="ctr"/>
            <a:r>
              <a:rPr lang="en-US" sz="1600" dirty="0"/>
              <a:t>Longitudinal Profiles</a:t>
            </a:r>
          </a:p>
        </p:txBody>
      </p:sp>
      <p:sp>
        <p:nvSpPr>
          <p:cNvPr id="17" name="TextBox 16"/>
          <p:cNvSpPr txBox="1"/>
          <p:nvPr/>
        </p:nvSpPr>
        <p:spPr>
          <a:xfrm>
            <a:off x="5558338" y="4013777"/>
            <a:ext cx="1372368" cy="276999"/>
          </a:xfrm>
          <a:prstGeom prst="rect">
            <a:avLst/>
          </a:prstGeom>
          <a:noFill/>
        </p:spPr>
        <p:txBody>
          <a:bodyPr wrap="square" rtlCol="0">
            <a:spAutoFit/>
          </a:bodyPr>
          <a:lstStyle/>
          <a:p>
            <a:r>
              <a:rPr lang="en-US" sz="1200" dirty="0"/>
              <a:t>Quadrupole mode</a:t>
            </a:r>
          </a:p>
        </p:txBody>
      </p:sp>
      <p:sp>
        <p:nvSpPr>
          <p:cNvPr id="18" name="TextBox 17"/>
          <p:cNvSpPr txBox="1"/>
          <p:nvPr/>
        </p:nvSpPr>
        <p:spPr>
          <a:xfrm>
            <a:off x="6996912" y="4013776"/>
            <a:ext cx="1652911" cy="276999"/>
          </a:xfrm>
          <a:prstGeom prst="rect">
            <a:avLst/>
          </a:prstGeom>
          <a:noFill/>
        </p:spPr>
        <p:txBody>
          <a:bodyPr wrap="square" rtlCol="0">
            <a:spAutoFit/>
          </a:bodyPr>
          <a:lstStyle/>
          <a:p>
            <a:r>
              <a:rPr lang="en-US" sz="1200" dirty="0"/>
              <a:t>Stable               Unstable</a:t>
            </a:r>
          </a:p>
        </p:txBody>
      </p:sp>
    </p:spTree>
    <p:extLst>
      <p:ext uri="{BB962C8B-B14F-4D97-AF65-F5344CB8AC3E}">
        <p14:creationId xmlns:p14="http://schemas.microsoft.com/office/powerpoint/2010/main" val="104078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591" y="85335"/>
            <a:ext cx="6092357" cy="765175"/>
          </a:xfrm>
        </p:spPr>
        <p:txBody>
          <a:bodyPr/>
          <a:lstStyle/>
          <a:p>
            <a:r>
              <a:rPr lang="en-US" sz="2800" dirty="0"/>
              <a:t>Buildup of Electron Cloud at the LHC  &amp; consequences</a:t>
            </a:r>
          </a:p>
        </p:txBody>
      </p:sp>
      <p:sp>
        <p:nvSpPr>
          <p:cNvPr id="3" name="Content Placeholder 2"/>
          <p:cNvSpPr>
            <a:spLocks noGrp="1"/>
          </p:cNvSpPr>
          <p:nvPr>
            <p:ph idx="1"/>
          </p:nvPr>
        </p:nvSpPr>
        <p:spPr>
          <a:xfrm>
            <a:off x="344578" y="2596388"/>
            <a:ext cx="5140653" cy="1244435"/>
          </a:xfrm>
        </p:spPr>
        <p:txBody>
          <a:bodyPr/>
          <a:lstStyle/>
          <a:p>
            <a:r>
              <a:rPr lang="en-US" sz="1800" dirty="0"/>
              <a:t>Primary Source of electrons in the LHC</a:t>
            </a:r>
          </a:p>
          <a:p>
            <a:pPr lvl="1"/>
            <a:r>
              <a:rPr lang="en-US" sz="1800" dirty="0"/>
              <a:t>At Injection (450 MeV)  gas ionization </a:t>
            </a:r>
          </a:p>
          <a:p>
            <a:pPr lvl="1"/>
            <a:r>
              <a:rPr lang="en-US" sz="1800" dirty="0"/>
              <a:t>At 7 </a:t>
            </a:r>
            <a:r>
              <a:rPr lang="en-US" sz="1800" dirty="0" err="1"/>
              <a:t>TeV</a:t>
            </a:r>
            <a:r>
              <a:rPr lang="en-US" sz="1800" dirty="0"/>
              <a:t> Synchrotron Radiation</a:t>
            </a:r>
          </a:p>
          <a:p>
            <a:endParaRPr lang="en-US" dirty="0"/>
          </a:p>
        </p:txBody>
      </p:sp>
      <p:sp>
        <p:nvSpPr>
          <p:cNvPr id="4" name="Slide Number Placeholder 3"/>
          <p:cNvSpPr>
            <a:spLocks noGrp="1"/>
          </p:cNvSpPr>
          <p:nvPr>
            <p:ph type="sldNum" sz="quarter" idx="10"/>
          </p:nvPr>
        </p:nvSpPr>
        <p:spPr/>
        <p:txBody>
          <a:bodyPr/>
          <a:lstStyle/>
          <a:p>
            <a:pPr>
              <a:defRPr/>
            </a:pPr>
            <a:fld id="{FB68AC2B-3AAF-4728-BB74-F644946B77C5}" type="slidenum">
              <a:rPr lang="en-US" smtClean="0"/>
              <a:pPr>
                <a:defRPr/>
              </a:pPr>
              <a:t>35</a:t>
            </a:fld>
            <a:endParaRPr lang="en-US" dirty="0"/>
          </a:p>
        </p:txBody>
      </p:sp>
      <p:sp>
        <p:nvSpPr>
          <p:cNvPr id="5" name="Content Placeholder 2"/>
          <p:cNvSpPr txBox="1">
            <a:spLocks/>
          </p:cNvSpPr>
          <p:nvPr/>
        </p:nvSpPr>
        <p:spPr bwMode="auto">
          <a:xfrm>
            <a:off x="392522" y="3646969"/>
            <a:ext cx="4677545" cy="151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55" tIns="47880" rIns="95755" bIns="47880" numCol="1" anchor="t" anchorCtr="0" compatLnSpc="1">
            <a:prstTxWarp prst="textNoShape">
              <a:avLst/>
            </a:prstTxWarp>
          </a:bodyPr>
          <a:lstStyle>
            <a:lvl1pPr marL="358775" indent="-358775" algn="l" defTabSz="957263" rtl="0" eaLnBrk="0" fontAlgn="base" hangingPunct="0">
              <a:lnSpc>
                <a:spcPct val="115000"/>
              </a:lnSpc>
              <a:spcBef>
                <a:spcPct val="20000"/>
              </a:spcBef>
              <a:spcAft>
                <a:spcPct val="0"/>
              </a:spcAft>
              <a:buFont typeface="Wingdings" pitchFamily="2" charset="2"/>
              <a:buChar char="Ø"/>
              <a:defRPr sz="1500">
                <a:solidFill>
                  <a:schemeClr val="tx1"/>
                </a:solidFill>
                <a:latin typeface="+mn-lt"/>
                <a:ea typeface="+mn-ea"/>
                <a:cs typeface="+mn-cs"/>
              </a:defRPr>
            </a:lvl1pPr>
            <a:lvl2pPr marL="779463" indent="-301625" algn="l" defTabSz="957263" rtl="0" eaLnBrk="0" fontAlgn="base" hangingPunct="0">
              <a:lnSpc>
                <a:spcPct val="115000"/>
              </a:lnSpc>
              <a:spcBef>
                <a:spcPct val="20000"/>
              </a:spcBef>
              <a:spcAft>
                <a:spcPct val="0"/>
              </a:spcAft>
              <a:buChar char="–"/>
              <a:defRPr sz="1500">
                <a:solidFill>
                  <a:schemeClr val="accent2"/>
                </a:solidFill>
                <a:latin typeface="+mn-lt"/>
              </a:defRPr>
            </a:lvl2pPr>
            <a:lvl3pPr marL="1200150" indent="-242888" algn="l" defTabSz="957263" rtl="0" eaLnBrk="0" fontAlgn="base" hangingPunct="0">
              <a:lnSpc>
                <a:spcPct val="115000"/>
              </a:lnSpc>
              <a:spcBef>
                <a:spcPct val="20000"/>
              </a:spcBef>
              <a:spcAft>
                <a:spcPct val="0"/>
              </a:spcAft>
              <a:buFont typeface="Wingdings" pitchFamily="2" charset="2"/>
              <a:buChar char="Ø"/>
              <a:defRPr sz="1500">
                <a:solidFill>
                  <a:schemeClr val="tx1"/>
                </a:solidFill>
                <a:latin typeface="+mn-lt"/>
              </a:defRPr>
            </a:lvl3pPr>
            <a:lvl4pPr marL="1674813" indent="-239713" algn="l" defTabSz="957263" rtl="0" eaLnBrk="0" fontAlgn="base" hangingPunct="0">
              <a:lnSpc>
                <a:spcPct val="115000"/>
              </a:lnSpc>
              <a:spcBef>
                <a:spcPct val="20000"/>
              </a:spcBef>
              <a:spcAft>
                <a:spcPct val="0"/>
              </a:spcAft>
              <a:buFont typeface="Times New Roman" pitchFamily="18" charset="0"/>
              <a:buChar char="►"/>
              <a:defRPr sz="1500">
                <a:solidFill>
                  <a:schemeClr val="accent2"/>
                </a:solidFill>
                <a:latin typeface="+mn-lt"/>
              </a:defRPr>
            </a:lvl4pPr>
            <a:lvl5pPr marL="2154238" indent="-239713" algn="l" defTabSz="957263" rtl="0" eaLnBrk="0" fontAlgn="base" hangingPunct="0">
              <a:lnSpc>
                <a:spcPct val="115000"/>
              </a:lnSpc>
              <a:spcBef>
                <a:spcPct val="20000"/>
              </a:spcBef>
              <a:spcAft>
                <a:spcPct val="0"/>
              </a:spcAft>
              <a:buChar char="»"/>
              <a:defRPr sz="1500">
                <a:solidFill>
                  <a:schemeClr val="tx1"/>
                </a:solidFill>
                <a:latin typeface="+mn-lt"/>
              </a:defRPr>
            </a:lvl5pPr>
            <a:lvl6pPr marL="2611438" indent="-239713" algn="l" defTabSz="957263" rtl="0" fontAlgn="base">
              <a:lnSpc>
                <a:spcPct val="115000"/>
              </a:lnSpc>
              <a:spcBef>
                <a:spcPct val="20000"/>
              </a:spcBef>
              <a:spcAft>
                <a:spcPct val="0"/>
              </a:spcAft>
              <a:buChar char="»"/>
              <a:defRPr sz="1500">
                <a:solidFill>
                  <a:schemeClr val="tx1"/>
                </a:solidFill>
                <a:latin typeface="+mn-lt"/>
              </a:defRPr>
            </a:lvl6pPr>
            <a:lvl7pPr marL="3068638" indent="-239713" algn="l" defTabSz="957263" rtl="0" fontAlgn="base">
              <a:lnSpc>
                <a:spcPct val="115000"/>
              </a:lnSpc>
              <a:spcBef>
                <a:spcPct val="20000"/>
              </a:spcBef>
              <a:spcAft>
                <a:spcPct val="0"/>
              </a:spcAft>
              <a:buChar char="»"/>
              <a:defRPr sz="1500">
                <a:solidFill>
                  <a:schemeClr val="tx1"/>
                </a:solidFill>
                <a:latin typeface="+mn-lt"/>
              </a:defRPr>
            </a:lvl7pPr>
            <a:lvl8pPr marL="3525838" indent="-239713" algn="l" defTabSz="957263" rtl="0" fontAlgn="base">
              <a:lnSpc>
                <a:spcPct val="115000"/>
              </a:lnSpc>
              <a:spcBef>
                <a:spcPct val="20000"/>
              </a:spcBef>
              <a:spcAft>
                <a:spcPct val="0"/>
              </a:spcAft>
              <a:buChar char="»"/>
              <a:defRPr sz="1500">
                <a:solidFill>
                  <a:schemeClr val="tx1"/>
                </a:solidFill>
                <a:latin typeface="+mn-lt"/>
              </a:defRPr>
            </a:lvl8pPr>
            <a:lvl9pPr marL="3983038" indent="-239713" algn="l" defTabSz="957263" rtl="0" fontAlgn="base">
              <a:lnSpc>
                <a:spcPct val="115000"/>
              </a:lnSpc>
              <a:spcBef>
                <a:spcPct val="20000"/>
              </a:spcBef>
              <a:spcAft>
                <a:spcPct val="0"/>
              </a:spcAft>
              <a:buChar char="»"/>
              <a:defRPr sz="1500">
                <a:solidFill>
                  <a:schemeClr val="tx1"/>
                </a:solidFill>
                <a:latin typeface="+mn-lt"/>
              </a:defRPr>
            </a:lvl9pPr>
          </a:lstStyle>
          <a:p>
            <a:pPr marL="0" indent="0">
              <a:lnSpc>
                <a:spcPct val="100000"/>
              </a:lnSpc>
              <a:buNone/>
            </a:pPr>
            <a:r>
              <a:rPr lang="en-US" sz="1800" dirty="0">
                <a:latin typeface="Comic Sans MS" panose="030F0702030302020204" pitchFamily="66" charset="0"/>
              </a:rPr>
              <a:t>Possible consequences:</a:t>
            </a:r>
          </a:p>
          <a:p>
            <a:pPr marL="477838" lvl="1" indent="0">
              <a:lnSpc>
                <a:spcPct val="100000"/>
              </a:lnSpc>
              <a:buNone/>
            </a:pPr>
            <a:r>
              <a:rPr lang="en-US" sz="1800" dirty="0">
                <a:solidFill>
                  <a:schemeClr val="tx1"/>
                </a:solidFill>
                <a:latin typeface="Comic Sans MS" panose="030F0702030302020204" pitchFamily="66" charset="0"/>
              </a:rPr>
              <a:t>- instabilities, emittance growth,  desorption  </a:t>
            </a:r>
            <a:r>
              <a:rPr lang="en-US" sz="1800" dirty="0">
                <a:solidFill>
                  <a:schemeClr val="tx1"/>
                </a:solidFill>
                <a:latin typeface="Comic Sans MS" panose="030F0702030302020204" pitchFamily="66" charset="0"/>
                <a:sym typeface="Wingdings" panose="05000000000000000000" pitchFamily="2" charset="2"/>
              </a:rPr>
              <a:t></a:t>
            </a:r>
            <a:r>
              <a:rPr lang="en-US" sz="1800" dirty="0">
                <a:solidFill>
                  <a:schemeClr val="tx1"/>
                </a:solidFill>
                <a:latin typeface="Comic Sans MS" panose="030F0702030302020204" pitchFamily="66" charset="0"/>
              </a:rPr>
              <a:t>bad vacuum</a:t>
            </a:r>
          </a:p>
          <a:p>
            <a:pPr marL="477838" lvl="1" indent="0">
              <a:lnSpc>
                <a:spcPct val="100000"/>
              </a:lnSpc>
              <a:buNone/>
            </a:pPr>
            <a:r>
              <a:rPr lang="en-US" sz="1800" dirty="0">
                <a:solidFill>
                  <a:schemeClr val="tx1"/>
                </a:solidFill>
                <a:latin typeface="Comic Sans MS" panose="030F0702030302020204" pitchFamily="66" charset="0"/>
              </a:rPr>
              <a:t>-  excessive energy deposition in the cold sectors</a:t>
            </a:r>
          </a:p>
          <a:p>
            <a:endParaRPr lang="en-US" sz="1800" kern="0" dirty="0">
              <a:latin typeface="Comic Sans MS" panose="030F0702030302020204" pitchFamily="66" charset="0"/>
            </a:endParaRPr>
          </a:p>
        </p:txBody>
      </p:sp>
      <p:pic>
        <p:nvPicPr>
          <p:cNvPr id="952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486" y="975721"/>
            <a:ext cx="4365452" cy="14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5771704" y="904298"/>
            <a:ext cx="2013288" cy="965883"/>
            <a:chOff x="7067105" y="1555027"/>
            <a:chExt cx="2013288" cy="965883"/>
          </a:xfrm>
        </p:grpSpPr>
        <p:sp>
          <p:nvSpPr>
            <p:cNvPr id="8" name="Rounded Rectangle 7"/>
            <p:cNvSpPr/>
            <p:nvPr/>
          </p:nvSpPr>
          <p:spPr bwMode="auto">
            <a:xfrm>
              <a:off x="7083149" y="1555027"/>
              <a:ext cx="1997244" cy="965883"/>
            </a:xfrm>
            <a:prstGeom prst="roundRect">
              <a:avLst/>
            </a:prstGeom>
            <a:solidFill>
              <a:srgbClr val="FFFF00"/>
            </a:solidFill>
            <a:ln w="19050"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7" name="TextBox 6"/>
            <p:cNvSpPr txBox="1"/>
            <p:nvPr/>
          </p:nvSpPr>
          <p:spPr>
            <a:xfrm>
              <a:off x="7067105" y="1645554"/>
              <a:ext cx="1997244" cy="784830"/>
            </a:xfrm>
            <a:prstGeom prst="rect">
              <a:avLst/>
            </a:prstGeom>
            <a:noFill/>
          </p:spPr>
          <p:txBody>
            <a:bodyPr wrap="square" rtlCol="0">
              <a:spAutoFit/>
            </a:bodyPr>
            <a:lstStyle/>
            <a:p>
              <a:pPr algn="ctr"/>
              <a:r>
                <a:rPr lang="en-US" sz="1500" dirty="0"/>
                <a:t>The critical energy of the photons at  </a:t>
              </a:r>
            </a:p>
            <a:p>
              <a:pPr algn="ctr"/>
              <a:r>
                <a:rPr lang="en-US" sz="1500" dirty="0"/>
                <a:t>7 </a:t>
              </a:r>
              <a:r>
                <a:rPr lang="en-US" sz="1500" dirty="0" err="1"/>
                <a:t>TeV</a:t>
              </a:r>
              <a:r>
                <a:rPr lang="en-US" sz="1500" dirty="0"/>
                <a:t> ~ 44 </a:t>
              </a:r>
              <a:r>
                <a:rPr lang="en-US" sz="1500" dirty="0" err="1"/>
                <a:t>eV</a:t>
              </a:r>
              <a:endParaRPr lang="en-US" sz="1500" dirty="0"/>
            </a:p>
          </p:txBody>
        </p:sp>
      </p:grpSp>
      <p:sp>
        <p:nvSpPr>
          <p:cNvPr id="12" name="Freeform 11"/>
          <p:cNvSpPr/>
          <p:nvPr/>
        </p:nvSpPr>
        <p:spPr bwMode="auto">
          <a:xfrm rot="20019531" flipH="1">
            <a:off x="5176495" y="1036765"/>
            <a:ext cx="677026" cy="341650"/>
          </a:xfrm>
          <a:custGeom>
            <a:avLst/>
            <a:gdLst>
              <a:gd name="connsiteX0" fmla="*/ 0 w 691978"/>
              <a:gd name="connsiteY0" fmla="*/ 321276 h 342984"/>
              <a:gd name="connsiteX1" fmla="*/ 407773 w 691978"/>
              <a:gd name="connsiteY1" fmla="*/ 308919 h 342984"/>
              <a:gd name="connsiteX2" fmla="*/ 691978 w 691978"/>
              <a:gd name="connsiteY2" fmla="*/ 0 h 342984"/>
            </a:gdLst>
            <a:ahLst/>
            <a:cxnLst>
              <a:cxn ang="0">
                <a:pos x="connsiteX0" y="connsiteY0"/>
              </a:cxn>
              <a:cxn ang="0">
                <a:pos x="connsiteX1" y="connsiteY1"/>
              </a:cxn>
              <a:cxn ang="0">
                <a:pos x="connsiteX2" y="connsiteY2"/>
              </a:cxn>
            </a:cxnLst>
            <a:rect l="l" t="t" r="r" b="b"/>
            <a:pathLst>
              <a:path w="691978" h="342984">
                <a:moveTo>
                  <a:pt x="0" y="321276"/>
                </a:moveTo>
                <a:cubicBezTo>
                  <a:pt x="146221" y="341870"/>
                  <a:pt x="292443" y="362465"/>
                  <a:pt x="407773" y="308919"/>
                </a:cubicBezTo>
                <a:cubicBezTo>
                  <a:pt x="523103" y="255373"/>
                  <a:pt x="607540" y="127686"/>
                  <a:pt x="691978" y="0"/>
                </a:cubicBezTo>
              </a:path>
            </a:pathLst>
          </a:custGeom>
          <a:noFill/>
          <a:ln w="28575" cap="flat" cmpd="sng" algn="ctr">
            <a:solidFill>
              <a:srgbClr val="0000CC"/>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7900" y="2004597"/>
            <a:ext cx="2189731" cy="1642298"/>
          </a:xfrm>
          <a:prstGeom prst="rect">
            <a:avLst/>
          </a:prstGeom>
        </p:spPr>
      </p:pic>
      <p:pic>
        <p:nvPicPr>
          <p:cNvPr id="6" name="eclo_spch_sps.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36303" y="4088717"/>
            <a:ext cx="3033034" cy="2274776"/>
          </a:xfrm>
          <a:prstGeom prst="rect">
            <a:avLst/>
          </a:prstGeom>
        </p:spPr>
      </p:pic>
      <p:sp>
        <p:nvSpPr>
          <p:cNvPr id="9" name="TextBox 8"/>
          <p:cNvSpPr txBox="1"/>
          <p:nvPr/>
        </p:nvSpPr>
        <p:spPr>
          <a:xfrm>
            <a:off x="6477918" y="3698529"/>
            <a:ext cx="2079415" cy="338554"/>
          </a:xfrm>
          <a:prstGeom prst="rect">
            <a:avLst/>
          </a:prstGeom>
          <a:noFill/>
        </p:spPr>
        <p:txBody>
          <a:bodyPr wrap="none" rtlCol="0">
            <a:spAutoFit/>
          </a:bodyPr>
          <a:lstStyle/>
          <a:p>
            <a:r>
              <a:rPr lang="en-US" dirty="0"/>
              <a:t>Evolution of e-cloud</a:t>
            </a:r>
          </a:p>
        </p:txBody>
      </p:sp>
      <p:sp>
        <p:nvSpPr>
          <p:cNvPr id="14" name="TextBox 13"/>
          <p:cNvSpPr txBox="1"/>
          <p:nvPr/>
        </p:nvSpPr>
        <p:spPr>
          <a:xfrm>
            <a:off x="6477918" y="5371182"/>
            <a:ext cx="1731564" cy="584775"/>
          </a:xfrm>
          <a:prstGeom prst="rect">
            <a:avLst/>
          </a:prstGeom>
          <a:noFill/>
        </p:spPr>
        <p:txBody>
          <a:bodyPr wrap="none" rtlCol="0">
            <a:spAutoFit/>
          </a:bodyPr>
          <a:lstStyle/>
          <a:p>
            <a:r>
              <a:rPr lang="en-US" dirty="0"/>
              <a:t>e-cloud induced </a:t>
            </a:r>
          </a:p>
          <a:p>
            <a:r>
              <a:rPr lang="en-US" dirty="0"/>
              <a:t>beam instability</a:t>
            </a:r>
          </a:p>
        </p:txBody>
      </p:sp>
      <p:sp>
        <p:nvSpPr>
          <p:cNvPr id="10" name="TextBox 9"/>
          <p:cNvSpPr txBox="1"/>
          <p:nvPr/>
        </p:nvSpPr>
        <p:spPr>
          <a:xfrm>
            <a:off x="980486" y="5431182"/>
            <a:ext cx="4089581" cy="1200329"/>
          </a:xfrm>
          <a:prstGeom prst="rect">
            <a:avLst/>
          </a:prstGeom>
          <a:noFill/>
        </p:spPr>
        <p:txBody>
          <a:bodyPr wrap="none" rtlCol="0">
            <a:spAutoFit/>
          </a:bodyPr>
          <a:lstStyle/>
          <a:p>
            <a:r>
              <a:rPr lang="en-US" dirty="0">
                <a:solidFill>
                  <a:srgbClr val="0000CC"/>
                </a:solidFill>
                <a:latin typeface="Comic Sans MS" panose="030F0702030302020204" pitchFamily="66" charset="0"/>
              </a:rPr>
              <a:t>Mitigation: </a:t>
            </a:r>
          </a:p>
          <a:p>
            <a:pPr marL="342900" indent="-342900">
              <a:buAutoNum type="arabicParenR"/>
            </a:pPr>
            <a:r>
              <a:rPr lang="en-US" dirty="0">
                <a:solidFill>
                  <a:srgbClr val="0000CC"/>
                </a:solidFill>
                <a:latin typeface="Comic Sans MS" panose="030F0702030302020204" pitchFamily="66" charset="0"/>
              </a:rPr>
              <a:t>Scrubbing, </a:t>
            </a:r>
          </a:p>
          <a:p>
            <a:r>
              <a:rPr lang="en-US" dirty="0">
                <a:solidFill>
                  <a:srgbClr val="0000CC"/>
                </a:solidFill>
                <a:latin typeface="Comic Sans MS" panose="030F0702030302020204" pitchFamily="66" charset="0"/>
              </a:rPr>
              <a:t>2) Coating with low SEM materials, </a:t>
            </a:r>
          </a:p>
          <a:p>
            <a:r>
              <a:rPr lang="en-US" dirty="0">
                <a:solidFill>
                  <a:srgbClr val="0000CC"/>
                </a:solidFill>
                <a:latin typeface="Comic Sans MS" panose="030F0702030302020204" pitchFamily="66" charset="0"/>
              </a:rPr>
              <a:t>3) Shape inner surface of beam pipe</a:t>
            </a:r>
          </a:p>
        </p:txBody>
      </p:sp>
    </p:spTree>
    <p:extLst>
      <p:ext uri="{BB962C8B-B14F-4D97-AF65-F5344CB8AC3E}">
        <p14:creationId xmlns:p14="http://schemas.microsoft.com/office/powerpoint/2010/main" val="4092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CERN, Then and Now</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36</a:t>
            </a:fld>
            <a:endParaRPr lang="en-US"/>
          </a:p>
        </p:txBody>
      </p:sp>
      <p:pic>
        <p:nvPicPr>
          <p:cNvPr id="13" name="Picture 12"/>
          <p:cNvPicPr>
            <a:picLocks noChangeAspect="1"/>
          </p:cNvPicPr>
          <p:nvPr/>
        </p:nvPicPr>
        <p:blipFill>
          <a:blip r:embed="rId2"/>
          <a:stretch>
            <a:fillRect/>
          </a:stretch>
        </p:blipFill>
        <p:spPr>
          <a:xfrm>
            <a:off x="457200" y="1828800"/>
            <a:ext cx="8445500" cy="4127500"/>
          </a:xfrm>
          <a:prstGeom prst="rect">
            <a:avLst/>
          </a:prstGeom>
        </p:spPr>
      </p:pic>
    </p:spTree>
    <p:extLst>
      <p:ext uri="{BB962C8B-B14F-4D97-AF65-F5344CB8AC3E}">
        <p14:creationId xmlns:p14="http://schemas.microsoft.com/office/powerpoint/2010/main" val="1791700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2016</a:t>
            </a:r>
          </a:p>
        </p:txBody>
      </p:sp>
      <p:sp>
        <p:nvSpPr>
          <p:cNvPr id="3" name="Footer Placeholder 2"/>
          <p:cNvSpPr>
            <a:spLocks noGrp="1"/>
          </p:cNvSpPr>
          <p:nvPr>
            <p:ph type="ftr" sz="quarter" idx="11"/>
          </p:nvPr>
        </p:nvSpPr>
        <p:spPr/>
        <p:txBody>
          <a:bodyPr/>
          <a:lstStyle/>
          <a:p>
            <a:r>
              <a:rPr lang="en-US"/>
              <a:t>KAAS-Bangalore,   Chandra Bhat</a:t>
            </a:r>
          </a:p>
        </p:txBody>
      </p:sp>
      <p:sp>
        <p:nvSpPr>
          <p:cNvPr id="4" name="Slide Number Placeholder 3"/>
          <p:cNvSpPr>
            <a:spLocks noGrp="1"/>
          </p:cNvSpPr>
          <p:nvPr>
            <p:ph type="sldNum" sz="quarter" idx="12"/>
          </p:nvPr>
        </p:nvSpPr>
        <p:spPr/>
        <p:txBody>
          <a:bodyPr/>
          <a:lstStyle/>
          <a:p>
            <a:fld id="{44D64833-0210-4999-B6BB-5BBCA76D12EA}" type="slidenum">
              <a:rPr lang="en-US" smtClean="0"/>
              <a:t>37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509587"/>
            <a:ext cx="5181600" cy="5838825"/>
          </a:xfrm>
          <a:prstGeom prst="rect">
            <a:avLst/>
          </a:prstGeom>
        </p:spPr>
      </p:pic>
      <p:sp>
        <p:nvSpPr>
          <p:cNvPr id="6" name="Rectangle 5"/>
          <p:cNvSpPr/>
          <p:nvPr/>
        </p:nvSpPr>
        <p:spPr>
          <a:xfrm>
            <a:off x="5588000" y="2425700"/>
            <a:ext cx="1397000"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15000" y="2900363"/>
            <a:ext cx="1066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92051" y="2430463"/>
            <a:ext cx="1588897" cy="646331"/>
          </a:xfrm>
          <a:prstGeom prst="rect">
            <a:avLst/>
          </a:prstGeom>
          <a:noFill/>
        </p:spPr>
        <p:txBody>
          <a:bodyPr wrap="none" rtlCol="0">
            <a:spAutoFit/>
          </a:bodyPr>
          <a:lstStyle/>
          <a:p>
            <a:pPr algn="ctr"/>
            <a:r>
              <a:rPr lang="en-US" sz="1200" dirty="0">
                <a:latin typeface="Comic Sans MS" panose="030F0702030302020204" pitchFamily="66" charset="0"/>
              </a:rPr>
              <a:t>I should not give up</a:t>
            </a:r>
          </a:p>
          <a:p>
            <a:pPr algn="ctr"/>
            <a:r>
              <a:rPr lang="en-US" sz="1200" dirty="0">
                <a:latin typeface="Comic Sans MS" panose="030F0702030302020204" pitchFamily="66" charset="0"/>
              </a:rPr>
              <a:t>How wonderful will</a:t>
            </a:r>
          </a:p>
          <a:p>
            <a:pPr algn="ctr"/>
            <a:r>
              <a:rPr lang="en-US" sz="1200" dirty="0">
                <a:latin typeface="Comic Sans MS" panose="030F0702030302020204" pitchFamily="66" charset="0"/>
              </a:rPr>
              <a:t> it be to go to A </a:t>
            </a:r>
          </a:p>
        </p:txBody>
      </p:sp>
    </p:spTree>
    <p:extLst>
      <p:ext uri="{BB962C8B-B14F-4D97-AF65-F5344CB8AC3E}">
        <p14:creationId xmlns:p14="http://schemas.microsoft.com/office/powerpoint/2010/main" val="2884949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193" y="180975"/>
            <a:ext cx="6161315" cy="647700"/>
          </a:xfrm>
        </p:spPr>
        <p:txBody>
          <a:bodyPr/>
          <a:lstStyle/>
          <a:p>
            <a:r>
              <a:rPr lang="en-US" sz="2400" dirty="0"/>
              <a:t>Dream Machine: </a:t>
            </a:r>
            <a:br>
              <a:rPr lang="en-US" sz="2800" dirty="0"/>
            </a:br>
            <a:r>
              <a:rPr lang="en-US" sz="2800" dirty="0"/>
              <a:t>International Linear Collider</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38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183" y="977899"/>
            <a:ext cx="7213317" cy="3209926"/>
          </a:xfrm>
          <a:prstGeom prst="rect">
            <a:avLst/>
          </a:prstGeom>
        </p:spPr>
      </p:pic>
      <p:sp>
        <p:nvSpPr>
          <p:cNvPr id="7" name="Content Placeholder 2"/>
          <p:cNvSpPr txBox="1">
            <a:spLocks/>
          </p:cNvSpPr>
          <p:nvPr/>
        </p:nvSpPr>
        <p:spPr>
          <a:xfrm>
            <a:off x="978183" y="4143375"/>
            <a:ext cx="7795664" cy="2311400"/>
          </a:xfrm>
          <a:prstGeom prst="rect">
            <a:avLst/>
          </a:prstGeom>
          <a:solidFill>
            <a:schemeClr val="bg1"/>
          </a:solidFill>
          <a:ln>
            <a:noFill/>
          </a:ln>
        </p:spPr>
        <p:txBody>
          <a:body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1600" i="0" u="none" strike="noStrike" kern="0" cap="none" spc="0" normalizeH="0" baseline="0" noProof="0" dirty="0">
                <a:ln>
                  <a:noFill/>
                </a:ln>
                <a:effectLst/>
                <a:uLnTx/>
                <a:uFillTx/>
                <a:latin typeface="Comic Sans MS" panose="030F0702030302020204" pitchFamily="66" charset="0"/>
                <a:cs typeface="Arial" pitchFamily="34" charset="0"/>
              </a:rPr>
              <a:t>ILC or International Linear Collider is an </a:t>
            </a:r>
            <a:r>
              <a:rPr kumimoji="0" lang="en-US" sz="1600" i="0" u="none" strike="noStrike" kern="0" cap="none" spc="0" normalizeH="0" baseline="0" noProof="0" dirty="0" err="1">
                <a:ln>
                  <a:noFill/>
                </a:ln>
                <a:effectLst/>
                <a:uLnTx/>
                <a:uFillTx/>
                <a:latin typeface="Comic Sans MS" panose="030F0702030302020204" pitchFamily="66" charset="0"/>
                <a:cs typeface="Arial" pitchFamily="34" charset="0"/>
              </a:rPr>
              <a:t>e</a:t>
            </a:r>
            <a:r>
              <a:rPr kumimoji="0" lang="en-US" sz="1600" i="0" u="none" strike="noStrike" kern="0" cap="none" spc="0" normalizeH="0" baseline="30000" noProof="0" dirty="0" err="1">
                <a:ln>
                  <a:noFill/>
                </a:ln>
                <a:effectLst/>
                <a:uLnTx/>
                <a:uFillTx/>
                <a:latin typeface="Comic Sans MS" panose="030F0702030302020204" pitchFamily="66" charset="0"/>
                <a:cs typeface="Arial" pitchFamily="34" charset="0"/>
              </a:rPr>
              <a:t>+</a:t>
            </a:r>
            <a:r>
              <a:rPr kumimoji="0" lang="en-US" sz="1600" i="0" u="none" strike="noStrike" kern="0" cap="none" spc="0" normalizeH="0" baseline="0" noProof="0" dirty="0" err="1">
                <a:ln>
                  <a:noFill/>
                </a:ln>
                <a:effectLst/>
                <a:uLnTx/>
                <a:uFillTx/>
                <a:latin typeface="Comic Sans MS" panose="030F0702030302020204" pitchFamily="66" charset="0"/>
                <a:cs typeface="Arial" pitchFamily="34" charset="0"/>
              </a:rPr>
              <a:t>e</a:t>
            </a:r>
            <a:r>
              <a:rPr kumimoji="0" lang="en-US" sz="1600" i="0" u="none" strike="noStrike" kern="0" cap="none" spc="0" normalizeH="0" baseline="30000" noProof="0" dirty="0">
                <a:ln>
                  <a:noFill/>
                </a:ln>
                <a:effectLst/>
                <a:uLnTx/>
                <a:uFillTx/>
                <a:latin typeface="Comic Sans MS" panose="030F0702030302020204" pitchFamily="66" charset="0"/>
                <a:cs typeface="Arial" pitchFamily="34" charset="0"/>
              </a:rPr>
              <a:t>-</a:t>
            </a:r>
            <a:r>
              <a:rPr kumimoji="0" lang="en-US" sz="1600" i="0" u="none" strike="noStrike" kern="0" cap="none" spc="0" normalizeH="0" baseline="0" noProof="0" dirty="0">
                <a:ln>
                  <a:noFill/>
                </a:ln>
                <a:effectLst/>
                <a:uLnTx/>
                <a:uFillTx/>
                <a:latin typeface="Comic Sans MS" panose="030F0702030302020204" pitchFamily="66" charset="0"/>
                <a:cs typeface="Arial" pitchFamily="34" charset="0"/>
              </a:rPr>
              <a:t> linear collider</a:t>
            </a:r>
            <a:r>
              <a:rPr kumimoji="0" lang="en-US" sz="1600" i="0" u="none" strike="noStrike" kern="0" cap="none" spc="0" normalizeH="0" noProof="0" dirty="0">
                <a:ln>
                  <a:noFill/>
                </a:ln>
                <a:effectLst/>
                <a:uLnTx/>
                <a:uFillTx/>
                <a:latin typeface="Comic Sans MS" panose="030F0702030302020204" pitchFamily="66" charset="0"/>
                <a:cs typeface="Arial" pitchFamily="34" charset="0"/>
              </a:rPr>
              <a:t> with the following main parameters</a:t>
            </a:r>
          </a:p>
          <a:p>
            <a:pPr marL="800100" lvl="1" indent="-342900">
              <a:spcBef>
                <a:spcPct val="20000"/>
              </a:spcBef>
              <a:buFont typeface="Wingdings" panose="05000000000000000000" pitchFamily="2" charset="2"/>
              <a:buChar char="Ø"/>
            </a:pPr>
            <a:r>
              <a:rPr lang="en-US" sz="1600" kern="0" baseline="0" dirty="0">
                <a:solidFill>
                  <a:srgbClr val="FF0000"/>
                </a:solidFill>
                <a:latin typeface="Comic Sans MS" panose="030F0702030302020204" pitchFamily="66" charset="0"/>
                <a:cs typeface="Arial" pitchFamily="34" charset="0"/>
              </a:rPr>
              <a:t>Center</a:t>
            </a:r>
            <a:r>
              <a:rPr lang="en-US" sz="1600" kern="0" dirty="0">
                <a:solidFill>
                  <a:srgbClr val="FF0000"/>
                </a:solidFill>
                <a:latin typeface="Comic Sans MS" panose="030F0702030302020204" pitchFamily="66" charset="0"/>
                <a:cs typeface="Arial" pitchFamily="34" charset="0"/>
              </a:rPr>
              <a:t> of mass energy ~500 </a:t>
            </a:r>
            <a:r>
              <a:rPr lang="en-US" sz="1600" kern="0" dirty="0" err="1">
                <a:solidFill>
                  <a:srgbClr val="FF0000"/>
                </a:solidFill>
                <a:latin typeface="Comic Sans MS" panose="030F0702030302020204" pitchFamily="66" charset="0"/>
                <a:cs typeface="Arial" pitchFamily="34" charset="0"/>
              </a:rPr>
              <a:t>GeV</a:t>
            </a:r>
            <a:endParaRPr lang="en-US" sz="1600" kern="0" dirty="0">
              <a:solidFill>
                <a:srgbClr val="FF0000"/>
              </a:solidFill>
              <a:latin typeface="Comic Sans MS" panose="030F0702030302020204" pitchFamily="66" charset="0"/>
              <a:cs typeface="Arial" pitchFamily="34" charset="0"/>
            </a:endParaRPr>
          </a:p>
          <a:p>
            <a:pPr marL="800100" lvl="1" indent="-342900">
              <a:spcBef>
                <a:spcPct val="20000"/>
              </a:spcBef>
              <a:buFont typeface="Wingdings" panose="05000000000000000000" pitchFamily="2" charset="2"/>
              <a:buChar char="Ø"/>
            </a:pPr>
            <a:r>
              <a:rPr kumimoji="0" lang="en-US" sz="1600" i="0" u="none" strike="noStrike" kern="0" cap="none" spc="0" normalizeH="0" baseline="0" noProof="0" dirty="0">
                <a:ln>
                  <a:noFill/>
                </a:ln>
                <a:solidFill>
                  <a:srgbClr val="FF0000"/>
                </a:solidFill>
                <a:effectLst/>
                <a:uLnTx/>
                <a:uFillTx/>
                <a:latin typeface="Comic Sans MS" panose="030F0702030302020204" pitchFamily="66" charset="0"/>
                <a:cs typeface="Arial" pitchFamily="34" charset="0"/>
              </a:rPr>
              <a:t>Luminosity</a:t>
            </a:r>
            <a:r>
              <a:rPr kumimoji="0" lang="en-US" sz="1600" i="0" u="none" strike="noStrike" kern="0" cap="none" spc="0" normalizeH="0" noProof="0" dirty="0">
                <a:ln>
                  <a:noFill/>
                </a:ln>
                <a:solidFill>
                  <a:srgbClr val="FF0000"/>
                </a:solidFill>
                <a:effectLst/>
                <a:uLnTx/>
                <a:uFillTx/>
                <a:latin typeface="Comic Sans MS" panose="030F0702030302020204" pitchFamily="66" charset="0"/>
                <a:cs typeface="Arial" pitchFamily="34" charset="0"/>
              </a:rPr>
              <a:t> &gt;</a:t>
            </a:r>
            <a:r>
              <a:rPr lang="en-US" sz="1600" kern="0" dirty="0">
                <a:solidFill>
                  <a:srgbClr val="FF0000"/>
                </a:solidFill>
                <a:latin typeface="Comic Sans MS" panose="030F0702030302020204" pitchFamily="66" charset="0"/>
                <a:cs typeface="Arial" pitchFamily="34" charset="0"/>
              </a:rPr>
              <a:t>10</a:t>
            </a:r>
            <a:r>
              <a:rPr lang="en-US" sz="1600" kern="0" baseline="30000" dirty="0">
                <a:solidFill>
                  <a:srgbClr val="FF0000"/>
                </a:solidFill>
                <a:latin typeface="Comic Sans MS" panose="030F0702030302020204" pitchFamily="66" charset="0"/>
                <a:cs typeface="Arial" pitchFamily="34" charset="0"/>
              </a:rPr>
              <a:t>34 </a:t>
            </a:r>
            <a:r>
              <a:rPr lang="en-US" sz="1600" kern="0" dirty="0">
                <a:solidFill>
                  <a:srgbClr val="FF0000"/>
                </a:solidFill>
                <a:latin typeface="Comic Sans MS" panose="030F0702030302020204" pitchFamily="66" charset="0"/>
                <a:cs typeface="Arial" pitchFamily="34" charset="0"/>
              </a:rPr>
              <a:t>cm</a:t>
            </a:r>
            <a:r>
              <a:rPr lang="en-US" sz="1600" kern="0" baseline="30000" dirty="0">
                <a:solidFill>
                  <a:srgbClr val="FF0000"/>
                </a:solidFill>
                <a:latin typeface="Comic Sans MS" panose="030F0702030302020204" pitchFamily="66" charset="0"/>
                <a:cs typeface="Arial" pitchFamily="34" charset="0"/>
              </a:rPr>
              <a:t>-2</a:t>
            </a:r>
            <a:r>
              <a:rPr lang="en-US" sz="1600" kern="0" dirty="0">
                <a:solidFill>
                  <a:srgbClr val="FF0000"/>
                </a:solidFill>
                <a:latin typeface="Comic Sans MS" panose="030F0702030302020204" pitchFamily="66" charset="0"/>
                <a:cs typeface="Arial" pitchFamily="34" charset="0"/>
              </a:rPr>
              <a:t>s</a:t>
            </a:r>
            <a:r>
              <a:rPr lang="en-US" sz="1600" kern="0" baseline="30000" dirty="0">
                <a:solidFill>
                  <a:srgbClr val="FF0000"/>
                </a:solidFill>
                <a:latin typeface="Comic Sans MS" panose="030F0702030302020204" pitchFamily="66" charset="0"/>
                <a:cs typeface="Arial" pitchFamily="34" charset="0"/>
              </a:rPr>
              <a:t>-1</a:t>
            </a:r>
          </a:p>
          <a:p>
            <a:pPr marL="342900" indent="-342900">
              <a:spcBef>
                <a:spcPct val="20000"/>
              </a:spcBef>
              <a:buFont typeface="Wingdings" panose="05000000000000000000" pitchFamily="2" charset="2"/>
              <a:buChar char="q"/>
            </a:pPr>
            <a:r>
              <a:rPr kumimoji="0" lang="en-US" sz="1600" i="0" u="none" strike="noStrike" kern="0" cap="none" spc="0" normalizeH="0" noProof="0" dirty="0">
                <a:ln>
                  <a:noFill/>
                </a:ln>
                <a:effectLst/>
                <a:uLnTx/>
                <a:uFillTx/>
                <a:latin typeface="Comic Sans MS" panose="030F0702030302020204" pitchFamily="66" charset="0"/>
                <a:cs typeface="Arial" pitchFamily="34" charset="0"/>
              </a:rPr>
              <a:t>No synchrotron radiation, but long tunnel to accelerate to ~250 GeV/beam</a:t>
            </a:r>
            <a:endParaRPr lang="en-US" sz="1600" kern="0" baseline="0" dirty="0">
              <a:latin typeface="Comic Sans MS" panose="030F0702030302020204" pitchFamily="66" charset="0"/>
              <a:cs typeface="Arial" pitchFamily="34" charset="0"/>
            </a:endParaRPr>
          </a:p>
          <a:p>
            <a:pPr marL="800100" lvl="1" indent="-342900">
              <a:spcBef>
                <a:spcPct val="20000"/>
              </a:spcBef>
              <a:buFont typeface="Wingdings" panose="05000000000000000000" pitchFamily="2" charset="2"/>
              <a:buChar char="Ø"/>
            </a:pPr>
            <a:r>
              <a:rPr lang="en-US" sz="1600" kern="0" dirty="0">
                <a:solidFill>
                  <a:srgbClr val="FF0000"/>
                </a:solidFill>
                <a:latin typeface="Comic Sans MS" panose="030F0702030302020204" pitchFamily="66" charset="0"/>
                <a:cs typeface="Arial" pitchFamily="34" charset="0"/>
              </a:rPr>
              <a:t>Excellent Higgs factory with many Higgs production and decay channels accessible</a:t>
            </a:r>
            <a:endParaRPr lang="en-US" sz="1600" kern="0" baseline="0" dirty="0">
              <a:solidFill>
                <a:srgbClr val="FF0000"/>
              </a:solidFill>
              <a:latin typeface="Comic Sans MS" panose="030F0702030302020204" pitchFamily="66" charset="0"/>
              <a:cs typeface="Arial" pitchFamily="34" charset="0"/>
            </a:endParaRPr>
          </a:p>
          <a:p>
            <a:pPr marL="342900" indent="-342900">
              <a:spcBef>
                <a:spcPct val="20000"/>
              </a:spcBef>
              <a:buFont typeface="Wingdings" panose="05000000000000000000" pitchFamily="2" charset="2"/>
              <a:buChar char="q"/>
            </a:pPr>
            <a:endParaRPr kumimoji="0" lang="en-US" sz="1600" i="0" u="none" strike="noStrike" kern="0" cap="none" spc="0" normalizeH="0" baseline="0" noProof="0" dirty="0">
              <a:ln>
                <a:noFill/>
              </a:ln>
              <a:effectLst/>
              <a:uLnTx/>
              <a:uFillTx/>
              <a:latin typeface="Comic Sans MS" panose="030F0702030302020204" pitchFamily="66"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lang="en-US" kern="0" dirty="0">
              <a:solidFill>
                <a:schemeClr val="tx1"/>
              </a:solidFill>
              <a:latin typeface="Comic Sans MS" panose="030F0702030302020204" pitchFamily="66"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b="0" i="0" u="none" strike="noStrike" kern="0" cap="none" spc="0" normalizeH="0" baseline="0" noProof="0" dirty="0">
              <a:ln>
                <a:noFill/>
              </a:ln>
              <a:solidFill>
                <a:schemeClr val="tx1"/>
              </a:solidFill>
              <a:effectLst/>
              <a:uLnTx/>
              <a:uFillTx/>
              <a:latin typeface="Comic Sans MS" panose="030F0702030302020204" pitchFamily="66" charset="0"/>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b="0" i="0" u="none" strike="noStrike" kern="0" cap="none" spc="0" normalizeH="0" baseline="0" noProof="0" dirty="0">
              <a:ln>
                <a:noFill/>
              </a:ln>
              <a:solidFill>
                <a:schemeClr val="tx1"/>
              </a:solidFill>
              <a:effectLst/>
              <a:uLnTx/>
              <a:uFillTx/>
              <a:latin typeface="Comic Sans MS" panose="030F0702030302020204" pitchFamily="66" charset="0"/>
              <a:cs typeface="Arial" pitchFamily="34" charset="0"/>
            </a:endParaRPr>
          </a:p>
        </p:txBody>
      </p:sp>
    </p:spTree>
    <p:extLst>
      <p:ext uri="{BB962C8B-B14F-4D97-AF65-F5344CB8AC3E}">
        <p14:creationId xmlns:p14="http://schemas.microsoft.com/office/powerpoint/2010/main" val="1468629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056" y="1051936"/>
            <a:ext cx="7804628" cy="5032891"/>
          </a:xfrm>
          <a:prstGeom prst="rect">
            <a:avLst/>
          </a:prstGeom>
        </p:spPr>
      </p:pic>
      <p:sp>
        <p:nvSpPr>
          <p:cNvPr id="2" name="Title 1"/>
          <p:cNvSpPr>
            <a:spLocks noGrp="1"/>
          </p:cNvSpPr>
          <p:nvPr>
            <p:ph type="title"/>
          </p:nvPr>
        </p:nvSpPr>
        <p:spPr>
          <a:xfrm>
            <a:off x="1464193" y="180975"/>
            <a:ext cx="6161315" cy="647700"/>
          </a:xfrm>
        </p:spPr>
        <p:txBody>
          <a:bodyPr/>
          <a:lstStyle/>
          <a:p>
            <a:r>
              <a:rPr lang="en-US" sz="2400" dirty="0"/>
              <a:t>Dream Machines: </a:t>
            </a:r>
            <a:br>
              <a:rPr lang="en-US" sz="2800" dirty="0"/>
            </a:br>
            <a:r>
              <a:rPr lang="en-US" dirty="0"/>
              <a:t>VLHC/VLEP,  100TeV collider</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39</a:t>
            </a:fld>
            <a:endParaRPr lang="en-US"/>
          </a:p>
        </p:txBody>
      </p:sp>
      <p:sp>
        <p:nvSpPr>
          <p:cNvPr id="11" name="TextBox 10"/>
          <p:cNvSpPr txBox="1"/>
          <p:nvPr/>
        </p:nvSpPr>
        <p:spPr>
          <a:xfrm>
            <a:off x="7266677" y="2549224"/>
            <a:ext cx="1354345" cy="369332"/>
          </a:xfrm>
          <a:prstGeom prst="rect">
            <a:avLst/>
          </a:prstGeom>
          <a:noFill/>
        </p:spPr>
        <p:txBody>
          <a:bodyPr wrap="none" rtlCol="0">
            <a:spAutoFit/>
          </a:bodyPr>
          <a:lstStyle/>
          <a:p>
            <a:r>
              <a:rPr lang="en-US" dirty="0" err="1">
                <a:solidFill>
                  <a:srgbClr val="FFFF66"/>
                </a:solidFill>
              </a:rPr>
              <a:t>Pushpa</a:t>
            </a:r>
            <a:r>
              <a:rPr lang="en-US" dirty="0">
                <a:solidFill>
                  <a:srgbClr val="FFFF66"/>
                </a:solidFill>
              </a:rPr>
              <a:t> Bhat</a:t>
            </a:r>
          </a:p>
        </p:txBody>
      </p:sp>
      <p:sp>
        <p:nvSpPr>
          <p:cNvPr id="12" name="Rectangle 11"/>
          <p:cNvSpPr/>
          <p:nvPr/>
        </p:nvSpPr>
        <p:spPr>
          <a:xfrm>
            <a:off x="1199565" y="6053754"/>
            <a:ext cx="4224233" cy="400110"/>
          </a:xfrm>
          <a:prstGeom prst="rect">
            <a:avLst/>
          </a:prstGeom>
        </p:spPr>
        <p:txBody>
          <a:bodyPr wrap="none">
            <a:spAutoFit/>
          </a:bodyPr>
          <a:lstStyle/>
          <a:p>
            <a:r>
              <a:rPr lang="da-DK" sz="2000" dirty="0">
                <a:solidFill>
                  <a:srgbClr val="0000FF"/>
                </a:solidFill>
              </a:rPr>
              <a:t>http://</a:t>
            </a:r>
            <a:r>
              <a:rPr lang="da-DK" sz="2000" dirty="0" err="1">
                <a:solidFill>
                  <a:srgbClr val="0000FF"/>
                </a:solidFill>
              </a:rPr>
              <a:t>arxiv.org</a:t>
            </a:r>
            <a:r>
              <a:rPr lang="da-DK" sz="2000" dirty="0">
                <a:solidFill>
                  <a:srgbClr val="0000FF"/>
                </a:solidFill>
              </a:rPr>
              <a:t>/pdf/1306.2369v1.pdf</a:t>
            </a:r>
            <a:endParaRPr lang="en-US" sz="2000" dirty="0">
              <a:solidFill>
                <a:srgbClr val="0000FF"/>
              </a:solidFill>
            </a:endParaRPr>
          </a:p>
        </p:txBody>
      </p:sp>
      <p:sp>
        <p:nvSpPr>
          <p:cNvPr id="13" name="TextBox 12"/>
          <p:cNvSpPr txBox="1"/>
          <p:nvPr/>
        </p:nvSpPr>
        <p:spPr>
          <a:xfrm>
            <a:off x="4938262" y="4785175"/>
            <a:ext cx="3413388" cy="1200329"/>
          </a:xfrm>
          <a:prstGeom prst="rect">
            <a:avLst/>
          </a:prstGeom>
          <a:solidFill>
            <a:srgbClr val="FFFF00">
              <a:alpha val="72000"/>
            </a:srgbClr>
          </a:solidFill>
        </p:spPr>
        <p:txBody>
          <a:bodyPr wrap="square" rtlCol="0">
            <a:spAutoFit/>
          </a:bodyPr>
          <a:lstStyle/>
          <a:p>
            <a:pPr marL="285750" indent="-285750">
              <a:buFont typeface="Wingdings" panose="05000000000000000000" pitchFamily="2" charset="2"/>
              <a:buChar char="q"/>
            </a:pPr>
            <a:r>
              <a:rPr lang="en-US" dirty="0"/>
              <a:t>SC Magnet Research is going on at Fermilab/CERN</a:t>
            </a:r>
          </a:p>
          <a:p>
            <a:pPr marL="285750" indent="-285750">
              <a:buFont typeface="Wingdings" panose="05000000000000000000" pitchFamily="2" charset="2"/>
              <a:buChar char="q"/>
            </a:pPr>
            <a:r>
              <a:rPr lang="en-US" dirty="0"/>
              <a:t>SCRF Research is going on at Fermilab, CERN and elsewhere</a:t>
            </a:r>
          </a:p>
        </p:txBody>
      </p:sp>
    </p:spTree>
    <p:extLst>
      <p:ext uri="{BB962C8B-B14F-4D97-AF65-F5344CB8AC3E}">
        <p14:creationId xmlns:p14="http://schemas.microsoft.com/office/powerpoint/2010/main" val="316643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rot="547154" flipH="1">
            <a:off x="2766942" y="1939456"/>
            <a:ext cx="930786" cy="1816197"/>
          </a:xfrm>
          <a:custGeom>
            <a:avLst/>
            <a:gdLst>
              <a:gd name="connsiteX0" fmla="*/ 0 w 930786"/>
              <a:gd name="connsiteY0" fmla="*/ 1816197 h 1816197"/>
              <a:gd name="connsiteX1" fmla="*/ 232697 w 930786"/>
              <a:gd name="connsiteY1" fmla="*/ 0 h 1816197"/>
              <a:gd name="connsiteX2" fmla="*/ 930786 w 930786"/>
              <a:gd name="connsiteY2" fmla="*/ 0 h 1816197"/>
              <a:gd name="connsiteX3" fmla="*/ 698090 w 930786"/>
              <a:gd name="connsiteY3" fmla="*/ 1816197 h 1816197"/>
              <a:gd name="connsiteX4" fmla="*/ 0 w 930786"/>
              <a:gd name="connsiteY4" fmla="*/ 1816197 h 1816197"/>
              <a:gd name="connsiteX0" fmla="*/ 0 w 930786"/>
              <a:gd name="connsiteY0" fmla="*/ 1816197 h 1816197"/>
              <a:gd name="connsiteX1" fmla="*/ 232697 w 930786"/>
              <a:gd name="connsiteY1" fmla="*/ 0 h 1816197"/>
              <a:gd name="connsiteX2" fmla="*/ 930786 w 930786"/>
              <a:gd name="connsiteY2" fmla="*/ 0 h 1816197"/>
              <a:gd name="connsiteX3" fmla="*/ 715281 w 930786"/>
              <a:gd name="connsiteY3" fmla="*/ 1548843 h 1816197"/>
              <a:gd name="connsiteX4" fmla="*/ 0 w 930786"/>
              <a:gd name="connsiteY4" fmla="*/ 1816197 h 1816197"/>
              <a:gd name="connsiteX0" fmla="*/ 0 w 930786"/>
              <a:gd name="connsiteY0" fmla="*/ 1816197 h 1816197"/>
              <a:gd name="connsiteX1" fmla="*/ 194916 w 930786"/>
              <a:gd name="connsiteY1" fmla="*/ 315500 h 1816197"/>
              <a:gd name="connsiteX2" fmla="*/ 930786 w 930786"/>
              <a:gd name="connsiteY2" fmla="*/ 0 h 1816197"/>
              <a:gd name="connsiteX3" fmla="*/ 715281 w 930786"/>
              <a:gd name="connsiteY3" fmla="*/ 1548843 h 1816197"/>
              <a:gd name="connsiteX4" fmla="*/ 0 w 930786"/>
              <a:gd name="connsiteY4" fmla="*/ 1816197 h 181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786" h="1816197">
                <a:moveTo>
                  <a:pt x="0" y="1816197"/>
                </a:moveTo>
                <a:lnTo>
                  <a:pt x="194916" y="315500"/>
                </a:lnTo>
                <a:lnTo>
                  <a:pt x="930786" y="0"/>
                </a:lnTo>
                <a:lnTo>
                  <a:pt x="715281" y="1548843"/>
                </a:lnTo>
                <a:lnTo>
                  <a:pt x="0" y="181619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8"/>
          <p:cNvSpPr/>
          <p:nvPr/>
        </p:nvSpPr>
        <p:spPr>
          <a:xfrm rot="547154" flipH="1">
            <a:off x="5449812" y="1939458"/>
            <a:ext cx="930786" cy="1816197"/>
          </a:xfrm>
          <a:custGeom>
            <a:avLst/>
            <a:gdLst>
              <a:gd name="connsiteX0" fmla="*/ 0 w 930786"/>
              <a:gd name="connsiteY0" fmla="*/ 1816197 h 1816197"/>
              <a:gd name="connsiteX1" fmla="*/ 232697 w 930786"/>
              <a:gd name="connsiteY1" fmla="*/ 0 h 1816197"/>
              <a:gd name="connsiteX2" fmla="*/ 930786 w 930786"/>
              <a:gd name="connsiteY2" fmla="*/ 0 h 1816197"/>
              <a:gd name="connsiteX3" fmla="*/ 698090 w 930786"/>
              <a:gd name="connsiteY3" fmla="*/ 1816197 h 1816197"/>
              <a:gd name="connsiteX4" fmla="*/ 0 w 930786"/>
              <a:gd name="connsiteY4" fmla="*/ 1816197 h 1816197"/>
              <a:gd name="connsiteX0" fmla="*/ 0 w 930786"/>
              <a:gd name="connsiteY0" fmla="*/ 1816197 h 1816197"/>
              <a:gd name="connsiteX1" fmla="*/ 232697 w 930786"/>
              <a:gd name="connsiteY1" fmla="*/ 0 h 1816197"/>
              <a:gd name="connsiteX2" fmla="*/ 930786 w 930786"/>
              <a:gd name="connsiteY2" fmla="*/ 0 h 1816197"/>
              <a:gd name="connsiteX3" fmla="*/ 715281 w 930786"/>
              <a:gd name="connsiteY3" fmla="*/ 1548843 h 1816197"/>
              <a:gd name="connsiteX4" fmla="*/ 0 w 930786"/>
              <a:gd name="connsiteY4" fmla="*/ 1816197 h 1816197"/>
              <a:gd name="connsiteX0" fmla="*/ 0 w 930786"/>
              <a:gd name="connsiteY0" fmla="*/ 1816197 h 1816197"/>
              <a:gd name="connsiteX1" fmla="*/ 194916 w 930786"/>
              <a:gd name="connsiteY1" fmla="*/ 315500 h 1816197"/>
              <a:gd name="connsiteX2" fmla="*/ 930786 w 930786"/>
              <a:gd name="connsiteY2" fmla="*/ 0 h 1816197"/>
              <a:gd name="connsiteX3" fmla="*/ 715281 w 930786"/>
              <a:gd name="connsiteY3" fmla="*/ 1548843 h 1816197"/>
              <a:gd name="connsiteX4" fmla="*/ 0 w 930786"/>
              <a:gd name="connsiteY4" fmla="*/ 1816197 h 181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786" h="1816197">
                <a:moveTo>
                  <a:pt x="0" y="1816197"/>
                </a:moveTo>
                <a:lnTo>
                  <a:pt x="194916" y="315500"/>
                </a:lnTo>
                <a:lnTo>
                  <a:pt x="930786" y="0"/>
                </a:lnTo>
                <a:lnTo>
                  <a:pt x="715281" y="1548843"/>
                </a:lnTo>
                <a:lnTo>
                  <a:pt x="0" y="181619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2"/>
          <a:srcRect l="23706" t="19894" r="24248" b="32196"/>
          <a:stretch/>
        </p:blipFill>
        <p:spPr>
          <a:xfrm>
            <a:off x="3555214" y="2782653"/>
            <a:ext cx="264161" cy="299720"/>
          </a:xfrm>
          <a:prstGeom prst="rect">
            <a:avLst/>
          </a:prstGeom>
        </p:spPr>
      </p:pic>
      <p:sp>
        <p:nvSpPr>
          <p:cNvPr id="43" name="TextBox 42"/>
          <p:cNvSpPr txBox="1"/>
          <p:nvPr/>
        </p:nvSpPr>
        <p:spPr>
          <a:xfrm>
            <a:off x="2898802" y="1167749"/>
            <a:ext cx="3016403" cy="369332"/>
          </a:xfrm>
          <a:prstGeom prst="rect">
            <a:avLst/>
          </a:prstGeom>
          <a:noFill/>
        </p:spPr>
        <p:txBody>
          <a:bodyPr wrap="none" rtlCol="0">
            <a:spAutoFit/>
          </a:bodyPr>
          <a:lstStyle/>
          <a:p>
            <a:r>
              <a:rPr lang="en-US" dirty="0"/>
              <a:t>Two Conducting Parallel Plates</a:t>
            </a:r>
          </a:p>
        </p:txBody>
      </p:sp>
      <p:grpSp>
        <p:nvGrpSpPr>
          <p:cNvPr id="57" name="Group 56"/>
          <p:cNvGrpSpPr/>
          <p:nvPr/>
        </p:nvGrpSpPr>
        <p:grpSpPr>
          <a:xfrm>
            <a:off x="2126419" y="1516892"/>
            <a:ext cx="4859383" cy="3420800"/>
            <a:chOff x="9669468" y="1660651"/>
            <a:chExt cx="4859383" cy="3420800"/>
          </a:xfrm>
        </p:grpSpPr>
        <p:sp>
          <p:nvSpPr>
            <p:cNvPr id="44" name="Rectangle 43"/>
            <p:cNvSpPr/>
            <p:nvPr/>
          </p:nvSpPr>
          <p:spPr>
            <a:xfrm>
              <a:off x="9669468" y="1660651"/>
              <a:ext cx="4859383" cy="34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allelogram 8"/>
            <p:cNvSpPr/>
            <p:nvPr/>
          </p:nvSpPr>
          <p:spPr>
            <a:xfrm rot="547154" flipH="1">
              <a:off x="10330929" y="2091856"/>
              <a:ext cx="930786" cy="1816197"/>
            </a:xfrm>
            <a:custGeom>
              <a:avLst/>
              <a:gdLst>
                <a:gd name="connsiteX0" fmla="*/ 0 w 930786"/>
                <a:gd name="connsiteY0" fmla="*/ 1816197 h 1816197"/>
                <a:gd name="connsiteX1" fmla="*/ 232697 w 930786"/>
                <a:gd name="connsiteY1" fmla="*/ 0 h 1816197"/>
                <a:gd name="connsiteX2" fmla="*/ 930786 w 930786"/>
                <a:gd name="connsiteY2" fmla="*/ 0 h 1816197"/>
                <a:gd name="connsiteX3" fmla="*/ 698090 w 930786"/>
                <a:gd name="connsiteY3" fmla="*/ 1816197 h 1816197"/>
                <a:gd name="connsiteX4" fmla="*/ 0 w 930786"/>
                <a:gd name="connsiteY4" fmla="*/ 1816197 h 1816197"/>
                <a:gd name="connsiteX0" fmla="*/ 0 w 930786"/>
                <a:gd name="connsiteY0" fmla="*/ 1816197 h 1816197"/>
                <a:gd name="connsiteX1" fmla="*/ 232697 w 930786"/>
                <a:gd name="connsiteY1" fmla="*/ 0 h 1816197"/>
                <a:gd name="connsiteX2" fmla="*/ 930786 w 930786"/>
                <a:gd name="connsiteY2" fmla="*/ 0 h 1816197"/>
                <a:gd name="connsiteX3" fmla="*/ 715281 w 930786"/>
                <a:gd name="connsiteY3" fmla="*/ 1548843 h 1816197"/>
                <a:gd name="connsiteX4" fmla="*/ 0 w 930786"/>
                <a:gd name="connsiteY4" fmla="*/ 1816197 h 1816197"/>
                <a:gd name="connsiteX0" fmla="*/ 0 w 930786"/>
                <a:gd name="connsiteY0" fmla="*/ 1816197 h 1816197"/>
                <a:gd name="connsiteX1" fmla="*/ 194916 w 930786"/>
                <a:gd name="connsiteY1" fmla="*/ 315500 h 1816197"/>
                <a:gd name="connsiteX2" fmla="*/ 930786 w 930786"/>
                <a:gd name="connsiteY2" fmla="*/ 0 h 1816197"/>
                <a:gd name="connsiteX3" fmla="*/ 715281 w 930786"/>
                <a:gd name="connsiteY3" fmla="*/ 1548843 h 1816197"/>
                <a:gd name="connsiteX4" fmla="*/ 0 w 930786"/>
                <a:gd name="connsiteY4" fmla="*/ 1816197 h 181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786" h="1816197">
                  <a:moveTo>
                    <a:pt x="0" y="1816197"/>
                  </a:moveTo>
                  <a:lnTo>
                    <a:pt x="194916" y="315500"/>
                  </a:lnTo>
                  <a:lnTo>
                    <a:pt x="930786" y="0"/>
                  </a:lnTo>
                  <a:lnTo>
                    <a:pt x="715281" y="1548843"/>
                  </a:lnTo>
                  <a:lnTo>
                    <a:pt x="0" y="181619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arallelogram 8"/>
            <p:cNvSpPr/>
            <p:nvPr/>
          </p:nvSpPr>
          <p:spPr>
            <a:xfrm rot="547154" flipH="1">
              <a:off x="13013799" y="2091858"/>
              <a:ext cx="930786" cy="1816197"/>
            </a:xfrm>
            <a:custGeom>
              <a:avLst/>
              <a:gdLst>
                <a:gd name="connsiteX0" fmla="*/ 0 w 930786"/>
                <a:gd name="connsiteY0" fmla="*/ 1816197 h 1816197"/>
                <a:gd name="connsiteX1" fmla="*/ 232697 w 930786"/>
                <a:gd name="connsiteY1" fmla="*/ 0 h 1816197"/>
                <a:gd name="connsiteX2" fmla="*/ 930786 w 930786"/>
                <a:gd name="connsiteY2" fmla="*/ 0 h 1816197"/>
                <a:gd name="connsiteX3" fmla="*/ 698090 w 930786"/>
                <a:gd name="connsiteY3" fmla="*/ 1816197 h 1816197"/>
                <a:gd name="connsiteX4" fmla="*/ 0 w 930786"/>
                <a:gd name="connsiteY4" fmla="*/ 1816197 h 1816197"/>
                <a:gd name="connsiteX0" fmla="*/ 0 w 930786"/>
                <a:gd name="connsiteY0" fmla="*/ 1816197 h 1816197"/>
                <a:gd name="connsiteX1" fmla="*/ 232697 w 930786"/>
                <a:gd name="connsiteY1" fmla="*/ 0 h 1816197"/>
                <a:gd name="connsiteX2" fmla="*/ 930786 w 930786"/>
                <a:gd name="connsiteY2" fmla="*/ 0 h 1816197"/>
                <a:gd name="connsiteX3" fmla="*/ 715281 w 930786"/>
                <a:gd name="connsiteY3" fmla="*/ 1548843 h 1816197"/>
                <a:gd name="connsiteX4" fmla="*/ 0 w 930786"/>
                <a:gd name="connsiteY4" fmla="*/ 1816197 h 1816197"/>
                <a:gd name="connsiteX0" fmla="*/ 0 w 930786"/>
                <a:gd name="connsiteY0" fmla="*/ 1816197 h 1816197"/>
                <a:gd name="connsiteX1" fmla="*/ 194916 w 930786"/>
                <a:gd name="connsiteY1" fmla="*/ 315500 h 1816197"/>
                <a:gd name="connsiteX2" fmla="*/ 930786 w 930786"/>
                <a:gd name="connsiteY2" fmla="*/ 0 h 1816197"/>
                <a:gd name="connsiteX3" fmla="*/ 715281 w 930786"/>
                <a:gd name="connsiteY3" fmla="*/ 1548843 h 1816197"/>
                <a:gd name="connsiteX4" fmla="*/ 0 w 930786"/>
                <a:gd name="connsiteY4" fmla="*/ 1816197 h 181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786" h="1816197">
                  <a:moveTo>
                    <a:pt x="0" y="1816197"/>
                  </a:moveTo>
                  <a:lnTo>
                    <a:pt x="194916" y="315500"/>
                  </a:lnTo>
                  <a:lnTo>
                    <a:pt x="930786" y="0"/>
                  </a:lnTo>
                  <a:lnTo>
                    <a:pt x="715281" y="1548843"/>
                  </a:lnTo>
                  <a:lnTo>
                    <a:pt x="0" y="181619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10475196" y="2094188"/>
              <a:ext cx="2962851" cy="2648163"/>
              <a:chOff x="2911209" y="1941788"/>
              <a:chExt cx="2962851" cy="2648163"/>
            </a:xfrm>
          </p:grpSpPr>
          <p:grpSp>
            <p:nvGrpSpPr>
              <p:cNvPr id="49" name="Group 48"/>
              <p:cNvGrpSpPr/>
              <p:nvPr/>
            </p:nvGrpSpPr>
            <p:grpSpPr>
              <a:xfrm>
                <a:off x="3175370" y="3607836"/>
                <a:ext cx="2698690" cy="982115"/>
                <a:chOff x="3175370" y="3607836"/>
                <a:chExt cx="2698690" cy="982115"/>
              </a:xfrm>
            </p:grpSpPr>
            <p:sp>
              <p:nvSpPr>
                <p:cNvPr id="52" name="Freeform 51"/>
                <p:cNvSpPr/>
                <p:nvPr/>
              </p:nvSpPr>
              <p:spPr>
                <a:xfrm>
                  <a:off x="3175370" y="3607836"/>
                  <a:ext cx="660400" cy="735563"/>
                </a:xfrm>
                <a:custGeom>
                  <a:avLst/>
                  <a:gdLst>
                    <a:gd name="connsiteX0" fmla="*/ 0 w 660400"/>
                    <a:gd name="connsiteY0" fmla="*/ 0 h 685800"/>
                    <a:gd name="connsiteX1" fmla="*/ 0 w 660400"/>
                    <a:gd name="connsiteY1" fmla="*/ 673100 h 685800"/>
                    <a:gd name="connsiteX2" fmla="*/ 660400 w 660400"/>
                    <a:gd name="connsiteY2" fmla="*/ 673100 h 685800"/>
                    <a:gd name="connsiteX3" fmla="*/ 660400 w 660400"/>
                    <a:gd name="connsiteY3" fmla="*/ 685800 h 685800"/>
                    <a:gd name="connsiteX0" fmla="*/ 0 w 660400"/>
                    <a:gd name="connsiteY0" fmla="*/ 0 h 903777"/>
                    <a:gd name="connsiteX1" fmla="*/ 0 w 660400"/>
                    <a:gd name="connsiteY1" fmla="*/ 673100 h 903777"/>
                    <a:gd name="connsiteX2" fmla="*/ 660400 w 660400"/>
                    <a:gd name="connsiteY2" fmla="*/ 673100 h 903777"/>
                    <a:gd name="connsiteX3" fmla="*/ 635000 w 660400"/>
                    <a:gd name="connsiteY3" fmla="*/ 903777 h 903777"/>
                    <a:gd name="connsiteX0" fmla="*/ 0 w 660400"/>
                    <a:gd name="connsiteY0" fmla="*/ 0 h 673100"/>
                    <a:gd name="connsiteX1" fmla="*/ 0 w 660400"/>
                    <a:gd name="connsiteY1" fmla="*/ 673100 h 673100"/>
                    <a:gd name="connsiteX2" fmla="*/ 660400 w 660400"/>
                    <a:gd name="connsiteY2" fmla="*/ 673100 h 673100"/>
                  </a:gdLst>
                  <a:ahLst/>
                  <a:cxnLst>
                    <a:cxn ang="0">
                      <a:pos x="connsiteX0" y="connsiteY0"/>
                    </a:cxn>
                    <a:cxn ang="0">
                      <a:pos x="connsiteX1" y="connsiteY1"/>
                    </a:cxn>
                    <a:cxn ang="0">
                      <a:pos x="connsiteX2" y="connsiteY2"/>
                    </a:cxn>
                  </a:cxnLst>
                  <a:rect l="l" t="t" r="r" b="b"/>
                  <a:pathLst>
                    <a:path w="660400" h="673100">
                      <a:moveTo>
                        <a:pt x="0" y="0"/>
                      </a:moveTo>
                      <a:lnTo>
                        <a:pt x="0" y="673100"/>
                      </a:lnTo>
                      <a:lnTo>
                        <a:pt x="660400" y="6731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flipH="1">
                  <a:off x="5311770" y="3615041"/>
                  <a:ext cx="562290" cy="735563"/>
                </a:xfrm>
                <a:custGeom>
                  <a:avLst/>
                  <a:gdLst>
                    <a:gd name="connsiteX0" fmla="*/ 0 w 660400"/>
                    <a:gd name="connsiteY0" fmla="*/ 0 h 685800"/>
                    <a:gd name="connsiteX1" fmla="*/ 0 w 660400"/>
                    <a:gd name="connsiteY1" fmla="*/ 673100 h 685800"/>
                    <a:gd name="connsiteX2" fmla="*/ 660400 w 660400"/>
                    <a:gd name="connsiteY2" fmla="*/ 673100 h 685800"/>
                    <a:gd name="connsiteX3" fmla="*/ 660400 w 660400"/>
                    <a:gd name="connsiteY3" fmla="*/ 685800 h 685800"/>
                    <a:gd name="connsiteX0" fmla="*/ 0 w 660400"/>
                    <a:gd name="connsiteY0" fmla="*/ 0 h 903777"/>
                    <a:gd name="connsiteX1" fmla="*/ 0 w 660400"/>
                    <a:gd name="connsiteY1" fmla="*/ 673100 h 903777"/>
                    <a:gd name="connsiteX2" fmla="*/ 660400 w 660400"/>
                    <a:gd name="connsiteY2" fmla="*/ 673100 h 903777"/>
                    <a:gd name="connsiteX3" fmla="*/ 635000 w 660400"/>
                    <a:gd name="connsiteY3" fmla="*/ 903777 h 903777"/>
                    <a:gd name="connsiteX0" fmla="*/ 0 w 660400"/>
                    <a:gd name="connsiteY0" fmla="*/ 0 h 673100"/>
                    <a:gd name="connsiteX1" fmla="*/ 0 w 660400"/>
                    <a:gd name="connsiteY1" fmla="*/ 673100 h 673100"/>
                    <a:gd name="connsiteX2" fmla="*/ 660400 w 660400"/>
                    <a:gd name="connsiteY2" fmla="*/ 673100 h 673100"/>
                  </a:gdLst>
                  <a:ahLst/>
                  <a:cxnLst>
                    <a:cxn ang="0">
                      <a:pos x="connsiteX0" y="connsiteY0"/>
                    </a:cxn>
                    <a:cxn ang="0">
                      <a:pos x="connsiteX1" y="connsiteY1"/>
                    </a:cxn>
                    <a:cxn ang="0">
                      <a:pos x="connsiteX2" y="connsiteY2"/>
                    </a:cxn>
                  </a:cxnLst>
                  <a:rect l="l" t="t" r="r" b="b"/>
                  <a:pathLst>
                    <a:path w="660400" h="673100">
                      <a:moveTo>
                        <a:pt x="0" y="0"/>
                      </a:moveTo>
                      <a:lnTo>
                        <a:pt x="0" y="673100"/>
                      </a:lnTo>
                      <a:lnTo>
                        <a:pt x="660400" y="6731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3"/>
                <a:stretch>
                  <a:fillRect/>
                </a:stretch>
              </p:blipFill>
              <p:spPr>
                <a:xfrm rot="16200000">
                  <a:off x="4330232" y="3601305"/>
                  <a:ext cx="478692" cy="1498600"/>
                </a:xfrm>
                <a:prstGeom prst="rect">
                  <a:avLst/>
                </a:prstGeom>
              </p:spPr>
            </p:pic>
          </p:grpSp>
          <p:pic>
            <p:nvPicPr>
              <p:cNvPr id="50" name="Picture 49"/>
              <p:cNvPicPr>
                <a:picLocks noChangeAspect="1"/>
              </p:cNvPicPr>
              <p:nvPr/>
            </p:nvPicPr>
            <p:blipFill rotWithShape="1">
              <a:blip r:embed="rId2"/>
              <a:srcRect l="23706" t="19894" r="24248" b="32196"/>
              <a:stretch/>
            </p:blipFill>
            <p:spPr>
              <a:xfrm>
                <a:off x="2911209" y="1941788"/>
                <a:ext cx="264161" cy="299720"/>
              </a:xfrm>
              <a:prstGeom prst="rect">
                <a:avLst/>
              </a:prstGeom>
            </p:spPr>
          </p:pic>
          <p:pic>
            <p:nvPicPr>
              <p:cNvPr id="51" name="Picture 50"/>
              <p:cNvPicPr>
                <a:picLocks noChangeAspect="1"/>
              </p:cNvPicPr>
              <p:nvPr/>
            </p:nvPicPr>
            <p:blipFill rotWithShape="1">
              <a:blip r:embed="rId4"/>
              <a:srcRect l="30462" t="30845" r="29434" b="37540"/>
              <a:stretch/>
            </p:blipFill>
            <p:spPr>
              <a:xfrm>
                <a:off x="5592915" y="1941788"/>
                <a:ext cx="249382" cy="316255"/>
              </a:xfrm>
              <a:prstGeom prst="rect">
                <a:avLst/>
              </a:prstGeom>
            </p:spPr>
          </p:pic>
        </p:grpSp>
        <p:sp>
          <p:nvSpPr>
            <p:cNvPr id="55" name="Oval 54"/>
            <p:cNvSpPr/>
            <p:nvPr/>
          </p:nvSpPr>
          <p:spPr>
            <a:xfrm>
              <a:off x="10658475" y="2884888"/>
              <a:ext cx="228600" cy="391712"/>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3387234" y="2886018"/>
              <a:ext cx="228600" cy="391712"/>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a:t>Concepts of Linear Accelerators</a:t>
            </a:r>
            <a:endParaRPr lang="en-US" dirty="0"/>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pic>
        <p:nvPicPr>
          <p:cNvPr id="47" name="Picture 46"/>
          <p:cNvPicPr>
            <a:picLocks noChangeAspect="1"/>
          </p:cNvPicPr>
          <p:nvPr/>
        </p:nvPicPr>
        <p:blipFill rotWithShape="1">
          <a:blip r:embed="rId2"/>
          <a:srcRect l="23706" t="19894" r="24248" b="32196"/>
          <a:stretch/>
        </p:blipFill>
        <p:spPr>
          <a:xfrm>
            <a:off x="2035903" y="2781581"/>
            <a:ext cx="264161" cy="299720"/>
          </a:xfrm>
          <a:prstGeom prst="rect">
            <a:avLst/>
          </a:prstGeom>
        </p:spPr>
      </p:pic>
      <p:sp>
        <p:nvSpPr>
          <p:cNvPr id="97" name="TextBox 96"/>
          <p:cNvSpPr txBox="1"/>
          <p:nvPr/>
        </p:nvSpPr>
        <p:spPr>
          <a:xfrm>
            <a:off x="2071187" y="4666462"/>
            <a:ext cx="5453544" cy="923330"/>
          </a:xfrm>
          <a:prstGeom prst="rect">
            <a:avLst/>
          </a:prstGeom>
          <a:noFill/>
        </p:spPr>
        <p:txBody>
          <a:bodyPr wrap="none" rtlCol="0">
            <a:spAutoFit/>
          </a:bodyPr>
          <a:lstStyle/>
          <a:p>
            <a:pPr algn="ctr"/>
            <a:r>
              <a:rPr lang="en-US" dirty="0"/>
              <a:t>A Charged particle Gains an additional Energy of </a:t>
            </a:r>
            <a:r>
              <a:rPr lang="en-US" dirty="0">
                <a:sym typeface="Symbol" panose="05050102010706020507" pitchFamily="18" charset="2"/>
              </a:rPr>
              <a:t>1.5 eV</a:t>
            </a:r>
          </a:p>
          <a:p>
            <a:pPr algn="ctr"/>
            <a:endParaRPr lang="en-US" dirty="0">
              <a:sym typeface="Symbol" panose="05050102010706020507" pitchFamily="18" charset="2"/>
            </a:endParaRPr>
          </a:p>
          <a:p>
            <a:pPr algn="ctr"/>
            <a:r>
              <a:rPr lang="en-US" dirty="0">
                <a:sym typeface="Symbol" panose="05050102010706020507" pitchFamily="18" charset="2"/>
              </a:rPr>
              <a:t>This is the Principle of </a:t>
            </a:r>
            <a:r>
              <a:rPr lang="en-US" b="1" dirty="0">
                <a:sym typeface="Symbol" panose="05050102010706020507" pitchFamily="18" charset="2"/>
              </a:rPr>
              <a:t>Electro-Static Accelerators</a:t>
            </a:r>
          </a:p>
        </p:txBody>
      </p:sp>
      <p:grpSp>
        <p:nvGrpSpPr>
          <p:cNvPr id="6" name="Group 5"/>
          <p:cNvGrpSpPr/>
          <p:nvPr/>
        </p:nvGrpSpPr>
        <p:grpSpPr>
          <a:xfrm>
            <a:off x="2911209" y="1941788"/>
            <a:ext cx="2962851" cy="2648163"/>
            <a:chOff x="2911209" y="1941788"/>
            <a:chExt cx="2962851" cy="2648163"/>
          </a:xfrm>
        </p:grpSpPr>
        <p:grpSp>
          <p:nvGrpSpPr>
            <p:cNvPr id="42" name="Group 41"/>
            <p:cNvGrpSpPr/>
            <p:nvPr/>
          </p:nvGrpSpPr>
          <p:grpSpPr>
            <a:xfrm>
              <a:off x="2911209" y="1941788"/>
              <a:ext cx="2962851" cy="2648163"/>
              <a:chOff x="2911209" y="1941788"/>
              <a:chExt cx="2962851" cy="2648163"/>
            </a:xfrm>
          </p:grpSpPr>
          <p:grpSp>
            <p:nvGrpSpPr>
              <p:cNvPr id="41" name="Group 40"/>
              <p:cNvGrpSpPr/>
              <p:nvPr/>
            </p:nvGrpSpPr>
            <p:grpSpPr>
              <a:xfrm>
                <a:off x="3175370" y="3607836"/>
                <a:ext cx="2698690" cy="982115"/>
                <a:chOff x="3175370" y="3607836"/>
                <a:chExt cx="2698690" cy="982115"/>
              </a:xfrm>
            </p:grpSpPr>
            <p:sp>
              <p:nvSpPr>
                <p:cNvPr id="16" name="Freeform 15"/>
                <p:cNvSpPr/>
                <p:nvPr/>
              </p:nvSpPr>
              <p:spPr>
                <a:xfrm>
                  <a:off x="3175370" y="3607836"/>
                  <a:ext cx="660400" cy="735563"/>
                </a:xfrm>
                <a:custGeom>
                  <a:avLst/>
                  <a:gdLst>
                    <a:gd name="connsiteX0" fmla="*/ 0 w 660400"/>
                    <a:gd name="connsiteY0" fmla="*/ 0 h 685800"/>
                    <a:gd name="connsiteX1" fmla="*/ 0 w 660400"/>
                    <a:gd name="connsiteY1" fmla="*/ 673100 h 685800"/>
                    <a:gd name="connsiteX2" fmla="*/ 660400 w 660400"/>
                    <a:gd name="connsiteY2" fmla="*/ 673100 h 685800"/>
                    <a:gd name="connsiteX3" fmla="*/ 660400 w 660400"/>
                    <a:gd name="connsiteY3" fmla="*/ 685800 h 685800"/>
                    <a:gd name="connsiteX0" fmla="*/ 0 w 660400"/>
                    <a:gd name="connsiteY0" fmla="*/ 0 h 903777"/>
                    <a:gd name="connsiteX1" fmla="*/ 0 w 660400"/>
                    <a:gd name="connsiteY1" fmla="*/ 673100 h 903777"/>
                    <a:gd name="connsiteX2" fmla="*/ 660400 w 660400"/>
                    <a:gd name="connsiteY2" fmla="*/ 673100 h 903777"/>
                    <a:gd name="connsiteX3" fmla="*/ 635000 w 660400"/>
                    <a:gd name="connsiteY3" fmla="*/ 903777 h 903777"/>
                    <a:gd name="connsiteX0" fmla="*/ 0 w 660400"/>
                    <a:gd name="connsiteY0" fmla="*/ 0 h 673100"/>
                    <a:gd name="connsiteX1" fmla="*/ 0 w 660400"/>
                    <a:gd name="connsiteY1" fmla="*/ 673100 h 673100"/>
                    <a:gd name="connsiteX2" fmla="*/ 660400 w 660400"/>
                    <a:gd name="connsiteY2" fmla="*/ 673100 h 673100"/>
                  </a:gdLst>
                  <a:ahLst/>
                  <a:cxnLst>
                    <a:cxn ang="0">
                      <a:pos x="connsiteX0" y="connsiteY0"/>
                    </a:cxn>
                    <a:cxn ang="0">
                      <a:pos x="connsiteX1" y="connsiteY1"/>
                    </a:cxn>
                    <a:cxn ang="0">
                      <a:pos x="connsiteX2" y="connsiteY2"/>
                    </a:cxn>
                  </a:cxnLst>
                  <a:rect l="l" t="t" r="r" b="b"/>
                  <a:pathLst>
                    <a:path w="660400" h="673100">
                      <a:moveTo>
                        <a:pt x="0" y="0"/>
                      </a:moveTo>
                      <a:lnTo>
                        <a:pt x="0" y="673100"/>
                      </a:lnTo>
                      <a:lnTo>
                        <a:pt x="660400" y="6731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flipH="1">
                  <a:off x="5311770" y="3615041"/>
                  <a:ext cx="562290" cy="735563"/>
                </a:xfrm>
                <a:custGeom>
                  <a:avLst/>
                  <a:gdLst>
                    <a:gd name="connsiteX0" fmla="*/ 0 w 660400"/>
                    <a:gd name="connsiteY0" fmla="*/ 0 h 685800"/>
                    <a:gd name="connsiteX1" fmla="*/ 0 w 660400"/>
                    <a:gd name="connsiteY1" fmla="*/ 673100 h 685800"/>
                    <a:gd name="connsiteX2" fmla="*/ 660400 w 660400"/>
                    <a:gd name="connsiteY2" fmla="*/ 673100 h 685800"/>
                    <a:gd name="connsiteX3" fmla="*/ 660400 w 660400"/>
                    <a:gd name="connsiteY3" fmla="*/ 685800 h 685800"/>
                    <a:gd name="connsiteX0" fmla="*/ 0 w 660400"/>
                    <a:gd name="connsiteY0" fmla="*/ 0 h 903777"/>
                    <a:gd name="connsiteX1" fmla="*/ 0 w 660400"/>
                    <a:gd name="connsiteY1" fmla="*/ 673100 h 903777"/>
                    <a:gd name="connsiteX2" fmla="*/ 660400 w 660400"/>
                    <a:gd name="connsiteY2" fmla="*/ 673100 h 903777"/>
                    <a:gd name="connsiteX3" fmla="*/ 635000 w 660400"/>
                    <a:gd name="connsiteY3" fmla="*/ 903777 h 903777"/>
                    <a:gd name="connsiteX0" fmla="*/ 0 w 660400"/>
                    <a:gd name="connsiteY0" fmla="*/ 0 h 673100"/>
                    <a:gd name="connsiteX1" fmla="*/ 0 w 660400"/>
                    <a:gd name="connsiteY1" fmla="*/ 673100 h 673100"/>
                    <a:gd name="connsiteX2" fmla="*/ 660400 w 660400"/>
                    <a:gd name="connsiteY2" fmla="*/ 673100 h 673100"/>
                  </a:gdLst>
                  <a:ahLst/>
                  <a:cxnLst>
                    <a:cxn ang="0">
                      <a:pos x="connsiteX0" y="connsiteY0"/>
                    </a:cxn>
                    <a:cxn ang="0">
                      <a:pos x="connsiteX1" y="connsiteY1"/>
                    </a:cxn>
                    <a:cxn ang="0">
                      <a:pos x="connsiteX2" y="connsiteY2"/>
                    </a:cxn>
                  </a:cxnLst>
                  <a:rect l="l" t="t" r="r" b="b"/>
                  <a:pathLst>
                    <a:path w="660400" h="673100">
                      <a:moveTo>
                        <a:pt x="0" y="0"/>
                      </a:moveTo>
                      <a:lnTo>
                        <a:pt x="0" y="673100"/>
                      </a:lnTo>
                      <a:lnTo>
                        <a:pt x="660400" y="6731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rot="16200000">
                  <a:off x="4330232" y="3601305"/>
                  <a:ext cx="478692" cy="1498600"/>
                </a:xfrm>
                <a:prstGeom prst="rect">
                  <a:avLst/>
                </a:prstGeom>
              </p:spPr>
            </p:pic>
          </p:grpSp>
          <p:pic>
            <p:nvPicPr>
              <p:cNvPr id="34" name="Picture 33"/>
              <p:cNvPicPr>
                <a:picLocks noChangeAspect="1"/>
              </p:cNvPicPr>
              <p:nvPr/>
            </p:nvPicPr>
            <p:blipFill rotWithShape="1">
              <a:blip r:embed="rId2"/>
              <a:srcRect l="23706" t="19894" r="24248" b="32196"/>
              <a:stretch/>
            </p:blipFill>
            <p:spPr>
              <a:xfrm>
                <a:off x="2911209" y="1941788"/>
                <a:ext cx="264161" cy="299720"/>
              </a:xfrm>
              <a:prstGeom prst="rect">
                <a:avLst/>
              </a:prstGeom>
            </p:spPr>
          </p:pic>
          <p:pic>
            <p:nvPicPr>
              <p:cNvPr id="40" name="Picture 39"/>
              <p:cNvPicPr>
                <a:picLocks noChangeAspect="1"/>
              </p:cNvPicPr>
              <p:nvPr/>
            </p:nvPicPr>
            <p:blipFill rotWithShape="1">
              <a:blip r:embed="rId4"/>
              <a:srcRect l="30462" t="30845" r="29434" b="37540"/>
              <a:stretch/>
            </p:blipFill>
            <p:spPr>
              <a:xfrm>
                <a:off x="5592915" y="1941788"/>
                <a:ext cx="249382" cy="316255"/>
              </a:xfrm>
              <a:prstGeom prst="rect">
                <a:avLst/>
              </a:prstGeom>
            </p:spPr>
          </p:pic>
        </p:grpSp>
        <p:grpSp>
          <p:nvGrpSpPr>
            <p:cNvPr id="5" name="Group 4"/>
            <p:cNvGrpSpPr/>
            <p:nvPr/>
          </p:nvGrpSpPr>
          <p:grpSpPr>
            <a:xfrm>
              <a:off x="3803686" y="2233418"/>
              <a:ext cx="1483108" cy="1389671"/>
              <a:chOff x="-1666672" y="2218165"/>
              <a:chExt cx="1483108" cy="1389671"/>
            </a:xfrm>
          </p:grpSpPr>
          <p:cxnSp>
            <p:nvCxnSpPr>
              <p:cNvPr id="31" name="Straight Arrow Connector 30"/>
              <p:cNvCxnSpPr/>
              <p:nvPr/>
            </p:nvCxnSpPr>
            <p:spPr>
              <a:xfrm>
                <a:off x="-1666672" y="2218165"/>
                <a:ext cx="147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659564" y="2583499"/>
                <a:ext cx="147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659564" y="3607836"/>
                <a:ext cx="147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659564" y="3265288"/>
                <a:ext cx="147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18" name="Group 17"/>
          <p:cNvGrpSpPr/>
          <p:nvPr/>
        </p:nvGrpSpPr>
        <p:grpSpPr>
          <a:xfrm>
            <a:off x="2697034" y="5531402"/>
            <a:ext cx="5966491" cy="961473"/>
            <a:chOff x="2697034" y="5531402"/>
            <a:chExt cx="5966491" cy="961473"/>
          </a:xfrm>
        </p:grpSpPr>
        <p:sp>
          <p:nvSpPr>
            <p:cNvPr id="7" name="Right Brace 6"/>
            <p:cNvSpPr/>
            <p:nvPr/>
          </p:nvSpPr>
          <p:spPr>
            <a:xfrm>
              <a:off x="6518640" y="5904256"/>
              <a:ext cx="199660" cy="53406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850272" y="5846544"/>
              <a:ext cx="1813253" cy="646331"/>
            </a:xfrm>
            <a:prstGeom prst="rect">
              <a:avLst/>
            </a:prstGeom>
            <a:noFill/>
          </p:spPr>
          <p:txBody>
            <a:bodyPr wrap="none" rtlCol="0">
              <a:spAutoFit/>
            </a:bodyPr>
            <a:lstStyle/>
            <a:p>
              <a:r>
                <a:rPr lang="en-US" dirty="0"/>
                <a:t>Used for Nuclear </a:t>
              </a:r>
            </a:p>
            <a:p>
              <a:r>
                <a:rPr lang="en-US" dirty="0"/>
                <a:t>Physics Research</a:t>
              </a:r>
            </a:p>
          </p:txBody>
        </p:sp>
        <p:sp>
          <p:nvSpPr>
            <p:cNvPr id="58" name="TextBox 57"/>
            <p:cNvSpPr txBox="1"/>
            <p:nvPr/>
          </p:nvSpPr>
          <p:spPr>
            <a:xfrm>
              <a:off x="2697034" y="5531402"/>
              <a:ext cx="4047005" cy="923330"/>
            </a:xfrm>
            <a:prstGeom prst="rect">
              <a:avLst/>
            </a:prstGeom>
            <a:noFill/>
          </p:spPr>
          <p:txBody>
            <a:bodyPr wrap="none" rtlCol="0">
              <a:spAutoFit/>
            </a:bodyPr>
            <a:lstStyle/>
            <a:p>
              <a:pPr algn="ctr"/>
              <a:r>
                <a:rPr lang="en-US" b="1" dirty="0">
                  <a:solidFill>
                    <a:srgbClr val="0000CC"/>
                  </a:solidFill>
                  <a:sym typeface="Symbol" panose="05050102010706020507" pitchFamily="18" charset="2"/>
                </a:rPr>
                <a:t>Examples: Cockcroft-Walton Accelerator,</a:t>
              </a:r>
            </a:p>
            <a:p>
              <a:pPr algn="ctr"/>
              <a:r>
                <a:rPr lang="en-US" b="1" dirty="0">
                  <a:solidFill>
                    <a:srgbClr val="0000CC"/>
                  </a:solidFill>
                  <a:sym typeface="Symbol" panose="05050102010706020507" pitchFamily="18" charset="2"/>
                </a:rPr>
                <a:t>        Van de Graff (of BARC, Bombay)</a:t>
              </a:r>
            </a:p>
            <a:p>
              <a:pPr algn="ctr"/>
              <a:r>
                <a:rPr lang="en-US" b="1" dirty="0">
                  <a:solidFill>
                    <a:srgbClr val="0000CC"/>
                  </a:solidFill>
                  <a:sym typeface="Symbol" panose="05050102010706020507" pitchFamily="18" charset="2"/>
                </a:rPr>
                <a:t> </a:t>
              </a:r>
              <a:r>
                <a:rPr lang="en-US" b="1" dirty="0" err="1">
                  <a:solidFill>
                    <a:srgbClr val="0000CC"/>
                  </a:solidFill>
                  <a:sym typeface="Symbol" panose="05050102010706020507" pitchFamily="18" charset="2"/>
                </a:rPr>
                <a:t>Pelletron</a:t>
              </a:r>
              <a:r>
                <a:rPr lang="en-US" b="1">
                  <a:solidFill>
                    <a:srgbClr val="0000CC"/>
                  </a:solidFill>
                  <a:sym typeface="Symbol" panose="05050102010706020507" pitchFamily="18" charset="2"/>
                </a:rPr>
                <a:t>  (IUAC(Delhi) and TIFR ) </a:t>
              </a:r>
              <a:endParaRPr lang="en-US" b="1" dirty="0">
                <a:solidFill>
                  <a:srgbClr val="0000CC"/>
                </a:solidFill>
              </a:endParaRPr>
            </a:p>
          </p:txBody>
        </p:sp>
      </p:grpSp>
      <p:sp>
        <p:nvSpPr>
          <p:cNvPr id="59" name="Slide Number Placeholder 5"/>
          <p:cNvSpPr>
            <a:spLocks noGrp="1"/>
          </p:cNvSpPr>
          <p:nvPr>
            <p:ph type="sldNum" sz="quarter" idx="12"/>
          </p:nvPr>
        </p:nvSpPr>
        <p:spPr>
          <a:xfrm>
            <a:off x="6912170" y="6510524"/>
            <a:ext cx="2133600" cy="365125"/>
          </a:xfrm>
        </p:spPr>
        <p:txBody>
          <a:bodyPr/>
          <a:lstStyle/>
          <a:p>
            <a:r>
              <a:rPr lang="en-US" dirty="0"/>
              <a:t>3</a:t>
            </a:r>
          </a:p>
        </p:txBody>
      </p:sp>
      <p:grpSp>
        <p:nvGrpSpPr>
          <p:cNvPr id="37" name="Group 36"/>
          <p:cNvGrpSpPr/>
          <p:nvPr/>
        </p:nvGrpSpPr>
        <p:grpSpPr>
          <a:xfrm>
            <a:off x="113988" y="1644378"/>
            <a:ext cx="8699481" cy="4802146"/>
            <a:chOff x="64536" y="1614529"/>
            <a:chExt cx="8699481" cy="4802146"/>
          </a:xfrm>
        </p:grpSpPr>
        <p:sp>
          <p:nvSpPr>
            <p:cNvPr id="15" name="TextBox 14"/>
            <p:cNvSpPr txBox="1"/>
            <p:nvPr/>
          </p:nvSpPr>
          <p:spPr>
            <a:xfrm>
              <a:off x="7233626" y="1887681"/>
              <a:ext cx="1488100" cy="369332"/>
            </a:xfrm>
            <a:prstGeom prst="rect">
              <a:avLst/>
            </a:prstGeom>
            <a:noFill/>
          </p:spPr>
          <p:txBody>
            <a:bodyPr wrap="none" rtlCol="0">
              <a:spAutoFit/>
            </a:bodyPr>
            <a:lstStyle/>
            <a:p>
              <a:r>
                <a:rPr lang="en-US" b="1" dirty="0">
                  <a:solidFill>
                    <a:srgbClr val="0000CC"/>
                  </a:solidFill>
                  <a:sym typeface="Symbol" panose="05050102010706020507" pitchFamily="18" charset="2"/>
                </a:rPr>
                <a:t>Van de </a:t>
              </a:r>
              <a:r>
                <a:rPr lang="en-US" b="1" dirty="0" err="1">
                  <a:solidFill>
                    <a:srgbClr val="0000CC"/>
                  </a:solidFill>
                  <a:sym typeface="Symbol" panose="05050102010706020507" pitchFamily="18" charset="2"/>
                </a:rPr>
                <a:t>Graaff</a:t>
              </a:r>
              <a:endParaRPr lang="en-US" dirty="0"/>
            </a:p>
          </p:txBody>
        </p:sp>
        <p:grpSp>
          <p:nvGrpSpPr>
            <p:cNvPr id="36" name="Group 35"/>
            <p:cNvGrpSpPr/>
            <p:nvPr/>
          </p:nvGrpSpPr>
          <p:grpSpPr>
            <a:xfrm>
              <a:off x="64536" y="1614529"/>
              <a:ext cx="8699481" cy="4802146"/>
              <a:chOff x="64536" y="1614529"/>
              <a:chExt cx="8699481" cy="4802146"/>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322" y="2202145"/>
                <a:ext cx="1695695" cy="2035988"/>
              </a:xfrm>
              <a:prstGeom prst="rect">
                <a:avLst/>
              </a:prstGeom>
            </p:spPr>
          </p:pic>
          <p:sp>
            <p:nvSpPr>
              <p:cNvPr id="19" name="Rectangle 18"/>
              <p:cNvSpPr/>
              <p:nvPr/>
            </p:nvSpPr>
            <p:spPr>
              <a:xfrm>
                <a:off x="226232" y="1614529"/>
                <a:ext cx="1850955" cy="369332"/>
              </a:xfrm>
              <a:prstGeom prst="rect">
                <a:avLst/>
              </a:prstGeom>
            </p:spPr>
            <p:txBody>
              <a:bodyPr wrap="none">
                <a:spAutoFit/>
              </a:bodyPr>
              <a:lstStyle/>
              <a:p>
                <a:pPr algn="ctr"/>
                <a:r>
                  <a:rPr lang="en-US" b="1" dirty="0">
                    <a:solidFill>
                      <a:srgbClr val="0000CC"/>
                    </a:solidFill>
                    <a:sym typeface="Symbol" panose="05050102010706020507" pitchFamily="18" charset="2"/>
                  </a:rPr>
                  <a:t>Cockcroft-Walton</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966" y="4445277"/>
                <a:ext cx="1469716" cy="1971398"/>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36" y="2093680"/>
                <a:ext cx="1562191" cy="2249719"/>
              </a:xfrm>
              <a:prstGeom prst="rect">
                <a:avLst/>
              </a:prstGeom>
            </p:spPr>
          </p:pic>
          <p:cxnSp>
            <p:nvCxnSpPr>
              <p:cNvPr id="25" name="Straight Connector 24"/>
              <p:cNvCxnSpPr/>
              <p:nvPr/>
            </p:nvCxnSpPr>
            <p:spPr>
              <a:xfrm>
                <a:off x="1001514" y="2287236"/>
                <a:ext cx="7348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736372" y="2287237"/>
                <a:ext cx="0" cy="1819651"/>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427643" y="3162611"/>
                <a:ext cx="608308" cy="307777"/>
              </a:xfrm>
              <a:prstGeom prst="rect">
                <a:avLst/>
              </a:prstGeom>
              <a:solidFill>
                <a:schemeClr val="bg1"/>
              </a:solidFill>
              <a:ln>
                <a:noFill/>
              </a:ln>
            </p:spPr>
            <p:txBody>
              <a:bodyPr wrap="none" rtlCol="0">
                <a:spAutoFit/>
              </a:bodyPr>
              <a:lstStyle/>
              <a:p>
                <a:r>
                  <a:rPr lang="en-US" sz="1400" dirty="0"/>
                  <a:t>4V</a:t>
                </a:r>
                <a:r>
                  <a:rPr lang="en-US" sz="1400" baseline="-25000" dirty="0"/>
                  <a:t>peak</a:t>
                </a:r>
              </a:p>
            </p:txBody>
          </p:sp>
        </p:grpSp>
      </p:grpSp>
    </p:spTree>
    <p:extLst>
      <p:ext uri="{BB962C8B-B14F-4D97-AF65-F5344CB8AC3E}">
        <p14:creationId xmlns:p14="http://schemas.microsoft.com/office/powerpoint/2010/main" val="32911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3" presetClass="path" presetSubtype="0" repeatCount="indefinite" accel="50000" decel="50000" fill="hold" nodeType="withEffect">
                                  <p:stCondLst>
                                    <p:cond delay="0"/>
                                  </p:stCondLst>
                                  <p:endCondLst>
                                    <p:cond evt="onNext" delay="0">
                                      <p:tgtEl>
                                        <p:sldTgt/>
                                      </p:tgtEl>
                                    </p:cond>
                                  </p:endCondLst>
                                  <p:childTnLst>
                                    <p:animMotion origin="layout" path="M 1.38889E-6 3.7037E-6 L 0.25 3.7037E-6 " pathEditMode="relative" rAng="0" ptsTypes="AA">
                                      <p:cBhvr>
                                        <p:cTn id="9" dur="2000" fill="hold"/>
                                        <p:tgtEl>
                                          <p:spTgt spid="26"/>
                                        </p:tgtEl>
                                        <p:attrNameLst>
                                          <p:attrName>ppt_x</p:attrName>
                                          <p:attrName>ppt_y</p:attrName>
                                        </p:attrNameLst>
                                      </p:cBhvr>
                                      <p:rCtr x="12500" y="0"/>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barn(inVertical)">
                                      <p:cBhvr>
                                        <p:cTn id="14" dur="500"/>
                                        <p:tgtEl>
                                          <p:spTgt spid="57"/>
                                        </p:tgtEl>
                                      </p:cBhvr>
                                    </p:animEffec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63" presetClass="path" presetSubtype="0" repeatCount="indefinite" accel="50000" decel="50000" fill="hold" nodeType="withEffect">
                                  <p:stCondLst>
                                    <p:cond delay="0"/>
                                  </p:stCondLst>
                                  <p:childTnLst>
                                    <p:animMotion origin="layout" path="M 8.33333E-7 -4.81481E-6 L 0.52691 0.00301 " pathEditMode="relative" rAng="0" ptsTypes="AA">
                                      <p:cBhvr>
                                        <p:cTn id="18" dur="2000" fill="hold"/>
                                        <p:tgtEl>
                                          <p:spTgt spid="47"/>
                                        </p:tgtEl>
                                        <p:attrNameLst>
                                          <p:attrName>ppt_x</p:attrName>
                                          <p:attrName>ppt_y</p:attrName>
                                        </p:attrNameLst>
                                      </p:cBhvr>
                                      <p:rCtr x="26337" y="139"/>
                                    </p:animMotion>
                                  </p:childTnLst>
                                </p:cTn>
                              </p:par>
                              <p:par>
                                <p:cTn id="19" presetID="16" presetClass="entr" presetSubtype="21"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barn(inVertical)">
                                      <p:cBhvr>
                                        <p:cTn id="21" dur="500"/>
                                        <p:tgtEl>
                                          <p:spTgt spid="9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193" y="180975"/>
            <a:ext cx="6161315" cy="647700"/>
          </a:xfrm>
        </p:spPr>
        <p:txBody>
          <a:bodyPr/>
          <a:lstStyle/>
          <a:p>
            <a:r>
              <a:rPr lang="en-US" sz="2400" dirty="0"/>
              <a:t>Dream Machine: </a:t>
            </a:r>
            <a:br>
              <a:rPr lang="en-US" sz="2800" dirty="0"/>
            </a:br>
            <a:r>
              <a:rPr lang="en-US" sz="2800" dirty="0"/>
              <a:t>FCC, 1</a:t>
            </a:r>
            <a:r>
              <a:rPr lang="en-US" dirty="0"/>
              <a:t>00TeV collider</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40</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2" y="1644650"/>
            <a:ext cx="7705725" cy="4772025"/>
          </a:xfrm>
          <a:prstGeom prst="rect">
            <a:avLst/>
          </a:prstGeom>
        </p:spPr>
      </p:pic>
      <p:sp>
        <p:nvSpPr>
          <p:cNvPr id="8" name="Rectangle 7"/>
          <p:cNvSpPr/>
          <p:nvPr/>
        </p:nvSpPr>
        <p:spPr>
          <a:xfrm>
            <a:off x="785812" y="1111149"/>
            <a:ext cx="6729413" cy="1323439"/>
          </a:xfrm>
          <a:prstGeom prst="rect">
            <a:avLst/>
          </a:prstGeom>
          <a:solidFill>
            <a:srgbClr val="00B050"/>
          </a:solidFill>
        </p:spPr>
        <p:txBody>
          <a:bodyPr wrap="square">
            <a:spAutoFit/>
          </a:bodyPr>
          <a:lstStyle/>
          <a:p>
            <a:pPr marL="285750" lvl="0" indent="-285750">
              <a:buFont typeface="Arial" panose="020B0604020202020204" pitchFamily="34" charset="0"/>
              <a:buChar char="•"/>
              <a:defRPr/>
            </a:pPr>
            <a:r>
              <a:rPr lang="en-US" sz="2000" kern="0" dirty="0">
                <a:solidFill>
                  <a:srgbClr val="FFFFFF"/>
                </a:solidFill>
                <a:cs typeface="Calibri" pitchFamily="34" charset="0"/>
              </a:rPr>
              <a:t>80-100 km tunnel infrastructure in Geneva area</a:t>
            </a:r>
          </a:p>
          <a:p>
            <a:pPr marL="285750" lvl="0" indent="-285750">
              <a:buFont typeface="Arial" panose="020B0604020202020204" pitchFamily="34" charset="0"/>
              <a:buChar char="•"/>
              <a:defRPr/>
            </a:pPr>
            <a:r>
              <a:rPr lang="en-US" sz="2000" kern="0" dirty="0">
                <a:solidFill>
                  <a:srgbClr val="FFFFFF"/>
                </a:solidFill>
                <a:cs typeface="Calibri" pitchFamily="34" charset="0"/>
              </a:rPr>
              <a:t>design driven by pp-collider requirements </a:t>
            </a:r>
          </a:p>
          <a:p>
            <a:pPr marL="285750" lvl="0" indent="-285750">
              <a:buFont typeface="Arial" panose="020B0604020202020204" pitchFamily="34" charset="0"/>
              <a:buChar char="•"/>
              <a:defRPr/>
            </a:pPr>
            <a:r>
              <a:rPr lang="en-US" sz="2000" kern="0" dirty="0">
                <a:solidFill>
                  <a:srgbClr val="FFFFFF"/>
                </a:solidFill>
                <a:cs typeface="Calibri" pitchFamily="34" charset="0"/>
              </a:rPr>
              <a:t>with possibility of e+-e- (TLEP) and p-e (</a:t>
            </a:r>
            <a:r>
              <a:rPr lang="en-US" sz="2000" kern="0" dirty="0" err="1">
                <a:solidFill>
                  <a:srgbClr val="FFFFFF"/>
                </a:solidFill>
                <a:cs typeface="Calibri" pitchFamily="34" charset="0"/>
              </a:rPr>
              <a:t>VLHeC</a:t>
            </a:r>
            <a:r>
              <a:rPr lang="en-US" sz="2000" kern="0" dirty="0">
                <a:solidFill>
                  <a:srgbClr val="FFFFFF"/>
                </a:solidFill>
                <a:cs typeface="Calibri" pitchFamily="34" charset="0"/>
              </a:rPr>
              <a:t>)</a:t>
            </a:r>
          </a:p>
          <a:p>
            <a:pPr marL="285750" lvl="0" indent="-285750">
              <a:buFont typeface="Arial" panose="020B0604020202020204" pitchFamily="34" charset="0"/>
              <a:buChar char="•"/>
              <a:defRPr/>
            </a:pPr>
            <a:r>
              <a:rPr lang="en-US" sz="2000" kern="0" dirty="0">
                <a:solidFill>
                  <a:srgbClr val="FFFFFF"/>
                </a:solidFill>
                <a:cs typeface="Calibri" pitchFamily="34" charset="0"/>
              </a:rPr>
              <a:t>CERN-hosted study performed in international collaboration</a:t>
            </a:r>
            <a:endParaRPr lang="en-GB" sz="2000" kern="0" dirty="0">
              <a:solidFill>
                <a:srgbClr val="FFFFFF"/>
              </a:solidFill>
              <a:cs typeface="Calibri" pitchFamily="34" charset="0"/>
            </a:endParaRPr>
          </a:p>
        </p:txBody>
      </p:sp>
      <p:sp>
        <p:nvSpPr>
          <p:cNvPr id="9" name="Oval 8"/>
          <p:cNvSpPr/>
          <p:nvPr/>
        </p:nvSpPr>
        <p:spPr>
          <a:xfrm>
            <a:off x="4070597" y="3316248"/>
            <a:ext cx="3101728" cy="307502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extBox 9"/>
          <p:cNvSpPr txBox="1"/>
          <p:nvPr/>
        </p:nvSpPr>
        <p:spPr>
          <a:xfrm>
            <a:off x="934616" y="2868553"/>
            <a:ext cx="331236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2000" b="1" dirty="0"/>
              <a:t>15 T </a:t>
            </a:r>
            <a:r>
              <a:rPr lang="fr-CH" sz="2000" b="1" dirty="0">
                <a:sym typeface="Symbol"/>
              </a:rPr>
              <a:t> 100 </a:t>
            </a:r>
            <a:r>
              <a:rPr lang="fr-CH" sz="2000" b="1" dirty="0" err="1">
                <a:sym typeface="Symbol"/>
              </a:rPr>
              <a:t>TeV</a:t>
            </a:r>
            <a:r>
              <a:rPr lang="fr-CH" sz="2000" b="1" dirty="0">
                <a:sym typeface="Symbol"/>
              </a:rPr>
              <a:t> in 100 km</a:t>
            </a:r>
          </a:p>
          <a:p>
            <a:r>
              <a:rPr lang="fr-CH" sz="2000" b="1" dirty="0">
                <a:sym typeface="Symbol"/>
              </a:rPr>
              <a:t>20 T  100 </a:t>
            </a:r>
            <a:r>
              <a:rPr lang="fr-CH" sz="2000" b="1" dirty="0" err="1">
                <a:sym typeface="Symbol"/>
              </a:rPr>
              <a:t>TeV</a:t>
            </a:r>
            <a:r>
              <a:rPr lang="fr-CH" sz="2000" b="1" dirty="0">
                <a:sym typeface="Symbol"/>
              </a:rPr>
              <a:t> in 80 km</a:t>
            </a:r>
          </a:p>
        </p:txBody>
      </p:sp>
      <p:sp>
        <p:nvSpPr>
          <p:cNvPr id="11" name="TextBox 10"/>
          <p:cNvSpPr txBox="1"/>
          <p:nvPr/>
        </p:nvSpPr>
        <p:spPr>
          <a:xfrm>
            <a:off x="6472971" y="6034643"/>
            <a:ext cx="2018566" cy="369332"/>
          </a:xfrm>
          <a:prstGeom prst="rect">
            <a:avLst/>
          </a:prstGeom>
          <a:noFill/>
        </p:spPr>
        <p:txBody>
          <a:bodyPr wrap="none" rtlCol="0">
            <a:spAutoFit/>
          </a:bodyPr>
          <a:lstStyle/>
          <a:p>
            <a:r>
              <a:rPr lang="en-US" dirty="0"/>
              <a:t>Frank Zimmermann</a:t>
            </a:r>
          </a:p>
        </p:txBody>
      </p:sp>
    </p:spTree>
    <p:extLst>
      <p:ext uri="{BB962C8B-B14F-4D97-AF65-F5344CB8AC3E}">
        <p14:creationId xmlns:p14="http://schemas.microsoft.com/office/powerpoint/2010/main" val="2127733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193" y="0"/>
            <a:ext cx="6464782" cy="1143000"/>
          </a:xfrm>
        </p:spPr>
        <p:txBody>
          <a:bodyPr/>
          <a:lstStyle/>
          <a:p>
            <a:r>
              <a:rPr lang="en-US" sz="2800" dirty="0"/>
              <a:t>Dream Machines: </a:t>
            </a:r>
            <a:br>
              <a:rPr lang="en-US" dirty="0"/>
            </a:br>
            <a:r>
              <a:rPr lang="en-US" dirty="0"/>
              <a:t>Muon Factory and Muon Collider</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41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0790"/>
            <a:ext cx="9144000" cy="5228395"/>
          </a:xfrm>
          <a:prstGeom prst="rect">
            <a:avLst/>
          </a:prstGeom>
        </p:spPr>
      </p:pic>
      <p:sp>
        <p:nvSpPr>
          <p:cNvPr id="8" name="TextBox 7"/>
          <p:cNvSpPr txBox="1"/>
          <p:nvPr/>
        </p:nvSpPr>
        <p:spPr>
          <a:xfrm>
            <a:off x="184216" y="5159224"/>
            <a:ext cx="1158907" cy="1077218"/>
          </a:xfrm>
          <a:prstGeom prst="rect">
            <a:avLst/>
          </a:prstGeom>
          <a:noFill/>
        </p:spPr>
        <p:txBody>
          <a:bodyPr wrap="none" rtlCol="0">
            <a:spAutoFit/>
          </a:bodyPr>
          <a:lstStyle/>
          <a:p>
            <a:pPr algn="ctr"/>
            <a:r>
              <a:rPr lang="en-US" sz="1600" b="1" dirty="0">
                <a:solidFill>
                  <a:srgbClr val="0000CC"/>
                </a:solidFill>
              </a:rPr>
              <a:t>High </a:t>
            </a:r>
          </a:p>
          <a:p>
            <a:pPr algn="ctr"/>
            <a:r>
              <a:rPr lang="en-US" sz="1600" b="1" dirty="0">
                <a:solidFill>
                  <a:srgbClr val="0000CC"/>
                </a:solidFill>
              </a:rPr>
              <a:t>Intensity </a:t>
            </a:r>
          </a:p>
          <a:p>
            <a:pPr algn="ctr"/>
            <a:r>
              <a:rPr lang="en-US" sz="1600" b="1" dirty="0">
                <a:solidFill>
                  <a:srgbClr val="0000CC"/>
                </a:solidFill>
              </a:rPr>
              <a:t>Proton </a:t>
            </a:r>
          </a:p>
          <a:p>
            <a:pPr algn="ctr"/>
            <a:r>
              <a:rPr lang="en-US" sz="1600" b="1" dirty="0">
                <a:solidFill>
                  <a:srgbClr val="0000CC"/>
                </a:solidFill>
              </a:rPr>
              <a:t>Accelerator</a:t>
            </a:r>
          </a:p>
        </p:txBody>
      </p:sp>
      <p:sp>
        <p:nvSpPr>
          <p:cNvPr id="9" name="TextBox 8"/>
          <p:cNvSpPr txBox="1"/>
          <p:nvPr/>
        </p:nvSpPr>
        <p:spPr>
          <a:xfrm>
            <a:off x="336616" y="2536086"/>
            <a:ext cx="1158907" cy="1077218"/>
          </a:xfrm>
          <a:prstGeom prst="rect">
            <a:avLst/>
          </a:prstGeom>
          <a:noFill/>
        </p:spPr>
        <p:txBody>
          <a:bodyPr wrap="none" rtlCol="0">
            <a:spAutoFit/>
          </a:bodyPr>
          <a:lstStyle/>
          <a:p>
            <a:pPr algn="ctr"/>
            <a:r>
              <a:rPr lang="en-US" sz="1600" b="1" dirty="0">
                <a:solidFill>
                  <a:srgbClr val="0000CC"/>
                </a:solidFill>
              </a:rPr>
              <a:t>High </a:t>
            </a:r>
          </a:p>
          <a:p>
            <a:pPr algn="ctr"/>
            <a:r>
              <a:rPr lang="en-US" sz="1600" b="1" dirty="0">
                <a:solidFill>
                  <a:srgbClr val="0000CC"/>
                </a:solidFill>
              </a:rPr>
              <a:t>Intensity </a:t>
            </a:r>
          </a:p>
          <a:p>
            <a:pPr algn="ctr"/>
            <a:r>
              <a:rPr lang="en-US" sz="1600" b="1" dirty="0">
                <a:solidFill>
                  <a:srgbClr val="0000CC"/>
                </a:solidFill>
              </a:rPr>
              <a:t>Proton </a:t>
            </a:r>
          </a:p>
          <a:p>
            <a:pPr algn="ctr"/>
            <a:r>
              <a:rPr lang="en-US" sz="1600" b="1" dirty="0">
                <a:solidFill>
                  <a:srgbClr val="0000CC"/>
                </a:solidFill>
              </a:rPr>
              <a:t>Accelerator</a:t>
            </a:r>
          </a:p>
        </p:txBody>
      </p:sp>
    </p:spTree>
    <p:extLst>
      <p:ext uri="{BB962C8B-B14F-4D97-AF65-F5344CB8AC3E}">
        <p14:creationId xmlns:p14="http://schemas.microsoft.com/office/powerpoint/2010/main" val="4252081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3976"/>
            <a:ext cx="7772400" cy="2027094"/>
          </a:xfrm>
        </p:spPr>
        <p:txBody>
          <a:bodyPr/>
          <a:lstStyle/>
          <a:p>
            <a:r>
              <a:rPr lang="en-US" sz="3600" dirty="0">
                <a:solidFill>
                  <a:srgbClr val="C00000"/>
                </a:solidFill>
                <a:latin typeface="Algerian" panose="04020705040A02060702" pitchFamily="82" charset="0"/>
              </a:rPr>
              <a:t>Dream Big! </a:t>
            </a:r>
            <a:br>
              <a:rPr lang="en-US" sz="3600" dirty="0">
                <a:solidFill>
                  <a:srgbClr val="C00000"/>
                </a:solidFill>
                <a:latin typeface="Algerian" panose="04020705040A02060702" pitchFamily="82" charset="0"/>
              </a:rPr>
            </a:br>
            <a:endParaRPr lang="en-US" sz="3600" dirty="0">
              <a:solidFill>
                <a:srgbClr val="C00000"/>
              </a:solidFill>
              <a:latin typeface="Algerian" panose="04020705040A02060702" pitchFamily="82" charset="0"/>
            </a:endParaRPr>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t>42</a:t>
            </a:fld>
            <a:endParaRPr lang="en-US"/>
          </a:p>
        </p:txBody>
      </p:sp>
      <p:sp>
        <p:nvSpPr>
          <p:cNvPr id="8" name="Title 1"/>
          <p:cNvSpPr txBox="1">
            <a:spLocks/>
          </p:cNvSpPr>
          <p:nvPr/>
        </p:nvSpPr>
        <p:spPr>
          <a:xfrm>
            <a:off x="812409" y="2716935"/>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rgbClr val="0000CC"/>
                </a:solidFill>
                <a:latin typeface="Comic Sans MS" panose="030F0702030302020204" pitchFamily="66" charset="0"/>
                <a:ea typeface="+mj-ea"/>
                <a:cs typeface="+mj-cs"/>
              </a:defRPr>
            </a:lvl1pPr>
          </a:lstStyle>
          <a:p>
            <a:r>
              <a:rPr lang="en-US" sz="3600" dirty="0">
                <a:solidFill>
                  <a:srgbClr val="C00000"/>
                </a:solidFill>
                <a:latin typeface="Algerian" panose="04020705040A02060702" pitchFamily="82" charset="0"/>
              </a:rPr>
              <a:t>If you can dream it </a:t>
            </a:r>
            <a:br>
              <a:rPr lang="en-US" sz="3600" dirty="0">
                <a:solidFill>
                  <a:srgbClr val="C00000"/>
                </a:solidFill>
                <a:latin typeface="Algerian" panose="04020705040A02060702" pitchFamily="82" charset="0"/>
              </a:rPr>
            </a:br>
            <a:r>
              <a:rPr lang="en-US" sz="3600" dirty="0">
                <a:solidFill>
                  <a:srgbClr val="C00000"/>
                </a:solidFill>
                <a:latin typeface="Algerian" panose="04020705040A02060702" pitchFamily="82" charset="0"/>
              </a:rPr>
              <a:t>you can do it </a:t>
            </a:r>
          </a:p>
          <a:p>
            <a:r>
              <a:rPr lang="en-US" sz="3600" dirty="0">
                <a:solidFill>
                  <a:srgbClr val="C00000"/>
                </a:solidFill>
                <a:latin typeface="Algerian" panose="04020705040A02060702" pitchFamily="82" charset="0"/>
              </a:rPr>
              <a:t>            –</a:t>
            </a:r>
            <a:r>
              <a:rPr lang="en-US" sz="2000" dirty="0">
                <a:solidFill>
                  <a:srgbClr val="C00000"/>
                </a:solidFill>
                <a:latin typeface="Algerian" panose="04020705040A02060702" pitchFamily="82" charset="0"/>
              </a:rPr>
              <a:t>Walt Disney</a:t>
            </a:r>
            <a:endParaRPr lang="en-US" sz="3600"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765175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43</a:t>
            </a:fld>
            <a:endParaRPr lang="en-US"/>
          </a:p>
        </p:txBody>
      </p:sp>
    </p:spTree>
    <p:extLst>
      <p:ext uri="{BB962C8B-B14F-4D97-AF65-F5344CB8AC3E}">
        <p14:creationId xmlns:p14="http://schemas.microsoft.com/office/powerpoint/2010/main" val="2538644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193" y="0"/>
            <a:ext cx="6161315" cy="836579"/>
          </a:xfrm>
        </p:spPr>
        <p:txBody>
          <a:bodyPr/>
          <a:lstStyle/>
          <a:p>
            <a:r>
              <a:rPr lang="en-US" dirty="0"/>
              <a:t>Muon-Collider</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44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065" y="652819"/>
            <a:ext cx="5904979" cy="5946418"/>
          </a:xfrm>
          <a:prstGeom prst="rect">
            <a:avLst/>
          </a:prstGeom>
        </p:spPr>
      </p:pic>
    </p:spTree>
    <p:extLst>
      <p:ext uri="{BB962C8B-B14F-4D97-AF65-F5344CB8AC3E}">
        <p14:creationId xmlns:p14="http://schemas.microsoft.com/office/powerpoint/2010/main" val="1478919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l="13388" r="13388"/>
          <a:stretch>
            <a:fillRect/>
          </a:stretch>
        </p:blipFill>
        <p:spPr>
          <a:xfrm>
            <a:off x="167053" y="1404239"/>
            <a:ext cx="8686800" cy="4267200"/>
          </a:xfrm>
        </p:spPr>
      </p:pic>
      <p:sp>
        <p:nvSpPr>
          <p:cNvPr id="3" name="Slide Number Placeholder 2"/>
          <p:cNvSpPr>
            <a:spLocks noGrp="1"/>
          </p:cNvSpPr>
          <p:nvPr>
            <p:ph type="sldNum" sz="quarter" idx="12"/>
          </p:nvPr>
        </p:nvSpPr>
        <p:spPr/>
        <p:txBody>
          <a:bodyPr/>
          <a:lstStyle/>
          <a:p>
            <a:fld id="{1AD93096-5B34-4342-9326-69289CEAE4C2}" type="slidenum">
              <a:rPr lang="en-US" smtClean="0"/>
              <a:pPr/>
              <a:t>45</a:t>
            </a:fld>
            <a:endParaRPr lang="en-US"/>
          </a:p>
        </p:txBody>
      </p:sp>
      <p:sp>
        <p:nvSpPr>
          <p:cNvPr id="4" name="Title 3"/>
          <p:cNvSpPr>
            <a:spLocks noGrp="1"/>
          </p:cNvSpPr>
          <p:nvPr>
            <p:ph type="title"/>
          </p:nvPr>
        </p:nvSpPr>
        <p:spPr>
          <a:xfrm>
            <a:off x="1257300" y="208548"/>
            <a:ext cx="7147204" cy="914400"/>
          </a:xfrm>
        </p:spPr>
        <p:txBody>
          <a:bodyPr>
            <a:normAutofit fontScale="90000"/>
          </a:bodyPr>
          <a:lstStyle/>
          <a:p>
            <a:r>
              <a:rPr lang="en-US" dirty="0"/>
              <a:t>(Future) Long Baseline Neutrino Facility</a:t>
            </a:r>
          </a:p>
        </p:txBody>
      </p:sp>
      <p:sp>
        <p:nvSpPr>
          <p:cNvPr id="5" name="Content Placeholder 4"/>
          <p:cNvSpPr>
            <a:spLocks noGrp="1"/>
          </p:cNvSpPr>
          <p:nvPr>
            <p:ph idx="13"/>
          </p:nvPr>
        </p:nvSpPr>
        <p:spPr>
          <a:xfrm>
            <a:off x="167053" y="5228830"/>
            <a:ext cx="8976946" cy="1447800"/>
          </a:xfrm>
        </p:spPr>
        <p:txBody>
          <a:bodyPr/>
          <a:lstStyle/>
          <a:p>
            <a:pPr marL="0" indent="0">
              <a:buNone/>
            </a:pPr>
            <a:r>
              <a:rPr lang="en-US" sz="2400" dirty="0"/>
              <a:t>The next </a:t>
            </a:r>
            <a:r>
              <a:rPr lang="en-US" sz="2400" dirty="0" err="1"/>
              <a:t>MegaScience</a:t>
            </a:r>
            <a:r>
              <a:rPr lang="en-US" sz="2400" dirty="0"/>
              <a:t> International project at Fermilab</a:t>
            </a:r>
          </a:p>
          <a:p>
            <a:pPr marL="0" indent="0">
              <a:buNone/>
            </a:pPr>
            <a:endParaRPr lang="en-US" sz="2400" dirty="0"/>
          </a:p>
          <a:p>
            <a:r>
              <a:rPr lang="en-US" sz="2000" b="1" dirty="0">
                <a:solidFill>
                  <a:srgbClr val="0A24E1"/>
                </a:solidFill>
              </a:rPr>
              <a:t>40 </a:t>
            </a:r>
            <a:r>
              <a:rPr lang="en-US" sz="2000" b="1" dirty="0" err="1">
                <a:solidFill>
                  <a:srgbClr val="0A24E1"/>
                </a:solidFill>
              </a:rPr>
              <a:t>kT</a:t>
            </a:r>
            <a:r>
              <a:rPr lang="en-US" sz="2000" b="1" dirty="0">
                <a:solidFill>
                  <a:srgbClr val="0A24E1"/>
                </a:solidFill>
              </a:rPr>
              <a:t> </a:t>
            </a:r>
            <a:r>
              <a:rPr lang="en-US" sz="2000" b="1" dirty="0" err="1">
                <a:solidFill>
                  <a:srgbClr val="0A24E1"/>
                </a:solidFill>
              </a:rPr>
              <a:t>LAr</a:t>
            </a:r>
            <a:r>
              <a:rPr lang="en-US" sz="2000" b="1" dirty="0">
                <a:solidFill>
                  <a:srgbClr val="0A24E1"/>
                </a:solidFill>
              </a:rPr>
              <a:t> detector at Sanford Lab, Multi-MW beam from Fermilab</a:t>
            </a:r>
          </a:p>
          <a:p>
            <a:endParaRPr lang="en-US" sz="2400" dirty="0"/>
          </a:p>
          <a:p>
            <a:endParaRPr lang="en-US" sz="2400" dirty="0"/>
          </a:p>
        </p:txBody>
      </p:sp>
    </p:spTree>
    <p:extLst>
      <p:ext uri="{BB962C8B-B14F-4D97-AF65-F5344CB8AC3E}">
        <p14:creationId xmlns:p14="http://schemas.microsoft.com/office/powerpoint/2010/main" val="3650079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3440997" y="1920644"/>
            <a:ext cx="3962400" cy="217192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sz="2800" dirty="0"/>
              <a:t>Luminosity Formula for a Collider</a:t>
            </a:r>
          </a:p>
        </p:txBody>
      </p:sp>
      <p:sp>
        <p:nvSpPr>
          <p:cNvPr id="3" name="Slide Number Placeholder 2"/>
          <p:cNvSpPr>
            <a:spLocks noGrp="1"/>
          </p:cNvSpPr>
          <p:nvPr>
            <p:ph type="sldNum" sz="quarter" idx="10"/>
          </p:nvPr>
        </p:nvSpPr>
        <p:spPr/>
        <p:txBody>
          <a:bodyPr/>
          <a:lstStyle/>
          <a:p>
            <a:pPr>
              <a:defRPr/>
            </a:pPr>
            <a:fld id="{C5A5C3B2-2713-40BA-92CF-ECD67616E0CD}" type="slidenum">
              <a:rPr lang="en-US" smtClean="0"/>
              <a:pPr>
                <a:defRPr/>
              </a:pPr>
              <a:t>46</a:t>
            </a:fld>
            <a:endParaRPr lang="en-US"/>
          </a:p>
        </p:txBody>
      </p:sp>
      <p:graphicFrame>
        <p:nvGraphicFramePr>
          <p:cNvPr id="4" name="Object 27"/>
          <p:cNvGraphicFramePr>
            <a:graphicFrameLocks noChangeAspect="1"/>
          </p:cNvGraphicFramePr>
          <p:nvPr>
            <p:extLst/>
          </p:nvPr>
        </p:nvGraphicFramePr>
        <p:xfrm>
          <a:off x="322263" y="1911346"/>
          <a:ext cx="8332787" cy="2171700"/>
        </p:xfrm>
        <a:graphic>
          <a:graphicData uri="http://schemas.openxmlformats.org/presentationml/2006/ole">
            <mc:AlternateContent xmlns:mc="http://schemas.openxmlformats.org/markup-compatibility/2006">
              <mc:Choice xmlns:v="urn:schemas-microsoft-com:vml" Requires="v">
                <p:oleObj spid="_x0000_s1209" name="Equation" r:id="rId4" imgW="3098520" imgH="812520" progId="Equation.3">
                  <p:embed/>
                </p:oleObj>
              </mc:Choice>
              <mc:Fallback>
                <p:oleObj name="Equation" r:id="rId4" imgW="3098520" imgH="812520" progId="Equation.3">
                  <p:embed/>
                  <p:pic>
                    <p:nvPicPr>
                      <p:cNvPr id="4" name="Object 27"/>
                      <p:cNvPicPr>
                        <a:picLocks noChangeAspect="1" noChangeArrowheads="1"/>
                      </p:cNvPicPr>
                      <p:nvPr/>
                    </p:nvPicPr>
                    <p:blipFill>
                      <a:blip r:embed="rId5"/>
                      <a:srcRect/>
                      <a:stretch>
                        <a:fillRect/>
                      </a:stretch>
                    </p:blipFill>
                    <p:spPr bwMode="auto">
                      <a:xfrm>
                        <a:off x="322263" y="1911346"/>
                        <a:ext cx="8332787" cy="2171700"/>
                      </a:xfrm>
                      <a:prstGeom prst="rect">
                        <a:avLst/>
                      </a:prstGeom>
                      <a:noFill/>
                      <a:ln>
                        <a:noFill/>
                      </a:ln>
                      <a:effectLst/>
                      <a:extLst/>
                    </p:spPr>
                  </p:pic>
                </p:oleObj>
              </mc:Fallback>
            </mc:AlternateContent>
          </a:graphicData>
        </a:graphic>
      </p:graphicFrame>
      <p:sp>
        <p:nvSpPr>
          <p:cNvPr id="8" name="TextBox 7"/>
          <p:cNvSpPr txBox="1"/>
          <p:nvPr/>
        </p:nvSpPr>
        <p:spPr>
          <a:xfrm>
            <a:off x="5887892" y="1098985"/>
            <a:ext cx="2776722" cy="338554"/>
          </a:xfrm>
          <a:prstGeom prst="rect">
            <a:avLst/>
          </a:prstGeom>
          <a:solidFill>
            <a:srgbClr val="FFFF00"/>
          </a:solidFill>
          <a:ln w="28575">
            <a:solidFill>
              <a:schemeClr val="tx1"/>
            </a:solidFill>
          </a:ln>
        </p:spPr>
        <p:txBody>
          <a:bodyPr wrap="none" rtlCol="0">
            <a:spAutoFit/>
          </a:bodyPr>
          <a:lstStyle/>
          <a:p>
            <a:r>
              <a:rPr lang="en-US" dirty="0"/>
              <a:t>Beam Revolution Frequency</a:t>
            </a:r>
          </a:p>
        </p:txBody>
      </p:sp>
      <p:sp>
        <p:nvSpPr>
          <p:cNvPr id="9" name="TextBox 8"/>
          <p:cNvSpPr txBox="1"/>
          <p:nvPr/>
        </p:nvSpPr>
        <p:spPr>
          <a:xfrm>
            <a:off x="7039027" y="4305425"/>
            <a:ext cx="2076209" cy="338554"/>
          </a:xfrm>
          <a:prstGeom prst="rect">
            <a:avLst/>
          </a:prstGeom>
          <a:solidFill>
            <a:srgbClr val="FFFF00"/>
          </a:solidFill>
          <a:ln w="28575">
            <a:solidFill>
              <a:schemeClr val="tx1"/>
            </a:solidFill>
          </a:ln>
        </p:spPr>
        <p:txBody>
          <a:bodyPr wrap="none" rtlCol="0">
            <a:spAutoFit/>
          </a:bodyPr>
          <a:lstStyle/>
          <a:p>
            <a:r>
              <a:rPr lang="en-US" dirty="0"/>
              <a:t># of Bunches/beam</a:t>
            </a:r>
          </a:p>
        </p:txBody>
      </p:sp>
      <p:grpSp>
        <p:nvGrpSpPr>
          <p:cNvPr id="12" name="Group 11"/>
          <p:cNvGrpSpPr/>
          <p:nvPr/>
        </p:nvGrpSpPr>
        <p:grpSpPr>
          <a:xfrm>
            <a:off x="810326" y="3814468"/>
            <a:ext cx="2366353" cy="1323439"/>
            <a:chOff x="1488527" y="4657648"/>
            <a:chExt cx="2366353" cy="1323439"/>
          </a:xfrm>
        </p:grpSpPr>
        <p:sp>
          <p:nvSpPr>
            <p:cNvPr id="10" name="TextBox 9"/>
            <p:cNvSpPr txBox="1"/>
            <p:nvPr/>
          </p:nvSpPr>
          <p:spPr>
            <a:xfrm>
              <a:off x="1488527" y="4657648"/>
              <a:ext cx="2366353" cy="1323439"/>
            </a:xfrm>
            <a:prstGeom prst="rect">
              <a:avLst/>
            </a:prstGeom>
            <a:solidFill>
              <a:srgbClr val="FFFF00"/>
            </a:solidFill>
            <a:ln w="28575">
              <a:solidFill>
                <a:schemeClr val="tx1"/>
              </a:solidFill>
            </a:ln>
          </p:spPr>
          <p:txBody>
            <a:bodyPr wrap="none" rtlCol="0">
              <a:spAutoFit/>
            </a:bodyPr>
            <a:lstStyle/>
            <a:p>
              <a:r>
                <a:rPr lang="en-US" dirty="0"/>
                <a:t>Transverse Beam sizes</a:t>
              </a:r>
            </a:p>
            <a:p>
              <a:r>
                <a:rPr lang="en-US" dirty="0"/>
                <a:t>For Beam-1 &amp; Beam-2</a:t>
              </a:r>
            </a:p>
            <a:p>
              <a:endParaRPr lang="en-US" dirty="0"/>
            </a:p>
            <a:p>
              <a:endParaRPr lang="en-US" dirty="0"/>
            </a:p>
            <a:p>
              <a:endParaRPr lang="en-US" dirty="0"/>
            </a:p>
          </p:txBody>
        </p:sp>
        <p:graphicFrame>
          <p:nvGraphicFramePr>
            <p:cNvPr id="11" name="Object 10"/>
            <p:cNvGraphicFramePr>
              <a:graphicFrameLocks noChangeAspect="1"/>
            </p:cNvGraphicFramePr>
            <p:nvPr>
              <p:extLst/>
            </p:nvPr>
          </p:nvGraphicFramePr>
          <p:xfrm>
            <a:off x="1940659" y="5207996"/>
            <a:ext cx="1462087" cy="690562"/>
          </p:xfrm>
          <a:graphic>
            <a:graphicData uri="http://schemas.openxmlformats.org/presentationml/2006/ole">
              <mc:AlternateContent xmlns:mc="http://schemas.openxmlformats.org/markup-compatibility/2006">
                <mc:Choice xmlns:v="urn:schemas-microsoft-com:vml" Requires="v">
                  <p:oleObj spid="_x0000_s1210" name="Equation" r:id="rId6" imgW="1066680" imgH="507960" progId="Equation.3">
                    <p:embed/>
                  </p:oleObj>
                </mc:Choice>
                <mc:Fallback>
                  <p:oleObj name="Equation" r:id="rId6" imgW="1066680" imgH="507960" progId="Equation.3">
                    <p:embed/>
                    <p:pic>
                      <p:nvPicPr>
                        <p:cNvPr id="11" name="Object 10"/>
                        <p:cNvPicPr>
                          <a:picLocks noChangeAspect="1" noChangeArrowheads="1"/>
                        </p:cNvPicPr>
                        <p:nvPr/>
                      </p:nvPicPr>
                      <p:blipFill>
                        <a:blip r:embed="rId7"/>
                        <a:srcRect/>
                        <a:stretch>
                          <a:fillRect/>
                        </a:stretch>
                      </p:blipFill>
                      <p:spPr bwMode="auto">
                        <a:xfrm>
                          <a:off x="1940659" y="5207996"/>
                          <a:ext cx="1462087" cy="690562"/>
                        </a:xfrm>
                        <a:prstGeom prst="rect">
                          <a:avLst/>
                        </a:prstGeom>
                        <a:noFill/>
                        <a:ln>
                          <a:noFill/>
                        </a:ln>
                      </p:spPr>
                    </p:pic>
                  </p:oleObj>
                </mc:Fallback>
              </mc:AlternateContent>
            </a:graphicData>
          </a:graphic>
        </p:graphicFrame>
      </p:grpSp>
      <p:sp>
        <p:nvSpPr>
          <p:cNvPr id="16" name="Down Arrow 15"/>
          <p:cNvSpPr/>
          <p:nvPr/>
        </p:nvSpPr>
        <p:spPr bwMode="auto">
          <a:xfrm>
            <a:off x="2521833" y="1719709"/>
            <a:ext cx="233364" cy="282171"/>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7" name="Up Arrow 16"/>
          <p:cNvSpPr/>
          <p:nvPr/>
        </p:nvSpPr>
        <p:spPr bwMode="auto">
          <a:xfrm>
            <a:off x="2829015" y="3221081"/>
            <a:ext cx="233364" cy="58456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8" name="Oval 17"/>
          <p:cNvSpPr/>
          <p:nvPr/>
        </p:nvSpPr>
        <p:spPr bwMode="auto">
          <a:xfrm>
            <a:off x="2002722" y="2026222"/>
            <a:ext cx="1276350" cy="60007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9" name="Oval 18"/>
          <p:cNvSpPr/>
          <p:nvPr/>
        </p:nvSpPr>
        <p:spPr bwMode="auto">
          <a:xfrm>
            <a:off x="2435804" y="2621005"/>
            <a:ext cx="976009" cy="60007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0" name="Oval 19"/>
          <p:cNvSpPr/>
          <p:nvPr/>
        </p:nvSpPr>
        <p:spPr bwMode="auto">
          <a:xfrm>
            <a:off x="7879647" y="2125704"/>
            <a:ext cx="390525" cy="99060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1" name="Down Arrow 20"/>
          <p:cNvSpPr/>
          <p:nvPr/>
        </p:nvSpPr>
        <p:spPr bwMode="auto">
          <a:xfrm>
            <a:off x="7958227" y="1437538"/>
            <a:ext cx="233364" cy="68816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2" name="Oval 21"/>
          <p:cNvSpPr/>
          <p:nvPr/>
        </p:nvSpPr>
        <p:spPr bwMode="auto">
          <a:xfrm>
            <a:off x="8255039" y="2268580"/>
            <a:ext cx="390525" cy="71913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3" name="Up Arrow 22"/>
          <p:cNvSpPr/>
          <p:nvPr/>
        </p:nvSpPr>
        <p:spPr bwMode="auto">
          <a:xfrm>
            <a:off x="8333619" y="3006604"/>
            <a:ext cx="233364" cy="1298821"/>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4" name="Oval 23"/>
          <p:cNvSpPr/>
          <p:nvPr/>
        </p:nvSpPr>
        <p:spPr bwMode="auto">
          <a:xfrm>
            <a:off x="2308129" y="4418370"/>
            <a:ext cx="375631" cy="339228"/>
          </a:xfrm>
          <a:prstGeom prst="ellipse">
            <a:avLst/>
          </a:prstGeom>
          <a:noFill/>
          <a:ln w="28575" cap="flat" cmpd="sng" algn="ctr">
            <a:solidFill>
              <a:schemeClr val="tx1">
                <a:alpha val="4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5" name="TextBox 24"/>
          <p:cNvSpPr txBox="1"/>
          <p:nvPr/>
        </p:nvSpPr>
        <p:spPr>
          <a:xfrm>
            <a:off x="498262" y="5883668"/>
            <a:ext cx="2310248" cy="584775"/>
          </a:xfrm>
          <a:prstGeom prst="rect">
            <a:avLst/>
          </a:prstGeom>
          <a:solidFill>
            <a:srgbClr val="FFFF00"/>
          </a:solidFill>
          <a:ln w="28575">
            <a:solidFill>
              <a:schemeClr val="tx1"/>
            </a:solidFill>
          </a:ln>
        </p:spPr>
        <p:txBody>
          <a:bodyPr wrap="none" rtlCol="0">
            <a:spAutoFit/>
          </a:bodyPr>
          <a:lstStyle/>
          <a:p>
            <a:pPr algn="ctr"/>
            <a:r>
              <a:rPr lang="en-US" i="1" dirty="0">
                <a:sym typeface="Symbol"/>
              </a:rPr>
              <a:t>*</a:t>
            </a:r>
            <a:r>
              <a:rPr lang="en-US" dirty="0">
                <a:sym typeface="Symbol"/>
              </a:rPr>
              <a:t> @ interaction point</a:t>
            </a:r>
          </a:p>
          <a:p>
            <a:pPr algn="ctr"/>
            <a:r>
              <a:rPr lang="en-US" dirty="0">
                <a:sym typeface="Symbol"/>
              </a:rPr>
              <a:t>(Lattice parameter)</a:t>
            </a:r>
            <a:endParaRPr lang="en-US" dirty="0"/>
          </a:p>
        </p:txBody>
      </p:sp>
      <p:sp>
        <p:nvSpPr>
          <p:cNvPr id="27" name="Up Arrow 26"/>
          <p:cNvSpPr/>
          <p:nvPr/>
        </p:nvSpPr>
        <p:spPr bwMode="auto">
          <a:xfrm>
            <a:off x="5415053" y="4079821"/>
            <a:ext cx="233364" cy="33854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aphicFrame>
        <p:nvGraphicFramePr>
          <p:cNvPr id="6" name="Object 5"/>
          <p:cNvGraphicFramePr>
            <a:graphicFrameLocks noChangeAspect="1"/>
          </p:cNvGraphicFramePr>
          <p:nvPr>
            <p:extLst/>
          </p:nvPr>
        </p:nvGraphicFramePr>
        <p:xfrm>
          <a:off x="3411813" y="5304797"/>
          <a:ext cx="3721100" cy="746125"/>
        </p:xfrm>
        <a:graphic>
          <a:graphicData uri="http://schemas.openxmlformats.org/presentationml/2006/ole">
            <mc:AlternateContent xmlns:mc="http://schemas.openxmlformats.org/markup-compatibility/2006">
              <mc:Choice xmlns:v="urn:schemas-microsoft-com:vml" Requires="v">
                <p:oleObj spid="_x0000_s1211" name="Equation" r:id="rId8" imgW="1384200" imgH="279360" progId="Equation.3">
                  <p:embed/>
                </p:oleObj>
              </mc:Choice>
              <mc:Fallback>
                <p:oleObj name="Equation" r:id="rId8" imgW="1384200" imgH="279360" progId="Equation.3">
                  <p:embed/>
                  <p:pic>
                    <p:nvPicPr>
                      <p:cNvPr id="6" name="Object 5"/>
                      <p:cNvPicPr>
                        <a:picLocks noChangeAspect="1" noChangeArrowheads="1"/>
                      </p:cNvPicPr>
                      <p:nvPr/>
                    </p:nvPicPr>
                    <p:blipFill>
                      <a:blip r:embed="rId9"/>
                      <a:srcRect/>
                      <a:stretch>
                        <a:fillRect/>
                      </a:stretch>
                    </p:blipFill>
                    <p:spPr bwMode="auto">
                      <a:xfrm>
                        <a:off x="3411813" y="5304797"/>
                        <a:ext cx="3721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Freeform 12"/>
          <p:cNvSpPr/>
          <p:nvPr/>
        </p:nvSpPr>
        <p:spPr bwMode="auto">
          <a:xfrm>
            <a:off x="2725108" y="4587985"/>
            <a:ext cx="221878" cy="1464468"/>
          </a:xfrm>
          <a:custGeom>
            <a:avLst/>
            <a:gdLst>
              <a:gd name="connsiteX0" fmla="*/ 0 w 221877"/>
              <a:gd name="connsiteY0" fmla="*/ 0 h 921123"/>
              <a:gd name="connsiteX1" fmla="*/ 221877 w 221877"/>
              <a:gd name="connsiteY1" fmla="*/ 13447 h 921123"/>
              <a:gd name="connsiteX2" fmla="*/ 215153 w 221877"/>
              <a:gd name="connsiteY2" fmla="*/ 914400 h 921123"/>
              <a:gd name="connsiteX3" fmla="*/ 73959 w 221877"/>
              <a:gd name="connsiteY3" fmla="*/ 921123 h 921123"/>
              <a:gd name="connsiteX0" fmla="*/ 0 w 215800"/>
              <a:gd name="connsiteY0" fmla="*/ 6724 h 927847"/>
              <a:gd name="connsiteX1" fmla="*/ 215154 w 215800"/>
              <a:gd name="connsiteY1" fmla="*/ 0 h 927847"/>
              <a:gd name="connsiteX2" fmla="*/ 215153 w 215800"/>
              <a:gd name="connsiteY2" fmla="*/ 921124 h 927847"/>
              <a:gd name="connsiteX3" fmla="*/ 73959 w 215800"/>
              <a:gd name="connsiteY3" fmla="*/ 927847 h 927847"/>
              <a:gd name="connsiteX0" fmla="*/ 0 w 228601"/>
              <a:gd name="connsiteY0" fmla="*/ 6724 h 927847"/>
              <a:gd name="connsiteX1" fmla="*/ 228601 w 228601"/>
              <a:gd name="connsiteY1" fmla="*/ 0 h 927847"/>
              <a:gd name="connsiteX2" fmla="*/ 215153 w 228601"/>
              <a:gd name="connsiteY2" fmla="*/ 921124 h 927847"/>
              <a:gd name="connsiteX3" fmla="*/ 73959 w 228601"/>
              <a:gd name="connsiteY3" fmla="*/ 927847 h 927847"/>
              <a:gd name="connsiteX0" fmla="*/ 0 w 215800"/>
              <a:gd name="connsiteY0" fmla="*/ 6724 h 927847"/>
              <a:gd name="connsiteX1" fmla="*/ 215154 w 215800"/>
              <a:gd name="connsiteY1" fmla="*/ 0 h 927847"/>
              <a:gd name="connsiteX2" fmla="*/ 215153 w 215800"/>
              <a:gd name="connsiteY2" fmla="*/ 921124 h 927847"/>
              <a:gd name="connsiteX3" fmla="*/ 73959 w 215800"/>
              <a:gd name="connsiteY3" fmla="*/ 927847 h 927847"/>
              <a:gd name="connsiteX0" fmla="*/ 0 w 221878"/>
              <a:gd name="connsiteY0" fmla="*/ 0 h 921123"/>
              <a:gd name="connsiteX1" fmla="*/ 221878 w 221878"/>
              <a:gd name="connsiteY1" fmla="*/ 13446 h 921123"/>
              <a:gd name="connsiteX2" fmla="*/ 215153 w 221878"/>
              <a:gd name="connsiteY2" fmla="*/ 914400 h 921123"/>
              <a:gd name="connsiteX3" fmla="*/ 73959 w 221878"/>
              <a:gd name="connsiteY3" fmla="*/ 921123 h 921123"/>
              <a:gd name="connsiteX0" fmla="*/ 0 w 221878"/>
              <a:gd name="connsiteY0" fmla="*/ 6725 h 907677"/>
              <a:gd name="connsiteX1" fmla="*/ 221878 w 221878"/>
              <a:gd name="connsiteY1" fmla="*/ 0 h 907677"/>
              <a:gd name="connsiteX2" fmla="*/ 215153 w 221878"/>
              <a:gd name="connsiteY2" fmla="*/ 900954 h 907677"/>
              <a:gd name="connsiteX3" fmla="*/ 73959 w 221878"/>
              <a:gd name="connsiteY3" fmla="*/ 907677 h 907677"/>
              <a:gd name="connsiteX0" fmla="*/ 0 w 224259"/>
              <a:gd name="connsiteY0" fmla="*/ 0 h 910477"/>
              <a:gd name="connsiteX1" fmla="*/ 224259 w 224259"/>
              <a:gd name="connsiteY1" fmla="*/ 2800 h 910477"/>
              <a:gd name="connsiteX2" fmla="*/ 217534 w 224259"/>
              <a:gd name="connsiteY2" fmla="*/ 903754 h 910477"/>
              <a:gd name="connsiteX3" fmla="*/ 76340 w 224259"/>
              <a:gd name="connsiteY3" fmla="*/ 910477 h 910477"/>
              <a:gd name="connsiteX0" fmla="*/ 0 w 219496"/>
              <a:gd name="connsiteY0" fmla="*/ 0 h 908095"/>
              <a:gd name="connsiteX1" fmla="*/ 219496 w 219496"/>
              <a:gd name="connsiteY1" fmla="*/ 418 h 908095"/>
              <a:gd name="connsiteX2" fmla="*/ 212771 w 219496"/>
              <a:gd name="connsiteY2" fmla="*/ 901372 h 908095"/>
              <a:gd name="connsiteX3" fmla="*/ 71577 w 219496"/>
              <a:gd name="connsiteY3" fmla="*/ 908095 h 908095"/>
              <a:gd name="connsiteX0" fmla="*/ 0 w 221878"/>
              <a:gd name="connsiteY0" fmla="*/ 6726 h 907677"/>
              <a:gd name="connsiteX1" fmla="*/ 221878 w 221878"/>
              <a:gd name="connsiteY1" fmla="*/ 0 h 907677"/>
              <a:gd name="connsiteX2" fmla="*/ 215153 w 221878"/>
              <a:gd name="connsiteY2" fmla="*/ 900954 h 907677"/>
              <a:gd name="connsiteX3" fmla="*/ 73959 w 221878"/>
              <a:gd name="connsiteY3" fmla="*/ 907677 h 907677"/>
              <a:gd name="connsiteX0" fmla="*/ 0 w 221878"/>
              <a:gd name="connsiteY0" fmla="*/ 0 h 908095"/>
              <a:gd name="connsiteX1" fmla="*/ 221878 w 221878"/>
              <a:gd name="connsiteY1" fmla="*/ 418 h 908095"/>
              <a:gd name="connsiteX2" fmla="*/ 215153 w 221878"/>
              <a:gd name="connsiteY2" fmla="*/ 901372 h 908095"/>
              <a:gd name="connsiteX3" fmla="*/ 73959 w 221878"/>
              <a:gd name="connsiteY3" fmla="*/ 908095 h 908095"/>
              <a:gd name="connsiteX0" fmla="*/ 0 w 221878"/>
              <a:gd name="connsiteY0" fmla="*/ 0 h 901372"/>
              <a:gd name="connsiteX1" fmla="*/ 221878 w 221878"/>
              <a:gd name="connsiteY1" fmla="*/ 418 h 901372"/>
              <a:gd name="connsiteX2" fmla="*/ 215153 w 221878"/>
              <a:gd name="connsiteY2" fmla="*/ 901372 h 901372"/>
              <a:gd name="connsiteX3" fmla="*/ 73959 w 221878"/>
              <a:gd name="connsiteY3" fmla="*/ 900952 h 901372"/>
            </a:gdLst>
            <a:ahLst/>
            <a:cxnLst>
              <a:cxn ang="0">
                <a:pos x="connsiteX0" y="connsiteY0"/>
              </a:cxn>
              <a:cxn ang="0">
                <a:pos x="connsiteX1" y="connsiteY1"/>
              </a:cxn>
              <a:cxn ang="0">
                <a:pos x="connsiteX2" y="connsiteY2"/>
              </a:cxn>
              <a:cxn ang="0">
                <a:pos x="connsiteX3" y="connsiteY3"/>
              </a:cxn>
            </a:cxnLst>
            <a:rect l="l" t="t" r="r" b="b"/>
            <a:pathLst>
              <a:path w="221878" h="901372">
                <a:moveTo>
                  <a:pt x="0" y="0"/>
                </a:moveTo>
                <a:lnTo>
                  <a:pt x="221878" y="418"/>
                </a:lnTo>
                <a:cubicBezTo>
                  <a:pt x="219637" y="300736"/>
                  <a:pt x="217394" y="601054"/>
                  <a:pt x="215153" y="901372"/>
                </a:cubicBezTo>
                <a:lnTo>
                  <a:pt x="73959" y="900952"/>
                </a:lnTo>
              </a:path>
            </a:pathLst>
          </a:custGeom>
          <a:noFill/>
          <a:ln w="2857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8" name="TextBox 27"/>
          <p:cNvSpPr txBox="1"/>
          <p:nvPr/>
        </p:nvSpPr>
        <p:spPr>
          <a:xfrm>
            <a:off x="908392" y="5213676"/>
            <a:ext cx="1887055" cy="584775"/>
          </a:xfrm>
          <a:prstGeom prst="rect">
            <a:avLst/>
          </a:prstGeom>
          <a:solidFill>
            <a:srgbClr val="FFFF00"/>
          </a:solidFill>
          <a:ln w="28575">
            <a:solidFill>
              <a:schemeClr val="tx1"/>
            </a:solidFill>
          </a:ln>
        </p:spPr>
        <p:txBody>
          <a:bodyPr wrap="none" rtlCol="0">
            <a:spAutoFit/>
          </a:bodyPr>
          <a:lstStyle/>
          <a:p>
            <a:pPr algn="ctr"/>
            <a:r>
              <a:rPr lang="en-US" dirty="0">
                <a:sym typeface="Symbol"/>
              </a:rPr>
              <a:t>Beam Transverse </a:t>
            </a:r>
          </a:p>
          <a:p>
            <a:pPr algn="ctr"/>
            <a:r>
              <a:rPr lang="en-US" dirty="0">
                <a:sym typeface="Symbol"/>
              </a:rPr>
              <a:t>Emittance</a:t>
            </a:r>
            <a:endParaRPr lang="en-US" dirty="0"/>
          </a:p>
        </p:txBody>
      </p:sp>
      <p:cxnSp>
        <p:nvCxnSpPr>
          <p:cNvPr id="29" name="Straight Arrow Connector 28"/>
          <p:cNvCxnSpPr>
            <a:endCxn id="32" idx="4"/>
          </p:cNvCxnSpPr>
          <p:nvPr/>
        </p:nvCxnSpPr>
        <p:spPr bwMode="auto">
          <a:xfrm flipV="1">
            <a:off x="2139596" y="4757599"/>
            <a:ext cx="1542" cy="456077"/>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sp>
        <p:nvSpPr>
          <p:cNvPr id="32" name="Oval 31"/>
          <p:cNvSpPr/>
          <p:nvPr/>
        </p:nvSpPr>
        <p:spPr bwMode="auto">
          <a:xfrm>
            <a:off x="1953322" y="4418371"/>
            <a:ext cx="375631" cy="339228"/>
          </a:xfrm>
          <a:prstGeom prst="ellipse">
            <a:avLst/>
          </a:prstGeom>
          <a:noFill/>
          <a:ln w="28575" cap="flat" cmpd="sng" algn="ctr">
            <a:solidFill>
              <a:schemeClr val="tx1">
                <a:alpha val="4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35" name="TextBox 34"/>
          <p:cNvSpPr txBox="1"/>
          <p:nvPr/>
        </p:nvSpPr>
        <p:spPr>
          <a:xfrm>
            <a:off x="1096135" y="757175"/>
            <a:ext cx="3932487" cy="461665"/>
          </a:xfrm>
          <a:prstGeom prst="rect">
            <a:avLst/>
          </a:prstGeom>
          <a:noFill/>
        </p:spPr>
        <p:txBody>
          <a:bodyPr wrap="none" rtlCol="0">
            <a:spAutoFit/>
          </a:bodyPr>
          <a:lstStyle/>
          <a:p>
            <a:r>
              <a:rPr lang="en-US" sz="2400" dirty="0"/>
              <a:t>Instantaneous Luminosity </a:t>
            </a:r>
          </a:p>
        </p:txBody>
      </p:sp>
      <p:sp>
        <p:nvSpPr>
          <p:cNvPr id="5" name="TextBox 4"/>
          <p:cNvSpPr txBox="1"/>
          <p:nvPr/>
        </p:nvSpPr>
        <p:spPr>
          <a:xfrm>
            <a:off x="1414799" y="1218840"/>
            <a:ext cx="2214068" cy="584775"/>
          </a:xfrm>
          <a:prstGeom prst="rect">
            <a:avLst/>
          </a:prstGeom>
          <a:solidFill>
            <a:srgbClr val="FFFF00"/>
          </a:solidFill>
          <a:ln w="28575">
            <a:solidFill>
              <a:schemeClr val="tx1"/>
            </a:solidFill>
          </a:ln>
        </p:spPr>
        <p:txBody>
          <a:bodyPr wrap="none" rtlCol="0">
            <a:spAutoFit/>
          </a:bodyPr>
          <a:lstStyle/>
          <a:p>
            <a:r>
              <a:rPr lang="en-US" dirty="0"/>
              <a:t># of protons/bunch</a:t>
            </a:r>
          </a:p>
          <a:p>
            <a:r>
              <a:rPr lang="en-US" dirty="0"/>
              <a:t>for Beam-1 &amp; Beam-2</a:t>
            </a:r>
          </a:p>
        </p:txBody>
      </p:sp>
      <p:sp>
        <p:nvSpPr>
          <p:cNvPr id="30" name="TextBox 29"/>
          <p:cNvSpPr txBox="1"/>
          <p:nvPr/>
        </p:nvSpPr>
        <p:spPr>
          <a:xfrm>
            <a:off x="3464609" y="4776238"/>
            <a:ext cx="1957588" cy="338554"/>
          </a:xfrm>
          <a:prstGeom prst="rect">
            <a:avLst/>
          </a:prstGeom>
          <a:solidFill>
            <a:srgbClr val="FFFF00"/>
          </a:solidFill>
          <a:ln w="28575">
            <a:solidFill>
              <a:schemeClr val="tx1"/>
            </a:solidFill>
          </a:ln>
        </p:spPr>
        <p:txBody>
          <a:bodyPr wrap="none" rtlCol="0">
            <a:spAutoFit/>
          </a:bodyPr>
          <a:lstStyle/>
          <a:p>
            <a:pPr algn="ctr"/>
            <a:r>
              <a:rPr lang="en-US" dirty="0"/>
              <a:t>Relativistic Factor</a:t>
            </a:r>
          </a:p>
        </p:txBody>
      </p:sp>
      <p:cxnSp>
        <p:nvCxnSpPr>
          <p:cNvPr id="31" name="Straight Arrow Connector 30"/>
          <p:cNvCxnSpPr>
            <a:stCxn id="30" idx="1"/>
          </p:cNvCxnSpPr>
          <p:nvPr/>
        </p:nvCxnSpPr>
        <p:spPr bwMode="auto">
          <a:xfrm flipH="1" flipV="1">
            <a:off x="2557766" y="4898208"/>
            <a:ext cx="906843" cy="47307"/>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sp>
        <p:nvSpPr>
          <p:cNvPr id="14" name="TextBox 13"/>
          <p:cNvSpPr txBox="1"/>
          <p:nvPr/>
        </p:nvSpPr>
        <p:spPr>
          <a:xfrm>
            <a:off x="4637098" y="4357660"/>
            <a:ext cx="1789272" cy="338554"/>
          </a:xfrm>
          <a:prstGeom prst="rect">
            <a:avLst/>
          </a:prstGeom>
          <a:solidFill>
            <a:srgbClr val="FFFF00"/>
          </a:solidFill>
          <a:ln w="28575">
            <a:solidFill>
              <a:schemeClr val="tx1"/>
            </a:solidFill>
          </a:ln>
        </p:spPr>
        <p:txBody>
          <a:bodyPr wrap="none" rtlCol="0">
            <a:spAutoFit/>
          </a:bodyPr>
          <a:lstStyle/>
          <a:p>
            <a:pPr algn="ctr"/>
            <a:r>
              <a:rPr lang="en-US" dirty="0"/>
              <a:t>Correction term </a:t>
            </a:r>
          </a:p>
        </p:txBody>
      </p:sp>
      <p:sp>
        <p:nvSpPr>
          <p:cNvPr id="34" name="Oval 33"/>
          <p:cNvSpPr/>
          <p:nvPr/>
        </p:nvSpPr>
        <p:spPr bwMode="auto">
          <a:xfrm>
            <a:off x="2191108" y="4783851"/>
            <a:ext cx="330725" cy="22871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203217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par>
                                <p:cTn id="65" presetID="22" presetClass="entr" presetSubtype="4"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down)">
                                      <p:cBhvr>
                                        <p:cTn id="70" dur="500"/>
                                        <p:tgtEl>
                                          <p:spTgt spid="30"/>
                                        </p:tgtEl>
                                      </p:cBhvr>
                                    </p:animEffect>
                                  </p:childTnLst>
                                </p:cTn>
                              </p:par>
                              <p:par>
                                <p:cTn id="71" presetID="22" presetClass="entr" presetSubtype="4"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down)">
                                      <p:cBhvr>
                                        <p:cTn id="73" dur="500"/>
                                        <p:tgtEl>
                                          <p:spTgt spid="3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7" grpId="0" animBg="1"/>
      <p:bldP spid="13" grpId="0" animBg="1"/>
      <p:bldP spid="28" grpId="0" animBg="1"/>
      <p:bldP spid="32" grpId="0" animBg="1"/>
      <p:bldP spid="5" grpId="0" animBg="1"/>
      <p:bldP spid="30" grpId="0" animBg="1"/>
      <p:bldP spid="14" grpId="0" animBg="1"/>
      <p:bldP spid="3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61" name="Rectangle 48160"/>
          <p:cNvSpPr/>
          <p:nvPr/>
        </p:nvSpPr>
        <p:spPr bwMode="auto">
          <a:xfrm>
            <a:off x="2708029" y="1318842"/>
            <a:ext cx="2949346" cy="58477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sz="2600" dirty="0"/>
              <a:t>Luminosity</a:t>
            </a:r>
          </a:p>
        </p:txBody>
      </p:sp>
      <p:sp>
        <p:nvSpPr>
          <p:cNvPr id="3" name="Content Placeholder 2"/>
          <p:cNvSpPr>
            <a:spLocks noGrp="1"/>
          </p:cNvSpPr>
          <p:nvPr>
            <p:ph idx="1"/>
          </p:nvPr>
        </p:nvSpPr>
        <p:spPr/>
        <p:txBody>
          <a:bodyPr/>
          <a:lstStyle/>
          <a:p>
            <a:r>
              <a:rPr lang="en-US" sz="1800" dirty="0">
                <a:solidFill>
                  <a:srgbClr val="C00000"/>
                </a:solidFill>
              </a:rPr>
              <a:t>Luminosity        </a:t>
            </a:r>
            <a:r>
              <a:rPr lang="en-US" sz="1800" dirty="0"/>
              <a:t>relates the cross-section </a:t>
            </a:r>
            <a:r>
              <a:rPr lang="en-US" sz="1800" i="1" dirty="0">
                <a:sym typeface="Symbol"/>
              </a:rPr>
              <a:t></a:t>
            </a:r>
            <a:r>
              <a:rPr lang="en-US" sz="1800" i="1" baseline="-25000" dirty="0">
                <a:sym typeface="Symbol"/>
              </a:rPr>
              <a:t>p</a:t>
            </a:r>
            <a:r>
              <a:rPr lang="en-US" sz="1800" dirty="0">
                <a:sym typeface="Symbol"/>
              </a:rPr>
              <a:t>  </a:t>
            </a:r>
            <a:r>
              <a:rPr lang="en-US" sz="1800" dirty="0"/>
              <a:t>and event rate</a:t>
            </a:r>
          </a:p>
          <a:p>
            <a:endParaRPr lang="en-US" sz="1800" dirty="0">
              <a:solidFill>
                <a:srgbClr val="C00000"/>
              </a:solidFill>
            </a:endParaRPr>
          </a:p>
          <a:p>
            <a:endParaRPr lang="en-US" sz="1800" dirty="0">
              <a:solidFill>
                <a:srgbClr val="C00000"/>
              </a:solidFill>
            </a:endParaRPr>
          </a:p>
          <a:p>
            <a:pPr lvl="1"/>
            <a:r>
              <a:rPr lang="en-US" sz="1800" dirty="0">
                <a:solidFill>
                  <a:srgbClr val="660033"/>
                </a:solidFill>
              </a:rPr>
              <a:t>For Fixed Target case       depends on</a:t>
            </a:r>
          </a:p>
          <a:p>
            <a:pPr lvl="2"/>
            <a:r>
              <a:rPr lang="en-US" sz="1800" dirty="0">
                <a:solidFill>
                  <a:srgbClr val="660033"/>
                </a:solidFill>
              </a:rPr>
              <a:t>Flux of Incident beam</a:t>
            </a:r>
          </a:p>
          <a:p>
            <a:pPr lvl="2"/>
            <a:r>
              <a:rPr lang="en-US" sz="1800" dirty="0">
                <a:solidFill>
                  <a:srgbClr val="660033"/>
                </a:solidFill>
              </a:rPr>
              <a:t># of target nuclei/unit area </a:t>
            </a:r>
          </a:p>
        </p:txBody>
      </p:sp>
      <p:sp>
        <p:nvSpPr>
          <p:cNvPr id="4" name="Slide Number Placeholder 3"/>
          <p:cNvSpPr>
            <a:spLocks noGrp="1"/>
          </p:cNvSpPr>
          <p:nvPr>
            <p:ph type="sldNum" sz="quarter" idx="10"/>
          </p:nvPr>
        </p:nvSpPr>
        <p:spPr/>
        <p:txBody>
          <a:bodyPr/>
          <a:lstStyle/>
          <a:p>
            <a:pPr>
              <a:defRPr/>
            </a:pPr>
            <a:fld id="{FB68AC2B-3AAF-4728-BB74-F644946B77C5}" type="slidenum">
              <a:rPr lang="en-US" smtClean="0"/>
              <a:pPr>
                <a:defRPr/>
              </a:pPr>
              <a:t>47</a:t>
            </a:fld>
            <a:endParaRPr lang="en-US"/>
          </a:p>
        </p:txBody>
      </p:sp>
      <p:graphicFrame>
        <p:nvGraphicFramePr>
          <p:cNvPr id="6" name="Object 5"/>
          <p:cNvGraphicFramePr>
            <a:graphicFrameLocks noGrp="1" noChangeAspect="1"/>
          </p:cNvGraphicFramePr>
          <p:nvPr>
            <p:extLst/>
          </p:nvPr>
        </p:nvGraphicFramePr>
        <p:xfrm>
          <a:off x="7545316" y="765175"/>
          <a:ext cx="312737" cy="511175"/>
        </p:xfrm>
        <a:graphic>
          <a:graphicData uri="http://schemas.openxmlformats.org/presentationml/2006/ole">
            <mc:AlternateContent xmlns:mc="http://schemas.openxmlformats.org/markup-compatibility/2006">
              <mc:Choice xmlns:v="urn:schemas-microsoft-com:vml" Requires="v">
                <p:oleObj spid="_x0000_s2294" name="Equation" r:id="rId4" imgW="241200" imgH="393480" progId="Equation.3">
                  <p:embed/>
                </p:oleObj>
              </mc:Choice>
              <mc:Fallback>
                <p:oleObj name="Equation" r:id="rId4" imgW="241200" imgH="393480" progId="Equation.3">
                  <p:embed/>
                  <p:pic>
                    <p:nvPicPr>
                      <p:cNvPr id="6" name="Object 5"/>
                      <p:cNvPicPr>
                        <a:picLocks noGrp="1" noChangeAspect="1" noChangeArrowheads="1"/>
                      </p:cNvPicPr>
                      <p:nvPr/>
                    </p:nvPicPr>
                    <p:blipFill>
                      <a:blip r:embed="rId5"/>
                      <a:srcRect/>
                      <a:stretch>
                        <a:fillRect/>
                      </a:stretch>
                    </p:blipFill>
                    <p:spPr bwMode="auto">
                      <a:xfrm>
                        <a:off x="7545316" y="765175"/>
                        <a:ext cx="31273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Grp="1" noChangeAspect="1"/>
          </p:cNvGraphicFramePr>
          <p:nvPr>
            <p:extLst/>
          </p:nvPr>
        </p:nvGraphicFramePr>
        <p:xfrm>
          <a:off x="1371501" y="1283227"/>
          <a:ext cx="1194449" cy="664271"/>
        </p:xfrm>
        <a:graphic>
          <a:graphicData uri="http://schemas.openxmlformats.org/presentationml/2006/ole">
            <mc:AlternateContent xmlns:mc="http://schemas.openxmlformats.org/markup-compatibility/2006">
              <mc:Choice xmlns:v="urn:schemas-microsoft-com:vml" Requires="v">
                <p:oleObj spid="_x0000_s2295" name="Equation" r:id="rId6" imgW="711000" imgH="393480" progId="Equation.3">
                  <p:embed/>
                </p:oleObj>
              </mc:Choice>
              <mc:Fallback>
                <p:oleObj name="Equation" r:id="rId6" imgW="711000" imgH="393480" progId="Equation.3">
                  <p:embed/>
                  <p:pic>
                    <p:nvPicPr>
                      <p:cNvPr id="8" name="Object 7"/>
                      <p:cNvPicPr>
                        <a:picLocks noGrp="1" noChangeAspect="1" noChangeArrowheads="1"/>
                      </p:cNvPicPr>
                      <p:nvPr/>
                    </p:nvPicPr>
                    <p:blipFill>
                      <a:blip r:embed="rId7"/>
                      <a:srcRect/>
                      <a:stretch>
                        <a:fillRect/>
                      </a:stretch>
                    </p:blipFill>
                    <p:spPr bwMode="auto">
                      <a:xfrm>
                        <a:off x="1371501" y="1283227"/>
                        <a:ext cx="1194449" cy="664271"/>
                      </a:xfrm>
                      <a:prstGeom prst="rect">
                        <a:avLst/>
                      </a:prstGeom>
                      <a:noFill/>
                      <a:ln>
                        <a:noFill/>
                      </a:ln>
                    </p:spPr>
                  </p:pic>
                </p:oleObj>
              </mc:Fallback>
            </mc:AlternateContent>
          </a:graphicData>
        </a:graphic>
      </p:graphicFrame>
      <p:graphicFrame>
        <p:nvGraphicFramePr>
          <p:cNvPr id="9" name="Object 8"/>
          <p:cNvGraphicFramePr>
            <a:graphicFrameLocks noGrp="1" noChangeAspect="1"/>
          </p:cNvGraphicFramePr>
          <p:nvPr>
            <p:extLst/>
          </p:nvPr>
        </p:nvGraphicFramePr>
        <p:xfrm>
          <a:off x="2396997" y="859764"/>
          <a:ext cx="279991" cy="327408"/>
        </p:xfrm>
        <a:graphic>
          <a:graphicData uri="http://schemas.openxmlformats.org/presentationml/2006/ole">
            <mc:AlternateContent xmlns:mc="http://schemas.openxmlformats.org/markup-compatibility/2006">
              <mc:Choice xmlns:v="urn:schemas-microsoft-com:vml" Requires="v">
                <p:oleObj spid="_x0000_s2296" name="Equation" r:id="rId8" imgW="152280" imgH="177480" progId="Equation.3">
                  <p:embed/>
                </p:oleObj>
              </mc:Choice>
              <mc:Fallback>
                <p:oleObj name="Equation" r:id="rId8" imgW="152280" imgH="177480" progId="Equation.3">
                  <p:embed/>
                  <p:pic>
                    <p:nvPicPr>
                      <p:cNvPr id="9" name="Object 8"/>
                      <p:cNvPicPr>
                        <a:picLocks noGrp="1" noChangeAspect="1" noChangeArrowheads="1"/>
                      </p:cNvPicPr>
                      <p:nvPr/>
                    </p:nvPicPr>
                    <p:blipFill>
                      <a:blip r:embed="rId9"/>
                      <a:srcRect/>
                      <a:stretch>
                        <a:fillRect/>
                      </a:stretch>
                    </p:blipFill>
                    <p:spPr bwMode="auto">
                      <a:xfrm>
                        <a:off x="2396997" y="859764"/>
                        <a:ext cx="279991" cy="327408"/>
                      </a:xfrm>
                      <a:prstGeom prst="rect">
                        <a:avLst/>
                      </a:prstGeom>
                      <a:noFill/>
                      <a:ln>
                        <a:noFill/>
                      </a:ln>
                    </p:spPr>
                  </p:pic>
                </p:oleObj>
              </mc:Fallback>
            </mc:AlternateContent>
          </a:graphicData>
        </a:graphic>
      </p:graphicFrame>
      <p:graphicFrame>
        <p:nvGraphicFramePr>
          <p:cNvPr id="16" name="Object 15"/>
          <p:cNvGraphicFramePr>
            <a:graphicFrameLocks noGrp="1" noChangeAspect="1"/>
          </p:cNvGraphicFramePr>
          <p:nvPr>
            <p:extLst/>
          </p:nvPr>
        </p:nvGraphicFramePr>
        <p:xfrm>
          <a:off x="4113700" y="1905430"/>
          <a:ext cx="312737" cy="511175"/>
        </p:xfrm>
        <a:graphic>
          <a:graphicData uri="http://schemas.openxmlformats.org/presentationml/2006/ole">
            <mc:AlternateContent xmlns:mc="http://schemas.openxmlformats.org/markup-compatibility/2006">
              <mc:Choice xmlns:v="urn:schemas-microsoft-com:vml" Requires="v">
                <p:oleObj spid="_x0000_s2297" name="Equation" r:id="rId10" imgW="241200" imgH="393480" progId="Equation.3">
                  <p:embed/>
                </p:oleObj>
              </mc:Choice>
              <mc:Fallback>
                <p:oleObj name="Equation" r:id="rId10" imgW="241200" imgH="393480" progId="Equation.3">
                  <p:embed/>
                  <p:pic>
                    <p:nvPicPr>
                      <p:cNvPr id="16" name="Object 15"/>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3700" y="1905430"/>
                        <a:ext cx="312737" cy="511175"/>
                      </a:xfrm>
                      <a:prstGeom prst="rect">
                        <a:avLst/>
                      </a:prstGeom>
                      <a:noFill/>
                      <a:ln>
                        <a:noFill/>
                      </a:ln>
                    </p:spPr>
                  </p:pic>
                </p:oleObj>
              </mc:Fallback>
            </mc:AlternateContent>
          </a:graphicData>
        </a:graphic>
      </p:graphicFrame>
      <p:grpSp>
        <p:nvGrpSpPr>
          <p:cNvPr id="17" name="Group 16"/>
          <p:cNvGrpSpPr/>
          <p:nvPr/>
        </p:nvGrpSpPr>
        <p:grpSpPr>
          <a:xfrm>
            <a:off x="5868904" y="1773105"/>
            <a:ext cx="2835254" cy="1884890"/>
            <a:chOff x="6250879" y="1773105"/>
            <a:chExt cx="2835254" cy="1884890"/>
          </a:xfrm>
        </p:grpSpPr>
        <p:pic>
          <p:nvPicPr>
            <p:cNvPr id="48170" name="Picture 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50879" y="1773105"/>
              <a:ext cx="2835254" cy="188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880789" y="2149655"/>
              <a:ext cx="338554" cy="369332"/>
            </a:xfrm>
            <a:prstGeom prst="rect">
              <a:avLst/>
            </a:prstGeom>
            <a:solidFill>
              <a:schemeClr val="bg1"/>
            </a:solidFill>
            <a:ln>
              <a:solidFill>
                <a:schemeClr val="bg1"/>
              </a:solidFill>
            </a:ln>
          </p:spPr>
          <p:txBody>
            <a:bodyPr wrap="none" rtlCol="0">
              <a:spAutoFit/>
            </a:bodyPr>
            <a:lstStyle/>
            <a:p>
              <a:r>
                <a:rPr lang="en-US" sz="1800" b="1" dirty="0">
                  <a:latin typeface="Lucida Calligraphy" panose="03010101010101010101" pitchFamily="66" charset="0"/>
                </a:rPr>
                <a:t>L</a:t>
              </a:r>
            </a:p>
          </p:txBody>
        </p:sp>
      </p:grpSp>
      <p:grpSp>
        <p:nvGrpSpPr>
          <p:cNvPr id="48175" name="Group 48174"/>
          <p:cNvGrpSpPr/>
          <p:nvPr/>
        </p:nvGrpSpPr>
        <p:grpSpPr>
          <a:xfrm>
            <a:off x="32248" y="1760532"/>
            <a:ext cx="8972270" cy="4830234"/>
            <a:chOff x="32248" y="1760532"/>
            <a:chExt cx="8972270" cy="4830234"/>
          </a:xfrm>
        </p:grpSpPr>
        <p:grpSp>
          <p:nvGrpSpPr>
            <p:cNvPr id="7" name="Group 6"/>
            <p:cNvGrpSpPr/>
            <p:nvPr/>
          </p:nvGrpSpPr>
          <p:grpSpPr>
            <a:xfrm>
              <a:off x="32248" y="1760532"/>
              <a:ext cx="8972270" cy="4830234"/>
              <a:chOff x="32248" y="1760532"/>
              <a:chExt cx="8972270" cy="4830234"/>
            </a:xfrm>
          </p:grpSpPr>
          <p:sp>
            <p:nvSpPr>
              <p:cNvPr id="5" name="Rounded Rectangle 4"/>
              <p:cNvSpPr/>
              <p:nvPr/>
            </p:nvSpPr>
            <p:spPr bwMode="auto">
              <a:xfrm>
                <a:off x="1644445" y="3476205"/>
                <a:ext cx="2912315" cy="290887"/>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nvGrpSpPr>
              <p:cNvPr id="18" name="Group 17"/>
              <p:cNvGrpSpPr/>
              <p:nvPr/>
            </p:nvGrpSpPr>
            <p:grpSpPr>
              <a:xfrm>
                <a:off x="32248" y="1760532"/>
                <a:ext cx="8972270" cy="4830234"/>
                <a:chOff x="32248" y="1760532"/>
                <a:chExt cx="8972270" cy="4830234"/>
              </a:xfrm>
            </p:grpSpPr>
            <p:grpSp>
              <p:nvGrpSpPr>
                <p:cNvPr id="12" name="Group 11"/>
                <p:cNvGrpSpPr/>
                <p:nvPr/>
              </p:nvGrpSpPr>
              <p:grpSpPr>
                <a:xfrm>
                  <a:off x="436631" y="1760532"/>
                  <a:ext cx="8567887" cy="4830234"/>
                  <a:chOff x="436631" y="1760532"/>
                  <a:chExt cx="8567887" cy="4830234"/>
                </a:xfrm>
              </p:grpSpPr>
              <p:grpSp>
                <p:nvGrpSpPr>
                  <p:cNvPr id="10" name="Group 9"/>
                  <p:cNvGrpSpPr/>
                  <p:nvPr/>
                </p:nvGrpSpPr>
                <p:grpSpPr>
                  <a:xfrm>
                    <a:off x="436631" y="1760532"/>
                    <a:ext cx="8567887" cy="4830234"/>
                    <a:chOff x="436631" y="1760532"/>
                    <a:chExt cx="8567887" cy="4830234"/>
                  </a:xfrm>
                </p:grpSpPr>
                <p:grpSp>
                  <p:nvGrpSpPr>
                    <p:cNvPr id="31" name="Group 30"/>
                    <p:cNvGrpSpPr/>
                    <p:nvPr/>
                  </p:nvGrpSpPr>
                  <p:grpSpPr>
                    <a:xfrm>
                      <a:off x="436631" y="1760532"/>
                      <a:ext cx="8561449" cy="4830234"/>
                      <a:chOff x="474065" y="1773105"/>
                      <a:chExt cx="8561449" cy="4830234"/>
                    </a:xfrm>
                  </p:grpSpPr>
                  <p:grpSp>
                    <p:nvGrpSpPr>
                      <p:cNvPr id="28" name="Group 27"/>
                      <p:cNvGrpSpPr/>
                      <p:nvPr/>
                    </p:nvGrpSpPr>
                    <p:grpSpPr>
                      <a:xfrm>
                        <a:off x="1026047" y="1773105"/>
                        <a:ext cx="8009467" cy="4830234"/>
                        <a:chOff x="1026047" y="1773105"/>
                        <a:chExt cx="8009467" cy="4830234"/>
                      </a:xfrm>
                    </p:grpSpPr>
                    <p:grpSp>
                      <p:nvGrpSpPr>
                        <p:cNvPr id="25" name="Group 24"/>
                        <p:cNvGrpSpPr/>
                        <p:nvPr/>
                      </p:nvGrpSpPr>
                      <p:grpSpPr>
                        <a:xfrm>
                          <a:off x="1026047" y="1773105"/>
                          <a:ext cx="8009467" cy="4830234"/>
                          <a:chOff x="1026047" y="1773105"/>
                          <a:chExt cx="8009467" cy="4830234"/>
                        </a:xfrm>
                      </p:grpSpPr>
                      <p:grpSp>
                        <p:nvGrpSpPr>
                          <p:cNvPr id="23" name="Group 22"/>
                          <p:cNvGrpSpPr/>
                          <p:nvPr/>
                        </p:nvGrpSpPr>
                        <p:grpSpPr>
                          <a:xfrm>
                            <a:off x="1026047" y="1773105"/>
                            <a:ext cx="8009467" cy="4830234"/>
                            <a:chOff x="1026047" y="1773105"/>
                            <a:chExt cx="8009467" cy="4830234"/>
                          </a:xfrm>
                        </p:grpSpPr>
                        <p:grpSp>
                          <p:nvGrpSpPr>
                            <p:cNvPr id="19" name="Group 18"/>
                            <p:cNvGrpSpPr/>
                            <p:nvPr/>
                          </p:nvGrpSpPr>
                          <p:grpSpPr>
                            <a:xfrm>
                              <a:off x="5694809" y="1773105"/>
                              <a:ext cx="3340705" cy="1901336"/>
                              <a:chOff x="5868904" y="3892743"/>
                              <a:chExt cx="3097373" cy="1563000"/>
                            </a:xfrm>
                          </p:grpSpPr>
                          <p:pic>
                            <p:nvPicPr>
                              <p:cNvPr id="48173" name="Picture 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8904" y="3892743"/>
                                <a:ext cx="3097373" cy="156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a:spLocks noChangeAspect="1"/>
                              </p:cNvSpPr>
                              <p:nvPr/>
                            </p:nvSpPr>
                            <p:spPr>
                              <a:xfrm>
                                <a:off x="6510393" y="3966859"/>
                                <a:ext cx="328397" cy="358253"/>
                              </a:xfrm>
                              <a:prstGeom prst="rect">
                                <a:avLst/>
                              </a:prstGeom>
                              <a:solidFill>
                                <a:schemeClr val="bg1"/>
                              </a:solidFill>
                              <a:ln>
                                <a:solidFill>
                                  <a:schemeClr val="bg1"/>
                                </a:solidFill>
                              </a:ln>
                            </p:spPr>
                            <p:txBody>
                              <a:bodyPr wrap="none" rtlCol="0">
                                <a:spAutoFit/>
                              </a:bodyPr>
                              <a:lstStyle/>
                              <a:p>
                                <a:r>
                                  <a:rPr lang="en-US" sz="1800" b="1" dirty="0">
                                    <a:latin typeface="Lucida Calligraphy" panose="03010101010101010101" pitchFamily="66" charset="0"/>
                                  </a:rPr>
                                  <a:t>L</a:t>
                                </a:r>
                              </a:p>
                            </p:txBody>
                          </p:sp>
                        </p:grpSp>
                        <p:sp>
                          <p:nvSpPr>
                            <p:cNvPr id="20" name="TextBox 19"/>
                            <p:cNvSpPr txBox="1"/>
                            <p:nvPr/>
                          </p:nvSpPr>
                          <p:spPr>
                            <a:xfrm>
                              <a:off x="1026047" y="5499872"/>
                              <a:ext cx="1471878" cy="338554"/>
                            </a:xfrm>
                            <a:prstGeom prst="rect">
                              <a:avLst/>
                            </a:prstGeom>
                            <a:noFill/>
                          </p:spPr>
                          <p:txBody>
                            <a:bodyPr wrap="none" rtlCol="0">
                              <a:spAutoFit/>
                            </a:bodyPr>
                            <a:lstStyle/>
                            <a:p>
                              <a:r>
                                <a:rPr lang="en-US" dirty="0"/>
                                <a:t>Time variable</a:t>
                              </a:r>
                            </a:p>
                          </p:txBody>
                        </p:sp>
                        <p:sp>
                          <p:nvSpPr>
                            <p:cNvPr id="29" name="TextBox 28"/>
                            <p:cNvSpPr txBox="1"/>
                            <p:nvPr/>
                          </p:nvSpPr>
                          <p:spPr>
                            <a:xfrm>
                              <a:off x="6007739" y="6234007"/>
                              <a:ext cx="1991251" cy="369332"/>
                            </a:xfrm>
                            <a:prstGeom prst="rect">
                              <a:avLst/>
                            </a:prstGeom>
                            <a:noFill/>
                          </p:spPr>
                          <p:txBody>
                            <a:bodyPr wrap="none" rtlCol="0">
                              <a:spAutoFit/>
                            </a:bodyPr>
                            <a:lstStyle/>
                            <a:p>
                              <a:r>
                                <a:rPr lang="en-US" sz="1800" dirty="0"/>
                                <a:t>Kinematic factor</a:t>
                              </a:r>
                            </a:p>
                          </p:txBody>
                        </p:sp>
                        <p:sp>
                          <p:nvSpPr>
                            <p:cNvPr id="21" name="Up Arrow 20"/>
                            <p:cNvSpPr/>
                            <p:nvPr/>
                          </p:nvSpPr>
                          <p:spPr bwMode="auto">
                            <a:xfrm>
                              <a:off x="6820501" y="5915833"/>
                              <a:ext cx="338347" cy="34312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sp>
                        <p:nvSpPr>
                          <p:cNvPr id="24" name="TextBox 23"/>
                          <p:cNvSpPr txBox="1"/>
                          <p:nvPr/>
                        </p:nvSpPr>
                        <p:spPr>
                          <a:xfrm>
                            <a:off x="1303425" y="3455415"/>
                            <a:ext cx="5770176" cy="1006429"/>
                          </a:xfrm>
                          <a:prstGeom prst="rect">
                            <a:avLst/>
                          </a:prstGeom>
                          <a:noFill/>
                        </p:spPr>
                        <p:txBody>
                          <a:bodyPr wrap="square" rtlCol="0">
                            <a:spAutoFit/>
                          </a:bodyPr>
                          <a:lstStyle/>
                          <a:p>
                            <a:pPr marL="285750" lvl="1" indent="-285750">
                              <a:lnSpc>
                                <a:spcPct val="110000"/>
                              </a:lnSpc>
                              <a:buFontTx/>
                              <a:buChar char="-"/>
                            </a:pPr>
                            <a:r>
                              <a:rPr lang="en-US" sz="1800" dirty="0">
                                <a:solidFill>
                                  <a:srgbClr val="660033"/>
                                </a:solidFill>
                              </a:rPr>
                              <a:t>In the case of  the </a:t>
                            </a:r>
                            <a:r>
                              <a:rPr lang="en-US" sz="1800" b="1" dirty="0">
                                <a:solidFill>
                                  <a:srgbClr val="0000CC"/>
                                </a:solidFill>
                              </a:rPr>
                              <a:t>Collider</a:t>
                            </a:r>
                            <a:r>
                              <a:rPr lang="en-US" sz="1800" dirty="0">
                                <a:solidFill>
                                  <a:srgbClr val="660033"/>
                                </a:solidFill>
                              </a:rPr>
                              <a:t> </a:t>
                            </a:r>
                          </a:p>
                          <a:p>
                            <a:pPr marL="742950" lvl="2" indent="-285750">
                              <a:lnSpc>
                                <a:spcPct val="110000"/>
                              </a:lnSpc>
                              <a:buFont typeface="Wingdings" panose="05000000000000000000" pitchFamily="2" charset="2"/>
                              <a:buChar char="Ø"/>
                            </a:pPr>
                            <a:r>
                              <a:rPr lang="en-US" sz="1800" dirty="0">
                                <a:solidFill>
                                  <a:srgbClr val="660033"/>
                                </a:solidFill>
                              </a:rPr>
                              <a:t>the target is also moving. Assuming           bunched beam, the </a:t>
                            </a:r>
                            <a:r>
                              <a:rPr lang="en-US" sz="1800" b="1" dirty="0">
                                <a:solidFill>
                                  <a:srgbClr val="660033"/>
                                </a:solidFill>
                                <a:latin typeface="Lucida Calligraphy" panose="03010101010101010101" pitchFamily="66" charset="0"/>
                              </a:rPr>
                              <a:t>L  </a:t>
                            </a:r>
                            <a:r>
                              <a:rPr lang="en-US" sz="1800" dirty="0">
                                <a:solidFill>
                                  <a:srgbClr val="660033"/>
                                </a:solidFill>
                              </a:rPr>
                              <a:t>per  </a:t>
                            </a:r>
                            <a:r>
                              <a:rPr lang="en-US" sz="1800" dirty="0">
                                <a:solidFill>
                                  <a:srgbClr val="0000CC"/>
                                </a:solidFill>
                              </a:rPr>
                              <a:t>bunch crossing</a:t>
                            </a:r>
                            <a:r>
                              <a:rPr lang="en-US" sz="1800" dirty="0">
                                <a:solidFill>
                                  <a:srgbClr val="660033"/>
                                </a:solidFill>
                              </a:rPr>
                              <a:t>  is,  </a:t>
                            </a:r>
                          </a:p>
                        </p:txBody>
                      </p:sp>
                    </p:grpSp>
                    <p:sp>
                      <p:nvSpPr>
                        <p:cNvPr id="27" name="TextBox 26"/>
                        <p:cNvSpPr txBox="1"/>
                        <p:nvPr/>
                      </p:nvSpPr>
                      <p:spPr>
                        <a:xfrm rot="20648861">
                          <a:off x="6186193" y="3152936"/>
                          <a:ext cx="938077" cy="461665"/>
                        </a:xfrm>
                        <a:prstGeom prst="rect">
                          <a:avLst/>
                        </a:prstGeom>
                        <a:noFill/>
                      </p:spPr>
                      <p:txBody>
                        <a:bodyPr wrap="none" rtlCol="0">
                          <a:spAutoFit/>
                        </a:bodyPr>
                        <a:lstStyle/>
                        <a:p>
                          <a:r>
                            <a:rPr lang="en-US" sz="2400" i="1" dirty="0">
                              <a:latin typeface="Goudy Old Style" panose="02020502050305020303" pitchFamily="18" charset="0"/>
                              <a:cs typeface="Times New Roman" panose="02020603050405020304" pitchFamily="18" charset="0"/>
                            </a:rPr>
                            <a:t>v</a:t>
                          </a:r>
                          <a:r>
                            <a:rPr lang="en-US" sz="2400" i="1" baseline="-25000" dirty="0">
                              <a:latin typeface="Goudy Old Style" panose="02020502050305020303" pitchFamily="18" charset="0"/>
                              <a:cs typeface="Times New Roman" panose="02020603050405020304" pitchFamily="18" charset="0"/>
                            </a:rPr>
                            <a:t>1</a:t>
                          </a:r>
                          <a:r>
                            <a:rPr lang="en-US" sz="2400" i="1" dirty="0">
                              <a:latin typeface="Goudy Old Style" panose="02020502050305020303" pitchFamily="18" charset="0"/>
                              <a:cs typeface="Times New Roman" panose="02020603050405020304" pitchFamily="18" charset="0"/>
                            </a:rPr>
                            <a:t>=</a:t>
                          </a:r>
                          <a:r>
                            <a:rPr lang="en-US" sz="2400" i="1" dirty="0">
                              <a:latin typeface="Goudy Old Style" panose="02020502050305020303" pitchFamily="18" charset="0"/>
                              <a:cs typeface="Times New Roman" panose="02020603050405020304" pitchFamily="18" charset="0"/>
                              <a:sym typeface="Symbol"/>
                            </a:rPr>
                            <a:t></a:t>
                          </a:r>
                          <a:r>
                            <a:rPr lang="en-US" sz="2400" i="1" baseline="-25000" dirty="0">
                              <a:latin typeface="Goudy Old Style" panose="02020502050305020303" pitchFamily="18" charset="0"/>
                              <a:cs typeface="Times New Roman" panose="02020603050405020304" pitchFamily="18" charset="0"/>
                              <a:sym typeface="Symbol"/>
                            </a:rPr>
                            <a:t>1</a:t>
                          </a:r>
                          <a:r>
                            <a:rPr lang="en-US" sz="2400" i="1" dirty="0">
                              <a:latin typeface="Goudy Old Style" panose="02020502050305020303" pitchFamily="18" charset="0"/>
                              <a:cs typeface="Times New Roman" panose="02020603050405020304" pitchFamily="18" charset="0"/>
                              <a:sym typeface="Symbol"/>
                            </a:rPr>
                            <a:t>c</a:t>
                          </a:r>
                          <a:endParaRPr lang="en-US" sz="2400" i="1" baseline="-25000" dirty="0">
                            <a:latin typeface="Goudy Old Style" panose="02020502050305020303" pitchFamily="18" charset="0"/>
                            <a:cs typeface="Times New Roman" panose="02020603050405020304" pitchFamily="18" charset="0"/>
                          </a:endParaRPr>
                        </a:p>
                      </p:txBody>
                    </p:sp>
                    <p:sp>
                      <p:nvSpPr>
                        <p:cNvPr id="36" name="TextBox 35"/>
                        <p:cNvSpPr txBox="1"/>
                        <p:nvPr/>
                      </p:nvSpPr>
                      <p:spPr>
                        <a:xfrm rot="20648861">
                          <a:off x="7822874" y="1848509"/>
                          <a:ext cx="938077" cy="461665"/>
                        </a:xfrm>
                        <a:prstGeom prst="rect">
                          <a:avLst/>
                        </a:prstGeom>
                        <a:noFill/>
                      </p:spPr>
                      <p:txBody>
                        <a:bodyPr wrap="none" rtlCol="0">
                          <a:spAutoFit/>
                        </a:bodyPr>
                        <a:lstStyle/>
                        <a:p>
                          <a:r>
                            <a:rPr lang="en-US" sz="2400" i="1" dirty="0">
                              <a:latin typeface="Goudy Old Style" panose="02020502050305020303" pitchFamily="18" charset="0"/>
                              <a:cs typeface="Times New Roman" panose="02020603050405020304" pitchFamily="18" charset="0"/>
                            </a:rPr>
                            <a:t>v</a:t>
                          </a:r>
                          <a:r>
                            <a:rPr lang="en-US" sz="2400" i="1" baseline="-25000" dirty="0">
                              <a:latin typeface="Goudy Old Style" panose="02020502050305020303" pitchFamily="18" charset="0"/>
                              <a:cs typeface="Times New Roman" panose="02020603050405020304" pitchFamily="18" charset="0"/>
                            </a:rPr>
                            <a:t>2</a:t>
                          </a:r>
                          <a:r>
                            <a:rPr lang="en-US" sz="2400" i="1" dirty="0">
                              <a:latin typeface="Goudy Old Style" panose="02020502050305020303" pitchFamily="18" charset="0"/>
                              <a:cs typeface="Times New Roman" panose="02020603050405020304" pitchFamily="18" charset="0"/>
                            </a:rPr>
                            <a:t>=</a:t>
                          </a:r>
                          <a:r>
                            <a:rPr lang="en-US" sz="2400" i="1" dirty="0">
                              <a:latin typeface="Goudy Old Style" panose="02020502050305020303" pitchFamily="18" charset="0"/>
                              <a:cs typeface="Times New Roman" panose="02020603050405020304" pitchFamily="18" charset="0"/>
                              <a:sym typeface="Symbol"/>
                            </a:rPr>
                            <a:t></a:t>
                          </a:r>
                          <a:r>
                            <a:rPr lang="en-US" sz="2400" i="1" baseline="-25000" dirty="0">
                              <a:latin typeface="Goudy Old Style" panose="02020502050305020303" pitchFamily="18" charset="0"/>
                              <a:cs typeface="Times New Roman" panose="02020603050405020304" pitchFamily="18" charset="0"/>
                              <a:sym typeface="Symbol"/>
                            </a:rPr>
                            <a:t>2</a:t>
                          </a:r>
                          <a:r>
                            <a:rPr lang="en-US" sz="2400" i="1" dirty="0">
                              <a:latin typeface="Goudy Old Style" panose="02020502050305020303" pitchFamily="18" charset="0"/>
                              <a:cs typeface="Times New Roman" panose="02020603050405020304" pitchFamily="18" charset="0"/>
                              <a:sym typeface="Symbol"/>
                            </a:rPr>
                            <a:t>c</a:t>
                          </a:r>
                          <a:endParaRPr lang="en-US" sz="2400" i="1" baseline="-25000" dirty="0">
                            <a:latin typeface="Goudy Old Style" panose="02020502050305020303" pitchFamily="18" charset="0"/>
                            <a:cs typeface="Times New Roman" panose="02020603050405020304" pitchFamily="18" charset="0"/>
                          </a:endParaRPr>
                        </a:p>
                      </p:txBody>
                    </p:sp>
                  </p:grpSp>
                  <p:sp>
                    <p:nvSpPr>
                      <p:cNvPr id="30" name="TextBox 29"/>
                      <p:cNvSpPr txBox="1"/>
                      <p:nvPr/>
                    </p:nvSpPr>
                    <p:spPr>
                      <a:xfrm>
                        <a:off x="474065" y="6043310"/>
                        <a:ext cx="4480714" cy="369332"/>
                      </a:xfrm>
                      <a:prstGeom prst="rect">
                        <a:avLst/>
                      </a:prstGeom>
                      <a:noFill/>
                    </p:spPr>
                    <p:txBody>
                      <a:bodyPr wrap="none" rtlCol="0">
                        <a:spAutoFit/>
                      </a:bodyPr>
                      <a:lstStyle/>
                      <a:p>
                        <a:r>
                          <a:rPr lang="en-US" sz="1800" dirty="0">
                            <a:latin typeface="Times New Roman" panose="02020603050405020304" pitchFamily="18" charset="0"/>
                            <a:cs typeface="Times New Roman" panose="02020603050405020304" pitchFamily="18" charset="0"/>
                          </a:rPr>
                          <a:t>N</a:t>
                        </a:r>
                        <a:r>
                          <a:rPr lang="en-US" sz="1800" baseline="-25000" dirty="0">
                            <a:latin typeface="Times New Roman" panose="02020603050405020304" pitchFamily="18" charset="0"/>
                            <a:cs typeface="Times New Roman" panose="02020603050405020304" pitchFamily="18" charset="0"/>
                          </a:rPr>
                          <a:t>1</a:t>
                        </a:r>
                        <a:r>
                          <a:rPr lang="en-US" sz="1800" dirty="0"/>
                          <a:t> and </a:t>
                        </a:r>
                        <a:r>
                          <a:rPr lang="en-US" sz="1800" dirty="0">
                            <a:latin typeface="Times New Roman" panose="02020603050405020304" pitchFamily="18" charset="0"/>
                            <a:cs typeface="Times New Roman" panose="02020603050405020304" pitchFamily="18" charset="0"/>
                          </a:rPr>
                          <a:t>N</a:t>
                        </a:r>
                        <a:r>
                          <a:rPr lang="en-US" sz="1800" baseline="-25000" dirty="0">
                            <a:latin typeface="Times New Roman" panose="02020603050405020304" pitchFamily="18" charset="0"/>
                            <a:cs typeface="Times New Roman" panose="02020603050405020304" pitchFamily="18" charset="0"/>
                          </a:rPr>
                          <a:t>2</a:t>
                        </a:r>
                        <a:r>
                          <a:rPr lang="en-US" sz="1800" dirty="0"/>
                          <a:t> </a:t>
                        </a:r>
                        <a:r>
                          <a:rPr lang="en-US" sz="1800" dirty="0">
                            <a:sym typeface="Wingdings" panose="05000000000000000000" pitchFamily="2" charset="2"/>
                          </a:rPr>
                          <a:t></a:t>
                        </a:r>
                        <a:r>
                          <a:rPr lang="en-US" sz="1800" dirty="0"/>
                          <a:t> number of particles /bunch</a:t>
                        </a:r>
                      </a:p>
                    </p:txBody>
                  </p:sp>
                </p:grpSp>
                <p:pic>
                  <p:nvPicPr>
                    <p:cNvPr id="33" name="Picture 14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7180" y="4519219"/>
                      <a:ext cx="7907338"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Oval 10"/>
                  <p:cNvSpPr/>
                  <p:nvPr/>
                </p:nvSpPr>
                <p:spPr bwMode="auto">
                  <a:xfrm rot="20687961">
                    <a:off x="5831975" y="3048830"/>
                    <a:ext cx="1193353" cy="204245"/>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34" name="Oval 33"/>
                  <p:cNvSpPr/>
                  <p:nvPr/>
                </p:nvSpPr>
                <p:spPr bwMode="auto">
                  <a:xfrm rot="20677135">
                    <a:off x="7606928" y="2534615"/>
                    <a:ext cx="1193353" cy="20768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grpSp>
              <p:nvGrpSpPr>
                <p:cNvPr id="15" name="Group 14"/>
                <p:cNvGrpSpPr/>
                <p:nvPr/>
              </p:nvGrpSpPr>
              <p:grpSpPr>
                <a:xfrm>
                  <a:off x="32248" y="2530506"/>
                  <a:ext cx="1951175" cy="386271"/>
                  <a:chOff x="-2511916" y="2180877"/>
                  <a:chExt cx="1951175" cy="386271"/>
                </a:xfrm>
              </p:grpSpPr>
              <p:sp>
                <p:nvSpPr>
                  <p:cNvPr id="13" name="Rectangle 12"/>
                  <p:cNvSpPr/>
                  <p:nvPr/>
                </p:nvSpPr>
                <p:spPr bwMode="auto">
                  <a:xfrm>
                    <a:off x="-2469452" y="2180877"/>
                    <a:ext cx="1534563" cy="386271"/>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35" name="TextBox 34"/>
                  <p:cNvSpPr txBox="1"/>
                  <p:nvPr/>
                </p:nvSpPr>
                <p:spPr>
                  <a:xfrm>
                    <a:off x="-2511916" y="2186387"/>
                    <a:ext cx="1951175" cy="369332"/>
                  </a:xfrm>
                  <a:prstGeom prst="rect">
                    <a:avLst/>
                  </a:prstGeom>
                  <a:noFill/>
                  <a:ln>
                    <a:noFill/>
                  </a:ln>
                </p:spPr>
                <p:txBody>
                  <a:bodyPr wrap="none" rtlCol="0">
                    <a:spAutoFit/>
                  </a:bodyPr>
                  <a:lstStyle/>
                  <a:p>
                    <a:r>
                      <a:rPr lang="en-US" sz="1800" b="1" dirty="0" err="1">
                        <a:latin typeface="Lucida Calligraphy" panose="03010101010101010101" pitchFamily="66" charset="0"/>
                      </a:rPr>
                      <a:t>L</a:t>
                    </a:r>
                    <a:r>
                      <a:rPr lang="en-US" sz="1800" b="1" baseline="-25000" dirty="0" err="1">
                        <a:latin typeface="Arial" panose="020B0604020202020204" pitchFamily="34" charset="0"/>
                      </a:rPr>
                      <a:t>fix-Tgt</a:t>
                    </a:r>
                    <a:r>
                      <a:rPr lang="en-US" sz="1800" b="1" dirty="0">
                        <a:latin typeface="Lucida Calligraphy" panose="03010101010101010101" pitchFamily="66" charset="0"/>
                      </a:rPr>
                      <a:t>= </a:t>
                    </a:r>
                    <a:r>
                      <a:rPr lang="en-US" sz="1800" b="1" dirty="0">
                        <a:latin typeface="Lucida Calligraphy" panose="03010101010101010101" pitchFamily="66" charset="0"/>
                        <a:sym typeface="Symbol"/>
                      </a:rPr>
                      <a:t> </a:t>
                    </a:r>
                    <a:r>
                      <a:rPr lang="en-US" sz="1800" b="1" i="1" baseline="-25000" dirty="0">
                        <a:latin typeface="Times New Roman" panose="02020603050405020304" pitchFamily="18" charset="0"/>
                        <a:cs typeface="Times New Roman" panose="02020603050405020304" pitchFamily="18" charset="0"/>
                        <a:sym typeface="Symbol"/>
                      </a:rPr>
                      <a:t>T </a:t>
                    </a:r>
                    <a:r>
                      <a:rPr lang="en-US" sz="1800" b="1" i="1" dirty="0">
                        <a:latin typeface="Times New Roman" panose="02020603050405020304" pitchFamily="18" charset="0"/>
                        <a:cs typeface="Times New Roman" panose="02020603050405020304" pitchFamily="18" charset="0"/>
                        <a:sym typeface="Symbol"/>
                      </a:rPr>
                      <a:t>l </a:t>
                    </a:r>
                    <a:r>
                      <a:rPr lang="en-US" sz="1800" b="1" dirty="0">
                        <a:latin typeface="Times New Roman" panose="02020603050405020304" pitchFamily="18" charset="0"/>
                        <a:cs typeface="Times New Roman" panose="02020603050405020304" pitchFamily="18" charset="0"/>
                        <a:sym typeface="Wingdings" panose="05000000000000000000" pitchFamily="2" charset="2"/>
                      </a:rPr>
                      <a:t></a:t>
                    </a:r>
                    <a:r>
                      <a:rPr lang="en-US" sz="1800" b="1" i="1" dirty="0">
                        <a:latin typeface="Times New Roman" panose="02020603050405020304" pitchFamily="18" charset="0"/>
                        <a:cs typeface="Times New Roman" panose="02020603050405020304" pitchFamily="18" charset="0"/>
                        <a:sym typeface="Wingdings" panose="05000000000000000000" pitchFamily="2" charset="2"/>
                      </a:rPr>
                      <a:t> </a:t>
                    </a:r>
                    <a:endParaRPr lang="en-US" sz="1800" b="1" i="1" dirty="0">
                      <a:latin typeface="Times New Roman" panose="02020603050405020304" pitchFamily="18" charset="0"/>
                      <a:cs typeface="Times New Roman" panose="02020603050405020304" pitchFamily="18" charset="0"/>
                    </a:endParaRPr>
                  </a:p>
                </p:txBody>
              </p:sp>
            </p:grpSp>
          </p:grpSp>
        </p:grpSp>
        <p:cxnSp>
          <p:nvCxnSpPr>
            <p:cNvPr id="48160" name="Straight Connector 48159"/>
            <p:cNvCxnSpPr/>
            <p:nvPr/>
          </p:nvCxnSpPr>
          <p:spPr bwMode="auto">
            <a:xfrm flipV="1">
              <a:off x="7358855" y="2068593"/>
              <a:ext cx="0" cy="815689"/>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39" name="Straight Connector 38"/>
            <p:cNvCxnSpPr/>
            <p:nvPr/>
          </p:nvCxnSpPr>
          <p:spPr bwMode="auto">
            <a:xfrm>
              <a:off x="7358855" y="2884281"/>
              <a:ext cx="381369" cy="446470"/>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43" name="Straight Connector 42"/>
            <p:cNvCxnSpPr/>
            <p:nvPr/>
          </p:nvCxnSpPr>
          <p:spPr bwMode="auto">
            <a:xfrm flipH="1">
              <a:off x="7014234" y="2884282"/>
              <a:ext cx="344621" cy="96273"/>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sp>
          <p:nvSpPr>
            <p:cNvPr id="48174" name="TextBox 48173"/>
            <p:cNvSpPr txBox="1"/>
            <p:nvPr/>
          </p:nvSpPr>
          <p:spPr>
            <a:xfrm>
              <a:off x="7383276" y="3041369"/>
              <a:ext cx="295274" cy="461665"/>
            </a:xfrm>
            <a:prstGeom prst="rect">
              <a:avLst/>
            </a:prstGeom>
            <a:noFill/>
          </p:spPr>
          <p:txBody>
            <a:bodyPr wrap="none" rtlCol="0">
              <a:spAutoFit/>
            </a:bodyPr>
            <a:lstStyle/>
            <a:p>
              <a:r>
                <a:rPr lang="en-US" sz="2400" dirty="0">
                  <a:latin typeface="Vijaya" panose="020B0604020202020204" pitchFamily="34" charset="0"/>
                  <a:cs typeface="Vijaya" panose="020B0604020202020204" pitchFamily="34" charset="0"/>
                </a:rPr>
                <a:t>x</a:t>
              </a:r>
            </a:p>
          </p:txBody>
        </p:sp>
        <p:sp>
          <p:nvSpPr>
            <p:cNvPr id="53" name="TextBox 52"/>
            <p:cNvSpPr txBox="1"/>
            <p:nvPr/>
          </p:nvSpPr>
          <p:spPr>
            <a:xfrm>
              <a:off x="6991629" y="2565692"/>
              <a:ext cx="280846" cy="461665"/>
            </a:xfrm>
            <a:prstGeom prst="rect">
              <a:avLst/>
            </a:prstGeom>
            <a:noFill/>
          </p:spPr>
          <p:txBody>
            <a:bodyPr wrap="none" rtlCol="0">
              <a:spAutoFit/>
            </a:bodyPr>
            <a:lstStyle/>
            <a:p>
              <a:r>
                <a:rPr lang="en-US" sz="2400" dirty="0">
                  <a:latin typeface="Vijaya" panose="020B0604020202020204" pitchFamily="34" charset="0"/>
                  <a:cs typeface="Vijaya" panose="020B0604020202020204" pitchFamily="34" charset="0"/>
                </a:rPr>
                <a:t>s</a:t>
              </a:r>
            </a:p>
          </p:txBody>
        </p:sp>
        <p:sp>
          <p:nvSpPr>
            <p:cNvPr id="54" name="TextBox 53"/>
            <p:cNvSpPr txBox="1"/>
            <p:nvPr/>
          </p:nvSpPr>
          <p:spPr>
            <a:xfrm>
              <a:off x="7096436" y="1947498"/>
              <a:ext cx="295274" cy="461665"/>
            </a:xfrm>
            <a:prstGeom prst="rect">
              <a:avLst/>
            </a:prstGeom>
            <a:noFill/>
          </p:spPr>
          <p:txBody>
            <a:bodyPr wrap="none" rtlCol="0">
              <a:spAutoFit/>
            </a:bodyPr>
            <a:lstStyle/>
            <a:p>
              <a:r>
                <a:rPr lang="en-US" sz="2400" dirty="0">
                  <a:latin typeface="Vijaya" panose="020B0604020202020204" pitchFamily="34" charset="0"/>
                  <a:cs typeface="Vijaya" panose="020B0604020202020204" pitchFamily="34" charset="0"/>
                </a:rPr>
                <a:t>y</a:t>
              </a:r>
            </a:p>
          </p:txBody>
        </p:sp>
      </p:grpSp>
      <p:sp>
        <p:nvSpPr>
          <p:cNvPr id="26" name="TextBox 25"/>
          <p:cNvSpPr txBox="1"/>
          <p:nvPr/>
        </p:nvSpPr>
        <p:spPr>
          <a:xfrm>
            <a:off x="2708029" y="1318842"/>
            <a:ext cx="3118045" cy="584775"/>
          </a:xfrm>
          <a:prstGeom prst="rect">
            <a:avLst/>
          </a:prstGeom>
          <a:noFill/>
        </p:spPr>
        <p:txBody>
          <a:bodyPr wrap="square" rtlCol="0">
            <a:spAutoFit/>
          </a:bodyPr>
          <a:lstStyle/>
          <a:p>
            <a:r>
              <a:rPr lang="en-US" dirty="0"/>
              <a:t>Goal of the Accelerator is to maximize the Event Rate</a:t>
            </a:r>
          </a:p>
        </p:txBody>
      </p:sp>
    </p:spTree>
    <p:extLst>
      <p:ext uri="{BB962C8B-B14F-4D97-AF65-F5344CB8AC3E}">
        <p14:creationId xmlns:p14="http://schemas.microsoft.com/office/powerpoint/2010/main" val="74091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175"/>
                                        </p:tgtEl>
                                        <p:attrNameLst>
                                          <p:attrName>style.visibility</p:attrName>
                                        </p:attrNameLst>
                                      </p:cBhvr>
                                      <p:to>
                                        <p:strVal val="visible"/>
                                      </p:to>
                                    </p:set>
                                    <p:animEffect transition="in" filter="wipe(down)">
                                      <p:cBhvr>
                                        <p:cTn id="7" dur="500"/>
                                        <p:tgtEl>
                                          <p:spTgt spid="48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Collider Luminosity</a:t>
            </a:r>
          </a:p>
        </p:txBody>
      </p:sp>
      <p:sp>
        <p:nvSpPr>
          <p:cNvPr id="3" name="Content Placeholder 2"/>
          <p:cNvSpPr>
            <a:spLocks noGrp="1"/>
          </p:cNvSpPr>
          <p:nvPr>
            <p:ph idx="1"/>
          </p:nvPr>
        </p:nvSpPr>
        <p:spPr>
          <a:xfrm>
            <a:off x="498782" y="698945"/>
            <a:ext cx="8208963" cy="2913975"/>
          </a:xfrm>
        </p:spPr>
        <p:txBody>
          <a:bodyPr/>
          <a:lstStyle/>
          <a:p>
            <a:r>
              <a:rPr lang="en-US" sz="1800" dirty="0"/>
              <a:t>Assume </a:t>
            </a:r>
          </a:p>
          <a:p>
            <a:pPr lvl="1"/>
            <a:r>
              <a:rPr lang="en-US" sz="1800" b="1" dirty="0">
                <a:sym typeface="Symbol"/>
              </a:rPr>
              <a:t>Head-on collision </a:t>
            </a:r>
            <a:r>
              <a:rPr lang="en-US" sz="1800" dirty="0">
                <a:sym typeface="Symbol"/>
              </a:rPr>
              <a:t>with magnitudes of velocities  |</a:t>
            </a:r>
            <a:r>
              <a:rPr lang="en-US" sz="1800" b="1" i="1" dirty="0">
                <a:latin typeface="Times New Roman" panose="02020603050405020304" pitchFamily="18" charset="0"/>
                <a:cs typeface="Times New Roman" panose="02020603050405020304" pitchFamily="18" charset="0"/>
                <a:sym typeface="Symbol"/>
              </a:rPr>
              <a:t>v</a:t>
            </a:r>
            <a:r>
              <a:rPr lang="en-US" sz="1800" baseline="-25000" dirty="0">
                <a:latin typeface="Times New Roman" panose="02020603050405020304" pitchFamily="18" charset="0"/>
                <a:cs typeface="Times New Roman" panose="02020603050405020304" pitchFamily="18" charset="0"/>
                <a:sym typeface="Symbol"/>
              </a:rPr>
              <a:t>1</a:t>
            </a:r>
            <a:r>
              <a:rPr lang="en-US" sz="1800" dirty="0">
                <a:sym typeface="Symbol"/>
              </a:rPr>
              <a:t>|=|</a:t>
            </a:r>
            <a:r>
              <a:rPr lang="en-US" sz="1800" b="1" i="1" dirty="0">
                <a:latin typeface="Times New Roman" panose="02020603050405020304" pitchFamily="18" charset="0"/>
                <a:cs typeface="Times New Roman" panose="02020603050405020304" pitchFamily="18" charset="0"/>
                <a:sym typeface="Symbol"/>
              </a:rPr>
              <a:t>v</a:t>
            </a:r>
            <a:r>
              <a:rPr lang="en-US" sz="1800" baseline="-25000" dirty="0">
                <a:sym typeface="Symbol"/>
              </a:rPr>
              <a:t>2</a:t>
            </a:r>
            <a:r>
              <a:rPr lang="en-US" sz="1800" dirty="0">
                <a:sym typeface="Symbol"/>
              </a:rPr>
              <a:t>|</a:t>
            </a:r>
            <a:endParaRPr lang="en-US" sz="1800" dirty="0"/>
          </a:p>
          <a:p>
            <a:pPr lvl="1"/>
            <a:r>
              <a:rPr lang="en-US" sz="1800" dirty="0"/>
              <a:t>Densities in all coordinates are uncorrelated:</a:t>
            </a:r>
          </a:p>
          <a:p>
            <a:pPr lvl="2"/>
            <a:r>
              <a:rPr lang="en-US" sz="1800" dirty="0">
                <a:sym typeface="Symbol"/>
              </a:rPr>
              <a:t>(</a:t>
            </a:r>
            <a:r>
              <a:rPr lang="en-US" sz="1800" dirty="0">
                <a:latin typeface="Times New Roman" panose="02020603050405020304" pitchFamily="18" charset="0"/>
                <a:cs typeface="Times New Roman" panose="02020603050405020304" pitchFamily="18" charset="0"/>
                <a:sym typeface="Symbol"/>
              </a:rPr>
              <a:t>x,y,s,s0</a:t>
            </a:r>
            <a:r>
              <a:rPr lang="en-US" sz="1800" dirty="0">
                <a:sym typeface="Symbol"/>
              </a:rPr>
              <a:t>)= </a:t>
            </a:r>
            <a:r>
              <a:rPr lang="en-US" sz="1800" baseline="-25000" dirty="0">
                <a:latin typeface="Times New Roman" panose="02020603050405020304" pitchFamily="18" charset="0"/>
                <a:cs typeface="Times New Roman" panose="02020603050405020304" pitchFamily="18" charset="0"/>
                <a:sym typeface="Symbol"/>
              </a:rPr>
              <a:t>x</a:t>
            </a:r>
            <a:r>
              <a:rPr lang="en-US" sz="1800" dirty="0">
                <a:sym typeface="Symbol"/>
              </a:rPr>
              <a:t>(</a:t>
            </a:r>
            <a:r>
              <a:rPr lang="en-US" sz="1800" dirty="0">
                <a:latin typeface="Times New Roman" panose="02020603050405020304" pitchFamily="18" charset="0"/>
                <a:cs typeface="Times New Roman" panose="02020603050405020304" pitchFamily="18" charset="0"/>
                <a:sym typeface="Symbol"/>
              </a:rPr>
              <a:t>x</a:t>
            </a:r>
            <a:r>
              <a:rPr lang="en-US" sz="1800" dirty="0">
                <a:sym typeface="Symbol"/>
              </a:rPr>
              <a:t>)*</a:t>
            </a:r>
            <a:r>
              <a:rPr lang="en-US" sz="1800" baseline="-25000" dirty="0">
                <a:latin typeface="Times New Roman" panose="02020603050405020304" pitchFamily="18" charset="0"/>
                <a:cs typeface="Times New Roman" panose="02020603050405020304" pitchFamily="18" charset="0"/>
                <a:sym typeface="Symbol"/>
              </a:rPr>
              <a:t>y </a:t>
            </a:r>
            <a:r>
              <a:rPr lang="en-US" sz="1800" dirty="0">
                <a:sym typeface="Symbol"/>
              </a:rPr>
              <a:t>(</a:t>
            </a:r>
            <a:r>
              <a:rPr lang="en-US" sz="1800" dirty="0">
                <a:latin typeface="Times New Roman" panose="02020603050405020304" pitchFamily="18" charset="0"/>
                <a:cs typeface="Times New Roman" panose="02020603050405020304" pitchFamily="18" charset="0"/>
                <a:sym typeface="Symbol"/>
              </a:rPr>
              <a:t>y</a:t>
            </a:r>
            <a:r>
              <a:rPr lang="en-US" sz="1800" dirty="0">
                <a:sym typeface="Symbol"/>
              </a:rPr>
              <a:t>)* </a:t>
            </a:r>
            <a:r>
              <a:rPr lang="en-US" sz="1800" baseline="-25000" dirty="0">
                <a:latin typeface="Times New Roman" panose="02020603050405020304" pitchFamily="18" charset="0"/>
                <a:cs typeface="Times New Roman" panose="02020603050405020304" pitchFamily="18" charset="0"/>
                <a:sym typeface="Symbol"/>
              </a:rPr>
              <a:t>s</a:t>
            </a:r>
            <a:r>
              <a:rPr lang="en-US" sz="1800" dirty="0">
                <a:sym typeface="Symbol"/>
              </a:rPr>
              <a:t>(</a:t>
            </a:r>
            <a:r>
              <a:rPr lang="en-US" sz="1800" dirty="0">
                <a:latin typeface="Times New Roman" panose="02020603050405020304" pitchFamily="18" charset="0"/>
                <a:cs typeface="Times New Roman" panose="02020603050405020304" pitchFamily="18" charset="0"/>
                <a:sym typeface="Symbol"/>
              </a:rPr>
              <a:t>s±s</a:t>
            </a:r>
            <a:r>
              <a:rPr lang="en-US" sz="1800" baseline="-25000" dirty="0">
                <a:latin typeface="Times New Roman" panose="02020603050405020304" pitchFamily="18" charset="0"/>
                <a:cs typeface="Times New Roman" panose="02020603050405020304" pitchFamily="18" charset="0"/>
                <a:sym typeface="Symbol"/>
              </a:rPr>
              <a:t>0</a:t>
            </a:r>
            <a:r>
              <a:rPr lang="en-US" sz="1800" dirty="0">
                <a:sym typeface="Symbol"/>
              </a:rPr>
              <a:t>) ; </a:t>
            </a:r>
            <a:r>
              <a:rPr lang="en-US" sz="1800" dirty="0">
                <a:latin typeface="Times New Roman" panose="02020603050405020304" pitchFamily="18" charset="0"/>
                <a:cs typeface="Times New Roman" panose="02020603050405020304" pitchFamily="18" charset="0"/>
                <a:sym typeface="Symbol"/>
              </a:rPr>
              <a:t>x</a:t>
            </a:r>
            <a:r>
              <a:rPr lang="en-US" sz="1800" dirty="0">
                <a:sym typeface="Symbol"/>
              </a:rPr>
              <a:t> Horizontal, </a:t>
            </a:r>
            <a:r>
              <a:rPr lang="en-US" sz="1800" dirty="0">
                <a:latin typeface="Times New Roman" panose="02020603050405020304" pitchFamily="18" charset="0"/>
                <a:cs typeface="Times New Roman" panose="02020603050405020304" pitchFamily="18" charset="0"/>
                <a:sym typeface="Symbol"/>
              </a:rPr>
              <a:t>y</a:t>
            </a:r>
            <a:r>
              <a:rPr lang="en-US" sz="1800" dirty="0">
                <a:sym typeface="Symbol"/>
              </a:rPr>
              <a:t> Vertical</a:t>
            </a:r>
          </a:p>
          <a:p>
            <a:pPr lvl="1"/>
            <a:r>
              <a:rPr lang="en-US" sz="1800" dirty="0">
                <a:sym typeface="Symbol"/>
              </a:rPr>
              <a:t>Density distribution function is </a:t>
            </a:r>
            <a:r>
              <a:rPr lang="en-US" sz="1800" b="1" dirty="0">
                <a:sym typeface="Symbol"/>
              </a:rPr>
              <a:t>Gaussian</a:t>
            </a:r>
            <a:r>
              <a:rPr lang="en-US" sz="1800" dirty="0">
                <a:sym typeface="Symbol"/>
              </a:rPr>
              <a:t> in each coordinate </a:t>
            </a:r>
          </a:p>
          <a:p>
            <a:pPr lvl="1"/>
            <a:r>
              <a:rPr lang="en-US" sz="1800" dirty="0">
                <a:sym typeface="Symbol"/>
              </a:rPr>
              <a:t>Transverse size: </a:t>
            </a:r>
            <a:r>
              <a:rPr lang="en-US" sz="1800" baseline="-25000" dirty="0">
                <a:latin typeface="Times New Roman" panose="02020603050405020304" pitchFamily="18" charset="0"/>
                <a:cs typeface="Times New Roman" panose="02020603050405020304" pitchFamily="18" charset="0"/>
                <a:sym typeface="Symbol"/>
              </a:rPr>
              <a:t>1x</a:t>
            </a:r>
            <a:r>
              <a:rPr lang="en-US" sz="1800" dirty="0">
                <a:sym typeface="Symbol"/>
              </a:rPr>
              <a:t> </a:t>
            </a:r>
            <a:r>
              <a:rPr lang="en-US" sz="1800" baseline="-25000" dirty="0">
                <a:latin typeface="Times New Roman" panose="02020603050405020304" pitchFamily="18" charset="0"/>
                <a:cs typeface="Times New Roman" panose="02020603050405020304" pitchFamily="18" charset="0"/>
                <a:sym typeface="Symbol"/>
              </a:rPr>
              <a:t>2x</a:t>
            </a:r>
            <a:r>
              <a:rPr lang="en-US" sz="1800" dirty="0">
                <a:cs typeface="Times New Roman" panose="02020603050405020304" pitchFamily="18" charset="0"/>
                <a:sym typeface="Symbol"/>
              </a:rPr>
              <a:t> and </a:t>
            </a:r>
            <a:r>
              <a:rPr lang="en-US" sz="1800" dirty="0">
                <a:sym typeface="Symbol"/>
              </a:rPr>
              <a:t></a:t>
            </a:r>
            <a:r>
              <a:rPr lang="en-US" sz="1800" baseline="-25000" dirty="0">
                <a:latin typeface="Times New Roman" panose="02020603050405020304" pitchFamily="18" charset="0"/>
                <a:cs typeface="Times New Roman" panose="02020603050405020304" pitchFamily="18" charset="0"/>
                <a:sym typeface="Symbol"/>
              </a:rPr>
              <a:t>1y</a:t>
            </a:r>
            <a:r>
              <a:rPr lang="en-US" sz="1800" dirty="0">
                <a:sym typeface="Symbol"/>
              </a:rPr>
              <a:t> </a:t>
            </a:r>
            <a:r>
              <a:rPr lang="en-US" sz="1800" baseline="-25000" dirty="0">
                <a:latin typeface="Times New Roman" panose="02020603050405020304" pitchFamily="18" charset="0"/>
                <a:cs typeface="Times New Roman" panose="02020603050405020304" pitchFamily="18" charset="0"/>
                <a:sym typeface="Symbol"/>
              </a:rPr>
              <a:t>2y</a:t>
            </a:r>
            <a:r>
              <a:rPr lang="en-US" sz="1800" dirty="0">
                <a:cs typeface="Times New Roman" panose="02020603050405020304" pitchFamily="18" charset="0"/>
                <a:sym typeface="Symbol"/>
              </a:rPr>
              <a:t>, but bunch length </a:t>
            </a:r>
            <a:r>
              <a:rPr lang="en-US" sz="1800" dirty="0">
                <a:sym typeface="Symbol"/>
              </a:rPr>
              <a:t></a:t>
            </a:r>
            <a:r>
              <a:rPr lang="en-US" sz="1800" baseline="-25000" dirty="0">
                <a:latin typeface="Times New Roman" panose="02020603050405020304" pitchFamily="18" charset="0"/>
                <a:cs typeface="Times New Roman" panose="02020603050405020304" pitchFamily="18" charset="0"/>
                <a:sym typeface="Symbol"/>
              </a:rPr>
              <a:t>1s</a:t>
            </a:r>
            <a:r>
              <a:rPr lang="en-US" sz="1800" dirty="0">
                <a:cs typeface="Times New Roman" panose="02020603050405020304" pitchFamily="18" charset="0"/>
                <a:sym typeface="Symbol"/>
              </a:rPr>
              <a:t>=</a:t>
            </a:r>
            <a:r>
              <a:rPr lang="en-US" sz="1800" dirty="0">
                <a:sym typeface="Symbol"/>
              </a:rPr>
              <a:t> </a:t>
            </a:r>
            <a:r>
              <a:rPr lang="en-US" sz="1800" baseline="-25000" dirty="0">
                <a:latin typeface="Times New Roman" panose="02020603050405020304" pitchFamily="18" charset="0"/>
                <a:cs typeface="Times New Roman" panose="02020603050405020304" pitchFamily="18" charset="0"/>
                <a:sym typeface="Symbol"/>
              </a:rPr>
              <a:t>2s</a:t>
            </a:r>
            <a:endParaRPr lang="en-US" sz="1800" dirty="0">
              <a:cs typeface="Times New Roman" panose="02020603050405020304" pitchFamily="18" charset="0"/>
              <a:sym typeface="Symbol"/>
            </a:endParaRPr>
          </a:p>
          <a:p>
            <a:pPr marL="477838" lvl="1" indent="0">
              <a:buNone/>
            </a:pPr>
            <a:r>
              <a:rPr lang="en-US" sz="1800" dirty="0">
                <a:sym typeface="Symbol"/>
              </a:rPr>
              <a:t>Then </a:t>
            </a:r>
          </a:p>
          <a:p>
            <a:pPr marL="0" indent="0">
              <a:buNone/>
            </a:pPr>
            <a:endParaRPr lang="en-US" sz="1800" baseline="-25000" dirty="0">
              <a:sym typeface="Symbol"/>
            </a:endParaRPr>
          </a:p>
          <a:p>
            <a:pPr marL="0" indent="0">
              <a:buNone/>
            </a:pPr>
            <a:endParaRPr lang="en-US" sz="1800" baseline="-25000" dirty="0"/>
          </a:p>
          <a:p>
            <a:pPr lvl="1"/>
            <a:endParaRPr lang="en-US" sz="1800" dirty="0"/>
          </a:p>
          <a:p>
            <a:pPr lvl="1"/>
            <a:endParaRPr lang="en-US" sz="1800" dirty="0"/>
          </a:p>
        </p:txBody>
      </p:sp>
      <p:sp>
        <p:nvSpPr>
          <p:cNvPr id="4" name="Slide Number Placeholder 3"/>
          <p:cNvSpPr>
            <a:spLocks noGrp="1"/>
          </p:cNvSpPr>
          <p:nvPr>
            <p:ph type="sldNum" sz="quarter" idx="10"/>
          </p:nvPr>
        </p:nvSpPr>
        <p:spPr/>
        <p:txBody>
          <a:bodyPr/>
          <a:lstStyle/>
          <a:p>
            <a:pPr>
              <a:defRPr/>
            </a:pPr>
            <a:fld id="{FB68AC2B-3AAF-4728-BB74-F644946B77C5}" type="slidenum">
              <a:rPr lang="en-US" smtClean="0"/>
              <a:pPr>
                <a:defRPr/>
              </a:pPr>
              <a:t>48</a:t>
            </a:fld>
            <a:endParaRPr lang="en-US"/>
          </a:p>
        </p:txBody>
      </p:sp>
      <p:grpSp>
        <p:nvGrpSpPr>
          <p:cNvPr id="15" name="Group 14"/>
          <p:cNvGrpSpPr/>
          <p:nvPr/>
        </p:nvGrpSpPr>
        <p:grpSpPr>
          <a:xfrm>
            <a:off x="220850" y="3065611"/>
            <a:ext cx="8898749" cy="3437636"/>
            <a:chOff x="716360" y="3065611"/>
            <a:chExt cx="8403238" cy="3437636"/>
          </a:xfrm>
        </p:grpSpPr>
        <p:grpSp>
          <p:nvGrpSpPr>
            <p:cNvPr id="13" name="Group 12"/>
            <p:cNvGrpSpPr/>
            <p:nvPr/>
          </p:nvGrpSpPr>
          <p:grpSpPr>
            <a:xfrm>
              <a:off x="895132" y="3065611"/>
              <a:ext cx="8224466" cy="2412272"/>
              <a:chOff x="895132" y="3487122"/>
              <a:chExt cx="8224466" cy="2412272"/>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360" y="3487122"/>
                <a:ext cx="3887494" cy="102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895132" y="4658532"/>
                <a:ext cx="8224466" cy="830997"/>
                <a:chOff x="1050112" y="4767018"/>
                <a:chExt cx="8224466" cy="830997"/>
              </a:xfrm>
            </p:grpSpPr>
            <p:sp>
              <p:nvSpPr>
                <p:cNvPr id="10" name="TextBox 9"/>
                <p:cNvSpPr txBox="1"/>
                <p:nvPr/>
              </p:nvSpPr>
              <p:spPr>
                <a:xfrm>
                  <a:off x="3016613" y="4767018"/>
                  <a:ext cx="6257965"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sym typeface="Symbol"/>
                    </a:rPr>
                    <a:t>;</a:t>
                  </a:r>
                  <a:r>
                    <a:rPr lang="en-US" sz="2400" i="1" dirty="0">
                      <a:latin typeface="Times New Roman" panose="02020603050405020304" pitchFamily="18" charset="0"/>
                      <a:cs typeface="Times New Roman" panose="02020603050405020304" pitchFamily="18" charset="0"/>
                      <a:sym typeface="Symbol"/>
                    </a:rPr>
                    <a:t>  *</a:t>
                  </a:r>
                  <a:r>
                    <a:rPr lang="en-US" sz="2400" i="1" baseline="-25000" dirty="0" err="1">
                      <a:latin typeface="Times New Roman" panose="02020603050405020304" pitchFamily="18" charset="0"/>
                      <a:cs typeface="Times New Roman" panose="02020603050405020304" pitchFamily="18" charset="0"/>
                      <a:sym typeface="Symbol"/>
                    </a:rPr>
                    <a:t>x,y</a:t>
                  </a:r>
                  <a:r>
                    <a:rPr lang="en-US" sz="2400" i="1" baseline="-25000" dirty="0">
                      <a:latin typeface="Times New Roman" panose="02020603050405020304" pitchFamily="18" charset="0"/>
                      <a:cs typeface="Times New Roman" panose="02020603050405020304" pitchFamily="18" charset="0"/>
                      <a:sym typeface="Symbol"/>
                    </a:rPr>
                    <a:t> </a:t>
                  </a:r>
                  <a:r>
                    <a:rPr lang="en-US" sz="1800" dirty="0"/>
                    <a:t>: Lattice beta-functions at interaction points &amp;</a:t>
                  </a:r>
                </a:p>
                <a:p>
                  <a:r>
                    <a:rPr lang="en-US" sz="1800" dirty="0"/>
                    <a:t>   </a:t>
                  </a:r>
                  <a:r>
                    <a:rPr lang="en-US" sz="2400" i="1" dirty="0">
                      <a:sym typeface="Symbol"/>
                    </a:rPr>
                    <a:t></a:t>
                  </a:r>
                  <a:r>
                    <a:rPr lang="en-US" sz="2400" i="1" baseline="-25000" dirty="0" err="1">
                      <a:latin typeface="Times New Roman" panose="02020603050405020304" pitchFamily="18" charset="0"/>
                      <a:cs typeface="Times New Roman" panose="02020603050405020304" pitchFamily="18" charset="0"/>
                      <a:sym typeface="Symbol"/>
                    </a:rPr>
                    <a:t>x,y</a:t>
                  </a:r>
                  <a:r>
                    <a:rPr lang="en-US" sz="2400" i="1" baseline="-25000" dirty="0">
                      <a:latin typeface="Times New Roman" panose="02020603050405020304" pitchFamily="18" charset="0"/>
                      <a:cs typeface="Times New Roman" panose="02020603050405020304" pitchFamily="18" charset="0"/>
                      <a:sym typeface="Symbol"/>
                    </a:rPr>
                    <a:t> </a:t>
                  </a:r>
                  <a:r>
                    <a:rPr lang="en-US" sz="2400" i="1" dirty="0">
                      <a:latin typeface="Times New Roman" panose="02020603050405020304" pitchFamily="18" charset="0"/>
                      <a:cs typeface="Times New Roman" panose="02020603050405020304" pitchFamily="18" charset="0"/>
                      <a:sym typeface="Symbol"/>
                    </a:rPr>
                    <a:t>   </a:t>
                  </a:r>
                  <a:r>
                    <a:rPr lang="en-US" sz="1800" b="1" dirty="0">
                      <a:latin typeface="Times New Roman" panose="02020603050405020304" pitchFamily="18" charset="0"/>
                      <a:cs typeface="Times New Roman" panose="02020603050405020304" pitchFamily="18" charset="0"/>
                      <a:sym typeface="Symbol"/>
                    </a:rPr>
                    <a:t>:</a:t>
                  </a:r>
                  <a:r>
                    <a:rPr lang="en-US" sz="1800" dirty="0"/>
                    <a:t> Transverse Emittance of the beam    </a:t>
                  </a:r>
                  <a:endParaRPr lang="en-US" sz="1400" dirty="0"/>
                </a:p>
              </p:txBody>
            </p:sp>
            <p:sp>
              <p:nvSpPr>
                <p:cNvPr id="6" name="TextBox 5"/>
                <p:cNvSpPr txBox="1"/>
                <p:nvPr/>
              </p:nvSpPr>
              <p:spPr>
                <a:xfrm>
                  <a:off x="1050112" y="4815154"/>
                  <a:ext cx="2071401" cy="461665"/>
                </a:xfrm>
                <a:prstGeom prst="rect">
                  <a:avLst/>
                </a:prstGeom>
                <a:noFill/>
              </p:spPr>
              <p:txBody>
                <a:bodyPr wrap="none" rtlCol="0">
                  <a:spAutoFit/>
                </a:bodyPr>
                <a:lstStyle/>
                <a:p>
                  <a:r>
                    <a:rPr lang="en-US" sz="2400" i="1" dirty="0">
                      <a:sym typeface="Symbol"/>
                    </a:rPr>
                    <a:t> </a:t>
                  </a:r>
                  <a:r>
                    <a:rPr lang="en-US" sz="2400" i="1" baseline="30000" dirty="0">
                      <a:sym typeface="Symbol"/>
                    </a:rPr>
                    <a:t>2</a:t>
                  </a:r>
                  <a:r>
                    <a:rPr lang="en-US" sz="2400" i="1" baseline="-25000" dirty="0">
                      <a:latin typeface="Times New Roman" panose="02020603050405020304" pitchFamily="18" charset="0"/>
                      <a:cs typeface="Times New Roman" panose="02020603050405020304" pitchFamily="18" charset="0"/>
                      <a:sym typeface="Symbol"/>
                    </a:rPr>
                    <a:t>x,y</a:t>
                  </a:r>
                  <a:r>
                    <a:rPr lang="en-US" sz="2400" i="1" dirty="0">
                      <a:sym typeface="Symbol"/>
                    </a:rPr>
                    <a:t> =</a:t>
                  </a:r>
                  <a:r>
                    <a:rPr lang="en-US" sz="2400" i="1" baseline="-25000" dirty="0" err="1">
                      <a:latin typeface="Times New Roman" panose="02020603050405020304" pitchFamily="18" charset="0"/>
                      <a:cs typeface="Times New Roman" panose="02020603050405020304" pitchFamily="18" charset="0"/>
                      <a:sym typeface="Symbol"/>
                    </a:rPr>
                    <a:t>x,y</a:t>
                  </a:r>
                  <a:r>
                    <a:rPr lang="en-US" sz="2400" i="1" dirty="0">
                      <a:sym typeface="Symbol"/>
                    </a:rPr>
                    <a:t> </a:t>
                  </a:r>
                  <a:r>
                    <a:rPr lang="en-US" sz="2400" i="1" dirty="0">
                      <a:latin typeface="Times New Roman" panose="02020603050405020304" pitchFamily="18" charset="0"/>
                      <a:cs typeface="Times New Roman" panose="02020603050405020304" pitchFamily="18" charset="0"/>
                      <a:sym typeface="Symbol"/>
                    </a:rPr>
                    <a:t>*</a:t>
                  </a:r>
                  <a:r>
                    <a:rPr lang="en-US" sz="2400" i="1" baseline="-25000" dirty="0" err="1">
                      <a:latin typeface="Times New Roman" panose="02020603050405020304" pitchFamily="18" charset="0"/>
                      <a:cs typeface="Times New Roman" panose="02020603050405020304" pitchFamily="18" charset="0"/>
                      <a:sym typeface="Symbol"/>
                    </a:rPr>
                    <a:t>x,y</a:t>
                  </a:r>
                  <a:endParaRPr lang="en-US" sz="2400" i="1" dirty="0">
                    <a:latin typeface="Times New Roman" panose="02020603050405020304" pitchFamily="18" charset="0"/>
                    <a:cs typeface="Times New Roman" panose="02020603050405020304" pitchFamily="18" charset="0"/>
                  </a:endParaRPr>
                </a:p>
              </p:txBody>
            </p:sp>
          </p:grpSp>
          <p:sp>
            <p:nvSpPr>
              <p:cNvPr id="7" name="TextBox 6"/>
              <p:cNvSpPr txBox="1"/>
              <p:nvPr/>
            </p:nvSpPr>
            <p:spPr>
              <a:xfrm>
                <a:off x="4022818" y="5499861"/>
                <a:ext cx="184730" cy="399533"/>
              </a:xfrm>
              <a:prstGeom prst="rect">
                <a:avLst/>
              </a:prstGeom>
              <a:noFill/>
            </p:spPr>
            <p:txBody>
              <a:bodyPr wrap="none" rtlCol="0">
                <a:spAutoFit/>
              </a:bodyPr>
              <a:lstStyle/>
              <a:p>
                <a:pPr algn="ctr">
                  <a:lnSpc>
                    <a:spcPct val="120000"/>
                  </a:lnSpc>
                </a:pPr>
                <a:endParaRPr lang="en-US" sz="1800" dirty="0">
                  <a:solidFill>
                    <a:srgbClr val="0000CC"/>
                  </a:solidFill>
                </a:endParaRPr>
              </a:p>
            </p:txBody>
          </p:sp>
        </p:grpSp>
        <p:sp>
          <p:nvSpPr>
            <p:cNvPr id="11" name="TextBox 10"/>
            <p:cNvSpPr txBox="1"/>
            <p:nvPr/>
          </p:nvSpPr>
          <p:spPr>
            <a:xfrm>
              <a:off x="716360" y="5241363"/>
              <a:ext cx="4914094" cy="1261884"/>
            </a:xfrm>
            <a:prstGeom prst="rect">
              <a:avLst/>
            </a:prstGeom>
            <a:solidFill>
              <a:srgbClr val="FFFF00"/>
            </a:solidFill>
            <a:ln>
              <a:solidFill>
                <a:schemeClr val="tx1"/>
              </a:solidFill>
            </a:ln>
          </p:spPr>
          <p:txBody>
            <a:bodyPr wrap="square" rtlCol="0">
              <a:spAutoFit/>
            </a:bodyPr>
            <a:lstStyle/>
            <a:p>
              <a:r>
                <a:rPr lang="en-US" sz="1800" dirty="0"/>
                <a:t>As the # of bunches increase the </a:t>
              </a:r>
              <a:r>
                <a:rPr lang="en-US" sz="2000" b="1" dirty="0">
                  <a:solidFill>
                    <a:schemeClr val="tx2"/>
                  </a:solidFill>
                </a:rPr>
                <a:t>cross talk</a:t>
              </a:r>
              <a:r>
                <a:rPr lang="en-US" sz="1800" b="1" dirty="0">
                  <a:solidFill>
                    <a:schemeClr val="tx2"/>
                  </a:solidFill>
                </a:rPr>
                <a:t> </a:t>
              </a:r>
              <a:r>
                <a:rPr lang="en-US" sz="1800" dirty="0"/>
                <a:t>between in-coming and out-going bunches (beam-beam interactions) becomes an issue. </a:t>
              </a:r>
            </a:p>
            <a:p>
              <a:r>
                <a:rPr lang="en-US" sz="2000" b="1" dirty="0"/>
                <a:t>  </a:t>
              </a:r>
            </a:p>
          </p:txBody>
        </p:sp>
      </p:grpSp>
      <p:grpSp>
        <p:nvGrpSpPr>
          <p:cNvPr id="61" name="Group 60"/>
          <p:cNvGrpSpPr/>
          <p:nvPr/>
        </p:nvGrpSpPr>
        <p:grpSpPr>
          <a:xfrm>
            <a:off x="5495964" y="5791051"/>
            <a:ext cx="3183805" cy="129497"/>
            <a:chOff x="5485533" y="5791051"/>
            <a:chExt cx="3183805" cy="129497"/>
          </a:xfrm>
        </p:grpSpPr>
        <p:sp>
          <p:nvSpPr>
            <p:cNvPr id="62" name="Oval 61"/>
            <p:cNvSpPr>
              <a:spLocks noChangeAspect="1"/>
            </p:cNvSpPr>
            <p:nvPr/>
          </p:nvSpPr>
          <p:spPr bwMode="auto">
            <a:xfrm>
              <a:off x="7544432" y="5791206"/>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63" name="Oval 62"/>
            <p:cNvSpPr>
              <a:spLocks noChangeAspect="1"/>
            </p:cNvSpPr>
            <p:nvPr/>
          </p:nvSpPr>
          <p:spPr bwMode="auto">
            <a:xfrm>
              <a:off x="5837412" y="5791051"/>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64" name="Oval 63"/>
            <p:cNvSpPr>
              <a:spLocks noChangeAspect="1"/>
            </p:cNvSpPr>
            <p:nvPr/>
          </p:nvSpPr>
          <p:spPr bwMode="auto">
            <a:xfrm>
              <a:off x="6966203" y="5791224"/>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65" name="Oval 64"/>
            <p:cNvSpPr>
              <a:spLocks noChangeAspect="1"/>
            </p:cNvSpPr>
            <p:nvPr/>
          </p:nvSpPr>
          <p:spPr bwMode="auto">
            <a:xfrm>
              <a:off x="6413174" y="5792531"/>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66" name="Oval 65"/>
            <p:cNvSpPr>
              <a:spLocks noChangeAspect="1"/>
            </p:cNvSpPr>
            <p:nvPr/>
          </p:nvSpPr>
          <p:spPr bwMode="auto">
            <a:xfrm>
              <a:off x="8204832" y="5791206"/>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cxnSp>
          <p:nvCxnSpPr>
            <p:cNvPr id="67" name="Straight Connector 66"/>
            <p:cNvCxnSpPr/>
            <p:nvPr/>
          </p:nvCxnSpPr>
          <p:spPr bwMode="auto">
            <a:xfrm>
              <a:off x="5485533" y="5856916"/>
              <a:ext cx="318380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8" name="Straight Arrow Connector 67"/>
            <p:cNvCxnSpPr/>
            <p:nvPr/>
          </p:nvCxnSpPr>
          <p:spPr bwMode="auto">
            <a:xfrm>
              <a:off x="6114782" y="5855059"/>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9" name="Straight Arrow Connector 68"/>
            <p:cNvCxnSpPr/>
            <p:nvPr/>
          </p:nvCxnSpPr>
          <p:spPr bwMode="auto">
            <a:xfrm>
              <a:off x="6697498" y="5856916"/>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0" name="Straight Arrow Connector 69"/>
            <p:cNvCxnSpPr/>
            <p:nvPr/>
          </p:nvCxnSpPr>
          <p:spPr bwMode="auto">
            <a:xfrm>
              <a:off x="7264957" y="5861788"/>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1" name="Straight Arrow Connector 70"/>
            <p:cNvCxnSpPr/>
            <p:nvPr/>
          </p:nvCxnSpPr>
          <p:spPr bwMode="auto">
            <a:xfrm>
              <a:off x="7843389" y="5858311"/>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2" name="Straight Arrow Connector 71"/>
            <p:cNvCxnSpPr/>
            <p:nvPr/>
          </p:nvCxnSpPr>
          <p:spPr bwMode="auto">
            <a:xfrm>
              <a:off x="8502584" y="5859931"/>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3" name="Straight Arrow Connector 72"/>
            <p:cNvCxnSpPr/>
            <p:nvPr/>
          </p:nvCxnSpPr>
          <p:spPr bwMode="auto">
            <a:xfrm>
              <a:off x="5546036" y="5857849"/>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74" name="Group 73"/>
          <p:cNvGrpSpPr/>
          <p:nvPr/>
        </p:nvGrpSpPr>
        <p:grpSpPr>
          <a:xfrm>
            <a:off x="5648642" y="5789571"/>
            <a:ext cx="3288774" cy="129497"/>
            <a:chOff x="5637933" y="5957068"/>
            <a:chExt cx="3288774" cy="129497"/>
          </a:xfrm>
        </p:grpSpPr>
        <p:sp>
          <p:nvSpPr>
            <p:cNvPr id="75" name="Oval 74"/>
            <p:cNvSpPr>
              <a:spLocks noChangeAspect="1"/>
            </p:cNvSpPr>
            <p:nvPr/>
          </p:nvSpPr>
          <p:spPr bwMode="auto">
            <a:xfrm>
              <a:off x="7623718" y="5957223"/>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76" name="Oval 75"/>
            <p:cNvSpPr>
              <a:spLocks noChangeAspect="1"/>
            </p:cNvSpPr>
            <p:nvPr/>
          </p:nvSpPr>
          <p:spPr bwMode="auto">
            <a:xfrm>
              <a:off x="7045489" y="5957241"/>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77" name="Oval 76"/>
            <p:cNvSpPr>
              <a:spLocks noChangeAspect="1"/>
            </p:cNvSpPr>
            <p:nvPr/>
          </p:nvSpPr>
          <p:spPr bwMode="auto">
            <a:xfrm>
              <a:off x="8284118" y="5957223"/>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78" name="Oval 77"/>
            <p:cNvSpPr>
              <a:spLocks noChangeAspect="1"/>
            </p:cNvSpPr>
            <p:nvPr/>
          </p:nvSpPr>
          <p:spPr bwMode="auto">
            <a:xfrm>
              <a:off x="5916697" y="5957068"/>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79" name="Oval 78"/>
            <p:cNvSpPr>
              <a:spLocks noChangeAspect="1"/>
            </p:cNvSpPr>
            <p:nvPr/>
          </p:nvSpPr>
          <p:spPr bwMode="auto">
            <a:xfrm>
              <a:off x="6499413" y="5958548"/>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cxnSp>
          <p:nvCxnSpPr>
            <p:cNvPr id="80" name="Straight Connector 79"/>
            <p:cNvCxnSpPr/>
            <p:nvPr/>
          </p:nvCxnSpPr>
          <p:spPr bwMode="auto">
            <a:xfrm>
              <a:off x="5637933" y="6023224"/>
              <a:ext cx="318380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1" name="Straight Arrow Connector 80"/>
            <p:cNvCxnSpPr/>
            <p:nvPr/>
          </p:nvCxnSpPr>
          <p:spPr bwMode="auto">
            <a:xfrm>
              <a:off x="5978004" y="6021249"/>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82" name="Straight Arrow Connector 81"/>
            <p:cNvCxnSpPr/>
            <p:nvPr/>
          </p:nvCxnSpPr>
          <p:spPr bwMode="auto">
            <a:xfrm>
              <a:off x="6560720" y="6023106"/>
              <a:ext cx="171421" cy="1395"/>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83" name="Straight Arrow Connector 82"/>
            <p:cNvCxnSpPr/>
            <p:nvPr/>
          </p:nvCxnSpPr>
          <p:spPr bwMode="auto">
            <a:xfrm>
              <a:off x="7145564" y="6027978"/>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84" name="Straight Arrow Connector 83"/>
            <p:cNvCxnSpPr/>
            <p:nvPr/>
          </p:nvCxnSpPr>
          <p:spPr bwMode="auto">
            <a:xfrm>
              <a:off x="7765720" y="6024501"/>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85" name="Straight Arrow Connector 84"/>
            <p:cNvCxnSpPr/>
            <p:nvPr/>
          </p:nvCxnSpPr>
          <p:spPr bwMode="auto">
            <a:xfrm>
              <a:off x="8383191" y="6026121"/>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86" name="Straight Arrow Connector 85"/>
            <p:cNvCxnSpPr/>
            <p:nvPr/>
          </p:nvCxnSpPr>
          <p:spPr bwMode="auto">
            <a:xfrm>
              <a:off x="8759953" y="6023394"/>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grpSp>
      <p:grpSp>
        <p:nvGrpSpPr>
          <p:cNvPr id="49181" name="Group 49180"/>
          <p:cNvGrpSpPr/>
          <p:nvPr/>
        </p:nvGrpSpPr>
        <p:grpSpPr>
          <a:xfrm>
            <a:off x="1089304" y="5171815"/>
            <a:ext cx="7920718" cy="1379945"/>
            <a:chOff x="1088708" y="5189078"/>
            <a:chExt cx="7920718" cy="1379945"/>
          </a:xfrm>
        </p:grpSpPr>
        <p:grpSp>
          <p:nvGrpSpPr>
            <p:cNvPr id="49157" name="Group 49156"/>
            <p:cNvGrpSpPr/>
            <p:nvPr/>
          </p:nvGrpSpPr>
          <p:grpSpPr>
            <a:xfrm>
              <a:off x="5436490" y="5189078"/>
              <a:ext cx="3572936" cy="1379945"/>
              <a:chOff x="5427723" y="5201100"/>
              <a:chExt cx="3572936" cy="1379945"/>
            </a:xfrm>
          </p:grpSpPr>
          <p:grpSp>
            <p:nvGrpSpPr>
              <p:cNvPr id="49156" name="Group 49155"/>
              <p:cNvGrpSpPr/>
              <p:nvPr/>
            </p:nvGrpSpPr>
            <p:grpSpPr>
              <a:xfrm>
                <a:off x="5427723" y="5201100"/>
                <a:ext cx="3572936" cy="1379945"/>
                <a:chOff x="5427723" y="5201100"/>
                <a:chExt cx="3572936" cy="1379945"/>
              </a:xfrm>
            </p:grpSpPr>
            <p:sp>
              <p:nvSpPr>
                <p:cNvPr id="60" name="Rectangle 59"/>
                <p:cNvSpPr/>
                <p:nvPr/>
              </p:nvSpPr>
              <p:spPr bwMode="auto">
                <a:xfrm>
                  <a:off x="5427723" y="5201100"/>
                  <a:ext cx="3572936" cy="137994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nvGrpSpPr>
                <p:cNvPr id="49155" name="Group 49154"/>
                <p:cNvGrpSpPr/>
                <p:nvPr/>
              </p:nvGrpSpPr>
              <p:grpSpPr>
                <a:xfrm>
                  <a:off x="5549101" y="5780339"/>
                  <a:ext cx="3380882" cy="144432"/>
                  <a:chOff x="6340574" y="3343603"/>
                  <a:chExt cx="3380882" cy="144432"/>
                </a:xfrm>
              </p:grpSpPr>
              <p:grpSp>
                <p:nvGrpSpPr>
                  <p:cNvPr id="87" name="Group 86"/>
                  <p:cNvGrpSpPr/>
                  <p:nvPr/>
                </p:nvGrpSpPr>
                <p:grpSpPr>
                  <a:xfrm rot="978414">
                    <a:off x="6340574" y="3358538"/>
                    <a:ext cx="3183805" cy="129497"/>
                    <a:chOff x="5485533" y="5791051"/>
                    <a:chExt cx="3183805" cy="129497"/>
                  </a:xfrm>
                </p:grpSpPr>
                <p:sp>
                  <p:nvSpPr>
                    <p:cNvPr id="88" name="Oval 87"/>
                    <p:cNvSpPr>
                      <a:spLocks noChangeAspect="1"/>
                    </p:cNvSpPr>
                    <p:nvPr/>
                  </p:nvSpPr>
                  <p:spPr bwMode="auto">
                    <a:xfrm>
                      <a:off x="7544432" y="5791206"/>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89" name="Oval 88"/>
                    <p:cNvSpPr>
                      <a:spLocks noChangeAspect="1"/>
                    </p:cNvSpPr>
                    <p:nvPr/>
                  </p:nvSpPr>
                  <p:spPr bwMode="auto">
                    <a:xfrm>
                      <a:off x="5837412" y="5791051"/>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90" name="Oval 89"/>
                    <p:cNvSpPr>
                      <a:spLocks noChangeAspect="1"/>
                    </p:cNvSpPr>
                    <p:nvPr/>
                  </p:nvSpPr>
                  <p:spPr bwMode="auto">
                    <a:xfrm>
                      <a:off x="6966203" y="5791224"/>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91" name="Oval 90"/>
                    <p:cNvSpPr>
                      <a:spLocks noChangeAspect="1"/>
                    </p:cNvSpPr>
                    <p:nvPr/>
                  </p:nvSpPr>
                  <p:spPr bwMode="auto">
                    <a:xfrm>
                      <a:off x="6413174" y="5792531"/>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92" name="Oval 91"/>
                    <p:cNvSpPr>
                      <a:spLocks noChangeAspect="1"/>
                    </p:cNvSpPr>
                    <p:nvPr/>
                  </p:nvSpPr>
                  <p:spPr bwMode="auto">
                    <a:xfrm>
                      <a:off x="8204832" y="5791206"/>
                      <a:ext cx="374655" cy="128017"/>
                    </a:xfrm>
                    <a:prstGeom prst="ellipse">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cxnSp>
                  <p:nvCxnSpPr>
                    <p:cNvPr id="93" name="Straight Connector 92"/>
                    <p:cNvCxnSpPr/>
                    <p:nvPr/>
                  </p:nvCxnSpPr>
                  <p:spPr bwMode="auto">
                    <a:xfrm>
                      <a:off x="5485533" y="5856916"/>
                      <a:ext cx="318380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4" name="Straight Arrow Connector 93"/>
                    <p:cNvCxnSpPr/>
                    <p:nvPr/>
                  </p:nvCxnSpPr>
                  <p:spPr bwMode="auto">
                    <a:xfrm>
                      <a:off x="5934913" y="5856803"/>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5" name="Straight Arrow Connector 94"/>
                    <p:cNvCxnSpPr/>
                    <p:nvPr/>
                  </p:nvCxnSpPr>
                  <p:spPr bwMode="auto">
                    <a:xfrm>
                      <a:off x="6557229" y="5851699"/>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6" name="Straight Arrow Connector 95"/>
                    <p:cNvCxnSpPr/>
                    <p:nvPr/>
                  </p:nvCxnSpPr>
                  <p:spPr bwMode="auto">
                    <a:xfrm>
                      <a:off x="7124675" y="5856582"/>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7" name="Straight Arrow Connector 96"/>
                    <p:cNvCxnSpPr/>
                    <p:nvPr/>
                  </p:nvCxnSpPr>
                  <p:spPr bwMode="auto">
                    <a:xfrm>
                      <a:off x="7703113" y="5853095"/>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8" name="Straight Arrow Connector 97"/>
                    <p:cNvCxnSpPr/>
                    <p:nvPr/>
                  </p:nvCxnSpPr>
                  <p:spPr bwMode="auto">
                    <a:xfrm>
                      <a:off x="8353462" y="5857032"/>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9" name="Straight Arrow Connector 98"/>
                    <p:cNvCxnSpPr/>
                    <p:nvPr/>
                  </p:nvCxnSpPr>
                  <p:spPr bwMode="auto">
                    <a:xfrm>
                      <a:off x="5546036" y="5857849"/>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00" name="Group 99"/>
                  <p:cNvGrpSpPr/>
                  <p:nvPr/>
                </p:nvGrpSpPr>
                <p:grpSpPr>
                  <a:xfrm rot="20577072">
                    <a:off x="6432682" y="3343603"/>
                    <a:ext cx="3288774" cy="129497"/>
                    <a:chOff x="5637933" y="5957068"/>
                    <a:chExt cx="3288774" cy="129497"/>
                  </a:xfrm>
                </p:grpSpPr>
                <p:sp>
                  <p:nvSpPr>
                    <p:cNvPr id="101" name="Oval 100"/>
                    <p:cNvSpPr>
                      <a:spLocks noChangeAspect="1"/>
                    </p:cNvSpPr>
                    <p:nvPr/>
                  </p:nvSpPr>
                  <p:spPr bwMode="auto">
                    <a:xfrm>
                      <a:off x="7623718" y="5957223"/>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02" name="Oval 101"/>
                    <p:cNvSpPr>
                      <a:spLocks noChangeAspect="1"/>
                    </p:cNvSpPr>
                    <p:nvPr/>
                  </p:nvSpPr>
                  <p:spPr bwMode="auto">
                    <a:xfrm>
                      <a:off x="7045489" y="5957241"/>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03" name="Oval 102"/>
                    <p:cNvSpPr>
                      <a:spLocks noChangeAspect="1"/>
                    </p:cNvSpPr>
                    <p:nvPr/>
                  </p:nvSpPr>
                  <p:spPr bwMode="auto">
                    <a:xfrm>
                      <a:off x="8284118" y="5957223"/>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04" name="Oval 103"/>
                    <p:cNvSpPr>
                      <a:spLocks noChangeAspect="1"/>
                    </p:cNvSpPr>
                    <p:nvPr/>
                  </p:nvSpPr>
                  <p:spPr bwMode="auto">
                    <a:xfrm>
                      <a:off x="5916697" y="5957068"/>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05" name="Oval 104"/>
                    <p:cNvSpPr>
                      <a:spLocks noChangeAspect="1"/>
                    </p:cNvSpPr>
                    <p:nvPr/>
                  </p:nvSpPr>
                  <p:spPr bwMode="auto">
                    <a:xfrm>
                      <a:off x="6499413" y="5958548"/>
                      <a:ext cx="374655" cy="128017"/>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cxnSp>
                  <p:nvCxnSpPr>
                    <p:cNvPr id="106" name="Straight Connector 105"/>
                    <p:cNvCxnSpPr/>
                    <p:nvPr/>
                  </p:nvCxnSpPr>
                  <p:spPr bwMode="auto">
                    <a:xfrm>
                      <a:off x="5637933" y="6023224"/>
                      <a:ext cx="318380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7" name="Straight Arrow Connector 106"/>
                    <p:cNvCxnSpPr/>
                    <p:nvPr/>
                  </p:nvCxnSpPr>
                  <p:spPr bwMode="auto">
                    <a:xfrm>
                      <a:off x="5978004" y="6021249"/>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108" name="Straight Arrow Connector 107"/>
                    <p:cNvCxnSpPr/>
                    <p:nvPr/>
                  </p:nvCxnSpPr>
                  <p:spPr bwMode="auto">
                    <a:xfrm>
                      <a:off x="6560720" y="6023106"/>
                      <a:ext cx="171421" cy="1395"/>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109" name="Straight Arrow Connector 108"/>
                    <p:cNvCxnSpPr/>
                    <p:nvPr/>
                  </p:nvCxnSpPr>
                  <p:spPr bwMode="auto">
                    <a:xfrm>
                      <a:off x="7145564" y="6027978"/>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110" name="Straight Arrow Connector 109"/>
                    <p:cNvCxnSpPr/>
                    <p:nvPr/>
                  </p:nvCxnSpPr>
                  <p:spPr bwMode="auto">
                    <a:xfrm>
                      <a:off x="7765720" y="6024501"/>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111" name="Straight Arrow Connector 110"/>
                    <p:cNvCxnSpPr/>
                    <p:nvPr/>
                  </p:nvCxnSpPr>
                  <p:spPr bwMode="auto">
                    <a:xfrm>
                      <a:off x="8383191" y="6026121"/>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cxnSp>
                  <p:nvCxnSpPr>
                    <p:cNvPr id="112" name="Straight Arrow Connector 111"/>
                    <p:cNvCxnSpPr/>
                    <p:nvPr/>
                  </p:nvCxnSpPr>
                  <p:spPr bwMode="auto">
                    <a:xfrm>
                      <a:off x="8759953" y="6023394"/>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grpSp>
            </p:grpSp>
          </p:grpSp>
          <p:cxnSp>
            <p:nvCxnSpPr>
              <p:cNvPr id="118" name="Straight Arrow Connector 117"/>
              <p:cNvCxnSpPr/>
              <p:nvPr/>
            </p:nvCxnSpPr>
            <p:spPr bwMode="auto">
              <a:xfrm rot="978414">
                <a:off x="8651290" y="6327045"/>
                <a:ext cx="1667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9" name="Straight Arrow Connector 118"/>
              <p:cNvCxnSpPr/>
              <p:nvPr/>
            </p:nvCxnSpPr>
            <p:spPr bwMode="auto">
              <a:xfrm rot="20577072">
                <a:off x="5722733" y="6299755"/>
                <a:ext cx="166754" cy="0"/>
              </a:xfrm>
              <a:prstGeom prst="straightConnector1">
                <a:avLst/>
              </a:prstGeom>
              <a:solidFill>
                <a:schemeClr val="accent1"/>
              </a:solidFill>
              <a:ln w="9525" cap="flat" cmpd="sng" algn="ctr">
                <a:solidFill>
                  <a:schemeClr val="tx1"/>
                </a:solidFill>
                <a:prstDash val="solid"/>
                <a:round/>
                <a:headEnd type="arrow" w="med" len="med"/>
                <a:tailEnd type="none" w="med" len="med"/>
              </a:ln>
              <a:effectLst/>
            </p:spPr>
          </p:cxnSp>
        </p:grpSp>
        <p:sp>
          <p:nvSpPr>
            <p:cNvPr id="49169" name="Rectangle 49168"/>
            <p:cNvSpPr/>
            <p:nvPr/>
          </p:nvSpPr>
          <p:spPr>
            <a:xfrm>
              <a:off x="1088708" y="6117350"/>
              <a:ext cx="3029997" cy="369332"/>
            </a:xfrm>
            <a:prstGeom prst="rect">
              <a:avLst/>
            </a:prstGeom>
            <a:solidFill>
              <a:srgbClr val="FFFF00"/>
            </a:solidFill>
          </p:spPr>
          <p:txBody>
            <a:bodyPr wrap="none">
              <a:spAutoFit/>
            </a:bodyPr>
            <a:lstStyle/>
            <a:p>
              <a:r>
                <a:rPr lang="en-US" sz="1800" b="1" dirty="0"/>
                <a:t>Solution: Crossing angle  </a:t>
              </a:r>
            </a:p>
          </p:txBody>
        </p:sp>
        <p:grpSp>
          <p:nvGrpSpPr>
            <p:cNvPr id="49180" name="Group 49179"/>
            <p:cNvGrpSpPr/>
            <p:nvPr/>
          </p:nvGrpSpPr>
          <p:grpSpPr>
            <a:xfrm>
              <a:off x="7823434" y="5563576"/>
              <a:ext cx="851480" cy="570183"/>
              <a:chOff x="7510079" y="3417111"/>
              <a:chExt cx="774173" cy="570183"/>
            </a:xfrm>
          </p:grpSpPr>
          <p:pic>
            <p:nvPicPr>
              <p:cNvPr id="151" name="Picture 2"/>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56143">
                <a:off x="8000426" y="3333401"/>
                <a:ext cx="136615" cy="30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 name="Picture 2"/>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210551" flipH="1">
                <a:off x="7995255" y="3760951"/>
                <a:ext cx="146956" cy="305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 name="Freeform 158"/>
              <p:cNvSpPr/>
              <p:nvPr/>
            </p:nvSpPr>
            <p:spPr bwMode="auto">
              <a:xfrm>
                <a:off x="7510080" y="3545712"/>
                <a:ext cx="589652" cy="170231"/>
              </a:xfrm>
              <a:custGeom>
                <a:avLst/>
                <a:gdLst>
                  <a:gd name="connsiteX0" fmla="*/ 390292 w 405161"/>
                  <a:gd name="connsiteY0" fmla="*/ 148799 h 156233"/>
                  <a:gd name="connsiteX1" fmla="*/ 394009 w 405161"/>
                  <a:gd name="connsiteY1" fmla="*/ 119063 h 156233"/>
                  <a:gd name="connsiteX2" fmla="*/ 397727 w 405161"/>
                  <a:gd name="connsiteY2" fmla="*/ 107912 h 156233"/>
                  <a:gd name="connsiteX3" fmla="*/ 405161 w 405161"/>
                  <a:gd name="connsiteY3" fmla="*/ 78175 h 156233"/>
                  <a:gd name="connsiteX4" fmla="*/ 394009 w 405161"/>
                  <a:gd name="connsiteY4" fmla="*/ 70741 h 156233"/>
                  <a:gd name="connsiteX5" fmla="*/ 371707 w 405161"/>
                  <a:gd name="connsiteY5" fmla="*/ 78175 h 156233"/>
                  <a:gd name="connsiteX6" fmla="*/ 349405 w 405161"/>
                  <a:gd name="connsiteY6" fmla="*/ 89326 h 156233"/>
                  <a:gd name="connsiteX7" fmla="*/ 330819 w 405161"/>
                  <a:gd name="connsiteY7" fmla="*/ 104194 h 156233"/>
                  <a:gd name="connsiteX8" fmla="*/ 319668 w 405161"/>
                  <a:gd name="connsiteY8" fmla="*/ 107912 h 156233"/>
                  <a:gd name="connsiteX9" fmla="*/ 312234 w 405161"/>
                  <a:gd name="connsiteY9" fmla="*/ 100477 h 156233"/>
                  <a:gd name="connsiteX10" fmla="*/ 297366 w 405161"/>
                  <a:gd name="connsiteY10" fmla="*/ 78175 h 156233"/>
                  <a:gd name="connsiteX11" fmla="*/ 286214 w 405161"/>
                  <a:gd name="connsiteY11" fmla="*/ 74458 h 156233"/>
                  <a:gd name="connsiteX12" fmla="*/ 275063 w 405161"/>
                  <a:gd name="connsiteY12" fmla="*/ 67024 h 156233"/>
                  <a:gd name="connsiteX13" fmla="*/ 211873 w 405161"/>
                  <a:gd name="connsiteY13" fmla="*/ 67024 h 156233"/>
                  <a:gd name="connsiteX14" fmla="*/ 167268 w 405161"/>
                  <a:gd name="connsiteY14" fmla="*/ 81892 h 156233"/>
                  <a:gd name="connsiteX15" fmla="*/ 156117 w 405161"/>
                  <a:gd name="connsiteY15" fmla="*/ 85609 h 156233"/>
                  <a:gd name="connsiteX16" fmla="*/ 144966 w 405161"/>
                  <a:gd name="connsiteY16" fmla="*/ 89326 h 156233"/>
                  <a:gd name="connsiteX17" fmla="*/ 115229 w 405161"/>
                  <a:gd name="connsiteY17" fmla="*/ 100477 h 156233"/>
                  <a:gd name="connsiteX18" fmla="*/ 78058 w 405161"/>
                  <a:gd name="connsiteY18" fmla="*/ 96760 h 156233"/>
                  <a:gd name="connsiteX19" fmla="*/ 74341 w 405161"/>
                  <a:gd name="connsiteY19" fmla="*/ 81892 h 156233"/>
                  <a:gd name="connsiteX20" fmla="*/ 70624 w 405161"/>
                  <a:gd name="connsiteY20" fmla="*/ 52155 h 156233"/>
                  <a:gd name="connsiteX21" fmla="*/ 74341 w 405161"/>
                  <a:gd name="connsiteY21" fmla="*/ 29853 h 156233"/>
                  <a:gd name="connsiteX22" fmla="*/ 81775 w 405161"/>
                  <a:gd name="connsiteY22" fmla="*/ 18702 h 156233"/>
                  <a:gd name="connsiteX23" fmla="*/ 85492 w 405161"/>
                  <a:gd name="connsiteY23" fmla="*/ 3833 h 156233"/>
                  <a:gd name="connsiteX24" fmla="*/ 74341 w 405161"/>
                  <a:gd name="connsiteY24" fmla="*/ 116 h 156233"/>
                  <a:gd name="connsiteX25" fmla="*/ 66907 w 405161"/>
                  <a:gd name="connsiteY25" fmla="*/ 7551 h 156233"/>
                  <a:gd name="connsiteX26" fmla="*/ 48322 w 405161"/>
                  <a:gd name="connsiteY26" fmla="*/ 26136 h 156233"/>
                  <a:gd name="connsiteX27" fmla="*/ 26019 w 405161"/>
                  <a:gd name="connsiteY27" fmla="*/ 33570 h 156233"/>
                  <a:gd name="connsiteX28" fmla="*/ 0 w 405161"/>
                  <a:gd name="connsiteY28" fmla="*/ 41004 h 156233"/>
                  <a:gd name="connsiteX29" fmla="*/ 7434 w 405161"/>
                  <a:gd name="connsiteY29" fmla="*/ 52155 h 156233"/>
                  <a:gd name="connsiteX30" fmla="*/ 14868 w 405161"/>
                  <a:gd name="connsiteY30" fmla="*/ 59590 h 156233"/>
                  <a:gd name="connsiteX31" fmla="*/ 29736 w 405161"/>
                  <a:gd name="connsiteY31" fmla="*/ 81892 h 156233"/>
                  <a:gd name="connsiteX32" fmla="*/ 37170 w 405161"/>
                  <a:gd name="connsiteY32" fmla="*/ 93043 h 156233"/>
                  <a:gd name="connsiteX33" fmla="*/ 40888 w 405161"/>
                  <a:gd name="connsiteY33" fmla="*/ 104194 h 156233"/>
                  <a:gd name="connsiteX34" fmla="*/ 44605 w 405161"/>
                  <a:gd name="connsiteY34" fmla="*/ 130214 h 156233"/>
                  <a:gd name="connsiteX35" fmla="*/ 48322 w 405161"/>
                  <a:gd name="connsiteY35" fmla="*/ 141365 h 156233"/>
                  <a:gd name="connsiteX36" fmla="*/ 70624 w 405161"/>
                  <a:gd name="connsiteY36" fmla="*/ 148799 h 156233"/>
                  <a:gd name="connsiteX37" fmla="*/ 81775 w 405161"/>
                  <a:gd name="connsiteY37" fmla="*/ 152516 h 156233"/>
                  <a:gd name="connsiteX38" fmla="*/ 133814 w 405161"/>
                  <a:gd name="connsiteY38" fmla="*/ 156233 h 156233"/>
                  <a:gd name="connsiteX0" fmla="*/ 390292 w 405161"/>
                  <a:gd name="connsiteY0" fmla="*/ 148799 h 156233"/>
                  <a:gd name="connsiteX1" fmla="*/ 394009 w 405161"/>
                  <a:gd name="connsiteY1" fmla="*/ 119063 h 156233"/>
                  <a:gd name="connsiteX2" fmla="*/ 397727 w 405161"/>
                  <a:gd name="connsiteY2" fmla="*/ 107912 h 156233"/>
                  <a:gd name="connsiteX3" fmla="*/ 405161 w 405161"/>
                  <a:gd name="connsiteY3" fmla="*/ 78175 h 156233"/>
                  <a:gd name="connsiteX4" fmla="*/ 394009 w 405161"/>
                  <a:gd name="connsiteY4" fmla="*/ 70741 h 156233"/>
                  <a:gd name="connsiteX5" fmla="*/ 371707 w 405161"/>
                  <a:gd name="connsiteY5" fmla="*/ 78175 h 156233"/>
                  <a:gd name="connsiteX6" fmla="*/ 354314 w 405161"/>
                  <a:gd name="connsiteY6" fmla="*/ 122663 h 156233"/>
                  <a:gd name="connsiteX7" fmla="*/ 330819 w 405161"/>
                  <a:gd name="connsiteY7" fmla="*/ 104194 h 156233"/>
                  <a:gd name="connsiteX8" fmla="*/ 319668 w 405161"/>
                  <a:gd name="connsiteY8" fmla="*/ 107912 h 156233"/>
                  <a:gd name="connsiteX9" fmla="*/ 312234 w 405161"/>
                  <a:gd name="connsiteY9" fmla="*/ 100477 h 156233"/>
                  <a:gd name="connsiteX10" fmla="*/ 297366 w 405161"/>
                  <a:gd name="connsiteY10" fmla="*/ 78175 h 156233"/>
                  <a:gd name="connsiteX11" fmla="*/ 286214 w 405161"/>
                  <a:gd name="connsiteY11" fmla="*/ 74458 h 156233"/>
                  <a:gd name="connsiteX12" fmla="*/ 275063 w 405161"/>
                  <a:gd name="connsiteY12" fmla="*/ 67024 h 156233"/>
                  <a:gd name="connsiteX13" fmla="*/ 211873 w 405161"/>
                  <a:gd name="connsiteY13" fmla="*/ 67024 h 156233"/>
                  <a:gd name="connsiteX14" fmla="*/ 167268 w 405161"/>
                  <a:gd name="connsiteY14" fmla="*/ 81892 h 156233"/>
                  <a:gd name="connsiteX15" fmla="*/ 156117 w 405161"/>
                  <a:gd name="connsiteY15" fmla="*/ 85609 h 156233"/>
                  <a:gd name="connsiteX16" fmla="*/ 144966 w 405161"/>
                  <a:gd name="connsiteY16" fmla="*/ 89326 h 156233"/>
                  <a:gd name="connsiteX17" fmla="*/ 115229 w 405161"/>
                  <a:gd name="connsiteY17" fmla="*/ 100477 h 156233"/>
                  <a:gd name="connsiteX18" fmla="*/ 78058 w 405161"/>
                  <a:gd name="connsiteY18" fmla="*/ 96760 h 156233"/>
                  <a:gd name="connsiteX19" fmla="*/ 74341 w 405161"/>
                  <a:gd name="connsiteY19" fmla="*/ 81892 h 156233"/>
                  <a:gd name="connsiteX20" fmla="*/ 70624 w 405161"/>
                  <a:gd name="connsiteY20" fmla="*/ 52155 h 156233"/>
                  <a:gd name="connsiteX21" fmla="*/ 74341 w 405161"/>
                  <a:gd name="connsiteY21" fmla="*/ 29853 h 156233"/>
                  <a:gd name="connsiteX22" fmla="*/ 81775 w 405161"/>
                  <a:gd name="connsiteY22" fmla="*/ 18702 h 156233"/>
                  <a:gd name="connsiteX23" fmla="*/ 85492 w 405161"/>
                  <a:gd name="connsiteY23" fmla="*/ 3833 h 156233"/>
                  <a:gd name="connsiteX24" fmla="*/ 74341 w 405161"/>
                  <a:gd name="connsiteY24" fmla="*/ 116 h 156233"/>
                  <a:gd name="connsiteX25" fmla="*/ 66907 w 405161"/>
                  <a:gd name="connsiteY25" fmla="*/ 7551 h 156233"/>
                  <a:gd name="connsiteX26" fmla="*/ 48322 w 405161"/>
                  <a:gd name="connsiteY26" fmla="*/ 26136 h 156233"/>
                  <a:gd name="connsiteX27" fmla="*/ 26019 w 405161"/>
                  <a:gd name="connsiteY27" fmla="*/ 33570 h 156233"/>
                  <a:gd name="connsiteX28" fmla="*/ 0 w 405161"/>
                  <a:gd name="connsiteY28" fmla="*/ 41004 h 156233"/>
                  <a:gd name="connsiteX29" fmla="*/ 7434 w 405161"/>
                  <a:gd name="connsiteY29" fmla="*/ 52155 h 156233"/>
                  <a:gd name="connsiteX30" fmla="*/ 14868 w 405161"/>
                  <a:gd name="connsiteY30" fmla="*/ 59590 h 156233"/>
                  <a:gd name="connsiteX31" fmla="*/ 29736 w 405161"/>
                  <a:gd name="connsiteY31" fmla="*/ 81892 h 156233"/>
                  <a:gd name="connsiteX32" fmla="*/ 37170 w 405161"/>
                  <a:gd name="connsiteY32" fmla="*/ 93043 h 156233"/>
                  <a:gd name="connsiteX33" fmla="*/ 40888 w 405161"/>
                  <a:gd name="connsiteY33" fmla="*/ 104194 h 156233"/>
                  <a:gd name="connsiteX34" fmla="*/ 44605 w 405161"/>
                  <a:gd name="connsiteY34" fmla="*/ 130214 h 156233"/>
                  <a:gd name="connsiteX35" fmla="*/ 48322 w 405161"/>
                  <a:gd name="connsiteY35" fmla="*/ 141365 h 156233"/>
                  <a:gd name="connsiteX36" fmla="*/ 70624 w 405161"/>
                  <a:gd name="connsiteY36" fmla="*/ 148799 h 156233"/>
                  <a:gd name="connsiteX37" fmla="*/ 81775 w 405161"/>
                  <a:gd name="connsiteY37" fmla="*/ 152516 h 156233"/>
                  <a:gd name="connsiteX38" fmla="*/ 133814 w 405161"/>
                  <a:gd name="connsiteY38" fmla="*/ 156233 h 156233"/>
                  <a:gd name="connsiteX0" fmla="*/ 390292 w 405161"/>
                  <a:gd name="connsiteY0" fmla="*/ 148799 h 156233"/>
                  <a:gd name="connsiteX1" fmla="*/ 394009 w 405161"/>
                  <a:gd name="connsiteY1" fmla="*/ 119063 h 156233"/>
                  <a:gd name="connsiteX2" fmla="*/ 397727 w 405161"/>
                  <a:gd name="connsiteY2" fmla="*/ 107912 h 156233"/>
                  <a:gd name="connsiteX3" fmla="*/ 405161 w 405161"/>
                  <a:gd name="connsiteY3" fmla="*/ 78175 h 156233"/>
                  <a:gd name="connsiteX4" fmla="*/ 394009 w 405161"/>
                  <a:gd name="connsiteY4" fmla="*/ 70741 h 156233"/>
                  <a:gd name="connsiteX5" fmla="*/ 378252 w 405161"/>
                  <a:gd name="connsiteY5" fmla="*/ 99607 h 156233"/>
                  <a:gd name="connsiteX6" fmla="*/ 354314 w 405161"/>
                  <a:gd name="connsiteY6" fmla="*/ 122663 h 156233"/>
                  <a:gd name="connsiteX7" fmla="*/ 330819 w 405161"/>
                  <a:gd name="connsiteY7" fmla="*/ 104194 h 156233"/>
                  <a:gd name="connsiteX8" fmla="*/ 319668 w 405161"/>
                  <a:gd name="connsiteY8" fmla="*/ 107912 h 156233"/>
                  <a:gd name="connsiteX9" fmla="*/ 312234 w 405161"/>
                  <a:gd name="connsiteY9" fmla="*/ 100477 h 156233"/>
                  <a:gd name="connsiteX10" fmla="*/ 297366 w 405161"/>
                  <a:gd name="connsiteY10" fmla="*/ 78175 h 156233"/>
                  <a:gd name="connsiteX11" fmla="*/ 286214 w 405161"/>
                  <a:gd name="connsiteY11" fmla="*/ 74458 h 156233"/>
                  <a:gd name="connsiteX12" fmla="*/ 275063 w 405161"/>
                  <a:gd name="connsiteY12" fmla="*/ 67024 h 156233"/>
                  <a:gd name="connsiteX13" fmla="*/ 211873 w 405161"/>
                  <a:gd name="connsiteY13" fmla="*/ 67024 h 156233"/>
                  <a:gd name="connsiteX14" fmla="*/ 167268 w 405161"/>
                  <a:gd name="connsiteY14" fmla="*/ 81892 h 156233"/>
                  <a:gd name="connsiteX15" fmla="*/ 156117 w 405161"/>
                  <a:gd name="connsiteY15" fmla="*/ 85609 h 156233"/>
                  <a:gd name="connsiteX16" fmla="*/ 144966 w 405161"/>
                  <a:gd name="connsiteY16" fmla="*/ 89326 h 156233"/>
                  <a:gd name="connsiteX17" fmla="*/ 115229 w 405161"/>
                  <a:gd name="connsiteY17" fmla="*/ 100477 h 156233"/>
                  <a:gd name="connsiteX18" fmla="*/ 78058 w 405161"/>
                  <a:gd name="connsiteY18" fmla="*/ 96760 h 156233"/>
                  <a:gd name="connsiteX19" fmla="*/ 74341 w 405161"/>
                  <a:gd name="connsiteY19" fmla="*/ 81892 h 156233"/>
                  <a:gd name="connsiteX20" fmla="*/ 70624 w 405161"/>
                  <a:gd name="connsiteY20" fmla="*/ 52155 h 156233"/>
                  <a:gd name="connsiteX21" fmla="*/ 74341 w 405161"/>
                  <a:gd name="connsiteY21" fmla="*/ 29853 h 156233"/>
                  <a:gd name="connsiteX22" fmla="*/ 81775 w 405161"/>
                  <a:gd name="connsiteY22" fmla="*/ 18702 h 156233"/>
                  <a:gd name="connsiteX23" fmla="*/ 85492 w 405161"/>
                  <a:gd name="connsiteY23" fmla="*/ 3833 h 156233"/>
                  <a:gd name="connsiteX24" fmla="*/ 74341 w 405161"/>
                  <a:gd name="connsiteY24" fmla="*/ 116 h 156233"/>
                  <a:gd name="connsiteX25" fmla="*/ 66907 w 405161"/>
                  <a:gd name="connsiteY25" fmla="*/ 7551 h 156233"/>
                  <a:gd name="connsiteX26" fmla="*/ 48322 w 405161"/>
                  <a:gd name="connsiteY26" fmla="*/ 26136 h 156233"/>
                  <a:gd name="connsiteX27" fmla="*/ 26019 w 405161"/>
                  <a:gd name="connsiteY27" fmla="*/ 33570 h 156233"/>
                  <a:gd name="connsiteX28" fmla="*/ 0 w 405161"/>
                  <a:gd name="connsiteY28" fmla="*/ 41004 h 156233"/>
                  <a:gd name="connsiteX29" fmla="*/ 7434 w 405161"/>
                  <a:gd name="connsiteY29" fmla="*/ 52155 h 156233"/>
                  <a:gd name="connsiteX30" fmla="*/ 14868 w 405161"/>
                  <a:gd name="connsiteY30" fmla="*/ 59590 h 156233"/>
                  <a:gd name="connsiteX31" fmla="*/ 29736 w 405161"/>
                  <a:gd name="connsiteY31" fmla="*/ 81892 h 156233"/>
                  <a:gd name="connsiteX32" fmla="*/ 37170 w 405161"/>
                  <a:gd name="connsiteY32" fmla="*/ 93043 h 156233"/>
                  <a:gd name="connsiteX33" fmla="*/ 40888 w 405161"/>
                  <a:gd name="connsiteY33" fmla="*/ 104194 h 156233"/>
                  <a:gd name="connsiteX34" fmla="*/ 44605 w 405161"/>
                  <a:gd name="connsiteY34" fmla="*/ 130214 h 156233"/>
                  <a:gd name="connsiteX35" fmla="*/ 48322 w 405161"/>
                  <a:gd name="connsiteY35" fmla="*/ 141365 h 156233"/>
                  <a:gd name="connsiteX36" fmla="*/ 70624 w 405161"/>
                  <a:gd name="connsiteY36" fmla="*/ 148799 h 156233"/>
                  <a:gd name="connsiteX37" fmla="*/ 81775 w 405161"/>
                  <a:gd name="connsiteY37" fmla="*/ 152516 h 156233"/>
                  <a:gd name="connsiteX38" fmla="*/ 133814 w 405161"/>
                  <a:gd name="connsiteY38" fmla="*/ 156233 h 156233"/>
                  <a:gd name="connsiteX0" fmla="*/ 390292 w 405161"/>
                  <a:gd name="connsiteY0" fmla="*/ 170231 h 170231"/>
                  <a:gd name="connsiteX1" fmla="*/ 394009 w 405161"/>
                  <a:gd name="connsiteY1" fmla="*/ 119063 h 170231"/>
                  <a:gd name="connsiteX2" fmla="*/ 397727 w 405161"/>
                  <a:gd name="connsiteY2" fmla="*/ 107912 h 170231"/>
                  <a:gd name="connsiteX3" fmla="*/ 405161 w 405161"/>
                  <a:gd name="connsiteY3" fmla="*/ 78175 h 170231"/>
                  <a:gd name="connsiteX4" fmla="*/ 394009 w 405161"/>
                  <a:gd name="connsiteY4" fmla="*/ 70741 h 170231"/>
                  <a:gd name="connsiteX5" fmla="*/ 378252 w 405161"/>
                  <a:gd name="connsiteY5" fmla="*/ 99607 h 170231"/>
                  <a:gd name="connsiteX6" fmla="*/ 354314 w 405161"/>
                  <a:gd name="connsiteY6" fmla="*/ 122663 h 170231"/>
                  <a:gd name="connsiteX7" fmla="*/ 330819 w 405161"/>
                  <a:gd name="connsiteY7" fmla="*/ 104194 h 170231"/>
                  <a:gd name="connsiteX8" fmla="*/ 319668 w 405161"/>
                  <a:gd name="connsiteY8" fmla="*/ 107912 h 170231"/>
                  <a:gd name="connsiteX9" fmla="*/ 312234 w 405161"/>
                  <a:gd name="connsiteY9" fmla="*/ 100477 h 170231"/>
                  <a:gd name="connsiteX10" fmla="*/ 297366 w 405161"/>
                  <a:gd name="connsiteY10" fmla="*/ 78175 h 170231"/>
                  <a:gd name="connsiteX11" fmla="*/ 286214 w 405161"/>
                  <a:gd name="connsiteY11" fmla="*/ 74458 h 170231"/>
                  <a:gd name="connsiteX12" fmla="*/ 275063 w 405161"/>
                  <a:gd name="connsiteY12" fmla="*/ 67024 h 170231"/>
                  <a:gd name="connsiteX13" fmla="*/ 211873 w 405161"/>
                  <a:gd name="connsiteY13" fmla="*/ 67024 h 170231"/>
                  <a:gd name="connsiteX14" fmla="*/ 167268 w 405161"/>
                  <a:gd name="connsiteY14" fmla="*/ 81892 h 170231"/>
                  <a:gd name="connsiteX15" fmla="*/ 156117 w 405161"/>
                  <a:gd name="connsiteY15" fmla="*/ 85609 h 170231"/>
                  <a:gd name="connsiteX16" fmla="*/ 144966 w 405161"/>
                  <a:gd name="connsiteY16" fmla="*/ 89326 h 170231"/>
                  <a:gd name="connsiteX17" fmla="*/ 115229 w 405161"/>
                  <a:gd name="connsiteY17" fmla="*/ 100477 h 170231"/>
                  <a:gd name="connsiteX18" fmla="*/ 78058 w 405161"/>
                  <a:gd name="connsiteY18" fmla="*/ 96760 h 170231"/>
                  <a:gd name="connsiteX19" fmla="*/ 74341 w 405161"/>
                  <a:gd name="connsiteY19" fmla="*/ 81892 h 170231"/>
                  <a:gd name="connsiteX20" fmla="*/ 70624 w 405161"/>
                  <a:gd name="connsiteY20" fmla="*/ 52155 h 170231"/>
                  <a:gd name="connsiteX21" fmla="*/ 74341 w 405161"/>
                  <a:gd name="connsiteY21" fmla="*/ 29853 h 170231"/>
                  <a:gd name="connsiteX22" fmla="*/ 81775 w 405161"/>
                  <a:gd name="connsiteY22" fmla="*/ 18702 h 170231"/>
                  <a:gd name="connsiteX23" fmla="*/ 85492 w 405161"/>
                  <a:gd name="connsiteY23" fmla="*/ 3833 h 170231"/>
                  <a:gd name="connsiteX24" fmla="*/ 74341 w 405161"/>
                  <a:gd name="connsiteY24" fmla="*/ 116 h 170231"/>
                  <a:gd name="connsiteX25" fmla="*/ 66907 w 405161"/>
                  <a:gd name="connsiteY25" fmla="*/ 7551 h 170231"/>
                  <a:gd name="connsiteX26" fmla="*/ 48322 w 405161"/>
                  <a:gd name="connsiteY26" fmla="*/ 26136 h 170231"/>
                  <a:gd name="connsiteX27" fmla="*/ 26019 w 405161"/>
                  <a:gd name="connsiteY27" fmla="*/ 33570 h 170231"/>
                  <a:gd name="connsiteX28" fmla="*/ 0 w 405161"/>
                  <a:gd name="connsiteY28" fmla="*/ 41004 h 170231"/>
                  <a:gd name="connsiteX29" fmla="*/ 7434 w 405161"/>
                  <a:gd name="connsiteY29" fmla="*/ 52155 h 170231"/>
                  <a:gd name="connsiteX30" fmla="*/ 14868 w 405161"/>
                  <a:gd name="connsiteY30" fmla="*/ 59590 h 170231"/>
                  <a:gd name="connsiteX31" fmla="*/ 29736 w 405161"/>
                  <a:gd name="connsiteY31" fmla="*/ 81892 h 170231"/>
                  <a:gd name="connsiteX32" fmla="*/ 37170 w 405161"/>
                  <a:gd name="connsiteY32" fmla="*/ 93043 h 170231"/>
                  <a:gd name="connsiteX33" fmla="*/ 40888 w 405161"/>
                  <a:gd name="connsiteY33" fmla="*/ 104194 h 170231"/>
                  <a:gd name="connsiteX34" fmla="*/ 44605 w 405161"/>
                  <a:gd name="connsiteY34" fmla="*/ 130214 h 170231"/>
                  <a:gd name="connsiteX35" fmla="*/ 48322 w 405161"/>
                  <a:gd name="connsiteY35" fmla="*/ 141365 h 170231"/>
                  <a:gd name="connsiteX36" fmla="*/ 70624 w 405161"/>
                  <a:gd name="connsiteY36" fmla="*/ 148799 h 170231"/>
                  <a:gd name="connsiteX37" fmla="*/ 81775 w 405161"/>
                  <a:gd name="connsiteY37" fmla="*/ 152516 h 170231"/>
                  <a:gd name="connsiteX38" fmla="*/ 133814 w 405161"/>
                  <a:gd name="connsiteY38" fmla="*/ 156233 h 17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5161" h="170231">
                    <a:moveTo>
                      <a:pt x="390292" y="170231"/>
                    </a:moveTo>
                    <a:cubicBezTo>
                      <a:pt x="391531" y="160319"/>
                      <a:pt x="392770" y="129449"/>
                      <a:pt x="394009" y="119063"/>
                    </a:cubicBezTo>
                    <a:cubicBezTo>
                      <a:pt x="395248" y="108677"/>
                      <a:pt x="396777" y="111713"/>
                      <a:pt x="397727" y="107912"/>
                    </a:cubicBezTo>
                    <a:cubicBezTo>
                      <a:pt x="406703" y="72013"/>
                      <a:pt x="396662" y="103673"/>
                      <a:pt x="405161" y="78175"/>
                    </a:cubicBezTo>
                    <a:cubicBezTo>
                      <a:pt x="401444" y="75697"/>
                      <a:pt x="398494" y="67169"/>
                      <a:pt x="394009" y="70741"/>
                    </a:cubicBezTo>
                    <a:cubicBezTo>
                      <a:pt x="389524" y="74313"/>
                      <a:pt x="384868" y="90953"/>
                      <a:pt x="378252" y="99607"/>
                    </a:cubicBezTo>
                    <a:cubicBezTo>
                      <a:pt x="371636" y="108261"/>
                      <a:pt x="362220" y="121898"/>
                      <a:pt x="354314" y="122663"/>
                    </a:cubicBezTo>
                    <a:cubicBezTo>
                      <a:pt x="346408" y="123428"/>
                      <a:pt x="336593" y="106652"/>
                      <a:pt x="330819" y="104194"/>
                    </a:cubicBezTo>
                    <a:cubicBezTo>
                      <a:pt x="325045" y="101736"/>
                      <a:pt x="323385" y="106673"/>
                      <a:pt x="319668" y="107912"/>
                    </a:cubicBezTo>
                    <a:cubicBezTo>
                      <a:pt x="317190" y="105434"/>
                      <a:pt x="314337" y="103281"/>
                      <a:pt x="312234" y="100477"/>
                    </a:cubicBezTo>
                    <a:cubicBezTo>
                      <a:pt x="306873" y="93329"/>
                      <a:pt x="305842" y="81000"/>
                      <a:pt x="297366" y="78175"/>
                    </a:cubicBezTo>
                    <a:lnTo>
                      <a:pt x="286214" y="74458"/>
                    </a:lnTo>
                    <a:cubicBezTo>
                      <a:pt x="282497" y="71980"/>
                      <a:pt x="279169" y="68784"/>
                      <a:pt x="275063" y="67024"/>
                    </a:cubicBezTo>
                    <a:cubicBezTo>
                      <a:pt x="255311" y="58559"/>
                      <a:pt x="231171" y="65540"/>
                      <a:pt x="211873" y="67024"/>
                    </a:cubicBezTo>
                    <a:lnTo>
                      <a:pt x="167268" y="81892"/>
                    </a:lnTo>
                    <a:lnTo>
                      <a:pt x="156117" y="85609"/>
                    </a:lnTo>
                    <a:cubicBezTo>
                      <a:pt x="152400" y="86848"/>
                      <a:pt x="148226" y="87153"/>
                      <a:pt x="144966" y="89326"/>
                    </a:cubicBezTo>
                    <a:cubicBezTo>
                      <a:pt x="128557" y="100264"/>
                      <a:pt x="138195" y="95884"/>
                      <a:pt x="115229" y="100477"/>
                    </a:cubicBezTo>
                    <a:cubicBezTo>
                      <a:pt x="102839" y="99238"/>
                      <a:pt x="89394" y="101913"/>
                      <a:pt x="78058" y="96760"/>
                    </a:cubicBezTo>
                    <a:cubicBezTo>
                      <a:pt x="73407" y="94646"/>
                      <a:pt x="75181" y="86931"/>
                      <a:pt x="74341" y="81892"/>
                    </a:cubicBezTo>
                    <a:cubicBezTo>
                      <a:pt x="72699" y="72038"/>
                      <a:pt x="71863" y="62067"/>
                      <a:pt x="70624" y="52155"/>
                    </a:cubicBezTo>
                    <a:cubicBezTo>
                      <a:pt x="71863" y="44721"/>
                      <a:pt x="71958" y="37003"/>
                      <a:pt x="74341" y="29853"/>
                    </a:cubicBezTo>
                    <a:cubicBezTo>
                      <a:pt x="75754" y="25615"/>
                      <a:pt x="80015" y="22808"/>
                      <a:pt x="81775" y="18702"/>
                    </a:cubicBezTo>
                    <a:cubicBezTo>
                      <a:pt x="83787" y="14006"/>
                      <a:pt x="84253" y="8789"/>
                      <a:pt x="85492" y="3833"/>
                    </a:cubicBezTo>
                    <a:cubicBezTo>
                      <a:pt x="81775" y="2594"/>
                      <a:pt x="78183" y="-653"/>
                      <a:pt x="74341" y="116"/>
                    </a:cubicBezTo>
                    <a:cubicBezTo>
                      <a:pt x="70904" y="803"/>
                      <a:pt x="69096" y="4814"/>
                      <a:pt x="66907" y="7551"/>
                    </a:cubicBezTo>
                    <a:cubicBezTo>
                      <a:pt x="58021" y="18659"/>
                      <a:pt x="62164" y="19984"/>
                      <a:pt x="48322" y="26136"/>
                    </a:cubicBezTo>
                    <a:cubicBezTo>
                      <a:pt x="41161" y="29319"/>
                      <a:pt x="33453" y="31092"/>
                      <a:pt x="26019" y="33570"/>
                    </a:cubicBezTo>
                    <a:cubicBezTo>
                      <a:pt x="10020" y="38903"/>
                      <a:pt x="18672" y="36336"/>
                      <a:pt x="0" y="41004"/>
                    </a:cubicBezTo>
                    <a:cubicBezTo>
                      <a:pt x="2478" y="44721"/>
                      <a:pt x="4643" y="48667"/>
                      <a:pt x="7434" y="52155"/>
                    </a:cubicBezTo>
                    <a:cubicBezTo>
                      <a:pt x="9623" y="54892"/>
                      <a:pt x="12765" y="56786"/>
                      <a:pt x="14868" y="59590"/>
                    </a:cubicBezTo>
                    <a:cubicBezTo>
                      <a:pt x="20229" y="66738"/>
                      <a:pt x="24780" y="74458"/>
                      <a:pt x="29736" y="81892"/>
                    </a:cubicBezTo>
                    <a:cubicBezTo>
                      <a:pt x="32214" y="85609"/>
                      <a:pt x="35757" y="88805"/>
                      <a:pt x="37170" y="93043"/>
                    </a:cubicBezTo>
                    <a:lnTo>
                      <a:pt x="40888" y="104194"/>
                    </a:lnTo>
                    <a:cubicBezTo>
                      <a:pt x="42127" y="112867"/>
                      <a:pt x="42887" y="121623"/>
                      <a:pt x="44605" y="130214"/>
                    </a:cubicBezTo>
                    <a:cubicBezTo>
                      <a:pt x="45373" y="134056"/>
                      <a:pt x="45134" y="139088"/>
                      <a:pt x="48322" y="141365"/>
                    </a:cubicBezTo>
                    <a:cubicBezTo>
                      <a:pt x="54699" y="145920"/>
                      <a:pt x="63190" y="146321"/>
                      <a:pt x="70624" y="148799"/>
                    </a:cubicBezTo>
                    <a:cubicBezTo>
                      <a:pt x="74341" y="150038"/>
                      <a:pt x="77868" y="152216"/>
                      <a:pt x="81775" y="152516"/>
                    </a:cubicBezTo>
                    <a:cubicBezTo>
                      <a:pt x="131332" y="156328"/>
                      <a:pt x="113942" y="156233"/>
                      <a:pt x="133814" y="156233"/>
                    </a:cubicBezTo>
                  </a:path>
                </a:pathLst>
              </a:cu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60" name="Freeform 159"/>
              <p:cNvSpPr/>
              <p:nvPr/>
            </p:nvSpPr>
            <p:spPr bwMode="auto">
              <a:xfrm flipV="1">
                <a:off x="7510079" y="3699960"/>
                <a:ext cx="590945" cy="169143"/>
              </a:xfrm>
              <a:custGeom>
                <a:avLst/>
                <a:gdLst>
                  <a:gd name="connsiteX0" fmla="*/ 390292 w 405161"/>
                  <a:gd name="connsiteY0" fmla="*/ 148799 h 156233"/>
                  <a:gd name="connsiteX1" fmla="*/ 394009 w 405161"/>
                  <a:gd name="connsiteY1" fmla="*/ 119063 h 156233"/>
                  <a:gd name="connsiteX2" fmla="*/ 397727 w 405161"/>
                  <a:gd name="connsiteY2" fmla="*/ 107912 h 156233"/>
                  <a:gd name="connsiteX3" fmla="*/ 405161 w 405161"/>
                  <a:gd name="connsiteY3" fmla="*/ 78175 h 156233"/>
                  <a:gd name="connsiteX4" fmla="*/ 394009 w 405161"/>
                  <a:gd name="connsiteY4" fmla="*/ 70741 h 156233"/>
                  <a:gd name="connsiteX5" fmla="*/ 371707 w 405161"/>
                  <a:gd name="connsiteY5" fmla="*/ 78175 h 156233"/>
                  <a:gd name="connsiteX6" fmla="*/ 349405 w 405161"/>
                  <a:gd name="connsiteY6" fmla="*/ 89326 h 156233"/>
                  <a:gd name="connsiteX7" fmla="*/ 330819 w 405161"/>
                  <a:gd name="connsiteY7" fmla="*/ 104194 h 156233"/>
                  <a:gd name="connsiteX8" fmla="*/ 319668 w 405161"/>
                  <a:gd name="connsiteY8" fmla="*/ 107912 h 156233"/>
                  <a:gd name="connsiteX9" fmla="*/ 312234 w 405161"/>
                  <a:gd name="connsiteY9" fmla="*/ 100477 h 156233"/>
                  <a:gd name="connsiteX10" fmla="*/ 297366 w 405161"/>
                  <a:gd name="connsiteY10" fmla="*/ 78175 h 156233"/>
                  <a:gd name="connsiteX11" fmla="*/ 286214 w 405161"/>
                  <a:gd name="connsiteY11" fmla="*/ 74458 h 156233"/>
                  <a:gd name="connsiteX12" fmla="*/ 275063 w 405161"/>
                  <a:gd name="connsiteY12" fmla="*/ 67024 h 156233"/>
                  <a:gd name="connsiteX13" fmla="*/ 211873 w 405161"/>
                  <a:gd name="connsiteY13" fmla="*/ 67024 h 156233"/>
                  <a:gd name="connsiteX14" fmla="*/ 167268 w 405161"/>
                  <a:gd name="connsiteY14" fmla="*/ 81892 h 156233"/>
                  <a:gd name="connsiteX15" fmla="*/ 156117 w 405161"/>
                  <a:gd name="connsiteY15" fmla="*/ 85609 h 156233"/>
                  <a:gd name="connsiteX16" fmla="*/ 144966 w 405161"/>
                  <a:gd name="connsiteY16" fmla="*/ 89326 h 156233"/>
                  <a:gd name="connsiteX17" fmla="*/ 115229 w 405161"/>
                  <a:gd name="connsiteY17" fmla="*/ 100477 h 156233"/>
                  <a:gd name="connsiteX18" fmla="*/ 78058 w 405161"/>
                  <a:gd name="connsiteY18" fmla="*/ 96760 h 156233"/>
                  <a:gd name="connsiteX19" fmla="*/ 74341 w 405161"/>
                  <a:gd name="connsiteY19" fmla="*/ 81892 h 156233"/>
                  <a:gd name="connsiteX20" fmla="*/ 70624 w 405161"/>
                  <a:gd name="connsiteY20" fmla="*/ 52155 h 156233"/>
                  <a:gd name="connsiteX21" fmla="*/ 74341 w 405161"/>
                  <a:gd name="connsiteY21" fmla="*/ 29853 h 156233"/>
                  <a:gd name="connsiteX22" fmla="*/ 81775 w 405161"/>
                  <a:gd name="connsiteY22" fmla="*/ 18702 h 156233"/>
                  <a:gd name="connsiteX23" fmla="*/ 85492 w 405161"/>
                  <a:gd name="connsiteY23" fmla="*/ 3833 h 156233"/>
                  <a:gd name="connsiteX24" fmla="*/ 74341 w 405161"/>
                  <a:gd name="connsiteY24" fmla="*/ 116 h 156233"/>
                  <a:gd name="connsiteX25" fmla="*/ 66907 w 405161"/>
                  <a:gd name="connsiteY25" fmla="*/ 7551 h 156233"/>
                  <a:gd name="connsiteX26" fmla="*/ 48322 w 405161"/>
                  <a:gd name="connsiteY26" fmla="*/ 26136 h 156233"/>
                  <a:gd name="connsiteX27" fmla="*/ 26019 w 405161"/>
                  <a:gd name="connsiteY27" fmla="*/ 33570 h 156233"/>
                  <a:gd name="connsiteX28" fmla="*/ 0 w 405161"/>
                  <a:gd name="connsiteY28" fmla="*/ 41004 h 156233"/>
                  <a:gd name="connsiteX29" fmla="*/ 7434 w 405161"/>
                  <a:gd name="connsiteY29" fmla="*/ 52155 h 156233"/>
                  <a:gd name="connsiteX30" fmla="*/ 14868 w 405161"/>
                  <a:gd name="connsiteY30" fmla="*/ 59590 h 156233"/>
                  <a:gd name="connsiteX31" fmla="*/ 29736 w 405161"/>
                  <a:gd name="connsiteY31" fmla="*/ 81892 h 156233"/>
                  <a:gd name="connsiteX32" fmla="*/ 37170 w 405161"/>
                  <a:gd name="connsiteY32" fmla="*/ 93043 h 156233"/>
                  <a:gd name="connsiteX33" fmla="*/ 40888 w 405161"/>
                  <a:gd name="connsiteY33" fmla="*/ 104194 h 156233"/>
                  <a:gd name="connsiteX34" fmla="*/ 44605 w 405161"/>
                  <a:gd name="connsiteY34" fmla="*/ 130214 h 156233"/>
                  <a:gd name="connsiteX35" fmla="*/ 48322 w 405161"/>
                  <a:gd name="connsiteY35" fmla="*/ 141365 h 156233"/>
                  <a:gd name="connsiteX36" fmla="*/ 70624 w 405161"/>
                  <a:gd name="connsiteY36" fmla="*/ 148799 h 156233"/>
                  <a:gd name="connsiteX37" fmla="*/ 81775 w 405161"/>
                  <a:gd name="connsiteY37" fmla="*/ 152516 h 156233"/>
                  <a:gd name="connsiteX38" fmla="*/ 133814 w 405161"/>
                  <a:gd name="connsiteY38" fmla="*/ 156233 h 156233"/>
                  <a:gd name="connsiteX0" fmla="*/ 390292 w 405161"/>
                  <a:gd name="connsiteY0" fmla="*/ 148799 h 156233"/>
                  <a:gd name="connsiteX1" fmla="*/ 394009 w 405161"/>
                  <a:gd name="connsiteY1" fmla="*/ 119063 h 156233"/>
                  <a:gd name="connsiteX2" fmla="*/ 397727 w 405161"/>
                  <a:gd name="connsiteY2" fmla="*/ 107912 h 156233"/>
                  <a:gd name="connsiteX3" fmla="*/ 405161 w 405161"/>
                  <a:gd name="connsiteY3" fmla="*/ 78175 h 156233"/>
                  <a:gd name="connsiteX4" fmla="*/ 394009 w 405161"/>
                  <a:gd name="connsiteY4" fmla="*/ 70741 h 156233"/>
                  <a:gd name="connsiteX5" fmla="*/ 371707 w 405161"/>
                  <a:gd name="connsiteY5" fmla="*/ 78175 h 156233"/>
                  <a:gd name="connsiteX6" fmla="*/ 354303 w 405161"/>
                  <a:gd name="connsiteY6" fmla="*/ 109121 h 156233"/>
                  <a:gd name="connsiteX7" fmla="*/ 330819 w 405161"/>
                  <a:gd name="connsiteY7" fmla="*/ 104194 h 156233"/>
                  <a:gd name="connsiteX8" fmla="*/ 319668 w 405161"/>
                  <a:gd name="connsiteY8" fmla="*/ 107912 h 156233"/>
                  <a:gd name="connsiteX9" fmla="*/ 312234 w 405161"/>
                  <a:gd name="connsiteY9" fmla="*/ 100477 h 156233"/>
                  <a:gd name="connsiteX10" fmla="*/ 297366 w 405161"/>
                  <a:gd name="connsiteY10" fmla="*/ 78175 h 156233"/>
                  <a:gd name="connsiteX11" fmla="*/ 286214 w 405161"/>
                  <a:gd name="connsiteY11" fmla="*/ 74458 h 156233"/>
                  <a:gd name="connsiteX12" fmla="*/ 275063 w 405161"/>
                  <a:gd name="connsiteY12" fmla="*/ 67024 h 156233"/>
                  <a:gd name="connsiteX13" fmla="*/ 211873 w 405161"/>
                  <a:gd name="connsiteY13" fmla="*/ 67024 h 156233"/>
                  <a:gd name="connsiteX14" fmla="*/ 167268 w 405161"/>
                  <a:gd name="connsiteY14" fmla="*/ 81892 h 156233"/>
                  <a:gd name="connsiteX15" fmla="*/ 156117 w 405161"/>
                  <a:gd name="connsiteY15" fmla="*/ 85609 h 156233"/>
                  <a:gd name="connsiteX16" fmla="*/ 144966 w 405161"/>
                  <a:gd name="connsiteY16" fmla="*/ 89326 h 156233"/>
                  <a:gd name="connsiteX17" fmla="*/ 115229 w 405161"/>
                  <a:gd name="connsiteY17" fmla="*/ 100477 h 156233"/>
                  <a:gd name="connsiteX18" fmla="*/ 78058 w 405161"/>
                  <a:gd name="connsiteY18" fmla="*/ 96760 h 156233"/>
                  <a:gd name="connsiteX19" fmla="*/ 74341 w 405161"/>
                  <a:gd name="connsiteY19" fmla="*/ 81892 h 156233"/>
                  <a:gd name="connsiteX20" fmla="*/ 70624 w 405161"/>
                  <a:gd name="connsiteY20" fmla="*/ 52155 h 156233"/>
                  <a:gd name="connsiteX21" fmla="*/ 74341 w 405161"/>
                  <a:gd name="connsiteY21" fmla="*/ 29853 h 156233"/>
                  <a:gd name="connsiteX22" fmla="*/ 81775 w 405161"/>
                  <a:gd name="connsiteY22" fmla="*/ 18702 h 156233"/>
                  <a:gd name="connsiteX23" fmla="*/ 85492 w 405161"/>
                  <a:gd name="connsiteY23" fmla="*/ 3833 h 156233"/>
                  <a:gd name="connsiteX24" fmla="*/ 74341 w 405161"/>
                  <a:gd name="connsiteY24" fmla="*/ 116 h 156233"/>
                  <a:gd name="connsiteX25" fmla="*/ 66907 w 405161"/>
                  <a:gd name="connsiteY25" fmla="*/ 7551 h 156233"/>
                  <a:gd name="connsiteX26" fmla="*/ 48322 w 405161"/>
                  <a:gd name="connsiteY26" fmla="*/ 26136 h 156233"/>
                  <a:gd name="connsiteX27" fmla="*/ 26019 w 405161"/>
                  <a:gd name="connsiteY27" fmla="*/ 33570 h 156233"/>
                  <a:gd name="connsiteX28" fmla="*/ 0 w 405161"/>
                  <a:gd name="connsiteY28" fmla="*/ 41004 h 156233"/>
                  <a:gd name="connsiteX29" fmla="*/ 7434 w 405161"/>
                  <a:gd name="connsiteY29" fmla="*/ 52155 h 156233"/>
                  <a:gd name="connsiteX30" fmla="*/ 14868 w 405161"/>
                  <a:gd name="connsiteY30" fmla="*/ 59590 h 156233"/>
                  <a:gd name="connsiteX31" fmla="*/ 29736 w 405161"/>
                  <a:gd name="connsiteY31" fmla="*/ 81892 h 156233"/>
                  <a:gd name="connsiteX32" fmla="*/ 37170 w 405161"/>
                  <a:gd name="connsiteY32" fmla="*/ 93043 h 156233"/>
                  <a:gd name="connsiteX33" fmla="*/ 40888 w 405161"/>
                  <a:gd name="connsiteY33" fmla="*/ 104194 h 156233"/>
                  <a:gd name="connsiteX34" fmla="*/ 44605 w 405161"/>
                  <a:gd name="connsiteY34" fmla="*/ 130214 h 156233"/>
                  <a:gd name="connsiteX35" fmla="*/ 48322 w 405161"/>
                  <a:gd name="connsiteY35" fmla="*/ 141365 h 156233"/>
                  <a:gd name="connsiteX36" fmla="*/ 70624 w 405161"/>
                  <a:gd name="connsiteY36" fmla="*/ 148799 h 156233"/>
                  <a:gd name="connsiteX37" fmla="*/ 81775 w 405161"/>
                  <a:gd name="connsiteY37" fmla="*/ 152516 h 156233"/>
                  <a:gd name="connsiteX38" fmla="*/ 133814 w 405161"/>
                  <a:gd name="connsiteY38" fmla="*/ 156233 h 156233"/>
                  <a:gd name="connsiteX0" fmla="*/ 390292 w 405161"/>
                  <a:gd name="connsiteY0" fmla="*/ 148799 h 156233"/>
                  <a:gd name="connsiteX1" fmla="*/ 394009 w 405161"/>
                  <a:gd name="connsiteY1" fmla="*/ 119063 h 156233"/>
                  <a:gd name="connsiteX2" fmla="*/ 397727 w 405161"/>
                  <a:gd name="connsiteY2" fmla="*/ 107912 h 156233"/>
                  <a:gd name="connsiteX3" fmla="*/ 405161 w 405161"/>
                  <a:gd name="connsiteY3" fmla="*/ 78175 h 156233"/>
                  <a:gd name="connsiteX4" fmla="*/ 394009 w 405161"/>
                  <a:gd name="connsiteY4" fmla="*/ 70741 h 156233"/>
                  <a:gd name="connsiteX5" fmla="*/ 371707 w 405161"/>
                  <a:gd name="connsiteY5" fmla="*/ 78175 h 156233"/>
                  <a:gd name="connsiteX6" fmla="*/ 355935 w 405161"/>
                  <a:gd name="connsiteY6" fmla="*/ 120118 h 156233"/>
                  <a:gd name="connsiteX7" fmla="*/ 330819 w 405161"/>
                  <a:gd name="connsiteY7" fmla="*/ 104194 h 156233"/>
                  <a:gd name="connsiteX8" fmla="*/ 319668 w 405161"/>
                  <a:gd name="connsiteY8" fmla="*/ 107912 h 156233"/>
                  <a:gd name="connsiteX9" fmla="*/ 312234 w 405161"/>
                  <a:gd name="connsiteY9" fmla="*/ 100477 h 156233"/>
                  <a:gd name="connsiteX10" fmla="*/ 297366 w 405161"/>
                  <a:gd name="connsiteY10" fmla="*/ 78175 h 156233"/>
                  <a:gd name="connsiteX11" fmla="*/ 286214 w 405161"/>
                  <a:gd name="connsiteY11" fmla="*/ 74458 h 156233"/>
                  <a:gd name="connsiteX12" fmla="*/ 275063 w 405161"/>
                  <a:gd name="connsiteY12" fmla="*/ 67024 h 156233"/>
                  <a:gd name="connsiteX13" fmla="*/ 211873 w 405161"/>
                  <a:gd name="connsiteY13" fmla="*/ 67024 h 156233"/>
                  <a:gd name="connsiteX14" fmla="*/ 167268 w 405161"/>
                  <a:gd name="connsiteY14" fmla="*/ 81892 h 156233"/>
                  <a:gd name="connsiteX15" fmla="*/ 156117 w 405161"/>
                  <a:gd name="connsiteY15" fmla="*/ 85609 h 156233"/>
                  <a:gd name="connsiteX16" fmla="*/ 144966 w 405161"/>
                  <a:gd name="connsiteY16" fmla="*/ 89326 h 156233"/>
                  <a:gd name="connsiteX17" fmla="*/ 115229 w 405161"/>
                  <a:gd name="connsiteY17" fmla="*/ 100477 h 156233"/>
                  <a:gd name="connsiteX18" fmla="*/ 78058 w 405161"/>
                  <a:gd name="connsiteY18" fmla="*/ 96760 h 156233"/>
                  <a:gd name="connsiteX19" fmla="*/ 74341 w 405161"/>
                  <a:gd name="connsiteY19" fmla="*/ 81892 h 156233"/>
                  <a:gd name="connsiteX20" fmla="*/ 70624 w 405161"/>
                  <a:gd name="connsiteY20" fmla="*/ 52155 h 156233"/>
                  <a:gd name="connsiteX21" fmla="*/ 74341 w 405161"/>
                  <a:gd name="connsiteY21" fmla="*/ 29853 h 156233"/>
                  <a:gd name="connsiteX22" fmla="*/ 81775 w 405161"/>
                  <a:gd name="connsiteY22" fmla="*/ 18702 h 156233"/>
                  <a:gd name="connsiteX23" fmla="*/ 85492 w 405161"/>
                  <a:gd name="connsiteY23" fmla="*/ 3833 h 156233"/>
                  <a:gd name="connsiteX24" fmla="*/ 74341 w 405161"/>
                  <a:gd name="connsiteY24" fmla="*/ 116 h 156233"/>
                  <a:gd name="connsiteX25" fmla="*/ 66907 w 405161"/>
                  <a:gd name="connsiteY25" fmla="*/ 7551 h 156233"/>
                  <a:gd name="connsiteX26" fmla="*/ 48322 w 405161"/>
                  <a:gd name="connsiteY26" fmla="*/ 26136 h 156233"/>
                  <a:gd name="connsiteX27" fmla="*/ 26019 w 405161"/>
                  <a:gd name="connsiteY27" fmla="*/ 33570 h 156233"/>
                  <a:gd name="connsiteX28" fmla="*/ 0 w 405161"/>
                  <a:gd name="connsiteY28" fmla="*/ 41004 h 156233"/>
                  <a:gd name="connsiteX29" fmla="*/ 7434 w 405161"/>
                  <a:gd name="connsiteY29" fmla="*/ 52155 h 156233"/>
                  <a:gd name="connsiteX30" fmla="*/ 14868 w 405161"/>
                  <a:gd name="connsiteY30" fmla="*/ 59590 h 156233"/>
                  <a:gd name="connsiteX31" fmla="*/ 29736 w 405161"/>
                  <a:gd name="connsiteY31" fmla="*/ 81892 h 156233"/>
                  <a:gd name="connsiteX32" fmla="*/ 37170 w 405161"/>
                  <a:gd name="connsiteY32" fmla="*/ 93043 h 156233"/>
                  <a:gd name="connsiteX33" fmla="*/ 40888 w 405161"/>
                  <a:gd name="connsiteY33" fmla="*/ 104194 h 156233"/>
                  <a:gd name="connsiteX34" fmla="*/ 44605 w 405161"/>
                  <a:gd name="connsiteY34" fmla="*/ 130214 h 156233"/>
                  <a:gd name="connsiteX35" fmla="*/ 48322 w 405161"/>
                  <a:gd name="connsiteY35" fmla="*/ 141365 h 156233"/>
                  <a:gd name="connsiteX36" fmla="*/ 70624 w 405161"/>
                  <a:gd name="connsiteY36" fmla="*/ 148799 h 156233"/>
                  <a:gd name="connsiteX37" fmla="*/ 81775 w 405161"/>
                  <a:gd name="connsiteY37" fmla="*/ 152516 h 156233"/>
                  <a:gd name="connsiteX38" fmla="*/ 133814 w 405161"/>
                  <a:gd name="connsiteY38" fmla="*/ 156233 h 156233"/>
                  <a:gd name="connsiteX0" fmla="*/ 390292 w 405161"/>
                  <a:gd name="connsiteY0" fmla="*/ 148799 h 156233"/>
                  <a:gd name="connsiteX1" fmla="*/ 394009 w 405161"/>
                  <a:gd name="connsiteY1" fmla="*/ 119063 h 156233"/>
                  <a:gd name="connsiteX2" fmla="*/ 397727 w 405161"/>
                  <a:gd name="connsiteY2" fmla="*/ 107912 h 156233"/>
                  <a:gd name="connsiteX3" fmla="*/ 405161 w 405161"/>
                  <a:gd name="connsiteY3" fmla="*/ 78175 h 156233"/>
                  <a:gd name="connsiteX4" fmla="*/ 394009 w 405161"/>
                  <a:gd name="connsiteY4" fmla="*/ 70741 h 156233"/>
                  <a:gd name="connsiteX5" fmla="*/ 374973 w 405161"/>
                  <a:gd name="connsiteY5" fmla="*/ 91372 h 156233"/>
                  <a:gd name="connsiteX6" fmla="*/ 355935 w 405161"/>
                  <a:gd name="connsiteY6" fmla="*/ 120118 h 156233"/>
                  <a:gd name="connsiteX7" fmla="*/ 330819 w 405161"/>
                  <a:gd name="connsiteY7" fmla="*/ 104194 h 156233"/>
                  <a:gd name="connsiteX8" fmla="*/ 319668 w 405161"/>
                  <a:gd name="connsiteY8" fmla="*/ 107912 h 156233"/>
                  <a:gd name="connsiteX9" fmla="*/ 312234 w 405161"/>
                  <a:gd name="connsiteY9" fmla="*/ 100477 h 156233"/>
                  <a:gd name="connsiteX10" fmla="*/ 297366 w 405161"/>
                  <a:gd name="connsiteY10" fmla="*/ 78175 h 156233"/>
                  <a:gd name="connsiteX11" fmla="*/ 286214 w 405161"/>
                  <a:gd name="connsiteY11" fmla="*/ 74458 h 156233"/>
                  <a:gd name="connsiteX12" fmla="*/ 275063 w 405161"/>
                  <a:gd name="connsiteY12" fmla="*/ 67024 h 156233"/>
                  <a:gd name="connsiteX13" fmla="*/ 211873 w 405161"/>
                  <a:gd name="connsiteY13" fmla="*/ 67024 h 156233"/>
                  <a:gd name="connsiteX14" fmla="*/ 167268 w 405161"/>
                  <a:gd name="connsiteY14" fmla="*/ 81892 h 156233"/>
                  <a:gd name="connsiteX15" fmla="*/ 156117 w 405161"/>
                  <a:gd name="connsiteY15" fmla="*/ 85609 h 156233"/>
                  <a:gd name="connsiteX16" fmla="*/ 144966 w 405161"/>
                  <a:gd name="connsiteY16" fmla="*/ 89326 h 156233"/>
                  <a:gd name="connsiteX17" fmla="*/ 115229 w 405161"/>
                  <a:gd name="connsiteY17" fmla="*/ 100477 h 156233"/>
                  <a:gd name="connsiteX18" fmla="*/ 78058 w 405161"/>
                  <a:gd name="connsiteY18" fmla="*/ 96760 h 156233"/>
                  <a:gd name="connsiteX19" fmla="*/ 74341 w 405161"/>
                  <a:gd name="connsiteY19" fmla="*/ 81892 h 156233"/>
                  <a:gd name="connsiteX20" fmla="*/ 70624 w 405161"/>
                  <a:gd name="connsiteY20" fmla="*/ 52155 h 156233"/>
                  <a:gd name="connsiteX21" fmla="*/ 74341 w 405161"/>
                  <a:gd name="connsiteY21" fmla="*/ 29853 h 156233"/>
                  <a:gd name="connsiteX22" fmla="*/ 81775 w 405161"/>
                  <a:gd name="connsiteY22" fmla="*/ 18702 h 156233"/>
                  <a:gd name="connsiteX23" fmla="*/ 85492 w 405161"/>
                  <a:gd name="connsiteY23" fmla="*/ 3833 h 156233"/>
                  <a:gd name="connsiteX24" fmla="*/ 74341 w 405161"/>
                  <a:gd name="connsiteY24" fmla="*/ 116 h 156233"/>
                  <a:gd name="connsiteX25" fmla="*/ 66907 w 405161"/>
                  <a:gd name="connsiteY25" fmla="*/ 7551 h 156233"/>
                  <a:gd name="connsiteX26" fmla="*/ 48322 w 405161"/>
                  <a:gd name="connsiteY26" fmla="*/ 26136 h 156233"/>
                  <a:gd name="connsiteX27" fmla="*/ 26019 w 405161"/>
                  <a:gd name="connsiteY27" fmla="*/ 33570 h 156233"/>
                  <a:gd name="connsiteX28" fmla="*/ 0 w 405161"/>
                  <a:gd name="connsiteY28" fmla="*/ 41004 h 156233"/>
                  <a:gd name="connsiteX29" fmla="*/ 7434 w 405161"/>
                  <a:gd name="connsiteY29" fmla="*/ 52155 h 156233"/>
                  <a:gd name="connsiteX30" fmla="*/ 14868 w 405161"/>
                  <a:gd name="connsiteY30" fmla="*/ 59590 h 156233"/>
                  <a:gd name="connsiteX31" fmla="*/ 29736 w 405161"/>
                  <a:gd name="connsiteY31" fmla="*/ 81892 h 156233"/>
                  <a:gd name="connsiteX32" fmla="*/ 37170 w 405161"/>
                  <a:gd name="connsiteY32" fmla="*/ 93043 h 156233"/>
                  <a:gd name="connsiteX33" fmla="*/ 40888 w 405161"/>
                  <a:gd name="connsiteY33" fmla="*/ 104194 h 156233"/>
                  <a:gd name="connsiteX34" fmla="*/ 44605 w 405161"/>
                  <a:gd name="connsiteY34" fmla="*/ 130214 h 156233"/>
                  <a:gd name="connsiteX35" fmla="*/ 48322 w 405161"/>
                  <a:gd name="connsiteY35" fmla="*/ 141365 h 156233"/>
                  <a:gd name="connsiteX36" fmla="*/ 70624 w 405161"/>
                  <a:gd name="connsiteY36" fmla="*/ 148799 h 156233"/>
                  <a:gd name="connsiteX37" fmla="*/ 81775 w 405161"/>
                  <a:gd name="connsiteY37" fmla="*/ 152516 h 156233"/>
                  <a:gd name="connsiteX38" fmla="*/ 133814 w 405161"/>
                  <a:gd name="connsiteY38" fmla="*/ 156233 h 156233"/>
                  <a:gd name="connsiteX0" fmla="*/ 390292 w 405161"/>
                  <a:gd name="connsiteY0" fmla="*/ 148799 h 156233"/>
                  <a:gd name="connsiteX1" fmla="*/ 394009 w 405161"/>
                  <a:gd name="connsiteY1" fmla="*/ 119063 h 156233"/>
                  <a:gd name="connsiteX2" fmla="*/ 397727 w 405161"/>
                  <a:gd name="connsiteY2" fmla="*/ 107912 h 156233"/>
                  <a:gd name="connsiteX3" fmla="*/ 405161 w 405161"/>
                  <a:gd name="connsiteY3" fmla="*/ 78175 h 156233"/>
                  <a:gd name="connsiteX4" fmla="*/ 394009 w 405161"/>
                  <a:gd name="connsiteY4" fmla="*/ 70741 h 156233"/>
                  <a:gd name="connsiteX5" fmla="*/ 381504 w 405161"/>
                  <a:gd name="connsiteY5" fmla="*/ 95770 h 156233"/>
                  <a:gd name="connsiteX6" fmla="*/ 355935 w 405161"/>
                  <a:gd name="connsiteY6" fmla="*/ 120118 h 156233"/>
                  <a:gd name="connsiteX7" fmla="*/ 330819 w 405161"/>
                  <a:gd name="connsiteY7" fmla="*/ 104194 h 156233"/>
                  <a:gd name="connsiteX8" fmla="*/ 319668 w 405161"/>
                  <a:gd name="connsiteY8" fmla="*/ 107912 h 156233"/>
                  <a:gd name="connsiteX9" fmla="*/ 312234 w 405161"/>
                  <a:gd name="connsiteY9" fmla="*/ 100477 h 156233"/>
                  <a:gd name="connsiteX10" fmla="*/ 297366 w 405161"/>
                  <a:gd name="connsiteY10" fmla="*/ 78175 h 156233"/>
                  <a:gd name="connsiteX11" fmla="*/ 286214 w 405161"/>
                  <a:gd name="connsiteY11" fmla="*/ 74458 h 156233"/>
                  <a:gd name="connsiteX12" fmla="*/ 275063 w 405161"/>
                  <a:gd name="connsiteY12" fmla="*/ 67024 h 156233"/>
                  <a:gd name="connsiteX13" fmla="*/ 211873 w 405161"/>
                  <a:gd name="connsiteY13" fmla="*/ 67024 h 156233"/>
                  <a:gd name="connsiteX14" fmla="*/ 167268 w 405161"/>
                  <a:gd name="connsiteY14" fmla="*/ 81892 h 156233"/>
                  <a:gd name="connsiteX15" fmla="*/ 156117 w 405161"/>
                  <a:gd name="connsiteY15" fmla="*/ 85609 h 156233"/>
                  <a:gd name="connsiteX16" fmla="*/ 144966 w 405161"/>
                  <a:gd name="connsiteY16" fmla="*/ 89326 h 156233"/>
                  <a:gd name="connsiteX17" fmla="*/ 115229 w 405161"/>
                  <a:gd name="connsiteY17" fmla="*/ 100477 h 156233"/>
                  <a:gd name="connsiteX18" fmla="*/ 78058 w 405161"/>
                  <a:gd name="connsiteY18" fmla="*/ 96760 h 156233"/>
                  <a:gd name="connsiteX19" fmla="*/ 74341 w 405161"/>
                  <a:gd name="connsiteY19" fmla="*/ 81892 h 156233"/>
                  <a:gd name="connsiteX20" fmla="*/ 70624 w 405161"/>
                  <a:gd name="connsiteY20" fmla="*/ 52155 h 156233"/>
                  <a:gd name="connsiteX21" fmla="*/ 74341 w 405161"/>
                  <a:gd name="connsiteY21" fmla="*/ 29853 h 156233"/>
                  <a:gd name="connsiteX22" fmla="*/ 81775 w 405161"/>
                  <a:gd name="connsiteY22" fmla="*/ 18702 h 156233"/>
                  <a:gd name="connsiteX23" fmla="*/ 85492 w 405161"/>
                  <a:gd name="connsiteY23" fmla="*/ 3833 h 156233"/>
                  <a:gd name="connsiteX24" fmla="*/ 74341 w 405161"/>
                  <a:gd name="connsiteY24" fmla="*/ 116 h 156233"/>
                  <a:gd name="connsiteX25" fmla="*/ 66907 w 405161"/>
                  <a:gd name="connsiteY25" fmla="*/ 7551 h 156233"/>
                  <a:gd name="connsiteX26" fmla="*/ 48322 w 405161"/>
                  <a:gd name="connsiteY26" fmla="*/ 26136 h 156233"/>
                  <a:gd name="connsiteX27" fmla="*/ 26019 w 405161"/>
                  <a:gd name="connsiteY27" fmla="*/ 33570 h 156233"/>
                  <a:gd name="connsiteX28" fmla="*/ 0 w 405161"/>
                  <a:gd name="connsiteY28" fmla="*/ 41004 h 156233"/>
                  <a:gd name="connsiteX29" fmla="*/ 7434 w 405161"/>
                  <a:gd name="connsiteY29" fmla="*/ 52155 h 156233"/>
                  <a:gd name="connsiteX30" fmla="*/ 14868 w 405161"/>
                  <a:gd name="connsiteY30" fmla="*/ 59590 h 156233"/>
                  <a:gd name="connsiteX31" fmla="*/ 29736 w 405161"/>
                  <a:gd name="connsiteY31" fmla="*/ 81892 h 156233"/>
                  <a:gd name="connsiteX32" fmla="*/ 37170 w 405161"/>
                  <a:gd name="connsiteY32" fmla="*/ 93043 h 156233"/>
                  <a:gd name="connsiteX33" fmla="*/ 40888 w 405161"/>
                  <a:gd name="connsiteY33" fmla="*/ 104194 h 156233"/>
                  <a:gd name="connsiteX34" fmla="*/ 44605 w 405161"/>
                  <a:gd name="connsiteY34" fmla="*/ 130214 h 156233"/>
                  <a:gd name="connsiteX35" fmla="*/ 48322 w 405161"/>
                  <a:gd name="connsiteY35" fmla="*/ 141365 h 156233"/>
                  <a:gd name="connsiteX36" fmla="*/ 70624 w 405161"/>
                  <a:gd name="connsiteY36" fmla="*/ 148799 h 156233"/>
                  <a:gd name="connsiteX37" fmla="*/ 81775 w 405161"/>
                  <a:gd name="connsiteY37" fmla="*/ 152516 h 156233"/>
                  <a:gd name="connsiteX38" fmla="*/ 133814 w 405161"/>
                  <a:gd name="connsiteY38" fmla="*/ 156233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5161" h="156233">
                    <a:moveTo>
                      <a:pt x="390292" y="148799"/>
                    </a:moveTo>
                    <a:cubicBezTo>
                      <a:pt x="391531" y="138887"/>
                      <a:pt x="392222" y="128891"/>
                      <a:pt x="394009" y="119063"/>
                    </a:cubicBezTo>
                    <a:cubicBezTo>
                      <a:pt x="394710" y="115208"/>
                      <a:pt x="396777" y="111713"/>
                      <a:pt x="397727" y="107912"/>
                    </a:cubicBezTo>
                    <a:cubicBezTo>
                      <a:pt x="406703" y="72013"/>
                      <a:pt x="396662" y="103673"/>
                      <a:pt x="405161" y="78175"/>
                    </a:cubicBezTo>
                    <a:cubicBezTo>
                      <a:pt x="401444" y="75697"/>
                      <a:pt x="397952" y="67809"/>
                      <a:pt x="394009" y="70741"/>
                    </a:cubicBezTo>
                    <a:cubicBezTo>
                      <a:pt x="390066" y="73673"/>
                      <a:pt x="387850" y="87541"/>
                      <a:pt x="381504" y="95770"/>
                    </a:cubicBezTo>
                    <a:cubicBezTo>
                      <a:pt x="375158" y="103999"/>
                      <a:pt x="364383" y="118714"/>
                      <a:pt x="355935" y="120118"/>
                    </a:cubicBezTo>
                    <a:cubicBezTo>
                      <a:pt x="347488" y="121522"/>
                      <a:pt x="336864" y="106228"/>
                      <a:pt x="330819" y="104194"/>
                    </a:cubicBezTo>
                    <a:lnTo>
                      <a:pt x="319668" y="107912"/>
                    </a:lnTo>
                    <a:cubicBezTo>
                      <a:pt x="317190" y="105434"/>
                      <a:pt x="314337" y="103281"/>
                      <a:pt x="312234" y="100477"/>
                    </a:cubicBezTo>
                    <a:cubicBezTo>
                      <a:pt x="306873" y="93329"/>
                      <a:pt x="305842" y="81000"/>
                      <a:pt x="297366" y="78175"/>
                    </a:cubicBezTo>
                    <a:lnTo>
                      <a:pt x="286214" y="74458"/>
                    </a:lnTo>
                    <a:cubicBezTo>
                      <a:pt x="282497" y="71980"/>
                      <a:pt x="279169" y="68784"/>
                      <a:pt x="275063" y="67024"/>
                    </a:cubicBezTo>
                    <a:cubicBezTo>
                      <a:pt x="255311" y="58559"/>
                      <a:pt x="231171" y="65540"/>
                      <a:pt x="211873" y="67024"/>
                    </a:cubicBezTo>
                    <a:lnTo>
                      <a:pt x="167268" y="81892"/>
                    </a:lnTo>
                    <a:lnTo>
                      <a:pt x="156117" y="85609"/>
                    </a:lnTo>
                    <a:cubicBezTo>
                      <a:pt x="152400" y="86848"/>
                      <a:pt x="148226" y="87153"/>
                      <a:pt x="144966" y="89326"/>
                    </a:cubicBezTo>
                    <a:cubicBezTo>
                      <a:pt x="128557" y="100264"/>
                      <a:pt x="138195" y="95884"/>
                      <a:pt x="115229" y="100477"/>
                    </a:cubicBezTo>
                    <a:cubicBezTo>
                      <a:pt x="102839" y="99238"/>
                      <a:pt x="89394" y="101913"/>
                      <a:pt x="78058" y="96760"/>
                    </a:cubicBezTo>
                    <a:cubicBezTo>
                      <a:pt x="73407" y="94646"/>
                      <a:pt x="75181" y="86931"/>
                      <a:pt x="74341" y="81892"/>
                    </a:cubicBezTo>
                    <a:cubicBezTo>
                      <a:pt x="72699" y="72038"/>
                      <a:pt x="71863" y="62067"/>
                      <a:pt x="70624" y="52155"/>
                    </a:cubicBezTo>
                    <a:cubicBezTo>
                      <a:pt x="71863" y="44721"/>
                      <a:pt x="71958" y="37003"/>
                      <a:pt x="74341" y="29853"/>
                    </a:cubicBezTo>
                    <a:cubicBezTo>
                      <a:pt x="75754" y="25615"/>
                      <a:pt x="80015" y="22808"/>
                      <a:pt x="81775" y="18702"/>
                    </a:cubicBezTo>
                    <a:cubicBezTo>
                      <a:pt x="83787" y="14006"/>
                      <a:pt x="84253" y="8789"/>
                      <a:pt x="85492" y="3833"/>
                    </a:cubicBezTo>
                    <a:cubicBezTo>
                      <a:pt x="81775" y="2594"/>
                      <a:pt x="78183" y="-653"/>
                      <a:pt x="74341" y="116"/>
                    </a:cubicBezTo>
                    <a:cubicBezTo>
                      <a:pt x="70904" y="803"/>
                      <a:pt x="69096" y="4814"/>
                      <a:pt x="66907" y="7551"/>
                    </a:cubicBezTo>
                    <a:cubicBezTo>
                      <a:pt x="58021" y="18659"/>
                      <a:pt x="62164" y="19984"/>
                      <a:pt x="48322" y="26136"/>
                    </a:cubicBezTo>
                    <a:cubicBezTo>
                      <a:pt x="41161" y="29319"/>
                      <a:pt x="33453" y="31092"/>
                      <a:pt x="26019" y="33570"/>
                    </a:cubicBezTo>
                    <a:cubicBezTo>
                      <a:pt x="10020" y="38903"/>
                      <a:pt x="18672" y="36336"/>
                      <a:pt x="0" y="41004"/>
                    </a:cubicBezTo>
                    <a:cubicBezTo>
                      <a:pt x="2478" y="44721"/>
                      <a:pt x="4643" y="48667"/>
                      <a:pt x="7434" y="52155"/>
                    </a:cubicBezTo>
                    <a:cubicBezTo>
                      <a:pt x="9623" y="54892"/>
                      <a:pt x="12765" y="56786"/>
                      <a:pt x="14868" y="59590"/>
                    </a:cubicBezTo>
                    <a:cubicBezTo>
                      <a:pt x="20229" y="66738"/>
                      <a:pt x="24780" y="74458"/>
                      <a:pt x="29736" y="81892"/>
                    </a:cubicBezTo>
                    <a:cubicBezTo>
                      <a:pt x="32214" y="85609"/>
                      <a:pt x="35757" y="88805"/>
                      <a:pt x="37170" y="93043"/>
                    </a:cubicBezTo>
                    <a:lnTo>
                      <a:pt x="40888" y="104194"/>
                    </a:lnTo>
                    <a:cubicBezTo>
                      <a:pt x="42127" y="112867"/>
                      <a:pt x="42887" y="121623"/>
                      <a:pt x="44605" y="130214"/>
                    </a:cubicBezTo>
                    <a:cubicBezTo>
                      <a:pt x="45373" y="134056"/>
                      <a:pt x="45134" y="139088"/>
                      <a:pt x="48322" y="141365"/>
                    </a:cubicBezTo>
                    <a:cubicBezTo>
                      <a:pt x="54699" y="145920"/>
                      <a:pt x="63190" y="146321"/>
                      <a:pt x="70624" y="148799"/>
                    </a:cubicBezTo>
                    <a:cubicBezTo>
                      <a:pt x="74341" y="150038"/>
                      <a:pt x="77868" y="152216"/>
                      <a:pt x="81775" y="152516"/>
                    </a:cubicBezTo>
                    <a:cubicBezTo>
                      <a:pt x="131332" y="156328"/>
                      <a:pt x="113942" y="156233"/>
                      <a:pt x="133814" y="156233"/>
                    </a:cubicBezTo>
                  </a:path>
                </a:pathLst>
              </a:cu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61" name="Freeform 160"/>
              <p:cNvSpPr/>
              <p:nvPr/>
            </p:nvSpPr>
            <p:spPr bwMode="auto">
              <a:xfrm>
                <a:off x="7728294" y="3608430"/>
                <a:ext cx="273578" cy="193288"/>
              </a:xfrm>
              <a:custGeom>
                <a:avLst/>
                <a:gdLst>
                  <a:gd name="connsiteX0" fmla="*/ 200722 w 200722"/>
                  <a:gd name="connsiteY0" fmla="*/ 52039 h 193288"/>
                  <a:gd name="connsiteX1" fmla="*/ 96644 w 200722"/>
                  <a:gd name="connsiteY1" fmla="*/ 0 h 193288"/>
                  <a:gd name="connsiteX2" fmla="*/ 18585 w 200722"/>
                  <a:gd name="connsiteY2" fmla="*/ 14869 h 193288"/>
                  <a:gd name="connsiteX3" fmla="*/ 0 w 200722"/>
                  <a:gd name="connsiteY3" fmla="*/ 33454 h 193288"/>
                  <a:gd name="connsiteX4" fmla="*/ 0 w 200722"/>
                  <a:gd name="connsiteY4" fmla="*/ 159835 h 193288"/>
                  <a:gd name="connsiteX5" fmla="*/ 74341 w 200722"/>
                  <a:gd name="connsiteY5" fmla="*/ 189571 h 193288"/>
                  <a:gd name="connsiteX6" fmla="*/ 137532 w 200722"/>
                  <a:gd name="connsiteY6" fmla="*/ 193288 h 193288"/>
                  <a:gd name="connsiteX7" fmla="*/ 200722 w 200722"/>
                  <a:gd name="connsiteY7" fmla="*/ 159835 h 193288"/>
                  <a:gd name="connsiteX8" fmla="*/ 200722 w 200722"/>
                  <a:gd name="connsiteY8" fmla="*/ 52039 h 193288"/>
                  <a:gd name="connsiteX0" fmla="*/ 200722 w 200722"/>
                  <a:gd name="connsiteY0" fmla="*/ 52039 h 193288"/>
                  <a:gd name="connsiteX1" fmla="*/ 150309 w 200722"/>
                  <a:gd name="connsiteY1" fmla="*/ 29389 h 193288"/>
                  <a:gd name="connsiteX2" fmla="*/ 96644 w 200722"/>
                  <a:gd name="connsiteY2" fmla="*/ 0 h 193288"/>
                  <a:gd name="connsiteX3" fmla="*/ 18585 w 200722"/>
                  <a:gd name="connsiteY3" fmla="*/ 14869 h 193288"/>
                  <a:gd name="connsiteX4" fmla="*/ 0 w 200722"/>
                  <a:gd name="connsiteY4" fmla="*/ 33454 h 193288"/>
                  <a:gd name="connsiteX5" fmla="*/ 0 w 200722"/>
                  <a:gd name="connsiteY5" fmla="*/ 159835 h 193288"/>
                  <a:gd name="connsiteX6" fmla="*/ 74341 w 200722"/>
                  <a:gd name="connsiteY6" fmla="*/ 189571 h 193288"/>
                  <a:gd name="connsiteX7" fmla="*/ 137532 w 200722"/>
                  <a:gd name="connsiteY7" fmla="*/ 193288 h 193288"/>
                  <a:gd name="connsiteX8" fmla="*/ 200722 w 200722"/>
                  <a:gd name="connsiteY8" fmla="*/ 159835 h 193288"/>
                  <a:gd name="connsiteX9" fmla="*/ 200722 w 200722"/>
                  <a:gd name="connsiteY9" fmla="*/ 52039 h 193288"/>
                  <a:gd name="connsiteX0" fmla="*/ 200722 w 200722"/>
                  <a:gd name="connsiteY0" fmla="*/ 52039 h 193288"/>
                  <a:gd name="connsiteX1" fmla="*/ 164597 w 200722"/>
                  <a:gd name="connsiteY1" fmla="*/ 12720 h 193288"/>
                  <a:gd name="connsiteX2" fmla="*/ 96644 w 200722"/>
                  <a:gd name="connsiteY2" fmla="*/ 0 h 193288"/>
                  <a:gd name="connsiteX3" fmla="*/ 18585 w 200722"/>
                  <a:gd name="connsiteY3" fmla="*/ 14869 h 193288"/>
                  <a:gd name="connsiteX4" fmla="*/ 0 w 200722"/>
                  <a:gd name="connsiteY4" fmla="*/ 33454 h 193288"/>
                  <a:gd name="connsiteX5" fmla="*/ 0 w 200722"/>
                  <a:gd name="connsiteY5" fmla="*/ 159835 h 193288"/>
                  <a:gd name="connsiteX6" fmla="*/ 74341 w 200722"/>
                  <a:gd name="connsiteY6" fmla="*/ 189571 h 193288"/>
                  <a:gd name="connsiteX7" fmla="*/ 137532 w 200722"/>
                  <a:gd name="connsiteY7" fmla="*/ 193288 h 193288"/>
                  <a:gd name="connsiteX8" fmla="*/ 200722 w 200722"/>
                  <a:gd name="connsiteY8" fmla="*/ 159835 h 193288"/>
                  <a:gd name="connsiteX9" fmla="*/ 200722 w 200722"/>
                  <a:gd name="connsiteY9" fmla="*/ 52039 h 193288"/>
                  <a:gd name="connsiteX0" fmla="*/ 200722 w 200722"/>
                  <a:gd name="connsiteY0" fmla="*/ 52039 h 193288"/>
                  <a:gd name="connsiteX1" fmla="*/ 174122 w 200722"/>
                  <a:gd name="connsiteY1" fmla="*/ 5576 h 193288"/>
                  <a:gd name="connsiteX2" fmla="*/ 96644 w 200722"/>
                  <a:gd name="connsiteY2" fmla="*/ 0 h 193288"/>
                  <a:gd name="connsiteX3" fmla="*/ 18585 w 200722"/>
                  <a:gd name="connsiteY3" fmla="*/ 14869 h 193288"/>
                  <a:gd name="connsiteX4" fmla="*/ 0 w 200722"/>
                  <a:gd name="connsiteY4" fmla="*/ 33454 h 193288"/>
                  <a:gd name="connsiteX5" fmla="*/ 0 w 200722"/>
                  <a:gd name="connsiteY5" fmla="*/ 159835 h 193288"/>
                  <a:gd name="connsiteX6" fmla="*/ 74341 w 200722"/>
                  <a:gd name="connsiteY6" fmla="*/ 189571 h 193288"/>
                  <a:gd name="connsiteX7" fmla="*/ 137532 w 200722"/>
                  <a:gd name="connsiteY7" fmla="*/ 193288 h 193288"/>
                  <a:gd name="connsiteX8" fmla="*/ 200722 w 200722"/>
                  <a:gd name="connsiteY8" fmla="*/ 159835 h 193288"/>
                  <a:gd name="connsiteX9" fmla="*/ 200722 w 200722"/>
                  <a:gd name="connsiteY9" fmla="*/ 52039 h 19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722" h="193288">
                    <a:moveTo>
                      <a:pt x="200722" y="52039"/>
                    </a:moveTo>
                    <a:lnTo>
                      <a:pt x="174122" y="5576"/>
                    </a:lnTo>
                    <a:lnTo>
                      <a:pt x="96644" y="0"/>
                    </a:lnTo>
                    <a:lnTo>
                      <a:pt x="18585" y="14869"/>
                    </a:lnTo>
                    <a:lnTo>
                      <a:pt x="0" y="33454"/>
                    </a:lnTo>
                    <a:lnTo>
                      <a:pt x="0" y="159835"/>
                    </a:lnTo>
                    <a:lnTo>
                      <a:pt x="74341" y="189571"/>
                    </a:lnTo>
                    <a:lnTo>
                      <a:pt x="137532" y="193288"/>
                    </a:lnTo>
                    <a:lnTo>
                      <a:pt x="200722" y="159835"/>
                    </a:lnTo>
                    <a:lnTo>
                      <a:pt x="200722" y="52039"/>
                    </a:lnTo>
                    <a:close/>
                  </a:path>
                </a:pathLst>
              </a:cu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9178" name="Freeform 49177"/>
              <p:cNvSpPr/>
              <p:nvPr/>
            </p:nvSpPr>
            <p:spPr bwMode="auto">
              <a:xfrm>
                <a:off x="7967663" y="3571875"/>
                <a:ext cx="76200" cy="78581"/>
              </a:xfrm>
              <a:custGeom>
                <a:avLst/>
                <a:gdLst>
                  <a:gd name="connsiteX0" fmla="*/ 76200 w 76200"/>
                  <a:gd name="connsiteY0" fmla="*/ 0 h 78581"/>
                  <a:gd name="connsiteX1" fmla="*/ 35718 w 76200"/>
                  <a:gd name="connsiteY1" fmla="*/ 78581 h 78581"/>
                  <a:gd name="connsiteX2" fmla="*/ 0 w 76200"/>
                  <a:gd name="connsiteY2" fmla="*/ 33338 h 78581"/>
                </a:gdLst>
                <a:ahLst/>
                <a:cxnLst>
                  <a:cxn ang="0">
                    <a:pos x="connsiteX0" y="connsiteY0"/>
                  </a:cxn>
                  <a:cxn ang="0">
                    <a:pos x="connsiteX1" y="connsiteY1"/>
                  </a:cxn>
                  <a:cxn ang="0">
                    <a:pos x="connsiteX2" y="connsiteY2"/>
                  </a:cxn>
                </a:cxnLst>
                <a:rect l="l" t="t" r="r" b="b"/>
                <a:pathLst>
                  <a:path w="76200" h="78581">
                    <a:moveTo>
                      <a:pt x="76200" y="0"/>
                    </a:moveTo>
                    <a:lnTo>
                      <a:pt x="35718" y="78581"/>
                    </a:lnTo>
                    <a:lnTo>
                      <a:pt x="0" y="33338"/>
                    </a:lnTo>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65" name="Freeform 164"/>
              <p:cNvSpPr/>
              <p:nvPr/>
            </p:nvSpPr>
            <p:spPr bwMode="auto">
              <a:xfrm flipV="1">
                <a:off x="7970939" y="3745240"/>
                <a:ext cx="78336" cy="83344"/>
              </a:xfrm>
              <a:custGeom>
                <a:avLst/>
                <a:gdLst>
                  <a:gd name="connsiteX0" fmla="*/ 76200 w 76200"/>
                  <a:gd name="connsiteY0" fmla="*/ 0 h 78581"/>
                  <a:gd name="connsiteX1" fmla="*/ 35718 w 76200"/>
                  <a:gd name="connsiteY1" fmla="*/ 78581 h 78581"/>
                  <a:gd name="connsiteX2" fmla="*/ 0 w 76200"/>
                  <a:gd name="connsiteY2" fmla="*/ 33338 h 78581"/>
                </a:gdLst>
                <a:ahLst/>
                <a:cxnLst>
                  <a:cxn ang="0">
                    <a:pos x="connsiteX0" y="connsiteY0"/>
                  </a:cxn>
                  <a:cxn ang="0">
                    <a:pos x="connsiteX1" y="connsiteY1"/>
                  </a:cxn>
                  <a:cxn ang="0">
                    <a:pos x="connsiteX2" y="connsiteY2"/>
                  </a:cxn>
                </a:cxnLst>
                <a:rect l="l" t="t" r="r" b="b"/>
                <a:pathLst>
                  <a:path w="76200" h="78581">
                    <a:moveTo>
                      <a:pt x="76200" y="0"/>
                    </a:moveTo>
                    <a:lnTo>
                      <a:pt x="35718" y="78581"/>
                    </a:lnTo>
                    <a:lnTo>
                      <a:pt x="0" y="33338"/>
                    </a:lnTo>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49179" name="Freeform 49178"/>
              <p:cNvSpPr/>
              <p:nvPr/>
            </p:nvSpPr>
            <p:spPr bwMode="auto">
              <a:xfrm>
                <a:off x="8153400" y="3505199"/>
                <a:ext cx="111919" cy="116681"/>
              </a:xfrm>
              <a:custGeom>
                <a:avLst/>
                <a:gdLst>
                  <a:gd name="connsiteX0" fmla="*/ 0 w 111919"/>
                  <a:gd name="connsiteY0" fmla="*/ 78581 h 116681"/>
                  <a:gd name="connsiteX1" fmla="*/ 111919 w 111919"/>
                  <a:gd name="connsiteY1" fmla="*/ 0 h 116681"/>
                  <a:gd name="connsiteX2" fmla="*/ 47625 w 111919"/>
                  <a:gd name="connsiteY2" fmla="*/ 111919 h 116681"/>
                  <a:gd name="connsiteX3" fmla="*/ 45244 w 111919"/>
                  <a:gd name="connsiteY3" fmla="*/ 116681 h 116681"/>
                </a:gdLst>
                <a:ahLst/>
                <a:cxnLst>
                  <a:cxn ang="0">
                    <a:pos x="connsiteX0" y="connsiteY0"/>
                  </a:cxn>
                  <a:cxn ang="0">
                    <a:pos x="connsiteX1" y="connsiteY1"/>
                  </a:cxn>
                  <a:cxn ang="0">
                    <a:pos x="connsiteX2" y="connsiteY2"/>
                  </a:cxn>
                  <a:cxn ang="0">
                    <a:pos x="connsiteX3" y="connsiteY3"/>
                  </a:cxn>
                </a:cxnLst>
                <a:rect l="l" t="t" r="r" b="b"/>
                <a:pathLst>
                  <a:path w="111919" h="116681">
                    <a:moveTo>
                      <a:pt x="0" y="78581"/>
                    </a:moveTo>
                    <a:lnTo>
                      <a:pt x="111919" y="0"/>
                    </a:lnTo>
                    <a:lnTo>
                      <a:pt x="47625" y="111919"/>
                    </a:lnTo>
                    <a:lnTo>
                      <a:pt x="45244" y="116681"/>
                    </a:lnTo>
                  </a:path>
                </a:pathLst>
              </a:cu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67" name="Freeform 166"/>
              <p:cNvSpPr/>
              <p:nvPr/>
            </p:nvSpPr>
            <p:spPr bwMode="auto">
              <a:xfrm rot="5207234">
                <a:off x="8169952" y="3768872"/>
                <a:ext cx="111919" cy="116681"/>
              </a:xfrm>
              <a:custGeom>
                <a:avLst/>
                <a:gdLst>
                  <a:gd name="connsiteX0" fmla="*/ 0 w 111919"/>
                  <a:gd name="connsiteY0" fmla="*/ 78581 h 116681"/>
                  <a:gd name="connsiteX1" fmla="*/ 111919 w 111919"/>
                  <a:gd name="connsiteY1" fmla="*/ 0 h 116681"/>
                  <a:gd name="connsiteX2" fmla="*/ 47625 w 111919"/>
                  <a:gd name="connsiteY2" fmla="*/ 111919 h 116681"/>
                  <a:gd name="connsiteX3" fmla="*/ 45244 w 111919"/>
                  <a:gd name="connsiteY3" fmla="*/ 116681 h 116681"/>
                </a:gdLst>
                <a:ahLst/>
                <a:cxnLst>
                  <a:cxn ang="0">
                    <a:pos x="connsiteX0" y="connsiteY0"/>
                  </a:cxn>
                  <a:cxn ang="0">
                    <a:pos x="connsiteX1" y="connsiteY1"/>
                  </a:cxn>
                  <a:cxn ang="0">
                    <a:pos x="connsiteX2" y="connsiteY2"/>
                  </a:cxn>
                  <a:cxn ang="0">
                    <a:pos x="connsiteX3" y="connsiteY3"/>
                  </a:cxn>
                </a:cxnLst>
                <a:rect l="l" t="t" r="r" b="b"/>
                <a:pathLst>
                  <a:path w="111919" h="116681">
                    <a:moveTo>
                      <a:pt x="0" y="78581"/>
                    </a:moveTo>
                    <a:lnTo>
                      <a:pt x="111919" y="0"/>
                    </a:lnTo>
                    <a:lnTo>
                      <a:pt x="47625" y="111919"/>
                    </a:lnTo>
                    <a:lnTo>
                      <a:pt x="45244" y="116681"/>
                    </a:lnTo>
                  </a:path>
                </a:pathLst>
              </a:cu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nvGrpSpPr>
              <p:cNvPr id="154" name="Group 153"/>
              <p:cNvGrpSpPr>
                <a:grpSpLocks noChangeAspect="1"/>
              </p:cNvGrpSpPr>
              <p:nvPr/>
            </p:nvGrpSpPr>
            <p:grpSpPr>
              <a:xfrm rot="5400000">
                <a:off x="7983466" y="3611182"/>
                <a:ext cx="297394" cy="197309"/>
                <a:chOff x="6864039" y="3353683"/>
                <a:chExt cx="521696" cy="259238"/>
              </a:xfrm>
            </p:grpSpPr>
            <p:sp>
              <p:nvSpPr>
                <p:cNvPr id="155" name="32-Point Star 154"/>
                <p:cNvSpPr/>
                <p:nvPr/>
              </p:nvSpPr>
              <p:spPr bwMode="auto">
                <a:xfrm>
                  <a:off x="6864039" y="3353683"/>
                  <a:ext cx="521696" cy="259238"/>
                </a:xfrm>
                <a:prstGeom prst="star32">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56" name="Oval 155"/>
                <p:cNvSpPr/>
                <p:nvPr/>
              </p:nvSpPr>
              <p:spPr bwMode="auto">
                <a:xfrm>
                  <a:off x="7029446" y="3424149"/>
                  <a:ext cx="45719" cy="45719"/>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57" name="Oval 156"/>
                <p:cNvSpPr/>
                <p:nvPr/>
              </p:nvSpPr>
              <p:spPr bwMode="auto">
                <a:xfrm>
                  <a:off x="7152333" y="3428625"/>
                  <a:ext cx="45719" cy="45719"/>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58" name="Moon 157"/>
                <p:cNvSpPr/>
                <p:nvPr/>
              </p:nvSpPr>
              <p:spPr bwMode="auto">
                <a:xfrm rot="16200000" flipH="1">
                  <a:off x="7077752" y="3409435"/>
                  <a:ext cx="63942" cy="212386"/>
                </a:xfrm>
                <a:prstGeom prst="moon">
                  <a:avLst>
                    <a:gd name="adj" fmla="val 26333"/>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grpSp>
        <p:cxnSp>
          <p:nvCxnSpPr>
            <p:cNvPr id="148" name="Straight Arrow Connector 147"/>
            <p:cNvCxnSpPr/>
            <p:nvPr/>
          </p:nvCxnSpPr>
          <p:spPr bwMode="auto">
            <a:xfrm>
              <a:off x="6131124" y="5601266"/>
              <a:ext cx="0" cy="548796"/>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grpSp>
    </p:spTree>
    <p:extLst>
      <p:ext uri="{BB962C8B-B14F-4D97-AF65-F5344CB8AC3E}">
        <p14:creationId xmlns:p14="http://schemas.microsoft.com/office/powerpoint/2010/main" val="403821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81"/>
                                        </p:tgtEl>
                                        <p:attrNameLst>
                                          <p:attrName>style.visibility</p:attrName>
                                        </p:attrNameLst>
                                      </p:cBhvr>
                                      <p:to>
                                        <p:strVal val="visible"/>
                                      </p:to>
                                    </p:set>
                                    <p:animEffect transition="in" filter="fade">
                                      <p:cBhvr>
                                        <p:cTn id="7" dur="500"/>
                                        <p:tgtEl>
                                          <p:spTgt spid="49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80" y="40660"/>
            <a:ext cx="9251441" cy="765175"/>
          </a:xfrm>
        </p:spPr>
        <p:txBody>
          <a:bodyPr/>
          <a:lstStyle/>
          <a:p>
            <a:r>
              <a:rPr lang="en-US" sz="2600" dirty="0"/>
              <a:t>Collider Luminosity with Crossing Angle &amp; </a:t>
            </a:r>
            <a:br>
              <a:rPr lang="en-US" sz="2600" dirty="0"/>
            </a:br>
            <a:r>
              <a:rPr lang="en-US" sz="2600" dirty="0"/>
              <a:t>other corrections; the case of LHC</a:t>
            </a:r>
          </a:p>
        </p:txBody>
      </p:sp>
      <p:sp>
        <p:nvSpPr>
          <p:cNvPr id="4" name="Slide Number Placeholder 3"/>
          <p:cNvSpPr>
            <a:spLocks noGrp="1"/>
          </p:cNvSpPr>
          <p:nvPr>
            <p:ph type="sldNum" sz="quarter" idx="10"/>
          </p:nvPr>
        </p:nvSpPr>
        <p:spPr/>
        <p:txBody>
          <a:bodyPr/>
          <a:lstStyle/>
          <a:p>
            <a:pPr>
              <a:defRPr/>
            </a:pPr>
            <a:fld id="{FB68AC2B-3AAF-4728-BB74-F644946B77C5}" type="slidenum">
              <a:rPr lang="en-US" smtClean="0"/>
              <a:pPr>
                <a:defRPr/>
              </a:pPr>
              <a:t>49</a:t>
            </a:fld>
            <a:endParaRPr lang="en-US"/>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925" y="1061427"/>
            <a:ext cx="33528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163" y="1862984"/>
            <a:ext cx="47434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a:off x="348524" y="1157905"/>
            <a:ext cx="2838934" cy="1309525"/>
            <a:chOff x="348524" y="795955"/>
            <a:chExt cx="2838934" cy="1309525"/>
          </a:xfrm>
        </p:grpSpPr>
        <p:pic>
          <p:nvPicPr>
            <p:cNvPr id="512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524" y="795955"/>
              <a:ext cx="2838934" cy="130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a:off x="348524" y="1476718"/>
              <a:ext cx="283893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rot="1354846">
              <a:off x="2242354" y="1828481"/>
              <a:ext cx="707245" cy="276999"/>
            </a:xfrm>
            <a:prstGeom prst="rect">
              <a:avLst/>
            </a:prstGeom>
            <a:noFill/>
          </p:spPr>
          <p:txBody>
            <a:bodyPr wrap="none" rtlCol="0">
              <a:spAutoFit/>
            </a:bodyPr>
            <a:lstStyle/>
            <a:p>
              <a:r>
                <a:rPr lang="en-US" sz="1200" dirty="0"/>
                <a:t>Beam 2</a:t>
              </a:r>
            </a:p>
          </p:txBody>
        </p:sp>
        <p:sp>
          <p:nvSpPr>
            <p:cNvPr id="12" name="TextBox 11"/>
            <p:cNvSpPr txBox="1"/>
            <p:nvPr/>
          </p:nvSpPr>
          <p:spPr>
            <a:xfrm rot="20327712">
              <a:off x="782707" y="1786449"/>
              <a:ext cx="681597" cy="276999"/>
            </a:xfrm>
            <a:prstGeom prst="rect">
              <a:avLst/>
            </a:prstGeom>
            <a:noFill/>
          </p:spPr>
          <p:txBody>
            <a:bodyPr wrap="none" rtlCol="0">
              <a:spAutoFit/>
            </a:bodyPr>
            <a:lstStyle/>
            <a:p>
              <a:r>
                <a:rPr lang="en-US" sz="1200" dirty="0"/>
                <a:t>Beam 1</a:t>
              </a:r>
            </a:p>
          </p:txBody>
        </p:sp>
        <p:sp>
          <p:nvSpPr>
            <p:cNvPr id="8" name="TextBox 7"/>
            <p:cNvSpPr txBox="1"/>
            <p:nvPr/>
          </p:nvSpPr>
          <p:spPr>
            <a:xfrm>
              <a:off x="2255869" y="1390787"/>
              <a:ext cx="646331" cy="338554"/>
            </a:xfrm>
            <a:prstGeom prst="rect">
              <a:avLst/>
            </a:prstGeom>
            <a:noFill/>
          </p:spPr>
          <p:txBody>
            <a:bodyPr wrap="none" rtlCol="0">
              <a:spAutoFit/>
            </a:bodyPr>
            <a:lstStyle/>
            <a:p>
              <a:r>
                <a:rPr lang="en-US" dirty="0">
                  <a:sym typeface="Symbol"/>
                </a:rPr>
                <a:t>= </a:t>
              </a:r>
              <a:r>
                <a:rPr lang="en-US" baseline="-25000" dirty="0">
                  <a:sym typeface="Symbol"/>
                </a:rPr>
                <a:t>C</a:t>
              </a:r>
              <a:endParaRPr lang="en-US" baseline="-25000" dirty="0"/>
            </a:p>
          </p:txBody>
        </p:sp>
        <p:sp>
          <p:nvSpPr>
            <p:cNvPr id="9" name="Freeform 8"/>
            <p:cNvSpPr/>
            <p:nvPr/>
          </p:nvSpPr>
          <p:spPr bwMode="auto">
            <a:xfrm>
              <a:off x="2141988" y="1335017"/>
              <a:ext cx="45719" cy="283401"/>
            </a:xfrm>
            <a:custGeom>
              <a:avLst/>
              <a:gdLst>
                <a:gd name="connsiteX0" fmla="*/ 0 w 162158"/>
                <a:gd name="connsiteY0" fmla="*/ 0 h 447675"/>
                <a:gd name="connsiteX1" fmla="*/ 161925 w 162158"/>
                <a:gd name="connsiteY1" fmla="*/ 238125 h 447675"/>
                <a:gd name="connsiteX2" fmla="*/ 28575 w 162158"/>
                <a:gd name="connsiteY2" fmla="*/ 447675 h 447675"/>
                <a:gd name="connsiteX0" fmla="*/ 0 w 167337"/>
                <a:gd name="connsiteY0" fmla="*/ 0 h 447675"/>
                <a:gd name="connsiteX1" fmla="*/ 167121 w 167337"/>
                <a:gd name="connsiteY1" fmla="*/ 211793 h 447675"/>
                <a:gd name="connsiteX2" fmla="*/ 28575 w 167337"/>
                <a:gd name="connsiteY2" fmla="*/ 447675 h 447675"/>
                <a:gd name="connsiteX0" fmla="*/ 0 w 177707"/>
                <a:gd name="connsiteY0" fmla="*/ 0 h 447675"/>
                <a:gd name="connsiteX1" fmla="*/ 177515 w 177707"/>
                <a:gd name="connsiteY1" fmla="*/ 226840 h 447675"/>
                <a:gd name="connsiteX2" fmla="*/ 28575 w 177707"/>
                <a:gd name="connsiteY2" fmla="*/ 447675 h 447675"/>
              </a:gdLst>
              <a:ahLst/>
              <a:cxnLst>
                <a:cxn ang="0">
                  <a:pos x="connsiteX0" y="connsiteY0"/>
                </a:cxn>
                <a:cxn ang="0">
                  <a:pos x="connsiteX1" y="connsiteY1"/>
                </a:cxn>
                <a:cxn ang="0">
                  <a:pos x="connsiteX2" y="connsiteY2"/>
                </a:cxn>
              </a:cxnLst>
              <a:rect l="l" t="t" r="r" b="b"/>
              <a:pathLst>
                <a:path w="177707" h="447675">
                  <a:moveTo>
                    <a:pt x="0" y="0"/>
                  </a:moveTo>
                  <a:cubicBezTo>
                    <a:pt x="78581" y="81756"/>
                    <a:pt x="172753" y="152228"/>
                    <a:pt x="177515" y="226840"/>
                  </a:cubicBezTo>
                  <a:cubicBezTo>
                    <a:pt x="182278" y="301453"/>
                    <a:pt x="97631" y="380206"/>
                    <a:pt x="28575" y="447675"/>
                  </a:cubicBezTo>
                </a:path>
              </a:pathLst>
            </a:custGeom>
            <a:noFill/>
            <a:ln w="1905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grpSp>
      <p:sp>
        <p:nvSpPr>
          <p:cNvPr id="26" name="TextBox 25"/>
          <p:cNvSpPr txBox="1"/>
          <p:nvPr/>
        </p:nvSpPr>
        <p:spPr>
          <a:xfrm>
            <a:off x="295842" y="2759406"/>
            <a:ext cx="6202339" cy="400110"/>
          </a:xfrm>
          <a:prstGeom prst="rect">
            <a:avLst/>
          </a:prstGeom>
          <a:noFill/>
        </p:spPr>
        <p:txBody>
          <a:bodyPr wrap="none" rtlCol="0">
            <a:spAutoFit/>
          </a:bodyPr>
          <a:lstStyle/>
          <a:p>
            <a:r>
              <a:rPr lang="en-US" sz="2000" dirty="0">
                <a:solidFill>
                  <a:srgbClr val="0000CC"/>
                </a:solidFill>
              </a:rPr>
              <a:t>Instantaneous Luminosity with other Corrections: </a:t>
            </a:r>
          </a:p>
        </p:txBody>
      </p:sp>
      <p:sp>
        <p:nvSpPr>
          <p:cNvPr id="41" name="TextBox 40"/>
          <p:cNvSpPr txBox="1"/>
          <p:nvPr/>
        </p:nvSpPr>
        <p:spPr>
          <a:xfrm>
            <a:off x="132680" y="4791980"/>
            <a:ext cx="4867302" cy="1274195"/>
          </a:xfrm>
          <a:prstGeom prst="rect">
            <a:avLst/>
          </a:prstGeom>
          <a:noFill/>
        </p:spPr>
        <p:txBody>
          <a:bodyPr wrap="square" rtlCol="0">
            <a:spAutoFit/>
          </a:bodyPr>
          <a:lstStyle/>
          <a:p>
            <a:pPr>
              <a:lnSpc>
                <a:spcPct val="120000"/>
              </a:lnSpc>
            </a:pPr>
            <a:r>
              <a:rPr lang="en-US" dirty="0">
                <a:solidFill>
                  <a:srgbClr val="0000CC"/>
                </a:solidFill>
              </a:rPr>
              <a:t>For the LHC </a:t>
            </a:r>
          </a:p>
          <a:p>
            <a:pPr>
              <a:lnSpc>
                <a:spcPct val="120000"/>
              </a:lnSpc>
            </a:pPr>
            <a:r>
              <a:rPr lang="en-US" dirty="0"/>
              <a:t>(</a:t>
            </a:r>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b</a:t>
            </a:r>
            <a:r>
              <a:rPr lang="en-US" dirty="0"/>
              <a:t>)</a:t>
            </a:r>
            <a:r>
              <a:rPr lang="en-US" baseline="-25000" dirty="0"/>
              <a:t>Max</a:t>
            </a:r>
            <a:r>
              <a:rPr lang="en-US" dirty="0"/>
              <a:t>= 2808 @25 ns bunch spacing, </a:t>
            </a:r>
          </a:p>
          <a:p>
            <a:pPr>
              <a:lnSpc>
                <a:spcPct val="120000"/>
              </a:lnSpc>
            </a:pPr>
            <a:r>
              <a:rPr lang="en-US" dirty="0">
                <a:latin typeface="Times New Roman" panose="02020603050405020304" pitchFamily="18" charset="0"/>
                <a:cs typeface="Times New Roman" panose="02020603050405020304" pitchFamily="18" charset="0"/>
              </a:rPr>
              <a:t>N</a:t>
            </a:r>
            <a:r>
              <a:rPr lang="en-US" baseline="-25000" dirty="0"/>
              <a:t>1</a:t>
            </a:r>
            <a:r>
              <a:rPr lang="en-US" dirty="0"/>
              <a:t>=</a:t>
            </a:r>
            <a:r>
              <a:rPr lang="en-US" dirty="0">
                <a:latin typeface="Times New Roman" panose="02020603050405020304" pitchFamily="18" charset="0"/>
                <a:cs typeface="Times New Roman" panose="02020603050405020304" pitchFamily="18" charset="0"/>
              </a:rPr>
              <a:t>N</a:t>
            </a:r>
            <a:r>
              <a:rPr lang="en-US" baseline="-25000" dirty="0"/>
              <a:t>2</a:t>
            </a:r>
            <a:r>
              <a:rPr lang="en-US" dirty="0"/>
              <a:t>=1.15E11ppb, </a:t>
            </a:r>
            <a:r>
              <a:rPr lang="en-US" dirty="0" err="1"/>
              <a:t>fo</a:t>
            </a:r>
            <a:r>
              <a:rPr lang="en-US" dirty="0"/>
              <a:t>= 11.24kHz,  </a:t>
            </a:r>
            <a:r>
              <a:rPr lang="en-US" dirty="0">
                <a:sym typeface="Symbol"/>
              </a:rPr>
              <a:t></a:t>
            </a:r>
            <a:r>
              <a:rPr lang="en-US" dirty="0">
                <a:latin typeface="Times New Roman" panose="02020603050405020304" pitchFamily="18" charset="0"/>
                <a:cs typeface="Times New Roman" panose="02020603050405020304" pitchFamily="18" charset="0"/>
                <a:sym typeface="Symbol"/>
              </a:rPr>
              <a:t>*</a:t>
            </a:r>
            <a:r>
              <a:rPr lang="en-US" baseline="-25000" dirty="0">
                <a:latin typeface="Times New Roman" panose="02020603050405020304" pitchFamily="18" charset="0"/>
                <a:cs typeface="Times New Roman" panose="02020603050405020304" pitchFamily="18" charset="0"/>
                <a:sym typeface="Symbol"/>
              </a:rPr>
              <a:t>x</a:t>
            </a:r>
            <a:r>
              <a:rPr lang="en-US" dirty="0">
                <a:sym typeface="Symbol"/>
              </a:rPr>
              <a:t>= </a:t>
            </a:r>
            <a:r>
              <a:rPr lang="en-US" dirty="0">
                <a:latin typeface="Times New Roman" panose="02020603050405020304" pitchFamily="18" charset="0"/>
                <a:cs typeface="Times New Roman" panose="02020603050405020304" pitchFamily="18" charset="0"/>
                <a:sym typeface="Symbol"/>
              </a:rPr>
              <a:t>*</a:t>
            </a:r>
            <a:r>
              <a:rPr lang="en-US" baseline="-25000" dirty="0">
                <a:latin typeface="Times New Roman" panose="02020603050405020304" pitchFamily="18" charset="0"/>
                <a:cs typeface="Times New Roman" panose="02020603050405020304" pitchFamily="18" charset="0"/>
                <a:sym typeface="Symbol"/>
              </a:rPr>
              <a:t>y</a:t>
            </a:r>
            <a:r>
              <a:rPr lang="en-US" dirty="0">
                <a:sym typeface="Symbol"/>
              </a:rPr>
              <a:t>=0.55m, </a:t>
            </a:r>
          </a:p>
          <a:p>
            <a:pPr>
              <a:lnSpc>
                <a:spcPct val="120000"/>
              </a:lnSpc>
            </a:pPr>
            <a:r>
              <a:rPr lang="en-US" dirty="0">
                <a:sym typeface="Symbol"/>
              </a:rPr>
              <a:t>c=285r, </a:t>
            </a:r>
            <a:r>
              <a:rPr lang="en-US" dirty="0">
                <a:latin typeface="Times New Roman" panose="02020603050405020304" pitchFamily="18" charset="0"/>
                <a:cs typeface="Times New Roman" panose="02020603050405020304" pitchFamily="18" charset="0"/>
                <a:sym typeface="Symbol"/>
              </a:rPr>
              <a:t>*</a:t>
            </a:r>
            <a:r>
              <a:rPr lang="en-US" baseline="-25000" dirty="0">
                <a:latin typeface="Times New Roman" panose="02020603050405020304" pitchFamily="18" charset="0"/>
                <a:cs typeface="Times New Roman" panose="02020603050405020304" pitchFamily="18" charset="0"/>
                <a:sym typeface="Symbol"/>
              </a:rPr>
              <a:t>x</a:t>
            </a:r>
            <a:r>
              <a:rPr lang="en-US" dirty="0">
                <a:sym typeface="Symbol"/>
              </a:rPr>
              <a:t>= </a:t>
            </a:r>
            <a:r>
              <a:rPr lang="en-US" dirty="0">
                <a:latin typeface="Times New Roman" panose="02020603050405020304" pitchFamily="18" charset="0"/>
                <a:cs typeface="Times New Roman" panose="02020603050405020304" pitchFamily="18" charset="0"/>
                <a:sym typeface="Symbol"/>
              </a:rPr>
              <a:t>*</a:t>
            </a:r>
            <a:r>
              <a:rPr lang="en-US" baseline="-25000" dirty="0">
                <a:latin typeface="Times New Roman" panose="02020603050405020304" pitchFamily="18" charset="0"/>
                <a:cs typeface="Times New Roman" panose="02020603050405020304" pitchFamily="18" charset="0"/>
                <a:sym typeface="Symbol"/>
              </a:rPr>
              <a:t>y</a:t>
            </a:r>
            <a:r>
              <a:rPr lang="en-US" dirty="0">
                <a:sym typeface="Symbol"/>
              </a:rPr>
              <a:t>=16.6m, </a:t>
            </a:r>
            <a:r>
              <a:rPr lang="en-US" baseline="-25000" dirty="0">
                <a:latin typeface="Times New Roman" panose="02020603050405020304" pitchFamily="18" charset="0"/>
                <a:cs typeface="Times New Roman" panose="02020603050405020304" pitchFamily="18" charset="0"/>
                <a:sym typeface="Symbol"/>
              </a:rPr>
              <a:t>s</a:t>
            </a:r>
            <a:r>
              <a:rPr lang="en-US" dirty="0">
                <a:sym typeface="Symbol"/>
              </a:rPr>
              <a:t>=7.5cm</a:t>
            </a:r>
            <a:r>
              <a:rPr lang="en-US" dirty="0"/>
              <a:t>         </a:t>
            </a:r>
            <a:endParaRPr lang="en-US" dirty="0">
              <a:solidFill>
                <a:srgbClr val="0000CC"/>
              </a:solidFill>
            </a:endParaRPr>
          </a:p>
        </p:txBody>
      </p:sp>
      <p:grpSp>
        <p:nvGrpSpPr>
          <p:cNvPr id="30" name="Group 29"/>
          <p:cNvGrpSpPr/>
          <p:nvPr/>
        </p:nvGrpSpPr>
        <p:grpSpPr>
          <a:xfrm>
            <a:off x="4769713" y="3302647"/>
            <a:ext cx="4288139" cy="1077218"/>
            <a:chOff x="2252992" y="6885289"/>
            <a:chExt cx="4288139" cy="1077218"/>
          </a:xfrm>
        </p:grpSpPr>
        <p:pic>
          <p:nvPicPr>
            <p:cNvPr id="4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2992" y="7305042"/>
              <a:ext cx="460539" cy="50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2307280" y="6885289"/>
              <a:ext cx="4233851" cy="107721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  </a:t>
              </a:r>
              <a:r>
                <a:rPr lang="en-US" dirty="0">
                  <a:sym typeface="Wingdings" panose="05000000000000000000" pitchFamily="2" charset="2"/>
                </a:rPr>
                <a:t> Beam offset </a:t>
              </a:r>
            </a:p>
            <a:p>
              <a:r>
                <a:rPr lang="en-US" dirty="0">
                  <a:latin typeface="Times New Roman" panose="02020603050405020304" pitchFamily="18" charset="0"/>
                  <a:cs typeface="Times New Roman" panose="02020603050405020304" pitchFamily="18" charset="0"/>
                  <a:sym typeface="Wingdings" panose="05000000000000000000" pitchFamily="2" charset="2"/>
                </a:rPr>
                <a:t>S</a:t>
              </a:r>
              <a:r>
                <a:rPr lang="en-US" dirty="0">
                  <a:sym typeface="Wingdings" panose="05000000000000000000" pitchFamily="2" charset="2"/>
                </a:rPr>
                <a:t>    Crossing angle </a:t>
              </a:r>
            </a:p>
            <a:p>
              <a:r>
                <a:rPr lang="en-US" dirty="0">
                  <a:sym typeface="Wingdings" panose="05000000000000000000" pitchFamily="2" charset="2"/>
                </a:rPr>
                <a:t>      Crossing angle and beam offset</a:t>
              </a:r>
            </a:p>
            <a:p>
              <a:r>
                <a:rPr lang="en-US" dirty="0">
                  <a:latin typeface="Times New Roman" panose="02020603050405020304" pitchFamily="18" charset="0"/>
                  <a:cs typeface="Times New Roman" panose="02020603050405020304" pitchFamily="18" charset="0"/>
                  <a:sym typeface="Wingdings" panose="05000000000000000000" pitchFamily="2" charset="2"/>
                </a:rPr>
                <a:t>H</a:t>
              </a:r>
              <a:r>
                <a:rPr lang="en-US" dirty="0">
                  <a:sym typeface="Wingdings" panose="05000000000000000000" pitchFamily="2" charset="2"/>
                </a:rPr>
                <a:t>   Hour-glass factor from bunch length</a:t>
              </a:r>
              <a:endParaRPr lang="en-US" dirty="0"/>
            </a:p>
          </p:txBody>
        </p:sp>
      </p:grpSp>
      <p:grpSp>
        <p:nvGrpSpPr>
          <p:cNvPr id="33" name="Group 32"/>
          <p:cNvGrpSpPr/>
          <p:nvPr/>
        </p:nvGrpSpPr>
        <p:grpSpPr>
          <a:xfrm>
            <a:off x="5275160" y="4681552"/>
            <a:ext cx="3719053" cy="1142262"/>
            <a:chOff x="338793" y="5515331"/>
            <a:chExt cx="3719053" cy="1142262"/>
          </a:xfrm>
        </p:grpSpPr>
        <p:sp>
          <p:nvSpPr>
            <p:cNvPr id="32" name="Rectangle 31"/>
            <p:cNvSpPr/>
            <p:nvPr/>
          </p:nvSpPr>
          <p:spPr bwMode="auto">
            <a:xfrm>
              <a:off x="348524" y="5515331"/>
              <a:ext cx="3709322" cy="114226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31" name="TextBox 30"/>
            <p:cNvSpPr txBox="1"/>
            <p:nvPr/>
          </p:nvSpPr>
          <p:spPr>
            <a:xfrm>
              <a:off x="338793" y="5539081"/>
              <a:ext cx="2879314" cy="369332"/>
            </a:xfrm>
            <a:prstGeom prst="rect">
              <a:avLst/>
            </a:prstGeom>
            <a:noFill/>
          </p:spPr>
          <p:txBody>
            <a:bodyPr wrap="none" rtlCol="0">
              <a:spAutoFit/>
            </a:bodyPr>
            <a:lstStyle/>
            <a:p>
              <a:r>
                <a:rPr lang="en-US" sz="1800" b="1" dirty="0" err="1">
                  <a:latin typeface="Lucida Calligraphy" panose="03010101010101010101" pitchFamily="66" charset="0"/>
                </a:rPr>
                <a:t>L</a:t>
              </a:r>
              <a:r>
                <a:rPr lang="en-US" sz="1800" b="1" baseline="-25000" dirty="0" err="1">
                  <a:latin typeface="Times New Roman" panose="02020603050405020304" pitchFamily="18" charset="0"/>
                  <a:cs typeface="Times New Roman" panose="02020603050405020304" pitchFamily="18" charset="0"/>
                </a:rPr>
                <a:t>Head</a:t>
              </a:r>
              <a:r>
                <a:rPr lang="en-US" sz="1800" b="1" baseline="-25000" dirty="0">
                  <a:latin typeface="Times New Roman" panose="02020603050405020304" pitchFamily="18" charset="0"/>
                  <a:cs typeface="Times New Roman" panose="02020603050405020304" pitchFamily="18" charset="0"/>
                </a:rPr>
                <a:t>-on</a:t>
              </a:r>
              <a:r>
                <a:rPr lang="en-US" sz="1800" b="1" dirty="0">
                  <a:latin typeface="Times New Roman" panose="02020603050405020304" pitchFamily="18" charset="0"/>
                  <a:cs typeface="Times New Roman" panose="02020603050405020304" pitchFamily="18" charset="0"/>
                </a:rPr>
                <a:t> </a:t>
              </a:r>
              <a:r>
                <a:rPr lang="en-US" sz="1800" b="1" dirty="0">
                  <a:latin typeface="+mn-lt"/>
                </a:rPr>
                <a:t>=1.2x10</a:t>
              </a:r>
              <a:r>
                <a:rPr lang="en-US" sz="1800" b="1" baseline="30000" dirty="0">
                  <a:latin typeface="+mn-lt"/>
                </a:rPr>
                <a:t>34</a:t>
              </a:r>
              <a:r>
                <a:rPr lang="en-US" sz="1800" b="1" dirty="0">
                  <a:latin typeface="+mn-lt"/>
                </a:rPr>
                <a:t>cm</a:t>
              </a:r>
              <a:r>
                <a:rPr lang="en-US" sz="1800" b="1" baseline="30000" dirty="0">
                  <a:latin typeface="+mn-lt"/>
                </a:rPr>
                <a:t>-2</a:t>
              </a:r>
              <a:r>
                <a:rPr lang="en-US" sz="1800" b="1" dirty="0">
                  <a:latin typeface="+mn-lt"/>
                </a:rPr>
                <a:t>s</a:t>
              </a:r>
              <a:r>
                <a:rPr lang="en-US" sz="1800" b="1" baseline="30000" dirty="0">
                  <a:latin typeface="+mn-lt"/>
                </a:rPr>
                <a:t>-1</a:t>
              </a:r>
              <a:endParaRPr lang="en-US" sz="1800" baseline="30000" dirty="0"/>
            </a:p>
          </p:txBody>
        </p:sp>
        <p:sp>
          <p:nvSpPr>
            <p:cNvPr id="51" name="TextBox 50"/>
            <p:cNvSpPr txBox="1"/>
            <p:nvPr/>
          </p:nvSpPr>
          <p:spPr>
            <a:xfrm>
              <a:off x="822054" y="5908916"/>
              <a:ext cx="2541080" cy="369332"/>
            </a:xfrm>
            <a:prstGeom prst="rect">
              <a:avLst/>
            </a:prstGeom>
            <a:noFill/>
          </p:spPr>
          <p:txBody>
            <a:bodyPr wrap="none" rtlCol="0">
              <a:spAutoFit/>
            </a:bodyPr>
            <a:lstStyle/>
            <a:p>
              <a:r>
                <a:rPr lang="en-US" sz="1800" b="1" dirty="0">
                  <a:latin typeface="Lucida Calligraphy" panose="03010101010101010101" pitchFamily="66" charset="0"/>
                </a:rPr>
                <a:t>L</a:t>
              </a:r>
              <a:r>
                <a:rPr lang="en-US" sz="1800" b="1" baseline="-25000" dirty="0">
                  <a:latin typeface="Times New Roman" panose="02020603050405020304" pitchFamily="18" charset="0"/>
                  <a:cs typeface="Times New Roman" panose="02020603050405020304" pitchFamily="18" charset="0"/>
                </a:rPr>
                <a:t>S</a:t>
              </a:r>
              <a:r>
                <a:rPr lang="en-US" sz="1800" b="1" dirty="0">
                  <a:latin typeface="Times New Roman" panose="02020603050405020304" pitchFamily="18" charset="0"/>
                  <a:cs typeface="Times New Roman" panose="02020603050405020304" pitchFamily="18" charset="0"/>
                </a:rPr>
                <a:t> </a:t>
              </a:r>
              <a:r>
                <a:rPr lang="en-US" sz="1800" b="1" dirty="0">
                  <a:latin typeface="+mn-lt"/>
                </a:rPr>
                <a:t>=1.01x10</a:t>
              </a:r>
              <a:r>
                <a:rPr lang="en-US" sz="1800" b="1" baseline="30000" dirty="0">
                  <a:latin typeface="+mn-lt"/>
                </a:rPr>
                <a:t>34</a:t>
              </a:r>
              <a:r>
                <a:rPr lang="en-US" sz="1800" b="1" dirty="0">
                  <a:latin typeface="+mn-lt"/>
                </a:rPr>
                <a:t>cm</a:t>
              </a:r>
              <a:r>
                <a:rPr lang="en-US" sz="1800" b="1" baseline="30000" dirty="0">
                  <a:latin typeface="+mn-lt"/>
                </a:rPr>
                <a:t>-2</a:t>
              </a:r>
              <a:r>
                <a:rPr lang="en-US" sz="1800" b="1" dirty="0">
                  <a:latin typeface="+mn-lt"/>
                </a:rPr>
                <a:t>s</a:t>
              </a:r>
              <a:r>
                <a:rPr lang="en-US" sz="1800" b="1" baseline="30000" dirty="0">
                  <a:latin typeface="+mn-lt"/>
                </a:rPr>
                <a:t>-1</a:t>
              </a:r>
              <a:endParaRPr lang="en-US" sz="1800" baseline="30000" dirty="0"/>
            </a:p>
          </p:txBody>
        </p:sp>
        <p:sp>
          <p:nvSpPr>
            <p:cNvPr id="52" name="TextBox 51"/>
            <p:cNvSpPr txBox="1"/>
            <p:nvPr/>
          </p:nvSpPr>
          <p:spPr>
            <a:xfrm>
              <a:off x="1268300" y="6223656"/>
              <a:ext cx="2789546" cy="369332"/>
            </a:xfrm>
            <a:prstGeom prst="rect">
              <a:avLst/>
            </a:prstGeom>
            <a:noFill/>
          </p:spPr>
          <p:txBody>
            <a:bodyPr wrap="none" rtlCol="0">
              <a:spAutoFit/>
            </a:bodyPr>
            <a:lstStyle/>
            <a:p>
              <a:r>
                <a:rPr lang="en-US" sz="1800" b="1" dirty="0">
                  <a:latin typeface="Lucida Calligraphy" panose="03010101010101010101" pitchFamily="66" charset="0"/>
                </a:rPr>
                <a:t>L</a:t>
              </a:r>
              <a:r>
                <a:rPr lang="en-US" sz="1800" b="1" baseline="-25000" dirty="0">
                  <a:latin typeface="Times New Roman" panose="02020603050405020304" pitchFamily="18" charset="0"/>
                  <a:cs typeface="Times New Roman" panose="02020603050405020304" pitchFamily="18" charset="0"/>
                </a:rPr>
                <a:t>S&amp;H</a:t>
              </a:r>
              <a:r>
                <a:rPr lang="en-US" sz="1800" b="1" dirty="0">
                  <a:latin typeface="Times New Roman" panose="02020603050405020304" pitchFamily="18" charset="0"/>
                  <a:cs typeface="Times New Roman" panose="02020603050405020304" pitchFamily="18" charset="0"/>
                </a:rPr>
                <a:t> </a:t>
              </a:r>
              <a:r>
                <a:rPr lang="en-US" sz="1800" b="1" dirty="0">
                  <a:latin typeface="+mn-lt"/>
                </a:rPr>
                <a:t>=1.00x10</a:t>
              </a:r>
              <a:r>
                <a:rPr lang="en-US" sz="1800" b="1" baseline="30000" dirty="0">
                  <a:latin typeface="+mn-lt"/>
                </a:rPr>
                <a:t>34</a:t>
              </a:r>
              <a:r>
                <a:rPr lang="en-US" sz="1800" b="1" dirty="0">
                  <a:latin typeface="+mn-lt"/>
                </a:rPr>
                <a:t>cm</a:t>
              </a:r>
              <a:r>
                <a:rPr lang="en-US" sz="1800" b="1" baseline="30000" dirty="0">
                  <a:latin typeface="+mn-lt"/>
                </a:rPr>
                <a:t>-2</a:t>
              </a:r>
              <a:r>
                <a:rPr lang="en-US" sz="1800" b="1" dirty="0">
                  <a:latin typeface="+mn-lt"/>
                </a:rPr>
                <a:t>s</a:t>
              </a:r>
              <a:r>
                <a:rPr lang="en-US" sz="1800" b="1" baseline="30000" dirty="0">
                  <a:latin typeface="+mn-lt"/>
                </a:rPr>
                <a:t>-1</a:t>
              </a:r>
              <a:endParaRPr lang="en-US" sz="1800" baseline="30000" dirty="0"/>
            </a:p>
          </p:txBody>
        </p:sp>
      </p:grpSp>
      <p:graphicFrame>
        <p:nvGraphicFramePr>
          <p:cNvPr id="43" name="Object 27"/>
          <p:cNvGraphicFramePr>
            <a:graphicFrameLocks noChangeAspect="1"/>
          </p:cNvGraphicFramePr>
          <p:nvPr>
            <p:extLst/>
          </p:nvPr>
        </p:nvGraphicFramePr>
        <p:xfrm>
          <a:off x="307205" y="3276249"/>
          <a:ext cx="4286839" cy="1117547"/>
        </p:xfrm>
        <a:graphic>
          <a:graphicData uri="http://schemas.openxmlformats.org/presentationml/2006/ole">
            <mc:AlternateContent xmlns:mc="http://schemas.openxmlformats.org/markup-compatibility/2006">
              <mc:Choice xmlns:v="urn:schemas-microsoft-com:vml" Requires="v">
                <p:oleObj spid="_x0000_s3135" name="Equation" r:id="rId8" imgW="3098520" imgH="812520" progId="Equation.3">
                  <p:embed/>
                </p:oleObj>
              </mc:Choice>
              <mc:Fallback>
                <p:oleObj name="Equation" r:id="rId8" imgW="3098520" imgH="812520" progId="Equation.3">
                  <p:embed/>
                  <p:pic>
                    <p:nvPicPr>
                      <p:cNvPr id="43" name="Object 27"/>
                      <p:cNvPicPr>
                        <a:picLocks noChangeAspect="1" noChangeArrowheads="1"/>
                      </p:cNvPicPr>
                      <p:nvPr/>
                    </p:nvPicPr>
                    <p:blipFill>
                      <a:blip r:embed="rId9"/>
                      <a:srcRect/>
                      <a:stretch>
                        <a:fillRect/>
                      </a:stretch>
                    </p:blipFill>
                    <p:spPr bwMode="auto">
                      <a:xfrm>
                        <a:off x="307205" y="3276249"/>
                        <a:ext cx="4286839" cy="1117547"/>
                      </a:xfrm>
                      <a:prstGeom prst="rect">
                        <a:avLst/>
                      </a:prstGeom>
                      <a:noFill/>
                      <a:ln>
                        <a:noFill/>
                      </a:ln>
                      <a:effectLst/>
                      <a:extLst/>
                    </p:spPr>
                  </p:pic>
                </p:oleObj>
              </mc:Fallback>
            </mc:AlternateContent>
          </a:graphicData>
        </a:graphic>
      </p:graphicFrame>
      <p:sp>
        <p:nvSpPr>
          <p:cNvPr id="35" name="TextBox 34"/>
          <p:cNvSpPr txBox="1"/>
          <p:nvPr/>
        </p:nvSpPr>
        <p:spPr>
          <a:xfrm>
            <a:off x="1530126" y="4410971"/>
            <a:ext cx="2161169" cy="307777"/>
          </a:xfrm>
          <a:prstGeom prst="rect">
            <a:avLst/>
          </a:prstGeom>
          <a:solidFill>
            <a:schemeClr val="tx1"/>
          </a:solidFill>
        </p:spPr>
        <p:txBody>
          <a:bodyPr wrap="none" rtlCol="0">
            <a:spAutoFit/>
          </a:bodyPr>
          <a:lstStyle/>
          <a:p>
            <a:r>
              <a:rPr lang="en-US" sz="1400" dirty="0">
                <a:solidFill>
                  <a:srgbClr val="FFFF00"/>
                </a:solidFill>
              </a:rPr>
              <a:t>Luminosity per Crossing</a:t>
            </a:r>
          </a:p>
        </p:txBody>
      </p:sp>
      <p:sp>
        <p:nvSpPr>
          <p:cNvPr id="36" name="Rounded Rectangle 35"/>
          <p:cNvSpPr/>
          <p:nvPr/>
        </p:nvSpPr>
        <p:spPr bwMode="auto">
          <a:xfrm>
            <a:off x="1088498" y="3249679"/>
            <a:ext cx="2929002" cy="1140229"/>
          </a:xfrm>
          <a:prstGeom prst="roundRect">
            <a:avLst/>
          </a:prstGeom>
          <a:solidFill>
            <a:srgbClr val="FFFF66">
              <a:alpha val="2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3" name="Rectangle 2"/>
          <p:cNvSpPr/>
          <p:nvPr/>
        </p:nvSpPr>
        <p:spPr>
          <a:xfrm>
            <a:off x="3929996" y="5956991"/>
            <a:ext cx="4549341" cy="683264"/>
          </a:xfrm>
          <a:prstGeom prst="rect">
            <a:avLst/>
          </a:prstGeom>
          <a:solidFill>
            <a:srgbClr val="99FF99"/>
          </a:solidFill>
          <a:ln>
            <a:solidFill>
              <a:schemeClr val="tx1"/>
            </a:solidFill>
          </a:ln>
        </p:spPr>
        <p:txBody>
          <a:bodyPr wrap="square">
            <a:spAutoFit/>
          </a:bodyPr>
          <a:lstStyle/>
          <a:p>
            <a:pPr algn="ctr">
              <a:lnSpc>
                <a:spcPct val="120000"/>
              </a:lnSpc>
            </a:pPr>
            <a:r>
              <a:rPr lang="en-US" dirty="0"/>
              <a:t>If </a:t>
            </a:r>
            <a:r>
              <a:rPr lang="en-US" dirty="0">
                <a:latin typeface="Times New Roman" panose="02020603050405020304" pitchFamily="18" charset="0"/>
                <a:cs typeface="Times New Roman" panose="02020603050405020304" pitchFamily="18" charset="0"/>
              </a:rPr>
              <a:t>N=N</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2</a:t>
            </a:r>
            <a:r>
              <a:rPr lang="en-US" dirty="0"/>
              <a:t>  </a:t>
            </a:r>
            <a:r>
              <a:rPr lang="en-US" b="1" dirty="0">
                <a:latin typeface="Lucida Calligraphy" panose="03010101010101010101" pitchFamily="66" charset="0"/>
              </a:rPr>
              <a:t>L </a:t>
            </a:r>
            <a:r>
              <a:rPr lang="en-US" dirty="0">
                <a:sym typeface="Symbol"/>
              </a:rPr>
              <a:t></a:t>
            </a:r>
            <a:r>
              <a:rPr lang="en-US" dirty="0"/>
              <a:t> </a:t>
            </a:r>
            <a:r>
              <a:rPr lang="en-US"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2</a:t>
            </a:r>
            <a:r>
              <a:rPr lang="en-US" dirty="0"/>
              <a:t> and linearly with </a:t>
            </a:r>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b</a:t>
            </a:r>
            <a:r>
              <a:rPr lang="en-US" dirty="0"/>
              <a:t> .  </a:t>
            </a:r>
          </a:p>
          <a:p>
            <a:pPr algn="ctr">
              <a:lnSpc>
                <a:spcPct val="120000"/>
              </a:lnSpc>
            </a:pPr>
            <a:r>
              <a:rPr lang="en-US" b="1" dirty="0">
                <a:latin typeface="Lucida Calligraphy" panose="03010101010101010101" pitchFamily="66" charset="0"/>
              </a:rPr>
              <a:t>L</a:t>
            </a:r>
            <a:r>
              <a:rPr lang="en-US" dirty="0"/>
              <a:t>  also depends on </a:t>
            </a:r>
            <a:r>
              <a:rPr lang="en-US" dirty="0">
                <a:solidFill>
                  <a:srgbClr val="0000CC"/>
                </a:solidFill>
              </a:rPr>
              <a:t>beam filling pattern </a:t>
            </a:r>
          </a:p>
        </p:txBody>
      </p:sp>
      <p:sp>
        <p:nvSpPr>
          <p:cNvPr id="5" name="Rectangle 4"/>
          <p:cNvSpPr/>
          <p:nvPr/>
        </p:nvSpPr>
        <p:spPr bwMode="auto">
          <a:xfrm>
            <a:off x="4083909" y="1315995"/>
            <a:ext cx="229930" cy="2934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p:txBody>
      </p:sp>
      <p:sp>
        <p:nvSpPr>
          <p:cNvPr id="11" name="TextBox 10"/>
          <p:cNvSpPr txBox="1"/>
          <p:nvPr/>
        </p:nvSpPr>
        <p:spPr>
          <a:xfrm>
            <a:off x="7028961" y="1268267"/>
            <a:ext cx="306494" cy="338554"/>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14229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Concepts of Linear Accelerators</a:t>
            </a:r>
            <a:endParaRPr lang="en-US" dirty="0"/>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pic>
        <p:nvPicPr>
          <p:cNvPr id="47" name="Picture 46"/>
          <p:cNvPicPr>
            <a:picLocks noChangeAspect="1"/>
          </p:cNvPicPr>
          <p:nvPr/>
        </p:nvPicPr>
        <p:blipFill rotWithShape="1">
          <a:blip r:embed="rId2"/>
          <a:srcRect l="23706" t="19894" r="24248" b="32196"/>
          <a:stretch/>
        </p:blipFill>
        <p:spPr>
          <a:xfrm>
            <a:off x="1658432" y="2733364"/>
            <a:ext cx="264161" cy="299720"/>
          </a:xfrm>
          <a:prstGeom prst="rect">
            <a:avLst/>
          </a:prstGeom>
        </p:spPr>
      </p:pic>
      <p:cxnSp>
        <p:nvCxnSpPr>
          <p:cNvPr id="60" name="Straight Connector 59"/>
          <p:cNvCxnSpPr/>
          <p:nvPr/>
        </p:nvCxnSpPr>
        <p:spPr>
          <a:xfrm>
            <a:off x="2748532" y="3429037"/>
            <a:ext cx="2682870" cy="2"/>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36" name="Can 35"/>
          <p:cNvSpPr/>
          <p:nvPr/>
        </p:nvSpPr>
        <p:spPr>
          <a:xfrm rot="16200000">
            <a:off x="6063230" y="2428001"/>
            <a:ext cx="367299" cy="1011245"/>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641675" y="1304465"/>
            <a:ext cx="1590948" cy="523220"/>
          </a:xfrm>
          <a:prstGeom prst="rect">
            <a:avLst/>
          </a:prstGeom>
          <a:noFill/>
        </p:spPr>
        <p:txBody>
          <a:bodyPr wrap="none" rtlCol="0">
            <a:spAutoFit/>
          </a:bodyPr>
          <a:lstStyle/>
          <a:p>
            <a:r>
              <a:rPr lang="en-US" sz="2800" dirty="0"/>
              <a:t>RF Cavity </a:t>
            </a:r>
          </a:p>
        </p:txBody>
      </p:sp>
      <p:sp>
        <p:nvSpPr>
          <p:cNvPr id="45" name="Parallelogram 8"/>
          <p:cNvSpPr/>
          <p:nvPr/>
        </p:nvSpPr>
        <p:spPr>
          <a:xfrm rot="547154" flipH="1">
            <a:off x="2634139" y="1936181"/>
            <a:ext cx="930786" cy="1816197"/>
          </a:xfrm>
          <a:custGeom>
            <a:avLst/>
            <a:gdLst>
              <a:gd name="connsiteX0" fmla="*/ 0 w 930786"/>
              <a:gd name="connsiteY0" fmla="*/ 1816197 h 1816197"/>
              <a:gd name="connsiteX1" fmla="*/ 232697 w 930786"/>
              <a:gd name="connsiteY1" fmla="*/ 0 h 1816197"/>
              <a:gd name="connsiteX2" fmla="*/ 930786 w 930786"/>
              <a:gd name="connsiteY2" fmla="*/ 0 h 1816197"/>
              <a:gd name="connsiteX3" fmla="*/ 698090 w 930786"/>
              <a:gd name="connsiteY3" fmla="*/ 1816197 h 1816197"/>
              <a:gd name="connsiteX4" fmla="*/ 0 w 930786"/>
              <a:gd name="connsiteY4" fmla="*/ 1816197 h 1816197"/>
              <a:gd name="connsiteX0" fmla="*/ 0 w 930786"/>
              <a:gd name="connsiteY0" fmla="*/ 1816197 h 1816197"/>
              <a:gd name="connsiteX1" fmla="*/ 232697 w 930786"/>
              <a:gd name="connsiteY1" fmla="*/ 0 h 1816197"/>
              <a:gd name="connsiteX2" fmla="*/ 930786 w 930786"/>
              <a:gd name="connsiteY2" fmla="*/ 0 h 1816197"/>
              <a:gd name="connsiteX3" fmla="*/ 715281 w 930786"/>
              <a:gd name="connsiteY3" fmla="*/ 1548843 h 1816197"/>
              <a:gd name="connsiteX4" fmla="*/ 0 w 930786"/>
              <a:gd name="connsiteY4" fmla="*/ 1816197 h 1816197"/>
              <a:gd name="connsiteX0" fmla="*/ 0 w 930786"/>
              <a:gd name="connsiteY0" fmla="*/ 1816197 h 1816197"/>
              <a:gd name="connsiteX1" fmla="*/ 194916 w 930786"/>
              <a:gd name="connsiteY1" fmla="*/ 315500 h 1816197"/>
              <a:gd name="connsiteX2" fmla="*/ 930786 w 930786"/>
              <a:gd name="connsiteY2" fmla="*/ 0 h 1816197"/>
              <a:gd name="connsiteX3" fmla="*/ 715281 w 930786"/>
              <a:gd name="connsiteY3" fmla="*/ 1548843 h 1816197"/>
              <a:gd name="connsiteX4" fmla="*/ 0 w 930786"/>
              <a:gd name="connsiteY4" fmla="*/ 1816197 h 181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786" h="1816197">
                <a:moveTo>
                  <a:pt x="0" y="1816197"/>
                </a:moveTo>
                <a:lnTo>
                  <a:pt x="194916" y="315500"/>
                </a:lnTo>
                <a:lnTo>
                  <a:pt x="930786" y="0"/>
                </a:lnTo>
                <a:lnTo>
                  <a:pt x="715281" y="1548843"/>
                </a:lnTo>
                <a:lnTo>
                  <a:pt x="0" y="181619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arallelogram 8"/>
          <p:cNvSpPr/>
          <p:nvPr/>
        </p:nvSpPr>
        <p:spPr>
          <a:xfrm rot="547154" flipH="1">
            <a:off x="5317009" y="1936183"/>
            <a:ext cx="930786" cy="1816197"/>
          </a:xfrm>
          <a:custGeom>
            <a:avLst/>
            <a:gdLst>
              <a:gd name="connsiteX0" fmla="*/ 0 w 930786"/>
              <a:gd name="connsiteY0" fmla="*/ 1816197 h 1816197"/>
              <a:gd name="connsiteX1" fmla="*/ 232697 w 930786"/>
              <a:gd name="connsiteY1" fmla="*/ 0 h 1816197"/>
              <a:gd name="connsiteX2" fmla="*/ 930786 w 930786"/>
              <a:gd name="connsiteY2" fmla="*/ 0 h 1816197"/>
              <a:gd name="connsiteX3" fmla="*/ 698090 w 930786"/>
              <a:gd name="connsiteY3" fmla="*/ 1816197 h 1816197"/>
              <a:gd name="connsiteX4" fmla="*/ 0 w 930786"/>
              <a:gd name="connsiteY4" fmla="*/ 1816197 h 1816197"/>
              <a:gd name="connsiteX0" fmla="*/ 0 w 930786"/>
              <a:gd name="connsiteY0" fmla="*/ 1816197 h 1816197"/>
              <a:gd name="connsiteX1" fmla="*/ 232697 w 930786"/>
              <a:gd name="connsiteY1" fmla="*/ 0 h 1816197"/>
              <a:gd name="connsiteX2" fmla="*/ 930786 w 930786"/>
              <a:gd name="connsiteY2" fmla="*/ 0 h 1816197"/>
              <a:gd name="connsiteX3" fmla="*/ 715281 w 930786"/>
              <a:gd name="connsiteY3" fmla="*/ 1548843 h 1816197"/>
              <a:gd name="connsiteX4" fmla="*/ 0 w 930786"/>
              <a:gd name="connsiteY4" fmla="*/ 1816197 h 1816197"/>
              <a:gd name="connsiteX0" fmla="*/ 0 w 930786"/>
              <a:gd name="connsiteY0" fmla="*/ 1816197 h 1816197"/>
              <a:gd name="connsiteX1" fmla="*/ 194916 w 930786"/>
              <a:gd name="connsiteY1" fmla="*/ 315500 h 1816197"/>
              <a:gd name="connsiteX2" fmla="*/ 930786 w 930786"/>
              <a:gd name="connsiteY2" fmla="*/ 0 h 1816197"/>
              <a:gd name="connsiteX3" fmla="*/ 715281 w 930786"/>
              <a:gd name="connsiteY3" fmla="*/ 1548843 h 1816197"/>
              <a:gd name="connsiteX4" fmla="*/ 0 w 930786"/>
              <a:gd name="connsiteY4" fmla="*/ 1816197 h 181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786" h="1816197">
                <a:moveTo>
                  <a:pt x="0" y="1816197"/>
                </a:moveTo>
                <a:lnTo>
                  <a:pt x="194916" y="315500"/>
                </a:lnTo>
                <a:lnTo>
                  <a:pt x="930786" y="0"/>
                </a:lnTo>
                <a:lnTo>
                  <a:pt x="715281" y="1548843"/>
                </a:lnTo>
                <a:lnTo>
                  <a:pt x="0" y="181619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61685" y="2729213"/>
            <a:ext cx="228600" cy="391712"/>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690444" y="2730343"/>
            <a:ext cx="228600" cy="391712"/>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36"/>
          <p:cNvSpPr/>
          <p:nvPr/>
        </p:nvSpPr>
        <p:spPr>
          <a:xfrm rot="16200000">
            <a:off x="2470826" y="2411392"/>
            <a:ext cx="367299" cy="1011245"/>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45" idx="2"/>
            <a:endCxn id="46" idx="2"/>
          </p:cNvCxnSpPr>
          <p:nvPr/>
        </p:nvCxnSpPr>
        <p:spPr>
          <a:xfrm>
            <a:off x="2783945" y="1873899"/>
            <a:ext cx="2682870" cy="2"/>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476556" y="2311936"/>
            <a:ext cx="2682870" cy="2"/>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393670" y="3807709"/>
            <a:ext cx="2682870" cy="2"/>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3374412" y="3480555"/>
            <a:ext cx="4815980" cy="3156717"/>
            <a:chOff x="3272838" y="3331425"/>
            <a:chExt cx="4815980" cy="3156717"/>
          </a:xfrm>
        </p:grpSpPr>
        <p:sp>
          <p:nvSpPr>
            <p:cNvPr id="22" name="Oval 21"/>
            <p:cNvSpPr/>
            <p:nvPr/>
          </p:nvSpPr>
          <p:spPr>
            <a:xfrm>
              <a:off x="4812302" y="3600685"/>
              <a:ext cx="52152" cy="5899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272838" y="3331425"/>
              <a:ext cx="4815980" cy="3156717"/>
              <a:chOff x="3272838" y="3331425"/>
              <a:chExt cx="4815980" cy="3156717"/>
            </a:xfrm>
          </p:grpSpPr>
          <p:sp>
            <p:nvSpPr>
              <p:cNvPr id="97" name="TextBox 96"/>
              <p:cNvSpPr txBox="1"/>
              <p:nvPr/>
            </p:nvSpPr>
            <p:spPr>
              <a:xfrm>
                <a:off x="3272838" y="5357460"/>
                <a:ext cx="2346989" cy="646331"/>
              </a:xfrm>
              <a:prstGeom prst="rect">
                <a:avLst/>
              </a:prstGeom>
              <a:noFill/>
            </p:spPr>
            <p:txBody>
              <a:bodyPr wrap="none" rtlCol="0">
                <a:spAutoFit/>
              </a:bodyPr>
              <a:lstStyle/>
              <a:p>
                <a:pPr algn="ctr"/>
                <a:r>
                  <a:rPr lang="en-US" dirty="0"/>
                  <a:t>RF Source of </a:t>
                </a:r>
              </a:p>
              <a:p>
                <a:pPr algn="ctr"/>
                <a:r>
                  <a:rPr lang="en-US" dirty="0"/>
                  <a:t>Appropriate Frequency</a:t>
                </a:r>
              </a:p>
            </p:txBody>
          </p:sp>
          <p:grpSp>
            <p:nvGrpSpPr>
              <p:cNvPr id="19" name="Group 18"/>
              <p:cNvGrpSpPr/>
              <p:nvPr/>
            </p:nvGrpSpPr>
            <p:grpSpPr>
              <a:xfrm>
                <a:off x="3992861" y="4361489"/>
                <a:ext cx="833560" cy="953584"/>
                <a:chOff x="4012741" y="4281978"/>
                <a:chExt cx="833560" cy="953584"/>
              </a:xfrm>
            </p:grpSpPr>
            <p:sp>
              <p:nvSpPr>
                <p:cNvPr id="5" name="Oval 4"/>
                <p:cNvSpPr/>
                <p:nvPr/>
              </p:nvSpPr>
              <p:spPr>
                <a:xfrm>
                  <a:off x="4012741" y="4281978"/>
                  <a:ext cx="833560" cy="95358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218710" y="4401726"/>
                  <a:ext cx="476639" cy="618849"/>
                </a:xfrm>
                <a:custGeom>
                  <a:avLst/>
                  <a:gdLst>
                    <a:gd name="connsiteX0" fmla="*/ 0 w 665018"/>
                    <a:gd name="connsiteY0" fmla="*/ 339238 h 618849"/>
                    <a:gd name="connsiteX1" fmla="*/ 187037 w 665018"/>
                    <a:gd name="connsiteY1" fmla="*/ 6729 h 618849"/>
                    <a:gd name="connsiteX2" fmla="*/ 498764 w 665018"/>
                    <a:gd name="connsiteY2" fmla="*/ 609402 h 618849"/>
                    <a:gd name="connsiteX3" fmla="*/ 665018 w 665018"/>
                    <a:gd name="connsiteY3" fmla="*/ 318456 h 618849"/>
                  </a:gdLst>
                  <a:ahLst/>
                  <a:cxnLst>
                    <a:cxn ang="0">
                      <a:pos x="connsiteX0" y="connsiteY0"/>
                    </a:cxn>
                    <a:cxn ang="0">
                      <a:pos x="connsiteX1" y="connsiteY1"/>
                    </a:cxn>
                    <a:cxn ang="0">
                      <a:pos x="connsiteX2" y="connsiteY2"/>
                    </a:cxn>
                    <a:cxn ang="0">
                      <a:pos x="connsiteX3" y="connsiteY3"/>
                    </a:cxn>
                  </a:cxnLst>
                  <a:rect l="l" t="t" r="r" b="b"/>
                  <a:pathLst>
                    <a:path w="665018" h="618849">
                      <a:moveTo>
                        <a:pt x="0" y="339238"/>
                      </a:moveTo>
                      <a:cubicBezTo>
                        <a:pt x="51955" y="150470"/>
                        <a:pt x="103910" y="-38298"/>
                        <a:pt x="187037" y="6729"/>
                      </a:cubicBezTo>
                      <a:cubicBezTo>
                        <a:pt x="270164" y="51756"/>
                        <a:pt x="419100" y="557447"/>
                        <a:pt x="498764" y="609402"/>
                      </a:cubicBezTo>
                      <a:cubicBezTo>
                        <a:pt x="578428" y="661357"/>
                        <a:pt x="621723" y="489906"/>
                        <a:pt x="665018" y="31845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Oval 61"/>
              <p:cNvSpPr/>
              <p:nvPr/>
            </p:nvSpPr>
            <p:spPr>
              <a:xfrm>
                <a:off x="4276471" y="3420505"/>
                <a:ext cx="288576" cy="173618"/>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406991" y="3331425"/>
                <a:ext cx="430159" cy="1021915"/>
              </a:xfrm>
              <a:custGeom>
                <a:avLst/>
                <a:gdLst>
                  <a:gd name="connsiteX0" fmla="*/ 10820 w 458962"/>
                  <a:gd name="connsiteY0" fmla="*/ 1092761 h 1092761"/>
                  <a:gd name="connsiteX1" fmla="*/ 50576 w 458962"/>
                  <a:gd name="connsiteY1" fmla="*/ 78970 h 1092761"/>
                  <a:gd name="connsiteX2" fmla="*/ 408385 w 458962"/>
                  <a:gd name="connsiteY2" fmla="*/ 98848 h 1092761"/>
                  <a:gd name="connsiteX3" fmla="*/ 448142 w 458962"/>
                  <a:gd name="connsiteY3" fmla="*/ 357265 h 1092761"/>
                  <a:gd name="connsiteX0" fmla="*/ 11166 w 462097"/>
                  <a:gd name="connsiteY0" fmla="*/ 1130316 h 1130316"/>
                  <a:gd name="connsiteX1" fmla="*/ 50922 w 462097"/>
                  <a:gd name="connsiteY1" fmla="*/ 116525 h 1130316"/>
                  <a:gd name="connsiteX2" fmla="*/ 415685 w 462097"/>
                  <a:gd name="connsiteY2" fmla="*/ 52960 h 1130316"/>
                  <a:gd name="connsiteX3" fmla="*/ 448488 w 462097"/>
                  <a:gd name="connsiteY3" fmla="*/ 394820 h 1130316"/>
                  <a:gd name="connsiteX0" fmla="*/ 9984 w 453366"/>
                  <a:gd name="connsiteY0" fmla="*/ 1160612 h 1160612"/>
                  <a:gd name="connsiteX1" fmla="*/ 49740 w 453366"/>
                  <a:gd name="connsiteY1" fmla="*/ 146821 h 1160612"/>
                  <a:gd name="connsiteX2" fmla="*/ 390166 w 453366"/>
                  <a:gd name="connsiteY2" fmla="*/ 34580 h 1160612"/>
                  <a:gd name="connsiteX3" fmla="*/ 447306 w 453366"/>
                  <a:gd name="connsiteY3" fmla="*/ 425116 h 1160612"/>
                  <a:gd name="connsiteX0" fmla="*/ 9661 w 451893"/>
                  <a:gd name="connsiteY0" fmla="*/ 1163035 h 1163035"/>
                  <a:gd name="connsiteX1" fmla="*/ 49417 w 451893"/>
                  <a:gd name="connsiteY1" fmla="*/ 149244 h 1163035"/>
                  <a:gd name="connsiteX2" fmla="*/ 382890 w 451893"/>
                  <a:gd name="connsiteY2" fmla="*/ 33526 h 1163035"/>
                  <a:gd name="connsiteX3" fmla="*/ 446983 w 451893"/>
                  <a:gd name="connsiteY3" fmla="*/ 427539 h 1163035"/>
                  <a:gd name="connsiteX0" fmla="*/ 9661 w 451893"/>
                  <a:gd name="connsiteY0" fmla="*/ 1155316 h 1155316"/>
                  <a:gd name="connsiteX1" fmla="*/ 49417 w 451893"/>
                  <a:gd name="connsiteY1" fmla="*/ 141525 h 1155316"/>
                  <a:gd name="connsiteX2" fmla="*/ 102628 w 451893"/>
                  <a:gd name="connsiteY2" fmla="*/ 49315 h 1155316"/>
                  <a:gd name="connsiteX3" fmla="*/ 382890 w 451893"/>
                  <a:gd name="connsiteY3" fmla="*/ 25807 h 1155316"/>
                  <a:gd name="connsiteX4" fmla="*/ 446983 w 451893"/>
                  <a:gd name="connsiteY4" fmla="*/ 419820 h 1155316"/>
                  <a:gd name="connsiteX0" fmla="*/ 32201 w 474433"/>
                  <a:gd name="connsiteY0" fmla="*/ 1155316 h 1155316"/>
                  <a:gd name="connsiteX1" fmla="*/ 30235 w 474433"/>
                  <a:gd name="connsiteY1" fmla="*/ 576125 h 1155316"/>
                  <a:gd name="connsiteX2" fmla="*/ 125168 w 474433"/>
                  <a:gd name="connsiteY2" fmla="*/ 49315 h 1155316"/>
                  <a:gd name="connsiteX3" fmla="*/ 405430 w 474433"/>
                  <a:gd name="connsiteY3" fmla="*/ 25807 h 1155316"/>
                  <a:gd name="connsiteX4" fmla="*/ 469523 w 474433"/>
                  <a:gd name="connsiteY4" fmla="*/ 419820 h 1155316"/>
                  <a:gd name="connsiteX0" fmla="*/ 4182 w 446414"/>
                  <a:gd name="connsiteY0" fmla="*/ 1155316 h 1155316"/>
                  <a:gd name="connsiteX1" fmla="*/ 2216 w 446414"/>
                  <a:gd name="connsiteY1" fmla="*/ 576125 h 1155316"/>
                  <a:gd name="connsiteX2" fmla="*/ 97149 w 446414"/>
                  <a:gd name="connsiteY2" fmla="*/ 49315 h 1155316"/>
                  <a:gd name="connsiteX3" fmla="*/ 377411 w 446414"/>
                  <a:gd name="connsiteY3" fmla="*/ 25807 h 1155316"/>
                  <a:gd name="connsiteX4" fmla="*/ 441504 w 446414"/>
                  <a:gd name="connsiteY4" fmla="*/ 419820 h 1155316"/>
                  <a:gd name="connsiteX0" fmla="*/ 5983 w 448215"/>
                  <a:gd name="connsiteY0" fmla="*/ 1155316 h 1155316"/>
                  <a:gd name="connsiteX1" fmla="*/ 4017 w 448215"/>
                  <a:gd name="connsiteY1" fmla="*/ 576125 h 1155316"/>
                  <a:gd name="connsiteX2" fmla="*/ 98950 w 448215"/>
                  <a:gd name="connsiteY2" fmla="*/ 49315 h 1155316"/>
                  <a:gd name="connsiteX3" fmla="*/ 379212 w 448215"/>
                  <a:gd name="connsiteY3" fmla="*/ 25807 h 1155316"/>
                  <a:gd name="connsiteX4" fmla="*/ 443305 w 448215"/>
                  <a:gd name="connsiteY4" fmla="*/ 419820 h 1155316"/>
                  <a:gd name="connsiteX0" fmla="*/ 12844 w 453891"/>
                  <a:gd name="connsiteY0" fmla="*/ 1140925 h 1140925"/>
                  <a:gd name="connsiteX1" fmla="*/ 10878 w 453891"/>
                  <a:gd name="connsiteY1" fmla="*/ 561734 h 1140925"/>
                  <a:gd name="connsiteX2" fmla="*/ 119719 w 453891"/>
                  <a:gd name="connsiteY2" fmla="*/ 107937 h 1140925"/>
                  <a:gd name="connsiteX3" fmla="*/ 386073 w 453891"/>
                  <a:gd name="connsiteY3" fmla="*/ 11416 h 1140925"/>
                  <a:gd name="connsiteX4" fmla="*/ 450166 w 453891"/>
                  <a:gd name="connsiteY4" fmla="*/ 405429 h 1140925"/>
                  <a:gd name="connsiteX0" fmla="*/ 12844 w 452441"/>
                  <a:gd name="connsiteY0" fmla="*/ 1057266 h 1057266"/>
                  <a:gd name="connsiteX1" fmla="*/ 10878 w 452441"/>
                  <a:gd name="connsiteY1" fmla="*/ 478075 h 1057266"/>
                  <a:gd name="connsiteX2" fmla="*/ 119719 w 452441"/>
                  <a:gd name="connsiteY2" fmla="*/ 24278 h 1057266"/>
                  <a:gd name="connsiteX3" fmla="*/ 361735 w 452441"/>
                  <a:gd name="connsiteY3" fmla="*/ 28584 h 1057266"/>
                  <a:gd name="connsiteX4" fmla="*/ 450166 w 452441"/>
                  <a:gd name="connsiteY4" fmla="*/ 321770 h 1057266"/>
                  <a:gd name="connsiteX0" fmla="*/ 13573 w 453109"/>
                  <a:gd name="connsiteY0" fmla="*/ 1047073 h 1047073"/>
                  <a:gd name="connsiteX1" fmla="*/ 11607 w 453109"/>
                  <a:gd name="connsiteY1" fmla="*/ 467882 h 1047073"/>
                  <a:gd name="connsiteX2" fmla="*/ 130879 w 453109"/>
                  <a:gd name="connsiteY2" fmla="*/ 41899 h 1047073"/>
                  <a:gd name="connsiteX3" fmla="*/ 362464 w 453109"/>
                  <a:gd name="connsiteY3" fmla="*/ 18391 h 1047073"/>
                  <a:gd name="connsiteX4" fmla="*/ 450895 w 453109"/>
                  <a:gd name="connsiteY4" fmla="*/ 311577 h 1047073"/>
                  <a:gd name="connsiteX0" fmla="*/ 13573 w 453109"/>
                  <a:gd name="connsiteY0" fmla="*/ 1047073 h 1047073"/>
                  <a:gd name="connsiteX1" fmla="*/ 11607 w 453109"/>
                  <a:gd name="connsiteY1" fmla="*/ 467882 h 1047073"/>
                  <a:gd name="connsiteX2" fmla="*/ 130879 w 453109"/>
                  <a:gd name="connsiteY2" fmla="*/ 41899 h 1047073"/>
                  <a:gd name="connsiteX3" fmla="*/ 362464 w 453109"/>
                  <a:gd name="connsiteY3" fmla="*/ 18391 h 1047073"/>
                  <a:gd name="connsiteX4" fmla="*/ 450895 w 453109"/>
                  <a:gd name="connsiteY4" fmla="*/ 311577 h 1047073"/>
                  <a:gd name="connsiteX0" fmla="*/ 7042 w 446578"/>
                  <a:gd name="connsiteY0" fmla="*/ 1047073 h 1047073"/>
                  <a:gd name="connsiteX1" fmla="*/ 5076 w 446578"/>
                  <a:gd name="connsiteY1" fmla="*/ 467882 h 1047073"/>
                  <a:gd name="connsiteX2" fmla="*/ 124348 w 446578"/>
                  <a:gd name="connsiteY2" fmla="*/ 41899 h 1047073"/>
                  <a:gd name="connsiteX3" fmla="*/ 355933 w 446578"/>
                  <a:gd name="connsiteY3" fmla="*/ 18391 h 1047073"/>
                  <a:gd name="connsiteX4" fmla="*/ 444364 w 446578"/>
                  <a:gd name="connsiteY4" fmla="*/ 311577 h 1047073"/>
                  <a:gd name="connsiteX0" fmla="*/ 5981 w 445517"/>
                  <a:gd name="connsiteY0" fmla="*/ 1047073 h 1047073"/>
                  <a:gd name="connsiteX1" fmla="*/ 7492 w 445517"/>
                  <a:gd name="connsiteY1" fmla="*/ 363578 h 1047073"/>
                  <a:gd name="connsiteX2" fmla="*/ 123287 w 445517"/>
                  <a:gd name="connsiteY2" fmla="*/ 41899 h 1047073"/>
                  <a:gd name="connsiteX3" fmla="*/ 354872 w 445517"/>
                  <a:gd name="connsiteY3" fmla="*/ 18391 h 1047073"/>
                  <a:gd name="connsiteX4" fmla="*/ 443303 w 445517"/>
                  <a:gd name="connsiteY4" fmla="*/ 311577 h 1047073"/>
                  <a:gd name="connsiteX0" fmla="*/ 5981 w 445399"/>
                  <a:gd name="connsiteY0" fmla="*/ 1021915 h 1021915"/>
                  <a:gd name="connsiteX1" fmla="*/ 7492 w 445399"/>
                  <a:gd name="connsiteY1" fmla="*/ 338420 h 1021915"/>
                  <a:gd name="connsiteX2" fmla="*/ 123287 w 445399"/>
                  <a:gd name="connsiteY2" fmla="*/ 16741 h 1021915"/>
                  <a:gd name="connsiteX3" fmla="*/ 351396 w 445399"/>
                  <a:gd name="connsiteY3" fmla="*/ 31477 h 1021915"/>
                  <a:gd name="connsiteX4" fmla="*/ 443303 w 445399"/>
                  <a:gd name="connsiteY4" fmla="*/ 286419 h 1021915"/>
                  <a:gd name="connsiteX0" fmla="*/ 5981 w 431946"/>
                  <a:gd name="connsiteY0" fmla="*/ 1021915 h 1021915"/>
                  <a:gd name="connsiteX1" fmla="*/ 7492 w 431946"/>
                  <a:gd name="connsiteY1" fmla="*/ 338420 h 1021915"/>
                  <a:gd name="connsiteX2" fmla="*/ 123287 w 431946"/>
                  <a:gd name="connsiteY2" fmla="*/ 16741 h 1021915"/>
                  <a:gd name="connsiteX3" fmla="*/ 351396 w 431946"/>
                  <a:gd name="connsiteY3" fmla="*/ 31477 h 1021915"/>
                  <a:gd name="connsiteX4" fmla="*/ 429396 w 431946"/>
                  <a:gd name="connsiteY4" fmla="*/ 286419 h 1021915"/>
                  <a:gd name="connsiteX0" fmla="*/ 5981 w 430159"/>
                  <a:gd name="connsiteY0" fmla="*/ 1021915 h 1021915"/>
                  <a:gd name="connsiteX1" fmla="*/ 7492 w 430159"/>
                  <a:gd name="connsiteY1" fmla="*/ 338420 h 1021915"/>
                  <a:gd name="connsiteX2" fmla="*/ 123287 w 430159"/>
                  <a:gd name="connsiteY2" fmla="*/ 16741 h 1021915"/>
                  <a:gd name="connsiteX3" fmla="*/ 351396 w 430159"/>
                  <a:gd name="connsiteY3" fmla="*/ 31477 h 1021915"/>
                  <a:gd name="connsiteX4" fmla="*/ 429396 w 430159"/>
                  <a:gd name="connsiteY4" fmla="*/ 286419 h 102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59" h="1021915">
                    <a:moveTo>
                      <a:pt x="5981" y="1021915"/>
                    </a:moveTo>
                    <a:cubicBezTo>
                      <a:pt x="-7272" y="597845"/>
                      <a:pt x="5325" y="516380"/>
                      <a:pt x="7492" y="338420"/>
                    </a:cubicBezTo>
                    <a:cubicBezTo>
                      <a:pt x="9659" y="160460"/>
                      <a:pt x="67708" y="36027"/>
                      <a:pt x="123287" y="16741"/>
                    </a:cubicBezTo>
                    <a:cubicBezTo>
                      <a:pt x="178866" y="-2545"/>
                      <a:pt x="300378" y="-13469"/>
                      <a:pt x="351396" y="31477"/>
                    </a:cubicBezTo>
                    <a:cubicBezTo>
                      <a:pt x="402414" y="76423"/>
                      <a:pt x="435695" y="173448"/>
                      <a:pt x="429396" y="2864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6901108" y="4777189"/>
                <a:ext cx="1063369" cy="1562417"/>
                <a:chOff x="6735925" y="5315882"/>
                <a:chExt cx="2098792" cy="1971529"/>
              </a:xfrm>
            </p:grpSpPr>
            <p:sp>
              <p:nvSpPr>
                <p:cNvPr id="24" name="Freeform 23"/>
                <p:cNvSpPr/>
                <p:nvPr/>
              </p:nvSpPr>
              <p:spPr>
                <a:xfrm>
                  <a:off x="6750424" y="5315882"/>
                  <a:ext cx="1035423" cy="1008560"/>
                </a:xfrm>
                <a:custGeom>
                  <a:avLst/>
                  <a:gdLst>
                    <a:gd name="connsiteX0" fmla="*/ 0 w 2070847"/>
                    <a:gd name="connsiteY0" fmla="*/ 1008559 h 1008559"/>
                    <a:gd name="connsiteX1" fmla="*/ 1048870 w 2070847"/>
                    <a:gd name="connsiteY1" fmla="*/ 30 h 1008559"/>
                    <a:gd name="connsiteX2" fmla="*/ 2070847 w 2070847"/>
                    <a:gd name="connsiteY2" fmla="*/ 981665 h 1008559"/>
                  </a:gdLst>
                  <a:ahLst/>
                  <a:cxnLst>
                    <a:cxn ang="0">
                      <a:pos x="connsiteX0" y="connsiteY0"/>
                    </a:cxn>
                    <a:cxn ang="0">
                      <a:pos x="connsiteX1" y="connsiteY1"/>
                    </a:cxn>
                    <a:cxn ang="0">
                      <a:pos x="connsiteX2" y="connsiteY2"/>
                    </a:cxn>
                  </a:cxnLst>
                  <a:rect l="l" t="t" r="r" b="b"/>
                  <a:pathLst>
                    <a:path w="2070847" h="1008559">
                      <a:moveTo>
                        <a:pt x="0" y="1008559"/>
                      </a:moveTo>
                      <a:cubicBezTo>
                        <a:pt x="351864" y="506535"/>
                        <a:pt x="703729" y="4512"/>
                        <a:pt x="1048870" y="30"/>
                      </a:cubicBezTo>
                      <a:cubicBezTo>
                        <a:pt x="1394011" y="-4452"/>
                        <a:pt x="1732429" y="488606"/>
                        <a:pt x="2070847" y="9816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10800000">
                  <a:off x="7799294" y="6278852"/>
                  <a:ext cx="1035423" cy="1008559"/>
                </a:xfrm>
                <a:custGeom>
                  <a:avLst/>
                  <a:gdLst>
                    <a:gd name="connsiteX0" fmla="*/ 0 w 2070847"/>
                    <a:gd name="connsiteY0" fmla="*/ 1008559 h 1008559"/>
                    <a:gd name="connsiteX1" fmla="*/ 1048870 w 2070847"/>
                    <a:gd name="connsiteY1" fmla="*/ 30 h 1008559"/>
                    <a:gd name="connsiteX2" fmla="*/ 2070847 w 2070847"/>
                    <a:gd name="connsiteY2" fmla="*/ 981665 h 1008559"/>
                  </a:gdLst>
                  <a:ahLst/>
                  <a:cxnLst>
                    <a:cxn ang="0">
                      <a:pos x="connsiteX0" y="connsiteY0"/>
                    </a:cxn>
                    <a:cxn ang="0">
                      <a:pos x="connsiteX1" y="connsiteY1"/>
                    </a:cxn>
                    <a:cxn ang="0">
                      <a:pos x="connsiteX2" y="connsiteY2"/>
                    </a:cxn>
                  </a:cxnLst>
                  <a:rect l="l" t="t" r="r" b="b"/>
                  <a:pathLst>
                    <a:path w="2070847" h="1008559">
                      <a:moveTo>
                        <a:pt x="0" y="1008559"/>
                      </a:moveTo>
                      <a:cubicBezTo>
                        <a:pt x="351864" y="506535"/>
                        <a:pt x="703729" y="4512"/>
                        <a:pt x="1048870" y="30"/>
                      </a:cubicBezTo>
                      <a:cubicBezTo>
                        <a:pt x="1394011" y="-4452"/>
                        <a:pt x="1732429" y="488606"/>
                        <a:pt x="2070847" y="9816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6735925" y="6278852"/>
                  <a:ext cx="209774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6689017" y="4662919"/>
                <a:ext cx="431528" cy="369332"/>
              </a:xfrm>
              <a:prstGeom prst="rect">
                <a:avLst/>
              </a:prstGeom>
              <a:noFill/>
            </p:spPr>
            <p:txBody>
              <a:bodyPr wrap="none" rtlCol="0">
                <a:spAutoFit/>
              </a:bodyPr>
              <a:lstStyle/>
              <a:p>
                <a:r>
                  <a:rPr lang="en-US" dirty="0"/>
                  <a:t>+V</a:t>
                </a:r>
              </a:p>
            </p:txBody>
          </p:sp>
          <p:sp>
            <p:nvSpPr>
              <p:cNvPr id="65" name="TextBox 64"/>
              <p:cNvSpPr txBox="1"/>
              <p:nvPr/>
            </p:nvSpPr>
            <p:spPr>
              <a:xfrm>
                <a:off x="7702174" y="6118810"/>
                <a:ext cx="386644" cy="369332"/>
              </a:xfrm>
              <a:prstGeom prst="rect">
                <a:avLst/>
              </a:prstGeom>
              <a:noFill/>
            </p:spPr>
            <p:txBody>
              <a:bodyPr wrap="none" rtlCol="0">
                <a:spAutoFit/>
              </a:bodyPr>
              <a:lstStyle/>
              <a:p>
                <a:r>
                  <a:rPr lang="en-US" dirty="0"/>
                  <a:t>-V</a:t>
                </a:r>
              </a:p>
            </p:txBody>
          </p:sp>
        </p:grpSp>
      </p:grpSp>
      <p:cxnSp>
        <p:nvCxnSpPr>
          <p:cNvPr id="57" name="Straight Arrow Connector 56"/>
          <p:cNvCxnSpPr/>
          <p:nvPr/>
        </p:nvCxnSpPr>
        <p:spPr>
          <a:xfrm>
            <a:off x="3992861" y="2544390"/>
            <a:ext cx="8367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991316" y="2696790"/>
            <a:ext cx="8367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992861" y="3029945"/>
            <a:ext cx="8367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3992861" y="3182345"/>
            <a:ext cx="8367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Slide Number Placeholder 5"/>
          <p:cNvSpPr>
            <a:spLocks noGrp="1"/>
          </p:cNvSpPr>
          <p:nvPr>
            <p:ph type="sldNum" sz="quarter" idx="12"/>
          </p:nvPr>
        </p:nvSpPr>
        <p:spPr>
          <a:xfrm>
            <a:off x="6912170" y="6510524"/>
            <a:ext cx="2133600" cy="365125"/>
          </a:xfrm>
        </p:spPr>
        <p:txBody>
          <a:bodyPr/>
          <a:lstStyle/>
          <a:p>
            <a:r>
              <a:rPr lang="en-US" dirty="0"/>
              <a:t>4</a:t>
            </a:r>
          </a:p>
        </p:txBody>
      </p:sp>
    </p:spTree>
    <p:extLst>
      <p:ext uri="{BB962C8B-B14F-4D97-AF65-F5344CB8AC3E}">
        <p14:creationId xmlns:p14="http://schemas.microsoft.com/office/powerpoint/2010/main" val="95576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childTnLst>
                                    <p:animEffect transition="out" filter="fade">
                                      <p:cBhvr>
                                        <p:cTn id="6" dur="2000"/>
                                        <p:tgtEl>
                                          <p:spTgt spid="66"/>
                                        </p:tgtEl>
                                      </p:cBhvr>
                                    </p:animEffect>
                                    <p:anim calcmode="lin" valueType="num">
                                      <p:cBhvr>
                                        <p:cTn id="7"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66"/>
                                        </p:tgtEl>
                                        <p:attrNameLst>
                                          <p:attrName>ppt_h</p:attrName>
                                        </p:attrNameLst>
                                      </p:cBhvr>
                                      <p:tavLst>
                                        <p:tav tm="0">
                                          <p:val>
                                            <p:strVal val="ppt_h"/>
                                          </p:val>
                                        </p:tav>
                                        <p:tav tm="100000">
                                          <p:val>
                                            <p:strVal val="ppt_h"/>
                                          </p:val>
                                        </p:tav>
                                      </p:tavLst>
                                    </p:anim>
                                    <p:set>
                                      <p:cBhvr>
                                        <p:cTn id="9" dur="1" fill="hold">
                                          <p:stCondLst>
                                            <p:cond delay="1999"/>
                                          </p:stCondLst>
                                        </p:cTn>
                                        <p:tgtEl>
                                          <p:spTgt spid="66"/>
                                        </p:tgtEl>
                                        <p:attrNameLst>
                                          <p:attrName>style.visibility</p:attrName>
                                        </p:attrNameLst>
                                      </p:cBhvr>
                                      <p:to>
                                        <p:strVal val="hidden"/>
                                      </p:to>
                                    </p:set>
                                  </p:childTnLst>
                                </p:cTn>
                              </p:par>
                              <p:par>
                                <p:cTn id="10" presetID="45" presetClass="exit" presetSubtype="0" repeatCount="indefinite" fill="hold" nodeType="withEffect">
                                  <p:stCondLst>
                                    <p:cond delay="0"/>
                                  </p:stCondLst>
                                  <p:childTnLst>
                                    <p:animEffect transition="out" filter="fade">
                                      <p:cBhvr>
                                        <p:cTn id="11" dur="2000"/>
                                        <p:tgtEl>
                                          <p:spTgt spid="63"/>
                                        </p:tgtEl>
                                      </p:cBhvr>
                                    </p:animEffect>
                                    <p:anim calcmode="lin" valueType="num">
                                      <p:cBhvr>
                                        <p:cTn id="12" dur="2000"/>
                                        <p:tgtEl>
                                          <p:spTgt spid="6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63"/>
                                        </p:tgtEl>
                                        <p:attrNameLst>
                                          <p:attrName>ppt_h</p:attrName>
                                        </p:attrNameLst>
                                      </p:cBhvr>
                                      <p:tavLst>
                                        <p:tav tm="0">
                                          <p:val>
                                            <p:strVal val="ppt_h"/>
                                          </p:val>
                                        </p:tav>
                                        <p:tav tm="100000">
                                          <p:val>
                                            <p:strVal val="ppt_h"/>
                                          </p:val>
                                        </p:tav>
                                      </p:tavLst>
                                    </p:anim>
                                    <p:set>
                                      <p:cBhvr>
                                        <p:cTn id="14" dur="1" fill="hold">
                                          <p:stCondLst>
                                            <p:cond delay="1999"/>
                                          </p:stCondLst>
                                        </p:cTn>
                                        <p:tgtEl>
                                          <p:spTgt spid="63"/>
                                        </p:tgtEl>
                                        <p:attrNameLst>
                                          <p:attrName>style.visibility</p:attrName>
                                        </p:attrNameLst>
                                      </p:cBhvr>
                                      <p:to>
                                        <p:strVal val="hidden"/>
                                      </p:to>
                                    </p:set>
                                  </p:childTnLst>
                                </p:cTn>
                              </p:par>
                              <p:par>
                                <p:cTn id="15" presetID="45" presetClass="exit" presetSubtype="0" repeatCount="indefinite" fill="hold" nodeType="withEffect">
                                  <p:stCondLst>
                                    <p:cond delay="0"/>
                                  </p:stCondLst>
                                  <p:childTnLst>
                                    <p:animEffect transition="out" filter="fade">
                                      <p:cBhvr>
                                        <p:cTn id="16" dur="2000"/>
                                        <p:tgtEl>
                                          <p:spTgt spid="58"/>
                                        </p:tgtEl>
                                      </p:cBhvr>
                                    </p:animEffect>
                                    <p:anim calcmode="lin" valueType="num">
                                      <p:cBhvr>
                                        <p:cTn id="17" dur="2000"/>
                                        <p:tgtEl>
                                          <p:spTgt spid="5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58"/>
                                        </p:tgtEl>
                                        <p:attrNameLst>
                                          <p:attrName>ppt_h</p:attrName>
                                        </p:attrNameLst>
                                      </p:cBhvr>
                                      <p:tavLst>
                                        <p:tav tm="0">
                                          <p:val>
                                            <p:strVal val="ppt_h"/>
                                          </p:val>
                                        </p:tav>
                                        <p:tav tm="100000">
                                          <p:val>
                                            <p:strVal val="ppt_h"/>
                                          </p:val>
                                        </p:tav>
                                      </p:tavLst>
                                    </p:anim>
                                    <p:set>
                                      <p:cBhvr>
                                        <p:cTn id="19" dur="1" fill="hold">
                                          <p:stCondLst>
                                            <p:cond delay="1999"/>
                                          </p:stCondLst>
                                        </p:cTn>
                                        <p:tgtEl>
                                          <p:spTgt spid="58"/>
                                        </p:tgtEl>
                                        <p:attrNameLst>
                                          <p:attrName>style.visibility</p:attrName>
                                        </p:attrNameLst>
                                      </p:cBhvr>
                                      <p:to>
                                        <p:strVal val="hidden"/>
                                      </p:to>
                                    </p:set>
                                  </p:childTnLst>
                                </p:cTn>
                              </p:par>
                              <p:par>
                                <p:cTn id="20" presetID="45" presetClass="exit" presetSubtype="0" repeatCount="indefinite" fill="hold" nodeType="withEffect">
                                  <p:stCondLst>
                                    <p:cond delay="0"/>
                                  </p:stCondLst>
                                  <p:childTnLst>
                                    <p:animEffect transition="out" filter="fade">
                                      <p:cBhvr>
                                        <p:cTn id="21" dur="2000"/>
                                        <p:tgtEl>
                                          <p:spTgt spid="57"/>
                                        </p:tgtEl>
                                      </p:cBhvr>
                                    </p:animEffect>
                                    <p:anim calcmode="lin" valueType="num">
                                      <p:cBhvr>
                                        <p:cTn id="22" dur="2000"/>
                                        <p:tgtEl>
                                          <p:spTgt spid="5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2000"/>
                                        <p:tgtEl>
                                          <p:spTgt spid="57"/>
                                        </p:tgtEl>
                                        <p:attrNameLst>
                                          <p:attrName>ppt_h</p:attrName>
                                        </p:attrNameLst>
                                      </p:cBhvr>
                                      <p:tavLst>
                                        <p:tav tm="0">
                                          <p:val>
                                            <p:strVal val="ppt_h"/>
                                          </p:val>
                                        </p:tav>
                                        <p:tav tm="100000">
                                          <p:val>
                                            <p:strVal val="ppt_h"/>
                                          </p:val>
                                        </p:tav>
                                      </p:tavLst>
                                    </p:anim>
                                    <p:set>
                                      <p:cBhvr>
                                        <p:cTn id="24" dur="1" fill="hold">
                                          <p:stCondLst>
                                            <p:cond delay="1999"/>
                                          </p:stCondLst>
                                        </p:cTn>
                                        <p:tgtEl>
                                          <p:spTgt spid="57"/>
                                        </p:tgtEl>
                                        <p:attrNameLst>
                                          <p:attrName>style.visibility</p:attrName>
                                        </p:attrNameLst>
                                      </p:cBhvr>
                                      <p:to>
                                        <p:strVal val="hidden"/>
                                      </p:to>
                                    </p:se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3" presetClass="path" presetSubtype="0" repeatCount="indefinite" accel="50000" decel="50000" fill="hold" nodeType="clickEffect">
                                  <p:stCondLst>
                                    <p:cond delay="0"/>
                                  </p:stCondLst>
                                  <p:childTnLst>
                                    <p:animMotion origin="layout" path="M -3.33333E-6 0.00394 L 0.64757 0.00694 " pathEditMode="relative" rAng="0" ptsTypes="AA">
                                      <p:cBhvr>
                                        <p:cTn id="35" dur="2000" fill="hold"/>
                                        <p:tgtEl>
                                          <p:spTgt spid="47"/>
                                        </p:tgtEl>
                                        <p:attrNameLst>
                                          <p:attrName>ppt_x</p:attrName>
                                          <p:attrName>ppt_y</p:attrName>
                                        </p:attrNameLst>
                                      </p:cBhvr>
                                      <p:rCtr x="32378"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Concepts of Linear Accelerators</a:t>
            </a:r>
            <a:endParaRPr lang="en-US" dirty="0"/>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cxnSp>
        <p:nvCxnSpPr>
          <p:cNvPr id="79" name="Straight Connector 78"/>
          <p:cNvCxnSpPr/>
          <p:nvPr/>
        </p:nvCxnSpPr>
        <p:spPr>
          <a:xfrm>
            <a:off x="2732709" y="3445289"/>
            <a:ext cx="2682870" cy="2"/>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80" name="Can 79"/>
          <p:cNvSpPr/>
          <p:nvPr/>
        </p:nvSpPr>
        <p:spPr>
          <a:xfrm rot="16200000">
            <a:off x="6047407" y="2444253"/>
            <a:ext cx="367299" cy="1011245"/>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arallelogram 8"/>
          <p:cNvSpPr/>
          <p:nvPr/>
        </p:nvSpPr>
        <p:spPr>
          <a:xfrm rot="547154" flipH="1">
            <a:off x="5301186" y="1952435"/>
            <a:ext cx="930786" cy="1816197"/>
          </a:xfrm>
          <a:custGeom>
            <a:avLst/>
            <a:gdLst>
              <a:gd name="connsiteX0" fmla="*/ 0 w 930786"/>
              <a:gd name="connsiteY0" fmla="*/ 1816197 h 1816197"/>
              <a:gd name="connsiteX1" fmla="*/ 232697 w 930786"/>
              <a:gd name="connsiteY1" fmla="*/ 0 h 1816197"/>
              <a:gd name="connsiteX2" fmla="*/ 930786 w 930786"/>
              <a:gd name="connsiteY2" fmla="*/ 0 h 1816197"/>
              <a:gd name="connsiteX3" fmla="*/ 698090 w 930786"/>
              <a:gd name="connsiteY3" fmla="*/ 1816197 h 1816197"/>
              <a:gd name="connsiteX4" fmla="*/ 0 w 930786"/>
              <a:gd name="connsiteY4" fmla="*/ 1816197 h 1816197"/>
              <a:gd name="connsiteX0" fmla="*/ 0 w 930786"/>
              <a:gd name="connsiteY0" fmla="*/ 1816197 h 1816197"/>
              <a:gd name="connsiteX1" fmla="*/ 232697 w 930786"/>
              <a:gd name="connsiteY1" fmla="*/ 0 h 1816197"/>
              <a:gd name="connsiteX2" fmla="*/ 930786 w 930786"/>
              <a:gd name="connsiteY2" fmla="*/ 0 h 1816197"/>
              <a:gd name="connsiteX3" fmla="*/ 715281 w 930786"/>
              <a:gd name="connsiteY3" fmla="*/ 1548843 h 1816197"/>
              <a:gd name="connsiteX4" fmla="*/ 0 w 930786"/>
              <a:gd name="connsiteY4" fmla="*/ 1816197 h 1816197"/>
              <a:gd name="connsiteX0" fmla="*/ 0 w 930786"/>
              <a:gd name="connsiteY0" fmla="*/ 1816197 h 1816197"/>
              <a:gd name="connsiteX1" fmla="*/ 194916 w 930786"/>
              <a:gd name="connsiteY1" fmla="*/ 315500 h 1816197"/>
              <a:gd name="connsiteX2" fmla="*/ 930786 w 930786"/>
              <a:gd name="connsiteY2" fmla="*/ 0 h 1816197"/>
              <a:gd name="connsiteX3" fmla="*/ 715281 w 930786"/>
              <a:gd name="connsiteY3" fmla="*/ 1548843 h 1816197"/>
              <a:gd name="connsiteX4" fmla="*/ 0 w 930786"/>
              <a:gd name="connsiteY4" fmla="*/ 1816197 h 181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786" h="1816197">
                <a:moveTo>
                  <a:pt x="0" y="1816197"/>
                </a:moveTo>
                <a:lnTo>
                  <a:pt x="194916" y="315500"/>
                </a:lnTo>
                <a:lnTo>
                  <a:pt x="930786" y="0"/>
                </a:lnTo>
                <a:lnTo>
                  <a:pt x="715281" y="1548843"/>
                </a:lnTo>
                <a:lnTo>
                  <a:pt x="0" y="181619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674621" y="2746595"/>
            <a:ext cx="228600" cy="391712"/>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a:stCxn id="81" idx="2"/>
            <a:endCxn id="82" idx="2"/>
          </p:cNvCxnSpPr>
          <p:nvPr/>
        </p:nvCxnSpPr>
        <p:spPr>
          <a:xfrm>
            <a:off x="2768122" y="1890151"/>
            <a:ext cx="2682870" cy="2"/>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460733" y="2328188"/>
            <a:ext cx="2682870" cy="2"/>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377847" y="3823961"/>
            <a:ext cx="2682870" cy="2"/>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4260648" y="3514031"/>
            <a:ext cx="288576" cy="173618"/>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995153" y="4393176"/>
            <a:ext cx="833560" cy="886719"/>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4201122" y="4512924"/>
            <a:ext cx="476639" cy="618849"/>
          </a:xfrm>
          <a:custGeom>
            <a:avLst/>
            <a:gdLst>
              <a:gd name="connsiteX0" fmla="*/ 0 w 665018"/>
              <a:gd name="connsiteY0" fmla="*/ 339238 h 618849"/>
              <a:gd name="connsiteX1" fmla="*/ 187037 w 665018"/>
              <a:gd name="connsiteY1" fmla="*/ 6729 h 618849"/>
              <a:gd name="connsiteX2" fmla="*/ 498764 w 665018"/>
              <a:gd name="connsiteY2" fmla="*/ 609402 h 618849"/>
              <a:gd name="connsiteX3" fmla="*/ 665018 w 665018"/>
              <a:gd name="connsiteY3" fmla="*/ 318456 h 618849"/>
            </a:gdLst>
            <a:ahLst/>
            <a:cxnLst>
              <a:cxn ang="0">
                <a:pos x="connsiteX0" y="connsiteY0"/>
              </a:cxn>
              <a:cxn ang="0">
                <a:pos x="connsiteX1" y="connsiteY1"/>
              </a:cxn>
              <a:cxn ang="0">
                <a:pos x="connsiteX2" y="connsiteY2"/>
              </a:cxn>
              <a:cxn ang="0">
                <a:pos x="connsiteX3" y="connsiteY3"/>
              </a:cxn>
            </a:cxnLst>
            <a:rect l="l" t="t" r="r" b="b"/>
            <a:pathLst>
              <a:path w="665018" h="618849">
                <a:moveTo>
                  <a:pt x="0" y="339238"/>
                </a:moveTo>
                <a:cubicBezTo>
                  <a:pt x="51955" y="150470"/>
                  <a:pt x="103910" y="-38298"/>
                  <a:pt x="187037" y="6729"/>
                </a:cubicBezTo>
                <a:cubicBezTo>
                  <a:pt x="270164" y="51756"/>
                  <a:pt x="419100" y="557447"/>
                  <a:pt x="498764" y="609402"/>
                </a:cubicBezTo>
                <a:cubicBezTo>
                  <a:pt x="578428" y="661357"/>
                  <a:pt x="621723" y="489906"/>
                  <a:pt x="665018" y="31845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4409283" y="3363112"/>
            <a:ext cx="430159" cy="1021915"/>
          </a:xfrm>
          <a:custGeom>
            <a:avLst/>
            <a:gdLst>
              <a:gd name="connsiteX0" fmla="*/ 10820 w 458962"/>
              <a:gd name="connsiteY0" fmla="*/ 1092761 h 1092761"/>
              <a:gd name="connsiteX1" fmla="*/ 50576 w 458962"/>
              <a:gd name="connsiteY1" fmla="*/ 78970 h 1092761"/>
              <a:gd name="connsiteX2" fmla="*/ 408385 w 458962"/>
              <a:gd name="connsiteY2" fmla="*/ 98848 h 1092761"/>
              <a:gd name="connsiteX3" fmla="*/ 448142 w 458962"/>
              <a:gd name="connsiteY3" fmla="*/ 357265 h 1092761"/>
              <a:gd name="connsiteX0" fmla="*/ 11166 w 462097"/>
              <a:gd name="connsiteY0" fmla="*/ 1130316 h 1130316"/>
              <a:gd name="connsiteX1" fmla="*/ 50922 w 462097"/>
              <a:gd name="connsiteY1" fmla="*/ 116525 h 1130316"/>
              <a:gd name="connsiteX2" fmla="*/ 415685 w 462097"/>
              <a:gd name="connsiteY2" fmla="*/ 52960 h 1130316"/>
              <a:gd name="connsiteX3" fmla="*/ 448488 w 462097"/>
              <a:gd name="connsiteY3" fmla="*/ 394820 h 1130316"/>
              <a:gd name="connsiteX0" fmla="*/ 9984 w 453366"/>
              <a:gd name="connsiteY0" fmla="*/ 1160612 h 1160612"/>
              <a:gd name="connsiteX1" fmla="*/ 49740 w 453366"/>
              <a:gd name="connsiteY1" fmla="*/ 146821 h 1160612"/>
              <a:gd name="connsiteX2" fmla="*/ 390166 w 453366"/>
              <a:gd name="connsiteY2" fmla="*/ 34580 h 1160612"/>
              <a:gd name="connsiteX3" fmla="*/ 447306 w 453366"/>
              <a:gd name="connsiteY3" fmla="*/ 425116 h 1160612"/>
              <a:gd name="connsiteX0" fmla="*/ 9661 w 451893"/>
              <a:gd name="connsiteY0" fmla="*/ 1163035 h 1163035"/>
              <a:gd name="connsiteX1" fmla="*/ 49417 w 451893"/>
              <a:gd name="connsiteY1" fmla="*/ 149244 h 1163035"/>
              <a:gd name="connsiteX2" fmla="*/ 382890 w 451893"/>
              <a:gd name="connsiteY2" fmla="*/ 33526 h 1163035"/>
              <a:gd name="connsiteX3" fmla="*/ 446983 w 451893"/>
              <a:gd name="connsiteY3" fmla="*/ 427539 h 1163035"/>
              <a:gd name="connsiteX0" fmla="*/ 9661 w 451893"/>
              <a:gd name="connsiteY0" fmla="*/ 1155316 h 1155316"/>
              <a:gd name="connsiteX1" fmla="*/ 49417 w 451893"/>
              <a:gd name="connsiteY1" fmla="*/ 141525 h 1155316"/>
              <a:gd name="connsiteX2" fmla="*/ 102628 w 451893"/>
              <a:gd name="connsiteY2" fmla="*/ 49315 h 1155316"/>
              <a:gd name="connsiteX3" fmla="*/ 382890 w 451893"/>
              <a:gd name="connsiteY3" fmla="*/ 25807 h 1155316"/>
              <a:gd name="connsiteX4" fmla="*/ 446983 w 451893"/>
              <a:gd name="connsiteY4" fmla="*/ 419820 h 1155316"/>
              <a:gd name="connsiteX0" fmla="*/ 32201 w 474433"/>
              <a:gd name="connsiteY0" fmla="*/ 1155316 h 1155316"/>
              <a:gd name="connsiteX1" fmla="*/ 30235 w 474433"/>
              <a:gd name="connsiteY1" fmla="*/ 576125 h 1155316"/>
              <a:gd name="connsiteX2" fmla="*/ 125168 w 474433"/>
              <a:gd name="connsiteY2" fmla="*/ 49315 h 1155316"/>
              <a:gd name="connsiteX3" fmla="*/ 405430 w 474433"/>
              <a:gd name="connsiteY3" fmla="*/ 25807 h 1155316"/>
              <a:gd name="connsiteX4" fmla="*/ 469523 w 474433"/>
              <a:gd name="connsiteY4" fmla="*/ 419820 h 1155316"/>
              <a:gd name="connsiteX0" fmla="*/ 4182 w 446414"/>
              <a:gd name="connsiteY0" fmla="*/ 1155316 h 1155316"/>
              <a:gd name="connsiteX1" fmla="*/ 2216 w 446414"/>
              <a:gd name="connsiteY1" fmla="*/ 576125 h 1155316"/>
              <a:gd name="connsiteX2" fmla="*/ 97149 w 446414"/>
              <a:gd name="connsiteY2" fmla="*/ 49315 h 1155316"/>
              <a:gd name="connsiteX3" fmla="*/ 377411 w 446414"/>
              <a:gd name="connsiteY3" fmla="*/ 25807 h 1155316"/>
              <a:gd name="connsiteX4" fmla="*/ 441504 w 446414"/>
              <a:gd name="connsiteY4" fmla="*/ 419820 h 1155316"/>
              <a:gd name="connsiteX0" fmla="*/ 5983 w 448215"/>
              <a:gd name="connsiteY0" fmla="*/ 1155316 h 1155316"/>
              <a:gd name="connsiteX1" fmla="*/ 4017 w 448215"/>
              <a:gd name="connsiteY1" fmla="*/ 576125 h 1155316"/>
              <a:gd name="connsiteX2" fmla="*/ 98950 w 448215"/>
              <a:gd name="connsiteY2" fmla="*/ 49315 h 1155316"/>
              <a:gd name="connsiteX3" fmla="*/ 379212 w 448215"/>
              <a:gd name="connsiteY3" fmla="*/ 25807 h 1155316"/>
              <a:gd name="connsiteX4" fmla="*/ 443305 w 448215"/>
              <a:gd name="connsiteY4" fmla="*/ 419820 h 1155316"/>
              <a:gd name="connsiteX0" fmla="*/ 12844 w 453891"/>
              <a:gd name="connsiteY0" fmla="*/ 1140925 h 1140925"/>
              <a:gd name="connsiteX1" fmla="*/ 10878 w 453891"/>
              <a:gd name="connsiteY1" fmla="*/ 561734 h 1140925"/>
              <a:gd name="connsiteX2" fmla="*/ 119719 w 453891"/>
              <a:gd name="connsiteY2" fmla="*/ 107937 h 1140925"/>
              <a:gd name="connsiteX3" fmla="*/ 386073 w 453891"/>
              <a:gd name="connsiteY3" fmla="*/ 11416 h 1140925"/>
              <a:gd name="connsiteX4" fmla="*/ 450166 w 453891"/>
              <a:gd name="connsiteY4" fmla="*/ 405429 h 1140925"/>
              <a:gd name="connsiteX0" fmla="*/ 12844 w 452441"/>
              <a:gd name="connsiteY0" fmla="*/ 1057266 h 1057266"/>
              <a:gd name="connsiteX1" fmla="*/ 10878 w 452441"/>
              <a:gd name="connsiteY1" fmla="*/ 478075 h 1057266"/>
              <a:gd name="connsiteX2" fmla="*/ 119719 w 452441"/>
              <a:gd name="connsiteY2" fmla="*/ 24278 h 1057266"/>
              <a:gd name="connsiteX3" fmla="*/ 361735 w 452441"/>
              <a:gd name="connsiteY3" fmla="*/ 28584 h 1057266"/>
              <a:gd name="connsiteX4" fmla="*/ 450166 w 452441"/>
              <a:gd name="connsiteY4" fmla="*/ 321770 h 1057266"/>
              <a:gd name="connsiteX0" fmla="*/ 13573 w 453109"/>
              <a:gd name="connsiteY0" fmla="*/ 1047073 h 1047073"/>
              <a:gd name="connsiteX1" fmla="*/ 11607 w 453109"/>
              <a:gd name="connsiteY1" fmla="*/ 467882 h 1047073"/>
              <a:gd name="connsiteX2" fmla="*/ 130879 w 453109"/>
              <a:gd name="connsiteY2" fmla="*/ 41899 h 1047073"/>
              <a:gd name="connsiteX3" fmla="*/ 362464 w 453109"/>
              <a:gd name="connsiteY3" fmla="*/ 18391 h 1047073"/>
              <a:gd name="connsiteX4" fmla="*/ 450895 w 453109"/>
              <a:gd name="connsiteY4" fmla="*/ 311577 h 1047073"/>
              <a:gd name="connsiteX0" fmla="*/ 13573 w 453109"/>
              <a:gd name="connsiteY0" fmla="*/ 1047073 h 1047073"/>
              <a:gd name="connsiteX1" fmla="*/ 11607 w 453109"/>
              <a:gd name="connsiteY1" fmla="*/ 467882 h 1047073"/>
              <a:gd name="connsiteX2" fmla="*/ 130879 w 453109"/>
              <a:gd name="connsiteY2" fmla="*/ 41899 h 1047073"/>
              <a:gd name="connsiteX3" fmla="*/ 362464 w 453109"/>
              <a:gd name="connsiteY3" fmla="*/ 18391 h 1047073"/>
              <a:gd name="connsiteX4" fmla="*/ 450895 w 453109"/>
              <a:gd name="connsiteY4" fmla="*/ 311577 h 1047073"/>
              <a:gd name="connsiteX0" fmla="*/ 7042 w 446578"/>
              <a:gd name="connsiteY0" fmla="*/ 1047073 h 1047073"/>
              <a:gd name="connsiteX1" fmla="*/ 5076 w 446578"/>
              <a:gd name="connsiteY1" fmla="*/ 467882 h 1047073"/>
              <a:gd name="connsiteX2" fmla="*/ 124348 w 446578"/>
              <a:gd name="connsiteY2" fmla="*/ 41899 h 1047073"/>
              <a:gd name="connsiteX3" fmla="*/ 355933 w 446578"/>
              <a:gd name="connsiteY3" fmla="*/ 18391 h 1047073"/>
              <a:gd name="connsiteX4" fmla="*/ 444364 w 446578"/>
              <a:gd name="connsiteY4" fmla="*/ 311577 h 1047073"/>
              <a:gd name="connsiteX0" fmla="*/ 5981 w 445517"/>
              <a:gd name="connsiteY0" fmla="*/ 1047073 h 1047073"/>
              <a:gd name="connsiteX1" fmla="*/ 7492 w 445517"/>
              <a:gd name="connsiteY1" fmla="*/ 363578 h 1047073"/>
              <a:gd name="connsiteX2" fmla="*/ 123287 w 445517"/>
              <a:gd name="connsiteY2" fmla="*/ 41899 h 1047073"/>
              <a:gd name="connsiteX3" fmla="*/ 354872 w 445517"/>
              <a:gd name="connsiteY3" fmla="*/ 18391 h 1047073"/>
              <a:gd name="connsiteX4" fmla="*/ 443303 w 445517"/>
              <a:gd name="connsiteY4" fmla="*/ 311577 h 1047073"/>
              <a:gd name="connsiteX0" fmla="*/ 5981 w 445399"/>
              <a:gd name="connsiteY0" fmla="*/ 1021915 h 1021915"/>
              <a:gd name="connsiteX1" fmla="*/ 7492 w 445399"/>
              <a:gd name="connsiteY1" fmla="*/ 338420 h 1021915"/>
              <a:gd name="connsiteX2" fmla="*/ 123287 w 445399"/>
              <a:gd name="connsiteY2" fmla="*/ 16741 h 1021915"/>
              <a:gd name="connsiteX3" fmla="*/ 351396 w 445399"/>
              <a:gd name="connsiteY3" fmla="*/ 31477 h 1021915"/>
              <a:gd name="connsiteX4" fmla="*/ 443303 w 445399"/>
              <a:gd name="connsiteY4" fmla="*/ 286419 h 1021915"/>
              <a:gd name="connsiteX0" fmla="*/ 5981 w 431946"/>
              <a:gd name="connsiteY0" fmla="*/ 1021915 h 1021915"/>
              <a:gd name="connsiteX1" fmla="*/ 7492 w 431946"/>
              <a:gd name="connsiteY1" fmla="*/ 338420 h 1021915"/>
              <a:gd name="connsiteX2" fmla="*/ 123287 w 431946"/>
              <a:gd name="connsiteY2" fmla="*/ 16741 h 1021915"/>
              <a:gd name="connsiteX3" fmla="*/ 351396 w 431946"/>
              <a:gd name="connsiteY3" fmla="*/ 31477 h 1021915"/>
              <a:gd name="connsiteX4" fmla="*/ 429396 w 431946"/>
              <a:gd name="connsiteY4" fmla="*/ 286419 h 1021915"/>
              <a:gd name="connsiteX0" fmla="*/ 5981 w 430159"/>
              <a:gd name="connsiteY0" fmla="*/ 1021915 h 1021915"/>
              <a:gd name="connsiteX1" fmla="*/ 7492 w 430159"/>
              <a:gd name="connsiteY1" fmla="*/ 338420 h 1021915"/>
              <a:gd name="connsiteX2" fmla="*/ 123287 w 430159"/>
              <a:gd name="connsiteY2" fmla="*/ 16741 h 1021915"/>
              <a:gd name="connsiteX3" fmla="*/ 351396 w 430159"/>
              <a:gd name="connsiteY3" fmla="*/ 31477 h 1021915"/>
              <a:gd name="connsiteX4" fmla="*/ 429396 w 430159"/>
              <a:gd name="connsiteY4" fmla="*/ 286419 h 102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59" h="1021915">
                <a:moveTo>
                  <a:pt x="5981" y="1021915"/>
                </a:moveTo>
                <a:cubicBezTo>
                  <a:pt x="-7272" y="597845"/>
                  <a:pt x="5325" y="516380"/>
                  <a:pt x="7492" y="338420"/>
                </a:cubicBezTo>
                <a:cubicBezTo>
                  <a:pt x="9659" y="160460"/>
                  <a:pt x="67708" y="36027"/>
                  <a:pt x="123287" y="16741"/>
                </a:cubicBezTo>
                <a:cubicBezTo>
                  <a:pt x="178866" y="-2545"/>
                  <a:pt x="300378" y="-13469"/>
                  <a:pt x="351396" y="31477"/>
                </a:cubicBezTo>
                <a:cubicBezTo>
                  <a:pt x="402414" y="76423"/>
                  <a:pt x="435695" y="173448"/>
                  <a:pt x="429396" y="2864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814594" y="3632372"/>
            <a:ext cx="52152" cy="5899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260648" y="3695798"/>
            <a:ext cx="288576" cy="10322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an 94"/>
          <p:cNvSpPr/>
          <p:nvPr/>
        </p:nvSpPr>
        <p:spPr>
          <a:xfrm rot="16200000">
            <a:off x="4355954" y="2453009"/>
            <a:ext cx="367299" cy="1011245"/>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a:stCxn id="95" idx="4"/>
          </p:cNvCxnSpPr>
          <p:nvPr/>
        </p:nvCxnSpPr>
        <p:spPr>
          <a:xfrm flipV="1">
            <a:off x="4539604" y="2084665"/>
            <a:ext cx="9620" cy="69031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461141" y="1980110"/>
            <a:ext cx="172747" cy="196909"/>
          </a:xfrm>
          <a:prstGeom prst="ellipse">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Arrow Connector 95"/>
          <p:cNvCxnSpPr/>
          <p:nvPr/>
        </p:nvCxnSpPr>
        <p:spPr>
          <a:xfrm>
            <a:off x="3596263" y="2607268"/>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3594718" y="2759668"/>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3596263" y="3092823"/>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3596263" y="3245223"/>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5048517" y="2605007"/>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5046972" y="2757407"/>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5048517" y="3090562"/>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048517" y="3242962"/>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Can 104"/>
          <p:cNvSpPr/>
          <p:nvPr/>
        </p:nvSpPr>
        <p:spPr>
          <a:xfrm rot="16200000">
            <a:off x="5489771" y="2732943"/>
            <a:ext cx="367300" cy="397711"/>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an 105"/>
          <p:cNvSpPr/>
          <p:nvPr/>
        </p:nvSpPr>
        <p:spPr>
          <a:xfrm rot="16200000">
            <a:off x="3236411" y="2789136"/>
            <a:ext cx="367299" cy="345173"/>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Picture 106"/>
          <p:cNvPicPr>
            <a:picLocks noChangeAspect="1"/>
          </p:cNvPicPr>
          <p:nvPr/>
        </p:nvPicPr>
        <p:blipFill rotWithShape="1">
          <a:blip r:embed="rId2"/>
          <a:srcRect l="23706" t="19894" r="24248" b="32196"/>
          <a:stretch/>
        </p:blipFill>
        <p:spPr>
          <a:xfrm>
            <a:off x="1275152" y="2753303"/>
            <a:ext cx="264161" cy="299720"/>
          </a:xfrm>
          <a:prstGeom prst="rect">
            <a:avLst/>
          </a:prstGeom>
        </p:spPr>
      </p:pic>
      <p:sp>
        <p:nvSpPr>
          <p:cNvPr id="68" name="Freeform 67"/>
          <p:cNvSpPr/>
          <p:nvPr/>
        </p:nvSpPr>
        <p:spPr>
          <a:xfrm>
            <a:off x="7442739" y="1568132"/>
            <a:ext cx="524605" cy="799274"/>
          </a:xfrm>
          <a:custGeom>
            <a:avLst/>
            <a:gdLst>
              <a:gd name="connsiteX0" fmla="*/ 0 w 2070847"/>
              <a:gd name="connsiteY0" fmla="*/ 1008559 h 1008559"/>
              <a:gd name="connsiteX1" fmla="*/ 1048870 w 2070847"/>
              <a:gd name="connsiteY1" fmla="*/ 30 h 1008559"/>
              <a:gd name="connsiteX2" fmla="*/ 2070847 w 2070847"/>
              <a:gd name="connsiteY2" fmla="*/ 981665 h 1008559"/>
            </a:gdLst>
            <a:ahLst/>
            <a:cxnLst>
              <a:cxn ang="0">
                <a:pos x="connsiteX0" y="connsiteY0"/>
              </a:cxn>
              <a:cxn ang="0">
                <a:pos x="connsiteX1" y="connsiteY1"/>
              </a:cxn>
              <a:cxn ang="0">
                <a:pos x="connsiteX2" y="connsiteY2"/>
              </a:cxn>
            </a:cxnLst>
            <a:rect l="l" t="t" r="r" b="b"/>
            <a:pathLst>
              <a:path w="2070847" h="1008559">
                <a:moveTo>
                  <a:pt x="0" y="1008559"/>
                </a:moveTo>
                <a:cubicBezTo>
                  <a:pt x="351864" y="506535"/>
                  <a:pt x="703729" y="4512"/>
                  <a:pt x="1048870" y="30"/>
                </a:cubicBezTo>
                <a:cubicBezTo>
                  <a:pt x="1394011" y="-4452"/>
                  <a:pt x="1732429" y="488606"/>
                  <a:pt x="2070847" y="9816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0800000">
            <a:off x="7974157" y="2331276"/>
            <a:ext cx="524605" cy="799273"/>
          </a:xfrm>
          <a:custGeom>
            <a:avLst/>
            <a:gdLst>
              <a:gd name="connsiteX0" fmla="*/ 0 w 2070847"/>
              <a:gd name="connsiteY0" fmla="*/ 1008559 h 1008559"/>
              <a:gd name="connsiteX1" fmla="*/ 1048870 w 2070847"/>
              <a:gd name="connsiteY1" fmla="*/ 30 h 1008559"/>
              <a:gd name="connsiteX2" fmla="*/ 2070847 w 2070847"/>
              <a:gd name="connsiteY2" fmla="*/ 981665 h 1008559"/>
            </a:gdLst>
            <a:ahLst/>
            <a:cxnLst>
              <a:cxn ang="0">
                <a:pos x="connsiteX0" y="connsiteY0"/>
              </a:cxn>
              <a:cxn ang="0">
                <a:pos x="connsiteX1" y="connsiteY1"/>
              </a:cxn>
              <a:cxn ang="0">
                <a:pos x="connsiteX2" y="connsiteY2"/>
              </a:cxn>
            </a:cxnLst>
            <a:rect l="l" t="t" r="r" b="b"/>
            <a:pathLst>
              <a:path w="2070847" h="1008559">
                <a:moveTo>
                  <a:pt x="0" y="1008559"/>
                </a:moveTo>
                <a:cubicBezTo>
                  <a:pt x="351864" y="506535"/>
                  <a:pt x="703729" y="4512"/>
                  <a:pt x="1048870" y="30"/>
                </a:cubicBezTo>
                <a:cubicBezTo>
                  <a:pt x="1394011" y="-4452"/>
                  <a:pt x="1732429" y="488606"/>
                  <a:pt x="2070847" y="9816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7435393" y="2331276"/>
            <a:ext cx="106283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223302" y="1453862"/>
            <a:ext cx="431528" cy="369332"/>
          </a:xfrm>
          <a:prstGeom prst="rect">
            <a:avLst/>
          </a:prstGeom>
          <a:noFill/>
        </p:spPr>
        <p:txBody>
          <a:bodyPr wrap="none" rtlCol="0">
            <a:spAutoFit/>
          </a:bodyPr>
          <a:lstStyle/>
          <a:p>
            <a:r>
              <a:rPr lang="en-US" dirty="0"/>
              <a:t>+V</a:t>
            </a:r>
          </a:p>
        </p:txBody>
      </p:sp>
      <p:sp>
        <p:nvSpPr>
          <p:cNvPr id="72" name="TextBox 71"/>
          <p:cNvSpPr txBox="1"/>
          <p:nvPr/>
        </p:nvSpPr>
        <p:spPr>
          <a:xfrm>
            <a:off x="8236459" y="2909753"/>
            <a:ext cx="386644" cy="369332"/>
          </a:xfrm>
          <a:prstGeom prst="rect">
            <a:avLst/>
          </a:prstGeom>
          <a:noFill/>
        </p:spPr>
        <p:txBody>
          <a:bodyPr wrap="none" rtlCol="0">
            <a:spAutoFit/>
          </a:bodyPr>
          <a:lstStyle/>
          <a:p>
            <a:r>
              <a:rPr lang="en-US" dirty="0"/>
              <a:t>-V</a:t>
            </a:r>
          </a:p>
        </p:txBody>
      </p:sp>
      <p:sp>
        <p:nvSpPr>
          <p:cNvPr id="73" name="TextBox 72"/>
          <p:cNvSpPr txBox="1"/>
          <p:nvPr/>
        </p:nvSpPr>
        <p:spPr>
          <a:xfrm>
            <a:off x="3744129" y="1207010"/>
            <a:ext cx="1590948" cy="523220"/>
          </a:xfrm>
          <a:prstGeom prst="rect">
            <a:avLst/>
          </a:prstGeom>
          <a:noFill/>
        </p:spPr>
        <p:txBody>
          <a:bodyPr wrap="none" rtlCol="0">
            <a:spAutoFit/>
          </a:bodyPr>
          <a:lstStyle/>
          <a:p>
            <a:r>
              <a:rPr lang="en-US" sz="2800" dirty="0"/>
              <a:t>RF Cavity </a:t>
            </a:r>
          </a:p>
        </p:txBody>
      </p:sp>
      <p:sp>
        <p:nvSpPr>
          <p:cNvPr id="74" name="TextBox 73"/>
          <p:cNvSpPr txBox="1"/>
          <p:nvPr/>
        </p:nvSpPr>
        <p:spPr>
          <a:xfrm>
            <a:off x="3912687" y="5230365"/>
            <a:ext cx="1107803" cy="369332"/>
          </a:xfrm>
          <a:prstGeom prst="rect">
            <a:avLst/>
          </a:prstGeom>
          <a:noFill/>
        </p:spPr>
        <p:txBody>
          <a:bodyPr wrap="none" rtlCol="0">
            <a:spAutoFit/>
          </a:bodyPr>
          <a:lstStyle/>
          <a:p>
            <a:pPr algn="ctr"/>
            <a:r>
              <a:rPr lang="en-US" dirty="0"/>
              <a:t>RF Source</a:t>
            </a:r>
          </a:p>
        </p:txBody>
      </p:sp>
      <p:sp>
        <p:nvSpPr>
          <p:cNvPr id="81" name="Parallelogram 8"/>
          <p:cNvSpPr/>
          <p:nvPr/>
        </p:nvSpPr>
        <p:spPr>
          <a:xfrm rot="547154" flipH="1">
            <a:off x="2618316" y="1952433"/>
            <a:ext cx="930786" cy="1816197"/>
          </a:xfrm>
          <a:custGeom>
            <a:avLst/>
            <a:gdLst>
              <a:gd name="connsiteX0" fmla="*/ 0 w 930786"/>
              <a:gd name="connsiteY0" fmla="*/ 1816197 h 1816197"/>
              <a:gd name="connsiteX1" fmla="*/ 232697 w 930786"/>
              <a:gd name="connsiteY1" fmla="*/ 0 h 1816197"/>
              <a:gd name="connsiteX2" fmla="*/ 930786 w 930786"/>
              <a:gd name="connsiteY2" fmla="*/ 0 h 1816197"/>
              <a:gd name="connsiteX3" fmla="*/ 698090 w 930786"/>
              <a:gd name="connsiteY3" fmla="*/ 1816197 h 1816197"/>
              <a:gd name="connsiteX4" fmla="*/ 0 w 930786"/>
              <a:gd name="connsiteY4" fmla="*/ 1816197 h 1816197"/>
              <a:gd name="connsiteX0" fmla="*/ 0 w 930786"/>
              <a:gd name="connsiteY0" fmla="*/ 1816197 h 1816197"/>
              <a:gd name="connsiteX1" fmla="*/ 232697 w 930786"/>
              <a:gd name="connsiteY1" fmla="*/ 0 h 1816197"/>
              <a:gd name="connsiteX2" fmla="*/ 930786 w 930786"/>
              <a:gd name="connsiteY2" fmla="*/ 0 h 1816197"/>
              <a:gd name="connsiteX3" fmla="*/ 715281 w 930786"/>
              <a:gd name="connsiteY3" fmla="*/ 1548843 h 1816197"/>
              <a:gd name="connsiteX4" fmla="*/ 0 w 930786"/>
              <a:gd name="connsiteY4" fmla="*/ 1816197 h 1816197"/>
              <a:gd name="connsiteX0" fmla="*/ 0 w 930786"/>
              <a:gd name="connsiteY0" fmla="*/ 1816197 h 1816197"/>
              <a:gd name="connsiteX1" fmla="*/ 194916 w 930786"/>
              <a:gd name="connsiteY1" fmla="*/ 315500 h 1816197"/>
              <a:gd name="connsiteX2" fmla="*/ 930786 w 930786"/>
              <a:gd name="connsiteY2" fmla="*/ 0 h 1816197"/>
              <a:gd name="connsiteX3" fmla="*/ 715281 w 930786"/>
              <a:gd name="connsiteY3" fmla="*/ 1548843 h 1816197"/>
              <a:gd name="connsiteX4" fmla="*/ 0 w 930786"/>
              <a:gd name="connsiteY4" fmla="*/ 1816197 h 181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786" h="1816197">
                <a:moveTo>
                  <a:pt x="0" y="1816197"/>
                </a:moveTo>
                <a:lnTo>
                  <a:pt x="194916" y="315500"/>
                </a:lnTo>
                <a:lnTo>
                  <a:pt x="930786" y="0"/>
                </a:lnTo>
                <a:lnTo>
                  <a:pt x="715281" y="1548843"/>
                </a:lnTo>
                <a:lnTo>
                  <a:pt x="0" y="181619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945862" y="2745465"/>
            <a:ext cx="228600" cy="391712"/>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an 84"/>
          <p:cNvSpPr/>
          <p:nvPr/>
        </p:nvSpPr>
        <p:spPr>
          <a:xfrm rot="16200000">
            <a:off x="2455003" y="2427644"/>
            <a:ext cx="367299" cy="1011245"/>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91802" y="1453862"/>
            <a:ext cx="1117742" cy="369332"/>
          </a:xfrm>
          <a:prstGeom prst="rect">
            <a:avLst/>
          </a:prstGeom>
          <a:noFill/>
        </p:spPr>
        <p:txBody>
          <a:bodyPr wrap="none" rtlCol="0">
            <a:spAutoFit/>
          </a:bodyPr>
          <a:lstStyle/>
          <a:p>
            <a:r>
              <a:rPr lang="en-US" dirty="0"/>
              <a:t>Drift Tube</a:t>
            </a:r>
          </a:p>
        </p:txBody>
      </p:sp>
      <p:sp>
        <p:nvSpPr>
          <p:cNvPr id="108" name="Freeform 107"/>
          <p:cNvSpPr/>
          <p:nvPr/>
        </p:nvSpPr>
        <p:spPr>
          <a:xfrm rot="11024394" flipV="1">
            <a:off x="3244916" y="1773249"/>
            <a:ext cx="1100445" cy="958108"/>
          </a:xfrm>
          <a:custGeom>
            <a:avLst/>
            <a:gdLst>
              <a:gd name="connsiteX0" fmla="*/ 2413416 w 2413416"/>
              <a:gd name="connsiteY0" fmla="*/ 23485 h 383249"/>
              <a:gd name="connsiteX1" fmla="*/ 584616 w 2413416"/>
              <a:gd name="connsiteY1" fmla="*/ 38475 h 383249"/>
              <a:gd name="connsiteX2" fmla="*/ 0 w 2413416"/>
              <a:gd name="connsiteY2" fmla="*/ 383249 h 383249"/>
              <a:gd name="connsiteX0" fmla="*/ 3371005 w 3371006"/>
              <a:gd name="connsiteY0" fmla="*/ 20606 h 386035"/>
              <a:gd name="connsiteX1" fmla="*/ 584616 w 3371006"/>
              <a:gd name="connsiteY1" fmla="*/ 41261 h 386035"/>
              <a:gd name="connsiteX2" fmla="*/ 0 w 3371006"/>
              <a:gd name="connsiteY2" fmla="*/ 386035 h 386035"/>
              <a:gd name="connsiteX0" fmla="*/ 3371005 w 3371006"/>
              <a:gd name="connsiteY0" fmla="*/ 3239 h 368668"/>
              <a:gd name="connsiteX1" fmla="*/ 1278609 w 3371006"/>
              <a:gd name="connsiteY1" fmla="*/ 140595 h 368668"/>
              <a:gd name="connsiteX2" fmla="*/ 0 w 3371006"/>
              <a:gd name="connsiteY2" fmla="*/ 368668 h 368668"/>
              <a:gd name="connsiteX0" fmla="*/ 3418051 w 3418052"/>
              <a:gd name="connsiteY0" fmla="*/ 3239 h 355925"/>
              <a:gd name="connsiteX1" fmla="*/ 1325655 w 3418052"/>
              <a:gd name="connsiteY1" fmla="*/ 140595 h 355925"/>
              <a:gd name="connsiteX2" fmla="*/ -1 w 3418052"/>
              <a:gd name="connsiteY2" fmla="*/ 355925 h 355925"/>
              <a:gd name="connsiteX0" fmla="*/ 3418051 w 3418052"/>
              <a:gd name="connsiteY0" fmla="*/ 3239 h 355925"/>
              <a:gd name="connsiteX1" fmla="*/ 1325655 w 3418052"/>
              <a:gd name="connsiteY1" fmla="*/ 140595 h 355925"/>
              <a:gd name="connsiteX2" fmla="*/ -1 w 3418052"/>
              <a:gd name="connsiteY2" fmla="*/ 355925 h 355925"/>
              <a:gd name="connsiteX0" fmla="*/ 3526288 w 3526286"/>
              <a:gd name="connsiteY0" fmla="*/ 3260 h 355140"/>
              <a:gd name="connsiteX1" fmla="*/ 1325655 w 3526286"/>
              <a:gd name="connsiteY1" fmla="*/ 139810 h 355140"/>
              <a:gd name="connsiteX2" fmla="*/ -1 w 3526286"/>
              <a:gd name="connsiteY2" fmla="*/ 355140 h 355140"/>
              <a:gd name="connsiteX0" fmla="*/ 3526288 w 3526286"/>
              <a:gd name="connsiteY0" fmla="*/ 0 h 351880"/>
              <a:gd name="connsiteX1" fmla="*/ 1325655 w 3526286"/>
              <a:gd name="connsiteY1" fmla="*/ 136550 h 351880"/>
              <a:gd name="connsiteX2" fmla="*/ -1 w 3526286"/>
              <a:gd name="connsiteY2" fmla="*/ 351880 h 351880"/>
              <a:gd name="connsiteX0" fmla="*/ 2800457 w 2800456"/>
              <a:gd name="connsiteY0" fmla="*/ 0 h 413053"/>
              <a:gd name="connsiteX1" fmla="*/ 1325655 w 2800456"/>
              <a:gd name="connsiteY1" fmla="*/ 197723 h 413053"/>
              <a:gd name="connsiteX2" fmla="*/ -1 w 2800456"/>
              <a:gd name="connsiteY2" fmla="*/ 413053 h 413053"/>
            </a:gdLst>
            <a:ahLst/>
            <a:cxnLst>
              <a:cxn ang="0">
                <a:pos x="connsiteX0" y="connsiteY0"/>
              </a:cxn>
              <a:cxn ang="0">
                <a:pos x="connsiteX1" y="connsiteY1"/>
              </a:cxn>
              <a:cxn ang="0">
                <a:pos x="connsiteX2" y="connsiteY2"/>
              </a:cxn>
            </a:cxnLst>
            <a:rect l="l" t="t" r="r" b="b"/>
            <a:pathLst>
              <a:path w="2800456" h="413053">
                <a:moveTo>
                  <a:pt x="2800457" y="0"/>
                </a:moveTo>
                <a:cubicBezTo>
                  <a:pt x="2207076" y="52761"/>
                  <a:pt x="1727891" y="137762"/>
                  <a:pt x="1325655" y="197723"/>
                </a:cubicBezTo>
                <a:cubicBezTo>
                  <a:pt x="923419" y="257684"/>
                  <a:pt x="744155" y="269316"/>
                  <a:pt x="-1" y="413053"/>
                </a:cubicBezTo>
              </a:path>
            </a:pathLst>
          </a:custGeom>
          <a:noFill/>
          <a:ln w="19050">
            <a:solidFill>
              <a:schemeClr val="tx1"/>
            </a:solidFill>
            <a:headEnd type="none"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lide Number Placeholder 5"/>
          <p:cNvSpPr>
            <a:spLocks noGrp="1"/>
          </p:cNvSpPr>
          <p:nvPr>
            <p:ph type="sldNum" sz="quarter" idx="12"/>
          </p:nvPr>
        </p:nvSpPr>
        <p:spPr>
          <a:xfrm>
            <a:off x="6912170" y="6510524"/>
            <a:ext cx="2133600" cy="365125"/>
          </a:xfrm>
        </p:spPr>
        <p:txBody>
          <a:bodyPr/>
          <a:lstStyle/>
          <a:p>
            <a:r>
              <a:rPr lang="en-US" dirty="0"/>
              <a:t>5</a:t>
            </a:r>
          </a:p>
        </p:txBody>
      </p:sp>
      <p:grpSp>
        <p:nvGrpSpPr>
          <p:cNvPr id="9" name="Group 8"/>
          <p:cNvGrpSpPr/>
          <p:nvPr/>
        </p:nvGrpSpPr>
        <p:grpSpPr>
          <a:xfrm>
            <a:off x="5613418" y="4393176"/>
            <a:ext cx="3530582" cy="2206061"/>
            <a:chOff x="5613418" y="4393176"/>
            <a:chExt cx="3530582" cy="2206061"/>
          </a:xfrm>
        </p:grpSpPr>
        <p:sp>
          <p:nvSpPr>
            <p:cNvPr id="5" name="Rectangle 4"/>
            <p:cNvSpPr/>
            <p:nvPr/>
          </p:nvSpPr>
          <p:spPr>
            <a:xfrm>
              <a:off x="5788921" y="4393176"/>
              <a:ext cx="3256849" cy="2206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030" y="5052031"/>
              <a:ext cx="2752725" cy="1419225"/>
            </a:xfrm>
            <a:prstGeom prst="rect">
              <a:avLst/>
            </a:prstGeom>
          </p:spPr>
        </p:pic>
        <p:sp>
          <p:nvSpPr>
            <p:cNvPr id="7" name="TextBox 6"/>
            <p:cNvSpPr txBox="1"/>
            <p:nvPr/>
          </p:nvSpPr>
          <p:spPr>
            <a:xfrm>
              <a:off x="5613418" y="4532475"/>
              <a:ext cx="3530582" cy="369332"/>
            </a:xfrm>
            <a:prstGeom prst="rect">
              <a:avLst/>
            </a:prstGeom>
            <a:solidFill>
              <a:srgbClr val="FFFF00"/>
            </a:solidFill>
          </p:spPr>
          <p:txBody>
            <a:bodyPr wrap="none" rtlCol="0">
              <a:spAutoFit/>
            </a:bodyPr>
            <a:lstStyle/>
            <a:p>
              <a:r>
                <a:rPr lang="en-US" dirty="0"/>
                <a:t>Superconducting Niobium RF Cavity</a:t>
              </a:r>
            </a:p>
          </p:txBody>
        </p:sp>
      </p:grpSp>
      <p:grpSp>
        <p:nvGrpSpPr>
          <p:cNvPr id="12" name="Group 11"/>
          <p:cNvGrpSpPr/>
          <p:nvPr/>
        </p:nvGrpSpPr>
        <p:grpSpPr>
          <a:xfrm>
            <a:off x="131443" y="4069622"/>
            <a:ext cx="3618132" cy="2348517"/>
            <a:chOff x="-46357" y="3879122"/>
            <a:chExt cx="3618132" cy="2348517"/>
          </a:xfrm>
        </p:grpSpPr>
        <p:sp>
          <p:nvSpPr>
            <p:cNvPr id="76" name="TextBox 75"/>
            <p:cNvSpPr txBox="1"/>
            <p:nvPr/>
          </p:nvSpPr>
          <p:spPr>
            <a:xfrm>
              <a:off x="662060" y="3879122"/>
              <a:ext cx="2473434" cy="646331"/>
            </a:xfrm>
            <a:prstGeom prst="rect">
              <a:avLst/>
            </a:prstGeom>
            <a:noFill/>
          </p:spPr>
          <p:txBody>
            <a:bodyPr wrap="none" rtlCol="0">
              <a:spAutoFit/>
            </a:bodyPr>
            <a:lstStyle/>
            <a:p>
              <a:pPr algn="ctr"/>
              <a:r>
                <a:rPr lang="en-US" dirty="0"/>
                <a:t>This idea led to  </a:t>
              </a:r>
            </a:p>
            <a:p>
              <a:pPr algn="ctr"/>
              <a:r>
                <a:rPr lang="en-US" dirty="0"/>
                <a:t>Alvarez Drift Tube LINAC</a:t>
              </a:r>
            </a:p>
          </p:txBody>
        </p:sp>
        <p:pic>
          <p:nvPicPr>
            <p:cNvPr id="11" name="Picture 10"/>
            <p:cNvPicPr>
              <a:picLocks noChangeAspect="1"/>
            </p:cNvPicPr>
            <p:nvPr/>
          </p:nvPicPr>
          <p:blipFill>
            <a:blip r:embed="rId4"/>
            <a:stretch>
              <a:fillRect/>
            </a:stretch>
          </p:blipFill>
          <p:spPr>
            <a:xfrm>
              <a:off x="171632" y="4485154"/>
              <a:ext cx="3400143" cy="1742485"/>
            </a:xfrm>
            <a:prstGeom prst="rect">
              <a:avLst/>
            </a:prstGeom>
          </p:spPr>
        </p:pic>
        <p:sp>
          <p:nvSpPr>
            <p:cNvPr id="111" name="TextBox 110"/>
            <p:cNvSpPr txBox="1"/>
            <p:nvPr/>
          </p:nvSpPr>
          <p:spPr>
            <a:xfrm>
              <a:off x="-46357" y="5330695"/>
              <a:ext cx="731290" cy="369332"/>
            </a:xfrm>
            <a:prstGeom prst="rect">
              <a:avLst/>
            </a:prstGeom>
            <a:noFill/>
          </p:spPr>
          <p:txBody>
            <a:bodyPr wrap="none" rtlCol="0">
              <a:spAutoFit/>
            </a:bodyPr>
            <a:lstStyle/>
            <a:p>
              <a:r>
                <a:rPr lang="en-US" b="1" dirty="0"/>
                <a:t>Beam</a:t>
              </a:r>
            </a:p>
          </p:txBody>
        </p:sp>
      </p:grpSp>
    </p:spTree>
    <p:extLst>
      <p:ext uri="{BB962C8B-B14F-4D97-AF65-F5344CB8AC3E}">
        <p14:creationId xmlns:p14="http://schemas.microsoft.com/office/powerpoint/2010/main" val="28360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childTnLst>
                                    <p:animEffect transition="out" filter="fade">
                                      <p:cBhvr>
                                        <p:cTn id="6" dur="2000"/>
                                        <p:tgtEl>
                                          <p:spTgt spid="96"/>
                                        </p:tgtEl>
                                      </p:cBhvr>
                                    </p:animEffect>
                                    <p:anim calcmode="lin" valueType="num">
                                      <p:cBhvr>
                                        <p:cTn id="7" dur="2000"/>
                                        <p:tgtEl>
                                          <p:spTgt spid="9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96"/>
                                        </p:tgtEl>
                                        <p:attrNameLst>
                                          <p:attrName>ppt_h</p:attrName>
                                        </p:attrNameLst>
                                      </p:cBhvr>
                                      <p:tavLst>
                                        <p:tav tm="0">
                                          <p:val>
                                            <p:strVal val="ppt_h"/>
                                          </p:val>
                                        </p:tav>
                                        <p:tav tm="100000">
                                          <p:val>
                                            <p:strVal val="ppt_h"/>
                                          </p:val>
                                        </p:tav>
                                      </p:tavLst>
                                    </p:anim>
                                    <p:set>
                                      <p:cBhvr>
                                        <p:cTn id="9" dur="1" fill="hold">
                                          <p:stCondLst>
                                            <p:cond delay="1999"/>
                                          </p:stCondLst>
                                        </p:cTn>
                                        <p:tgtEl>
                                          <p:spTgt spid="96"/>
                                        </p:tgtEl>
                                        <p:attrNameLst>
                                          <p:attrName>style.visibility</p:attrName>
                                        </p:attrNameLst>
                                      </p:cBhvr>
                                      <p:to>
                                        <p:strVal val="hidden"/>
                                      </p:to>
                                    </p:set>
                                  </p:childTnLst>
                                </p:cTn>
                              </p:par>
                              <p:par>
                                <p:cTn id="10" presetID="45" presetClass="exit" presetSubtype="0" repeatCount="indefinite" fill="hold" nodeType="withEffect">
                                  <p:stCondLst>
                                    <p:cond delay="0"/>
                                  </p:stCondLst>
                                  <p:childTnLst>
                                    <p:animEffect transition="out" filter="fade">
                                      <p:cBhvr>
                                        <p:cTn id="11" dur="2000"/>
                                        <p:tgtEl>
                                          <p:spTgt spid="98"/>
                                        </p:tgtEl>
                                      </p:cBhvr>
                                    </p:animEffect>
                                    <p:anim calcmode="lin" valueType="num">
                                      <p:cBhvr>
                                        <p:cTn id="12" dur="2000"/>
                                        <p:tgtEl>
                                          <p:spTgt spid="9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98"/>
                                        </p:tgtEl>
                                        <p:attrNameLst>
                                          <p:attrName>ppt_h</p:attrName>
                                        </p:attrNameLst>
                                      </p:cBhvr>
                                      <p:tavLst>
                                        <p:tav tm="0">
                                          <p:val>
                                            <p:strVal val="ppt_h"/>
                                          </p:val>
                                        </p:tav>
                                        <p:tav tm="100000">
                                          <p:val>
                                            <p:strVal val="ppt_h"/>
                                          </p:val>
                                        </p:tav>
                                      </p:tavLst>
                                    </p:anim>
                                    <p:set>
                                      <p:cBhvr>
                                        <p:cTn id="14" dur="1" fill="hold">
                                          <p:stCondLst>
                                            <p:cond delay="1999"/>
                                          </p:stCondLst>
                                        </p:cTn>
                                        <p:tgtEl>
                                          <p:spTgt spid="98"/>
                                        </p:tgtEl>
                                        <p:attrNameLst>
                                          <p:attrName>style.visibility</p:attrName>
                                        </p:attrNameLst>
                                      </p:cBhvr>
                                      <p:to>
                                        <p:strVal val="hidden"/>
                                      </p:to>
                                    </p:set>
                                  </p:childTnLst>
                                </p:cTn>
                              </p:par>
                              <p:par>
                                <p:cTn id="15" presetID="45" presetClass="exit" presetSubtype="0" repeatCount="indefinite" fill="hold" nodeType="withEffect">
                                  <p:stCondLst>
                                    <p:cond delay="0"/>
                                  </p:stCondLst>
                                  <p:childTnLst>
                                    <p:animEffect transition="out" filter="fade">
                                      <p:cBhvr>
                                        <p:cTn id="16" dur="2000"/>
                                        <p:tgtEl>
                                          <p:spTgt spid="99"/>
                                        </p:tgtEl>
                                      </p:cBhvr>
                                    </p:animEffect>
                                    <p:anim calcmode="lin" valueType="num">
                                      <p:cBhvr>
                                        <p:cTn id="17" dur="2000"/>
                                        <p:tgtEl>
                                          <p:spTgt spid="9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99"/>
                                        </p:tgtEl>
                                        <p:attrNameLst>
                                          <p:attrName>ppt_h</p:attrName>
                                        </p:attrNameLst>
                                      </p:cBhvr>
                                      <p:tavLst>
                                        <p:tav tm="0">
                                          <p:val>
                                            <p:strVal val="ppt_h"/>
                                          </p:val>
                                        </p:tav>
                                        <p:tav tm="100000">
                                          <p:val>
                                            <p:strVal val="ppt_h"/>
                                          </p:val>
                                        </p:tav>
                                      </p:tavLst>
                                    </p:anim>
                                    <p:set>
                                      <p:cBhvr>
                                        <p:cTn id="19" dur="1" fill="hold">
                                          <p:stCondLst>
                                            <p:cond delay="1999"/>
                                          </p:stCondLst>
                                        </p:cTn>
                                        <p:tgtEl>
                                          <p:spTgt spid="99"/>
                                        </p:tgtEl>
                                        <p:attrNameLst>
                                          <p:attrName>style.visibility</p:attrName>
                                        </p:attrNameLst>
                                      </p:cBhvr>
                                      <p:to>
                                        <p:strVal val="hidden"/>
                                      </p:to>
                                    </p:set>
                                  </p:childTnLst>
                                </p:cTn>
                              </p:par>
                              <p:par>
                                <p:cTn id="20" presetID="45" presetClass="exit" presetSubtype="0" repeatCount="indefinite" fill="hold" nodeType="withEffect">
                                  <p:stCondLst>
                                    <p:cond delay="0"/>
                                  </p:stCondLst>
                                  <p:childTnLst>
                                    <p:animEffect transition="out" filter="fade">
                                      <p:cBhvr>
                                        <p:cTn id="21" dur="2000"/>
                                        <p:tgtEl>
                                          <p:spTgt spid="100"/>
                                        </p:tgtEl>
                                      </p:cBhvr>
                                    </p:animEffect>
                                    <p:anim calcmode="lin" valueType="num">
                                      <p:cBhvr>
                                        <p:cTn id="22" dur="2000"/>
                                        <p:tgtEl>
                                          <p:spTgt spid="10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2000"/>
                                        <p:tgtEl>
                                          <p:spTgt spid="100"/>
                                        </p:tgtEl>
                                        <p:attrNameLst>
                                          <p:attrName>ppt_h</p:attrName>
                                        </p:attrNameLst>
                                      </p:cBhvr>
                                      <p:tavLst>
                                        <p:tav tm="0">
                                          <p:val>
                                            <p:strVal val="ppt_h"/>
                                          </p:val>
                                        </p:tav>
                                        <p:tav tm="100000">
                                          <p:val>
                                            <p:strVal val="ppt_h"/>
                                          </p:val>
                                        </p:tav>
                                      </p:tavLst>
                                    </p:anim>
                                    <p:set>
                                      <p:cBhvr>
                                        <p:cTn id="24" dur="1" fill="hold">
                                          <p:stCondLst>
                                            <p:cond delay="1999"/>
                                          </p:stCondLst>
                                        </p:cTn>
                                        <p:tgtEl>
                                          <p:spTgt spid="100"/>
                                        </p:tgtEl>
                                        <p:attrNameLst>
                                          <p:attrName>style.visibility</p:attrName>
                                        </p:attrNameLst>
                                      </p:cBhvr>
                                      <p:to>
                                        <p:strVal val="hidden"/>
                                      </p:to>
                                    </p:set>
                                  </p:childTnLst>
                                </p:cTn>
                              </p:par>
                              <p:par>
                                <p:cTn id="25" presetID="45" presetClass="exit" presetSubtype="0" repeatCount="indefinite" fill="hold" nodeType="withEffect">
                                  <p:stCondLst>
                                    <p:cond delay="0"/>
                                  </p:stCondLst>
                                  <p:childTnLst>
                                    <p:animEffect transition="out" filter="fade">
                                      <p:cBhvr>
                                        <p:cTn id="26" dur="2000"/>
                                        <p:tgtEl>
                                          <p:spTgt spid="101"/>
                                        </p:tgtEl>
                                      </p:cBhvr>
                                    </p:animEffect>
                                    <p:anim calcmode="lin" valueType="num">
                                      <p:cBhvr>
                                        <p:cTn id="27" dur="2000"/>
                                        <p:tgtEl>
                                          <p:spTgt spid="10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2000"/>
                                        <p:tgtEl>
                                          <p:spTgt spid="101"/>
                                        </p:tgtEl>
                                        <p:attrNameLst>
                                          <p:attrName>ppt_h</p:attrName>
                                        </p:attrNameLst>
                                      </p:cBhvr>
                                      <p:tavLst>
                                        <p:tav tm="0">
                                          <p:val>
                                            <p:strVal val="ppt_h"/>
                                          </p:val>
                                        </p:tav>
                                        <p:tav tm="100000">
                                          <p:val>
                                            <p:strVal val="ppt_h"/>
                                          </p:val>
                                        </p:tav>
                                      </p:tavLst>
                                    </p:anim>
                                    <p:set>
                                      <p:cBhvr>
                                        <p:cTn id="29" dur="1" fill="hold">
                                          <p:stCondLst>
                                            <p:cond delay="1999"/>
                                          </p:stCondLst>
                                        </p:cTn>
                                        <p:tgtEl>
                                          <p:spTgt spid="101"/>
                                        </p:tgtEl>
                                        <p:attrNameLst>
                                          <p:attrName>style.visibility</p:attrName>
                                        </p:attrNameLst>
                                      </p:cBhvr>
                                      <p:to>
                                        <p:strVal val="hidden"/>
                                      </p:to>
                                    </p:set>
                                  </p:childTnLst>
                                </p:cTn>
                              </p:par>
                              <p:par>
                                <p:cTn id="30" presetID="45" presetClass="exit" presetSubtype="0" repeatCount="indefinite" fill="hold" nodeType="withEffect">
                                  <p:stCondLst>
                                    <p:cond delay="0"/>
                                  </p:stCondLst>
                                  <p:childTnLst>
                                    <p:animEffect transition="out" filter="fade">
                                      <p:cBhvr>
                                        <p:cTn id="31" dur="2000"/>
                                        <p:tgtEl>
                                          <p:spTgt spid="102"/>
                                        </p:tgtEl>
                                      </p:cBhvr>
                                    </p:animEffect>
                                    <p:anim calcmode="lin" valueType="num">
                                      <p:cBhvr>
                                        <p:cTn id="32" dur="2000"/>
                                        <p:tgtEl>
                                          <p:spTgt spid="10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2000"/>
                                        <p:tgtEl>
                                          <p:spTgt spid="102"/>
                                        </p:tgtEl>
                                        <p:attrNameLst>
                                          <p:attrName>ppt_h</p:attrName>
                                        </p:attrNameLst>
                                      </p:cBhvr>
                                      <p:tavLst>
                                        <p:tav tm="0">
                                          <p:val>
                                            <p:strVal val="ppt_h"/>
                                          </p:val>
                                        </p:tav>
                                        <p:tav tm="100000">
                                          <p:val>
                                            <p:strVal val="ppt_h"/>
                                          </p:val>
                                        </p:tav>
                                      </p:tavLst>
                                    </p:anim>
                                    <p:set>
                                      <p:cBhvr>
                                        <p:cTn id="34" dur="1" fill="hold">
                                          <p:stCondLst>
                                            <p:cond delay="1999"/>
                                          </p:stCondLst>
                                        </p:cTn>
                                        <p:tgtEl>
                                          <p:spTgt spid="102"/>
                                        </p:tgtEl>
                                        <p:attrNameLst>
                                          <p:attrName>style.visibility</p:attrName>
                                        </p:attrNameLst>
                                      </p:cBhvr>
                                      <p:to>
                                        <p:strVal val="hidden"/>
                                      </p:to>
                                    </p:set>
                                  </p:childTnLst>
                                </p:cTn>
                              </p:par>
                              <p:par>
                                <p:cTn id="35" presetID="45" presetClass="exit" presetSubtype="0" repeatCount="indefinite" fill="hold" nodeType="withEffect">
                                  <p:stCondLst>
                                    <p:cond delay="0"/>
                                  </p:stCondLst>
                                  <p:childTnLst>
                                    <p:animEffect transition="out" filter="fade">
                                      <p:cBhvr>
                                        <p:cTn id="36" dur="2000"/>
                                        <p:tgtEl>
                                          <p:spTgt spid="103"/>
                                        </p:tgtEl>
                                      </p:cBhvr>
                                    </p:animEffect>
                                    <p:anim calcmode="lin" valueType="num">
                                      <p:cBhvr>
                                        <p:cTn id="37" dur="2000"/>
                                        <p:tgtEl>
                                          <p:spTgt spid="10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2000"/>
                                        <p:tgtEl>
                                          <p:spTgt spid="103"/>
                                        </p:tgtEl>
                                        <p:attrNameLst>
                                          <p:attrName>ppt_h</p:attrName>
                                        </p:attrNameLst>
                                      </p:cBhvr>
                                      <p:tavLst>
                                        <p:tav tm="0">
                                          <p:val>
                                            <p:strVal val="ppt_h"/>
                                          </p:val>
                                        </p:tav>
                                        <p:tav tm="100000">
                                          <p:val>
                                            <p:strVal val="ppt_h"/>
                                          </p:val>
                                        </p:tav>
                                      </p:tavLst>
                                    </p:anim>
                                    <p:set>
                                      <p:cBhvr>
                                        <p:cTn id="39" dur="1" fill="hold">
                                          <p:stCondLst>
                                            <p:cond delay="1999"/>
                                          </p:stCondLst>
                                        </p:cTn>
                                        <p:tgtEl>
                                          <p:spTgt spid="103"/>
                                        </p:tgtEl>
                                        <p:attrNameLst>
                                          <p:attrName>style.visibility</p:attrName>
                                        </p:attrNameLst>
                                      </p:cBhvr>
                                      <p:to>
                                        <p:strVal val="hidden"/>
                                      </p:to>
                                    </p:set>
                                  </p:childTnLst>
                                </p:cTn>
                              </p:par>
                              <p:par>
                                <p:cTn id="40" presetID="45" presetClass="exit" presetSubtype="0" repeatCount="indefinite" fill="hold" nodeType="withEffect">
                                  <p:stCondLst>
                                    <p:cond delay="0"/>
                                  </p:stCondLst>
                                  <p:childTnLst>
                                    <p:animEffect transition="out" filter="fade">
                                      <p:cBhvr>
                                        <p:cTn id="41" dur="2000"/>
                                        <p:tgtEl>
                                          <p:spTgt spid="104"/>
                                        </p:tgtEl>
                                      </p:cBhvr>
                                    </p:animEffect>
                                    <p:anim calcmode="lin" valueType="num">
                                      <p:cBhvr>
                                        <p:cTn id="42" dur="2000"/>
                                        <p:tgtEl>
                                          <p:spTgt spid="10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2000"/>
                                        <p:tgtEl>
                                          <p:spTgt spid="104"/>
                                        </p:tgtEl>
                                        <p:attrNameLst>
                                          <p:attrName>ppt_h</p:attrName>
                                        </p:attrNameLst>
                                      </p:cBhvr>
                                      <p:tavLst>
                                        <p:tav tm="0">
                                          <p:val>
                                            <p:strVal val="ppt_h"/>
                                          </p:val>
                                        </p:tav>
                                        <p:tav tm="100000">
                                          <p:val>
                                            <p:strVal val="ppt_h"/>
                                          </p:val>
                                        </p:tav>
                                      </p:tavLst>
                                    </p:anim>
                                    <p:set>
                                      <p:cBhvr>
                                        <p:cTn id="44" dur="1" fill="hold">
                                          <p:stCondLst>
                                            <p:cond delay="1999"/>
                                          </p:stCondLst>
                                        </p:cTn>
                                        <p:tgtEl>
                                          <p:spTgt spid="10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63" presetClass="path" presetSubtype="0" repeatCount="indefinite" accel="50000" decel="50000" fill="hold" nodeType="clickEffect">
                                  <p:stCondLst>
                                    <p:cond delay="0"/>
                                  </p:stCondLst>
                                  <p:childTnLst>
                                    <p:animMotion origin="layout" path="M 5.55556E-7 0.00393 L 0.64757 0.00694 " pathEditMode="relative" rAng="0" ptsTypes="AA">
                                      <p:cBhvr>
                                        <p:cTn id="52" dur="2000" fill="hold"/>
                                        <p:tgtEl>
                                          <p:spTgt spid="107"/>
                                        </p:tgtEl>
                                        <p:attrNameLst>
                                          <p:attrName>ppt_x</p:attrName>
                                          <p:attrName>ppt_y</p:attrName>
                                        </p:attrNameLst>
                                      </p:cBhvr>
                                      <p:rCtr x="32378" y="139"/>
                                    </p:animMotion>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par>
                                <p:cTn id="58" presetID="16" presetClass="entr" presetSubtype="21" fill="hold" nodeType="withEffect">
                                  <p:stCondLst>
                                    <p:cond delay="2500"/>
                                  </p:stCondLst>
                                  <p:childTnLst>
                                    <p:set>
                                      <p:cBhvr>
                                        <p:cTn id="59" dur="1" fill="hold">
                                          <p:stCondLst>
                                            <p:cond delay="0"/>
                                          </p:stCondLst>
                                        </p:cTn>
                                        <p:tgtEl>
                                          <p:spTgt spid="9"/>
                                        </p:tgtEl>
                                        <p:attrNameLst>
                                          <p:attrName>style.visibility</p:attrName>
                                        </p:attrNameLst>
                                      </p:cBhvr>
                                      <p:to>
                                        <p:strVal val="visible"/>
                                      </p:to>
                                    </p:set>
                                    <p:animEffect transition="in" filter="barn(inVertical)">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291" y="-153252"/>
            <a:ext cx="6855559" cy="1143000"/>
          </a:xfrm>
        </p:spPr>
        <p:txBody>
          <a:bodyPr/>
          <a:lstStyle/>
          <a:p>
            <a:r>
              <a:rPr lang="en-US" dirty="0"/>
              <a:t>Examples of Linear Accelerators </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260" y="3144659"/>
            <a:ext cx="3958390" cy="259383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7" y="1096674"/>
            <a:ext cx="5381458" cy="19410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1152" y="1307725"/>
            <a:ext cx="2242199" cy="1459743"/>
          </a:xfrm>
          <a:prstGeom prst="rect">
            <a:avLst/>
          </a:prstGeom>
        </p:spPr>
      </p:pic>
      <p:sp>
        <p:nvSpPr>
          <p:cNvPr id="9" name="TextBox 8"/>
          <p:cNvSpPr txBox="1"/>
          <p:nvPr/>
        </p:nvSpPr>
        <p:spPr>
          <a:xfrm>
            <a:off x="2441651" y="2269640"/>
            <a:ext cx="2329420" cy="707886"/>
          </a:xfrm>
          <a:prstGeom prst="rect">
            <a:avLst/>
          </a:prstGeom>
          <a:noFill/>
        </p:spPr>
        <p:txBody>
          <a:bodyPr wrap="none" rtlCol="0">
            <a:spAutoFit/>
          </a:bodyPr>
          <a:lstStyle/>
          <a:p>
            <a:r>
              <a:rPr lang="en-US" sz="2000" b="1" dirty="0"/>
              <a:t>SLAC(length=3.2km)</a:t>
            </a:r>
          </a:p>
          <a:p>
            <a:r>
              <a:rPr lang="en-US" sz="2000" b="1" dirty="0"/>
              <a:t>50 GeV </a:t>
            </a:r>
            <a:r>
              <a:rPr lang="en-US" sz="2000" b="1" dirty="0" err="1"/>
              <a:t>ee</a:t>
            </a:r>
            <a:r>
              <a:rPr lang="en-US" sz="2000" b="1" dirty="0"/>
              <a:t>+ collider</a:t>
            </a:r>
          </a:p>
        </p:txBody>
      </p:sp>
      <p:sp>
        <p:nvSpPr>
          <p:cNvPr id="10" name="TextBox 9"/>
          <p:cNvSpPr txBox="1"/>
          <p:nvPr/>
        </p:nvSpPr>
        <p:spPr>
          <a:xfrm>
            <a:off x="5550795" y="5053855"/>
            <a:ext cx="2227277" cy="707886"/>
          </a:xfrm>
          <a:prstGeom prst="rect">
            <a:avLst/>
          </a:prstGeom>
          <a:noFill/>
        </p:spPr>
        <p:txBody>
          <a:bodyPr wrap="none" rtlCol="0">
            <a:spAutoFit/>
          </a:bodyPr>
          <a:lstStyle/>
          <a:p>
            <a:pPr algn="ctr"/>
            <a:r>
              <a:rPr lang="en-US" sz="2000" b="1" dirty="0"/>
              <a:t>DESY 1.5 GeV </a:t>
            </a:r>
          </a:p>
          <a:p>
            <a:pPr algn="ctr"/>
            <a:r>
              <a:rPr lang="en-US" sz="2000" b="1" dirty="0"/>
              <a:t>Free-electron Laser</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76" y="3731908"/>
            <a:ext cx="4273550" cy="2307717"/>
          </a:xfrm>
          <a:prstGeom prst="rect">
            <a:avLst/>
          </a:prstGeom>
        </p:spPr>
      </p:pic>
      <p:sp>
        <p:nvSpPr>
          <p:cNvPr id="13" name="TextBox 12"/>
          <p:cNvSpPr txBox="1"/>
          <p:nvPr/>
        </p:nvSpPr>
        <p:spPr>
          <a:xfrm>
            <a:off x="872477" y="3368756"/>
            <a:ext cx="3436646" cy="400110"/>
          </a:xfrm>
          <a:prstGeom prst="rect">
            <a:avLst/>
          </a:prstGeom>
          <a:noFill/>
        </p:spPr>
        <p:txBody>
          <a:bodyPr wrap="none" rtlCol="0">
            <a:spAutoFit/>
          </a:bodyPr>
          <a:lstStyle/>
          <a:p>
            <a:pPr algn="ctr"/>
            <a:r>
              <a:rPr lang="en-US" sz="2000" b="1" dirty="0"/>
              <a:t>SNS: Front-end of 1 GeV LINAC</a:t>
            </a:r>
          </a:p>
        </p:txBody>
      </p:sp>
    </p:spTree>
    <p:extLst>
      <p:ext uri="{BB962C8B-B14F-4D97-AF65-F5344CB8AC3E}">
        <p14:creationId xmlns:p14="http://schemas.microsoft.com/office/powerpoint/2010/main" val="4129127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193" y="0"/>
            <a:ext cx="6161315" cy="816384"/>
          </a:xfrm>
        </p:spPr>
        <p:txBody>
          <a:bodyPr/>
          <a:lstStyle/>
          <a:p>
            <a:r>
              <a:rPr lang="en-US" dirty="0"/>
              <a:t>Concepts Circular Accelerators</a:t>
            </a:r>
          </a:p>
        </p:txBody>
      </p:sp>
      <p:sp>
        <p:nvSpPr>
          <p:cNvPr id="3" name="Date Placeholder 2"/>
          <p:cNvSpPr>
            <a:spLocks noGrp="1"/>
          </p:cNvSpPr>
          <p:nvPr>
            <p:ph type="dt" sz="half" idx="10"/>
          </p:nvPr>
        </p:nvSpPr>
        <p:spPr/>
        <p:txBody>
          <a:bodyPr/>
          <a:lstStyle/>
          <a:p>
            <a:r>
              <a:rPr lang="en-US"/>
              <a:t>2016</a:t>
            </a:r>
            <a:endParaRPr lang="en-US" dirty="0"/>
          </a:p>
        </p:txBody>
      </p:sp>
      <p:sp>
        <p:nvSpPr>
          <p:cNvPr id="4" name="Footer Placeholder 3"/>
          <p:cNvSpPr>
            <a:spLocks noGrp="1"/>
          </p:cNvSpPr>
          <p:nvPr>
            <p:ph type="ftr" sz="quarter" idx="11"/>
          </p:nvPr>
        </p:nvSpPr>
        <p:spPr/>
        <p:txBody>
          <a:bodyPr/>
          <a:lstStyle/>
          <a:p>
            <a:r>
              <a:rPr lang="en-US"/>
              <a:t>KAAS-Bangalore,   Chandra Bhat</a:t>
            </a:r>
          </a:p>
        </p:txBody>
      </p:sp>
      <p:sp>
        <p:nvSpPr>
          <p:cNvPr id="5" name="Slide Number Placeholder 4"/>
          <p:cNvSpPr>
            <a:spLocks noGrp="1"/>
          </p:cNvSpPr>
          <p:nvPr>
            <p:ph type="sldNum" sz="quarter" idx="12"/>
          </p:nvPr>
        </p:nvSpPr>
        <p:spPr/>
        <p:txBody>
          <a:bodyPr/>
          <a:lstStyle/>
          <a:p>
            <a:fld id="{44D64833-0210-4999-B6BB-5BBCA76D12EA}" type="slidenum">
              <a:rPr lang="en-US" smtClean="0"/>
              <a:t>8</a:t>
            </a:fld>
            <a:endParaRPr lang="en-US"/>
          </a:p>
        </p:txBody>
      </p:sp>
      <p:sp>
        <p:nvSpPr>
          <p:cNvPr id="6" name="TextBox 5"/>
          <p:cNvSpPr txBox="1"/>
          <p:nvPr/>
        </p:nvSpPr>
        <p:spPr>
          <a:xfrm>
            <a:off x="3074227" y="540699"/>
            <a:ext cx="2642776" cy="523220"/>
          </a:xfrm>
          <a:prstGeom prst="rect">
            <a:avLst/>
          </a:prstGeom>
          <a:noFill/>
        </p:spPr>
        <p:txBody>
          <a:bodyPr wrap="none" rtlCol="0">
            <a:spAutoFit/>
          </a:bodyPr>
          <a:lstStyle/>
          <a:p>
            <a:pPr algn="ctr"/>
            <a:r>
              <a:rPr lang="en-US" sz="2800" b="1" dirty="0"/>
              <a:t>Cyclotron (1929)</a:t>
            </a:r>
          </a:p>
        </p:txBody>
      </p:sp>
      <p:grpSp>
        <p:nvGrpSpPr>
          <p:cNvPr id="41" name="Group 40"/>
          <p:cNvGrpSpPr>
            <a:grpSpLocks noChangeAspect="1"/>
          </p:cNvGrpSpPr>
          <p:nvPr/>
        </p:nvGrpSpPr>
        <p:grpSpPr>
          <a:xfrm>
            <a:off x="4651034" y="2156078"/>
            <a:ext cx="4074070" cy="3969083"/>
            <a:chOff x="4057650" y="1719649"/>
            <a:chExt cx="4876800" cy="4773226"/>
          </a:xfrm>
        </p:grpSpPr>
        <p:sp>
          <p:nvSpPr>
            <p:cNvPr id="7" name="Oval 6"/>
            <p:cNvSpPr/>
            <p:nvPr/>
          </p:nvSpPr>
          <p:spPr>
            <a:xfrm>
              <a:off x="4057650" y="1719649"/>
              <a:ext cx="4876800" cy="4773226"/>
            </a:xfrm>
            <a:prstGeom prst="ellipse">
              <a:avLst/>
            </a:prstGeom>
            <a:pattFill prst="pct5">
              <a:fgClr>
                <a:schemeClr val="accent1"/>
              </a:fgClr>
              <a:bgClr>
                <a:schemeClr val="bg1"/>
              </a:bgClr>
            </a:patt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4289385" y="2018918"/>
              <a:ext cx="4325303" cy="4148973"/>
            </a:xfrm>
            <a:prstGeom prst="ellipse">
              <a:avLst/>
            </a:prstGeom>
            <a:pattFill prst="pct5">
              <a:fgClr>
                <a:schemeClr val="accent1"/>
              </a:fgClr>
              <a:bgClr>
                <a:schemeClr val="bg1"/>
              </a:bgClr>
            </a:pattFill>
            <a:ln w="762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6434414" y="2018918"/>
              <a:ext cx="313691" cy="4148973"/>
            </a:xfrm>
            <a:prstGeom prst="rect">
              <a:avLst/>
            </a:prstGeom>
            <a:noFill/>
            <a:ln w="762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rotWithShape="1">
          <a:blip r:embed="rId2"/>
          <a:srcRect l="23706" t="19894" r="24248" b="32196"/>
          <a:stretch/>
        </p:blipFill>
        <p:spPr>
          <a:xfrm>
            <a:off x="6809957" y="4116367"/>
            <a:ext cx="264161" cy="299720"/>
          </a:xfrm>
          <a:prstGeom prst="rect">
            <a:avLst/>
          </a:prstGeom>
        </p:spPr>
      </p:pic>
      <p:sp>
        <p:nvSpPr>
          <p:cNvPr id="11" name="Rectangle 10"/>
          <p:cNvSpPr/>
          <p:nvPr/>
        </p:nvSpPr>
        <p:spPr>
          <a:xfrm>
            <a:off x="754380" y="2685031"/>
            <a:ext cx="3517900" cy="673100"/>
          </a:xfrm>
          <a:prstGeom prst="rect">
            <a:avLst/>
          </a:prstGeom>
          <a:pattFill prst="lgCheck">
            <a:fgClr>
              <a:schemeClr val="accent1"/>
            </a:fgClr>
            <a:bgClr>
              <a:schemeClr val="bg1"/>
            </a:bgClr>
          </a:patt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4380" y="4053425"/>
            <a:ext cx="3517900" cy="673100"/>
          </a:xfrm>
          <a:prstGeom prst="rect">
            <a:avLst/>
          </a:prstGeom>
          <a:pattFill prst="lgCheck">
            <a:fgClr>
              <a:schemeClr val="accent1"/>
            </a:fgClr>
            <a:bgClr>
              <a:schemeClr val="bg1"/>
            </a:bgClr>
          </a:patt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1818" y="3454939"/>
            <a:ext cx="1356241" cy="500398"/>
          </a:xfrm>
          <a:prstGeom prst="rect">
            <a:avLst/>
          </a:prstGeom>
          <a:noFill/>
          <a:ln w="762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24784" y="3455579"/>
            <a:ext cx="1375294" cy="500398"/>
          </a:xfrm>
          <a:prstGeom prst="rect">
            <a:avLst/>
          </a:prstGeom>
          <a:noFill/>
          <a:ln w="762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76463" y="3507325"/>
            <a:ext cx="621506" cy="39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044714" y="2780065"/>
            <a:ext cx="354443" cy="461665"/>
          </a:xfrm>
          <a:prstGeom prst="rect">
            <a:avLst/>
          </a:prstGeom>
          <a:solidFill>
            <a:srgbClr val="FFFF00"/>
          </a:solidFill>
        </p:spPr>
        <p:txBody>
          <a:bodyPr wrap="square" rtlCol="0">
            <a:spAutoFit/>
          </a:bodyPr>
          <a:lstStyle/>
          <a:p>
            <a:r>
              <a:rPr lang="en-US" sz="2400" b="1" dirty="0"/>
              <a:t>N</a:t>
            </a:r>
          </a:p>
        </p:txBody>
      </p:sp>
      <p:sp>
        <p:nvSpPr>
          <p:cNvPr id="17" name="TextBox 16"/>
          <p:cNvSpPr txBox="1"/>
          <p:nvPr/>
        </p:nvSpPr>
        <p:spPr>
          <a:xfrm>
            <a:off x="2073641" y="4170852"/>
            <a:ext cx="325516" cy="461665"/>
          </a:xfrm>
          <a:prstGeom prst="rect">
            <a:avLst/>
          </a:prstGeom>
          <a:solidFill>
            <a:srgbClr val="FFFF00"/>
          </a:solidFill>
        </p:spPr>
        <p:txBody>
          <a:bodyPr wrap="square" rtlCol="0">
            <a:spAutoFit/>
          </a:bodyPr>
          <a:lstStyle/>
          <a:p>
            <a:r>
              <a:rPr lang="en-US" sz="2400" b="1" dirty="0"/>
              <a:t>S</a:t>
            </a:r>
          </a:p>
        </p:txBody>
      </p:sp>
      <p:sp>
        <p:nvSpPr>
          <p:cNvPr id="18" name="Oval 17"/>
          <p:cNvSpPr/>
          <p:nvPr/>
        </p:nvSpPr>
        <p:spPr>
          <a:xfrm>
            <a:off x="2151113" y="4980494"/>
            <a:ext cx="833560" cy="886719"/>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357082" y="5100242"/>
            <a:ext cx="476639" cy="618849"/>
          </a:xfrm>
          <a:custGeom>
            <a:avLst/>
            <a:gdLst>
              <a:gd name="connsiteX0" fmla="*/ 0 w 665018"/>
              <a:gd name="connsiteY0" fmla="*/ 339238 h 618849"/>
              <a:gd name="connsiteX1" fmla="*/ 187037 w 665018"/>
              <a:gd name="connsiteY1" fmla="*/ 6729 h 618849"/>
              <a:gd name="connsiteX2" fmla="*/ 498764 w 665018"/>
              <a:gd name="connsiteY2" fmla="*/ 609402 h 618849"/>
              <a:gd name="connsiteX3" fmla="*/ 665018 w 665018"/>
              <a:gd name="connsiteY3" fmla="*/ 318456 h 618849"/>
            </a:gdLst>
            <a:ahLst/>
            <a:cxnLst>
              <a:cxn ang="0">
                <a:pos x="connsiteX0" y="connsiteY0"/>
              </a:cxn>
              <a:cxn ang="0">
                <a:pos x="connsiteX1" y="connsiteY1"/>
              </a:cxn>
              <a:cxn ang="0">
                <a:pos x="connsiteX2" y="connsiteY2"/>
              </a:cxn>
              <a:cxn ang="0">
                <a:pos x="connsiteX3" y="connsiteY3"/>
              </a:cxn>
            </a:cxnLst>
            <a:rect l="l" t="t" r="r" b="b"/>
            <a:pathLst>
              <a:path w="665018" h="618849">
                <a:moveTo>
                  <a:pt x="0" y="339238"/>
                </a:moveTo>
                <a:cubicBezTo>
                  <a:pt x="51955" y="150470"/>
                  <a:pt x="103910" y="-38298"/>
                  <a:pt x="187037" y="6729"/>
                </a:cubicBezTo>
                <a:cubicBezTo>
                  <a:pt x="270164" y="51756"/>
                  <a:pt x="419100" y="557447"/>
                  <a:pt x="498764" y="609402"/>
                </a:cubicBezTo>
                <a:cubicBezTo>
                  <a:pt x="578428" y="661357"/>
                  <a:pt x="621723" y="489906"/>
                  <a:pt x="665018" y="31845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990850" y="3695770"/>
            <a:ext cx="1417320" cy="1714715"/>
          </a:xfrm>
          <a:custGeom>
            <a:avLst/>
            <a:gdLst>
              <a:gd name="connsiteX0" fmla="*/ 1131570 w 1417320"/>
              <a:gd name="connsiteY0" fmla="*/ 0 h 1805940"/>
              <a:gd name="connsiteX1" fmla="*/ 1417320 w 1417320"/>
              <a:gd name="connsiteY1" fmla="*/ 11430 h 1805940"/>
              <a:gd name="connsiteX2" fmla="*/ 1417320 w 1417320"/>
              <a:gd name="connsiteY2" fmla="*/ 1771650 h 1805940"/>
              <a:gd name="connsiteX3" fmla="*/ 0 w 1417320"/>
              <a:gd name="connsiteY3" fmla="*/ 1805940 h 1805940"/>
              <a:gd name="connsiteX0" fmla="*/ 1131570 w 1417320"/>
              <a:gd name="connsiteY0" fmla="*/ 24456 h 1794510"/>
              <a:gd name="connsiteX1" fmla="*/ 1417320 w 1417320"/>
              <a:gd name="connsiteY1" fmla="*/ 0 h 1794510"/>
              <a:gd name="connsiteX2" fmla="*/ 1417320 w 1417320"/>
              <a:gd name="connsiteY2" fmla="*/ 1760220 h 1794510"/>
              <a:gd name="connsiteX3" fmla="*/ 0 w 1417320"/>
              <a:gd name="connsiteY3" fmla="*/ 1794510 h 1794510"/>
              <a:gd name="connsiteX0" fmla="*/ 1143000 w 1417320"/>
              <a:gd name="connsiteY0" fmla="*/ 12495 h 1794510"/>
              <a:gd name="connsiteX1" fmla="*/ 1417320 w 1417320"/>
              <a:gd name="connsiteY1" fmla="*/ 0 h 1794510"/>
              <a:gd name="connsiteX2" fmla="*/ 1417320 w 1417320"/>
              <a:gd name="connsiteY2" fmla="*/ 1760220 h 1794510"/>
              <a:gd name="connsiteX3" fmla="*/ 0 w 1417320"/>
              <a:gd name="connsiteY3" fmla="*/ 1794510 h 1794510"/>
              <a:gd name="connsiteX0" fmla="*/ 1135857 w 1417320"/>
              <a:gd name="connsiteY0" fmla="*/ 7510 h 1794510"/>
              <a:gd name="connsiteX1" fmla="*/ 1417320 w 1417320"/>
              <a:gd name="connsiteY1" fmla="*/ 0 h 1794510"/>
              <a:gd name="connsiteX2" fmla="*/ 1417320 w 1417320"/>
              <a:gd name="connsiteY2" fmla="*/ 1760220 h 1794510"/>
              <a:gd name="connsiteX3" fmla="*/ 0 w 1417320"/>
              <a:gd name="connsiteY3" fmla="*/ 1794510 h 1794510"/>
            </a:gdLst>
            <a:ahLst/>
            <a:cxnLst>
              <a:cxn ang="0">
                <a:pos x="connsiteX0" y="connsiteY0"/>
              </a:cxn>
              <a:cxn ang="0">
                <a:pos x="connsiteX1" y="connsiteY1"/>
              </a:cxn>
              <a:cxn ang="0">
                <a:pos x="connsiteX2" y="connsiteY2"/>
              </a:cxn>
              <a:cxn ang="0">
                <a:pos x="connsiteX3" y="connsiteY3"/>
              </a:cxn>
            </a:cxnLst>
            <a:rect l="l" t="t" r="r" b="b"/>
            <a:pathLst>
              <a:path w="1417320" h="1794510">
                <a:moveTo>
                  <a:pt x="1135857" y="7510"/>
                </a:moveTo>
                <a:lnTo>
                  <a:pt x="1417320" y="0"/>
                </a:lnTo>
                <a:lnTo>
                  <a:pt x="1417320" y="1760220"/>
                </a:lnTo>
                <a:lnTo>
                  <a:pt x="0" y="179451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flipH="1">
            <a:off x="597509" y="3702258"/>
            <a:ext cx="1564398" cy="1714715"/>
          </a:xfrm>
          <a:custGeom>
            <a:avLst/>
            <a:gdLst>
              <a:gd name="connsiteX0" fmla="*/ 1131570 w 1417320"/>
              <a:gd name="connsiteY0" fmla="*/ 0 h 1805940"/>
              <a:gd name="connsiteX1" fmla="*/ 1417320 w 1417320"/>
              <a:gd name="connsiteY1" fmla="*/ 11430 h 1805940"/>
              <a:gd name="connsiteX2" fmla="*/ 1417320 w 1417320"/>
              <a:gd name="connsiteY2" fmla="*/ 1771650 h 1805940"/>
              <a:gd name="connsiteX3" fmla="*/ 0 w 1417320"/>
              <a:gd name="connsiteY3" fmla="*/ 1805940 h 1805940"/>
              <a:gd name="connsiteX0" fmla="*/ 1131570 w 1417320"/>
              <a:gd name="connsiteY0" fmla="*/ 3523 h 1794510"/>
              <a:gd name="connsiteX1" fmla="*/ 1417320 w 1417320"/>
              <a:gd name="connsiteY1" fmla="*/ 0 h 1794510"/>
              <a:gd name="connsiteX2" fmla="*/ 1417320 w 1417320"/>
              <a:gd name="connsiteY2" fmla="*/ 1760220 h 1794510"/>
              <a:gd name="connsiteX3" fmla="*/ 0 w 1417320"/>
              <a:gd name="connsiteY3" fmla="*/ 1794510 h 1794510"/>
            </a:gdLst>
            <a:ahLst/>
            <a:cxnLst>
              <a:cxn ang="0">
                <a:pos x="connsiteX0" y="connsiteY0"/>
              </a:cxn>
              <a:cxn ang="0">
                <a:pos x="connsiteX1" y="connsiteY1"/>
              </a:cxn>
              <a:cxn ang="0">
                <a:pos x="connsiteX2" y="connsiteY2"/>
              </a:cxn>
              <a:cxn ang="0">
                <a:pos x="connsiteX3" y="connsiteY3"/>
              </a:cxn>
            </a:cxnLst>
            <a:rect l="l" t="t" r="r" b="b"/>
            <a:pathLst>
              <a:path w="1417320" h="1794510">
                <a:moveTo>
                  <a:pt x="1131570" y="3523"/>
                </a:moveTo>
                <a:lnTo>
                  <a:pt x="1417320" y="0"/>
                </a:lnTo>
                <a:lnTo>
                  <a:pt x="1417320" y="1760220"/>
                </a:lnTo>
                <a:lnTo>
                  <a:pt x="0" y="179451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825006" y="2126885"/>
            <a:ext cx="527709" cy="584775"/>
          </a:xfrm>
          <a:prstGeom prst="rect">
            <a:avLst/>
          </a:prstGeom>
          <a:noFill/>
        </p:spPr>
        <p:txBody>
          <a:bodyPr wrap="none" rtlCol="0">
            <a:spAutoFit/>
          </a:bodyPr>
          <a:lstStyle/>
          <a:p>
            <a:r>
              <a:rPr lang="en-US" sz="3200" dirty="0"/>
              <a:t>D</a:t>
            </a:r>
            <a:r>
              <a:rPr lang="en-US" dirty="0"/>
              <a:t>s</a:t>
            </a:r>
          </a:p>
        </p:txBody>
      </p:sp>
      <p:sp>
        <p:nvSpPr>
          <p:cNvPr id="23" name="Freeform 22"/>
          <p:cNvSpPr/>
          <p:nvPr/>
        </p:nvSpPr>
        <p:spPr>
          <a:xfrm rot="13337781" flipV="1">
            <a:off x="2935609" y="2595363"/>
            <a:ext cx="1172517" cy="749582"/>
          </a:xfrm>
          <a:custGeom>
            <a:avLst/>
            <a:gdLst>
              <a:gd name="connsiteX0" fmla="*/ 2413416 w 2413416"/>
              <a:gd name="connsiteY0" fmla="*/ 23485 h 383249"/>
              <a:gd name="connsiteX1" fmla="*/ 584616 w 2413416"/>
              <a:gd name="connsiteY1" fmla="*/ 38475 h 383249"/>
              <a:gd name="connsiteX2" fmla="*/ 0 w 2413416"/>
              <a:gd name="connsiteY2" fmla="*/ 383249 h 383249"/>
              <a:gd name="connsiteX0" fmla="*/ 3371005 w 3371006"/>
              <a:gd name="connsiteY0" fmla="*/ 20606 h 386035"/>
              <a:gd name="connsiteX1" fmla="*/ 584616 w 3371006"/>
              <a:gd name="connsiteY1" fmla="*/ 41261 h 386035"/>
              <a:gd name="connsiteX2" fmla="*/ 0 w 3371006"/>
              <a:gd name="connsiteY2" fmla="*/ 386035 h 386035"/>
              <a:gd name="connsiteX0" fmla="*/ 3371005 w 3371006"/>
              <a:gd name="connsiteY0" fmla="*/ 3239 h 368668"/>
              <a:gd name="connsiteX1" fmla="*/ 1278609 w 3371006"/>
              <a:gd name="connsiteY1" fmla="*/ 140595 h 368668"/>
              <a:gd name="connsiteX2" fmla="*/ 0 w 3371006"/>
              <a:gd name="connsiteY2" fmla="*/ 368668 h 368668"/>
              <a:gd name="connsiteX0" fmla="*/ 3418051 w 3418052"/>
              <a:gd name="connsiteY0" fmla="*/ 3239 h 355925"/>
              <a:gd name="connsiteX1" fmla="*/ 1325655 w 3418052"/>
              <a:gd name="connsiteY1" fmla="*/ 140595 h 355925"/>
              <a:gd name="connsiteX2" fmla="*/ -1 w 3418052"/>
              <a:gd name="connsiteY2" fmla="*/ 355925 h 355925"/>
              <a:gd name="connsiteX0" fmla="*/ 3418051 w 3418052"/>
              <a:gd name="connsiteY0" fmla="*/ 3239 h 355925"/>
              <a:gd name="connsiteX1" fmla="*/ 1325655 w 3418052"/>
              <a:gd name="connsiteY1" fmla="*/ 140595 h 355925"/>
              <a:gd name="connsiteX2" fmla="*/ -1 w 3418052"/>
              <a:gd name="connsiteY2" fmla="*/ 355925 h 355925"/>
              <a:gd name="connsiteX0" fmla="*/ 3526288 w 3526286"/>
              <a:gd name="connsiteY0" fmla="*/ 3260 h 355140"/>
              <a:gd name="connsiteX1" fmla="*/ 1325655 w 3526286"/>
              <a:gd name="connsiteY1" fmla="*/ 139810 h 355140"/>
              <a:gd name="connsiteX2" fmla="*/ -1 w 3526286"/>
              <a:gd name="connsiteY2" fmla="*/ 355140 h 355140"/>
              <a:gd name="connsiteX0" fmla="*/ 3526288 w 3526286"/>
              <a:gd name="connsiteY0" fmla="*/ 0 h 351880"/>
              <a:gd name="connsiteX1" fmla="*/ 1325655 w 3526286"/>
              <a:gd name="connsiteY1" fmla="*/ 136550 h 351880"/>
              <a:gd name="connsiteX2" fmla="*/ -1 w 3526286"/>
              <a:gd name="connsiteY2" fmla="*/ 351880 h 351880"/>
              <a:gd name="connsiteX0" fmla="*/ 2800457 w 2800456"/>
              <a:gd name="connsiteY0" fmla="*/ 0 h 413053"/>
              <a:gd name="connsiteX1" fmla="*/ 1325655 w 2800456"/>
              <a:gd name="connsiteY1" fmla="*/ 197723 h 413053"/>
              <a:gd name="connsiteX2" fmla="*/ -1 w 2800456"/>
              <a:gd name="connsiteY2" fmla="*/ 413053 h 413053"/>
              <a:gd name="connsiteX0" fmla="*/ 3249890 w 3249890"/>
              <a:gd name="connsiteY0" fmla="*/ 0 h 269274"/>
              <a:gd name="connsiteX1" fmla="*/ 1325655 w 3249890"/>
              <a:gd name="connsiteY1" fmla="*/ 53944 h 269274"/>
              <a:gd name="connsiteX2" fmla="*/ -1 w 3249890"/>
              <a:gd name="connsiteY2" fmla="*/ 269274 h 269274"/>
              <a:gd name="connsiteX0" fmla="*/ 3249890 w 3249890"/>
              <a:gd name="connsiteY0" fmla="*/ 71913 h 341187"/>
              <a:gd name="connsiteX1" fmla="*/ 1832287 w 3249890"/>
              <a:gd name="connsiteY1" fmla="*/ 12883 h 341187"/>
              <a:gd name="connsiteX2" fmla="*/ -1 w 3249890"/>
              <a:gd name="connsiteY2" fmla="*/ 341187 h 341187"/>
              <a:gd name="connsiteX0" fmla="*/ 3249890 w 3249890"/>
              <a:gd name="connsiteY0" fmla="*/ 79274 h 348548"/>
              <a:gd name="connsiteX1" fmla="*/ 1832287 w 3249890"/>
              <a:gd name="connsiteY1" fmla="*/ 20244 h 348548"/>
              <a:gd name="connsiteX2" fmla="*/ -1 w 3249890"/>
              <a:gd name="connsiteY2" fmla="*/ 348548 h 348548"/>
              <a:gd name="connsiteX0" fmla="*/ 3249890 w 3249890"/>
              <a:gd name="connsiteY0" fmla="*/ 81092 h 350366"/>
              <a:gd name="connsiteX1" fmla="*/ 1832287 w 3249890"/>
              <a:gd name="connsiteY1" fmla="*/ 22062 h 350366"/>
              <a:gd name="connsiteX2" fmla="*/ -1 w 3249890"/>
              <a:gd name="connsiteY2" fmla="*/ 350366 h 350366"/>
            </a:gdLst>
            <a:ahLst/>
            <a:cxnLst>
              <a:cxn ang="0">
                <a:pos x="connsiteX0" y="connsiteY0"/>
              </a:cxn>
              <a:cxn ang="0">
                <a:pos x="connsiteX1" y="connsiteY1"/>
              </a:cxn>
              <a:cxn ang="0">
                <a:pos x="connsiteX2" y="connsiteY2"/>
              </a:cxn>
            </a:cxnLst>
            <a:rect l="l" t="t" r="r" b="b"/>
            <a:pathLst>
              <a:path w="3249890" h="350366">
                <a:moveTo>
                  <a:pt x="3249890" y="81092"/>
                </a:moveTo>
                <a:cubicBezTo>
                  <a:pt x="2438279" y="38805"/>
                  <a:pt x="2234523" y="-37899"/>
                  <a:pt x="1832287" y="22062"/>
                </a:cubicBezTo>
                <a:cubicBezTo>
                  <a:pt x="1430051" y="82023"/>
                  <a:pt x="744155" y="206629"/>
                  <a:pt x="-1" y="350366"/>
                </a:cubicBezTo>
              </a:path>
            </a:pathLst>
          </a:custGeom>
          <a:noFill/>
          <a:ln w="19050">
            <a:solidFill>
              <a:schemeClr val="tx1"/>
            </a:solidFill>
            <a:headEnd type="none"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454965" y="2269019"/>
            <a:ext cx="172278" cy="1417983"/>
          </a:xfrm>
          <a:custGeom>
            <a:avLst/>
            <a:gdLst>
              <a:gd name="connsiteX0" fmla="*/ 0 w 172278"/>
              <a:gd name="connsiteY0" fmla="*/ 0 h 1417983"/>
              <a:gd name="connsiteX1" fmla="*/ 13252 w 172278"/>
              <a:gd name="connsiteY1" fmla="*/ 1417983 h 1417983"/>
              <a:gd name="connsiteX2" fmla="*/ 172278 w 172278"/>
              <a:gd name="connsiteY2" fmla="*/ 1417983 h 1417983"/>
            </a:gdLst>
            <a:ahLst/>
            <a:cxnLst>
              <a:cxn ang="0">
                <a:pos x="connsiteX0" y="connsiteY0"/>
              </a:cxn>
              <a:cxn ang="0">
                <a:pos x="connsiteX1" y="connsiteY1"/>
              </a:cxn>
              <a:cxn ang="0">
                <a:pos x="connsiteX2" y="connsiteY2"/>
              </a:cxn>
            </a:cxnLst>
            <a:rect l="l" t="t" r="r" b="b"/>
            <a:pathLst>
              <a:path w="172278" h="1417983">
                <a:moveTo>
                  <a:pt x="0" y="0"/>
                </a:moveTo>
                <a:lnTo>
                  <a:pt x="13252" y="1417983"/>
                </a:lnTo>
                <a:lnTo>
                  <a:pt x="172278" y="1417983"/>
                </a:lnTo>
              </a:path>
            </a:pathLst>
          </a:custGeom>
          <a:noFill/>
          <a:ln w="1746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372579" y="1597805"/>
            <a:ext cx="1170382" cy="646331"/>
          </a:xfrm>
          <a:prstGeom prst="rect">
            <a:avLst/>
          </a:prstGeom>
          <a:noFill/>
        </p:spPr>
        <p:txBody>
          <a:bodyPr wrap="square" rtlCol="0">
            <a:spAutoFit/>
          </a:bodyPr>
          <a:lstStyle/>
          <a:p>
            <a:r>
              <a:rPr lang="en-US" dirty="0"/>
              <a:t>Charged Particles </a:t>
            </a:r>
          </a:p>
        </p:txBody>
      </p:sp>
      <p:sp>
        <p:nvSpPr>
          <p:cNvPr id="27" name="Freeform 26"/>
          <p:cNvSpPr/>
          <p:nvPr/>
        </p:nvSpPr>
        <p:spPr>
          <a:xfrm flipH="1">
            <a:off x="2468353" y="1920971"/>
            <a:ext cx="919317" cy="335409"/>
          </a:xfrm>
          <a:custGeom>
            <a:avLst/>
            <a:gdLst>
              <a:gd name="connsiteX0" fmla="*/ 0 w 463826"/>
              <a:gd name="connsiteY0" fmla="*/ 0 h 530087"/>
              <a:gd name="connsiteX1" fmla="*/ 450574 w 463826"/>
              <a:gd name="connsiteY1" fmla="*/ 0 h 530087"/>
              <a:gd name="connsiteX2" fmla="*/ 463826 w 463826"/>
              <a:gd name="connsiteY2" fmla="*/ 530087 h 530087"/>
            </a:gdLst>
            <a:ahLst/>
            <a:cxnLst>
              <a:cxn ang="0">
                <a:pos x="connsiteX0" y="connsiteY0"/>
              </a:cxn>
              <a:cxn ang="0">
                <a:pos x="connsiteX1" y="connsiteY1"/>
              </a:cxn>
              <a:cxn ang="0">
                <a:pos x="connsiteX2" y="connsiteY2"/>
              </a:cxn>
            </a:cxnLst>
            <a:rect l="l" t="t" r="r" b="b"/>
            <a:pathLst>
              <a:path w="463826" h="530087">
                <a:moveTo>
                  <a:pt x="0" y="0"/>
                </a:moveTo>
                <a:lnTo>
                  <a:pt x="450574" y="0"/>
                </a:lnTo>
                <a:lnTo>
                  <a:pt x="463826" y="530087"/>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82226" y="1875086"/>
            <a:ext cx="2001830" cy="646331"/>
          </a:xfrm>
          <a:prstGeom prst="rect">
            <a:avLst/>
          </a:prstGeom>
          <a:solidFill>
            <a:schemeClr val="accent6">
              <a:lumMod val="20000"/>
              <a:lumOff val="80000"/>
            </a:schemeClr>
          </a:solidFill>
        </p:spPr>
        <p:txBody>
          <a:bodyPr wrap="none" rtlCol="0">
            <a:spAutoFit/>
          </a:bodyPr>
          <a:lstStyle/>
          <a:p>
            <a:r>
              <a:rPr lang="en-US" sz="3600" dirty="0"/>
              <a:t>Side View</a:t>
            </a:r>
          </a:p>
        </p:txBody>
      </p:sp>
      <p:sp>
        <p:nvSpPr>
          <p:cNvPr id="29" name="Oval 28"/>
          <p:cNvSpPr/>
          <p:nvPr/>
        </p:nvSpPr>
        <p:spPr>
          <a:xfrm>
            <a:off x="8177090" y="5688529"/>
            <a:ext cx="833560" cy="886719"/>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8383059" y="5765245"/>
            <a:ext cx="476639" cy="618849"/>
          </a:xfrm>
          <a:custGeom>
            <a:avLst/>
            <a:gdLst>
              <a:gd name="connsiteX0" fmla="*/ 0 w 665018"/>
              <a:gd name="connsiteY0" fmla="*/ 339238 h 618849"/>
              <a:gd name="connsiteX1" fmla="*/ 187037 w 665018"/>
              <a:gd name="connsiteY1" fmla="*/ 6729 h 618849"/>
              <a:gd name="connsiteX2" fmla="*/ 498764 w 665018"/>
              <a:gd name="connsiteY2" fmla="*/ 609402 h 618849"/>
              <a:gd name="connsiteX3" fmla="*/ 665018 w 665018"/>
              <a:gd name="connsiteY3" fmla="*/ 318456 h 618849"/>
            </a:gdLst>
            <a:ahLst/>
            <a:cxnLst>
              <a:cxn ang="0">
                <a:pos x="connsiteX0" y="connsiteY0"/>
              </a:cxn>
              <a:cxn ang="0">
                <a:pos x="connsiteX1" y="connsiteY1"/>
              </a:cxn>
              <a:cxn ang="0">
                <a:pos x="connsiteX2" y="connsiteY2"/>
              </a:cxn>
              <a:cxn ang="0">
                <a:pos x="connsiteX3" y="connsiteY3"/>
              </a:cxn>
            </a:cxnLst>
            <a:rect l="l" t="t" r="r" b="b"/>
            <a:pathLst>
              <a:path w="665018" h="618849">
                <a:moveTo>
                  <a:pt x="0" y="339238"/>
                </a:moveTo>
                <a:cubicBezTo>
                  <a:pt x="51955" y="150470"/>
                  <a:pt x="103910" y="-38298"/>
                  <a:pt x="187037" y="6729"/>
                </a:cubicBezTo>
                <a:cubicBezTo>
                  <a:pt x="270164" y="51756"/>
                  <a:pt x="419100" y="557447"/>
                  <a:pt x="498764" y="609402"/>
                </a:cubicBezTo>
                <a:cubicBezTo>
                  <a:pt x="578428" y="661357"/>
                  <a:pt x="621723" y="489906"/>
                  <a:pt x="665018" y="31845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500397" y="5031021"/>
            <a:ext cx="492443" cy="461665"/>
          </a:xfrm>
          <a:prstGeom prst="rect">
            <a:avLst/>
          </a:prstGeom>
          <a:noFill/>
        </p:spPr>
        <p:txBody>
          <a:bodyPr wrap="square" rtlCol="0">
            <a:spAutoFit/>
          </a:bodyPr>
          <a:lstStyle/>
          <a:p>
            <a:pPr algn="ctr"/>
            <a:r>
              <a:rPr lang="en-US" sz="2400" dirty="0"/>
              <a:t>RF</a:t>
            </a:r>
          </a:p>
        </p:txBody>
      </p:sp>
      <p:sp>
        <p:nvSpPr>
          <p:cNvPr id="33" name="TextBox 32"/>
          <p:cNvSpPr txBox="1"/>
          <p:nvPr/>
        </p:nvSpPr>
        <p:spPr>
          <a:xfrm>
            <a:off x="8542178" y="5705426"/>
            <a:ext cx="492443" cy="461665"/>
          </a:xfrm>
          <a:prstGeom prst="rect">
            <a:avLst/>
          </a:prstGeom>
          <a:noFill/>
        </p:spPr>
        <p:txBody>
          <a:bodyPr wrap="none" rtlCol="0">
            <a:spAutoFit/>
          </a:bodyPr>
          <a:lstStyle/>
          <a:p>
            <a:pPr algn="ctr"/>
            <a:r>
              <a:rPr lang="en-US" sz="2400" dirty="0"/>
              <a:t>RF</a:t>
            </a:r>
          </a:p>
        </p:txBody>
      </p:sp>
      <p:sp>
        <p:nvSpPr>
          <p:cNvPr id="34" name="Freeform 33"/>
          <p:cNvSpPr/>
          <p:nvPr/>
        </p:nvSpPr>
        <p:spPr>
          <a:xfrm>
            <a:off x="8252460" y="4914241"/>
            <a:ext cx="338593" cy="809073"/>
          </a:xfrm>
          <a:custGeom>
            <a:avLst/>
            <a:gdLst>
              <a:gd name="connsiteX0" fmla="*/ 0 w 384313"/>
              <a:gd name="connsiteY0" fmla="*/ 39757 h 304800"/>
              <a:gd name="connsiteX1" fmla="*/ 384313 w 384313"/>
              <a:gd name="connsiteY1" fmla="*/ 0 h 304800"/>
              <a:gd name="connsiteX2" fmla="*/ 384313 w 384313"/>
              <a:gd name="connsiteY2" fmla="*/ 304800 h 304800"/>
              <a:gd name="connsiteX0" fmla="*/ 0 w 384313"/>
              <a:gd name="connsiteY0" fmla="*/ 23429 h 288472"/>
              <a:gd name="connsiteX1" fmla="*/ 354921 w 384313"/>
              <a:gd name="connsiteY1" fmla="*/ 0 h 288472"/>
              <a:gd name="connsiteX2" fmla="*/ 384313 w 384313"/>
              <a:gd name="connsiteY2" fmla="*/ 288472 h 288472"/>
              <a:gd name="connsiteX0" fmla="*/ 0 w 361453"/>
              <a:gd name="connsiteY0" fmla="*/ 23429 h 268878"/>
              <a:gd name="connsiteX1" fmla="*/ 354921 w 361453"/>
              <a:gd name="connsiteY1" fmla="*/ 0 h 268878"/>
              <a:gd name="connsiteX2" fmla="*/ 361453 w 361453"/>
              <a:gd name="connsiteY2" fmla="*/ 268878 h 268878"/>
              <a:gd name="connsiteX0" fmla="*/ 0 w 338593"/>
              <a:gd name="connsiteY0" fmla="*/ 10366 h 268878"/>
              <a:gd name="connsiteX1" fmla="*/ 332061 w 338593"/>
              <a:gd name="connsiteY1" fmla="*/ 0 h 268878"/>
              <a:gd name="connsiteX2" fmla="*/ 338593 w 338593"/>
              <a:gd name="connsiteY2" fmla="*/ 268878 h 268878"/>
              <a:gd name="connsiteX0" fmla="*/ 0 w 338593"/>
              <a:gd name="connsiteY0" fmla="*/ 10366 h 288473"/>
              <a:gd name="connsiteX1" fmla="*/ 332061 w 338593"/>
              <a:gd name="connsiteY1" fmla="*/ 0 h 288473"/>
              <a:gd name="connsiteX2" fmla="*/ 338593 w 338593"/>
              <a:gd name="connsiteY2" fmla="*/ 288473 h 288473"/>
              <a:gd name="connsiteX0" fmla="*/ 0 w 338593"/>
              <a:gd name="connsiteY0" fmla="*/ 0 h 278107"/>
              <a:gd name="connsiteX1" fmla="*/ 332061 w 338593"/>
              <a:gd name="connsiteY1" fmla="*/ 16483 h 278107"/>
              <a:gd name="connsiteX2" fmla="*/ 338593 w 338593"/>
              <a:gd name="connsiteY2" fmla="*/ 278107 h 278107"/>
              <a:gd name="connsiteX0" fmla="*/ 0 w 338593"/>
              <a:gd name="connsiteY0" fmla="*/ 10366 h 288473"/>
              <a:gd name="connsiteX1" fmla="*/ 321303 w 338593"/>
              <a:gd name="connsiteY1" fmla="*/ 0 h 288473"/>
              <a:gd name="connsiteX2" fmla="*/ 338593 w 338593"/>
              <a:gd name="connsiteY2" fmla="*/ 288473 h 288473"/>
            </a:gdLst>
            <a:ahLst/>
            <a:cxnLst>
              <a:cxn ang="0">
                <a:pos x="connsiteX0" y="connsiteY0"/>
              </a:cxn>
              <a:cxn ang="0">
                <a:pos x="connsiteX1" y="connsiteY1"/>
              </a:cxn>
              <a:cxn ang="0">
                <a:pos x="connsiteX2" y="connsiteY2"/>
              </a:cxn>
            </a:cxnLst>
            <a:rect l="l" t="t" r="r" b="b"/>
            <a:pathLst>
              <a:path w="338593" h="288473">
                <a:moveTo>
                  <a:pt x="0" y="10366"/>
                </a:moveTo>
                <a:lnTo>
                  <a:pt x="321303" y="0"/>
                </a:lnTo>
                <a:lnTo>
                  <a:pt x="338593" y="288473"/>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0800000">
            <a:off x="6039262" y="5783496"/>
            <a:ext cx="2587311" cy="1017788"/>
          </a:xfrm>
          <a:custGeom>
            <a:avLst/>
            <a:gdLst>
              <a:gd name="connsiteX0" fmla="*/ 0 w 384313"/>
              <a:gd name="connsiteY0" fmla="*/ 39757 h 304800"/>
              <a:gd name="connsiteX1" fmla="*/ 384313 w 384313"/>
              <a:gd name="connsiteY1" fmla="*/ 0 h 304800"/>
              <a:gd name="connsiteX2" fmla="*/ 384313 w 384313"/>
              <a:gd name="connsiteY2" fmla="*/ 304800 h 304800"/>
              <a:gd name="connsiteX0" fmla="*/ 0 w 2584174"/>
              <a:gd name="connsiteY0" fmla="*/ 0 h 459913"/>
              <a:gd name="connsiteX1" fmla="*/ 2584174 w 2584174"/>
              <a:gd name="connsiteY1" fmla="*/ 155113 h 459913"/>
              <a:gd name="connsiteX2" fmla="*/ 2584174 w 2584174"/>
              <a:gd name="connsiteY2" fmla="*/ 459913 h 459913"/>
              <a:gd name="connsiteX0" fmla="*/ 0 w 2584174"/>
              <a:gd name="connsiteY0" fmla="*/ 0 h 459913"/>
              <a:gd name="connsiteX1" fmla="*/ 2557670 w 2584174"/>
              <a:gd name="connsiteY1" fmla="*/ 8961 h 459913"/>
              <a:gd name="connsiteX2" fmla="*/ 2584174 w 2584174"/>
              <a:gd name="connsiteY2" fmla="*/ 459913 h 459913"/>
              <a:gd name="connsiteX0" fmla="*/ 0 w 2584174"/>
              <a:gd name="connsiteY0" fmla="*/ 27577 h 487490"/>
              <a:gd name="connsiteX1" fmla="*/ 2544417 w 2584174"/>
              <a:gd name="connsiteY1" fmla="*/ 0 h 487490"/>
              <a:gd name="connsiteX2" fmla="*/ 2584174 w 2584174"/>
              <a:gd name="connsiteY2" fmla="*/ 487490 h 487490"/>
              <a:gd name="connsiteX0" fmla="*/ 0 w 2584174"/>
              <a:gd name="connsiteY0" fmla="*/ 27577 h 487490"/>
              <a:gd name="connsiteX1" fmla="*/ 2544417 w 2584174"/>
              <a:gd name="connsiteY1" fmla="*/ 0 h 487490"/>
              <a:gd name="connsiteX2" fmla="*/ 2584174 w 2584174"/>
              <a:gd name="connsiteY2" fmla="*/ 487490 h 487490"/>
              <a:gd name="connsiteX0" fmla="*/ 0 w 2570922"/>
              <a:gd name="connsiteY0" fmla="*/ 27577 h 560566"/>
              <a:gd name="connsiteX1" fmla="*/ 2544417 w 2570922"/>
              <a:gd name="connsiteY1" fmla="*/ 0 h 560566"/>
              <a:gd name="connsiteX2" fmla="*/ 2570922 w 2570922"/>
              <a:gd name="connsiteY2" fmla="*/ 560566 h 560566"/>
              <a:gd name="connsiteX0" fmla="*/ 0 w 2570922"/>
              <a:gd name="connsiteY0" fmla="*/ 30579 h 563568"/>
              <a:gd name="connsiteX1" fmla="*/ 2560745 w 2570922"/>
              <a:gd name="connsiteY1" fmla="*/ 0 h 563568"/>
              <a:gd name="connsiteX2" fmla="*/ 2570922 w 2570922"/>
              <a:gd name="connsiteY2" fmla="*/ 563568 h 563568"/>
              <a:gd name="connsiteX0" fmla="*/ 0 w 2613376"/>
              <a:gd name="connsiteY0" fmla="*/ 33581 h 563568"/>
              <a:gd name="connsiteX1" fmla="*/ 2603199 w 2613376"/>
              <a:gd name="connsiteY1" fmla="*/ 0 h 563568"/>
              <a:gd name="connsiteX2" fmla="*/ 2613376 w 2613376"/>
              <a:gd name="connsiteY2" fmla="*/ 563568 h 563568"/>
              <a:gd name="connsiteX0" fmla="*/ 0 w 2613376"/>
              <a:gd name="connsiteY0" fmla="*/ 33581 h 563568"/>
              <a:gd name="connsiteX1" fmla="*/ 27889 w 2613376"/>
              <a:gd name="connsiteY1" fmla="*/ 31913 h 563568"/>
              <a:gd name="connsiteX2" fmla="*/ 2603199 w 2613376"/>
              <a:gd name="connsiteY2" fmla="*/ 0 h 563568"/>
              <a:gd name="connsiteX3" fmla="*/ 2613376 w 2613376"/>
              <a:gd name="connsiteY3" fmla="*/ 563568 h 563568"/>
              <a:gd name="connsiteX0" fmla="*/ 0 w 2613376"/>
              <a:gd name="connsiteY0" fmla="*/ 33581 h 563568"/>
              <a:gd name="connsiteX1" fmla="*/ 27889 w 2613376"/>
              <a:gd name="connsiteY1" fmla="*/ 31913 h 563568"/>
              <a:gd name="connsiteX2" fmla="*/ 2603199 w 2613376"/>
              <a:gd name="connsiteY2" fmla="*/ 0 h 563568"/>
              <a:gd name="connsiteX3" fmla="*/ 2613376 w 2613376"/>
              <a:gd name="connsiteY3" fmla="*/ 563568 h 563568"/>
              <a:gd name="connsiteX0" fmla="*/ 1502 w 2585487"/>
              <a:gd name="connsiteY0" fmla="*/ 156636 h 563568"/>
              <a:gd name="connsiteX1" fmla="*/ 0 w 2585487"/>
              <a:gd name="connsiteY1" fmla="*/ 31913 h 563568"/>
              <a:gd name="connsiteX2" fmla="*/ 2575310 w 2585487"/>
              <a:gd name="connsiteY2" fmla="*/ 0 h 563568"/>
              <a:gd name="connsiteX3" fmla="*/ 2585487 w 2585487"/>
              <a:gd name="connsiteY3" fmla="*/ 563568 h 563568"/>
              <a:gd name="connsiteX0" fmla="*/ 60 w 2587311"/>
              <a:gd name="connsiteY0" fmla="*/ 117618 h 563568"/>
              <a:gd name="connsiteX1" fmla="*/ 1824 w 2587311"/>
              <a:gd name="connsiteY1" fmla="*/ 31913 h 563568"/>
              <a:gd name="connsiteX2" fmla="*/ 2577134 w 2587311"/>
              <a:gd name="connsiteY2" fmla="*/ 0 h 563568"/>
              <a:gd name="connsiteX3" fmla="*/ 2587311 w 2587311"/>
              <a:gd name="connsiteY3" fmla="*/ 563568 h 563568"/>
            </a:gdLst>
            <a:ahLst/>
            <a:cxnLst>
              <a:cxn ang="0">
                <a:pos x="connsiteX0" y="connsiteY0"/>
              </a:cxn>
              <a:cxn ang="0">
                <a:pos x="connsiteX1" y="connsiteY1"/>
              </a:cxn>
              <a:cxn ang="0">
                <a:pos x="connsiteX2" y="connsiteY2"/>
              </a:cxn>
              <a:cxn ang="0">
                <a:pos x="connsiteX3" y="connsiteY3"/>
              </a:cxn>
            </a:cxnLst>
            <a:rect l="l" t="t" r="r" b="b"/>
            <a:pathLst>
              <a:path w="2587311" h="563568">
                <a:moveTo>
                  <a:pt x="60" y="117618"/>
                </a:moveTo>
                <a:cubicBezTo>
                  <a:pt x="-441" y="76044"/>
                  <a:pt x="2325" y="73487"/>
                  <a:pt x="1824" y="31913"/>
                </a:cubicBezTo>
                <a:lnTo>
                  <a:pt x="2577134" y="0"/>
                </a:lnTo>
                <a:cubicBezTo>
                  <a:pt x="2590386" y="247752"/>
                  <a:pt x="2574059" y="401071"/>
                  <a:pt x="2587311" y="56356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576938" y="1400966"/>
            <a:ext cx="4193520" cy="646331"/>
          </a:xfrm>
          <a:prstGeom prst="rect">
            <a:avLst/>
          </a:prstGeom>
          <a:solidFill>
            <a:schemeClr val="accent6">
              <a:lumMod val="20000"/>
              <a:lumOff val="80000"/>
            </a:schemeClr>
          </a:solidFill>
        </p:spPr>
        <p:txBody>
          <a:bodyPr wrap="none" rtlCol="0">
            <a:spAutoFit/>
          </a:bodyPr>
          <a:lstStyle/>
          <a:p>
            <a:r>
              <a:rPr lang="en-US" sz="3600" dirty="0"/>
              <a:t>Viewed from the Top</a:t>
            </a:r>
          </a:p>
        </p:txBody>
      </p:sp>
      <p:pic>
        <p:nvPicPr>
          <p:cNvPr id="37" name="Picture 36"/>
          <p:cNvPicPr>
            <a:picLocks noChangeAspect="1"/>
          </p:cNvPicPr>
          <p:nvPr/>
        </p:nvPicPr>
        <p:blipFill>
          <a:blip r:embed="rId3"/>
          <a:stretch>
            <a:fillRect/>
          </a:stretch>
        </p:blipFill>
        <p:spPr>
          <a:xfrm>
            <a:off x="511086" y="1239737"/>
            <a:ext cx="498564" cy="713906"/>
          </a:xfrm>
          <a:prstGeom prst="rect">
            <a:avLst/>
          </a:prstGeom>
        </p:spPr>
      </p:pic>
      <p:sp>
        <p:nvSpPr>
          <p:cNvPr id="39" name="TextBox 38"/>
          <p:cNvSpPr txBox="1"/>
          <p:nvPr/>
        </p:nvSpPr>
        <p:spPr>
          <a:xfrm>
            <a:off x="122804" y="916316"/>
            <a:ext cx="1306961" cy="369332"/>
          </a:xfrm>
          <a:prstGeom prst="rect">
            <a:avLst/>
          </a:prstGeom>
          <a:noFill/>
        </p:spPr>
        <p:txBody>
          <a:bodyPr wrap="none" rtlCol="0">
            <a:spAutoFit/>
          </a:bodyPr>
          <a:lstStyle/>
          <a:p>
            <a:r>
              <a:rPr lang="en-US" dirty="0"/>
              <a:t>E. Lawrence</a:t>
            </a:r>
          </a:p>
        </p:txBody>
      </p:sp>
      <p:pic>
        <p:nvPicPr>
          <p:cNvPr id="40" name="Picture 39"/>
          <p:cNvPicPr>
            <a:picLocks noChangeAspect="1"/>
          </p:cNvPicPr>
          <p:nvPr/>
        </p:nvPicPr>
        <p:blipFill>
          <a:blip r:embed="rId4"/>
          <a:stretch>
            <a:fillRect/>
          </a:stretch>
        </p:blipFill>
        <p:spPr>
          <a:xfrm>
            <a:off x="1464193" y="892817"/>
            <a:ext cx="1043733" cy="856032"/>
          </a:xfrm>
          <a:prstGeom prst="rect">
            <a:avLst/>
          </a:prstGeom>
          <a:ln>
            <a:solidFill>
              <a:srgbClr val="0000CC"/>
            </a:solidFill>
          </a:ln>
        </p:spPr>
      </p:pic>
      <p:sp>
        <p:nvSpPr>
          <p:cNvPr id="42" name="Rectangle 41"/>
          <p:cNvSpPr/>
          <p:nvPr/>
        </p:nvSpPr>
        <p:spPr>
          <a:xfrm>
            <a:off x="6681461" y="5765245"/>
            <a:ext cx="171190" cy="149326"/>
          </a:xfrm>
          <a:prstGeom prst="rect">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673698" y="2323030"/>
            <a:ext cx="171190" cy="149326"/>
          </a:xfrm>
          <a:prstGeom prst="rect">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932142" y="5636433"/>
            <a:ext cx="197906" cy="1517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083847" y="4892163"/>
            <a:ext cx="197906" cy="1517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7707566" y="2447056"/>
            <a:ext cx="1290992" cy="42366"/>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271375" y="2884186"/>
            <a:ext cx="727183" cy="0"/>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303640" y="3577836"/>
            <a:ext cx="994503" cy="646331"/>
          </a:xfrm>
          <a:prstGeom prst="rect">
            <a:avLst/>
          </a:prstGeom>
          <a:noFill/>
        </p:spPr>
        <p:txBody>
          <a:bodyPr wrap="none" rtlCol="0">
            <a:spAutoFit/>
          </a:bodyPr>
          <a:lstStyle/>
          <a:p>
            <a:r>
              <a:rPr lang="en-US" dirty="0"/>
              <a:t>Vacuum</a:t>
            </a:r>
          </a:p>
          <a:p>
            <a:r>
              <a:rPr lang="en-US" dirty="0"/>
              <a:t>(~1</a:t>
            </a:r>
            <a:r>
              <a:rPr lang="en-US" dirty="0">
                <a:sym typeface="Symbol" panose="05050102010706020507" pitchFamily="18" charset="2"/>
              </a:rPr>
              <a:t>Torr</a:t>
            </a:r>
            <a:endParaRPr lang="en-US" dirty="0"/>
          </a:p>
        </p:txBody>
      </p:sp>
      <p:sp>
        <p:nvSpPr>
          <p:cNvPr id="26" name="TextBox 25"/>
          <p:cNvSpPr txBox="1"/>
          <p:nvPr/>
        </p:nvSpPr>
        <p:spPr>
          <a:xfrm>
            <a:off x="378338" y="5877501"/>
            <a:ext cx="4213269" cy="923330"/>
          </a:xfrm>
          <a:prstGeom prst="rect">
            <a:avLst/>
          </a:prstGeom>
          <a:noFill/>
        </p:spPr>
        <p:txBody>
          <a:bodyPr wrap="none" rtlCol="0">
            <a:spAutoFit/>
          </a:bodyPr>
          <a:lstStyle/>
          <a:p>
            <a:r>
              <a:rPr lang="en-US" b="1" dirty="0">
                <a:solidFill>
                  <a:srgbClr val="0000CC"/>
                </a:solidFill>
              </a:rPr>
              <a:t>Examples: Cyclotron, Panjab University</a:t>
            </a:r>
          </a:p>
          <a:p>
            <a:r>
              <a:rPr lang="en-US" b="1" dirty="0">
                <a:solidFill>
                  <a:srgbClr val="0000CC"/>
                </a:solidFill>
              </a:rPr>
              <a:t>                  VECC in </a:t>
            </a:r>
            <a:r>
              <a:rPr lang="en-US" b="1" dirty="0" err="1">
                <a:solidFill>
                  <a:srgbClr val="0000CC"/>
                </a:solidFill>
              </a:rPr>
              <a:t>Kolkota</a:t>
            </a:r>
            <a:r>
              <a:rPr lang="en-US" b="1" dirty="0">
                <a:solidFill>
                  <a:srgbClr val="0000CC"/>
                </a:solidFill>
              </a:rPr>
              <a:t> &amp; 14 Others for </a:t>
            </a:r>
          </a:p>
          <a:p>
            <a:r>
              <a:rPr lang="en-US" b="1" dirty="0">
                <a:solidFill>
                  <a:srgbClr val="0000CC"/>
                </a:solidFill>
              </a:rPr>
              <a:t>                   Medical Applications, in India </a:t>
            </a:r>
          </a:p>
        </p:txBody>
      </p:sp>
    </p:spTree>
    <p:extLst>
      <p:ext uri="{BB962C8B-B14F-4D97-AF65-F5344CB8AC3E}">
        <p14:creationId xmlns:p14="http://schemas.microsoft.com/office/powerpoint/2010/main" val="104318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nodeType="clickEffect">
                                  <p:stCondLst>
                                    <p:cond delay="0"/>
                                  </p:stCondLst>
                                  <p:childTnLst>
                                    <p:animMotion origin="layout" path="M -1.38889E-6 -0.00046 L -1.38889E-6 0.00023 C -0.0184 0.00278 -0.00764 0.00116 -0.03368 0.00116 L -0.03368 0.00185 L -0.05069 -0.01296 C -0.05 -0.02454 -0.04913 -0.03704 -0.04826 -0.04861 L -0.03073 -0.05949 L -1.38889E-6 -0.05833 L 0.02292 -0.04861 L 0.03594 -0.02268 L 0.03594 0.01458 C 0.03351 0.02014 0.0309 0.02616 0.0283 0.03218 L 0.0007 0.04491 L -0.03073 0.04306 L -0.05538 0.03495 L -0.07361 0.0081 L -0.07361 -0.02268 C -0.07344 -0.03009 -0.07274 -0.03796 -0.07222 -0.04491 L -0.06285 -0.07546 L -0.03368 -0.08843 L -0.00156 -0.0868 L 0.04583 -0.06458 L 0.05903 -0.01759 L 0.05903 0.02708 L 0.03837 0.05903 L -1.38889E-6 0.07222 L -0.03142 0.07222 L -0.05903 0.06435 L -0.08437 0.04306 L -0.10035 0.00926 L -0.10035 -0.03704 C -0.09722 -0.05208 -0.09375 -0.0662 -0.09045 -0.08055 L -0.06892 -0.11088 L -0.03298 -0.11875 L 0.0007 -0.11713 L 0.05521 -0.09305 L 0.07813 -0.05023 C 0.07899 -0.02893 0.07969 -0.00856 0.08038 0.01273 C 0.07656 0.0294 0.07257 0.0456 0.06823 0.0625 L 0.04583 0.09005 L 0.00695 0.10255 L -0.00156 0.1044 L -0.03073 0.1044 L -0.07517 0.09282 L -0.11111 0.05463 L -0.12656 0.01273 C -0.12569 -0.01134 -0.12413 -0.03542 -0.12344 -0.05949 C -0.12031 -0.07778 -0.11736 -0.09653 -0.11441 -0.11435 L -0.08073 -0.14282 L -0.02778 -0.15255 L -1.38889E-6 -0.1544 L 0.04445 -0.13495 L 0.08507 -0.1 L 0.10347 -0.05463 C 0.10417 -0.03796 0.10504 -0.02037 0.10573 -0.00324 C 0.10191 0.02431 0.0974 0.05185 0.0934 0.08032 L 0.0566 0.12199 L 0.0007 0.14144 L -0.03142 0.14144 L -0.0868 0.12662 L -0.12413 0.09282 L -0.14861 0.04306 C -0.15173 0.02616 -0.15486 0.00833 -0.15781 -0.00856 C -0.15625 -0.03704 -0.15399 -0.06481 -0.15173 -0.09305 L -0.13264 -0.14444 L -0.09427 -0.17824 L -0.02917 -0.18819 L -0.00243 -0.18472 L 0.0566 -0.1669 L 0.09879 -0.13032 L 0.1217 -0.0868 C 0.12483 -0.06273 0.12795 -0.03796 0.13108 -0.01296 C 0.12795 0.01204 0.1257 0.0375 0.12257 0.0625 L 0.09879 0.11505 L 0.0566 0.15741 L 0.00695 0.17014 L -0.00382 0.17014 L -0.03073 0.16829 L -0.07969 0.16227 L -0.11719 0.14259 L -0.1533 0.1044 L -0.17101 0.05463 C -0.17552 0.03333 -0.17934 0.01273 -0.18316 -0.00856 C -0.1809 -0.03518 -0.17847 -0.0618 -0.17621 -0.08843 C -0.17014 -0.11088 -0.16406 -0.1338 -0.15781 -0.15602 L -0.12048 -0.19606 L -0.07587 -0.21574 L -0.02917 -0.21829 L -0.00156 -0.21389 L 0.06268 -0.19907 L 0.11181 -0.1544 L 0.13715 -0.10463 C 0.14254 -0.07778 0.14722 -0.05116 0.15243 -0.02454 C 0.15052 -0.00417 0.14861 0.01644 0.14688 0.03681 L 0.12257 0.10764 L 0.08438 0.16389 L 0.03316 0.19236 L -1.38889E-6 0.19421 L -0.03142 0.19607 L -0.10121 0.18264 L -0.14861 0.14607 L -0.18559 0.08843 L -0.20156 0.03218 C -0.20382 0.00648 -0.20607 -0.01829 -0.20833 -0.04329 C -0.20243 -0.07245 -0.19635 -0.10162 -0.19028 -0.13032 L -0.16267 -0.18009 L -0.12899 -0.21574 L -0.08437 -0.24398 L -0.03073 -0.24398 L -1.38889E-6 -0.24398 L 0.20226 -0.23171 C 0.20226 -0.23171 0.23993 -0.2294 0.23993 -0.22917 " pathEditMode="relative" rAng="0" ptsTypes="AAAAAAAAAAAAAAAAAAAAAAAAAAAAAAAAAAAAAAAAAAAAAAAAAAAAAAAAAAAAAAAAAAAAAAAAAAAAAAAAAAAAAAAAAAAAAAAAAAAAAAAAAAAAAAAA">
                                      <p:cBhvr>
                                        <p:cTn id="6" dur="5000" fill="hold"/>
                                        <p:tgtEl>
                                          <p:spTgt spid="10"/>
                                        </p:tgtEl>
                                        <p:attrNameLst>
                                          <p:attrName>ppt_x</p:attrName>
                                          <p:attrName>ppt_y</p:attrName>
                                        </p:attrNameLst>
                                      </p:cBhvr>
                                      <p:rCtr x="1580" y="-2361"/>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610" y="0"/>
            <a:ext cx="5702473" cy="759655"/>
          </a:xfrm>
        </p:spPr>
        <p:txBody>
          <a:bodyPr/>
          <a:lstStyle/>
          <a:p>
            <a:r>
              <a:rPr lang="en-US" dirty="0"/>
              <a:t>Beyond Cyclotrons</a:t>
            </a:r>
          </a:p>
        </p:txBody>
      </p:sp>
      <p:sp>
        <p:nvSpPr>
          <p:cNvPr id="3" name="Content Placeholder 2"/>
          <p:cNvSpPr>
            <a:spLocks noGrp="1"/>
          </p:cNvSpPr>
          <p:nvPr>
            <p:ph idx="1"/>
          </p:nvPr>
        </p:nvSpPr>
        <p:spPr>
          <a:xfrm>
            <a:off x="457200" y="1182858"/>
            <a:ext cx="8229600" cy="1651043"/>
          </a:xfrm>
        </p:spPr>
        <p:txBody>
          <a:bodyPr>
            <a:noAutofit/>
          </a:bodyPr>
          <a:lstStyle/>
          <a:p>
            <a:r>
              <a:rPr lang="en-US" sz="2200" dirty="0"/>
              <a:t>As the speed of the particles approach </a:t>
            </a:r>
            <a:r>
              <a:rPr lang="en-US" sz="2200" b="1" dirty="0">
                <a:solidFill>
                  <a:srgbClr val="C00000"/>
                </a:solidFill>
              </a:rPr>
              <a:t>speed of light</a:t>
            </a:r>
            <a:r>
              <a:rPr lang="en-US" sz="2200" b="1" dirty="0"/>
              <a:t> </a:t>
            </a:r>
            <a:r>
              <a:rPr lang="en-US" sz="2200" dirty="0"/>
              <a:t>the path length will not change in proportion to the gain in momentum. So, the conventional cyclotrons have limited scope for higher energy. Maximum energy one can achieve is about 30 MeV/nucleon</a:t>
            </a:r>
          </a:p>
          <a:p>
            <a:r>
              <a:rPr lang="en-US" sz="2200" dirty="0"/>
              <a:t>Sector Focused Cyclotrons</a:t>
            </a:r>
          </a:p>
        </p:txBody>
      </p:sp>
      <p:sp>
        <p:nvSpPr>
          <p:cNvPr id="4" name="Date Placeholder 3"/>
          <p:cNvSpPr>
            <a:spLocks noGrp="1"/>
          </p:cNvSpPr>
          <p:nvPr>
            <p:ph type="dt" sz="half" idx="10"/>
          </p:nvPr>
        </p:nvSpPr>
        <p:spPr/>
        <p:txBody>
          <a:bodyPr/>
          <a:lstStyle/>
          <a:p>
            <a:r>
              <a:rPr lang="en-US"/>
              <a:t>2016</a:t>
            </a:r>
          </a:p>
        </p:txBody>
      </p:sp>
      <p:sp>
        <p:nvSpPr>
          <p:cNvPr id="5" name="Footer Placeholder 4"/>
          <p:cNvSpPr>
            <a:spLocks noGrp="1"/>
          </p:cNvSpPr>
          <p:nvPr>
            <p:ph type="ftr" sz="quarter" idx="11"/>
          </p:nvPr>
        </p:nvSpPr>
        <p:spPr/>
        <p:txBody>
          <a:bodyPr/>
          <a:lstStyle/>
          <a:p>
            <a:r>
              <a:rPr lang="en-US"/>
              <a:t>KAAS-Bangalore,   Chandra Bhat</a:t>
            </a:r>
          </a:p>
        </p:txBody>
      </p:sp>
      <p:sp>
        <p:nvSpPr>
          <p:cNvPr id="6" name="Slide Number Placeholder 5"/>
          <p:cNvSpPr>
            <a:spLocks noGrp="1"/>
          </p:cNvSpPr>
          <p:nvPr>
            <p:ph type="sldNum" sz="quarter" idx="12"/>
          </p:nvPr>
        </p:nvSpPr>
        <p:spPr/>
        <p:txBody>
          <a:bodyPr/>
          <a:lstStyle/>
          <a:p>
            <a:fld id="{44D64833-0210-4999-B6BB-5BBCA76D12EA}" type="slidenum">
              <a:rPr lang="en-US" smtClean="0"/>
              <a:pPr/>
              <a:t>9</a:t>
            </a:fld>
            <a:endParaRPr lang="en-US"/>
          </a:p>
        </p:txBody>
      </p:sp>
      <p:grpSp>
        <p:nvGrpSpPr>
          <p:cNvPr id="18" name="Group 17"/>
          <p:cNvGrpSpPr/>
          <p:nvPr/>
        </p:nvGrpSpPr>
        <p:grpSpPr>
          <a:xfrm>
            <a:off x="874857" y="3475924"/>
            <a:ext cx="2851492" cy="2815469"/>
            <a:chOff x="874857" y="3475924"/>
            <a:chExt cx="2851492" cy="2815469"/>
          </a:xfrm>
        </p:grpSpPr>
        <p:sp>
          <p:nvSpPr>
            <p:cNvPr id="7" name="Oval 6"/>
            <p:cNvSpPr/>
            <p:nvPr/>
          </p:nvSpPr>
          <p:spPr>
            <a:xfrm>
              <a:off x="874857" y="3486205"/>
              <a:ext cx="2849841" cy="2805188"/>
            </a:xfrm>
            <a:prstGeom prst="ellipse">
              <a:avLst/>
            </a:prstGeom>
            <a:pattFill prst="lgConfetti">
              <a:fgClr>
                <a:srgbClr val="4F81BD"/>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21854" y="4086345"/>
              <a:ext cx="1404495" cy="811566"/>
            </a:xfrm>
            <a:custGeom>
              <a:avLst/>
              <a:gdLst>
                <a:gd name="connsiteX0" fmla="*/ 2069 w 1523170"/>
                <a:gd name="connsiteY0" fmla="*/ 857811 h 863340"/>
                <a:gd name="connsiteX1" fmla="*/ 142746 w 1523170"/>
                <a:gd name="connsiteY1" fmla="*/ 463915 h 863340"/>
                <a:gd name="connsiteX2" fmla="*/ 438168 w 1523170"/>
                <a:gd name="connsiteY2" fmla="*/ 182562 h 863340"/>
                <a:gd name="connsiteX3" fmla="*/ 719521 w 1523170"/>
                <a:gd name="connsiteY3" fmla="*/ 55952 h 863340"/>
                <a:gd name="connsiteX4" fmla="*/ 1155620 w 1523170"/>
                <a:gd name="connsiteY4" fmla="*/ 27817 h 863340"/>
                <a:gd name="connsiteX5" fmla="*/ 1310365 w 1523170"/>
                <a:gd name="connsiteY5" fmla="*/ 70020 h 863340"/>
                <a:gd name="connsiteX6" fmla="*/ 1521380 w 1523170"/>
                <a:gd name="connsiteY6" fmla="*/ 801540 h 863340"/>
                <a:gd name="connsiteX7" fmla="*/ 1183755 w 1523170"/>
                <a:gd name="connsiteY7" fmla="*/ 703066 h 863340"/>
                <a:gd name="connsiteX8" fmla="*/ 874266 w 1523170"/>
                <a:gd name="connsiteY8" fmla="*/ 604592 h 863340"/>
                <a:gd name="connsiteX9" fmla="*/ 480371 w 1523170"/>
                <a:gd name="connsiteY9" fmla="*/ 604592 h 863340"/>
                <a:gd name="connsiteX10" fmla="*/ 241220 w 1523170"/>
                <a:gd name="connsiteY10" fmla="*/ 688998 h 863340"/>
                <a:gd name="connsiteX11" fmla="*/ 2069 w 1523170"/>
                <a:gd name="connsiteY11" fmla="*/ 857811 h 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3170" h="863340">
                  <a:moveTo>
                    <a:pt x="2069" y="857811"/>
                  </a:moveTo>
                  <a:cubicBezTo>
                    <a:pt x="-14343" y="820297"/>
                    <a:pt x="70063" y="576456"/>
                    <a:pt x="142746" y="463915"/>
                  </a:cubicBezTo>
                  <a:cubicBezTo>
                    <a:pt x="215429" y="351373"/>
                    <a:pt x="342039" y="250556"/>
                    <a:pt x="438168" y="182562"/>
                  </a:cubicBezTo>
                  <a:cubicBezTo>
                    <a:pt x="534297" y="114568"/>
                    <a:pt x="599946" y="81743"/>
                    <a:pt x="719521" y="55952"/>
                  </a:cubicBezTo>
                  <a:cubicBezTo>
                    <a:pt x="839096" y="30161"/>
                    <a:pt x="1057146" y="25472"/>
                    <a:pt x="1155620" y="27817"/>
                  </a:cubicBezTo>
                  <a:cubicBezTo>
                    <a:pt x="1254094" y="30162"/>
                    <a:pt x="1249405" y="-58934"/>
                    <a:pt x="1310365" y="70020"/>
                  </a:cubicBezTo>
                  <a:cubicBezTo>
                    <a:pt x="1371325" y="198974"/>
                    <a:pt x="1542482" y="696032"/>
                    <a:pt x="1521380" y="801540"/>
                  </a:cubicBezTo>
                  <a:cubicBezTo>
                    <a:pt x="1500278" y="907048"/>
                    <a:pt x="1291607" y="735891"/>
                    <a:pt x="1183755" y="703066"/>
                  </a:cubicBezTo>
                  <a:cubicBezTo>
                    <a:pt x="1075903" y="670241"/>
                    <a:pt x="991497" y="621004"/>
                    <a:pt x="874266" y="604592"/>
                  </a:cubicBezTo>
                  <a:cubicBezTo>
                    <a:pt x="757035" y="588180"/>
                    <a:pt x="585879" y="590524"/>
                    <a:pt x="480371" y="604592"/>
                  </a:cubicBezTo>
                  <a:cubicBezTo>
                    <a:pt x="374863" y="618660"/>
                    <a:pt x="318592" y="646795"/>
                    <a:pt x="241220" y="688998"/>
                  </a:cubicBezTo>
                  <a:cubicBezTo>
                    <a:pt x="163848" y="731201"/>
                    <a:pt x="18481" y="895325"/>
                    <a:pt x="2069" y="85781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5188641">
              <a:off x="2024297" y="5159003"/>
              <a:ext cx="1431827" cy="796075"/>
            </a:xfrm>
            <a:custGeom>
              <a:avLst/>
              <a:gdLst>
                <a:gd name="connsiteX0" fmla="*/ 2069 w 1523170"/>
                <a:gd name="connsiteY0" fmla="*/ 857811 h 863340"/>
                <a:gd name="connsiteX1" fmla="*/ 142746 w 1523170"/>
                <a:gd name="connsiteY1" fmla="*/ 463915 h 863340"/>
                <a:gd name="connsiteX2" fmla="*/ 438168 w 1523170"/>
                <a:gd name="connsiteY2" fmla="*/ 182562 h 863340"/>
                <a:gd name="connsiteX3" fmla="*/ 719521 w 1523170"/>
                <a:gd name="connsiteY3" fmla="*/ 55952 h 863340"/>
                <a:gd name="connsiteX4" fmla="*/ 1155620 w 1523170"/>
                <a:gd name="connsiteY4" fmla="*/ 27817 h 863340"/>
                <a:gd name="connsiteX5" fmla="*/ 1310365 w 1523170"/>
                <a:gd name="connsiteY5" fmla="*/ 70020 h 863340"/>
                <a:gd name="connsiteX6" fmla="*/ 1521380 w 1523170"/>
                <a:gd name="connsiteY6" fmla="*/ 801540 h 863340"/>
                <a:gd name="connsiteX7" fmla="*/ 1183755 w 1523170"/>
                <a:gd name="connsiteY7" fmla="*/ 703066 h 863340"/>
                <a:gd name="connsiteX8" fmla="*/ 874266 w 1523170"/>
                <a:gd name="connsiteY8" fmla="*/ 604592 h 863340"/>
                <a:gd name="connsiteX9" fmla="*/ 480371 w 1523170"/>
                <a:gd name="connsiteY9" fmla="*/ 604592 h 863340"/>
                <a:gd name="connsiteX10" fmla="*/ 241220 w 1523170"/>
                <a:gd name="connsiteY10" fmla="*/ 688998 h 863340"/>
                <a:gd name="connsiteX11" fmla="*/ 2069 w 1523170"/>
                <a:gd name="connsiteY11" fmla="*/ 857811 h 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3170" h="863340">
                  <a:moveTo>
                    <a:pt x="2069" y="857811"/>
                  </a:moveTo>
                  <a:cubicBezTo>
                    <a:pt x="-14343" y="820297"/>
                    <a:pt x="70063" y="576456"/>
                    <a:pt x="142746" y="463915"/>
                  </a:cubicBezTo>
                  <a:cubicBezTo>
                    <a:pt x="215429" y="351373"/>
                    <a:pt x="342039" y="250556"/>
                    <a:pt x="438168" y="182562"/>
                  </a:cubicBezTo>
                  <a:cubicBezTo>
                    <a:pt x="534297" y="114568"/>
                    <a:pt x="599946" y="81743"/>
                    <a:pt x="719521" y="55952"/>
                  </a:cubicBezTo>
                  <a:cubicBezTo>
                    <a:pt x="839096" y="30161"/>
                    <a:pt x="1057146" y="25472"/>
                    <a:pt x="1155620" y="27817"/>
                  </a:cubicBezTo>
                  <a:cubicBezTo>
                    <a:pt x="1254094" y="30162"/>
                    <a:pt x="1249405" y="-58934"/>
                    <a:pt x="1310365" y="70020"/>
                  </a:cubicBezTo>
                  <a:cubicBezTo>
                    <a:pt x="1371325" y="198974"/>
                    <a:pt x="1542482" y="696032"/>
                    <a:pt x="1521380" y="801540"/>
                  </a:cubicBezTo>
                  <a:cubicBezTo>
                    <a:pt x="1500278" y="907048"/>
                    <a:pt x="1291607" y="735891"/>
                    <a:pt x="1183755" y="703066"/>
                  </a:cubicBezTo>
                  <a:cubicBezTo>
                    <a:pt x="1075903" y="670241"/>
                    <a:pt x="991497" y="621004"/>
                    <a:pt x="874266" y="604592"/>
                  </a:cubicBezTo>
                  <a:cubicBezTo>
                    <a:pt x="757035" y="588180"/>
                    <a:pt x="585879" y="590524"/>
                    <a:pt x="480371" y="604592"/>
                  </a:cubicBezTo>
                  <a:cubicBezTo>
                    <a:pt x="374863" y="618660"/>
                    <a:pt x="318592" y="646795"/>
                    <a:pt x="241220" y="688998"/>
                  </a:cubicBezTo>
                  <a:cubicBezTo>
                    <a:pt x="163848" y="731201"/>
                    <a:pt x="18481" y="895325"/>
                    <a:pt x="2069" y="85781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6200000">
              <a:off x="1193074" y="3793800"/>
              <a:ext cx="1431827" cy="796075"/>
            </a:xfrm>
            <a:custGeom>
              <a:avLst/>
              <a:gdLst>
                <a:gd name="connsiteX0" fmla="*/ 2069 w 1523170"/>
                <a:gd name="connsiteY0" fmla="*/ 857811 h 863340"/>
                <a:gd name="connsiteX1" fmla="*/ 142746 w 1523170"/>
                <a:gd name="connsiteY1" fmla="*/ 463915 h 863340"/>
                <a:gd name="connsiteX2" fmla="*/ 438168 w 1523170"/>
                <a:gd name="connsiteY2" fmla="*/ 182562 h 863340"/>
                <a:gd name="connsiteX3" fmla="*/ 719521 w 1523170"/>
                <a:gd name="connsiteY3" fmla="*/ 55952 h 863340"/>
                <a:gd name="connsiteX4" fmla="*/ 1155620 w 1523170"/>
                <a:gd name="connsiteY4" fmla="*/ 27817 h 863340"/>
                <a:gd name="connsiteX5" fmla="*/ 1310365 w 1523170"/>
                <a:gd name="connsiteY5" fmla="*/ 70020 h 863340"/>
                <a:gd name="connsiteX6" fmla="*/ 1521380 w 1523170"/>
                <a:gd name="connsiteY6" fmla="*/ 801540 h 863340"/>
                <a:gd name="connsiteX7" fmla="*/ 1183755 w 1523170"/>
                <a:gd name="connsiteY7" fmla="*/ 703066 h 863340"/>
                <a:gd name="connsiteX8" fmla="*/ 874266 w 1523170"/>
                <a:gd name="connsiteY8" fmla="*/ 604592 h 863340"/>
                <a:gd name="connsiteX9" fmla="*/ 480371 w 1523170"/>
                <a:gd name="connsiteY9" fmla="*/ 604592 h 863340"/>
                <a:gd name="connsiteX10" fmla="*/ 241220 w 1523170"/>
                <a:gd name="connsiteY10" fmla="*/ 688998 h 863340"/>
                <a:gd name="connsiteX11" fmla="*/ 2069 w 1523170"/>
                <a:gd name="connsiteY11" fmla="*/ 857811 h 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3170" h="863340">
                  <a:moveTo>
                    <a:pt x="2069" y="857811"/>
                  </a:moveTo>
                  <a:cubicBezTo>
                    <a:pt x="-14343" y="820297"/>
                    <a:pt x="70063" y="576456"/>
                    <a:pt x="142746" y="463915"/>
                  </a:cubicBezTo>
                  <a:cubicBezTo>
                    <a:pt x="215429" y="351373"/>
                    <a:pt x="342039" y="250556"/>
                    <a:pt x="438168" y="182562"/>
                  </a:cubicBezTo>
                  <a:cubicBezTo>
                    <a:pt x="534297" y="114568"/>
                    <a:pt x="599946" y="81743"/>
                    <a:pt x="719521" y="55952"/>
                  </a:cubicBezTo>
                  <a:cubicBezTo>
                    <a:pt x="839096" y="30161"/>
                    <a:pt x="1057146" y="25472"/>
                    <a:pt x="1155620" y="27817"/>
                  </a:cubicBezTo>
                  <a:cubicBezTo>
                    <a:pt x="1254094" y="30162"/>
                    <a:pt x="1249405" y="-58934"/>
                    <a:pt x="1310365" y="70020"/>
                  </a:cubicBezTo>
                  <a:cubicBezTo>
                    <a:pt x="1371325" y="198974"/>
                    <a:pt x="1542482" y="696032"/>
                    <a:pt x="1521380" y="801540"/>
                  </a:cubicBezTo>
                  <a:cubicBezTo>
                    <a:pt x="1500278" y="907048"/>
                    <a:pt x="1291607" y="735891"/>
                    <a:pt x="1183755" y="703066"/>
                  </a:cubicBezTo>
                  <a:cubicBezTo>
                    <a:pt x="1075903" y="670241"/>
                    <a:pt x="991497" y="621004"/>
                    <a:pt x="874266" y="604592"/>
                  </a:cubicBezTo>
                  <a:cubicBezTo>
                    <a:pt x="757035" y="588180"/>
                    <a:pt x="585879" y="590524"/>
                    <a:pt x="480371" y="604592"/>
                  </a:cubicBezTo>
                  <a:cubicBezTo>
                    <a:pt x="374863" y="618660"/>
                    <a:pt x="318592" y="646795"/>
                    <a:pt x="241220" y="688998"/>
                  </a:cubicBezTo>
                  <a:cubicBezTo>
                    <a:pt x="163848" y="731201"/>
                    <a:pt x="18481" y="895325"/>
                    <a:pt x="2069" y="85781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Freeform 10"/>
            <p:cNvSpPr/>
            <p:nvPr/>
          </p:nvSpPr>
          <p:spPr>
            <a:xfrm rot="10090588">
              <a:off x="996621" y="5021720"/>
              <a:ext cx="1404495" cy="811566"/>
            </a:xfrm>
            <a:custGeom>
              <a:avLst/>
              <a:gdLst>
                <a:gd name="connsiteX0" fmla="*/ 2069 w 1523170"/>
                <a:gd name="connsiteY0" fmla="*/ 857811 h 863340"/>
                <a:gd name="connsiteX1" fmla="*/ 142746 w 1523170"/>
                <a:gd name="connsiteY1" fmla="*/ 463915 h 863340"/>
                <a:gd name="connsiteX2" fmla="*/ 438168 w 1523170"/>
                <a:gd name="connsiteY2" fmla="*/ 182562 h 863340"/>
                <a:gd name="connsiteX3" fmla="*/ 719521 w 1523170"/>
                <a:gd name="connsiteY3" fmla="*/ 55952 h 863340"/>
                <a:gd name="connsiteX4" fmla="*/ 1155620 w 1523170"/>
                <a:gd name="connsiteY4" fmla="*/ 27817 h 863340"/>
                <a:gd name="connsiteX5" fmla="*/ 1310365 w 1523170"/>
                <a:gd name="connsiteY5" fmla="*/ 70020 h 863340"/>
                <a:gd name="connsiteX6" fmla="*/ 1521380 w 1523170"/>
                <a:gd name="connsiteY6" fmla="*/ 801540 h 863340"/>
                <a:gd name="connsiteX7" fmla="*/ 1183755 w 1523170"/>
                <a:gd name="connsiteY7" fmla="*/ 703066 h 863340"/>
                <a:gd name="connsiteX8" fmla="*/ 874266 w 1523170"/>
                <a:gd name="connsiteY8" fmla="*/ 604592 h 863340"/>
                <a:gd name="connsiteX9" fmla="*/ 480371 w 1523170"/>
                <a:gd name="connsiteY9" fmla="*/ 604592 h 863340"/>
                <a:gd name="connsiteX10" fmla="*/ 241220 w 1523170"/>
                <a:gd name="connsiteY10" fmla="*/ 688998 h 863340"/>
                <a:gd name="connsiteX11" fmla="*/ 2069 w 1523170"/>
                <a:gd name="connsiteY11" fmla="*/ 857811 h 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3170" h="863340">
                  <a:moveTo>
                    <a:pt x="2069" y="857811"/>
                  </a:moveTo>
                  <a:cubicBezTo>
                    <a:pt x="-14343" y="820297"/>
                    <a:pt x="70063" y="576456"/>
                    <a:pt x="142746" y="463915"/>
                  </a:cubicBezTo>
                  <a:cubicBezTo>
                    <a:pt x="215429" y="351373"/>
                    <a:pt x="342039" y="250556"/>
                    <a:pt x="438168" y="182562"/>
                  </a:cubicBezTo>
                  <a:cubicBezTo>
                    <a:pt x="534297" y="114568"/>
                    <a:pt x="599946" y="81743"/>
                    <a:pt x="719521" y="55952"/>
                  </a:cubicBezTo>
                  <a:cubicBezTo>
                    <a:pt x="839096" y="30161"/>
                    <a:pt x="1057146" y="25472"/>
                    <a:pt x="1155620" y="27817"/>
                  </a:cubicBezTo>
                  <a:cubicBezTo>
                    <a:pt x="1254094" y="30162"/>
                    <a:pt x="1249405" y="-58934"/>
                    <a:pt x="1310365" y="70020"/>
                  </a:cubicBezTo>
                  <a:cubicBezTo>
                    <a:pt x="1371325" y="198974"/>
                    <a:pt x="1542482" y="696032"/>
                    <a:pt x="1521380" y="801540"/>
                  </a:cubicBezTo>
                  <a:cubicBezTo>
                    <a:pt x="1500278" y="907048"/>
                    <a:pt x="1291607" y="735891"/>
                    <a:pt x="1183755" y="703066"/>
                  </a:cubicBezTo>
                  <a:cubicBezTo>
                    <a:pt x="1075903" y="670241"/>
                    <a:pt x="991497" y="621004"/>
                    <a:pt x="874266" y="604592"/>
                  </a:cubicBezTo>
                  <a:cubicBezTo>
                    <a:pt x="757035" y="588180"/>
                    <a:pt x="585879" y="590524"/>
                    <a:pt x="480371" y="604592"/>
                  </a:cubicBezTo>
                  <a:cubicBezTo>
                    <a:pt x="374863" y="618660"/>
                    <a:pt x="318592" y="646795"/>
                    <a:pt x="241220" y="688998"/>
                  </a:cubicBezTo>
                  <a:cubicBezTo>
                    <a:pt x="163848" y="731201"/>
                    <a:pt x="18481" y="895325"/>
                    <a:pt x="2069" y="85781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114711" y="3127519"/>
            <a:ext cx="4926712" cy="3431543"/>
            <a:chOff x="4114711" y="3146375"/>
            <a:chExt cx="4926712" cy="3431543"/>
          </a:xfrm>
        </p:grpSpPr>
        <p:pic>
          <p:nvPicPr>
            <p:cNvPr id="14" name="Picture 13"/>
            <p:cNvPicPr>
              <a:picLocks noChangeAspect="1"/>
            </p:cNvPicPr>
            <p:nvPr/>
          </p:nvPicPr>
          <p:blipFill>
            <a:blip r:embed="rId2"/>
            <a:stretch>
              <a:fillRect/>
            </a:stretch>
          </p:blipFill>
          <p:spPr>
            <a:xfrm>
              <a:off x="4114711" y="3871126"/>
              <a:ext cx="2405959" cy="2097440"/>
            </a:xfrm>
            <a:prstGeom prst="rect">
              <a:avLst/>
            </a:prstGeom>
            <a:ln w="28575">
              <a:solidFill>
                <a:srgbClr val="0000CC"/>
              </a:solidFill>
            </a:ln>
          </p:spPr>
        </p:pic>
        <p:pic>
          <p:nvPicPr>
            <p:cNvPr id="15" name="Picture 14"/>
            <p:cNvPicPr>
              <a:picLocks noChangeAspect="1"/>
            </p:cNvPicPr>
            <p:nvPr/>
          </p:nvPicPr>
          <p:blipFill>
            <a:blip r:embed="rId3"/>
            <a:stretch>
              <a:fillRect/>
            </a:stretch>
          </p:blipFill>
          <p:spPr>
            <a:xfrm>
              <a:off x="6629402" y="4492128"/>
              <a:ext cx="2380990" cy="2085790"/>
            </a:xfrm>
            <a:prstGeom prst="rect">
              <a:avLst/>
            </a:prstGeom>
            <a:ln w="28575">
              <a:solidFill>
                <a:srgbClr val="0000CC"/>
              </a:solidFill>
            </a:ln>
          </p:spPr>
        </p:pic>
        <p:sp>
          <p:nvSpPr>
            <p:cNvPr id="16" name="TextBox 15"/>
            <p:cNvSpPr txBox="1"/>
            <p:nvPr/>
          </p:nvSpPr>
          <p:spPr>
            <a:xfrm>
              <a:off x="4884591" y="3146375"/>
              <a:ext cx="4156832" cy="646331"/>
            </a:xfrm>
            <a:prstGeom prst="rect">
              <a:avLst/>
            </a:prstGeom>
            <a:solidFill>
              <a:srgbClr val="FFFF00"/>
            </a:solidFill>
            <a:ln>
              <a:solidFill>
                <a:srgbClr val="0000CC"/>
              </a:solidFill>
            </a:ln>
          </p:spPr>
          <p:txBody>
            <a:bodyPr wrap="square" rtlCol="0">
              <a:spAutoFit/>
            </a:bodyPr>
            <a:lstStyle/>
            <a:p>
              <a:r>
                <a:rPr lang="en-US" dirty="0">
                  <a:latin typeface="Comic Sans MS" panose="030F0702030302020204" pitchFamily="66" charset="0"/>
                </a:rPr>
                <a:t>World’s Highest Energy Cyclotron at </a:t>
              </a:r>
              <a:r>
                <a:rPr lang="en-US" b="1" dirty="0">
                  <a:latin typeface="Comic Sans MS" panose="030F0702030302020204" pitchFamily="66" charset="0"/>
                </a:rPr>
                <a:t>TRIUMF</a:t>
              </a:r>
              <a:r>
                <a:rPr lang="en-US" dirty="0">
                  <a:latin typeface="Comic Sans MS" panose="030F0702030302020204" pitchFamily="66" charset="0"/>
                </a:rPr>
                <a:t> operates at 520 MeV</a:t>
              </a:r>
            </a:p>
          </p:txBody>
        </p:sp>
      </p:grpSp>
    </p:spTree>
    <p:extLst>
      <p:ext uri="{BB962C8B-B14F-4D97-AF65-F5344CB8AC3E}">
        <p14:creationId xmlns:p14="http://schemas.microsoft.com/office/powerpoint/2010/main" val="424445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65462</TotalTime>
  <Words>2616</Words>
  <Application>Microsoft Office PowerPoint</Application>
  <PresentationFormat>On-screen Show (4:3)</PresentationFormat>
  <Paragraphs>756</Paragraphs>
  <Slides>49</Slides>
  <Notes>8</Notes>
  <HiddenSlides>0</HiddenSlides>
  <MMClips>1</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70" baseType="lpstr">
      <vt:lpstr>Arial Unicode MS</vt:lpstr>
      <vt:lpstr>MS PGothic</vt:lpstr>
      <vt:lpstr>MS PGothic</vt:lpstr>
      <vt:lpstr>Algerian</vt:lpstr>
      <vt:lpstr>Arial</vt:lpstr>
      <vt:lpstr>Britannic Bold</vt:lpstr>
      <vt:lpstr>Broadway</vt:lpstr>
      <vt:lpstr>Calibri</vt:lpstr>
      <vt:lpstr>Cambria Math</vt:lpstr>
      <vt:lpstr>Comic Sans MS</vt:lpstr>
      <vt:lpstr>Forte</vt:lpstr>
      <vt:lpstr>Goudy Old Style</vt:lpstr>
      <vt:lpstr>Helvetica</vt:lpstr>
      <vt:lpstr>Lucida Calligraphy</vt:lpstr>
      <vt:lpstr>Mathematica6Mono</vt:lpstr>
      <vt:lpstr>Symbol</vt:lpstr>
      <vt:lpstr>Times New Roman</vt:lpstr>
      <vt:lpstr>Vijaya</vt:lpstr>
      <vt:lpstr>Wingdings</vt:lpstr>
      <vt:lpstr>Office Theme</vt:lpstr>
      <vt:lpstr>Equation</vt:lpstr>
      <vt:lpstr>Particle Accelerators at  the Intensity and Energy Frontiers for High Energy Physics Research</vt:lpstr>
      <vt:lpstr>Why we do need High Intensity  &amp;  High Energy Particle Accelerators?</vt:lpstr>
      <vt:lpstr>The Types of Accelerators for High Energy Physics Research </vt:lpstr>
      <vt:lpstr>Concepts of Linear Accelerators</vt:lpstr>
      <vt:lpstr>Concepts of Linear Accelerators</vt:lpstr>
      <vt:lpstr>Concepts of Linear Accelerators</vt:lpstr>
      <vt:lpstr>Examples of Linear Accelerators </vt:lpstr>
      <vt:lpstr>Concepts Circular Accelerators</vt:lpstr>
      <vt:lpstr>Beyond Cyclotrons</vt:lpstr>
      <vt:lpstr>Synchrotrons,   Circular Accelerators for Relativistic Particles   </vt:lpstr>
      <vt:lpstr>Importance of RF system in Synchrotrons</vt:lpstr>
      <vt:lpstr>What Else are Needed? Beam Diagnostics are key Tools  </vt:lpstr>
      <vt:lpstr>An example of  3GeV RCS  JPARC (Japan)</vt:lpstr>
      <vt:lpstr>Intensity Frontier LaBs</vt:lpstr>
      <vt:lpstr>Fermilab, World’s  Intensity Frontier Lab</vt:lpstr>
      <vt:lpstr>Protons Start from a Hydrogen Bottle</vt:lpstr>
      <vt:lpstr>Radio-Frequency Quadrupoles (RFQ) </vt:lpstr>
      <vt:lpstr>Drift-Tube LINAC 750KeV to 116 MeV</vt:lpstr>
      <vt:lpstr>Side-Coupled Linear Accelerator for 116 MeV to 400 MeV</vt:lpstr>
      <vt:lpstr>Fermilab Booster 15Hz RCS Synchrotron</vt:lpstr>
      <vt:lpstr>8 GeV Recycler (Beam Stacker)  8-120GeV (150 GeV) Main Injector</vt:lpstr>
      <vt:lpstr>PIP-II, MW Beam Power </vt:lpstr>
      <vt:lpstr>Status of Intensity Frontier HEP Accelerators</vt:lpstr>
      <vt:lpstr>PowerPoint Presentation</vt:lpstr>
      <vt:lpstr>J-PARC Accelerator Facility</vt:lpstr>
      <vt:lpstr>Energy Frontier LaB</vt:lpstr>
      <vt:lpstr>PowerPoint Presentation</vt:lpstr>
      <vt:lpstr>PowerPoint Presentation</vt:lpstr>
      <vt:lpstr>LHC PP/Heavy Ion collider (Schematic) Two beams </vt:lpstr>
      <vt:lpstr>The Large Hadron Collider</vt:lpstr>
      <vt:lpstr>LHC from 2008-10 – Bright Startup </vt:lpstr>
      <vt:lpstr>Current Status and HL-LHC</vt:lpstr>
      <vt:lpstr>PowerPoint Presentation</vt:lpstr>
      <vt:lpstr>Issues and Operational Complexity in High Energy Accelerators</vt:lpstr>
      <vt:lpstr>Buildup of Electron Cloud at the LHC  &amp; consequences</vt:lpstr>
      <vt:lpstr>CERN, Then and Now</vt:lpstr>
      <vt:lpstr>PowerPoint Presentation</vt:lpstr>
      <vt:lpstr>Dream Machine:  International Linear Collider</vt:lpstr>
      <vt:lpstr>Dream Machines:  VLHC/VLEP,  100TeV collider</vt:lpstr>
      <vt:lpstr>Dream Machine:  FCC, 100TeV collider</vt:lpstr>
      <vt:lpstr>Dream Machines:  Muon Factory and Muon Collider</vt:lpstr>
      <vt:lpstr>Dream Big!  </vt:lpstr>
      <vt:lpstr>Backup Slides</vt:lpstr>
      <vt:lpstr>Muon-Collider</vt:lpstr>
      <vt:lpstr>(Future) Long Baseline Neutrino Facility</vt:lpstr>
      <vt:lpstr>Luminosity Formula for a Collider</vt:lpstr>
      <vt:lpstr>Luminosity</vt:lpstr>
      <vt:lpstr>Collider Luminosity</vt:lpstr>
      <vt:lpstr>Collider Luminosity with Crossing Angle &amp;  other corrections; the case of LHC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Booster Beam ESME Simulations</dc:title>
  <dc:creator>Chandrashekhara M. Bhat x4821 08252N</dc:creator>
  <cp:lastModifiedBy>Chandrashekhara M Bhat</cp:lastModifiedBy>
  <cp:revision>1038</cp:revision>
  <cp:lastPrinted>2016-06-27T16:18:12Z</cp:lastPrinted>
  <dcterms:created xsi:type="dcterms:W3CDTF">2013-12-13T00:30:33Z</dcterms:created>
  <dcterms:modified xsi:type="dcterms:W3CDTF">2016-11-30T05:58:49Z</dcterms:modified>
</cp:coreProperties>
</file>