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10"/>
  </p:notesMasterIdLst>
  <p:handoutMasterIdLst>
    <p:handoutMasterId r:id="rId11"/>
  </p:handoutMasterIdLst>
  <p:sldIdLst>
    <p:sldId id="265" r:id="rId3"/>
    <p:sldId id="266" r:id="rId4"/>
    <p:sldId id="268" r:id="rId5"/>
    <p:sldId id="269" r:id="rId6"/>
    <p:sldId id="271" r:id="rId7"/>
    <p:sldId id="270" r:id="rId8"/>
    <p:sldId id="272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04895742198891"/>
          <c:y val="0.19494607492245292"/>
          <c:w val="0.72640219451735211"/>
          <c:h val="0.67123693629205439"/>
        </c:manualLayout>
      </c:layout>
      <c:scatterChart>
        <c:scatterStyle val="lineMarker"/>
        <c:varyColors val="0"/>
        <c:ser>
          <c:idx val="0"/>
          <c:order val="0"/>
          <c:tx>
            <c:v>Pload, calorimetry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(data!$W$18,data!$W$21,data!$W$23,data!$W$25)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(data!$H$18,data!$H$21,data!$H$23,data!$H$25)</c:f>
              <c:numCache>
                <c:formatCode>0.00</c:formatCode>
                <c:ptCount val="4"/>
                <c:pt idx="0">
                  <c:v>43.709426381059757</c:v>
                </c:pt>
                <c:pt idx="1">
                  <c:v>69.636718755355133</c:v>
                </c:pt>
                <c:pt idx="2">
                  <c:v>103.14349398872606</c:v>
                </c:pt>
                <c:pt idx="3">
                  <c:v>137.96544281397971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05-4696-A909-9E1F1E028C5E}"/>
            </c:ext>
          </c:extLst>
        </c:ser>
        <c:ser>
          <c:idx val="1"/>
          <c:order val="1"/>
          <c:tx>
            <c:v>Panode, calorimetry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(data!$W$18,data!$W$21,data!$W$23,data!$W$25)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(data!$L$18,data!$L$21,data!$L$23,data!$L$25)</c:f>
              <c:numCache>
                <c:formatCode>0.00</c:formatCode>
                <c:ptCount val="4"/>
                <c:pt idx="0">
                  <c:v>16.866008372093024</c:v>
                </c:pt>
                <c:pt idx="1">
                  <c:v>27.21848244518273</c:v>
                </c:pt>
                <c:pt idx="2">
                  <c:v>41.454090418604657</c:v>
                </c:pt>
                <c:pt idx="3">
                  <c:v>58.422935122923612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05-4696-A909-9E1F1E028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641464"/>
        <c:axId val="371642448"/>
      </c:scatterChart>
      <c:scatterChart>
        <c:scatterStyle val="lineMarker"/>
        <c:varyColors val="0"/>
        <c:ser>
          <c:idx val="3"/>
          <c:order val="2"/>
          <c:tx>
            <c:v>Efficiency (right axis)</c:v>
          </c:tx>
          <c:spPr>
            <a:ln w="127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(data!$W$18,data!$W$21,data!$W$23,data!$W$25)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(data!$N$18,data!$N$21,data!$N$23,data!$N$25)</c:f>
              <c:numCache>
                <c:formatCode>0.00</c:formatCode>
                <c:ptCount val="4"/>
                <c:pt idx="0">
                  <c:v>0.72157016386555617</c:v>
                </c:pt>
                <c:pt idx="1">
                  <c:v>0.71897758604799034</c:v>
                </c:pt>
                <c:pt idx="2">
                  <c:v>0.71331408758649328</c:v>
                </c:pt>
                <c:pt idx="3">
                  <c:v>0.70251327631162552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05-4696-A909-9E1F1E028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7937176"/>
        <c:axId val="427225784"/>
      </c:scatterChart>
      <c:valAx>
        <c:axId val="371641464"/>
        <c:scaling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DC anode V (kV)</a:t>
                </a:r>
              </a:p>
            </c:rich>
          </c:tx>
          <c:layout>
            <c:manualLayout>
              <c:xMode val="edge"/>
              <c:yMode val="edge"/>
              <c:x val="0.33310422134733159"/>
              <c:y val="0.91526867096158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642448"/>
        <c:crosses val="autoZero"/>
        <c:crossBetween val="midCat"/>
      </c:valAx>
      <c:valAx>
        <c:axId val="37164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P(kW)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641464"/>
        <c:crosses val="autoZero"/>
        <c:crossBetween val="midCat"/>
      </c:valAx>
      <c:valAx>
        <c:axId val="427225784"/>
        <c:scaling>
          <c:orientation val="minMax"/>
          <c:max val="0.740000000000000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Efficiency</a:t>
                </a:r>
              </a:p>
            </c:rich>
          </c:tx>
          <c:layout>
            <c:manualLayout>
              <c:xMode val="edge"/>
              <c:yMode val="edge"/>
              <c:x val="0.92874544327792374"/>
              <c:y val="0.392072059174421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937176"/>
        <c:crosses val="max"/>
        <c:crossBetween val="midCat"/>
      </c:valAx>
      <c:valAx>
        <c:axId val="597937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225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3959098862642169"/>
          <c:y val="0.20708923884514435"/>
          <c:w val="0.36208460921551477"/>
          <c:h val="0.25606203769983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667056266404201"/>
          <c:y val="0.19696611787162968"/>
          <c:w val="0.69973831922695051"/>
          <c:h val="0.63460043685015566"/>
        </c:manualLayout>
      </c:layout>
      <c:scatterChart>
        <c:scatterStyle val="lineMarker"/>
        <c:varyColors val="0"/>
        <c:ser>
          <c:idx val="1"/>
          <c:order val="0"/>
          <c:tx>
            <c:v>Forward drive power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(data!$W$18,data!$W$21,data!$W$23,data!$W$25)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(data!$AF$18,data!$AF$21,data!$AF$23,data!$AF$25)</c:f>
              <c:numCache>
                <c:formatCode>0.00</c:formatCode>
                <c:ptCount val="4"/>
                <c:pt idx="0">
                  <c:v>1.6485419386361675</c:v>
                </c:pt>
                <c:pt idx="1">
                  <c:v>2.1139757447042058</c:v>
                </c:pt>
                <c:pt idx="2">
                  <c:v>2.7296062255135936</c:v>
                </c:pt>
                <c:pt idx="3">
                  <c:v>3.3504257668096029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A3-4E22-847E-F34EAE285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9913624"/>
        <c:axId val="319913952"/>
      </c:scatterChart>
      <c:scatterChart>
        <c:scatterStyle val="lineMarker"/>
        <c:varyColors val="0"/>
        <c:ser>
          <c:idx val="0"/>
          <c:order val="1"/>
          <c:tx>
            <c:v>Fraction reflected - RIGHT AXIS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(data!$W$18,data!$W$21,data!$W$23,data!$W$25)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(data!$AH$18,data!$AH$21,data!$AH$23,data!$AH$25)</c:f>
              <c:numCache>
                <c:formatCode>0.000</c:formatCode>
                <c:ptCount val="4"/>
                <c:pt idx="0">
                  <c:v>6.1136419450076661E-2</c:v>
                </c:pt>
                <c:pt idx="1">
                  <c:v>7.7321451832753976E-2</c:v>
                </c:pt>
                <c:pt idx="2">
                  <c:v>0.11073884766913253</c:v>
                </c:pt>
                <c:pt idx="3">
                  <c:v>0.13436928307506515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DA3-4E22-847E-F34EAE285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0795040"/>
        <c:axId val="500801928"/>
      </c:scatterChart>
      <c:valAx>
        <c:axId val="319913624"/>
        <c:scaling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anode V (kV)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913952"/>
        <c:crosses val="autoZero"/>
        <c:crossBetween val="midCat"/>
      </c:valAx>
      <c:valAx>
        <c:axId val="31991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FWD drive power</a:t>
                </a:r>
              </a:p>
            </c:rich>
          </c:tx>
          <c:layout>
            <c:manualLayout>
              <c:xMode val="edge"/>
              <c:yMode val="edge"/>
              <c:x val="3.0165432549408146E-2"/>
              <c:y val="0.323380272428024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913624"/>
        <c:crosses val="autoZero"/>
        <c:crossBetween val="midCat"/>
      </c:valAx>
      <c:valAx>
        <c:axId val="500801928"/>
        <c:scaling>
          <c:orientation val="minMax"/>
          <c:max val="0.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Fraction Reflected</a:t>
                </a:r>
              </a:p>
            </c:rich>
          </c:tx>
          <c:layout>
            <c:manualLayout>
              <c:xMode val="edge"/>
              <c:yMode val="edge"/>
              <c:x val="0.9271931738869722"/>
              <c:y val="0.318370679855494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795040"/>
        <c:crosses val="max"/>
        <c:crossBetween val="midCat"/>
      </c:valAx>
      <c:valAx>
        <c:axId val="500795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0801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162460238827759"/>
          <c:y val="0.21126313300664817"/>
          <c:w val="0.56452407316272968"/>
          <c:h val="0.10227344309234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0.12464</cdr:x>
      <cdr:y>0</cdr:y>
    </cdr:from>
    <cdr:to>
      <cdr:x>0.60511</cdr:x>
      <cdr:y>0.16077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111250" y="0"/>
          <a:ext cx="4283545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Power out vs. anode voltage:</a:t>
          </a:r>
        </a:p>
        <a:p xmlns:a="http://schemas.openxmlformats.org/drawingml/2006/main">
          <a:r>
            <a:rPr lang="en-US" sz="1600" dirty="0"/>
            <a:t>DC anode voltage</a:t>
          </a:r>
          <a:r>
            <a:rPr lang="en-US" sz="1600" baseline="0" dirty="0"/>
            <a:t> and drive power are increased,</a:t>
          </a:r>
        </a:p>
        <a:p xmlns:a="http://schemas.openxmlformats.org/drawingml/2006/main">
          <a:r>
            <a:rPr lang="en-US" sz="1600" baseline="0" dirty="0"/>
            <a:t>keeping screen current at 300 mA</a:t>
          </a:r>
          <a:endParaRPr lang="en-US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0.07285</cdr:x>
      <cdr:y>0.04929</cdr:y>
    </cdr:from>
    <cdr:to>
      <cdr:x>0.95369</cdr:x>
      <cdr:y>0.13584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558800" y="227849"/>
          <a:ext cx="675673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/>
            <a:t>Drive</a:t>
          </a:r>
          <a:r>
            <a:rPr lang="en-US" sz="2000" baseline="0" dirty="0"/>
            <a:t> power for 300 mA screen current, given anode voltage</a:t>
          </a:r>
          <a:endParaRPr lang="en-US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1/18/2017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1/18/2017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1/19/2017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1/19/2017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1/19/2017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1/19/2017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1/19/2017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1/19/2017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1/19/2017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Y567B PA test at 76 MHz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Robyn madrak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Booster 2</a:t>
            </a:r>
            <a:r>
              <a:rPr lang="en-US" altLang="en-US" baseline="30000" dirty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Harmonic Cavity Meeting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19 Jan 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PA test at 76 MHz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326677" cy="20759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Previously, had tested PA at ~71.9 MHz (anode resonator frequency)</a:t>
            </a:r>
          </a:p>
          <a:p>
            <a:pPr eaLnBrk="1" hangingPunct="1"/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To test at 76 MHz, added a ring to increase the frequency, and a modified jumper for the 50 ohm load connection, in order to get the optimal impedance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1/19/2017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Robyn Madrak | Booster 2nd Harmonic Cavity Meeting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14" y="2422008"/>
            <a:ext cx="6205641" cy="37284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and Modified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300" y="742867"/>
            <a:ext cx="3684235" cy="4720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1" y="888969"/>
            <a:ext cx="3519577" cy="44800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79562" y="4895042"/>
            <a:ext cx="66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ring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285882" y="4885004"/>
            <a:ext cx="593680" cy="240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0683" y="5503009"/>
            <a:ext cx="7076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Position is adjustable, but not enough with ring to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get optimal impedance with straight tap, so tap has to loop around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700790" y="4292600"/>
            <a:ext cx="512310" cy="13308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354836" y="3644900"/>
            <a:ext cx="971731" cy="22193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49401" y="1095686"/>
            <a:ext cx="1118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tetrode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9401" y="1899541"/>
            <a:ext cx="1054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shroud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8672" y="2703396"/>
            <a:ext cx="1520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Blocking</a:t>
            </a:r>
          </a:p>
          <a:p>
            <a:r>
              <a:rPr lang="en-US" dirty="0">
                <a:solidFill>
                  <a:srgbClr val="FF0000"/>
                </a:solidFill>
              </a:rPr>
              <a:t>Capacitor</a:t>
            </a:r>
          </a:p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fruitbowl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6450" y="3925545"/>
            <a:ext cx="1823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Anode</a:t>
            </a:r>
          </a:p>
          <a:p>
            <a:r>
              <a:rPr lang="en-US" sz="1800" dirty="0">
                <a:solidFill>
                  <a:srgbClr val="FF0000"/>
                </a:solidFill>
              </a:rPr>
              <a:t>Resonator</a:t>
            </a:r>
          </a:p>
          <a:p>
            <a:r>
              <a:rPr lang="en-US" sz="1800" dirty="0">
                <a:solidFill>
                  <a:srgbClr val="FF0000"/>
                </a:solidFill>
              </a:rPr>
              <a:t>Center conductor</a:t>
            </a:r>
          </a:p>
        </p:txBody>
      </p:sp>
    </p:spTree>
    <p:extLst>
      <p:ext uri="{BB962C8B-B14F-4D97-AF65-F5344CB8AC3E}">
        <p14:creationId xmlns:p14="http://schemas.microsoft.com/office/powerpoint/2010/main" val="178386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was done last time, several data points were taken at varying DC anode voltages</a:t>
            </a:r>
          </a:p>
          <a:p>
            <a:r>
              <a:rPr lang="en-US" dirty="0"/>
              <a:t>The drive power from the </a:t>
            </a:r>
            <a:r>
              <a:rPr lang="en-US" dirty="0" err="1"/>
              <a:t>Tomco</a:t>
            </a:r>
            <a:r>
              <a:rPr lang="en-US" dirty="0"/>
              <a:t> (new this time) was set to that which produced 300 mA screen current</a:t>
            </a:r>
          </a:p>
          <a:p>
            <a:r>
              <a:rPr lang="en-US" dirty="0"/>
              <a:t>The duty cycle was 50% which ~40 </a:t>
            </a:r>
            <a:r>
              <a:rPr lang="en-US" dirty="0" err="1"/>
              <a:t>ms</a:t>
            </a:r>
            <a:r>
              <a:rPr lang="en-US" dirty="0"/>
              <a:t> wide pulses</a:t>
            </a:r>
          </a:p>
          <a:p>
            <a:r>
              <a:rPr lang="en-US" dirty="0"/>
              <a:t>Measured quantities: Anode DC voltage and current, output (load) power, dissipated anode power, cathode and anode response, forward and reflected drive power, reflected drive power at cathode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61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power and anode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172377"/>
              </p:ext>
            </p:extLst>
          </p:nvPr>
        </p:nvGraphicFramePr>
        <p:xfrm>
          <a:off x="114300" y="1045801"/>
          <a:ext cx="891540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354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977112"/>
              </p:ext>
            </p:extLst>
          </p:nvPr>
        </p:nvGraphicFramePr>
        <p:xfrm>
          <a:off x="381000" y="745403"/>
          <a:ext cx="7670800" cy="462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3444" y="5152935"/>
            <a:ext cx="7705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Reflected power is low since drive and cathode resonator are </a:t>
            </a:r>
            <a:r>
              <a:rPr lang="en-US"/>
              <a:t>well matched at </a:t>
            </a:r>
            <a:r>
              <a:rPr lang="en-US" dirty="0"/>
              <a:t>76 MHz</a:t>
            </a:r>
          </a:p>
        </p:txBody>
      </p:sp>
    </p:spTree>
    <p:extLst>
      <p:ext uri="{BB962C8B-B14F-4D97-AF65-F5344CB8AC3E}">
        <p14:creationId xmlns:p14="http://schemas.microsoft.com/office/powerpoint/2010/main" val="227818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cathode resonator has been designed which should be a better compromise for matching at both 76 and 106 MHz</a:t>
            </a:r>
          </a:p>
          <a:p>
            <a:pPr lvl="1"/>
            <a:r>
              <a:rPr lang="en-US" dirty="0"/>
              <a:t>Matt will start working on getting this made</a:t>
            </a:r>
          </a:p>
          <a:p>
            <a:pPr lvl="1"/>
            <a:r>
              <a:rPr lang="en-US" dirty="0"/>
              <a:t>We will want to test this (high power) at 76 and 106 MHz since the loading (and impedance) is different when the tube is on</a:t>
            </a:r>
          </a:p>
          <a:p>
            <a:pPr lvl="1"/>
            <a:endParaRPr lang="en-US" dirty="0"/>
          </a:p>
          <a:p>
            <a:r>
              <a:rPr lang="en-US" dirty="0"/>
              <a:t>The 106 MHz anode resonator is being fabricated</a:t>
            </a:r>
          </a:p>
          <a:p>
            <a:pPr lvl="1"/>
            <a:r>
              <a:rPr lang="en-US" dirty="0"/>
              <a:t>As of last week it was in the shop.</a:t>
            </a:r>
          </a:p>
          <a:p>
            <a:pPr lvl="1"/>
            <a:r>
              <a:rPr lang="en-US" dirty="0"/>
              <a:t>Next: welding</a:t>
            </a:r>
          </a:p>
          <a:p>
            <a:pPr lvl="1"/>
            <a:r>
              <a:rPr lang="en-US" dirty="0"/>
              <a:t>Back to shop</a:t>
            </a:r>
          </a:p>
          <a:p>
            <a:pPr lvl="1"/>
            <a:r>
              <a:rPr lang="en-US" dirty="0"/>
              <a:t>Out for plating</a:t>
            </a:r>
          </a:p>
          <a:p>
            <a:pPr lvl="1"/>
            <a:r>
              <a:rPr lang="en-US" dirty="0"/>
              <a:t>Matt’s best guess: on the order of two months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179113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449</TotalTime>
  <Words>420</Words>
  <Application>Microsoft Office PowerPoint</Application>
  <PresentationFormat>On-screen Show (4:3)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Y567B PA test at 76 MHz</vt:lpstr>
      <vt:lpstr>PA test at 76 MHz</vt:lpstr>
      <vt:lpstr>Original and Modified</vt:lpstr>
      <vt:lpstr>Procedure</vt:lpstr>
      <vt:lpstr>Output power and anode power</vt:lpstr>
      <vt:lpstr>Drive power</vt:lpstr>
      <vt:lpstr>Plans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Y567B PA test at 76 MHz</dc:title>
  <dc:creator>Robyn Madrak</dc:creator>
  <cp:lastModifiedBy>Robyn Madrak</cp:lastModifiedBy>
  <cp:revision>10</cp:revision>
  <cp:lastPrinted>2014-01-20T19:40:21Z</cp:lastPrinted>
  <dcterms:created xsi:type="dcterms:W3CDTF">2017-01-18T16:15:35Z</dcterms:created>
  <dcterms:modified xsi:type="dcterms:W3CDTF">2017-01-18T23:45:30Z</dcterms:modified>
</cp:coreProperties>
</file>