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7"/>
  </p:notesMasterIdLst>
  <p:handoutMasterIdLst>
    <p:handoutMasterId r:id="rId8"/>
  </p:handoutMasterIdLst>
  <p:sldIdLst>
    <p:sldId id="268" r:id="rId3"/>
    <p:sldId id="277" r:id="rId4"/>
    <p:sldId id="276" r:id="rId5"/>
    <p:sldId id="278" r:id="rId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snapToObjects="1">
      <p:cViewPr varScale="1">
        <p:scale>
          <a:sx n="70" d="100"/>
          <a:sy n="70" d="100"/>
        </p:scale>
        <p:origin x="1020" y="60"/>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1/25/2017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1/25/2017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1/25/2017</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1/25/2017</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1/25/2017</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1/25/2017</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AD63FCB-C847-421A-A82C-644CA8D55BDB}" type="datetime1">
              <a:rPr lang="en-US" altLang="en-US"/>
              <a:pPr/>
              <a:t>1/25/2017</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1/25/2017</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DD380D08-F2CA-47D3-B2B9-BCFDF76A6561}" type="datetime1">
              <a:rPr lang="en-US" altLang="en-US"/>
              <a:pPr/>
              <a:t>1/25/2017</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866E9CA-C242-476E-AC96-726DAD61F4C9}" type="datetime1">
              <a:rPr lang="en-US" altLang="en-US"/>
              <a:pPr/>
              <a:t>1/25/2017</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1/25/2017</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1/25/2017</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 – General Update Jan 25</a:t>
            </a:r>
            <a:r>
              <a:rPr lang="en-US" baseline="30000" dirty="0"/>
              <a:t>th</a:t>
            </a:r>
            <a:r>
              <a:rPr lang="en-US" dirty="0"/>
              <a:t> 2017</a:t>
            </a:r>
          </a:p>
        </p:txBody>
      </p:sp>
      <p:sp>
        <p:nvSpPr>
          <p:cNvPr id="3" name="Content Placeholder 2"/>
          <p:cNvSpPr>
            <a:spLocks noGrp="1"/>
          </p:cNvSpPr>
          <p:nvPr>
            <p:ph idx="1"/>
          </p:nvPr>
        </p:nvSpPr>
        <p:spPr>
          <a:xfrm>
            <a:off x="77932" y="936980"/>
            <a:ext cx="8988136" cy="5556162"/>
          </a:xfrm>
        </p:spPr>
        <p:txBody>
          <a:bodyPr/>
          <a:lstStyle/>
          <a:p>
            <a:pPr marL="0" indent="0">
              <a:buNone/>
            </a:pPr>
            <a:r>
              <a:rPr lang="en-US" sz="1800" b="1" dirty="0"/>
              <a:t>Linac Modulator</a:t>
            </a:r>
            <a:r>
              <a:rPr lang="en-US" dirty="0"/>
              <a:t>:  </a:t>
            </a:r>
            <a:r>
              <a:rPr lang="en-US" sz="1600" dirty="0"/>
              <a:t>Testing with 7835 and beam – update talk by Matt today</a:t>
            </a:r>
            <a:endParaRPr lang="en-US" dirty="0"/>
          </a:p>
          <a:p>
            <a:pPr marL="0" indent="0">
              <a:buNone/>
            </a:pPr>
            <a:r>
              <a:rPr lang="en-US" sz="1800" b="1" dirty="0"/>
              <a:t>Laser Notcher: </a:t>
            </a:r>
            <a:r>
              <a:rPr lang="en-US" sz="1600" dirty="0"/>
              <a:t>Booster and seed source testing….</a:t>
            </a:r>
            <a:r>
              <a:rPr lang="en-US" sz="1600" dirty="0" err="1"/>
              <a:t>Misc</a:t>
            </a:r>
            <a:r>
              <a:rPr lang="en-US" sz="1600" dirty="0"/>
              <a:t> items upgrading – splicing soon?</a:t>
            </a:r>
          </a:p>
          <a:p>
            <a:pPr marL="0" indent="0">
              <a:buNone/>
            </a:pPr>
            <a:r>
              <a:rPr lang="en-US" sz="1600" b="1" dirty="0"/>
              <a:t>Booster Stations 21 &amp; 22: Update slides today</a:t>
            </a:r>
          </a:p>
          <a:p>
            <a:pPr marL="0" indent="0">
              <a:buNone/>
            </a:pPr>
            <a:r>
              <a:rPr lang="en-US" sz="1600" b="1" dirty="0"/>
              <a:t>Cavity 21 &amp; 22:  </a:t>
            </a:r>
            <a:r>
              <a:rPr lang="en-US" sz="1600" dirty="0"/>
              <a:t>Cavity 21 being tested – not fully tested due to Reid not having time - soon?</a:t>
            </a:r>
          </a:p>
          <a:p>
            <a:pPr marL="0" indent="0">
              <a:buNone/>
            </a:pPr>
            <a:r>
              <a:rPr lang="en-US" sz="1600" dirty="0"/>
              <a:t>We have one vacuum chamber on cavity 22, it leak checked good. Getting ready to put the second chamber on, just trying to get the fit up right. Next step will to put it on the mill for machining the mounting flanges. Possibly next week?</a:t>
            </a:r>
          </a:p>
          <a:p>
            <a:pPr marL="0" indent="0">
              <a:buNone/>
            </a:pPr>
            <a:endParaRPr lang="en-US" sz="1600" dirty="0"/>
          </a:p>
          <a:p>
            <a:pPr marL="0" indent="0">
              <a:buNone/>
            </a:pPr>
            <a:r>
              <a:rPr lang="en-US" sz="1600" b="1" dirty="0"/>
              <a:t>Booster BPMs</a:t>
            </a:r>
            <a:r>
              <a:rPr lang="en-US" sz="1600" dirty="0"/>
              <a:t>:  Timing board was sent out to have the components put on it.</a:t>
            </a:r>
          </a:p>
          <a:p>
            <a:pPr marL="0" indent="0">
              <a:buNone/>
            </a:pPr>
            <a:r>
              <a:rPr lang="en-US" sz="1600" dirty="0"/>
              <a:t>Alexei is back and we've been discussing what the digitizer needs to do since the way it was programmed it wouldn't give us the correct position. He is working on it now probably will be available to test mid-next week.</a:t>
            </a:r>
          </a:p>
          <a:p>
            <a:pPr marL="0" indent="0">
              <a:buNone/>
            </a:pPr>
            <a:r>
              <a:rPr lang="en-US" sz="1600" b="1" dirty="0"/>
              <a:t>Booster Beam Physics:  </a:t>
            </a:r>
            <a:r>
              <a:rPr lang="en-US" sz="1600" dirty="0"/>
              <a:t>Lots of LOCO and tune studies: continues to adjust half integer quads</a:t>
            </a:r>
          </a:p>
          <a:p>
            <a:pPr marL="0" indent="0">
              <a:buNone/>
            </a:pPr>
            <a:r>
              <a:rPr lang="en-US" sz="1600" b="1" dirty="0"/>
              <a:t>Collimator:</a:t>
            </a:r>
          </a:p>
          <a:p>
            <a:r>
              <a:rPr lang="en-US" sz="1400" dirty="0"/>
              <a:t>a) Simulations for existing &amp; alternative 2-stage coll. sys. - finished.</a:t>
            </a:r>
          </a:p>
          <a:p>
            <a:r>
              <a:rPr lang="en-US" sz="1400" dirty="0"/>
              <a:t>b) Draft studies plan for </a:t>
            </a:r>
            <a:r>
              <a:rPr lang="en-US" sz="1400" dirty="0" err="1"/>
              <a:t>Horiz</a:t>
            </a:r>
            <a:r>
              <a:rPr lang="en-US" sz="1400" dirty="0"/>
              <a:t>. collimation is under discussion.</a:t>
            </a:r>
          </a:p>
          <a:p>
            <a:r>
              <a:rPr lang="en-US" sz="1400" dirty="0"/>
              <a:t>c) MCR appl.(B88,38,109/110,136, etc.) being checked (pre-study).</a:t>
            </a:r>
          </a:p>
          <a:p>
            <a:r>
              <a:rPr lang="en-US" sz="1400" dirty="0"/>
              <a:t>d) Waiting for final studies (2-sage </a:t>
            </a:r>
            <a:r>
              <a:rPr lang="en-US" sz="1400" dirty="0" err="1"/>
              <a:t>horiz</a:t>
            </a:r>
            <a:r>
              <a:rPr lang="en-US" sz="1400" dirty="0"/>
              <a:t>. ~ 4hrs)</a:t>
            </a:r>
          </a:p>
          <a:p>
            <a:r>
              <a:rPr lang="en-US" sz="1400" dirty="0"/>
              <a:t>e) Writing of a final report being started.</a:t>
            </a:r>
            <a:endParaRPr lang="en-US" sz="1600" dirty="0"/>
          </a:p>
          <a:p>
            <a:pPr marL="0" indent="0">
              <a:buNone/>
            </a:pPr>
            <a:endParaRPr lang="en-US" sz="1600" dirty="0"/>
          </a:p>
          <a:p>
            <a:pPr marL="0" indent="0">
              <a:buNone/>
            </a:pPr>
            <a:endParaRPr lang="en-US" sz="1600" dirty="0"/>
          </a:p>
        </p:txBody>
      </p:sp>
      <p:sp>
        <p:nvSpPr>
          <p:cNvPr id="4" name="Date Placeholder 3"/>
          <p:cNvSpPr>
            <a:spLocks noGrp="1"/>
          </p:cNvSpPr>
          <p:nvPr>
            <p:ph type="dt" sz="half" idx="10"/>
          </p:nvPr>
        </p:nvSpPr>
        <p:spPr/>
        <p:txBody>
          <a:bodyPr/>
          <a:lstStyle/>
          <a:p>
            <a:fld id="{50889BEA-2B91-403F-ADA4-053DEE04721E}" type="datetime1">
              <a:rPr lang="en-US" altLang="en-US" smtClean="0"/>
              <a:pPr/>
              <a:t>1/25/2017</a:t>
            </a:fld>
            <a:endParaRPr lang="en-US" altLang="en-US"/>
          </a:p>
        </p:txBody>
      </p:sp>
    </p:spTree>
    <p:extLst>
      <p:ext uri="{BB962C8B-B14F-4D97-AF65-F5344CB8AC3E}">
        <p14:creationId xmlns:p14="http://schemas.microsoft.com/office/powerpoint/2010/main" val="486748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1800" b="1" dirty="0"/>
              <a:t>Perpendicular Cavity</a:t>
            </a:r>
            <a:r>
              <a:rPr lang="en-US" sz="1600" b="1" dirty="0"/>
              <a:t>:  </a:t>
            </a:r>
            <a:r>
              <a:rPr lang="en-US" sz="1600" dirty="0"/>
              <a:t>Received first large ferrite ring from vendor, testing of witness pieces </a:t>
            </a:r>
          </a:p>
          <a:p>
            <a:pPr marL="0" indent="0">
              <a:buNone/>
            </a:pPr>
            <a:r>
              <a:rPr lang="en-US" sz="1800" b="1" dirty="0"/>
              <a:t>Replacement Cavities</a:t>
            </a:r>
            <a:r>
              <a:rPr lang="en-US" b="1" dirty="0"/>
              <a:t>:  </a:t>
            </a:r>
            <a:r>
              <a:rPr lang="en-US" sz="1600" b="1" dirty="0"/>
              <a:t>Recent work to build a improve parallel bias cavity – delivery fall ’17</a:t>
            </a:r>
          </a:p>
          <a:p>
            <a:pPr marL="0" indent="0">
              <a:buNone/>
            </a:pPr>
            <a:r>
              <a:rPr lang="en-US" b="1" dirty="0"/>
              <a:t>	</a:t>
            </a:r>
            <a:r>
              <a:rPr lang="en-US" sz="1600" b="1" dirty="0"/>
              <a:t>Agreed upon basic cavity design – working to finalize drawings/heating – RLS work</a:t>
            </a:r>
          </a:p>
          <a:p>
            <a:pPr marL="0" indent="0">
              <a:buNone/>
            </a:pPr>
            <a:r>
              <a:rPr lang="en-US" sz="1600" b="1" dirty="0"/>
              <a:t>	Investigated thermal issues – added cooling ring on stem</a:t>
            </a:r>
          </a:p>
          <a:p>
            <a:pPr marL="0" indent="0">
              <a:buNone/>
            </a:pPr>
            <a:r>
              <a:rPr lang="en-US" sz="1600" b="1" dirty="0"/>
              <a:t>	Working on final drawings, preparing to order windows and center casting.  Ferrite order for an additional 55 low mu ferrites signed.</a:t>
            </a:r>
          </a:p>
          <a:p>
            <a:pPr marL="0" indent="0">
              <a:buNone/>
            </a:pPr>
            <a:endParaRPr lang="en-US" b="1" dirty="0"/>
          </a:p>
          <a:p>
            <a:pPr marL="0" indent="0">
              <a:buNone/>
            </a:pPr>
            <a:r>
              <a:rPr lang="en-US" b="1" dirty="0"/>
              <a:t>Shielding Assessment</a:t>
            </a:r>
            <a:r>
              <a:rPr lang="en-US" dirty="0"/>
              <a:t>:  Shielding panel submitted documents to ES&amp;H HQ – signed by Cossairt – now in the hands of AD safety.</a:t>
            </a:r>
          </a:p>
          <a:p>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1/25/2017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a:t>
            </a:fld>
            <a:endParaRPr lang="en-US" altLang="en-US"/>
          </a:p>
        </p:txBody>
      </p:sp>
    </p:spTree>
    <p:extLst>
      <p:ext uri="{BB962C8B-B14F-4D97-AF65-F5344CB8AC3E}">
        <p14:creationId xmlns:p14="http://schemas.microsoft.com/office/powerpoint/2010/main" val="251127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3"/>
          </p:nvPr>
        </p:nvSpPr>
        <p:spPr/>
        <p:txBody>
          <a:bodyPr/>
          <a:lstStyle/>
          <a:p>
            <a:r>
              <a:rPr lang="en-US" dirty="0"/>
              <a:t>Upcoming/recent events….</a:t>
            </a:r>
          </a:p>
          <a:p>
            <a:pPr lvl="1"/>
            <a:r>
              <a:rPr lang="en-US" dirty="0"/>
              <a:t>Want to push beam studies: LOCO and collimators!</a:t>
            </a:r>
          </a:p>
          <a:p>
            <a:pPr lvl="1"/>
            <a:r>
              <a:rPr lang="en-US" dirty="0"/>
              <a:t>Up against shielding limit</a:t>
            </a:r>
          </a:p>
          <a:p>
            <a:pPr lvl="2"/>
            <a:r>
              <a:rPr lang="en-US" dirty="0"/>
              <a:t>Recycler/MI at full power – more flux for other users </a:t>
            </a:r>
          </a:p>
          <a:p>
            <a:pPr marL="114300" indent="0">
              <a:buNone/>
            </a:pPr>
            <a:r>
              <a:rPr lang="en-US" dirty="0"/>
              <a:t>Budget issues may arise due to changes in DOE – will likely impact PIP and schedule….</a:t>
            </a:r>
          </a:p>
          <a:p>
            <a:pPr marL="57150" indent="0">
              <a:buNone/>
            </a:pPr>
            <a:r>
              <a:rPr lang="en-US" dirty="0"/>
              <a:t>PMG Nov 2</a:t>
            </a:r>
            <a:r>
              <a:rPr lang="en-US" baseline="30000" dirty="0"/>
              <a:t>nd</a:t>
            </a:r>
            <a:endParaRPr lang="en-US" dirty="0"/>
          </a:p>
          <a:p>
            <a:r>
              <a:rPr lang="en-US" sz="1600" dirty="0"/>
              <a:t>1. PIP Quarterly Report (20’) – Bill P.</a:t>
            </a:r>
          </a:p>
          <a:p>
            <a:r>
              <a:rPr lang="en-US" sz="1600" dirty="0"/>
              <a:t>2. Goals and Strategy for the 2017 Accelerator Shutdown (20’) – Cons G.</a:t>
            </a:r>
          </a:p>
          <a:p>
            <a:r>
              <a:rPr lang="en-US" sz="1600" dirty="0"/>
              <a:t>3. Status of Preparations for g-2 (20’) – Jerry A.</a:t>
            </a:r>
            <a:endParaRPr lang="en-US" dirty="0"/>
          </a:p>
          <a:p>
            <a:pPr marL="57150" indent="0">
              <a:buNone/>
            </a:pPr>
            <a:r>
              <a:rPr lang="en-US" dirty="0"/>
              <a:t>Shutdown may start in June and go through Sept….</a:t>
            </a:r>
          </a:p>
          <a:p>
            <a:pPr marL="57150" indent="0">
              <a:buNone/>
            </a:pPr>
            <a:r>
              <a:rPr lang="en-US" dirty="0"/>
              <a:t>Talks</a:t>
            </a:r>
          </a:p>
          <a:p>
            <a:pPr marL="457200" lvl="1" indent="0">
              <a:buNone/>
            </a:pPr>
            <a:r>
              <a:rPr lang="en-US" dirty="0"/>
              <a:t>Keith – Shielding</a:t>
            </a:r>
          </a:p>
          <a:p>
            <a:pPr marL="457200" lvl="1" indent="0">
              <a:buNone/>
            </a:pPr>
            <a:r>
              <a:rPr lang="en-US" dirty="0"/>
              <a:t>Tom – Replacement cavity prototype </a:t>
            </a:r>
          </a:p>
          <a:p>
            <a:pPr marL="457200" lvl="1" indent="0">
              <a:buNone/>
            </a:pPr>
            <a:r>
              <a:rPr lang="en-US" dirty="0"/>
              <a:t>Reid – cavity 21 </a:t>
            </a:r>
            <a:r>
              <a:rPr lang="en-US"/>
              <a:t>test results</a:t>
            </a:r>
            <a:endParaRPr lang="en-US" dirty="0"/>
          </a:p>
          <a:p>
            <a:pPr marL="457200" lvl="1" indent="0">
              <a:buNone/>
            </a:pPr>
            <a:endParaRPr lang="en-US" dirty="0"/>
          </a:p>
        </p:txBody>
      </p:sp>
      <p:sp>
        <p:nvSpPr>
          <p:cNvPr id="3" name="Date Placeholder 2"/>
          <p:cNvSpPr>
            <a:spLocks noGrp="1"/>
          </p:cNvSpPr>
          <p:nvPr>
            <p:ph type="dt" sz="half" idx="14"/>
          </p:nvPr>
        </p:nvSpPr>
        <p:spPr/>
        <p:txBody>
          <a:bodyPr/>
          <a:lstStyle/>
          <a:p>
            <a:fld id="{EAD63FCB-C847-421A-A82C-644CA8D55BDB}" type="datetime1">
              <a:rPr lang="en-US" altLang="en-US" smtClean="0"/>
              <a:pPr/>
              <a:t>1/25/2017</a:t>
            </a:fld>
            <a:endParaRPr lang="en-US" altLang="en-US"/>
          </a:p>
        </p:txBody>
      </p:sp>
      <p:sp>
        <p:nvSpPr>
          <p:cNvPr id="4" name="Footer Placeholder 3"/>
          <p:cNvSpPr>
            <a:spLocks noGrp="1"/>
          </p:cNvSpPr>
          <p:nvPr>
            <p:ph type="ftr" sz="quarter" idx="15"/>
          </p:nvPr>
        </p:nvSpPr>
        <p:spPr/>
        <p:txBody>
          <a:bodyPr/>
          <a:lstStyle/>
          <a:p>
            <a:pPr>
              <a:defRPr/>
            </a:pPr>
            <a:r>
              <a:rPr lang="en-US"/>
              <a:t>Presenter | Presentation Title</a:t>
            </a:r>
            <a:endParaRPr lang="en-US" b="1"/>
          </a:p>
        </p:txBody>
      </p:sp>
      <p:sp>
        <p:nvSpPr>
          <p:cNvPr id="5" name="Slide Number Placeholder 4"/>
          <p:cNvSpPr>
            <a:spLocks noGrp="1"/>
          </p:cNvSpPr>
          <p:nvPr>
            <p:ph type="sldNum" sz="quarter" idx="16"/>
          </p:nvPr>
        </p:nvSpPr>
        <p:spPr/>
        <p:txBody>
          <a:bodyPr/>
          <a:lstStyle/>
          <a:p>
            <a:fld id="{B71519E6-F709-4990-B973-B339820CA70B}" type="slidenum">
              <a:rPr lang="en-US" altLang="en-US" smtClean="0"/>
              <a:pPr/>
              <a:t>3</a:t>
            </a:fld>
            <a:endParaRPr lang="en-US" altLang="en-US"/>
          </a:p>
        </p:txBody>
      </p:sp>
    </p:spTree>
    <p:extLst>
      <p:ext uri="{BB962C8B-B14F-4D97-AF65-F5344CB8AC3E}">
        <p14:creationId xmlns:p14="http://schemas.microsoft.com/office/powerpoint/2010/main" val="4028920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4"/>
          </p:nvPr>
        </p:nvSpPr>
        <p:spPr/>
        <p:txBody>
          <a:bodyPr/>
          <a:lstStyle/>
          <a:p>
            <a:fld id="{EAD63FCB-C847-421A-A82C-644CA8D55BDB}" type="datetime1">
              <a:rPr lang="en-US" altLang="en-US" smtClean="0"/>
              <a:pPr/>
              <a:t>1/25/2017</a:t>
            </a:fld>
            <a:endParaRPr lang="en-US" altLang="en-US"/>
          </a:p>
        </p:txBody>
      </p:sp>
      <p:sp>
        <p:nvSpPr>
          <p:cNvPr id="4" name="Footer Placeholder 3"/>
          <p:cNvSpPr>
            <a:spLocks noGrp="1"/>
          </p:cNvSpPr>
          <p:nvPr>
            <p:ph type="ftr" sz="quarter" idx="15"/>
          </p:nvPr>
        </p:nvSpPr>
        <p:spPr/>
        <p:txBody>
          <a:bodyPr/>
          <a:lstStyle/>
          <a:p>
            <a:pPr>
              <a:defRPr/>
            </a:pPr>
            <a:r>
              <a:rPr lang="en-US"/>
              <a:t>Presenter | Presentation Title</a:t>
            </a:r>
            <a:endParaRPr lang="en-US" b="1"/>
          </a:p>
        </p:txBody>
      </p:sp>
      <p:sp>
        <p:nvSpPr>
          <p:cNvPr id="5" name="Slide Number Placeholder 4"/>
          <p:cNvSpPr>
            <a:spLocks noGrp="1"/>
          </p:cNvSpPr>
          <p:nvPr>
            <p:ph type="sldNum" sz="quarter" idx="16"/>
          </p:nvPr>
        </p:nvSpPr>
        <p:spPr/>
        <p:txBody>
          <a:bodyPr/>
          <a:lstStyle/>
          <a:p>
            <a:fld id="{B71519E6-F709-4990-B973-B339820CA70B}" type="slidenum">
              <a:rPr lang="en-US" altLang="en-US" smtClean="0"/>
              <a:pPr/>
              <a:t>4</a:t>
            </a:fld>
            <a:endParaRPr lang="en-US" altLang="en-US"/>
          </a:p>
        </p:txBody>
      </p:sp>
      <p:pic>
        <p:nvPicPr>
          <p:cNvPr id="6" name="Picture 5"/>
          <p:cNvPicPr>
            <a:picLocks noChangeAspect="1"/>
          </p:cNvPicPr>
          <p:nvPr/>
        </p:nvPicPr>
        <p:blipFill>
          <a:blip r:embed="rId2"/>
          <a:stretch>
            <a:fillRect/>
          </a:stretch>
        </p:blipFill>
        <p:spPr>
          <a:xfrm>
            <a:off x="514350" y="577145"/>
            <a:ext cx="5935663" cy="5677894"/>
          </a:xfrm>
          <a:prstGeom prst="rect">
            <a:avLst/>
          </a:prstGeom>
        </p:spPr>
      </p:pic>
    </p:spTree>
    <p:extLst>
      <p:ext uri="{BB962C8B-B14F-4D97-AF65-F5344CB8AC3E}">
        <p14:creationId xmlns:p14="http://schemas.microsoft.com/office/powerpoint/2010/main" val="3218233582"/>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216</TotalTime>
  <Words>426</Words>
  <Application>Microsoft Office PowerPoint</Application>
  <PresentationFormat>On-screen Show (4:3)</PresentationFormat>
  <Paragraphs>47</Paragraphs>
  <Slides>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MS PGothic</vt:lpstr>
      <vt:lpstr>MS PGothic</vt:lpstr>
      <vt:lpstr>Arial</vt:lpstr>
      <vt:lpstr>Calibri</vt:lpstr>
      <vt:lpstr>Geneva</vt:lpstr>
      <vt:lpstr>Helvetica</vt:lpstr>
      <vt:lpstr>FNAL_TemplateMac_060514</vt:lpstr>
      <vt:lpstr>Fermilab: Footer Only</vt:lpstr>
      <vt:lpstr>PIP – General Update Jan 25th 2017</vt:lpstr>
      <vt:lpstr>PowerPoint Presentation</vt:lpstr>
      <vt:lpstr>PowerPoint Presentation</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 Modulator</dc:title>
  <dc:creator>Matthew H. Gardner x 15083N</dc:creator>
  <cp:lastModifiedBy>William A Pellico</cp:lastModifiedBy>
  <cp:revision>31</cp:revision>
  <cp:lastPrinted>2014-01-20T19:40:21Z</cp:lastPrinted>
  <dcterms:created xsi:type="dcterms:W3CDTF">2016-09-14T13:58:35Z</dcterms:created>
  <dcterms:modified xsi:type="dcterms:W3CDTF">2017-01-25T16:07:28Z</dcterms:modified>
</cp:coreProperties>
</file>