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330" r:id="rId4"/>
    <p:sldId id="331" r:id="rId5"/>
    <p:sldId id="332" r:id="rId6"/>
    <p:sldId id="33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D9F3"/>
    <a:srgbClr val="FC5AD9"/>
    <a:srgbClr val="FF66FF"/>
    <a:srgbClr val="025DF0"/>
    <a:srgbClr val="63666A"/>
    <a:srgbClr val="004C97"/>
    <a:srgbClr val="404040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82" autoAdjust="0"/>
  </p:normalViewPr>
  <p:slideViewPr>
    <p:cSldViewPr snapToGrid="0" snapToObjects="1">
      <p:cViewPr varScale="1">
        <p:scale>
          <a:sx n="115" d="100"/>
          <a:sy n="115" d="100"/>
        </p:scale>
        <p:origin x="12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DFILER\public\Romanov\2nd_Harm_2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31711321673076"/>
          <c:y val="4.8903044387452105E-2"/>
          <c:w val="0.76638471632193483"/>
          <c:h val="0.73596820640334937"/>
        </c:manualLayout>
      </c:layout>
      <c:scatterChart>
        <c:scatterStyle val="smoothMarker"/>
        <c:varyColors val="0"/>
        <c:ser>
          <c:idx val="0"/>
          <c:order val="0"/>
          <c:tx>
            <c:v>Eigenmode, current shroud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MechDesign!$A$5:$A$17</c:f>
              <c:numCache>
                <c:formatCode>General</c:formatCode>
                <c:ptCount val="13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</c:numCache>
            </c:numRef>
          </c:xVal>
          <c:yVal>
            <c:numRef>
              <c:f>MechDesign!$B$5:$B$17</c:f>
              <c:numCache>
                <c:formatCode>General</c:formatCode>
                <c:ptCount val="13"/>
                <c:pt idx="0">
                  <c:v>112.7903434477</c:v>
                </c:pt>
                <c:pt idx="1">
                  <c:v>106.93776055913</c:v>
                </c:pt>
                <c:pt idx="2">
                  <c:v>101.38700256456001</c:v>
                </c:pt>
                <c:pt idx="3">
                  <c:v>96.3</c:v>
                </c:pt>
                <c:pt idx="4">
                  <c:v>91.805611675329004</c:v>
                </c:pt>
                <c:pt idx="5">
                  <c:v>87.771307902808999</c:v>
                </c:pt>
                <c:pt idx="6">
                  <c:v>84.171259668177996</c:v>
                </c:pt>
                <c:pt idx="7">
                  <c:v>80.946493326926003</c:v>
                </c:pt>
                <c:pt idx="8">
                  <c:v>78.043842296354001</c:v>
                </c:pt>
                <c:pt idx="9">
                  <c:v>75.417575832316999</c:v>
                </c:pt>
                <c:pt idx="10">
                  <c:v>73.029414054821004</c:v>
                </c:pt>
                <c:pt idx="11">
                  <c:v>70.847272870387002</c:v>
                </c:pt>
                <c:pt idx="12">
                  <c:v>68.844305947183003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46-457A-B1E9-061F4F2CE917}"/>
            </c:ext>
          </c:extLst>
        </c:ser>
        <c:ser>
          <c:idx val="1"/>
          <c:order val="1"/>
          <c:tx>
            <c:v>Eigenmode, new shroud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MechDesign!$N$6:$N$13</c:f>
              <c:numCache>
                <c:formatCode>General</c:formatCode>
                <c:ptCount val="8"/>
                <c:pt idx="0">
                  <c:v>1.3</c:v>
                </c:pt>
                <c:pt idx="1">
                  <c:v>1.3834</c:v>
                </c:pt>
                <c:pt idx="2">
                  <c:v>1.512</c:v>
                </c:pt>
                <c:pt idx="3">
                  <c:v>1.633</c:v>
                </c:pt>
                <c:pt idx="4">
                  <c:v>1.82</c:v>
                </c:pt>
                <c:pt idx="5">
                  <c:v>2.19</c:v>
                </c:pt>
                <c:pt idx="6">
                  <c:v>2.67</c:v>
                </c:pt>
                <c:pt idx="7">
                  <c:v>3.2080000000000002</c:v>
                </c:pt>
              </c:numCache>
            </c:numRef>
          </c:xVal>
          <c:yVal>
            <c:numRef>
              <c:f>MechDesign!$O$6:$O$13</c:f>
              <c:numCache>
                <c:formatCode>General</c:formatCode>
                <c:ptCount val="8"/>
                <c:pt idx="0">
                  <c:v>105.93322379177999</c:v>
                </c:pt>
                <c:pt idx="1">
                  <c:v>104.04309938541</c:v>
                </c:pt>
                <c:pt idx="2">
                  <c:v>101.23311008204</c:v>
                </c:pt>
                <c:pt idx="3">
                  <c:v>98.716435940354003</c:v>
                </c:pt>
                <c:pt idx="4">
                  <c:v>95.076858475014006</c:v>
                </c:pt>
                <c:pt idx="5">
                  <c:v>88.740549062715004</c:v>
                </c:pt>
                <c:pt idx="6">
                  <c:v>81.967352613296001</c:v>
                </c:pt>
                <c:pt idx="7">
                  <c:v>75.857733506271998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46-457A-B1E9-061F4F2CE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095408"/>
        <c:axId val="407095800"/>
      </c:scatterChart>
      <c:valAx>
        <c:axId val="407095408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 </a:t>
                </a: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</a:t>
                </a:r>
                <a:endParaRPr 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7095800"/>
        <c:crosses val="autoZero"/>
        <c:crossBetween val="midCat"/>
      </c:valAx>
      <c:valAx>
        <c:axId val="407095800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MHz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7095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129064346408755"/>
          <c:y val="9.5927972945689485E-2"/>
          <c:w val="0.61763743573149243"/>
          <c:h val="0.1813168786593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 PEEK cooling tubes. Shroud with fingers.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Harmonic cavity meeting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February 2, 2017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Kevin: PEEK Proposal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Content Placeholder 1" descr="NX 9.0 Fermilab - Modeling - [F10060372---BOOSTER 2ND HARMONIC RF CAVITY ASSEMBLY (Modified, Read Only)    (!)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1" t="16626" r="15861" b="3316"/>
          <a:stretch/>
        </p:blipFill>
        <p:spPr bwMode="auto">
          <a:xfrm>
            <a:off x="806450" y="1042988"/>
            <a:ext cx="6245528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590" y="5438267"/>
            <a:ext cx="236468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PEEK water tubes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1497933" y="4135031"/>
            <a:ext cx="1042067" cy="130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6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model of the tubes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653" r="28511" b="1621"/>
          <a:stretch/>
        </p:blipFill>
        <p:spPr>
          <a:xfrm>
            <a:off x="365053" y="1098014"/>
            <a:ext cx="5271975" cy="463776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6336" y="1859973"/>
            <a:ext cx="268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Distilled water: ε=78.4, µ=1, tan δ = 0.005 (for 100 MHz and 25ºC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4686300" y="2275472"/>
            <a:ext cx="1330036" cy="184971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6336" y="4116724"/>
            <a:ext cx="241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PEEK material: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ε=3.3, µ=1,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= 0.003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4758267" y="4275667"/>
            <a:ext cx="1258069" cy="13344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5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467" r="21495"/>
          <a:stretch/>
        </p:blipFill>
        <p:spPr>
          <a:xfrm>
            <a:off x="413152" y="896864"/>
            <a:ext cx="3831836" cy="293634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834" t="13084" r="28547"/>
          <a:stretch/>
        </p:blipFill>
        <p:spPr>
          <a:xfrm>
            <a:off x="4738639" y="896865"/>
            <a:ext cx="3819376" cy="293634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2437" y="3984674"/>
            <a:ext cx="801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field is very weak in the tube location.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component parallel to the tube dominates, so field enhancement on the ceramic and water boundaries is minimal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44887"/>
              </p:ext>
            </p:extLst>
          </p:nvPr>
        </p:nvGraphicFramePr>
        <p:xfrm>
          <a:off x="737216" y="5074489"/>
          <a:ext cx="4673599" cy="7696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4020393233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3674829151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4180889628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1360544022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234518490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3875551751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295016696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losses for V=100 kV and t = 3 </a:t>
                      </a:r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500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MHz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Garnet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PEEK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494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tubes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7717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14775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7150" y="5902605"/>
            <a:ext cx="3544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For garnet it was tan </a:t>
            </a:r>
            <a:r>
              <a:rPr lang="el-G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=0.001 instead of 0.000206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8706" y="4979879"/>
            <a:ext cx="350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PEEK tubes look acceptable.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tangent of distilled water must be confirmed.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3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Kevin: New shroud shape to place finger contacts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 |PEEK cooling tubes. Shroud with fingers.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0" y="1182530"/>
            <a:ext cx="3676909" cy="2726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8263" y="865834"/>
            <a:ext cx="2289737" cy="276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– current CST shape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56745" y="1142833"/>
            <a:ext cx="289422" cy="75367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5143" y="2613836"/>
            <a:ext cx="1242952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shape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346662" y="2339053"/>
            <a:ext cx="852450" cy="41328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1960" r="29169"/>
          <a:stretch/>
        </p:blipFill>
        <p:spPr>
          <a:xfrm>
            <a:off x="4221425" y="1055203"/>
            <a:ext cx="2088862" cy="287445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8374" t="3521" r="41712" b="9602"/>
          <a:stretch/>
        </p:blipFill>
        <p:spPr>
          <a:xfrm>
            <a:off x="6544997" y="1055203"/>
            <a:ext cx="2182006" cy="284978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5" name="Right Arrow 24"/>
          <p:cNvSpPr/>
          <p:nvPr/>
        </p:nvSpPr>
        <p:spPr>
          <a:xfrm>
            <a:off x="3740727" y="2492430"/>
            <a:ext cx="749586" cy="259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88175" y="3766484"/>
            <a:ext cx="1483916" cy="276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urrent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 shape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948668"/>
              </p:ext>
            </p:extLst>
          </p:nvPr>
        </p:nvGraphicFramePr>
        <p:xfrm>
          <a:off x="362504" y="3932914"/>
          <a:ext cx="333756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63731" y="4329220"/>
            <a:ext cx="503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 range is slightly smaller. Other parameters are not checked yet, but expected to be OK.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Concern: possible pressure on the ceramic window.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029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30729</TotalTime>
  <Words>256</Words>
  <Application>Microsoft Office PowerPoint</Application>
  <PresentationFormat>On-screen Show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 PEEK cooling tubes. Shroud with fingers.</vt:lpstr>
      <vt:lpstr>Kevin: PEEK Proposal</vt:lpstr>
      <vt:lpstr>CST model of the tubes</vt:lpstr>
      <vt:lpstr>Fields</vt:lpstr>
      <vt:lpstr>Kevin: New shroud shape to place finger contacts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119157N</cp:lastModifiedBy>
  <cp:revision>567</cp:revision>
  <cp:lastPrinted>2014-01-20T19:40:21Z</cp:lastPrinted>
  <dcterms:created xsi:type="dcterms:W3CDTF">2015-06-19T17:30:25Z</dcterms:created>
  <dcterms:modified xsi:type="dcterms:W3CDTF">2017-02-02T19:01:07Z</dcterms:modified>
</cp:coreProperties>
</file>