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27" r:id="rId2"/>
    <p:sldId id="363" r:id="rId3"/>
    <p:sldId id="355" r:id="rId4"/>
    <p:sldId id="350" r:id="rId5"/>
    <p:sldId id="347" r:id="rId6"/>
    <p:sldId id="357" r:id="rId7"/>
    <p:sldId id="359" r:id="rId8"/>
    <p:sldId id="364" r:id="rId9"/>
    <p:sldId id="358" r:id="rId10"/>
    <p:sldId id="356" r:id="rId11"/>
    <p:sldId id="360" r:id="rId12"/>
    <p:sldId id="361" r:id="rId13"/>
    <p:sldId id="362" r:id="rId14"/>
    <p:sldId id="351" r:id="rId15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99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2" autoAdjust="0"/>
  </p:normalViewPr>
  <p:slideViewPr>
    <p:cSldViewPr snapToGrid="0" snapToObjects="1">
      <p:cViewPr varScale="1">
        <p:scale>
          <a:sx n="86" d="100"/>
          <a:sy n="86" d="100"/>
        </p:scale>
        <p:origin x="726" y="84"/>
      </p:cViewPr>
      <p:guideLst>
        <p:guide orient="horz" pos="215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/>
          <a:lstStyle>
            <a:lvl1pPr algn="r">
              <a:defRPr sz="1200"/>
            </a:lvl1pPr>
          </a:lstStyle>
          <a:p>
            <a:fld id="{72FFC102-56DA-479F-949F-02B1E083021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0" tIns="46480" rIns="92960" bIns="464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60" tIns="46480" rIns="92960" bIns="464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60" tIns="46480" rIns="92960" bIns="46480" rtlCol="0" anchor="b"/>
          <a:lstStyle>
            <a:lvl1pPr algn="r">
              <a:defRPr sz="1200"/>
            </a:lvl1pPr>
          </a:lstStyle>
          <a:p>
            <a:fld id="{B292D989-D5FA-4A48-BD8E-FB981ABD3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3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-ad.fnal.gov/proton/PIP/PIP_index.html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6" y="0"/>
            <a:ext cx="633594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Proton Improvement Plan - PIP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7620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65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8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7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Tx/>
              <a:buSzPct val="70000"/>
              <a:buFont typeface="Wingdings" panose="05000000000000000000" pitchFamily="2" charset="2"/>
              <a:buChar char="q"/>
              <a:defRPr/>
            </a:lvl1pPr>
            <a:lvl2pPr marL="742950" indent="-285750">
              <a:buFont typeface="Wingdings" panose="05000000000000000000" pitchFamily="2" charset="2"/>
              <a:buChar char="Ø"/>
              <a:defRPr/>
            </a:lvl2pPr>
            <a:lvl3pPr marL="1143000" indent="-228600">
              <a:buFont typeface="Wingdings" panose="05000000000000000000" pitchFamily="2" charset="2"/>
              <a:buChar char="v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83731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03/08/2017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Chandra Bhat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4D64833-0210-4999-B6BB-5BBCA76D12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7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8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2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2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/>
          <a:p>
            <a:r>
              <a:rPr lang="en-US"/>
              <a:t>03/08/2017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6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5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6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4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-ad.fnal.gov/proton/PIP/PIP_index.html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03/08/2017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Chandra Bhat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705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64833-0210-4999-B6BB-5BBCA76D12E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13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6" y="0"/>
            <a:ext cx="633594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Proton Improvement Plan - PIP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7620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2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000CC"/>
          </a:solidFill>
          <a:latin typeface="Comic Sans MS" panose="030F0702030302020204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FF0000"/>
          </a:solidFill>
          <a:latin typeface="Comic Sans MS" panose="030F0702030302020204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FF0000"/>
          </a:solidFill>
          <a:latin typeface="Comic Sans MS" panose="030F0702030302020204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8396"/>
            <a:ext cx="8486775" cy="1557108"/>
          </a:xfrm>
        </p:spPr>
        <p:txBody>
          <a:bodyPr>
            <a:normAutofit/>
          </a:bodyPr>
          <a:lstStyle/>
          <a:p>
            <a:r>
              <a:rPr lang="en-US" dirty="0"/>
              <a:t>Booster </a:t>
            </a:r>
            <a:r>
              <a:rPr lang="en-US" dirty="0" err="1"/>
              <a:t>Vrf</a:t>
            </a:r>
            <a:r>
              <a:rPr lang="en-US" dirty="0"/>
              <a:t> by </a:t>
            </a:r>
            <a:r>
              <a:rPr lang="en-US" dirty="0" err="1"/>
              <a:t>f</a:t>
            </a:r>
            <a:r>
              <a:rPr lang="en-US" baseline="-25000" dirty="0" err="1"/>
              <a:t>sy</a:t>
            </a:r>
            <a:r>
              <a:rPr lang="en-US" dirty="0"/>
              <a:t> Measurements </a:t>
            </a:r>
            <a:br>
              <a:rPr lang="en-US" dirty="0"/>
            </a:br>
            <a:r>
              <a:rPr lang="en-US" dirty="0"/>
              <a:t>at Injection Energy (400MeV-DC Mode)</a:t>
            </a:r>
            <a:br>
              <a:rPr lang="en-US" dirty="0"/>
            </a:br>
            <a:r>
              <a:rPr lang="en-US" sz="2000" b="1" dirty="0">
                <a:solidFill>
                  <a:srgbClr val="FF0000"/>
                </a:solidFill>
              </a:rPr>
              <a:t>(data of 20161013)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377" y="1777573"/>
            <a:ext cx="7287658" cy="1110594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Chandra Bhat </a:t>
            </a:r>
          </a:p>
          <a:p>
            <a:r>
              <a:rPr lang="en-US" sz="1800" dirty="0">
                <a:solidFill>
                  <a:schemeClr val="tx1"/>
                </a:solidFill>
              </a:rPr>
              <a:t>20170308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0825" y="2600314"/>
            <a:ext cx="620881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Goal: </a:t>
            </a:r>
          </a:p>
          <a:p>
            <a:r>
              <a:rPr lang="en-US" sz="1600" dirty="0" err="1">
                <a:latin typeface="Comic Sans MS" panose="030F0702030302020204" pitchFamily="66" charset="0"/>
              </a:rPr>
              <a:t>Vrf</a:t>
            </a:r>
            <a:r>
              <a:rPr lang="en-US" sz="1600" dirty="0">
                <a:latin typeface="Comic Sans MS" panose="030F0702030302020204" pitchFamily="66" charset="0"/>
              </a:rPr>
              <a:t> by the measuring the small angle synchrotron frequency, </a:t>
            </a:r>
            <a:r>
              <a:rPr lang="en-US" sz="1600" dirty="0" err="1">
                <a:latin typeface="Comic Sans MS" panose="030F0702030302020204" pitchFamily="66" charset="0"/>
              </a:rPr>
              <a:t>f</a:t>
            </a:r>
            <a:r>
              <a:rPr lang="en-US" sz="1600" baseline="-25000" dirty="0" err="1">
                <a:latin typeface="Comic Sans MS" panose="030F0702030302020204" pitchFamily="66" charset="0"/>
              </a:rPr>
              <a:t>sy</a:t>
            </a:r>
            <a:r>
              <a:rPr lang="en-US" sz="1600" dirty="0">
                <a:latin typeface="Comic Sans MS" panose="030F0702030302020204" pitchFamily="66" charset="0"/>
              </a:rPr>
              <a:t> of the beam in the rf bucket by imposing the Booster magnetic at 400 MeV.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                                                 or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	</a:t>
            </a:r>
            <a:r>
              <a:rPr lang="en-US" sz="1600" dirty="0" err="1">
                <a:latin typeface="Comic Sans MS" panose="030F0702030302020204" pitchFamily="66" charset="0"/>
              </a:rPr>
              <a:t>frev</a:t>
            </a:r>
            <a:r>
              <a:rPr lang="en-US" sz="1600" dirty="0">
                <a:latin typeface="Comic Sans MS" panose="030F0702030302020204" pitchFamily="66" charset="0"/>
              </a:rPr>
              <a:t> = Revolution frequency of the beam </a:t>
            </a:r>
          </a:p>
          <a:p>
            <a:pPr marL="1200150" lvl="2" indent="-285750">
              <a:buFont typeface="Symbol" panose="05050102010706020507" pitchFamily="18" charset="2"/>
              <a:buChar char="b"/>
            </a:pPr>
            <a:r>
              <a:rPr lang="en-US" sz="1600" dirty="0">
                <a:latin typeface="Comic Sans MS" panose="030F0702030302020204" pitchFamily="66" charset="0"/>
                <a:sym typeface="Symbol" panose="05050102010706020507" pitchFamily="18" charset="2"/>
              </a:rPr>
              <a:t>= 0.713, Relativistic velocity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	</a:t>
            </a:r>
            <a:r>
              <a:rPr lang="en-US" sz="1600" dirty="0" err="1">
                <a:latin typeface="Comic Sans MS" panose="030F0702030302020204" pitchFamily="66" charset="0"/>
              </a:rPr>
              <a:t>Es</a:t>
            </a:r>
            <a:r>
              <a:rPr lang="en-US" sz="1600" dirty="0">
                <a:latin typeface="Comic Sans MS" panose="030F0702030302020204" pitchFamily="66" charset="0"/>
              </a:rPr>
              <a:t> = 1338 MeV (</a:t>
            </a:r>
            <a:r>
              <a:rPr lang="en-US" sz="1600" dirty="0" err="1">
                <a:latin typeface="Comic Sans MS" panose="030F0702030302020204" pitchFamily="66" charset="0"/>
              </a:rPr>
              <a:t>kE</a:t>
            </a:r>
            <a:r>
              <a:rPr lang="en-US" sz="1600" dirty="0">
                <a:latin typeface="Comic Sans MS" panose="030F0702030302020204" pitchFamily="66" charset="0"/>
              </a:rPr>
              <a:t>=400MeV)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	</a:t>
            </a:r>
            <a:r>
              <a:rPr lang="en-US" sz="1600" dirty="0">
                <a:latin typeface="Comic Sans MS" panose="030F0702030302020204" pitchFamily="66" charset="0"/>
                <a:sym typeface="Symbol" panose="05050102010706020507" pitchFamily="18" charset="2"/>
              </a:rPr>
              <a:t></a:t>
            </a:r>
            <a:r>
              <a:rPr lang="en-US" sz="1600" dirty="0">
                <a:latin typeface="Comic Sans MS" panose="030F0702030302020204" pitchFamily="66" charset="0"/>
              </a:rPr>
              <a:t>= -0.458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	h = 84, Harmonic number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	</a:t>
            </a:r>
            <a:r>
              <a:rPr lang="en-US" sz="1600" dirty="0" err="1">
                <a:latin typeface="Comic Sans MS" panose="030F0702030302020204" pitchFamily="66" charset="0"/>
              </a:rPr>
              <a:t>fsy</a:t>
            </a:r>
            <a:r>
              <a:rPr lang="en-US" sz="1600" dirty="0">
                <a:latin typeface="Comic Sans MS" panose="030F0702030302020204" pitchFamily="66" charset="0"/>
              </a:rPr>
              <a:t> = Measured synchrotron frequency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 </a:t>
            </a:r>
            <a:r>
              <a:rPr lang="en-US" sz="1600" dirty="0">
                <a:latin typeface="Comic Sans MS" panose="030F0702030302020204" pitchFamily="66" charset="0"/>
                <a:sym typeface="Symbol"/>
              </a:rPr>
              <a:t> </a:t>
            </a:r>
          </a:p>
          <a:p>
            <a:pPr marL="115887"/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03/08/2017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58133" y="3767908"/>
                <a:ext cx="2083598" cy="8183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𝑠𝑦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𝑟𝑒𝑣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𝑟𝑓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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133" y="3767908"/>
                <a:ext cx="2083598" cy="818366"/>
              </a:xfrm>
              <a:prstGeom prst="rect">
                <a:avLst/>
              </a:prstGeom>
              <a:blipFill>
                <a:blip r:embed="rId2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49040" y="3828566"/>
                <a:ext cx="3037207" cy="6970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𝑟𝑓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𝑠𝑦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𝑟𝑒𝑣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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0" y="3828566"/>
                <a:ext cx="3037207" cy="6970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7" name="Group 76"/>
          <p:cNvGrpSpPr/>
          <p:nvPr/>
        </p:nvGrpSpPr>
        <p:grpSpPr>
          <a:xfrm>
            <a:off x="6825810" y="2206543"/>
            <a:ext cx="1981342" cy="1895313"/>
            <a:chOff x="6453693" y="3860303"/>
            <a:chExt cx="2490282" cy="2482543"/>
          </a:xfrm>
        </p:grpSpPr>
        <p:cxnSp>
          <p:nvCxnSpPr>
            <p:cNvPr id="47" name="Straight Connector 46"/>
            <p:cNvCxnSpPr/>
            <p:nvPr/>
          </p:nvCxnSpPr>
          <p:spPr>
            <a:xfrm flipV="1">
              <a:off x="6453693" y="5242259"/>
              <a:ext cx="2490282" cy="152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Freeform 48"/>
            <p:cNvSpPr/>
            <p:nvPr/>
          </p:nvSpPr>
          <p:spPr>
            <a:xfrm>
              <a:off x="6593120" y="4544785"/>
              <a:ext cx="2206920" cy="723163"/>
            </a:xfrm>
            <a:custGeom>
              <a:avLst/>
              <a:gdLst>
                <a:gd name="connsiteX0" fmla="*/ 0 w 1665838"/>
                <a:gd name="connsiteY0" fmla="*/ 588480 h 588480"/>
                <a:gd name="connsiteX1" fmla="*/ 787651 w 1665838"/>
                <a:gd name="connsiteY1" fmla="*/ 5 h 588480"/>
                <a:gd name="connsiteX2" fmla="*/ 1665838 w 1665838"/>
                <a:gd name="connsiteY2" fmla="*/ 579426 h 588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5838" h="588480">
                  <a:moveTo>
                    <a:pt x="0" y="588480"/>
                  </a:moveTo>
                  <a:cubicBezTo>
                    <a:pt x="255005" y="294997"/>
                    <a:pt x="510011" y="1514"/>
                    <a:pt x="787651" y="5"/>
                  </a:cubicBezTo>
                  <a:cubicBezTo>
                    <a:pt x="1065291" y="-1504"/>
                    <a:pt x="1365564" y="288961"/>
                    <a:pt x="1665838" y="57942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0" name="Freeform 49"/>
            <p:cNvSpPr/>
            <p:nvPr/>
          </p:nvSpPr>
          <p:spPr>
            <a:xfrm flipV="1">
              <a:off x="6579433" y="5242259"/>
              <a:ext cx="2206920" cy="710171"/>
            </a:xfrm>
            <a:custGeom>
              <a:avLst/>
              <a:gdLst>
                <a:gd name="connsiteX0" fmla="*/ 0 w 1665838"/>
                <a:gd name="connsiteY0" fmla="*/ 588480 h 588480"/>
                <a:gd name="connsiteX1" fmla="*/ 787651 w 1665838"/>
                <a:gd name="connsiteY1" fmla="*/ 5 h 588480"/>
                <a:gd name="connsiteX2" fmla="*/ 1665838 w 1665838"/>
                <a:gd name="connsiteY2" fmla="*/ 579426 h 588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5838" h="588480">
                  <a:moveTo>
                    <a:pt x="0" y="588480"/>
                  </a:moveTo>
                  <a:cubicBezTo>
                    <a:pt x="255005" y="294997"/>
                    <a:pt x="510011" y="1514"/>
                    <a:pt x="787651" y="5"/>
                  </a:cubicBezTo>
                  <a:cubicBezTo>
                    <a:pt x="1065291" y="-1504"/>
                    <a:pt x="1365564" y="288961"/>
                    <a:pt x="1665838" y="57942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7668341" y="4255529"/>
              <a:ext cx="0" cy="20248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6877050" y="3860303"/>
              <a:ext cx="1665838" cy="4413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dirty="0"/>
                <a:t>Synchrotron Oscillations</a:t>
              </a:r>
            </a:p>
          </p:txBody>
        </p:sp>
        <p:sp>
          <p:nvSpPr>
            <p:cNvPr id="60" name="Freeform 59"/>
            <p:cNvSpPr/>
            <p:nvPr/>
          </p:nvSpPr>
          <p:spPr>
            <a:xfrm>
              <a:off x="7671353" y="4444710"/>
              <a:ext cx="1075221" cy="797550"/>
            </a:xfrm>
            <a:custGeom>
              <a:avLst/>
              <a:gdLst>
                <a:gd name="connsiteX0" fmla="*/ 0 w 1665838"/>
                <a:gd name="connsiteY0" fmla="*/ 588480 h 588480"/>
                <a:gd name="connsiteX1" fmla="*/ 787651 w 1665838"/>
                <a:gd name="connsiteY1" fmla="*/ 5 h 588480"/>
                <a:gd name="connsiteX2" fmla="*/ 1665838 w 1665838"/>
                <a:gd name="connsiteY2" fmla="*/ 579426 h 588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5838" h="588480">
                  <a:moveTo>
                    <a:pt x="0" y="588480"/>
                  </a:moveTo>
                  <a:cubicBezTo>
                    <a:pt x="255005" y="294997"/>
                    <a:pt x="510011" y="1514"/>
                    <a:pt x="787651" y="5"/>
                  </a:cubicBezTo>
                  <a:cubicBezTo>
                    <a:pt x="1065291" y="-1504"/>
                    <a:pt x="1365564" y="288961"/>
                    <a:pt x="1665838" y="579426"/>
                  </a:cubicBezTo>
                </a:path>
              </a:pathLst>
            </a:cu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1" name="Freeform 60"/>
            <p:cNvSpPr/>
            <p:nvPr/>
          </p:nvSpPr>
          <p:spPr>
            <a:xfrm flipV="1">
              <a:off x="6599143" y="5244399"/>
              <a:ext cx="1055511" cy="934590"/>
            </a:xfrm>
            <a:custGeom>
              <a:avLst/>
              <a:gdLst>
                <a:gd name="connsiteX0" fmla="*/ 0 w 1665838"/>
                <a:gd name="connsiteY0" fmla="*/ 588480 h 588480"/>
                <a:gd name="connsiteX1" fmla="*/ 787651 w 1665838"/>
                <a:gd name="connsiteY1" fmla="*/ 5 h 588480"/>
                <a:gd name="connsiteX2" fmla="*/ 1665838 w 1665838"/>
                <a:gd name="connsiteY2" fmla="*/ 579426 h 588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5838" h="588480">
                  <a:moveTo>
                    <a:pt x="0" y="588480"/>
                  </a:moveTo>
                  <a:cubicBezTo>
                    <a:pt x="255005" y="294997"/>
                    <a:pt x="510011" y="1514"/>
                    <a:pt x="787651" y="5"/>
                  </a:cubicBezTo>
                  <a:cubicBezTo>
                    <a:pt x="1065291" y="-1504"/>
                    <a:pt x="1365564" y="288961"/>
                    <a:pt x="1665838" y="579426"/>
                  </a:cubicBezTo>
                </a:path>
              </a:pathLst>
            </a:cu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382107" y="5017005"/>
              <a:ext cx="586296" cy="463451"/>
            </a:xfrm>
            <a:prstGeom prst="ellipse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7773994" y="5012022"/>
              <a:ext cx="170910" cy="1375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310073" y="4982365"/>
              <a:ext cx="194378" cy="495114"/>
            </a:xfrm>
            <a:custGeom>
              <a:avLst/>
              <a:gdLst>
                <a:gd name="connsiteX0" fmla="*/ 194378 w 194378"/>
                <a:gd name="connsiteY0" fmla="*/ 0 h 501092"/>
                <a:gd name="connsiteX1" fmla="*/ 73945 w 194378"/>
                <a:gd name="connsiteY1" fmla="*/ 93670 h 501092"/>
                <a:gd name="connsiteX2" fmla="*/ 7037 w 194378"/>
                <a:gd name="connsiteY2" fmla="*/ 223024 h 501092"/>
                <a:gd name="connsiteX3" fmla="*/ 7037 w 194378"/>
                <a:gd name="connsiteY3" fmla="*/ 325615 h 501092"/>
                <a:gd name="connsiteX4" fmla="*/ 51642 w 194378"/>
                <a:gd name="connsiteY4" fmla="*/ 419286 h 501092"/>
                <a:gd name="connsiteX5" fmla="*/ 136392 w 194378"/>
                <a:gd name="connsiteY5" fmla="*/ 495114 h 501092"/>
                <a:gd name="connsiteX6" fmla="*/ 136392 w 194378"/>
                <a:gd name="connsiteY6" fmla="*/ 490654 h 501092"/>
                <a:gd name="connsiteX0" fmla="*/ 194378 w 194378"/>
                <a:gd name="connsiteY0" fmla="*/ 0 h 495114"/>
                <a:gd name="connsiteX1" fmla="*/ 73945 w 194378"/>
                <a:gd name="connsiteY1" fmla="*/ 93670 h 495114"/>
                <a:gd name="connsiteX2" fmla="*/ 7037 w 194378"/>
                <a:gd name="connsiteY2" fmla="*/ 223024 h 495114"/>
                <a:gd name="connsiteX3" fmla="*/ 7037 w 194378"/>
                <a:gd name="connsiteY3" fmla="*/ 325615 h 495114"/>
                <a:gd name="connsiteX4" fmla="*/ 51642 w 194378"/>
                <a:gd name="connsiteY4" fmla="*/ 419286 h 495114"/>
                <a:gd name="connsiteX5" fmla="*/ 136392 w 194378"/>
                <a:gd name="connsiteY5" fmla="*/ 495114 h 495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378" h="495114">
                  <a:moveTo>
                    <a:pt x="194378" y="0"/>
                  </a:moveTo>
                  <a:cubicBezTo>
                    <a:pt x="149773" y="28249"/>
                    <a:pt x="105168" y="56499"/>
                    <a:pt x="73945" y="93670"/>
                  </a:cubicBezTo>
                  <a:cubicBezTo>
                    <a:pt x="42722" y="130841"/>
                    <a:pt x="18188" y="184367"/>
                    <a:pt x="7037" y="223024"/>
                  </a:cubicBezTo>
                  <a:cubicBezTo>
                    <a:pt x="-4114" y="261682"/>
                    <a:pt x="-397" y="292905"/>
                    <a:pt x="7037" y="325615"/>
                  </a:cubicBezTo>
                  <a:cubicBezTo>
                    <a:pt x="14471" y="358325"/>
                    <a:pt x="30083" y="391036"/>
                    <a:pt x="51642" y="419286"/>
                  </a:cubicBezTo>
                  <a:cubicBezTo>
                    <a:pt x="73201" y="447536"/>
                    <a:pt x="122267" y="483219"/>
                    <a:pt x="136392" y="495114"/>
                  </a:cubicBezTo>
                </a:path>
              </a:pathLst>
            </a:custGeom>
            <a:noFill/>
            <a:ln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7293936" y="4342512"/>
              <a:ext cx="0" cy="189662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8027249" y="4319635"/>
              <a:ext cx="0" cy="189662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7309753" y="6178989"/>
              <a:ext cx="717176" cy="0"/>
            </a:xfrm>
            <a:prstGeom prst="line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/>
            <p:cNvSpPr/>
            <p:nvPr/>
          </p:nvSpPr>
          <p:spPr>
            <a:xfrm>
              <a:off x="7461221" y="6023610"/>
              <a:ext cx="424535" cy="2636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368920" y="5973514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±60</a:t>
              </a:r>
              <a:r>
                <a:rPr lang="en-US" baseline="30000" dirty="0"/>
                <a:t>0</a:t>
              </a: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248" y="4177106"/>
            <a:ext cx="2784780" cy="2393166"/>
          </a:xfrm>
          <a:prstGeom prst="rect">
            <a:avLst/>
          </a:prstGeom>
        </p:spPr>
      </p:pic>
      <p:cxnSp>
        <p:nvCxnSpPr>
          <p:cNvPr id="27" name="Straight Connector 26"/>
          <p:cNvCxnSpPr/>
          <p:nvPr/>
        </p:nvCxnSpPr>
        <p:spPr>
          <a:xfrm>
            <a:off x="7315778" y="4450288"/>
            <a:ext cx="0" cy="1840343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739081" y="5901252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60</a:t>
            </a:r>
            <a:r>
              <a:rPr lang="en-US" baseline="30000" dirty="0"/>
              <a:t>0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6666433" y="5929209"/>
            <a:ext cx="649345" cy="0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592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3995"/>
            <a:ext cx="8229600" cy="634152"/>
          </a:xfrm>
        </p:spPr>
        <p:txBody>
          <a:bodyPr/>
          <a:lstStyle/>
          <a:p>
            <a:r>
              <a:rPr lang="en-US" dirty="0" err="1"/>
              <a:t>Vrf</a:t>
            </a:r>
            <a:r>
              <a:rPr lang="en-US" dirty="0"/>
              <a:t> from </a:t>
            </a:r>
            <a:r>
              <a:rPr lang="en-US" dirty="0" err="1"/>
              <a:t>fsy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at 400 MeV in the Booster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13289"/>
          <a:stretch/>
        </p:blipFill>
        <p:spPr>
          <a:xfrm>
            <a:off x="236220" y="1115122"/>
            <a:ext cx="8671560" cy="545712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38812" y="4229751"/>
            <a:ext cx="2898037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C00000"/>
                </a:solidFill>
              </a:rPr>
              <a:t>Vrf</a:t>
            </a:r>
            <a:r>
              <a:rPr lang="en-US" sz="2200" b="1" dirty="0">
                <a:solidFill>
                  <a:srgbClr val="C00000"/>
                </a:solidFill>
              </a:rPr>
              <a:t>(kV)=0.73</a:t>
            </a:r>
            <a:r>
              <a:rPr lang="en-US" sz="2200" b="1" dirty="0">
                <a:solidFill>
                  <a:srgbClr val="C00000"/>
                </a:solidFill>
                <a:sym typeface="Symbol" panose="05050102010706020507" pitchFamily="18" charset="2"/>
              </a:rPr>
              <a:t></a:t>
            </a:r>
            <a:r>
              <a:rPr lang="en-US" sz="2200" b="1" dirty="0">
                <a:solidFill>
                  <a:srgbClr val="C00000"/>
                </a:solidFill>
              </a:rPr>
              <a:t>B:RFSUM</a:t>
            </a:r>
          </a:p>
        </p:txBody>
      </p:sp>
    </p:spTree>
    <p:extLst>
      <p:ext uri="{BB962C8B-B14F-4D97-AF65-F5344CB8AC3E}">
        <p14:creationId xmlns:p14="http://schemas.microsoft.com/office/powerpoint/2010/main" val="3221673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99" y="192487"/>
            <a:ext cx="8229600" cy="1143000"/>
          </a:xfrm>
        </p:spPr>
        <p:txBody>
          <a:bodyPr/>
          <a:lstStyle/>
          <a:p>
            <a:r>
              <a:rPr lang="en-US" dirty="0"/>
              <a:t>Error in the Measured </a:t>
            </a:r>
            <a:r>
              <a:rPr lang="en-US" dirty="0" err="1"/>
              <a:t>fsy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Conclusions from the 400 MeV DC Data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11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43749" y="1742919"/>
            <a:ext cx="5652298" cy="4857435"/>
            <a:chOff x="43749" y="1234271"/>
            <a:chExt cx="5652298" cy="485743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49" y="1234271"/>
              <a:ext cx="5652298" cy="4857435"/>
            </a:xfrm>
            <a:prstGeom prst="rect">
              <a:avLst/>
            </a:prstGeom>
          </p:spPr>
        </p:pic>
        <p:cxnSp>
          <p:nvCxnSpPr>
            <p:cNvPr id="7" name="Straight Connector 6"/>
            <p:cNvCxnSpPr/>
            <p:nvPr/>
          </p:nvCxnSpPr>
          <p:spPr>
            <a:xfrm>
              <a:off x="2228620" y="1797240"/>
              <a:ext cx="0" cy="3727797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243198" y="3804194"/>
              <a:ext cx="4972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60</a:t>
              </a:r>
              <a:r>
                <a:rPr lang="en-US" baseline="30000" dirty="0"/>
                <a:t>0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755027" y="3855710"/>
              <a:ext cx="147359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618115" y="1912007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±3.5%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767906" y="2271611"/>
              <a:ext cx="1949533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52879" y="1973249"/>
              <a:ext cx="1949533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5285109" y="2010626"/>
            <a:ext cx="26587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fsy</a:t>
            </a:r>
            <a:r>
              <a:rPr lang="en-US" dirty="0"/>
              <a:t>(Total Error)= </a:t>
            </a:r>
          </a:p>
          <a:p>
            <a:r>
              <a:rPr lang="en-US" dirty="0"/>
              <a:t>           ±3.5% (Systematic)</a:t>
            </a:r>
          </a:p>
          <a:p>
            <a:r>
              <a:rPr lang="en-US" dirty="0"/>
              <a:t>           ±9.3% (Statistical)</a:t>
            </a:r>
            <a:r>
              <a:rPr lang="en-US" baseline="-25000" dirty="0"/>
              <a:t>Ave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82673" y="3135204"/>
            <a:ext cx="39999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For example, with 20 RF cavities ON</a:t>
            </a:r>
          </a:p>
          <a:p>
            <a:r>
              <a:rPr lang="en-US" b="1" dirty="0">
                <a:solidFill>
                  <a:srgbClr val="0000CC"/>
                </a:solidFill>
              </a:rPr>
              <a:t>B:RFSUM=714kV</a:t>
            </a:r>
          </a:p>
          <a:p>
            <a:r>
              <a:rPr lang="en-US" b="1" dirty="0">
                <a:solidFill>
                  <a:srgbClr val="0000CC"/>
                </a:solidFill>
              </a:rPr>
              <a:t>VRF(</a:t>
            </a:r>
            <a:r>
              <a:rPr lang="en-US" b="1" dirty="0" err="1">
                <a:solidFill>
                  <a:srgbClr val="0000CC"/>
                </a:solidFill>
              </a:rPr>
              <a:t>fsy</a:t>
            </a:r>
            <a:r>
              <a:rPr lang="en-US" b="1" dirty="0">
                <a:solidFill>
                  <a:srgbClr val="0000CC"/>
                </a:solidFill>
              </a:rPr>
              <a:t>) = 544 kV+76 kV (+</a:t>
            </a:r>
            <a:r>
              <a:rPr lang="en-US" b="1" dirty="0" err="1">
                <a:solidFill>
                  <a:srgbClr val="0000CC"/>
                </a:solidFill>
              </a:rPr>
              <a:t>ve</a:t>
            </a:r>
            <a:r>
              <a:rPr lang="en-US" b="1" dirty="0">
                <a:solidFill>
                  <a:srgbClr val="0000CC"/>
                </a:solidFill>
              </a:rPr>
              <a:t> error only)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b="1" dirty="0">
                <a:solidFill>
                  <a:srgbClr val="0000CC"/>
                </a:solidFill>
                <a:sym typeface="Symbol" panose="05050102010706020507" pitchFamily="18" charset="2"/>
              </a:rPr>
              <a:t>(620/714)  0.87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b="1" dirty="0">
                <a:solidFill>
                  <a:srgbClr val="0000CC"/>
                </a:solidFill>
                <a:sym typeface="Symbol" panose="05050102010706020507" pitchFamily="18" charset="2"/>
              </a:rPr>
              <a:t> We have lower </a:t>
            </a:r>
            <a:r>
              <a:rPr lang="en-US" b="1" dirty="0" err="1">
                <a:solidFill>
                  <a:srgbClr val="0000CC"/>
                </a:solidFill>
                <a:sym typeface="Symbol" panose="05050102010706020507" pitchFamily="18" charset="2"/>
              </a:rPr>
              <a:t>Vrf</a:t>
            </a:r>
            <a:r>
              <a:rPr lang="en-US" b="1" dirty="0">
                <a:solidFill>
                  <a:srgbClr val="0000CC"/>
                </a:solidFill>
                <a:sym typeface="Symbol" panose="05050102010706020507" pitchFamily="18" charset="2"/>
              </a:rPr>
              <a:t> by about 13%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78761" y="5230258"/>
            <a:ext cx="3556000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Conclusions:</a:t>
            </a:r>
          </a:p>
          <a:p>
            <a:r>
              <a:rPr lang="en-US" b="1" dirty="0"/>
              <a:t>We find that </a:t>
            </a:r>
            <a:r>
              <a:rPr lang="en-US" b="1" dirty="0" err="1"/>
              <a:t>Vrf</a:t>
            </a:r>
            <a:r>
              <a:rPr lang="en-US" b="1" dirty="0"/>
              <a:t>(</a:t>
            </a:r>
            <a:r>
              <a:rPr lang="en-US" b="1" dirty="0" err="1"/>
              <a:t>fsy</a:t>
            </a:r>
            <a:r>
              <a:rPr lang="en-US" b="1" dirty="0"/>
              <a:t>) is at least 13% </a:t>
            </a:r>
          </a:p>
          <a:p>
            <a:r>
              <a:rPr lang="en-US" b="1" dirty="0"/>
              <a:t>smaller than </a:t>
            </a:r>
            <a:r>
              <a:rPr lang="en-US" b="1" dirty="0" err="1"/>
              <a:t>Vrf</a:t>
            </a:r>
            <a:r>
              <a:rPr lang="en-US" b="1" dirty="0"/>
              <a:t> (B:RFSUM). This might need further investigation.</a:t>
            </a:r>
          </a:p>
        </p:txBody>
      </p:sp>
    </p:spTree>
    <p:extLst>
      <p:ext uri="{BB962C8B-B14F-4D97-AF65-F5344CB8AC3E}">
        <p14:creationId xmlns:p14="http://schemas.microsoft.com/office/powerpoint/2010/main" val="2544934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61978"/>
            <a:ext cx="8229600" cy="659545"/>
          </a:xfrm>
        </p:spPr>
        <p:txBody>
          <a:bodyPr/>
          <a:lstStyle/>
          <a:p>
            <a:r>
              <a:rPr lang="en-US" dirty="0"/>
              <a:t>What Next?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12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116049" y="2260185"/>
            <a:ext cx="4911899" cy="4078228"/>
            <a:chOff x="4084748" y="1417180"/>
            <a:chExt cx="4911899" cy="407822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4748" y="1417180"/>
              <a:ext cx="4911899" cy="4078228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6785026" y="2932761"/>
              <a:ext cx="788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B0F0"/>
                  </a:solidFill>
                </a:rPr>
                <a:t>B:APG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77838" y="1764888"/>
              <a:ext cx="1072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5050"/>
                  </a:solidFill>
                </a:rPr>
                <a:t>B:RFSUM</a:t>
              </a:r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701527" y="499234"/>
            <a:ext cx="8229600" cy="15218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00CC"/>
                </a:solidFill>
                <a:latin typeface="Comic Sans MS" panose="030F0702030302020204" pitchFamily="66" charset="0"/>
                <a:ea typeface="+mj-ea"/>
                <a:cs typeface="+mj-cs"/>
              </a:defRPr>
            </a:lvl1pPr>
          </a:lstStyle>
          <a:p>
            <a:r>
              <a:rPr lang="en-US" dirty="0"/>
              <a:t>Can we measure the </a:t>
            </a:r>
            <a:r>
              <a:rPr lang="en-US" dirty="0" err="1"/>
              <a:t>Vrf</a:t>
            </a:r>
            <a:r>
              <a:rPr lang="en-US" dirty="0"/>
              <a:t>(</a:t>
            </a:r>
            <a:r>
              <a:rPr lang="en-US" dirty="0" err="1"/>
              <a:t>fsy</a:t>
            </a:r>
            <a:r>
              <a:rPr lang="en-US" dirty="0"/>
              <a:t>) @8GeV in a Stationary Bucket?</a:t>
            </a:r>
          </a:p>
        </p:txBody>
      </p:sp>
    </p:spTree>
    <p:extLst>
      <p:ext uri="{BB962C8B-B14F-4D97-AF65-F5344CB8AC3E}">
        <p14:creationId xmlns:p14="http://schemas.microsoft.com/office/powerpoint/2010/main" val="184097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77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B:APGT Curve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895" y="1314208"/>
            <a:ext cx="5640188" cy="46641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0" y="1730111"/>
            <a:ext cx="22302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Used Operational B:PARAT &amp; 6BT Beam</a:t>
            </a:r>
          </a:p>
          <a:p>
            <a:r>
              <a:rPr lang="en-US" dirty="0">
                <a:solidFill>
                  <a:schemeClr val="bg1"/>
                </a:solidFill>
              </a:rPr>
              <a:t>(1A,1B)+(2A+2B)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24200" y="2191776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B:APG</a:t>
            </a:r>
          </a:p>
        </p:txBody>
      </p:sp>
    </p:spTree>
    <p:extLst>
      <p:ext uri="{BB962C8B-B14F-4D97-AF65-F5344CB8AC3E}">
        <p14:creationId xmlns:p14="http://schemas.microsoft.com/office/powerpoint/2010/main" val="585426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63" y="0"/>
            <a:ext cx="8610600" cy="1004146"/>
          </a:xfrm>
        </p:spPr>
        <p:txBody>
          <a:bodyPr/>
          <a:lstStyle/>
          <a:p>
            <a:r>
              <a:rPr lang="en-US" sz="2800" dirty="0" err="1"/>
              <a:t>Vrf</a:t>
            </a:r>
            <a:r>
              <a:rPr lang="en-US" sz="2800" dirty="0"/>
              <a:t>(</a:t>
            </a:r>
            <a:r>
              <a:rPr lang="en-US" sz="2800" dirty="0" err="1"/>
              <a:t>fsy</a:t>
            </a:r>
            <a:r>
              <a:rPr lang="en-US" sz="2800" dirty="0"/>
              <a:t>) from the Measurements on captured </a:t>
            </a:r>
            <a:br>
              <a:rPr lang="en-US" sz="2800" dirty="0"/>
            </a:br>
            <a:r>
              <a:rPr lang="en-US" sz="2800" dirty="0"/>
              <a:t>beam at 400 MeV (DC-mode)  in the Booster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13289"/>
          <a:stretch/>
        </p:blipFill>
        <p:spPr>
          <a:xfrm>
            <a:off x="379141" y="1290250"/>
            <a:ext cx="8104892" cy="510051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338812" y="4229751"/>
            <a:ext cx="2898037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C00000"/>
                </a:solidFill>
              </a:rPr>
              <a:t>Vrf</a:t>
            </a:r>
            <a:r>
              <a:rPr lang="en-US" sz="2200" b="1" dirty="0">
                <a:solidFill>
                  <a:srgbClr val="C00000"/>
                </a:solidFill>
              </a:rPr>
              <a:t>(kV)=0.73</a:t>
            </a:r>
            <a:r>
              <a:rPr lang="en-US" sz="2200" b="1" dirty="0">
                <a:solidFill>
                  <a:srgbClr val="C00000"/>
                </a:solidFill>
                <a:sym typeface="Symbol" panose="05050102010706020507" pitchFamily="18" charset="2"/>
              </a:rPr>
              <a:t></a:t>
            </a:r>
            <a:r>
              <a:rPr lang="en-US" sz="2200" b="1" dirty="0">
                <a:solidFill>
                  <a:srgbClr val="C00000"/>
                </a:solidFill>
              </a:rPr>
              <a:t>B:RFSUM</a:t>
            </a:r>
          </a:p>
        </p:txBody>
      </p:sp>
    </p:spTree>
    <p:extLst>
      <p:ext uri="{BB962C8B-B14F-4D97-AF65-F5344CB8AC3E}">
        <p14:creationId xmlns:p14="http://schemas.microsoft.com/office/powerpoint/2010/main" val="2213433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3546088" cy="425790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Inject low intensity 400 MeV beam (~1E12ppBc</a:t>
            </a:r>
            <a:r>
              <a:rPr lang="en-US"/>
              <a:t>) while </a:t>
            </a:r>
            <a:r>
              <a:rPr lang="en-US" dirty="0"/>
              <a:t>Booster is being operated in </a:t>
            </a:r>
            <a:r>
              <a:rPr lang="en-US"/>
              <a:t>DC –mode (at 400 MeV).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 Capture the beam in the 38MHz main rf system just like that in normal operation with different number of RF cavities ON.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 Collect the WCM data for several synchrotron period at about 5 </a:t>
            </a:r>
            <a:r>
              <a:rPr lang="en-US" dirty="0" err="1"/>
              <a:t>ms</a:t>
            </a:r>
            <a:r>
              <a:rPr lang="en-US" dirty="0"/>
              <a:t> and at about 10 </a:t>
            </a:r>
            <a:r>
              <a:rPr lang="en-US" dirty="0" err="1"/>
              <a:t>ms</a:t>
            </a:r>
            <a:r>
              <a:rPr lang="en-US" dirty="0"/>
              <a:t> into the cycle. 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0143" y="1439619"/>
            <a:ext cx="4860051" cy="43813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22019" y="2056729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400 </a:t>
            </a:r>
            <a:r>
              <a:rPr lang="en-US" dirty="0">
                <a:solidFill>
                  <a:srgbClr val="FFFF00"/>
                </a:solidFill>
                <a:sym typeface="Symbol" panose="05050102010706020507" pitchFamily="18" charset="2"/>
              </a:rPr>
              <a:t>sec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76938" y="2414909"/>
            <a:ext cx="4114800" cy="0"/>
          </a:xfrm>
          <a:prstGeom prst="straightConnector1">
            <a:avLst/>
          </a:prstGeom>
          <a:ln>
            <a:solidFill>
              <a:srgbClr val="FFFF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36081" y="4615491"/>
            <a:ext cx="1994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Trace from 5-5.4ms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36081" y="3003807"/>
            <a:ext cx="2228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Trace from 15-15.4ms</a:t>
            </a:r>
          </a:p>
        </p:txBody>
      </p:sp>
    </p:spTree>
    <p:extLst>
      <p:ext uri="{BB962C8B-B14F-4D97-AF65-F5344CB8AC3E}">
        <p14:creationId xmlns:p14="http://schemas.microsoft.com/office/powerpoint/2010/main" val="3658609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819" y="106539"/>
            <a:ext cx="8229600" cy="1143000"/>
          </a:xfrm>
        </p:spPr>
        <p:txBody>
          <a:bodyPr/>
          <a:lstStyle/>
          <a:p>
            <a:r>
              <a:rPr lang="en-US" dirty="0"/>
              <a:t>RF turn on sequence</a:t>
            </a:r>
            <a:br>
              <a:rPr lang="en-US" dirty="0"/>
            </a:br>
            <a:r>
              <a:rPr lang="en-US" dirty="0"/>
              <a:t>&amp; WCM trigger times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819" y="1431628"/>
            <a:ext cx="6241718" cy="498504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627886" y="2413147"/>
            <a:ext cx="0" cy="32026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49498" y="2399968"/>
            <a:ext cx="0" cy="32026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45775" y="2053976"/>
            <a:ext cx="620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5ms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49556" y="2040797"/>
            <a:ext cx="750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15ms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48857" y="516787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18976" y="240968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00509" y="259181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01979" y="271451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12123" y="310055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92882" y="411584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39481" y="4830960"/>
            <a:ext cx="314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47636" y="4448101"/>
            <a:ext cx="314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56433" y="37999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66361" y="343572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90545" y="4923034"/>
            <a:ext cx="1685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(1A,1B)+(2A,2B)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79839" y="4627112"/>
            <a:ext cx="992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+(3A,3B)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87292" y="4245757"/>
            <a:ext cx="992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+(4A,4B)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94729" y="3862902"/>
            <a:ext cx="992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+(5A,5B)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87276" y="3530584"/>
            <a:ext cx="992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+(6A,6B)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94729" y="3149229"/>
            <a:ext cx="992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+(7A,7B)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902166" y="2822129"/>
            <a:ext cx="992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+(8A,8B)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909603" y="2483874"/>
            <a:ext cx="992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+(9A,9B)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943056" y="2138188"/>
            <a:ext cx="122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+(10A,10B)</a:t>
            </a:r>
          </a:p>
        </p:txBody>
      </p:sp>
      <p:sp>
        <p:nvSpPr>
          <p:cNvPr id="61" name="Freeform 60"/>
          <p:cNvSpPr/>
          <p:nvPr/>
        </p:nvSpPr>
        <p:spPr>
          <a:xfrm>
            <a:off x="3958683" y="2308302"/>
            <a:ext cx="2984373" cy="301083"/>
          </a:xfrm>
          <a:custGeom>
            <a:avLst/>
            <a:gdLst>
              <a:gd name="connsiteX0" fmla="*/ 0 w 3200400"/>
              <a:gd name="connsiteY0" fmla="*/ 301083 h 301083"/>
              <a:gd name="connsiteX1" fmla="*/ 947854 w 3200400"/>
              <a:gd name="connsiteY1" fmla="*/ 0 h 301083"/>
              <a:gd name="connsiteX2" fmla="*/ 3200400 w 3200400"/>
              <a:gd name="connsiteY2" fmla="*/ 11152 h 301083"/>
              <a:gd name="connsiteX3" fmla="*/ 3200400 w 3200400"/>
              <a:gd name="connsiteY3" fmla="*/ 11152 h 30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301083">
                <a:moveTo>
                  <a:pt x="0" y="301083"/>
                </a:moveTo>
                <a:lnTo>
                  <a:pt x="947854" y="0"/>
                </a:lnTo>
                <a:lnTo>
                  <a:pt x="3200400" y="11152"/>
                </a:lnTo>
                <a:lnTo>
                  <a:pt x="3200400" y="11152"/>
                </a:lnTo>
              </a:path>
            </a:pathLst>
          </a:custGeom>
          <a:noFill/>
          <a:ln>
            <a:headEnd type="triangl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3888226" y="2668855"/>
            <a:ext cx="3054830" cy="301083"/>
          </a:xfrm>
          <a:custGeom>
            <a:avLst/>
            <a:gdLst>
              <a:gd name="connsiteX0" fmla="*/ 0 w 3200400"/>
              <a:gd name="connsiteY0" fmla="*/ 301083 h 301083"/>
              <a:gd name="connsiteX1" fmla="*/ 947854 w 3200400"/>
              <a:gd name="connsiteY1" fmla="*/ 0 h 301083"/>
              <a:gd name="connsiteX2" fmla="*/ 3200400 w 3200400"/>
              <a:gd name="connsiteY2" fmla="*/ 11152 h 301083"/>
              <a:gd name="connsiteX3" fmla="*/ 3200400 w 3200400"/>
              <a:gd name="connsiteY3" fmla="*/ 11152 h 30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301083">
                <a:moveTo>
                  <a:pt x="0" y="301083"/>
                </a:moveTo>
                <a:lnTo>
                  <a:pt x="947854" y="0"/>
                </a:lnTo>
                <a:lnTo>
                  <a:pt x="3200400" y="11152"/>
                </a:lnTo>
                <a:lnTo>
                  <a:pt x="3200400" y="11152"/>
                </a:lnTo>
              </a:path>
            </a:pathLst>
          </a:custGeom>
          <a:noFill/>
          <a:ln>
            <a:headEnd type="triangl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003289" y="2977373"/>
            <a:ext cx="2939767" cy="301083"/>
          </a:xfrm>
          <a:custGeom>
            <a:avLst/>
            <a:gdLst>
              <a:gd name="connsiteX0" fmla="*/ 0 w 3200400"/>
              <a:gd name="connsiteY0" fmla="*/ 301083 h 301083"/>
              <a:gd name="connsiteX1" fmla="*/ 947854 w 3200400"/>
              <a:gd name="connsiteY1" fmla="*/ 0 h 301083"/>
              <a:gd name="connsiteX2" fmla="*/ 3200400 w 3200400"/>
              <a:gd name="connsiteY2" fmla="*/ 11152 h 301083"/>
              <a:gd name="connsiteX3" fmla="*/ 3200400 w 3200400"/>
              <a:gd name="connsiteY3" fmla="*/ 11152 h 30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301083">
                <a:moveTo>
                  <a:pt x="0" y="301083"/>
                </a:moveTo>
                <a:lnTo>
                  <a:pt x="947854" y="0"/>
                </a:lnTo>
                <a:lnTo>
                  <a:pt x="3200400" y="11152"/>
                </a:lnTo>
                <a:lnTo>
                  <a:pt x="3200400" y="11152"/>
                </a:lnTo>
              </a:path>
            </a:pathLst>
          </a:custGeom>
          <a:noFill/>
          <a:ln>
            <a:headEnd type="triangl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4010724" y="3676184"/>
            <a:ext cx="2932332" cy="301083"/>
          </a:xfrm>
          <a:custGeom>
            <a:avLst/>
            <a:gdLst>
              <a:gd name="connsiteX0" fmla="*/ 0 w 3200400"/>
              <a:gd name="connsiteY0" fmla="*/ 301083 h 301083"/>
              <a:gd name="connsiteX1" fmla="*/ 947854 w 3200400"/>
              <a:gd name="connsiteY1" fmla="*/ 0 h 301083"/>
              <a:gd name="connsiteX2" fmla="*/ 3200400 w 3200400"/>
              <a:gd name="connsiteY2" fmla="*/ 11152 h 301083"/>
              <a:gd name="connsiteX3" fmla="*/ 3200400 w 3200400"/>
              <a:gd name="connsiteY3" fmla="*/ 11152 h 30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301083">
                <a:moveTo>
                  <a:pt x="0" y="301083"/>
                </a:moveTo>
                <a:lnTo>
                  <a:pt x="947854" y="0"/>
                </a:lnTo>
                <a:lnTo>
                  <a:pt x="3200400" y="11152"/>
                </a:lnTo>
                <a:lnTo>
                  <a:pt x="3200400" y="11152"/>
                </a:lnTo>
              </a:path>
            </a:pathLst>
          </a:custGeom>
          <a:noFill/>
          <a:ln>
            <a:headEnd type="triangl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3980530" y="3383052"/>
            <a:ext cx="2962526" cy="301083"/>
          </a:xfrm>
          <a:custGeom>
            <a:avLst/>
            <a:gdLst>
              <a:gd name="connsiteX0" fmla="*/ 0 w 3200400"/>
              <a:gd name="connsiteY0" fmla="*/ 301083 h 301083"/>
              <a:gd name="connsiteX1" fmla="*/ 947854 w 3200400"/>
              <a:gd name="connsiteY1" fmla="*/ 0 h 301083"/>
              <a:gd name="connsiteX2" fmla="*/ 3200400 w 3200400"/>
              <a:gd name="connsiteY2" fmla="*/ 11152 h 301083"/>
              <a:gd name="connsiteX3" fmla="*/ 3200400 w 3200400"/>
              <a:gd name="connsiteY3" fmla="*/ 11152 h 30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301083">
                <a:moveTo>
                  <a:pt x="0" y="301083"/>
                </a:moveTo>
                <a:lnTo>
                  <a:pt x="947854" y="0"/>
                </a:lnTo>
                <a:lnTo>
                  <a:pt x="3200400" y="11152"/>
                </a:lnTo>
                <a:lnTo>
                  <a:pt x="3200400" y="11152"/>
                </a:lnTo>
              </a:path>
            </a:pathLst>
          </a:custGeom>
          <a:noFill/>
          <a:ln>
            <a:headEnd type="triangl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035669" y="4024078"/>
            <a:ext cx="2873934" cy="301083"/>
          </a:xfrm>
          <a:custGeom>
            <a:avLst/>
            <a:gdLst>
              <a:gd name="connsiteX0" fmla="*/ 0 w 3200400"/>
              <a:gd name="connsiteY0" fmla="*/ 301083 h 301083"/>
              <a:gd name="connsiteX1" fmla="*/ 947854 w 3200400"/>
              <a:gd name="connsiteY1" fmla="*/ 0 h 301083"/>
              <a:gd name="connsiteX2" fmla="*/ 3200400 w 3200400"/>
              <a:gd name="connsiteY2" fmla="*/ 11152 h 301083"/>
              <a:gd name="connsiteX3" fmla="*/ 3200400 w 3200400"/>
              <a:gd name="connsiteY3" fmla="*/ 11152 h 30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301083">
                <a:moveTo>
                  <a:pt x="0" y="301083"/>
                </a:moveTo>
                <a:lnTo>
                  <a:pt x="947854" y="0"/>
                </a:lnTo>
                <a:lnTo>
                  <a:pt x="3200400" y="11152"/>
                </a:lnTo>
                <a:lnTo>
                  <a:pt x="3200400" y="11152"/>
                </a:lnTo>
              </a:path>
            </a:pathLst>
          </a:custGeom>
          <a:noFill/>
          <a:ln>
            <a:headEnd type="triangl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648200" y="4439444"/>
            <a:ext cx="2228850" cy="301083"/>
          </a:xfrm>
          <a:custGeom>
            <a:avLst/>
            <a:gdLst>
              <a:gd name="connsiteX0" fmla="*/ 0 w 3200400"/>
              <a:gd name="connsiteY0" fmla="*/ 301083 h 301083"/>
              <a:gd name="connsiteX1" fmla="*/ 947854 w 3200400"/>
              <a:gd name="connsiteY1" fmla="*/ 0 h 301083"/>
              <a:gd name="connsiteX2" fmla="*/ 3200400 w 3200400"/>
              <a:gd name="connsiteY2" fmla="*/ 11152 h 301083"/>
              <a:gd name="connsiteX3" fmla="*/ 3200400 w 3200400"/>
              <a:gd name="connsiteY3" fmla="*/ 11152 h 30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301083">
                <a:moveTo>
                  <a:pt x="0" y="301083"/>
                </a:moveTo>
                <a:lnTo>
                  <a:pt x="947854" y="0"/>
                </a:lnTo>
                <a:lnTo>
                  <a:pt x="3200400" y="11152"/>
                </a:lnTo>
                <a:lnTo>
                  <a:pt x="3200400" y="11152"/>
                </a:lnTo>
              </a:path>
            </a:pathLst>
          </a:custGeom>
          <a:noFill/>
          <a:ln>
            <a:headEnd type="triangl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908702" y="4819527"/>
            <a:ext cx="1981843" cy="301083"/>
          </a:xfrm>
          <a:custGeom>
            <a:avLst/>
            <a:gdLst>
              <a:gd name="connsiteX0" fmla="*/ 0 w 3200400"/>
              <a:gd name="connsiteY0" fmla="*/ 301083 h 301083"/>
              <a:gd name="connsiteX1" fmla="*/ 947854 w 3200400"/>
              <a:gd name="connsiteY1" fmla="*/ 0 h 301083"/>
              <a:gd name="connsiteX2" fmla="*/ 3200400 w 3200400"/>
              <a:gd name="connsiteY2" fmla="*/ 11152 h 301083"/>
              <a:gd name="connsiteX3" fmla="*/ 3200400 w 3200400"/>
              <a:gd name="connsiteY3" fmla="*/ 11152 h 30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301083">
                <a:moveTo>
                  <a:pt x="0" y="301083"/>
                </a:moveTo>
                <a:lnTo>
                  <a:pt x="947854" y="0"/>
                </a:lnTo>
                <a:lnTo>
                  <a:pt x="3200400" y="11152"/>
                </a:lnTo>
                <a:lnTo>
                  <a:pt x="3200400" y="11152"/>
                </a:lnTo>
              </a:path>
            </a:pathLst>
          </a:custGeom>
          <a:noFill/>
          <a:ln>
            <a:headEnd type="triangl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847064" y="5095875"/>
            <a:ext cx="2077092" cy="301083"/>
          </a:xfrm>
          <a:custGeom>
            <a:avLst/>
            <a:gdLst>
              <a:gd name="connsiteX0" fmla="*/ 0 w 3200400"/>
              <a:gd name="connsiteY0" fmla="*/ 301083 h 301083"/>
              <a:gd name="connsiteX1" fmla="*/ 947854 w 3200400"/>
              <a:gd name="connsiteY1" fmla="*/ 0 h 301083"/>
              <a:gd name="connsiteX2" fmla="*/ 3200400 w 3200400"/>
              <a:gd name="connsiteY2" fmla="*/ 11152 h 301083"/>
              <a:gd name="connsiteX3" fmla="*/ 3200400 w 3200400"/>
              <a:gd name="connsiteY3" fmla="*/ 11152 h 30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301083">
                <a:moveTo>
                  <a:pt x="0" y="301083"/>
                </a:moveTo>
                <a:lnTo>
                  <a:pt x="947854" y="0"/>
                </a:lnTo>
                <a:lnTo>
                  <a:pt x="3200400" y="11152"/>
                </a:lnTo>
                <a:lnTo>
                  <a:pt x="3200400" y="11152"/>
                </a:lnTo>
              </a:path>
            </a:pathLst>
          </a:custGeom>
          <a:noFill/>
          <a:ln>
            <a:headEnd type="triangl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6877050" y="1351140"/>
            <a:ext cx="2230244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Used Operational B:PARAT &amp; ~1E12ppBc</a:t>
            </a:r>
          </a:p>
        </p:txBody>
      </p:sp>
    </p:spTree>
    <p:extLst>
      <p:ext uri="{BB962C8B-B14F-4D97-AF65-F5344CB8AC3E}">
        <p14:creationId xmlns:p14="http://schemas.microsoft.com/office/powerpoint/2010/main" val="104090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29" y="117088"/>
            <a:ext cx="8229600" cy="571500"/>
          </a:xfrm>
        </p:spPr>
        <p:txBody>
          <a:bodyPr/>
          <a:lstStyle/>
          <a:p>
            <a:r>
              <a:rPr lang="en-US" dirty="0"/>
              <a:t>Typical MR of the data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5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790" y="688588"/>
            <a:ext cx="4898187" cy="356235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558011" y="1043359"/>
            <a:ext cx="726395" cy="18957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6641" y="3968750"/>
            <a:ext cx="5257800" cy="2604066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6906288" y="753367"/>
            <a:ext cx="1879726" cy="1647730"/>
            <a:chOff x="7092262" y="1566250"/>
            <a:chExt cx="1879726" cy="1647730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7092262" y="2369210"/>
              <a:ext cx="1879726" cy="123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>
            <a:xfrm>
              <a:off x="7187174" y="1566250"/>
              <a:ext cx="1676169" cy="1647730"/>
              <a:chOff x="7187174" y="1566250"/>
              <a:chExt cx="1676169" cy="1647730"/>
            </a:xfrm>
          </p:grpSpPr>
          <p:sp>
            <p:nvSpPr>
              <p:cNvPr id="16" name="Freeform 15"/>
              <p:cNvSpPr/>
              <p:nvPr/>
            </p:nvSpPr>
            <p:spPr>
              <a:xfrm>
                <a:off x="7197505" y="1801635"/>
                <a:ext cx="1665838" cy="588480"/>
              </a:xfrm>
              <a:custGeom>
                <a:avLst/>
                <a:gdLst>
                  <a:gd name="connsiteX0" fmla="*/ 0 w 1665838"/>
                  <a:gd name="connsiteY0" fmla="*/ 588480 h 588480"/>
                  <a:gd name="connsiteX1" fmla="*/ 787651 w 1665838"/>
                  <a:gd name="connsiteY1" fmla="*/ 5 h 588480"/>
                  <a:gd name="connsiteX2" fmla="*/ 1665838 w 1665838"/>
                  <a:gd name="connsiteY2" fmla="*/ 579426 h 588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65838" h="588480">
                    <a:moveTo>
                      <a:pt x="0" y="588480"/>
                    </a:moveTo>
                    <a:cubicBezTo>
                      <a:pt x="255005" y="294997"/>
                      <a:pt x="510011" y="1514"/>
                      <a:pt x="787651" y="5"/>
                    </a:cubicBezTo>
                    <a:cubicBezTo>
                      <a:pt x="1065291" y="-1504"/>
                      <a:pt x="1365564" y="288961"/>
                      <a:pt x="1665838" y="579426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 flipV="1">
                <a:off x="7187174" y="2369210"/>
                <a:ext cx="1665838" cy="577908"/>
              </a:xfrm>
              <a:custGeom>
                <a:avLst/>
                <a:gdLst>
                  <a:gd name="connsiteX0" fmla="*/ 0 w 1665838"/>
                  <a:gd name="connsiteY0" fmla="*/ 588480 h 588480"/>
                  <a:gd name="connsiteX1" fmla="*/ 787651 w 1665838"/>
                  <a:gd name="connsiteY1" fmla="*/ 5 h 588480"/>
                  <a:gd name="connsiteX2" fmla="*/ 1665838 w 1665838"/>
                  <a:gd name="connsiteY2" fmla="*/ 579426 h 588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65838" h="588480">
                    <a:moveTo>
                      <a:pt x="0" y="588480"/>
                    </a:moveTo>
                    <a:cubicBezTo>
                      <a:pt x="255005" y="294997"/>
                      <a:pt x="510011" y="1514"/>
                      <a:pt x="787651" y="5"/>
                    </a:cubicBezTo>
                    <a:cubicBezTo>
                      <a:pt x="1065291" y="-1504"/>
                      <a:pt x="1365564" y="288961"/>
                      <a:pt x="1665838" y="579426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 flipV="1">
                <a:off x="8009109" y="1566250"/>
                <a:ext cx="0" cy="164773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/>
              <p:nvPr/>
            </p:nvSpPr>
            <p:spPr>
              <a:xfrm>
                <a:off x="7597277" y="2147934"/>
                <a:ext cx="823663" cy="4662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27" name="Straight Connector 26"/>
          <p:cNvCxnSpPr/>
          <p:nvPr/>
        </p:nvCxnSpPr>
        <p:spPr>
          <a:xfrm flipV="1">
            <a:off x="6935897" y="2849344"/>
            <a:ext cx="1879726" cy="12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7371203" y="2250857"/>
            <a:ext cx="819377" cy="610863"/>
          </a:xfrm>
          <a:custGeom>
            <a:avLst/>
            <a:gdLst>
              <a:gd name="connsiteX0" fmla="*/ 0 w 1665838"/>
              <a:gd name="connsiteY0" fmla="*/ 588480 h 588480"/>
              <a:gd name="connsiteX1" fmla="*/ 787651 w 1665838"/>
              <a:gd name="connsiteY1" fmla="*/ 5 h 588480"/>
              <a:gd name="connsiteX2" fmla="*/ 1665838 w 1665838"/>
              <a:gd name="connsiteY2" fmla="*/ 579426 h 588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5838" h="588480">
                <a:moveTo>
                  <a:pt x="0" y="588480"/>
                </a:moveTo>
                <a:cubicBezTo>
                  <a:pt x="255005" y="294997"/>
                  <a:pt x="510011" y="1514"/>
                  <a:pt x="787651" y="5"/>
                </a:cubicBezTo>
                <a:cubicBezTo>
                  <a:pt x="1065291" y="-1504"/>
                  <a:pt x="1365564" y="288961"/>
                  <a:pt x="1665838" y="579426"/>
                </a:cubicBezTo>
              </a:path>
            </a:pathLst>
          </a:cu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410471" y="2469763"/>
            <a:ext cx="707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WCM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7001200" y="3547044"/>
            <a:ext cx="1879726" cy="1647730"/>
            <a:chOff x="7092262" y="1566250"/>
            <a:chExt cx="1879726" cy="1647730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7092262" y="2369210"/>
              <a:ext cx="1879726" cy="123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>
              <a:off x="7187174" y="1566250"/>
              <a:ext cx="1676169" cy="1647730"/>
              <a:chOff x="7187174" y="1566250"/>
              <a:chExt cx="1676169" cy="1647730"/>
            </a:xfrm>
          </p:grpSpPr>
          <p:sp>
            <p:nvSpPr>
              <p:cNvPr id="33" name="Freeform 32"/>
              <p:cNvSpPr/>
              <p:nvPr/>
            </p:nvSpPr>
            <p:spPr>
              <a:xfrm>
                <a:off x="7197505" y="1801635"/>
                <a:ext cx="1665838" cy="588480"/>
              </a:xfrm>
              <a:custGeom>
                <a:avLst/>
                <a:gdLst>
                  <a:gd name="connsiteX0" fmla="*/ 0 w 1665838"/>
                  <a:gd name="connsiteY0" fmla="*/ 588480 h 588480"/>
                  <a:gd name="connsiteX1" fmla="*/ 787651 w 1665838"/>
                  <a:gd name="connsiteY1" fmla="*/ 5 h 588480"/>
                  <a:gd name="connsiteX2" fmla="*/ 1665838 w 1665838"/>
                  <a:gd name="connsiteY2" fmla="*/ 579426 h 588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65838" h="588480">
                    <a:moveTo>
                      <a:pt x="0" y="588480"/>
                    </a:moveTo>
                    <a:cubicBezTo>
                      <a:pt x="255005" y="294997"/>
                      <a:pt x="510011" y="1514"/>
                      <a:pt x="787651" y="5"/>
                    </a:cubicBezTo>
                    <a:cubicBezTo>
                      <a:pt x="1065291" y="-1504"/>
                      <a:pt x="1365564" y="288961"/>
                      <a:pt x="1665838" y="579426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 flipV="1">
                <a:off x="7187174" y="2369210"/>
                <a:ext cx="1665838" cy="577908"/>
              </a:xfrm>
              <a:custGeom>
                <a:avLst/>
                <a:gdLst>
                  <a:gd name="connsiteX0" fmla="*/ 0 w 1665838"/>
                  <a:gd name="connsiteY0" fmla="*/ 588480 h 588480"/>
                  <a:gd name="connsiteX1" fmla="*/ 787651 w 1665838"/>
                  <a:gd name="connsiteY1" fmla="*/ 5 h 588480"/>
                  <a:gd name="connsiteX2" fmla="*/ 1665838 w 1665838"/>
                  <a:gd name="connsiteY2" fmla="*/ 579426 h 588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65838" h="588480">
                    <a:moveTo>
                      <a:pt x="0" y="588480"/>
                    </a:moveTo>
                    <a:cubicBezTo>
                      <a:pt x="255005" y="294997"/>
                      <a:pt x="510011" y="1514"/>
                      <a:pt x="787651" y="5"/>
                    </a:cubicBezTo>
                    <a:cubicBezTo>
                      <a:pt x="1065291" y="-1504"/>
                      <a:pt x="1365564" y="288961"/>
                      <a:pt x="1665838" y="579426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flipV="1">
                <a:off x="8009109" y="1566250"/>
                <a:ext cx="0" cy="164773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>
                <a:off x="7597277" y="2147934"/>
                <a:ext cx="823663" cy="4662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7" name="Freeform 36"/>
          <p:cNvSpPr/>
          <p:nvPr/>
        </p:nvSpPr>
        <p:spPr>
          <a:xfrm>
            <a:off x="7963493" y="4210200"/>
            <a:ext cx="178909" cy="131275"/>
          </a:xfrm>
          <a:custGeom>
            <a:avLst/>
            <a:gdLst>
              <a:gd name="connsiteX0" fmla="*/ 172016 w 335952"/>
              <a:gd name="connsiteY0" fmla="*/ 226337 h 262550"/>
              <a:gd name="connsiteX1" fmla="*/ 99588 w 335952"/>
              <a:gd name="connsiteY1" fmla="*/ 181069 h 262550"/>
              <a:gd name="connsiteX2" fmla="*/ 45268 w 335952"/>
              <a:gd name="connsiteY2" fmla="*/ 135802 h 262550"/>
              <a:gd name="connsiteX3" fmla="*/ 18107 w 335952"/>
              <a:gd name="connsiteY3" fmla="*/ 81481 h 262550"/>
              <a:gd name="connsiteX4" fmla="*/ 0 w 335952"/>
              <a:gd name="connsiteY4" fmla="*/ 54321 h 262550"/>
              <a:gd name="connsiteX5" fmla="*/ 27161 w 335952"/>
              <a:gd name="connsiteY5" fmla="*/ 45267 h 262550"/>
              <a:gd name="connsiteX6" fmla="*/ 144856 w 335952"/>
              <a:gd name="connsiteY6" fmla="*/ 36214 h 262550"/>
              <a:gd name="connsiteX7" fmla="*/ 162963 w 335952"/>
              <a:gd name="connsiteY7" fmla="*/ 9053 h 262550"/>
              <a:gd name="connsiteX8" fmla="*/ 190123 w 335952"/>
              <a:gd name="connsiteY8" fmla="*/ 0 h 262550"/>
              <a:gd name="connsiteX9" fmla="*/ 325925 w 335952"/>
              <a:gd name="connsiteY9" fmla="*/ 9053 h 262550"/>
              <a:gd name="connsiteX10" fmla="*/ 334979 w 335952"/>
              <a:gd name="connsiteY10" fmla="*/ 54321 h 262550"/>
              <a:gd name="connsiteX11" fmla="*/ 298765 w 335952"/>
              <a:gd name="connsiteY11" fmla="*/ 172016 h 262550"/>
              <a:gd name="connsiteX12" fmla="*/ 298765 w 335952"/>
              <a:gd name="connsiteY12" fmla="*/ 226337 h 262550"/>
              <a:gd name="connsiteX13" fmla="*/ 289711 w 335952"/>
              <a:gd name="connsiteY13" fmla="*/ 262550 h 262550"/>
              <a:gd name="connsiteX14" fmla="*/ 172016 w 335952"/>
              <a:gd name="connsiteY14" fmla="*/ 226337 h 26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5952" h="262550">
                <a:moveTo>
                  <a:pt x="172016" y="226337"/>
                </a:moveTo>
                <a:cubicBezTo>
                  <a:pt x="95993" y="195927"/>
                  <a:pt x="153106" y="225668"/>
                  <a:pt x="99588" y="181069"/>
                </a:cubicBezTo>
                <a:cubicBezTo>
                  <a:pt x="60745" y="148700"/>
                  <a:pt x="81334" y="179081"/>
                  <a:pt x="45268" y="135802"/>
                </a:cubicBezTo>
                <a:cubicBezTo>
                  <a:pt x="12836" y="96883"/>
                  <a:pt x="38523" y="122312"/>
                  <a:pt x="18107" y="81481"/>
                </a:cubicBezTo>
                <a:cubicBezTo>
                  <a:pt x="13241" y="71749"/>
                  <a:pt x="6036" y="63374"/>
                  <a:pt x="0" y="54321"/>
                </a:cubicBezTo>
                <a:cubicBezTo>
                  <a:pt x="9054" y="51303"/>
                  <a:pt x="17691" y="46451"/>
                  <a:pt x="27161" y="45267"/>
                </a:cubicBezTo>
                <a:cubicBezTo>
                  <a:pt x="66205" y="40387"/>
                  <a:pt x="106837" y="46352"/>
                  <a:pt x="144856" y="36214"/>
                </a:cubicBezTo>
                <a:cubicBezTo>
                  <a:pt x="155370" y="33410"/>
                  <a:pt x="154466" y="15850"/>
                  <a:pt x="162963" y="9053"/>
                </a:cubicBezTo>
                <a:cubicBezTo>
                  <a:pt x="170415" y="3091"/>
                  <a:pt x="181070" y="3018"/>
                  <a:pt x="190123" y="0"/>
                </a:cubicBezTo>
                <a:lnTo>
                  <a:pt x="325925" y="9053"/>
                </a:lnTo>
                <a:cubicBezTo>
                  <a:pt x="340333" y="14456"/>
                  <a:pt x="334979" y="38933"/>
                  <a:pt x="334979" y="54321"/>
                </a:cubicBezTo>
                <a:cubicBezTo>
                  <a:pt x="334979" y="147267"/>
                  <a:pt x="343010" y="127769"/>
                  <a:pt x="298765" y="172016"/>
                </a:cubicBezTo>
                <a:cubicBezTo>
                  <a:pt x="274621" y="244441"/>
                  <a:pt x="298765" y="153910"/>
                  <a:pt x="298765" y="226337"/>
                </a:cubicBezTo>
                <a:cubicBezTo>
                  <a:pt x="298765" y="238780"/>
                  <a:pt x="292729" y="250479"/>
                  <a:pt x="289711" y="262550"/>
                </a:cubicBezTo>
                <a:lnTo>
                  <a:pt x="172016" y="22633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7088297" y="5720683"/>
            <a:ext cx="1879726" cy="12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38"/>
          <p:cNvSpPr/>
          <p:nvPr/>
        </p:nvSpPr>
        <p:spPr>
          <a:xfrm>
            <a:off x="7523603" y="5122196"/>
            <a:ext cx="819377" cy="610863"/>
          </a:xfrm>
          <a:custGeom>
            <a:avLst/>
            <a:gdLst>
              <a:gd name="connsiteX0" fmla="*/ 0 w 1665838"/>
              <a:gd name="connsiteY0" fmla="*/ 588480 h 588480"/>
              <a:gd name="connsiteX1" fmla="*/ 787651 w 1665838"/>
              <a:gd name="connsiteY1" fmla="*/ 5 h 588480"/>
              <a:gd name="connsiteX2" fmla="*/ 1665838 w 1665838"/>
              <a:gd name="connsiteY2" fmla="*/ 579426 h 588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5838" h="588480">
                <a:moveTo>
                  <a:pt x="0" y="588480"/>
                </a:moveTo>
                <a:cubicBezTo>
                  <a:pt x="255005" y="294997"/>
                  <a:pt x="510011" y="1514"/>
                  <a:pt x="787651" y="5"/>
                </a:cubicBezTo>
                <a:cubicBezTo>
                  <a:pt x="1065291" y="-1504"/>
                  <a:pt x="1365564" y="288961"/>
                  <a:pt x="1665838" y="579426"/>
                </a:cubicBezTo>
              </a:path>
            </a:pathLst>
          </a:cu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997452" y="5123661"/>
            <a:ext cx="144950" cy="231139"/>
          </a:xfrm>
          <a:custGeom>
            <a:avLst/>
            <a:gdLst>
              <a:gd name="connsiteX0" fmla="*/ 0 w 241306"/>
              <a:gd name="connsiteY0" fmla="*/ 76200 h 342900"/>
              <a:gd name="connsiteX1" fmla="*/ 12700 w 241306"/>
              <a:gd name="connsiteY1" fmla="*/ 68580 h 342900"/>
              <a:gd name="connsiteX2" fmla="*/ 27940 w 241306"/>
              <a:gd name="connsiteY2" fmla="*/ 58420 h 342900"/>
              <a:gd name="connsiteX3" fmla="*/ 33020 w 241306"/>
              <a:gd name="connsiteY3" fmla="*/ 50800 h 342900"/>
              <a:gd name="connsiteX4" fmla="*/ 35560 w 241306"/>
              <a:gd name="connsiteY4" fmla="*/ 43180 h 342900"/>
              <a:gd name="connsiteX5" fmla="*/ 50800 w 241306"/>
              <a:gd name="connsiteY5" fmla="*/ 27940 h 342900"/>
              <a:gd name="connsiteX6" fmla="*/ 60960 w 241306"/>
              <a:gd name="connsiteY6" fmla="*/ 12700 h 342900"/>
              <a:gd name="connsiteX7" fmla="*/ 83820 w 241306"/>
              <a:gd name="connsiteY7" fmla="*/ 0 h 342900"/>
              <a:gd name="connsiteX8" fmla="*/ 106680 w 241306"/>
              <a:gd name="connsiteY8" fmla="*/ 2540 h 342900"/>
              <a:gd name="connsiteX9" fmla="*/ 116840 w 241306"/>
              <a:gd name="connsiteY9" fmla="*/ 15240 h 342900"/>
              <a:gd name="connsiteX10" fmla="*/ 121920 w 241306"/>
              <a:gd name="connsiteY10" fmla="*/ 22860 h 342900"/>
              <a:gd name="connsiteX11" fmla="*/ 144780 w 241306"/>
              <a:gd name="connsiteY11" fmla="*/ 35560 h 342900"/>
              <a:gd name="connsiteX12" fmla="*/ 154940 w 241306"/>
              <a:gd name="connsiteY12" fmla="*/ 50800 h 342900"/>
              <a:gd name="connsiteX13" fmla="*/ 157480 w 241306"/>
              <a:gd name="connsiteY13" fmla="*/ 58420 h 342900"/>
              <a:gd name="connsiteX14" fmla="*/ 165100 w 241306"/>
              <a:gd name="connsiteY14" fmla="*/ 66040 h 342900"/>
              <a:gd name="connsiteX15" fmla="*/ 165100 w 241306"/>
              <a:gd name="connsiteY15" fmla="*/ 101600 h 342900"/>
              <a:gd name="connsiteX16" fmla="*/ 167640 w 241306"/>
              <a:gd name="connsiteY16" fmla="*/ 157480 h 342900"/>
              <a:gd name="connsiteX17" fmla="*/ 175260 w 241306"/>
              <a:gd name="connsiteY17" fmla="*/ 172720 h 342900"/>
              <a:gd name="connsiteX18" fmla="*/ 180340 w 241306"/>
              <a:gd name="connsiteY18" fmla="*/ 187960 h 342900"/>
              <a:gd name="connsiteX19" fmla="*/ 182880 w 241306"/>
              <a:gd name="connsiteY19" fmla="*/ 195580 h 342900"/>
              <a:gd name="connsiteX20" fmla="*/ 187960 w 241306"/>
              <a:gd name="connsiteY20" fmla="*/ 218440 h 342900"/>
              <a:gd name="connsiteX21" fmla="*/ 195580 w 241306"/>
              <a:gd name="connsiteY21" fmla="*/ 241300 h 342900"/>
              <a:gd name="connsiteX22" fmla="*/ 198120 w 241306"/>
              <a:gd name="connsiteY22" fmla="*/ 248920 h 342900"/>
              <a:gd name="connsiteX23" fmla="*/ 200660 w 241306"/>
              <a:gd name="connsiteY23" fmla="*/ 256540 h 342900"/>
              <a:gd name="connsiteX24" fmla="*/ 210820 w 241306"/>
              <a:gd name="connsiteY24" fmla="*/ 271780 h 342900"/>
              <a:gd name="connsiteX25" fmla="*/ 215900 w 241306"/>
              <a:gd name="connsiteY25" fmla="*/ 279400 h 342900"/>
              <a:gd name="connsiteX26" fmla="*/ 220980 w 241306"/>
              <a:gd name="connsiteY26" fmla="*/ 294640 h 342900"/>
              <a:gd name="connsiteX27" fmla="*/ 236220 w 241306"/>
              <a:gd name="connsiteY27" fmla="*/ 325120 h 342900"/>
              <a:gd name="connsiteX28" fmla="*/ 238760 w 241306"/>
              <a:gd name="connsiteY28" fmla="*/ 332740 h 342900"/>
              <a:gd name="connsiteX29" fmla="*/ 241300 w 241306"/>
              <a:gd name="connsiteY29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41306" h="342900">
                <a:moveTo>
                  <a:pt x="0" y="76200"/>
                </a:moveTo>
                <a:cubicBezTo>
                  <a:pt x="4233" y="73660"/>
                  <a:pt x="8535" y="71230"/>
                  <a:pt x="12700" y="68580"/>
                </a:cubicBezTo>
                <a:cubicBezTo>
                  <a:pt x="17851" y="65302"/>
                  <a:pt x="27940" y="58420"/>
                  <a:pt x="27940" y="58420"/>
                </a:cubicBezTo>
                <a:cubicBezTo>
                  <a:pt x="29633" y="55880"/>
                  <a:pt x="31655" y="53530"/>
                  <a:pt x="33020" y="50800"/>
                </a:cubicBezTo>
                <a:cubicBezTo>
                  <a:pt x="34217" y="48405"/>
                  <a:pt x="33916" y="45293"/>
                  <a:pt x="35560" y="43180"/>
                </a:cubicBezTo>
                <a:cubicBezTo>
                  <a:pt x="39971" y="37509"/>
                  <a:pt x="46815" y="33918"/>
                  <a:pt x="50800" y="27940"/>
                </a:cubicBezTo>
                <a:cubicBezTo>
                  <a:pt x="54187" y="22860"/>
                  <a:pt x="55880" y="16087"/>
                  <a:pt x="60960" y="12700"/>
                </a:cubicBezTo>
                <a:cubicBezTo>
                  <a:pt x="78428" y="1055"/>
                  <a:pt x="70408" y="4471"/>
                  <a:pt x="83820" y="0"/>
                </a:cubicBezTo>
                <a:cubicBezTo>
                  <a:pt x="91440" y="847"/>
                  <a:pt x="99242" y="681"/>
                  <a:pt x="106680" y="2540"/>
                </a:cubicBezTo>
                <a:cubicBezTo>
                  <a:pt x="116467" y="4987"/>
                  <a:pt x="113388" y="8336"/>
                  <a:pt x="116840" y="15240"/>
                </a:cubicBezTo>
                <a:cubicBezTo>
                  <a:pt x="118205" y="17970"/>
                  <a:pt x="119623" y="20850"/>
                  <a:pt x="121920" y="22860"/>
                </a:cubicBezTo>
                <a:cubicBezTo>
                  <a:pt x="132669" y="32266"/>
                  <a:pt x="134314" y="32071"/>
                  <a:pt x="144780" y="35560"/>
                </a:cubicBezTo>
                <a:cubicBezTo>
                  <a:pt x="148167" y="40640"/>
                  <a:pt x="153009" y="45008"/>
                  <a:pt x="154940" y="50800"/>
                </a:cubicBezTo>
                <a:cubicBezTo>
                  <a:pt x="155787" y="53340"/>
                  <a:pt x="155995" y="56192"/>
                  <a:pt x="157480" y="58420"/>
                </a:cubicBezTo>
                <a:cubicBezTo>
                  <a:pt x="159473" y="61409"/>
                  <a:pt x="162560" y="63500"/>
                  <a:pt x="165100" y="66040"/>
                </a:cubicBezTo>
                <a:cubicBezTo>
                  <a:pt x="171394" y="84922"/>
                  <a:pt x="165100" y="62646"/>
                  <a:pt x="165100" y="101600"/>
                </a:cubicBezTo>
                <a:cubicBezTo>
                  <a:pt x="165100" y="120246"/>
                  <a:pt x="166153" y="138893"/>
                  <a:pt x="167640" y="157480"/>
                </a:cubicBezTo>
                <a:cubicBezTo>
                  <a:pt x="168318" y="165953"/>
                  <a:pt x="171919" y="165202"/>
                  <a:pt x="175260" y="172720"/>
                </a:cubicBezTo>
                <a:cubicBezTo>
                  <a:pt x="177435" y="177613"/>
                  <a:pt x="178647" y="182880"/>
                  <a:pt x="180340" y="187960"/>
                </a:cubicBezTo>
                <a:cubicBezTo>
                  <a:pt x="181187" y="190500"/>
                  <a:pt x="182355" y="192955"/>
                  <a:pt x="182880" y="195580"/>
                </a:cubicBezTo>
                <a:cubicBezTo>
                  <a:pt x="184330" y="202831"/>
                  <a:pt x="185808" y="211266"/>
                  <a:pt x="187960" y="218440"/>
                </a:cubicBezTo>
                <a:lnTo>
                  <a:pt x="195580" y="241300"/>
                </a:lnTo>
                <a:lnTo>
                  <a:pt x="198120" y="248920"/>
                </a:lnTo>
                <a:cubicBezTo>
                  <a:pt x="198967" y="251460"/>
                  <a:pt x="199175" y="254312"/>
                  <a:pt x="200660" y="256540"/>
                </a:cubicBezTo>
                <a:lnTo>
                  <a:pt x="210820" y="271780"/>
                </a:lnTo>
                <a:cubicBezTo>
                  <a:pt x="212513" y="274320"/>
                  <a:pt x="214935" y="276504"/>
                  <a:pt x="215900" y="279400"/>
                </a:cubicBezTo>
                <a:cubicBezTo>
                  <a:pt x="217593" y="284480"/>
                  <a:pt x="218010" y="290185"/>
                  <a:pt x="220980" y="294640"/>
                </a:cubicBezTo>
                <a:cubicBezTo>
                  <a:pt x="234110" y="314335"/>
                  <a:pt x="229209" y="304088"/>
                  <a:pt x="236220" y="325120"/>
                </a:cubicBezTo>
                <a:lnTo>
                  <a:pt x="238760" y="332740"/>
                </a:lnTo>
                <a:cubicBezTo>
                  <a:pt x="241568" y="341163"/>
                  <a:pt x="241300" y="337683"/>
                  <a:pt x="241300" y="342900"/>
                </a:cubicBezTo>
              </a:path>
            </a:pathLst>
          </a:cu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8296171" y="5396058"/>
            <a:ext cx="707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WCM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021862" y="627156"/>
            <a:ext cx="1665838" cy="441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/>
              <a:t>Beam with almost uniform distribution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085127" y="3407243"/>
            <a:ext cx="1665838" cy="441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dirty="0"/>
              <a:t>Beam with  non-uniform distribution</a:t>
            </a:r>
          </a:p>
        </p:txBody>
      </p:sp>
    </p:spTree>
    <p:extLst>
      <p:ext uri="{BB962C8B-B14F-4D97-AF65-F5344CB8AC3E}">
        <p14:creationId xmlns:p14="http://schemas.microsoft.com/office/powerpoint/2010/main" val="1213759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56" y="27160"/>
            <a:ext cx="8229600" cy="684643"/>
          </a:xfrm>
        </p:spPr>
        <p:txBody>
          <a:bodyPr/>
          <a:lstStyle/>
          <a:p>
            <a:r>
              <a:rPr lang="en-US" dirty="0"/>
              <a:t> Result from FFT on Raw 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3" t="8922" r="5416"/>
          <a:stretch/>
        </p:blipFill>
        <p:spPr>
          <a:xfrm>
            <a:off x="2914179" y="657206"/>
            <a:ext cx="3378820" cy="25349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6421080" y="1716770"/>
            <a:ext cx="21567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CC"/>
                </a:solidFill>
              </a:rPr>
              <a:t>Appears to be </a:t>
            </a:r>
          </a:p>
          <a:p>
            <a:pPr algn="ctr"/>
            <a:r>
              <a:rPr lang="en-US" dirty="0">
                <a:solidFill>
                  <a:srgbClr val="0000CC"/>
                </a:solidFill>
              </a:rPr>
              <a:t>Straight forward! &amp;</a:t>
            </a:r>
          </a:p>
          <a:p>
            <a:pPr algn="ctr"/>
            <a:r>
              <a:rPr lang="en-US" dirty="0">
                <a:solidFill>
                  <a:srgbClr val="0000CC"/>
                </a:solidFill>
              </a:rPr>
              <a:t>Very simple Analysis!</a:t>
            </a:r>
          </a:p>
        </p:txBody>
      </p:sp>
      <p:sp>
        <p:nvSpPr>
          <p:cNvPr id="22" name="Freeform 21"/>
          <p:cNvSpPr/>
          <p:nvPr/>
        </p:nvSpPr>
        <p:spPr>
          <a:xfrm>
            <a:off x="4887945" y="1993329"/>
            <a:ext cx="1635515" cy="493395"/>
          </a:xfrm>
          <a:custGeom>
            <a:avLst/>
            <a:gdLst>
              <a:gd name="connsiteX0" fmla="*/ 0 w 1416205"/>
              <a:gd name="connsiteY0" fmla="*/ 0 h 646771"/>
              <a:gd name="connsiteX1" fmla="*/ 11152 w 1416205"/>
              <a:gd name="connsiteY1" fmla="*/ 635619 h 646771"/>
              <a:gd name="connsiteX2" fmla="*/ 1416205 w 1416205"/>
              <a:gd name="connsiteY2" fmla="*/ 646771 h 646771"/>
              <a:gd name="connsiteX0" fmla="*/ 0 w 1416205"/>
              <a:gd name="connsiteY0" fmla="*/ 0 h 676006"/>
              <a:gd name="connsiteX1" fmla="*/ 11152 w 1416205"/>
              <a:gd name="connsiteY1" fmla="*/ 635619 h 676006"/>
              <a:gd name="connsiteX2" fmla="*/ 1416205 w 1416205"/>
              <a:gd name="connsiteY2" fmla="*/ 676006 h 676006"/>
              <a:gd name="connsiteX0" fmla="*/ 0 w 1416205"/>
              <a:gd name="connsiteY0" fmla="*/ 0 h 646771"/>
              <a:gd name="connsiteX1" fmla="*/ 11152 w 1416205"/>
              <a:gd name="connsiteY1" fmla="*/ 635619 h 646771"/>
              <a:gd name="connsiteX2" fmla="*/ 1416205 w 1416205"/>
              <a:gd name="connsiteY2" fmla="*/ 646771 h 64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6205" h="646771">
                <a:moveTo>
                  <a:pt x="0" y="0"/>
                </a:moveTo>
                <a:lnTo>
                  <a:pt x="11152" y="635619"/>
                </a:lnTo>
                <a:lnTo>
                  <a:pt x="1416205" y="646771"/>
                </a:lnTo>
              </a:path>
            </a:pathLst>
          </a:custGeom>
          <a:noFill/>
          <a:ln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353546" y="1990588"/>
            <a:ext cx="1635515" cy="493395"/>
          </a:xfrm>
          <a:custGeom>
            <a:avLst/>
            <a:gdLst>
              <a:gd name="connsiteX0" fmla="*/ 0 w 1416205"/>
              <a:gd name="connsiteY0" fmla="*/ 0 h 646771"/>
              <a:gd name="connsiteX1" fmla="*/ 11152 w 1416205"/>
              <a:gd name="connsiteY1" fmla="*/ 635619 h 646771"/>
              <a:gd name="connsiteX2" fmla="*/ 1416205 w 1416205"/>
              <a:gd name="connsiteY2" fmla="*/ 646771 h 646771"/>
              <a:gd name="connsiteX0" fmla="*/ 0 w 1416205"/>
              <a:gd name="connsiteY0" fmla="*/ 0 h 676006"/>
              <a:gd name="connsiteX1" fmla="*/ 11152 w 1416205"/>
              <a:gd name="connsiteY1" fmla="*/ 635619 h 676006"/>
              <a:gd name="connsiteX2" fmla="*/ 1416205 w 1416205"/>
              <a:gd name="connsiteY2" fmla="*/ 676006 h 676006"/>
              <a:gd name="connsiteX0" fmla="*/ 0 w 1416205"/>
              <a:gd name="connsiteY0" fmla="*/ 0 h 646771"/>
              <a:gd name="connsiteX1" fmla="*/ 11152 w 1416205"/>
              <a:gd name="connsiteY1" fmla="*/ 635619 h 646771"/>
              <a:gd name="connsiteX2" fmla="*/ 1416205 w 1416205"/>
              <a:gd name="connsiteY2" fmla="*/ 646771 h 64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6205" h="646771">
                <a:moveTo>
                  <a:pt x="0" y="0"/>
                </a:moveTo>
                <a:lnTo>
                  <a:pt x="11152" y="635619"/>
                </a:lnTo>
                <a:lnTo>
                  <a:pt x="1416205" y="646771"/>
                </a:lnTo>
              </a:path>
            </a:pathLst>
          </a:custGeom>
          <a:noFill/>
          <a:ln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720463" y="977852"/>
            <a:ext cx="1449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CC"/>
                </a:solidFill>
              </a:rPr>
              <a:t>RF Frequency</a:t>
            </a:r>
          </a:p>
        </p:txBody>
      </p:sp>
      <p:sp>
        <p:nvSpPr>
          <p:cNvPr id="27" name="Freeform 26"/>
          <p:cNvSpPr/>
          <p:nvPr/>
        </p:nvSpPr>
        <p:spPr>
          <a:xfrm>
            <a:off x="5865534" y="1157889"/>
            <a:ext cx="854929" cy="2741"/>
          </a:xfrm>
          <a:custGeom>
            <a:avLst/>
            <a:gdLst>
              <a:gd name="connsiteX0" fmla="*/ 0 w 1416205"/>
              <a:gd name="connsiteY0" fmla="*/ 0 h 646771"/>
              <a:gd name="connsiteX1" fmla="*/ 11152 w 1416205"/>
              <a:gd name="connsiteY1" fmla="*/ 635619 h 646771"/>
              <a:gd name="connsiteX2" fmla="*/ 1416205 w 1416205"/>
              <a:gd name="connsiteY2" fmla="*/ 646771 h 646771"/>
              <a:gd name="connsiteX0" fmla="*/ 0 w 1416205"/>
              <a:gd name="connsiteY0" fmla="*/ 0 h 676006"/>
              <a:gd name="connsiteX1" fmla="*/ 11152 w 1416205"/>
              <a:gd name="connsiteY1" fmla="*/ 635619 h 676006"/>
              <a:gd name="connsiteX2" fmla="*/ 1416205 w 1416205"/>
              <a:gd name="connsiteY2" fmla="*/ 676006 h 676006"/>
              <a:gd name="connsiteX0" fmla="*/ 0 w 1416205"/>
              <a:gd name="connsiteY0" fmla="*/ 0 h 646771"/>
              <a:gd name="connsiteX1" fmla="*/ 11152 w 1416205"/>
              <a:gd name="connsiteY1" fmla="*/ 635619 h 646771"/>
              <a:gd name="connsiteX2" fmla="*/ 1416205 w 1416205"/>
              <a:gd name="connsiteY2" fmla="*/ 646771 h 646771"/>
              <a:gd name="connsiteX0" fmla="*/ 0 w 1416205"/>
              <a:gd name="connsiteY0" fmla="*/ 0 h 646771"/>
              <a:gd name="connsiteX1" fmla="*/ 1416205 w 1416205"/>
              <a:gd name="connsiteY1" fmla="*/ 646771 h 646771"/>
              <a:gd name="connsiteX0" fmla="*/ 0 w 740290"/>
              <a:gd name="connsiteY0" fmla="*/ 0 h 3593"/>
              <a:gd name="connsiteX1" fmla="*/ 740290 w 740290"/>
              <a:gd name="connsiteY1" fmla="*/ 3593 h 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40290" h="3593">
                <a:moveTo>
                  <a:pt x="0" y="0"/>
                </a:moveTo>
                <a:lnTo>
                  <a:pt x="740290" y="3593"/>
                </a:lnTo>
              </a:path>
            </a:pathLst>
          </a:custGeom>
          <a:noFill/>
          <a:ln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819170" y="3356410"/>
            <a:ext cx="7758415" cy="3052540"/>
            <a:chOff x="819170" y="3356410"/>
            <a:chExt cx="7758415" cy="3052540"/>
          </a:xfrm>
        </p:grpSpPr>
        <p:grpSp>
          <p:nvGrpSpPr>
            <p:cNvPr id="20" name="Group 19"/>
            <p:cNvGrpSpPr/>
            <p:nvPr/>
          </p:nvGrpSpPr>
          <p:grpSpPr>
            <a:xfrm>
              <a:off x="819170" y="3780901"/>
              <a:ext cx="7758415" cy="2628049"/>
              <a:chOff x="760141" y="3616283"/>
              <a:chExt cx="7758415" cy="2628049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09" t="8307" r="6392"/>
              <a:stretch/>
            </p:blipFill>
            <p:spPr>
              <a:xfrm>
                <a:off x="760141" y="3632081"/>
                <a:ext cx="3468030" cy="261225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59" t="7705" r="5732"/>
              <a:stretch/>
            </p:blipFill>
            <p:spPr>
              <a:xfrm>
                <a:off x="5061406" y="3616283"/>
                <a:ext cx="3457150" cy="261225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1816179" y="5482630"/>
                <a:ext cx="1616148" cy="369332"/>
              </a:xfrm>
              <a:prstGeom prst="rect">
                <a:avLst/>
              </a:prstGeom>
              <a:solidFill>
                <a:srgbClr val="FFFF00">
                  <a:alpha val="51000"/>
                </a:srgb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Ambiguous???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688973" y="5341018"/>
                <a:ext cx="2376163" cy="541046"/>
              </a:xfrm>
              <a:prstGeom prst="rect">
                <a:avLst/>
              </a:prstGeom>
              <a:solidFill>
                <a:srgbClr val="FFFF00">
                  <a:alpha val="42000"/>
                </a:srgbClr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b="1" dirty="0">
                    <a:solidFill>
                      <a:srgbClr val="FF0000"/>
                    </a:solidFill>
                  </a:rPr>
                  <a:t>Can not get 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b="1" dirty="0">
                    <a:solidFill>
                      <a:srgbClr val="FF0000"/>
                    </a:solidFill>
                  </a:rPr>
                  <a:t>anything out of this???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624253" y="4594302"/>
                <a:ext cx="1200615" cy="14496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889977" y="4576114"/>
                <a:ext cx="292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?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147033" y="4553076"/>
                <a:ext cx="292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?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932492" y="4535017"/>
                <a:ext cx="292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?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696157" y="4545432"/>
                <a:ext cx="292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?</a:t>
                </a: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979655" y="3356410"/>
              <a:ext cx="5356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Analysis for different data sets found to be ambiguous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261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053" y="1150138"/>
            <a:ext cx="6147339" cy="5261513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3995"/>
            <a:ext cx="8229600" cy="808464"/>
          </a:xfrm>
        </p:spPr>
        <p:txBody>
          <a:bodyPr/>
          <a:lstStyle/>
          <a:p>
            <a:r>
              <a:rPr lang="en-US" dirty="0" err="1"/>
              <a:t>fft</a:t>
            </a:r>
            <a:r>
              <a:rPr lang="en-US" dirty="0"/>
              <a:t> on a single bunch to look for synchrotron frequency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7</a:t>
            </a:fld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 flipV="1">
            <a:off x="3732961" y="4955382"/>
            <a:ext cx="1166748" cy="150045"/>
          </a:xfrm>
          <a:custGeom>
            <a:avLst/>
            <a:gdLst>
              <a:gd name="connsiteX0" fmla="*/ 0 w 1416205"/>
              <a:gd name="connsiteY0" fmla="*/ 0 h 646771"/>
              <a:gd name="connsiteX1" fmla="*/ 11152 w 1416205"/>
              <a:gd name="connsiteY1" fmla="*/ 635619 h 646771"/>
              <a:gd name="connsiteX2" fmla="*/ 1416205 w 1416205"/>
              <a:gd name="connsiteY2" fmla="*/ 646771 h 646771"/>
              <a:gd name="connsiteX0" fmla="*/ 0 w 1416205"/>
              <a:gd name="connsiteY0" fmla="*/ 0 h 676006"/>
              <a:gd name="connsiteX1" fmla="*/ 11152 w 1416205"/>
              <a:gd name="connsiteY1" fmla="*/ 635619 h 676006"/>
              <a:gd name="connsiteX2" fmla="*/ 1416205 w 1416205"/>
              <a:gd name="connsiteY2" fmla="*/ 676006 h 676006"/>
              <a:gd name="connsiteX0" fmla="*/ 0 w 1416205"/>
              <a:gd name="connsiteY0" fmla="*/ 0 h 646771"/>
              <a:gd name="connsiteX1" fmla="*/ 11152 w 1416205"/>
              <a:gd name="connsiteY1" fmla="*/ 635619 h 646771"/>
              <a:gd name="connsiteX2" fmla="*/ 1416205 w 1416205"/>
              <a:gd name="connsiteY2" fmla="*/ 646771 h 646771"/>
              <a:gd name="connsiteX0" fmla="*/ 1024 w 1405053"/>
              <a:gd name="connsiteY0" fmla="*/ 0 h 632079"/>
              <a:gd name="connsiteX1" fmla="*/ 0 w 1405053"/>
              <a:gd name="connsiteY1" fmla="*/ 620927 h 632079"/>
              <a:gd name="connsiteX2" fmla="*/ 1405053 w 1405053"/>
              <a:gd name="connsiteY2" fmla="*/ 632079 h 632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5053" h="632079">
                <a:moveTo>
                  <a:pt x="1024" y="0"/>
                </a:moveTo>
                <a:cubicBezTo>
                  <a:pt x="683" y="206976"/>
                  <a:pt x="341" y="413951"/>
                  <a:pt x="0" y="620927"/>
                </a:cubicBezTo>
                <a:lnTo>
                  <a:pt x="1405053" y="632079"/>
                </a:lnTo>
              </a:path>
            </a:pathLst>
          </a:custGeom>
          <a:noFill/>
          <a:ln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113285" y="4757910"/>
            <a:ext cx="2027394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b="1" dirty="0">
                <a:solidFill>
                  <a:srgbClr val="0000CC"/>
                </a:solidFill>
              </a:rPr>
              <a:t>Upper and Lower </a:t>
            </a:r>
          </a:p>
          <a:p>
            <a:pPr algn="ctr">
              <a:lnSpc>
                <a:spcPct val="80000"/>
              </a:lnSpc>
            </a:pPr>
            <a:r>
              <a:rPr lang="en-US" sz="1400" b="1" dirty="0">
                <a:solidFill>
                  <a:srgbClr val="0000CC"/>
                </a:solidFill>
              </a:rPr>
              <a:t>synchrotron side bands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209186" y="5151617"/>
                <a:ext cx="1324281" cy="64008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𝑠𝑦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9186" y="5151617"/>
                <a:ext cx="1324281" cy="6400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371620" y="5335057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ym typeface="Symbol" panose="05050102010706020507" pitchFamily="18" charset="2"/>
              </a:rPr>
              <a:t>f</a:t>
            </a:r>
            <a:endParaRPr lang="en-US" i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284001" y="5643548"/>
            <a:ext cx="57150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 flipH="1" flipV="1">
            <a:off x="3732961" y="4959299"/>
            <a:ext cx="544027" cy="155653"/>
          </a:xfrm>
          <a:custGeom>
            <a:avLst/>
            <a:gdLst>
              <a:gd name="connsiteX0" fmla="*/ 0 w 1416205"/>
              <a:gd name="connsiteY0" fmla="*/ 0 h 646771"/>
              <a:gd name="connsiteX1" fmla="*/ 11152 w 1416205"/>
              <a:gd name="connsiteY1" fmla="*/ 635619 h 646771"/>
              <a:gd name="connsiteX2" fmla="*/ 1416205 w 1416205"/>
              <a:gd name="connsiteY2" fmla="*/ 646771 h 646771"/>
              <a:gd name="connsiteX0" fmla="*/ 0 w 1416205"/>
              <a:gd name="connsiteY0" fmla="*/ 0 h 676006"/>
              <a:gd name="connsiteX1" fmla="*/ 11152 w 1416205"/>
              <a:gd name="connsiteY1" fmla="*/ 635619 h 676006"/>
              <a:gd name="connsiteX2" fmla="*/ 1416205 w 1416205"/>
              <a:gd name="connsiteY2" fmla="*/ 676006 h 676006"/>
              <a:gd name="connsiteX0" fmla="*/ 0 w 1416205"/>
              <a:gd name="connsiteY0" fmla="*/ 0 h 646771"/>
              <a:gd name="connsiteX1" fmla="*/ 11152 w 1416205"/>
              <a:gd name="connsiteY1" fmla="*/ 635619 h 646771"/>
              <a:gd name="connsiteX2" fmla="*/ 1416205 w 1416205"/>
              <a:gd name="connsiteY2" fmla="*/ 646771 h 646771"/>
              <a:gd name="connsiteX0" fmla="*/ 1024 w 1405053"/>
              <a:gd name="connsiteY0" fmla="*/ 0 h 632079"/>
              <a:gd name="connsiteX1" fmla="*/ 0 w 1405053"/>
              <a:gd name="connsiteY1" fmla="*/ 620927 h 632079"/>
              <a:gd name="connsiteX2" fmla="*/ 1405053 w 1405053"/>
              <a:gd name="connsiteY2" fmla="*/ 632079 h 632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5053" h="632079">
                <a:moveTo>
                  <a:pt x="1024" y="0"/>
                </a:moveTo>
                <a:cubicBezTo>
                  <a:pt x="683" y="206976"/>
                  <a:pt x="341" y="413951"/>
                  <a:pt x="0" y="620927"/>
                </a:cubicBezTo>
                <a:lnTo>
                  <a:pt x="1405053" y="632079"/>
                </a:lnTo>
              </a:path>
            </a:pathLst>
          </a:custGeom>
          <a:noFill/>
          <a:ln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3083105" y="2608578"/>
            <a:ext cx="11128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Number of Turns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739870" y="3358909"/>
            <a:ext cx="2535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251" y="3894665"/>
            <a:ext cx="2244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MR and Contour plot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for bunch # 83</a:t>
            </a:r>
          </a:p>
        </p:txBody>
      </p:sp>
      <p:sp>
        <p:nvSpPr>
          <p:cNvPr id="9" name="Freeform 8"/>
          <p:cNvSpPr/>
          <p:nvPr/>
        </p:nvSpPr>
        <p:spPr>
          <a:xfrm>
            <a:off x="304799" y="3342738"/>
            <a:ext cx="2556934" cy="636592"/>
          </a:xfrm>
          <a:custGeom>
            <a:avLst/>
            <a:gdLst>
              <a:gd name="connsiteX0" fmla="*/ 0 w 2556934"/>
              <a:gd name="connsiteY0" fmla="*/ 491066 h 491066"/>
              <a:gd name="connsiteX1" fmla="*/ 0 w 2556934"/>
              <a:gd name="connsiteY1" fmla="*/ 254000 h 491066"/>
              <a:gd name="connsiteX2" fmla="*/ 2556934 w 2556934"/>
              <a:gd name="connsiteY2" fmla="*/ 254000 h 491066"/>
              <a:gd name="connsiteX3" fmla="*/ 2556934 w 2556934"/>
              <a:gd name="connsiteY3" fmla="*/ 0 h 49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6934" h="491066">
                <a:moveTo>
                  <a:pt x="0" y="491066"/>
                </a:moveTo>
                <a:lnTo>
                  <a:pt x="0" y="254000"/>
                </a:lnTo>
                <a:lnTo>
                  <a:pt x="2556934" y="254000"/>
                </a:lnTo>
                <a:lnTo>
                  <a:pt x="2556934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379653" y="3600430"/>
            <a:ext cx="3209280" cy="395834"/>
          </a:xfrm>
          <a:custGeom>
            <a:avLst/>
            <a:gdLst>
              <a:gd name="connsiteX0" fmla="*/ 0 w 2556934"/>
              <a:gd name="connsiteY0" fmla="*/ 491066 h 491066"/>
              <a:gd name="connsiteX1" fmla="*/ 0 w 2556934"/>
              <a:gd name="connsiteY1" fmla="*/ 254000 h 491066"/>
              <a:gd name="connsiteX2" fmla="*/ 2556934 w 2556934"/>
              <a:gd name="connsiteY2" fmla="*/ 254000 h 491066"/>
              <a:gd name="connsiteX3" fmla="*/ 2556934 w 2556934"/>
              <a:gd name="connsiteY3" fmla="*/ 0 h 49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6934" h="491066">
                <a:moveTo>
                  <a:pt x="0" y="491066"/>
                </a:moveTo>
                <a:lnTo>
                  <a:pt x="0" y="254000"/>
                </a:lnTo>
                <a:lnTo>
                  <a:pt x="2556934" y="254000"/>
                </a:lnTo>
                <a:lnTo>
                  <a:pt x="2556934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533335" y="3707785"/>
            <a:ext cx="2675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Concatenated WCM data for bunch # 83</a:t>
            </a:r>
          </a:p>
        </p:txBody>
      </p:sp>
      <p:sp>
        <p:nvSpPr>
          <p:cNvPr id="20" name="Freeform 19"/>
          <p:cNvSpPr/>
          <p:nvPr/>
        </p:nvSpPr>
        <p:spPr>
          <a:xfrm flipH="1">
            <a:off x="6237815" y="3796552"/>
            <a:ext cx="758729" cy="285479"/>
          </a:xfrm>
          <a:custGeom>
            <a:avLst/>
            <a:gdLst>
              <a:gd name="connsiteX0" fmla="*/ 0 w 2556934"/>
              <a:gd name="connsiteY0" fmla="*/ 491066 h 491066"/>
              <a:gd name="connsiteX1" fmla="*/ 0 w 2556934"/>
              <a:gd name="connsiteY1" fmla="*/ 254000 h 491066"/>
              <a:gd name="connsiteX2" fmla="*/ 2556934 w 2556934"/>
              <a:gd name="connsiteY2" fmla="*/ 254000 h 491066"/>
              <a:gd name="connsiteX3" fmla="*/ 2556934 w 2556934"/>
              <a:gd name="connsiteY3" fmla="*/ 0 h 491066"/>
              <a:gd name="connsiteX0" fmla="*/ 0 w 2556934"/>
              <a:gd name="connsiteY0" fmla="*/ 254000 h 254000"/>
              <a:gd name="connsiteX1" fmla="*/ 2556934 w 2556934"/>
              <a:gd name="connsiteY1" fmla="*/ 254000 h 254000"/>
              <a:gd name="connsiteX2" fmla="*/ 2556934 w 2556934"/>
              <a:gd name="connsiteY2" fmla="*/ 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6934" h="254000">
                <a:moveTo>
                  <a:pt x="0" y="254000"/>
                </a:moveTo>
                <a:lnTo>
                  <a:pt x="2556934" y="254000"/>
                </a:lnTo>
                <a:lnTo>
                  <a:pt x="2556934" y="0"/>
                </a:ln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62692" y="1196502"/>
            <a:ext cx="7014118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Also look for small angle oscillations for </a:t>
            </a:r>
            <a:r>
              <a:rPr lang="en-US" sz="2000" b="1" dirty="0" err="1">
                <a:solidFill>
                  <a:srgbClr val="FF0000"/>
                </a:solidFill>
              </a:rPr>
              <a:t>Vrf</a:t>
            </a:r>
            <a:r>
              <a:rPr lang="en-US" sz="2000" b="1" dirty="0">
                <a:solidFill>
                  <a:srgbClr val="FF0000"/>
                </a:solidFill>
              </a:rPr>
              <a:t>(</a:t>
            </a:r>
            <a:r>
              <a:rPr lang="en-US" sz="2000" b="1" dirty="0" err="1">
                <a:solidFill>
                  <a:srgbClr val="FF0000"/>
                </a:solidFill>
              </a:rPr>
              <a:t>fsy</a:t>
            </a:r>
            <a:r>
              <a:rPr lang="en-US" sz="2000" b="1" dirty="0">
                <a:solidFill>
                  <a:srgbClr val="FF0000"/>
                </a:solidFill>
              </a:rPr>
              <a:t>) measurements. </a:t>
            </a:r>
          </a:p>
        </p:txBody>
      </p:sp>
    </p:spTree>
    <p:extLst>
      <p:ext uri="{BB962C8B-B14F-4D97-AF65-F5344CB8AC3E}">
        <p14:creationId xmlns:p14="http://schemas.microsoft.com/office/powerpoint/2010/main" val="1162702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062" y="1050965"/>
            <a:ext cx="6097743" cy="5229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77050" y="3407808"/>
            <a:ext cx="1996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Average of most of other bunches give &lt;</a:t>
            </a:r>
            <a:r>
              <a:rPr lang="en-US" dirty="0" err="1"/>
              <a:t>fsy</a:t>
            </a:r>
            <a:r>
              <a:rPr lang="en-US" dirty="0"/>
              <a:t>&gt; = 19.31 kHz</a:t>
            </a:r>
          </a:p>
        </p:txBody>
      </p:sp>
      <p:sp>
        <p:nvSpPr>
          <p:cNvPr id="8" name="Oval 7"/>
          <p:cNvSpPr/>
          <p:nvPr/>
        </p:nvSpPr>
        <p:spPr>
          <a:xfrm>
            <a:off x="4572000" y="4640580"/>
            <a:ext cx="1565910" cy="3543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07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3996"/>
            <a:ext cx="8229600" cy="707016"/>
          </a:xfrm>
        </p:spPr>
        <p:txBody>
          <a:bodyPr/>
          <a:lstStyle/>
          <a:p>
            <a:r>
              <a:rPr lang="en-US" dirty="0"/>
              <a:t>Illustrations of </a:t>
            </a:r>
            <a:r>
              <a:rPr lang="en-US" dirty="0" err="1"/>
              <a:t>fft</a:t>
            </a:r>
            <a:r>
              <a:rPr lang="en-US" dirty="0"/>
              <a:t> on single bunch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Chandra Bhat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6814" y="6528412"/>
            <a:ext cx="2133600" cy="365125"/>
          </a:xfrm>
        </p:spPr>
        <p:txBody>
          <a:bodyPr/>
          <a:lstStyle/>
          <a:p>
            <a:r>
              <a:rPr lang="en-US"/>
              <a:t>03/08/2017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4833-0210-4999-B6BB-5BBCA76D12EA}" type="slidenum">
              <a:rPr lang="en-US" smtClean="0"/>
              <a:t>9</a:t>
            </a:fld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589317" y="891011"/>
            <a:ext cx="7965136" cy="5702293"/>
            <a:chOff x="965480" y="1288054"/>
            <a:chExt cx="7354533" cy="5271828"/>
          </a:xfrm>
        </p:grpSpPr>
        <p:grpSp>
          <p:nvGrpSpPr>
            <p:cNvPr id="56" name="Group 55"/>
            <p:cNvGrpSpPr/>
            <p:nvPr/>
          </p:nvGrpSpPr>
          <p:grpSpPr>
            <a:xfrm>
              <a:off x="4501073" y="1288054"/>
              <a:ext cx="3818940" cy="5211835"/>
              <a:chOff x="4501073" y="1288054"/>
              <a:chExt cx="3818940" cy="5211835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4501073" y="1328195"/>
                <a:ext cx="3818940" cy="1238162"/>
                <a:chOff x="7598375" y="1741722"/>
                <a:chExt cx="5953125" cy="1922951"/>
              </a:xfrm>
            </p:grpSpPr>
            <p:pic>
              <p:nvPicPr>
                <p:cNvPr id="18" name="Picture 17"/>
                <p:cNvPicPr>
                  <a:picLocks noChangeAspect="1"/>
                </p:cNvPicPr>
                <p:nvPr/>
              </p:nvPicPr>
              <p:blipFill rotWithShape="1">
                <a:blip r:embed="rId2"/>
                <a:srcRect t="11956" b="15424"/>
                <a:stretch/>
              </p:blipFill>
              <p:spPr>
                <a:xfrm>
                  <a:off x="7598375" y="1741722"/>
                  <a:ext cx="5953125" cy="1922951"/>
                </a:xfrm>
                <a:prstGeom prst="rect">
                  <a:avLst/>
                </a:prstGeom>
              </p:spPr>
            </p:pic>
            <p:pic>
              <p:nvPicPr>
                <p:cNvPr id="19" name="Picture 18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8701515" y="1855146"/>
                  <a:ext cx="4229100" cy="200025"/>
                </a:xfrm>
                <a:prstGeom prst="rect">
                  <a:avLst/>
                </a:prstGeom>
              </p:spPr>
            </p:pic>
          </p:grpSp>
          <p:grpSp>
            <p:nvGrpSpPr>
              <p:cNvPr id="36" name="Group 35"/>
              <p:cNvGrpSpPr/>
              <p:nvPr/>
            </p:nvGrpSpPr>
            <p:grpSpPr>
              <a:xfrm>
                <a:off x="4516109" y="2538366"/>
                <a:ext cx="3763947" cy="1229490"/>
                <a:chOff x="7858491" y="-1290918"/>
                <a:chExt cx="5867400" cy="1909483"/>
              </a:xfrm>
            </p:grpSpPr>
            <p:pic>
              <p:nvPicPr>
                <p:cNvPr id="21" name="Picture 20"/>
                <p:cNvPicPr>
                  <a:picLocks noChangeAspect="1"/>
                </p:cNvPicPr>
                <p:nvPr/>
              </p:nvPicPr>
              <p:blipFill rotWithShape="1">
                <a:blip r:embed="rId4"/>
                <a:srcRect t="9041" b="17795"/>
                <a:stretch/>
              </p:blipFill>
              <p:spPr>
                <a:xfrm>
                  <a:off x="7858491" y="-1290918"/>
                  <a:ext cx="5867400" cy="1909483"/>
                </a:xfrm>
                <a:prstGeom prst="rect">
                  <a:avLst/>
                </a:prstGeom>
              </p:spPr>
            </p:pic>
            <p:pic>
              <p:nvPicPr>
                <p:cNvPr id="22" name="Picture 21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909804" y="-1133175"/>
                  <a:ext cx="4219575" cy="200025"/>
                </a:xfrm>
                <a:prstGeom prst="rect">
                  <a:avLst/>
                </a:prstGeom>
              </p:spPr>
            </p:pic>
          </p:grpSp>
          <p:grpSp>
            <p:nvGrpSpPr>
              <p:cNvPr id="38" name="Group 37"/>
              <p:cNvGrpSpPr/>
              <p:nvPr/>
            </p:nvGrpSpPr>
            <p:grpSpPr>
              <a:xfrm>
                <a:off x="4542444" y="3767856"/>
                <a:ext cx="3739506" cy="1254309"/>
                <a:chOff x="6962775" y="3941785"/>
                <a:chExt cx="5829300" cy="1948028"/>
              </a:xfrm>
            </p:grpSpPr>
            <p:pic>
              <p:nvPicPr>
                <p:cNvPr id="24" name="Picture 23"/>
                <p:cNvPicPr>
                  <a:picLocks noChangeAspect="1"/>
                </p:cNvPicPr>
                <p:nvPr/>
              </p:nvPicPr>
              <p:blipFill rotWithShape="1">
                <a:blip r:embed="rId6"/>
                <a:srcRect t="9364" b="16266"/>
                <a:stretch/>
              </p:blipFill>
              <p:spPr>
                <a:xfrm>
                  <a:off x="6962775" y="3941785"/>
                  <a:ext cx="5829300" cy="1948028"/>
                </a:xfrm>
                <a:prstGeom prst="rect">
                  <a:avLst/>
                </a:prstGeom>
              </p:spPr>
            </p:pic>
            <p:pic>
              <p:nvPicPr>
                <p:cNvPr id="25" name="Picture 24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937888" y="4106075"/>
                  <a:ext cx="4219575" cy="180975"/>
                </a:xfrm>
                <a:prstGeom prst="rect">
                  <a:avLst/>
                </a:prstGeom>
              </p:spPr>
            </p:pic>
          </p:grpSp>
          <p:grpSp>
            <p:nvGrpSpPr>
              <p:cNvPr id="39" name="Group 38"/>
              <p:cNvGrpSpPr/>
              <p:nvPr/>
            </p:nvGrpSpPr>
            <p:grpSpPr>
              <a:xfrm>
                <a:off x="4542444" y="5026628"/>
                <a:ext cx="3739506" cy="1473261"/>
                <a:chOff x="6785309" y="6492875"/>
                <a:chExt cx="5829300" cy="2288076"/>
              </a:xfrm>
            </p:grpSpPr>
            <p:pic>
              <p:nvPicPr>
                <p:cNvPr id="27" name="Picture 26"/>
                <p:cNvPicPr>
                  <a:picLocks noChangeAspect="1"/>
                </p:cNvPicPr>
                <p:nvPr/>
              </p:nvPicPr>
              <p:blipFill rotWithShape="1">
                <a:blip r:embed="rId8"/>
                <a:srcRect t="11358"/>
                <a:stretch/>
              </p:blipFill>
              <p:spPr>
                <a:xfrm>
                  <a:off x="6785309" y="6492875"/>
                  <a:ext cx="5829300" cy="2288076"/>
                </a:xfrm>
                <a:prstGeom prst="rect">
                  <a:avLst/>
                </a:prstGeom>
              </p:spPr>
            </p:pic>
            <p:pic>
              <p:nvPicPr>
                <p:cNvPr id="28" name="Picture 27"/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823534" y="6591011"/>
                  <a:ext cx="4219575" cy="219075"/>
                </a:xfrm>
                <a:prstGeom prst="rect">
                  <a:avLst/>
                </a:prstGeom>
              </p:spPr>
            </p:pic>
          </p:grpSp>
          <p:sp>
            <p:nvSpPr>
              <p:cNvPr id="46" name="Rectangle 45"/>
              <p:cNvSpPr/>
              <p:nvPr/>
            </p:nvSpPr>
            <p:spPr>
              <a:xfrm>
                <a:off x="4721791" y="1288054"/>
                <a:ext cx="134797" cy="495960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991485" y="1628288"/>
                <a:ext cx="1165704" cy="26161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B:RFSUM=519kV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4956124" y="2803488"/>
                <a:ext cx="1165704" cy="26161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B:RFSUM=586kV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953689" y="4040799"/>
                <a:ext cx="1165704" cy="26161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B:RFSUM=680kV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962426" y="5294428"/>
                <a:ext cx="1165704" cy="26161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/>
                  <a:t>B:RFSUM=714kV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1015146" y="2549931"/>
              <a:ext cx="3735681" cy="1237236"/>
              <a:chOff x="-3021208" y="3441898"/>
              <a:chExt cx="5823338" cy="1921514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10"/>
              <a:srcRect t="10110" r="2180" b="15449"/>
              <a:stretch/>
            </p:blipFill>
            <p:spPr>
              <a:xfrm>
                <a:off x="-3021208" y="3441898"/>
                <a:ext cx="5823338" cy="1921514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-1825822" y="3571426"/>
                <a:ext cx="4238625" cy="200025"/>
              </a:xfrm>
              <a:prstGeom prst="rect">
                <a:avLst/>
              </a:prstGeom>
            </p:spPr>
          </p:pic>
        </p:grpSp>
        <p:grpSp>
          <p:nvGrpSpPr>
            <p:cNvPr id="40" name="Group 39"/>
            <p:cNvGrpSpPr/>
            <p:nvPr/>
          </p:nvGrpSpPr>
          <p:grpSpPr>
            <a:xfrm>
              <a:off x="965480" y="3795404"/>
              <a:ext cx="3782527" cy="1230597"/>
              <a:chOff x="-3098629" y="5376203"/>
              <a:chExt cx="5896363" cy="1911202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12"/>
              <a:srcRect t="10556" r="2051" b="16744"/>
              <a:stretch/>
            </p:blipFill>
            <p:spPr>
              <a:xfrm>
                <a:off x="-3098629" y="5376203"/>
                <a:ext cx="5896363" cy="1911202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-1755605" y="5536847"/>
                <a:ext cx="4181475" cy="190500"/>
              </a:xfrm>
              <a:prstGeom prst="rect">
                <a:avLst/>
              </a:prstGeom>
            </p:spPr>
          </p:pic>
        </p:grpSp>
        <p:grpSp>
          <p:nvGrpSpPr>
            <p:cNvPr id="42" name="Group 41"/>
            <p:cNvGrpSpPr/>
            <p:nvPr/>
          </p:nvGrpSpPr>
          <p:grpSpPr>
            <a:xfrm>
              <a:off x="1062917" y="1347215"/>
              <a:ext cx="3776168" cy="1233848"/>
              <a:chOff x="-2946740" y="1573996"/>
              <a:chExt cx="5886450" cy="1916251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 rotWithShape="1">
              <a:blip r:embed="rId14"/>
              <a:srcRect t="13256" b="16646"/>
              <a:stretch/>
            </p:blipFill>
            <p:spPr>
              <a:xfrm>
                <a:off x="-2946740" y="1573996"/>
                <a:ext cx="5886450" cy="1916251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-1776375" y="1674553"/>
                <a:ext cx="4095750" cy="219075"/>
              </a:xfrm>
              <a:prstGeom prst="rect">
                <a:avLst/>
              </a:prstGeom>
            </p:spPr>
          </p:pic>
        </p:grpSp>
        <p:pic>
          <p:nvPicPr>
            <p:cNvPr id="35" name="Picture 34"/>
            <p:cNvPicPr>
              <a:picLocks noChangeAspect="1"/>
            </p:cNvPicPr>
            <p:nvPr/>
          </p:nvPicPr>
          <p:blipFill rotWithShape="1">
            <a:blip r:embed="rId16"/>
            <a:srcRect t="9096"/>
            <a:stretch/>
          </p:blipFill>
          <p:spPr>
            <a:xfrm>
              <a:off x="1005799" y="5021323"/>
              <a:ext cx="3824572" cy="1538559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>
            <a:xfrm>
              <a:off x="1415904" y="1592419"/>
              <a:ext cx="1165704" cy="26161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B:RFSUM=164kV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434954" y="2831974"/>
              <a:ext cx="1165704" cy="26161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B:RFSUM=298kV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434954" y="4070305"/>
              <a:ext cx="1165704" cy="26161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B:RFSUM=374kV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425096" y="5330667"/>
              <a:ext cx="1165704" cy="26161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B:RFSUM=444kV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625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34880</TotalTime>
  <Words>570</Words>
  <Application>Microsoft Office PowerPoint</Application>
  <PresentationFormat>On-screen Show (4:3)</PresentationFormat>
  <Paragraphs>162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Comic Sans MS</vt:lpstr>
      <vt:lpstr>Symbol</vt:lpstr>
      <vt:lpstr>Wingdings</vt:lpstr>
      <vt:lpstr>Office Theme</vt:lpstr>
      <vt:lpstr>Booster Vrf by fsy Measurements  at Injection Energy (400MeV-DC Mode) (data of 20161013)</vt:lpstr>
      <vt:lpstr>Vrf(fsy) from the Measurements on captured  beam at 400 MeV (DC-mode)  in the Booster</vt:lpstr>
      <vt:lpstr>Measurement Technique</vt:lpstr>
      <vt:lpstr>RF turn on sequence &amp; WCM trigger times </vt:lpstr>
      <vt:lpstr>Typical MR of the data</vt:lpstr>
      <vt:lpstr> Result from FFT on Raw Data</vt:lpstr>
      <vt:lpstr>fft on a single bunch to look for synchrotron frequency</vt:lpstr>
      <vt:lpstr>Outliers</vt:lpstr>
      <vt:lpstr>Illustrations of fft on single bunch</vt:lpstr>
      <vt:lpstr>Vrf from fsy  at 400 MeV in the Booster</vt:lpstr>
      <vt:lpstr>Error in the Measured fsy  and  Conclusions from the 400 MeV DC Data </vt:lpstr>
      <vt:lpstr>What Next?</vt:lpstr>
      <vt:lpstr>Backup</vt:lpstr>
      <vt:lpstr>B:APGT Curve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Booster Beam ESME Simulations</dc:title>
  <dc:creator>Chandrashekhara M. Bhat x4821 08252N</dc:creator>
  <cp:lastModifiedBy>Chandrashekhara M Bhat</cp:lastModifiedBy>
  <cp:revision>359</cp:revision>
  <cp:lastPrinted>2017-03-16T17:21:37Z</cp:lastPrinted>
  <dcterms:created xsi:type="dcterms:W3CDTF">2013-12-13T00:30:33Z</dcterms:created>
  <dcterms:modified xsi:type="dcterms:W3CDTF">2017-03-22T18:59:29Z</dcterms:modified>
</cp:coreProperties>
</file>