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2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1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6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3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0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2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6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0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88FE4-0D3D-4BD2-BB39-027ADA4E08A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27D2-2143-4F26-8487-FAA9DE7BA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0149" y="610976"/>
            <a:ext cx="6222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</a:rPr>
              <a:t>Simulations Studies of Tan’s “Flat Optics”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9818" y="1248038"/>
            <a:ext cx="327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Y. Alexahin, APC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054546"/>
              </p:ext>
            </p:extLst>
          </p:nvPr>
        </p:nvGraphicFramePr>
        <p:xfrm>
          <a:off x="6001976" y="3020118"/>
          <a:ext cx="1879560" cy="25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879560" imgH="253800" progId="Equation.3">
                  <p:embed/>
                </p:oleObj>
              </mc:Choice>
              <mc:Fallback>
                <p:oleObj name="Equation" r:id="rId3" imgW="1879560" imgH="253800" progId="Equation.3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1976" y="3020118"/>
                        <a:ext cx="1879560" cy="25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1875" y="2037567"/>
            <a:ext cx="4653853" cy="1518995"/>
            <a:chOff x="449559" y="2853625"/>
            <a:chExt cx="4653853" cy="151899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9559" y="2989877"/>
              <a:ext cx="4587279" cy="1382743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flipV="1">
              <a:off x="1015880" y="3793340"/>
              <a:ext cx="0" cy="2788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59967" y="3935492"/>
              <a:ext cx="9914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accent1">
                      <a:lumMod val="75000"/>
                    </a:schemeClr>
                  </a:solidFill>
                </a:rPr>
                <a:t>dogleg</a:t>
              </a:r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8630603"/>
                </p:ext>
              </p:extLst>
            </p:nvPr>
          </p:nvGraphicFramePr>
          <p:xfrm>
            <a:off x="937373" y="2853625"/>
            <a:ext cx="297041" cy="239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6" imgW="330057" imgH="266584" progId="Equation.3">
                    <p:embed/>
                  </p:oleObj>
                </mc:Choice>
                <mc:Fallback>
                  <p:oleObj name="Equation" r:id="rId6" imgW="330057" imgH="266584" progId="Equation.3">
                    <p:embed/>
                    <p:pic>
                      <p:nvPicPr>
                        <p:cNvPr id="2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7373" y="2853625"/>
                          <a:ext cx="297041" cy="2398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7818221"/>
                </p:ext>
              </p:extLst>
            </p:nvPr>
          </p:nvGraphicFramePr>
          <p:xfrm>
            <a:off x="1325112" y="3764645"/>
            <a:ext cx="297170" cy="251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8" imgW="330200" imgH="279400" progId="Equation.3">
                    <p:embed/>
                  </p:oleObj>
                </mc:Choice>
                <mc:Fallback>
                  <p:oleObj name="Equation" r:id="rId8" imgW="330200" imgH="279400" progId="Equation.3">
                    <p:embed/>
                    <p:pic>
                      <p:nvPicPr>
                        <p:cNvPr id="27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5112" y="3764645"/>
                          <a:ext cx="297170" cy="251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3695802"/>
                </p:ext>
              </p:extLst>
            </p:nvPr>
          </p:nvGraphicFramePr>
          <p:xfrm>
            <a:off x="4804972" y="4190109"/>
            <a:ext cx="298440" cy="182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10" imgW="330057" imgH="203112" progId="Equation.3">
                    <p:embed/>
                  </p:oleObj>
                </mc:Choice>
                <mc:Fallback>
                  <p:oleObj name="Equation" r:id="rId10" imgW="330057" imgH="203112" progId="Equation.3">
                    <p:embed/>
                    <p:pic>
                      <p:nvPicPr>
                        <p:cNvPr id="28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972" y="4190109"/>
                          <a:ext cx="298440" cy="182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5701553" y="4390084"/>
            <a:ext cx="2574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There is no easy way to calculate stopband width</a:t>
            </a:r>
            <a:endParaRPr 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1008196" y="3944292"/>
            <a:ext cx="396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with SC </a:t>
            </a:r>
            <a:r>
              <a:rPr lang="en-US" sz="1400">
                <a:sym typeface="Symbol" panose="05050102010706020507" pitchFamily="18" charset="2"/>
              </a:rPr>
              <a:t></a:t>
            </a:r>
            <a:r>
              <a:rPr lang="en-US" sz="1400"/>
              <a:t>Qx=-0.2, </a:t>
            </a:r>
            <a:r>
              <a:rPr lang="en-US" sz="1400">
                <a:sym typeface="Symbol" panose="05050102010706020507" pitchFamily="18" charset="2"/>
              </a:rPr>
              <a:t></a:t>
            </a:r>
            <a:r>
              <a:rPr lang="en-US" sz="1400"/>
              <a:t>Qy=-0.3 (too large </a:t>
            </a:r>
            <a:r>
              <a:rPr lang="en-US" sz="1400">
                <a:sym typeface="Symbol" panose="05050102010706020507" pitchFamily="18" charset="2"/>
              </a:rPr>
              <a:t>p/p taken)</a:t>
            </a:r>
            <a:endParaRPr lang="en-US" sz="14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1874" y="4456405"/>
            <a:ext cx="4587279" cy="13446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87169" y="1753622"/>
            <a:ext cx="1708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“Flat Optics” w/o SC</a:t>
            </a:r>
            <a:endParaRPr lang="en-US" sz="1400"/>
          </a:p>
        </p:txBody>
      </p:sp>
      <p:sp>
        <p:nvSpPr>
          <p:cNvPr id="17" name="TextBox 16"/>
          <p:cNvSpPr txBox="1"/>
          <p:nvPr/>
        </p:nvSpPr>
        <p:spPr>
          <a:xfrm>
            <a:off x="5701553" y="2157496"/>
            <a:ext cx="2574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Half-integer stopband full widths calculated with MADX TWISS are pretty small: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9504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64283" y="852969"/>
            <a:ext cx="3015939" cy="2101072"/>
            <a:chOff x="695449" y="615070"/>
            <a:chExt cx="3015939" cy="21010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5449" y="615070"/>
              <a:ext cx="2892995" cy="1824073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567541" y="1751960"/>
              <a:ext cx="6377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>
                  <a:sym typeface="Symbol" panose="05050102010706020507" pitchFamily="18" charset="2"/>
                </a:rPr>
                <a:t></a:t>
              </a:r>
              <a:r>
                <a:rPr lang="en-US" sz="1200" i="1"/>
                <a:t>y</a:t>
              </a:r>
              <a:r>
                <a:rPr lang="en-US" sz="1200" baseline="30000"/>
                <a:t>(max)</a:t>
              </a:r>
              <a:endParaRPr lang="en-US" sz="1200" baseline="300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9766" y="1129553"/>
              <a:ext cx="6377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>
                  <a:sym typeface="Symbol" panose="05050102010706020507" pitchFamily="18" charset="2"/>
                </a:rPr>
                <a:t></a:t>
              </a:r>
              <a:r>
                <a:rPr lang="en-US" sz="1200" i="1">
                  <a:sym typeface="Symbol" panose="05050102010706020507" pitchFamily="18" charset="2"/>
                </a:rPr>
                <a:t>x</a:t>
              </a:r>
              <a:r>
                <a:rPr lang="en-US" sz="1200" baseline="30000"/>
                <a:t>(max)</a:t>
              </a:r>
              <a:endParaRPr lang="en-US" sz="1200" baseline="300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73613" y="2439143"/>
              <a:ext cx="6377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>
                  <a:sym typeface="Symbol" panose="05050102010706020507" pitchFamily="18" charset="2"/>
                </a:rPr>
                <a:t>Q</a:t>
              </a:r>
              <a:r>
                <a:rPr lang="en-US" sz="1200" i="1"/>
                <a:t>y</a:t>
              </a:r>
              <a:r>
                <a:rPr lang="en-US" sz="1200" baseline="30000"/>
                <a:t>(total)</a:t>
              </a:r>
              <a:endParaRPr lang="en-US" sz="1200" baseline="3000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990579" y="3050006"/>
            <a:ext cx="484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Another criterion: the harmonic content of beta-functions </a:t>
            </a:r>
            <a:endParaRPr lang="en-US" sz="1400"/>
          </a:p>
        </p:txBody>
      </p:sp>
      <p:sp>
        <p:nvSpPr>
          <p:cNvPr id="11" name="TextBox 10"/>
          <p:cNvSpPr txBox="1"/>
          <p:nvPr/>
        </p:nvSpPr>
        <p:spPr>
          <a:xfrm>
            <a:off x="5017674" y="1543785"/>
            <a:ext cx="320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Tune scan with </a:t>
            </a:r>
            <a:r>
              <a:rPr lang="en-US" sz="1400" i="1">
                <a:sym typeface="Symbol" panose="05050102010706020507" pitchFamily="18" charset="2"/>
              </a:rPr>
              <a:t>Q</a:t>
            </a:r>
            <a:r>
              <a:rPr lang="en-US" sz="1400" i="1"/>
              <a:t>y</a:t>
            </a:r>
            <a:r>
              <a:rPr lang="en-US" sz="1400" baseline="30000"/>
              <a:t>(total)</a:t>
            </a:r>
            <a:r>
              <a:rPr lang="en-US" sz="1400"/>
              <a:t>=</a:t>
            </a:r>
            <a:r>
              <a:rPr lang="en-US" sz="1400" i="1">
                <a:sym typeface="Symbol" panose="05050102010706020507" pitchFamily="18" charset="2"/>
              </a:rPr>
              <a:t>Q</a:t>
            </a:r>
            <a:r>
              <a:rPr lang="en-US" sz="1400" i="1"/>
              <a:t>y</a:t>
            </a:r>
            <a:r>
              <a:rPr lang="en-US" sz="1400" baseline="30000"/>
              <a:t>(total)</a:t>
            </a:r>
            <a:r>
              <a:rPr lang="en-US" sz="1400"/>
              <a:t>+0.02</a:t>
            </a:r>
          </a:p>
          <a:p>
            <a:r>
              <a:rPr lang="en-US" sz="1400"/>
              <a:t>The effective stopband width =0.11</a:t>
            </a:r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2474674" y="261743"/>
            <a:ext cx="3872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Self-consistent optics calculation with SC</a:t>
            </a:r>
            <a:endParaRPr lang="en-US" sz="14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232" y="3737189"/>
            <a:ext cx="3211095" cy="19891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7674" y="3701669"/>
            <a:ext cx="3211095" cy="20246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11741" y="5951826"/>
            <a:ext cx="6318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ym typeface="Symbol" panose="05050102010706020507" pitchFamily="18" charset="2"/>
              </a:rPr>
              <a:t>Still, the DA with SC is excellent: only 8 particles out of 5000 were lost in 2000 turns,</a:t>
            </a:r>
          </a:p>
          <a:p>
            <a:r>
              <a:rPr lang="en-US" sz="1400">
                <a:sym typeface="Symbol" panose="05050102010706020507" pitchFamily="18" charset="2"/>
              </a:rPr>
              <a:t>no emittance</a:t>
            </a:r>
            <a:r>
              <a:rPr lang="en-US" sz="1400">
                <a:sym typeface="Symbol" panose="05050102010706020507" pitchFamily="18" charset="2"/>
              </a:rPr>
              <a:t> growth observed. </a:t>
            </a:r>
            <a:r>
              <a:rPr lang="en-US" sz="1400">
                <a:sym typeface="Symbol" panose="05050102010706020507" pitchFamily="18" charset="2"/>
              </a:rPr>
              <a:t>p/p=0.002 taken  </a:t>
            </a:r>
            <a:r>
              <a:rPr lang="en-US" sz="1400">
                <a:sym typeface="Symbol" panose="05050102010706020507" pitchFamily="18" charset="2"/>
              </a:rPr>
              <a:t></a:t>
            </a:r>
            <a:r>
              <a:rPr lang="en-US" sz="1400"/>
              <a:t>Qx</a:t>
            </a:r>
            <a:r>
              <a:rPr lang="en-US" sz="1400"/>
              <a:t>=-0.25, </a:t>
            </a:r>
            <a:r>
              <a:rPr lang="en-US" sz="1400">
                <a:sym typeface="Symbol" panose="05050102010706020507" pitchFamily="18" charset="2"/>
              </a:rPr>
              <a:t></a:t>
            </a:r>
            <a:r>
              <a:rPr lang="en-US" sz="1400"/>
              <a:t>Qy=-0.3 </a:t>
            </a:r>
            <a:endParaRPr lang="en-US" sz="1400"/>
          </a:p>
        </p:txBody>
      </p:sp>
      <p:sp>
        <p:nvSpPr>
          <p:cNvPr id="16" name="TextBox 15"/>
          <p:cNvSpPr txBox="1"/>
          <p:nvPr/>
        </p:nvSpPr>
        <p:spPr>
          <a:xfrm>
            <a:off x="4769449" y="3422566"/>
            <a:ext cx="1040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|</a:t>
            </a:r>
            <a:r>
              <a:rPr lang="en-US" sz="1200" i="1">
                <a:sym typeface="Symbol" panose="05050102010706020507" pitchFamily="18" charset="2"/>
              </a:rPr>
              <a:t>Fn</a:t>
            </a:r>
            <a:r>
              <a:rPr lang="en-US" sz="1200">
                <a:sym typeface="Symbol" panose="05050102010706020507" pitchFamily="18" charset="2"/>
              </a:rPr>
              <a:t>(</a:t>
            </a:r>
            <a:r>
              <a:rPr lang="en-US" sz="1200" i="1">
                <a:sym typeface="Symbol" panose="05050102010706020507" pitchFamily="18" charset="2"/>
              </a:rPr>
              <a:t></a:t>
            </a:r>
            <a:r>
              <a:rPr lang="en-US" sz="1200" i="1">
                <a:sym typeface="Symbol" panose="05050102010706020507" pitchFamily="18" charset="2"/>
              </a:rPr>
              <a:t>x</a:t>
            </a:r>
            <a:r>
              <a:rPr lang="en-US" sz="1200"/>
              <a:t>)|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8193" y="5507834"/>
            <a:ext cx="32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ym typeface="Symbol" panose="05050102010706020507" pitchFamily="18" charset="2"/>
              </a:rPr>
              <a:t>n</a:t>
            </a:r>
            <a:endParaRPr lang="en-US" sz="1200" i="1"/>
          </a:p>
        </p:txBody>
      </p:sp>
      <p:sp>
        <p:nvSpPr>
          <p:cNvPr id="18" name="TextBox 17"/>
          <p:cNvSpPr txBox="1"/>
          <p:nvPr/>
        </p:nvSpPr>
        <p:spPr>
          <a:xfrm>
            <a:off x="3615397" y="3470836"/>
            <a:ext cx="103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ym typeface="Symbol" panose="05050102010706020507" pitchFamily="18" charset="2"/>
              </a:rPr>
              <a:t>Red: with SC</a:t>
            </a:r>
          </a:p>
          <a:p>
            <a:r>
              <a:rPr lang="en-US" sz="1200">
                <a:sym typeface="Symbol" panose="05050102010706020507" pitchFamily="18" charset="2"/>
              </a:rPr>
              <a:t>Blue: no SC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4009" y="3422565"/>
            <a:ext cx="1040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|</a:t>
            </a:r>
            <a:r>
              <a:rPr lang="en-US" sz="1200" i="1">
                <a:sym typeface="Symbol" panose="05050102010706020507" pitchFamily="18" charset="2"/>
              </a:rPr>
              <a:t>Fn</a:t>
            </a:r>
            <a:r>
              <a:rPr lang="en-US" sz="1200">
                <a:sym typeface="Symbol" panose="05050102010706020507" pitchFamily="18" charset="2"/>
              </a:rPr>
              <a:t>(</a:t>
            </a:r>
            <a:r>
              <a:rPr lang="en-US" sz="1200" i="1">
                <a:sym typeface="Symbol" panose="05050102010706020507" pitchFamily="18" charset="2"/>
              </a:rPr>
              <a:t></a:t>
            </a:r>
            <a:r>
              <a:rPr lang="en-US" sz="1200" i="1"/>
              <a:t>y</a:t>
            </a:r>
            <a:r>
              <a:rPr lang="en-US" sz="1200"/>
              <a:t>)|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28773" y="5507834"/>
            <a:ext cx="32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ym typeface="Symbol" panose="05050102010706020507" pitchFamily="18" charset="2"/>
              </a:rPr>
              <a:t>n</a:t>
            </a:r>
            <a:endParaRPr lang="en-US" sz="1200" i="1"/>
          </a:p>
        </p:txBody>
      </p:sp>
    </p:spTree>
    <p:extLst>
      <p:ext uri="{BB962C8B-B14F-4D97-AF65-F5344CB8AC3E}">
        <p14:creationId xmlns:p14="http://schemas.microsoft.com/office/powerpoint/2010/main" val="115565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5703" y="1132246"/>
            <a:ext cx="491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Tan’s question from the previous meeting:</a:t>
            </a:r>
          </a:p>
          <a:p>
            <a:r>
              <a:rPr lang="en-US" sz="1200"/>
              <a:t>“Is </a:t>
            </a:r>
            <a:r>
              <a:rPr lang="en-US" sz="1200"/>
              <a:t>the flatness of the low β’s more important than the high β’s?</a:t>
            </a:r>
            <a:br>
              <a:rPr lang="en-US" sz="1200"/>
            </a:br>
            <a:r>
              <a:rPr lang="en-US" sz="1200"/>
              <a:t>Are we looking at the wrong place? Fixing high β’s may be less important </a:t>
            </a:r>
            <a:br>
              <a:rPr lang="en-US" sz="1200"/>
            </a:br>
            <a:r>
              <a:rPr lang="en-US" sz="1200"/>
              <a:t>than fixing low β’s because of space charge is a lot larger when the </a:t>
            </a:r>
            <a:br>
              <a:rPr lang="en-US" sz="1200"/>
            </a:br>
            <a:r>
              <a:rPr lang="en-US" sz="1200"/>
              <a:t>beam </a:t>
            </a:r>
            <a:r>
              <a:rPr lang="en-US" sz="1200"/>
              <a:t>is squeezed”</a:t>
            </a:r>
            <a:endParaRPr lang="en-US" sz="12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58" y="2810445"/>
            <a:ext cx="4587279" cy="13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3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177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Microsoft Equation 3.0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 I. Alexahin x3471 13062N</dc:creator>
  <cp:lastModifiedBy>Yuri I. Alexahin x3471 13062N</cp:lastModifiedBy>
  <cp:revision>10</cp:revision>
  <dcterms:created xsi:type="dcterms:W3CDTF">2017-03-21T23:49:18Z</dcterms:created>
  <dcterms:modified xsi:type="dcterms:W3CDTF">2017-03-22T17:45:59Z</dcterms:modified>
</cp:coreProperties>
</file>