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7" r:id="rId2"/>
    <p:sldId id="355" r:id="rId3"/>
    <p:sldId id="364" r:id="rId4"/>
    <p:sldId id="368" r:id="rId5"/>
    <p:sldId id="365" r:id="rId6"/>
    <p:sldId id="362" r:id="rId7"/>
    <p:sldId id="369" r:id="rId8"/>
    <p:sldId id="370" r:id="rId9"/>
    <p:sldId id="371" r:id="rId10"/>
    <p:sldId id="366" r:id="rId11"/>
    <p:sldId id="373" r:id="rId12"/>
    <p:sldId id="372" r:id="rId13"/>
    <p:sldId id="360" r:id="rId14"/>
    <p:sldId id="361" r:id="rId15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CC"/>
    <a:srgbClr val="FF5050"/>
    <a:srgbClr val="FF7C80"/>
    <a:srgbClr val="FF99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3" autoAdjust="0"/>
    <p:restoredTop sz="94032" autoAdjust="0"/>
  </p:normalViewPr>
  <p:slideViewPr>
    <p:cSldViewPr snapToGrid="0" snapToObjects="1">
      <p:cViewPr varScale="1">
        <p:scale>
          <a:sx n="83" d="100"/>
          <a:sy n="83" d="100"/>
        </p:scale>
        <p:origin x="108" y="276"/>
      </p:cViewPr>
      <p:guideLst>
        <p:guide orient="horz" pos="215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/>
          <a:lstStyle>
            <a:lvl1pPr algn="r">
              <a:defRPr sz="1200"/>
            </a:lvl1pPr>
          </a:lstStyle>
          <a:p>
            <a:fld id="{72FFC102-56DA-479F-949F-02B1E083021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0" tIns="46480" rIns="92960" bIns="464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60" tIns="46480" rIns="92960" bIns="464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 anchor="b"/>
          <a:lstStyle>
            <a:lvl1pPr algn="r">
              <a:defRPr sz="1200"/>
            </a:lvl1pPr>
          </a:lstStyle>
          <a:p>
            <a:fld id="{B292D989-D5FA-4A48-BD8E-FB981ABD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3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-ad.fnal.gov/proton/PIP/PIP_index.html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6" y="0"/>
            <a:ext cx="63359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Proton Improvement Plan - PIP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65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8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7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Tx/>
              <a:buSzPct val="70000"/>
              <a:buFont typeface="Wingdings" panose="05000000000000000000" pitchFamily="2" charset="2"/>
              <a:buChar char="q"/>
              <a:defRPr/>
            </a:lvl1pPr>
            <a:lvl2pPr marL="742950" indent="-285750">
              <a:buFont typeface="Wingdings" panose="05000000000000000000" pitchFamily="2" charset="2"/>
              <a:buChar char="Ø"/>
              <a:defRPr/>
            </a:lvl2pPr>
            <a:lvl3pPr marL="1143000" indent="-228600">
              <a:buFont typeface="Wingdings" panose="05000000000000000000" pitchFamily="2" charset="2"/>
              <a:buChar char="v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83731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3/15/2017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Chandra Bhat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D64833-0210-4999-B6BB-5BBCA76D1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7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2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2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/>
          <a:p>
            <a:r>
              <a:rPr lang="en-US"/>
              <a:t>3/15/2017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6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5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4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-ad.fnal.gov/proton/PIP/PIP_index.htm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3/15/2017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Chandra Bhat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705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13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6" y="0"/>
            <a:ext cx="63359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Proton Improvement Plan - PIP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2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000CC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FF0000"/>
          </a:solidFill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FF0000"/>
          </a:solidFill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497" y="4202548"/>
            <a:ext cx="2740153" cy="23548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8396"/>
            <a:ext cx="8486775" cy="1557108"/>
          </a:xfrm>
        </p:spPr>
        <p:txBody>
          <a:bodyPr>
            <a:normAutofit/>
          </a:bodyPr>
          <a:lstStyle/>
          <a:p>
            <a:r>
              <a:rPr lang="en-US" dirty="0"/>
              <a:t>Booster </a:t>
            </a:r>
            <a:r>
              <a:rPr lang="en-US" dirty="0" err="1"/>
              <a:t>Vrf</a:t>
            </a:r>
            <a:r>
              <a:rPr lang="en-US" dirty="0"/>
              <a:t> by </a:t>
            </a:r>
            <a:r>
              <a:rPr lang="en-US" dirty="0" err="1"/>
              <a:t>f</a:t>
            </a:r>
            <a:r>
              <a:rPr lang="en-US" baseline="-25000" dirty="0" err="1"/>
              <a:t>sy</a:t>
            </a:r>
            <a:r>
              <a:rPr lang="en-US" dirty="0"/>
              <a:t> Measurements </a:t>
            </a:r>
            <a:br>
              <a:rPr lang="en-US" dirty="0"/>
            </a:br>
            <a:r>
              <a:rPr lang="en-US" dirty="0"/>
              <a:t>at Extraction Energy (8 GeV)</a:t>
            </a:r>
            <a:br>
              <a:rPr lang="en-US" dirty="0"/>
            </a:br>
            <a:r>
              <a:rPr lang="en-US" sz="2000" dirty="0"/>
              <a:t>(data of 20170228-0318)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2103" y="1694459"/>
            <a:ext cx="5877514" cy="111059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Chandra Bhat and Nathan Eddy</a:t>
            </a:r>
          </a:p>
          <a:p>
            <a:r>
              <a:rPr lang="en-US" sz="1800" dirty="0">
                <a:solidFill>
                  <a:schemeClr val="tx1"/>
                </a:solidFill>
              </a:rPr>
              <a:t>20170328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1205" y="3195798"/>
            <a:ext cx="620881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Goal: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Measure </a:t>
            </a:r>
            <a:r>
              <a:rPr lang="en-US" sz="1600" dirty="0" err="1">
                <a:latin typeface="Comic Sans MS" panose="030F0702030302020204" pitchFamily="66" charset="0"/>
              </a:rPr>
              <a:t>Vrf</a:t>
            </a:r>
            <a:r>
              <a:rPr lang="en-US" sz="1600" dirty="0">
                <a:latin typeface="Comic Sans MS" panose="030F0702030302020204" pitchFamily="66" charset="0"/>
              </a:rPr>
              <a:t> by the measuring the small angle synchrotron frequency, </a:t>
            </a:r>
            <a:r>
              <a:rPr lang="en-US" sz="1600" dirty="0" err="1">
                <a:latin typeface="Comic Sans MS" panose="030F0702030302020204" pitchFamily="66" charset="0"/>
              </a:rPr>
              <a:t>f</a:t>
            </a:r>
            <a:r>
              <a:rPr lang="en-US" sz="1600" baseline="-25000" dirty="0" err="1">
                <a:latin typeface="Comic Sans MS" panose="030F0702030302020204" pitchFamily="66" charset="0"/>
              </a:rPr>
              <a:t>sy</a:t>
            </a:r>
            <a:r>
              <a:rPr lang="en-US" sz="1600" dirty="0">
                <a:latin typeface="Comic Sans MS" panose="030F0702030302020204" pitchFamily="66" charset="0"/>
              </a:rPr>
              <a:t> of the beam in rf bucket at </a:t>
            </a:r>
            <a:r>
              <a:rPr lang="en-US" sz="1600" b="1" dirty="0">
                <a:solidFill>
                  <a:srgbClr val="0000CC"/>
                </a:solidFill>
                <a:latin typeface="Comic Sans MS" panose="030F0702030302020204" pitchFamily="66" charset="0"/>
              </a:rPr>
              <a:t>extraction</a:t>
            </a:r>
            <a:r>
              <a:rPr lang="en-US" sz="1600" dirty="0">
                <a:latin typeface="Comic Sans MS" panose="030F0702030302020204" pitchFamily="66" charset="0"/>
              </a:rPr>
              <a:t>.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                                                 or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	</a:t>
            </a:r>
            <a:r>
              <a:rPr lang="en-US" sz="1600" dirty="0" err="1">
                <a:latin typeface="Comic Sans MS" panose="030F0702030302020204" pitchFamily="66" charset="0"/>
              </a:rPr>
              <a:t>frev</a:t>
            </a:r>
            <a:r>
              <a:rPr lang="en-US" sz="1600" dirty="0">
                <a:latin typeface="Comic Sans MS" panose="030F0702030302020204" pitchFamily="66" charset="0"/>
              </a:rPr>
              <a:t> = Revolution frequency of the beam </a:t>
            </a:r>
          </a:p>
          <a:p>
            <a:pPr marL="1200150" lvl="2" indent="-285750">
              <a:buFont typeface="Symbol" panose="05050102010706020507" pitchFamily="18" charset="2"/>
              <a:buChar char="b"/>
            </a:pPr>
            <a:r>
              <a:rPr lang="en-US" sz="1600" dirty="0">
                <a:latin typeface="Comic Sans MS" panose="030F0702030302020204" pitchFamily="66" charset="0"/>
                <a:sym typeface="Symbol" panose="05050102010706020507" pitchFamily="18" charset="2"/>
              </a:rPr>
              <a:t>= 0.994, Relativistic velocity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	</a:t>
            </a:r>
            <a:r>
              <a:rPr lang="en-US" sz="1600" dirty="0" err="1">
                <a:latin typeface="Comic Sans MS" panose="030F0702030302020204" pitchFamily="66" charset="0"/>
              </a:rPr>
              <a:t>Es</a:t>
            </a:r>
            <a:r>
              <a:rPr lang="en-US" sz="1600" dirty="0">
                <a:latin typeface="Comic Sans MS" panose="030F0702030302020204" pitchFamily="66" charset="0"/>
              </a:rPr>
              <a:t> = 8.938 GeV (</a:t>
            </a:r>
            <a:r>
              <a:rPr lang="en-US" sz="1600" dirty="0" err="1">
                <a:latin typeface="Comic Sans MS" panose="030F0702030302020204" pitchFamily="66" charset="0"/>
              </a:rPr>
              <a:t>kE</a:t>
            </a:r>
            <a:r>
              <a:rPr lang="en-US" sz="1600" dirty="0">
                <a:latin typeface="Comic Sans MS" panose="030F0702030302020204" pitchFamily="66" charset="0"/>
              </a:rPr>
              <a:t>=400MeV)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	</a:t>
            </a:r>
            <a:r>
              <a:rPr lang="en-US" sz="1600" dirty="0">
                <a:latin typeface="Comic Sans MS" panose="030F0702030302020204" pitchFamily="66" charset="0"/>
                <a:sym typeface="Symbol" panose="05050102010706020507" pitchFamily="18" charset="2"/>
              </a:rPr>
              <a:t></a:t>
            </a:r>
            <a:r>
              <a:rPr lang="en-US" sz="1600" dirty="0">
                <a:latin typeface="Comic Sans MS" panose="030F0702030302020204" pitchFamily="66" charset="0"/>
              </a:rPr>
              <a:t>= 0.223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	h = 84, Harmonic number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	</a:t>
            </a:r>
            <a:r>
              <a:rPr lang="en-US" sz="1600" dirty="0" err="1">
                <a:latin typeface="Comic Sans MS" panose="030F0702030302020204" pitchFamily="66" charset="0"/>
              </a:rPr>
              <a:t>fsy</a:t>
            </a:r>
            <a:r>
              <a:rPr lang="en-US" sz="1600" dirty="0">
                <a:latin typeface="Comic Sans MS" panose="030F0702030302020204" pitchFamily="66" charset="0"/>
              </a:rPr>
              <a:t> = Measured synchrotron frequency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  <a:sym typeface="Symbol"/>
              </a:rPr>
              <a:t> </a:t>
            </a:r>
          </a:p>
          <a:p>
            <a:pPr marL="115887"/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12203" y="4090386"/>
                <a:ext cx="2083598" cy="8183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𝑠𝑦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𝑟𝑒𝑣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𝑟𝑓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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203" y="4090386"/>
                <a:ext cx="2083598" cy="818366"/>
              </a:xfrm>
              <a:prstGeom prst="rect">
                <a:avLst/>
              </a:prstGeom>
              <a:blipFill>
                <a:blip r:embed="rId3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03111" y="4151044"/>
                <a:ext cx="2561138" cy="6970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𝑠𝑦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𝑟𝑒𝑣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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111" y="4151044"/>
                <a:ext cx="2561138" cy="6970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/>
          <p:cNvGrpSpPr/>
          <p:nvPr/>
        </p:nvGrpSpPr>
        <p:grpSpPr>
          <a:xfrm flipH="1">
            <a:off x="6530795" y="2213692"/>
            <a:ext cx="2387625" cy="1895313"/>
            <a:chOff x="6453693" y="3860303"/>
            <a:chExt cx="2490282" cy="2482543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6453693" y="5242259"/>
              <a:ext cx="2490282" cy="152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reeform 48"/>
            <p:cNvSpPr/>
            <p:nvPr/>
          </p:nvSpPr>
          <p:spPr>
            <a:xfrm>
              <a:off x="6593120" y="4544785"/>
              <a:ext cx="2206920" cy="723163"/>
            </a:xfrm>
            <a:custGeom>
              <a:avLst/>
              <a:gdLst>
                <a:gd name="connsiteX0" fmla="*/ 0 w 1665838"/>
                <a:gd name="connsiteY0" fmla="*/ 588480 h 588480"/>
                <a:gd name="connsiteX1" fmla="*/ 787651 w 1665838"/>
                <a:gd name="connsiteY1" fmla="*/ 5 h 588480"/>
                <a:gd name="connsiteX2" fmla="*/ 1665838 w 1665838"/>
                <a:gd name="connsiteY2" fmla="*/ 579426 h 588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5838" h="588480">
                  <a:moveTo>
                    <a:pt x="0" y="588480"/>
                  </a:moveTo>
                  <a:cubicBezTo>
                    <a:pt x="255005" y="294997"/>
                    <a:pt x="510011" y="1514"/>
                    <a:pt x="787651" y="5"/>
                  </a:cubicBezTo>
                  <a:cubicBezTo>
                    <a:pt x="1065291" y="-1504"/>
                    <a:pt x="1365564" y="288961"/>
                    <a:pt x="1665838" y="57942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0" name="Freeform 49"/>
            <p:cNvSpPr/>
            <p:nvPr/>
          </p:nvSpPr>
          <p:spPr>
            <a:xfrm flipV="1">
              <a:off x="6579433" y="5242259"/>
              <a:ext cx="2206920" cy="710171"/>
            </a:xfrm>
            <a:custGeom>
              <a:avLst/>
              <a:gdLst>
                <a:gd name="connsiteX0" fmla="*/ 0 w 1665838"/>
                <a:gd name="connsiteY0" fmla="*/ 588480 h 588480"/>
                <a:gd name="connsiteX1" fmla="*/ 787651 w 1665838"/>
                <a:gd name="connsiteY1" fmla="*/ 5 h 588480"/>
                <a:gd name="connsiteX2" fmla="*/ 1665838 w 1665838"/>
                <a:gd name="connsiteY2" fmla="*/ 579426 h 588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5838" h="588480">
                  <a:moveTo>
                    <a:pt x="0" y="588480"/>
                  </a:moveTo>
                  <a:cubicBezTo>
                    <a:pt x="255005" y="294997"/>
                    <a:pt x="510011" y="1514"/>
                    <a:pt x="787651" y="5"/>
                  </a:cubicBezTo>
                  <a:cubicBezTo>
                    <a:pt x="1065291" y="-1504"/>
                    <a:pt x="1365564" y="288961"/>
                    <a:pt x="1665838" y="57942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7668341" y="4255529"/>
              <a:ext cx="0" cy="20248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6877050" y="3860303"/>
              <a:ext cx="1665838" cy="441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dirty="0"/>
                <a:t>Synchrotron Oscillations</a:t>
              </a:r>
            </a:p>
          </p:txBody>
        </p:sp>
        <p:sp>
          <p:nvSpPr>
            <p:cNvPr id="60" name="Freeform 59"/>
            <p:cNvSpPr/>
            <p:nvPr/>
          </p:nvSpPr>
          <p:spPr>
            <a:xfrm>
              <a:off x="7671353" y="4444710"/>
              <a:ext cx="1075221" cy="797550"/>
            </a:xfrm>
            <a:custGeom>
              <a:avLst/>
              <a:gdLst>
                <a:gd name="connsiteX0" fmla="*/ 0 w 1665838"/>
                <a:gd name="connsiteY0" fmla="*/ 588480 h 588480"/>
                <a:gd name="connsiteX1" fmla="*/ 787651 w 1665838"/>
                <a:gd name="connsiteY1" fmla="*/ 5 h 588480"/>
                <a:gd name="connsiteX2" fmla="*/ 1665838 w 1665838"/>
                <a:gd name="connsiteY2" fmla="*/ 579426 h 588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5838" h="588480">
                  <a:moveTo>
                    <a:pt x="0" y="588480"/>
                  </a:moveTo>
                  <a:cubicBezTo>
                    <a:pt x="255005" y="294997"/>
                    <a:pt x="510011" y="1514"/>
                    <a:pt x="787651" y="5"/>
                  </a:cubicBezTo>
                  <a:cubicBezTo>
                    <a:pt x="1065291" y="-1504"/>
                    <a:pt x="1365564" y="288961"/>
                    <a:pt x="1665838" y="579426"/>
                  </a:cubicBezTo>
                </a:path>
              </a:pathLst>
            </a:cu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1" name="Freeform 60"/>
            <p:cNvSpPr/>
            <p:nvPr/>
          </p:nvSpPr>
          <p:spPr>
            <a:xfrm flipV="1">
              <a:off x="6599143" y="5244399"/>
              <a:ext cx="1055511" cy="934590"/>
            </a:xfrm>
            <a:custGeom>
              <a:avLst/>
              <a:gdLst>
                <a:gd name="connsiteX0" fmla="*/ 0 w 1665838"/>
                <a:gd name="connsiteY0" fmla="*/ 588480 h 588480"/>
                <a:gd name="connsiteX1" fmla="*/ 787651 w 1665838"/>
                <a:gd name="connsiteY1" fmla="*/ 5 h 588480"/>
                <a:gd name="connsiteX2" fmla="*/ 1665838 w 1665838"/>
                <a:gd name="connsiteY2" fmla="*/ 579426 h 588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5838" h="588480">
                  <a:moveTo>
                    <a:pt x="0" y="588480"/>
                  </a:moveTo>
                  <a:cubicBezTo>
                    <a:pt x="255005" y="294997"/>
                    <a:pt x="510011" y="1514"/>
                    <a:pt x="787651" y="5"/>
                  </a:cubicBezTo>
                  <a:cubicBezTo>
                    <a:pt x="1065291" y="-1504"/>
                    <a:pt x="1365564" y="288961"/>
                    <a:pt x="1665838" y="579426"/>
                  </a:cubicBezTo>
                </a:path>
              </a:pathLst>
            </a:cu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382107" y="5017005"/>
              <a:ext cx="586296" cy="463451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773994" y="5012022"/>
              <a:ext cx="170910" cy="1375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310073" y="4982365"/>
              <a:ext cx="194378" cy="495114"/>
            </a:xfrm>
            <a:custGeom>
              <a:avLst/>
              <a:gdLst>
                <a:gd name="connsiteX0" fmla="*/ 194378 w 194378"/>
                <a:gd name="connsiteY0" fmla="*/ 0 h 501092"/>
                <a:gd name="connsiteX1" fmla="*/ 73945 w 194378"/>
                <a:gd name="connsiteY1" fmla="*/ 93670 h 501092"/>
                <a:gd name="connsiteX2" fmla="*/ 7037 w 194378"/>
                <a:gd name="connsiteY2" fmla="*/ 223024 h 501092"/>
                <a:gd name="connsiteX3" fmla="*/ 7037 w 194378"/>
                <a:gd name="connsiteY3" fmla="*/ 325615 h 501092"/>
                <a:gd name="connsiteX4" fmla="*/ 51642 w 194378"/>
                <a:gd name="connsiteY4" fmla="*/ 419286 h 501092"/>
                <a:gd name="connsiteX5" fmla="*/ 136392 w 194378"/>
                <a:gd name="connsiteY5" fmla="*/ 495114 h 501092"/>
                <a:gd name="connsiteX6" fmla="*/ 136392 w 194378"/>
                <a:gd name="connsiteY6" fmla="*/ 490654 h 501092"/>
                <a:gd name="connsiteX0" fmla="*/ 194378 w 194378"/>
                <a:gd name="connsiteY0" fmla="*/ 0 h 495114"/>
                <a:gd name="connsiteX1" fmla="*/ 73945 w 194378"/>
                <a:gd name="connsiteY1" fmla="*/ 93670 h 495114"/>
                <a:gd name="connsiteX2" fmla="*/ 7037 w 194378"/>
                <a:gd name="connsiteY2" fmla="*/ 223024 h 495114"/>
                <a:gd name="connsiteX3" fmla="*/ 7037 w 194378"/>
                <a:gd name="connsiteY3" fmla="*/ 325615 h 495114"/>
                <a:gd name="connsiteX4" fmla="*/ 51642 w 194378"/>
                <a:gd name="connsiteY4" fmla="*/ 419286 h 495114"/>
                <a:gd name="connsiteX5" fmla="*/ 136392 w 194378"/>
                <a:gd name="connsiteY5" fmla="*/ 495114 h 495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378" h="495114">
                  <a:moveTo>
                    <a:pt x="194378" y="0"/>
                  </a:moveTo>
                  <a:cubicBezTo>
                    <a:pt x="149773" y="28249"/>
                    <a:pt x="105168" y="56499"/>
                    <a:pt x="73945" y="93670"/>
                  </a:cubicBezTo>
                  <a:cubicBezTo>
                    <a:pt x="42722" y="130841"/>
                    <a:pt x="18188" y="184367"/>
                    <a:pt x="7037" y="223024"/>
                  </a:cubicBezTo>
                  <a:cubicBezTo>
                    <a:pt x="-4114" y="261682"/>
                    <a:pt x="-397" y="292905"/>
                    <a:pt x="7037" y="325615"/>
                  </a:cubicBezTo>
                  <a:cubicBezTo>
                    <a:pt x="14471" y="358325"/>
                    <a:pt x="30083" y="391036"/>
                    <a:pt x="51642" y="419286"/>
                  </a:cubicBezTo>
                  <a:cubicBezTo>
                    <a:pt x="73201" y="447536"/>
                    <a:pt x="122267" y="483219"/>
                    <a:pt x="136392" y="495114"/>
                  </a:cubicBez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7293936" y="4342512"/>
              <a:ext cx="0" cy="18966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8027249" y="4319635"/>
              <a:ext cx="0" cy="18966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7309753" y="6178989"/>
              <a:ext cx="717176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7461221" y="6023610"/>
              <a:ext cx="424535" cy="2636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368920" y="5973514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±60</a:t>
              </a:r>
              <a:r>
                <a:rPr lang="en-US" baseline="30000" dirty="0"/>
                <a:t>0</a:t>
              </a:r>
            </a:p>
          </p:txBody>
        </p:sp>
      </p:grpSp>
      <p:cxnSp>
        <p:nvCxnSpPr>
          <p:cNvPr id="27" name="Straight Connector 26"/>
          <p:cNvCxnSpPr/>
          <p:nvPr/>
        </p:nvCxnSpPr>
        <p:spPr>
          <a:xfrm>
            <a:off x="7315778" y="4450288"/>
            <a:ext cx="0" cy="184034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739081" y="5901252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60</a:t>
            </a:r>
            <a:r>
              <a:rPr lang="en-US" baseline="30000" dirty="0"/>
              <a:t>0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6666433" y="5929209"/>
            <a:ext cx="649345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592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885" y="1157833"/>
            <a:ext cx="7354230" cy="533504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39390"/>
            <a:ext cx="8229600" cy="1143000"/>
          </a:xfrm>
        </p:spPr>
        <p:txBody>
          <a:bodyPr/>
          <a:lstStyle/>
          <a:p>
            <a:r>
              <a:rPr lang="en-US" dirty="0" err="1"/>
              <a:t>Vrf</a:t>
            </a:r>
            <a:r>
              <a:rPr lang="en-US" dirty="0"/>
              <a:t> from </a:t>
            </a:r>
            <a:r>
              <a:rPr lang="en-US" dirty="0" err="1"/>
              <a:t>fsy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at 8 GeV in the Booster</a:t>
            </a:r>
            <a:br>
              <a:rPr lang="en-US" dirty="0"/>
            </a:b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097417" y="2936210"/>
            <a:ext cx="2898037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C00000"/>
                </a:solidFill>
              </a:rPr>
              <a:t>Vrf</a:t>
            </a:r>
            <a:r>
              <a:rPr lang="en-US" sz="2200" b="1" dirty="0">
                <a:solidFill>
                  <a:srgbClr val="C00000"/>
                </a:solidFill>
              </a:rPr>
              <a:t>(kV)=0.87</a:t>
            </a:r>
            <a:r>
              <a:rPr lang="en-US" sz="2200" b="1" dirty="0">
                <a:solidFill>
                  <a:srgbClr val="C00000"/>
                </a:solidFill>
                <a:sym typeface="Symbol" panose="05050102010706020507" pitchFamily="18" charset="2"/>
              </a:rPr>
              <a:t></a:t>
            </a:r>
            <a:r>
              <a:rPr lang="en-US" sz="2200" b="1" dirty="0">
                <a:solidFill>
                  <a:srgbClr val="C00000"/>
                </a:solidFill>
              </a:rPr>
              <a:t>B:RFSUM</a:t>
            </a:r>
          </a:p>
        </p:txBody>
      </p:sp>
    </p:spTree>
    <p:extLst>
      <p:ext uri="{BB962C8B-B14F-4D97-AF65-F5344CB8AC3E}">
        <p14:creationId xmlns:p14="http://schemas.microsoft.com/office/powerpoint/2010/main" val="929444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B:RFSUM –SNP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5" y="842962"/>
            <a:ext cx="6229350" cy="5172075"/>
          </a:xfrm>
          <a:prstGeom prst="rect">
            <a:avLst/>
          </a:prstGeom>
        </p:spPr>
      </p:pic>
      <p:sp>
        <p:nvSpPr>
          <p:cNvPr id="7" name="Right Brace 6"/>
          <p:cNvSpPr/>
          <p:nvPr/>
        </p:nvSpPr>
        <p:spPr>
          <a:xfrm>
            <a:off x="7252854" y="5330536"/>
            <a:ext cx="238991" cy="218210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86675" y="5106677"/>
            <a:ext cx="1317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Offset in </a:t>
            </a:r>
          </a:p>
          <a:p>
            <a:r>
              <a:rPr lang="en-US" dirty="0"/>
              <a:t>B:RFSUM ??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940627" y="5351318"/>
            <a:ext cx="4156364" cy="0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071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885" y="1157833"/>
            <a:ext cx="7235353" cy="525884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12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39390"/>
            <a:ext cx="8229600" cy="1143000"/>
          </a:xfrm>
        </p:spPr>
        <p:txBody>
          <a:bodyPr/>
          <a:lstStyle/>
          <a:p>
            <a:r>
              <a:rPr lang="en-US" dirty="0" err="1"/>
              <a:t>Vrf</a:t>
            </a:r>
            <a:r>
              <a:rPr lang="en-US" dirty="0"/>
              <a:t> from </a:t>
            </a:r>
            <a:r>
              <a:rPr lang="en-US" dirty="0" err="1"/>
              <a:t>fsy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at 8 GeV in the Booster</a:t>
            </a:r>
            <a:br>
              <a:rPr lang="en-US" dirty="0"/>
            </a:b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014289" y="3151653"/>
            <a:ext cx="3040704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C00000"/>
                </a:solidFill>
              </a:rPr>
              <a:t>Vrf</a:t>
            </a:r>
            <a:r>
              <a:rPr lang="en-US" sz="2200" b="1" dirty="0">
                <a:solidFill>
                  <a:srgbClr val="C00000"/>
                </a:solidFill>
              </a:rPr>
              <a:t>(kV)=0.932</a:t>
            </a:r>
            <a:r>
              <a:rPr lang="en-US" sz="2200" b="1" dirty="0">
                <a:solidFill>
                  <a:srgbClr val="C00000"/>
                </a:solidFill>
                <a:sym typeface="Symbol" panose="05050102010706020507" pitchFamily="18" charset="2"/>
              </a:rPr>
              <a:t></a:t>
            </a:r>
            <a:r>
              <a:rPr lang="en-US" sz="2200" b="1" dirty="0">
                <a:solidFill>
                  <a:srgbClr val="C00000"/>
                </a:solidFill>
              </a:rPr>
              <a:t>B:RFSUM</a:t>
            </a:r>
          </a:p>
        </p:txBody>
      </p:sp>
    </p:spTree>
    <p:extLst>
      <p:ext uri="{BB962C8B-B14F-4D97-AF65-F5344CB8AC3E}">
        <p14:creationId xmlns:p14="http://schemas.microsoft.com/office/powerpoint/2010/main" val="3129294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" y="1357175"/>
            <a:ext cx="5722638" cy="49178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99" y="174945"/>
            <a:ext cx="8229600" cy="1143000"/>
          </a:xfrm>
        </p:spPr>
        <p:txBody>
          <a:bodyPr/>
          <a:lstStyle/>
          <a:p>
            <a:r>
              <a:rPr lang="en-US" dirty="0"/>
              <a:t>Error in the Measured </a:t>
            </a:r>
            <a:r>
              <a:rPr lang="en-US" dirty="0" err="1"/>
              <a:t>Vrf</a:t>
            </a:r>
            <a:r>
              <a:rPr lang="en-US" dirty="0"/>
              <a:t>(</a:t>
            </a:r>
            <a:r>
              <a:rPr lang="en-US" dirty="0" err="1"/>
              <a:t>fsy</a:t>
            </a:r>
            <a:r>
              <a:rPr lang="en-US"/>
              <a:t>) </a:t>
            </a:r>
            <a:r>
              <a:rPr lang="en-US" dirty="0"/>
              <a:t>and Conclusions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13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25947" y="2172076"/>
            <a:ext cx="0" cy="3727797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39378" y="4179030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30</a:t>
            </a:r>
            <a:r>
              <a:rPr lang="en-US" baseline="30000" dirty="0"/>
              <a:t>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55027" y="4230546"/>
            <a:ext cx="865955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34546" y="2228772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±2%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767906" y="2471509"/>
            <a:ext cx="1949533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52879" y="2348085"/>
            <a:ext cx="1949533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85109" y="1497673"/>
            <a:ext cx="25417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fsy</a:t>
            </a:r>
            <a:r>
              <a:rPr lang="en-US" dirty="0"/>
              <a:t>(Total Error)= </a:t>
            </a:r>
          </a:p>
          <a:p>
            <a:r>
              <a:rPr lang="en-US" dirty="0"/>
              <a:t>           ±2% (Systematic)</a:t>
            </a:r>
          </a:p>
          <a:p>
            <a:r>
              <a:rPr lang="en-US" dirty="0"/>
              <a:t>           ±.5% (Statistical)</a:t>
            </a:r>
            <a:r>
              <a:rPr lang="en-US" baseline="-25000" dirty="0"/>
              <a:t>Ave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82673" y="3135204"/>
            <a:ext cx="39999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For example, with 20 RF cavities</a:t>
            </a:r>
          </a:p>
          <a:p>
            <a:r>
              <a:rPr lang="en-US" b="1" dirty="0">
                <a:solidFill>
                  <a:srgbClr val="0000CC"/>
                </a:solidFill>
              </a:rPr>
              <a:t>B:RFSUM=1035kV</a:t>
            </a:r>
          </a:p>
          <a:p>
            <a:r>
              <a:rPr lang="en-US" b="1" dirty="0">
                <a:solidFill>
                  <a:srgbClr val="0000CC"/>
                </a:solidFill>
              </a:rPr>
              <a:t>VRF(</a:t>
            </a:r>
            <a:r>
              <a:rPr lang="en-US" b="1" dirty="0" err="1">
                <a:solidFill>
                  <a:srgbClr val="0000CC"/>
                </a:solidFill>
              </a:rPr>
              <a:t>fsy</a:t>
            </a:r>
            <a:r>
              <a:rPr lang="en-US" b="1" dirty="0">
                <a:solidFill>
                  <a:srgbClr val="0000CC"/>
                </a:solidFill>
              </a:rPr>
              <a:t>) = 900 kV+40 kV (+</a:t>
            </a:r>
            <a:r>
              <a:rPr lang="en-US" b="1" dirty="0" err="1">
                <a:solidFill>
                  <a:srgbClr val="0000CC"/>
                </a:solidFill>
              </a:rPr>
              <a:t>ve</a:t>
            </a:r>
            <a:r>
              <a:rPr lang="en-US" b="1" dirty="0">
                <a:solidFill>
                  <a:srgbClr val="0000CC"/>
                </a:solidFill>
              </a:rPr>
              <a:t> error only)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b="1" dirty="0">
                <a:solidFill>
                  <a:srgbClr val="0000CC"/>
                </a:solidFill>
                <a:sym typeface="Symbol" panose="05050102010706020507" pitchFamily="18" charset="2"/>
              </a:rPr>
              <a:t>(900/1036)  0.93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b="1" dirty="0">
                <a:solidFill>
                  <a:srgbClr val="0000CC"/>
                </a:solidFill>
                <a:sym typeface="Symbol" panose="05050102010706020507" pitchFamily="18" charset="2"/>
              </a:rPr>
              <a:t> We have lower </a:t>
            </a:r>
            <a:r>
              <a:rPr lang="en-US" b="1" dirty="0" err="1">
                <a:solidFill>
                  <a:srgbClr val="0000CC"/>
                </a:solidFill>
                <a:sym typeface="Symbol" panose="05050102010706020507" pitchFamily="18" charset="2"/>
              </a:rPr>
              <a:t>Vrf</a:t>
            </a:r>
            <a:r>
              <a:rPr lang="en-US" b="1" dirty="0">
                <a:solidFill>
                  <a:srgbClr val="0000CC"/>
                </a:solidFill>
                <a:sym typeface="Symbol" panose="05050102010706020507" pitchFamily="18" charset="2"/>
              </a:rPr>
              <a:t> by about 13%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78760" y="5230258"/>
            <a:ext cx="3631889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Conclusions:</a:t>
            </a:r>
          </a:p>
          <a:p>
            <a:r>
              <a:rPr lang="en-US" b="1" dirty="0"/>
              <a:t>We find that  the </a:t>
            </a:r>
            <a:r>
              <a:rPr lang="en-US" b="1" dirty="0" err="1"/>
              <a:t>Vrf</a:t>
            </a:r>
            <a:r>
              <a:rPr lang="en-US" b="1" dirty="0"/>
              <a:t> seen by the beam  is about 7% smaller than B:RFSUM. This needs to be taken into account in future  efforts.</a:t>
            </a:r>
          </a:p>
        </p:txBody>
      </p:sp>
    </p:spTree>
    <p:extLst>
      <p:ext uri="{BB962C8B-B14F-4D97-AF65-F5344CB8AC3E}">
        <p14:creationId xmlns:p14="http://schemas.microsoft.com/office/powerpoint/2010/main" val="2544934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Measured APG and B:RFSUM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t="5116" r="3674" b="4258"/>
          <a:stretch/>
        </p:blipFill>
        <p:spPr>
          <a:xfrm>
            <a:off x="677668" y="1423220"/>
            <a:ext cx="3673863" cy="25074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t="5246" r="7548"/>
          <a:stretch/>
        </p:blipFill>
        <p:spPr>
          <a:xfrm>
            <a:off x="4758241" y="3312828"/>
            <a:ext cx="3928559" cy="29208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1766823" y="2930442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B:APG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53166" y="5215321"/>
            <a:ext cx="107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B:RFSUM</a:t>
            </a:r>
          </a:p>
        </p:txBody>
      </p:sp>
    </p:spTree>
    <p:extLst>
      <p:ext uri="{BB962C8B-B14F-4D97-AF65-F5344CB8AC3E}">
        <p14:creationId xmlns:p14="http://schemas.microsoft.com/office/powerpoint/2010/main" val="224179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748" y="1417180"/>
            <a:ext cx="4911899" cy="40782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Technique -1 ($1C)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310" y="1143000"/>
            <a:ext cx="3759898" cy="489411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Settings: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Turn off the bunch rotation (B:BRRMP) for beam to Recycler ($1C).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 </a:t>
            </a:r>
            <a:r>
              <a:rPr lang="en-US" dirty="0">
                <a:solidFill>
                  <a:srgbClr val="0000CC"/>
                </a:solidFill>
              </a:rPr>
              <a:t>Turn off Acceleration feedback 3 </a:t>
            </a:r>
            <a:r>
              <a:rPr lang="en-US" dirty="0" err="1">
                <a:solidFill>
                  <a:srgbClr val="0000CC"/>
                </a:solidFill>
              </a:rPr>
              <a:t>ms</a:t>
            </a:r>
            <a:r>
              <a:rPr lang="en-US" dirty="0">
                <a:solidFill>
                  <a:srgbClr val="0000CC"/>
                </a:solidFill>
              </a:rPr>
              <a:t> of the cycle (standard procedure).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f(RF) held constant for last 3ms of the cycle (standard procedure)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rgbClr val="0000CC"/>
                </a:solidFill>
              </a:rPr>
              <a:t>Load RF voltage curve with constant B:APGT for at least 3 </a:t>
            </a:r>
            <a:r>
              <a:rPr lang="en-US" dirty="0" err="1">
                <a:solidFill>
                  <a:srgbClr val="0000CC"/>
                </a:solidFill>
              </a:rPr>
              <a:t>msec</a:t>
            </a:r>
            <a:r>
              <a:rPr lang="en-US" dirty="0">
                <a:solidFill>
                  <a:srgbClr val="0000CC"/>
                </a:solidFill>
              </a:rPr>
              <a:t> before the beam extraction. </a:t>
            </a:r>
            <a:r>
              <a:rPr lang="en-US" dirty="0"/>
              <a:t> </a:t>
            </a:r>
          </a:p>
          <a:p>
            <a:pPr>
              <a:lnSpc>
                <a:spcPct val="110000"/>
              </a:lnSpc>
            </a:pPr>
            <a:r>
              <a:rPr lang="en-US" dirty="0"/>
              <a:t>Inject ~1E12ppBc on the beam to and accelerate the beam to the extraction energy.  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CC"/>
                </a:solidFill>
              </a:rPr>
              <a:t>Give a longitudinal kick (phase kick) to the beam at about 2.5 </a:t>
            </a:r>
            <a:r>
              <a:rPr lang="en-US" dirty="0" err="1">
                <a:solidFill>
                  <a:srgbClr val="0000CC"/>
                </a:solidFill>
              </a:rPr>
              <a:t>ms</a:t>
            </a:r>
            <a:r>
              <a:rPr lang="en-US" dirty="0">
                <a:solidFill>
                  <a:srgbClr val="0000CC"/>
                </a:solidFill>
              </a:rPr>
              <a:t> before beam extraction by turning OFF mode 50  and turning ON Nathan’s Vernier rf cavity.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 Collect the WCM data for at least 3-synchrotron oscillations before the end of the cycle. 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CC"/>
                </a:solidFill>
              </a:rPr>
              <a:t>Notice that the rf frequency is changing during this last </a:t>
            </a:r>
            <a:r>
              <a:rPr lang="en-US" b="1" dirty="0">
                <a:solidFill>
                  <a:srgbClr val="FF0000"/>
                </a:solidFill>
              </a:rPr>
              <a:t>3 </a:t>
            </a:r>
            <a:r>
              <a:rPr lang="en-US" b="1" dirty="0" err="1">
                <a:solidFill>
                  <a:srgbClr val="FF0000"/>
                </a:solidFill>
              </a:rPr>
              <a:t>ms</a:t>
            </a:r>
            <a:r>
              <a:rPr lang="en-US" b="1" dirty="0">
                <a:solidFill>
                  <a:srgbClr val="0000CC"/>
                </a:solidFill>
              </a:rPr>
              <a:t>,</a:t>
            </a:r>
            <a:r>
              <a:rPr lang="en-US" dirty="0">
                <a:solidFill>
                  <a:srgbClr val="0000CC"/>
                </a:solidFill>
              </a:rPr>
              <a:t> because it is locked to the RR. 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785026" y="2932761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B:APG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77838" y="1764888"/>
            <a:ext cx="107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5050"/>
                </a:solidFill>
              </a:rPr>
              <a:t>B:RFSUM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6795" y="1663768"/>
            <a:ext cx="954107" cy="43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bg1"/>
                </a:solidFill>
              </a:rPr>
              <a:t>Constant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bg1"/>
                </a:solidFill>
              </a:rPr>
              <a:t>RF Voltage</a:t>
            </a:r>
          </a:p>
        </p:txBody>
      </p:sp>
      <p:sp>
        <p:nvSpPr>
          <p:cNvPr id="8" name="Right Brace 7"/>
          <p:cNvSpPr/>
          <p:nvPr/>
        </p:nvSpPr>
        <p:spPr>
          <a:xfrm rot="16200000">
            <a:off x="7835848" y="1870320"/>
            <a:ext cx="200735" cy="480031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0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8163"/>
            <a:ext cx="8229600" cy="1143000"/>
          </a:xfrm>
        </p:spPr>
        <p:txBody>
          <a:bodyPr/>
          <a:lstStyle/>
          <a:p>
            <a:r>
              <a:rPr lang="en-US" dirty="0"/>
              <a:t>Damper Configuration Set Up </a:t>
            </a:r>
            <a:br>
              <a:rPr lang="en-US" dirty="0"/>
            </a:br>
            <a:r>
              <a:rPr lang="en-US" sz="2400" dirty="0"/>
              <a:t>(Nathan Eddy)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09507" y="930699"/>
            <a:ext cx="4161204" cy="3051142"/>
            <a:chOff x="228894" y="1866546"/>
            <a:chExt cx="5084549" cy="385167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894" y="1866546"/>
              <a:ext cx="5084549" cy="3851673"/>
            </a:xfrm>
            <a:prstGeom prst="rect">
              <a:avLst/>
            </a:prstGeom>
          </p:spPr>
        </p:pic>
        <p:sp>
          <p:nvSpPr>
            <p:cNvPr id="11" name="Oval 10"/>
            <p:cNvSpPr/>
            <p:nvPr/>
          </p:nvSpPr>
          <p:spPr>
            <a:xfrm>
              <a:off x="2099256" y="4237148"/>
              <a:ext cx="334851" cy="27045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131968" y="4222121"/>
              <a:ext cx="334851" cy="27045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66719" y="4088996"/>
            <a:ext cx="3526261" cy="2372925"/>
            <a:chOff x="754267" y="4062416"/>
            <a:chExt cx="3112395" cy="224142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267" y="4062416"/>
              <a:ext cx="3112395" cy="2241420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>
              <a:off x="2604614" y="4357739"/>
              <a:ext cx="839542" cy="194609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156898" y="925631"/>
            <a:ext cx="3718295" cy="2907088"/>
            <a:chOff x="5465121" y="925631"/>
            <a:chExt cx="3718295" cy="290708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5121" y="925631"/>
              <a:ext cx="3501355" cy="2907088"/>
            </a:xfrm>
            <a:prstGeom prst="rect">
              <a:avLst/>
            </a:prstGeom>
          </p:spPr>
        </p:pic>
        <p:sp>
          <p:nvSpPr>
            <p:cNvPr id="14" name="Oval 13"/>
            <p:cNvSpPr/>
            <p:nvPr/>
          </p:nvSpPr>
          <p:spPr>
            <a:xfrm>
              <a:off x="6008899" y="1945834"/>
              <a:ext cx="3022117" cy="42772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161299" y="2986205"/>
              <a:ext cx="3022117" cy="42772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898" y="3876307"/>
            <a:ext cx="3501355" cy="2709554"/>
          </a:xfrm>
          <a:prstGeom prst="rect">
            <a:avLst/>
          </a:prstGeom>
        </p:spPr>
      </p:pic>
      <p:sp>
        <p:nvSpPr>
          <p:cNvPr id="16" name="Flowchart: Summing Junction 15"/>
          <p:cNvSpPr/>
          <p:nvPr/>
        </p:nvSpPr>
        <p:spPr>
          <a:xfrm>
            <a:off x="4151307" y="2827766"/>
            <a:ext cx="199237" cy="158439"/>
          </a:xfrm>
          <a:prstGeom prst="flowChartSummingJunction">
            <a:avLst/>
          </a:prstGeom>
          <a:noFill/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3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1525"/>
          </a:xfrm>
        </p:spPr>
        <p:txBody>
          <a:bodyPr/>
          <a:lstStyle/>
          <a:p>
            <a:r>
              <a:rPr lang="en-US" dirty="0"/>
              <a:t>Mountain Range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961" y="771525"/>
            <a:ext cx="7629086" cy="54478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37852" y="6047343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(</a:t>
            </a:r>
            <a:r>
              <a:rPr lang="en-US" dirty="0" err="1"/>
              <a:t>nsec</a:t>
            </a:r>
            <a:r>
              <a:rPr lang="en-US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23670" y="3447534"/>
            <a:ext cx="1431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Turn Number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32874" y="1609725"/>
            <a:ext cx="159489" cy="42729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0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893" y="10633"/>
            <a:ext cx="7855688" cy="717699"/>
          </a:xfrm>
        </p:spPr>
        <p:txBody>
          <a:bodyPr/>
          <a:lstStyle/>
          <a:p>
            <a:r>
              <a:rPr lang="en-US" sz="3000" dirty="0"/>
              <a:t>Mountain Range Data for the last 1.6 </a:t>
            </a:r>
            <a:r>
              <a:rPr lang="en-US" sz="3000" dirty="0" err="1"/>
              <a:t>ms</a:t>
            </a:r>
            <a:endParaRPr lang="en-US" sz="3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r="6728" b="6346"/>
          <a:stretch/>
        </p:blipFill>
        <p:spPr>
          <a:xfrm>
            <a:off x="541688" y="1044592"/>
            <a:ext cx="4167860" cy="385904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4" r="4676" b="5489"/>
          <a:stretch/>
        </p:blipFill>
        <p:spPr>
          <a:xfrm>
            <a:off x="4825854" y="1035571"/>
            <a:ext cx="4229986" cy="385904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9" name="Straight Connector 8"/>
          <p:cNvCxnSpPr/>
          <p:nvPr/>
        </p:nvCxnSpPr>
        <p:spPr>
          <a:xfrm flipV="1">
            <a:off x="541804" y="1913861"/>
            <a:ext cx="0" cy="278573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-7036" y="316078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1.6ms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811163" y="4898572"/>
            <a:ext cx="1613060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14445" y="483332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18.9nsec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134549" y="4891950"/>
            <a:ext cx="1613060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37831" y="4826699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18.9nsec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43050" y="745572"/>
            <a:ext cx="1931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APG held at 4.74 V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16212" y="734152"/>
            <a:ext cx="1931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APG held at 9.76 V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710" y="5395534"/>
            <a:ext cx="78526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The position of the bunch centroid has two components</a:t>
            </a:r>
          </a:p>
          <a:p>
            <a:r>
              <a:rPr lang="en-US" dirty="0"/>
              <a:t>	1. Oscillation of the bunch about the bucket centroid (</a:t>
            </a:r>
            <a:r>
              <a:rPr lang="en-US" dirty="0" err="1"/>
              <a:t>fsy</a:t>
            </a:r>
            <a:r>
              <a:rPr lang="en-US" dirty="0"/>
              <a:t>)</a:t>
            </a:r>
          </a:p>
          <a:p>
            <a:r>
              <a:rPr lang="en-US" dirty="0"/>
              <a:t>	2. In absence of radial feedback bunch moves in accordance with B-field</a:t>
            </a:r>
          </a:p>
        </p:txBody>
      </p:sp>
    </p:spTree>
    <p:extLst>
      <p:ext uri="{BB962C8B-B14F-4D97-AF65-F5344CB8AC3E}">
        <p14:creationId xmlns:p14="http://schemas.microsoft.com/office/powerpoint/2010/main" val="236532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766"/>
            <a:ext cx="8229600" cy="652462"/>
          </a:xfrm>
        </p:spPr>
        <p:txBody>
          <a:bodyPr/>
          <a:lstStyle/>
          <a:p>
            <a:r>
              <a:rPr lang="en-US" dirty="0" err="1"/>
              <a:t>fsy</a:t>
            </a:r>
            <a:r>
              <a:rPr lang="en-US" dirty="0"/>
              <a:t> from Fit to the Peak Position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50423" y="1075206"/>
                <a:ext cx="689342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BR" sz="2400" dirty="0"/>
                  <a:t>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pt-BR" sz="240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pt-BR" sz="240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(2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)+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m:rPr>
                        <m:sty m:val="p"/>
                      </m:rPr>
                      <a:rPr lang="pt-BR" sz="240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(2</m:t>
                    </m:r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m:rPr>
                        <m:nor/>
                      </m:rPr>
                      <a:rPr lang="en-US" sz="2400" dirty="0"/>
                      <m:t>)+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423" y="1075206"/>
                <a:ext cx="6893427" cy="369332"/>
              </a:xfrm>
              <a:prstGeom prst="rect">
                <a:avLst/>
              </a:prstGeom>
              <a:blipFill>
                <a:blip r:embed="rId2"/>
                <a:stretch>
                  <a:fillRect l="-2653" t="-24590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138920" y="2369130"/>
            <a:ext cx="8703745" cy="4183220"/>
            <a:chOff x="97356" y="2551551"/>
            <a:chExt cx="8352458" cy="372024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40"/>
            <a:stretch/>
          </p:blipFill>
          <p:spPr>
            <a:xfrm>
              <a:off x="4316812" y="2551551"/>
              <a:ext cx="4133002" cy="3709555"/>
            </a:xfrm>
            <a:prstGeom prst="rect">
              <a:avLst/>
            </a:prstGeom>
          </p:spPr>
        </p:pic>
        <p:cxnSp>
          <p:nvCxnSpPr>
            <p:cNvPr id="18" name="Straight Connector 17"/>
            <p:cNvCxnSpPr/>
            <p:nvPr/>
          </p:nvCxnSpPr>
          <p:spPr>
            <a:xfrm rot="5400000" flipV="1">
              <a:off x="6305086" y="4237524"/>
              <a:ext cx="0" cy="278573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813684" y="5261057"/>
              <a:ext cx="750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1.6ms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509" y="2562238"/>
              <a:ext cx="4334094" cy="3709555"/>
            </a:xfrm>
            <a:prstGeom prst="rect">
              <a:avLst/>
            </a:prstGeom>
          </p:spPr>
        </p:pic>
        <p:sp>
          <p:nvSpPr>
            <p:cNvPr id="12" name="Oval 11"/>
            <p:cNvSpPr/>
            <p:nvPr/>
          </p:nvSpPr>
          <p:spPr>
            <a:xfrm>
              <a:off x="1071625" y="2797890"/>
              <a:ext cx="2669103" cy="18430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 flipV="1">
              <a:off x="2347863" y="4254016"/>
              <a:ext cx="0" cy="278573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972600" y="5289508"/>
              <a:ext cx="750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1.6ms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14853" y="3034161"/>
              <a:ext cx="0" cy="283906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6200000">
              <a:off x="-227092" y="4170295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18.9nsec</a:t>
              </a:r>
            </a:p>
          </p:txBody>
        </p:sp>
      </p:grpSp>
      <p:sp>
        <p:nvSpPr>
          <p:cNvPr id="25" name="Oval 24"/>
          <p:cNvSpPr/>
          <p:nvPr/>
        </p:nvSpPr>
        <p:spPr>
          <a:xfrm>
            <a:off x="5344974" y="2635734"/>
            <a:ext cx="2781360" cy="207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984664" y="3013313"/>
            <a:ext cx="121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APGT=4.74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80526" y="2924910"/>
            <a:ext cx="121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APGT=9.76</a:t>
            </a:r>
          </a:p>
        </p:txBody>
      </p:sp>
      <p:sp>
        <p:nvSpPr>
          <p:cNvPr id="6" name="Right Brace 5"/>
          <p:cNvSpPr/>
          <p:nvPr/>
        </p:nvSpPr>
        <p:spPr>
          <a:xfrm rot="5400000">
            <a:off x="3166585" y="375500"/>
            <a:ext cx="342900" cy="254048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86457" y="1773676"/>
            <a:ext cx="381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 Ground (changing magnetic field)</a:t>
            </a:r>
          </a:p>
        </p:txBody>
      </p:sp>
      <p:sp>
        <p:nvSpPr>
          <p:cNvPr id="22" name="Right Brace 21"/>
          <p:cNvSpPr/>
          <p:nvPr/>
        </p:nvSpPr>
        <p:spPr>
          <a:xfrm rot="5400000">
            <a:off x="6172791" y="455475"/>
            <a:ext cx="342900" cy="237590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156288" y="1772278"/>
            <a:ext cx="2451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Synchrotron Oscillations</a:t>
            </a:r>
          </a:p>
        </p:txBody>
      </p:sp>
    </p:spTree>
    <p:extLst>
      <p:ext uri="{BB962C8B-B14F-4D97-AF65-F5344CB8AC3E}">
        <p14:creationId xmlns:p14="http://schemas.microsoft.com/office/powerpoint/2010/main" val="66658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064" y="1442614"/>
            <a:ext cx="4881266" cy="40527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Technique -2 ($17)</a:t>
            </a:r>
            <a:br>
              <a:rPr lang="en-US" dirty="0"/>
            </a:br>
            <a:r>
              <a:rPr lang="en-US" sz="1800" dirty="0"/>
              <a:t>(20170318)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310" y="1142999"/>
            <a:ext cx="3759898" cy="5340731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Settings: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Turn off the bunch rotation (B:BRRMP) in the Booster on the study cycle  ($17).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 </a:t>
            </a:r>
            <a:r>
              <a:rPr lang="en-US" dirty="0">
                <a:solidFill>
                  <a:srgbClr val="0000CC"/>
                </a:solidFill>
              </a:rPr>
              <a:t>B:RAGT =0 for the last 3 </a:t>
            </a:r>
            <a:r>
              <a:rPr lang="en-US" dirty="0" err="1">
                <a:solidFill>
                  <a:srgbClr val="0000CC"/>
                </a:solidFill>
              </a:rPr>
              <a:t>ms</a:t>
            </a:r>
            <a:r>
              <a:rPr lang="en-US" dirty="0">
                <a:solidFill>
                  <a:srgbClr val="0000CC"/>
                </a:solidFill>
              </a:rPr>
              <a:t> of the beam cycle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f(RF) held constant for last 3ms of the cycle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rgbClr val="0000CC"/>
                </a:solidFill>
              </a:rPr>
              <a:t>Load RF voltage curve with constant B:APGT for at least 3 </a:t>
            </a:r>
            <a:r>
              <a:rPr lang="en-US" dirty="0" err="1">
                <a:solidFill>
                  <a:srgbClr val="0000CC"/>
                </a:solidFill>
              </a:rPr>
              <a:t>msec</a:t>
            </a:r>
            <a:r>
              <a:rPr lang="en-US" dirty="0">
                <a:solidFill>
                  <a:srgbClr val="0000CC"/>
                </a:solidFill>
              </a:rPr>
              <a:t> before the beam extraction. 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Inject ~1E12ppBc on the beam to and accelerate the beam and extract.  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CC"/>
                </a:solidFill>
              </a:rPr>
              <a:t>Give a longitudinal kick (phase kick) to the beam at about 2.5 </a:t>
            </a:r>
            <a:r>
              <a:rPr lang="en-US" dirty="0" err="1">
                <a:solidFill>
                  <a:srgbClr val="0000CC"/>
                </a:solidFill>
              </a:rPr>
              <a:t>ms</a:t>
            </a:r>
            <a:r>
              <a:rPr lang="en-US" dirty="0">
                <a:solidFill>
                  <a:srgbClr val="0000CC"/>
                </a:solidFill>
              </a:rPr>
              <a:t> before beam extraction by “turning OFF mode 50  and turning ON Nathan’s Vernier rf cavity” or “turning off mode-1 damper”.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 Collect the WCM data for at least 3 synchrotron oscillations. 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877838" y="2638928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B:APG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79582" y="1795086"/>
            <a:ext cx="107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5050"/>
                </a:solidFill>
              </a:rPr>
              <a:t>B:RFSUM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6795" y="1663768"/>
            <a:ext cx="954107" cy="43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bg1"/>
                </a:solidFill>
              </a:rPr>
              <a:t>Constant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bg1"/>
                </a:solidFill>
              </a:rPr>
              <a:t>RF Voltage</a:t>
            </a:r>
          </a:p>
        </p:txBody>
      </p:sp>
      <p:sp>
        <p:nvSpPr>
          <p:cNvPr id="8" name="Right Brace 7"/>
          <p:cNvSpPr/>
          <p:nvPr/>
        </p:nvSpPr>
        <p:spPr>
          <a:xfrm rot="16200000">
            <a:off x="7835848" y="1870320"/>
            <a:ext cx="200735" cy="480031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15334" y="3456212"/>
            <a:ext cx="1672637" cy="762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B050"/>
                </a:solidFill>
              </a:rPr>
              <a:t>B:RPOS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B050"/>
                </a:solidFill>
              </a:rPr>
              <a:t>R:RAG=0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B050"/>
                </a:solidFill>
              </a:rPr>
              <a:t>for the last 3ms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7525066" y="3578948"/>
            <a:ext cx="452737" cy="0"/>
          </a:xfrm>
          <a:prstGeom prst="line">
            <a:avLst/>
          </a:prstGeom>
          <a:ln w="28575">
            <a:solidFill>
              <a:srgbClr val="0099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77050" y="2038881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1035kV</a:t>
            </a:r>
          </a:p>
        </p:txBody>
      </p:sp>
    </p:spTree>
    <p:extLst>
      <p:ext uri="{BB962C8B-B14F-4D97-AF65-F5344CB8AC3E}">
        <p14:creationId xmlns:p14="http://schemas.microsoft.com/office/powerpoint/2010/main" val="27883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854" y="1029751"/>
            <a:ext cx="4229986" cy="38738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88" y="1049107"/>
            <a:ext cx="4171630" cy="38545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893" y="10633"/>
            <a:ext cx="7855688" cy="717699"/>
          </a:xfrm>
        </p:spPr>
        <p:txBody>
          <a:bodyPr/>
          <a:lstStyle/>
          <a:p>
            <a:r>
              <a:rPr lang="en-US" sz="3000" dirty="0"/>
              <a:t>Mountain Range Data for the last 1.6 </a:t>
            </a:r>
            <a:r>
              <a:rPr lang="en-US" sz="3000" dirty="0" err="1"/>
              <a:t>ms</a:t>
            </a:r>
            <a:endParaRPr lang="en-US" sz="3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8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41804" y="1913861"/>
            <a:ext cx="0" cy="278573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-7036" y="316078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1.6ms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811163" y="4898572"/>
            <a:ext cx="1613060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14445" y="483332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18.9nsec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134549" y="4891950"/>
            <a:ext cx="1613060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37831" y="4826699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18.9nsec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43050" y="745572"/>
            <a:ext cx="1931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APG held at 6.38 V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16212" y="734152"/>
            <a:ext cx="1931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APG held at 9.50 V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32165" y="5244288"/>
            <a:ext cx="6849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The position of the bunch centroid has two components</a:t>
            </a:r>
          </a:p>
          <a:p>
            <a:r>
              <a:rPr lang="en-US" dirty="0"/>
              <a:t>	1. Oscillation of the bunch about the bucket centroid (</a:t>
            </a:r>
            <a:r>
              <a:rPr lang="en-US" dirty="0" err="1"/>
              <a:t>fsy</a:t>
            </a:r>
            <a:r>
              <a:rPr lang="en-US" dirty="0"/>
              <a:t>)</a:t>
            </a:r>
          </a:p>
          <a:p>
            <a:r>
              <a:rPr lang="en-US" dirty="0"/>
              <a:t>	2. In absence of radial feedback  and at fixed frequency bunch</a:t>
            </a:r>
          </a:p>
          <a:p>
            <a:r>
              <a:rPr lang="en-US" dirty="0"/>
              <a:t>	    moves in accordance with B-field</a:t>
            </a:r>
          </a:p>
        </p:txBody>
      </p:sp>
    </p:spTree>
    <p:extLst>
      <p:ext uri="{BB962C8B-B14F-4D97-AF65-F5344CB8AC3E}">
        <p14:creationId xmlns:p14="http://schemas.microsoft.com/office/powerpoint/2010/main" val="3626980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10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41" y="2432036"/>
            <a:ext cx="4544766" cy="38894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16"/>
          <a:stretch/>
        </p:blipFill>
        <p:spPr>
          <a:xfrm>
            <a:off x="4566448" y="2432036"/>
            <a:ext cx="4324972" cy="3947079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766"/>
            <a:ext cx="8229600" cy="652462"/>
          </a:xfrm>
        </p:spPr>
        <p:txBody>
          <a:bodyPr/>
          <a:lstStyle/>
          <a:p>
            <a:r>
              <a:rPr lang="en-US" dirty="0" err="1"/>
              <a:t>fsy</a:t>
            </a:r>
            <a:r>
              <a:rPr lang="en-US" dirty="0"/>
              <a:t> from Fit to the Peak Position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50423" y="1075206"/>
                <a:ext cx="689342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BR" sz="2400" dirty="0"/>
                  <a:t>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pt-BR" sz="240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pt-BR" sz="240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(2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)+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m:rPr>
                        <m:sty m:val="p"/>
                      </m:rPr>
                      <a:rPr lang="pt-BR" sz="240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(2</m:t>
                    </m:r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m:rPr>
                        <m:nor/>
                      </m:rPr>
                      <a:rPr lang="en-US" sz="2400" dirty="0"/>
                      <m:t>)+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423" y="1075206"/>
                <a:ext cx="6893427" cy="369332"/>
              </a:xfrm>
              <a:prstGeom prst="rect">
                <a:avLst/>
              </a:prstGeom>
              <a:blipFill>
                <a:blip r:embed="rId5"/>
                <a:stretch>
                  <a:fillRect l="-2653" t="-24590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5159932" y="5479206"/>
            <a:ext cx="3530512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25299" y="5097659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1.24ms</a:t>
            </a:r>
          </a:p>
        </p:txBody>
      </p:sp>
      <p:sp>
        <p:nvSpPr>
          <p:cNvPr id="12" name="Oval 11"/>
          <p:cNvSpPr/>
          <p:nvPr/>
        </p:nvSpPr>
        <p:spPr>
          <a:xfrm>
            <a:off x="1316780" y="2684531"/>
            <a:ext cx="2781360" cy="207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32388" y="5597235"/>
            <a:ext cx="3457678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79824" y="5208182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1.24ms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63610" y="2891769"/>
            <a:ext cx="0" cy="3192376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6200000">
            <a:off x="-438733" y="4184314"/>
            <a:ext cx="1144944" cy="384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18.9nsec</a:t>
            </a:r>
          </a:p>
        </p:txBody>
      </p:sp>
      <p:sp>
        <p:nvSpPr>
          <p:cNvPr id="25" name="Oval 24"/>
          <p:cNvSpPr/>
          <p:nvPr/>
        </p:nvSpPr>
        <p:spPr>
          <a:xfrm>
            <a:off x="5374497" y="2680394"/>
            <a:ext cx="2781360" cy="207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984664" y="3013313"/>
            <a:ext cx="121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APGT=6.38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80526" y="2924910"/>
            <a:ext cx="121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APGT=9.50</a:t>
            </a:r>
          </a:p>
        </p:txBody>
      </p:sp>
      <p:sp>
        <p:nvSpPr>
          <p:cNvPr id="6" name="Right Brace 5"/>
          <p:cNvSpPr/>
          <p:nvPr/>
        </p:nvSpPr>
        <p:spPr>
          <a:xfrm rot="5400000">
            <a:off x="3030663" y="457789"/>
            <a:ext cx="342900" cy="237590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86457" y="1773676"/>
            <a:ext cx="381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 Ground (changing magnetic field)</a:t>
            </a:r>
          </a:p>
        </p:txBody>
      </p:sp>
      <p:sp>
        <p:nvSpPr>
          <p:cNvPr id="22" name="Right Brace 21"/>
          <p:cNvSpPr/>
          <p:nvPr/>
        </p:nvSpPr>
        <p:spPr>
          <a:xfrm rot="5400000">
            <a:off x="6172791" y="455475"/>
            <a:ext cx="342900" cy="237590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156288" y="1772278"/>
            <a:ext cx="2451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Synchrotron Oscillations</a:t>
            </a:r>
          </a:p>
        </p:txBody>
      </p:sp>
      <p:cxnSp>
        <p:nvCxnSpPr>
          <p:cNvPr id="112" name="Straight Connector 111"/>
          <p:cNvCxnSpPr/>
          <p:nvPr/>
        </p:nvCxnSpPr>
        <p:spPr>
          <a:xfrm>
            <a:off x="1849582" y="966355"/>
            <a:ext cx="2716866" cy="12942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endCxn id="14" idx="0"/>
          </p:cNvCxnSpPr>
          <p:nvPr/>
        </p:nvCxnSpPr>
        <p:spPr>
          <a:xfrm flipV="1">
            <a:off x="1765297" y="1075206"/>
            <a:ext cx="2731840" cy="10875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872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48643</TotalTime>
  <Words>797</Words>
  <Application>Microsoft Office PowerPoint</Application>
  <PresentationFormat>On-screen Show (4:3)</PresentationFormat>
  <Paragraphs>161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Comic Sans MS</vt:lpstr>
      <vt:lpstr>Symbol</vt:lpstr>
      <vt:lpstr>Wingdings</vt:lpstr>
      <vt:lpstr>Office Theme</vt:lpstr>
      <vt:lpstr>Booster Vrf by fsy Measurements  at Extraction Energy (8 GeV) (data of 20170228-0318)</vt:lpstr>
      <vt:lpstr>Measurement Technique -1 ($1C)</vt:lpstr>
      <vt:lpstr>Damper Configuration Set Up  (Nathan Eddy)</vt:lpstr>
      <vt:lpstr>Mountain Range</vt:lpstr>
      <vt:lpstr>Mountain Range Data for the last 1.6 ms</vt:lpstr>
      <vt:lpstr>fsy from Fit to the Peak Position</vt:lpstr>
      <vt:lpstr>Measurement Technique -2 ($17) (20170318)</vt:lpstr>
      <vt:lpstr>Mountain Range Data for the last 1.6 ms</vt:lpstr>
      <vt:lpstr>fsy from Fit to the Peak Position</vt:lpstr>
      <vt:lpstr>Vrf from fsy  at 8 GeV in the Booster </vt:lpstr>
      <vt:lpstr>B:RFSUM –SNP data</vt:lpstr>
      <vt:lpstr>Vrf from fsy  at 8 GeV in the Booster </vt:lpstr>
      <vt:lpstr>Error in the Measured Vrf(fsy) and Conclusions</vt:lpstr>
      <vt:lpstr>Measured APG and B:RFSUM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Booster Beam ESME Simulations</dc:title>
  <dc:creator>Chandrashekhara M. Bhat x4821 08252N</dc:creator>
  <cp:lastModifiedBy>Chandrashekhara M Bhat</cp:lastModifiedBy>
  <cp:revision>415</cp:revision>
  <cp:lastPrinted>2017-03-16T16:38:34Z</cp:lastPrinted>
  <dcterms:created xsi:type="dcterms:W3CDTF">2013-12-13T00:30:33Z</dcterms:created>
  <dcterms:modified xsi:type="dcterms:W3CDTF">2017-04-12T17:54:12Z</dcterms:modified>
</cp:coreProperties>
</file>