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40"/>
  </p:notesMasterIdLst>
  <p:handoutMasterIdLst>
    <p:handoutMasterId r:id="rId41"/>
  </p:handoutMasterIdLst>
  <p:sldIdLst>
    <p:sldId id="294" r:id="rId2"/>
    <p:sldId id="420" r:id="rId3"/>
    <p:sldId id="382" r:id="rId4"/>
    <p:sldId id="375" r:id="rId5"/>
    <p:sldId id="381" r:id="rId6"/>
    <p:sldId id="384" r:id="rId7"/>
    <p:sldId id="386" r:id="rId8"/>
    <p:sldId id="387" r:id="rId9"/>
    <p:sldId id="389" r:id="rId10"/>
    <p:sldId id="388" r:id="rId11"/>
    <p:sldId id="390" r:id="rId12"/>
    <p:sldId id="391" r:id="rId13"/>
    <p:sldId id="395" r:id="rId14"/>
    <p:sldId id="393" r:id="rId15"/>
    <p:sldId id="392" r:id="rId16"/>
    <p:sldId id="394" r:id="rId17"/>
    <p:sldId id="396" r:id="rId18"/>
    <p:sldId id="397" r:id="rId19"/>
    <p:sldId id="398" r:id="rId20"/>
    <p:sldId id="399" r:id="rId21"/>
    <p:sldId id="400" r:id="rId22"/>
    <p:sldId id="401" r:id="rId23"/>
    <p:sldId id="402" r:id="rId24"/>
    <p:sldId id="403" r:id="rId25"/>
    <p:sldId id="404" r:id="rId26"/>
    <p:sldId id="405" r:id="rId27"/>
    <p:sldId id="406" r:id="rId28"/>
    <p:sldId id="407" r:id="rId29"/>
    <p:sldId id="408" r:id="rId30"/>
    <p:sldId id="409" r:id="rId31"/>
    <p:sldId id="410" r:id="rId32"/>
    <p:sldId id="411" r:id="rId33"/>
    <p:sldId id="412" r:id="rId34"/>
    <p:sldId id="413" r:id="rId35"/>
    <p:sldId id="414" r:id="rId36"/>
    <p:sldId id="416" r:id="rId37"/>
    <p:sldId id="415" r:id="rId38"/>
    <p:sldId id="417" r:id="rId3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C97"/>
    <a:srgbClr val="003087"/>
    <a:srgbClr val="50504E"/>
    <a:srgbClr val="4E4E4E"/>
    <a:srgbClr val="404040"/>
    <a:srgbClr val="63666A"/>
    <a:srgbClr val="99D6EA"/>
    <a:srgbClr val="505050"/>
    <a:srgbClr val="A7A8AA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 snapToObjects="1" showGuides="1">
      <p:cViewPr varScale="1">
        <p:scale>
          <a:sx n="122" d="100"/>
          <a:sy n="122" d="100"/>
        </p:scale>
        <p:origin x="1068" y="10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4/19/2017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4/19/2017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557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619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4/20/2017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V.Yakovlev | APT Seminar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4/20/2017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V.Yakovlev | APT Seminar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4/20/2017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V.Yakovlev | APT Seminar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4/20/2017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V.Yakovlev | APT Seminar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4/20/2017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V.Yakovlev | APT Seminar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4/20/2017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V.Yakovlev | APT Seminar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4/20/2017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V.Yakovlev | APT Seminar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7282" y="5415295"/>
            <a:ext cx="8143758" cy="1390219"/>
          </a:xfrm>
        </p:spPr>
        <p:txBody>
          <a:bodyPr/>
          <a:lstStyle/>
          <a:p>
            <a:r>
              <a:rPr lang="en-US" dirty="0"/>
              <a:t>Vyacheslav P. Yakovlev</a:t>
            </a:r>
          </a:p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APT Seminar,  Contribution to 8</a:t>
            </a:r>
            <a:r>
              <a:rPr lang="en-US" altLang="en-US" baseline="30000" dirty="0">
                <a:latin typeface="Helvetica" panose="020B0604020202020204" pitchFamily="34" charset="0"/>
                <a:ea typeface="Geneva" pitchFamily="121" charset="-128"/>
              </a:rPr>
              <a:t>th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 International Particle Accelerator Conference (IPAC 2017)</a:t>
            </a:r>
          </a:p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20 April 2017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8620" y="4152218"/>
            <a:ext cx="8930671" cy="1003049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The Energy Efficiency of High Intensity Proton Driver Concepts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V.Yakovlev | APT Seminar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064" y="0"/>
            <a:ext cx="887993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Three operating accelerators for GeV- energy scale, MW beam power scale facilities are considered: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rgbClr val="FF0000"/>
                </a:solidFill>
              </a:rPr>
              <a:t>Cyclotron of the High Intensity Proton Accelerator Facility, PSI</a:t>
            </a:r>
            <a:r>
              <a:rPr lang="en-GB" sz="2000" b="1" i="1" dirty="0">
                <a:solidFill>
                  <a:srgbClr val="FF0000"/>
                </a:solidFill>
              </a:rPr>
              <a:t>;</a:t>
            </a:r>
            <a:endParaRPr lang="en-US" sz="2000" b="1" i="1" dirty="0">
              <a:solidFill>
                <a:srgbClr val="FF0000"/>
              </a:solidFill>
            </a:endParaRPr>
          </a:p>
          <a:p>
            <a:pPr marL="342900" lvl="0" indent="-342900" hangingPunct="0"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rgbClr val="FF0000"/>
                </a:solidFill>
              </a:rPr>
              <a:t>Superconducting RF (SRF) Pulsed </a:t>
            </a:r>
            <a:r>
              <a:rPr lang="en-US" sz="2000" b="1" i="1" dirty="0" err="1">
                <a:solidFill>
                  <a:srgbClr val="FF0000"/>
                </a:solidFill>
              </a:rPr>
              <a:t>Linac</a:t>
            </a:r>
            <a:r>
              <a:rPr lang="en-US" sz="2000" b="1" i="1" dirty="0">
                <a:solidFill>
                  <a:srgbClr val="FF0000"/>
                </a:solidFill>
              </a:rPr>
              <a:t> of the Spallation Neutron Source, ORNL ;</a:t>
            </a:r>
          </a:p>
          <a:p>
            <a:pPr marL="342900" lvl="0" indent="-342900" hangingPunct="0"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rgbClr val="FF0000"/>
                </a:solidFill>
              </a:rPr>
              <a:t>RCS and Main Ring of the Japan Proton Accelerator Research Complex, J-PARC .</a:t>
            </a:r>
          </a:p>
          <a:p>
            <a:pPr lvl="0" hangingPunct="0"/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lvl="0" indent="-342900" hangingPunct="0">
              <a:buFont typeface="Wingdings" panose="05000000000000000000" pitchFamily="2" charset="2"/>
              <a:buChar char="q"/>
            </a:pPr>
            <a:r>
              <a:rPr lang="en-US" dirty="0"/>
              <a:t>The power consumption breakdown will be shown for three facilities, in order to understand the major energy efficiency drivers.</a:t>
            </a:r>
          </a:p>
          <a:p>
            <a:pPr lvl="0" hangingPunct="0"/>
            <a:endParaRPr lang="en-US" dirty="0"/>
          </a:p>
          <a:p>
            <a:pPr marL="342900" lvl="0" indent="-342900" algn="just" hangingPunct="0">
              <a:buFont typeface="Wingdings" panose="05000000000000000000" pitchFamily="2" charset="2"/>
              <a:buChar char="q"/>
            </a:pPr>
            <a:r>
              <a:rPr lang="en-US" dirty="0"/>
              <a:t>“Efficiency”: we consider a </a:t>
            </a:r>
            <a:r>
              <a:rPr lang="en-GB" dirty="0"/>
              <a:t>fraction of grid power converted to beam power</a:t>
            </a:r>
            <a:r>
              <a:rPr lang="en-US" dirty="0"/>
              <a:t>, i.e., the ratio of the delivered beam power over the accelerator power consumption, including RF, magnetic system, cooling/cryogenics, but neglecting auxiliary systems and experimental facilities.</a:t>
            </a:r>
          </a:p>
          <a:p>
            <a:pPr lvl="0" hangingPunct="0"/>
            <a:r>
              <a:rPr lang="en-US" dirty="0"/>
              <a:t> 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380939" y="5284525"/>
                <a:ext cx="9097108" cy="8932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𝑏𝑒𝑎𝑚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𝑚𝑎𝑔𝑛𝑒𝑡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𝑅𝐹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𝑐𝑜𝑜𝑙𝑖𝑛𝑔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𝑟𝑒𝑓𝑟𝑖𝑔𝑒𝑟𝑎𝑡𝑖𝑜𝑛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0939" y="5284525"/>
                <a:ext cx="9097108" cy="8932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1743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V.Yakovlev | APT Seminar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2250" y="381780"/>
            <a:ext cx="86672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i="1" dirty="0"/>
              <a:t>Cyclotron of the High Intensity Proton Accelerator Facility, PSI</a:t>
            </a:r>
          </a:p>
          <a:p>
            <a:pPr lvl="0"/>
            <a:endParaRPr lang="en-US" sz="3200" b="1" i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2292" y="92906"/>
            <a:ext cx="8686800" cy="641739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817" y="1565911"/>
            <a:ext cx="6155750" cy="457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83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V.Yakovlev | APT Seminar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892" y="820615"/>
            <a:ext cx="8667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2292" y="92906"/>
            <a:ext cx="8686800" cy="641739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sz="28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6"/>
          <a:stretch/>
        </p:blipFill>
        <p:spPr>
          <a:xfrm>
            <a:off x="2182545" y="1896748"/>
            <a:ext cx="7196486" cy="2862902"/>
          </a:xfrm>
          <a:prstGeom prst="rect">
            <a:avLst/>
          </a:prstGeom>
        </p:spPr>
      </p:pic>
      <p:pic>
        <p:nvPicPr>
          <p:cNvPr id="9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19" y="84100"/>
            <a:ext cx="3244099" cy="3244099"/>
          </a:xfrm>
          <a:prstGeom prst="rect">
            <a:avLst/>
          </a:prstGeom>
        </p:spPr>
      </p:pic>
      <p:sp>
        <p:nvSpPr>
          <p:cNvPr id="10" name="Rectangle 88"/>
          <p:cNvSpPr>
            <a:spLocks noChangeArrowheads="1"/>
          </p:cNvSpPr>
          <p:nvPr/>
        </p:nvSpPr>
        <p:spPr bwMode="auto">
          <a:xfrm>
            <a:off x="3990040" y="84100"/>
            <a:ext cx="1821613" cy="17710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/>
        </p:spPr>
        <p:txBody>
          <a:bodyPr wrap="square" lIns="72000" tIns="0" rIns="72000" bIns="36000">
            <a:no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37931725" indent="-37474525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>
              <a:lnSpc>
                <a:spcPct val="110000"/>
              </a:lnSpc>
              <a:buClr>
                <a:schemeClr val="accent2"/>
              </a:buClr>
            </a:pPr>
            <a:r>
              <a:rPr lang="de-CH" altLang="de-DE" sz="1800" baseline="0" dirty="0">
                <a:latin typeface="+mn-lt"/>
                <a:ea typeface="ヒラギノ角ゴ Pro W3" charset="-128"/>
              </a:rPr>
              <a:t>Ring Cyclotron:</a:t>
            </a:r>
          </a:p>
          <a:p>
            <a:pPr algn="ctr" eaLnBrk="1" hangingPunct="1">
              <a:lnSpc>
                <a:spcPct val="110000"/>
              </a:lnSpc>
              <a:buClr>
                <a:schemeClr val="accent2"/>
              </a:buClr>
            </a:pPr>
            <a:endParaRPr lang="de-CH" altLang="de-DE" sz="1800" baseline="0" dirty="0">
              <a:latin typeface="+mn-lt"/>
              <a:ea typeface="ヒラギノ角ゴ Pro W3" charset="-128"/>
            </a:endParaRPr>
          </a:p>
          <a:p>
            <a:pPr algn="ctr" eaLnBrk="1" hangingPunct="1">
              <a:lnSpc>
                <a:spcPct val="110000"/>
              </a:lnSpc>
              <a:buClr>
                <a:schemeClr val="accent2"/>
              </a:buClr>
            </a:pPr>
            <a:endParaRPr lang="de-CH" altLang="de-DE" sz="1800" baseline="0" dirty="0">
              <a:latin typeface="+mn-lt"/>
              <a:ea typeface="ヒラギノ角ゴ Pro W3" charset="-128"/>
            </a:endParaRPr>
          </a:p>
          <a:p>
            <a:pPr algn="ctr" eaLnBrk="1" hangingPunct="1">
              <a:lnSpc>
                <a:spcPct val="110000"/>
              </a:lnSpc>
              <a:buClr>
                <a:schemeClr val="accent2"/>
              </a:buClr>
            </a:pPr>
            <a:endParaRPr lang="de-CH" altLang="de-DE" sz="1800" baseline="0" dirty="0">
              <a:latin typeface="+mn-lt"/>
              <a:ea typeface="ヒラギノ角ゴ Pro W3" charset="-128"/>
            </a:endParaRPr>
          </a:p>
          <a:p>
            <a:pPr algn="ctr" eaLnBrk="1" hangingPunct="1">
              <a:lnSpc>
                <a:spcPct val="110000"/>
              </a:lnSpc>
              <a:buClr>
                <a:schemeClr val="accent2"/>
              </a:buClr>
            </a:pPr>
            <a:endParaRPr lang="en-US" altLang="de-DE" sz="1800" baseline="0" dirty="0">
              <a:latin typeface="+mn-lt"/>
              <a:ea typeface="ヒラギノ角ゴ Pro W3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80788" y="91808"/>
            <a:ext cx="3060700" cy="177107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>
                <a:latin typeface="+mn-lt"/>
                <a:cs typeface="Franklin Gothic Book"/>
              </a:rPr>
              <a:t>590 MeV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>
                <a:latin typeface="+mn-lt"/>
                <a:cs typeface="Franklin Gothic Book"/>
              </a:rPr>
              <a:t>2.4 mA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>
                <a:latin typeface="+mn-lt"/>
                <a:cs typeface="Franklin Gothic Book"/>
              </a:rPr>
              <a:t>1.4 MW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>
                <a:latin typeface="+mn-lt"/>
                <a:cs typeface="Franklin Gothic Book"/>
              </a:rPr>
              <a:t>186 turns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>
                <a:latin typeface="+mn-lt"/>
                <a:cs typeface="Franklin Gothic Book"/>
              </a:rPr>
              <a:t>8 sector magnets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800" kern="1000" spc="30" dirty="0" err="1">
              <a:latin typeface="+mn-lt"/>
              <a:cs typeface="Franklin Gothic Book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2366010" y="2263140"/>
            <a:ext cx="1664636" cy="213741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4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4" y="3973058"/>
            <a:ext cx="2106564" cy="140154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20654" y="5571234"/>
            <a:ext cx="2347872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10000"/>
              </a:lnSpc>
              <a:buClr>
                <a:schemeClr val="accent2"/>
              </a:buClr>
            </a:pPr>
            <a:r>
              <a:rPr lang="de-CH" altLang="de-DE" sz="1600" dirty="0">
                <a:ea typeface="ヒラギノ角ゴ Pro W3" charset="-128"/>
              </a:rPr>
              <a:t>Cockcroft-Walton: 10 mA, 870 keV</a:t>
            </a:r>
            <a:endParaRPr lang="en-US" altLang="de-DE" sz="1600" dirty="0">
              <a:ea typeface="ヒラギノ角ゴ Pro W3" charset="-128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1412195" y="3792549"/>
            <a:ext cx="927125" cy="574501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0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684" y="4759650"/>
            <a:ext cx="2321232" cy="1542496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 bwMode="auto">
          <a:xfrm flipH="1" flipV="1">
            <a:off x="2693096" y="4245332"/>
            <a:ext cx="1259033" cy="128143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Rectangle 22"/>
          <p:cNvSpPr/>
          <p:nvPr/>
        </p:nvSpPr>
        <p:spPr>
          <a:xfrm>
            <a:off x="5752763" y="5264767"/>
            <a:ext cx="2752100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lnSpc>
                <a:spcPct val="110000"/>
              </a:lnSpc>
              <a:spcBef>
                <a:spcPct val="50000"/>
              </a:spcBef>
              <a:buClr>
                <a:srgbClr val="EB5B00"/>
              </a:buClr>
            </a:pPr>
            <a:r>
              <a:rPr lang="de-CH" altLang="de-DE" sz="1800" dirty="0">
                <a:latin typeface="Calibri"/>
                <a:ea typeface="ヒラギノ角ゴ Pro W3" charset="-128"/>
              </a:rPr>
              <a:t>Injector 2: 2.7 mA, 72 MeV </a:t>
            </a:r>
            <a:endParaRPr lang="en-US" altLang="de-DE" sz="1800" dirty="0">
              <a:latin typeface="Calibri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7303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V.Yakovlev | APT Seminar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892" y="820615"/>
            <a:ext cx="8667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430041"/>
            <a:ext cx="8686800" cy="641739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895" y="759555"/>
            <a:ext cx="5013996" cy="555410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2250" y="-175364"/>
            <a:ext cx="89217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</a:rPr>
              <a:t>The 590MeV isochronous cyclotron at PSI with a diameter of 15m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224914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V.Yakovlev | APT Seminar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892" y="820615"/>
            <a:ext cx="8667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2292" y="92906"/>
            <a:ext cx="8686800" cy="641739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" y="820615"/>
            <a:ext cx="8932350" cy="5335341"/>
          </a:xfrm>
          <a:prstGeom prst="rect">
            <a:avLst/>
          </a:prstGeom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245063" y="50593"/>
            <a:ext cx="6708025" cy="508500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800" dirty="0"/>
              <a:t>Grid to Beam Power</a:t>
            </a:r>
          </a:p>
        </p:txBody>
      </p:sp>
    </p:spTree>
    <p:extLst>
      <p:ext uri="{BB962C8B-B14F-4D97-AF65-F5344CB8AC3E}">
        <p14:creationId xmlns:p14="http://schemas.microsoft.com/office/powerpoint/2010/main" val="3348261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V.Yakovlev | APT Seminar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892" y="820615"/>
            <a:ext cx="8667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2292" y="92906"/>
            <a:ext cx="8686800" cy="641739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sz="2800" dirty="0"/>
          </a:p>
        </p:txBody>
      </p:sp>
      <p:pic>
        <p:nvPicPr>
          <p:cNvPr id="16" name="Picture 4" descr="ring_cav_side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225" y="2257859"/>
            <a:ext cx="2771800" cy="3698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ring_cav_ins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5888" y="2257893"/>
            <a:ext cx="2771775" cy="36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 descr="cav_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5438" y="3170268"/>
            <a:ext cx="3716337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6092826" y="2741643"/>
            <a:ext cx="32014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800" dirty="0">
                <a:latin typeface="+mn-lt"/>
              </a:rPr>
              <a:t>hydraulic tuning devices (5x)</a:t>
            </a:r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 flipH="1">
            <a:off x="4981575" y="2584364"/>
            <a:ext cx="679450" cy="87959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5581650" y="2271743"/>
            <a:ext cx="2244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800" dirty="0">
                <a:latin typeface="+mn-lt"/>
              </a:rPr>
              <a:t>Inside the resonator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9377" y="573891"/>
            <a:ext cx="5803900" cy="14414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kern="1000" spc="30" dirty="0">
                <a:latin typeface="+mn-lt"/>
                <a:cs typeface="Franklin Gothic Book"/>
              </a:rPr>
              <a:t>f = 50.6 MHz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kern="1000" spc="30" dirty="0" err="1">
                <a:latin typeface="+mn-lt"/>
                <a:cs typeface="Franklin Gothic Book"/>
              </a:rPr>
              <a:t>U</a:t>
            </a:r>
            <a:r>
              <a:rPr lang="en-US" sz="2000" kern="1000" spc="30" baseline="-25000" dirty="0" err="1">
                <a:latin typeface="+mn-lt"/>
                <a:cs typeface="Franklin Gothic Book"/>
              </a:rPr>
              <a:t>max</a:t>
            </a:r>
            <a:r>
              <a:rPr lang="en-US" sz="2000" kern="1000" spc="30" dirty="0">
                <a:latin typeface="+mn-lt"/>
                <a:cs typeface="Franklin Gothic Book"/>
              </a:rPr>
              <a:t> = 1.2 MV (presently 0.85 MV)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kern="1000" spc="30" dirty="0">
                <a:latin typeface="+mn-lt"/>
                <a:cs typeface="Franklin Gothic Book"/>
              </a:rPr>
              <a:t>Q = 4.8</a:t>
            </a:r>
            <a:r>
              <a:rPr lang="en-US" sz="2000" b="1" dirty="0">
                <a:sym typeface="Symbol" pitchFamily="18" charset="2"/>
              </a:rPr>
              <a:t></a:t>
            </a:r>
            <a:r>
              <a:rPr lang="en-US" sz="2000" kern="1000" spc="30" dirty="0">
                <a:latin typeface="+mn-lt"/>
                <a:cs typeface="Franklin Gothic Book"/>
              </a:rPr>
              <a:t>10</a:t>
            </a:r>
            <a:r>
              <a:rPr lang="en-US" sz="2000" kern="1000" spc="30" baseline="30000" dirty="0">
                <a:latin typeface="+mn-lt"/>
                <a:cs typeface="Franklin Gothic Book"/>
              </a:rPr>
              <a:t>4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kern="1000" spc="30" dirty="0">
                <a:latin typeface="+mn-lt"/>
                <a:cs typeface="Franklin Gothic Book"/>
              </a:rPr>
              <a:t>Transfer of up to </a:t>
            </a:r>
            <a:r>
              <a:rPr lang="en-US" sz="2000" b="1" kern="1000" spc="30" dirty="0">
                <a:solidFill>
                  <a:srgbClr val="FF0000"/>
                </a:solidFill>
                <a:latin typeface="+mn-lt"/>
                <a:cs typeface="Franklin Gothic Book"/>
              </a:rPr>
              <a:t>400 kW power </a:t>
            </a:r>
            <a:br>
              <a:rPr lang="en-US" sz="2000" b="1" kern="1000" spc="30" dirty="0">
                <a:solidFill>
                  <a:srgbClr val="FF0000"/>
                </a:solidFill>
                <a:latin typeface="+mn-lt"/>
                <a:cs typeface="Franklin Gothic Book"/>
              </a:rPr>
            </a:br>
            <a:r>
              <a:rPr lang="en-US" sz="2000" b="1" kern="1000" spc="30" dirty="0">
                <a:solidFill>
                  <a:srgbClr val="FF0000"/>
                </a:solidFill>
                <a:latin typeface="+mn-lt"/>
                <a:cs typeface="Franklin Gothic Book"/>
              </a:rPr>
              <a:t>to the beam</a:t>
            </a:r>
            <a:r>
              <a:rPr lang="en-US" sz="2000" kern="1000" spc="30" dirty="0">
                <a:latin typeface="+mn-lt"/>
                <a:cs typeface="Franklin Gothic Book"/>
              </a:rPr>
              <a:t> per cavity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kern="1000" spc="30" dirty="0">
              <a:latin typeface="+mn-lt"/>
              <a:cs typeface="Franklin Gothic Book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23145" y="174716"/>
            <a:ext cx="3591008" cy="16049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kern="1000" spc="30" dirty="0">
                <a:latin typeface="+mn-lt"/>
                <a:cs typeface="Franklin Gothic Book"/>
              </a:rPr>
              <a:t>Wall plug to beam efficiency: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612900" algn="l"/>
              </a:tabLst>
            </a:pPr>
            <a:r>
              <a:rPr lang="en-US" sz="2000" kern="1000" spc="30" dirty="0">
                <a:latin typeface="+mn-lt"/>
                <a:cs typeface="Franklin Gothic Book"/>
              </a:rPr>
              <a:t>AC/DC: 	90%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612900" algn="l"/>
              </a:tabLst>
            </a:pPr>
            <a:r>
              <a:rPr lang="en-US" sz="2000" kern="1000" spc="30" dirty="0">
                <a:latin typeface="+mn-lt"/>
                <a:cs typeface="Franklin Gothic Book"/>
              </a:rPr>
              <a:t>DC/RF:	64%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612900" algn="l"/>
              </a:tabLst>
            </a:pPr>
            <a:r>
              <a:rPr lang="en-US" sz="2000" kern="1000" spc="30" dirty="0">
                <a:latin typeface="+mn-lt"/>
                <a:cs typeface="Franklin Gothic Book"/>
              </a:rPr>
              <a:t>RF/beam: 	55%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612900" algn="l"/>
              </a:tabLst>
            </a:pPr>
            <a:r>
              <a:rPr lang="en-US" sz="2000" b="1" kern="1000" spc="30" dirty="0">
                <a:latin typeface="+mn-lt"/>
                <a:cs typeface="Franklin Gothic Book"/>
              </a:rPr>
              <a:t>All over: 	32%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kern="1000" spc="30" dirty="0" err="1">
              <a:latin typeface="+mn-lt"/>
              <a:cs typeface="Franklin Gothic Book"/>
            </a:endParaRPr>
          </a:p>
        </p:txBody>
      </p:sp>
      <p:sp>
        <p:nvSpPr>
          <p:cNvPr id="24" name="Title 2"/>
          <p:cNvSpPr txBox="1">
            <a:spLocks/>
          </p:cNvSpPr>
          <p:nvPr/>
        </p:nvSpPr>
        <p:spPr>
          <a:xfrm>
            <a:off x="429419" y="92906"/>
            <a:ext cx="6708025" cy="508500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dirty="0"/>
              <a:t>Copper Cavities at PSI</a:t>
            </a:r>
          </a:p>
        </p:txBody>
      </p:sp>
    </p:spTree>
    <p:extLst>
      <p:ext uri="{BB962C8B-B14F-4D97-AF65-F5344CB8AC3E}">
        <p14:creationId xmlns:p14="http://schemas.microsoft.com/office/powerpoint/2010/main" val="2271646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V.Yakovlev | APT Seminar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892" y="820615"/>
            <a:ext cx="8667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2292" y="92906"/>
            <a:ext cx="8686800" cy="641739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59766" y="0"/>
            <a:ext cx="89840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NewRoman"/>
                <a:ea typeface="Times New Roman" panose="02020603050405020304" pitchFamily="18" charset="0"/>
                <a:cs typeface="TimesNewRoman"/>
              </a:rPr>
              <a:t>Power consumption breakdown excluding the auxiliary systems.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0" y="1283863"/>
            <a:ext cx="329434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TimesNewRoman"/>
                <a:ea typeface="Times New Roman" panose="02020603050405020304" pitchFamily="18" charset="0"/>
                <a:cs typeface="TimesNewRoman"/>
              </a:rPr>
              <a:t>The magnet system consumes 2.6 MW;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TimesNewRoman"/>
                <a:ea typeface="Times New Roman" panose="02020603050405020304" pitchFamily="18" charset="0"/>
                <a:cs typeface="TimesNewRoman"/>
              </a:rPr>
              <a:t>The entire consumption of the RF system is 4.5 MW;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TimesNewRoman"/>
                <a:ea typeface="Times New Roman" panose="02020603050405020304" pitchFamily="18" charset="0"/>
                <a:cs typeface="TimesNewRoman"/>
              </a:rPr>
              <a:t>The </a:t>
            </a:r>
            <a:r>
              <a:rPr lang="en-US" sz="1800" dirty="0" err="1">
                <a:solidFill>
                  <a:schemeClr val="accent3">
                    <a:lumMod val="75000"/>
                  </a:schemeClr>
                </a:solidFill>
                <a:latin typeface="TimesNewRoman"/>
                <a:ea typeface="Times New Roman" panose="02020603050405020304" pitchFamily="18" charset="0"/>
                <a:cs typeface="TimesNewRoman"/>
              </a:rPr>
              <a:t>Ohmic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TimesNewRoman"/>
                <a:ea typeface="Times New Roman" panose="02020603050405020304" pitchFamily="18" charset="0"/>
                <a:cs typeface="TimesNewRoman"/>
              </a:rPr>
              <a:t> losses in the cavies are about 1.2 MW;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TimesNewRoman"/>
                <a:ea typeface="Times New Roman" panose="02020603050405020304" pitchFamily="18" charset="0"/>
                <a:cs typeface="TimesNewRoman"/>
              </a:rPr>
              <a:t> Losses in the RF sources are 1.5 MW;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TimesNewRoman"/>
                <a:ea typeface="Times New Roman" panose="02020603050405020304" pitchFamily="18" charset="0"/>
                <a:cs typeface="TimesNewRoman"/>
              </a:rPr>
              <a:t>Losses in the rectifier are 400 kW.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TimesNewRoman"/>
                <a:ea typeface="Times New Roman" panose="02020603050405020304" pitchFamily="18" charset="0"/>
                <a:cs typeface="TimesNewRoman"/>
              </a:rPr>
              <a:t>Cooling circuit efficiency is 94%.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09786" y="5074426"/>
            <a:ext cx="53020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NewRoman"/>
                <a:ea typeface="Times New Roman" panose="02020603050405020304" pitchFamily="18" charset="0"/>
                <a:cs typeface="TimesNewRoman"/>
              </a:rPr>
              <a:t>The entire efficiency is 18% </a:t>
            </a:r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344" y="739022"/>
            <a:ext cx="5849655" cy="419362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12244" y="5679424"/>
            <a:ext cx="90971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NewRoman"/>
                <a:ea typeface="Times New Roman" panose="02020603050405020304" pitchFamily="18" charset="0"/>
                <a:cs typeface="TimesNewRoman"/>
              </a:rPr>
              <a:t>The beam current increase up to 3 mA leads to the beam loading increase and consequently, efficiency increase up to 24%.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64202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V.Yakovlev | APT Seminar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892" y="820615"/>
            <a:ext cx="8667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2292" y="92906"/>
            <a:ext cx="8686800" cy="641739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88306" y="513567"/>
            <a:ext cx="875569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“Efficiency drivers”: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Losses in the magnets (36%)</a:t>
            </a:r>
          </a:p>
          <a:p>
            <a:pPr marL="914400" indent="-576263">
              <a:buFontTx/>
              <a:buChar char="-"/>
            </a:pPr>
            <a:r>
              <a:rPr lang="en-US" sz="3200" dirty="0"/>
              <a:t>Utilization of the superconducting sector magnets. The world’s first ring superconducting cyclotron is the 2.6 GeV cyclotron, which provides acceleration of a broad spectrum of ions up to Uranium. It is in operation at RIKEN </a:t>
            </a:r>
            <a:r>
              <a:rPr lang="en-US" sz="3200" dirty="0" err="1"/>
              <a:t>Nishina</a:t>
            </a:r>
            <a:r>
              <a:rPr lang="en-US" sz="32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 Losses in RF sources (21%).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 Losses in the cavities (15%).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1202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V.Yakovlev | APT Seminar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892" y="820615"/>
            <a:ext cx="8667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2292" y="92906"/>
            <a:ext cx="8686800" cy="641739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429418" y="220450"/>
            <a:ext cx="85016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Superconducting RF (SRF) Pulsed </a:t>
            </a:r>
            <a:r>
              <a:rPr lang="en-US" sz="3600" b="1" dirty="0" err="1"/>
              <a:t>Linac</a:t>
            </a:r>
            <a:r>
              <a:rPr lang="en-US" sz="3600" b="1" dirty="0"/>
              <a:t> of the Spallation Neutron Source, ORNL 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78" y="1587080"/>
            <a:ext cx="8372475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781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V.Yakovlev | APT Seminar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892" y="820615"/>
            <a:ext cx="8667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2292" y="92906"/>
            <a:ext cx="8686800" cy="641739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" y="92906"/>
            <a:ext cx="8122503" cy="615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20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V.Yakovlev | APT Seminar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892" y="820615"/>
            <a:ext cx="89942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dirty="0"/>
          </a:p>
          <a:p>
            <a:pPr lvl="1"/>
            <a:r>
              <a:rPr lang="en-US" dirty="0"/>
              <a:t>On behalf of the </a:t>
            </a:r>
            <a:r>
              <a:rPr lang="de-DE" dirty="0"/>
              <a:t>Working Group Eucard</a:t>
            </a:r>
            <a:r>
              <a:rPr lang="de-DE" baseline="30000" dirty="0"/>
              <a:t>2</a:t>
            </a:r>
            <a:r>
              <a:rPr lang="de-DE" dirty="0"/>
              <a:t> Workshop on Proton Driver Efficiency 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CH" dirty="0"/>
              <a:t>J. K. Grillenberger, Paul Scherrer Institut, 5232 Villigen, Switzerland,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CH" dirty="0"/>
              <a:t>S-H. Kim, Oak Ridge National Laboratory, Oak Ridge, TN 37831, USA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CH" dirty="0"/>
              <a:t>M. Yoshii, KEK and JAEA J-PARC Center, 2-4 Shirakata-Shirane, Tokai, Ibaraki 319-1195, Japan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CH" dirty="0"/>
              <a:t>M. Seidel, Paul Scherrer Institut, 5232 Villigen, Switzerland</a:t>
            </a:r>
            <a:br>
              <a:rPr lang="de-CH" dirty="0"/>
            </a:br>
            <a:endParaRPr lang="de-CH" dirty="0"/>
          </a:p>
          <a:p>
            <a:pPr lvl="1"/>
            <a:r>
              <a:rPr lang="en-US" dirty="0"/>
              <a:t>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2292" y="92906"/>
            <a:ext cx="8686800" cy="641739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98856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V.Yakovlev | APT Seminar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892" y="820615"/>
            <a:ext cx="8667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2292" y="92906"/>
            <a:ext cx="8686800" cy="641739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39" y="904119"/>
            <a:ext cx="8077565" cy="5327998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76200"/>
            <a:ext cx="9294312" cy="827919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800"/>
              <a:t>Breakdown of electric power consumption by systems during 1.4 MW operation; 26.3 MW</a:t>
            </a:r>
            <a:endParaRPr lang="en-US" sz="2800" dirty="0"/>
          </a:p>
        </p:txBody>
      </p:sp>
      <p:sp>
        <p:nvSpPr>
          <p:cNvPr id="10" name="TextBox 2"/>
          <p:cNvSpPr txBox="1"/>
          <p:nvPr/>
        </p:nvSpPr>
        <p:spPr>
          <a:xfrm>
            <a:off x="429419" y="5756720"/>
            <a:ext cx="3127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r>
              <a:rPr lang="en-US" dirty="0"/>
              <a:t>LINAC efficiency is 8.6%</a:t>
            </a:r>
          </a:p>
        </p:txBody>
      </p:sp>
    </p:spTree>
    <p:extLst>
      <p:ext uri="{BB962C8B-B14F-4D97-AF65-F5344CB8AC3E}">
        <p14:creationId xmlns:p14="http://schemas.microsoft.com/office/powerpoint/2010/main" val="3038987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V.Yakovlev | APT Seminar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892" y="820615"/>
            <a:ext cx="8667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2292" y="92906"/>
            <a:ext cx="8686800" cy="641739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sz="28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81000" y="762000"/>
            <a:ext cx="8642640" cy="60198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b="1" dirty="0">
                <a:solidFill>
                  <a:schemeClr val="tx2"/>
                </a:solidFill>
                <a:latin typeface="Arial Narrow" panose="020B0606020202030204" pitchFamily="34" charset="0"/>
              </a:rPr>
              <a:t>Front-end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rial Narrow" panose="020B0606020202030204" pitchFamily="34" charset="0"/>
              </a:rPr>
              <a:t>Ion source, RFQ, Medium energy beam transport </a:t>
            </a:r>
          </a:p>
          <a:p>
            <a:pPr>
              <a:lnSpc>
                <a:spcPct val="80000"/>
              </a:lnSpc>
            </a:pPr>
            <a:r>
              <a:rPr lang="en-US" sz="2400" b="1" dirty="0">
                <a:solidFill>
                  <a:schemeClr val="tx2"/>
                </a:solidFill>
                <a:latin typeface="Arial Narrow" panose="020B0606020202030204" pitchFamily="34" charset="0"/>
              </a:rPr>
              <a:t>Klystron Gallery 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rial Narrow" panose="020B0606020202030204" pitchFamily="34" charset="0"/>
              </a:rPr>
              <a:t>Transmitter, vacuum, control, magnet power supply, local pumps, local HVAC, etc.</a:t>
            </a:r>
          </a:p>
          <a:p>
            <a:pPr>
              <a:lnSpc>
                <a:spcPct val="80000"/>
              </a:lnSpc>
            </a:pPr>
            <a:r>
              <a:rPr lang="en-US" sz="2400" b="1" dirty="0">
                <a:solidFill>
                  <a:schemeClr val="tx2"/>
                </a:solidFill>
                <a:latin typeface="Arial Narrow" panose="020B0606020202030204" pitchFamily="34" charset="0"/>
              </a:rPr>
              <a:t>Conventional Utility Building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rial Narrow" panose="020B0606020202030204" pitchFamily="34" charset="0"/>
              </a:rPr>
              <a:t>Compressed air handler, Cooling tower, Chilled water, Hot water</a:t>
            </a:r>
          </a:p>
          <a:p>
            <a:pPr>
              <a:lnSpc>
                <a:spcPct val="80000"/>
              </a:lnSpc>
            </a:pPr>
            <a:r>
              <a:rPr lang="en-US" sz="2400" b="1" dirty="0">
                <a:solidFill>
                  <a:schemeClr val="tx2"/>
                </a:solidFill>
                <a:latin typeface="Arial Narrow" panose="020B0606020202030204" pitchFamily="34" charset="0"/>
              </a:rPr>
              <a:t>Accelerating Structures</a:t>
            </a:r>
          </a:p>
          <a:p>
            <a:pPr>
              <a:lnSpc>
                <a:spcPct val="80000"/>
              </a:lnSpc>
            </a:pPr>
            <a:r>
              <a:rPr lang="en-US" sz="2400" b="1" dirty="0">
                <a:solidFill>
                  <a:schemeClr val="tx2"/>
                </a:solidFill>
                <a:latin typeface="Arial Narrow" panose="020B0606020202030204" pitchFamily="34" charset="0"/>
              </a:rPr>
              <a:t>High Voltage Converter Modulator (HVCM)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rial Narrow" panose="020B0606020202030204" pitchFamily="34" charset="0"/>
              </a:rPr>
              <a:t>Located in the Klystron Gallery, but has separate electric feeder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rial Narrow" panose="020B0606020202030204" pitchFamily="34" charset="0"/>
              </a:rPr>
              <a:t>15 HVCMs</a:t>
            </a:r>
          </a:p>
          <a:p>
            <a:pPr>
              <a:lnSpc>
                <a:spcPct val="80000"/>
              </a:lnSpc>
            </a:pPr>
            <a:r>
              <a:rPr lang="en-US" sz="2400" b="1" dirty="0">
                <a:solidFill>
                  <a:schemeClr val="tx2"/>
                </a:solidFill>
                <a:latin typeface="Arial Narrow" panose="020B0606020202030204" pitchFamily="34" charset="0"/>
              </a:rPr>
              <a:t>Cryogenic Plant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rial Narrow" panose="020B0606020202030204" pitchFamily="34" charset="0"/>
              </a:rPr>
              <a:t>Warm compressors, 4K cold box, 2K cold box, etc.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9419" y="52604"/>
            <a:ext cx="4640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Subsystems of the </a:t>
            </a:r>
            <a:r>
              <a:rPr lang="en-US" sz="3600" dirty="0" err="1">
                <a:solidFill>
                  <a:schemeClr val="tx2"/>
                </a:solidFill>
              </a:rPr>
              <a:t>Linac</a:t>
            </a:r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5729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V.Yakovlev | APT Seminar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892" y="820615"/>
            <a:ext cx="8667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2292" y="92906"/>
            <a:ext cx="8686800" cy="641739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sz="2800" dirty="0"/>
          </a:p>
        </p:txBody>
      </p:sp>
      <p:pic>
        <p:nvPicPr>
          <p:cNvPr id="8" name="Picture 4" descr="2009_02_12_14_10_17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90600"/>
            <a:ext cx="8839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304800"/>
            <a:ext cx="8899525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85000"/>
              </a:lnSpc>
            </a:pPr>
            <a:r>
              <a:rPr lang="en-US" sz="3200" dirty="0">
                <a:solidFill>
                  <a:schemeClr val="tx2"/>
                </a:solidFill>
                <a:latin typeface="Arial Black" pitchFamily="34" charset="0"/>
              </a:rPr>
              <a:t>SNS High Power RF configuration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04781" y="4876800"/>
            <a:ext cx="8033864" cy="152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5425" indent="-225425">
              <a:spcBef>
                <a:spcPts val="600"/>
              </a:spcBef>
              <a:buClr>
                <a:schemeClr val="tx2"/>
              </a:buClr>
              <a:buFontTx/>
              <a:buChar char="•"/>
            </a:pPr>
            <a:r>
              <a:rPr lang="en-US" sz="2400" dirty="0">
                <a:latin typeface="Arial Narrow" pitchFamily="34" charset="0"/>
                <a:cs typeface="Arial" pitchFamily="34" charset="0"/>
              </a:rPr>
              <a:t>15 HVCMs</a:t>
            </a:r>
          </a:p>
          <a:p>
            <a:pPr marL="682625" lvl="1" indent="-225425">
              <a:spcBef>
                <a:spcPts val="600"/>
              </a:spcBef>
              <a:buClr>
                <a:schemeClr val="tx2"/>
              </a:buClr>
              <a:buFontTx/>
              <a:buChar char="•"/>
            </a:pPr>
            <a:r>
              <a:rPr lang="en-US" sz="1800" dirty="0">
                <a:latin typeface="Arial Narrow" pitchFamily="34" charset="0"/>
                <a:cs typeface="Arial" pitchFamily="34" charset="0"/>
              </a:rPr>
              <a:t>3 HVCMs for 1 RFQ and 6 DTL (2.5 MW 402,5 MHz klystron x 7)</a:t>
            </a:r>
          </a:p>
          <a:p>
            <a:pPr marL="682625" lvl="1" indent="-225425">
              <a:spcBef>
                <a:spcPts val="600"/>
              </a:spcBef>
              <a:buClr>
                <a:schemeClr val="tx2"/>
              </a:buClr>
              <a:buFontTx/>
              <a:buChar char="•"/>
            </a:pPr>
            <a:r>
              <a:rPr lang="en-US" sz="1800" dirty="0">
                <a:latin typeface="Arial Narrow" pitchFamily="34" charset="0"/>
                <a:cs typeface="Arial" pitchFamily="34" charset="0"/>
              </a:rPr>
              <a:t>4 HVCMs for 4 CCL (5 MW 805 MHz klystron x 4)</a:t>
            </a:r>
          </a:p>
          <a:p>
            <a:pPr marL="682625" lvl="1" indent="-225425">
              <a:spcBef>
                <a:spcPts val="600"/>
              </a:spcBef>
              <a:buClr>
                <a:schemeClr val="tx2"/>
              </a:buClr>
              <a:buFontTx/>
              <a:buChar char="•"/>
            </a:pPr>
            <a:r>
              <a:rPr lang="en-US" sz="1800" dirty="0">
                <a:latin typeface="Arial Narrow" pitchFamily="34" charset="0"/>
                <a:cs typeface="Arial" pitchFamily="34" charset="0"/>
              </a:rPr>
              <a:t>8 HVCMs for 81 SRF cavities (0.55 MW 805 MHz klystron x 81)</a:t>
            </a: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H="1" flipV="1">
            <a:off x="533400" y="2743200"/>
            <a:ext cx="39688" cy="1044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5716" y="3764757"/>
            <a:ext cx="89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dirty="0"/>
              <a:t>115 kV</a:t>
            </a: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 flipV="1">
            <a:off x="1143000" y="2743200"/>
            <a:ext cx="169863" cy="1001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V="1">
            <a:off x="1312863" y="2743200"/>
            <a:ext cx="134937" cy="1001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950116" y="3764757"/>
            <a:ext cx="89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dirty="0"/>
              <a:t>125 kV</a:t>
            </a: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 flipH="1" flipV="1">
            <a:off x="1981199" y="2743200"/>
            <a:ext cx="304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flipH="1" flipV="1">
            <a:off x="2195512" y="2738438"/>
            <a:ext cx="90487" cy="995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V="1">
            <a:off x="2285999" y="2738438"/>
            <a:ext cx="136525" cy="995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 flipV="1">
            <a:off x="2285999" y="2751138"/>
            <a:ext cx="396875" cy="982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1864516" y="3764757"/>
            <a:ext cx="1020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/>
              <a:t>≤135 kV</a:t>
            </a:r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 flipH="1" flipV="1">
            <a:off x="3340100" y="2651125"/>
            <a:ext cx="28575" cy="1149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 flipH="1" flipV="1">
            <a:off x="4367213" y="2654300"/>
            <a:ext cx="1782762" cy="1089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 flipH="1" flipV="1">
            <a:off x="5278438" y="2654300"/>
            <a:ext cx="881062" cy="1104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 flipH="1" flipV="1">
            <a:off x="5842000" y="2643188"/>
            <a:ext cx="317500" cy="1114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3028154" y="3753645"/>
            <a:ext cx="768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/>
              <a:t>71 kV</a:t>
            </a:r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 flipV="1">
            <a:off x="6172200" y="2590800"/>
            <a:ext cx="304800" cy="115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" name="Line 23"/>
          <p:cNvSpPr>
            <a:spLocks noChangeShapeType="1"/>
          </p:cNvSpPr>
          <p:nvPr/>
        </p:nvSpPr>
        <p:spPr bwMode="auto">
          <a:xfrm flipV="1">
            <a:off x="6164263" y="2590800"/>
            <a:ext cx="769937" cy="115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 flipV="1">
            <a:off x="6172200" y="2590800"/>
            <a:ext cx="1524000" cy="1160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>
            <a:off x="5826916" y="3764757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/>
              <a:t>75 kV</a:t>
            </a:r>
          </a:p>
        </p:txBody>
      </p:sp>
      <p:sp>
        <p:nvSpPr>
          <p:cNvPr id="30" name="Line 26"/>
          <p:cNvSpPr>
            <a:spLocks noChangeShapeType="1"/>
          </p:cNvSpPr>
          <p:nvPr/>
        </p:nvSpPr>
        <p:spPr bwMode="auto">
          <a:xfrm flipV="1">
            <a:off x="6140450" y="2590800"/>
            <a:ext cx="2317750" cy="1177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" name="AutoShape 1024"/>
          <p:cNvSpPr>
            <a:spLocks/>
          </p:cNvSpPr>
          <p:nvPr/>
        </p:nvSpPr>
        <p:spPr bwMode="auto">
          <a:xfrm rot="16200000">
            <a:off x="835816" y="3390900"/>
            <a:ext cx="304800" cy="1600200"/>
          </a:xfrm>
          <a:prstGeom prst="leftBrace">
            <a:avLst>
              <a:gd name="adj1" fmla="val 437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AutoShape 1025"/>
          <p:cNvSpPr>
            <a:spLocks/>
          </p:cNvSpPr>
          <p:nvPr/>
        </p:nvSpPr>
        <p:spPr bwMode="auto">
          <a:xfrm rot="16200000">
            <a:off x="2169316" y="3733800"/>
            <a:ext cx="304800" cy="914400"/>
          </a:xfrm>
          <a:prstGeom prst="leftBrace">
            <a:avLst>
              <a:gd name="adj1" fmla="val 2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AutoShape 1026"/>
          <p:cNvSpPr>
            <a:spLocks/>
          </p:cNvSpPr>
          <p:nvPr/>
        </p:nvSpPr>
        <p:spPr bwMode="auto">
          <a:xfrm rot="16200000">
            <a:off x="5826916" y="1295400"/>
            <a:ext cx="381000" cy="5867400"/>
          </a:xfrm>
          <a:prstGeom prst="leftBrace">
            <a:avLst>
              <a:gd name="adj1" fmla="val 12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1999056" y="4328637"/>
            <a:ext cx="6453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5425" indent="-225425" algn="ctr">
              <a:spcBef>
                <a:spcPct val="50000"/>
              </a:spcBef>
            </a:pPr>
            <a:r>
              <a:rPr lang="en-US" sz="1800" dirty="0">
                <a:latin typeface="Arial Narrow" pitchFamily="34" charset="0"/>
                <a:cs typeface="Arial" pitchFamily="34" charset="0"/>
              </a:rPr>
              <a:t>CCL </a:t>
            </a: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5677317" y="4419600"/>
            <a:ext cx="6468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5425" indent="-225425" algn="ctr">
              <a:spcBef>
                <a:spcPct val="50000"/>
              </a:spcBef>
            </a:pPr>
            <a:r>
              <a:rPr lang="en-US" sz="1800" dirty="0">
                <a:latin typeface="Arial Narrow" pitchFamily="34" charset="0"/>
                <a:cs typeface="Arial" pitchFamily="34" charset="0"/>
              </a:rPr>
              <a:t>SCL</a:t>
            </a: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467911" y="4343400"/>
            <a:ext cx="10406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5425" indent="-225425" algn="ctr">
              <a:spcBef>
                <a:spcPct val="50000"/>
              </a:spcBef>
            </a:pPr>
            <a:r>
              <a:rPr lang="en-US" sz="1800" dirty="0">
                <a:latin typeface="Arial Narrow" pitchFamily="34" charset="0"/>
                <a:cs typeface="Arial" pitchFamily="34" charset="0"/>
              </a:rPr>
              <a:t>RFQ, DTL</a:t>
            </a:r>
          </a:p>
        </p:txBody>
      </p:sp>
    </p:spTree>
    <p:extLst>
      <p:ext uri="{BB962C8B-B14F-4D97-AF65-F5344CB8AC3E}">
        <p14:creationId xmlns:p14="http://schemas.microsoft.com/office/powerpoint/2010/main" val="2149843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V.Yakovlev | APT Seminar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448193" y="797563"/>
            <a:ext cx="8667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2292" y="92906"/>
            <a:ext cx="8686800" cy="641739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sz="2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02910" y="177800"/>
            <a:ext cx="8628678" cy="484748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3600" dirty="0"/>
              <a:t>Pulse Structure at SNS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3" t="8334" r="25483" b="11917"/>
          <a:stretch/>
        </p:blipFill>
        <p:spPr bwMode="auto">
          <a:xfrm>
            <a:off x="2100216" y="1786064"/>
            <a:ext cx="6781800" cy="3223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1905000" y="5044440"/>
            <a:ext cx="6629400" cy="0"/>
          </a:xfrm>
          <a:prstGeom prst="line">
            <a:avLst/>
          </a:prstGeom>
          <a:ln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1905000" y="1066800"/>
            <a:ext cx="3810" cy="4191000"/>
          </a:xfrm>
          <a:prstGeom prst="line">
            <a:avLst/>
          </a:prstGeom>
          <a:ln>
            <a:solidFill>
              <a:srgbClr val="6600C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727960" y="1676400"/>
            <a:ext cx="0" cy="4648200"/>
          </a:xfrm>
          <a:prstGeom prst="line">
            <a:avLst/>
          </a:prstGeom>
          <a:ln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834640" y="1676400"/>
            <a:ext cx="0" cy="4648200"/>
          </a:xfrm>
          <a:prstGeom prst="line">
            <a:avLst/>
          </a:prstGeom>
          <a:ln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118360" y="1295400"/>
            <a:ext cx="7620" cy="4495800"/>
          </a:xfrm>
          <a:prstGeom prst="line">
            <a:avLst/>
          </a:prstGeom>
          <a:ln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930140" y="1066800"/>
            <a:ext cx="0" cy="3977640"/>
          </a:xfrm>
          <a:prstGeom prst="line">
            <a:avLst/>
          </a:prstGeom>
          <a:ln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897380" y="1127760"/>
            <a:ext cx="3035808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634490" y="5160455"/>
            <a:ext cx="26289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122170" y="5160455"/>
            <a:ext cx="26289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125980" y="1524000"/>
            <a:ext cx="2804160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722780" y="778508"/>
            <a:ext cx="12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latin typeface="Arial Narrow" panose="020B0606020202030204" pitchFamily="34" charset="0"/>
              </a:rPr>
              <a:t>HVCM gate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62227" y="1189988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latin typeface="Arial Narrow" panose="020B0606020202030204" pitchFamily="34" charset="0"/>
              </a:rPr>
              <a:t>RF gate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7136" y="4733734"/>
            <a:ext cx="1338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latin typeface="Arial Narrow" panose="020B0606020202030204" pitchFamily="34" charset="0"/>
              </a:rPr>
              <a:t>HVCM</a:t>
            </a:r>
          </a:p>
          <a:p>
            <a:pPr algn="ctr">
              <a:lnSpc>
                <a:spcPct val="90000"/>
              </a:lnSpc>
            </a:pPr>
            <a:r>
              <a:rPr lang="en-US" sz="2000" dirty="0">
                <a:latin typeface="Arial Narrow" panose="020B0606020202030204" pitchFamily="34" charset="0"/>
              </a:rPr>
              <a:t>Settling time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465070" y="6153784"/>
            <a:ext cx="26289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2834640" y="6153784"/>
            <a:ext cx="26289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118360" y="5620384"/>
            <a:ext cx="609600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282805" y="5449568"/>
            <a:ext cx="906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latin typeface="Arial Narrow" panose="020B0606020202030204" pitchFamily="34" charset="0"/>
              </a:rPr>
              <a:t>Fill time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56447" y="5982968"/>
            <a:ext cx="1875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latin typeface="Arial Narrow" panose="020B0606020202030204" pitchFamily="34" charset="0"/>
              </a:rPr>
              <a:t>LLRF settling time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837688" y="2209800"/>
            <a:ext cx="2095500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033497" y="1905000"/>
            <a:ext cx="168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latin typeface="Arial Narrow" panose="020B0606020202030204" pitchFamily="34" charset="0"/>
              </a:rPr>
              <a:t>Max. beam gate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29248" y="3261994"/>
            <a:ext cx="1832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latin typeface="Arial Narrow" panose="020B0606020202030204" pitchFamily="34" charset="0"/>
              </a:rPr>
              <a:t>Cavity field decay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897380" y="2362200"/>
            <a:ext cx="937260" cy="2682240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</a:rPr>
              <a:t>Settling</a:t>
            </a:r>
          </a:p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</a:rPr>
              <a:t>&amp; Fill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837688" y="2362200"/>
            <a:ext cx="2092452" cy="1241426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</a:rPr>
              <a:t>(Heating: NC case)</a:t>
            </a:r>
          </a:p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</a:rPr>
              <a:t>Mismatching</a:t>
            </a:r>
          </a:p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</a:rPr>
              <a:t>Unused</a:t>
            </a:r>
          </a:p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</a:rPr>
              <a:t>Control margin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839212" y="3603626"/>
            <a:ext cx="2092452" cy="1440814"/>
          </a:xfrm>
          <a:prstGeom prst="rect">
            <a:avLst/>
          </a:prstGeom>
          <a:solidFill>
            <a:srgbClr val="0000FF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</a:rPr>
              <a:t>Beam loading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835382" y="1183034"/>
            <a:ext cx="2961445" cy="923330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Water cooling system for NC structure and high power RF system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839224" y="2188614"/>
            <a:ext cx="2961445" cy="646331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Cryogenic plant for cryomodules/transfer lines</a:t>
            </a:r>
          </a:p>
        </p:txBody>
      </p:sp>
    </p:spTree>
    <p:extLst>
      <p:ext uri="{BB962C8B-B14F-4D97-AF65-F5344CB8AC3E}">
        <p14:creationId xmlns:p14="http://schemas.microsoft.com/office/powerpoint/2010/main" val="258423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V.Yakovlev | APT Seminar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892" y="820615"/>
            <a:ext cx="8667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2292" y="92906"/>
            <a:ext cx="8686800" cy="641739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03" y="839704"/>
            <a:ext cx="8327150" cy="5361316"/>
          </a:xfrm>
          <a:prstGeom prst="rect">
            <a:avLst/>
          </a:prstGeom>
        </p:spPr>
      </p:pic>
      <p:sp>
        <p:nvSpPr>
          <p:cNvPr id="65" name="Title 1"/>
          <p:cNvSpPr txBox="1">
            <a:spLocks/>
          </p:cNvSpPr>
          <p:nvPr/>
        </p:nvSpPr>
        <p:spPr bwMode="auto">
          <a:xfrm>
            <a:off x="278896" y="-24807"/>
            <a:ext cx="8636290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r>
              <a:rPr lang="en-US" dirty="0"/>
              <a:t>Power flow from grid to beam during 1.4 MW operation (CCL module 4)</a:t>
            </a:r>
          </a:p>
        </p:txBody>
      </p:sp>
    </p:spTree>
    <p:extLst>
      <p:ext uri="{BB962C8B-B14F-4D97-AF65-F5344CB8AC3E}">
        <p14:creationId xmlns:p14="http://schemas.microsoft.com/office/powerpoint/2010/main" val="38520258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V.Yakovlev | APT Seminar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892" y="820615"/>
            <a:ext cx="8667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2292" y="92906"/>
            <a:ext cx="8686800" cy="641739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96" y="1428751"/>
            <a:ext cx="8871204" cy="4383038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278896" y="-24807"/>
            <a:ext cx="8865104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r>
              <a:rPr lang="en-US" dirty="0"/>
              <a:t>Power consumption breakdown (CCL module 4)</a:t>
            </a:r>
          </a:p>
        </p:txBody>
      </p:sp>
    </p:spTree>
    <p:extLst>
      <p:ext uri="{BB962C8B-B14F-4D97-AF65-F5344CB8AC3E}">
        <p14:creationId xmlns:p14="http://schemas.microsoft.com/office/powerpoint/2010/main" val="24038549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V.Yakovlev | APT Seminar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892" y="820615"/>
            <a:ext cx="8667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2292" y="92906"/>
            <a:ext cx="8686800" cy="641739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93" y="970069"/>
            <a:ext cx="8054458" cy="5271575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76200" y="76200"/>
            <a:ext cx="8636290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r>
              <a:rPr lang="en-US" dirty="0"/>
              <a:t>Power flow from grid to beam during 1.4 MW operation (Ex. SRF cavity; 20d)</a:t>
            </a:r>
          </a:p>
        </p:txBody>
      </p:sp>
    </p:spTree>
    <p:extLst>
      <p:ext uri="{BB962C8B-B14F-4D97-AF65-F5344CB8AC3E}">
        <p14:creationId xmlns:p14="http://schemas.microsoft.com/office/powerpoint/2010/main" val="2536054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V.Yakovlev | APT Seminar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892" y="820615"/>
            <a:ext cx="8667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2292" y="92906"/>
            <a:ext cx="8686800" cy="641739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49" y="1072663"/>
            <a:ext cx="8491903" cy="493008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76200" y="76200"/>
            <a:ext cx="8962292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r>
              <a:rPr lang="en-US" dirty="0"/>
              <a:t>Power consumption breakdown (SRF cavity; 20d)</a:t>
            </a:r>
          </a:p>
        </p:txBody>
      </p:sp>
    </p:spTree>
    <p:extLst>
      <p:ext uri="{BB962C8B-B14F-4D97-AF65-F5344CB8AC3E}">
        <p14:creationId xmlns:p14="http://schemas.microsoft.com/office/powerpoint/2010/main" val="22841759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V.Yakovlev | APT Seminar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892" y="820615"/>
            <a:ext cx="8667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2292" y="92906"/>
            <a:ext cx="8686800" cy="641739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sz="2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2510" y="0"/>
            <a:ext cx="8628678" cy="87716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800" dirty="0"/>
              <a:t>Efficiency of individual RF structures during 1.4 MW operation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-1341907" y="2864567"/>
            <a:ext cx="3030380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dirty="0"/>
              <a:t>Efficiency</a:t>
            </a:r>
            <a:r>
              <a:rPr lang="en-US" dirty="0"/>
              <a:t> </a:t>
            </a:r>
            <a:r>
              <a:rPr lang="en-US" sz="1800" dirty="0"/>
              <a:t>(%)</a:t>
            </a:r>
            <a:r>
              <a:rPr lang="en-US" dirty="0"/>
              <a:t> </a:t>
            </a:r>
            <a:r>
              <a:rPr lang="en-US" sz="1800" dirty="0"/>
              <a:t>or </a:t>
            </a:r>
            <a:r>
              <a:rPr lang="en-US" sz="1800" dirty="0" err="1"/>
              <a:t>Eacc</a:t>
            </a:r>
            <a:r>
              <a:rPr lang="en-US" dirty="0"/>
              <a:t> (</a:t>
            </a:r>
            <a:r>
              <a:rPr lang="en-US" sz="1800" dirty="0"/>
              <a:t>MV/m</a:t>
            </a:r>
            <a:r>
              <a:rPr lang="en-US" dirty="0"/>
              <a:t>)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75" y="889000"/>
            <a:ext cx="8632825" cy="47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ight Brace 10"/>
          <p:cNvSpPr/>
          <p:nvPr/>
        </p:nvSpPr>
        <p:spPr>
          <a:xfrm rot="5400000">
            <a:off x="1215000" y="5232400"/>
            <a:ext cx="228600" cy="990600"/>
          </a:xfrm>
          <a:prstGeom prst="rightBrace">
            <a:avLst>
              <a:gd name="adj1" fmla="val 1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/>
          <p:cNvSpPr/>
          <p:nvPr/>
        </p:nvSpPr>
        <p:spPr>
          <a:xfrm rot="5400000">
            <a:off x="5253600" y="2260600"/>
            <a:ext cx="228600" cy="6934200"/>
          </a:xfrm>
          <a:prstGeom prst="rightBrace">
            <a:avLst>
              <a:gd name="adj1" fmla="val 1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64465" y="5758180"/>
            <a:ext cx="1129668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dirty="0"/>
              <a:t>Warm</a:t>
            </a:r>
          </a:p>
          <a:p>
            <a:pPr algn="ctr">
              <a:lnSpc>
                <a:spcPct val="90000"/>
              </a:lnSpc>
            </a:pPr>
            <a:r>
              <a:rPr lang="en-US" sz="1800" dirty="0"/>
              <a:t>structures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03064" y="5758180"/>
            <a:ext cx="1129668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dirty="0"/>
              <a:t>Cold</a:t>
            </a:r>
          </a:p>
          <a:p>
            <a:pPr algn="ctr">
              <a:lnSpc>
                <a:spcPct val="90000"/>
              </a:lnSpc>
            </a:pPr>
            <a:r>
              <a:rPr lang="en-US" sz="1800" dirty="0"/>
              <a:t>structures</a:t>
            </a:r>
          </a:p>
        </p:txBody>
      </p:sp>
    </p:spTree>
    <p:extLst>
      <p:ext uri="{BB962C8B-B14F-4D97-AF65-F5344CB8AC3E}">
        <p14:creationId xmlns:p14="http://schemas.microsoft.com/office/powerpoint/2010/main" val="12860093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V.Yakovlev | APT Seminar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892" y="820615"/>
            <a:ext cx="8667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2292" y="92906"/>
            <a:ext cx="8686800" cy="641739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sz="2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46470" y="123501"/>
            <a:ext cx="8636290" cy="484748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3200" dirty="0"/>
              <a:t>Areas for further improvement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6200" y="1066800"/>
            <a:ext cx="8642640" cy="510981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Arial Narrow" panose="020B0606020202030204" pitchFamily="34" charset="0"/>
              </a:rPr>
              <a:t>RF and SRF</a:t>
            </a:r>
          </a:p>
          <a:p>
            <a:pPr lvl="1"/>
            <a:r>
              <a:rPr lang="en-US" sz="1800" dirty="0">
                <a:solidFill>
                  <a:srgbClr val="0000FF"/>
                </a:solidFill>
                <a:latin typeface="Arial Narrow" panose="020B0606020202030204" pitchFamily="34" charset="0"/>
              </a:rPr>
              <a:t>Cavity performance (general)</a:t>
            </a:r>
          </a:p>
          <a:p>
            <a:pPr lvl="1"/>
            <a:r>
              <a:rPr lang="en-US" sz="1800" dirty="0">
                <a:solidFill>
                  <a:srgbClr val="0000FF"/>
                </a:solidFill>
                <a:latin typeface="Arial Narrow" panose="020B0606020202030204" pitchFamily="34" charset="0"/>
              </a:rPr>
              <a:t>Settling time (high power machine)</a:t>
            </a:r>
          </a:p>
          <a:p>
            <a:pPr lvl="1"/>
            <a:r>
              <a:rPr lang="en-US" sz="1800" dirty="0">
                <a:solidFill>
                  <a:srgbClr val="0000FF"/>
                </a:solidFill>
                <a:latin typeface="Arial Narrow" panose="020B0606020202030204" pitchFamily="34" charset="0"/>
              </a:rPr>
              <a:t>Control margin (general)</a:t>
            </a:r>
          </a:p>
          <a:p>
            <a:pPr lvl="1"/>
            <a:r>
              <a:rPr lang="en-US" sz="1800" dirty="0">
                <a:solidFill>
                  <a:srgbClr val="0000FF"/>
                </a:solidFill>
                <a:latin typeface="Arial Narrow" panose="020B0606020202030204" pitchFamily="34" charset="0"/>
              </a:rPr>
              <a:t>Fill time (high </a:t>
            </a:r>
            <a:r>
              <a:rPr lang="en-US" sz="1800" dirty="0" err="1">
                <a:solidFill>
                  <a:srgbClr val="0000FF"/>
                </a:solidFill>
                <a:latin typeface="Arial Narrow" panose="020B0606020202030204" pitchFamily="34" charset="0"/>
              </a:rPr>
              <a:t>Qex</a:t>
            </a:r>
            <a:r>
              <a:rPr lang="en-US" sz="1800" dirty="0">
                <a:solidFill>
                  <a:srgbClr val="0000FF"/>
                </a:solidFill>
                <a:latin typeface="Arial Narrow" panose="020B0606020202030204" pitchFamily="34" charset="0"/>
              </a:rPr>
              <a:t> machine)</a:t>
            </a:r>
          </a:p>
          <a:p>
            <a:pPr lvl="1"/>
            <a:r>
              <a:rPr lang="en-US" sz="1800" dirty="0">
                <a:latin typeface="Arial Narrow" panose="020B0606020202030204" pitchFamily="34" charset="0"/>
              </a:rPr>
              <a:t>Mismatching (low beam loading)</a:t>
            </a:r>
          </a:p>
          <a:p>
            <a:r>
              <a:rPr lang="en-US" sz="1800" dirty="0">
                <a:latin typeface="Arial Narrow" panose="020B0606020202030204" pitchFamily="34" charset="0"/>
              </a:rPr>
              <a:t>Cryogenic and SRF</a:t>
            </a:r>
          </a:p>
          <a:p>
            <a:pPr lvl="1"/>
            <a:r>
              <a:rPr lang="en-US" sz="1800" dirty="0">
                <a:latin typeface="Arial Narrow" panose="020B0606020202030204" pitchFamily="34" charset="0"/>
              </a:rPr>
              <a:t>Turn down capability (general)</a:t>
            </a:r>
          </a:p>
          <a:p>
            <a:pPr lvl="1"/>
            <a:r>
              <a:rPr lang="en-US" sz="1800" dirty="0">
                <a:latin typeface="Arial Narrow" panose="020B0606020202030204" pitchFamily="34" charset="0"/>
              </a:rPr>
              <a:t>Cryogenic efficiency (general)</a:t>
            </a:r>
          </a:p>
          <a:p>
            <a:pPr lvl="1"/>
            <a:r>
              <a:rPr lang="en-US" sz="1800" dirty="0">
                <a:latin typeface="Arial Narrow" panose="020B0606020202030204" pitchFamily="34" charset="0"/>
              </a:rPr>
              <a:t>Static loss (low duty)</a:t>
            </a:r>
          </a:p>
          <a:p>
            <a:pPr lvl="1"/>
            <a:r>
              <a:rPr lang="en-US" sz="1800" dirty="0">
                <a:latin typeface="Arial Narrow" panose="020B0606020202030204" pitchFamily="34" charset="0"/>
              </a:rPr>
              <a:t>Dynamic loss (high duty)</a:t>
            </a:r>
          </a:p>
          <a:p>
            <a:endParaRPr lang="en-US" sz="1800" dirty="0">
              <a:latin typeface="Arial Narrow" panose="020B0606020202030204" pitchFamily="34" charset="0"/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4724400" y="1676400"/>
            <a:ext cx="152400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953000" y="1464186"/>
            <a:ext cx="421977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dirty="0">
                <a:latin typeface="Arial Narrow" panose="020B0606020202030204" pitchFamily="34" charset="0"/>
              </a:rPr>
              <a:t>Minimize low performing cavities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latin typeface="Arial Narrow" panose="020B0606020202030204" pitchFamily="34" charset="0"/>
              </a:rPr>
              <a:t>Ideally inverse TTF configuration 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latin typeface="Arial Narrow" panose="020B0606020202030204" pitchFamily="34" charset="0"/>
              </a:rPr>
              <a:t>    - </a:t>
            </a:r>
            <a:r>
              <a:rPr lang="en-US" sz="1800" dirty="0" err="1">
                <a:latin typeface="Arial Narrow" panose="020B0606020202030204" pitchFamily="34" charset="0"/>
              </a:rPr>
              <a:t>Eacc</a:t>
            </a:r>
            <a:r>
              <a:rPr lang="en-US" sz="1800" dirty="0">
                <a:latin typeface="Arial Narrow" panose="020B0606020202030204" pitchFamily="34" charset="0"/>
              </a:rPr>
              <a:t> limited by available RF power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latin typeface="Arial Narrow" panose="020B0606020202030204" pitchFamily="34" charset="0"/>
              </a:rPr>
              <a:t>    - Constant power/cavity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latin typeface="Arial Narrow" panose="020B0606020202030204" pitchFamily="34" charset="0"/>
              </a:rPr>
              <a:t>Advanced control for both HVCM/ LLRF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53000" y="2895600"/>
            <a:ext cx="3164649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dirty="0">
                <a:latin typeface="Arial Narrow" panose="020B0606020202030204" pitchFamily="34" charset="0"/>
              </a:rPr>
              <a:t>(ex. 50 us reduction for SNS PPU</a:t>
            </a:r>
            <a:r>
              <a:rPr lang="en-US" dirty="0">
                <a:latin typeface="Arial Narrow" panose="020B0606020202030204" pitchFamily="34" charset="0"/>
              </a:rPr>
              <a:t>) </a:t>
            </a:r>
          </a:p>
        </p:txBody>
      </p:sp>
      <p:sp>
        <p:nvSpPr>
          <p:cNvPr id="13" name="Right Brace 12"/>
          <p:cNvSpPr/>
          <p:nvPr/>
        </p:nvSpPr>
        <p:spPr>
          <a:xfrm>
            <a:off x="4724400" y="3429000"/>
            <a:ext cx="152400" cy="2362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endCxn id="12" idx="1"/>
          </p:cNvCxnSpPr>
          <p:nvPr/>
        </p:nvCxnSpPr>
        <p:spPr>
          <a:xfrm>
            <a:off x="4724400" y="3066416"/>
            <a:ext cx="228600" cy="415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180002" y="4157542"/>
            <a:ext cx="2042547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dirty="0">
                <a:latin typeface="Arial Narrow" panose="020B0606020202030204" pitchFamily="34" charset="0"/>
              </a:rPr>
              <a:t>Should be taken into 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latin typeface="Arial Narrow" panose="020B0606020202030204" pitchFamily="34" charset="0"/>
              </a:rPr>
              <a:t>account during design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46470" y="623016"/>
            <a:ext cx="7973034" cy="2255829"/>
            <a:chOff x="914400" y="1096971"/>
            <a:chExt cx="7973034" cy="2255829"/>
          </a:xfrm>
        </p:grpSpPr>
        <p:sp>
          <p:nvSpPr>
            <p:cNvPr id="17" name="TextBox 16"/>
            <p:cNvSpPr txBox="1"/>
            <p:nvPr/>
          </p:nvSpPr>
          <p:spPr>
            <a:xfrm>
              <a:off x="5188985" y="1096971"/>
              <a:ext cx="3698449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rgbClr val="0000FF"/>
                  </a:solidFill>
                </a:rPr>
                <a:t>Currently SNS is working on those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>
              <a:off x="4192786" y="1430998"/>
              <a:ext cx="711178" cy="66022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914400" y="1580516"/>
              <a:ext cx="3719770" cy="1772284"/>
            </a:xfrm>
            <a:prstGeom prst="ellipse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240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4355" y="453715"/>
            <a:ext cx="8929076" cy="50593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Motivation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>
                <a:solidFill>
                  <a:schemeClr val="tx1"/>
                </a:solidFill>
              </a:rPr>
              <a:t>PSI </a:t>
            </a:r>
            <a:r>
              <a:rPr lang="en-US" dirty="0">
                <a:solidFill>
                  <a:schemeClr val="tx1"/>
                </a:solidFill>
              </a:rPr>
              <a:t>Cyclotron of the High Intensity Proton Accelerator Facility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Superconducting Pulsed </a:t>
            </a:r>
            <a:r>
              <a:rPr lang="en-US" dirty="0" err="1">
                <a:solidFill>
                  <a:schemeClr val="tx1"/>
                </a:solidFill>
              </a:rPr>
              <a:t>Linac</a:t>
            </a:r>
            <a:r>
              <a:rPr lang="en-US" dirty="0">
                <a:solidFill>
                  <a:schemeClr val="tx1"/>
                </a:solidFill>
              </a:rPr>
              <a:t> of the Spallation Neutron Source (SNS).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>
                <a:solidFill>
                  <a:schemeClr val="tx1"/>
                </a:solidFill>
              </a:rPr>
              <a:t>Japan Proton Accelerator Research Complex (J-PARC)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>
                <a:solidFill>
                  <a:schemeClr val="tx1"/>
                </a:solidFill>
              </a:rPr>
              <a:t>Summary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>
              <a:solidFill>
                <a:srgbClr val="50504E"/>
              </a:solidFill>
            </a:endParaRPr>
          </a:p>
          <a:p>
            <a:pPr marL="1828800" lvl="4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6077" y="25838"/>
            <a:ext cx="8686800" cy="427877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4/20/2017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V.Yakovlev | APT Seminar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42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V.Yakovlev | APT Seminar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892" y="820615"/>
            <a:ext cx="8667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2292" y="92906"/>
            <a:ext cx="8686800" cy="641739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60862" y="-53882"/>
            <a:ext cx="908313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en-GB" sz="3200" b="1" i="1" dirty="0">
                <a:solidFill>
                  <a:schemeClr val="tx2"/>
                </a:solidFill>
              </a:rPr>
              <a:t>Japan Proton Accelerator Research Complex (J-PARC) </a:t>
            </a:r>
            <a:r>
              <a:rPr lang="en-US" b="1" dirty="0">
                <a:solidFill>
                  <a:srgbClr val="FF0000"/>
                </a:solidFill>
              </a:rPr>
              <a:t>Joint Project between KEK and JAEA</a:t>
            </a:r>
            <a:endParaRPr lang="en-US" sz="3600" b="1" i="1" dirty="0">
              <a:solidFill>
                <a:srgbClr val="FF0000"/>
              </a:solidFill>
            </a:endParaRPr>
          </a:p>
          <a:p>
            <a:pPr lvl="0" hangingPunct="0"/>
            <a:endParaRPr lang="en-US" sz="3600" b="1" i="1" dirty="0">
              <a:solidFill>
                <a:schemeClr val="tx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298" y="966624"/>
            <a:ext cx="8239072" cy="523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442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V.Yakovlev | APT Seminar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892" y="820615"/>
            <a:ext cx="8667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2292" y="92906"/>
            <a:ext cx="8686800" cy="2844604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800" dirty="0"/>
              <a:t>Proton </a:t>
            </a:r>
            <a:r>
              <a:rPr lang="en-US" sz="2800" dirty="0" err="1"/>
              <a:t>Linac</a:t>
            </a:r>
            <a:r>
              <a:rPr lang="en-US" sz="2800" dirty="0"/>
              <a:t>:</a:t>
            </a:r>
          </a:p>
          <a:p>
            <a:endParaRPr lang="en-US" sz="2800" dirty="0"/>
          </a:p>
          <a:p>
            <a:r>
              <a:rPr lang="en-US" sz="2400" b="0" dirty="0"/>
              <a:t>• Major Parameters</a:t>
            </a:r>
          </a:p>
          <a:p>
            <a:r>
              <a:rPr lang="en-US" sz="2400" b="0" dirty="0"/>
              <a:t>– Accelerated particles: H- (negative hydrogen)</a:t>
            </a:r>
          </a:p>
          <a:p>
            <a:r>
              <a:rPr lang="en-US" sz="2400" b="0" dirty="0"/>
              <a:t>– Energy: 400 MeV, SDTLs and ACS</a:t>
            </a:r>
          </a:p>
          <a:p>
            <a:r>
              <a:rPr lang="en-US" sz="2400" b="0" dirty="0"/>
              <a:t>– Peak current: 30 mA ~ 50 mA􁴕for 1MW at 3GeV)</a:t>
            </a:r>
          </a:p>
          <a:p>
            <a:r>
              <a:rPr lang="en-US" sz="2400" b="0" dirty="0"/>
              <a:t>– Repetition: 25 Hz (additional 25 Hz for ADS application)</a:t>
            </a:r>
          </a:p>
          <a:p>
            <a:r>
              <a:rPr lang="en-US" sz="2400" b="0" dirty="0"/>
              <a:t>– Pulse width: 0.5 </a:t>
            </a:r>
            <a:r>
              <a:rPr lang="en-US" sz="2400" b="0" dirty="0" err="1"/>
              <a:t>ms</a:t>
            </a:r>
            <a:r>
              <a:rPr lang="en-US" sz="2400" b="0" dirty="0"/>
              <a:t> ( beam pulse ), 0.65 </a:t>
            </a:r>
            <a:r>
              <a:rPr lang="en-US" sz="2400" b="0" dirty="0" err="1"/>
              <a:t>ms</a:t>
            </a:r>
            <a:r>
              <a:rPr lang="en-US" sz="2400" b="0" dirty="0"/>
              <a:t> (for RF pulse)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08" y="3320477"/>
            <a:ext cx="7479793" cy="280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6747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V.Yakovlev | APT Seminar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82942"/>
            <a:ext cx="86672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600" dirty="0"/>
              <a:t>Synchrotron Rings (RCS and MR)</a:t>
            </a:r>
          </a:p>
          <a:p>
            <a:r>
              <a:rPr lang="en-US" dirty="0"/>
              <a:t>Features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Magnetic alloy loaded cavity: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High field gradient &gt; 20kV/m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Multi-harmonic forward beam-loading compensation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MR: Slow and fast extractions for nuclear and particle physics experiments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2292" y="92906"/>
            <a:ext cx="8686800" cy="641739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33" y="2930964"/>
            <a:ext cx="9173935" cy="335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8708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V.Yakovlev | APT Seminar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892" y="820615"/>
            <a:ext cx="8667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2292" y="92906"/>
            <a:ext cx="8686800" cy="641739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19" y="1051560"/>
            <a:ext cx="8005762" cy="48834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64727" y="120625"/>
            <a:ext cx="32315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Operation cycle:</a:t>
            </a:r>
          </a:p>
        </p:txBody>
      </p:sp>
    </p:spTree>
    <p:extLst>
      <p:ext uri="{BB962C8B-B14F-4D97-AF65-F5344CB8AC3E}">
        <p14:creationId xmlns:p14="http://schemas.microsoft.com/office/powerpoint/2010/main" val="120282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V.Yakovlev | APT Seminar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892" y="820615"/>
            <a:ext cx="8667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2292" y="92906"/>
            <a:ext cx="8686800" cy="641739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540" y="543021"/>
            <a:ext cx="7503378" cy="476940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3193" y="81355"/>
            <a:ext cx="86152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118745" algn="just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latin typeface="+mn-lt"/>
                <a:ea typeface="Times New Roman" panose="02020603050405020304" pitchFamily="18" charset="0"/>
              </a:rPr>
              <a:t>The RF power consumption breakdown for </a:t>
            </a:r>
            <a:r>
              <a:rPr lang="en-US" dirty="0">
                <a:latin typeface="+mn-lt"/>
                <a:ea typeface="Times New Roman" panose="02020603050405020304" pitchFamily="18" charset="0"/>
                <a:cs typeface="TimesNewRoman"/>
              </a:rPr>
              <a:t>the J-PARC facility.</a:t>
            </a:r>
            <a:endParaRPr lang="en-US" dirty="0"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4300" y="5395621"/>
            <a:ext cx="84666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Linac</a:t>
            </a:r>
            <a:r>
              <a:rPr lang="en-US" dirty="0"/>
              <a:t> and RCS: Power consumption: 32.6 MW; beam power: 1 MW</a:t>
            </a:r>
          </a:p>
          <a:p>
            <a:r>
              <a:rPr lang="en-US" dirty="0"/>
              <a:t>                                              Efficiency ~3%</a:t>
            </a:r>
          </a:p>
        </p:txBody>
      </p:sp>
    </p:spTree>
    <p:extLst>
      <p:ext uri="{BB962C8B-B14F-4D97-AF65-F5344CB8AC3E}">
        <p14:creationId xmlns:p14="http://schemas.microsoft.com/office/powerpoint/2010/main" val="15990370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V.Yakovlev | APT Seminar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892" y="820615"/>
            <a:ext cx="866726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A number of improvements are in process of implementation:</a:t>
            </a:r>
            <a:endParaRPr lang="en-US" sz="3200" dirty="0"/>
          </a:p>
          <a:p>
            <a:pPr marL="342900" indent="-342900">
              <a:buFontTx/>
              <a:buChar char="-"/>
            </a:pPr>
            <a:r>
              <a:rPr lang="en-US" sz="2800" dirty="0"/>
              <a:t>New power supplies with capacitive energy storage for the main magnets are under development. The power variation at the electrical system keeps its present value even after the upgrade. </a:t>
            </a:r>
          </a:p>
          <a:p>
            <a:endParaRPr lang="en-US" sz="2800" dirty="0"/>
          </a:p>
          <a:p>
            <a:pPr marL="342900" indent="-342900"/>
            <a:r>
              <a:rPr lang="en-US" sz="2800" dirty="0"/>
              <a:t>-	High gradient RF cavities loaded with high performance magnetic alloy (FT-3L) cores started to be installed. The total loss with these cavities is half of that with existing cavities.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2292" y="92906"/>
            <a:ext cx="8686800" cy="641739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038747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V.Yakovlev | APT Seminar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892" y="820615"/>
            <a:ext cx="8667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2292" y="92906"/>
            <a:ext cx="8686800" cy="641739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513846"/>
              </p:ext>
            </p:extLst>
          </p:nvPr>
        </p:nvGraphicFramePr>
        <p:xfrm>
          <a:off x="222252" y="1051562"/>
          <a:ext cx="8818879" cy="3803099"/>
        </p:xfrm>
        <a:graphic>
          <a:graphicData uri="http://schemas.openxmlformats.org/drawingml/2006/table">
            <a:tbl>
              <a:tblPr firstRow="1" firstCol="1" bandRow="1"/>
              <a:tblGrid>
                <a:gridCol w="3052688">
                  <a:extLst>
                    <a:ext uri="{9D8B030D-6E8A-4147-A177-3AD203B41FA5}">
                      <a16:colId xmlns:a16="http://schemas.microsoft.com/office/drawing/2014/main" val="173152313"/>
                    </a:ext>
                  </a:extLst>
                </a:gridCol>
                <a:gridCol w="1865533">
                  <a:extLst>
                    <a:ext uri="{9D8B030D-6E8A-4147-A177-3AD203B41FA5}">
                      <a16:colId xmlns:a16="http://schemas.microsoft.com/office/drawing/2014/main" val="1114687246"/>
                    </a:ext>
                  </a:extLst>
                </a:gridCol>
                <a:gridCol w="1695939">
                  <a:extLst>
                    <a:ext uri="{9D8B030D-6E8A-4147-A177-3AD203B41FA5}">
                      <a16:colId xmlns:a16="http://schemas.microsoft.com/office/drawing/2014/main" val="3222917687"/>
                    </a:ext>
                  </a:extLst>
                </a:gridCol>
                <a:gridCol w="2204719">
                  <a:extLst>
                    <a:ext uri="{9D8B030D-6E8A-4147-A177-3AD203B41FA5}">
                      <a16:colId xmlns:a16="http://schemas.microsoft.com/office/drawing/2014/main" val="3932534683"/>
                    </a:ext>
                  </a:extLst>
                </a:gridCol>
              </a:tblGrid>
              <a:tr h="940514">
                <a:tc>
                  <a:txBody>
                    <a:bodyPr/>
                    <a:lstStyle/>
                    <a:p>
                      <a:endParaRPr lang="en-US" sz="2400">
                        <a:effectLst/>
                        <a:latin typeface="+mn-lt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</a:tabLst>
                      </a:pPr>
                      <a:r>
                        <a:rPr lang="en-GB" sz="2400" b="1" kern="800">
                          <a:effectLst/>
                          <a:latin typeface="+mn-lt"/>
                          <a:ea typeface="Malgun Gothic" panose="020B0503020000020004" pitchFamily="34" charset="-127"/>
                        </a:rPr>
                        <a:t>PSI cyclotron</a:t>
                      </a:r>
                      <a:endParaRPr lang="en-US" sz="2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</a:tabLst>
                      </a:pPr>
                      <a:r>
                        <a:rPr lang="en-GB" sz="2400" b="1" kern="800">
                          <a:effectLst/>
                          <a:latin typeface="+mn-lt"/>
                          <a:ea typeface="Malgun Gothic" panose="020B0503020000020004" pitchFamily="34" charset="-127"/>
                        </a:rPr>
                        <a:t>SNS linac</a:t>
                      </a:r>
                      <a:endParaRPr lang="en-US" sz="2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</a:tabLst>
                      </a:pPr>
                      <a:r>
                        <a:rPr lang="en-GB" sz="2400" b="1" kern="800">
                          <a:effectLst/>
                          <a:latin typeface="+mn-lt"/>
                          <a:ea typeface="Malgun Gothic" panose="020B0503020000020004" pitchFamily="34" charset="-127"/>
                        </a:rPr>
                        <a:t>J-PARC linac and RCS</a:t>
                      </a:r>
                      <a:endParaRPr lang="en-US" sz="2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9089877"/>
                  </a:ext>
                </a:extLst>
              </a:tr>
              <a:tr h="38441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</a:tabLst>
                      </a:pPr>
                      <a:r>
                        <a:rPr lang="en-GB" sz="2400" kern="800">
                          <a:effectLst/>
                          <a:latin typeface="+mn-lt"/>
                          <a:ea typeface="Malgun Gothic" panose="020B0503020000020004" pitchFamily="34" charset="-127"/>
                        </a:rPr>
                        <a:t>Beam energy</a:t>
                      </a:r>
                      <a:endParaRPr lang="en-US" sz="2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</a:tabLst>
                      </a:pPr>
                      <a:r>
                        <a:rPr lang="en-GB" sz="2400" kern="800">
                          <a:effectLst/>
                          <a:latin typeface="+mn-lt"/>
                          <a:ea typeface="Malgun Gothic" panose="020B0503020000020004" pitchFamily="34" charset="-127"/>
                        </a:rPr>
                        <a:t>0.59 GeV</a:t>
                      </a:r>
                      <a:endParaRPr lang="en-US" sz="2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</a:tabLst>
                      </a:pPr>
                      <a:r>
                        <a:rPr lang="en-GB" sz="2400" kern="800">
                          <a:effectLst/>
                          <a:latin typeface="+mn-lt"/>
                          <a:ea typeface="Malgun Gothic" panose="020B0503020000020004" pitchFamily="34" charset="-127"/>
                        </a:rPr>
                        <a:t>1 GeV</a:t>
                      </a:r>
                      <a:endParaRPr lang="en-US" sz="2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</a:tabLst>
                      </a:pPr>
                      <a:r>
                        <a:rPr lang="en-GB" sz="2400" kern="800">
                          <a:effectLst/>
                          <a:latin typeface="+mn-lt"/>
                          <a:ea typeface="Malgun Gothic" panose="020B0503020000020004" pitchFamily="34" charset="-127"/>
                        </a:rPr>
                        <a:t>3 GeV</a:t>
                      </a:r>
                      <a:endParaRPr lang="en-US" sz="2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2877424"/>
                  </a:ext>
                </a:extLst>
              </a:tr>
              <a:tr h="38441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</a:tabLst>
                      </a:pPr>
                      <a:r>
                        <a:rPr lang="en-GB" sz="2400" kern="800">
                          <a:effectLst/>
                          <a:latin typeface="+mn-lt"/>
                          <a:ea typeface="Malgun Gothic" panose="020B0503020000020004" pitchFamily="34" charset="-127"/>
                        </a:rPr>
                        <a:t>Beam Power</a:t>
                      </a:r>
                      <a:endParaRPr lang="en-US" sz="2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</a:tabLst>
                      </a:pPr>
                      <a:r>
                        <a:rPr lang="en-GB" sz="2400" kern="800">
                          <a:effectLst/>
                          <a:latin typeface="+mn-lt"/>
                          <a:ea typeface="Malgun Gothic" panose="020B0503020000020004" pitchFamily="34" charset="-127"/>
                        </a:rPr>
                        <a:t>1.4 MW</a:t>
                      </a:r>
                      <a:endParaRPr lang="en-US" sz="2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</a:tabLst>
                      </a:pPr>
                      <a:r>
                        <a:rPr lang="en-GB" sz="2400" kern="800">
                          <a:effectLst/>
                          <a:latin typeface="+mn-lt"/>
                          <a:ea typeface="Malgun Gothic" panose="020B0503020000020004" pitchFamily="34" charset="-127"/>
                        </a:rPr>
                        <a:t>1.4 MW</a:t>
                      </a:r>
                      <a:endParaRPr lang="en-US" sz="2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</a:tabLst>
                      </a:pPr>
                      <a:r>
                        <a:rPr lang="en-GB" sz="2400" kern="800">
                          <a:effectLst/>
                          <a:latin typeface="+mn-lt"/>
                          <a:ea typeface="Malgun Gothic" panose="020B0503020000020004" pitchFamily="34" charset="-127"/>
                        </a:rPr>
                        <a:t>1 MW</a:t>
                      </a:r>
                      <a:endParaRPr lang="en-US" sz="2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6871418"/>
                  </a:ext>
                </a:extLst>
              </a:tr>
              <a:tr h="94051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</a:tabLst>
                      </a:pPr>
                      <a:r>
                        <a:rPr lang="en-GB" sz="2400" kern="800">
                          <a:effectLst/>
                          <a:latin typeface="+mn-lt"/>
                          <a:ea typeface="Malgun Gothic" panose="020B0503020000020004" pitchFamily="34" charset="-127"/>
                        </a:rPr>
                        <a:t>Power consumption </a:t>
                      </a:r>
                      <a:endParaRPr lang="en-US" sz="2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</a:tabLst>
                      </a:pPr>
                      <a:r>
                        <a:rPr lang="en-GB" sz="2400" kern="800">
                          <a:effectLst/>
                          <a:latin typeface="+mn-lt"/>
                          <a:ea typeface="Malgun Gothic" panose="020B0503020000020004" pitchFamily="34" charset="-127"/>
                        </a:rPr>
                        <a:t>4.5 (RF) in total 10 MW</a:t>
                      </a:r>
                      <a:endParaRPr lang="en-US" sz="2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</a:tabLst>
                      </a:pPr>
                      <a:r>
                        <a:rPr lang="en-GB" sz="2400" kern="800">
                          <a:effectLst/>
                          <a:latin typeface="+mn-lt"/>
                          <a:ea typeface="Malgun Gothic" panose="020B0503020000020004" pitchFamily="34" charset="-127"/>
                        </a:rPr>
                        <a:t>16.3 MW</a:t>
                      </a:r>
                      <a:endParaRPr lang="en-US" sz="2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</a:tabLst>
                      </a:pPr>
                      <a:r>
                        <a:rPr lang="en-GB" sz="2400" kern="800">
                          <a:effectLst/>
                          <a:latin typeface="+mn-lt"/>
                          <a:ea typeface="Malgun Gothic" panose="020B0503020000020004" pitchFamily="34" charset="-127"/>
                        </a:rPr>
                        <a:t>32.6 MW</a:t>
                      </a:r>
                      <a:endParaRPr lang="en-US" sz="2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8182944"/>
                  </a:ext>
                </a:extLst>
              </a:tr>
              <a:tr h="1153243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</a:tabLst>
                      </a:pPr>
                      <a:r>
                        <a:rPr lang="en-GB" sz="2400" kern="800" dirty="0">
                          <a:effectLst/>
                          <a:latin typeface="+mn-lt"/>
                          <a:ea typeface="Malgun Gothic" panose="020B0503020000020004" pitchFamily="34" charset="-127"/>
                        </a:rPr>
                        <a:t>Fraction of grid power converted to beam power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</a:tabLst>
                      </a:pPr>
                      <a:r>
                        <a:rPr lang="en-GB" sz="2400" kern="800" dirty="0">
                          <a:effectLst/>
                          <a:latin typeface="+mn-lt"/>
                          <a:ea typeface="Malgun Gothic" panose="020B0503020000020004" pitchFamily="34" charset="-127"/>
                        </a:rPr>
                        <a:t>~18-19%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</a:tabLst>
                      </a:pPr>
                      <a:r>
                        <a:rPr lang="en-GB" sz="2400" kern="800" dirty="0">
                          <a:effectLst/>
                          <a:latin typeface="+mn-lt"/>
                          <a:ea typeface="Malgun Gothic" panose="020B0503020000020004" pitchFamily="34" charset="-127"/>
                        </a:rPr>
                        <a:t>~9%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 kern="800" dirty="0">
                          <a:effectLst/>
                          <a:latin typeface="+mn-lt"/>
                          <a:ea typeface="Malgun Gothic" panose="020B0503020000020004" pitchFamily="34" charset="-127"/>
                        </a:rPr>
                        <a:t>~</a:t>
                      </a:r>
                      <a:r>
                        <a:rPr lang="en-GB" sz="2400" kern="800" dirty="0">
                          <a:effectLst/>
                          <a:latin typeface="+mn-lt"/>
                          <a:ea typeface="Malgun Gothic" panose="020B0503020000020004" pitchFamily="34" charset="-127"/>
                        </a:rPr>
                        <a:t>3%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9932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51805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V.Yakovlev | APT Seminar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892" y="820615"/>
            <a:ext cx="8667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2292" y="92906"/>
            <a:ext cx="8686800" cy="641739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sz="28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40802"/>
              </p:ext>
            </p:extLst>
          </p:nvPr>
        </p:nvGraphicFramePr>
        <p:xfrm>
          <a:off x="222246" y="264356"/>
          <a:ext cx="8784593" cy="5945716"/>
        </p:xfrm>
        <a:graphic>
          <a:graphicData uri="http://schemas.openxmlformats.org/drawingml/2006/table">
            <a:tbl>
              <a:tblPr firstRow="1" firstCol="1" bandRow="1"/>
              <a:tblGrid>
                <a:gridCol w="1296209">
                  <a:extLst>
                    <a:ext uri="{9D8B030D-6E8A-4147-A177-3AD203B41FA5}">
                      <a16:colId xmlns:a16="http://schemas.microsoft.com/office/drawing/2014/main" val="2544235720"/>
                    </a:ext>
                  </a:extLst>
                </a:gridCol>
                <a:gridCol w="1368894">
                  <a:extLst>
                    <a:ext uri="{9D8B030D-6E8A-4147-A177-3AD203B41FA5}">
                      <a16:colId xmlns:a16="http://schemas.microsoft.com/office/drawing/2014/main" val="252975230"/>
                    </a:ext>
                  </a:extLst>
                </a:gridCol>
                <a:gridCol w="1223526">
                  <a:extLst>
                    <a:ext uri="{9D8B030D-6E8A-4147-A177-3AD203B41FA5}">
                      <a16:colId xmlns:a16="http://schemas.microsoft.com/office/drawing/2014/main" val="2445750508"/>
                    </a:ext>
                  </a:extLst>
                </a:gridCol>
                <a:gridCol w="1223526">
                  <a:extLst>
                    <a:ext uri="{9D8B030D-6E8A-4147-A177-3AD203B41FA5}">
                      <a16:colId xmlns:a16="http://schemas.microsoft.com/office/drawing/2014/main" val="3258726544"/>
                    </a:ext>
                  </a:extLst>
                </a:gridCol>
                <a:gridCol w="1223526">
                  <a:extLst>
                    <a:ext uri="{9D8B030D-6E8A-4147-A177-3AD203B41FA5}">
                      <a16:colId xmlns:a16="http://schemas.microsoft.com/office/drawing/2014/main" val="2241074532"/>
                    </a:ext>
                  </a:extLst>
                </a:gridCol>
                <a:gridCol w="1224456">
                  <a:extLst>
                    <a:ext uri="{9D8B030D-6E8A-4147-A177-3AD203B41FA5}">
                      <a16:colId xmlns:a16="http://schemas.microsoft.com/office/drawing/2014/main" val="399587423"/>
                    </a:ext>
                  </a:extLst>
                </a:gridCol>
                <a:gridCol w="1224456">
                  <a:extLst>
                    <a:ext uri="{9D8B030D-6E8A-4147-A177-3AD203B41FA5}">
                      <a16:colId xmlns:a16="http://schemas.microsoft.com/office/drawing/2014/main" val="1866623366"/>
                    </a:ext>
                  </a:extLst>
                </a:gridCol>
              </a:tblGrid>
              <a:tr h="1941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PSI Cyclotron</a:t>
                      </a: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CD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SNS RT part</a:t>
                      </a: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F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SNS SC part</a:t>
                      </a: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F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JPARC linac</a:t>
                      </a: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JPARC RCS</a:t>
                      </a: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JPARC MR</a:t>
                      </a: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005016"/>
                  </a:ext>
                </a:extLst>
              </a:tr>
              <a:tr h="3883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Beam energy</a:t>
                      </a: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72-590 MeV</a:t>
                      </a: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CD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186 MeV</a:t>
                      </a: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F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186-1000 MeV</a:t>
                      </a: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F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400 MeV</a:t>
                      </a: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0.4-3 GeV</a:t>
                      </a: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3-30 GeV</a:t>
                      </a: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937899"/>
                  </a:ext>
                </a:extLst>
              </a:tr>
              <a:tr h="3883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Beam power</a:t>
                      </a: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1.24 MW</a:t>
                      </a: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CD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0.26 MW</a:t>
                      </a: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F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1.4 MW</a:t>
                      </a: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F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67 kW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[0.133MW]</a:t>
                      </a: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0.5 MW [1MW]</a:t>
                      </a: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0.47 MW [0.75MW]</a:t>
                      </a: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807373"/>
                  </a:ext>
                </a:extLst>
              </a:tr>
              <a:tr h="7767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Total RF consumption from the plug </a:t>
                      </a: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4.5 MW</a:t>
                      </a: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4.8 MW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5.9 MW</a:t>
                      </a: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3.6MW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7 MW</a:t>
                      </a: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5.6 MW</a:t>
                      </a: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907684"/>
                  </a:ext>
                </a:extLst>
              </a:tr>
              <a:tr h="5825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Losses in the RF cavities</a:t>
                      </a: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1.4 MW</a:t>
                      </a: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1.2 MW</a:t>
                      </a: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~ 0 MW</a:t>
                      </a: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0.70MW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(inc. WG loss+Pr)</a:t>
                      </a: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1.6 MW</a:t>
                      </a: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0.7 MW</a:t>
                      </a: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541854"/>
                  </a:ext>
                </a:extLst>
              </a:tr>
              <a:tr h="3883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Losses in the RF sources </a:t>
                      </a: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1.56 MW</a:t>
                      </a: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1.8 MW</a:t>
                      </a: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1.7 MW</a:t>
                      </a: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2.4MW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4.4 MW</a:t>
                      </a: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3.6 MW</a:t>
                      </a: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799791"/>
                  </a:ext>
                </a:extLst>
              </a:tr>
              <a:tr h="3883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Losses in the HV sources</a:t>
                      </a: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0.3 MW</a:t>
                      </a: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0.2 MW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0.3 MW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0.4MW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7*15%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=1 MW</a:t>
                      </a: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5.6*15%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=0.8 MW</a:t>
                      </a: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79267"/>
                  </a:ext>
                </a:extLst>
              </a:tr>
              <a:tr h="7767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Total Power consumption for magnets</a:t>
                      </a: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2.6 MW</a:t>
                      </a: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0.05 MW</a:t>
                      </a: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0.15 MW</a:t>
                      </a: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0.4MW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(inc. cable loss)</a:t>
                      </a: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9.6 MW</a:t>
                      </a: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10.4 MW</a:t>
                      </a: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038685"/>
                  </a:ext>
                </a:extLst>
              </a:tr>
              <a:tr h="5825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Losses in the power sources</a:t>
                      </a: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0.1</a:t>
                      </a: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~ 0 MW</a:t>
                      </a: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~ 0 MW</a:t>
                      </a: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0.1MW</a:t>
                      </a: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9.6*10%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~1MW</a:t>
                      </a: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=10.4*10%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=1 MW</a:t>
                      </a: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78342"/>
                  </a:ext>
                </a:extLst>
              </a:tr>
              <a:tr h="5825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Cooling (water and air)</a:t>
                      </a: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0.4 MW</a:t>
                      </a: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0.9 MW</a:t>
                      </a: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0.4 MW</a:t>
                      </a: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2.6MW</a:t>
                      </a: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0.9MW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0.5 MW</a:t>
                      </a: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381729"/>
                  </a:ext>
                </a:extLst>
              </a:tr>
              <a:tr h="3883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Refrigeration</a:t>
                      </a: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~0 MW</a:t>
                      </a: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3.1 MW</a:t>
                      </a: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061066"/>
                  </a:ext>
                </a:extLst>
              </a:tr>
              <a:tr h="1941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others</a:t>
                      </a: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0.2</a:t>
                      </a: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0.5 MW</a:t>
                      </a: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0.5 MW</a:t>
                      </a: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1.0MW</a:t>
                      </a: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7.4 MW</a:t>
                      </a: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 MW</a:t>
                      </a:r>
                    </a:p>
                  </a:txBody>
                  <a:tcPr marL="61612" marR="6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081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79192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V.Yakovlev | APT Seminar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892" y="820615"/>
            <a:ext cx="8667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214077" y="-64793"/>
            <a:ext cx="2009930" cy="641739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800" dirty="0"/>
              <a:t>Summary</a:t>
            </a:r>
          </a:p>
        </p:txBody>
      </p:sp>
      <p:sp>
        <p:nvSpPr>
          <p:cNvPr id="5" name="Rectangle 4"/>
          <p:cNvSpPr/>
          <p:nvPr/>
        </p:nvSpPr>
        <p:spPr>
          <a:xfrm>
            <a:off x="222250" y="500185"/>
            <a:ext cx="864821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Further development of existing types of accelerators and related technology in order to reach higher efficiency:</a:t>
            </a:r>
          </a:p>
          <a:p>
            <a:pPr marL="342900" indent="515938">
              <a:buFontTx/>
              <a:buChar char="-"/>
            </a:pPr>
            <a:r>
              <a:rPr lang="en-US" sz="1800" dirty="0"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Cyclotrons;</a:t>
            </a:r>
          </a:p>
          <a:p>
            <a:pPr marL="342900" indent="515938">
              <a:buFontTx/>
              <a:buChar char="-"/>
            </a:pPr>
            <a:r>
              <a:rPr lang="en-US" sz="1800" dirty="0"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SRF </a:t>
            </a:r>
            <a:r>
              <a:rPr lang="en-US" sz="1800" dirty="0" err="1"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linacs</a:t>
            </a:r>
            <a:r>
              <a:rPr lang="en-US" sz="1800" dirty="0"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;</a:t>
            </a:r>
          </a:p>
          <a:p>
            <a:pPr marL="342900" indent="515938">
              <a:buFontTx/>
              <a:buChar char="-"/>
            </a:pPr>
            <a:r>
              <a:rPr lang="en-US" sz="1800" dirty="0"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RSCs</a:t>
            </a:r>
          </a:p>
          <a:p>
            <a:pPr marL="342900"/>
            <a:r>
              <a:rPr lang="en-US" sz="1800" dirty="0"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Related technology:</a:t>
            </a:r>
          </a:p>
          <a:p>
            <a:pPr marL="341312" lvl="1"/>
            <a:r>
              <a:rPr lang="en-US" sz="1800" dirty="0"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-		SC (including HTS) and permanent magnets;</a:t>
            </a:r>
          </a:p>
          <a:p>
            <a:pPr marL="628650" indent="-285750">
              <a:buFontTx/>
              <a:buChar char="-"/>
            </a:pPr>
            <a:r>
              <a:rPr lang="en-US" sz="1800" dirty="0"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	SRF and RT cavities with low losses ( especially high Q0 and resonance</a:t>
            </a:r>
            <a:br>
              <a:rPr lang="en-US" sz="1800" dirty="0"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</a:br>
            <a:r>
              <a:rPr lang="en-US" sz="1800" dirty="0"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     control for SRF);</a:t>
            </a:r>
          </a:p>
          <a:p>
            <a:pPr marL="342900" indent="-1588"/>
            <a:r>
              <a:rPr lang="en-US" sz="1800" dirty="0"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-		Capacity energy storage for synchrotron magnets.</a:t>
            </a:r>
          </a:p>
          <a:p>
            <a:pPr marL="342900" indent="4763">
              <a:buFontTx/>
              <a:buChar char="-"/>
            </a:pPr>
            <a:endParaRPr lang="en-US" sz="1800" dirty="0">
              <a:latin typeface="Arial" panose="020B0604020202020204" pitchFamily="34" charset="0"/>
              <a:ea typeface="MS PGothic" panose="020B0600070205080204" pitchFamily="34" charset="-128"/>
              <a:cs typeface="MS PGothic" panose="020B060007020508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New or alternative ideas and approaches should be developed for both new and explored basic accelerator parameters </a:t>
            </a:r>
          </a:p>
          <a:p>
            <a:pPr marL="800100" lvl="1" indent="-458788">
              <a:buFontTx/>
              <a:buChar char="-"/>
            </a:pPr>
            <a:r>
              <a:rPr lang="en-US" sz="1800" dirty="0"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FFAG;</a:t>
            </a:r>
          </a:p>
          <a:p>
            <a:pPr marL="800100" lvl="1" indent="-458788">
              <a:buFontTx/>
              <a:buChar char="-"/>
            </a:pPr>
            <a:r>
              <a:rPr lang="en-US" sz="1800" dirty="0"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Other new ideas.</a:t>
            </a:r>
          </a:p>
          <a:p>
            <a:pPr marL="342900"/>
            <a:endParaRPr lang="en-US" sz="1800" dirty="0">
              <a:latin typeface="Arial" panose="020B0604020202020204" pitchFamily="34" charset="0"/>
              <a:ea typeface="MS PGothic" panose="020B0600070205080204" pitchFamily="34" charset="-128"/>
              <a:cs typeface="MS PGothic" panose="020B060007020508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RF is an important efficiency driver for all the considered accelerators. New high efficiency RF sources and operation techniques should be developed: </a:t>
            </a:r>
          </a:p>
          <a:p>
            <a:pPr marL="800100" lvl="1" indent="-458788">
              <a:buFontTx/>
              <a:buChar char="-"/>
            </a:pPr>
            <a:r>
              <a:rPr lang="en-US" sz="1800" dirty="0"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 high-efficiency klystrons magnetrons, </a:t>
            </a:r>
          </a:p>
          <a:p>
            <a:pPr marL="800100" lvl="1" indent="-458788">
              <a:buFontTx/>
              <a:buChar char="-"/>
            </a:pPr>
            <a:r>
              <a:rPr lang="en-US" sz="1800" dirty="0"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 magnetrons,</a:t>
            </a:r>
          </a:p>
          <a:p>
            <a:pPr marL="800100" lvl="1" indent="-458788">
              <a:buFontTx/>
              <a:buChar char="-"/>
            </a:pPr>
            <a:r>
              <a:rPr lang="en-US" sz="1800" dirty="0"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 resonance control for SRF </a:t>
            </a:r>
            <a:r>
              <a:rPr lang="en-US" sz="1800" dirty="0" err="1"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linacs</a:t>
            </a:r>
            <a:endParaRPr lang="en-US" sz="1800" dirty="0">
              <a:latin typeface="Arial" panose="020B0604020202020204" pitchFamily="34" charset="0"/>
              <a:ea typeface="MS PGothic" panose="020B0600070205080204" pitchFamily="34" charset="-128"/>
              <a:cs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7912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6077" y="735344"/>
            <a:ext cx="8915400" cy="5059363"/>
          </a:xfrm>
        </p:spPr>
        <p:txBody>
          <a:bodyPr/>
          <a:lstStyle/>
          <a:p>
            <a:pPr algn="just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High power proton driver accelerators are used to generate secondary particles at high intensities, such as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pions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, muons, neutrons and ultra-cold neutrons or neutrinos. </a:t>
            </a:r>
          </a:p>
          <a:p>
            <a:pPr marL="0" indent="0" algn="just">
              <a:buNone/>
            </a:pP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en-US" dirty="0">
                <a:solidFill>
                  <a:schemeClr val="tx1"/>
                </a:solidFill>
              </a:rPr>
              <a:t>The applications of these facilities have a broad spectrum in the fields of particle physics and condensed matter physics. Another industrial application under discussion is transmutation with accelerator driven systems. </a:t>
            </a:r>
          </a:p>
          <a:p>
            <a:pPr marL="0" indent="0" algn="just">
              <a:buNone/>
            </a:pPr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The production of megawatt-class proton beams implies the consumption of electrical power on a large scale. 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>
              <a:solidFill>
                <a:srgbClr val="50504E"/>
              </a:solidFill>
            </a:endParaRPr>
          </a:p>
          <a:p>
            <a:pPr marL="1828800" lvl="4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4/20/2017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V.Yakovlev | APT Seminar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330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V.Yakovlev | APT Seminar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2292" y="92906"/>
            <a:ext cx="8686800" cy="641739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b="0" dirty="0">
                <a:solidFill>
                  <a:schemeClr val="tx1"/>
                </a:solidFill>
              </a:rPr>
              <a:t>Operating and planned facilities that utilize a high intensity proton driver accelerator. </a:t>
            </a:r>
            <a:r>
              <a:rPr lang="en-US" b="0" dirty="0"/>
              <a:t>	</a:t>
            </a:r>
          </a:p>
          <a:p>
            <a:endParaRPr lang="en-US" sz="2800" dirty="0"/>
          </a:p>
        </p:txBody>
      </p:sp>
      <p:pic>
        <p:nvPicPr>
          <p:cNvPr id="8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92" y="929222"/>
            <a:ext cx="7197188" cy="3492849"/>
          </a:xfrm>
          <a:prstGeom prst="rect">
            <a:avLst/>
          </a:prstGeom>
        </p:spPr>
      </p:pic>
      <p:sp>
        <p:nvSpPr>
          <p:cNvPr id="9" name="Textfeld 2"/>
          <p:cNvSpPr txBox="1"/>
          <p:nvPr/>
        </p:nvSpPr>
        <p:spPr>
          <a:xfrm>
            <a:off x="72292" y="4422071"/>
            <a:ext cx="7997288" cy="181588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1 </a:t>
            </a:r>
            <a:r>
              <a:rPr lang="en-US" sz="1400" dirty="0"/>
              <a:t>Decay-at-Rest Experiment for </a:t>
            </a:r>
            <a:r>
              <a:rPr lang="en-US" sz="1400" dirty="0" err="1"/>
              <a:t>δcp</a:t>
            </a:r>
            <a:r>
              <a:rPr lang="en-US" sz="1400" dirty="0"/>
              <a:t> studies At the Laboratory for Underground Science, MIT/INFN-Cat. et al</a:t>
            </a:r>
          </a:p>
          <a:p>
            <a:r>
              <a:rPr lang="en-US" sz="1400" dirty="0"/>
              <a:t>2 Accelerators for Industrial &amp; med. Applications, reverse bend cyclotron, AIMA company</a:t>
            </a:r>
          </a:p>
          <a:p>
            <a:r>
              <a:rPr lang="en-US" sz="1400" dirty="0"/>
              <a:t>3 Cyclotron 800MeV, flux coupled stacked magnets, </a:t>
            </a:r>
            <a:r>
              <a:rPr lang="en-US" sz="1400" dirty="0" err="1"/>
              <a:t>s.c.</a:t>
            </a:r>
            <a:r>
              <a:rPr lang="en-US" sz="1400" dirty="0"/>
              <a:t> cavities, strong focusing channels, Texas A&amp;M Univ.</a:t>
            </a:r>
          </a:p>
          <a:p>
            <a:r>
              <a:rPr lang="en-US" sz="1400" dirty="0"/>
              <a:t>4 FFAG studies, e.g. STFC</a:t>
            </a:r>
          </a:p>
          <a:p>
            <a:r>
              <a:rPr lang="en-US" sz="1400" dirty="0"/>
              <a:t>5 SRF </a:t>
            </a:r>
            <a:r>
              <a:rPr lang="en-US" sz="1400" dirty="0" err="1"/>
              <a:t>linac</a:t>
            </a:r>
            <a:r>
              <a:rPr lang="en-US" sz="1400" dirty="0"/>
              <a:t>, Proton Improvement Plan-II (PIP-II), </a:t>
            </a:r>
            <a:r>
              <a:rPr lang="en-US" sz="1400" dirty="0" err="1"/>
              <a:t>Fermilab</a:t>
            </a:r>
            <a:r>
              <a:rPr lang="en-US" sz="1400" dirty="0"/>
              <a:t>, Batavia</a:t>
            </a:r>
          </a:p>
          <a:p>
            <a:r>
              <a:rPr lang="en-US" sz="1400" dirty="0"/>
              <a:t>6 Indian Spallation Neutron Source, Raja </a:t>
            </a:r>
            <a:r>
              <a:rPr lang="en-US" sz="1400" dirty="0" err="1"/>
              <a:t>Ramanna</a:t>
            </a:r>
            <a:r>
              <a:rPr lang="en-US" sz="1400" dirty="0"/>
              <a:t> Centre of Advanced Technology, Indore, India</a:t>
            </a:r>
          </a:p>
          <a:p>
            <a:r>
              <a:rPr lang="en-US" sz="1400" dirty="0"/>
              <a:t>7 Accelerator Driven Sub-critical System at </a:t>
            </a:r>
            <a:r>
              <a:rPr lang="en-US" sz="1400" dirty="0" err="1"/>
              <a:t>Bhaba</a:t>
            </a:r>
            <a:r>
              <a:rPr lang="en-US" sz="1400" dirty="0"/>
              <a:t> Atomic Research Centre (BARC), </a:t>
            </a:r>
            <a:r>
              <a:rPr lang="en-US" sz="1400" dirty="0" err="1"/>
              <a:t>Mumbai,India</a:t>
            </a:r>
            <a:endParaRPr lang="en-US" sz="1400" dirty="0"/>
          </a:p>
          <a:p>
            <a:r>
              <a:rPr lang="en-US" sz="1400" dirty="0"/>
              <a:t>8 China Initiative Accelerator Driven System, Huizhou, Guangdong Prov. &amp; IMP, Lanzhou, China</a:t>
            </a:r>
          </a:p>
        </p:txBody>
      </p:sp>
      <p:sp>
        <p:nvSpPr>
          <p:cNvPr id="10" name="Textfeld 4"/>
          <p:cNvSpPr txBox="1"/>
          <p:nvPr/>
        </p:nvSpPr>
        <p:spPr>
          <a:xfrm>
            <a:off x="7354642" y="929222"/>
            <a:ext cx="1789358" cy="101566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1" dirty="0" err="1">
                <a:solidFill>
                  <a:schemeClr val="accent3">
                    <a:lumMod val="50000"/>
                  </a:schemeClr>
                </a:solidFill>
              </a:rPr>
              <a:t>operating</a:t>
            </a:r>
            <a:endParaRPr lang="de-DE" sz="20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de-DE" sz="2000" b="1" dirty="0">
                <a:solidFill>
                  <a:srgbClr val="D9CF0D"/>
                </a:solidFill>
              </a:rPr>
              <a:t>in </a:t>
            </a:r>
            <a:r>
              <a:rPr lang="de-DE" sz="2000" b="1" dirty="0" err="1">
                <a:solidFill>
                  <a:srgbClr val="D9CF0D"/>
                </a:solidFill>
              </a:rPr>
              <a:t>construction</a:t>
            </a:r>
            <a:endParaRPr lang="de-DE" sz="2000" b="1" dirty="0">
              <a:solidFill>
                <a:srgbClr val="D9CF0D"/>
              </a:solidFill>
            </a:endParaRPr>
          </a:p>
          <a:p>
            <a:r>
              <a:rPr lang="de-DE" sz="2000" b="1" dirty="0" err="1">
                <a:solidFill>
                  <a:srgbClr val="C00000"/>
                </a:solidFill>
              </a:rPr>
              <a:t>concept</a:t>
            </a:r>
            <a:r>
              <a:rPr lang="de-DE" sz="2000" b="1" dirty="0">
                <a:solidFill>
                  <a:srgbClr val="C00000"/>
                </a:solidFill>
              </a:rPr>
              <a:t> </a:t>
            </a:r>
            <a:r>
              <a:rPr lang="de-DE" sz="2000" b="1" dirty="0" err="1">
                <a:solidFill>
                  <a:srgbClr val="C00000"/>
                </a:solidFill>
              </a:rPr>
              <a:t>study</a:t>
            </a:r>
            <a:endParaRPr lang="de-CH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913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V.Yakovlev | APT Seminar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26181" y="405116"/>
            <a:ext cx="8667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2292" y="92906"/>
            <a:ext cx="8686800" cy="641739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sz="2800" dirty="0"/>
          </a:p>
        </p:txBody>
      </p:sp>
      <p:sp>
        <p:nvSpPr>
          <p:cNvPr id="8" name="Inhaltsplatzhalter 2"/>
          <p:cNvSpPr>
            <a:spLocks noGrp="1"/>
          </p:cNvSpPr>
          <p:nvPr/>
        </p:nvSpPr>
        <p:spPr>
          <a:xfrm>
            <a:off x="192649" y="92906"/>
            <a:ext cx="8951351" cy="6205024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400" dirty="0">
                <a:solidFill>
                  <a:schemeClr val="accent3">
                    <a:lumMod val="50000"/>
                  </a:schemeClr>
                </a:solidFill>
              </a:rPr>
              <a:t>For each new generation of accelerator facilities we want better flux, rate, brightness, luminosity. </a:t>
            </a:r>
          </a:p>
          <a:p>
            <a:pPr marL="0" indent="0">
              <a:buNone/>
            </a:pPr>
            <a:r>
              <a:rPr lang="en-US" sz="7400" dirty="0">
                <a:solidFill>
                  <a:schemeClr val="accent3">
                    <a:lumMod val="50000"/>
                  </a:schemeClr>
                </a:solidFill>
                <a:sym typeface="Symbol"/>
              </a:rPr>
              <a:t>	 typically needs more power!</a:t>
            </a:r>
          </a:p>
          <a:p>
            <a:pPr marL="0" indent="0">
              <a:buNone/>
            </a:pPr>
            <a:endParaRPr lang="en-US" sz="7400" dirty="0">
              <a:solidFill>
                <a:schemeClr val="accent3">
                  <a:lumMod val="50000"/>
                </a:schemeClr>
              </a:solidFill>
              <a:sym typeface="Symbol"/>
            </a:endParaRPr>
          </a:p>
          <a:p>
            <a:r>
              <a:rPr lang="en-US" sz="7400" dirty="0">
                <a:solidFill>
                  <a:srgbClr val="C00000"/>
                </a:solidFill>
                <a:sym typeface="Symbol"/>
              </a:rPr>
              <a:t>Acceptance of these projects by authorities and the public becomes increasingly difficult.</a:t>
            </a:r>
          </a:p>
          <a:p>
            <a:pPr marL="0" indent="0">
              <a:buNone/>
            </a:pPr>
            <a:endParaRPr lang="en-US" sz="6000" dirty="0">
              <a:solidFill>
                <a:srgbClr val="C00000"/>
              </a:solidFill>
              <a:sym typeface="Symbol"/>
            </a:endParaRPr>
          </a:p>
          <a:p>
            <a:pPr>
              <a:buFont typeface="Symbol" panose="05050102010706020507" pitchFamily="18" charset="2"/>
              <a:buChar char="®"/>
            </a:pPr>
            <a:r>
              <a:rPr lang="en-US" sz="7400" dirty="0">
                <a:sym typeface="Symbol"/>
              </a:rPr>
              <a:t>Thus, one needs to work on that:</a:t>
            </a:r>
          </a:p>
          <a:p>
            <a:pPr marL="0" indent="0">
              <a:buNone/>
            </a:pPr>
            <a:endParaRPr lang="en-US" sz="7400" dirty="0">
              <a:sym typeface="Symbol"/>
            </a:endParaRPr>
          </a:p>
          <a:p>
            <a:pPr lvl="1"/>
            <a:r>
              <a:rPr lang="en-US" sz="6000" dirty="0">
                <a:sym typeface="Symbol"/>
              </a:rPr>
              <a:t>Improve efficiency of accelerators</a:t>
            </a:r>
          </a:p>
          <a:p>
            <a:pPr lvl="1"/>
            <a:r>
              <a:rPr lang="en-US" sz="6000" dirty="0">
                <a:sym typeface="Symbol"/>
              </a:rPr>
              <a:t>Demonstrate efforts to improve efficiency to funding organizations / to public</a:t>
            </a:r>
          </a:p>
          <a:p>
            <a:pPr lvl="1"/>
            <a:r>
              <a:rPr lang="en-US" sz="6000" dirty="0">
                <a:sym typeface="Symbol"/>
              </a:rPr>
              <a:t>Adapt our facilities to new sustainable energy production</a:t>
            </a:r>
          </a:p>
          <a:p>
            <a:pPr marL="457200" lvl="1" indent="0">
              <a:buNone/>
            </a:pPr>
            <a:endParaRPr lang="en-US" sz="7400" dirty="0">
              <a:sym typeface="Symbol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7400" dirty="0">
                <a:solidFill>
                  <a:schemeClr val="accent2">
                    <a:lumMod val="50000"/>
                  </a:schemeClr>
                </a:solidFill>
              </a:rPr>
              <a:t>New projects and operating facilities must focus on improving the energy efficiency with a higher priority. </a:t>
            </a:r>
          </a:p>
          <a:p>
            <a:pPr marL="0" lvl="1" indent="0">
              <a:buNone/>
            </a:pPr>
            <a:endParaRPr lang="en-US" sz="7400" dirty="0">
              <a:solidFill>
                <a:schemeClr val="accent2">
                  <a:lumMod val="50000"/>
                </a:schemeClr>
              </a:solidFill>
            </a:endParaRPr>
          </a:p>
          <a:p>
            <a:pPr lvl="1" indent="0">
              <a:buNone/>
            </a:pPr>
            <a:r>
              <a:rPr lang="en-US" sz="6200" dirty="0">
                <a:solidFill>
                  <a:schemeClr val="accent2">
                    <a:lumMod val="50000"/>
                  </a:schemeClr>
                </a:solidFill>
              </a:rPr>
              <a:t>This is especially true for </a:t>
            </a:r>
            <a:r>
              <a:rPr lang="en-US" sz="6200" dirty="0" err="1">
                <a:solidFill>
                  <a:schemeClr val="accent2">
                    <a:lumMod val="50000"/>
                  </a:schemeClr>
                </a:solidFill>
              </a:rPr>
              <a:t>linacs</a:t>
            </a:r>
            <a:r>
              <a:rPr lang="en-US" sz="6200" dirty="0">
                <a:solidFill>
                  <a:schemeClr val="accent2">
                    <a:lumMod val="50000"/>
                  </a:schemeClr>
                </a:solidFill>
              </a:rPr>
              <a:t> suggested for ADS-type applications, which may have to deliver &gt;10 MW beams. </a:t>
            </a:r>
          </a:p>
          <a:p>
            <a:pPr lvl="1"/>
            <a:endParaRPr lang="en-US" dirty="0"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2348337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V.Yakovlev | APT Seminar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892" y="820615"/>
            <a:ext cx="8667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2292" y="92906"/>
            <a:ext cx="8686800" cy="641739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sz="2800" dirty="0"/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198615" y="421985"/>
            <a:ext cx="6552728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(generic) </a:t>
            </a:r>
            <a:r>
              <a:rPr lang="en-GB" dirty="0" err="1"/>
              <a:t>Powerflow</a:t>
            </a:r>
            <a:r>
              <a:rPr lang="en-GB" dirty="0"/>
              <a:t> in Accelerators	</a:t>
            </a:r>
          </a:p>
        </p:txBody>
      </p:sp>
      <p:sp>
        <p:nvSpPr>
          <p:cNvPr id="9" name="Rectangle 8"/>
          <p:cNvSpPr/>
          <p:nvPr/>
        </p:nvSpPr>
        <p:spPr>
          <a:xfrm>
            <a:off x="258585" y="1765729"/>
            <a:ext cx="594792" cy="36195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200" b="1" dirty="0"/>
              <a:t>public</a:t>
            </a:r>
            <a:r>
              <a:rPr lang="en-GB" sz="3200" dirty="0"/>
              <a:t> </a:t>
            </a:r>
            <a:r>
              <a:rPr lang="en-GB" sz="3200" b="1" dirty="0"/>
              <a:t>GRID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01449" y="1765729"/>
            <a:ext cx="2304256" cy="1447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chemeClr val="tx1">
                    <a:lumMod val="50000"/>
                  </a:schemeClr>
                </a:solidFill>
              </a:rPr>
              <a:t>Accelerator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50000"/>
                  </a:schemeClr>
                </a:solidFill>
              </a:rPr>
              <a:t>Radio Frequency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50000"/>
                  </a:schemeClr>
                </a:solidFill>
              </a:rPr>
              <a:t>Magnets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50000"/>
                  </a:schemeClr>
                </a:solidFill>
              </a:rPr>
              <a:t>Vacuum etc.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01449" y="3365929"/>
            <a:ext cx="2304256" cy="1143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chemeClr val="tx1">
                    <a:lumMod val="50000"/>
                  </a:schemeClr>
                </a:solidFill>
              </a:rPr>
              <a:t>Auxiliary</a:t>
            </a:r>
            <a:r>
              <a:rPr lang="en-GB" sz="1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1600" b="1" dirty="0">
                <a:solidFill>
                  <a:schemeClr val="tx1">
                    <a:lumMod val="50000"/>
                  </a:schemeClr>
                </a:solidFill>
              </a:rPr>
              <a:t>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50000"/>
                  </a:schemeClr>
                </a:solidFill>
              </a:rPr>
              <a:t>cryogenics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50000"/>
                  </a:schemeClr>
                </a:solidFill>
              </a:rPr>
              <a:t>conv. cooling, AC etc.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01449" y="4661329"/>
            <a:ext cx="2304256" cy="7239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chemeClr val="tx1">
                    <a:lumMod val="50000"/>
                  </a:schemeClr>
                </a:solidFill>
              </a:rPr>
              <a:t>Instruments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50000"/>
                  </a:schemeClr>
                </a:solidFill>
              </a:rPr>
              <a:t>e.g. particle detectors</a:t>
            </a:r>
          </a:p>
        </p:txBody>
      </p:sp>
      <p:sp>
        <p:nvSpPr>
          <p:cNvPr id="13" name="Rectangle 12"/>
          <p:cNvSpPr/>
          <p:nvPr/>
        </p:nvSpPr>
        <p:spPr>
          <a:xfrm rot="5400000">
            <a:off x="5064114" y="1335261"/>
            <a:ext cx="914400" cy="176867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dirty="0">
                <a:solidFill>
                  <a:schemeClr val="tx1"/>
                </a:solidFill>
              </a:rPr>
              <a:t>conversion to secondary radiation (beam collisions, targets, </a:t>
            </a:r>
            <a:r>
              <a:rPr lang="en-GB" sz="1200" b="1" dirty="0" err="1">
                <a:solidFill>
                  <a:schemeClr val="tx1"/>
                </a:solidFill>
              </a:rPr>
              <a:t>undulators</a:t>
            </a:r>
            <a:r>
              <a:rPr lang="en-GB" sz="1200" b="1" dirty="0">
                <a:solidFill>
                  <a:schemeClr val="tx1"/>
                </a:solidFill>
              </a:rPr>
              <a:t> …)</a:t>
            </a:r>
          </a:p>
          <a:p>
            <a:r>
              <a:rPr lang="en-GB" sz="1200" b="1" dirty="0">
                <a:solidFill>
                  <a:schemeClr val="accent3">
                    <a:lumMod val="75000"/>
                  </a:schemeClr>
                </a:solidFill>
              </a:rPr>
              <a:t>efficiency?</a:t>
            </a:r>
          </a:p>
        </p:txBody>
      </p:sp>
      <p:sp>
        <p:nvSpPr>
          <p:cNvPr id="14" name="TextBox 11"/>
          <p:cNvSpPr txBox="1"/>
          <p:nvPr/>
        </p:nvSpPr>
        <p:spPr>
          <a:xfrm>
            <a:off x="4636978" y="2798249"/>
            <a:ext cx="1768672" cy="646331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dirty="0">
                <a:solidFill>
                  <a:schemeClr val="tx1">
                    <a:lumMod val="50000"/>
                  </a:schemeClr>
                </a:solidFill>
              </a:rPr>
              <a:t>direct beam application</a:t>
            </a:r>
            <a:r>
              <a:rPr lang="en-GB" sz="1200" dirty="0">
                <a:solidFill>
                  <a:schemeClr val="tx1">
                    <a:lumMod val="50000"/>
                  </a:schemeClr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>
                    <a:lumMod val="50000"/>
                  </a:schemeClr>
                </a:solidFill>
              </a:rPr>
              <a:t>p-therapy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>
                    <a:lumMod val="50000"/>
                  </a:schemeClr>
                </a:solidFill>
              </a:rPr>
              <a:t>isotope production</a:t>
            </a:r>
          </a:p>
        </p:txBody>
      </p:sp>
      <p:sp>
        <p:nvSpPr>
          <p:cNvPr id="15" name="TextBox 12"/>
          <p:cNvSpPr txBox="1"/>
          <p:nvPr/>
        </p:nvSpPr>
        <p:spPr>
          <a:xfrm>
            <a:off x="7046065" y="1765728"/>
            <a:ext cx="1899320" cy="1678851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dirty="0">
                <a:solidFill>
                  <a:schemeClr val="tx1">
                    <a:lumMod val="50000"/>
                  </a:schemeClr>
                </a:solidFill>
              </a:rPr>
              <a:t>secondary radiation</a:t>
            </a:r>
          </a:p>
          <a:p>
            <a:r>
              <a:rPr lang="en-GB" sz="1000" dirty="0">
                <a:solidFill>
                  <a:schemeClr val="tx1">
                    <a:lumMod val="50000"/>
                  </a:schemeClr>
                </a:solidFill>
              </a:rPr>
              <a:t>brightness, effective utilisation?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rgbClr val="C00000"/>
                </a:solidFill>
              </a:rPr>
              <a:t>neutrons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rgbClr val="C00000"/>
                </a:solidFill>
              </a:rPr>
              <a:t>muons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rgbClr val="C00000"/>
                </a:solidFill>
              </a:rPr>
              <a:t>neutrinos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>
                    <a:lumMod val="50000"/>
                  </a:schemeClr>
                </a:solidFill>
              </a:rPr>
              <a:t>exotic particles, e.g. Higgs, B-mesons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>
                    <a:lumMod val="50000"/>
                  </a:schemeClr>
                </a:solidFill>
              </a:rPr>
              <a:t>synchrotron radiation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3917428" y="2798249"/>
            <a:ext cx="608357" cy="30926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7" name="Right Arrow 16"/>
          <p:cNvSpPr/>
          <p:nvPr/>
        </p:nvSpPr>
        <p:spPr>
          <a:xfrm>
            <a:off x="919467" y="3882513"/>
            <a:ext cx="488373" cy="309265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8" name="Right Arrow 17"/>
          <p:cNvSpPr/>
          <p:nvPr/>
        </p:nvSpPr>
        <p:spPr>
          <a:xfrm>
            <a:off x="919467" y="4868658"/>
            <a:ext cx="488373" cy="309265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9" name="TextBox 17"/>
          <p:cNvSpPr txBox="1"/>
          <p:nvPr/>
        </p:nvSpPr>
        <p:spPr>
          <a:xfrm>
            <a:off x="279367" y="5728129"/>
            <a:ext cx="7218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figure of merit: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secondary particles, X-rays on sample per KWh</a:t>
            </a:r>
            <a:endParaRPr lang="en-GB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3920963" y="2183889"/>
            <a:ext cx="604822" cy="30926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1" name="TextBox 19"/>
          <p:cNvSpPr txBox="1"/>
          <p:nvPr/>
        </p:nvSpPr>
        <p:spPr>
          <a:xfrm>
            <a:off x="3805705" y="1762397"/>
            <a:ext cx="831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chemeClr val="tx2"/>
                </a:solidFill>
              </a:rPr>
              <a:t>beam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73786" y="4713710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chemeClr val="tx2"/>
                </a:solidFill>
              </a:rPr>
              <a:t>finally all converted to waste heat !</a:t>
            </a:r>
          </a:p>
        </p:txBody>
      </p:sp>
      <p:sp>
        <p:nvSpPr>
          <p:cNvPr id="23" name="Geschweifte Klammer rechts 2"/>
          <p:cNvSpPr/>
          <p:nvPr/>
        </p:nvSpPr>
        <p:spPr>
          <a:xfrm rot="3608663">
            <a:off x="5878331" y="2897115"/>
            <a:ext cx="846009" cy="3943084"/>
          </a:xfrm>
          <a:prstGeom prst="rightBrace">
            <a:avLst>
              <a:gd name="adj1" fmla="val 8333"/>
              <a:gd name="adj2" fmla="val 19647"/>
            </a:avLst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25661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V.Yakovlev | APT Seminar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41910" y="1207735"/>
            <a:ext cx="8667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2292" y="92906"/>
            <a:ext cx="8686800" cy="641739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sz="2800" dirty="0"/>
          </a:p>
        </p:txBody>
      </p:sp>
      <p:sp>
        <p:nvSpPr>
          <p:cNvPr id="24" name="Titel 1"/>
          <p:cNvSpPr>
            <a:spLocks noGrp="1"/>
          </p:cNvSpPr>
          <p:nvPr/>
        </p:nvSpPr>
        <p:spPr>
          <a:xfrm>
            <a:off x="212200" y="194681"/>
            <a:ext cx="8229600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Eucard</a:t>
            </a:r>
            <a:r>
              <a:rPr lang="de-DE" baseline="30000" dirty="0"/>
              <a:t>2</a:t>
            </a:r>
            <a:r>
              <a:rPr lang="de-DE" dirty="0"/>
              <a:t> Workshop on Proton Driver Efficiency</a:t>
            </a:r>
            <a:endParaRPr lang="de-CH" dirty="0"/>
          </a:p>
        </p:txBody>
      </p:sp>
      <p:sp>
        <p:nvSpPr>
          <p:cNvPr id="25" name="Textfeld 5"/>
          <p:cNvSpPr txBox="1"/>
          <p:nvPr/>
        </p:nvSpPr>
        <p:spPr>
          <a:xfrm>
            <a:off x="72292" y="3065298"/>
            <a:ext cx="90717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/>
            <a:r>
              <a:rPr lang="en-US" sz="2400" b="1" dirty="0">
                <a:solidFill>
                  <a:srgbClr val="C00000"/>
                </a:solidFill>
              </a:rPr>
              <a:t>idea: 	comprehensive approach to cover the entire power chain from Grid to secondary radiation at the user. </a:t>
            </a:r>
          </a:p>
          <a:p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goal:	Assess state of the art and development potential for each</a:t>
            </a:r>
          </a:p>
          <a:p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             stage. 	</a:t>
            </a:r>
          </a:p>
          <a:p>
            <a:pPr marL="914400"/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(comparison of potential of each link in the chain)</a:t>
            </a:r>
          </a:p>
          <a:p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	R&amp;D recommendations in each field.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27" name="Title 1"/>
          <p:cNvSpPr>
            <a:spLocks noGrp="1"/>
          </p:cNvSpPr>
          <p:nvPr/>
        </p:nvSpPr>
        <p:spPr>
          <a:xfrm>
            <a:off x="468630" y="919623"/>
            <a:ext cx="8290462" cy="20591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600" dirty="0">
                <a:solidFill>
                  <a:schemeClr val="accent2">
                    <a:lumMod val="50000"/>
                  </a:schemeClr>
                </a:solidFill>
              </a:rPr>
              <a:t>Eucard</a:t>
            </a:r>
            <a:r>
              <a:rPr lang="en-GB" sz="7600" baseline="30000" dirty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en-GB" sz="7600" dirty="0">
                <a:solidFill>
                  <a:schemeClr val="accent2">
                    <a:lumMod val="50000"/>
                  </a:schemeClr>
                </a:solidFill>
              </a:rPr>
              <a:t> ?</a:t>
            </a:r>
          </a:p>
          <a:p>
            <a:endParaRPr lang="en-GB" sz="5000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en-US" sz="5000" b="1" dirty="0">
                <a:solidFill>
                  <a:schemeClr val="accent2">
                    <a:lumMod val="50000"/>
                  </a:schemeClr>
                </a:solidFill>
              </a:rPr>
              <a:t>EUCARD = Integrating Activity Project for coordinated Research and Development on Particle Accelerators, co-funded by European commission, 2013…2017</a:t>
            </a:r>
          </a:p>
          <a:p>
            <a:r>
              <a:rPr lang="en-GB" sz="5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80618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V.Yakovlev | APT Seminar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892" y="820615"/>
            <a:ext cx="866726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altLang="en-US" sz="2800" b="1" dirty="0">
                <a:solidFill>
                  <a:schemeClr val="tx1">
                    <a:lumMod val="75000"/>
                  </a:schemeClr>
                </a:solidFill>
                <a:latin typeface="Helvetica" panose="020B0604020202020204" pitchFamily="34" charset="0"/>
                <a:ea typeface="Geneva" pitchFamily="121" charset="-128"/>
              </a:rPr>
              <a:t>The goal :</a:t>
            </a:r>
            <a:endParaRPr lang="en-US" altLang="en-US" sz="2800" dirty="0">
              <a:solidFill>
                <a:schemeClr val="tx1">
                  <a:lumMod val="75000"/>
                </a:schemeClr>
              </a:solidFill>
              <a:latin typeface="Helvetica" panose="020B0604020202020204" pitchFamily="34" charset="0"/>
              <a:ea typeface="Geneva" pitchFamily="121" charset="-128"/>
            </a:endParaRPr>
          </a:p>
          <a:p>
            <a:pPr indent="3175">
              <a:buFontTx/>
              <a:buChar char="-"/>
            </a:pP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Helvetica" panose="020B0604020202020204" pitchFamily="34" charset="0"/>
                <a:ea typeface="Geneva" pitchFamily="121" charset="-128"/>
              </a:rPr>
              <a:t> “Efficiency drivers” for different types of the proton drivers</a:t>
            </a:r>
          </a:p>
          <a:p>
            <a:pPr indent="3175">
              <a:buFontTx/>
              <a:buChar char="-"/>
            </a:pP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Helvetica" panose="020B0604020202020204" pitchFamily="34" charset="0"/>
                <a:ea typeface="Geneva" pitchFamily="121" charset="-128"/>
              </a:rPr>
              <a:t> Wall-plug efficiency limits for the MW-range proton drivers </a:t>
            </a:r>
          </a:p>
          <a:p>
            <a:pPr indent="3175">
              <a:buFontTx/>
              <a:buChar char="-"/>
            </a:pP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Helvetica" panose="020B0604020202020204" pitchFamily="34" charset="0"/>
                <a:ea typeface="Geneva" pitchFamily="121" charset="-128"/>
              </a:rPr>
              <a:t> The ways of the efficiency improvement</a:t>
            </a:r>
          </a:p>
          <a:p>
            <a:pPr indent="3175">
              <a:buFontTx/>
              <a:buChar char="-"/>
            </a:pP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Helvetica" panose="020B0604020202020204" pitchFamily="34" charset="0"/>
                <a:ea typeface="Geneva" pitchFamily="121" charset="-128"/>
              </a:rPr>
              <a:t> New technologies should be developed for this.</a:t>
            </a:r>
          </a:p>
          <a:p>
            <a:endParaRPr lang="en-US" altLang="en-US" sz="2800" dirty="0">
              <a:solidFill>
                <a:schemeClr val="tx1">
                  <a:lumMod val="75000"/>
                </a:schemeClr>
              </a:solidFill>
              <a:latin typeface="Helvetica" panose="020B0604020202020204" pitchFamily="34" charset="0"/>
              <a:ea typeface="Geneva" pitchFamily="121" charset="-128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q"/>
            </a:pPr>
            <a:r>
              <a:rPr lang="en-US" altLang="en-US" sz="2800" b="1" dirty="0">
                <a:solidFill>
                  <a:schemeClr val="tx1">
                    <a:lumMod val="75000"/>
                  </a:schemeClr>
                </a:solidFill>
                <a:latin typeface="Helvetica" panose="020B0604020202020204" pitchFamily="34" charset="0"/>
                <a:ea typeface="Geneva" pitchFamily="121" charset="-128"/>
              </a:rPr>
              <a:t>Proton Drivers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Helvetica" panose="020B0604020202020204" pitchFamily="34" charset="0"/>
                <a:ea typeface="Geneva" pitchFamily="121" charset="-128"/>
              </a:rPr>
              <a:t>: </a:t>
            </a:r>
          </a:p>
          <a:p>
            <a:pPr indent="3175" eaLnBrk="1" hangingPunct="1">
              <a:buFontTx/>
              <a:buChar char="-"/>
            </a:pP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Helvetica" panose="020B0604020202020204" pitchFamily="34" charset="0"/>
                <a:ea typeface="Geneva" pitchFamily="121" charset="-128"/>
              </a:rPr>
              <a:t> GeV-energy range </a:t>
            </a:r>
          </a:p>
          <a:p>
            <a:pPr indent="3175" eaLnBrk="1" hangingPunct="1">
              <a:buFontTx/>
              <a:buChar char="-"/>
            </a:pP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Helvetica" panose="020B0604020202020204" pitchFamily="34" charset="0"/>
                <a:ea typeface="Geneva" pitchFamily="121" charset="-128"/>
              </a:rPr>
              <a:t> MW-power range</a:t>
            </a:r>
          </a:p>
          <a:p>
            <a:pPr indent="3175" eaLnBrk="1" hangingPunct="1">
              <a:buFontTx/>
              <a:buChar char="-"/>
            </a:pP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Helvetica" panose="020B0604020202020204" pitchFamily="34" charset="0"/>
                <a:ea typeface="Geneva" pitchFamily="121" charset="-128"/>
              </a:rPr>
              <a:t> Applications: neutrinos, muons, neutrons, ADS.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2292" y="92906"/>
            <a:ext cx="8686800" cy="641739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84544562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Yakovlev.potx" id="{F2F57597-2801-41E2-8FDF-4D7CE6DD2B1E}" vid="{196C1450-FE3C-4AAF-B1E9-A18F05FABA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Yakovlev</Template>
  <TotalTime>13917</TotalTime>
  <Words>2075</Words>
  <Application>Microsoft Office PowerPoint</Application>
  <PresentationFormat>On-screen Show (4:3)</PresentationFormat>
  <Paragraphs>499</Paragraphs>
  <Slides>38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6" baseType="lpstr">
      <vt:lpstr>Malgun Gothic</vt:lpstr>
      <vt:lpstr>MS Mincho</vt:lpstr>
      <vt:lpstr>MS PGothic</vt:lpstr>
      <vt:lpstr>MS PGothic</vt:lpstr>
      <vt:lpstr>Arial</vt:lpstr>
      <vt:lpstr>Arial Black</vt:lpstr>
      <vt:lpstr>Arial Narrow</vt:lpstr>
      <vt:lpstr>Calibri</vt:lpstr>
      <vt:lpstr>Cambria Math</vt:lpstr>
      <vt:lpstr>Franklin Gothic Book</vt:lpstr>
      <vt:lpstr>Geneva</vt:lpstr>
      <vt:lpstr>Helvetica</vt:lpstr>
      <vt:lpstr>Symbol</vt:lpstr>
      <vt:lpstr>Times New Roman</vt:lpstr>
      <vt:lpstr>TimesNewRoman</vt:lpstr>
      <vt:lpstr>Wingdings</vt:lpstr>
      <vt:lpstr>ヒラギノ角ゴ Pro W3</vt:lpstr>
      <vt:lpstr>Fermilab_PPT_090815</vt:lpstr>
      <vt:lpstr>PowerPoint Presentation</vt:lpstr>
      <vt:lpstr>PowerPoint Presentation</vt:lpstr>
      <vt:lpstr>Outline</vt:lpstr>
      <vt:lpstr>Motivation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Vyacheslav P. Yakovlev x3888 14865N</dc:creator>
  <cp:lastModifiedBy>Vyacheslav P. Yakovlev x3888 14865N</cp:lastModifiedBy>
  <cp:revision>327</cp:revision>
  <cp:lastPrinted>2014-01-20T19:40:21Z</cp:lastPrinted>
  <dcterms:created xsi:type="dcterms:W3CDTF">2016-10-25T14:25:21Z</dcterms:created>
  <dcterms:modified xsi:type="dcterms:W3CDTF">2017-04-19T21:12:03Z</dcterms:modified>
</cp:coreProperties>
</file>