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6"/>
  </p:notesMasterIdLst>
  <p:handoutMasterIdLst>
    <p:handoutMasterId r:id="rId17"/>
  </p:handoutMasterIdLst>
  <p:sldIdLst>
    <p:sldId id="294" r:id="rId2"/>
    <p:sldId id="317" r:id="rId3"/>
    <p:sldId id="304" r:id="rId4"/>
    <p:sldId id="307" r:id="rId5"/>
    <p:sldId id="300" r:id="rId6"/>
    <p:sldId id="305" r:id="rId7"/>
    <p:sldId id="306" r:id="rId8"/>
    <p:sldId id="309" r:id="rId9"/>
    <p:sldId id="310" r:id="rId10"/>
    <p:sldId id="312" r:id="rId11"/>
    <p:sldId id="313" r:id="rId12"/>
    <p:sldId id="314" r:id="rId13"/>
    <p:sldId id="315" r:id="rId14"/>
    <p:sldId id="316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A00"/>
    <a:srgbClr val="000000"/>
    <a:srgbClr val="0000FF"/>
    <a:srgbClr val="50504E"/>
    <a:srgbClr val="4E4E4E"/>
    <a:srgbClr val="404040"/>
    <a:srgbClr val="004C97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22" autoAdjust="0"/>
    <p:restoredTop sz="50067" autoAdjust="0"/>
  </p:normalViewPr>
  <p:slideViewPr>
    <p:cSldViewPr snapToGrid="0" snapToObjects="1" showGuides="1">
      <p:cViewPr varScale="1">
        <p:scale>
          <a:sx n="52" d="100"/>
          <a:sy n="52" d="100"/>
        </p:scale>
        <p:origin x="912" y="7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49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03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4/25/17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Accelerator Seminar, K. Yonehara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4/25/17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Accelerator Seminar, K. Yonehara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4/25/17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Accelerator Seminar, K. Yonehara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4/25/17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Accelerator Seminar, K. Yonehara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4/25/17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Accelerator Seminar, K. Yonehara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4/25/17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Accelerator Seminar, K. Yonehara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4/25/17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Accelerator Seminar, K. Yonehara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11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4/25/17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Accelerator Seminar, K. Yonehara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err="1"/>
              <a:t>Katsuya</a:t>
            </a:r>
            <a:r>
              <a:rPr lang="en-US" dirty="0"/>
              <a:t> </a:t>
            </a:r>
            <a:r>
              <a:rPr lang="en-US" dirty="0" err="1"/>
              <a:t>Yonehara</a:t>
            </a:r>
            <a:endParaRPr lang="en-US" dirty="0"/>
          </a:p>
          <a:p>
            <a:r>
              <a:rPr lang="en-US" dirty="0"/>
              <a:t>Accelerator Seminar</a:t>
            </a:r>
          </a:p>
          <a:p>
            <a:r>
              <a:rPr lang="en-US" dirty="0"/>
              <a:t>4/25/2017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R&amp;D of Gas-Filled RF Beam Profile Monitor for Intense Neutrino Experiments</a:t>
            </a:r>
          </a:p>
        </p:txBody>
      </p:sp>
      <p:pic>
        <p:nvPicPr>
          <p:cNvPr id="4" name="Picture 2" descr="mage result for muons in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609" y="5183927"/>
            <a:ext cx="4097136" cy="125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 flipH="1" flipV="1">
            <a:off x="7644384" y="2816352"/>
            <a:ext cx="0" cy="201168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 Transit RF Signal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1/26/17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TSD Topical Meeting, K. Yonehara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70023"/>
            <a:ext cx="4572000" cy="2959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9419" y="1509861"/>
            <a:ext cx="4450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Symbol" charset="2"/>
                <a:ea typeface="Symbol" charset="2"/>
                <a:cs typeface="Symbol" charset="2"/>
              </a:rPr>
              <a:t>t</a:t>
            </a:r>
            <a:r>
              <a:rPr lang="en-US" sz="1800" baseline="-25000" dirty="0" err="1"/>
              <a:t>e</a:t>
            </a:r>
            <a:r>
              <a:rPr lang="en-US" sz="1800" dirty="0"/>
              <a:t> = 5 ns, </a:t>
            </a:r>
            <a:r>
              <a:rPr lang="en-US" sz="1800" dirty="0" err="1">
                <a:latin typeface="Symbol" charset="2"/>
                <a:ea typeface="Symbol" charset="2"/>
                <a:cs typeface="Symbol" charset="2"/>
              </a:rPr>
              <a:t>t</a:t>
            </a:r>
            <a:r>
              <a:rPr lang="en-US" sz="1800" baseline="-25000" dirty="0" err="1"/>
              <a:t>ion</a:t>
            </a:r>
            <a:r>
              <a:rPr lang="en-US" sz="1800" dirty="0"/>
              <a:t> = 2 </a:t>
            </a:r>
            <a:r>
              <a:rPr lang="en-US" sz="1800" dirty="0" err="1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800" dirty="0" err="1"/>
              <a:t>s</a:t>
            </a:r>
            <a:r>
              <a:rPr lang="en-US" sz="1800" dirty="0"/>
              <a:t>, RF frequency = 2.45 GHz,</a:t>
            </a:r>
          </a:p>
          <a:p>
            <a:r>
              <a:rPr lang="en-US" sz="1800" dirty="0"/>
              <a:t>Apply LBNF beam with 2 m graphite target,</a:t>
            </a:r>
          </a:p>
          <a:p>
            <a:r>
              <a:rPr lang="en-US" sz="1800" dirty="0"/>
              <a:t>Q factor = 500, Matched to RF source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6779" y="5521171"/>
            <a:ext cx="4376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Courtesy of A. </a:t>
            </a:r>
            <a:r>
              <a:rPr lang="en-US" sz="1600" dirty="0" err="1"/>
              <a:t>Tollestrup</a:t>
            </a:r>
            <a:r>
              <a:rPr lang="en-US" sz="1600" dirty="0"/>
              <a:t>, Mathematica notebook, </a:t>
            </a:r>
          </a:p>
          <a:p>
            <a:r>
              <a:rPr lang="en-US" sz="1600" dirty="0"/>
              <a:t>HadronCalorimeter4.nb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7420" y="2586794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FA00"/>
                </a:solidFill>
              </a:rPr>
              <a:t>No beam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62173" y="3158055"/>
            <a:ext cx="1991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LBNF beam 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27946" y="4004156"/>
            <a:ext cx="1192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C000"/>
                </a:solidFill>
              </a:rPr>
              <a:t>Average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0190" y="678344"/>
            <a:ext cx="33832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Simulated plasma loading</a:t>
            </a:r>
          </a:p>
          <a:p>
            <a:r>
              <a:rPr lang="en-US" dirty="0"/>
              <a:t>in 1-atm dry air filled RF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849" y="2470023"/>
            <a:ext cx="4398891" cy="27786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07608" y="2651760"/>
            <a:ext cx="74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1-atm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60008" y="2977896"/>
            <a:ext cx="74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2-atm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39840" y="3642360"/>
            <a:ext cx="74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2D050"/>
                </a:solidFill>
              </a:rPr>
              <a:t>3-atm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28499" y="2500461"/>
            <a:ext cx="2020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Air (20 % O</a:t>
            </a:r>
            <a:r>
              <a:rPr lang="en-US" sz="1600" b="1" baseline="-25000" dirty="0">
                <a:solidFill>
                  <a:srgbClr val="0070C0"/>
                </a:solidFill>
              </a:rPr>
              <a:t>2</a:t>
            </a:r>
            <a:r>
              <a:rPr lang="en-US" sz="1600" b="1" dirty="0">
                <a:solidFill>
                  <a:srgbClr val="0070C0"/>
                </a:solidFill>
              </a:rPr>
              <a:t>, 80 % N</a:t>
            </a:r>
            <a:r>
              <a:rPr lang="en-US" sz="1600" b="1" baseline="-25000" dirty="0">
                <a:solidFill>
                  <a:srgbClr val="0070C0"/>
                </a:solidFill>
              </a:rPr>
              <a:t>2</a:t>
            </a:r>
            <a:r>
              <a:rPr lang="en-US" sz="1600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57203" y="4306824"/>
            <a:ext cx="2165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mixed N</a:t>
            </a:r>
            <a:r>
              <a:rPr lang="en-US" baseline="-25000" dirty="0"/>
              <a:t>2</a:t>
            </a:r>
            <a:r>
              <a:rPr lang="en-US" dirty="0"/>
              <a:t> gas</a:t>
            </a:r>
          </a:p>
        </p:txBody>
      </p:sp>
    </p:spTree>
    <p:extLst>
      <p:ext uri="{BB962C8B-B14F-4D97-AF65-F5344CB8AC3E}">
        <p14:creationId xmlns:p14="http://schemas.microsoft.com/office/powerpoint/2010/main" val="1637650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Tune Q factor to change beam sensitivity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4/25/17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Accelerator Seminar, K. Yonehara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688336" y="1070864"/>
            <a:ext cx="0" cy="406908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64792" y="3105404"/>
            <a:ext cx="650138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16000"/>
            <a:ext cx="7620000" cy="482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155" y="2679192"/>
            <a:ext cx="3680059" cy="23307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extBox 14"/>
          <p:cNvSpPr txBox="1"/>
          <p:nvPr/>
        </p:nvSpPr>
        <p:spPr>
          <a:xfrm rot="16200000">
            <a:off x="1856537" y="3657841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/>
              <a:t>LBNF beam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34056" y="3116775"/>
            <a:ext cx="201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/>
              <a:t>Measurement limit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96312" y="5916528"/>
            <a:ext cx="4640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Design Q = 500 for </a:t>
            </a:r>
            <a:r>
              <a:rPr lang="en-US"/>
              <a:t>LBNF application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35246" y="1957009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Q = 5,000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40760" y="1957009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Q = 500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69818" y="1142900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2D050"/>
                </a:solidFill>
              </a:rPr>
              <a:t>Q = 50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27448" y="659147"/>
            <a:ext cx="1800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1-atm dry air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0944" y="2252165"/>
            <a:ext cx="1128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LBNF beam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792721" y="2590719"/>
            <a:ext cx="29465" cy="204528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814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test cavity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4/25/17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Accelerator Seminar, K. Yonehara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85" y="1236196"/>
            <a:ext cx="3551428" cy="29151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16" y="1236196"/>
            <a:ext cx="4379976" cy="33830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774531"/>
            <a:ext cx="3938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Tunable Q factor pillbox cavity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13326" y="727080"/>
            <a:ext cx="3502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Re-entrant shape RF cavity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6485" y="4361421"/>
            <a:ext cx="39785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/>
              <a:t>Made of SS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Q is tuned by changing coupling</a:t>
            </a:r>
          </a:p>
          <a:p>
            <a:r>
              <a:rPr lang="en-US" sz="2000" dirty="0"/>
              <a:t>     of two loading loops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Variable Q range 100 - 1,000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rgbClr val="FFC000"/>
                </a:solidFill>
              </a:rPr>
              <a:t>Investigate electron capture time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000" dirty="0">
                <a:solidFill>
                  <a:srgbClr val="FFC000"/>
                </a:solidFill>
              </a:rPr>
              <a:t>Optimize Q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85894" y="4361421"/>
            <a:ext cx="42230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/>
              <a:t>Once Q is fixed, then re-entrant</a:t>
            </a:r>
          </a:p>
          <a:p>
            <a:r>
              <a:rPr lang="en-US" sz="2000" dirty="0"/>
              <a:t>     shape RF cavity will be applied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Small perturbation of coupling loop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rgbClr val="FFC000"/>
                </a:solidFill>
              </a:rPr>
              <a:t>High sensitivity</a:t>
            </a:r>
          </a:p>
        </p:txBody>
      </p:sp>
    </p:spTree>
    <p:extLst>
      <p:ext uri="{BB962C8B-B14F-4D97-AF65-F5344CB8AC3E}">
        <p14:creationId xmlns:p14="http://schemas.microsoft.com/office/powerpoint/2010/main" val="1848789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761238"/>
            <a:ext cx="8672513" cy="5529834"/>
          </a:xfrm>
        </p:spPr>
        <p:txBody>
          <a:bodyPr/>
          <a:lstStyle/>
          <a:p>
            <a:r>
              <a:rPr lang="en-US" sz="2000" dirty="0"/>
              <a:t>Summer 2017</a:t>
            </a:r>
          </a:p>
          <a:p>
            <a:pPr lvl="1"/>
            <a:r>
              <a:rPr lang="en-US" sz="1800" dirty="0"/>
              <a:t>Carry out the table-top measurement by using the tunable Q factor RF cavity</a:t>
            </a:r>
          </a:p>
          <a:p>
            <a:pPr lvl="1"/>
            <a:r>
              <a:rPr lang="en-US" sz="1800" dirty="0"/>
              <a:t>Develop data acquisition technique to measure low power RF signal from low Q factor cavity</a:t>
            </a:r>
          </a:p>
          <a:p>
            <a:r>
              <a:rPr lang="en-US" sz="2000" dirty="0"/>
              <a:t>Fall 2017</a:t>
            </a:r>
          </a:p>
          <a:p>
            <a:pPr lvl="1"/>
            <a:r>
              <a:rPr lang="en-US" sz="1800" dirty="0"/>
              <a:t>Start beam test at SY120 beam dump with the tunable Q factor RF cavity</a:t>
            </a:r>
          </a:p>
          <a:p>
            <a:pPr lvl="1"/>
            <a:r>
              <a:rPr lang="en-US" sz="1800" dirty="0"/>
              <a:t>Find out optimum Q factor</a:t>
            </a:r>
          </a:p>
          <a:p>
            <a:r>
              <a:rPr lang="en-US" sz="2000" dirty="0"/>
              <a:t>Winter 2017-Summer 2018</a:t>
            </a:r>
          </a:p>
          <a:p>
            <a:pPr lvl="1"/>
            <a:r>
              <a:rPr lang="en-US" sz="1800" dirty="0"/>
              <a:t>Make the re-entrant shape RF cavity and test at SY120</a:t>
            </a:r>
          </a:p>
          <a:p>
            <a:pPr lvl="1"/>
            <a:r>
              <a:rPr lang="en-US" sz="1800" dirty="0"/>
              <a:t>Meantime, make a prototype monitor and </a:t>
            </a:r>
            <a:r>
              <a:rPr lang="en-US" sz="1800" dirty="0" err="1"/>
              <a:t>emonstrate</a:t>
            </a:r>
            <a:r>
              <a:rPr lang="en-US" sz="1800" dirty="0"/>
              <a:t> radiation endurance at the MI beam dump</a:t>
            </a:r>
          </a:p>
          <a:p>
            <a:pPr lvl="1"/>
            <a:r>
              <a:rPr lang="en-US" sz="1800" dirty="0"/>
              <a:t>Ready to build for real neutrino experiments </a:t>
            </a:r>
          </a:p>
          <a:p>
            <a:r>
              <a:rPr lang="en-US" sz="2000" dirty="0"/>
              <a:t>Fall 2018</a:t>
            </a:r>
          </a:p>
          <a:p>
            <a:pPr lvl="1"/>
            <a:r>
              <a:rPr lang="en-US" sz="1800" dirty="0"/>
              <a:t>Any chance to assemble at </a:t>
            </a:r>
            <a:r>
              <a:rPr lang="en-US" sz="1800" dirty="0" err="1"/>
              <a:t>NuMI</a:t>
            </a:r>
            <a:r>
              <a:rPr lang="en-US" sz="1800" dirty="0"/>
              <a:t> during the shutdown? If yes, we start taking data from this time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4/25/17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Accelerator Seminar, K. Yonehara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86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RF equivalent circuit was solved to adjust sensitivity of gas-filled RF monitor by tuning Q-factor</a:t>
            </a:r>
          </a:p>
          <a:p>
            <a:r>
              <a:rPr lang="en-US" dirty="0"/>
              <a:t>First tunable Q factor RF is designed and cut a metal</a:t>
            </a:r>
          </a:p>
          <a:p>
            <a:pPr lvl="1"/>
            <a:r>
              <a:rPr lang="en-US" dirty="0"/>
              <a:t>Prepare RF equipment</a:t>
            </a:r>
          </a:p>
          <a:p>
            <a:pPr lvl="1"/>
            <a:r>
              <a:rPr lang="en-US" dirty="0"/>
              <a:t>Design gas manifold system</a:t>
            </a:r>
          </a:p>
          <a:p>
            <a:pPr lvl="1"/>
            <a:r>
              <a:rPr lang="en-US" dirty="0"/>
              <a:t>Start engineering analysis for safety assessment</a:t>
            </a:r>
          </a:p>
          <a:p>
            <a:r>
              <a:rPr lang="en-US" dirty="0"/>
              <a:t>Time line is set</a:t>
            </a:r>
          </a:p>
          <a:p>
            <a:pPr lvl="1"/>
            <a:r>
              <a:rPr lang="en-US" dirty="0"/>
              <a:t>R&amp;D phase will be done </a:t>
            </a:r>
            <a:r>
              <a:rPr lang="en-US"/>
              <a:t>by Summer </a:t>
            </a:r>
            <a:r>
              <a:rPr lang="en-US" dirty="0"/>
              <a:t>2018</a:t>
            </a:r>
          </a:p>
          <a:p>
            <a:pPr lvl="1"/>
            <a:r>
              <a:rPr lang="en-US" dirty="0"/>
              <a:t>Install prototype monitor in this shutdown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4/25/17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Accelerator Seminar, K. Yonehara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10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Fermilab</a:t>
            </a:r>
            <a:r>
              <a:rPr lang="en-US" dirty="0"/>
              <a:t>, Batavia, IL 60510, USA</a:t>
            </a:r>
          </a:p>
          <a:p>
            <a:pPr lvl="1"/>
            <a:r>
              <a:rPr lang="en-US" dirty="0"/>
              <a:t>K. Yonehara, M. </a:t>
            </a:r>
            <a:r>
              <a:rPr lang="en-US" dirty="0" err="1"/>
              <a:t>Backfish</a:t>
            </a:r>
            <a:r>
              <a:rPr lang="en-US" dirty="0"/>
              <a:t>, A. Moretti, A. V. </a:t>
            </a:r>
            <a:r>
              <a:rPr lang="en-US" dirty="0" err="1"/>
              <a:t>Tollestrup</a:t>
            </a:r>
            <a:r>
              <a:rPr lang="en-US" dirty="0"/>
              <a:t>, A. Watts, R. M. </a:t>
            </a:r>
            <a:r>
              <a:rPr lang="en-US" dirty="0" err="1"/>
              <a:t>Zwaska</a:t>
            </a:r>
            <a:r>
              <a:rPr lang="en-US" dirty="0"/>
              <a:t>, </a:t>
            </a:r>
          </a:p>
          <a:p>
            <a:r>
              <a:rPr lang="en-US" dirty="0"/>
              <a:t>Muons, Inc., Batavia, IL 60510, USA</a:t>
            </a:r>
          </a:p>
          <a:p>
            <a:pPr lvl="1"/>
            <a:r>
              <a:rPr lang="en-US" dirty="0"/>
              <a:t>R. Abrams, M.A. Cummings, A. </a:t>
            </a:r>
            <a:r>
              <a:rPr lang="en-US" dirty="0" err="1"/>
              <a:t>Dudas</a:t>
            </a:r>
            <a:r>
              <a:rPr lang="en-US" dirty="0"/>
              <a:t>, R. P. Johnson, G. </a:t>
            </a:r>
            <a:r>
              <a:rPr lang="en-US" dirty="0" err="1"/>
              <a:t>Kazakevich</a:t>
            </a:r>
            <a:r>
              <a:rPr lang="en-US" dirty="0"/>
              <a:t>, M. </a:t>
            </a:r>
            <a:r>
              <a:rPr lang="en-US" dirty="0" err="1"/>
              <a:t>Neubauer</a:t>
            </a:r>
            <a:r>
              <a:rPr lang="en-US" dirty="0"/>
              <a:t>, </a:t>
            </a:r>
          </a:p>
          <a:p>
            <a:r>
              <a:rPr lang="en-US" dirty="0"/>
              <a:t>Case Western Reserve University, Cleveland, OH 44106, USA</a:t>
            </a:r>
          </a:p>
          <a:p>
            <a:pPr lvl="1"/>
            <a:r>
              <a:rPr lang="en-US" dirty="0"/>
              <a:t>Q. Liu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list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4/25/17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Accelerator Seminar, K. Yonehara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756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5906" y="3212798"/>
            <a:ext cx="8672513" cy="2928481"/>
          </a:xfrm>
        </p:spPr>
        <p:txBody>
          <a:bodyPr/>
          <a:lstStyle/>
          <a:p>
            <a:r>
              <a:rPr lang="en-US" dirty="0"/>
              <a:t>Beam profile monitor in a front end of a neutrino beam</a:t>
            </a:r>
          </a:p>
          <a:p>
            <a:pPr lvl="1"/>
            <a:r>
              <a:rPr lang="en-US" dirty="0"/>
              <a:t>Combination of hadron and </a:t>
            </a:r>
            <a:r>
              <a:rPr lang="en-US" dirty="0" err="1"/>
              <a:t>muon</a:t>
            </a:r>
            <a:r>
              <a:rPr lang="en-US" dirty="0"/>
              <a:t> monitors</a:t>
            </a:r>
          </a:p>
          <a:p>
            <a:pPr lvl="1"/>
            <a:r>
              <a:rPr lang="en-US" dirty="0"/>
              <a:t>Monitor beam centroid</a:t>
            </a:r>
          </a:p>
          <a:p>
            <a:r>
              <a:rPr lang="en-US" dirty="0"/>
              <a:t>Hadron monitor is exposed to severe radiation</a:t>
            </a:r>
          </a:p>
          <a:p>
            <a:pPr lvl="1"/>
            <a:r>
              <a:rPr lang="en-US" dirty="0"/>
              <a:t>It locates at the end of a decay pipe without shielding</a:t>
            </a:r>
          </a:p>
          <a:p>
            <a:pPr lvl="1"/>
            <a:r>
              <a:rPr lang="en-US" dirty="0"/>
              <a:t>Radiation hardness is a potential issue for multi-MW beam</a:t>
            </a:r>
          </a:p>
          <a:p>
            <a:pPr lvl="1"/>
            <a:r>
              <a:rPr lang="en-US" u="sng" dirty="0"/>
              <a:t>Unexplored beam power!! What kind of device can survive?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Profile Monitor in Neutrino Beam Line</a:t>
            </a:r>
          </a:p>
        </p:txBody>
      </p:sp>
      <p:pic>
        <p:nvPicPr>
          <p:cNvPr id="7" name="Picture 6" descr="num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18" y="854550"/>
            <a:ext cx="8229600" cy="21929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6827" y="873505"/>
            <a:ext cx="2177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NuMI</a:t>
            </a:r>
            <a:r>
              <a:rPr lang="en-US" dirty="0"/>
              <a:t> Front end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4/25/17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Accelerator Seminar, K. Yonehara</a:t>
            </a:r>
            <a:endParaRPr lang="en-US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773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71" name="Picture 11" descr="IMG_0777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152525"/>
            <a:ext cx="4710112" cy="48768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2563" name="Rectangle 3"/>
          <p:cNvSpPr>
            <a:spLocks noGrp="1" noChangeArrowheads="1"/>
          </p:cNvSpPr>
          <p:nvPr>
            <p:ph type="title"/>
          </p:nvPr>
        </p:nvSpPr>
        <p:spPr>
          <a:xfrm>
            <a:off x="3162299" y="206375"/>
            <a:ext cx="5724525" cy="792163"/>
          </a:xfrm>
        </p:spPr>
        <p:txBody>
          <a:bodyPr/>
          <a:lstStyle/>
          <a:p>
            <a:r>
              <a:rPr lang="en-US" altLang="en-US" sz="3200" dirty="0"/>
              <a:t>Current System Design</a:t>
            </a:r>
            <a:br>
              <a:rPr lang="en-US" altLang="en-US" sz="3600" dirty="0"/>
            </a:br>
            <a:r>
              <a:rPr lang="en-US" altLang="en-US" sz="2800" i="1" dirty="0">
                <a:solidFill>
                  <a:schemeClr val="hlink"/>
                </a:solidFill>
              </a:rPr>
              <a:t>lots of ion chambers</a:t>
            </a:r>
          </a:p>
        </p:txBody>
      </p:sp>
      <p:sp>
        <p:nvSpPr>
          <p:cNvPr id="3225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4495800" cy="2971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600" dirty="0"/>
              <a:t>Hadron Monitor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/>
              <a:t>7x7 grid </a:t>
            </a:r>
            <a:r>
              <a:rPr lang="en-US" altLang="en-US" sz="1400" dirty="0">
                <a:sym typeface="Symbol" panose="05050102010706020507" pitchFamily="18" charset="2"/>
              </a:rPr>
              <a:t> </a:t>
            </a:r>
            <a:r>
              <a:rPr lang="en-US" altLang="en-US" sz="1400" dirty="0"/>
              <a:t>1x1 m</a:t>
            </a:r>
            <a:r>
              <a:rPr lang="en-US" altLang="en-US" sz="1400" baseline="30000" dirty="0"/>
              <a:t>2</a:t>
            </a:r>
          </a:p>
          <a:p>
            <a:pPr lvl="2">
              <a:lnSpc>
                <a:spcPct val="90000"/>
              </a:lnSpc>
            </a:pPr>
            <a:r>
              <a:rPr lang="en-US" altLang="en-US" sz="1200" dirty="0"/>
              <a:t>1 mm gap chambers 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/>
              <a:t>Radiation Hard design</a:t>
            </a:r>
          </a:p>
          <a:p>
            <a:pPr lvl="2">
              <a:lnSpc>
                <a:spcPct val="90000"/>
              </a:lnSpc>
            </a:pPr>
            <a:r>
              <a:rPr lang="en-US" altLang="en-US" sz="1200" dirty="0"/>
              <a:t>~ 10 Grad exposure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/>
              <a:t>Mass minimized for residual activation</a:t>
            </a:r>
          </a:p>
          <a:p>
            <a:pPr lvl="2">
              <a:lnSpc>
                <a:spcPct val="90000"/>
              </a:lnSpc>
            </a:pPr>
            <a:r>
              <a:rPr lang="en-US" altLang="en-US" sz="1200" dirty="0"/>
              <a:t>57 Rem/</a:t>
            </a:r>
            <a:r>
              <a:rPr lang="en-US" altLang="en-US" sz="1200" dirty="0" err="1"/>
              <a:t>hr</a:t>
            </a:r>
            <a:endParaRPr lang="en-US" altLang="en-US" sz="1200" dirty="0"/>
          </a:p>
          <a:p>
            <a:pPr>
              <a:lnSpc>
                <a:spcPct val="90000"/>
              </a:lnSpc>
            </a:pPr>
            <a:r>
              <a:rPr lang="en-US" altLang="en-US" sz="1600" dirty="0"/>
              <a:t>Muon Monitors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/>
              <a:t>9 tubes of 9 chambers each </a:t>
            </a:r>
            <a:r>
              <a:rPr lang="en-US" altLang="en-US" sz="1400" dirty="0">
                <a:sym typeface="Symbol" panose="05050102010706020507" pitchFamily="18" charset="2"/>
              </a:rPr>
              <a:t> 2.2x2.2 m</a:t>
            </a:r>
            <a:r>
              <a:rPr lang="en-US" altLang="en-US" sz="1400" baseline="30000" dirty="0">
                <a:sym typeface="Symbol" panose="05050102010706020507" pitchFamily="18" charset="2"/>
              </a:rPr>
              <a:t>2</a:t>
            </a:r>
          </a:p>
          <a:p>
            <a:pPr lvl="2">
              <a:lnSpc>
                <a:spcPct val="90000"/>
              </a:lnSpc>
            </a:pPr>
            <a:r>
              <a:rPr lang="en-US" altLang="en-US" sz="1200" dirty="0">
                <a:sym typeface="Symbol" panose="05050102010706020507" pitchFamily="18" charset="2"/>
              </a:rPr>
              <a:t>3 mm gap chambers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>
                <a:sym typeface="Symbol" panose="05050102010706020507" pitchFamily="18" charset="2"/>
              </a:rPr>
              <a:t>Tube design allows repair</a:t>
            </a:r>
          </a:p>
          <a:p>
            <a:pPr>
              <a:lnSpc>
                <a:spcPct val="90000"/>
              </a:lnSpc>
            </a:pPr>
            <a:r>
              <a:rPr lang="en-US" altLang="en-US" sz="1600" dirty="0">
                <a:sym typeface="Symbol" panose="05050102010706020507" pitchFamily="18" charset="2"/>
              </a:rPr>
              <a:t>High Voltage (100-500 V) applied over He gas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>
                <a:sym typeface="Symbol" panose="05050102010706020507" pitchFamily="18" charset="2"/>
              </a:rPr>
              <a:t>Signal acquired with charge-integrating amplifiers</a:t>
            </a:r>
          </a:p>
          <a:p>
            <a:pPr>
              <a:lnSpc>
                <a:spcPct val="90000"/>
              </a:lnSpc>
            </a:pPr>
            <a:endParaRPr lang="en-US" altLang="en-US" sz="1400" dirty="0"/>
          </a:p>
          <a:p>
            <a:pPr>
              <a:lnSpc>
                <a:spcPct val="90000"/>
              </a:lnSpc>
            </a:pPr>
            <a:endParaRPr lang="en-US" altLang="en-US" sz="1600" dirty="0"/>
          </a:p>
        </p:txBody>
      </p:sp>
      <p:pic>
        <p:nvPicPr>
          <p:cNvPr id="322568" name="Picture 8" descr="DSCN3110"/>
          <p:cNvPicPr>
            <a:picLocks noChangeAspect="1" noChangeArrowheads="1"/>
          </p:cNvPicPr>
          <p:nvPr/>
        </p:nvPicPr>
        <p:blipFill>
          <a:blip r:embed="rId3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67113"/>
            <a:ext cx="4876800" cy="321468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4/25/17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Accelerator Seminar, K. Yonehara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812860" y="3590925"/>
            <a:ext cx="2207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Hadron Monitor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81028" y="5341485"/>
            <a:ext cx="2028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Muon Monitor</a:t>
            </a:r>
          </a:p>
        </p:txBody>
      </p:sp>
    </p:spTree>
    <p:extLst>
      <p:ext uri="{BB962C8B-B14F-4D97-AF65-F5344CB8AC3E}">
        <p14:creationId xmlns:p14="http://schemas.microsoft.com/office/powerpoint/2010/main" val="995762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Degrade Beam Sensitivity due to Radiation Damage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9069" y="888871"/>
            <a:ext cx="5848659" cy="4248711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4/25/17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Accelerator Seminar, K. Yonehara</a:t>
            </a:r>
            <a:endParaRPr lang="en-US" b="1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29419" y="5236051"/>
            <a:ext cx="8171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/>
              <a:t>Unequal signal height at each pixel -&gt; Cannot use for absolute beam profile measurement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Currently, the monitor is used to find the beam centroid position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8844" y="987340"/>
            <a:ext cx="290893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Beam scanning signal </a:t>
            </a:r>
          </a:p>
          <a:p>
            <a:r>
              <a:rPr lang="en-US" sz="2000" dirty="0"/>
              <a:t>in current hadron monitor</a:t>
            </a:r>
          </a:p>
        </p:txBody>
      </p:sp>
    </p:spTree>
    <p:extLst>
      <p:ext uri="{BB962C8B-B14F-4D97-AF65-F5344CB8AC3E}">
        <p14:creationId xmlns:p14="http://schemas.microsoft.com/office/powerpoint/2010/main" val="1998919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Radiation Hard Gas-Filled RF Monitor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t="14429" r="3589" b="19521"/>
          <a:stretch/>
        </p:blipFill>
        <p:spPr bwMode="auto">
          <a:xfrm>
            <a:off x="40810" y="985237"/>
            <a:ext cx="7853960" cy="42176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1" name="Freeform 10"/>
          <p:cNvSpPr/>
          <p:nvPr/>
        </p:nvSpPr>
        <p:spPr>
          <a:xfrm>
            <a:off x="453591" y="3743527"/>
            <a:ext cx="3867067" cy="1525843"/>
          </a:xfrm>
          <a:custGeom>
            <a:avLst/>
            <a:gdLst>
              <a:gd name="connsiteX0" fmla="*/ 0 w 3848110"/>
              <a:gd name="connsiteY0" fmla="*/ 9478 h 1525843"/>
              <a:gd name="connsiteX1" fmla="*/ 1336413 w 3848110"/>
              <a:gd name="connsiteY1" fmla="*/ 0 h 1525843"/>
              <a:gd name="connsiteX2" fmla="*/ 1336413 w 3848110"/>
              <a:gd name="connsiteY2" fmla="*/ 663410 h 1525843"/>
              <a:gd name="connsiteX3" fmla="*/ 3838632 w 3848110"/>
              <a:gd name="connsiteY3" fmla="*/ 682365 h 1525843"/>
              <a:gd name="connsiteX4" fmla="*/ 3848110 w 3848110"/>
              <a:gd name="connsiteY4" fmla="*/ 1525843 h 1525843"/>
              <a:gd name="connsiteX5" fmla="*/ 47391 w 3848110"/>
              <a:gd name="connsiteY5" fmla="*/ 1525843 h 1525843"/>
              <a:gd name="connsiteX6" fmla="*/ 0 w 3848110"/>
              <a:gd name="connsiteY6" fmla="*/ 9478 h 1525843"/>
              <a:gd name="connsiteX0" fmla="*/ 9478 w 3857588"/>
              <a:gd name="connsiteY0" fmla="*/ 9478 h 1525843"/>
              <a:gd name="connsiteX1" fmla="*/ 1345891 w 3857588"/>
              <a:gd name="connsiteY1" fmla="*/ 0 h 1525843"/>
              <a:gd name="connsiteX2" fmla="*/ 1345891 w 3857588"/>
              <a:gd name="connsiteY2" fmla="*/ 663410 h 1525843"/>
              <a:gd name="connsiteX3" fmla="*/ 3848110 w 3857588"/>
              <a:gd name="connsiteY3" fmla="*/ 682365 h 1525843"/>
              <a:gd name="connsiteX4" fmla="*/ 3857588 w 3857588"/>
              <a:gd name="connsiteY4" fmla="*/ 1525843 h 1525843"/>
              <a:gd name="connsiteX5" fmla="*/ 0 w 3857588"/>
              <a:gd name="connsiteY5" fmla="*/ 1525843 h 1525843"/>
              <a:gd name="connsiteX6" fmla="*/ 9478 w 3857588"/>
              <a:gd name="connsiteY6" fmla="*/ 9478 h 1525843"/>
              <a:gd name="connsiteX0" fmla="*/ 274 w 3848384"/>
              <a:gd name="connsiteY0" fmla="*/ 9478 h 1525843"/>
              <a:gd name="connsiteX1" fmla="*/ 1336687 w 3848384"/>
              <a:gd name="connsiteY1" fmla="*/ 0 h 1525843"/>
              <a:gd name="connsiteX2" fmla="*/ 1336687 w 3848384"/>
              <a:gd name="connsiteY2" fmla="*/ 663410 h 1525843"/>
              <a:gd name="connsiteX3" fmla="*/ 3838906 w 3848384"/>
              <a:gd name="connsiteY3" fmla="*/ 682365 h 1525843"/>
              <a:gd name="connsiteX4" fmla="*/ 3848384 w 3848384"/>
              <a:gd name="connsiteY4" fmla="*/ 1525843 h 1525843"/>
              <a:gd name="connsiteX5" fmla="*/ 19230 w 3848384"/>
              <a:gd name="connsiteY5" fmla="*/ 1525843 h 1525843"/>
              <a:gd name="connsiteX6" fmla="*/ 274 w 3848384"/>
              <a:gd name="connsiteY6" fmla="*/ 9478 h 1525843"/>
              <a:gd name="connsiteX0" fmla="*/ 18957 w 3867067"/>
              <a:gd name="connsiteY0" fmla="*/ 9478 h 1525843"/>
              <a:gd name="connsiteX1" fmla="*/ 1355370 w 3867067"/>
              <a:gd name="connsiteY1" fmla="*/ 0 h 1525843"/>
              <a:gd name="connsiteX2" fmla="*/ 1355370 w 3867067"/>
              <a:gd name="connsiteY2" fmla="*/ 663410 h 1525843"/>
              <a:gd name="connsiteX3" fmla="*/ 3857589 w 3867067"/>
              <a:gd name="connsiteY3" fmla="*/ 682365 h 1525843"/>
              <a:gd name="connsiteX4" fmla="*/ 3867067 w 3867067"/>
              <a:gd name="connsiteY4" fmla="*/ 1525843 h 1525843"/>
              <a:gd name="connsiteX5" fmla="*/ 0 w 3867067"/>
              <a:gd name="connsiteY5" fmla="*/ 1525843 h 1525843"/>
              <a:gd name="connsiteX6" fmla="*/ 18957 w 3867067"/>
              <a:gd name="connsiteY6" fmla="*/ 9478 h 152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7067" h="1525843">
                <a:moveTo>
                  <a:pt x="18957" y="9478"/>
                </a:moveTo>
                <a:lnTo>
                  <a:pt x="1355370" y="0"/>
                </a:lnTo>
                <a:lnTo>
                  <a:pt x="1355370" y="663410"/>
                </a:lnTo>
                <a:lnTo>
                  <a:pt x="3857589" y="682365"/>
                </a:lnTo>
                <a:lnTo>
                  <a:pt x="3867067" y="1525843"/>
                </a:lnTo>
                <a:lnTo>
                  <a:pt x="0" y="1525843"/>
                </a:lnTo>
                <a:cubicBezTo>
                  <a:pt x="3159" y="1020388"/>
                  <a:pt x="15798" y="514933"/>
                  <a:pt x="18957" y="9478"/>
                </a:cubicBezTo>
                <a:close/>
              </a:path>
            </a:pathLst>
          </a:custGeom>
          <a:noFill/>
          <a:ln w="12700" cmpd="sng">
            <a:solidFill>
              <a:srgbClr val="00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5779" y="5269370"/>
            <a:ext cx="1686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DAQ &amp; Analyzer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4655" y="4586076"/>
            <a:ext cx="4610108" cy="132343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• Measure permittivity of beam-induced </a:t>
            </a:r>
          </a:p>
          <a:p>
            <a:r>
              <a:rPr lang="en-US" sz="2000" dirty="0"/>
              <a:t>   plasma in a resonator cavity</a:t>
            </a:r>
          </a:p>
          <a:p>
            <a:r>
              <a:rPr lang="en-US" sz="2000" dirty="0"/>
              <a:t>• All instruments in the beam enclosure is </a:t>
            </a:r>
          </a:p>
          <a:p>
            <a:r>
              <a:rPr lang="en-US" sz="2000" dirty="0"/>
              <a:t>   made of metal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4/25/17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Accelerator Seminar, K. Yonehara</a:t>
            </a:r>
            <a:endParaRPr lang="en-US" b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89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352930"/>
          </a:xfrm>
        </p:spPr>
        <p:txBody>
          <a:bodyPr/>
          <a:lstStyle/>
          <a:p>
            <a:r>
              <a:rPr lang="en-US" dirty="0"/>
              <a:t>Gas permittivity is measured in a microwave-resonant cavity</a:t>
            </a:r>
          </a:p>
          <a:p>
            <a:pPr lvl="1"/>
            <a:r>
              <a:rPr lang="en-US" dirty="0"/>
              <a:t>Permittivity change (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De</a:t>
            </a:r>
            <a:r>
              <a:rPr lang="en-US" dirty="0"/>
              <a:t>) modulates the resonant frequency (Re(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De</a:t>
            </a:r>
            <a:r>
              <a:rPr lang="en-US" dirty="0"/>
              <a:t>)) and the quality factor (</a:t>
            </a:r>
            <a:r>
              <a:rPr lang="en-US" dirty="0" err="1"/>
              <a:t>Im</a:t>
            </a:r>
            <a:r>
              <a:rPr lang="en-US" dirty="0"/>
              <a:t>(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De</a:t>
            </a:r>
            <a:r>
              <a:rPr lang="en-US" dirty="0"/>
              <a:t>))</a:t>
            </a:r>
          </a:p>
          <a:p>
            <a:r>
              <a:rPr lang="en-US" dirty="0"/>
              <a:t>Permittivity change is proportional to the number of ion pairs in the RF cavity</a:t>
            </a:r>
          </a:p>
          <a:p>
            <a:pPr lvl="1"/>
            <a:r>
              <a:rPr lang="en-US" dirty="0"/>
              <a:t>Measure the number of ion pairs to reconstruct the number of incident charged particles in the cavity</a:t>
            </a:r>
          </a:p>
          <a:p>
            <a:r>
              <a:rPr lang="en-US" dirty="0"/>
              <a:t>Equivalently, the quality factor change represents as the RF power loading (call plasma loading)</a:t>
            </a:r>
          </a:p>
          <a:p>
            <a:r>
              <a:rPr lang="en-US" dirty="0"/>
              <a:t>RF power equation is solved to evaluate the plasma loading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of Gas-Filled RF Monitor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4/25/17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Accelerator Seminar, K. Yonehara</a:t>
            </a:r>
            <a:endParaRPr lang="en-US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70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Secondary Beam Profile in LBNF</a:t>
            </a:r>
          </a:p>
        </p:txBody>
      </p:sp>
      <p:pic>
        <p:nvPicPr>
          <p:cNvPr id="10" name="Picture 9" descr="FRA1CO05_fig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81" y="1463400"/>
            <a:ext cx="6052756" cy="36316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98335" y="1593140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1-meter-long-C target</a:t>
            </a:r>
          </a:p>
          <a:p>
            <a:r>
              <a:rPr lang="en-US" sz="1800" dirty="0"/>
              <a:t>RMS size 7.2 cm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20801" y="3855928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6600"/>
                </a:solidFill>
              </a:rPr>
              <a:t>2-meter-long-C target</a:t>
            </a:r>
          </a:p>
          <a:p>
            <a:r>
              <a:rPr lang="en-US" sz="1800" dirty="0">
                <a:solidFill>
                  <a:srgbClr val="FF6600"/>
                </a:solidFill>
              </a:rPr>
              <a:t>RMS size 14.4 cm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57233" y="666709"/>
            <a:ext cx="75278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Fraction of secondary protons per single proton on target</a:t>
            </a:r>
          </a:p>
          <a:p>
            <a:r>
              <a:rPr lang="en-US" dirty="0"/>
              <a:t>at the end of a 200-m decay pipe (by using G4Beamline)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80846" y="1987200"/>
            <a:ext cx="18345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Bin size</a:t>
            </a:r>
          </a:p>
          <a:p>
            <a:r>
              <a:rPr lang="en-US" sz="1800" dirty="0"/>
              <a:t>3 × 3 cm</a:t>
            </a:r>
            <a:r>
              <a:rPr lang="en-US" sz="1800" baseline="30000" dirty="0"/>
              <a:t>2</a:t>
            </a:r>
            <a:r>
              <a:rPr lang="en-US" sz="1800" dirty="0"/>
              <a:t>, which is the required pixel size in the </a:t>
            </a:r>
          </a:p>
          <a:p>
            <a:r>
              <a:rPr lang="en-US" sz="1800" dirty="0"/>
              <a:t>monitor for LBNF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6588" y="4974094"/>
            <a:ext cx="64568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 proton beam for LBNF </a:t>
            </a:r>
          </a:p>
          <a:p>
            <a:r>
              <a:rPr lang="en-US" sz="2000" dirty="0"/>
              <a:t>• 120 </a:t>
            </a:r>
            <a:r>
              <a:rPr lang="en-US" sz="2000" dirty="0" err="1"/>
              <a:t>GeV</a:t>
            </a:r>
            <a:r>
              <a:rPr lang="en-US" sz="2000" dirty="0"/>
              <a:t> protons; 1.5E14 </a:t>
            </a:r>
            <a:r>
              <a:rPr lang="en-US" sz="2000" dirty="0" err="1"/>
              <a:t>ppp</a:t>
            </a:r>
            <a:r>
              <a:rPr lang="en-US" sz="2000" dirty="0"/>
              <a:t> for 2.4 MW; 20 ns bunch gap</a:t>
            </a:r>
          </a:p>
          <a:p>
            <a:r>
              <a:rPr lang="en-US" sz="2000" dirty="0"/>
              <a:t>• 10 </a:t>
            </a:r>
            <a:r>
              <a:rPr lang="en-US" sz="2000" dirty="0" err="1">
                <a:latin typeface="Symbol" charset="2"/>
                <a:cs typeface="Symbol" charset="2"/>
              </a:rPr>
              <a:t>m</a:t>
            </a:r>
            <a:r>
              <a:rPr lang="en-US" sz="2000" dirty="0" err="1"/>
              <a:t>sec</a:t>
            </a:r>
            <a:r>
              <a:rPr lang="en-US" sz="2000" dirty="0"/>
              <a:t> pulse length; 1.2 s cycle time</a:t>
            </a:r>
          </a:p>
          <a:p>
            <a:r>
              <a:rPr lang="en-US" sz="2000" dirty="0"/>
              <a:t>• Highest secondary proton intensity 5E10 </a:t>
            </a:r>
            <a:r>
              <a:rPr lang="en-US" sz="2000" dirty="0" err="1"/>
              <a:t>ppp</a:t>
            </a:r>
            <a:r>
              <a:rPr lang="en-US" sz="2000" dirty="0"/>
              <a:t>/cm</a:t>
            </a:r>
            <a:r>
              <a:rPr lang="en-US" sz="2000" baseline="30000" dirty="0"/>
              <a:t>2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4/25/17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Accelerator Seminar, K. Yonehara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11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Equivalent Circuit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4/25/17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Accelerator Seminar, K. Yonehara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05" y="1073198"/>
            <a:ext cx="7915275" cy="2714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06706" y="4336819"/>
                <a:ext cx="3794629" cy="76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g-BG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𝑉</m:t>
                        </m:r>
                      </m:num>
                      <m:den>
                        <m:r>
                          <a:rPr lang="en-US" sz="2800" b="0" i="1" smtClean="0">
                            <a:latin typeface="Cambria Math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𝑅</m:t>
                        </m:r>
                      </m:den>
                    </m:f>
                    <m:r>
                      <a:rPr lang="en-US" sz="2800" b="0" i="1" smtClean="0">
                        <a:latin typeface="Cambria Math" charset="0"/>
                      </a:rPr>
                      <m:t>𝑉</m:t>
                    </m:r>
                    <m:r>
                      <a:rPr lang="el-GR" sz="280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g-BG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8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/>
                  <a:t>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charset="0"/>
                      </a:rPr>
                      <m:t>CV</m:t>
                    </m:r>
                    <m:f>
                      <m:fPr>
                        <m:ctrlPr>
                          <a:rPr lang="bg-BG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charset="0"/>
                          </a:rPr>
                          <m:t>𝑑𝑉</m:t>
                        </m:r>
                      </m:num>
                      <m:den>
                        <m:r>
                          <a:rPr lang="en-US" sz="2800" b="0" i="1" smtClean="0">
                            <a:latin typeface="Cambria Math" charset="0"/>
                          </a:rPr>
                          <m:t>𝑑𝑡</m:t>
                        </m:r>
                      </m:den>
                    </m:f>
                    <m:r>
                      <m:rPr>
                        <m:nor/>
                      </m:rPr>
                      <a:rPr lang="en-US" sz="2800" dirty="0"/>
                      <m:t>+</m:t>
                    </m:r>
                    <m:f>
                      <m:fPr>
                        <m:ctrlPr>
                          <a:rPr lang="bg-BG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g-BG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8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i="1">
                                <a:latin typeface="Cambria Math" charset="0"/>
                              </a:rPr>
                              <m:t>𝑔</m:t>
                            </m:r>
                          </m:sub>
                        </m:sSub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706" y="4336819"/>
                <a:ext cx="3794629" cy="769313"/>
              </a:xfrm>
              <a:prstGeom prst="rect">
                <a:avLst/>
              </a:prstGeom>
              <a:blipFill rotWithShape="0">
                <a:blip r:embed="rId3"/>
                <a:stretch>
                  <a:fillRect b="-3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43354" y="5162809"/>
                <a:ext cx="13268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𝑐</m:t>
                          </m:r>
                        </m:sub>
                      </m:sSub>
                      <m:r>
                        <a:rPr lang="el-GR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𝑄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354" y="5162809"/>
                <a:ext cx="132683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4608" r="-2304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6806248" y="1307311"/>
            <a:ext cx="1170432" cy="2608603"/>
          </a:xfrm>
          <a:prstGeom prst="ellipse">
            <a:avLst/>
          </a:prstGeom>
          <a:noFill/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45817" y="437441"/>
            <a:ext cx="22637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Additional resistance</a:t>
            </a:r>
          </a:p>
          <a:p>
            <a:r>
              <a:rPr lang="en-US" sz="1800" dirty="0">
                <a:solidFill>
                  <a:srgbClr val="FFC000"/>
                </a:solidFill>
              </a:rPr>
              <a:t>generated by </a:t>
            </a:r>
          </a:p>
          <a:p>
            <a:r>
              <a:rPr lang="en-US" sz="1800" dirty="0">
                <a:solidFill>
                  <a:srgbClr val="FFC000"/>
                </a:solidFill>
              </a:rPr>
              <a:t>beam-induced plasma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92511" y="3817737"/>
            <a:ext cx="261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RF power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43354" y="5557808"/>
                <a:ext cx="1552092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l-GR" i="1" smtClean="0">
                          <a:latin typeface="Cambria Math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lin"/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charset="0"/>
                                </a:rPr>
                                <m:t>𝐶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354" y="5557808"/>
                <a:ext cx="1552092" cy="44723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6336792" y="4721475"/>
            <a:ext cx="777240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260336" y="4471416"/>
            <a:ext cx="1600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Evaluate </a:t>
            </a:r>
            <a:r>
              <a:rPr lang="en-US" i="1" dirty="0" err="1">
                <a:latin typeface="Times" charset="0"/>
                <a:ea typeface="Times" charset="0"/>
                <a:cs typeface="Times" charset="0"/>
              </a:rPr>
              <a:t>R</a:t>
            </a:r>
            <a:r>
              <a:rPr lang="en-US" i="1" baseline="-25000" dirty="0" err="1">
                <a:latin typeface="Times" charset="0"/>
                <a:ea typeface="Times" charset="0"/>
                <a:cs typeface="Times" charset="0"/>
              </a:rPr>
              <a:t>g</a:t>
            </a:r>
            <a:endParaRPr lang="en-US" i="1" baseline="-2500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35113" y="4278330"/>
            <a:ext cx="928992" cy="961182"/>
          </a:xfrm>
          <a:prstGeom prst="ellipse">
            <a:avLst/>
          </a:prstGeom>
          <a:noFill/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803783" y="5406853"/>
            <a:ext cx="2913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Times" charset="0"/>
                <a:ea typeface="Times" charset="0"/>
                <a:cs typeface="Times" charset="0"/>
              </a:rPr>
              <a:t>Q, Z</a:t>
            </a:r>
            <a:r>
              <a:rPr lang="en-US" sz="1800" i="1" baseline="-25000" dirty="0">
                <a:latin typeface="Times" charset="0"/>
                <a:ea typeface="Times" charset="0"/>
                <a:cs typeface="Times" charset="0"/>
              </a:rPr>
              <a:t>0</a:t>
            </a:r>
            <a:r>
              <a:rPr lang="en-US" sz="1800" i="1" dirty="0">
                <a:latin typeface="Times" charset="0"/>
                <a:ea typeface="Times" charset="0"/>
                <a:cs typeface="Times" charset="0"/>
              </a:rPr>
              <a:t>, </a:t>
            </a:r>
            <a:r>
              <a:rPr lang="en-US" sz="1800" i="1" dirty="0" err="1">
                <a:latin typeface="Times" charset="0"/>
                <a:ea typeface="Times" charset="0"/>
                <a:cs typeface="Times" charset="0"/>
              </a:rPr>
              <a:t>R</a:t>
            </a:r>
            <a:r>
              <a:rPr lang="en-US" sz="1800" i="1" baseline="-25000" dirty="0" err="1">
                <a:latin typeface="Times" charset="0"/>
                <a:ea typeface="Times" charset="0"/>
                <a:cs typeface="Times" charset="0"/>
              </a:rPr>
              <a:t>c</a:t>
            </a:r>
            <a:r>
              <a:rPr lang="en-US" sz="1800" i="1" dirty="0">
                <a:latin typeface="Times" charset="0"/>
                <a:ea typeface="Times" charset="0"/>
                <a:cs typeface="Times" charset="0"/>
              </a:rPr>
              <a:t>, R </a:t>
            </a:r>
            <a:r>
              <a:rPr lang="en-US" sz="1800" dirty="0"/>
              <a:t>can be calibrated</a:t>
            </a:r>
          </a:p>
          <a:p>
            <a:r>
              <a:rPr lang="en-US" sz="1800" dirty="0"/>
              <a:t>with no beam measurement</a:t>
            </a:r>
          </a:p>
        </p:txBody>
      </p:sp>
    </p:spTree>
    <p:extLst>
      <p:ext uri="{BB962C8B-B14F-4D97-AF65-F5344CB8AC3E}">
        <p14:creationId xmlns:p14="http://schemas.microsoft.com/office/powerpoint/2010/main" val="337682720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owerPoint_Template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Fermilab_PowerPoint_Template_090915.potx</Template>
  <TotalTime>25845</TotalTime>
  <Words>1034</Words>
  <Application>Microsoft Office PowerPoint</Application>
  <PresentationFormat>On-screen Show (4:3)</PresentationFormat>
  <Paragraphs>180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ＭＳ Ｐゴシック</vt:lpstr>
      <vt:lpstr>Arial</vt:lpstr>
      <vt:lpstr>Calibri</vt:lpstr>
      <vt:lpstr>Cambria Math</vt:lpstr>
      <vt:lpstr>Geneva</vt:lpstr>
      <vt:lpstr>Helvetica</vt:lpstr>
      <vt:lpstr>Symbol</vt:lpstr>
      <vt:lpstr>Times</vt:lpstr>
      <vt:lpstr>Wingdings</vt:lpstr>
      <vt:lpstr>Fermilab_PowerPoint_Template_090915</vt:lpstr>
      <vt:lpstr>PowerPoint Presentation</vt:lpstr>
      <vt:lpstr>Collaboration list</vt:lpstr>
      <vt:lpstr>Beam Profile Monitor in Neutrino Beam Line</vt:lpstr>
      <vt:lpstr>Current System Design lots of ion chambers</vt:lpstr>
      <vt:lpstr>Degrade Beam Sensitivity due to Radiation Damage</vt:lpstr>
      <vt:lpstr>Proposed Radiation Hard Gas-Filled RF Monitor</vt:lpstr>
      <vt:lpstr>Concept of Gas-Filled RF Monitor</vt:lpstr>
      <vt:lpstr>Simulated Secondary Beam Profile in LBNF</vt:lpstr>
      <vt:lpstr>RF Equivalent Circuit</vt:lpstr>
      <vt:lpstr>Simulate Transit RF Signal</vt:lpstr>
      <vt:lpstr>Tune Q factor to change beam sensitivity</vt:lpstr>
      <vt:lpstr>Design test cavity</vt:lpstr>
      <vt:lpstr>Time line</vt:lpstr>
      <vt:lpstr>Conclusion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Phil Adamson x4789 13963N</cp:lastModifiedBy>
  <cp:revision>998</cp:revision>
  <cp:lastPrinted>2016-10-25T15:17:04Z</cp:lastPrinted>
  <dcterms:created xsi:type="dcterms:W3CDTF">2014-01-03T20:18:13Z</dcterms:created>
  <dcterms:modified xsi:type="dcterms:W3CDTF">2017-04-25T20:26:21Z</dcterms:modified>
</cp:coreProperties>
</file>