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338" r:id="rId4"/>
    <p:sldId id="339" r:id="rId5"/>
    <p:sldId id="34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FF6600"/>
    <a:srgbClr val="E8D9F3"/>
    <a:srgbClr val="FC5AD9"/>
    <a:srgbClr val="025DF0"/>
    <a:srgbClr val="63666A"/>
    <a:srgbClr val="004C97"/>
    <a:srgbClr val="40404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2" autoAdjust="0"/>
    <p:restoredTop sz="94682" autoAdjust="0"/>
  </p:normalViewPr>
  <p:slideViewPr>
    <p:cSldViewPr snapToGrid="0" snapToObjects="1">
      <p:cViewPr varScale="1">
        <p:scale>
          <a:sx n="114" d="100"/>
          <a:sy n="114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5/11/2017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5/11/2017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11/V-2017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60645"/>
            <a:ext cx="7526338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 Of chip, shim and probe.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Harmonic cavity meeting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May 11, 2017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3915560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1" y="916044"/>
            <a:ext cx="3458508" cy="222220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probes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Of chip, shim and probe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99" y="2227810"/>
            <a:ext cx="1471318" cy="8273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556" y="972525"/>
            <a:ext cx="938865" cy="91447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22191" r="26227"/>
          <a:stretch/>
        </p:blipFill>
        <p:spPr>
          <a:xfrm>
            <a:off x="4918639" y="916044"/>
            <a:ext cx="2566332" cy="222992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741960" y="952567"/>
            <a:ext cx="132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 kV/m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268286" y="1144643"/>
            <a:ext cx="1518255" cy="256318"/>
          </a:xfrm>
          <a:prstGeom prst="straightConnector1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90582" y="1460283"/>
            <a:ext cx="124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1.63 MV/m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6870583" y="1629560"/>
            <a:ext cx="919999" cy="669023"/>
          </a:xfrm>
          <a:prstGeom prst="straightConnector1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30000" t="38820" r="29375"/>
          <a:stretch/>
        </p:blipFill>
        <p:spPr>
          <a:xfrm>
            <a:off x="207481" y="3395953"/>
            <a:ext cx="3012044" cy="215357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3085033" y="5713074"/>
            <a:ext cx="2863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0.44 MV/m </a:t>
            </a:r>
          </a:p>
          <a:p>
            <a:r>
              <a:rPr 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≈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for 75 and 107 MHz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567031" y="5194075"/>
            <a:ext cx="518002" cy="665315"/>
          </a:xfrm>
          <a:prstGeom prst="straightConnector1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703" y="5942495"/>
            <a:ext cx="269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outer cylinder of the window is here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939567" y="5194075"/>
            <a:ext cx="713258" cy="651057"/>
          </a:xfrm>
          <a:prstGeom prst="straightConnector1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22684" r="29042"/>
          <a:stretch/>
        </p:blipFill>
        <p:spPr>
          <a:xfrm>
            <a:off x="3085033" y="3290319"/>
            <a:ext cx="1597633" cy="1571218"/>
          </a:xfrm>
          <a:prstGeom prst="rect">
            <a:avLst/>
          </a:prstGeom>
          <a:ln>
            <a:solidFill>
              <a:srgbClr val="FF66FF"/>
            </a:solidFill>
          </a:ln>
        </p:spPr>
      </p:pic>
      <p:cxnSp>
        <p:nvCxnSpPr>
          <p:cNvPr id="39" name="Straight Arrow Connector 38"/>
          <p:cNvCxnSpPr/>
          <p:nvPr/>
        </p:nvCxnSpPr>
        <p:spPr>
          <a:xfrm flipV="1">
            <a:off x="3665989" y="4700502"/>
            <a:ext cx="217860" cy="1004859"/>
          </a:xfrm>
          <a:prstGeom prst="straightConnector1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/>
          <a:srcRect l="11102" r="39375"/>
          <a:stretch/>
        </p:blipFill>
        <p:spPr>
          <a:xfrm>
            <a:off x="4918639" y="3441572"/>
            <a:ext cx="3176160" cy="231666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50013" y="5736155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shift is negligible</a:t>
            </a:r>
          </a:p>
        </p:txBody>
      </p:sp>
    </p:spTree>
    <p:extLst>
      <p:ext uri="{BB962C8B-B14F-4D97-AF65-F5344CB8AC3E}">
        <p14:creationId xmlns:p14="http://schemas.microsoft.com/office/powerpoint/2010/main" val="297262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l="25680" r="9476"/>
          <a:stretch/>
        </p:blipFill>
        <p:spPr>
          <a:xfrm>
            <a:off x="3639249" y="3245279"/>
            <a:ext cx="2247761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Chips in the garnet ring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31471" y="1343802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2500" r="37500"/>
          <a:stretch/>
        </p:blipFill>
        <p:spPr>
          <a:xfrm>
            <a:off x="444687" y="879243"/>
            <a:ext cx="2090714" cy="2910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313" y="1133760"/>
            <a:ext cx="1306886" cy="134341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7989" r="26635"/>
          <a:stretch/>
        </p:blipFill>
        <p:spPr>
          <a:xfrm>
            <a:off x="3617510" y="879243"/>
            <a:ext cx="2474998" cy="2278100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1" name="Straight Arrow Connector 10"/>
          <p:cNvCxnSpPr>
            <a:stCxn id="3" idx="1"/>
          </p:cNvCxnSpPr>
          <p:nvPr/>
        </p:nvCxnSpPr>
        <p:spPr>
          <a:xfrm flipH="1" flipV="1">
            <a:off x="1526796" y="1343802"/>
            <a:ext cx="630517" cy="461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63037" b="8277"/>
          <a:stretch/>
        </p:blipFill>
        <p:spPr>
          <a:xfrm>
            <a:off x="452437" y="3727066"/>
            <a:ext cx="2483710" cy="2574191"/>
          </a:xfrm>
          <a:prstGeom prst="rect">
            <a:avLst/>
          </a:prstGeom>
        </p:spPr>
      </p:pic>
      <p:pic>
        <p:nvPicPr>
          <p:cNvPr id="23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8963" r="29329" b="30977"/>
          <a:stretch/>
        </p:blipFill>
        <p:spPr>
          <a:xfrm>
            <a:off x="6416452" y="901113"/>
            <a:ext cx="2275421" cy="225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6988175" y="1314583"/>
            <a:ext cx="168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.020-.025” deep ?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471332" y="2169352"/>
            <a:ext cx="50334" cy="469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676695" y="1978698"/>
            <a:ext cx="290105" cy="1193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172165" y="2349715"/>
            <a:ext cx="327171" cy="109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39249" y="210989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0.26”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71332" y="1494567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0.1”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5071" y="2477174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0.1”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/>
          <a:srcRect l="24394" r="14010"/>
          <a:stretch/>
        </p:blipFill>
        <p:spPr>
          <a:xfrm>
            <a:off x="3639248" y="4746710"/>
            <a:ext cx="2247761" cy="15241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/>
          <a:srcRect l="31875" t="14137" r="36250" b="6553"/>
          <a:stretch/>
        </p:blipFill>
        <p:spPr>
          <a:xfrm>
            <a:off x="5109707" y="4592727"/>
            <a:ext cx="1554606" cy="161557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/>
          <a:srcRect l="32500" t="15582" r="37500" b="7477"/>
          <a:stretch/>
        </p:blipFill>
        <p:spPr>
          <a:xfrm>
            <a:off x="5284295" y="2957241"/>
            <a:ext cx="1544673" cy="16546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74123" y="3429667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µ=5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14804" y="4908171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µ=1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/>
          <a:srcRect l="43914" t="34012" r="43125" b="11424"/>
          <a:stretch/>
        </p:blipFill>
        <p:spPr>
          <a:xfrm>
            <a:off x="8078892" y="3226165"/>
            <a:ext cx="729641" cy="136656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/>
          <a:srcRect l="40380" t="48633" r="50862" b="22693"/>
          <a:stretch/>
        </p:blipFill>
        <p:spPr>
          <a:xfrm>
            <a:off x="6915672" y="3170082"/>
            <a:ext cx="1081273" cy="147872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l="36191" t="11944" r="45993" b="11275"/>
          <a:stretch/>
        </p:blipFill>
        <p:spPr>
          <a:xfrm>
            <a:off x="8060569" y="4746710"/>
            <a:ext cx="796566" cy="131299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/>
          <a:srcRect l="26341" t="16661" r="49803" b="2822"/>
          <a:stretch/>
        </p:blipFill>
        <p:spPr>
          <a:xfrm>
            <a:off x="6823527" y="4718477"/>
            <a:ext cx="1112898" cy="143666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314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6940" t="1668" r="31821" b="3117"/>
          <a:stretch/>
        </p:blipFill>
        <p:spPr>
          <a:xfrm>
            <a:off x="5514266" y="1042807"/>
            <a:ext cx="1871493" cy="219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garnet shim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Of chip, shim and probe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42807"/>
            <a:ext cx="5161413" cy="2196856"/>
          </a:xfrm>
          <a:prstGeom prst="rect">
            <a:avLst/>
          </a:prstGeom>
        </p:spPr>
      </p:pic>
      <p:sp>
        <p:nvSpPr>
          <p:cNvPr id="12" name="Freeform: Shape 11"/>
          <p:cNvSpPr/>
          <p:nvPr/>
        </p:nvSpPr>
        <p:spPr>
          <a:xfrm>
            <a:off x="6057077" y="1537432"/>
            <a:ext cx="507255" cy="498845"/>
          </a:xfrm>
          <a:custGeom>
            <a:avLst/>
            <a:gdLst>
              <a:gd name="connsiteX0" fmla="*/ 214604 w 373225"/>
              <a:gd name="connsiteY0" fmla="*/ 0 h 382555"/>
              <a:gd name="connsiteX1" fmla="*/ 111968 w 373225"/>
              <a:gd name="connsiteY1" fmla="*/ 18661 h 382555"/>
              <a:gd name="connsiteX2" fmla="*/ 65315 w 373225"/>
              <a:gd name="connsiteY2" fmla="*/ 55984 h 382555"/>
              <a:gd name="connsiteX3" fmla="*/ 46653 w 373225"/>
              <a:gd name="connsiteY3" fmla="*/ 83976 h 382555"/>
              <a:gd name="connsiteX4" fmla="*/ 37323 w 373225"/>
              <a:gd name="connsiteY4" fmla="*/ 111967 h 382555"/>
              <a:gd name="connsiteX5" fmla="*/ 18662 w 373225"/>
              <a:gd name="connsiteY5" fmla="*/ 139959 h 382555"/>
              <a:gd name="connsiteX6" fmla="*/ 0 w 373225"/>
              <a:gd name="connsiteY6" fmla="*/ 233265 h 382555"/>
              <a:gd name="connsiteX7" fmla="*/ 9331 w 373225"/>
              <a:gd name="connsiteY7" fmla="*/ 298580 h 382555"/>
              <a:gd name="connsiteX8" fmla="*/ 18662 w 373225"/>
              <a:gd name="connsiteY8" fmla="*/ 335902 h 382555"/>
              <a:gd name="connsiteX9" fmla="*/ 111968 w 373225"/>
              <a:gd name="connsiteY9" fmla="*/ 382555 h 382555"/>
              <a:gd name="connsiteX10" fmla="*/ 223935 w 373225"/>
              <a:gd name="connsiteY10" fmla="*/ 373225 h 382555"/>
              <a:gd name="connsiteX11" fmla="*/ 270588 w 373225"/>
              <a:gd name="connsiteY11" fmla="*/ 354563 h 382555"/>
              <a:gd name="connsiteX12" fmla="*/ 326572 w 373225"/>
              <a:gd name="connsiteY12" fmla="*/ 307910 h 382555"/>
              <a:gd name="connsiteX13" fmla="*/ 363894 w 373225"/>
              <a:gd name="connsiteY13" fmla="*/ 223935 h 382555"/>
              <a:gd name="connsiteX14" fmla="*/ 373225 w 373225"/>
              <a:gd name="connsiteY14" fmla="*/ 195943 h 382555"/>
              <a:gd name="connsiteX15" fmla="*/ 363894 w 373225"/>
              <a:gd name="connsiteY15" fmla="*/ 139959 h 382555"/>
              <a:gd name="connsiteX16" fmla="*/ 345233 w 373225"/>
              <a:gd name="connsiteY16" fmla="*/ 111967 h 382555"/>
              <a:gd name="connsiteX17" fmla="*/ 289249 w 373225"/>
              <a:gd name="connsiteY17" fmla="*/ 65314 h 382555"/>
              <a:gd name="connsiteX18" fmla="*/ 261258 w 373225"/>
              <a:gd name="connsiteY18" fmla="*/ 55984 h 382555"/>
              <a:gd name="connsiteX19" fmla="*/ 158621 w 373225"/>
              <a:gd name="connsiteY19" fmla="*/ 46653 h 38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3225" h="382555">
                <a:moveTo>
                  <a:pt x="214604" y="0"/>
                </a:moveTo>
                <a:cubicBezTo>
                  <a:pt x="199474" y="2162"/>
                  <a:pt x="133962" y="9235"/>
                  <a:pt x="111968" y="18661"/>
                </a:cubicBezTo>
                <a:cubicBezTo>
                  <a:pt x="97205" y="24988"/>
                  <a:pt x="75785" y="42896"/>
                  <a:pt x="65315" y="55984"/>
                </a:cubicBezTo>
                <a:cubicBezTo>
                  <a:pt x="58310" y="64741"/>
                  <a:pt x="52874" y="74645"/>
                  <a:pt x="46653" y="83976"/>
                </a:cubicBezTo>
                <a:cubicBezTo>
                  <a:pt x="43543" y="93306"/>
                  <a:pt x="41721" y="103170"/>
                  <a:pt x="37323" y="111967"/>
                </a:cubicBezTo>
                <a:cubicBezTo>
                  <a:pt x="32308" y="121997"/>
                  <a:pt x="23079" y="129652"/>
                  <a:pt x="18662" y="139959"/>
                </a:cubicBezTo>
                <a:cubicBezTo>
                  <a:pt x="11070" y="157675"/>
                  <a:pt x="2105" y="220634"/>
                  <a:pt x="0" y="233265"/>
                </a:cubicBezTo>
                <a:cubicBezTo>
                  <a:pt x="3110" y="255037"/>
                  <a:pt x="5397" y="276942"/>
                  <a:pt x="9331" y="298580"/>
                </a:cubicBezTo>
                <a:cubicBezTo>
                  <a:pt x="11625" y="311197"/>
                  <a:pt x="10218" y="326251"/>
                  <a:pt x="18662" y="335902"/>
                </a:cubicBezTo>
                <a:cubicBezTo>
                  <a:pt x="49769" y="371453"/>
                  <a:pt x="73211" y="372867"/>
                  <a:pt x="111968" y="382555"/>
                </a:cubicBezTo>
                <a:cubicBezTo>
                  <a:pt x="149290" y="379445"/>
                  <a:pt x="187053" y="379734"/>
                  <a:pt x="223935" y="373225"/>
                </a:cubicBezTo>
                <a:cubicBezTo>
                  <a:pt x="240429" y="370314"/>
                  <a:pt x="255607" y="362053"/>
                  <a:pt x="270588" y="354563"/>
                </a:cubicBezTo>
                <a:cubicBezTo>
                  <a:pt x="291559" y="344077"/>
                  <a:pt x="311831" y="325599"/>
                  <a:pt x="326572" y="307910"/>
                </a:cubicBezTo>
                <a:cubicBezTo>
                  <a:pt x="351215" y="278338"/>
                  <a:pt x="350332" y="264619"/>
                  <a:pt x="363894" y="223935"/>
                </a:cubicBezTo>
                <a:lnTo>
                  <a:pt x="373225" y="195943"/>
                </a:lnTo>
                <a:cubicBezTo>
                  <a:pt x="370115" y="177282"/>
                  <a:pt x="369877" y="157907"/>
                  <a:pt x="363894" y="139959"/>
                </a:cubicBezTo>
                <a:cubicBezTo>
                  <a:pt x="360348" y="129320"/>
                  <a:pt x="352412" y="120582"/>
                  <a:pt x="345233" y="111967"/>
                </a:cubicBezTo>
                <a:cubicBezTo>
                  <a:pt x="330495" y="94282"/>
                  <a:pt x="310216" y="75798"/>
                  <a:pt x="289249" y="65314"/>
                </a:cubicBezTo>
                <a:cubicBezTo>
                  <a:pt x="280452" y="60916"/>
                  <a:pt x="270859" y="58117"/>
                  <a:pt x="261258" y="55984"/>
                </a:cubicBezTo>
                <a:cubicBezTo>
                  <a:pt x="207763" y="44096"/>
                  <a:pt x="209538" y="46653"/>
                  <a:pt x="158621" y="46653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89863" y="867041"/>
            <a:ext cx="177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105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(COMSOL – 100 </a:t>
            </a:r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Oe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Arrow Connector 6"/>
          <p:cNvCxnSpPr>
            <a:stCxn id="14" idx="1"/>
          </p:cNvCxnSpPr>
          <p:nvPr/>
        </p:nvCxnSpPr>
        <p:spPr>
          <a:xfrm flipH="1">
            <a:off x="6310705" y="1128651"/>
            <a:ext cx="1079158" cy="658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9292" y="1786855"/>
            <a:ext cx="2527936" cy="461665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|</a:t>
            </a:r>
            <a:r>
              <a:rPr lang="en-US" dirty="0" err="1"/>
              <a:t>H</a:t>
            </a:r>
            <a:r>
              <a:rPr lang="en-US" baseline="-25000" dirty="0" err="1"/>
              <a:t>bias</a:t>
            </a:r>
            <a:r>
              <a:rPr lang="en-US" dirty="0"/>
              <a:t>|, </a:t>
            </a:r>
            <a:r>
              <a:rPr lang="en-US" dirty="0" err="1"/>
              <a:t>I</a:t>
            </a:r>
            <a:r>
              <a:rPr lang="en-US" baseline="-25000" dirty="0" err="1"/>
              <a:t>stat</a:t>
            </a:r>
            <a:r>
              <a:rPr lang="en-US" dirty="0"/>
              <a:t> = 745 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37067"/>
            <a:ext cx="5169620" cy="2200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6275" y="4479011"/>
            <a:ext cx="2467855" cy="461665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|E</a:t>
            </a:r>
            <a:r>
              <a:rPr lang="en-US" baseline="-25000" dirty="0"/>
              <a:t>rf</a:t>
            </a:r>
            <a:r>
              <a:rPr lang="en-US" dirty="0"/>
              <a:t>|, </a:t>
            </a:r>
            <a:r>
              <a:rPr lang="en-US" dirty="0" err="1"/>
              <a:t>V</a:t>
            </a:r>
            <a:r>
              <a:rPr lang="en-US" baseline="-25000" dirty="0" err="1"/>
              <a:t>acc</a:t>
            </a:r>
            <a:r>
              <a:rPr lang="en-US" dirty="0"/>
              <a:t> = 100 kV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0013" y="3847694"/>
            <a:ext cx="3550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Kilpatrick limit for 77 MHz: 10.3 MV/m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0487" y="5154899"/>
            <a:ext cx="142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3.9 MV/m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>
          <a:xfrm flipH="1">
            <a:off x="4139355" y="5385732"/>
            <a:ext cx="1771132" cy="182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8281" y="4474799"/>
            <a:ext cx="1649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≈ 1.3 MV/m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 flipV="1">
            <a:off x="3904514" y="4333056"/>
            <a:ext cx="1743767" cy="372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9760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34038</TotalTime>
  <Words>141</Words>
  <Application>Microsoft Office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 Of chip, shim and probe.</vt:lpstr>
      <vt:lpstr>Field probes </vt:lpstr>
      <vt:lpstr>Chips in the garnet ring </vt:lpstr>
      <vt:lpstr>Optimized garnet shim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12815N</cp:lastModifiedBy>
  <cp:revision>724</cp:revision>
  <cp:lastPrinted>2014-01-20T19:40:21Z</cp:lastPrinted>
  <dcterms:created xsi:type="dcterms:W3CDTF">2015-06-19T17:30:25Z</dcterms:created>
  <dcterms:modified xsi:type="dcterms:W3CDTF">2017-05-11T18:08:47Z</dcterms:modified>
</cp:coreProperties>
</file>