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5.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data4.xml" ContentType="application/vnd.openxmlformats-officedocument.drawingml.diagramData+xml"/>
  <Override PartName="/ppt/diagrams/data6.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4125" r:id="rId2"/>
    <p:sldMasterId id="2147484135" r:id="rId3"/>
    <p:sldMasterId id="2147484145" r:id="rId4"/>
    <p:sldMasterId id="2147484154" r:id="rId5"/>
    <p:sldMasterId id="2147484163" r:id="rId6"/>
  </p:sldMasterIdLst>
  <p:notesMasterIdLst>
    <p:notesMasterId r:id="rId96"/>
  </p:notesMasterIdLst>
  <p:handoutMasterIdLst>
    <p:handoutMasterId r:id="rId97"/>
  </p:handoutMasterIdLst>
  <p:sldIdLst>
    <p:sldId id="268" r:id="rId7"/>
    <p:sldId id="709" r:id="rId8"/>
    <p:sldId id="710" r:id="rId9"/>
    <p:sldId id="728" r:id="rId10"/>
    <p:sldId id="727" r:id="rId11"/>
    <p:sldId id="731" r:id="rId12"/>
    <p:sldId id="491" r:id="rId13"/>
    <p:sldId id="272" r:id="rId14"/>
    <p:sldId id="660" r:id="rId15"/>
    <p:sldId id="659" r:id="rId16"/>
    <p:sldId id="711" r:id="rId17"/>
    <p:sldId id="684" r:id="rId18"/>
    <p:sldId id="685" r:id="rId19"/>
    <p:sldId id="686" r:id="rId20"/>
    <p:sldId id="687" r:id="rId21"/>
    <p:sldId id="688" r:id="rId22"/>
    <p:sldId id="736" r:id="rId23"/>
    <p:sldId id="737" r:id="rId24"/>
    <p:sldId id="596" r:id="rId25"/>
    <p:sldId id="333" r:id="rId26"/>
    <p:sldId id="503" r:id="rId27"/>
    <p:sldId id="712" r:id="rId28"/>
    <p:sldId id="744" r:id="rId29"/>
    <p:sldId id="344" r:id="rId30"/>
    <p:sldId id="361" r:id="rId31"/>
    <p:sldId id="597" r:id="rId32"/>
    <p:sldId id="720" r:id="rId33"/>
    <p:sldId id="743" r:id="rId34"/>
    <p:sldId id="599" r:id="rId35"/>
    <p:sldId id="678" r:id="rId36"/>
    <p:sldId id="739" r:id="rId37"/>
    <p:sldId id="741" r:id="rId38"/>
    <p:sldId id="692" r:id="rId39"/>
    <p:sldId id="661" r:id="rId40"/>
    <p:sldId id="362" r:id="rId41"/>
    <p:sldId id="498" r:id="rId42"/>
    <p:sldId id="461" r:id="rId43"/>
    <p:sldId id="464" r:id="rId44"/>
    <p:sldId id="463" r:id="rId45"/>
    <p:sldId id="273" r:id="rId46"/>
    <p:sldId id="713" r:id="rId47"/>
    <p:sldId id="472" r:id="rId48"/>
    <p:sldId id="348" r:id="rId49"/>
    <p:sldId id="358" r:id="rId50"/>
    <p:sldId id="349" r:id="rId51"/>
    <p:sldId id="331" r:id="rId52"/>
    <p:sldId id="307" r:id="rId53"/>
    <p:sldId id="714" r:id="rId54"/>
    <p:sldId id="698" r:id="rId55"/>
    <p:sldId id="693" r:id="rId56"/>
    <p:sldId id="694" r:id="rId57"/>
    <p:sldId id="695" r:id="rId58"/>
    <p:sldId id="696" r:id="rId59"/>
    <p:sldId id="726" r:id="rId60"/>
    <p:sldId id="703" r:id="rId61"/>
    <p:sldId id="704" r:id="rId62"/>
    <p:sldId id="715" r:id="rId63"/>
    <p:sldId id="701" r:id="rId64"/>
    <p:sldId id="705" r:id="rId65"/>
    <p:sldId id="636" r:id="rId66"/>
    <p:sldId id="637" r:id="rId67"/>
    <p:sldId id="638" r:id="rId68"/>
    <p:sldId id="639" r:id="rId69"/>
    <p:sldId id="640" r:id="rId70"/>
    <p:sldId id="642" r:id="rId71"/>
    <p:sldId id="721" r:id="rId72"/>
    <p:sldId id="716" r:id="rId73"/>
    <p:sldId id="658" r:id="rId74"/>
    <p:sldId id="708" r:id="rId75"/>
    <p:sldId id="671" r:id="rId76"/>
    <p:sldId id="674" r:id="rId77"/>
    <p:sldId id="673" r:id="rId78"/>
    <p:sldId id="675" r:id="rId79"/>
    <p:sldId id="676" r:id="rId80"/>
    <p:sldId id="717" r:id="rId81"/>
    <p:sldId id="722" r:id="rId82"/>
    <p:sldId id="313" r:id="rId83"/>
    <p:sldId id="635" r:id="rId84"/>
    <p:sldId id="359" r:id="rId85"/>
    <p:sldId id="616" r:id="rId86"/>
    <p:sldId id="707" r:id="rId87"/>
    <p:sldId id="578" r:id="rId88"/>
    <p:sldId id="729" r:id="rId89"/>
    <p:sldId id="730" r:id="rId90"/>
    <p:sldId id="733" r:id="rId91"/>
    <p:sldId id="734" r:id="rId92"/>
    <p:sldId id="738" r:id="rId93"/>
    <p:sldId id="742" r:id="rId94"/>
    <p:sldId id="740" r:id="rId9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0000FF"/>
    <a:srgbClr val="A7A8AA"/>
    <a:srgbClr val="CC0099"/>
    <a:srgbClr val="808080"/>
    <a:srgbClr val="404040"/>
    <a:srgbClr val="505050"/>
    <a:srgbClr val="004C97"/>
    <a:srgbClr val="63666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1323" autoAdjust="0"/>
  </p:normalViewPr>
  <p:slideViewPr>
    <p:cSldViewPr snapToGrid="0" snapToObjects="1">
      <p:cViewPr varScale="1">
        <p:scale>
          <a:sx n="87" d="100"/>
          <a:sy n="87" d="100"/>
        </p:scale>
        <p:origin x="594" y="96"/>
      </p:cViewPr>
      <p:guideLst>
        <p:guide orient="horz" pos="2160"/>
        <p:guide pos="2880"/>
      </p:guideLst>
    </p:cSldViewPr>
  </p:slideViewPr>
  <p:outlineViewPr>
    <p:cViewPr>
      <p:scale>
        <a:sx n="33" d="100"/>
        <a:sy n="33" d="100"/>
      </p:scale>
      <p:origin x="0" y="-18605"/>
    </p:cViewPr>
    <p:sldLst>
      <p:sld r:id="rId1" collapse="1"/>
      <p:sld r:id="rId2" collapse="1"/>
      <p:sld r:id="rId3" collapse="1"/>
      <p:sld r:id="rId4" collapse="1"/>
      <p:sld r:id="rId5" collapse="1"/>
      <p:sld r:id="rId6" collapse="1"/>
    </p:sldLst>
  </p:outlineViewPr>
  <p:notesTextViewPr>
    <p:cViewPr>
      <p:scale>
        <a:sx n="3" d="2"/>
        <a:sy n="3" d="2"/>
      </p:scale>
      <p:origin x="0" y="0"/>
    </p:cViewPr>
  </p:notesTextViewPr>
  <p:sorterViewPr>
    <p:cViewPr>
      <p:scale>
        <a:sx n="100" d="100"/>
        <a:sy n="100" d="100"/>
      </p:scale>
      <p:origin x="0" y="-29659"/>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_rels/viewProps.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slide" Target="slides/slide20.xml"/><Relationship Id="rId1" Type="http://schemas.openxmlformats.org/officeDocument/2006/relationships/slide" Target="slides/slide4.xml"/><Relationship Id="rId6" Type="http://schemas.openxmlformats.org/officeDocument/2006/relationships/slide" Target="slides/slide46.xml"/><Relationship Id="rId5" Type="http://schemas.openxmlformats.org/officeDocument/2006/relationships/slide" Target="slides/slide44.xml"/><Relationship Id="rId4" Type="http://schemas.openxmlformats.org/officeDocument/2006/relationships/slide" Target="slides/slide43.xml"/></Relationships>
</file>

<file path=ppt/diagrams/_rels/data2.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image" Target="../media/image660.png"/></Relationships>
</file>

<file path=ppt/diagrams/_rels/data4.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image" Target="../media/image470.png"/></Relationships>
</file>

<file path=ppt/diagrams/_rels/data6.xml.rels><?xml version="1.0" encoding="UTF-8" standalone="yes"?>
<Relationships xmlns="http://schemas.openxmlformats.org/package/2006/relationships"><Relationship Id="rId2" Type="http://schemas.openxmlformats.org/officeDocument/2006/relationships/image" Target="../media/image690.png"/><Relationship Id="rId1" Type="http://schemas.openxmlformats.org/officeDocument/2006/relationships/image" Target="../media/image47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D33886-E322-44C7-9CF4-C4B11BC9F12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mc:AlternateContent xmlns:mc="http://schemas.openxmlformats.org/markup-compatibility/2006" xmlns:a14="http://schemas.microsoft.com/office/drawing/2010/main">
      <mc:Choice Requires="a14">
        <dgm:pt modelId="{F0B26E68-B064-4BC4-AEA5-A4DBD2D9C099}">
          <dgm:prSet phldrT="[Text]" custT="1"/>
          <dgm:spPr/>
          <dgm: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𝐵</m:t>
                        </m:r>
                      </m:e>
                      <m:sub>
                        <m:r>
                          <a:rPr lang="en-US" sz="2000" b="0" i="1" smtClean="0">
                            <a:latin typeface="Cambria Math" panose="02040503050406030204" pitchFamily="18" charset="0"/>
                          </a:rPr>
                          <m:t>𝑒𝑥𝑡</m:t>
                        </m:r>
                      </m:sub>
                    </m:sSub>
                  </m:oMath>
                </m:oMathPara>
              </a14:m>
              <a:endParaRPr lang="en-US" sz="2000" dirty="0"/>
            </a:p>
          </dgm:t>
        </dgm:pt>
      </mc:Choice>
      <mc:Fallback xmlns="">
        <dgm:pt modelId="{F0B26E68-B064-4BC4-AEA5-A4DBD2D9C099}">
          <dgm:prSet phldrT="[Text]" custT="1"/>
          <dgm:spPr/>
          <dgm:t>
            <a:bodyPr/>
            <a:lstStyle/>
            <a:p>
              <a:r>
                <a:rPr lang="en-US" sz="2000" b="0" i="0" smtClean="0">
                  <a:latin typeface="Cambria Math" panose="02040503050406030204" pitchFamily="18" charset="0"/>
                </a:rPr>
                <a:t>𝐵_𝑒𝑥𝑡</a:t>
              </a:r>
              <a:endParaRPr lang="en-US" sz="2000" dirty="0"/>
            </a:p>
          </dgm:t>
        </dgm:pt>
      </mc:Fallback>
    </mc:AlternateContent>
    <dgm:pt modelId="{B04B98D5-EAA1-4066-8D89-314797390C7C}" type="parTrans" cxnId="{C202DD2B-C1C1-422A-BF70-2F55E9C2D12F}">
      <dgm:prSet/>
      <dgm:spPr/>
      <dgm:t>
        <a:bodyPr/>
        <a:lstStyle/>
        <a:p>
          <a:endParaRPr lang="en-US" sz="1600"/>
        </a:p>
      </dgm:t>
    </dgm:pt>
    <dgm:pt modelId="{C1A62A20-C079-4958-9208-6553A718B5E1}" type="sibTrans" cxnId="{C202DD2B-C1C1-422A-BF70-2F55E9C2D12F}">
      <dgm:prSet/>
      <dgm:spPr/>
      <dgm:t>
        <a:bodyPr/>
        <a:lstStyle/>
        <a:p>
          <a:endParaRPr lang="en-US" sz="1600"/>
        </a:p>
      </dgm:t>
    </dgm:pt>
    <dgm:pt modelId="{0C9CCB81-4C26-4C2E-930B-77E225740A46}">
      <dgm:prSet phldrT="[Text]" custT="1"/>
      <dgm:spPr/>
      <dgm:t>
        <a:bodyPr/>
        <a:lstStyle/>
        <a:p>
          <a:r>
            <a:rPr lang="en-US" sz="2400" dirty="0">
              <a:solidFill>
                <a:schemeClr val="accent6">
                  <a:lumMod val="50000"/>
                </a:schemeClr>
              </a:solidFill>
            </a:rPr>
            <a:t>Magnetic shielding/hygiene improvement</a:t>
          </a:r>
        </a:p>
      </dgm:t>
    </dgm:pt>
    <dgm:pt modelId="{635B2516-3756-47EF-B04F-202B95B15A8C}" type="parTrans" cxnId="{DC263200-A427-44AD-94F6-F68E4584079A}">
      <dgm:prSet/>
      <dgm:spPr/>
      <dgm:t>
        <a:bodyPr/>
        <a:lstStyle/>
        <a:p>
          <a:endParaRPr lang="en-US" sz="1600"/>
        </a:p>
      </dgm:t>
    </dgm:pt>
    <dgm:pt modelId="{C4D77583-8CFE-4202-9B8A-554E9DCDC87A}" type="sibTrans" cxnId="{DC263200-A427-44AD-94F6-F68E4584079A}">
      <dgm:prSet/>
      <dgm:spPr/>
      <dgm:t>
        <a:bodyPr/>
        <a:lstStyle/>
        <a:p>
          <a:endParaRPr lang="en-US" sz="1600"/>
        </a:p>
      </dgm:t>
    </dgm:pt>
    <mc:AlternateContent xmlns:mc="http://schemas.openxmlformats.org/markup-compatibility/2006" xmlns:a14="http://schemas.microsoft.com/office/drawing/2010/main">
      <mc:Choice Requires="a14">
        <dgm:pt modelId="{C96CDBE0-17B6-4FFF-A88F-1875719B7698}">
          <dgm:prSet phldrT="[Text]" custT="1"/>
          <dgm:spPr/>
          <dgm: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𝜂</m:t>
                    </m:r>
                  </m:oMath>
                </m:oMathPara>
              </a14:m>
              <a:endParaRPr lang="en-US" sz="2000" dirty="0"/>
            </a:p>
          </dgm:t>
        </dgm:pt>
      </mc:Choice>
      <mc:Fallback xmlns="">
        <dgm:pt modelId="{C96CDBE0-17B6-4FFF-A88F-1875719B7698}">
          <dgm:prSet phldrT="[Text]" custT="1"/>
          <dgm:spPr/>
          <dgm:t>
            <a:bodyPr/>
            <a:lstStyle/>
            <a:p>
              <a:r>
                <a:rPr lang="en-US" sz="2000" i="0" smtClean="0">
                  <a:latin typeface="Cambria Math" panose="02040503050406030204" pitchFamily="18" charset="0"/>
                  <a:ea typeface="Cambria Math" panose="02040503050406030204" pitchFamily="18" charset="0"/>
                </a:rPr>
                <a:t>𝜂</a:t>
              </a:r>
              <a:endParaRPr lang="en-US" sz="2000" dirty="0"/>
            </a:p>
          </dgm:t>
        </dgm:pt>
      </mc:Fallback>
    </mc:AlternateContent>
    <dgm:pt modelId="{B85FC737-41DD-4ABB-8F50-2B2686E6D2A9}" type="parTrans" cxnId="{6DCB57A6-090B-435A-A626-0638AE5E486D}">
      <dgm:prSet/>
      <dgm:spPr/>
      <dgm:t>
        <a:bodyPr/>
        <a:lstStyle/>
        <a:p>
          <a:endParaRPr lang="en-US" sz="1600"/>
        </a:p>
      </dgm:t>
    </dgm:pt>
    <dgm:pt modelId="{1B11D690-533D-4C8B-903B-C87A456256F3}" type="sibTrans" cxnId="{6DCB57A6-090B-435A-A626-0638AE5E486D}">
      <dgm:prSet/>
      <dgm:spPr/>
      <dgm:t>
        <a:bodyPr/>
        <a:lstStyle/>
        <a:p>
          <a:endParaRPr lang="en-US" sz="1600"/>
        </a:p>
      </dgm:t>
    </dgm:pt>
    <dgm:pt modelId="{745C73CC-5ACA-4C47-B04B-9000257209AE}">
      <dgm:prSet phldrT="[Text]" custT="1"/>
      <dgm:spPr/>
      <dgm:t>
        <a:bodyPr/>
        <a:lstStyle/>
        <a:p>
          <a:r>
            <a:rPr lang="en-US" sz="2400" dirty="0">
              <a:solidFill>
                <a:schemeClr val="accent6">
                  <a:lumMod val="50000"/>
                </a:schemeClr>
              </a:solidFill>
            </a:rPr>
            <a:t>Fast Cooling</a:t>
          </a:r>
        </a:p>
      </dgm:t>
    </dgm:pt>
    <dgm:pt modelId="{9D7A607F-1D31-4C8E-9407-0B6A29DF32FA}" type="parTrans" cxnId="{1F8BFBF0-3E32-46C3-93AE-0A6483E38F7F}">
      <dgm:prSet/>
      <dgm:spPr/>
      <dgm:t>
        <a:bodyPr/>
        <a:lstStyle/>
        <a:p>
          <a:endParaRPr lang="en-US" sz="1600"/>
        </a:p>
      </dgm:t>
    </dgm:pt>
    <dgm:pt modelId="{1A1DD458-8805-4DCC-AA01-E1118E43B68B}" type="sibTrans" cxnId="{1F8BFBF0-3E32-46C3-93AE-0A6483E38F7F}">
      <dgm:prSet/>
      <dgm:spPr/>
      <dgm:t>
        <a:bodyPr/>
        <a:lstStyle/>
        <a:p>
          <a:endParaRPr lang="en-US" sz="1600"/>
        </a:p>
      </dgm:t>
    </dgm:pt>
    <dgm:pt modelId="{ED1E40BF-4DA4-4EA5-97ED-FC085642D85E}">
      <dgm:prSet phldrT="[Text]" custT="1"/>
      <dgm:spPr/>
      <dgm:t>
        <a:bodyPr/>
        <a:lstStyle/>
        <a:p>
          <a:r>
            <a:rPr lang="en-US" sz="2000" dirty="0"/>
            <a:t>S</a:t>
          </a:r>
        </a:p>
      </dgm:t>
    </dgm:pt>
    <dgm:pt modelId="{D9645799-B539-4EB3-AF4B-3E8BDD082B12}" type="parTrans" cxnId="{D990E8E8-D303-4E7C-8AFF-323884BA6A17}">
      <dgm:prSet/>
      <dgm:spPr/>
      <dgm:t>
        <a:bodyPr/>
        <a:lstStyle/>
        <a:p>
          <a:endParaRPr lang="en-US" sz="1600"/>
        </a:p>
      </dgm:t>
    </dgm:pt>
    <dgm:pt modelId="{BC90F821-C5DC-46A1-8F48-33088822D3FB}" type="sibTrans" cxnId="{D990E8E8-D303-4E7C-8AFF-323884BA6A17}">
      <dgm:prSet/>
      <dgm:spPr/>
      <dgm:t>
        <a:bodyPr/>
        <a:lstStyle/>
        <a:p>
          <a:endParaRPr lang="en-US" sz="1600"/>
        </a:p>
      </dgm:t>
    </dgm:pt>
    <dgm:pt modelId="{651DCBEB-3381-4E6A-8274-D59E24BDB8E9}">
      <dgm:prSet phldrT="[Text]" custT="1"/>
      <dgm:spPr/>
      <dgm:t>
        <a:bodyPr/>
        <a:lstStyle/>
        <a:p>
          <a:r>
            <a:rPr lang="en-US" sz="2400" dirty="0">
              <a:solidFill>
                <a:schemeClr val="accent6">
                  <a:lumMod val="50000"/>
                </a:schemeClr>
              </a:solidFill>
            </a:rPr>
            <a:t>Optimizing mean free path</a:t>
          </a:r>
        </a:p>
      </dgm:t>
    </dgm:pt>
    <dgm:pt modelId="{4098F246-40CC-445F-BBF0-7FBAA6A476A0}" type="parTrans" cxnId="{A239E6F1-425E-4A92-9D0E-C805BC032142}">
      <dgm:prSet/>
      <dgm:spPr/>
      <dgm:t>
        <a:bodyPr/>
        <a:lstStyle/>
        <a:p>
          <a:endParaRPr lang="en-US" sz="1600"/>
        </a:p>
      </dgm:t>
    </dgm:pt>
    <dgm:pt modelId="{339B82C5-AC92-4DC1-A217-3DF7F3987C12}" type="sibTrans" cxnId="{A239E6F1-425E-4A92-9D0E-C805BC032142}">
      <dgm:prSet/>
      <dgm:spPr/>
      <dgm:t>
        <a:bodyPr/>
        <a:lstStyle/>
        <a:p>
          <a:endParaRPr lang="en-US" sz="1600"/>
        </a:p>
      </dgm:t>
    </dgm:pt>
    <dgm:pt modelId="{03B7842F-17D1-4AAB-B729-72511AA5EA87}" type="pres">
      <dgm:prSet presAssocID="{96D33886-E322-44C7-9CF4-C4B11BC9F120}" presName="linearFlow" presStyleCnt="0">
        <dgm:presLayoutVars>
          <dgm:dir/>
          <dgm:animLvl val="lvl"/>
          <dgm:resizeHandles val="exact"/>
        </dgm:presLayoutVars>
      </dgm:prSet>
      <dgm:spPr/>
      <dgm:t>
        <a:bodyPr/>
        <a:lstStyle/>
        <a:p>
          <a:endParaRPr lang="en-US"/>
        </a:p>
      </dgm:t>
    </dgm:pt>
    <dgm:pt modelId="{BF49C59B-3CE0-4F89-B824-6AB22510B0FB}" type="pres">
      <dgm:prSet presAssocID="{F0B26E68-B064-4BC4-AEA5-A4DBD2D9C099}" presName="composite" presStyleCnt="0"/>
      <dgm:spPr/>
    </dgm:pt>
    <dgm:pt modelId="{5C2C466C-85CA-4D17-885F-11F0D8194CF4}" type="pres">
      <dgm:prSet presAssocID="{F0B26E68-B064-4BC4-AEA5-A4DBD2D9C099}" presName="parentText" presStyleLbl="alignNode1" presStyleIdx="0" presStyleCnt="3">
        <dgm:presLayoutVars>
          <dgm:chMax val="1"/>
          <dgm:bulletEnabled val="1"/>
        </dgm:presLayoutVars>
      </dgm:prSet>
      <dgm:spPr/>
      <dgm:t>
        <a:bodyPr/>
        <a:lstStyle/>
        <a:p>
          <a:endParaRPr lang="en-US"/>
        </a:p>
      </dgm:t>
    </dgm:pt>
    <dgm:pt modelId="{35465710-D01B-4589-8198-8874AFB34A91}" type="pres">
      <dgm:prSet presAssocID="{F0B26E68-B064-4BC4-AEA5-A4DBD2D9C099}" presName="descendantText" presStyleLbl="alignAcc1" presStyleIdx="0" presStyleCnt="3">
        <dgm:presLayoutVars>
          <dgm:bulletEnabled val="1"/>
        </dgm:presLayoutVars>
      </dgm:prSet>
      <dgm:spPr/>
      <dgm:t>
        <a:bodyPr/>
        <a:lstStyle/>
        <a:p>
          <a:endParaRPr lang="en-US"/>
        </a:p>
      </dgm:t>
    </dgm:pt>
    <dgm:pt modelId="{9A647A81-E3E8-41DE-92FD-C242C4E7A32B}" type="pres">
      <dgm:prSet presAssocID="{C1A62A20-C079-4958-9208-6553A718B5E1}" presName="sp" presStyleCnt="0"/>
      <dgm:spPr/>
    </dgm:pt>
    <dgm:pt modelId="{F32E11B2-2AA5-437D-A065-3B85E5C05CC4}" type="pres">
      <dgm:prSet presAssocID="{C96CDBE0-17B6-4FFF-A88F-1875719B7698}" presName="composite" presStyleCnt="0"/>
      <dgm:spPr/>
    </dgm:pt>
    <dgm:pt modelId="{F74B7340-7B9A-4EC6-9A35-B6E76563C7B6}" type="pres">
      <dgm:prSet presAssocID="{C96CDBE0-17B6-4FFF-A88F-1875719B7698}" presName="parentText" presStyleLbl="alignNode1" presStyleIdx="1" presStyleCnt="3">
        <dgm:presLayoutVars>
          <dgm:chMax val="1"/>
          <dgm:bulletEnabled val="1"/>
        </dgm:presLayoutVars>
      </dgm:prSet>
      <dgm:spPr/>
      <dgm:t>
        <a:bodyPr/>
        <a:lstStyle/>
        <a:p>
          <a:endParaRPr lang="en-US"/>
        </a:p>
      </dgm:t>
    </dgm:pt>
    <dgm:pt modelId="{122ADB28-29EA-4B48-A335-0B27324B1F5C}" type="pres">
      <dgm:prSet presAssocID="{C96CDBE0-17B6-4FFF-A88F-1875719B7698}" presName="descendantText" presStyleLbl="alignAcc1" presStyleIdx="1" presStyleCnt="3">
        <dgm:presLayoutVars>
          <dgm:bulletEnabled val="1"/>
        </dgm:presLayoutVars>
      </dgm:prSet>
      <dgm:spPr/>
      <dgm:t>
        <a:bodyPr/>
        <a:lstStyle/>
        <a:p>
          <a:endParaRPr lang="en-US"/>
        </a:p>
      </dgm:t>
    </dgm:pt>
    <dgm:pt modelId="{AC9F8CE9-80BE-4C71-9355-0CCDC3A07D34}" type="pres">
      <dgm:prSet presAssocID="{1B11D690-533D-4C8B-903B-C87A456256F3}" presName="sp" presStyleCnt="0"/>
      <dgm:spPr/>
    </dgm:pt>
    <dgm:pt modelId="{F0217D7F-12FC-449D-81DC-AD560E98CF3F}" type="pres">
      <dgm:prSet presAssocID="{ED1E40BF-4DA4-4EA5-97ED-FC085642D85E}" presName="composite" presStyleCnt="0"/>
      <dgm:spPr/>
    </dgm:pt>
    <dgm:pt modelId="{AA9BA2CB-7D46-4574-9B10-25FD79905E99}" type="pres">
      <dgm:prSet presAssocID="{ED1E40BF-4DA4-4EA5-97ED-FC085642D85E}" presName="parentText" presStyleLbl="alignNode1" presStyleIdx="2" presStyleCnt="3">
        <dgm:presLayoutVars>
          <dgm:chMax val="1"/>
          <dgm:bulletEnabled val="1"/>
        </dgm:presLayoutVars>
      </dgm:prSet>
      <dgm:spPr/>
      <dgm:t>
        <a:bodyPr/>
        <a:lstStyle/>
        <a:p>
          <a:endParaRPr lang="en-US"/>
        </a:p>
      </dgm:t>
    </dgm:pt>
    <dgm:pt modelId="{55948F11-6482-4BB1-8921-7370FC50B67C}" type="pres">
      <dgm:prSet presAssocID="{ED1E40BF-4DA4-4EA5-97ED-FC085642D85E}" presName="descendantText" presStyleLbl="alignAcc1" presStyleIdx="2" presStyleCnt="3">
        <dgm:presLayoutVars>
          <dgm:bulletEnabled val="1"/>
        </dgm:presLayoutVars>
      </dgm:prSet>
      <dgm:spPr/>
      <dgm:t>
        <a:bodyPr/>
        <a:lstStyle/>
        <a:p>
          <a:endParaRPr lang="en-US"/>
        </a:p>
      </dgm:t>
    </dgm:pt>
  </dgm:ptLst>
  <dgm:cxnLst>
    <dgm:cxn modelId="{2212A614-0BEB-4DFC-BE3E-F7C3625A1D76}" type="presOf" srcId="{F0B26E68-B064-4BC4-AEA5-A4DBD2D9C099}" destId="{5C2C466C-85CA-4D17-885F-11F0D8194CF4}" srcOrd="0" destOrd="0" presId="urn:microsoft.com/office/officeart/2005/8/layout/chevron2"/>
    <dgm:cxn modelId="{8AFC8754-B8C1-4C62-82C4-F74775E283E8}" type="presOf" srcId="{651DCBEB-3381-4E6A-8274-D59E24BDB8E9}" destId="{55948F11-6482-4BB1-8921-7370FC50B67C}" srcOrd="0" destOrd="0" presId="urn:microsoft.com/office/officeart/2005/8/layout/chevron2"/>
    <dgm:cxn modelId="{4E2EBAA8-9A9F-44B5-B0BA-0FE816B4B0B2}" type="presOf" srcId="{0C9CCB81-4C26-4C2E-930B-77E225740A46}" destId="{35465710-D01B-4589-8198-8874AFB34A91}" srcOrd="0" destOrd="0" presId="urn:microsoft.com/office/officeart/2005/8/layout/chevron2"/>
    <dgm:cxn modelId="{0C789CB9-C3AB-44EF-BACD-FDEFB7FBE6B8}" type="presOf" srcId="{96D33886-E322-44C7-9CF4-C4B11BC9F120}" destId="{03B7842F-17D1-4AAB-B729-72511AA5EA87}" srcOrd="0" destOrd="0" presId="urn:microsoft.com/office/officeart/2005/8/layout/chevron2"/>
    <dgm:cxn modelId="{1F8BFBF0-3E32-46C3-93AE-0A6483E38F7F}" srcId="{C96CDBE0-17B6-4FFF-A88F-1875719B7698}" destId="{745C73CC-5ACA-4C47-B04B-9000257209AE}" srcOrd="0" destOrd="0" parTransId="{9D7A607F-1D31-4C8E-9407-0B6A29DF32FA}" sibTransId="{1A1DD458-8805-4DCC-AA01-E1118E43B68B}"/>
    <dgm:cxn modelId="{A239E6F1-425E-4A92-9D0E-C805BC032142}" srcId="{ED1E40BF-4DA4-4EA5-97ED-FC085642D85E}" destId="{651DCBEB-3381-4E6A-8274-D59E24BDB8E9}" srcOrd="0" destOrd="0" parTransId="{4098F246-40CC-445F-BBF0-7FBAA6A476A0}" sibTransId="{339B82C5-AC92-4DC1-A217-3DF7F3987C12}"/>
    <dgm:cxn modelId="{A9B4A6C2-5B13-48AA-9D23-F8BE49BA464A}" type="presOf" srcId="{745C73CC-5ACA-4C47-B04B-9000257209AE}" destId="{122ADB28-29EA-4B48-A335-0B27324B1F5C}" srcOrd="0" destOrd="0" presId="urn:microsoft.com/office/officeart/2005/8/layout/chevron2"/>
    <dgm:cxn modelId="{D990E8E8-D303-4E7C-8AFF-323884BA6A17}" srcId="{96D33886-E322-44C7-9CF4-C4B11BC9F120}" destId="{ED1E40BF-4DA4-4EA5-97ED-FC085642D85E}" srcOrd="2" destOrd="0" parTransId="{D9645799-B539-4EB3-AF4B-3E8BDD082B12}" sibTransId="{BC90F821-C5DC-46A1-8F48-33088822D3FB}"/>
    <dgm:cxn modelId="{6020312B-67E7-4ED0-B327-9D4D22930C9F}" type="presOf" srcId="{C96CDBE0-17B6-4FFF-A88F-1875719B7698}" destId="{F74B7340-7B9A-4EC6-9A35-B6E76563C7B6}" srcOrd="0" destOrd="0" presId="urn:microsoft.com/office/officeart/2005/8/layout/chevron2"/>
    <dgm:cxn modelId="{B3904E32-DD42-48B1-85B2-0DC1E4D3A1CB}" type="presOf" srcId="{ED1E40BF-4DA4-4EA5-97ED-FC085642D85E}" destId="{AA9BA2CB-7D46-4574-9B10-25FD79905E99}" srcOrd="0" destOrd="0" presId="urn:microsoft.com/office/officeart/2005/8/layout/chevron2"/>
    <dgm:cxn modelId="{DC263200-A427-44AD-94F6-F68E4584079A}" srcId="{F0B26E68-B064-4BC4-AEA5-A4DBD2D9C099}" destId="{0C9CCB81-4C26-4C2E-930B-77E225740A46}" srcOrd="0" destOrd="0" parTransId="{635B2516-3756-47EF-B04F-202B95B15A8C}" sibTransId="{C4D77583-8CFE-4202-9B8A-554E9DCDC87A}"/>
    <dgm:cxn modelId="{6DCB57A6-090B-435A-A626-0638AE5E486D}" srcId="{96D33886-E322-44C7-9CF4-C4B11BC9F120}" destId="{C96CDBE0-17B6-4FFF-A88F-1875719B7698}" srcOrd="1" destOrd="0" parTransId="{B85FC737-41DD-4ABB-8F50-2B2686E6D2A9}" sibTransId="{1B11D690-533D-4C8B-903B-C87A456256F3}"/>
    <dgm:cxn modelId="{C202DD2B-C1C1-422A-BF70-2F55E9C2D12F}" srcId="{96D33886-E322-44C7-9CF4-C4B11BC9F120}" destId="{F0B26E68-B064-4BC4-AEA5-A4DBD2D9C099}" srcOrd="0" destOrd="0" parTransId="{B04B98D5-EAA1-4066-8D89-314797390C7C}" sibTransId="{C1A62A20-C079-4958-9208-6553A718B5E1}"/>
    <dgm:cxn modelId="{467439D9-F3DB-4043-B0B3-B8E8D1F74DA6}" type="presParOf" srcId="{03B7842F-17D1-4AAB-B729-72511AA5EA87}" destId="{BF49C59B-3CE0-4F89-B824-6AB22510B0FB}" srcOrd="0" destOrd="0" presId="urn:microsoft.com/office/officeart/2005/8/layout/chevron2"/>
    <dgm:cxn modelId="{EA931F84-2B96-479B-B58A-444B6CB8BA69}" type="presParOf" srcId="{BF49C59B-3CE0-4F89-B824-6AB22510B0FB}" destId="{5C2C466C-85CA-4D17-885F-11F0D8194CF4}" srcOrd="0" destOrd="0" presId="urn:microsoft.com/office/officeart/2005/8/layout/chevron2"/>
    <dgm:cxn modelId="{3108789D-D6F4-48FA-9F7C-DAE79252C7DF}" type="presParOf" srcId="{BF49C59B-3CE0-4F89-B824-6AB22510B0FB}" destId="{35465710-D01B-4589-8198-8874AFB34A91}" srcOrd="1" destOrd="0" presId="urn:microsoft.com/office/officeart/2005/8/layout/chevron2"/>
    <dgm:cxn modelId="{228C6E55-A8E2-48C0-8843-2C25129747FE}" type="presParOf" srcId="{03B7842F-17D1-4AAB-B729-72511AA5EA87}" destId="{9A647A81-E3E8-41DE-92FD-C242C4E7A32B}" srcOrd="1" destOrd="0" presId="urn:microsoft.com/office/officeart/2005/8/layout/chevron2"/>
    <dgm:cxn modelId="{5268C4F4-C229-4076-A1BB-6689A197DE22}" type="presParOf" srcId="{03B7842F-17D1-4AAB-B729-72511AA5EA87}" destId="{F32E11B2-2AA5-437D-A065-3B85E5C05CC4}" srcOrd="2" destOrd="0" presId="urn:microsoft.com/office/officeart/2005/8/layout/chevron2"/>
    <dgm:cxn modelId="{481620FA-3E2C-4C14-A47D-F69C68A164BB}" type="presParOf" srcId="{F32E11B2-2AA5-437D-A065-3B85E5C05CC4}" destId="{F74B7340-7B9A-4EC6-9A35-B6E76563C7B6}" srcOrd="0" destOrd="0" presId="urn:microsoft.com/office/officeart/2005/8/layout/chevron2"/>
    <dgm:cxn modelId="{0B74DCCB-2C5A-435F-8B11-247B5589D8A6}" type="presParOf" srcId="{F32E11B2-2AA5-437D-A065-3B85E5C05CC4}" destId="{122ADB28-29EA-4B48-A335-0B27324B1F5C}" srcOrd="1" destOrd="0" presId="urn:microsoft.com/office/officeart/2005/8/layout/chevron2"/>
    <dgm:cxn modelId="{872916FA-3443-4FA3-BA84-15C95D7AF866}" type="presParOf" srcId="{03B7842F-17D1-4AAB-B729-72511AA5EA87}" destId="{AC9F8CE9-80BE-4C71-9355-0CCDC3A07D34}" srcOrd="3" destOrd="0" presId="urn:microsoft.com/office/officeart/2005/8/layout/chevron2"/>
    <dgm:cxn modelId="{E2E5631E-5BDE-456D-87C5-9F959EE8862E}" type="presParOf" srcId="{03B7842F-17D1-4AAB-B729-72511AA5EA87}" destId="{F0217D7F-12FC-449D-81DC-AD560E98CF3F}" srcOrd="4" destOrd="0" presId="urn:microsoft.com/office/officeart/2005/8/layout/chevron2"/>
    <dgm:cxn modelId="{7F0F64D7-C7BA-4FB2-B1C3-3C54EF8D9F3A}" type="presParOf" srcId="{F0217D7F-12FC-449D-81DC-AD560E98CF3F}" destId="{AA9BA2CB-7D46-4574-9B10-25FD79905E99}" srcOrd="0" destOrd="0" presId="urn:microsoft.com/office/officeart/2005/8/layout/chevron2"/>
    <dgm:cxn modelId="{4F4A593F-E082-417B-AB0B-E856A99841AE}" type="presParOf" srcId="{F0217D7F-12FC-449D-81DC-AD560E98CF3F}" destId="{55948F11-6482-4BB1-8921-7370FC50B67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D33886-E322-44C7-9CF4-C4B11BC9F12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F0B26E68-B064-4BC4-AEA5-A4DBD2D9C099}">
      <dgm:prSet phldrT="[Text]" custT="1"/>
      <dgm:spPr>
        <a:blipFill rotWithShape="0">
          <a:blip xmlns:r="http://schemas.openxmlformats.org/officeDocument/2006/relationships" r:embed="rId1"/>
          <a:stretch>
            <a:fillRect/>
          </a:stretch>
        </a:blipFill>
      </dgm:spPr>
      <dgm:t>
        <a:bodyPr/>
        <a:lstStyle/>
        <a:p>
          <a:r>
            <a:rPr lang="en-US">
              <a:noFill/>
            </a:rPr>
            <a:t> </a:t>
          </a:r>
        </a:p>
      </dgm:t>
    </dgm:pt>
    <dgm:pt modelId="{B04B98D5-EAA1-4066-8D89-314797390C7C}" type="parTrans" cxnId="{C202DD2B-C1C1-422A-BF70-2F55E9C2D12F}">
      <dgm:prSet/>
      <dgm:spPr/>
      <dgm:t>
        <a:bodyPr/>
        <a:lstStyle/>
        <a:p>
          <a:endParaRPr lang="en-US" sz="1600"/>
        </a:p>
      </dgm:t>
    </dgm:pt>
    <dgm:pt modelId="{C1A62A20-C079-4958-9208-6553A718B5E1}" type="sibTrans" cxnId="{C202DD2B-C1C1-422A-BF70-2F55E9C2D12F}">
      <dgm:prSet/>
      <dgm:spPr/>
      <dgm:t>
        <a:bodyPr/>
        <a:lstStyle/>
        <a:p>
          <a:endParaRPr lang="en-US" sz="1600"/>
        </a:p>
      </dgm:t>
    </dgm:pt>
    <dgm:pt modelId="{0C9CCB81-4C26-4C2E-930B-77E225740A46}">
      <dgm:prSet phldrT="[Text]" custT="1"/>
      <dgm:spPr/>
      <dgm:t>
        <a:bodyPr/>
        <a:lstStyle/>
        <a:p>
          <a:r>
            <a:rPr lang="en-US" sz="2400" dirty="0" smtClean="0">
              <a:solidFill>
                <a:schemeClr val="accent6">
                  <a:lumMod val="50000"/>
                </a:schemeClr>
              </a:solidFill>
            </a:rPr>
            <a:t>Magnetic shielding/hygiene improvement</a:t>
          </a:r>
          <a:endParaRPr lang="en-US" sz="2400" dirty="0">
            <a:solidFill>
              <a:schemeClr val="accent6">
                <a:lumMod val="50000"/>
              </a:schemeClr>
            </a:solidFill>
          </a:endParaRPr>
        </a:p>
      </dgm:t>
    </dgm:pt>
    <dgm:pt modelId="{635B2516-3756-47EF-B04F-202B95B15A8C}" type="parTrans" cxnId="{DC263200-A427-44AD-94F6-F68E4584079A}">
      <dgm:prSet/>
      <dgm:spPr/>
      <dgm:t>
        <a:bodyPr/>
        <a:lstStyle/>
        <a:p>
          <a:endParaRPr lang="en-US" sz="1600"/>
        </a:p>
      </dgm:t>
    </dgm:pt>
    <dgm:pt modelId="{C4D77583-8CFE-4202-9B8A-554E9DCDC87A}" type="sibTrans" cxnId="{DC263200-A427-44AD-94F6-F68E4584079A}">
      <dgm:prSet/>
      <dgm:spPr/>
      <dgm:t>
        <a:bodyPr/>
        <a:lstStyle/>
        <a:p>
          <a:endParaRPr lang="en-US" sz="1600"/>
        </a:p>
      </dgm:t>
    </dgm:pt>
    <dgm:pt modelId="{C96CDBE0-17B6-4FFF-A88F-1875719B7698}">
      <dgm:prSet phldrT="[Text]" custT="1"/>
      <dgm:spPr>
        <a:blipFill rotWithShape="0">
          <a:blip xmlns:r="http://schemas.openxmlformats.org/officeDocument/2006/relationships" r:embed="rId2"/>
          <a:stretch>
            <a:fillRect/>
          </a:stretch>
        </a:blipFill>
      </dgm:spPr>
      <dgm:t>
        <a:bodyPr/>
        <a:lstStyle/>
        <a:p>
          <a:r>
            <a:rPr lang="en-US">
              <a:noFill/>
            </a:rPr>
            <a:t> </a:t>
          </a:r>
        </a:p>
      </dgm:t>
    </dgm:pt>
    <dgm:pt modelId="{B85FC737-41DD-4ABB-8F50-2B2686E6D2A9}" type="parTrans" cxnId="{6DCB57A6-090B-435A-A626-0638AE5E486D}">
      <dgm:prSet/>
      <dgm:spPr/>
      <dgm:t>
        <a:bodyPr/>
        <a:lstStyle/>
        <a:p>
          <a:endParaRPr lang="en-US" sz="1600"/>
        </a:p>
      </dgm:t>
    </dgm:pt>
    <dgm:pt modelId="{1B11D690-533D-4C8B-903B-C87A456256F3}" type="sibTrans" cxnId="{6DCB57A6-090B-435A-A626-0638AE5E486D}">
      <dgm:prSet/>
      <dgm:spPr/>
      <dgm:t>
        <a:bodyPr/>
        <a:lstStyle/>
        <a:p>
          <a:endParaRPr lang="en-US" sz="1600"/>
        </a:p>
      </dgm:t>
    </dgm:pt>
    <dgm:pt modelId="{745C73CC-5ACA-4C47-B04B-9000257209AE}">
      <dgm:prSet phldrT="[Text]" custT="1"/>
      <dgm:spPr/>
      <dgm:t>
        <a:bodyPr/>
        <a:lstStyle/>
        <a:p>
          <a:r>
            <a:rPr lang="en-US" sz="2400" dirty="0" smtClean="0">
              <a:solidFill>
                <a:schemeClr val="accent6">
                  <a:lumMod val="50000"/>
                </a:schemeClr>
              </a:solidFill>
            </a:rPr>
            <a:t>Fast Cooling</a:t>
          </a:r>
          <a:endParaRPr lang="en-US" sz="2400" dirty="0">
            <a:solidFill>
              <a:schemeClr val="accent6">
                <a:lumMod val="50000"/>
              </a:schemeClr>
            </a:solidFill>
          </a:endParaRPr>
        </a:p>
      </dgm:t>
    </dgm:pt>
    <dgm:pt modelId="{9D7A607F-1D31-4C8E-9407-0B6A29DF32FA}" type="parTrans" cxnId="{1F8BFBF0-3E32-46C3-93AE-0A6483E38F7F}">
      <dgm:prSet/>
      <dgm:spPr/>
      <dgm:t>
        <a:bodyPr/>
        <a:lstStyle/>
        <a:p>
          <a:endParaRPr lang="en-US" sz="1600"/>
        </a:p>
      </dgm:t>
    </dgm:pt>
    <dgm:pt modelId="{1A1DD458-8805-4DCC-AA01-E1118E43B68B}" type="sibTrans" cxnId="{1F8BFBF0-3E32-46C3-93AE-0A6483E38F7F}">
      <dgm:prSet/>
      <dgm:spPr/>
      <dgm:t>
        <a:bodyPr/>
        <a:lstStyle/>
        <a:p>
          <a:endParaRPr lang="en-US" sz="1600"/>
        </a:p>
      </dgm:t>
    </dgm:pt>
    <dgm:pt modelId="{ED1E40BF-4DA4-4EA5-97ED-FC085642D85E}">
      <dgm:prSet phldrT="[Text]" custT="1"/>
      <dgm:spPr/>
      <dgm:t>
        <a:bodyPr/>
        <a:lstStyle/>
        <a:p>
          <a:r>
            <a:rPr lang="en-US" sz="2000" dirty="0" smtClean="0"/>
            <a:t>S</a:t>
          </a:r>
          <a:endParaRPr lang="en-US" sz="2000" dirty="0"/>
        </a:p>
      </dgm:t>
    </dgm:pt>
    <dgm:pt modelId="{D9645799-B539-4EB3-AF4B-3E8BDD082B12}" type="parTrans" cxnId="{D990E8E8-D303-4E7C-8AFF-323884BA6A17}">
      <dgm:prSet/>
      <dgm:spPr/>
      <dgm:t>
        <a:bodyPr/>
        <a:lstStyle/>
        <a:p>
          <a:endParaRPr lang="en-US" sz="1600"/>
        </a:p>
      </dgm:t>
    </dgm:pt>
    <dgm:pt modelId="{BC90F821-C5DC-46A1-8F48-33088822D3FB}" type="sibTrans" cxnId="{D990E8E8-D303-4E7C-8AFF-323884BA6A17}">
      <dgm:prSet/>
      <dgm:spPr/>
      <dgm:t>
        <a:bodyPr/>
        <a:lstStyle/>
        <a:p>
          <a:endParaRPr lang="en-US" sz="1600"/>
        </a:p>
      </dgm:t>
    </dgm:pt>
    <dgm:pt modelId="{651DCBEB-3381-4E6A-8274-D59E24BDB8E9}">
      <dgm:prSet phldrT="[Text]" custT="1"/>
      <dgm:spPr/>
      <dgm:t>
        <a:bodyPr/>
        <a:lstStyle/>
        <a:p>
          <a:r>
            <a:rPr lang="en-US" sz="2400" dirty="0" smtClean="0">
              <a:solidFill>
                <a:schemeClr val="accent6">
                  <a:lumMod val="50000"/>
                </a:schemeClr>
              </a:solidFill>
            </a:rPr>
            <a:t>Optimizing mean free path</a:t>
          </a:r>
          <a:endParaRPr lang="en-US" sz="2400" dirty="0">
            <a:solidFill>
              <a:schemeClr val="accent6">
                <a:lumMod val="50000"/>
              </a:schemeClr>
            </a:solidFill>
          </a:endParaRPr>
        </a:p>
      </dgm:t>
    </dgm:pt>
    <dgm:pt modelId="{4098F246-40CC-445F-BBF0-7FBAA6A476A0}" type="parTrans" cxnId="{A239E6F1-425E-4A92-9D0E-C805BC032142}">
      <dgm:prSet/>
      <dgm:spPr/>
      <dgm:t>
        <a:bodyPr/>
        <a:lstStyle/>
        <a:p>
          <a:endParaRPr lang="en-US" sz="1600"/>
        </a:p>
      </dgm:t>
    </dgm:pt>
    <dgm:pt modelId="{339B82C5-AC92-4DC1-A217-3DF7F3987C12}" type="sibTrans" cxnId="{A239E6F1-425E-4A92-9D0E-C805BC032142}">
      <dgm:prSet/>
      <dgm:spPr/>
      <dgm:t>
        <a:bodyPr/>
        <a:lstStyle/>
        <a:p>
          <a:endParaRPr lang="en-US" sz="1600"/>
        </a:p>
      </dgm:t>
    </dgm:pt>
    <dgm:pt modelId="{03B7842F-17D1-4AAB-B729-72511AA5EA87}" type="pres">
      <dgm:prSet presAssocID="{96D33886-E322-44C7-9CF4-C4B11BC9F120}" presName="linearFlow" presStyleCnt="0">
        <dgm:presLayoutVars>
          <dgm:dir/>
          <dgm:animLvl val="lvl"/>
          <dgm:resizeHandles val="exact"/>
        </dgm:presLayoutVars>
      </dgm:prSet>
      <dgm:spPr/>
      <dgm:t>
        <a:bodyPr/>
        <a:lstStyle/>
        <a:p>
          <a:endParaRPr lang="en-US"/>
        </a:p>
      </dgm:t>
    </dgm:pt>
    <dgm:pt modelId="{BF49C59B-3CE0-4F89-B824-6AB22510B0FB}" type="pres">
      <dgm:prSet presAssocID="{F0B26E68-B064-4BC4-AEA5-A4DBD2D9C099}" presName="composite" presStyleCnt="0"/>
      <dgm:spPr/>
    </dgm:pt>
    <dgm:pt modelId="{5C2C466C-85CA-4D17-885F-11F0D8194CF4}" type="pres">
      <dgm:prSet presAssocID="{F0B26E68-B064-4BC4-AEA5-A4DBD2D9C099}" presName="parentText" presStyleLbl="alignNode1" presStyleIdx="0" presStyleCnt="3">
        <dgm:presLayoutVars>
          <dgm:chMax val="1"/>
          <dgm:bulletEnabled val="1"/>
        </dgm:presLayoutVars>
      </dgm:prSet>
      <dgm:spPr/>
      <dgm:t>
        <a:bodyPr/>
        <a:lstStyle/>
        <a:p>
          <a:endParaRPr lang="en-US"/>
        </a:p>
      </dgm:t>
    </dgm:pt>
    <dgm:pt modelId="{35465710-D01B-4589-8198-8874AFB34A91}" type="pres">
      <dgm:prSet presAssocID="{F0B26E68-B064-4BC4-AEA5-A4DBD2D9C099}" presName="descendantText" presStyleLbl="alignAcc1" presStyleIdx="0" presStyleCnt="3">
        <dgm:presLayoutVars>
          <dgm:bulletEnabled val="1"/>
        </dgm:presLayoutVars>
      </dgm:prSet>
      <dgm:spPr/>
      <dgm:t>
        <a:bodyPr/>
        <a:lstStyle/>
        <a:p>
          <a:endParaRPr lang="en-US"/>
        </a:p>
      </dgm:t>
    </dgm:pt>
    <dgm:pt modelId="{9A647A81-E3E8-41DE-92FD-C242C4E7A32B}" type="pres">
      <dgm:prSet presAssocID="{C1A62A20-C079-4958-9208-6553A718B5E1}" presName="sp" presStyleCnt="0"/>
      <dgm:spPr/>
    </dgm:pt>
    <dgm:pt modelId="{F32E11B2-2AA5-437D-A065-3B85E5C05CC4}" type="pres">
      <dgm:prSet presAssocID="{C96CDBE0-17B6-4FFF-A88F-1875719B7698}" presName="composite" presStyleCnt="0"/>
      <dgm:spPr/>
    </dgm:pt>
    <dgm:pt modelId="{F74B7340-7B9A-4EC6-9A35-B6E76563C7B6}" type="pres">
      <dgm:prSet presAssocID="{C96CDBE0-17B6-4FFF-A88F-1875719B7698}" presName="parentText" presStyleLbl="alignNode1" presStyleIdx="1" presStyleCnt="3">
        <dgm:presLayoutVars>
          <dgm:chMax val="1"/>
          <dgm:bulletEnabled val="1"/>
        </dgm:presLayoutVars>
      </dgm:prSet>
      <dgm:spPr/>
      <dgm:t>
        <a:bodyPr/>
        <a:lstStyle/>
        <a:p>
          <a:endParaRPr lang="en-US"/>
        </a:p>
      </dgm:t>
    </dgm:pt>
    <dgm:pt modelId="{122ADB28-29EA-4B48-A335-0B27324B1F5C}" type="pres">
      <dgm:prSet presAssocID="{C96CDBE0-17B6-4FFF-A88F-1875719B7698}" presName="descendantText" presStyleLbl="alignAcc1" presStyleIdx="1" presStyleCnt="3">
        <dgm:presLayoutVars>
          <dgm:bulletEnabled val="1"/>
        </dgm:presLayoutVars>
      </dgm:prSet>
      <dgm:spPr/>
      <dgm:t>
        <a:bodyPr/>
        <a:lstStyle/>
        <a:p>
          <a:endParaRPr lang="en-US"/>
        </a:p>
      </dgm:t>
    </dgm:pt>
    <dgm:pt modelId="{AC9F8CE9-80BE-4C71-9355-0CCDC3A07D34}" type="pres">
      <dgm:prSet presAssocID="{1B11D690-533D-4C8B-903B-C87A456256F3}" presName="sp" presStyleCnt="0"/>
      <dgm:spPr/>
    </dgm:pt>
    <dgm:pt modelId="{F0217D7F-12FC-449D-81DC-AD560E98CF3F}" type="pres">
      <dgm:prSet presAssocID="{ED1E40BF-4DA4-4EA5-97ED-FC085642D85E}" presName="composite" presStyleCnt="0"/>
      <dgm:spPr/>
    </dgm:pt>
    <dgm:pt modelId="{AA9BA2CB-7D46-4574-9B10-25FD79905E99}" type="pres">
      <dgm:prSet presAssocID="{ED1E40BF-4DA4-4EA5-97ED-FC085642D85E}" presName="parentText" presStyleLbl="alignNode1" presStyleIdx="2" presStyleCnt="3">
        <dgm:presLayoutVars>
          <dgm:chMax val="1"/>
          <dgm:bulletEnabled val="1"/>
        </dgm:presLayoutVars>
      </dgm:prSet>
      <dgm:spPr/>
      <dgm:t>
        <a:bodyPr/>
        <a:lstStyle/>
        <a:p>
          <a:endParaRPr lang="en-US"/>
        </a:p>
      </dgm:t>
    </dgm:pt>
    <dgm:pt modelId="{55948F11-6482-4BB1-8921-7370FC50B67C}" type="pres">
      <dgm:prSet presAssocID="{ED1E40BF-4DA4-4EA5-97ED-FC085642D85E}" presName="descendantText" presStyleLbl="alignAcc1" presStyleIdx="2" presStyleCnt="3">
        <dgm:presLayoutVars>
          <dgm:bulletEnabled val="1"/>
        </dgm:presLayoutVars>
      </dgm:prSet>
      <dgm:spPr/>
      <dgm:t>
        <a:bodyPr/>
        <a:lstStyle/>
        <a:p>
          <a:endParaRPr lang="en-US"/>
        </a:p>
      </dgm:t>
    </dgm:pt>
  </dgm:ptLst>
  <dgm:cxnLst>
    <dgm:cxn modelId="{4E2EBAA8-9A9F-44B5-B0BA-0FE816B4B0B2}" type="presOf" srcId="{0C9CCB81-4C26-4C2E-930B-77E225740A46}" destId="{35465710-D01B-4589-8198-8874AFB34A91}" srcOrd="0" destOrd="0" presId="urn:microsoft.com/office/officeart/2005/8/layout/chevron2"/>
    <dgm:cxn modelId="{A9B4A6C2-5B13-48AA-9D23-F8BE49BA464A}" type="presOf" srcId="{745C73CC-5ACA-4C47-B04B-9000257209AE}" destId="{122ADB28-29EA-4B48-A335-0B27324B1F5C}" srcOrd="0" destOrd="0" presId="urn:microsoft.com/office/officeart/2005/8/layout/chevron2"/>
    <dgm:cxn modelId="{2212A614-0BEB-4DFC-BE3E-F7C3625A1D76}" type="presOf" srcId="{F0B26E68-B064-4BC4-AEA5-A4DBD2D9C099}" destId="{5C2C466C-85CA-4D17-885F-11F0D8194CF4}" srcOrd="0" destOrd="0" presId="urn:microsoft.com/office/officeart/2005/8/layout/chevron2"/>
    <dgm:cxn modelId="{D990E8E8-D303-4E7C-8AFF-323884BA6A17}" srcId="{96D33886-E322-44C7-9CF4-C4B11BC9F120}" destId="{ED1E40BF-4DA4-4EA5-97ED-FC085642D85E}" srcOrd="2" destOrd="0" parTransId="{D9645799-B539-4EB3-AF4B-3E8BDD082B12}" sibTransId="{BC90F821-C5DC-46A1-8F48-33088822D3FB}"/>
    <dgm:cxn modelId="{0C789CB9-C3AB-44EF-BACD-FDEFB7FBE6B8}" type="presOf" srcId="{96D33886-E322-44C7-9CF4-C4B11BC9F120}" destId="{03B7842F-17D1-4AAB-B729-72511AA5EA87}" srcOrd="0" destOrd="0" presId="urn:microsoft.com/office/officeart/2005/8/layout/chevron2"/>
    <dgm:cxn modelId="{6DCB57A6-090B-435A-A626-0638AE5E486D}" srcId="{96D33886-E322-44C7-9CF4-C4B11BC9F120}" destId="{C96CDBE0-17B6-4FFF-A88F-1875719B7698}" srcOrd="1" destOrd="0" parTransId="{B85FC737-41DD-4ABB-8F50-2B2686E6D2A9}" sibTransId="{1B11D690-533D-4C8B-903B-C87A456256F3}"/>
    <dgm:cxn modelId="{A239E6F1-425E-4A92-9D0E-C805BC032142}" srcId="{ED1E40BF-4DA4-4EA5-97ED-FC085642D85E}" destId="{651DCBEB-3381-4E6A-8274-D59E24BDB8E9}" srcOrd="0" destOrd="0" parTransId="{4098F246-40CC-445F-BBF0-7FBAA6A476A0}" sibTransId="{339B82C5-AC92-4DC1-A217-3DF7F3987C12}"/>
    <dgm:cxn modelId="{DC263200-A427-44AD-94F6-F68E4584079A}" srcId="{F0B26E68-B064-4BC4-AEA5-A4DBD2D9C099}" destId="{0C9CCB81-4C26-4C2E-930B-77E225740A46}" srcOrd="0" destOrd="0" parTransId="{635B2516-3756-47EF-B04F-202B95B15A8C}" sibTransId="{C4D77583-8CFE-4202-9B8A-554E9DCDC87A}"/>
    <dgm:cxn modelId="{8AFC8754-B8C1-4C62-82C4-F74775E283E8}" type="presOf" srcId="{651DCBEB-3381-4E6A-8274-D59E24BDB8E9}" destId="{55948F11-6482-4BB1-8921-7370FC50B67C}" srcOrd="0" destOrd="0" presId="urn:microsoft.com/office/officeart/2005/8/layout/chevron2"/>
    <dgm:cxn modelId="{B3904E32-DD42-48B1-85B2-0DC1E4D3A1CB}" type="presOf" srcId="{ED1E40BF-4DA4-4EA5-97ED-FC085642D85E}" destId="{AA9BA2CB-7D46-4574-9B10-25FD79905E99}" srcOrd="0" destOrd="0" presId="urn:microsoft.com/office/officeart/2005/8/layout/chevron2"/>
    <dgm:cxn modelId="{C202DD2B-C1C1-422A-BF70-2F55E9C2D12F}" srcId="{96D33886-E322-44C7-9CF4-C4B11BC9F120}" destId="{F0B26E68-B064-4BC4-AEA5-A4DBD2D9C099}" srcOrd="0" destOrd="0" parTransId="{B04B98D5-EAA1-4066-8D89-314797390C7C}" sibTransId="{C1A62A20-C079-4958-9208-6553A718B5E1}"/>
    <dgm:cxn modelId="{1F8BFBF0-3E32-46C3-93AE-0A6483E38F7F}" srcId="{C96CDBE0-17B6-4FFF-A88F-1875719B7698}" destId="{745C73CC-5ACA-4C47-B04B-9000257209AE}" srcOrd="0" destOrd="0" parTransId="{9D7A607F-1D31-4C8E-9407-0B6A29DF32FA}" sibTransId="{1A1DD458-8805-4DCC-AA01-E1118E43B68B}"/>
    <dgm:cxn modelId="{6020312B-67E7-4ED0-B327-9D4D22930C9F}" type="presOf" srcId="{C96CDBE0-17B6-4FFF-A88F-1875719B7698}" destId="{F74B7340-7B9A-4EC6-9A35-B6E76563C7B6}" srcOrd="0" destOrd="0" presId="urn:microsoft.com/office/officeart/2005/8/layout/chevron2"/>
    <dgm:cxn modelId="{467439D9-F3DB-4043-B0B3-B8E8D1F74DA6}" type="presParOf" srcId="{03B7842F-17D1-4AAB-B729-72511AA5EA87}" destId="{BF49C59B-3CE0-4F89-B824-6AB22510B0FB}" srcOrd="0" destOrd="0" presId="urn:microsoft.com/office/officeart/2005/8/layout/chevron2"/>
    <dgm:cxn modelId="{EA931F84-2B96-479B-B58A-444B6CB8BA69}" type="presParOf" srcId="{BF49C59B-3CE0-4F89-B824-6AB22510B0FB}" destId="{5C2C466C-85CA-4D17-885F-11F0D8194CF4}" srcOrd="0" destOrd="0" presId="urn:microsoft.com/office/officeart/2005/8/layout/chevron2"/>
    <dgm:cxn modelId="{3108789D-D6F4-48FA-9F7C-DAE79252C7DF}" type="presParOf" srcId="{BF49C59B-3CE0-4F89-B824-6AB22510B0FB}" destId="{35465710-D01B-4589-8198-8874AFB34A91}" srcOrd="1" destOrd="0" presId="urn:microsoft.com/office/officeart/2005/8/layout/chevron2"/>
    <dgm:cxn modelId="{228C6E55-A8E2-48C0-8843-2C25129747FE}" type="presParOf" srcId="{03B7842F-17D1-4AAB-B729-72511AA5EA87}" destId="{9A647A81-E3E8-41DE-92FD-C242C4E7A32B}" srcOrd="1" destOrd="0" presId="urn:microsoft.com/office/officeart/2005/8/layout/chevron2"/>
    <dgm:cxn modelId="{5268C4F4-C229-4076-A1BB-6689A197DE22}" type="presParOf" srcId="{03B7842F-17D1-4AAB-B729-72511AA5EA87}" destId="{F32E11B2-2AA5-437D-A065-3B85E5C05CC4}" srcOrd="2" destOrd="0" presId="urn:microsoft.com/office/officeart/2005/8/layout/chevron2"/>
    <dgm:cxn modelId="{481620FA-3E2C-4C14-A47D-F69C68A164BB}" type="presParOf" srcId="{F32E11B2-2AA5-437D-A065-3B85E5C05CC4}" destId="{F74B7340-7B9A-4EC6-9A35-B6E76563C7B6}" srcOrd="0" destOrd="0" presId="urn:microsoft.com/office/officeart/2005/8/layout/chevron2"/>
    <dgm:cxn modelId="{0B74DCCB-2C5A-435F-8B11-247B5589D8A6}" type="presParOf" srcId="{F32E11B2-2AA5-437D-A065-3B85E5C05CC4}" destId="{122ADB28-29EA-4B48-A335-0B27324B1F5C}" srcOrd="1" destOrd="0" presId="urn:microsoft.com/office/officeart/2005/8/layout/chevron2"/>
    <dgm:cxn modelId="{872916FA-3443-4FA3-BA84-15C95D7AF866}" type="presParOf" srcId="{03B7842F-17D1-4AAB-B729-72511AA5EA87}" destId="{AC9F8CE9-80BE-4C71-9355-0CCDC3A07D34}" srcOrd="3" destOrd="0" presId="urn:microsoft.com/office/officeart/2005/8/layout/chevron2"/>
    <dgm:cxn modelId="{E2E5631E-5BDE-456D-87C5-9F959EE8862E}" type="presParOf" srcId="{03B7842F-17D1-4AAB-B729-72511AA5EA87}" destId="{F0217D7F-12FC-449D-81DC-AD560E98CF3F}" srcOrd="4" destOrd="0" presId="urn:microsoft.com/office/officeart/2005/8/layout/chevron2"/>
    <dgm:cxn modelId="{7F0F64D7-C7BA-4FB2-B1C3-3C54EF8D9F3A}" type="presParOf" srcId="{F0217D7F-12FC-449D-81DC-AD560E98CF3F}" destId="{AA9BA2CB-7D46-4574-9B10-25FD79905E99}" srcOrd="0" destOrd="0" presId="urn:microsoft.com/office/officeart/2005/8/layout/chevron2"/>
    <dgm:cxn modelId="{4F4A593F-E082-417B-AB0B-E856A99841AE}" type="presParOf" srcId="{F0217D7F-12FC-449D-81DC-AD560E98CF3F}" destId="{55948F11-6482-4BB1-8921-7370FC50B67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D33886-E322-44C7-9CF4-C4B11BC9F12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mc:AlternateContent xmlns:mc="http://schemas.openxmlformats.org/markup-compatibility/2006" xmlns:a14="http://schemas.microsoft.com/office/drawing/2010/main">
      <mc:Choice Requires="a14">
        <dgm:pt modelId="{F0B26E68-B064-4BC4-AEA5-A4DBD2D9C099}">
          <dgm:prSet phldrT="[Text]" custT="1"/>
          <dgm:spPr>
            <a:solidFill>
              <a:schemeClr val="bg1">
                <a:lumMod val="75000"/>
              </a:schemeClr>
            </a:solidFill>
            <a:ln>
              <a:solidFill>
                <a:srgbClr val="A7A8AA"/>
              </a:solidFill>
            </a:ln>
          </dgm:spPr>
          <dgm: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𝐵</m:t>
                        </m:r>
                      </m:e>
                      <m:sub>
                        <m:r>
                          <a:rPr lang="en-US" sz="2000" b="0" i="1" smtClean="0">
                            <a:latin typeface="Cambria Math" panose="02040503050406030204" pitchFamily="18" charset="0"/>
                          </a:rPr>
                          <m:t>𝑒𝑥𝑡</m:t>
                        </m:r>
                      </m:sub>
                    </m:sSub>
                  </m:oMath>
                </m:oMathPara>
              </a14:m>
              <a:endParaRPr lang="en-US" sz="2000" dirty="0"/>
            </a:p>
          </dgm:t>
        </dgm:pt>
      </mc:Choice>
      <mc:Fallback xmlns="">
        <dgm:pt modelId="{F0B26E68-B064-4BC4-AEA5-A4DBD2D9C099}">
          <dgm:prSet phldrT="[Text]" custT="1"/>
          <dgm:spPr>
            <a:solidFill>
              <a:schemeClr val="bg1">
                <a:lumMod val="75000"/>
              </a:schemeClr>
            </a:solidFill>
            <a:ln>
              <a:solidFill>
                <a:srgbClr val="A7A8AA"/>
              </a:solidFill>
            </a:ln>
          </dgm:spPr>
          <dgm:t>
            <a:bodyPr/>
            <a:lstStyle/>
            <a:p>
              <a:r>
                <a:rPr lang="en-US" sz="2000" b="0" i="0" smtClean="0">
                  <a:latin typeface="Cambria Math" panose="02040503050406030204" pitchFamily="18" charset="0"/>
                </a:rPr>
                <a:t>𝐵_𝑒𝑥𝑡</a:t>
              </a:r>
              <a:endParaRPr lang="en-US" sz="2000" dirty="0"/>
            </a:p>
          </dgm:t>
        </dgm:pt>
      </mc:Fallback>
    </mc:AlternateContent>
    <dgm:pt modelId="{B04B98D5-EAA1-4066-8D89-314797390C7C}" type="parTrans" cxnId="{C202DD2B-C1C1-422A-BF70-2F55E9C2D12F}">
      <dgm:prSet/>
      <dgm:spPr/>
      <dgm:t>
        <a:bodyPr/>
        <a:lstStyle/>
        <a:p>
          <a:endParaRPr lang="en-US" sz="1600"/>
        </a:p>
      </dgm:t>
    </dgm:pt>
    <dgm:pt modelId="{C1A62A20-C079-4958-9208-6553A718B5E1}" type="sibTrans" cxnId="{C202DD2B-C1C1-422A-BF70-2F55E9C2D12F}">
      <dgm:prSet/>
      <dgm:spPr/>
      <dgm:t>
        <a:bodyPr/>
        <a:lstStyle/>
        <a:p>
          <a:endParaRPr lang="en-US" sz="1600"/>
        </a:p>
      </dgm:t>
    </dgm:pt>
    <dgm:pt modelId="{0C9CCB81-4C26-4C2E-930B-77E225740A46}">
      <dgm:prSet phldrT="[Text]" custT="1"/>
      <dgm:spPr>
        <a:ln>
          <a:solidFill>
            <a:srgbClr val="A7A8AA"/>
          </a:solidFill>
        </a:ln>
      </dgm:spPr>
      <dgm:t>
        <a:bodyPr/>
        <a:lstStyle/>
        <a:p>
          <a:r>
            <a:rPr lang="en-US" sz="2400" dirty="0">
              <a:solidFill>
                <a:srgbClr val="A7A8AA"/>
              </a:solidFill>
            </a:rPr>
            <a:t>Magnetic shielding/hygiene improvement</a:t>
          </a:r>
        </a:p>
      </dgm:t>
    </dgm:pt>
    <dgm:pt modelId="{635B2516-3756-47EF-B04F-202B95B15A8C}" type="parTrans" cxnId="{DC263200-A427-44AD-94F6-F68E4584079A}">
      <dgm:prSet/>
      <dgm:spPr/>
      <dgm:t>
        <a:bodyPr/>
        <a:lstStyle/>
        <a:p>
          <a:endParaRPr lang="en-US" sz="1600"/>
        </a:p>
      </dgm:t>
    </dgm:pt>
    <dgm:pt modelId="{C4D77583-8CFE-4202-9B8A-554E9DCDC87A}" type="sibTrans" cxnId="{DC263200-A427-44AD-94F6-F68E4584079A}">
      <dgm:prSet/>
      <dgm:spPr/>
      <dgm:t>
        <a:bodyPr/>
        <a:lstStyle/>
        <a:p>
          <a:endParaRPr lang="en-US" sz="1600"/>
        </a:p>
      </dgm:t>
    </dgm:pt>
    <mc:AlternateContent xmlns:mc="http://schemas.openxmlformats.org/markup-compatibility/2006" xmlns:a14="http://schemas.microsoft.com/office/drawing/2010/main">
      <mc:Choice Requires="a14">
        <dgm:pt modelId="{C96CDBE0-17B6-4FFF-A88F-1875719B7698}">
          <dgm:prSet phldrT="[Text]" custT="1"/>
          <dgm:spPr/>
          <dgm: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𝜂</m:t>
                    </m:r>
                  </m:oMath>
                </m:oMathPara>
              </a14:m>
              <a:endParaRPr lang="en-US" sz="2000" dirty="0"/>
            </a:p>
          </dgm:t>
        </dgm:pt>
      </mc:Choice>
      <mc:Fallback xmlns="">
        <dgm:pt modelId="{C96CDBE0-17B6-4FFF-A88F-1875719B7698}">
          <dgm:prSet phldrT="[Text]" custT="1"/>
          <dgm:spPr/>
          <dgm:t>
            <a:bodyPr/>
            <a:lstStyle/>
            <a:p>
              <a:r>
                <a:rPr lang="en-US" sz="2000" i="0" smtClean="0">
                  <a:latin typeface="Cambria Math" panose="02040503050406030204" pitchFamily="18" charset="0"/>
                  <a:ea typeface="Cambria Math" panose="02040503050406030204" pitchFamily="18" charset="0"/>
                </a:rPr>
                <a:t>𝜂</a:t>
              </a:r>
              <a:endParaRPr lang="en-US" sz="2000" dirty="0"/>
            </a:p>
          </dgm:t>
        </dgm:pt>
      </mc:Fallback>
    </mc:AlternateContent>
    <dgm:pt modelId="{B85FC737-41DD-4ABB-8F50-2B2686E6D2A9}" type="parTrans" cxnId="{6DCB57A6-090B-435A-A626-0638AE5E486D}">
      <dgm:prSet/>
      <dgm:spPr/>
      <dgm:t>
        <a:bodyPr/>
        <a:lstStyle/>
        <a:p>
          <a:endParaRPr lang="en-US" sz="1600"/>
        </a:p>
      </dgm:t>
    </dgm:pt>
    <dgm:pt modelId="{1B11D690-533D-4C8B-903B-C87A456256F3}" type="sibTrans" cxnId="{6DCB57A6-090B-435A-A626-0638AE5E486D}">
      <dgm:prSet/>
      <dgm:spPr/>
      <dgm:t>
        <a:bodyPr/>
        <a:lstStyle/>
        <a:p>
          <a:endParaRPr lang="en-US" sz="1600"/>
        </a:p>
      </dgm:t>
    </dgm:pt>
    <dgm:pt modelId="{745C73CC-5ACA-4C47-B04B-9000257209AE}">
      <dgm:prSet phldrT="[Text]" custT="1"/>
      <dgm:spPr/>
      <dgm:t>
        <a:bodyPr/>
        <a:lstStyle/>
        <a:p>
          <a:r>
            <a:rPr lang="en-US" sz="2400" dirty="0">
              <a:solidFill>
                <a:schemeClr val="accent6">
                  <a:lumMod val="50000"/>
                </a:schemeClr>
              </a:solidFill>
            </a:rPr>
            <a:t>Fast Cooling</a:t>
          </a:r>
        </a:p>
      </dgm:t>
    </dgm:pt>
    <dgm:pt modelId="{9D7A607F-1D31-4C8E-9407-0B6A29DF32FA}" type="parTrans" cxnId="{1F8BFBF0-3E32-46C3-93AE-0A6483E38F7F}">
      <dgm:prSet/>
      <dgm:spPr/>
      <dgm:t>
        <a:bodyPr/>
        <a:lstStyle/>
        <a:p>
          <a:endParaRPr lang="en-US" sz="1600"/>
        </a:p>
      </dgm:t>
    </dgm:pt>
    <dgm:pt modelId="{1A1DD458-8805-4DCC-AA01-E1118E43B68B}" type="sibTrans" cxnId="{1F8BFBF0-3E32-46C3-93AE-0A6483E38F7F}">
      <dgm:prSet/>
      <dgm:spPr/>
      <dgm:t>
        <a:bodyPr/>
        <a:lstStyle/>
        <a:p>
          <a:endParaRPr lang="en-US" sz="1600"/>
        </a:p>
      </dgm:t>
    </dgm:pt>
    <dgm:pt modelId="{ED1E40BF-4DA4-4EA5-97ED-FC085642D85E}">
      <dgm:prSet phldrT="[Text]" custT="1"/>
      <dgm:spPr>
        <a:solidFill>
          <a:schemeClr val="bg1">
            <a:lumMod val="75000"/>
          </a:schemeClr>
        </a:solidFill>
        <a:ln>
          <a:solidFill>
            <a:srgbClr val="A7A8AA"/>
          </a:solidFill>
        </a:ln>
      </dgm:spPr>
      <dgm:t>
        <a:bodyPr/>
        <a:lstStyle/>
        <a:p>
          <a:r>
            <a:rPr lang="en-US" sz="2000" dirty="0"/>
            <a:t>S</a:t>
          </a:r>
        </a:p>
      </dgm:t>
    </dgm:pt>
    <dgm:pt modelId="{D9645799-B539-4EB3-AF4B-3E8BDD082B12}" type="parTrans" cxnId="{D990E8E8-D303-4E7C-8AFF-323884BA6A17}">
      <dgm:prSet/>
      <dgm:spPr/>
      <dgm:t>
        <a:bodyPr/>
        <a:lstStyle/>
        <a:p>
          <a:endParaRPr lang="en-US" sz="1600"/>
        </a:p>
      </dgm:t>
    </dgm:pt>
    <dgm:pt modelId="{BC90F821-C5DC-46A1-8F48-33088822D3FB}" type="sibTrans" cxnId="{D990E8E8-D303-4E7C-8AFF-323884BA6A17}">
      <dgm:prSet/>
      <dgm:spPr/>
      <dgm:t>
        <a:bodyPr/>
        <a:lstStyle/>
        <a:p>
          <a:endParaRPr lang="en-US" sz="1600"/>
        </a:p>
      </dgm:t>
    </dgm:pt>
    <dgm:pt modelId="{651DCBEB-3381-4E6A-8274-D59E24BDB8E9}">
      <dgm:prSet phldrT="[Text]" custT="1"/>
      <dgm:spPr>
        <a:ln>
          <a:solidFill>
            <a:srgbClr val="A7A8AA"/>
          </a:solidFill>
        </a:ln>
      </dgm:spPr>
      <dgm:t>
        <a:bodyPr/>
        <a:lstStyle/>
        <a:p>
          <a:r>
            <a:rPr lang="en-US" sz="2400" dirty="0">
              <a:solidFill>
                <a:srgbClr val="A7A8AA"/>
              </a:solidFill>
            </a:rPr>
            <a:t>Optimizing mean free path</a:t>
          </a:r>
        </a:p>
      </dgm:t>
    </dgm:pt>
    <dgm:pt modelId="{4098F246-40CC-445F-BBF0-7FBAA6A476A0}" type="parTrans" cxnId="{A239E6F1-425E-4A92-9D0E-C805BC032142}">
      <dgm:prSet/>
      <dgm:spPr/>
      <dgm:t>
        <a:bodyPr/>
        <a:lstStyle/>
        <a:p>
          <a:endParaRPr lang="en-US" sz="1600"/>
        </a:p>
      </dgm:t>
    </dgm:pt>
    <dgm:pt modelId="{339B82C5-AC92-4DC1-A217-3DF7F3987C12}" type="sibTrans" cxnId="{A239E6F1-425E-4A92-9D0E-C805BC032142}">
      <dgm:prSet/>
      <dgm:spPr/>
      <dgm:t>
        <a:bodyPr/>
        <a:lstStyle/>
        <a:p>
          <a:endParaRPr lang="en-US" sz="1600"/>
        </a:p>
      </dgm:t>
    </dgm:pt>
    <dgm:pt modelId="{03B7842F-17D1-4AAB-B729-72511AA5EA87}" type="pres">
      <dgm:prSet presAssocID="{96D33886-E322-44C7-9CF4-C4B11BC9F120}" presName="linearFlow" presStyleCnt="0">
        <dgm:presLayoutVars>
          <dgm:dir/>
          <dgm:animLvl val="lvl"/>
          <dgm:resizeHandles val="exact"/>
        </dgm:presLayoutVars>
      </dgm:prSet>
      <dgm:spPr/>
      <dgm:t>
        <a:bodyPr/>
        <a:lstStyle/>
        <a:p>
          <a:endParaRPr lang="en-US"/>
        </a:p>
      </dgm:t>
    </dgm:pt>
    <dgm:pt modelId="{BF49C59B-3CE0-4F89-B824-6AB22510B0FB}" type="pres">
      <dgm:prSet presAssocID="{F0B26E68-B064-4BC4-AEA5-A4DBD2D9C099}" presName="composite" presStyleCnt="0"/>
      <dgm:spPr/>
    </dgm:pt>
    <dgm:pt modelId="{5C2C466C-85CA-4D17-885F-11F0D8194CF4}" type="pres">
      <dgm:prSet presAssocID="{F0B26E68-B064-4BC4-AEA5-A4DBD2D9C099}" presName="parentText" presStyleLbl="alignNode1" presStyleIdx="0" presStyleCnt="3">
        <dgm:presLayoutVars>
          <dgm:chMax val="1"/>
          <dgm:bulletEnabled val="1"/>
        </dgm:presLayoutVars>
      </dgm:prSet>
      <dgm:spPr/>
      <dgm:t>
        <a:bodyPr/>
        <a:lstStyle/>
        <a:p>
          <a:endParaRPr lang="en-US"/>
        </a:p>
      </dgm:t>
    </dgm:pt>
    <dgm:pt modelId="{35465710-D01B-4589-8198-8874AFB34A91}" type="pres">
      <dgm:prSet presAssocID="{F0B26E68-B064-4BC4-AEA5-A4DBD2D9C099}" presName="descendantText" presStyleLbl="alignAcc1" presStyleIdx="0" presStyleCnt="3">
        <dgm:presLayoutVars>
          <dgm:bulletEnabled val="1"/>
        </dgm:presLayoutVars>
      </dgm:prSet>
      <dgm:spPr/>
      <dgm:t>
        <a:bodyPr/>
        <a:lstStyle/>
        <a:p>
          <a:endParaRPr lang="en-US"/>
        </a:p>
      </dgm:t>
    </dgm:pt>
    <dgm:pt modelId="{9A647A81-E3E8-41DE-92FD-C242C4E7A32B}" type="pres">
      <dgm:prSet presAssocID="{C1A62A20-C079-4958-9208-6553A718B5E1}" presName="sp" presStyleCnt="0"/>
      <dgm:spPr/>
    </dgm:pt>
    <dgm:pt modelId="{F32E11B2-2AA5-437D-A065-3B85E5C05CC4}" type="pres">
      <dgm:prSet presAssocID="{C96CDBE0-17B6-4FFF-A88F-1875719B7698}" presName="composite" presStyleCnt="0"/>
      <dgm:spPr/>
    </dgm:pt>
    <dgm:pt modelId="{F74B7340-7B9A-4EC6-9A35-B6E76563C7B6}" type="pres">
      <dgm:prSet presAssocID="{C96CDBE0-17B6-4FFF-A88F-1875719B7698}" presName="parentText" presStyleLbl="alignNode1" presStyleIdx="1" presStyleCnt="3">
        <dgm:presLayoutVars>
          <dgm:chMax val="1"/>
          <dgm:bulletEnabled val="1"/>
        </dgm:presLayoutVars>
      </dgm:prSet>
      <dgm:spPr/>
      <dgm:t>
        <a:bodyPr/>
        <a:lstStyle/>
        <a:p>
          <a:endParaRPr lang="en-US"/>
        </a:p>
      </dgm:t>
    </dgm:pt>
    <dgm:pt modelId="{122ADB28-29EA-4B48-A335-0B27324B1F5C}" type="pres">
      <dgm:prSet presAssocID="{C96CDBE0-17B6-4FFF-A88F-1875719B7698}" presName="descendantText" presStyleLbl="alignAcc1" presStyleIdx="1" presStyleCnt="3">
        <dgm:presLayoutVars>
          <dgm:bulletEnabled val="1"/>
        </dgm:presLayoutVars>
      </dgm:prSet>
      <dgm:spPr/>
      <dgm:t>
        <a:bodyPr/>
        <a:lstStyle/>
        <a:p>
          <a:endParaRPr lang="en-US"/>
        </a:p>
      </dgm:t>
    </dgm:pt>
    <dgm:pt modelId="{AC9F8CE9-80BE-4C71-9355-0CCDC3A07D34}" type="pres">
      <dgm:prSet presAssocID="{1B11D690-533D-4C8B-903B-C87A456256F3}" presName="sp" presStyleCnt="0"/>
      <dgm:spPr/>
    </dgm:pt>
    <dgm:pt modelId="{F0217D7F-12FC-449D-81DC-AD560E98CF3F}" type="pres">
      <dgm:prSet presAssocID="{ED1E40BF-4DA4-4EA5-97ED-FC085642D85E}" presName="composite" presStyleCnt="0"/>
      <dgm:spPr/>
    </dgm:pt>
    <dgm:pt modelId="{AA9BA2CB-7D46-4574-9B10-25FD79905E99}" type="pres">
      <dgm:prSet presAssocID="{ED1E40BF-4DA4-4EA5-97ED-FC085642D85E}" presName="parentText" presStyleLbl="alignNode1" presStyleIdx="2" presStyleCnt="3">
        <dgm:presLayoutVars>
          <dgm:chMax val="1"/>
          <dgm:bulletEnabled val="1"/>
        </dgm:presLayoutVars>
      </dgm:prSet>
      <dgm:spPr/>
      <dgm:t>
        <a:bodyPr/>
        <a:lstStyle/>
        <a:p>
          <a:endParaRPr lang="en-US"/>
        </a:p>
      </dgm:t>
    </dgm:pt>
    <dgm:pt modelId="{55948F11-6482-4BB1-8921-7370FC50B67C}" type="pres">
      <dgm:prSet presAssocID="{ED1E40BF-4DA4-4EA5-97ED-FC085642D85E}" presName="descendantText" presStyleLbl="alignAcc1" presStyleIdx="2" presStyleCnt="3">
        <dgm:presLayoutVars>
          <dgm:bulletEnabled val="1"/>
        </dgm:presLayoutVars>
      </dgm:prSet>
      <dgm:spPr/>
      <dgm:t>
        <a:bodyPr/>
        <a:lstStyle/>
        <a:p>
          <a:endParaRPr lang="en-US"/>
        </a:p>
      </dgm:t>
    </dgm:pt>
  </dgm:ptLst>
  <dgm:cxnLst>
    <dgm:cxn modelId="{354E4F77-E039-469A-8103-AC524B260733}" type="presOf" srcId="{96D33886-E322-44C7-9CF4-C4B11BC9F120}" destId="{03B7842F-17D1-4AAB-B729-72511AA5EA87}" srcOrd="0" destOrd="0" presId="urn:microsoft.com/office/officeart/2005/8/layout/chevron2"/>
    <dgm:cxn modelId="{7026B863-D464-4700-A553-46B14DA3A1E5}" type="presOf" srcId="{ED1E40BF-4DA4-4EA5-97ED-FC085642D85E}" destId="{AA9BA2CB-7D46-4574-9B10-25FD79905E99}" srcOrd="0" destOrd="0" presId="urn:microsoft.com/office/officeart/2005/8/layout/chevron2"/>
    <dgm:cxn modelId="{D990E8E8-D303-4E7C-8AFF-323884BA6A17}" srcId="{96D33886-E322-44C7-9CF4-C4B11BC9F120}" destId="{ED1E40BF-4DA4-4EA5-97ED-FC085642D85E}" srcOrd="2" destOrd="0" parTransId="{D9645799-B539-4EB3-AF4B-3E8BDD082B12}" sibTransId="{BC90F821-C5DC-46A1-8F48-33088822D3FB}"/>
    <dgm:cxn modelId="{6CB11A5C-8F40-4EBE-992A-3AE6087BD9BA}" type="presOf" srcId="{651DCBEB-3381-4E6A-8274-D59E24BDB8E9}" destId="{55948F11-6482-4BB1-8921-7370FC50B67C}" srcOrd="0" destOrd="0" presId="urn:microsoft.com/office/officeart/2005/8/layout/chevron2"/>
    <dgm:cxn modelId="{A239E6F1-425E-4A92-9D0E-C805BC032142}" srcId="{ED1E40BF-4DA4-4EA5-97ED-FC085642D85E}" destId="{651DCBEB-3381-4E6A-8274-D59E24BDB8E9}" srcOrd="0" destOrd="0" parTransId="{4098F246-40CC-445F-BBF0-7FBAA6A476A0}" sibTransId="{339B82C5-AC92-4DC1-A217-3DF7F3987C12}"/>
    <dgm:cxn modelId="{6DCB57A6-090B-435A-A626-0638AE5E486D}" srcId="{96D33886-E322-44C7-9CF4-C4B11BC9F120}" destId="{C96CDBE0-17B6-4FFF-A88F-1875719B7698}" srcOrd="1" destOrd="0" parTransId="{B85FC737-41DD-4ABB-8F50-2B2686E6D2A9}" sibTransId="{1B11D690-533D-4C8B-903B-C87A456256F3}"/>
    <dgm:cxn modelId="{DC263200-A427-44AD-94F6-F68E4584079A}" srcId="{F0B26E68-B064-4BC4-AEA5-A4DBD2D9C099}" destId="{0C9CCB81-4C26-4C2E-930B-77E225740A46}" srcOrd="0" destOrd="0" parTransId="{635B2516-3756-47EF-B04F-202B95B15A8C}" sibTransId="{C4D77583-8CFE-4202-9B8A-554E9DCDC87A}"/>
    <dgm:cxn modelId="{79582176-7ECB-48DF-A0E7-8C107696BC8E}" type="presOf" srcId="{F0B26E68-B064-4BC4-AEA5-A4DBD2D9C099}" destId="{5C2C466C-85CA-4D17-885F-11F0D8194CF4}" srcOrd="0" destOrd="0" presId="urn:microsoft.com/office/officeart/2005/8/layout/chevron2"/>
    <dgm:cxn modelId="{1BC01A40-E68A-487D-B83D-8E7C2B549CFA}" type="presOf" srcId="{C96CDBE0-17B6-4FFF-A88F-1875719B7698}" destId="{F74B7340-7B9A-4EC6-9A35-B6E76563C7B6}" srcOrd="0" destOrd="0" presId="urn:microsoft.com/office/officeart/2005/8/layout/chevron2"/>
    <dgm:cxn modelId="{AAACF922-1448-48F5-826C-99CEEE303A0B}" type="presOf" srcId="{0C9CCB81-4C26-4C2E-930B-77E225740A46}" destId="{35465710-D01B-4589-8198-8874AFB34A91}" srcOrd="0" destOrd="0" presId="urn:microsoft.com/office/officeart/2005/8/layout/chevron2"/>
    <dgm:cxn modelId="{C202DD2B-C1C1-422A-BF70-2F55E9C2D12F}" srcId="{96D33886-E322-44C7-9CF4-C4B11BC9F120}" destId="{F0B26E68-B064-4BC4-AEA5-A4DBD2D9C099}" srcOrd="0" destOrd="0" parTransId="{B04B98D5-EAA1-4066-8D89-314797390C7C}" sibTransId="{C1A62A20-C079-4958-9208-6553A718B5E1}"/>
    <dgm:cxn modelId="{1F8BFBF0-3E32-46C3-93AE-0A6483E38F7F}" srcId="{C96CDBE0-17B6-4FFF-A88F-1875719B7698}" destId="{745C73CC-5ACA-4C47-B04B-9000257209AE}" srcOrd="0" destOrd="0" parTransId="{9D7A607F-1D31-4C8E-9407-0B6A29DF32FA}" sibTransId="{1A1DD458-8805-4DCC-AA01-E1118E43B68B}"/>
    <dgm:cxn modelId="{0A8584C1-047F-4D4A-85BA-C2477AF0DCE1}" type="presOf" srcId="{745C73CC-5ACA-4C47-B04B-9000257209AE}" destId="{122ADB28-29EA-4B48-A335-0B27324B1F5C}" srcOrd="0" destOrd="0" presId="urn:microsoft.com/office/officeart/2005/8/layout/chevron2"/>
    <dgm:cxn modelId="{6F7947FA-6D68-420B-AC3F-D22C9150C0AE}" type="presParOf" srcId="{03B7842F-17D1-4AAB-B729-72511AA5EA87}" destId="{BF49C59B-3CE0-4F89-B824-6AB22510B0FB}" srcOrd="0" destOrd="0" presId="urn:microsoft.com/office/officeart/2005/8/layout/chevron2"/>
    <dgm:cxn modelId="{273C12AE-D507-4CC0-85C5-FDD81204588A}" type="presParOf" srcId="{BF49C59B-3CE0-4F89-B824-6AB22510B0FB}" destId="{5C2C466C-85CA-4D17-885F-11F0D8194CF4}" srcOrd="0" destOrd="0" presId="urn:microsoft.com/office/officeart/2005/8/layout/chevron2"/>
    <dgm:cxn modelId="{20DC0235-AFEA-4E07-87D3-E724793EC1FF}" type="presParOf" srcId="{BF49C59B-3CE0-4F89-B824-6AB22510B0FB}" destId="{35465710-D01B-4589-8198-8874AFB34A91}" srcOrd="1" destOrd="0" presId="urn:microsoft.com/office/officeart/2005/8/layout/chevron2"/>
    <dgm:cxn modelId="{389D4525-D851-4934-A1F9-EEAD4283F6DB}" type="presParOf" srcId="{03B7842F-17D1-4AAB-B729-72511AA5EA87}" destId="{9A647A81-E3E8-41DE-92FD-C242C4E7A32B}" srcOrd="1" destOrd="0" presId="urn:microsoft.com/office/officeart/2005/8/layout/chevron2"/>
    <dgm:cxn modelId="{528DFD8E-EF79-4688-AB2C-424414E39158}" type="presParOf" srcId="{03B7842F-17D1-4AAB-B729-72511AA5EA87}" destId="{F32E11B2-2AA5-437D-A065-3B85E5C05CC4}" srcOrd="2" destOrd="0" presId="urn:microsoft.com/office/officeart/2005/8/layout/chevron2"/>
    <dgm:cxn modelId="{44E9A037-870C-4BB7-B47A-563A683F32BB}" type="presParOf" srcId="{F32E11B2-2AA5-437D-A065-3B85E5C05CC4}" destId="{F74B7340-7B9A-4EC6-9A35-B6E76563C7B6}" srcOrd="0" destOrd="0" presId="urn:microsoft.com/office/officeart/2005/8/layout/chevron2"/>
    <dgm:cxn modelId="{EF81E218-C370-4F9D-A4B5-5FCF38604F26}" type="presParOf" srcId="{F32E11B2-2AA5-437D-A065-3B85E5C05CC4}" destId="{122ADB28-29EA-4B48-A335-0B27324B1F5C}" srcOrd="1" destOrd="0" presId="urn:microsoft.com/office/officeart/2005/8/layout/chevron2"/>
    <dgm:cxn modelId="{D7320352-1849-44A6-B8A9-060152E08161}" type="presParOf" srcId="{03B7842F-17D1-4AAB-B729-72511AA5EA87}" destId="{AC9F8CE9-80BE-4C71-9355-0CCDC3A07D34}" srcOrd="3" destOrd="0" presId="urn:microsoft.com/office/officeart/2005/8/layout/chevron2"/>
    <dgm:cxn modelId="{DE7F578E-7ABF-40F8-99D4-018817256400}" type="presParOf" srcId="{03B7842F-17D1-4AAB-B729-72511AA5EA87}" destId="{F0217D7F-12FC-449D-81DC-AD560E98CF3F}" srcOrd="4" destOrd="0" presId="urn:microsoft.com/office/officeart/2005/8/layout/chevron2"/>
    <dgm:cxn modelId="{47E20E06-1B79-4D41-86AE-31ABAD9E1808}" type="presParOf" srcId="{F0217D7F-12FC-449D-81DC-AD560E98CF3F}" destId="{AA9BA2CB-7D46-4574-9B10-25FD79905E99}" srcOrd="0" destOrd="0" presId="urn:microsoft.com/office/officeart/2005/8/layout/chevron2"/>
    <dgm:cxn modelId="{D23D1673-FFBE-4C1E-8428-D9297556B49B}" type="presParOf" srcId="{F0217D7F-12FC-449D-81DC-AD560E98CF3F}" destId="{55948F11-6482-4BB1-8921-7370FC50B67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D33886-E322-44C7-9CF4-C4B11BC9F12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F0B26E68-B064-4BC4-AEA5-A4DBD2D9C099}">
      <dgm:prSet phldrT="[Text]" custT="1"/>
      <dgm:spPr>
        <a:blipFill>
          <a:blip xmlns:r="http://schemas.openxmlformats.org/officeDocument/2006/relationships" r:embed="rId1"/>
          <a:stretch>
            <a:fillRect/>
          </a:stretch>
        </a:blipFill>
        <a:ln>
          <a:solidFill>
            <a:srgbClr val="A7A8AA"/>
          </a:solidFill>
        </a:ln>
      </dgm:spPr>
      <dgm:t>
        <a:bodyPr/>
        <a:lstStyle/>
        <a:p>
          <a:r>
            <a:rPr lang="en-US">
              <a:noFill/>
            </a:rPr>
            <a:t> </a:t>
          </a:r>
        </a:p>
      </dgm:t>
    </dgm:pt>
    <dgm:pt modelId="{B04B98D5-EAA1-4066-8D89-314797390C7C}" type="parTrans" cxnId="{C202DD2B-C1C1-422A-BF70-2F55E9C2D12F}">
      <dgm:prSet/>
      <dgm:spPr/>
      <dgm:t>
        <a:bodyPr/>
        <a:lstStyle/>
        <a:p>
          <a:endParaRPr lang="en-US" sz="1600"/>
        </a:p>
      </dgm:t>
    </dgm:pt>
    <dgm:pt modelId="{C1A62A20-C079-4958-9208-6553A718B5E1}" type="sibTrans" cxnId="{C202DD2B-C1C1-422A-BF70-2F55E9C2D12F}">
      <dgm:prSet/>
      <dgm:spPr/>
      <dgm:t>
        <a:bodyPr/>
        <a:lstStyle/>
        <a:p>
          <a:endParaRPr lang="en-US" sz="1600"/>
        </a:p>
      </dgm:t>
    </dgm:pt>
    <dgm:pt modelId="{0C9CCB81-4C26-4C2E-930B-77E225740A46}">
      <dgm:prSet phldrT="[Text]" custT="1"/>
      <dgm:spPr>
        <a:ln>
          <a:solidFill>
            <a:srgbClr val="A7A8AA"/>
          </a:solidFill>
        </a:ln>
      </dgm:spPr>
      <dgm:t>
        <a:bodyPr/>
        <a:lstStyle/>
        <a:p>
          <a:r>
            <a:rPr lang="en-US" sz="2400" dirty="0">
              <a:solidFill>
                <a:srgbClr val="A7A8AA"/>
              </a:solidFill>
            </a:rPr>
            <a:t>Magnetic shielding/hygiene improvement</a:t>
          </a:r>
        </a:p>
      </dgm:t>
    </dgm:pt>
    <dgm:pt modelId="{635B2516-3756-47EF-B04F-202B95B15A8C}" type="parTrans" cxnId="{DC263200-A427-44AD-94F6-F68E4584079A}">
      <dgm:prSet/>
      <dgm:spPr/>
      <dgm:t>
        <a:bodyPr/>
        <a:lstStyle/>
        <a:p>
          <a:endParaRPr lang="en-US" sz="1600"/>
        </a:p>
      </dgm:t>
    </dgm:pt>
    <dgm:pt modelId="{C4D77583-8CFE-4202-9B8A-554E9DCDC87A}" type="sibTrans" cxnId="{DC263200-A427-44AD-94F6-F68E4584079A}">
      <dgm:prSet/>
      <dgm:spPr/>
      <dgm:t>
        <a:bodyPr/>
        <a:lstStyle/>
        <a:p>
          <a:endParaRPr lang="en-US" sz="1600"/>
        </a:p>
      </dgm:t>
    </dgm:pt>
    <dgm:pt modelId="{C96CDBE0-17B6-4FFF-A88F-1875719B7698}">
      <dgm:prSet phldrT="[Text]" custT="1"/>
      <dgm:spPr>
        <a:blipFill>
          <a:blip xmlns:r="http://schemas.openxmlformats.org/officeDocument/2006/relationships" r:embed="rId2"/>
          <a:stretch>
            <a:fillRect/>
          </a:stretch>
        </a:blipFill>
      </dgm:spPr>
      <dgm:t>
        <a:bodyPr/>
        <a:lstStyle/>
        <a:p>
          <a:r>
            <a:rPr lang="en-US">
              <a:noFill/>
            </a:rPr>
            <a:t> </a:t>
          </a:r>
        </a:p>
      </dgm:t>
    </dgm:pt>
    <dgm:pt modelId="{B85FC737-41DD-4ABB-8F50-2B2686E6D2A9}" type="parTrans" cxnId="{6DCB57A6-090B-435A-A626-0638AE5E486D}">
      <dgm:prSet/>
      <dgm:spPr/>
      <dgm:t>
        <a:bodyPr/>
        <a:lstStyle/>
        <a:p>
          <a:endParaRPr lang="en-US" sz="1600"/>
        </a:p>
      </dgm:t>
    </dgm:pt>
    <dgm:pt modelId="{1B11D690-533D-4C8B-903B-C87A456256F3}" type="sibTrans" cxnId="{6DCB57A6-090B-435A-A626-0638AE5E486D}">
      <dgm:prSet/>
      <dgm:spPr/>
      <dgm:t>
        <a:bodyPr/>
        <a:lstStyle/>
        <a:p>
          <a:endParaRPr lang="en-US" sz="1600"/>
        </a:p>
      </dgm:t>
    </dgm:pt>
    <dgm:pt modelId="{745C73CC-5ACA-4C47-B04B-9000257209AE}">
      <dgm:prSet phldrT="[Text]" custT="1"/>
      <dgm:spPr/>
      <dgm:t>
        <a:bodyPr/>
        <a:lstStyle/>
        <a:p>
          <a:r>
            <a:rPr lang="en-US" sz="2400" dirty="0">
              <a:solidFill>
                <a:schemeClr val="accent6">
                  <a:lumMod val="50000"/>
                </a:schemeClr>
              </a:solidFill>
            </a:rPr>
            <a:t>Fast Cooling</a:t>
          </a:r>
        </a:p>
      </dgm:t>
    </dgm:pt>
    <dgm:pt modelId="{9D7A607F-1D31-4C8E-9407-0B6A29DF32FA}" type="parTrans" cxnId="{1F8BFBF0-3E32-46C3-93AE-0A6483E38F7F}">
      <dgm:prSet/>
      <dgm:spPr/>
      <dgm:t>
        <a:bodyPr/>
        <a:lstStyle/>
        <a:p>
          <a:endParaRPr lang="en-US" sz="1600"/>
        </a:p>
      </dgm:t>
    </dgm:pt>
    <dgm:pt modelId="{1A1DD458-8805-4DCC-AA01-E1118E43B68B}" type="sibTrans" cxnId="{1F8BFBF0-3E32-46C3-93AE-0A6483E38F7F}">
      <dgm:prSet/>
      <dgm:spPr/>
      <dgm:t>
        <a:bodyPr/>
        <a:lstStyle/>
        <a:p>
          <a:endParaRPr lang="en-US" sz="1600"/>
        </a:p>
      </dgm:t>
    </dgm:pt>
    <dgm:pt modelId="{ED1E40BF-4DA4-4EA5-97ED-FC085642D85E}">
      <dgm:prSet phldrT="[Text]" custT="1"/>
      <dgm:spPr>
        <a:solidFill>
          <a:schemeClr val="bg1">
            <a:lumMod val="75000"/>
          </a:schemeClr>
        </a:solidFill>
        <a:ln>
          <a:solidFill>
            <a:srgbClr val="A7A8AA"/>
          </a:solidFill>
        </a:ln>
      </dgm:spPr>
      <dgm:t>
        <a:bodyPr/>
        <a:lstStyle/>
        <a:p>
          <a:r>
            <a:rPr lang="en-US" sz="2000" dirty="0"/>
            <a:t>S</a:t>
          </a:r>
        </a:p>
      </dgm:t>
    </dgm:pt>
    <dgm:pt modelId="{D9645799-B539-4EB3-AF4B-3E8BDD082B12}" type="parTrans" cxnId="{D990E8E8-D303-4E7C-8AFF-323884BA6A17}">
      <dgm:prSet/>
      <dgm:spPr/>
      <dgm:t>
        <a:bodyPr/>
        <a:lstStyle/>
        <a:p>
          <a:endParaRPr lang="en-US" sz="1600"/>
        </a:p>
      </dgm:t>
    </dgm:pt>
    <dgm:pt modelId="{BC90F821-C5DC-46A1-8F48-33088822D3FB}" type="sibTrans" cxnId="{D990E8E8-D303-4E7C-8AFF-323884BA6A17}">
      <dgm:prSet/>
      <dgm:spPr/>
      <dgm:t>
        <a:bodyPr/>
        <a:lstStyle/>
        <a:p>
          <a:endParaRPr lang="en-US" sz="1600"/>
        </a:p>
      </dgm:t>
    </dgm:pt>
    <dgm:pt modelId="{651DCBEB-3381-4E6A-8274-D59E24BDB8E9}">
      <dgm:prSet phldrT="[Text]" custT="1"/>
      <dgm:spPr>
        <a:ln>
          <a:solidFill>
            <a:srgbClr val="A7A8AA"/>
          </a:solidFill>
        </a:ln>
      </dgm:spPr>
      <dgm:t>
        <a:bodyPr/>
        <a:lstStyle/>
        <a:p>
          <a:r>
            <a:rPr lang="en-US" sz="2400" dirty="0">
              <a:solidFill>
                <a:srgbClr val="A7A8AA"/>
              </a:solidFill>
            </a:rPr>
            <a:t>Optimizing mean free path</a:t>
          </a:r>
        </a:p>
      </dgm:t>
    </dgm:pt>
    <dgm:pt modelId="{4098F246-40CC-445F-BBF0-7FBAA6A476A0}" type="parTrans" cxnId="{A239E6F1-425E-4A92-9D0E-C805BC032142}">
      <dgm:prSet/>
      <dgm:spPr/>
      <dgm:t>
        <a:bodyPr/>
        <a:lstStyle/>
        <a:p>
          <a:endParaRPr lang="en-US" sz="1600"/>
        </a:p>
      </dgm:t>
    </dgm:pt>
    <dgm:pt modelId="{339B82C5-AC92-4DC1-A217-3DF7F3987C12}" type="sibTrans" cxnId="{A239E6F1-425E-4A92-9D0E-C805BC032142}">
      <dgm:prSet/>
      <dgm:spPr/>
      <dgm:t>
        <a:bodyPr/>
        <a:lstStyle/>
        <a:p>
          <a:endParaRPr lang="en-US" sz="1600"/>
        </a:p>
      </dgm:t>
    </dgm:pt>
    <dgm:pt modelId="{03B7842F-17D1-4AAB-B729-72511AA5EA87}" type="pres">
      <dgm:prSet presAssocID="{96D33886-E322-44C7-9CF4-C4B11BC9F120}" presName="linearFlow" presStyleCnt="0">
        <dgm:presLayoutVars>
          <dgm:dir/>
          <dgm:animLvl val="lvl"/>
          <dgm:resizeHandles val="exact"/>
        </dgm:presLayoutVars>
      </dgm:prSet>
      <dgm:spPr/>
    </dgm:pt>
    <dgm:pt modelId="{BF49C59B-3CE0-4F89-B824-6AB22510B0FB}" type="pres">
      <dgm:prSet presAssocID="{F0B26E68-B064-4BC4-AEA5-A4DBD2D9C099}" presName="composite" presStyleCnt="0"/>
      <dgm:spPr/>
    </dgm:pt>
    <dgm:pt modelId="{5C2C466C-85CA-4D17-885F-11F0D8194CF4}" type="pres">
      <dgm:prSet presAssocID="{F0B26E68-B064-4BC4-AEA5-A4DBD2D9C099}" presName="parentText" presStyleLbl="alignNode1" presStyleIdx="0" presStyleCnt="3">
        <dgm:presLayoutVars>
          <dgm:chMax val="1"/>
          <dgm:bulletEnabled val="1"/>
        </dgm:presLayoutVars>
      </dgm:prSet>
      <dgm:spPr/>
    </dgm:pt>
    <dgm:pt modelId="{35465710-D01B-4589-8198-8874AFB34A91}" type="pres">
      <dgm:prSet presAssocID="{F0B26E68-B064-4BC4-AEA5-A4DBD2D9C099}" presName="descendantText" presStyleLbl="alignAcc1" presStyleIdx="0" presStyleCnt="3">
        <dgm:presLayoutVars>
          <dgm:bulletEnabled val="1"/>
        </dgm:presLayoutVars>
      </dgm:prSet>
      <dgm:spPr/>
    </dgm:pt>
    <dgm:pt modelId="{9A647A81-E3E8-41DE-92FD-C242C4E7A32B}" type="pres">
      <dgm:prSet presAssocID="{C1A62A20-C079-4958-9208-6553A718B5E1}" presName="sp" presStyleCnt="0"/>
      <dgm:spPr/>
    </dgm:pt>
    <dgm:pt modelId="{F32E11B2-2AA5-437D-A065-3B85E5C05CC4}" type="pres">
      <dgm:prSet presAssocID="{C96CDBE0-17B6-4FFF-A88F-1875719B7698}" presName="composite" presStyleCnt="0"/>
      <dgm:spPr/>
    </dgm:pt>
    <dgm:pt modelId="{F74B7340-7B9A-4EC6-9A35-B6E76563C7B6}" type="pres">
      <dgm:prSet presAssocID="{C96CDBE0-17B6-4FFF-A88F-1875719B7698}" presName="parentText" presStyleLbl="alignNode1" presStyleIdx="1" presStyleCnt="3">
        <dgm:presLayoutVars>
          <dgm:chMax val="1"/>
          <dgm:bulletEnabled val="1"/>
        </dgm:presLayoutVars>
      </dgm:prSet>
      <dgm:spPr/>
    </dgm:pt>
    <dgm:pt modelId="{122ADB28-29EA-4B48-A335-0B27324B1F5C}" type="pres">
      <dgm:prSet presAssocID="{C96CDBE0-17B6-4FFF-A88F-1875719B7698}" presName="descendantText" presStyleLbl="alignAcc1" presStyleIdx="1" presStyleCnt="3">
        <dgm:presLayoutVars>
          <dgm:bulletEnabled val="1"/>
        </dgm:presLayoutVars>
      </dgm:prSet>
      <dgm:spPr/>
    </dgm:pt>
    <dgm:pt modelId="{AC9F8CE9-80BE-4C71-9355-0CCDC3A07D34}" type="pres">
      <dgm:prSet presAssocID="{1B11D690-533D-4C8B-903B-C87A456256F3}" presName="sp" presStyleCnt="0"/>
      <dgm:spPr/>
    </dgm:pt>
    <dgm:pt modelId="{F0217D7F-12FC-449D-81DC-AD560E98CF3F}" type="pres">
      <dgm:prSet presAssocID="{ED1E40BF-4DA4-4EA5-97ED-FC085642D85E}" presName="composite" presStyleCnt="0"/>
      <dgm:spPr/>
    </dgm:pt>
    <dgm:pt modelId="{AA9BA2CB-7D46-4574-9B10-25FD79905E99}" type="pres">
      <dgm:prSet presAssocID="{ED1E40BF-4DA4-4EA5-97ED-FC085642D85E}" presName="parentText" presStyleLbl="alignNode1" presStyleIdx="2" presStyleCnt="3">
        <dgm:presLayoutVars>
          <dgm:chMax val="1"/>
          <dgm:bulletEnabled val="1"/>
        </dgm:presLayoutVars>
      </dgm:prSet>
      <dgm:spPr/>
    </dgm:pt>
    <dgm:pt modelId="{55948F11-6482-4BB1-8921-7370FC50B67C}" type="pres">
      <dgm:prSet presAssocID="{ED1E40BF-4DA4-4EA5-97ED-FC085642D85E}" presName="descendantText" presStyleLbl="alignAcc1" presStyleIdx="2" presStyleCnt="3">
        <dgm:presLayoutVars>
          <dgm:bulletEnabled val="1"/>
        </dgm:presLayoutVars>
      </dgm:prSet>
      <dgm:spPr/>
    </dgm:pt>
  </dgm:ptLst>
  <dgm:cxnLst>
    <dgm:cxn modelId="{354E4F77-E039-469A-8103-AC524B260733}" type="presOf" srcId="{96D33886-E322-44C7-9CF4-C4B11BC9F120}" destId="{03B7842F-17D1-4AAB-B729-72511AA5EA87}" srcOrd="0" destOrd="0" presId="urn:microsoft.com/office/officeart/2005/8/layout/chevron2"/>
    <dgm:cxn modelId="{7026B863-D464-4700-A553-46B14DA3A1E5}" type="presOf" srcId="{ED1E40BF-4DA4-4EA5-97ED-FC085642D85E}" destId="{AA9BA2CB-7D46-4574-9B10-25FD79905E99}" srcOrd="0" destOrd="0" presId="urn:microsoft.com/office/officeart/2005/8/layout/chevron2"/>
    <dgm:cxn modelId="{D990E8E8-D303-4E7C-8AFF-323884BA6A17}" srcId="{96D33886-E322-44C7-9CF4-C4B11BC9F120}" destId="{ED1E40BF-4DA4-4EA5-97ED-FC085642D85E}" srcOrd="2" destOrd="0" parTransId="{D9645799-B539-4EB3-AF4B-3E8BDD082B12}" sibTransId="{BC90F821-C5DC-46A1-8F48-33088822D3FB}"/>
    <dgm:cxn modelId="{6CB11A5C-8F40-4EBE-992A-3AE6087BD9BA}" type="presOf" srcId="{651DCBEB-3381-4E6A-8274-D59E24BDB8E9}" destId="{55948F11-6482-4BB1-8921-7370FC50B67C}" srcOrd="0" destOrd="0" presId="urn:microsoft.com/office/officeart/2005/8/layout/chevron2"/>
    <dgm:cxn modelId="{A239E6F1-425E-4A92-9D0E-C805BC032142}" srcId="{ED1E40BF-4DA4-4EA5-97ED-FC085642D85E}" destId="{651DCBEB-3381-4E6A-8274-D59E24BDB8E9}" srcOrd="0" destOrd="0" parTransId="{4098F246-40CC-445F-BBF0-7FBAA6A476A0}" sibTransId="{339B82C5-AC92-4DC1-A217-3DF7F3987C12}"/>
    <dgm:cxn modelId="{6DCB57A6-090B-435A-A626-0638AE5E486D}" srcId="{96D33886-E322-44C7-9CF4-C4B11BC9F120}" destId="{C96CDBE0-17B6-4FFF-A88F-1875719B7698}" srcOrd="1" destOrd="0" parTransId="{B85FC737-41DD-4ABB-8F50-2B2686E6D2A9}" sibTransId="{1B11D690-533D-4C8B-903B-C87A456256F3}"/>
    <dgm:cxn modelId="{DC263200-A427-44AD-94F6-F68E4584079A}" srcId="{F0B26E68-B064-4BC4-AEA5-A4DBD2D9C099}" destId="{0C9CCB81-4C26-4C2E-930B-77E225740A46}" srcOrd="0" destOrd="0" parTransId="{635B2516-3756-47EF-B04F-202B95B15A8C}" sibTransId="{C4D77583-8CFE-4202-9B8A-554E9DCDC87A}"/>
    <dgm:cxn modelId="{79582176-7ECB-48DF-A0E7-8C107696BC8E}" type="presOf" srcId="{F0B26E68-B064-4BC4-AEA5-A4DBD2D9C099}" destId="{5C2C466C-85CA-4D17-885F-11F0D8194CF4}" srcOrd="0" destOrd="0" presId="urn:microsoft.com/office/officeart/2005/8/layout/chevron2"/>
    <dgm:cxn modelId="{1BC01A40-E68A-487D-B83D-8E7C2B549CFA}" type="presOf" srcId="{C96CDBE0-17B6-4FFF-A88F-1875719B7698}" destId="{F74B7340-7B9A-4EC6-9A35-B6E76563C7B6}" srcOrd="0" destOrd="0" presId="urn:microsoft.com/office/officeart/2005/8/layout/chevron2"/>
    <dgm:cxn modelId="{AAACF922-1448-48F5-826C-99CEEE303A0B}" type="presOf" srcId="{0C9CCB81-4C26-4C2E-930B-77E225740A46}" destId="{35465710-D01B-4589-8198-8874AFB34A91}" srcOrd="0" destOrd="0" presId="urn:microsoft.com/office/officeart/2005/8/layout/chevron2"/>
    <dgm:cxn modelId="{C202DD2B-C1C1-422A-BF70-2F55E9C2D12F}" srcId="{96D33886-E322-44C7-9CF4-C4B11BC9F120}" destId="{F0B26E68-B064-4BC4-AEA5-A4DBD2D9C099}" srcOrd="0" destOrd="0" parTransId="{B04B98D5-EAA1-4066-8D89-314797390C7C}" sibTransId="{C1A62A20-C079-4958-9208-6553A718B5E1}"/>
    <dgm:cxn modelId="{1F8BFBF0-3E32-46C3-93AE-0A6483E38F7F}" srcId="{C96CDBE0-17B6-4FFF-A88F-1875719B7698}" destId="{745C73CC-5ACA-4C47-B04B-9000257209AE}" srcOrd="0" destOrd="0" parTransId="{9D7A607F-1D31-4C8E-9407-0B6A29DF32FA}" sibTransId="{1A1DD458-8805-4DCC-AA01-E1118E43B68B}"/>
    <dgm:cxn modelId="{0A8584C1-047F-4D4A-85BA-C2477AF0DCE1}" type="presOf" srcId="{745C73CC-5ACA-4C47-B04B-9000257209AE}" destId="{122ADB28-29EA-4B48-A335-0B27324B1F5C}" srcOrd="0" destOrd="0" presId="urn:microsoft.com/office/officeart/2005/8/layout/chevron2"/>
    <dgm:cxn modelId="{6F7947FA-6D68-420B-AC3F-D22C9150C0AE}" type="presParOf" srcId="{03B7842F-17D1-4AAB-B729-72511AA5EA87}" destId="{BF49C59B-3CE0-4F89-B824-6AB22510B0FB}" srcOrd="0" destOrd="0" presId="urn:microsoft.com/office/officeart/2005/8/layout/chevron2"/>
    <dgm:cxn modelId="{273C12AE-D507-4CC0-85C5-FDD81204588A}" type="presParOf" srcId="{BF49C59B-3CE0-4F89-B824-6AB22510B0FB}" destId="{5C2C466C-85CA-4D17-885F-11F0D8194CF4}" srcOrd="0" destOrd="0" presId="urn:microsoft.com/office/officeart/2005/8/layout/chevron2"/>
    <dgm:cxn modelId="{20DC0235-AFEA-4E07-87D3-E724793EC1FF}" type="presParOf" srcId="{BF49C59B-3CE0-4F89-B824-6AB22510B0FB}" destId="{35465710-D01B-4589-8198-8874AFB34A91}" srcOrd="1" destOrd="0" presId="urn:microsoft.com/office/officeart/2005/8/layout/chevron2"/>
    <dgm:cxn modelId="{389D4525-D851-4934-A1F9-EEAD4283F6DB}" type="presParOf" srcId="{03B7842F-17D1-4AAB-B729-72511AA5EA87}" destId="{9A647A81-E3E8-41DE-92FD-C242C4E7A32B}" srcOrd="1" destOrd="0" presId="urn:microsoft.com/office/officeart/2005/8/layout/chevron2"/>
    <dgm:cxn modelId="{528DFD8E-EF79-4688-AB2C-424414E39158}" type="presParOf" srcId="{03B7842F-17D1-4AAB-B729-72511AA5EA87}" destId="{F32E11B2-2AA5-437D-A065-3B85E5C05CC4}" srcOrd="2" destOrd="0" presId="urn:microsoft.com/office/officeart/2005/8/layout/chevron2"/>
    <dgm:cxn modelId="{44E9A037-870C-4BB7-B47A-563A683F32BB}" type="presParOf" srcId="{F32E11B2-2AA5-437D-A065-3B85E5C05CC4}" destId="{F74B7340-7B9A-4EC6-9A35-B6E76563C7B6}" srcOrd="0" destOrd="0" presId="urn:microsoft.com/office/officeart/2005/8/layout/chevron2"/>
    <dgm:cxn modelId="{EF81E218-C370-4F9D-A4B5-5FCF38604F26}" type="presParOf" srcId="{F32E11B2-2AA5-437D-A065-3B85E5C05CC4}" destId="{122ADB28-29EA-4B48-A335-0B27324B1F5C}" srcOrd="1" destOrd="0" presId="urn:microsoft.com/office/officeart/2005/8/layout/chevron2"/>
    <dgm:cxn modelId="{D7320352-1849-44A6-B8A9-060152E08161}" type="presParOf" srcId="{03B7842F-17D1-4AAB-B729-72511AA5EA87}" destId="{AC9F8CE9-80BE-4C71-9355-0CCDC3A07D34}" srcOrd="3" destOrd="0" presId="urn:microsoft.com/office/officeart/2005/8/layout/chevron2"/>
    <dgm:cxn modelId="{DE7F578E-7ABF-40F8-99D4-018817256400}" type="presParOf" srcId="{03B7842F-17D1-4AAB-B729-72511AA5EA87}" destId="{F0217D7F-12FC-449D-81DC-AD560E98CF3F}" srcOrd="4" destOrd="0" presId="urn:microsoft.com/office/officeart/2005/8/layout/chevron2"/>
    <dgm:cxn modelId="{47E20E06-1B79-4D41-86AE-31ABAD9E1808}" type="presParOf" srcId="{F0217D7F-12FC-449D-81DC-AD560E98CF3F}" destId="{AA9BA2CB-7D46-4574-9B10-25FD79905E99}" srcOrd="0" destOrd="0" presId="urn:microsoft.com/office/officeart/2005/8/layout/chevron2"/>
    <dgm:cxn modelId="{D23D1673-FFBE-4C1E-8428-D9297556B49B}" type="presParOf" srcId="{F0217D7F-12FC-449D-81DC-AD560E98CF3F}" destId="{55948F11-6482-4BB1-8921-7370FC50B67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D33886-E322-44C7-9CF4-C4B11BC9F12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mc:AlternateContent xmlns:mc="http://schemas.openxmlformats.org/markup-compatibility/2006" xmlns:a14="http://schemas.microsoft.com/office/drawing/2010/main">
      <mc:Choice Requires="a14">
        <dgm:pt modelId="{F0B26E68-B064-4BC4-AEA5-A4DBD2D9C099}">
          <dgm:prSet phldrT="[Text]" custT="1"/>
          <dgm:spPr>
            <a:solidFill>
              <a:schemeClr val="bg1">
                <a:lumMod val="75000"/>
              </a:schemeClr>
            </a:solidFill>
            <a:ln>
              <a:solidFill>
                <a:srgbClr val="A7A8AA"/>
              </a:solidFill>
            </a:ln>
          </dgm:spPr>
          <dgm: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𝐵</m:t>
                        </m:r>
                      </m:e>
                      <m:sub>
                        <m:r>
                          <a:rPr lang="en-US" sz="2000" b="0" i="1" smtClean="0">
                            <a:latin typeface="Cambria Math" panose="02040503050406030204" pitchFamily="18" charset="0"/>
                          </a:rPr>
                          <m:t>𝑒𝑥𝑡</m:t>
                        </m:r>
                      </m:sub>
                    </m:sSub>
                  </m:oMath>
                </m:oMathPara>
              </a14:m>
              <a:endParaRPr lang="en-US" sz="2000" dirty="0"/>
            </a:p>
          </dgm:t>
        </dgm:pt>
      </mc:Choice>
      <mc:Fallback xmlns="">
        <dgm:pt modelId="{F0B26E68-B064-4BC4-AEA5-A4DBD2D9C099}">
          <dgm:prSet phldrT="[Text]" custT="1"/>
          <dgm:spPr>
            <a:solidFill>
              <a:schemeClr val="bg1">
                <a:lumMod val="75000"/>
              </a:schemeClr>
            </a:solidFill>
            <a:ln>
              <a:solidFill>
                <a:srgbClr val="A7A8AA"/>
              </a:solidFill>
            </a:ln>
          </dgm:spPr>
          <dgm:t>
            <a:bodyPr/>
            <a:lstStyle/>
            <a:p>
              <a:r>
                <a:rPr lang="en-US" sz="2000" b="0" i="0" smtClean="0">
                  <a:latin typeface="Cambria Math" panose="02040503050406030204" pitchFamily="18" charset="0"/>
                </a:rPr>
                <a:t>𝐵_𝑒𝑥𝑡</a:t>
              </a:r>
              <a:endParaRPr lang="en-US" sz="2000" dirty="0"/>
            </a:p>
          </dgm:t>
        </dgm:pt>
      </mc:Fallback>
    </mc:AlternateContent>
    <dgm:pt modelId="{B04B98D5-EAA1-4066-8D89-314797390C7C}" type="parTrans" cxnId="{C202DD2B-C1C1-422A-BF70-2F55E9C2D12F}">
      <dgm:prSet/>
      <dgm:spPr/>
      <dgm:t>
        <a:bodyPr/>
        <a:lstStyle/>
        <a:p>
          <a:endParaRPr lang="en-US" sz="1600"/>
        </a:p>
      </dgm:t>
    </dgm:pt>
    <dgm:pt modelId="{C1A62A20-C079-4958-9208-6553A718B5E1}" type="sibTrans" cxnId="{C202DD2B-C1C1-422A-BF70-2F55E9C2D12F}">
      <dgm:prSet/>
      <dgm:spPr/>
      <dgm:t>
        <a:bodyPr/>
        <a:lstStyle/>
        <a:p>
          <a:endParaRPr lang="en-US" sz="1600"/>
        </a:p>
      </dgm:t>
    </dgm:pt>
    <dgm:pt modelId="{0C9CCB81-4C26-4C2E-930B-77E225740A46}">
      <dgm:prSet phldrT="[Text]" custT="1"/>
      <dgm:spPr>
        <a:noFill/>
        <a:ln>
          <a:solidFill>
            <a:srgbClr val="A7A8AA"/>
          </a:solidFill>
        </a:ln>
      </dgm:spPr>
      <dgm:t>
        <a:bodyPr/>
        <a:lstStyle/>
        <a:p>
          <a:r>
            <a:rPr lang="en-US" sz="2400" dirty="0">
              <a:solidFill>
                <a:srgbClr val="A7A8AA"/>
              </a:solidFill>
            </a:rPr>
            <a:t>Magnetic shielding/hygiene improvement</a:t>
          </a:r>
        </a:p>
      </dgm:t>
    </dgm:pt>
    <dgm:pt modelId="{635B2516-3756-47EF-B04F-202B95B15A8C}" type="parTrans" cxnId="{DC263200-A427-44AD-94F6-F68E4584079A}">
      <dgm:prSet/>
      <dgm:spPr/>
      <dgm:t>
        <a:bodyPr/>
        <a:lstStyle/>
        <a:p>
          <a:endParaRPr lang="en-US" sz="1600"/>
        </a:p>
      </dgm:t>
    </dgm:pt>
    <dgm:pt modelId="{C4D77583-8CFE-4202-9B8A-554E9DCDC87A}" type="sibTrans" cxnId="{DC263200-A427-44AD-94F6-F68E4584079A}">
      <dgm:prSet/>
      <dgm:spPr/>
      <dgm:t>
        <a:bodyPr/>
        <a:lstStyle/>
        <a:p>
          <a:endParaRPr lang="en-US" sz="1600"/>
        </a:p>
      </dgm:t>
    </dgm:pt>
    <mc:AlternateContent xmlns:mc="http://schemas.openxmlformats.org/markup-compatibility/2006" xmlns:a14="http://schemas.microsoft.com/office/drawing/2010/main">
      <mc:Choice Requires="a14">
        <dgm:pt modelId="{C96CDBE0-17B6-4FFF-A88F-1875719B7698}">
          <dgm:prSet phldrT="[Text]" custT="1"/>
          <dgm:spPr>
            <a:solidFill>
              <a:schemeClr val="bg1">
                <a:lumMod val="75000"/>
              </a:schemeClr>
            </a:solidFill>
            <a:ln>
              <a:solidFill>
                <a:srgbClr val="A7A8AA"/>
              </a:solidFill>
            </a:ln>
          </dgm:spPr>
          <dgm: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𝜂</m:t>
                    </m:r>
                  </m:oMath>
                </m:oMathPara>
              </a14:m>
              <a:endParaRPr lang="en-US" sz="2000" dirty="0"/>
            </a:p>
          </dgm:t>
        </dgm:pt>
      </mc:Choice>
      <mc:Fallback xmlns="">
        <dgm:pt modelId="{C96CDBE0-17B6-4FFF-A88F-1875719B7698}">
          <dgm:prSet phldrT="[Text]" custT="1"/>
          <dgm:spPr>
            <a:solidFill>
              <a:schemeClr val="bg1">
                <a:lumMod val="75000"/>
              </a:schemeClr>
            </a:solidFill>
            <a:ln>
              <a:solidFill>
                <a:srgbClr val="A7A8AA"/>
              </a:solidFill>
            </a:ln>
          </dgm:spPr>
          <dgm:t>
            <a:bodyPr/>
            <a:lstStyle/>
            <a:p>
              <a:r>
                <a:rPr lang="en-US" sz="2000" i="0" smtClean="0">
                  <a:latin typeface="Cambria Math" panose="02040503050406030204" pitchFamily="18" charset="0"/>
                  <a:ea typeface="Cambria Math" panose="02040503050406030204" pitchFamily="18" charset="0"/>
                </a:rPr>
                <a:t>𝜂</a:t>
              </a:r>
              <a:endParaRPr lang="en-US" sz="2000" dirty="0"/>
            </a:p>
          </dgm:t>
        </dgm:pt>
      </mc:Fallback>
    </mc:AlternateContent>
    <dgm:pt modelId="{B85FC737-41DD-4ABB-8F50-2B2686E6D2A9}" type="parTrans" cxnId="{6DCB57A6-090B-435A-A626-0638AE5E486D}">
      <dgm:prSet/>
      <dgm:spPr/>
      <dgm:t>
        <a:bodyPr/>
        <a:lstStyle/>
        <a:p>
          <a:endParaRPr lang="en-US" sz="1600"/>
        </a:p>
      </dgm:t>
    </dgm:pt>
    <dgm:pt modelId="{1B11D690-533D-4C8B-903B-C87A456256F3}" type="sibTrans" cxnId="{6DCB57A6-090B-435A-A626-0638AE5E486D}">
      <dgm:prSet/>
      <dgm:spPr/>
      <dgm:t>
        <a:bodyPr/>
        <a:lstStyle/>
        <a:p>
          <a:endParaRPr lang="en-US" sz="1600"/>
        </a:p>
      </dgm:t>
    </dgm:pt>
    <dgm:pt modelId="{745C73CC-5ACA-4C47-B04B-9000257209AE}">
      <dgm:prSet phldrT="[Text]" custT="1"/>
      <dgm:spPr>
        <a:noFill/>
        <a:ln>
          <a:solidFill>
            <a:srgbClr val="A7A8AA"/>
          </a:solidFill>
        </a:ln>
      </dgm:spPr>
      <dgm:t>
        <a:bodyPr/>
        <a:lstStyle/>
        <a:p>
          <a:r>
            <a:rPr lang="en-US" sz="2400" dirty="0">
              <a:solidFill>
                <a:srgbClr val="A7A8AA"/>
              </a:solidFill>
            </a:rPr>
            <a:t>Fast Cooling</a:t>
          </a:r>
        </a:p>
      </dgm:t>
    </dgm:pt>
    <dgm:pt modelId="{9D7A607F-1D31-4C8E-9407-0B6A29DF32FA}" type="parTrans" cxnId="{1F8BFBF0-3E32-46C3-93AE-0A6483E38F7F}">
      <dgm:prSet/>
      <dgm:spPr/>
      <dgm:t>
        <a:bodyPr/>
        <a:lstStyle/>
        <a:p>
          <a:endParaRPr lang="en-US" sz="1600"/>
        </a:p>
      </dgm:t>
    </dgm:pt>
    <dgm:pt modelId="{1A1DD458-8805-4DCC-AA01-E1118E43B68B}" type="sibTrans" cxnId="{1F8BFBF0-3E32-46C3-93AE-0A6483E38F7F}">
      <dgm:prSet/>
      <dgm:spPr/>
      <dgm:t>
        <a:bodyPr/>
        <a:lstStyle/>
        <a:p>
          <a:endParaRPr lang="en-US" sz="1600"/>
        </a:p>
      </dgm:t>
    </dgm:pt>
    <dgm:pt modelId="{ED1E40BF-4DA4-4EA5-97ED-FC085642D85E}">
      <dgm:prSet phldrT="[Text]" custT="1"/>
      <dgm:spPr/>
      <dgm:t>
        <a:bodyPr/>
        <a:lstStyle/>
        <a:p>
          <a:r>
            <a:rPr lang="en-US" sz="2000" dirty="0"/>
            <a:t>S</a:t>
          </a:r>
        </a:p>
      </dgm:t>
    </dgm:pt>
    <dgm:pt modelId="{D9645799-B539-4EB3-AF4B-3E8BDD082B12}" type="parTrans" cxnId="{D990E8E8-D303-4E7C-8AFF-323884BA6A17}">
      <dgm:prSet/>
      <dgm:spPr/>
      <dgm:t>
        <a:bodyPr/>
        <a:lstStyle/>
        <a:p>
          <a:endParaRPr lang="en-US" sz="1600"/>
        </a:p>
      </dgm:t>
    </dgm:pt>
    <dgm:pt modelId="{BC90F821-C5DC-46A1-8F48-33088822D3FB}" type="sibTrans" cxnId="{D990E8E8-D303-4E7C-8AFF-323884BA6A17}">
      <dgm:prSet/>
      <dgm:spPr/>
      <dgm:t>
        <a:bodyPr/>
        <a:lstStyle/>
        <a:p>
          <a:endParaRPr lang="en-US" sz="1600"/>
        </a:p>
      </dgm:t>
    </dgm:pt>
    <dgm:pt modelId="{651DCBEB-3381-4E6A-8274-D59E24BDB8E9}">
      <dgm:prSet phldrT="[Text]" custT="1"/>
      <dgm:spPr/>
      <dgm:t>
        <a:bodyPr/>
        <a:lstStyle/>
        <a:p>
          <a:r>
            <a:rPr lang="en-US" sz="2400" dirty="0">
              <a:solidFill>
                <a:schemeClr val="accent6">
                  <a:lumMod val="50000"/>
                </a:schemeClr>
              </a:solidFill>
            </a:rPr>
            <a:t>Optimizing mean free path</a:t>
          </a:r>
        </a:p>
      </dgm:t>
    </dgm:pt>
    <dgm:pt modelId="{4098F246-40CC-445F-BBF0-7FBAA6A476A0}" type="parTrans" cxnId="{A239E6F1-425E-4A92-9D0E-C805BC032142}">
      <dgm:prSet/>
      <dgm:spPr/>
      <dgm:t>
        <a:bodyPr/>
        <a:lstStyle/>
        <a:p>
          <a:endParaRPr lang="en-US" sz="1600"/>
        </a:p>
      </dgm:t>
    </dgm:pt>
    <dgm:pt modelId="{339B82C5-AC92-4DC1-A217-3DF7F3987C12}" type="sibTrans" cxnId="{A239E6F1-425E-4A92-9D0E-C805BC032142}">
      <dgm:prSet/>
      <dgm:spPr/>
      <dgm:t>
        <a:bodyPr/>
        <a:lstStyle/>
        <a:p>
          <a:endParaRPr lang="en-US" sz="1600"/>
        </a:p>
      </dgm:t>
    </dgm:pt>
    <dgm:pt modelId="{03B7842F-17D1-4AAB-B729-72511AA5EA87}" type="pres">
      <dgm:prSet presAssocID="{96D33886-E322-44C7-9CF4-C4B11BC9F120}" presName="linearFlow" presStyleCnt="0">
        <dgm:presLayoutVars>
          <dgm:dir/>
          <dgm:animLvl val="lvl"/>
          <dgm:resizeHandles val="exact"/>
        </dgm:presLayoutVars>
      </dgm:prSet>
      <dgm:spPr/>
      <dgm:t>
        <a:bodyPr/>
        <a:lstStyle/>
        <a:p>
          <a:endParaRPr lang="en-US"/>
        </a:p>
      </dgm:t>
    </dgm:pt>
    <dgm:pt modelId="{BF49C59B-3CE0-4F89-B824-6AB22510B0FB}" type="pres">
      <dgm:prSet presAssocID="{F0B26E68-B064-4BC4-AEA5-A4DBD2D9C099}" presName="composite" presStyleCnt="0"/>
      <dgm:spPr/>
    </dgm:pt>
    <dgm:pt modelId="{5C2C466C-85CA-4D17-885F-11F0D8194CF4}" type="pres">
      <dgm:prSet presAssocID="{F0B26E68-B064-4BC4-AEA5-A4DBD2D9C099}" presName="parentText" presStyleLbl="alignNode1" presStyleIdx="0" presStyleCnt="3">
        <dgm:presLayoutVars>
          <dgm:chMax val="1"/>
          <dgm:bulletEnabled val="1"/>
        </dgm:presLayoutVars>
      </dgm:prSet>
      <dgm:spPr/>
      <dgm:t>
        <a:bodyPr/>
        <a:lstStyle/>
        <a:p>
          <a:endParaRPr lang="en-US"/>
        </a:p>
      </dgm:t>
    </dgm:pt>
    <dgm:pt modelId="{35465710-D01B-4589-8198-8874AFB34A91}" type="pres">
      <dgm:prSet presAssocID="{F0B26E68-B064-4BC4-AEA5-A4DBD2D9C099}" presName="descendantText" presStyleLbl="alignAcc1" presStyleIdx="0" presStyleCnt="3">
        <dgm:presLayoutVars>
          <dgm:bulletEnabled val="1"/>
        </dgm:presLayoutVars>
      </dgm:prSet>
      <dgm:spPr/>
      <dgm:t>
        <a:bodyPr/>
        <a:lstStyle/>
        <a:p>
          <a:endParaRPr lang="en-US"/>
        </a:p>
      </dgm:t>
    </dgm:pt>
    <dgm:pt modelId="{9A647A81-E3E8-41DE-92FD-C242C4E7A32B}" type="pres">
      <dgm:prSet presAssocID="{C1A62A20-C079-4958-9208-6553A718B5E1}" presName="sp" presStyleCnt="0"/>
      <dgm:spPr/>
    </dgm:pt>
    <dgm:pt modelId="{F32E11B2-2AA5-437D-A065-3B85E5C05CC4}" type="pres">
      <dgm:prSet presAssocID="{C96CDBE0-17B6-4FFF-A88F-1875719B7698}" presName="composite" presStyleCnt="0"/>
      <dgm:spPr/>
    </dgm:pt>
    <dgm:pt modelId="{F74B7340-7B9A-4EC6-9A35-B6E76563C7B6}" type="pres">
      <dgm:prSet presAssocID="{C96CDBE0-17B6-4FFF-A88F-1875719B7698}" presName="parentText" presStyleLbl="alignNode1" presStyleIdx="1" presStyleCnt="3">
        <dgm:presLayoutVars>
          <dgm:chMax val="1"/>
          <dgm:bulletEnabled val="1"/>
        </dgm:presLayoutVars>
      </dgm:prSet>
      <dgm:spPr/>
      <dgm:t>
        <a:bodyPr/>
        <a:lstStyle/>
        <a:p>
          <a:endParaRPr lang="en-US"/>
        </a:p>
      </dgm:t>
    </dgm:pt>
    <dgm:pt modelId="{122ADB28-29EA-4B48-A335-0B27324B1F5C}" type="pres">
      <dgm:prSet presAssocID="{C96CDBE0-17B6-4FFF-A88F-1875719B7698}" presName="descendantText" presStyleLbl="alignAcc1" presStyleIdx="1" presStyleCnt="3">
        <dgm:presLayoutVars>
          <dgm:bulletEnabled val="1"/>
        </dgm:presLayoutVars>
      </dgm:prSet>
      <dgm:spPr/>
      <dgm:t>
        <a:bodyPr/>
        <a:lstStyle/>
        <a:p>
          <a:endParaRPr lang="en-US"/>
        </a:p>
      </dgm:t>
    </dgm:pt>
    <dgm:pt modelId="{AC9F8CE9-80BE-4C71-9355-0CCDC3A07D34}" type="pres">
      <dgm:prSet presAssocID="{1B11D690-533D-4C8B-903B-C87A456256F3}" presName="sp" presStyleCnt="0"/>
      <dgm:spPr/>
    </dgm:pt>
    <dgm:pt modelId="{F0217D7F-12FC-449D-81DC-AD560E98CF3F}" type="pres">
      <dgm:prSet presAssocID="{ED1E40BF-4DA4-4EA5-97ED-FC085642D85E}" presName="composite" presStyleCnt="0"/>
      <dgm:spPr/>
    </dgm:pt>
    <dgm:pt modelId="{AA9BA2CB-7D46-4574-9B10-25FD79905E99}" type="pres">
      <dgm:prSet presAssocID="{ED1E40BF-4DA4-4EA5-97ED-FC085642D85E}" presName="parentText" presStyleLbl="alignNode1" presStyleIdx="2" presStyleCnt="3">
        <dgm:presLayoutVars>
          <dgm:chMax val="1"/>
          <dgm:bulletEnabled val="1"/>
        </dgm:presLayoutVars>
      </dgm:prSet>
      <dgm:spPr/>
      <dgm:t>
        <a:bodyPr/>
        <a:lstStyle/>
        <a:p>
          <a:endParaRPr lang="en-US"/>
        </a:p>
      </dgm:t>
    </dgm:pt>
    <dgm:pt modelId="{55948F11-6482-4BB1-8921-7370FC50B67C}" type="pres">
      <dgm:prSet presAssocID="{ED1E40BF-4DA4-4EA5-97ED-FC085642D85E}" presName="descendantText" presStyleLbl="alignAcc1" presStyleIdx="2" presStyleCnt="3">
        <dgm:presLayoutVars>
          <dgm:bulletEnabled val="1"/>
        </dgm:presLayoutVars>
      </dgm:prSet>
      <dgm:spPr/>
      <dgm:t>
        <a:bodyPr/>
        <a:lstStyle/>
        <a:p>
          <a:endParaRPr lang="en-US"/>
        </a:p>
      </dgm:t>
    </dgm:pt>
  </dgm:ptLst>
  <dgm:cxnLst>
    <dgm:cxn modelId="{12CACB2B-E1F8-42E6-BED3-D8173762C2F8}" type="presOf" srcId="{0C9CCB81-4C26-4C2E-930B-77E225740A46}" destId="{35465710-D01B-4589-8198-8874AFB34A91}" srcOrd="0" destOrd="0" presId="urn:microsoft.com/office/officeart/2005/8/layout/chevron2"/>
    <dgm:cxn modelId="{1F8BFBF0-3E32-46C3-93AE-0A6483E38F7F}" srcId="{C96CDBE0-17B6-4FFF-A88F-1875719B7698}" destId="{745C73CC-5ACA-4C47-B04B-9000257209AE}" srcOrd="0" destOrd="0" parTransId="{9D7A607F-1D31-4C8E-9407-0B6A29DF32FA}" sibTransId="{1A1DD458-8805-4DCC-AA01-E1118E43B68B}"/>
    <dgm:cxn modelId="{A239E6F1-425E-4A92-9D0E-C805BC032142}" srcId="{ED1E40BF-4DA4-4EA5-97ED-FC085642D85E}" destId="{651DCBEB-3381-4E6A-8274-D59E24BDB8E9}" srcOrd="0" destOrd="0" parTransId="{4098F246-40CC-445F-BBF0-7FBAA6A476A0}" sibTransId="{339B82C5-AC92-4DC1-A217-3DF7F3987C12}"/>
    <dgm:cxn modelId="{DC263200-A427-44AD-94F6-F68E4584079A}" srcId="{F0B26E68-B064-4BC4-AEA5-A4DBD2D9C099}" destId="{0C9CCB81-4C26-4C2E-930B-77E225740A46}" srcOrd="0" destOrd="0" parTransId="{635B2516-3756-47EF-B04F-202B95B15A8C}" sibTransId="{C4D77583-8CFE-4202-9B8A-554E9DCDC87A}"/>
    <dgm:cxn modelId="{65735C1D-55D9-48EC-B428-226CF3CA24B0}" type="presOf" srcId="{745C73CC-5ACA-4C47-B04B-9000257209AE}" destId="{122ADB28-29EA-4B48-A335-0B27324B1F5C}" srcOrd="0" destOrd="0" presId="urn:microsoft.com/office/officeart/2005/8/layout/chevron2"/>
    <dgm:cxn modelId="{6DCB57A6-090B-435A-A626-0638AE5E486D}" srcId="{96D33886-E322-44C7-9CF4-C4B11BC9F120}" destId="{C96CDBE0-17B6-4FFF-A88F-1875719B7698}" srcOrd="1" destOrd="0" parTransId="{B85FC737-41DD-4ABB-8F50-2B2686E6D2A9}" sibTransId="{1B11D690-533D-4C8B-903B-C87A456256F3}"/>
    <dgm:cxn modelId="{59A87B5E-2B31-423A-BD1F-A36E24692A98}" type="presOf" srcId="{651DCBEB-3381-4E6A-8274-D59E24BDB8E9}" destId="{55948F11-6482-4BB1-8921-7370FC50B67C}" srcOrd="0" destOrd="0" presId="urn:microsoft.com/office/officeart/2005/8/layout/chevron2"/>
    <dgm:cxn modelId="{D990E8E8-D303-4E7C-8AFF-323884BA6A17}" srcId="{96D33886-E322-44C7-9CF4-C4B11BC9F120}" destId="{ED1E40BF-4DA4-4EA5-97ED-FC085642D85E}" srcOrd="2" destOrd="0" parTransId="{D9645799-B539-4EB3-AF4B-3E8BDD082B12}" sibTransId="{BC90F821-C5DC-46A1-8F48-33088822D3FB}"/>
    <dgm:cxn modelId="{4FA98220-DC0A-4A56-B947-4534366E0DD7}" type="presOf" srcId="{96D33886-E322-44C7-9CF4-C4B11BC9F120}" destId="{03B7842F-17D1-4AAB-B729-72511AA5EA87}" srcOrd="0" destOrd="0" presId="urn:microsoft.com/office/officeart/2005/8/layout/chevron2"/>
    <dgm:cxn modelId="{2EB74745-2878-41EF-AC4F-6FD7F6ED406D}" type="presOf" srcId="{ED1E40BF-4DA4-4EA5-97ED-FC085642D85E}" destId="{AA9BA2CB-7D46-4574-9B10-25FD79905E99}" srcOrd="0" destOrd="0" presId="urn:microsoft.com/office/officeart/2005/8/layout/chevron2"/>
    <dgm:cxn modelId="{92D0D0B8-F532-4375-B5A7-3A50C97AEA44}" type="presOf" srcId="{F0B26E68-B064-4BC4-AEA5-A4DBD2D9C099}" destId="{5C2C466C-85CA-4D17-885F-11F0D8194CF4}" srcOrd="0" destOrd="0" presId="urn:microsoft.com/office/officeart/2005/8/layout/chevron2"/>
    <dgm:cxn modelId="{E52F376F-687A-46D7-A68A-DDB872DE0D2D}" type="presOf" srcId="{C96CDBE0-17B6-4FFF-A88F-1875719B7698}" destId="{F74B7340-7B9A-4EC6-9A35-B6E76563C7B6}" srcOrd="0" destOrd="0" presId="urn:microsoft.com/office/officeart/2005/8/layout/chevron2"/>
    <dgm:cxn modelId="{C202DD2B-C1C1-422A-BF70-2F55E9C2D12F}" srcId="{96D33886-E322-44C7-9CF4-C4B11BC9F120}" destId="{F0B26E68-B064-4BC4-AEA5-A4DBD2D9C099}" srcOrd="0" destOrd="0" parTransId="{B04B98D5-EAA1-4066-8D89-314797390C7C}" sibTransId="{C1A62A20-C079-4958-9208-6553A718B5E1}"/>
    <dgm:cxn modelId="{4818C6E8-0C2C-4B83-9F7D-C50C3344AB23}" type="presParOf" srcId="{03B7842F-17D1-4AAB-B729-72511AA5EA87}" destId="{BF49C59B-3CE0-4F89-B824-6AB22510B0FB}" srcOrd="0" destOrd="0" presId="urn:microsoft.com/office/officeart/2005/8/layout/chevron2"/>
    <dgm:cxn modelId="{B8685B33-FBAF-41CE-BD72-6138A8510649}" type="presParOf" srcId="{BF49C59B-3CE0-4F89-B824-6AB22510B0FB}" destId="{5C2C466C-85CA-4D17-885F-11F0D8194CF4}" srcOrd="0" destOrd="0" presId="urn:microsoft.com/office/officeart/2005/8/layout/chevron2"/>
    <dgm:cxn modelId="{28B8B2A5-41A5-4981-8FF0-8233C3CEF150}" type="presParOf" srcId="{BF49C59B-3CE0-4F89-B824-6AB22510B0FB}" destId="{35465710-D01B-4589-8198-8874AFB34A91}" srcOrd="1" destOrd="0" presId="urn:microsoft.com/office/officeart/2005/8/layout/chevron2"/>
    <dgm:cxn modelId="{2FF15B39-BC6F-463D-8CD8-31761D36F9CA}" type="presParOf" srcId="{03B7842F-17D1-4AAB-B729-72511AA5EA87}" destId="{9A647A81-E3E8-41DE-92FD-C242C4E7A32B}" srcOrd="1" destOrd="0" presId="urn:microsoft.com/office/officeart/2005/8/layout/chevron2"/>
    <dgm:cxn modelId="{3D48C823-03BE-4C84-8F5A-90F9493311CA}" type="presParOf" srcId="{03B7842F-17D1-4AAB-B729-72511AA5EA87}" destId="{F32E11B2-2AA5-437D-A065-3B85E5C05CC4}" srcOrd="2" destOrd="0" presId="urn:microsoft.com/office/officeart/2005/8/layout/chevron2"/>
    <dgm:cxn modelId="{24D8688E-4356-491E-A3A9-A788D5566846}" type="presParOf" srcId="{F32E11B2-2AA5-437D-A065-3B85E5C05CC4}" destId="{F74B7340-7B9A-4EC6-9A35-B6E76563C7B6}" srcOrd="0" destOrd="0" presId="urn:microsoft.com/office/officeart/2005/8/layout/chevron2"/>
    <dgm:cxn modelId="{AE15F05E-AEA7-4D13-81BE-6C1E4A392F92}" type="presParOf" srcId="{F32E11B2-2AA5-437D-A065-3B85E5C05CC4}" destId="{122ADB28-29EA-4B48-A335-0B27324B1F5C}" srcOrd="1" destOrd="0" presId="urn:microsoft.com/office/officeart/2005/8/layout/chevron2"/>
    <dgm:cxn modelId="{D61373DF-34E8-476B-AED5-DC63AAD88511}" type="presParOf" srcId="{03B7842F-17D1-4AAB-B729-72511AA5EA87}" destId="{AC9F8CE9-80BE-4C71-9355-0CCDC3A07D34}" srcOrd="3" destOrd="0" presId="urn:microsoft.com/office/officeart/2005/8/layout/chevron2"/>
    <dgm:cxn modelId="{F6C5DA54-C189-4E8D-A847-FB0B0A24C399}" type="presParOf" srcId="{03B7842F-17D1-4AAB-B729-72511AA5EA87}" destId="{F0217D7F-12FC-449D-81DC-AD560E98CF3F}" srcOrd="4" destOrd="0" presId="urn:microsoft.com/office/officeart/2005/8/layout/chevron2"/>
    <dgm:cxn modelId="{1DCEBCF7-B8D5-4D10-977F-0DEEF345AEF6}" type="presParOf" srcId="{F0217D7F-12FC-449D-81DC-AD560E98CF3F}" destId="{AA9BA2CB-7D46-4574-9B10-25FD79905E99}" srcOrd="0" destOrd="0" presId="urn:microsoft.com/office/officeart/2005/8/layout/chevron2"/>
    <dgm:cxn modelId="{A5871B44-225F-4CB2-994D-B2E27C4144E6}" type="presParOf" srcId="{F0217D7F-12FC-449D-81DC-AD560E98CF3F}" destId="{55948F11-6482-4BB1-8921-7370FC50B67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D33886-E322-44C7-9CF4-C4B11BC9F12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F0B26E68-B064-4BC4-AEA5-A4DBD2D9C099}">
      <dgm:prSet phldrT="[Text]" custT="1"/>
      <dgm:spPr>
        <a:blipFill>
          <a:blip xmlns:r="http://schemas.openxmlformats.org/officeDocument/2006/relationships" r:embed="rId1"/>
          <a:stretch>
            <a:fillRect/>
          </a:stretch>
        </a:blipFill>
        <a:ln>
          <a:solidFill>
            <a:srgbClr val="A7A8AA"/>
          </a:solidFill>
        </a:ln>
      </dgm:spPr>
      <dgm:t>
        <a:bodyPr/>
        <a:lstStyle/>
        <a:p>
          <a:r>
            <a:rPr lang="en-US">
              <a:noFill/>
            </a:rPr>
            <a:t> </a:t>
          </a:r>
        </a:p>
      </dgm:t>
    </dgm:pt>
    <dgm:pt modelId="{B04B98D5-EAA1-4066-8D89-314797390C7C}" type="parTrans" cxnId="{C202DD2B-C1C1-422A-BF70-2F55E9C2D12F}">
      <dgm:prSet/>
      <dgm:spPr/>
      <dgm:t>
        <a:bodyPr/>
        <a:lstStyle/>
        <a:p>
          <a:endParaRPr lang="en-US" sz="1600"/>
        </a:p>
      </dgm:t>
    </dgm:pt>
    <dgm:pt modelId="{C1A62A20-C079-4958-9208-6553A718B5E1}" type="sibTrans" cxnId="{C202DD2B-C1C1-422A-BF70-2F55E9C2D12F}">
      <dgm:prSet/>
      <dgm:spPr/>
      <dgm:t>
        <a:bodyPr/>
        <a:lstStyle/>
        <a:p>
          <a:endParaRPr lang="en-US" sz="1600"/>
        </a:p>
      </dgm:t>
    </dgm:pt>
    <dgm:pt modelId="{0C9CCB81-4C26-4C2E-930B-77E225740A46}">
      <dgm:prSet phldrT="[Text]" custT="1"/>
      <dgm:spPr>
        <a:noFill/>
        <a:ln>
          <a:solidFill>
            <a:srgbClr val="A7A8AA"/>
          </a:solidFill>
        </a:ln>
      </dgm:spPr>
      <dgm:t>
        <a:bodyPr/>
        <a:lstStyle/>
        <a:p>
          <a:r>
            <a:rPr lang="en-US" sz="2400" dirty="0">
              <a:solidFill>
                <a:srgbClr val="A7A8AA"/>
              </a:solidFill>
            </a:rPr>
            <a:t>Magnetic shielding/hygiene improvement</a:t>
          </a:r>
        </a:p>
      </dgm:t>
    </dgm:pt>
    <dgm:pt modelId="{635B2516-3756-47EF-B04F-202B95B15A8C}" type="parTrans" cxnId="{DC263200-A427-44AD-94F6-F68E4584079A}">
      <dgm:prSet/>
      <dgm:spPr/>
      <dgm:t>
        <a:bodyPr/>
        <a:lstStyle/>
        <a:p>
          <a:endParaRPr lang="en-US" sz="1600"/>
        </a:p>
      </dgm:t>
    </dgm:pt>
    <dgm:pt modelId="{C4D77583-8CFE-4202-9B8A-554E9DCDC87A}" type="sibTrans" cxnId="{DC263200-A427-44AD-94F6-F68E4584079A}">
      <dgm:prSet/>
      <dgm:spPr/>
      <dgm:t>
        <a:bodyPr/>
        <a:lstStyle/>
        <a:p>
          <a:endParaRPr lang="en-US" sz="1600"/>
        </a:p>
      </dgm:t>
    </dgm:pt>
    <dgm:pt modelId="{C96CDBE0-17B6-4FFF-A88F-1875719B7698}">
      <dgm:prSet phldrT="[Text]" custT="1"/>
      <dgm:spPr>
        <a:blipFill>
          <a:blip xmlns:r="http://schemas.openxmlformats.org/officeDocument/2006/relationships" r:embed="rId2"/>
          <a:stretch>
            <a:fillRect/>
          </a:stretch>
        </a:blipFill>
        <a:ln>
          <a:solidFill>
            <a:srgbClr val="A7A8AA"/>
          </a:solidFill>
        </a:ln>
      </dgm:spPr>
      <dgm:t>
        <a:bodyPr/>
        <a:lstStyle/>
        <a:p>
          <a:r>
            <a:rPr lang="en-US">
              <a:noFill/>
            </a:rPr>
            <a:t> </a:t>
          </a:r>
        </a:p>
      </dgm:t>
    </dgm:pt>
    <dgm:pt modelId="{B85FC737-41DD-4ABB-8F50-2B2686E6D2A9}" type="parTrans" cxnId="{6DCB57A6-090B-435A-A626-0638AE5E486D}">
      <dgm:prSet/>
      <dgm:spPr/>
      <dgm:t>
        <a:bodyPr/>
        <a:lstStyle/>
        <a:p>
          <a:endParaRPr lang="en-US" sz="1600"/>
        </a:p>
      </dgm:t>
    </dgm:pt>
    <dgm:pt modelId="{1B11D690-533D-4C8B-903B-C87A456256F3}" type="sibTrans" cxnId="{6DCB57A6-090B-435A-A626-0638AE5E486D}">
      <dgm:prSet/>
      <dgm:spPr/>
      <dgm:t>
        <a:bodyPr/>
        <a:lstStyle/>
        <a:p>
          <a:endParaRPr lang="en-US" sz="1600"/>
        </a:p>
      </dgm:t>
    </dgm:pt>
    <dgm:pt modelId="{745C73CC-5ACA-4C47-B04B-9000257209AE}">
      <dgm:prSet phldrT="[Text]" custT="1"/>
      <dgm:spPr>
        <a:noFill/>
        <a:ln>
          <a:solidFill>
            <a:srgbClr val="A7A8AA"/>
          </a:solidFill>
        </a:ln>
      </dgm:spPr>
      <dgm:t>
        <a:bodyPr/>
        <a:lstStyle/>
        <a:p>
          <a:r>
            <a:rPr lang="en-US" sz="2400" dirty="0">
              <a:solidFill>
                <a:srgbClr val="A7A8AA"/>
              </a:solidFill>
            </a:rPr>
            <a:t>Fast Cooling</a:t>
          </a:r>
        </a:p>
      </dgm:t>
    </dgm:pt>
    <dgm:pt modelId="{9D7A607F-1D31-4C8E-9407-0B6A29DF32FA}" type="parTrans" cxnId="{1F8BFBF0-3E32-46C3-93AE-0A6483E38F7F}">
      <dgm:prSet/>
      <dgm:spPr/>
      <dgm:t>
        <a:bodyPr/>
        <a:lstStyle/>
        <a:p>
          <a:endParaRPr lang="en-US" sz="1600"/>
        </a:p>
      </dgm:t>
    </dgm:pt>
    <dgm:pt modelId="{1A1DD458-8805-4DCC-AA01-E1118E43B68B}" type="sibTrans" cxnId="{1F8BFBF0-3E32-46C3-93AE-0A6483E38F7F}">
      <dgm:prSet/>
      <dgm:spPr/>
      <dgm:t>
        <a:bodyPr/>
        <a:lstStyle/>
        <a:p>
          <a:endParaRPr lang="en-US" sz="1600"/>
        </a:p>
      </dgm:t>
    </dgm:pt>
    <dgm:pt modelId="{ED1E40BF-4DA4-4EA5-97ED-FC085642D85E}">
      <dgm:prSet phldrT="[Text]" custT="1"/>
      <dgm:spPr/>
      <dgm:t>
        <a:bodyPr/>
        <a:lstStyle/>
        <a:p>
          <a:r>
            <a:rPr lang="en-US" sz="2000" dirty="0"/>
            <a:t>S</a:t>
          </a:r>
        </a:p>
      </dgm:t>
    </dgm:pt>
    <dgm:pt modelId="{D9645799-B539-4EB3-AF4B-3E8BDD082B12}" type="parTrans" cxnId="{D990E8E8-D303-4E7C-8AFF-323884BA6A17}">
      <dgm:prSet/>
      <dgm:spPr/>
      <dgm:t>
        <a:bodyPr/>
        <a:lstStyle/>
        <a:p>
          <a:endParaRPr lang="en-US" sz="1600"/>
        </a:p>
      </dgm:t>
    </dgm:pt>
    <dgm:pt modelId="{BC90F821-C5DC-46A1-8F48-33088822D3FB}" type="sibTrans" cxnId="{D990E8E8-D303-4E7C-8AFF-323884BA6A17}">
      <dgm:prSet/>
      <dgm:spPr/>
      <dgm:t>
        <a:bodyPr/>
        <a:lstStyle/>
        <a:p>
          <a:endParaRPr lang="en-US" sz="1600"/>
        </a:p>
      </dgm:t>
    </dgm:pt>
    <dgm:pt modelId="{651DCBEB-3381-4E6A-8274-D59E24BDB8E9}">
      <dgm:prSet phldrT="[Text]" custT="1"/>
      <dgm:spPr/>
      <dgm:t>
        <a:bodyPr/>
        <a:lstStyle/>
        <a:p>
          <a:r>
            <a:rPr lang="en-US" sz="2400" dirty="0">
              <a:solidFill>
                <a:schemeClr val="accent6">
                  <a:lumMod val="50000"/>
                </a:schemeClr>
              </a:solidFill>
            </a:rPr>
            <a:t>Optimizing mean free path</a:t>
          </a:r>
        </a:p>
      </dgm:t>
    </dgm:pt>
    <dgm:pt modelId="{4098F246-40CC-445F-BBF0-7FBAA6A476A0}" type="parTrans" cxnId="{A239E6F1-425E-4A92-9D0E-C805BC032142}">
      <dgm:prSet/>
      <dgm:spPr/>
      <dgm:t>
        <a:bodyPr/>
        <a:lstStyle/>
        <a:p>
          <a:endParaRPr lang="en-US" sz="1600"/>
        </a:p>
      </dgm:t>
    </dgm:pt>
    <dgm:pt modelId="{339B82C5-AC92-4DC1-A217-3DF7F3987C12}" type="sibTrans" cxnId="{A239E6F1-425E-4A92-9D0E-C805BC032142}">
      <dgm:prSet/>
      <dgm:spPr/>
      <dgm:t>
        <a:bodyPr/>
        <a:lstStyle/>
        <a:p>
          <a:endParaRPr lang="en-US" sz="1600"/>
        </a:p>
      </dgm:t>
    </dgm:pt>
    <dgm:pt modelId="{03B7842F-17D1-4AAB-B729-72511AA5EA87}" type="pres">
      <dgm:prSet presAssocID="{96D33886-E322-44C7-9CF4-C4B11BC9F120}" presName="linearFlow" presStyleCnt="0">
        <dgm:presLayoutVars>
          <dgm:dir/>
          <dgm:animLvl val="lvl"/>
          <dgm:resizeHandles val="exact"/>
        </dgm:presLayoutVars>
      </dgm:prSet>
      <dgm:spPr/>
    </dgm:pt>
    <dgm:pt modelId="{BF49C59B-3CE0-4F89-B824-6AB22510B0FB}" type="pres">
      <dgm:prSet presAssocID="{F0B26E68-B064-4BC4-AEA5-A4DBD2D9C099}" presName="composite" presStyleCnt="0"/>
      <dgm:spPr/>
    </dgm:pt>
    <dgm:pt modelId="{5C2C466C-85CA-4D17-885F-11F0D8194CF4}" type="pres">
      <dgm:prSet presAssocID="{F0B26E68-B064-4BC4-AEA5-A4DBD2D9C099}" presName="parentText" presStyleLbl="alignNode1" presStyleIdx="0" presStyleCnt="3">
        <dgm:presLayoutVars>
          <dgm:chMax val="1"/>
          <dgm:bulletEnabled val="1"/>
        </dgm:presLayoutVars>
      </dgm:prSet>
      <dgm:spPr/>
    </dgm:pt>
    <dgm:pt modelId="{35465710-D01B-4589-8198-8874AFB34A91}" type="pres">
      <dgm:prSet presAssocID="{F0B26E68-B064-4BC4-AEA5-A4DBD2D9C099}" presName="descendantText" presStyleLbl="alignAcc1" presStyleIdx="0" presStyleCnt="3">
        <dgm:presLayoutVars>
          <dgm:bulletEnabled val="1"/>
        </dgm:presLayoutVars>
      </dgm:prSet>
      <dgm:spPr/>
    </dgm:pt>
    <dgm:pt modelId="{9A647A81-E3E8-41DE-92FD-C242C4E7A32B}" type="pres">
      <dgm:prSet presAssocID="{C1A62A20-C079-4958-9208-6553A718B5E1}" presName="sp" presStyleCnt="0"/>
      <dgm:spPr/>
    </dgm:pt>
    <dgm:pt modelId="{F32E11B2-2AA5-437D-A065-3B85E5C05CC4}" type="pres">
      <dgm:prSet presAssocID="{C96CDBE0-17B6-4FFF-A88F-1875719B7698}" presName="composite" presStyleCnt="0"/>
      <dgm:spPr/>
    </dgm:pt>
    <dgm:pt modelId="{F74B7340-7B9A-4EC6-9A35-B6E76563C7B6}" type="pres">
      <dgm:prSet presAssocID="{C96CDBE0-17B6-4FFF-A88F-1875719B7698}" presName="parentText" presStyleLbl="alignNode1" presStyleIdx="1" presStyleCnt="3">
        <dgm:presLayoutVars>
          <dgm:chMax val="1"/>
          <dgm:bulletEnabled val="1"/>
        </dgm:presLayoutVars>
      </dgm:prSet>
      <dgm:spPr/>
    </dgm:pt>
    <dgm:pt modelId="{122ADB28-29EA-4B48-A335-0B27324B1F5C}" type="pres">
      <dgm:prSet presAssocID="{C96CDBE0-17B6-4FFF-A88F-1875719B7698}" presName="descendantText" presStyleLbl="alignAcc1" presStyleIdx="1" presStyleCnt="3">
        <dgm:presLayoutVars>
          <dgm:bulletEnabled val="1"/>
        </dgm:presLayoutVars>
      </dgm:prSet>
      <dgm:spPr/>
    </dgm:pt>
    <dgm:pt modelId="{AC9F8CE9-80BE-4C71-9355-0CCDC3A07D34}" type="pres">
      <dgm:prSet presAssocID="{1B11D690-533D-4C8B-903B-C87A456256F3}" presName="sp" presStyleCnt="0"/>
      <dgm:spPr/>
    </dgm:pt>
    <dgm:pt modelId="{F0217D7F-12FC-449D-81DC-AD560E98CF3F}" type="pres">
      <dgm:prSet presAssocID="{ED1E40BF-4DA4-4EA5-97ED-FC085642D85E}" presName="composite" presStyleCnt="0"/>
      <dgm:spPr/>
    </dgm:pt>
    <dgm:pt modelId="{AA9BA2CB-7D46-4574-9B10-25FD79905E99}" type="pres">
      <dgm:prSet presAssocID="{ED1E40BF-4DA4-4EA5-97ED-FC085642D85E}" presName="parentText" presStyleLbl="alignNode1" presStyleIdx="2" presStyleCnt="3">
        <dgm:presLayoutVars>
          <dgm:chMax val="1"/>
          <dgm:bulletEnabled val="1"/>
        </dgm:presLayoutVars>
      </dgm:prSet>
      <dgm:spPr/>
    </dgm:pt>
    <dgm:pt modelId="{55948F11-6482-4BB1-8921-7370FC50B67C}" type="pres">
      <dgm:prSet presAssocID="{ED1E40BF-4DA4-4EA5-97ED-FC085642D85E}" presName="descendantText" presStyleLbl="alignAcc1" presStyleIdx="2" presStyleCnt="3">
        <dgm:presLayoutVars>
          <dgm:bulletEnabled val="1"/>
        </dgm:presLayoutVars>
      </dgm:prSet>
      <dgm:spPr/>
    </dgm:pt>
  </dgm:ptLst>
  <dgm:cxnLst>
    <dgm:cxn modelId="{12CACB2B-E1F8-42E6-BED3-D8173762C2F8}" type="presOf" srcId="{0C9CCB81-4C26-4C2E-930B-77E225740A46}" destId="{35465710-D01B-4589-8198-8874AFB34A91}" srcOrd="0" destOrd="0" presId="urn:microsoft.com/office/officeart/2005/8/layout/chevron2"/>
    <dgm:cxn modelId="{1F8BFBF0-3E32-46C3-93AE-0A6483E38F7F}" srcId="{C96CDBE0-17B6-4FFF-A88F-1875719B7698}" destId="{745C73CC-5ACA-4C47-B04B-9000257209AE}" srcOrd="0" destOrd="0" parTransId="{9D7A607F-1D31-4C8E-9407-0B6A29DF32FA}" sibTransId="{1A1DD458-8805-4DCC-AA01-E1118E43B68B}"/>
    <dgm:cxn modelId="{A239E6F1-425E-4A92-9D0E-C805BC032142}" srcId="{ED1E40BF-4DA4-4EA5-97ED-FC085642D85E}" destId="{651DCBEB-3381-4E6A-8274-D59E24BDB8E9}" srcOrd="0" destOrd="0" parTransId="{4098F246-40CC-445F-BBF0-7FBAA6A476A0}" sibTransId="{339B82C5-AC92-4DC1-A217-3DF7F3987C12}"/>
    <dgm:cxn modelId="{DC263200-A427-44AD-94F6-F68E4584079A}" srcId="{F0B26E68-B064-4BC4-AEA5-A4DBD2D9C099}" destId="{0C9CCB81-4C26-4C2E-930B-77E225740A46}" srcOrd="0" destOrd="0" parTransId="{635B2516-3756-47EF-B04F-202B95B15A8C}" sibTransId="{C4D77583-8CFE-4202-9B8A-554E9DCDC87A}"/>
    <dgm:cxn modelId="{65735C1D-55D9-48EC-B428-226CF3CA24B0}" type="presOf" srcId="{745C73CC-5ACA-4C47-B04B-9000257209AE}" destId="{122ADB28-29EA-4B48-A335-0B27324B1F5C}" srcOrd="0" destOrd="0" presId="urn:microsoft.com/office/officeart/2005/8/layout/chevron2"/>
    <dgm:cxn modelId="{6DCB57A6-090B-435A-A626-0638AE5E486D}" srcId="{96D33886-E322-44C7-9CF4-C4B11BC9F120}" destId="{C96CDBE0-17B6-4FFF-A88F-1875719B7698}" srcOrd="1" destOrd="0" parTransId="{B85FC737-41DD-4ABB-8F50-2B2686E6D2A9}" sibTransId="{1B11D690-533D-4C8B-903B-C87A456256F3}"/>
    <dgm:cxn modelId="{59A87B5E-2B31-423A-BD1F-A36E24692A98}" type="presOf" srcId="{651DCBEB-3381-4E6A-8274-D59E24BDB8E9}" destId="{55948F11-6482-4BB1-8921-7370FC50B67C}" srcOrd="0" destOrd="0" presId="urn:microsoft.com/office/officeart/2005/8/layout/chevron2"/>
    <dgm:cxn modelId="{D990E8E8-D303-4E7C-8AFF-323884BA6A17}" srcId="{96D33886-E322-44C7-9CF4-C4B11BC9F120}" destId="{ED1E40BF-4DA4-4EA5-97ED-FC085642D85E}" srcOrd="2" destOrd="0" parTransId="{D9645799-B539-4EB3-AF4B-3E8BDD082B12}" sibTransId="{BC90F821-C5DC-46A1-8F48-33088822D3FB}"/>
    <dgm:cxn modelId="{4FA98220-DC0A-4A56-B947-4534366E0DD7}" type="presOf" srcId="{96D33886-E322-44C7-9CF4-C4B11BC9F120}" destId="{03B7842F-17D1-4AAB-B729-72511AA5EA87}" srcOrd="0" destOrd="0" presId="urn:microsoft.com/office/officeart/2005/8/layout/chevron2"/>
    <dgm:cxn modelId="{2EB74745-2878-41EF-AC4F-6FD7F6ED406D}" type="presOf" srcId="{ED1E40BF-4DA4-4EA5-97ED-FC085642D85E}" destId="{AA9BA2CB-7D46-4574-9B10-25FD79905E99}" srcOrd="0" destOrd="0" presId="urn:microsoft.com/office/officeart/2005/8/layout/chevron2"/>
    <dgm:cxn modelId="{92D0D0B8-F532-4375-B5A7-3A50C97AEA44}" type="presOf" srcId="{F0B26E68-B064-4BC4-AEA5-A4DBD2D9C099}" destId="{5C2C466C-85CA-4D17-885F-11F0D8194CF4}" srcOrd="0" destOrd="0" presId="urn:microsoft.com/office/officeart/2005/8/layout/chevron2"/>
    <dgm:cxn modelId="{E52F376F-687A-46D7-A68A-DDB872DE0D2D}" type="presOf" srcId="{C96CDBE0-17B6-4FFF-A88F-1875719B7698}" destId="{F74B7340-7B9A-4EC6-9A35-B6E76563C7B6}" srcOrd="0" destOrd="0" presId="urn:microsoft.com/office/officeart/2005/8/layout/chevron2"/>
    <dgm:cxn modelId="{C202DD2B-C1C1-422A-BF70-2F55E9C2D12F}" srcId="{96D33886-E322-44C7-9CF4-C4B11BC9F120}" destId="{F0B26E68-B064-4BC4-AEA5-A4DBD2D9C099}" srcOrd="0" destOrd="0" parTransId="{B04B98D5-EAA1-4066-8D89-314797390C7C}" sibTransId="{C1A62A20-C079-4958-9208-6553A718B5E1}"/>
    <dgm:cxn modelId="{4818C6E8-0C2C-4B83-9F7D-C50C3344AB23}" type="presParOf" srcId="{03B7842F-17D1-4AAB-B729-72511AA5EA87}" destId="{BF49C59B-3CE0-4F89-B824-6AB22510B0FB}" srcOrd="0" destOrd="0" presId="urn:microsoft.com/office/officeart/2005/8/layout/chevron2"/>
    <dgm:cxn modelId="{B8685B33-FBAF-41CE-BD72-6138A8510649}" type="presParOf" srcId="{BF49C59B-3CE0-4F89-B824-6AB22510B0FB}" destId="{5C2C466C-85CA-4D17-885F-11F0D8194CF4}" srcOrd="0" destOrd="0" presId="urn:microsoft.com/office/officeart/2005/8/layout/chevron2"/>
    <dgm:cxn modelId="{28B8B2A5-41A5-4981-8FF0-8233C3CEF150}" type="presParOf" srcId="{BF49C59B-3CE0-4F89-B824-6AB22510B0FB}" destId="{35465710-D01B-4589-8198-8874AFB34A91}" srcOrd="1" destOrd="0" presId="urn:microsoft.com/office/officeart/2005/8/layout/chevron2"/>
    <dgm:cxn modelId="{2FF15B39-BC6F-463D-8CD8-31761D36F9CA}" type="presParOf" srcId="{03B7842F-17D1-4AAB-B729-72511AA5EA87}" destId="{9A647A81-E3E8-41DE-92FD-C242C4E7A32B}" srcOrd="1" destOrd="0" presId="urn:microsoft.com/office/officeart/2005/8/layout/chevron2"/>
    <dgm:cxn modelId="{3D48C823-03BE-4C84-8F5A-90F9493311CA}" type="presParOf" srcId="{03B7842F-17D1-4AAB-B729-72511AA5EA87}" destId="{F32E11B2-2AA5-437D-A065-3B85E5C05CC4}" srcOrd="2" destOrd="0" presId="urn:microsoft.com/office/officeart/2005/8/layout/chevron2"/>
    <dgm:cxn modelId="{24D8688E-4356-491E-A3A9-A788D5566846}" type="presParOf" srcId="{F32E11B2-2AA5-437D-A065-3B85E5C05CC4}" destId="{F74B7340-7B9A-4EC6-9A35-B6E76563C7B6}" srcOrd="0" destOrd="0" presId="urn:microsoft.com/office/officeart/2005/8/layout/chevron2"/>
    <dgm:cxn modelId="{AE15F05E-AEA7-4D13-81BE-6C1E4A392F92}" type="presParOf" srcId="{F32E11B2-2AA5-437D-A065-3B85E5C05CC4}" destId="{122ADB28-29EA-4B48-A335-0B27324B1F5C}" srcOrd="1" destOrd="0" presId="urn:microsoft.com/office/officeart/2005/8/layout/chevron2"/>
    <dgm:cxn modelId="{D61373DF-34E8-476B-AED5-DC63AAD88511}" type="presParOf" srcId="{03B7842F-17D1-4AAB-B729-72511AA5EA87}" destId="{AC9F8CE9-80BE-4C71-9355-0CCDC3A07D34}" srcOrd="3" destOrd="0" presId="urn:microsoft.com/office/officeart/2005/8/layout/chevron2"/>
    <dgm:cxn modelId="{F6C5DA54-C189-4E8D-A847-FB0B0A24C399}" type="presParOf" srcId="{03B7842F-17D1-4AAB-B729-72511AA5EA87}" destId="{F0217D7F-12FC-449D-81DC-AD560E98CF3F}" srcOrd="4" destOrd="0" presId="urn:microsoft.com/office/officeart/2005/8/layout/chevron2"/>
    <dgm:cxn modelId="{1DCEBCF7-B8D5-4D10-977F-0DEEF345AEF6}" type="presParOf" srcId="{F0217D7F-12FC-449D-81DC-AD560E98CF3F}" destId="{AA9BA2CB-7D46-4574-9B10-25FD79905E99}" srcOrd="0" destOrd="0" presId="urn:microsoft.com/office/officeart/2005/8/layout/chevron2"/>
    <dgm:cxn modelId="{A5871B44-225F-4CB2-994D-B2E27C4144E6}" type="presParOf" srcId="{F0217D7F-12FC-449D-81DC-AD560E98CF3F}" destId="{55948F11-6482-4BB1-8921-7370FC50B67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C466C-85CA-4D17-885F-11F0D8194CF4}">
      <dsp:nvSpPr>
        <dsp:cNvPr id="0" name=""/>
        <dsp:cNvSpPr/>
      </dsp:nvSpPr>
      <dsp:spPr>
        <a:xfrm rot="5400000">
          <a:off x="-173371" y="175979"/>
          <a:ext cx="1155809" cy="80906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n-US" sz="2000" i="1" kern="1200" smtClean="0">
                        <a:latin typeface="Cambria Math" panose="02040503050406030204" pitchFamily="18" charset="0"/>
                      </a:rPr>
                    </m:ctrlPr>
                  </m:sSubPr>
                  <m:e>
                    <m:r>
                      <a:rPr lang="en-US" sz="2000" b="0" i="1" kern="1200" smtClean="0">
                        <a:latin typeface="Cambria Math" panose="02040503050406030204" pitchFamily="18" charset="0"/>
                      </a:rPr>
                      <m:t>𝐵</m:t>
                    </m:r>
                  </m:e>
                  <m:sub>
                    <m:r>
                      <a:rPr lang="en-US" sz="2000" b="0" i="1" kern="1200" smtClean="0">
                        <a:latin typeface="Cambria Math" panose="02040503050406030204" pitchFamily="18" charset="0"/>
                      </a:rPr>
                      <m:t>𝑒𝑥𝑡</m:t>
                    </m:r>
                  </m:sub>
                </m:sSub>
              </m:oMath>
            </m:oMathPara>
          </a14:m>
          <a:endParaRPr lang="en-US" sz="2000" kern="1200" dirty="0"/>
        </a:p>
      </dsp:txBody>
      <dsp:txXfrm rot="-5400000">
        <a:off x="1" y="407140"/>
        <a:ext cx="809066" cy="346743"/>
      </dsp:txXfrm>
    </dsp:sp>
    <dsp:sp modelId="{35465710-D01B-4589-8198-8874AFB34A91}">
      <dsp:nvSpPr>
        <dsp:cNvPr id="0" name=""/>
        <dsp:cNvSpPr/>
      </dsp:nvSpPr>
      <dsp:spPr>
        <a:xfrm rot="5400000">
          <a:off x="3006940" y="-2195265"/>
          <a:ext cx="751670" cy="5147418"/>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accent6">
                  <a:lumMod val="50000"/>
                </a:schemeClr>
              </a:solidFill>
            </a:rPr>
            <a:t>Magnetic shielding/hygiene improvement</a:t>
          </a:r>
        </a:p>
      </dsp:txBody>
      <dsp:txXfrm rot="-5400000">
        <a:off x="809066" y="39303"/>
        <a:ext cx="5110724" cy="678282"/>
      </dsp:txXfrm>
    </dsp:sp>
    <dsp:sp modelId="{F74B7340-7B9A-4EC6-9A35-B6E76563C7B6}">
      <dsp:nvSpPr>
        <dsp:cNvPr id="0" name=""/>
        <dsp:cNvSpPr/>
      </dsp:nvSpPr>
      <dsp:spPr>
        <a:xfrm rot="5400000">
          <a:off x="-173371" y="1130059"/>
          <a:ext cx="1155809" cy="80906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2000" i="1" kern="1200" smtClean="0">
                    <a:latin typeface="Cambria Math" panose="02040503050406030204" pitchFamily="18" charset="0"/>
                    <a:ea typeface="Cambria Math" panose="02040503050406030204" pitchFamily="18" charset="0"/>
                  </a:rPr>
                  <m:t>𝜂</m:t>
                </m:r>
              </m:oMath>
            </m:oMathPara>
          </a14:m>
          <a:endParaRPr lang="en-US" sz="2000" kern="1200" dirty="0"/>
        </a:p>
      </dsp:txBody>
      <dsp:txXfrm rot="-5400000">
        <a:off x="1" y="1361220"/>
        <a:ext cx="809066" cy="346743"/>
      </dsp:txXfrm>
    </dsp:sp>
    <dsp:sp modelId="{122ADB28-29EA-4B48-A335-0B27324B1F5C}">
      <dsp:nvSpPr>
        <dsp:cNvPr id="0" name=""/>
        <dsp:cNvSpPr/>
      </dsp:nvSpPr>
      <dsp:spPr>
        <a:xfrm rot="5400000">
          <a:off x="3007137" y="-1241383"/>
          <a:ext cx="751275" cy="5147418"/>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accent6">
                  <a:lumMod val="50000"/>
                </a:schemeClr>
              </a:solidFill>
            </a:rPr>
            <a:t>Fast Cooling</a:t>
          </a:r>
        </a:p>
      </dsp:txBody>
      <dsp:txXfrm rot="-5400000">
        <a:off x="809066" y="993362"/>
        <a:ext cx="5110744" cy="677927"/>
      </dsp:txXfrm>
    </dsp:sp>
    <dsp:sp modelId="{AA9BA2CB-7D46-4574-9B10-25FD79905E99}">
      <dsp:nvSpPr>
        <dsp:cNvPr id="0" name=""/>
        <dsp:cNvSpPr/>
      </dsp:nvSpPr>
      <dsp:spPr>
        <a:xfrm rot="5400000">
          <a:off x="-173371" y="2084139"/>
          <a:ext cx="1155809" cy="809066"/>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S</a:t>
          </a:r>
        </a:p>
      </dsp:txBody>
      <dsp:txXfrm rot="-5400000">
        <a:off x="1" y="2315300"/>
        <a:ext cx="809066" cy="346743"/>
      </dsp:txXfrm>
    </dsp:sp>
    <dsp:sp modelId="{55948F11-6482-4BB1-8921-7370FC50B67C}">
      <dsp:nvSpPr>
        <dsp:cNvPr id="0" name=""/>
        <dsp:cNvSpPr/>
      </dsp:nvSpPr>
      <dsp:spPr>
        <a:xfrm rot="5400000">
          <a:off x="3007137" y="-287303"/>
          <a:ext cx="751275" cy="5147418"/>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accent6">
                  <a:lumMod val="50000"/>
                </a:schemeClr>
              </a:solidFill>
            </a:rPr>
            <a:t>Optimizing mean free path</a:t>
          </a:r>
        </a:p>
      </dsp:txBody>
      <dsp:txXfrm rot="-5400000">
        <a:off x="809066" y="1947442"/>
        <a:ext cx="5110744" cy="677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C466C-85CA-4D17-885F-11F0D8194CF4}">
      <dsp:nvSpPr>
        <dsp:cNvPr id="0" name=""/>
        <dsp:cNvSpPr/>
      </dsp:nvSpPr>
      <dsp:spPr>
        <a:xfrm rot="5400000">
          <a:off x="-173371" y="175979"/>
          <a:ext cx="1155809" cy="809066"/>
        </a:xfrm>
        <a:prstGeom prst="chevron">
          <a:avLst/>
        </a:prstGeom>
        <a:solidFill>
          <a:schemeClr val="bg1">
            <a:lumMod val="75000"/>
          </a:schemeClr>
        </a:solidFill>
        <a:ln w="25400" cap="flat" cmpd="sng" algn="ctr">
          <a:solidFill>
            <a:srgbClr val="A7A8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n-US" sz="2000" i="1" kern="1200" smtClean="0">
                        <a:latin typeface="Cambria Math" panose="02040503050406030204" pitchFamily="18" charset="0"/>
                      </a:rPr>
                    </m:ctrlPr>
                  </m:sSubPr>
                  <m:e>
                    <m:r>
                      <a:rPr lang="en-US" sz="2000" b="0" i="1" kern="1200" smtClean="0">
                        <a:latin typeface="Cambria Math" panose="02040503050406030204" pitchFamily="18" charset="0"/>
                      </a:rPr>
                      <m:t>𝐵</m:t>
                    </m:r>
                  </m:e>
                  <m:sub>
                    <m:r>
                      <a:rPr lang="en-US" sz="2000" b="0" i="1" kern="1200" smtClean="0">
                        <a:latin typeface="Cambria Math" panose="02040503050406030204" pitchFamily="18" charset="0"/>
                      </a:rPr>
                      <m:t>𝑒𝑥𝑡</m:t>
                    </m:r>
                  </m:sub>
                </m:sSub>
              </m:oMath>
            </m:oMathPara>
          </a14:m>
          <a:endParaRPr lang="en-US" sz="2000" kern="1200" dirty="0"/>
        </a:p>
      </dsp:txBody>
      <dsp:txXfrm rot="-5400000">
        <a:off x="1" y="407140"/>
        <a:ext cx="809066" cy="346743"/>
      </dsp:txXfrm>
    </dsp:sp>
    <dsp:sp modelId="{35465710-D01B-4589-8198-8874AFB34A91}">
      <dsp:nvSpPr>
        <dsp:cNvPr id="0" name=""/>
        <dsp:cNvSpPr/>
      </dsp:nvSpPr>
      <dsp:spPr>
        <a:xfrm rot="5400000">
          <a:off x="3006940" y="-2195265"/>
          <a:ext cx="751670" cy="5147418"/>
        </a:xfrm>
        <a:prstGeom prst="round2SameRect">
          <a:avLst/>
        </a:prstGeom>
        <a:solidFill>
          <a:schemeClr val="lt1">
            <a:alpha val="90000"/>
            <a:hueOff val="0"/>
            <a:satOff val="0"/>
            <a:lumOff val="0"/>
            <a:alphaOff val="0"/>
          </a:schemeClr>
        </a:solidFill>
        <a:ln w="25400" cap="flat" cmpd="sng" algn="ctr">
          <a:solidFill>
            <a:srgbClr val="A7A8AA"/>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A7A8AA"/>
              </a:solidFill>
            </a:rPr>
            <a:t>Magnetic shielding/hygiene improvement</a:t>
          </a:r>
        </a:p>
      </dsp:txBody>
      <dsp:txXfrm rot="-5400000">
        <a:off x="809066" y="39303"/>
        <a:ext cx="5110724" cy="678282"/>
      </dsp:txXfrm>
    </dsp:sp>
    <dsp:sp modelId="{F74B7340-7B9A-4EC6-9A35-B6E76563C7B6}">
      <dsp:nvSpPr>
        <dsp:cNvPr id="0" name=""/>
        <dsp:cNvSpPr/>
      </dsp:nvSpPr>
      <dsp:spPr>
        <a:xfrm rot="5400000">
          <a:off x="-173371" y="1130059"/>
          <a:ext cx="1155809" cy="80906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2000" i="1" kern="1200" smtClean="0">
                    <a:latin typeface="Cambria Math" panose="02040503050406030204" pitchFamily="18" charset="0"/>
                    <a:ea typeface="Cambria Math" panose="02040503050406030204" pitchFamily="18" charset="0"/>
                  </a:rPr>
                  <m:t>𝜂</m:t>
                </m:r>
              </m:oMath>
            </m:oMathPara>
          </a14:m>
          <a:endParaRPr lang="en-US" sz="2000" kern="1200" dirty="0"/>
        </a:p>
      </dsp:txBody>
      <dsp:txXfrm rot="-5400000">
        <a:off x="1" y="1361220"/>
        <a:ext cx="809066" cy="346743"/>
      </dsp:txXfrm>
    </dsp:sp>
    <dsp:sp modelId="{122ADB28-29EA-4B48-A335-0B27324B1F5C}">
      <dsp:nvSpPr>
        <dsp:cNvPr id="0" name=""/>
        <dsp:cNvSpPr/>
      </dsp:nvSpPr>
      <dsp:spPr>
        <a:xfrm rot="5400000">
          <a:off x="3007137" y="-1241383"/>
          <a:ext cx="751275" cy="5147418"/>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accent6">
                  <a:lumMod val="50000"/>
                </a:schemeClr>
              </a:solidFill>
            </a:rPr>
            <a:t>Fast Cooling</a:t>
          </a:r>
        </a:p>
      </dsp:txBody>
      <dsp:txXfrm rot="-5400000">
        <a:off x="809066" y="993362"/>
        <a:ext cx="5110744" cy="677927"/>
      </dsp:txXfrm>
    </dsp:sp>
    <dsp:sp modelId="{AA9BA2CB-7D46-4574-9B10-25FD79905E99}">
      <dsp:nvSpPr>
        <dsp:cNvPr id="0" name=""/>
        <dsp:cNvSpPr/>
      </dsp:nvSpPr>
      <dsp:spPr>
        <a:xfrm rot="5400000">
          <a:off x="-173371" y="2084139"/>
          <a:ext cx="1155809" cy="809066"/>
        </a:xfrm>
        <a:prstGeom prst="chevron">
          <a:avLst/>
        </a:prstGeom>
        <a:solidFill>
          <a:schemeClr val="bg1">
            <a:lumMod val="75000"/>
          </a:schemeClr>
        </a:solidFill>
        <a:ln w="25400" cap="flat" cmpd="sng" algn="ctr">
          <a:solidFill>
            <a:srgbClr val="A7A8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S</a:t>
          </a:r>
        </a:p>
      </dsp:txBody>
      <dsp:txXfrm rot="-5400000">
        <a:off x="1" y="2315300"/>
        <a:ext cx="809066" cy="346743"/>
      </dsp:txXfrm>
    </dsp:sp>
    <dsp:sp modelId="{55948F11-6482-4BB1-8921-7370FC50B67C}">
      <dsp:nvSpPr>
        <dsp:cNvPr id="0" name=""/>
        <dsp:cNvSpPr/>
      </dsp:nvSpPr>
      <dsp:spPr>
        <a:xfrm rot="5400000">
          <a:off x="3007137" y="-287303"/>
          <a:ext cx="751275" cy="5147418"/>
        </a:xfrm>
        <a:prstGeom prst="round2SameRect">
          <a:avLst/>
        </a:prstGeom>
        <a:solidFill>
          <a:schemeClr val="lt1">
            <a:alpha val="90000"/>
            <a:hueOff val="0"/>
            <a:satOff val="0"/>
            <a:lumOff val="0"/>
            <a:alphaOff val="0"/>
          </a:schemeClr>
        </a:solidFill>
        <a:ln w="25400" cap="flat" cmpd="sng" algn="ctr">
          <a:solidFill>
            <a:srgbClr val="A7A8AA"/>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A7A8AA"/>
              </a:solidFill>
            </a:rPr>
            <a:t>Optimizing mean free path</a:t>
          </a:r>
        </a:p>
      </dsp:txBody>
      <dsp:txXfrm rot="-5400000">
        <a:off x="809066" y="1947442"/>
        <a:ext cx="5110744" cy="677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C466C-85CA-4D17-885F-11F0D8194CF4}">
      <dsp:nvSpPr>
        <dsp:cNvPr id="0" name=""/>
        <dsp:cNvSpPr/>
      </dsp:nvSpPr>
      <dsp:spPr>
        <a:xfrm rot="5400000">
          <a:off x="-173371" y="175979"/>
          <a:ext cx="1155809" cy="809066"/>
        </a:xfrm>
        <a:prstGeom prst="chevron">
          <a:avLst/>
        </a:prstGeom>
        <a:solidFill>
          <a:schemeClr val="bg1">
            <a:lumMod val="75000"/>
          </a:schemeClr>
        </a:solidFill>
        <a:ln w="25400" cap="flat" cmpd="sng" algn="ctr">
          <a:solidFill>
            <a:srgbClr val="A7A8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n-US" sz="2000" i="1" kern="1200" smtClean="0">
                        <a:latin typeface="Cambria Math" panose="02040503050406030204" pitchFamily="18" charset="0"/>
                      </a:rPr>
                    </m:ctrlPr>
                  </m:sSubPr>
                  <m:e>
                    <m:r>
                      <a:rPr lang="en-US" sz="2000" b="0" i="1" kern="1200" smtClean="0">
                        <a:latin typeface="Cambria Math" panose="02040503050406030204" pitchFamily="18" charset="0"/>
                      </a:rPr>
                      <m:t>𝐵</m:t>
                    </m:r>
                  </m:e>
                  <m:sub>
                    <m:r>
                      <a:rPr lang="en-US" sz="2000" b="0" i="1" kern="1200" smtClean="0">
                        <a:latin typeface="Cambria Math" panose="02040503050406030204" pitchFamily="18" charset="0"/>
                      </a:rPr>
                      <m:t>𝑒𝑥𝑡</m:t>
                    </m:r>
                  </m:sub>
                </m:sSub>
              </m:oMath>
            </m:oMathPara>
          </a14:m>
          <a:endParaRPr lang="en-US" sz="2000" kern="1200" dirty="0"/>
        </a:p>
      </dsp:txBody>
      <dsp:txXfrm rot="-5400000">
        <a:off x="1" y="407140"/>
        <a:ext cx="809066" cy="346743"/>
      </dsp:txXfrm>
    </dsp:sp>
    <dsp:sp modelId="{35465710-D01B-4589-8198-8874AFB34A91}">
      <dsp:nvSpPr>
        <dsp:cNvPr id="0" name=""/>
        <dsp:cNvSpPr/>
      </dsp:nvSpPr>
      <dsp:spPr>
        <a:xfrm rot="5400000">
          <a:off x="3006940" y="-2195265"/>
          <a:ext cx="751670" cy="5147418"/>
        </a:xfrm>
        <a:prstGeom prst="round2SameRect">
          <a:avLst/>
        </a:prstGeom>
        <a:noFill/>
        <a:ln w="25400" cap="flat" cmpd="sng" algn="ctr">
          <a:solidFill>
            <a:srgbClr val="A7A8AA"/>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A7A8AA"/>
              </a:solidFill>
            </a:rPr>
            <a:t>Magnetic shielding/hygiene improvement</a:t>
          </a:r>
        </a:p>
      </dsp:txBody>
      <dsp:txXfrm rot="-5400000">
        <a:off x="809066" y="39303"/>
        <a:ext cx="5110724" cy="678282"/>
      </dsp:txXfrm>
    </dsp:sp>
    <dsp:sp modelId="{F74B7340-7B9A-4EC6-9A35-B6E76563C7B6}">
      <dsp:nvSpPr>
        <dsp:cNvPr id="0" name=""/>
        <dsp:cNvSpPr/>
      </dsp:nvSpPr>
      <dsp:spPr>
        <a:xfrm rot="5400000">
          <a:off x="-173371" y="1130059"/>
          <a:ext cx="1155809" cy="809066"/>
        </a:xfrm>
        <a:prstGeom prst="chevron">
          <a:avLst/>
        </a:prstGeom>
        <a:solidFill>
          <a:schemeClr val="bg1">
            <a:lumMod val="75000"/>
          </a:schemeClr>
        </a:solidFill>
        <a:ln w="25400" cap="flat" cmpd="sng" algn="ctr">
          <a:solidFill>
            <a:srgbClr val="A7A8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2000" i="1" kern="1200" smtClean="0">
                    <a:latin typeface="Cambria Math" panose="02040503050406030204" pitchFamily="18" charset="0"/>
                    <a:ea typeface="Cambria Math" panose="02040503050406030204" pitchFamily="18" charset="0"/>
                  </a:rPr>
                  <m:t>𝜂</m:t>
                </m:r>
              </m:oMath>
            </m:oMathPara>
          </a14:m>
          <a:endParaRPr lang="en-US" sz="2000" kern="1200" dirty="0"/>
        </a:p>
      </dsp:txBody>
      <dsp:txXfrm rot="-5400000">
        <a:off x="1" y="1361220"/>
        <a:ext cx="809066" cy="346743"/>
      </dsp:txXfrm>
    </dsp:sp>
    <dsp:sp modelId="{122ADB28-29EA-4B48-A335-0B27324B1F5C}">
      <dsp:nvSpPr>
        <dsp:cNvPr id="0" name=""/>
        <dsp:cNvSpPr/>
      </dsp:nvSpPr>
      <dsp:spPr>
        <a:xfrm rot="5400000">
          <a:off x="3007137" y="-1241383"/>
          <a:ext cx="751275" cy="5147418"/>
        </a:xfrm>
        <a:prstGeom prst="round2SameRect">
          <a:avLst/>
        </a:prstGeom>
        <a:noFill/>
        <a:ln w="25400" cap="flat" cmpd="sng" algn="ctr">
          <a:solidFill>
            <a:srgbClr val="A7A8AA"/>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A7A8AA"/>
              </a:solidFill>
            </a:rPr>
            <a:t>Fast Cooling</a:t>
          </a:r>
        </a:p>
      </dsp:txBody>
      <dsp:txXfrm rot="-5400000">
        <a:off x="809066" y="993362"/>
        <a:ext cx="5110744" cy="677927"/>
      </dsp:txXfrm>
    </dsp:sp>
    <dsp:sp modelId="{AA9BA2CB-7D46-4574-9B10-25FD79905E99}">
      <dsp:nvSpPr>
        <dsp:cNvPr id="0" name=""/>
        <dsp:cNvSpPr/>
      </dsp:nvSpPr>
      <dsp:spPr>
        <a:xfrm rot="5400000">
          <a:off x="-173371" y="2084139"/>
          <a:ext cx="1155809" cy="809066"/>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S</a:t>
          </a:r>
        </a:p>
      </dsp:txBody>
      <dsp:txXfrm rot="-5400000">
        <a:off x="1" y="2315300"/>
        <a:ext cx="809066" cy="346743"/>
      </dsp:txXfrm>
    </dsp:sp>
    <dsp:sp modelId="{55948F11-6482-4BB1-8921-7370FC50B67C}">
      <dsp:nvSpPr>
        <dsp:cNvPr id="0" name=""/>
        <dsp:cNvSpPr/>
      </dsp:nvSpPr>
      <dsp:spPr>
        <a:xfrm rot="5400000">
          <a:off x="3007137" y="-287303"/>
          <a:ext cx="751275" cy="5147418"/>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accent6">
                  <a:lumMod val="50000"/>
                </a:schemeClr>
              </a:solidFill>
            </a:rPr>
            <a:t>Optimizing mean free path</a:t>
          </a:r>
        </a:p>
      </dsp:txBody>
      <dsp:txXfrm rot="-5400000">
        <a:off x="809066" y="1947442"/>
        <a:ext cx="5110744" cy="67792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6/1/2017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6/1/2017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a:t>
            </a:fld>
            <a:endParaRPr lang="en-US" altLang="en-US"/>
          </a:p>
        </p:txBody>
      </p:sp>
    </p:spTree>
    <p:extLst>
      <p:ext uri="{BB962C8B-B14F-4D97-AF65-F5344CB8AC3E}">
        <p14:creationId xmlns:p14="http://schemas.microsoft.com/office/powerpoint/2010/main" val="3684253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038C-4256-4477-9920-DA1EAD0DCF06}" type="slidenum">
              <a:rPr lang="en-US" smtClean="0"/>
              <a:t>39</a:t>
            </a:fld>
            <a:endParaRPr lang="en-US"/>
          </a:p>
        </p:txBody>
      </p:sp>
    </p:spTree>
    <p:extLst>
      <p:ext uri="{BB962C8B-B14F-4D97-AF65-F5344CB8AC3E}">
        <p14:creationId xmlns:p14="http://schemas.microsoft.com/office/powerpoint/2010/main" val="3041599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40</a:t>
            </a:fld>
            <a:endParaRPr lang="en-US" altLang="en-US"/>
          </a:p>
        </p:txBody>
      </p:sp>
    </p:spTree>
    <p:extLst>
      <p:ext uri="{BB962C8B-B14F-4D97-AF65-F5344CB8AC3E}">
        <p14:creationId xmlns:p14="http://schemas.microsoft.com/office/powerpoint/2010/main" val="7046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4A038C-4256-4477-9920-DA1EAD0DCF06}" type="slidenum">
              <a:rPr lang="en-US" smtClean="0"/>
              <a:t>50</a:t>
            </a:fld>
            <a:endParaRPr lang="en-US"/>
          </a:p>
        </p:txBody>
      </p:sp>
    </p:spTree>
    <p:extLst>
      <p:ext uri="{BB962C8B-B14F-4D97-AF65-F5344CB8AC3E}">
        <p14:creationId xmlns:p14="http://schemas.microsoft.com/office/powerpoint/2010/main" val="3310306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4A038C-4256-4477-9920-DA1EAD0DCF06}" type="slidenum">
              <a:rPr lang="en-US" smtClean="0"/>
              <a:t>51</a:t>
            </a:fld>
            <a:endParaRPr lang="en-US"/>
          </a:p>
        </p:txBody>
      </p:sp>
    </p:spTree>
    <p:extLst>
      <p:ext uri="{BB962C8B-B14F-4D97-AF65-F5344CB8AC3E}">
        <p14:creationId xmlns:p14="http://schemas.microsoft.com/office/powerpoint/2010/main" val="45634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4A038C-4256-4477-9920-DA1EAD0DCF06}" type="slidenum">
              <a:rPr lang="en-US" smtClean="0"/>
              <a:t>52</a:t>
            </a:fld>
            <a:endParaRPr lang="en-US"/>
          </a:p>
        </p:txBody>
      </p:sp>
    </p:spTree>
    <p:extLst>
      <p:ext uri="{BB962C8B-B14F-4D97-AF65-F5344CB8AC3E}">
        <p14:creationId xmlns:p14="http://schemas.microsoft.com/office/powerpoint/2010/main" val="2079984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4A038C-4256-4477-9920-DA1EAD0DCF06}" type="slidenum">
              <a:rPr lang="en-US" smtClean="0"/>
              <a:t>53</a:t>
            </a:fld>
            <a:endParaRPr lang="en-US"/>
          </a:p>
        </p:txBody>
      </p:sp>
    </p:spTree>
    <p:extLst>
      <p:ext uri="{BB962C8B-B14F-4D97-AF65-F5344CB8AC3E}">
        <p14:creationId xmlns:p14="http://schemas.microsoft.com/office/powerpoint/2010/main" val="1095562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4A038C-4256-4477-9920-DA1EAD0DCF06}" type="slidenum">
              <a:rPr lang="en-US" smtClean="0"/>
              <a:t>54</a:t>
            </a:fld>
            <a:endParaRPr lang="en-US"/>
          </a:p>
        </p:txBody>
      </p:sp>
    </p:spTree>
    <p:extLst>
      <p:ext uri="{BB962C8B-B14F-4D97-AF65-F5344CB8AC3E}">
        <p14:creationId xmlns:p14="http://schemas.microsoft.com/office/powerpoint/2010/main" val="1338935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4A038C-4256-4477-9920-DA1EAD0DCF06}" type="slidenum">
              <a:rPr lang="en-US" smtClean="0"/>
              <a:t>55</a:t>
            </a:fld>
            <a:endParaRPr lang="en-US"/>
          </a:p>
        </p:txBody>
      </p:sp>
    </p:spTree>
    <p:extLst>
      <p:ext uri="{BB962C8B-B14F-4D97-AF65-F5344CB8AC3E}">
        <p14:creationId xmlns:p14="http://schemas.microsoft.com/office/powerpoint/2010/main" val="3116323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high frequency cavities, they seem to be</a:t>
            </a:r>
            <a:r>
              <a:rPr lang="en-US" baseline="0" dirty="0"/>
              <a:t> very interesting for high field applications since because of the </a:t>
            </a:r>
            <a:r>
              <a:rPr lang="en-US" baseline="0" dirty="0" err="1"/>
              <a:t>weacker</a:t>
            </a:r>
            <a:r>
              <a:rPr lang="en-US" baseline="0" dirty="0"/>
              <a:t> field-dependence of </a:t>
            </a:r>
            <a:r>
              <a:rPr lang="en-US" baseline="0" dirty="0" err="1"/>
              <a:t>Rbcs</a:t>
            </a:r>
            <a:r>
              <a:rPr lang="en-US" baseline="0" dirty="0"/>
              <a:t> with the field, </a:t>
            </a:r>
            <a:r>
              <a:rPr lang="en-US" dirty="0"/>
              <a:t> the Q-</a:t>
            </a:r>
            <a:r>
              <a:rPr lang="en-US" dirty="0" err="1"/>
              <a:t>factorn</a:t>
            </a:r>
            <a:r>
              <a:rPr lang="en-US" dirty="0"/>
              <a:t> approaches the one of a 1.3</a:t>
            </a:r>
            <a:r>
              <a:rPr lang="en-US" baseline="0" dirty="0"/>
              <a:t> GHz cavity around 35 MV/m. So if we manage to increase a little bit more the Q at 35 MV/m, 2.6 GHz cavities might become the best </a:t>
            </a:r>
            <a:r>
              <a:rPr lang="en-US" baseline="0" dirty="0" err="1"/>
              <a:t>choise</a:t>
            </a:r>
            <a:r>
              <a:rPr lang="en-US" baseline="0" dirty="0"/>
              <a:t> for high field machine like the ILC, allowing for a significant cost reduction.</a:t>
            </a:r>
            <a:endParaRPr lang="en-US" dirty="0"/>
          </a:p>
        </p:txBody>
      </p:sp>
      <p:sp>
        <p:nvSpPr>
          <p:cNvPr id="4" name="Slide Number Placeholder 3"/>
          <p:cNvSpPr>
            <a:spLocks noGrp="1"/>
          </p:cNvSpPr>
          <p:nvPr>
            <p:ph type="sldNum" sz="quarter" idx="10"/>
          </p:nvPr>
        </p:nvSpPr>
        <p:spPr/>
        <p:txBody>
          <a:bodyPr/>
          <a:lstStyle/>
          <a:p>
            <a:fld id="{C14A038C-4256-4477-9920-DA1EAD0DCF06}" type="slidenum">
              <a:rPr lang="en-US" smtClean="0"/>
              <a:t>56</a:t>
            </a:fld>
            <a:endParaRPr lang="en-US"/>
          </a:p>
        </p:txBody>
      </p:sp>
    </p:spTree>
    <p:extLst>
      <p:ext uri="{BB962C8B-B14F-4D97-AF65-F5344CB8AC3E}">
        <p14:creationId xmlns:p14="http://schemas.microsoft.com/office/powerpoint/2010/main" val="3673973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only one theory</a:t>
            </a:r>
            <a:r>
              <a:rPr lang="en-US" baseline="0" dirty="0"/>
              <a:t> was developed, by </a:t>
            </a:r>
            <a:r>
              <a:rPr lang="en-US" baseline="0" dirty="0" err="1"/>
              <a:t>Gurevich</a:t>
            </a:r>
            <a:r>
              <a:rPr lang="en-US" baseline="0" dirty="0"/>
              <a:t>, in order to understand the anti-Q-slope of N-doped cavities. His theory takes into account that the current induced a broadening effect on the density of state and taking into account just the effect of this broadening one can easily see from this approximated formula than </a:t>
            </a:r>
            <a:r>
              <a:rPr lang="en-US" baseline="0" dirty="0" err="1"/>
              <a:t>Rs</a:t>
            </a:r>
            <a:r>
              <a:rPr lang="en-US" baseline="0" dirty="0"/>
              <a:t> decreases as a function of the applied field, and for this theory this is true for all superconductors in the dirty regime. In his theory the surface resistance in then calculated in a self-consisted  way, taking into account the non perfect balance between the overheating of quasi-particles under the RF field and the cooling from the He bath. Therefore, depending on this quasi-particles overheating the anti-Q-slope can be more or less evident.</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58</a:t>
            </a:fld>
            <a:endParaRPr lang="en-US" altLang="en-US"/>
          </a:p>
        </p:txBody>
      </p:sp>
    </p:spTree>
    <p:extLst>
      <p:ext uri="{BB962C8B-B14F-4D97-AF65-F5344CB8AC3E}">
        <p14:creationId xmlns:p14="http://schemas.microsoft.com/office/powerpoint/2010/main" val="215741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noProof="0" dirty="0"/>
          </a:p>
        </p:txBody>
      </p:sp>
      <p:sp>
        <p:nvSpPr>
          <p:cNvPr id="4" name="Segnaposto numero diapositiva 3"/>
          <p:cNvSpPr>
            <a:spLocks noGrp="1"/>
          </p:cNvSpPr>
          <p:nvPr>
            <p:ph type="sldNum" sz="quarter" idx="10"/>
          </p:nvPr>
        </p:nvSpPr>
        <p:spPr/>
        <p:txBody>
          <a:bodyPr/>
          <a:lstStyle/>
          <a:p>
            <a:fld id="{46C78149-F938-42DF-8D48-96D096EECF9D}" type="slidenum">
              <a:rPr lang="en-US" smtClean="0"/>
              <a:pPr/>
              <a:t>4</a:t>
            </a:fld>
            <a:endParaRPr lang="en-US"/>
          </a:p>
        </p:txBody>
      </p:sp>
    </p:spTree>
    <p:extLst>
      <p:ext uri="{BB962C8B-B14F-4D97-AF65-F5344CB8AC3E}">
        <p14:creationId xmlns:p14="http://schemas.microsoft.com/office/powerpoint/2010/main" val="2342378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a:t>
            </a:r>
            <a:r>
              <a:rPr lang="en-US" dirty="0" err="1"/>
              <a:t>Maniscalco</a:t>
            </a:r>
            <a:r>
              <a:rPr lang="en-US" dirty="0"/>
              <a:t> extrapolated the frequency</a:t>
            </a:r>
            <a:r>
              <a:rPr lang="en-US" baseline="0" dirty="0"/>
              <a:t> dependence from the </a:t>
            </a:r>
            <a:r>
              <a:rPr lang="en-US" baseline="0" dirty="0" err="1"/>
              <a:t>Gurevich’s</a:t>
            </a:r>
            <a:r>
              <a:rPr lang="en-US" baseline="0" dirty="0"/>
              <a:t> theory, predicting that at lower frequency the anti-Q-slope effect should be more pronounced, while it becomes </a:t>
            </a:r>
            <a:r>
              <a:rPr lang="en-US" baseline="0" dirty="0" err="1"/>
              <a:t>weacker</a:t>
            </a:r>
            <a:r>
              <a:rPr lang="en-US" baseline="0" dirty="0"/>
              <a:t> at higher frequency. However, it is interesting that this prediction is in contradiction with our new experimental founding, meaning that part of the physics underneath the “doping-effect” is still to be uncovered.</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59</a:t>
            </a:fld>
            <a:endParaRPr lang="en-US" altLang="en-US"/>
          </a:p>
        </p:txBody>
      </p:sp>
    </p:spTree>
    <p:extLst>
      <p:ext uri="{BB962C8B-B14F-4D97-AF65-F5344CB8AC3E}">
        <p14:creationId xmlns:p14="http://schemas.microsoft.com/office/powerpoint/2010/main" val="260692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understand better what is going on, we can actually let</a:t>
            </a:r>
            <a:r>
              <a:rPr lang="en-US" baseline="0" dirty="0"/>
              <a:t> our experimental findings guide us, because if we go back a little bit we have found that the decreasing of the BCS surface resistance contribution might be explained by an increasing of the energy gap with the field. And increasing of delta with the field was already observed in the past in superconductors exposed to high frequency fields, and the effects has been attributed to non-equilibrium superconductivity. So the same effect might actually play an important role also in the case of N-doped cavities, so lets see what non-equilibrium means.</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60</a:t>
            </a:fld>
            <a:endParaRPr lang="en-US" altLang="en-US"/>
          </a:p>
        </p:txBody>
      </p:sp>
    </p:spTree>
    <p:extLst>
      <p:ext uri="{BB962C8B-B14F-4D97-AF65-F5344CB8AC3E}">
        <p14:creationId xmlns:p14="http://schemas.microsoft.com/office/powerpoint/2010/main" val="560739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illustrated is the energy levels</a:t>
            </a:r>
            <a:r>
              <a:rPr lang="en-US" baseline="0" dirty="0"/>
              <a:t> as a function of the density of states for a superconductors: you can see Cooper pairs in the </a:t>
            </a:r>
            <a:r>
              <a:rPr lang="en-US" baseline="0" dirty="0" err="1"/>
              <a:t>sc</a:t>
            </a:r>
            <a:r>
              <a:rPr lang="en-US" baseline="0" dirty="0"/>
              <a:t> ground state and quasi-particles above the gap occupying the exited states.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61</a:t>
            </a:fld>
            <a:endParaRPr lang="en-US" altLang="en-US"/>
          </a:p>
        </p:txBody>
      </p:sp>
    </p:spTree>
    <p:extLst>
      <p:ext uri="{BB962C8B-B14F-4D97-AF65-F5344CB8AC3E}">
        <p14:creationId xmlns:p14="http://schemas.microsoft.com/office/powerpoint/2010/main" val="1308464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a:t>
            </a:r>
            <a:r>
              <a:rPr lang="en-US" baseline="0" dirty="0"/>
              <a:t> the situation changes when quasi-particles interact with the field. So they are pushed at higher level and these level s are determined by the energy </a:t>
            </a:r>
            <a:r>
              <a:rPr lang="en-US" baseline="0" dirty="0" err="1"/>
              <a:t>hv</a:t>
            </a:r>
            <a:r>
              <a:rPr lang="en-US" baseline="0" dirty="0"/>
              <a:t> of the RF field.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62</a:t>
            </a:fld>
            <a:endParaRPr lang="en-US" altLang="en-US"/>
          </a:p>
        </p:txBody>
      </p:sp>
    </p:spTree>
    <p:extLst>
      <p:ext uri="{BB962C8B-B14F-4D97-AF65-F5344CB8AC3E}">
        <p14:creationId xmlns:p14="http://schemas.microsoft.com/office/powerpoint/2010/main" val="4035470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they are at this higher energy levels they can relax </a:t>
            </a:r>
            <a:r>
              <a:rPr lang="en-US" baseline="0" dirty="0"/>
              <a:t>in two different mechanism: first is relaxation to the quasi-particles ground state via phonon inelastic scattering</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63</a:t>
            </a:fld>
            <a:endParaRPr lang="en-US" altLang="en-US"/>
          </a:p>
        </p:txBody>
      </p:sp>
    </p:spTree>
    <p:extLst>
      <p:ext uri="{BB962C8B-B14F-4D97-AF65-F5344CB8AC3E}">
        <p14:creationId xmlns:p14="http://schemas.microsoft.com/office/powerpoint/2010/main" val="2759600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second is recombination in cooper</a:t>
            </a:r>
            <a:r>
              <a:rPr lang="en-US" baseline="0" dirty="0"/>
              <a:t> pairs, and this mechanism is more favorable at higher energy. If quasi-particles recombine in cooper pairs the superconductivity is enhanced. So non-equilibrium means have enough quasi-particles in the excited state so that there will be a large number of Cooper pairs. This situation of non-equilibrium can appear only if the RF period is fastest than the relaxation/recombination times otherwise quasi-particle would have never enough time to populate the higher energy state. Consequence of this is that higher frequency favorable non-equilibrium effects.</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64</a:t>
            </a:fld>
            <a:endParaRPr lang="en-US" altLang="en-US"/>
          </a:p>
        </p:txBody>
      </p:sp>
    </p:spTree>
    <p:extLst>
      <p:ext uri="{BB962C8B-B14F-4D97-AF65-F5344CB8AC3E}">
        <p14:creationId xmlns:p14="http://schemas.microsoft.com/office/powerpoint/2010/main" val="2918507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the p</a:t>
            </a:r>
            <a:r>
              <a:rPr lang="en-US" baseline="0" dirty="0"/>
              <a:t>resence of Nitrogen , or other impurities, modify the density of state, so can modify the relaxation and recombination times, making non-equilibrium effect more favorable.</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65</a:t>
            </a:fld>
            <a:endParaRPr lang="en-US" altLang="en-US"/>
          </a:p>
        </p:txBody>
      </p:sp>
    </p:spTree>
    <p:extLst>
      <p:ext uri="{BB962C8B-B14F-4D97-AF65-F5344CB8AC3E}">
        <p14:creationId xmlns:p14="http://schemas.microsoft.com/office/powerpoint/2010/main" val="425271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038C-4256-4477-9920-DA1EAD0DCF06}" type="slidenum">
              <a:rPr lang="en-US" smtClean="0"/>
              <a:t>81</a:t>
            </a:fld>
            <a:endParaRPr lang="en-US"/>
          </a:p>
        </p:txBody>
      </p:sp>
    </p:spTree>
    <p:extLst>
      <p:ext uri="{BB962C8B-B14F-4D97-AF65-F5344CB8AC3E}">
        <p14:creationId xmlns:p14="http://schemas.microsoft.com/office/powerpoint/2010/main" val="3886002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doing cost savings studies to try to make the ILC more affordable and increasing the gradient has the largest impact, but Q0 also has a strong impact</a:t>
            </a:r>
          </a:p>
        </p:txBody>
      </p:sp>
      <p:sp>
        <p:nvSpPr>
          <p:cNvPr id="4" name="Slide Number Placeholder 3"/>
          <p:cNvSpPr>
            <a:spLocks noGrp="1"/>
          </p:cNvSpPr>
          <p:nvPr>
            <p:ph type="sldNum" sz="quarter" idx="10"/>
          </p:nvPr>
        </p:nvSpPr>
        <p:spPr/>
        <p:txBody>
          <a:bodyPr/>
          <a:lstStyle/>
          <a:p>
            <a:fld id="{990AA9CC-E1E8-B542-97F5-D788D6C45130}" type="slidenum">
              <a:rPr lang="en-US" smtClean="0"/>
              <a:t>86</a:t>
            </a:fld>
            <a:endParaRPr lang="en-US"/>
          </a:p>
        </p:txBody>
      </p:sp>
    </p:spTree>
    <p:extLst>
      <p:ext uri="{BB962C8B-B14F-4D97-AF65-F5344CB8AC3E}">
        <p14:creationId xmlns:p14="http://schemas.microsoft.com/office/powerpoint/2010/main" val="3861724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038C-4256-4477-9920-DA1EAD0DCF06}" type="slidenum">
              <a:rPr lang="en-US" smtClean="0"/>
              <a:t>87</a:t>
            </a:fld>
            <a:endParaRPr lang="en-US"/>
          </a:p>
        </p:txBody>
      </p:sp>
    </p:spTree>
    <p:extLst>
      <p:ext uri="{BB962C8B-B14F-4D97-AF65-F5344CB8AC3E}">
        <p14:creationId xmlns:p14="http://schemas.microsoft.com/office/powerpoint/2010/main" val="4133169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5</a:t>
            </a:fld>
            <a:endParaRPr lang="en-US" altLang="en-US"/>
          </a:p>
        </p:txBody>
      </p:sp>
    </p:spTree>
    <p:extLst>
      <p:ext uri="{BB962C8B-B14F-4D97-AF65-F5344CB8AC3E}">
        <p14:creationId xmlns:p14="http://schemas.microsoft.com/office/powerpoint/2010/main" val="1091186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038C-4256-4477-9920-DA1EAD0DCF06}" type="slidenum">
              <a:rPr lang="en-US" smtClean="0"/>
              <a:t>88</a:t>
            </a:fld>
            <a:endParaRPr lang="en-US"/>
          </a:p>
        </p:txBody>
      </p:sp>
    </p:spTree>
    <p:extLst>
      <p:ext uri="{BB962C8B-B14F-4D97-AF65-F5344CB8AC3E}">
        <p14:creationId xmlns:p14="http://schemas.microsoft.com/office/powerpoint/2010/main" val="2995294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038C-4256-4477-9920-DA1EAD0DCF06}" type="slidenum">
              <a:rPr lang="en-US" smtClean="0"/>
              <a:t>89</a:t>
            </a:fld>
            <a:endParaRPr lang="en-US"/>
          </a:p>
        </p:txBody>
      </p:sp>
    </p:spTree>
    <p:extLst>
      <p:ext uri="{BB962C8B-B14F-4D97-AF65-F5344CB8AC3E}">
        <p14:creationId xmlns:p14="http://schemas.microsoft.com/office/powerpoint/2010/main" val="1399520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Q at high gradients may reduce both capital</a:t>
            </a:r>
            <a:r>
              <a:rPr lang="en-US" baseline="0" dirty="0"/>
              <a:t> and operational cost of the accelerators</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8</a:t>
            </a:fld>
            <a:endParaRPr lang="en-US" altLang="en-US"/>
          </a:p>
        </p:txBody>
      </p:sp>
    </p:spTree>
    <p:extLst>
      <p:ext uri="{BB962C8B-B14F-4D97-AF65-F5344CB8AC3E}">
        <p14:creationId xmlns:p14="http://schemas.microsoft.com/office/powerpoint/2010/main" val="221033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CW machine</a:t>
            </a:r>
            <a:r>
              <a:rPr lang="en-US" baseline="0" dirty="0"/>
              <a:t> the highest cost is usually due to refrigeration that cost several tens of millions dollar, because of the cost of every single </a:t>
            </a:r>
            <a:r>
              <a:rPr lang="en-US" baseline="0" dirty="0" err="1"/>
              <a:t>cryoplant</a:t>
            </a:r>
            <a:r>
              <a:rPr lang="en-US" baseline="0" dirty="0"/>
              <a:t> (In the picture). Doubling the Q-factors means cutting in half the power consumption and therefore the number of </a:t>
            </a:r>
            <a:r>
              <a:rPr lang="en-US" baseline="0" dirty="0" err="1"/>
              <a:t>cryoplant</a:t>
            </a:r>
            <a:r>
              <a:rPr lang="en-US" baseline="0" dirty="0"/>
              <a:t> required and the refrigeration cost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9</a:t>
            </a:fld>
            <a:endParaRPr lang="en-US" altLang="en-US"/>
          </a:p>
        </p:txBody>
      </p:sp>
    </p:spTree>
    <p:extLst>
      <p:ext uri="{BB962C8B-B14F-4D97-AF65-F5344CB8AC3E}">
        <p14:creationId xmlns:p14="http://schemas.microsoft.com/office/powerpoint/2010/main" val="43424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the construction</a:t>
            </a:r>
            <a:r>
              <a:rPr lang="en-US" baseline="0" dirty="0"/>
              <a:t> of the LCLS-II has been possible thanks to the discovery of the N-doping, that cut in half the number of </a:t>
            </a:r>
            <a:r>
              <a:rPr lang="en-US" baseline="0" dirty="0" err="1"/>
              <a:t>cryoplants</a:t>
            </a:r>
            <a:r>
              <a:rPr lang="en-US" baseline="0" dirty="0"/>
              <a:t> needed to reach the desired energy. Indeed in the graph here THAT shows the case of an 8 GeV CW </a:t>
            </a:r>
            <a:r>
              <a:rPr lang="en-US" baseline="0" dirty="0" err="1"/>
              <a:t>linac</a:t>
            </a:r>
            <a:r>
              <a:rPr lang="en-US" baseline="0" dirty="0"/>
              <a:t>, you can see how the number of </a:t>
            </a:r>
            <a:r>
              <a:rPr lang="en-US" baseline="0" dirty="0" err="1"/>
              <a:t>cryoplants</a:t>
            </a:r>
            <a:r>
              <a:rPr lang="en-US" baseline="0" dirty="0"/>
              <a:t> scales by increasing the Q-factors.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10</a:t>
            </a:fld>
            <a:endParaRPr lang="en-US" altLang="en-US"/>
          </a:p>
        </p:txBody>
      </p:sp>
    </p:spTree>
    <p:extLst>
      <p:ext uri="{BB962C8B-B14F-4D97-AF65-F5344CB8AC3E}">
        <p14:creationId xmlns:p14="http://schemas.microsoft.com/office/powerpoint/2010/main" val="639805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19</a:t>
            </a:fld>
            <a:endParaRPr lang="en-US" altLang="en-US"/>
          </a:p>
        </p:txBody>
      </p:sp>
    </p:spTree>
    <p:extLst>
      <p:ext uri="{BB962C8B-B14F-4D97-AF65-F5344CB8AC3E}">
        <p14:creationId xmlns:p14="http://schemas.microsoft.com/office/powerpoint/2010/main" val="4092488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038C-4256-4477-9920-DA1EAD0DCF06}" type="slidenum">
              <a:rPr lang="en-US" smtClean="0"/>
              <a:t>37</a:t>
            </a:fld>
            <a:endParaRPr lang="en-US"/>
          </a:p>
        </p:txBody>
      </p:sp>
    </p:spTree>
    <p:extLst>
      <p:ext uri="{BB962C8B-B14F-4D97-AF65-F5344CB8AC3E}">
        <p14:creationId xmlns:p14="http://schemas.microsoft.com/office/powerpoint/2010/main" val="246526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038C-4256-4477-9920-DA1EAD0DCF06}" type="slidenum">
              <a:rPr lang="en-US" smtClean="0"/>
              <a:t>38</a:t>
            </a:fld>
            <a:endParaRPr lang="en-US"/>
          </a:p>
        </p:txBody>
      </p:sp>
    </p:spTree>
    <p:extLst>
      <p:ext uri="{BB962C8B-B14F-4D97-AF65-F5344CB8AC3E}">
        <p14:creationId xmlns:p14="http://schemas.microsoft.com/office/powerpoint/2010/main" val="1368294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tiff"/><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1.jpeg"/><Relationship Id="rId5" Type="http://schemas.openxmlformats.org/officeDocument/2006/relationships/image" Target="../media/image10.gif"/><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gi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tiff"/><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1.jpeg"/><Relationship Id="rId5" Type="http://schemas.openxmlformats.org/officeDocument/2006/relationships/image" Target="../media/image10.gif"/><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gi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tiff"/><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image" Target="../media/image11.jpeg"/><Relationship Id="rId5" Type="http://schemas.openxmlformats.org/officeDocument/2006/relationships/image" Target="../media/image10.gif"/><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gi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tiff"/><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11.jpeg"/><Relationship Id="rId5" Type="http://schemas.openxmlformats.org/officeDocument/2006/relationships/image" Target="../media/image10.gif"/><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gi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EEC30E16-0C48-4632-AF20-DCBE74A317C6}" type="datetime1">
              <a:rPr lang="en-US" altLang="en-US" smtClean="0"/>
              <a:t>6/1/2017</a:t>
            </a:fld>
            <a:endParaRPr lang="en-US" altLang="en-US"/>
          </a:p>
        </p:txBody>
      </p:sp>
      <p:sp>
        <p:nvSpPr>
          <p:cNvPr id="4"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Martina Martinello | APT Seminar</a:t>
            </a:r>
            <a:endParaRPr lang="en-US" b="1"/>
          </a:p>
        </p:txBody>
      </p:sp>
      <p:sp>
        <p:nvSpPr>
          <p:cNvPr id="5"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9531D0F1-2A83-405C-9F89-943F6313807D}" type="datetime1">
              <a:rPr lang="en-US" altLang="en-US" smtClean="0"/>
              <a:t>6/1/2017</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Martina Martinello | APT Seminar</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68F9719F-4E0C-4F72-BDD9-6CC0FE738EC6}" type="datetime1">
              <a:rPr lang="en-US" altLang="en-US" smtClean="0"/>
              <a:t>6/1/2017</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Martina Martinello | APT Seminar</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C6D57C82-A4E8-4FE6-8EF2-CA1D135B2CFF}" type="datetime1">
              <a:rPr lang="en-US" altLang="en-US" smtClean="0"/>
              <a:t>6/1/2017</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Martina Martinello | APT Seminar</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168297660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404040"/>
                </a:solidFill>
              </a:defRPr>
            </a:lvl1pPr>
            <a:lvl2pPr>
              <a:spcBef>
                <a:spcPts val="200"/>
              </a:spcBef>
              <a:defRPr sz="2200">
                <a:solidFill>
                  <a:srgbClr val="404040"/>
                </a:solidFill>
              </a:defRPr>
            </a:lvl2pPr>
            <a:lvl3pPr>
              <a:spcBef>
                <a:spcPts val="0"/>
              </a:spcBef>
              <a:defRPr sz="20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fld id="{9D1BD2B5-817C-467B-8BA3-D259E8716A41}" type="datetime1">
              <a:rPr lang="en-US" altLang="en-US" smtClean="0"/>
              <a:t>6/1/2017</a:t>
            </a:fld>
            <a:endParaRPr lang="en-US" alt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a:t>Martina Martinello | APT Seminar</a:t>
            </a:r>
            <a:endParaRPr lang="en-US" b="1"/>
          </a:p>
        </p:txBody>
      </p:sp>
      <p:sp>
        <p:nvSpPr>
          <p:cNvPr id="6" name="Slide Number Placeholder 5"/>
          <p:cNvSpPr>
            <a:spLocks noGrp="1"/>
          </p:cNvSpPr>
          <p:nvPr>
            <p:ph type="sldNum" sz="quarter" idx="12"/>
          </p:nvPr>
        </p:nvSpPr>
        <p:spPr/>
        <p:txBody>
          <a:bodyPr/>
          <a:lstStyle>
            <a:lvl1pPr>
              <a:defRPr/>
            </a:lvl1pPr>
          </a:lstStyle>
          <a:p>
            <a:fld id="{52E9C158-AEF1-41A2-A6CE-6F0BAB305EFD}" type="slidenum">
              <a:rPr lang="en-US" altLang="en-US" smtClean="0"/>
              <a:pPr/>
              <a:t>‹#›</a:t>
            </a:fld>
            <a:endParaRPr lang="en-US" altLang="en-US"/>
          </a:p>
        </p:txBody>
      </p:sp>
    </p:spTree>
    <p:extLst>
      <p:ext uri="{BB962C8B-B14F-4D97-AF65-F5344CB8AC3E}">
        <p14:creationId xmlns:p14="http://schemas.microsoft.com/office/powerpoint/2010/main" val="181154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fld id="{C2312E42-D6AD-4222-BA27-8F767608CB0A}" type="datetime1">
              <a:rPr lang="en-US" altLang="en-US" smtClean="0"/>
              <a:t>6/1/2017</a:t>
            </a:fld>
            <a:endParaRPr lang="en-US" altLang="en-US"/>
          </a:p>
        </p:txBody>
      </p:sp>
      <p:sp>
        <p:nvSpPr>
          <p:cNvPr id="8" name="Footer Placeholder 4"/>
          <p:cNvSpPr>
            <a:spLocks noGrp="1"/>
          </p:cNvSpPr>
          <p:nvPr>
            <p:ph type="ftr" sz="quarter" idx="20"/>
          </p:nvPr>
        </p:nvSpPr>
        <p:spPr/>
        <p:txBody>
          <a:bodyPr/>
          <a:lstStyle>
            <a:lvl1pPr>
              <a:defRPr/>
            </a:lvl1pPr>
          </a:lstStyle>
          <a:p>
            <a:pPr>
              <a:defRPr/>
            </a:pPr>
            <a:r>
              <a:rPr lang="en-US"/>
              <a:t>Martina Martinello | APT Seminar</a:t>
            </a:r>
            <a:endParaRPr lang="en-US" b="1"/>
          </a:p>
        </p:txBody>
      </p:sp>
      <p:sp>
        <p:nvSpPr>
          <p:cNvPr id="9" name="Slide Number Placeholder 5"/>
          <p:cNvSpPr>
            <a:spLocks noGrp="1"/>
          </p:cNvSpPr>
          <p:nvPr>
            <p:ph type="sldNum" sz="quarter" idx="21"/>
          </p:nvPr>
        </p:nvSpPr>
        <p:spPr/>
        <p:txBody>
          <a:bodyPr/>
          <a:lstStyle>
            <a:lvl1pPr>
              <a:defRPr/>
            </a:lvl1pPr>
          </a:lstStyle>
          <a:p>
            <a:fld id="{47C05DF5-FB48-4D3F-AF82-EC74A689CACF}" type="slidenum">
              <a:rPr lang="en-US" altLang="en-US" smtClean="0"/>
              <a:pPr/>
              <a:t>‹#›</a:t>
            </a:fld>
            <a:endParaRPr lang="en-US" altLang="en-US"/>
          </a:p>
        </p:txBody>
      </p:sp>
    </p:spTree>
    <p:extLst>
      <p:ext uri="{BB962C8B-B14F-4D97-AF65-F5344CB8AC3E}">
        <p14:creationId xmlns:p14="http://schemas.microsoft.com/office/powerpoint/2010/main" val="1228030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fld id="{609E08A5-6883-481F-85D9-489762D70C2F}" type="datetime1">
              <a:rPr lang="en-US" altLang="en-US" smtClean="0"/>
              <a:t>6/1/2017</a:t>
            </a:fld>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en-US"/>
              <a:t>Martina Martinello | APT Seminar</a:t>
            </a:r>
            <a:endParaRPr lang="en-US" b="1"/>
          </a:p>
        </p:txBody>
      </p:sp>
      <p:sp>
        <p:nvSpPr>
          <p:cNvPr id="7" name="Slide Number Placeholder 5"/>
          <p:cNvSpPr>
            <a:spLocks noGrp="1"/>
          </p:cNvSpPr>
          <p:nvPr>
            <p:ph type="sldNum" sz="quarter" idx="18"/>
          </p:nvPr>
        </p:nvSpPr>
        <p:spPr/>
        <p:txBody>
          <a:bodyPr/>
          <a:lstStyle>
            <a:lvl1pPr>
              <a:defRPr/>
            </a:lvl1pPr>
          </a:lstStyle>
          <a:p>
            <a:fld id="{071AFBCB-9629-4487-8658-FCC7F72DA46F}" type="slidenum">
              <a:rPr lang="en-US" altLang="en-US" smtClean="0"/>
              <a:pPr/>
              <a:t>‹#›</a:t>
            </a:fld>
            <a:endParaRPr lang="en-US" altLang="en-US"/>
          </a:p>
        </p:txBody>
      </p:sp>
    </p:spTree>
    <p:extLst>
      <p:ext uri="{BB962C8B-B14F-4D97-AF65-F5344CB8AC3E}">
        <p14:creationId xmlns:p14="http://schemas.microsoft.com/office/powerpoint/2010/main" val="862534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A252E075-40CF-496C-89ED-5405DF262DEC}" type="datetime1">
              <a:rPr lang="en-US" altLang="en-US" smtClean="0"/>
              <a:t>6/1/2017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Martina Martinello | APT Seminar</a:t>
            </a:r>
            <a:endParaRPr lang="en-US" b="1"/>
          </a:p>
        </p:txBody>
      </p:sp>
      <p:sp>
        <p:nvSpPr>
          <p:cNvPr id="7" name="Slide Number Placeholder 5"/>
          <p:cNvSpPr>
            <a:spLocks noGrp="1"/>
          </p:cNvSpPr>
          <p:nvPr>
            <p:ph type="sldNum" sz="quarter" idx="12"/>
          </p:nvPr>
        </p:nvSpPr>
        <p:spPr/>
        <p:txBody>
          <a:bodyPr/>
          <a:lstStyle>
            <a:lvl1pPr>
              <a:defRPr/>
            </a:lvl1pPr>
          </a:lstStyle>
          <a:p>
            <a:fld id="{077094B4-CDBE-4107-9E6E-D38410A9E4B1}" type="slidenum">
              <a:rPr lang="en-US" altLang="en-US" smtClean="0"/>
              <a:pPr/>
              <a:t>‹#›</a:t>
            </a:fld>
            <a:endParaRPr lang="en-US" altLang="en-US"/>
          </a:p>
        </p:txBody>
      </p:sp>
    </p:spTree>
    <p:extLst>
      <p:ext uri="{BB962C8B-B14F-4D97-AF65-F5344CB8AC3E}">
        <p14:creationId xmlns:p14="http://schemas.microsoft.com/office/powerpoint/2010/main" val="45104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726621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31ECE056-6053-42B2-AC09-A28E99FB40A7}" type="datetime1">
              <a:rPr lang="en-US" altLang="en-US" smtClean="0"/>
              <a:t>6/1/2017</a:t>
            </a:fld>
            <a:endParaRPr lang="en-US" altLang="en-US"/>
          </a:p>
        </p:txBody>
      </p:sp>
      <p:sp>
        <p:nvSpPr>
          <p:cNvPr id="5"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Martina Martinello | APT Seminar</a:t>
            </a:r>
            <a:endParaRPr lang="en-US" b="1"/>
          </a:p>
        </p:txBody>
      </p:sp>
      <p:sp>
        <p:nvSpPr>
          <p:cNvPr id="6"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211528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6B04914-D9BB-4B0C-AECA-EDC9264696D2}" type="datetime1">
              <a:rPr lang="en-US" altLang="en-US" smtClean="0"/>
              <a:t>6/1/2017</a:t>
            </a:fld>
            <a:endParaRPr lang="en-US" altLang="en-US"/>
          </a:p>
        </p:txBody>
      </p:sp>
      <p:sp>
        <p:nvSpPr>
          <p:cNvPr id="5"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Martina Martinello | APT Seminar</a:t>
            </a:r>
            <a:endParaRPr lang="en-US" b="1"/>
          </a:p>
        </p:txBody>
      </p:sp>
      <p:sp>
        <p:nvSpPr>
          <p:cNvPr id="6"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12/16/2015</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Anna Grassellino - IPAC 2017</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65956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88979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141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7" name="Straight Connector 6"/>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207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813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line headlin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12" name="Straight Connector 11"/>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96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and Chart on righ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12" name="Straight Connector 11"/>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933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311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000000"/>
                </a:solidFill>
              </a:rPr>
              <a:t>Martina Martinello | APT Seminar</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7854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404040"/>
                </a:solidFill>
              </a:defRPr>
            </a:lvl1pPr>
            <a:lvl2pPr>
              <a:spcBef>
                <a:spcPts val="200"/>
              </a:spcBef>
              <a:defRPr sz="2200">
                <a:solidFill>
                  <a:srgbClr val="404040"/>
                </a:solidFill>
              </a:defRPr>
            </a:lvl2pPr>
            <a:lvl3pPr>
              <a:spcBef>
                <a:spcPts val="0"/>
              </a:spcBef>
              <a:defRPr sz="20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a:prstGeom prst="rect">
            <a:avLst/>
          </a:prstGeom>
        </p:spPr>
        <p:txBody>
          <a:bodyPr/>
          <a:lstStyle>
            <a:lvl1pPr>
              <a:defRPr/>
            </a:lvl1pPr>
          </a:lstStyle>
          <a:p>
            <a:pPr defTabSz="914400" fontAlgn="base">
              <a:spcBef>
                <a:spcPct val="0"/>
              </a:spcBef>
              <a:spcAft>
                <a:spcPct val="0"/>
              </a:spcAft>
            </a:pPr>
            <a:fld id="{F90B04BF-4FA0-45DC-A42C-13CF9BA2AE21}" type="datetime1">
              <a:rPr lang="en-US" smtClean="0">
                <a:solidFill>
                  <a:srgbClr val="000000"/>
                </a:solidFill>
                <a:latin typeface="Arial" pitchFamily="34" charset="0"/>
                <a:ea typeface="ＭＳ Ｐゴシック" pitchFamily="-110" charset="-128"/>
              </a:rPr>
              <a:t>6/1/2017</a:t>
            </a:fld>
            <a:endParaRPr lang="en-US">
              <a:solidFill>
                <a:srgbClr val="000000"/>
              </a:solidFill>
              <a:latin typeface="Arial" pitchFamily="34" charset="0"/>
              <a:ea typeface="ＭＳ Ｐゴシック" pitchFamily="-110" charset="-128"/>
            </a:endParaRPr>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a:t>Martina Martinello | APT Seminar</a:t>
            </a:r>
            <a:endParaRPr lang="en-US" b="1" dirty="0"/>
          </a:p>
        </p:txBody>
      </p:sp>
      <p:sp>
        <p:nvSpPr>
          <p:cNvPr id="6" name="Slide Number Placeholder 5"/>
          <p:cNvSpPr>
            <a:spLocks noGrp="1"/>
          </p:cNvSpPr>
          <p:nvPr>
            <p:ph type="sldNum" sz="quarter" idx="12"/>
          </p:nvPr>
        </p:nvSpPr>
        <p:spPr/>
        <p:txBody>
          <a:bodyPr/>
          <a:lstStyle>
            <a:lvl1pPr>
              <a:defRPr/>
            </a:lvl1pPr>
          </a:lstStyle>
          <a:p>
            <a:fld id="{A15A663A-9045-4F5C-A8DD-14283B87C5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23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73820DBD-581C-4235-ADA1-24FF39A891A8}" type="datetime1">
              <a:rPr lang="en-US" altLang="en-US" smtClean="0"/>
              <a:t>6/1/2017</a:t>
            </a:fld>
            <a:endParaRPr lang="en-US" alt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Martina Martinello | APT Seminar</a:t>
            </a:r>
            <a:endParaRPr lang="en-US" b="1"/>
          </a:p>
        </p:txBody>
      </p:sp>
      <p:sp>
        <p:nvSpPr>
          <p:cNvPr id="8"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21885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marL="342900" indent="-342900">
              <a:buClr>
                <a:srgbClr val="981E32"/>
              </a:buClr>
              <a:buFont typeface="Arial" panose="020B0604020202020204" pitchFamily="34" charset="0"/>
              <a:buChar cha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322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7" name="Straight Connector 6"/>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486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339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line headlin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12" name="Straight Connector 11"/>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532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and Chart on righ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12" name="Straight Connector 11"/>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200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270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7EDA2641-FDED-4001-A22D-B1E95CA5B453}" type="datetime1">
              <a:rPr lang="en-US" smtClean="0">
                <a:solidFill>
                  <a:srgbClr val="000000"/>
                </a:solidFill>
                <a:latin typeface="Arial" pitchFamily="34" charset="0"/>
                <a:ea typeface="ＭＳ Ｐゴシック" pitchFamily="-110" charset="-128"/>
              </a:rPr>
              <a:t>6/1/2017</a:t>
            </a:fld>
            <a:endParaRPr lang="en-US" dirty="0">
              <a:solidFill>
                <a:srgbClr val="000000"/>
              </a:solidFill>
              <a:latin typeface="Arial" pitchFamily="34" charset="0"/>
              <a:ea typeface="ＭＳ Ｐゴシック" pitchFamily="-110" charset="-128"/>
            </a:endParaRPr>
          </a:p>
        </p:txBody>
      </p:sp>
      <p:sp>
        <p:nvSpPr>
          <p:cNvPr id="5" name="Footer Placeholder 4"/>
          <p:cNvSpPr>
            <a:spLocks noGrp="1"/>
          </p:cNvSpPr>
          <p:nvPr>
            <p:ph type="ftr" sz="quarter" idx="11"/>
          </p:nvPr>
        </p:nvSpPr>
        <p:spPr/>
        <p:txBody>
          <a:bodyPr/>
          <a:lstStyle/>
          <a:p>
            <a:r>
              <a:rPr lang="en-US">
                <a:solidFill>
                  <a:srgbClr val="000000"/>
                </a:solidFill>
              </a:rPr>
              <a:t>Martina Martinello | APT Seminar</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4674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68708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36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54D66C21-0D07-42DD-9009-468CB3849920}" type="datetime1">
              <a:rPr lang="en-US" altLang="en-US" smtClean="0"/>
              <a:t>6/1/2017</a:t>
            </a:fld>
            <a:endParaRPr lang="en-US" altLang="en-US"/>
          </a:p>
        </p:txBody>
      </p:sp>
      <p:sp>
        <p:nvSpPr>
          <p:cNvPr id="11" name="Footer Placeholder 4"/>
          <p:cNvSpPr>
            <a:spLocks noGrp="1"/>
          </p:cNvSpPr>
          <p:nvPr>
            <p:ph type="ftr" sz="quarter" idx="2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Martina Martinello | APT Seminar</a:t>
            </a:r>
            <a:endParaRPr lang="en-US" b="1"/>
          </a:p>
        </p:txBody>
      </p:sp>
      <p:sp>
        <p:nvSpPr>
          <p:cNvPr id="12" name="Slide Number Placeholder 5"/>
          <p:cNvSpPr>
            <a:spLocks noGrp="1"/>
          </p:cNvSpPr>
          <p:nvPr>
            <p:ph type="sldNum" sz="quarter" idx="2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7" name="Straight Connector 6"/>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813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925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 line headlin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12" name="Straight Connector 11"/>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082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and Chart on righ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12" name="Straight Connector 11"/>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402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837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8B58B33D-43F5-4BCF-97B3-BA16C919C0BE}" type="datetime1">
              <a:rPr lang="en-US" smtClean="0">
                <a:solidFill>
                  <a:srgbClr val="000000"/>
                </a:solidFill>
                <a:latin typeface="Arial" pitchFamily="34" charset="0"/>
                <a:ea typeface="ＭＳ Ｐゴシック" pitchFamily="-110" charset="-128"/>
              </a:rPr>
              <a:t>6/1/2017</a:t>
            </a:fld>
            <a:endParaRPr lang="en-US">
              <a:solidFill>
                <a:srgbClr val="000000"/>
              </a:solidFill>
              <a:latin typeface="Arial" pitchFamily="34" charset="0"/>
              <a:ea typeface="ＭＳ Ｐゴシック" pitchFamily="-110" charset="-128"/>
            </a:endParaRPr>
          </a:p>
        </p:txBody>
      </p:sp>
      <p:sp>
        <p:nvSpPr>
          <p:cNvPr id="3" name="Footer Placeholder 2"/>
          <p:cNvSpPr>
            <a:spLocks noGrp="1"/>
          </p:cNvSpPr>
          <p:nvPr>
            <p:ph type="ftr" sz="quarter" idx="11"/>
          </p:nvPr>
        </p:nvSpPr>
        <p:spPr/>
        <p:txBody>
          <a:bodyPr/>
          <a:lstStyle/>
          <a:p>
            <a:r>
              <a:rPr lang="en-US">
                <a:solidFill>
                  <a:srgbClr val="000000"/>
                </a:solidFill>
              </a:rPr>
              <a:t>Martina Martinello | APT Seminar</a:t>
            </a:r>
          </a:p>
        </p:txBody>
      </p:sp>
      <p:sp>
        <p:nvSpPr>
          <p:cNvPr id="4" name="Slide Number Placeholder 3"/>
          <p:cNvSpPr>
            <a:spLocks noGrp="1"/>
          </p:cNvSpPr>
          <p:nvPr>
            <p:ph type="sldNum" sz="quarter" idx="12"/>
          </p:nvPr>
        </p:nvSpPr>
        <p:spPr/>
        <p:txBody>
          <a:bodyPr/>
          <a:lstStyle/>
          <a:p>
            <a:fld id="{08062A9A-0353-BC48-B500-EAF95C0D85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606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46640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701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7" name="Straight Connector 6"/>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338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09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F929D24B-2CFF-4D13-A962-83C9953F9CEB}" type="datetime1">
              <a:rPr lang="en-US" altLang="en-US" smtClean="0"/>
              <a:t>6/1/2017</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Martina Martinello | APT Seminar</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778015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line headlin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12" name="Straight Connector 11"/>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334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and Chart on righ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rPr>
              <a:t>Martina Martinello | APT Seminar</a:t>
            </a:r>
            <a:endParaRPr lang="en-US" dirty="0">
              <a:solidFill>
                <a:srgbClr val="000000"/>
              </a:solidFill>
            </a:endParaRPr>
          </a:p>
        </p:txBody>
      </p:sp>
      <p:cxnSp>
        <p:nvCxnSpPr>
          <p:cNvPr id="12" name="Straight Connector 11"/>
          <p:cNvCxnSpPr/>
          <p:nvPr/>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223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321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C06DEBDA-B9E6-43A5-901E-7ABB981515D8}" type="datetime1">
              <a:rPr lang="en-US" smtClean="0">
                <a:solidFill>
                  <a:srgbClr val="000000"/>
                </a:solidFill>
                <a:latin typeface="Arial" pitchFamily="34" charset="0"/>
                <a:ea typeface="ＭＳ Ｐゴシック" pitchFamily="-110" charset="-128"/>
              </a:rPr>
              <a:t>6/1/2017</a:t>
            </a:fld>
            <a:endParaRPr lang="en-US">
              <a:solidFill>
                <a:srgbClr val="000000"/>
              </a:solidFill>
              <a:latin typeface="Arial" pitchFamily="34" charset="0"/>
              <a:ea typeface="ＭＳ Ｐゴシック" pitchFamily="-110" charset="-128"/>
            </a:endParaRPr>
          </a:p>
        </p:txBody>
      </p:sp>
      <p:sp>
        <p:nvSpPr>
          <p:cNvPr id="3" name="Footer Placeholder 2"/>
          <p:cNvSpPr>
            <a:spLocks noGrp="1"/>
          </p:cNvSpPr>
          <p:nvPr>
            <p:ph type="ftr" sz="quarter" idx="11"/>
          </p:nvPr>
        </p:nvSpPr>
        <p:spPr/>
        <p:txBody>
          <a:bodyPr/>
          <a:lstStyle/>
          <a:p>
            <a:r>
              <a:rPr lang="en-US">
                <a:solidFill>
                  <a:srgbClr val="000000"/>
                </a:solidFill>
              </a:rPr>
              <a:t>Martina Martinello | APT Seminar</a:t>
            </a:r>
          </a:p>
        </p:txBody>
      </p:sp>
      <p:sp>
        <p:nvSpPr>
          <p:cNvPr id="4" name="Slide Number Placeholder 3"/>
          <p:cNvSpPr>
            <a:spLocks noGrp="1"/>
          </p:cNvSpPr>
          <p:nvPr>
            <p:ph type="sldNum" sz="quarter" idx="12"/>
          </p:nvPr>
        </p:nvSpPr>
        <p:spPr/>
        <p:txBody>
          <a:bodyPr/>
          <a:lstStyle/>
          <a:p>
            <a:fld id="{08062A9A-0353-BC48-B500-EAF95C0D85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464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000000"/>
                </a:solidFill>
              </a:rPr>
              <a:t>Martina Martinello | APT Seminar</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2643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00226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egnaposto data 3"/>
          <p:cNvSpPr>
            <a:spLocks noGrp="1"/>
          </p:cNvSpPr>
          <p:nvPr>
            <p:ph type="dt" sz="half" idx="10"/>
          </p:nvPr>
        </p:nvSpPr>
        <p:spPr/>
        <p:txBody>
          <a:bodyPr/>
          <a:lstStyle/>
          <a:p>
            <a:fld id="{FC2745D5-2184-4BDA-A0F7-FC68603BDC1D}" type="datetime1">
              <a:rPr lang="en-US" smtClean="0"/>
              <a:t>6/1/2017</a:t>
            </a:fld>
            <a:endParaRPr lang="en-US"/>
          </a:p>
        </p:txBody>
      </p:sp>
      <p:sp>
        <p:nvSpPr>
          <p:cNvPr id="5" name="Segnaposto piè di pagina 4"/>
          <p:cNvSpPr>
            <a:spLocks noGrp="1"/>
          </p:cNvSpPr>
          <p:nvPr>
            <p:ph type="ftr" sz="quarter" idx="11"/>
          </p:nvPr>
        </p:nvSpPr>
        <p:spPr/>
        <p:txBody>
          <a:bodyPr/>
          <a:lstStyle/>
          <a:p>
            <a:r>
              <a:rPr lang="en-US"/>
              <a:t>Martina Martinello | APT Seminar</a:t>
            </a:r>
          </a:p>
        </p:txBody>
      </p:sp>
      <p:sp>
        <p:nvSpPr>
          <p:cNvPr id="6" name="Segnaposto numero diapositiva 5"/>
          <p:cNvSpPr>
            <a:spLocks noGrp="1"/>
          </p:cNvSpPr>
          <p:nvPr>
            <p:ph type="sldNum" sz="quarter" idx="12"/>
          </p:nvPr>
        </p:nvSpPr>
        <p:spPr/>
        <p:txBody>
          <a:bodyPr/>
          <a:lstStyle/>
          <a:p>
            <a:fld id="{0CB70BF4-04C1-49D2-AF55-3B7C212EEADB}" type="slidenum">
              <a:rPr lang="en-US" smtClean="0"/>
              <a:t>‹#›</a:t>
            </a:fld>
            <a:endParaRPr lang="en-US"/>
          </a:p>
        </p:txBody>
      </p:sp>
    </p:spTree>
    <p:extLst>
      <p:ext uri="{BB962C8B-B14F-4D97-AF65-F5344CB8AC3E}">
        <p14:creationId xmlns:p14="http://schemas.microsoft.com/office/powerpoint/2010/main" val="830303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E8E95AEE-5E5A-48CD-8189-D7B0ED64CF14}" type="datetime1">
              <a:rPr lang="en-US" altLang="en-US" smtClean="0"/>
              <a:t>6/1/2017</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Martina Martinello | APT Seminar</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9" r:id="rId5"/>
    <p:sldLayoutId id="2147484110" r:id="rId6"/>
    <p:sldLayoutId id="2147484123" r:id="rId7"/>
    <p:sldLayoutId id="2147484124" r:id="rId8"/>
    <p:sldLayoutId id="2147484097" r:id="rId9"/>
    <p:sldLayoutId id="2147484099" r:id="rId10"/>
    <p:sldLayoutId id="2147484100" r:id="rId11"/>
    <p:sldLayoutId id="2147484101" r:id="rId12"/>
  </p:sldLayoutIdLst>
  <p:hf sldNum="0" hdr="0" dt="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itchFamily="34" charset="0"/>
              </a:defRPr>
            </a:lvl1pPr>
          </a:lstStyle>
          <a:p>
            <a:fld id="{4CB4AEAB-1C6B-460D-9779-144D779466D9}" type="datetime1">
              <a:rPr lang="en-US" altLang="en-US" smtClean="0"/>
              <a:t>6/1/2017</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Martina Martinello | APT Seminar</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itchFamily="34" charset="0"/>
              </a:defRPr>
            </a:lvl1pPr>
          </a:lstStyle>
          <a:p>
            <a:fld id="{319E6341-E9E7-4128-9402-327DA8681509}" type="slidenum">
              <a:rPr lang="en-US" altLang="en-US" smtClean="0"/>
              <a:pPr/>
              <a:t>‹#›</a:t>
            </a:fld>
            <a:endParaRPr lang="en-US" altLang="en-US"/>
          </a:p>
        </p:txBody>
      </p:sp>
      <p:pic>
        <p:nvPicPr>
          <p:cNvPr id="1029" name="Picture 2" descr="HeaderFooter_0060314.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8589344"/>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2" r:id="rId6"/>
    <p:sldLayoutId id="2147484134" r:id="rId7"/>
    <p:sldLayoutId id="2147484172" r:id="rId8"/>
  </p:sldLayoutIdLst>
  <p:hf sldNum="0" hdr="0" dt="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fontAlgn="base">
              <a:spcBef>
                <a:spcPct val="0"/>
              </a:spcBef>
              <a:spcAft>
                <a:spcPct val="0"/>
              </a:spcAft>
            </a:pPr>
            <a:fld id="{5BD36294-2849-48A8-8531-5354CF3095D2}" type="slidenum">
              <a:rPr lang="en-US" smtClean="0">
                <a:solidFill>
                  <a:srgbClr val="000000"/>
                </a:solidFill>
                <a:ea typeface="ＭＳ Ｐゴシック" pitchFamily="-110" charset="-128"/>
              </a:rPr>
              <a:pPr defTabSz="914400"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defTabSz="914400" fontAlgn="base">
              <a:spcBef>
                <a:spcPct val="0"/>
              </a:spcBef>
              <a:spcAft>
                <a:spcPct val="0"/>
              </a:spcAft>
            </a:pPr>
            <a:r>
              <a:rPr lang="en-US">
                <a:solidFill>
                  <a:srgbClr val="000000"/>
                </a:solidFill>
                <a:latin typeface="Arial" pitchFamily="34" charset="0"/>
                <a:ea typeface="ＭＳ Ｐゴシック" pitchFamily="-110" charset="-128"/>
              </a:rPr>
              <a:t>Martina Martinello | APT Seminar</a:t>
            </a:r>
            <a:endParaRPr lang="en-US" dirty="0">
              <a:solidFill>
                <a:srgbClr val="000000"/>
              </a:solidFill>
              <a:latin typeface="Arial" pitchFamily="34" charset="0"/>
              <a:ea typeface="ＭＳ Ｐゴシック" pitchFamily="-110" charset="-128"/>
            </a:endParaRPr>
          </a:p>
        </p:txBody>
      </p:sp>
    </p:spTree>
    <p:extLst>
      <p:ext uri="{BB962C8B-B14F-4D97-AF65-F5344CB8AC3E}">
        <p14:creationId xmlns:p14="http://schemas.microsoft.com/office/powerpoint/2010/main" val="142907468"/>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Lst>
  <p:hf sldNum="0"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fontAlgn="base">
              <a:spcBef>
                <a:spcPct val="0"/>
              </a:spcBef>
              <a:spcAft>
                <a:spcPct val="0"/>
              </a:spcAft>
            </a:pPr>
            <a:fld id="{5BD36294-2849-48A8-8531-5354CF3095D2}" type="slidenum">
              <a:rPr lang="en-US" smtClean="0">
                <a:solidFill>
                  <a:srgbClr val="000000"/>
                </a:solidFill>
                <a:ea typeface="ＭＳ Ｐゴシック" pitchFamily="-110" charset="-128"/>
              </a:rPr>
              <a:pPr defTabSz="914400"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defTabSz="914400" fontAlgn="base">
              <a:spcBef>
                <a:spcPct val="0"/>
              </a:spcBef>
              <a:spcAft>
                <a:spcPct val="0"/>
              </a:spcAft>
            </a:pPr>
            <a:r>
              <a:rPr lang="en-US">
                <a:solidFill>
                  <a:srgbClr val="000000"/>
                </a:solidFill>
                <a:latin typeface="Arial" pitchFamily="34" charset="0"/>
                <a:ea typeface="ＭＳ Ｐゴシック" pitchFamily="-110" charset="-128"/>
              </a:rPr>
              <a:t>Martina Martinello | APT Seminar</a:t>
            </a:r>
            <a:endParaRPr lang="en-US" dirty="0">
              <a:solidFill>
                <a:srgbClr val="000000"/>
              </a:solidFill>
              <a:latin typeface="Arial" pitchFamily="34" charset="0"/>
              <a:ea typeface="ＭＳ Ｐゴシック" pitchFamily="-110" charset="-128"/>
            </a:endParaRPr>
          </a:p>
        </p:txBody>
      </p:sp>
    </p:spTree>
    <p:extLst>
      <p:ext uri="{BB962C8B-B14F-4D97-AF65-F5344CB8AC3E}">
        <p14:creationId xmlns:p14="http://schemas.microsoft.com/office/powerpoint/2010/main" val="1853811670"/>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Lst>
  <p:hf sldNum="0"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fontAlgn="base">
              <a:spcBef>
                <a:spcPct val="0"/>
              </a:spcBef>
              <a:spcAft>
                <a:spcPct val="0"/>
              </a:spcAft>
            </a:pPr>
            <a:fld id="{5BD36294-2849-48A8-8531-5354CF3095D2}" type="slidenum">
              <a:rPr lang="en-US" smtClean="0">
                <a:solidFill>
                  <a:srgbClr val="000000"/>
                </a:solidFill>
                <a:ea typeface="ＭＳ Ｐゴシック" pitchFamily="-110" charset="-128"/>
              </a:rPr>
              <a:pPr defTabSz="914400"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pPr defTabSz="914400" fontAlgn="base">
              <a:spcBef>
                <a:spcPct val="0"/>
              </a:spcBef>
              <a:spcAft>
                <a:spcPct val="0"/>
              </a:spcAft>
            </a:pPr>
            <a:r>
              <a:rPr lang="en-US">
                <a:solidFill>
                  <a:srgbClr val="000000"/>
                </a:solidFill>
                <a:latin typeface="Arial" pitchFamily="34" charset="0"/>
                <a:ea typeface="ＭＳ Ｐゴシック" pitchFamily="-110" charset="-128"/>
              </a:rPr>
              <a:t>Martina Martinello | APT Seminar</a:t>
            </a:r>
            <a:endParaRPr lang="en-US" dirty="0">
              <a:solidFill>
                <a:srgbClr val="000000"/>
              </a:solidFill>
              <a:latin typeface="Arial" pitchFamily="34" charset="0"/>
              <a:ea typeface="ＭＳ Ｐゴシック" pitchFamily="-110" charset="-128"/>
            </a:endParaRPr>
          </a:p>
        </p:txBody>
      </p:sp>
    </p:spTree>
    <p:extLst>
      <p:ext uri="{BB962C8B-B14F-4D97-AF65-F5344CB8AC3E}">
        <p14:creationId xmlns:p14="http://schemas.microsoft.com/office/powerpoint/2010/main" val="100936152"/>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Lst>
  <p:hf sldNum="0"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fontAlgn="base">
              <a:spcBef>
                <a:spcPct val="0"/>
              </a:spcBef>
              <a:spcAft>
                <a:spcPct val="0"/>
              </a:spcAft>
            </a:pPr>
            <a:fld id="{5BD36294-2849-48A8-8531-5354CF3095D2}" type="slidenum">
              <a:rPr lang="en-US" smtClean="0">
                <a:solidFill>
                  <a:srgbClr val="000000"/>
                </a:solidFill>
                <a:ea typeface="ＭＳ Ｐゴシック" pitchFamily="-110" charset="-128"/>
              </a:rPr>
              <a:pPr defTabSz="914400"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pPr defTabSz="914400" fontAlgn="base">
              <a:spcBef>
                <a:spcPct val="0"/>
              </a:spcBef>
              <a:spcAft>
                <a:spcPct val="0"/>
              </a:spcAft>
            </a:pPr>
            <a:r>
              <a:rPr lang="en-US">
                <a:solidFill>
                  <a:srgbClr val="000000"/>
                </a:solidFill>
                <a:latin typeface="Arial" pitchFamily="34" charset="0"/>
                <a:ea typeface="ＭＳ Ｐゴシック" pitchFamily="-110" charset="-128"/>
              </a:rPr>
              <a:t>Martina Martinello | APT Seminar</a:t>
            </a:r>
            <a:endParaRPr lang="en-US" dirty="0">
              <a:solidFill>
                <a:srgbClr val="000000"/>
              </a:solidFill>
              <a:latin typeface="Arial" pitchFamily="34" charset="0"/>
              <a:ea typeface="ＭＳ Ｐゴシック" pitchFamily="-110" charset="-128"/>
            </a:endParaRPr>
          </a:p>
        </p:txBody>
      </p:sp>
    </p:spTree>
    <p:extLst>
      <p:ext uri="{BB962C8B-B14F-4D97-AF65-F5344CB8AC3E}">
        <p14:creationId xmlns:p14="http://schemas.microsoft.com/office/powerpoint/2010/main" val="898056057"/>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Lst>
  <p:hf sldNum="0"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1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38.wmf"/><Relationship Id="rId7"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37.wmf"/><Relationship Id="rId5" Type="http://schemas.openxmlformats.org/officeDocument/2006/relationships/oleObject" Target="../embeddings/oleObject4.bin"/><Relationship Id="rId4" Type="http://schemas.openxmlformats.org/officeDocument/2006/relationships/image" Target="../media/image190.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image" Target="../media/image39.wmf"/><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NULL"/><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42.jp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4.jp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1.xml"/><Relationship Id="rId3" Type="http://schemas.openxmlformats.org/officeDocument/2006/relationships/image" Target="../media/image191.png"/><Relationship Id="rId7" Type="http://schemas.openxmlformats.org/officeDocument/2006/relationships/diagramQuickStyle" Target="../diagrams/quickStyle1.xml"/><Relationship Id="rId12" Type="http://schemas.openxmlformats.org/officeDocument/2006/relationships/diagramQuickStyle" Target="../diagrams/quickStyle1.xml"/><Relationship Id="rId1" Type="http://schemas.openxmlformats.org/officeDocument/2006/relationships/slideLayout" Target="../slideLayouts/slideLayout14.xml"/><Relationship Id="rId6" Type="http://schemas.openxmlformats.org/officeDocument/2006/relationships/diagramLayout" Target="../diagrams/layout1.xml"/><Relationship Id="rId11"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06.pn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2.xml"/><Relationship Id="rId3" Type="http://schemas.openxmlformats.org/officeDocument/2006/relationships/image" Target="../media/image191.png"/><Relationship Id="rId7" Type="http://schemas.openxmlformats.org/officeDocument/2006/relationships/diagramQuickStyle" Target="../diagrams/quickStyle2.xml"/><Relationship Id="rId12" Type="http://schemas.openxmlformats.org/officeDocument/2006/relationships/diagramQuickStyle" Target="../diagrams/quickStyle2.xml"/><Relationship Id="rId1" Type="http://schemas.openxmlformats.org/officeDocument/2006/relationships/slideLayout" Target="../slideLayouts/slideLayout14.xml"/><Relationship Id="rId6" Type="http://schemas.openxmlformats.org/officeDocument/2006/relationships/diagramLayout" Target="../diagrams/layout2.xml"/><Relationship Id="rId11" Type="http://schemas.openxmlformats.org/officeDocument/2006/relationships/diagramLayout" Target="../diagrams/layout2.xml"/><Relationship Id="rId5" Type="http://schemas.openxmlformats.org/officeDocument/2006/relationships/diagramData" Target="../diagrams/data3.xml"/><Relationship Id="rId10" Type="http://schemas.openxmlformats.org/officeDocument/2006/relationships/diagramData" Target="../diagrams/data4.xml"/><Relationship Id="rId4" Type="http://schemas.openxmlformats.org/officeDocument/2006/relationships/image" Target="../media/image206.png"/><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0.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0.png"/></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emf"/><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58.png"/><Relationship Id="rId12" Type="http://schemas.openxmlformats.org/officeDocument/2006/relationships/image" Target="../media/image280.png"/><Relationship Id="rId2" Type="http://schemas.openxmlformats.org/officeDocument/2006/relationships/image" Target="../media/image54.png"/><Relationship Id="rId1" Type="http://schemas.openxmlformats.org/officeDocument/2006/relationships/slideLayout" Target="../slideLayouts/slideLayout14.xml"/><Relationship Id="rId11" Type="http://schemas.openxmlformats.org/officeDocument/2006/relationships/image" Target="../media/image270.png"/><Relationship Id="rId5" Type="http://schemas.openxmlformats.org/officeDocument/2006/relationships/image" Target="../media/image60.png"/><Relationship Id="rId10" Type="http://schemas.openxmlformats.org/officeDocument/2006/relationships/image" Target="../media/image260.png"/><Relationship Id="rId4" Type="http://schemas.openxmlformats.org/officeDocument/2006/relationships/image" Target="../media/image59.png"/><Relationship Id="rId9" Type="http://schemas.openxmlformats.org/officeDocument/2006/relationships/image" Target="../media/image251.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3.xml"/><Relationship Id="rId3" Type="http://schemas.openxmlformats.org/officeDocument/2006/relationships/image" Target="../media/image191.png"/><Relationship Id="rId7" Type="http://schemas.openxmlformats.org/officeDocument/2006/relationships/diagramQuickStyle" Target="../diagrams/quickStyle3.xml"/><Relationship Id="rId12" Type="http://schemas.openxmlformats.org/officeDocument/2006/relationships/diagramQuickStyle" Target="../diagrams/quickStyle3.xml"/><Relationship Id="rId1" Type="http://schemas.openxmlformats.org/officeDocument/2006/relationships/slideLayout" Target="../slideLayouts/slideLayout14.xml"/><Relationship Id="rId6" Type="http://schemas.openxmlformats.org/officeDocument/2006/relationships/diagramLayout" Target="../diagrams/layout3.xml"/><Relationship Id="rId11" Type="http://schemas.openxmlformats.org/officeDocument/2006/relationships/diagramLayout" Target="../diagrams/layout3.xml"/><Relationship Id="rId5" Type="http://schemas.openxmlformats.org/officeDocument/2006/relationships/diagramData" Target="../diagrams/data5.xml"/><Relationship Id="rId10" Type="http://schemas.openxmlformats.org/officeDocument/2006/relationships/diagramData" Target="../diagrams/data6.xml"/><Relationship Id="rId4" Type="http://schemas.openxmlformats.org/officeDocument/2006/relationships/image" Target="../media/image206.png"/><Relationship Id="rId9" Type="http://schemas.microsoft.com/office/2007/relationships/diagramDrawing" Target="../diagrams/drawing3.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1.png"/><Relationship Id="rId1" Type="http://schemas.openxmlformats.org/officeDocument/2006/relationships/slideLayout" Target="../slideLayouts/slideLayout14.xml"/><Relationship Id="rId6" Type="http://schemas.openxmlformats.org/officeDocument/2006/relationships/image" Target="../media/image750.png"/><Relationship Id="rId5" Type="http://schemas.openxmlformats.org/officeDocument/2006/relationships/image" Target="../media/image730.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image" Target="../media/image780.png"/><Relationship Id="rId5" Type="http://schemas.openxmlformats.org/officeDocument/2006/relationships/image" Target="../media/image70.wmf"/><Relationship Id="rId4"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1.png"/><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820.png"/><Relationship Id="rId1" Type="http://schemas.openxmlformats.org/officeDocument/2006/relationships/slideLayout" Target="../slideLayouts/slideLayout14.xml"/><Relationship Id="rId6" Type="http://schemas.openxmlformats.org/officeDocument/2006/relationships/image" Target="../media/image121.png"/><Relationship Id="rId5" Type="http://schemas.openxmlformats.org/officeDocument/2006/relationships/image" Target="../media/image1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jpg"/><Relationship Id="rId1" Type="http://schemas.openxmlformats.org/officeDocument/2006/relationships/slideLayout" Target="../slideLayouts/slideLayout14.xml"/><Relationship Id="rId5" Type="http://schemas.openxmlformats.org/officeDocument/2006/relationships/image" Target="../media/image78.JPG"/><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86.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0.png"/></Relationships>
</file>

<file path=ppt/slides/_rels/slide60.xml.rels><?xml version="1.0" encoding="UTF-8" standalone="yes"?>
<Relationships xmlns="http://schemas.openxmlformats.org/package/2006/relationships"><Relationship Id="rId8" Type="http://schemas.openxmlformats.org/officeDocument/2006/relationships/image" Target="../media/image861.png"/><Relationship Id="rId13" Type="http://schemas.openxmlformats.org/officeDocument/2006/relationships/oleObject" Target="../embeddings/oleObject6.bin"/><Relationship Id="rId3" Type="http://schemas.openxmlformats.org/officeDocument/2006/relationships/notesSlide" Target="../notesSlides/notesSlide21.xml"/><Relationship Id="rId12" Type="http://schemas.openxmlformats.org/officeDocument/2006/relationships/image" Target="../media/image122.png"/><Relationship Id="rId2" Type="http://schemas.openxmlformats.org/officeDocument/2006/relationships/slideLayout" Target="../slideLayouts/slideLayout14.xml"/><Relationship Id="rId1" Type="http://schemas.openxmlformats.org/officeDocument/2006/relationships/vmlDrawing" Target="../drawings/vmlDrawing7.vml"/><Relationship Id="rId15" Type="http://schemas.openxmlformats.org/officeDocument/2006/relationships/image" Target="../media/image89.png"/><Relationship Id="rId4" Type="http://schemas.openxmlformats.org/officeDocument/2006/relationships/image" Target="../media/image88.emf"/><Relationship Id="rId14" Type="http://schemas.openxmlformats.org/officeDocument/2006/relationships/image" Target="../media/image39.wmf"/></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891.png"/><Relationship Id="rId4" Type="http://schemas.openxmlformats.org/officeDocument/2006/relationships/image" Target="../media/image600.png"/></Relationships>
</file>

<file path=ppt/slides/_rels/slide62.xml.rels><?xml version="1.0" encoding="UTF-8" standalone="yes"?>
<Relationships xmlns="http://schemas.openxmlformats.org/package/2006/relationships"><Relationship Id="rId8" Type="http://schemas.openxmlformats.org/officeDocument/2006/relationships/image" Target="../media/image891.png"/><Relationship Id="rId3" Type="http://schemas.openxmlformats.org/officeDocument/2006/relationships/image" Target="../media/image90.jpg"/><Relationship Id="rId7"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901.png"/><Relationship Id="rId5" Type="http://schemas.openxmlformats.org/officeDocument/2006/relationships/image" Target="../media/image800.png"/><Relationship Id="rId4" Type="http://schemas.openxmlformats.org/officeDocument/2006/relationships/image" Target="../media/image600.png"/></Relationships>
</file>

<file path=ppt/slides/_rels/slide63.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90.jpg"/><Relationship Id="rId7" Type="http://schemas.openxmlformats.org/officeDocument/2006/relationships/image" Target="../media/image710.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901.png"/><Relationship Id="rId10" Type="http://schemas.openxmlformats.org/officeDocument/2006/relationships/image" Target="../media/image123.png"/><Relationship Id="rId4" Type="http://schemas.openxmlformats.org/officeDocument/2006/relationships/image" Target="../media/image600.png"/><Relationship Id="rId9" Type="http://schemas.openxmlformats.org/officeDocument/2006/relationships/image" Target="../media/image891.png"/></Relationships>
</file>

<file path=ppt/slides/_rels/slide64.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90.jpg"/><Relationship Id="rId7" Type="http://schemas.openxmlformats.org/officeDocument/2006/relationships/image" Target="../media/image710.png"/><Relationship Id="rId12"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00.png"/><Relationship Id="rId11" Type="http://schemas.openxmlformats.org/officeDocument/2006/relationships/image" Target="../media/image891.png"/><Relationship Id="rId5" Type="http://schemas.openxmlformats.org/officeDocument/2006/relationships/image" Target="../media/image901.png"/><Relationship Id="rId10" Type="http://schemas.openxmlformats.org/officeDocument/2006/relationships/image" Target="../media/image800.png"/><Relationship Id="rId4" Type="http://schemas.openxmlformats.org/officeDocument/2006/relationships/image" Target="../media/image600.png"/><Relationship Id="rId9" Type="http://schemas.openxmlformats.org/officeDocument/2006/relationships/image" Target="../media/image911.png"/></Relationships>
</file>

<file path=ppt/slides/_rels/slide65.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90.jpg"/><Relationship Id="rId7" Type="http://schemas.openxmlformats.org/officeDocument/2006/relationships/image" Target="../media/image710.png"/><Relationship Id="rId2" Type="http://schemas.openxmlformats.org/officeDocument/2006/relationships/notesSlide" Target="../notesSlides/notesSlide26.xml"/><Relationship Id="rId20" Type="http://schemas.openxmlformats.org/officeDocument/2006/relationships/image" Target="../media/image94.png"/><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901.png"/><Relationship Id="rId15" Type="http://schemas.openxmlformats.org/officeDocument/2006/relationships/image" Target="../media/image891.png"/><Relationship Id="rId19" Type="http://schemas.openxmlformats.org/officeDocument/2006/relationships/image" Target="../media/image124.png"/><Relationship Id="rId4" Type="http://schemas.openxmlformats.org/officeDocument/2006/relationships/image" Target="../media/image600.png"/><Relationship Id="rId9" Type="http://schemas.openxmlformats.org/officeDocument/2006/relationships/image" Target="../media/image800.png"/><Relationship Id="rId14" Type="http://schemas.openxmlformats.org/officeDocument/2006/relationships/image" Target="../media/image9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27.jpeg"/><Relationship Id="rId4" Type="http://schemas.openxmlformats.org/officeDocument/2006/relationships/image" Target="../media/image26.wmf"/></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14.xml"/><Relationship Id="rId1" Type="http://schemas.openxmlformats.org/officeDocument/2006/relationships/vmlDrawing" Target="../drawings/vmlDrawing8.vml"/><Relationship Id="rId5" Type="http://schemas.openxmlformats.org/officeDocument/2006/relationships/image" Target="../media/image104.wmf"/><Relationship Id="rId4" Type="http://schemas.openxmlformats.org/officeDocument/2006/relationships/oleObject" Target="../embeddings/oleObject8.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209.png"/><Relationship Id="rId1" Type="http://schemas.openxmlformats.org/officeDocument/2006/relationships/slideLayout" Target="../slideLayouts/slideLayout14.xml"/><Relationship Id="rId5" Type="http://schemas.openxmlformats.org/officeDocument/2006/relationships/image" Target="../media/image111.jpg"/><Relationship Id="rId4" Type="http://schemas.openxmlformats.org/officeDocument/2006/relationships/image" Target="../media/image110.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30.png"/><Relationship Id="rId5" Type="http://schemas.openxmlformats.org/officeDocument/2006/relationships/image" Target="../media/image28.wmf"/><Relationship Id="rId4" Type="http://schemas.openxmlformats.org/officeDocument/2006/relationships/oleObject" Target="../embeddings/oleObject3.bin"/></Relationships>
</file>

<file path=ppt/slides/_rels/slide80.xml.rels><?xml version="1.0" encoding="UTF-8" standalone="yes"?>
<Relationships xmlns="http://schemas.openxmlformats.org/package/2006/relationships"><Relationship Id="rId8" Type="http://schemas.openxmlformats.org/officeDocument/2006/relationships/image" Target="../media/image880.png"/><Relationship Id="rId13" Type="http://schemas.openxmlformats.org/officeDocument/2006/relationships/image" Target="../media/image112.png"/><Relationship Id="rId3" Type="http://schemas.openxmlformats.org/officeDocument/2006/relationships/image" Target="../media/image840.png"/><Relationship Id="rId7" Type="http://schemas.openxmlformats.org/officeDocument/2006/relationships/image" Target="../media/image870.png"/><Relationship Id="rId12" Type="http://schemas.openxmlformats.org/officeDocument/2006/relationships/image" Target="../media/image920.png"/><Relationship Id="rId2" Type="http://schemas.openxmlformats.org/officeDocument/2006/relationships/image" Target="../media/image830.png"/><Relationship Id="rId1" Type="http://schemas.openxmlformats.org/officeDocument/2006/relationships/slideLayout" Target="../slideLayouts/slideLayout14.xml"/><Relationship Id="rId6" Type="http://schemas.openxmlformats.org/officeDocument/2006/relationships/image" Target="../media/image860.png"/><Relationship Id="rId11" Type="http://schemas.openxmlformats.org/officeDocument/2006/relationships/image" Target="../media/image910.png"/><Relationship Id="rId10" Type="http://schemas.openxmlformats.org/officeDocument/2006/relationships/image" Target="../media/image900.png"/><Relationship Id="rId4" Type="http://schemas.openxmlformats.org/officeDocument/2006/relationships/image" Target="../media/image850.png"/><Relationship Id="rId9" Type="http://schemas.openxmlformats.org/officeDocument/2006/relationships/image" Target="../media/image890.png"/></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61.png"/></Relationships>
</file>

<file path=ppt/slides/_rels/slide82.xml.rels><?xml version="1.0" encoding="UTF-8" standalone="yes"?>
<Relationships xmlns="http://schemas.openxmlformats.org/package/2006/relationships"><Relationship Id="rId8" Type="http://schemas.openxmlformats.org/officeDocument/2006/relationships/image" Target="../media/image1180.png"/><Relationship Id="rId7"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xml"/><Relationship Id="rId6" Type="http://schemas.openxmlformats.org/officeDocument/2006/relationships/image" Target="../media/image1170.png"/></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gif"/><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14.xml"/><Relationship Id="rId6" Type="http://schemas.openxmlformats.org/officeDocument/2006/relationships/image" Target="../media/image241.png"/><Relationship Id="rId5" Type="http://schemas.openxmlformats.org/officeDocument/2006/relationships/image" Target="../media/image118.png"/><Relationship Id="rId4" Type="http://schemas.openxmlformats.org/officeDocument/2006/relationships/image" Target="../media/image23.png"/></Relationships>
</file>

<file path=ppt/slides/_rels/slide85.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115.png"/><Relationship Id="rId1" Type="http://schemas.openxmlformats.org/officeDocument/2006/relationships/slideLayout" Target="../slideLayouts/slideLayout14.xml"/><Relationship Id="rId5" Type="http://schemas.openxmlformats.org/officeDocument/2006/relationships/image" Target="../media/image640.png"/><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gif"/></Relationships>
</file>

<file path=ppt/slides/_rels/slide8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5722" y="5295983"/>
            <a:ext cx="3065307" cy="1390219"/>
          </a:xfrm>
        </p:spPr>
        <p:txBody>
          <a:bodyPr/>
          <a:lstStyle/>
          <a:p>
            <a:r>
              <a:rPr lang="en-US" dirty="0"/>
              <a:t>Martina Martinello	</a:t>
            </a:r>
          </a:p>
          <a:p>
            <a:r>
              <a:rPr lang="en-US" dirty="0"/>
              <a:t>APT Seminar, 1</a:t>
            </a:r>
            <a:r>
              <a:rPr lang="en-US" baseline="30000" dirty="0"/>
              <a:t>st</a:t>
            </a:r>
            <a:r>
              <a:rPr lang="en-US" dirty="0"/>
              <a:t> July 2017</a:t>
            </a:r>
          </a:p>
        </p:txBody>
      </p:sp>
      <p:sp>
        <p:nvSpPr>
          <p:cNvPr id="3" name="Text Placeholder 2"/>
          <p:cNvSpPr>
            <a:spLocks noGrp="1"/>
          </p:cNvSpPr>
          <p:nvPr>
            <p:ph type="body" sz="quarter" idx="11"/>
          </p:nvPr>
        </p:nvSpPr>
        <p:spPr>
          <a:xfrm>
            <a:off x="265722" y="3826389"/>
            <a:ext cx="8943592" cy="1431410"/>
          </a:xfrm>
        </p:spPr>
        <p:txBody>
          <a:bodyPr>
            <a:noAutofit/>
          </a:bodyPr>
          <a:lstStyle/>
          <a:p>
            <a:r>
              <a:rPr lang="en-US" dirty="0"/>
              <a:t>High Q-factor superconducting cavities as enabling technology for CW accelerators </a:t>
            </a:r>
          </a:p>
        </p:txBody>
      </p:sp>
    </p:spTree>
    <p:extLst>
      <p:ext uri="{BB962C8B-B14F-4D97-AF65-F5344CB8AC3E}">
        <p14:creationId xmlns:p14="http://schemas.microsoft.com/office/powerpoint/2010/main" val="2820092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Coherent Light Source-II (LCLS-II)</a:t>
            </a:r>
          </a:p>
        </p:txBody>
      </p:sp>
      <p:sp>
        <p:nvSpPr>
          <p:cNvPr id="5" name="Footer Placeholder 4"/>
          <p:cNvSpPr>
            <a:spLocks noGrp="1"/>
          </p:cNvSpPr>
          <p:nvPr>
            <p:ph type="ftr" sz="quarter" idx="11"/>
          </p:nvPr>
        </p:nvSpPr>
        <p:spPr/>
        <p:txBody>
          <a:bodyPr/>
          <a:lstStyle/>
          <a:p>
            <a:pPr>
              <a:defRPr/>
            </a:pPr>
            <a:r>
              <a:rPr lang="it-IT"/>
              <a:t>Martina Martinello | APT Seminar</a:t>
            </a:r>
            <a:endParaRPr lang="en-US" b="1"/>
          </a:p>
        </p:txBody>
      </p:sp>
      <mc:AlternateContent xmlns:mc="http://schemas.openxmlformats.org/markup-compatibility/2006" xmlns:a14="http://schemas.microsoft.com/office/drawing/2010/main">
        <mc:Choice Requires="a14">
          <p:sp>
            <p:nvSpPr>
              <p:cNvPr id="13" name="Rectangle 12"/>
              <p:cNvSpPr/>
              <p:nvPr/>
            </p:nvSpPr>
            <p:spPr>
              <a:xfrm>
                <a:off x="113122" y="988032"/>
                <a:ext cx="4621110" cy="2631490"/>
              </a:xfrm>
              <a:prstGeom prst="rect">
                <a:avLst/>
              </a:prstGeom>
            </p:spPr>
            <p:txBody>
              <a:bodyPr wrap="square">
                <a:spAutoFit/>
              </a:bodyPr>
              <a:lstStyle/>
              <a:p>
                <a:pPr marL="342900" indent="-342900">
                  <a:buFont typeface="Arial" pitchFamily="34" charset="0"/>
                  <a:buChar char="•"/>
                </a:pPr>
                <a14:m>
                  <m:oMath xmlns:m="http://schemas.openxmlformats.org/officeDocument/2006/math">
                    <m:r>
                      <a:rPr lang="en-US" i="1" dirty="0" smtClean="0">
                        <a:solidFill>
                          <a:schemeClr val="accent6">
                            <a:lumMod val="50000"/>
                          </a:schemeClr>
                        </a:solidFill>
                        <a:latin typeface="Cambria Math" panose="02040503050406030204" pitchFamily="18" charset="0"/>
                      </a:rPr>
                      <m:t>4 </m:t>
                    </m:r>
                    <m:r>
                      <a:rPr lang="en-US" i="1" dirty="0" smtClean="0">
                        <a:solidFill>
                          <a:schemeClr val="accent6">
                            <a:lumMod val="50000"/>
                          </a:schemeClr>
                        </a:solidFill>
                        <a:latin typeface="Cambria Math" panose="02040503050406030204" pitchFamily="18" charset="0"/>
                      </a:rPr>
                      <m:t>𝐺𝑒𝑉</m:t>
                    </m:r>
                  </m:oMath>
                </a14:m>
                <a:r>
                  <a:rPr lang="en-US" dirty="0">
                    <a:solidFill>
                      <a:schemeClr val="accent6">
                        <a:lumMod val="50000"/>
                      </a:schemeClr>
                    </a:solidFill>
                  </a:rPr>
                  <a:t>, </a:t>
                </a:r>
                <a14:m>
                  <m:oMath xmlns:m="http://schemas.openxmlformats.org/officeDocument/2006/math">
                    <m:r>
                      <a:rPr lang="en-US" i="1" dirty="0" smtClean="0">
                        <a:solidFill>
                          <a:schemeClr val="accent6">
                            <a:lumMod val="50000"/>
                          </a:schemeClr>
                        </a:solidFill>
                        <a:latin typeface="Cambria Math" panose="02040503050406030204" pitchFamily="18" charset="0"/>
                      </a:rPr>
                      <m:t>0.3 </m:t>
                    </m:r>
                    <m:r>
                      <a:rPr lang="en-US" i="1" dirty="0" smtClean="0">
                        <a:solidFill>
                          <a:schemeClr val="accent6">
                            <a:lumMod val="50000"/>
                          </a:schemeClr>
                        </a:solidFill>
                        <a:latin typeface="Cambria Math" panose="02040503050406030204" pitchFamily="18" charset="0"/>
                      </a:rPr>
                      <m:t>𝑚𝐴</m:t>
                    </m:r>
                  </m:oMath>
                </a14:m>
                <a:r>
                  <a:rPr lang="en-US" dirty="0">
                    <a:solidFill>
                      <a:schemeClr val="accent6">
                        <a:lumMod val="50000"/>
                      </a:schemeClr>
                    </a:solidFill>
                  </a:rPr>
                  <a:t> </a:t>
                </a:r>
                <a:r>
                  <a:rPr lang="en-US" i="1" dirty="0">
                    <a:solidFill>
                      <a:srgbClr val="C00000"/>
                    </a:solidFill>
                  </a:rPr>
                  <a:t>CW SRF LINAC</a:t>
                </a:r>
              </a:p>
              <a:p>
                <a:endParaRPr lang="en-US" sz="500" dirty="0">
                  <a:solidFill>
                    <a:schemeClr val="accent6">
                      <a:lumMod val="50000"/>
                    </a:schemeClr>
                  </a:solidFill>
                </a:endParaRPr>
              </a:p>
              <a:p>
                <a:pPr marL="342900" indent="-342900">
                  <a:buFont typeface="Arial" pitchFamily="34" charset="0"/>
                  <a:buChar char="•"/>
                </a:pPr>
                <a:r>
                  <a:rPr lang="en-US" dirty="0">
                    <a:solidFill>
                      <a:schemeClr val="accent6">
                        <a:lumMod val="50000"/>
                      </a:schemeClr>
                    </a:solidFill>
                  </a:rPr>
                  <a:t>35 CM, 8 cavities/CM + 1 quad</a:t>
                </a:r>
              </a:p>
              <a:p>
                <a:endParaRPr lang="en-US" sz="500" dirty="0">
                  <a:solidFill>
                    <a:schemeClr val="accent6">
                      <a:lumMod val="50000"/>
                    </a:schemeClr>
                  </a:solidFill>
                </a:endParaRPr>
              </a:p>
              <a:p>
                <a:pPr marL="342900" indent="-342900">
                  <a:buFont typeface="Arial" pitchFamily="34" charset="0"/>
                  <a:buChar char="•"/>
                </a:pPr>
                <a:r>
                  <a:rPr lang="en-US" dirty="0">
                    <a:solidFill>
                      <a:schemeClr val="accent6">
                        <a:lumMod val="50000"/>
                      </a:schemeClr>
                    </a:solidFill>
                  </a:rPr>
                  <a:t>TESLA-type </a:t>
                </a:r>
                <a14:m>
                  <m:oMath xmlns:m="http://schemas.openxmlformats.org/officeDocument/2006/math">
                    <m:r>
                      <a:rPr lang="en-US" i="1" dirty="0" smtClean="0">
                        <a:solidFill>
                          <a:schemeClr val="accent6">
                            <a:lumMod val="50000"/>
                          </a:schemeClr>
                        </a:solidFill>
                        <a:latin typeface="Cambria Math" panose="02040503050406030204" pitchFamily="18" charset="0"/>
                      </a:rPr>
                      <m:t>1</m:t>
                    </m:r>
                    <m:r>
                      <a:rPr lang="en-US" b="0" i="1" dirty="0" smtClean="0">
                        <a:solidFill>
                          <a:schemeClr val="accent6">
                            <a:lumMod val="50000"/>
                          </a:schemeClr>
                        </a:solidFill>
                        <a:latin typeface="Cambria Math" panose="02040503050406030204" pitchFamily="18" charset="0"/>
                      </a:rPr>
                      <m:t>.3</m:t>
                    </m:r>
                    <m:r>
                      <a:rPr lang="en-US" i="1" dirty="0" smtClean="0">
                        <a:solidFill>
                          <a:schemeClr val="accent6">
                            <a:lumMod val="50000"/>
                          </a:schemeClr>
                        </a:solidFill>
                        <a:latin typeface="Cambria Math" panose="02040503050406030204" pitchFamily="18" charset="0"/>
                      </a:rPr>
                      <m:t> </m:t>
                    </m:r>
                    <m:r>
                      <a:rPr lang="en-US" b="0" i="1" dirty="0" smtClean="0">
                        <a:solidFill>
                          <a:schemeClr val="accent6">
                            <a:lumMod val="50000"/>
                          </a:schemeClr>
                        </a:solidFill>
                        <a:latin typeface="Cambria Math" panose="02040503050406030204" pitchFamily="18" charset="0"/>
                      </a:rPr>
                      <m:t>𝐺</m:t>
                    </m:r>
                    <m:r>
                      <a:rPr lang="en-US" i="1" dirty="0" smtClean="0">
                        <a:solidFill>
                          <a:schemeClr val="accent6">
                            <a:lumMod val="50000"/>
                          </a:schemeClr>
                        </a:solidFill>
                        <a:latin typeface="Cambria Math" panose="02040503050406030204" pitchFamily="18" charset="0"/>
                      </a:rPr>
                      <m:t>𝐻𝑧</m:t>
                    </m:r>
                  </m:oMath>
                </a14:m>
                <a:r>
                  <a:rPr lang="en-US" dirty="0">
                    <a:solidFill>
                      <a:schemeClr val="accent6">
                        <a:lumMod val="50000"/>
                      </a:schemeClr>
                    </a:solidFill>
                  </a:rPr>
                  <a:t> 9-cells cavities</a:t>
                </a:r>
              </a:p>
              <a:p>
                <a:endParaRPr lang="en-US" sz="500" dirty="0">
                  <a:solidFill>
                    <a:schemeClr val="accent6">
                      <a:lumMod val="50000"/>
                    </a:schemeClr>
                  </a:solidFill>
                </a:endParaRPr>
              </a:p>
              <a:p>
                <a:pPr marL="342900" indent="-342900">
                  <a:buClr>
                    <a:schemeClr val="accent6">
                      <a:lumMod val="50000"/>
                    </a:schemeClr>
                  </a:buClr>
                  <a:buFont typeface="Arial" pitchFamily="34" charset="0"/>
                  <a:buChar char="•"/>
                </a:pPr>
                <a:r>
                  <a:rPr lang="en-US" dirty="0">
                    <a:solidFill>
                      <a:schemeClr val="accent6">
                        <a:lumMod val="50000"/>
                      </a:schemeClr>
                    </a:solidFill>
                  </a:rPr>
                  <a:t>Specs: </a:t>
                </a:r>
                <a14:m>
                  <m:oMath xmlns:m="http://schemas.openxmlformats.org/officeDocument/2006/math">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𝐸</m:t>
                        </m:r>
                      </m:e>
                      <m:sub>
                        <m:r>
                          <a:rPr lang="en-US" b="0" i="1" smtClean="0">
                            <a:solidFill>
                              <a:srgbClr val="C00000"/>
                            </a:solidFill>
                            <a:latin typeface="Cambria Math" panose="02040503050406030204" pitchFamily="18" charset="0"/>
                          </a:rPr>
                          <m:t>𝑎𝑐𝑐</m:t>
                        </m:r>
                      </m:sub>
                    </m:sSub>
                    <m:r>
                      <a:rPr lang="en-US" i="1">
                        <a:solidFill>
                          <a:srgbClr val="C00000"/>
                        </a:solidFill>
                        <a:latin typeface="Cambria Math" panose="02040503050406030204" pitchFamily="18" charset="0"/>
                      </a:rPr>
                      <m:t>=</m:t>
                    </m:r>
                    <m:r>
                      <a:rPr lang="en-US" i="1" dirty="0" smtClean="0">
                        <a:solidFill>
                          <a:srgbClr val="C00000"/>
                        </a:solidFill>
                        <a:latin typeface="Cambria Math" panose="02040503050406030204" pitchFamily="18" charset="0"/>
                      </a:rPr>
                      <m:t>16 </m:t>
                    </m:r>
                    <m:r>
                      <a:rPr lang="en-US" i="1" dirty="0" smtClean="0">
                        <a:solidFill>
                          <a:srgbClr val="C00000"/>
                        </a:solidFill>
                        <a:latin typeface="Cambria Math" panose="02040503050406030204" pitchFamily="18" charset="0"/>
                      </a:rPr>
                      <m:t>𝑀𝑉</m:t>
                    </m:r>
                    <m:r>
                      <a:rPr lang="en-US" i="1" dirty="0" smtClean="0">
                        <a:solidFill>
                          <a:srgbClr val="C00000"/>
                        </a:solidFill>
                        <a:latin typeface="Cambria Math" panose="02040503050406030204" pitchFamily="18" charset="0"/>
                      </a:rPr>
                      <m:t>/</m:t>
                    </m:r>
                    <m:r>
                      <a:rPr lang="en-US" i="1" dirty="0" smtClean="0">
                        <a:solidFill>
                          <a:srgbClr val="C00000"/>
                        </a:solidFill>
                        <a:latin typeface="Cambria Math" panose="02040503050406030204" pitchFamily="18" charset="0"/>
                      </a:rPr>
                      <m:t>𝑚</m:t>
                    </m:r>
                  </m:oMath>
                </a14:m>
                <a:r>
                  <a:rPr lang="en-US" dirty="0">
                    <a:solidFill>
                      <a:srgbClr val="C00000"/>
                    </a:solidFill>
                  </a:rPr>
                  <a:t> </a:t>
                </a:r>
                <a:r>
                  <a:rPr lang="en-US" dirty="0">
                    <a:solidFill>
                      <a:schemeClr val="accent6">
                        <a:lumMod val="50000"/>
                      </a:schemeClr>
                    </a:solidFill>
                  </a:rPr>
                  <a:t>with</a:t>
                </a:r>
                <a:r>
                  <a:rPr lang="en-US" dirty="0">
                    <a:solidFill>
                      <a:srgbClr val="C00000"/>
                    </a:solidFill>
                  </a:rPr>
                  <a:t>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𝑄</m:t>
                        </m:r>
                      </m:e>
                      <m:sub>
                        <m:r>
                          <a:rPr lang="en-US" b="0" i="1" smtClean="0">
                            <a:solidFill>
                              <a:srgbClr val="C00000"/>
                            </a:solidFill>
                            <a:latin typeface="Cambria Math" panose="02040503050406030204" pitchFamily="18" charset="0"/>
                          </a:rPr>
                          <m:t>0</m:t>
                        </m:r>
                      </m:sub>
                    </m:sSub>
                    <m:r>
                      <a:rPr lang="en-US" b="0" i="1" smtClean="0">
                        <a:solidFill>
                          <a:srgbClr val="C00000"/>
                        </a:solidFill>
                        <a:latin typeface="Cambria Math" panose="02040503050406030204" pitchFamily="18" charset="0"/>
                      </a:rPr>
                      <m:t>=2.7</m:t>
                    </m:r>
                    <m:r>
                      <a:rPr lang="en-US" b="0" i="1" smtClean="0">
                        <a:solidFill>
                          <a:srgbClr val="C00000"/>
                        </a:solidFill>
                        <a:latin typeface="Cambria Math" panose="02040503050406030204" pitchFamily="18" charset="0"/>
                        <a:ea typeface="Cambria Math" panose="02040503050406030204" pitchFamily="18" charset="0"/>
                      </a:rPr>
                      <m:t>×</m:t>
                    </m:r>
                    <m:sSup>
                      <m:sSupPr>
                        <m:ctrlPr>
                          <a:rPr lang="en-US" b="0" i="1" smtClean="0">
                            <a:solidFill>
                              <a:srgbClr val="C00000"/>
                            </a:solidFill>
                            <a:latin typeface="Cambria Math" panose="02040503050406030204" pitchFamily="18" charset="0"/>
                            <a:ea typeface="Cambria Math" panose="02040503050406030204" pitchFamily="18" charset="0"/>
                          </a:rPr>
                        </m:ctrlPr>
                      </m:sSupPr>
                      <m:e>
                        <m:r>
                          <a:rPr lang="en-US" b="0" i="1" smtClean="0">
                            <a:solidFill>
                              <a:srgbClr val="C00000"/>
                            </a:solidFill>
                            <a:latin typeface="Cambria Math" panose="02040503050406030204" pitchFamily="18" charset="0"/>
                            <a:ea typeface="Cambria Math" panose="02040503050406030204" pitchFamily="18" charset="0"/>
                          </a:rPr>
                          <m:t>10</m:t>
                        </m:r>
                      </m:e>
                      <m:sup>
                        <m:r>
                          <a:rPr lang="en-US" b="0" i="1" smtClean="0">
                            <a:solidFill>
                              <a:srgbClr val="C00000"/>
                            </a:solidFill>
                            <a:latin typeface="Cambria Math" panose="02040503050406030204" pitchFamily="18" charset="0"/>
                            <a:ea typeface="Cambria Math" panose="02040503050406030204" pitchFamily="18" charset="0"/>
                          </a:rPr>
                          <m:t>10</m:t>
                        </m:r>
                      </m:sup>
                    </m:sSup>
                  </m:oMath>
                </a14:m>
                <a:endParaRPr lang="en-US" dirty="0">
                  <a:solidFill>
                    <a:schemeClr val="accent6">
                      <a:lumMod val="50000"/>
                    </a:schemeClr>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113122" y="988032"/>
                <a:ext cx="4621110" cy="2631490"/>
              </a:xfrm>
              <a:prstGeom prst="rect">
                <a:avLst/>
              </a:prstGeom>
              <a:blipFill>
                <a:blip r:embed="rId3"/>
                <a:stretch>
                  <a:fillRect l="-1847" t="-1852"/>
                </a:stretch>
              </a:blipFill>
            </p:spPr>
            <p:txBody>
              <a:bodyPr/>
              <a:lstStyle/>
              <a:p>
                <a:r>
                  <a:rPr lang="en-US">
                    <a:noFill/>
                  </a:rPr>
                  <a:t> </a:t>
                </a:r>
              </a:p>
            </p:txBody>
          </p:sp>
        </mc:Fallback>
      </mc:AlternateContent>
      <p:sp>
        <p:nvSpPr>
          <p:cNvPr id="7" name="Rectangle 6"/>
          <p:cNvSpPr/>
          <p:nvPr/>
        </p:nvSpPr>
        <p:spPr>
          <a:xfrm>
            <a:off x="113122" y="5514681"/>
            <a:ext cx="8917756" cy="12888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srcRect t="7038" b="11446"/>
          <a:stretch/>
        </p:blipFill>
        <p:spPr>
          <a:xfrm>
            <a:off x="4917205" y="4602692"/>
            <a:ext cx="4146935" cy="2204273"/>
          </a:xfrm>
          <a:prstGeom prst="rect">
            <a:avLst/>
          </a:prstGeom>
        </p:spPr>
      </p:pic>
      <p:pic>
        <p:nvPicPr>
          <p:cNvPr id="4" name="Picture 3"/>
          <p:cNvPicPr>
            <a:picLocks noChangeAspect="1"/>
          </p:cNvPicPr>
          <p:nvPr/>
        </p:nvPicPr>
        <p:blipFill>
          <a:blip r:embed="rId5"/>
          <a:stretch>
            <a:fillRect/>
          </a:stretch>
        </p:blipFill>
        <p:spPr>
          <a:xfrm>
            <a:off x="4580562" y="850297"/>
            <a:ext cx="4483578" cy="3756093"/>
          </a:xfrm>
          <a:prstGeom prst="rect">
            <a:avLst/>
          </a:prstGeom>
        </p:spPr>
      </p:pic>
      <p:pic>
        <p:nvPicPr>
          <p:cNvPr id="19" name="Picture 18"/>
          <p:cNvPicPr>
            <a:picLocks noChangeAspect="1"/>
          </p:cNvPicPr>
          <p:nvPr/>
        </p:nvPicPr>
        <p:blipFill rotWithShape="1">
          <a:blip r:embed="rId6"/>
          <a:srcRect r="3040"/>
          <a:stretch/>
        </p:blipFill>
        <p:spPr>
          <a:xfrm>
            <a:off x="119090" y="3656466"/>
            <a:ext cx="4689987" cy="3150499"/>
          </a:xfrm>
          <a:prstGeom prst="rect">
            <a:avLst/>
          </a:prstGeom>
        </p:spPr>
      </p:pic>
    </p:spTree>
    <p:extLst>
      <p:ext uri="{BB962C8B-B14F-4D97-AF65-F5344CB8AC3E}">
        <p14:creationId xmlns:p14="http://schemas.microsoft.com/office/powerpoint/2010/main" val="3918225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Outline</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378326" y="975574"/>
            <a:ext cx="7376571" cy="4616648"/>
          </a:xfrm>
          <a:prstGeom prst="rect">
            <a:avLst/>
          </a:prstGeom>
          <a:noFill/>
        </p:spPr>
        <p:txBody>
          <a:bodyPr wrap="none" rtlCol="0">
            <a:spAutoFit/>
          </a:bodyPr>
          <a:lstStyle/>
          <a:p>
            <a:pPr marL="342900" indent="-342900">
              <a:buFont typeface="Arial" panose="020B0604020202020204" pitchFamily="34" charset="0"/>
              <a:buChar char="•"/>
            </a:pPr>
            <a:r>
              <a:rPr lang="en-US" sz="2800" dirty="0">
                <a:solidFill>
                  <a:schemeClr val="accent6">
                    <a:lumMod val="75000"/>
                  </a:schemeClr>
                </a:solidFill>
              </a:rPr>
              <a:t>Introduction</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b="1" dirty="0">
                <a:solidFill>
                  <a:schemeClr val="accent6">
                    <a:lumMod val="75000"/>
                  </a:schemeClr>
                </a:solidFill>
              </a:rPr>
              <a:t>The N-doping treatment</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Trapped flux in SRF cavities</a:t>
            </a:r>
            <a:endParaRPr lang="en-US" sz="600" dirty="0">
              <a:solidFill>
                <a:schemeClr val="accent6">
                  <a:lumMod val="40000"/>
                  <a:lumOff val="60000"/>
                </a:schemeClr>
              </a:solidFill>
            </a:endParaRPr>
          </a:p>
          <a:p>
            <a:pPr lvl="1"/>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Best treatment for high Q-factors</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Frequency-dependence study</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New insights on the physics of the anti-Q-slope</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Ideas for future doping @ FNAL</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Conclusions</a:t>
            </a:r>
          </a:p>
          <a:p>
            <a:pPr marL="342900" indent="-342900">
              <a:buFont typeface="Arial" panose="020B0604020202020204" pitchFamily="34" charset="0"/>
              <a:buChar char="•"/>
            </a:pPr>
            <a:endParaRPr lang="en-US" sz="2800" dirty="0">
              <a:solidFill>
                <a:schemeClr val="accent6">
                  <a:lumMod val="75000"/>
                </a:schemeClr>
              </a:solidFill>
            </a:endParaRPr>
          </a:p>
        </p:txBody>
      </p:sp>
    </p:spTree>
    <p:extLst>
      <p:ext uri="{BB962C8B-B14F-4D97-AF65-F5344CB8AC3E}">
        <p14:creationId xmlns:p14="http://schemas.microsoft.com/office/powerpoint/2010/main" val="885424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t>N-doping treatment</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LINAC 2016</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12</a:t>
            </a:fld>
            <a:endParaRPr lang="en-US" altLang="en-US" sz="1200">
              <a:solidFill>
                <a:srgbClr val="004C97"/>
              </a:solidFill>
              <a:latin typeface="Helvetica" panose="020B0604020202020204" pitchFamily="34" charset="0"/>
            </a:endParaRPr>
          </a:p>
        </p:txBody>
      </p:sp>
      <p:grpSp>
        <p:nvGrpSpPr>
          <p:cNvPr id="2" name="Group 1"/>
          <p:cNvGrpSpPr/>
          <p:nvPr/>
        </p:nvGrpSpPr>
        <p:grpSpPr>
          <a:xfrm>
            <a:off x="819690" y="2847724"/>
            <a:ext cx="6998653" cy="3286506"/>
            <a:chOff x="1072674" y="2042160"/>
            <a:chExt cx="6998653" cy="3286506"/>
          </a:xfrm>
        </p:grpSpPr>
        <p:sp>
          <p:nvSpPr>
            <p:cNvPr id="10" name="Oval 9"/>
            <p:cNvSpPr/>
            <p:nvPr/>
          </p:nvSpPr>
          <p:spPr>
            <a:xfrm>
              <a:off x="10726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6822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18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014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110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206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733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3433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29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57031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1721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781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0726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6822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918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014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110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1206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33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3433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9529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5625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1721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781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0726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6822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2918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9014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5110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1206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733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3433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9529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5625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1721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781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0726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6822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2918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9014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110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1206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733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3433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9529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5625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21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781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0879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6975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3071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9167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5263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1359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749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3586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9682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58555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1874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797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0879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6975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3071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9167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5263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1359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749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53586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9682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5778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71874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797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6" name="TextBox 17"/>
          <p:cNvSpPr txBox="1"/>
          <p:nvPr/>
        </p:nvSpPr>
        <p:spPr>
          <a:xfrm>
            <a:off x="944095" y="924311"/>
            <a:ext cx="991632"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3 hours</a:t>
            </a:r>
          </a:p>
        </p:txBody>
      </p:sp>
      <p:cxnSp>
        <p:nvCxnSpPr>
          <p:cNvPr id="97" name="Straight Arrow Connector 96"/>
          <p:cNvCxnSpPr/>
          <p:nvPr/>
        </p:nvCxnSpPr>
        <p:spPr>
          <a:xfrm>
            <a:off x="1947595" y="1160749"/>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98" name="TextBox 17"/>
          <p:cNvSpPr txBox="1"/>
          <p:nvPr/>
        </p:nvSpPr>
        <p:spPr>
          <a:xfrm>
            <a:off x="2215420" y="844900"/>
            <a:ext cx="1011219" cy="646331"/>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injection p=25mTorr</a:t>
            </a:r>
          </a:p>
        </p:txBody>
      </p:sp>
      <p:cxnSp>
        <p:nvCxnSpPr>
          <p:cNvPr id="99" name="Straight Arrow Connector 98"/>
          <p:cNvCxnSpPr/>
          <p:nvPr/>
        </p:nvCxnSpPr>
        <p:spPr>
          <a:xfrm>
            <a:off x="3232478" y="1160867"/>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00" name="TextBox 17"/>
          <p:cNvSpPr txBox="1"/>
          <p:nvPr/>
        </p:nvSpPr>
        <p:spPr>
          <a:xfrm>
            <a:off x="3512521" y="924311"/>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2 minutes</a:t>
            </a:r>
          </a:p>
        </p:txBody>
      </p:sp>
      <p:cxnSp>
        <p:nvCxnSpPr>
          <p:cNvPr id="101" name="Straight Arrow Connector 100"/>
          <p:cNvCxnSpPr/>
          <p:nvPr/>
        </p:nvCxnSpPr>
        <p:spPr>
          <a:xfrm>
            <a:off x="4541797" y="1167307"/>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02" name="TextBox 17"/>
          <p:cNvSpPr txBox="1"/>
          <p:nvPr/>
        </p:nvSpPr>
        <p:spPr>
          <a:xfrm>
            <a:off x="4809622" y="921535"/>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6 minutes</a:t>
            </a:r>
          </a:p>
        </p:txBody>
      </p:sp>
      <p:cxnSp>
        <p:nvCxnSpPr>
          <p:cNvPr id="103" name="Straight Arrow Connector 102"/>
          <p:cNvCxnSpPr/>
          <p:nvPr/>
        </p:nvCxnSpPr>
        <p:spPr>
          <a:xfrm>
            <a:off x="5808623" y="1160868"/>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04" name="TextBox 17"/>
          <p:cNvSpPr txBox="1"/>
          <p:nvPr/>
        </p:nvSpPr>
        <p:spPr>
          <a:xfrm>
            <a:off x="6096494" y="918398"/>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UHV cooling</a:t>
            </a:r>
          </a:p>
        </p:txBody>
      </p:sp>
      <p:cxnSp>
        <p:nvCxnSpPr>
          <p:cNvPr id="105" name="Straight Arrow Connector 104"/>
          <p:cNvCxnSpPr/>
          <p:nvPr/>
        </p:nvCxnSpPr>
        <p:spPr>
          <a:xfrm>
            <a:off x="7105724" y="1178262"/>
            <a:ext cx="281192" cy="1"/>
          </a:xfrm>
          <a:prstGeom prst="straightConnector1">
            <a:avLst/>
          </a:prstGeom>
          <a:ln>
            <a:noFill/>
            <a:tailEnd type="triangle"/>
          </a:ln>
        </p:spPr>
        <p:style>
          <a:lnRef idx="2">
            <a:schemeClr val="accent6"/>
          </a:lnRef>
          <a:fillRef idx="0">
            <a:schemeClr val="accent6"/>
          </a:fillRef>
          <a:effectRef idx="1">
            <a:schemeClr val="accent6"/>
          </a:effectRef>
          <a:fontRef idx="minor">
            <a:schemeClr val="tx1"/>
          </a:fontRef>
        </p:style>
      </p:cxnSp>
      <p:sp>
        <p:nvSpPr>
          <p:cNvPr id="106" name="TextBox 17"/>
          <p:cNvSpPr txBox="1"/>
          <p:nvPr/>
        </p:nvSpPr>
        <p:spPr>
          <a:xfrm>
            <a:off x="7387988" y="1010732"/>
            <a:ext cx="1011219"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5 um EP</a:t>
            </a:r>
          </a:p>
        </p:txBody>
      </p:sp>
      <p:sp>
        <p:nvSpPr>
          <p:cNvPr id="3" name="Date Placeholder 2"/>
          <p:cNvSpPr>
            <a:spLocks noGrp="1"/>
          </p:cNvSpPr>
          <p:nvPr>
            <p:ph type="dt" sz="half" idx="10"/>
          </p:nvPr>
        </p:nvSpPr>
        <p:spPr/>
        <p:txBody>
          <a:bodyPr/>
          <a:lstStyle/>
          <a:p>
            <a:r>
              <a:rPr lang="en-US" altLang="en-US"/>
              <a:t>9/28/2016</a:t>
            </a:r>
          </a:p>
        </p:txBody>
      </p:sp>
      <p:cxnSp>
        <p:nvCxnSpPr>
          <p:cNvPr id="92" name="Straight Connector 91"/>
          <p:cNvCxnSpPr/>
          <p:nvPr/>
        </p:nvCxnSpPr>
        <p:spPr>
          <a:xfrm>
            <a:off x="477735" y="3869838"/>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93" name="TextBox 92"/>
          <p:cNvSpPr txBox="1"/>
          <p:nvPr/>
        </p:nvSpPr>
        <p:spPr>
          <a:xfrm>
            <a:off x="-24353" y="3481783"/>
            <a:ext cx="545342" cy="461665"/>
          </a:xfrm>
          <a:prstGeom prst="rect">
            <a:avLst/>
          </a:prstGeom>
          <a:noFill/>
        </p:spPr>
        <p:txBody>
          <a:bodyPr wrap="none" rtlCol="0">
            <a:spAutoFit/>
          </a:bodyPr>
          <a:lstStyle/>
          <a:p>
            <a:r>
              <a:rPr lang="en-US" dirty="0" err="1">
                <a:solidFill>
                  <a:schemeClr val="accent6">
                    <a:lumMod val="50000"/>
                  </a:schemeClr>
                </a:solidFill>
              </a:rPr>
              <a:t>Nb</a:t>
            </a:r>
            <a:endParaRPr lang="en-US" dirty="0">
              <a:solidFill>
                <a:schemeClr val="accent6">
                  <a:lumMod val="50000"/>
                </a:schemeClr>
              </a:solidFill>
            </a:endParaRPr>
          </a:p>
        </p:txBody>
      </p:sp>
    </p:spTree>
    <p:extLst>
      <p:ext uri="{BB962C8B-B14F-4D97-AF65-F5344CB8AC3E}">
        <p14:creationId xmlns:p14="http://schemas.microsoft.com/office/powerpoint/2010/main" val="175269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t>N-doping treatment</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LINAC 2016</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13</a:t>
            </a:fld>
            <a:endParaRPr lang="en-US" altLang="en-US" sz="1200">
              <a:solidFill>
                <a:srgbClr val="004C97"/>
              </a:solidFill>
              <a:latin typeface="Helvetica" panose="020B0604020202020204" pitchFamily="34" charset="0"/>
            </a:endParaRPr>
          </a:p>
        </p:txBody>
      </p:sp>
      <p:grpSp>
        <p:nvGrpSpPr>
          <p:cNvPr id="2" name="Group 1"/>
          <p:cNvGrpSpPr/>
          <p:nvPr/>
        </p:nvGrpSpPr>
        <p:grpSpPr>
          <a:xfrm>
            <a:off x="819690" y="2847724"/>
            <a:ext cx="6998653" cy="3286506"/>
            <a:chOff x="1072674" y="2042160"/>
            <a:chExt cx="6998653" cy="3286506"/>
          </a:xfrm>
        </p:grpSpPr>
        <p:sp>
          <p:nvSpPr>
            <p:cNvPr id="10" name="Oval 9"/>
            <p:cNvSpPr/>
            <p:nvPr/>
          </p:nvSpPr>
          <p:spPr>
            <a:xfrm>
              <a:off x="10726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6822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18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014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110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206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733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3433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29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57031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1721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781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0726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6822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918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014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110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1206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33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3433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9529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5625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1721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781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0726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6822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2918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9014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5110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1206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733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3433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9529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5625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1721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781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0726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6822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2918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9014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110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1206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733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3433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9529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5625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21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781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0879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6975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3071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9167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5263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1359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749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3586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9682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58555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1874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797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0879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6975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3071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9167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5263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1359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749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53586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9682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5778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71874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797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2" name="TextBox 17"/>
          <p:cNvSpPr txBox="1"/>
          <p:nvPr/>
        </p:nvSpPr>
        <p:spPr>
          <a:xfrm>
            <a:off x="944095" y="924311"/>
            <a:ext cx="991632"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3 hours</a:t>
            </a:r>
          </a:p>
        </p:txBody>
      </p:sp>
      <p:cxnSp>
        <p:nvCxnSpPr>
          <p:cNvPr id="113" name="Straight Arrow Connector 112"/>
          <p:cNvCxnSpPr/>
          <p:nvPr/>
        </p:nvCxnSpPr>
        <p:spPr>
          <a:xfrm>
            <a:off x="1947595" y="1160749"/>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14" name="TextBox 17"/>
          <p:cNvSpPr txBox="1"/>
          <p:nvPr/>
        </p:nvSpPr>
        <p:spPr>
          <a:xfrm>
            <a:off x="2215420" y="844900"/>
            <a:ext cx="1011219"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injection p=25mTorr</a:t>
            </a:r>
          </a:p>
        </p:txBody>
      </p:sp>
      <p:cxnSp>
        <p:nvCxnSpPr>
          <p:cNvPr id="115" name="Straight Arrow Connector 114"/>
          <p:cNvCxnSpPr/>
          <p:nvPr/>
        </p:nvCxnSpPr>
        <p:spPr>
          <a:xfrm>
            <a:off x="3232478" y="1160867"/>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16" name="TextBox 17"/>
          <p:cNvSpPr txBox="1"/>
          <p:nvPr/>
        </p:nvSpPr>
        <p:spPr>
          <a:xfrm>
            <a:off x="3512521" y="924311"/>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2 minutes</a:t>
            </a:r>
          </a:p>
        </p:txBody>
      </p:sp>
      <p:cxnSp>
        <p:nvCxnSpPr>
          <p:cNvPr id="117" name="Straight Arrow Connector 116"/>
          <p:cNvCxnSpPr/>
          <p:nvPr/>
        </p:nvCxnSpPr>
        <p:spPr>
          <a:xfrm>
            <a:off x="4541797" y="1167307"/>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18" name="TextBox 17"/>
          <p:cNvSpPr txBox="1"/>
          <p:nvPr/>
        </p:nvSpPr>
        <p:spPr>
          <a:xfrm>
            <a:off x="4809622" y="921535"/>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6 minutes</a:t>
            </a:r>
          </a:p>
        </p:txBody>
      </p:sp>
      <p:cxnSp>
        <p:nvCxnSpPr>
          <p:cNvPr id="119" name="Straight Arrow Connector 118"/>
          <p:cNvCxnSpPr/>
          <p:nvPr/>
        </p:nvCxnSpPr>
        <p:spPr>
          <a:xfrm>
            <a:off x="5808623" y="1160868"/>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20" name="TextBox 17"/>
          <p:cNvSpPr txBox="1"/>
          <p:nvPr/>
        </p:nvSpPr>
        <p:spPr>
          <a:xfrm>
            <a:off x="6096494" y="918398"/>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UHV cooling</a:t>
            </a:r>
          </a:p>
        </p:txBody>
      </p:sp>
      <p:cxnSp>
        <p:nvCxnSpPr>
          <p:cNvPr id="121" name="Straight Arrow Connector 120"/>
          <p:cNvCxnSpPr/>
          <p:nvPr/>
        </p:nvCxnSpPr>
        <p:spPr>
          <a:xfrm>
            <a:off x="7105724" y="1178262"/>
            <a:ext cx="281192" cy="1"/>
          </a:xfrm>
          <a:prstGeom prst="straightConnector1">
            <a:avLst/>
          </a:prstGeom>
          <a:ln>
            <a:noFill/>
            <a:tailEnd type="triangle"/>
          </a:ln>
        </p:spPr>
        <p:style>
          <a:lnRef idx="2">
            <a:schemeClr val="accent6"/>
          </a:lnRef>
          <a:fillRef idx="0">
            <a:schemeClr val="accent6"/>
          </a:fillRef>
          <a:effectRef idx="1">
            <a:schemeClr val="accent6"/>
          </a:effectRef>
          <a:fontRef idx="minor">
            <a:schemeClr val="tx1"/>
          </a:fontRef>
        </p:style>
      </p:cxnSp>
      <p:sp>
        <p:nvSpPr>
          <p:cNvPr id="122" name="TextBox 17"/>
          <p:cNvSpPr txBox="1"/>
          <p:nvPr/>
        </p:nvSpPr>
        <p:spPr>
          <a:xfrm>
            <a:off x="7387988" y="1010732"/>
            <a:ext cx="1011219"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5 um EP</a:t>
            </a:r>
          </a:p>
        </p:txBody>
      </p:sp>
      <p:sp>
        <p:nvSpPr>
          <p:cNvPr id="3" name="Date Placeholder 2"/>
          <p:cNvSpPr>
            <a:spLocks noGrp="1"/>
          </p:cNvSpPr>
          <p:nvPr>
            <p:ph type="dt" sz="half" idx="10"/>
          </p:nvPr>
        </p:nvSpPr>
        <p:spPr/>
        <p:txBody>
          <a:bodyPr/>
          <a:lstStyle/>
          <a:p>
            <a:r>
              <a:rPr lang="en-US" altLang="en-US"/>
              <a:t>9/28/2016</a:t>
            </a:r>
          </a:p>
        </p:txBody>
      </p:sp>
      <p:sp>
        <p:nvSpPr>
          <p:cNvPr id="124" name="Oval 123"/>
          <p:cNvSpPr/>
          <p:nvPr/>
        </p:nvSpPr>
        <p:spPr>
          <a:xfrm>
            <a:off x="3185129" y="265125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3322289" y="265125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5988813" y="263912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6125973" y="263912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2309940" y="180149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2447100" y="180149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3006186" y="216929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3135123" y="210502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4633183" y="2024383"/>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4755103" y="197067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1292130" y="216395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1235520" y="203925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6001513" y="181673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6128449" y="187166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6797263" y="219049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a:off x="6934423" y="219049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TextBox 167"/>
          <p:cNvSpPr txBox="1"/>
          <p:nvPr/>
        </p:nvSpPr>
        <p:spPr>
          <a:xfrm>
            <a:off x="7541198" y="1627879"/>
            <a:ext cx="487634" cy="461665"/>
          </a:xfrm>
          <a:prstGeom prst="rect">
            <a:avLst/>
          </a:prstGeom>
          <a:noFill/>
        </p:spPr>
        <p:txBody>
          <a:bodyPr wrap="none" rtlCol="0">
            <a:spAutoFit/>
          </a:bodyPr>
          <a:lstStyle/>
          <a:p>
            <a:r>
              <a:rPr lang="en-US" dirty="0">
                <a:solidFill>
                  <a:schemeClr val="accent6">
                    <a:lumMod val="50000"/>
                  </a:schemeClr>
                </a:solidFill>
              </a:rPr>
              <a:t>N</a:t>
            </a:r>
            <a:r>
              <a:rPr lang="en-US" baseline="-25000" dirty="0">
                <a:solidFill>
                  <a:schemeClr val="accent6">
                    <a:lumMod val="50000"/>
                  </a:schemeClr>
                </a:solidFill>
              </a:rPr>
              <a:t>2</a:t>
            </a:r>
            <a:endParaRPr lang="en-US" dirty="0">
              <a:solidFill>
                <a:schemeClr val="accent6">
                  <a:lumMod val="50000"/>
                </a:schemeClr>
              </a:solidFill>
            </a:endParaRPr>
          </a:p>
        </p:txBody>
      </p:sp>
      <p:cxnSp>
        <p:nvCxnSpPr>
          <p:cNvPr id="169" name="Straight Connector 168"/>
          <p:cNvCxnSpPr/>
          <p:nvPr/>
        </p:nvCxnSpPr>
        <p:spPr>
          <a:xfrm flipV="1">
            <a:off x="7193503" y="1967350"/>
            <a:ext cx="371856" cy="223149"/>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cxnSp>
        <p:nvCxnSpPr>
          <p:cNvPr id="173" name="Straight Connector 172"/>
          <p:cNvCxnSpPr/>
          <p:nvPr/>
        </p:nvCxnSpPr>
        <p:spPr>
          <a:xfrm>
            <a:off x="477735" y="3869838"/>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74" name="TextBox 173"/>
          <p:cNvSpPr txBox="1"/>
          <p:nvPr/>
        </p:nvSpPr>
        <p:spPr>
          <a:xfrm>
            <a:off x="-24353" y="3481783"/>
            <a:ext cx="545342" cy="461665"/>
          </a:xfrm>
          <a:prstGeom prst="rect">
            <a:avLst/>
          </a:prstGeom>
          <a:noFill/>
        </p:spPr>
        <p:txBody>
          <a:bodyPr wrap="none" rtlCol="0">
            <a:spAutoFit/>
          </a:bodyPr>
          <a:lstStyle/>
          <a:p>
            <a:r>
              <a:rPr lang="en-US" dirty="0" err="1">
                <a:solidFill>
                  <a:schemeClr val="accent6">
                    <a:lumMod val="50000"/>
                  </a:schemeClr>
                </a:solidFill>
              </a:rPr>
              <a:t>Nb</a:t>
            </a:r>
            <a:endParaRPr lang="en-US" dirty="0">
              <a:solidFill>
                <a:schemeClr val="accent6">
                  <a:lumMod val="50000"/>
                </a:schemeClr>
              </a:solidFill>
            </a:endParaRPr>
          </a:p>
        </p:txBody>
      </p:sp>
    </p:spTree>
    <p:extLst>
      <p:ext uri="{BB962C8B-B14F-4D97-AF65-F5344CB8AC3E}">
        <p14:creationId xmlns:p14="http://schemas.microsoft.com/office/powerpoint/2010/main" val="2567071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t>N-doping treatment (example: the “2/6 recipe”)</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LINAC 2016</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xfrm>
            <a:off x="228600" y="6515100"/>
            <a:ext cx="447675" cy="241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14</a:t>
            </a:fld>
            <a:endParaRPr lang="en-US" altLang="en-US" sz="1200">
              <a:solidFill>
                <a:srgbClr val="004C97"/>
              </a:solidFill>
              <a:latin typeface="Helvetica" panose="020B0604020202020204" pitchFamily="34" charset="0"/>
            </a:endParaRPr>
          </a:p>
        </p:txBody>
      </p:sp>
      <p:grpSp>
        <p:nvGrpSpPr>
          <p:cNvPr id="2" name="Group 1"/>
          <p:cNvGrpSpPr/>
          <p:nvPr/>
        </p:nvGrpSpPr>
        <p:grpSpPr>
          <a:xfrm>
            <a:off x="819690" y="2847724"/>
            <a:ext cx="6998653" cy="3286506"/>
            <a:chOff x="1072674" y="2042160"/>
            <a:chExt cx="6998653" cy="3286506"/>
          </a:xfrm>
        </p:grpSpPr>
        <p:sp>
          <p:nvSpPr>
            <p:cNvPr id="10" name="Oval 9"/>
            <p:cNvSpPr/>
            <p:nvPr/>
          </p:nvSpPr>
          <p:spPr>
            <a:xfrm>
              <a:off x="10726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6822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18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014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110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206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733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3433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29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57031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1721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781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0726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6822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918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014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110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1206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33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3433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9529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5625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1721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781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0726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6822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2918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9014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5110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1206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733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3433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9529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5625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1721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781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0726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6822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2918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9014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110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1206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733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3433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9529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5625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21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781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0879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6975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3071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9167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5263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1359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749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3586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9682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58555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1874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797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0879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6975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3071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9167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5263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1359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749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53586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9682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5778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71874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797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6" name="Oval 225"/>
          <p:cNvSpPr/>
          <p:nvPr/>
        </p:nvSpPr>
        <p:spPr>
          <a:xfrm>
            <a:off x="2418016" y="274942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4400963" y="274942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5356956" y="274942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p:cNvSpPr/>
          <p:nvPr/>
        </p:nvSpPr>
        <p:spPr>
          <a:xfrm>
            <a:off x="1072087" y="275552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Oval 229"/>
          <p:cNvSpPr/>
          <p:nvPr/>
        </p:nvSpPr>
        <p:spPr>
          <a:xfrm>
            <a:off x="3185129" y="265125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Oval 230"/>
          <p:cNvSpPr/>
          <p:nvPr/>
        </p:nvSpPr>
        <p:spPr>
          <a:xfrm>
            <a:off x="3322289" y="265125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Oval 231"/>
          <p:cNvSpPr/>
          <p:nvPr/>
        </p:nvSpPr>
        <p:spPr>
          <a:xfrm>
            <a:off x="5988813" y="263912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a:off x="6125973" y="263912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Oval 233"/>
          <p:cNvSpPr/>
          <p:nvPr/>
        </p:nvSpPr>
        <p:spPr>
          <a:xfrm>
            <a:off x="7195726" y="271983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2309940" y="180149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2447100" y="180149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3006186" y="216929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3135123" y="210502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4633183" y="2024383"/>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4755103" y="197067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1292130" y="216395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1235520" y="203925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6001513" y="181673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6128449" y="187166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6797263" y="219049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6934423" y="219049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TextBox 162"/>
          <p:cNvSpPr txBox="1"/>
          <p:nvPr/>
        </p:nvSpPr>
        <p:spPr>
          <a:xfrm>
            <a:off x="7541198" y="1627879"/>
            <a:ext cx="487634" cy="461665"/>
          </a:xfrm>
          <a:prstGeom prst="rect">
            <a:avLst/>
          </a:prstGeom>
          <a:noFill/>
        </p:spPr>
        <p:txBody>
          <a:bodyPr wrap="none" rtlCol="0">
            <a:spAutoFit/>
          </a:bodyPr>
          <a:lstStyle/>
          <a:p>
            <a:r>
              <a:rPr lang="en-US" dirty="0">
                <a:solidFill>
                  <a:schemeClr val="accent6">
                    <a:lumMod val="50000"/>
                  </a:schemeClr>
                </a:solidFill>
              </a:rPr>
              <a:t>N</a:t>
            </a:r>
            <a:r>
              <a:rPr lang="en-US" baseline="-25000" dirty="0">
                <a:solidFill>
                  <a:schemeClr val="accent6">
                    <a:lumMod val="50000"/>
                  </a:schemeClr>
                </a:solidFill>
              </a:rPr>
              <a:t>2</a:t>
            </a:r>
            <a:endParaRPr lang="en-US" dirty="0">
              <a:solidFill>
                <a:schemeClr val="accent6">
                  <a:lumMod val="50000"/>
                </a:schemeClr>
              </a:solidFill>
            </a:endParaRPr>
          </a:p>
        </p:txBody>
      </p:sp>
      <p:cxnSp>
        <p:nvCxnSpPr>
          <p:cNvPr id="164" name="Straight Connector 163"/>
          <p:cNvCxnSpPr/>
          <p:nvPr/>
        </p:nvCxnSpPr>
        <p:spPr>
          <a:xfrm flipV="1">
            <a:off x="7193503" y="1967350"/>
            <a:ext cx="371856" cy="223149"/>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65" name="TextBox 164"/>
          <p:cNvSpPr txBox="1"/>
          <p:nvPr/>
        </p:nvSpPr>
        <p:spPr>
          <a:xfrm>
            <a:off x="329270" y="2215021"/>
            <a:ext cx="383438" cy="461665"/>
          </a:xfrm>
          <a:prstGeom prst="rect">
            <a:avLst/>
          </a:prstGeom>
          <a:noFill/>
        </p:spPr>
        <p:txBody>
          <a:bodyPr wrap="none" rtlCol="0">
            <a:spAutoFit/>
          </a:bodyPr>
          <a:lstStyle/>
          <a:p>
            <a:r>
              <a:rPr lang="en-US" dirty="0">
                <a:solidFill>
                  <a:schemeClr val="accent6">
                    <a:lumMod val="50000"/>
                  </a:schemeClr>
                </a:solidFill>
              </a:rPr>
              <a:t>N</a:t>
            </a:r>
          </a:p>
        </p:txBody>
      </p:sp>
      <p:cxnSp>
        <p:nvCxnSpPr>
          <p:cNvPr id="170" name="Straight Connector 169"/>
          <p:cNvCxnSpPr/>
          <p:nvPr/>
        </p:nvCxnSpPr>
        <p:spPr>
          <a:xfrm>
            <a:off x="477735" y="3869838"/>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71" name="TextBox 170"/>
          <p:cNvSpPr txBox="1"/>
          <p:nvPr/>
        </p:nvSpPr>
        <p:spPr>
          <a:xfrm>
            <a:off x="-24353" y="3481783"/>
            <a:ext cx="545342" cy="461665"/>
          </a:xfrm>
          <a:prstGeom prst="rect">
            <a:avLst/>
          </a:prstGeom>
          <a:noFill/>
        </p:spPr>
        <p:txBody>
          <a:bodyPr wrap="none" rtlCol="0">
            <a:spAutoFit/>
          </a:bodyPr>
          <a:lstStyle/>
          <a:p>
            <a:r>
              <a:rPr lang="en-US" dirty="0" err="1">
                <a:solidFill>
                  <a:schemeClr val="accent6">
                    <a:lumMod val="50000"/>
                  </a:schemeClr>
                </a:solidFill>
              </a:rPr>
              <a:t>Nb</a:t>
            </a:r>
            <a:endParaRPr lang="en-US" dirty="0">
              <a:solidFill>
                <a:schemeClr val="accent6">
                  <a:lumMod val="50000"/>
                </a:schemeClr>
              </a:solidFill>
            </a:endParaRPr>
          </a:p>
        </p:txBody>
      </p:sp>
      <p:cxnSp>
        <p:nvCxnSpPr>
          <p:cNvPr id="177" name="Straight Connector 176"/>
          <p:cNvCxnSpPr/>
          <p:nvPr/>
        </p:nvCxnSpPr>
        <p:spPr>
          <a:xfrm>
            <a:off x="682149" y="2530732"/>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18" name="Oval 117"/>
          <p:cNvSpPr/>
          <p:nvPr/>
        </p:nvSpPr>
        <p:spPr>
          <a:xfrm>
            <a:off x="1694959" y="320459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1943371" y="381187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2481121" y="399482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1191324" y="366490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3107056" y="3317433"/>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4142010" y="316347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3814350" y="380206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4907503" y="368462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5589017" y="317144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7379431" y="372196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6583903" y="333781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1797067" y="473621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3240088" y="438798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4281869" y="420317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4974337" y="438036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6231622" y="441503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6828156" y="422387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TextBox 17"/>
          <p:cNvSpPr txBox="1"/>
          <p:nvPr/>
        </p:nvSpPr>
        <p:spPr>
          <a:xfrm>
            <a:off x="944095" y="924311"/>
            <a:ext cx="991632"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3 hours</a:t>
            </a:r>
          </a:p>
        </p:txBody>
      </p:sp>
      <p:cxnSp>
        <p:nvCxnSpPr>
          <p:cNvPr id="137" name="Straight Arrow Connector 136"/>
          <p:cNvCxnSpPr/>
          <p:nvPr/>
        </p:nvCxnSpPr>
        <p:spPr>
          <a:xfrm>
            <a:off x="1947595" y="1160749"/>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38" name="TextBox 17"/>
          <p:cNvSpPr txBox="1"/>
          <p:nvPr/>
        </p:nvSpPr>
        <p:spPr>
          <a:xfrm>
            <a:off x="2215420" y="844900"/>
            <a:ext cx="1011219"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injection p=25mTorr</a:t>
            </a:r>
          </a:p>
        </p:txBody>
      </p:sp>
      <p:cxnSp>
        <p:nvCxnSpPr>
          <p:cNvPr id="139" name="Straight Arrow Connector 138"/>
          <p:cNvCxnSpPr/>
          <p:nvPr/>
        </p:nvCxnSpPr>
        <p:spPr>
          <a:xfrm>
            <a:off x="3232478" y="1160867"/>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0" name="TextBox 17"/>
          <p:cNvSpPr txBox="1"/>
          <p:nvPr/>
        </p:nvSpPr>
        <p:spPr>
          <a:xfrm>
            <a:off x="3512521" y="924311"/>
            <a:ext cx="1011219"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2 minutes</a:t>
            </a:r>
          </a:p>
        </p:txBody>
      </p:sp>
      <p:cxnSp>
        <p:nvCxnSpPr>
          <p:cNvPr id="141" name="Straight Arrow Connector 140"/>
          <p:cNvCxnSpPr/>
          <p:nvPr/>
        </p:nvCxnSpPr>
        <p:spPr>
          <a:xfrm>
            <a:off x="4541797" y="1167307"/>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42" name="TextBox 17"/>
          <p:cNvSpPr txBox="1"/>
          <p:nvPr/>
        </p:nvSpPr>
        <p:spPr>
          <a:xfrm>
            <a:off x="4809622" y="921535"/>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6 minutes</a:t>
            </a:r>
          </a:p>
        </p:txBody>
      </p:sp>
      <p:cxnSp>
        <p:nvCxnSpPr>
          <p:cNvPr id="143" name="Straight Arrow Connector 142"/>
          <p:cNvCxnSpPr/>
          <p:nvPr/>
        </p:nvCxnSpPr>
        <p:spPr>
          <a:xfrm>
            <a:off x="5808623" y="1160868"/>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44" name="TextBox 17"/>
          <p:cNvSpPr txBox="1"/>
          <p:nvPr/>
        </p:nvSpPr>
        <p:spPr>
          <a:xfrm>
            <a:off x="6096494" y="918398"/>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UHV cooling</a:t>
            </a:r>
          </a:p>
        </p:txBody>
      </p:sp>
      <p:cxnSp>
        <p:nvCxnSpPr>
          <p:cNvPr id="145" name="Straight Arrow Connector 144"/>
          <p:cNvCxnSpPr/>
          <p:nvPr/>
        </p:nvCxnSpPr>
        <p:spPr>
          <a:xfrm>
            <a:off x="7105724" y="1178262"/>
            <a:ext cx="281192" cy="1"/>
          </a:xfrm>
          <a:prstGeom prst="straightConnector1">
            <a:avLst/>
          </a:prstGeom>
          <a:ln>
            <a:noFill/>
            <a:tailEnd type="triangle"/>
          </a:ln>
        </p:spPr>
        <p:style>
          <a:lnRef idx="2">
            <a:schemeClr val="accent6"/>
          </a:lnRef>
          <a:fillRef idx="0">
            <a:schemeClr val="accent6"/>
          </a:fillRef>
          <a:effectRef idx="1">
            <a:schemeClr val="accent6"/>
          </a:effectRef>
          <a:fontRef idx="minor">
            <a:schemeClr val="tx1"/>
          </a:fontRef>
        </p:style>
      </p:cxnSp>
      <p:sp>
        <p:nvSpPr>
          <p:cNvPr id="146" name="TextBox 17"/>
          <p:cNvSpPr txBox="1"/>
          <p:nvPr/>
        </p:nvSpPr>
        <p:spPr>
          <a:xfrm>
            <a:off x="7387988" y="1010732"/>
            <a:ext cx="1011219"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5 um EP</a:t>
            </a:r>
          </a:p>
        </p:txBody>
      </p:sp>
      <p:sp>
        <p:nvSpPr>
          <p:cNvPr id="3" name="Date Placeholder 2"/>
          <p:cNvSpPr>
            <a:spLocks noGrp="1"/>
          </p:cNvSpPr>
          <p:nvPr>
            <p:ph type="dt" sz="half" idx="10"/>
          </p:nvPr>
        </p:nvSpPr>
        <p:spPr/>
        <p:txBody>
          <a:bodyPr/>
          <a:lstStyle/>
          <a:p>
            <a:r>
              <a:rPr lang="en-US" altLang="en-US"/>
              <a:t>9/28/2016</a:t>
            </a:r>
          </a:p>
        </p:txBody>
      </p:sp>
    </p:spTree>
    <p:extLst>
      <p:ext uri="{BB962C8B-B14F-4D97-AF65-F5344CB8AC3E}">
        <p14:creationId xmlns:p14="http://schemas.microsoft.com/office/powerpoint/2010/main" val="2253355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t>N-doping treatment (example: the “2/6 recipe”)</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LINAC 2016</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15</a:t>
            </a:fld>
            <a:endParaRPr lang="en-US" altLang="en-US" sz="1200">
              <a:solidFill>
                <a:srgbClr val="004C97"/>
              </a:solidFill>
              <a:latin typeface="Helvetica" panose="020B0604020202020204" pitchFamily="34" charset="0"/>
            </a:endParaRPr>
          </a:p>
        </p:txBody>
      </p:sp>
      <p:grpSp>
        <p:nvGrpSpPr>
          <p:cNvPr id="2" name="Group 1"/>
          <p:cNvGrpSpPr/>
          <p:nvPr/>
        </p:nvGrpSpPr>
        <p:grpSpPr>
          <a:xfrm>
            <a:off x="819690" y="2844458"/>
            <a:ext cx="6998653" cy="3286506"/>
            <a:chOff x="1072674" y="2042160"/>
            <a:chExt cx="6998653" cy="3286506"/>
          </a:xfrm>
        </p:grpSpPr>
        <p:sp>
          <p:nvSpPr>
            <p:cNvPr id="10" name="Oval 9"/>
            <p:cNvSpPr/>
            <p:nvPr/>
          </p:nvSpPr>
          <p:spPr>
            <a:xfrm>
              <a:off x="10726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6822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18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014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110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206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733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3433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29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57031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1721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781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0726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6822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918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014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110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1206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33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3433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9529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5625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1721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781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0726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6822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2918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9014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5110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1206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733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3433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9529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5625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1721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781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0726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6822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2918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9014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110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1206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733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3433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9529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5625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21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781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0879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6975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3071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9167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5263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1359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749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3586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9682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58555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1874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797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0879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6975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3071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9167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5263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1359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749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53586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9682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5778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71874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797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6" name="Oval 225"/>
          <p:cNvSpPr/>
          <p:nvPr/>
        </p:nvSpPr>
        <p:spPr>
          <a:xfrm>
            <a:off x="2418016" y="273854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4400963" y="273854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5356956" y="273854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p:cNvSpPr/>
          <p:nvPr/>
        </p:nvSpPr>
        <p:spPr>
          <a:xfrm>
            <a:off x="1072087" y="274463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Oval 233"/>
          <p:cNvSpPr/>
          <p:nvPr/>
        </p:nvSpPr>
        <p:spPr>
          <a:xfrm>
            <a:off x="7195726" y="270894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Oval 234"/>
          <p:cNvSpPr/>
          <p:nvPr/>
        </p:nvSpPr>
        <p:spPr>
          <a:xfrm>
            <a:off x="1209025" y="319351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2423890"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3015202"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3672269"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p:cNvSpPr/>
          <p:nvPr/>
        </p:nvSpPr>
        <p:spPr>
          <a:xfrm>
            <a:off x="4854671"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5445983"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6079237"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7313424" y="319351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1209025" y="37954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a:off x="2423890"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3015202"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a:off x="3672269"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4854671"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a:off x="5445983"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p:nvPr/>
        </p:nvSpPr>
        <p:spPr>
          <a:xfrm>
            <a:off x="6079237"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p:nvPr/>
        </p:nvSpPr>
        <p:spPr>
          <a:xfrm>
            <a:off x="7313424" y="37954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1694959" y="444618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1943371" y="505346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p:nvPr/>
        </p:nvSpPr>
        <p:spPr>
          <a:xfrm>
            <a:off x="2481121" y="523640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1191324" y="490649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p:nvPr/>
        </p:nvSpPr>
        <p:spPr>
          <a:xfrm>
            <a:off x="3107056" y="455902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p:nvPr/>
        </p:nvSpPr>
        <p:spPr>
          <a:xfrm>
            <a:off x="4142010" y="440506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a:off x="3814350" y="504365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p:nvPr/>
        </p:nvSpPr>
        <p:spPr>
          <a:xfrm>
            <a:off x="4907503" y="49262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p:nvPr/>
        </p:nvSpPr>
        <p:spPr>
          <a:xfrm>
            <a:off x="5589017" y="441303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p:nvPr/>
        </p:nvSpPr>
        <p:spPr>
          <a:xfrm>
            <a:off x="6744113" y="506337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p:nvPr/>
        </p:nvSpPr>
        <p:spPr>
          <a:xfrm>
            <a:off x="6583903" y="457940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a:off x="1797067" y="59778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p:nvPr/>
        </p:nvSpPr>
        <p:spPr>
          <a:xfrm>
            <a:off x="3240088" y="562956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p:nvPr/>
        </p:nvSpPr>
        <p:spPr>
          <a:xfrm>
            <a:off x="4281869" y="6206783"/>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p:nvPr/>
        </p:nvSpPr>
        <p:spPr>
          <a:xfrm>
            <a:off x="4974337" y="562194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6231622" y="565661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6881273" y="618366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0" name="Straight Connector 169"/>
          <p:cNvCxnSpPr/>
          <p:nvPr/>
        </p:nvCxnSpPr>
        <p:spPr>
          <a:xfrm>
            <a:off x="477735" y="3866572"/>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71" name="TextBox 170"/>
          <p:cNvSpPr txBox="1"/>
          <p:nvPr/>
        </p:nvSpPr>
        <p:spPr>
          <a:xfrm>
            <a:off x="-24353" y="3478517"/>
            <a:ext cx="545342" cy="461665"/>
          </a:xfrm>
          <a:prstGeom prst="rect">
            <a:avLst/>
          </a:prstGeom>
          <a:noFill/>
        </p:spPr>
        <p:txBody>
          <a:bodyPr wrap="none" rtlCol="0">
            <a:spAutoFit/>
          </a:bodyPr>
          <a:lstStyle/>
          <a:p>
            <a:r>
              <a:rPr lang="en-US" dirty="0" err="1">
                <a:solidFill>
                  <a:schemeClr val="accent6">
                    <a:lumMod val="50000"/>
                  </a:schemeClr>
                </a:solidFill>
              </a:rPr>
              <a:t>Nb</a:t>
            </a:r>
            <a:endParaRPr lang="en-US" dirty="0">
              <a:solidFill>
                <a:schemeClr val="accent6">
                  <a:lumMod val="50000"/>
                </a:schemeClr>
              </a:solidFill>
            </a:endParaRPr>
          </a:p>
        </p:txBody>
      </p:sp>
      <p:sp>
        <p:nvSpPr>
          <p:cNvPr id="167" name="TextBox 166"/>
          <p:cNvSpPr txBox="1"/>
          <p:nvPr/>
        </p:nvSpPr>
        <p:spPr>
          <a:xfrm>
            <a:off x="329270" y="2211755"/>
            <a:ext cx="383438" cy="461665"/>
          </a:xfrm>
          <a:prstGeom prst="rect">
            <a:avLst/>
          </a:prstGeom>
          <a:noFill/>
        </p:spPr>
        <p:txBody>
          <a:bodyPr wrap="none" rtlCol="0">
            <a:spAutoFit/>
          </a:bodyPr>
          <a:lstStyle/>
          <a:p>
            <a:r>
              <a:rPr lang="en-US" dirty="0">
                <a:solidFill>
                  <a:schemeClr val="accent6">
                    <a:lumMod val="50000"/>
                  </a:schemeClr>
                </a:solidFill>
              </a:rPr>
              <a:t>N</a:t>
            </a:r>
          </a:p>
        </p:txBody>
      </p:sp>
      <p:cxnSp>
        <p:nvCxnSpPr>
          <p:cNvPr id="168" name="Straight Connector 167"/>
          <p:cNvCxnSpPr/>
          <p:nvPr/>
        </p:nvCxnSpPr>
        <p:spPr>
          <a:xfrm>
            <a:off x="682149" y="2527466"/>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cxnSp>
        <p:nvCxnSpPr>
          <p:cNvPr id="195" name="Straight Arrow Connector 194"/>
          <p:cNvCxnSpPr/>
          <p:nvPr/>
        </p:nvCxnSpPr>
        <p:spPr>
          <a:xfrm>
            <a:off x="8028832" y="4073020"/>
            <a:ext cx="0" cy="2061210"/>
          </a:xfrm>
          <a:prstGeom prst="straightConnector1">
            <a:avLst/>
          </a:prstGeom>
          <a:ln>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96" name="TextBox 195"/>
          <p:cNvSpPr txBox="1"/>
          <p:nvPr/>
        </p:nvSpPr>
        <p:spPr>
          <a:xfrm rot="5400000">
            <a:off x="7463303" y="4903918"/>
            <a:ext cx="1724639" cy="461665"/>
          </a:xfrm>
          <a:prstGeom prst="rect">
            <a:avLst/>
          </a:prstGeom>
          <a:noFill/>
        </p:spPr>
        <p:txBody>
          <a:bodyPr wrap="none" rtlCol="0">
            <a:spAutoFit/>
          </a:bodyPr>
          <a:lstStyle/>
          <a:p>
            <a:r>
              <a:rPr lang="en-US" dirty="0">
                <a:solidFill>
                  <a:schemeClr val="accent6">
                    <a:lumMod val="50000"/>
                  </a:schemeClr>
                </a:solidFill>
              </a:rPr>
              <a:t>N Interstitial</a:t>
            </a:r>
          </a:p>
        </p:txBody>
      </p:sp>
      <p:sp>
        <p:nvSpPr>
          <p:cNvPr id="197" name="Oval 196"/>
          <p:cNvSpPr/>
          <p:nvPr/>
        </p:nvSpPr>
        <p:spPr>
          <a:xfrm>
            <a:off x="1833914" y="343263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a:off x="4221688" y="368120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p:nvSpPr>
        <p:spPr>
          <a:xfrm>
            <a:off x="6744336" y="312493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p:nvSpPr>
        <p:spPr>
          <a:xfrm>
            <a:off x="6678377" y="355514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7"/>
          <p:cNvSpPr txBox="1"/>
          <p:nvPr/>
        </p:nvSpPr>
        <p:spPr>
          <a:xfrm>
            <a:off x="944095" y="924311"/>
            <a:ext cx="991632"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3 hours</a:t>
            </a:r>
          </a:p>
        </p:txBody>
      </p:sp>
      <p:cxnSp>
        <p:nvCxnSpPr>
          <p:cNvPr id="166" name="Straight Arrow Connector 165"/>
          <p:cNvCxnSpPr/>
          <p:nvPr/>
        </p:nvCxnSpPr>
        <p:spPr>
          <a:xfrm>
            <a:off x="1947595" y="1160749"/>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69" name="TextBox 17"/>
          <p:cNvSpPr txBox="1"/>
          <p:nvPr/>
        </p:nvSpPr>
        <p:spPr>
          <a:xfrm>
            <a:off x="2215420" y="844900"/>
            <a:ext cx="1011219"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injection p=25mTorr</a:t>
            </a:r>
          </a:p>
        </p:txBody>
      </p:sp>
      <p:cxnSp>
        <p:nvCxnSpPr>
          <p:cNvPr id="172" name="Straight Arrow Connector 171"/>
          <p:cNvCxnSpPr/>
          <p:nvPr/>
        </p:nvCxnSpPr>
        <p:spPr>
          <a:xfrm>
            <a:off x="3232478" y="1160867"/>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73" name="TextBox 17"/>
          <p:cNvSpPr txBox="1"/>
          <p:nvPr/>
        </p:nvSpPr>
        <p:spPr>
          <a:xfrm>
            <a:off x="3512521" y="924311"/>
            <a:ext cx="1011219"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2 minutes</a:t>
            </a:r>
          </a:p>
        </p:txBody>
      </p:sp>
      <p:cxnSp>
        <p:nvCxnSpPr>
          <p:cNvPr id="174" name="Straight Arrow Connector 173"/>
          <p:cNvCxnSpPr/>
          <p:nvPr/>
        </p:nvCxnSpPr>
        <p:spPr>
          <a:xfrm>
            <a:off x="4541797" y="1167307"/>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75" name="TextBox 17"/>
          <p:cNvSpPr txBox="1"/>
          <p:nvPr/>
        </p:nvSpPr>
        <p:spPr>
          <a:xfrm>
            <a:off x="4809622" y="921535"/>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6 minutes</a:t>
            </a:r>
          </a:p>
        </p:txBody>
      </p:sp>
      <p:cxnSp>
        <p:nvCxnSpPr>
          <p:cNvPr id="176" name="Straight Arrow Connector 175"/>
          <p:cNvCxnSpPr/>
          <p:nvPr/>
        </p:nvCxnSpPr>
        <p:spPr>
          <a:xfrm>
            <a:off x="5808623" y="1160868"/>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77" name="TextBox 17"/>
          <p:cNvSpPr txBox="1"/>
          <p:nvPr/>
        </p:nvSpPr>
        <p:spPr>
          <a:xfrm>
            <a:off x="6096494" y="918398"/>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UHV cooling</a:t>
            </a:r>
          </a:p>
        </p:txBody>
      </p:sp>
      <p:cxnSp>
        <p:nvCxnSpPr>
          <p:cNvPr id="178" name="Straight Arrow Connector 177"/>
          <p:cNvCxnSpPr/>
          <p:nvPr/>
        </p:nvCxnSpPr>
        <p:spPr>
          <a:xfrm>
            <a:off x="7105724" y="1178262"/>
            <a:ext cx="281192" cy="1"/>
          </a:xfrm>
          <a:prstGeom prst="straightConnector1">
            <a:avLst/>
          </a:prstGeom>
          <a:ln>
            <a:noFill/>
            <a:tailEnd type="triangle"/>
          </a:ln>
        </p:spPr>
        <p:style>
          <a:lnRef idx="2">
            <a:schemeClr val="accent6"/>
          </a:lnRef>
          <a:fillRef idx="0">
            <a:schemeClr val="accent6"/>
          </a:fillRef>
          <a:effectRef idx="1">
            <a:schemeClr val="accent6"/>
          </a:effectRef>
          <a:fontRef idx="minor">
            <a:schemeClr val="tx1"/>
          </a:fontRef>
        </p:style>
      </p:cxnSp>
      <p:sp>
        <p:nvSpPr>
          <p:cNvPr id="193" name="TextBox 17"/>
          <p:cNvSpPr txBox="1"/>
          <p:nvPr/>
        </p:nvSpPr>
        <p:spPr>
          <a:xfrm>
            <a:off x="7387988" y="1010732"/>
            <a:ext cx="1011219"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5 um EP</a:t>
            </a:r>
          </a:p>
        </p:txBody>
      </p:sp>
      <p:sp>
        <p:nvSpPr>
          <p:cNvPr id="3" name="Date Placeholder 2"/>
          <p:cNvSpPr>
            <a:spLocks noGrp="1"/>
          </p:cNvSpPr>
          <p:nvPr>
            <p:ph type="dt" sz="half" idx="10"/>
          </p:nvPr>
        </p:nvSpPr>
        <p:spPr/>
        <p:txBody>
          <a:bodyPr/>
          <a:lstStyle/>
          <a:p>
            <a:r>
              <a:rPr lang="en-US" altLang="en-US"/>
              <a:t>9/28/2016</a:t>
            </a:r>
          </a:p>
        </p:txBody>
      </p:sp>
    </p:spTree>
    <p:extLst>
      <p:ext uri="{BB962C8B-B14F-4D97-AF65-F5344CB8AC3E}">
        <p14:creationId xmlns:p14="http://schemas.microsoft.com/office/powerpoint/2010/main" val="883963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t>N-doping treatment (example: the “2/6 recipe”)</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LINAC 2016</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16</a:t>
            </a:fld>
            <a:endParaRPr lang="en-US" altLang="en-US" sz="1200">
              <a:solidFill>
                <a:srgbClr val="004C97"/>
              </a:solidFill>
              <a:latin typeface="Helvetica" panose="020B0604020202020204" pitchFamily="34" charset="0"/>
            </a:endParaRPr>
          </a:p>
        </p:txBody>
      </p:sp>
      <p:grpSp>
        <p:nvGrpSpPr>
          <p:cNvPr id="2" name="Group 1"/>
          <p:cNvGrpSpPr/>
          <p:nvPr/>
        </p:nvGrpSpPr>
        <p:grpSpPr>
          <a:xfrm>
            <a:off x="819690" y="2836838"/>
            <a:ext cx="6998653" cy="3286506"/>
            <a:chOff x="1072674" y="2042160"/>
            <a:chExt cx="6998653" cy="3286506"/>
          </a:xfrm>
        </p:grpSpPr>
        <p:sp>
          <p:nvSpPr>
            <p:cNvPr id="10" name="Oval 9"/>
            <p:cNvSpPr/>
            <p:nvPr/>
          </p:nvSpPr>
          <p:spPr>
            <a:xfrm>
              <a:off x="10726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6822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18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014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110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206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733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3433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29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57031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1721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781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0726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6822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918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014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110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1206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33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3433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9529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5625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1721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781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0726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6822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2918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9014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5110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1206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733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3433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9529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5625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1721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781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0726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6822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2918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9014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110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1206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733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3433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9529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5625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21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781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0879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6975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3071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9167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5263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1359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749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3586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9682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58555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1874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797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0879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6975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3071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9167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5263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1359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749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53586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9682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5778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71874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797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5" name="Oval 234"/>
          <p:cNvSpPr/>
          <p:nvPr/>
        </p:nvSpPr>
        <p:spPr>
          <a:xfrm>
            <a:off x="1209025" y="319351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2423890"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3015202"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3672269"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p:cNvSpPr/>
          <p:nvPr/>
        </p:nvSpPr>
        <p:spPr>
          <a:xfrm>
            <a:off x="4854671"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5445983"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6079237"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7313424" y="319351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1209025" y="37954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a:off x="2423890"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3015202"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a:off x="3672269"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4854671"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a:off x="5445983"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p:nvPr/>
        </p:nvSpPr>
        <p:spPr>
          <a:xfrm>
            <a:off x="6079237"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p:nvPr/>
        </p:nvSpPr>
        <p:spPr>
          <a:xfrm>
            <a:off x="7313424" y="37954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1694959" y="444618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1943371" y="505346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p:nvPr/>
        </p:nvSpPr>
        <p:spPr>
          <a:xfrm>
            <a:off x="2481121" y="523640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1191324" y="490649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p:nvPr/>
        </p:nvSpPr>
        <p:spPr>
          <a:xfrm>
            <a:off x="3107056" y="455902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p:nvPr/>
        </p:nvSpPr>
        <p:spPr>
          <a:xfrm>
            <a:off x="4142010" y="440506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a:off x="3814350" y="504365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p:nvPr/>
        </p:nvSpPr>
        <p:spPr>
          <a:xfrm>
            <a:off x="4907503" y="49262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p:nvPr/>
        </p:nvSpPr>
        <p:spPr>
          <a:xfrm>
            <a:off x="5589017" y="441303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p:nvPr/>
        </p:nvSpPr>
        <p:spPr>
          <a:xfrm>
            <a:off x="6744113" y="506337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p:nvPr/>
        </p:nvSpPr>
        <p:spPr>
          <a:xfrm>
            <a:off x="6583903" y="457940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a:off x="1797067" y="59778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p:nvPr/>
        </p:nvSpPr>
        <p:spPr>
          <a:xfrm>
            <a:off x="3240088" y="562956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p:nvPr/>
        </p:nvSpPr>
        <p:spPr>
          <a:xfrm>
            <a:off x="4281869" y="6206783"/>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p:nvPr/>
        </p:nvSpPr>
        <p:spPr>
          <a:xfrm>
            <a:off x="4974337" y="562194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6231622" y="565661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6881273" y="618366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0" name="Straight Connector 169"/>
          <p:cNvCxnSpPr/>
          <p:nvPr/>
        </p:nvCxnSpPr>
        <p:spPr>
          <a:xfrm>
            <a:off x="477735" y="3858952"/>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71" name="TextBox 170"/>
          <p:cNvSpPr txBox="1"/>
          <p:nvPr/>
        </p:nvSpPr>
        <p:spPr>
          <a:xfrm>
            <a:off x="-24353" y="3470897"/>
            <a:ext cx="545342" cy="461665"/>
          </a:xfrm>
          <a:prstGeom prst="rect">
            <a:avLst/>
          </a:prstGeom>
          <a:noFill/>
        </p:spPr>
        <p:txBody>
          <a:bodyPr wrap="none" rtlCol="0">
            <a:spAutoFit/>
          </a:bodyPr>
          <a:lstStyle/>
          <a:p>
            <a:r>
              <a:rPr lang="en-US" dirty="0" err="1">
                <a:solidFill>
                  <a:schemeClr val="accent6">
                    <a:lumMod val="50000"/>
                  </a:schemeClr>
                </a:solidFill>
              </a:rPr>
              <a:t>Nb</a:t>
            </a:r>
            <a:endParaRPr lang="en-US" dirty="0">
              <a:solidFill>
                <a:schemeClr val="accent6">
                  <a:lumMod val="50000"/>
                </a:schemeClr>
              </a:solidFill>
            </a:endParaRPr>
          </a:p>
        </p:txBody>
      </p:sp>
      <p:sp>
        <p:nvSpPr>
          <p:cNvPr id="167" name="TextBox 166"/>
          <p:cNvSpPr txBox="1"/>
          <p:nvPr/>
        </p:nvSpPr>
        <p:spPr>
          <a:xfrm>
            <a:off x="153096" y="4919829"/>
            <a:ext cx="383438" cy="461665"/>
          </a:xfrm>
          <a:prstGeom prst="rect">
            <a:avLst/>
          </a:prstGeom>
          <a:noFill/>
        </p:spPr>
        <p:txBody>
          <a:bodyPr wrap="none" rtlCol="0">
            <a:spAutoFit/>
          </a:bodyPr>
          <a:lstStyle/>
          <a:p>
            <a:r>
              <a:rPr lang="en-US" dirty="0">
                <a:solidFill>
                  <a:schemeClr val="accent6">
                    <a:lumMod val="50000"/>
                  </a:schemeClr>
                </a:solidFill>
              </a:rPr>
              <a:t>N</a:t>
            </a:r>
          </a:p>
        </p:txBody>
      </p:sp>
      <p:cxnSp>
        <p:nvCxnSpPr>
          <p:cNvPr id="168" name="Straight Connector 167"/>
          <p:cNvCxnSpPr/>
          <p:nvPr/>
        </p:nvCxnSpPr>
        <p:spPr>
          <a:xfrm flipV="1">
            <a:off x="515058" y="5015777"/>
            <a:ext cx="578952" cy="138174"/>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cxnSp>
        <p:nvCxnSpPr>
          <p:cNvPr id="164" name="Straight Arrow Connector 163"/>
          <p:cNvCxnSpPr/>
          <p:nvPr/>
        </p:nvCxnSpPr>
        <p:spPr>
          <a:xfrm>
            <a:off x="8028832" y="4073020"/>
            <a:ext cx="0" cy="2061210"/>
          </a:xfrm>
          <a:prstGeom prst="straightConnector1">
            <a:avLst/>
          </a:prstGeom>
          <a:ln>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65" name="TextBox 164"/>
          <p:cNvSpPr txBox="1"/>
          <p:nvPr/>
        </p:nvSpPr>
        <p:spPr>
          <a:xfrm rot="5400000">
            <a:off x="7463303" y="4903918"/>
            <a:ext cx="1724639" cy="461665"/>
          </a:xfrm>
          <a:prstGeom prst="rect">
            <a:avLst/>
          </a:prstGeom>
          <a:noFill/>
        </p:spPr>
        <p:txBody>
          <a:bodyPr wrap="none" rtlCol="0">
            <a:spAutoFit/>
          </a:bodyPr>
          <a:lstStyle/>
          <a:p>
            <a:r>
              <a:rPr lang="en-US" dirty="0">
                <a:solidFill>
                  <a:schemeClr val="accent6">
                    <a:lumMod val="50000"/>
                  </a:schemeClr>
                </a:solidFill>
              </a:rPr>
              <a:t>N Interstitial</a:t>
            </a:r>
          </a:p>
        </p:txBody>
      </p:sp>
      <p:sp>
        <p:nvSpPr>
          <p:cNvPr id="166" name="Oval 165"/>
          <p:cNvSpPr/>
          <p:nvPr/>
        </p:nvSpPr>
        <p:spPr>
          <a:xfrm>
            <a:off x="1833914" y="343263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a:off x="4221688" y="368120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6744336" y="312493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6678377" y="355514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TextBox 17"/>
          <p:cNvSpPr txBox="1"/>
          <p:nvPr/>
        </p:nvSpPr>
        <p:spPr>
          <a:xfrm>
            <a:off x="944095" y="924311"/>
            <a:ext cx="991632"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3 hours</a:t>
            </a:r>
          </a:p>
        </p:txBody>
      </p:sp>
      <p:cxnSp>
        <p:nvCxnSpPr>
          <p:cNvPr id="136" name="Straight Arrow Connector 135"/>
          <p:cNvCxnSpPr/>
          <p:nvPr/>
        </p:nvCxnSpPr>
        <p:spPr>
          <a:xfrm>
            <a:off x="1947595" y="1160749"/>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37" name="TextBox 17"/>
          <p:cNvSpPr txBox="1"/>
          <p:nvPr/>
        </p:nvSpPr>
        <p:spPr>
          <a:xfrm>
            <a:off x="2215420" y="844900"/>
            <a:ext cx="1011219"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injection p=25mTorr</a:t>
            </a:r>
          </a:p>
        </p:txBody>
      </p:sp>
      <p:cxnSp>
        <p:nvCxnSpPr>
          <p:cNvPr id="138" name="Straight Arrow Connector 137"/>
          <p:cNvCxnSpPr/>
          <p:nvPr/>
        </p:nvCxnSpPr>
        <p:spPr>
          <a:xfrm>
            <a:off x="3232478" y="1160867"/>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39" name="TextBox 17"/>
          <p:cNvSpPr txBox="1"/>
          <p:nvPr/>
        </p:nvSpPr>
        <p:spPr>
          <a:xfrm>
            <a:off x="3512521" y="924311"/>
            <a:ext cx="1011219"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2 minutes</a:t>
            </a:r>
          </a:p>
        </p:txBody>
      </p:sp>
      <p:cxnSp>
        <p:nvCxnSpPr>
          <p:cNvPr id="140" name="Straight Arrow Connector 139"/>
          <p:cNvCxnSpPr/>
          <p:nvPr/>
        </p:nvCxnSpPr>
        <p:spPr>
          <a:xfrm>
            <a:off x="4541797" y="1167307"/>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1" name="TextBox 17"/>
          <p:cNvSpPr txBox="1"/>
          <p:nvPr/>
        </p:nvSpPr>
        <p:spPr>
          <a:xfrm>
            <a:off x="4809622" y="921535"/>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6 minutes</a:t>
            </a:r>
          </a:p>
        </p:txBody>
      </p:sp>
      <p:cxnSp>
        <p:nvCxnSpPr>
          <p:cNvPr id="142" name="Straight Arrow Connector 141"/>
          <p:cNvCxnSpPr/>
          <p:nvPr/>
        </p:nvCxnSpPr>
        <p:spPr>
          <a:xfrm>
            <a:off x="5808623" y="1160868"/>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3" name="TextBox 17"/>
          <p:cNvSpPr txBox="1"/>
          <p:nvPr/>
        </p:nvSpPr>
        <p:spPr>
          <a:xfrm>
            <a:off x="6096494" y="918398"/>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UHV cooling</a:t>
            </a:r>
          </a:p>
        </p:txBody>
      </p:sp>
      <p:cxnSp>
        <p:nvCxnSpPr>
          <p:cNvPr id="144" name="Straight Arrow Connector 143"/>
          <p:cNvCxnSpPr/>
          <p:nvPr/>
        </p:nvCxnSpPr>
        <p:spPr>
          <a:xfrm>
            <a:off x="7105724" y="1178262"/>
            <a:ext cx="281192" cy="1"/>
          </a:xfrm>
          <a:prstGeom prst="straightConnector1">
            <a:avLst/>
          </a:prstGeom>
          <a:ln>
            <a:noFill/>
            <a:tailEnd type="triangle"/>
          </a:ln>
        </p:spPr>
        <p:style>
          <a:lnRef idx="2">
            <a:schemeClr val="accent6"/>
          </a:lnRef>
          <a:fillRef idx="0">
            <a:schemeClr val="accent6"/>
          </a:fillRef>
          <a:effectRef idx="1">
            <a:schemeClr val="accent6"/>
          </a:effectRef>
          <a:fontRef idx="minor">
            <a:schemeClr val="tx1"/>
          </a:fontRef>
        </p:style>
      </p:cxnSp>
      <p:sp>
        <p:nvSpPr>
          <p:cNvPr id="145" name="TextBox 17"/>
          <p:cNvSpPr txBox="1"/>
          <p:nvPr/>
        </p:nvSpPr>
        <p:spPr>
          <a:xfrm>
            <a:off x="7387988" y="1010732"/>
            <a:ext cx="1011219"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5 um EP</a:t>
            </a:r>
          </a:p>
        </p:txBody>
      </p:sp>
      <p:sp>
        <p:nvSpPr>
          <p:cNvPr id="3" name="Date Placeholder 2"/>
          <p:cNvSpPr>
            <a:spLocks noGrp="1"/>
          </p:cNvSpPr>
          <p:nvPr>
            <p:ph type="dt" sz="half" idx="10"/>
          </p:nvPr>
        </p:nvSpPr>
        <p:spPr/>
        <p:txBody>
          <a:bodyPr/>
          <a:lstStyle/>
          <a:p>
            <a:r>
              <a:rPr lang="en-US" altLang="en-US"/>
              <a:t>9/28/2016</a:t>
            </a:r>
          </a:p>
        </p:txBody>
      </p:sp>
    </p:spTree>
    <p:extLst>
      <p:ext uri="{BB962C8B-B14F-4D97-AF65-F5344CB8AC3E}">
        <p14:creationId xmlns:p14="http://schemas.microsoft.com/office/powerpoint/2010/main" val="1854209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t>N-doping treatment (example: the “2/6 recipe”)</a:t>
            </a:r>
            <a:endParaRPr lang="en-US" altLang="en-US" dirty="0">
              <a:latin typeface="Helvetica" panose="020B0604020202020204" pitchFamily="34" charset="0"/>
              <a:ea typeface="Geneva" pitchFamily="121"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17</a:t>
            </a:fld>
            <a:endParaRPr lang="en-US" altLang="en-US" sz="1200">
              <a:solidFill>
                <a:srgbClr val="004C97"/>
              </a:solidFill>
              <a:latin typeface="Helvetica" panose="020B0604020202020204" pitchFamily="34" charset="0"/>
            </a:endParaRPr>
          </a:p>
        </p:txBody>
      </p:sp>
      <p:grpSp>
        <p:nvGrpSpPr>
          <p:cNvPr id="2" name="Group 1"/>
          <p:cNvGrpSpPr/>
          <p:nvPr/>
        </p:nvGrpSpPr>
        <p:grpSpPr>
          <a:xfrm>
            <a:off x="819690" y="2836838"/>
            <a:ext cx="6998653" cy="3286506"/>
            <a:chOff x="1072674" y="2042160"/>
            <a:chExt cx="6998653" cy="3286506"/>
          </a:xfrm>
        </p:grpSpPr>
        <p:sp>
          <p:nvSpPr>
            <p:cNvPr id="10" name="Oval 9"/>
            <p:cNvSpPr/>
            <p:nvPr/>
          </p:nvSpPr>
          <p:spPr>
            <a:xfrm>
              <a:off x="10726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6822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18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014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110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206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733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3433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29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57031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1721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781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0726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6822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918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014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110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1206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33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3433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9529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5625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1721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781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0726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6822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2918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9014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5110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1206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733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3433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9529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5625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1721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781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0726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6822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2918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9014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110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1206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733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3433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9529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5625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21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781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0879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6975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3071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9167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5263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1359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749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3586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9682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58555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1874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797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0879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6975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3071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9167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5263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1359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749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53586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9682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5778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71874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797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5" name="Oval 234"/>
          <p:cNvSpPr/>
          <p:nvPr/>
        </p:nvSpPr>
        <p:spPr>
          <a:xfrm>
            <a:off x="1209025" y="319351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2423890"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3015202"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3672269"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p:cNvSpPr/>
          <p:nvPr/>
        </p:nvSpPr>
        <p:spPr>
          <a:xfrm>
            <a:off x="4854671"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5445983"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6079237" y="319002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7313424" y="319351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1209025" y="37954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a:off x="2423890"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3015202"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a:off x="3672269"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4854671"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a:off x="5445983"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p:nvPr/>
        </p:nvSpPr>
        <p:spPr>
          <a:xfrm>
            <a:off x="6079237" y="37919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p:nvPr/>
        </p:nvSpPr>
        <p:spPr>
          <a:xfrm>
            <a:off x="7313424" y="37954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1694959" y="444618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1943371" y="505346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p:nvPr/>
        </p:nvSpPr>
        <p:spPr>
          <a:xfrm>
            <a:off x="2481121" y="523640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1191324" y="490649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p:nvPr/>
        </p:nvSpPr>
        <p:spPr>
          <a:xfrm>
            <a:off x="3107056" y="455902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p:nvPr/>
        </p:nvSpPr>
        <p:spPr>
          <a:xfrm>
            <a:off x="4142010" y="440506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a:off x="3814350" y="504365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p:nvPr/>
        </p:nvSpPr>
        <p:spPr>
          <a:xfrm>
            <a:off x="4907503" y="492621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p:nvPr/>
        </p:nvSpPr>
        <p:spPr>
          <a:xfrm>
            <a:off x="5589017" y="441303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p:nvPr/>
        </p:nvSpPr>
        <p:spPr>
          <a:xfrm>
            <a:off x="6744113" y="506337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p:nvPr/>
        </p:nvSpPr>
        <p:spPr>
          <a:xfrm>
            <a:off x="6583903" y="457940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a:off x="1797067" y="59778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p:nvPr/>
        </p:nvSpPr>
        <p:spPr>
          <a:xfrm>
            <a:off x="3240088" y="562956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p:nvPr/>
        </p:nvSpPr>
        <p:spPr>
          <a:xfrm>
            <a:off x="4281869" y="6206783"/>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p:nvPr/>
        </p:nvSpPr>
        <p:spPr>
          <a:xfrm>
            <a:off x="4974337" y="562194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6231622" y="565661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6881273" y="618366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0" name="Straight Connector 169"/>
          <p:cNvCxnSpPr/>
          <p:nvPr/>
        </p:nvCxnSpPr>
        <p:spPr>
          <a:xfrm>
            <a:off x="477735" y="3858952"/>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71" name="TextBox 170"/>
          <p:cNvSpPr txBox="1"/>
          <p:nvPr/>
        </p:nvSpPr>
        <p:spPr>
          <a:xfrm>
            <a:off x="-24353" y="3470897"/>
            <a:ext cx="545342" cy="461665"/>
          </a:xfrm>
          <a:prstGeom prst="rect">
            <a:avLst/>
          </a:prstGeom>
          <a:noFill/>
        </p:spPr>
        <p:txBody>
          <a:bodyPr wrap="none" rtlCol="0">
            <a:spAutoFit/>
          </a:bodyPr>
          <a:lstStyle/>
          <a:p>
            <a:r>
              <a:rPr lang="en-US" dirty="0" err="1">
                <a:solidFill>
                  <a:schemeClr val="accent6">
                    <a:lumMod val="50000"/>
                  </a:schemeClr>
                </a:solidFill>
              </a:rPr>
              <a:t>Nb</a:t>
            </a:r>
            <a:endParaRPr lang="en-US" dirty="0">
              <a:solidFill>
                <a:schemeClr val="accent6">
                  <a:lumMod val="50000"/>
                </a:schemeClr>
              </a:solidFill>
            </a:endParaRPr>
          </a:p>
        </p:txBody>
      </p:sp>
      <p:sp>
        <p:nvSpPr>
          <p:cNvPr id="6" name="TextBox 5"/>
          <p:cNvSpPr txBox="1"/>
          <p:nvPr/>
        </p:nvSpPr>
        <p:spPr>
          <a:xfrm rot="5400000">
            <a:off x="7735525" y="5077669"/>
            <a:ext cx="1724639" cy="461665"/>
          </a:xfrm>
          <a:prstGeom prst="rect">
            <a:avLst/>
          </a:prstGeom>
          <a:noFill/>
        </p:spPr>
        <p:txBody>
          <a:bodyPr wrap="none" rtlCol="0">
            <a:spAutoFit/>
          </a:bodyPr>
          <a:lstStyle/>
          <a:p>
            <a:r>
              <a:rPr lang="en-US" dirty="0">
                <a:solidFill>
                  <a:schemeClr val="accent6">
                    <a:lumMod val="50000"/>
                  </a:schemeClr>
                </a:solidFill>
              </a:rPr>
              <a:t>N Interstitial</a:t>
            </a:r>
          </a:p>
        </p:txBody>
      </p:sp>
      <p:sp>
        <p:nvSpPr>
          <p:cNvPr id="167" name="TextBox 166"/>
          <p:cNvSpPr txBox="1"/>
          <p:nvPr/>
        </p:nvSpPr>
        <p:spPr>
          <a:xfrm>
            <a:off x="153096" y="4919829"/>
            <a:ext cx="383438" cy="461665"/>
          </a:xfrm>
          <a:prstGeom prst="rect">
            <a:avLst/>
          </a:prstGeom>
          <a:noFill/>
        </p:spPr>
        <p:txBody>
          <a:bodyPr wrap="none" rtlCol="0">
            <a:spAutoFit/>
          </a:bodyPr>
          <a:lstStyle/>
          <a:p>
            <a:r>
              <a:rPr lang="en-US" dirty="0">
                <a:solidFill>
                  <a:schemeClr val="accent6">
                    <a:lumMod val="50000"/>
                  </a:schemeClr>
                </a:solidFill>
              </a:rPr>
              <a:t>N</a:t>
            </a:r>
          </a:p>
        </p:txBody>
      </p:sp>
      <p:cxnSp>
        <p:nvCxnSpPr>
          <p:cNvPr id="168" name="Straight Connector 167"/>
          <p:cNvCxnSpPr/>
          <p:nvPr/>
        </p:nvCxnSpPr>
        <p:spPr>
          <a:xfrm flipV="1">
            <a:off x="515058" y="5015777"/>
            <a:ext cx="578952" cy="138174"/>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pic>
        <p:nvPicPr>
          <p:cNvPr id="139" name="Picture 138"/>
          <p:cNvPicPr>
            <a:picLocks noChangeAspect="1"/>
          </p:cNvPicPr>
          <p:nvPr/>
        </p:nvPicPr>
        <p:blipFill rotWithShape="1">
          <a:blip r:embed="rId2"/>
          <a:srcRect r="1872"/>
          <a:stretch/>
        </p:blipFill>
        <p:spPr>
          <a:xfrm>
            <a:off x="1371863" y="4421951"/>
            <a:ext cx="3034220" cy="2220161"/>
          </a:xfrm>
          <a:prstGeom prst="rect">
            <a:avLst/>
          </a:prstGeom>
          <a:ln>
            <a:noFill/>
          </a:ln>
        </p:spPr>
      </p:pic>
      <p:cxnSp>
        <p:nvCxnSpPr>
          <p:cNvPr id="7" name="Straight Arrow Connector 6"/>
          <p:cNvCxnSpPr/>
          <p:nvPr/>
        </p:nvCxnSpPr>
        <p:spPr>
          <a:xfrm>
            <a:off x="3532410" y="3968514"/>
            <a:ext cx="305741" cy="41887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143" name="Picture 142"/>
          <p:cNvPicPr>
            <a:picLocks noChangeAspect="1"/>
          </p:cNvPicPr>
          <p:nvPr/>
        </p:nvPicPr>
        <p:blipFill rotWithShape="1">
          <a:blip r:embed="rId3"/>
          <a:srcRect l="858" t="4478" r="52315"/>
          <a:stretch/>
        </p:blipFill>
        <p:spPr>
          <a:xfrm>
            <a:off x="4375856" y="4409442"/>
            <a:ext cx="2193696" cy="2218535"/>
          </a:xfrm>
          <a:prstGeom prst="rect">
            <a:avLst/>
          </a:prstGeom>
        </p:spPr>
      </p:pic>
      <p:pic>
        <p:nvPicPr>
          <p:cNvPr id="144" name="Picture 143"/>
          <p:cNvPicPr>
            <a:picLocks noChangeAspect="1"/>
          </p:cNvPicPr>
          <p:nvPr/>
        </p:nvPicPr>
        <p:blipFill rotWithShape="1">
          <a:blip r:embed="rId3"/>
          <a:srcRect l="50026" r="137"/>
          <a:stretch/>
        </p:blipFill>
        <p:spPr>
          <a:xfrm>
            <a:off x="6562805" y="4292228"/>
            <a:ext cx="2365754" cy="2353425"/>
          </a:xfrm>
          <a:prstGeom prst="rect">
            <a:avLst/>
          </a:prstGeom>
        </p:spPr>
      </p:pic>
      <mc:AlternateContent xmlns:mc="http://schemas.openxmlformats.org/markup-compatibility/2006" xmlns:a14="http://schemas.microsoft.com/office/drawing/2010/main">
        <mc:Choice Requires="a14">
          <p:sp>
            <p:nvSpPr>
              <p:cNvPr id="181" name="TextBox 180"/>
              <p:cNvSpPr txBox="1"/>
              <p:nvPr/>
            </p:nvSpPr>
            <p:spPr>
              <a:xfrm>
                <a:off x="2739817" y="1880626"/>
                <a:ext cx="978104" cy="830997"/>
              </a:xfrm>
              <a:prstGeom prst="rect">
                <a:avLst/>
              </a:prstGeom>
              <a:noFill/>
            </p:spPr>
            <p:txBody>
              <a:bodyPr wrap="square" rtlCol="0">
                <a:spAutoFit/>
              </a:bodyPr>
              <a:lstStyle/>
              <a:p>
                <a:r>
                  <a:rPr lang="en-US" dirty="0">
                    <a:solidFill>
                      <a:schemeClr val="accent6">
                        <a:lumMod val="50000"/>
                      </a:schemeClr>
                    </a:solidFill>
                  </a:rPr>
                  <a:t>Nb</a:t>
                </a:r>
                <a:r>
                  <a:rPr lang="en-US" baseline="-25000" dirty="0" err="1">
                    <a:solidFill>
                      <a:schemeClr val="accent6">
                        <a:lumMod val="50000"/>
                      </a:schemeClr>
                    </a:solidFill>
                  </a:rPr>
                  <a:t>x</a:t>
                </a:r>
                <a:r>
                  <a:rPr lang="en-US" dirty="0" err="1">
                    <a:solidFill>
                      <a:schemeClr val="accent6">
                        <a:lumMod val="50000"/>
                      </a:schemeClr>
                    </a:solidFill>
                  </a:rPr>
                  <a:t>N</a:t>
                </a:r>
                <a:r>
                  <a:rPr lang="en-US" baseline="-25000" dirty="0" err="1">
                    <a:solidFill>
                      <a:schemeClr val="accent6">
                        <a:lumMod val="50000"/>
                      </a:schemeClr>
                    </a:solidFill>
                  </a:rPr>
                  <a:t>y</a:t>
                </a:r>
                <a:endParaRPr lang="en-US" baseline="-25000" dirty="0">
                  <a:solidFill>
                    <a:schemeClr val="accent6">
                      <a:lumMod val="50000"/>
                    </a:schemeClr>
                  </a:solidFill>
                </a:endParaRPr>
              </a:p>
              <a:p>
                <a14:m>
                  <m:oMath xmlns:m="http://schemas.openxmlformats.org/officeDocument/2006/math">
                    <m:r>
                      <a:rPr lang="en-US" i="1" smtClean="0">
                        <a:solidFill>
                          <a:schemeClr val="accent6">
                            <a:lumMod val="50000"/>
                          </a:schemeClr>
                        </a:solidFill>
                        <a:latin typeface="Cambria Math" panose="02040503050406030204" pitchFamily="18" charset="0"/>
                        <a:ea typeface="Cambria Math" panose="02040503050406030204" pitchFamily="18" charset="0"/>
                      </a:rPr>
                      <m:t>~</m:t>
                    </m:r>
                    <m:r>
                      <a:rPr lang="en-US" b="0" i="1" smtClean="0">
                        <a:solidFill>
                          <a:schemeClr val="accent6">
                            <a:lumMod val="50000"/>
                          </a:schemeClr>
                        </a:solidFill>
                        <a:latin typeface="Cambria Math" panose="02040503050406030204" pitchFamily="18" charset="0"/>
                        <a:ea typeface="Cambria Math" panose="02040503050406030204" pitchFamily="18" charset="0"/>
                      </a:rPr>
                      <m:t>2 </m:t>
                    </m:r>
                    <m:r>
                      <a:rPr lang="en-US" b="0" i="1" smtClean="0">
                        <a:solidFill>
                          <a:schemeClr val="accent6">
                            <a:lumMod val="50000"/>
                          </a:schemeClr>
                        </a:solidFill>
                        <a:latin typeface="Cambria Math" panose="02040503050406030204" pitchFamily="18" charset="0"/>
                        <a:ea typeface="Cambria Math" panose="02040503050406030204" pitchFamily="18" charset="0"/>
                      </a:rPr>
                      <m:t>𝜇</m:t>
                    </m:r>
                    <m:r>
                      <a:rPr lang="en-US" b="0" i="1" smtClean="0">
                        <a:solidFill>
                          <a:schemeClr val="accent6">
                            <a:lumMod val="50000"/>
                          </a:schemeClr>
                        </a:solidFill>
                        <a:latin typeface="Cambria Math" panose="02040503050406030204" pitchFamily="18" charset="0"/>
                        <a:ea typeface="Cambria Math" panose="02040503050406030204" pitchFamily="18" charset="0"/>
                      </a:rPr>
                      <m:t>𝑚</m:t>
                    </m:r>
                  </m:oMath>
                </a14:m>
                <a:r>
                  <a:rPr lang="en-US" dirty="0">
                    <a:solidFill>
                      <a:schemeClr val="accent6">
                        <a:lumMod val="50000"/>
                      </a:schemeClr>
                    </a:solidFill>
                  </a:rPr>
                  <a:t> </a:t>
                </a:r>
              </a:p>
            </p:txBody>
          </p:sp>
        </mc:Choice>
        <mc:Fallback xmlns="">
          <p:sp>
            <p:nvSpPr>
              <p:cNvPr id="181" name="TextBox 180"/>
              <p:cNvSpPr txBox="1">
                <a:spLocks noRot="1" noChangeAspect="1" noMove="1" noResize="1" noEditPoints="1" noAdjustHandles="1" noChangeArrowheads="1" noChangeShapeType="1" noTextEdit="1"/>
              </p:cNvSpPr>
              <p:nvPr/>
            </p:nvSpPr>
            <p:spPr>
              <a:xfrm>
                <a:off x="2739817" y="1880626"/>
                <a:ext cx="978104" cy="830997"/>
              </a:xfrm>
              <a:prstGeom prst="rect">
                <a:avLst/>
              </a:prstGeom>
              <a:blipFill rotWithShape="0">
                <a:blip r:embed="rId4"/>
                <a:stretch>
                  <a:fillRect l="-9317" t="-5882" r="-9938" b="-4412"/>
                </a:stretch>
              </a:blipFill>
            </p:spPr>
            <p:txBody>
              <a:bodyPr/>
              <a:lstStyle/>
              <a:p>
                <a:r>
                  <a:rPr lang="en-US">
                    <a:noFill/>
                  </a:rPr>
                  <a:t> </a:t>
                </a:r>
              </a:p>
            </p:txBody>
          </p:sp>
        </mc:Fallback>
      </mc:AlternateContent>
      <p:sp>
        <p:nvSpPr>
          <p:cNvPr id="182" name="Rounded Rectangle 181"/>
          <p:cNvSpPr/>
          <p:nvPr/>
        </p:nvSpPr>
        <p:spPr>
          <a:xfrm>
            <a:off x="2962426" y="2754238"/>
            <a:ext cx="621807" cy="1246860"/>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3" name="Oval 182"/>
          <p:cNvSpPr/>
          <p:nvPr/>
        </p:nvSpPr>
        <p:spPr>
          <a:xfrm>
            <a:off x="1833914" y="343263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p:nvSpPr>
        <p:spPr>
          <a:xfrm>
            <a:off x="4221688" y="368120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a:off x="6744336" y="312493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p:nvSpPr>
        <p:spPr>
          <a:xfrm>
            <a:off x="6678377" y="355514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TextBox 227"/>
          <p:cNvSpPr txBox="1"/>
          <p:nvPr/>
        </p:nvSpPr>
        <p:spPr>
          <a:xfrm>
            <a:off x="1514988" y="6284765"/>
            <a:ext cx="2823530" cy="307777"/>
          </a:xfrm>
          <a:prstGeom prst="rect">
            <a:avLst/>
          </a:prstGeom>
          <a:solidFill>
            <a:schemeClr val="bg1"/>
          </a:solidFill>
        </p:spPr>
        <p:txBody>
          <a:bodyPr wrap="none" rtlCol="0">
            <a:spAutoFit/>
          </a:bodyPr>
          <a:lstStyle/>
          <a:p>
            <a:r>
              <a:rPr lang="en-US" sz="1400" dirty="0">
                <a:solidFill>
                  <a:srgbClr val="0000FF"/>
                </a:solidFill>
              </a:rPr>
              <a:t>Y. Trenikhina et al, Proc. of SRF 2015</a:t>
            </a:r>
          </a:p>
        </p:txBody>
      </p:sp>
      <p:sp>
        <p:nvSpPr>
          <p:cNvPr id="141" name="TextBox 17"/>
          <p:cNvSpPr txBox="1"/>
          <p:nvPr/>
        </p:nvSpPr>
        <p:spPr>
          <a:xfrm>
            <a:off x="944095" y="924311"/>
            <a:ext cx="991632"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3 hours</a:t>
            </a:r>
          </a:p>
        </p:txBody>
      </p:sp>
      <p:cxnSp>
        <p:nvCxnSpPr>
          <p:cNvPr id="142" name="Straight Arrow Connector 141"/>
          <p:cNvCxnSpPr/>
          <p:nvPr/>
        </p:nvCxnSpPr>
        <p:spPr>
          <a:xfrm>
            <a:off x="1947595" y="1160749"/>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5" name="TextBox 17"/>
          <p:cNvSpPr txBox="1"/>
          <p:nvPr/>
        </p:nvSpPr>
        <p:spPr>
          <a:xfrm>
            <a:off x="2215420" y="844900"/>
            <a:ext cx="1011219"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injection p=25mTorr</a:t>
            </a:r>
          </a:p>
        </p:txBody>
      </p:sp>
      <p:cxnSp>
        <p:nvCxnSpPr>
          <p:cNvPr id="146" name="Straight Arrow Connector 145"/>
          <p:cNvCxnSpPr/>
          <p:nvPr/>
        </p:nvCxnSpPr>
        <p:spPr>
          <a:xfrm>
            <a:off x="3232478" y="1160867"/>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7" name="TextBox 17"/>
          <p:cNvSpPr txBox="1"/>
          <p:nvPr/>
        </p:nvSpPr>
        <p:spPr>
          <a:xfrm>
            <a:off x="3512521" y="924311"/>
            <a:ext cx="1011219"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2 minutes</a:t>
            </a:r>
          </a:p>
        </p:txBody>
      </p:sp>
      <p:cxnSp>
        <p:nvCxnSpPr>
          <p:cNvPr id="148" name="Straight Arrow Connector 147"/>
          <p:cNvCxnSpPr/>
          <p:nvPr/>
        </p:nvCxnSpPr>
        <p:spPr>
          <a:xfrm>
            <a:off x="4541797" y="1167307"/>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9" name="TextBox 17"/>
          <p:cNvSpPr txBox="1"/>
          <p:nvPr/>
        </p:nvSpPr>
        <p:spPr>
          <a:xfrm>
            <a:off x="4809622" y="921535"/>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6 minutes</a:t>
            </a:r>
          </a:p>
        </p:txBody>
      </p:sp>
      <p:cxnSp>
        <p:nvCxnSpPr>
          <p:cNvPr id="150" name="Straight Arrow Connector 149"/>
          <p:cNvCxnSpPr/>
          <p:nvPr/>
        </p:nvCxnSpPr>
        <p:spPr>
          <a:xfrm>
            <a:off x="5808623" y="1160868"/>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51" name="TextBox 17"/>
          <p:cNvSpPr txBox="1"/>
          <p:nvPr/>
        </p:nvSpPr>
        <p:spPr>
          <a:xfrm>
            <a:off x="6096494" y="918398"/>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UHV cooling</a:t>
            </a:r>
          </a:p>
        </p:txBody>
      </p:sp>
      <p:cxnSp>
        <p:nvCxnSpPr>
          <p:cNvPr id="152" name="Straight Arrow Connector 151"/>
          <p:cNvCxnSpPr/>
          <p:nvPr/>
        </p:nvCxnSpPr>
        <p:spPr>
          <a:xfrm>
            <a:off x="7105724" y="1178262"/>
            <a:ext cx="281192" cy="1"/>
          </a:xfrm>
          <a:prstGeom prst="straightConnector1">
            <a:avLst/>
          </a:prstGeom>
          <a:ln>
            <a:noFill/>
            <a:tailEnd type="triangle"/>
          </a:ln>
        </p:spPr>
        <p:style>
          <a:lnRef idx="2">
            <a:schemeClr val="accent6"/>
          </a:lnRef>
          <a:fillRef idx="0">
            <a:schemeClr val="accent6"/>
          </a:fillRef>
          <a:effectRef idx="1">
            <a:schemeClr val="accent6"/>
          </a:effectRef>
          <a:fontRef idx="minor">
            <a:schemeClr val="tx1"/>
          </a:fontRef>
        </p:style>
      </p:cxnSp>
      <p:sp>
        <p:nvSpPr>
          <p:cNvPr id="153" name="TextBox 17"/>
          <p:cNvSpPr txBox="1"/>
          <p:nvPr/>
        </p:nvSpPr>
        <p:spPr>
          <a:xfrm>
            <a:off x="7387988" y="1010732"/>
            <a:ext cx="1011219"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5 um EP</a:t>
            </a:r>
          </a:p>
        </p:txBody>
      </p:sp>
      <p:pic>
        <p:nvPicPr>
          <p:cNvPr id="154" name="Picture 153"/>
          <p:cNvPicPr>
            <a:picLocks noChangeAspect="1"/>
          </p:cNvPicPr>
          <p:nvPr/>
        </p:nvPicPr>
        <p:blipFill rotWithShape="1">
          <a:blip r:embed="rId5">
            <a:extLst>
              <a:ext uri="{28A0092B-C50C-407E-A947-70E740481C1C}">
                <a14:useLocalDpi xmlns:a14="http://schemas.microsoft.com/office/drawing/2010/main" val="0"/>
              </a:ext>
            </a:extLst>
          </a:blip>
          <a:srcRect l="3984" t="10170" r="10866" b="2709"/>
          <a:stretch/>
        </p:blipFill>
        <p:spPr>
          <a:xfrm>
            <a:off x="5660379" y="1741966"/>
            <a:ext cx="3268180" cy="2548841"/>
          </a:xfrm>
          <a:prstGeom prst="rect">
            <a:avLst/>
          </a:prstGeom>
          <a:ln>
            <a:noFill/>
          </a:ln>
          <a:effectLst>
            <a:softEdge rad="0"/>
          </a:effectLst>
        </p:spPr>
      </p:pic>
      <p:cxnSp>
        <p:nvCxnSpPr>
          <p:cNvPr id="155" name="Straight Arrow Connector 154"/>
          <p:cNvCxnSpPr/>
          <p:nvPr/>
        </p:nvCxnSpPr>
        <p:spPr>
          <a:xfrm flipV="1">
            <a:off x="3590327" y="2993029"/>
            <a:ext cx="2626070" cy="21326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332090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t>N-doping treatment (example: the “2/6 recipe”)</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LINAC 2016</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18</a:t>
            </a:fld>
            <a:endParaRPr lang="en-US" altLang="en-US" sz="1200">
              <a:solidFill>
                <a:srgbClr val="004C97"/>
              </a:solidFill>
              <a:latin typeface="Helvetica" panose="020B0604020202020204" pitchFamily="34" charset="0"/>
            </a:endParaRPr>
          </a:p>
        </p:txBody>
      </p:sp>
      <p:sp>
        <p:nvSpPr>
          <p:cNvPr id="34" name="Oval 33"/>
          <p:cNvSpPr/>
          <p:nvPr/>
        </p:nvSpPr>
        <p:spPr>
          <a:xfrm>
            <a:off x="819690" y="404558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429290" y="404558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038890" y="404558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648490"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258090"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867690"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4807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0903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6999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3095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69191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5287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19690" y="466738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429290" y="466738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038890" y="466738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648490"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258090"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867690"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4807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0903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6999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3095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9191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5287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34930" y="525335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444530" y="525335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054130" y="525335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663730"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273330"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82930"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4960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1056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7152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332570"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69344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5440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834930" y="584467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444530" y="584467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054130" y="584467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663730"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273330"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3882930"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4960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51056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7152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3248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69344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5440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1694959" y="445706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1943371" y="506435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p:nvPr/>
        </p:nvSpPr>
        <p:spPr>
          <a:xfrm>
            <a:off x="2481121" y="524729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1191324" y="491738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p:nvPr/>
        </p:nvSpPr>
        <p:spPr>
          <a:xfrm>
            <a:off x="3107056" y="456990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p:nvPr/>
        </p:nvSpPr>
        <p:spPr>
          <a:xfrm>
            <a:off x="4142010" y="441595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a:off x="3814350" y="505454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p:nvPr/>
        </p:nvSpPr>
        <p:spPr>
          <a:xfrm>
            <a:off x="4907503" y="493709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p:nvPr/>
        </p:nvSpPr>
        <p:spPr>
          <a:xfrm>
            <a:off x="5589017" y="442392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p:nvPr/>
        </p:nvSpPr>
        <p:spPr>
          <a:xfrm>
            <a:off x="6744113" y="507425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p:nvPr/>
        </p:nvSpPr>
        <p:spPr>
          <a:xfrm>
            <a:off x="6583903" y="459029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a:off x="1797067" y="598868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p:nvPr/>
        </p:nvSpPr>
        <p:spPr>
          <a:xfrm>
            <a:off x="3240088" y="564045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p:nvPr/>
        </p:nvSpPr>
        <p:spPr>
          <a:xfrm>
            <a:off x="4281869" y="621766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p:nvPr/>
        </p:nvSpPr>
        <p:spPr>
          <a:xfrm>
            <a:off x="4974337" y="563283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6231622" y="566750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6881273" y="619455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153096" y="4930715"/>
            <a:ext cx="383438" cy="461665"/>
          </a:xfrm>
          <a:prstGeom prst="rect">
            <a:avLst/>
          </a:prstGeom>
          <a:noFill/>
        </p:spPr>
        <p:txBody>
          <a:bodyPr wrap="none" rtlCol="0">
            <a:spAutoFit/>
          </a:bodyPr>
          <a:lstStyle/>
          <a:p>
            <a:r>
              <a:rPr lang="en-US" dirty="0">
                <a:solidFill>
                  <a:schemeClr val="accent6">
                    <a:lumMod val="50000"/>
                  </a:schemeClr>
                </a:solidFill>
              </a:rPr>
              <a:t>N</a:t>
            </a:r>
          </a:p>
        </p:txBody>
      </p:sp>
      <p:cxnSp>
        <p:nvCxnSpPr>
          <p:cNvPr id="166" name="Straight Connector 165"/>
          <p:cNvCxnSpPr/>
          <p:nvPr/>
        </p:nvCxnSpPr>
        <p:spPr>
          <a:xfrm flipV="1">
            <a:off x="515058" y="5026663"/>
            <a:ext cx="578952" cy="138174"/>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cxnSp>
        <p:nvCxnSpPr>
          <p:cNvPr id="170" name="Straight Connector 169"/>
          <p:cNvCxnSpPr/>
          <p:nvPr/>
        </p:nvCxnSpPr>
        <p:spPr>
          <a:xfrm>
            <a:off x="477735" y="3869838"/>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71" name="TextBox 170"/>
          <p:cNvSpPr txBox="1"/>
          <p:nvPr/>
        </p:nvSpPr>
        <p:spPr>
          <a:xfrm>
            <a:off x="-24353" y="3481783"/>
            <a:ext cx="545342" cy="461665"/>
          </a:xfrm>
          <a:prstGeom prst="rect">
            <a:avLst/>
          </a:prstGeom>
          <a:noFill/>
        </p:spPr>
        <p:txBody>
          <a:bodyPr wrap="none" rtlCol="0">
            <a:spAutoFit/>
          </a:bodyPr>
          <a:lstStyle/>
          <a:p>
            <a:r>
              <a:rPr lang="en-US" dirty="0" err="1">
                <a:solidFill>
                  <a:schemeClr val="accent6">
                    <a:lumMod val="50000"/>
                  </a:schemeClr>
                </a:solidFill>
              </a:rPr>
              <a:t>Nb</a:t>
            </a:r>
            <a:endParaRPr lang="en-US" dirty="0">
              <a:solidFill>
                <a:schemeClr val="accent6">
                  <a:lumMod val="50000"/>
                </a:schemeClr>
              </a:solidFill>
            </a:endParaRPr>
          </a:p>
        </p:txBody>
      </p:sp>
      <p:cxnSp>
        <p:nvCxnSpPr>
          <p:cNvPr id="5" name="Straight Arrow Connector 4"/>
          <p:cNvCxnSpPr/>
          <p:nvPr/>
        </p:nvCxnSpPr>
        <p:spPr>
          <a:xfrm>
            <a:off x="8028832" y="4073020"/>
            <a:ext cx="0" cy="2061210"/>
          </a:xfrm>
          <a:prstGeom prst="straightConnector1">
            <a:avLst/>
          </a:prstGeom>
          <a:ln>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6" name="TextBox 5"/>
          <p:cNvSpPr txBox="1"/>
          <p:nvPr/>
        </p:nvSpPr>
        <p:spPr>
          <a:xfrm rot="5400000">
            <a:off x="7463303" y="4903918"/>
            <a:ext cx="1724639" cy="461665"/>
          </a:xfrm>
          <a:prstGeom prst="rect">
            <a:avLst/>
          </a:prstGeom>
          <a:noFill/>
        </p:spPr>
        <p:txBody>
          <a:bodyPr wrap="none" rtlCol="0">
            <a:spAutoFit/>
          </a:bodyPr>
          <a:lstStyle/>
          <a:p>
            <a:r>
              <a:rPr lang="en-US" dirty="0">
                <a:solidFill>
                  <a:schemeClr val="accent6">
                    <a:lumMod val="50000"/>
                  </a:schemeClr>
                </a:solidFill>
              </a:rPr>
              <a:t>N Interstitial</a:t>
            </a:r>
          </a:p>
        </p:txBody>
      </p:sp>
      <p:cxnSp>
        <p:nvCxnSpPr>
          <p:cNvPr id="7" name="Straight Connector 6"/>
          <p:cNvCxnSpPr/>
          <p:nvPr/>
        </p:nvCxnSpPr>
        <p:spPr>
          <a:xfrm>
            <a:off x="834930" y="3943448"/>
            <a:ext cx="6968173" cy="0"/>
          </a:xfrm>
          <a:prstGeom prst="line">
            <a:avLst/>
          </a:prstGeom>
          <a:ln w="19050">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2922810" y="3299983"/>
            <a:ext cx="2813591" cy="584775"/>
          </a:xfrm>
          <a:prstGeom prst="rect">
            <a:avLst/>
          </a:prstGeom>
          <a:noFill/>
        </p:spPr>
        <p:txBody>
          <a:bodyPr wrap="none" rtlCol="0">
            <a:spAutoFit/>
          </a:bodyPr>
          <a:lstStyle/>
          <a:p>
            <a:r>
              <a:rPr lang="en-US" sz="3200" dirty="0">
                <a:solidFill>
                  <a:srgbClr val="C00000"/>
                </a:solidFill>
              </a:rPr>
              <a:t>Final RF Surface</a:t>
            </a:r>
          </a:p>
        </p:txBody>
      </p:sp>
      <p:sp>
        <p:nvSpPr>
          <p:cNvPr id="92" name="TextBox 17"/>
          <p:cNvSpPr txBox="1"/>
          <p:nvPr/>
        </p:nvSpPr>
        <p:spPr>
          <a:xfrm>
            <a:off x="944095" y="924311"/>
            <a:ext cx="991632"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3 hours</a:t>
            </a:r>
          </a:p>
        </p:txBody>
      </p:sp>
      <p:cxnSp>
        <p:nvCxnSpPr>
          <p:cNvPr id="93" name="Straight Arrow Connector 92"/>
          <p:cNvCxnSpPr/>
          <p:nvPr/>
        </p:nvCxnSpPr>
        <p:spPr>
          <a:xfrm>
            <a:off x="1947595" y="1160749"/>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94" name="TextBox 17"/>
          <p:cNvSpPr txBox="1"/>
          <p:nvPr/>
        </p:nvSpPr>
        <p:spPr>
          <a:xfrm>
            <a:off x="2215420" y="844900"/>
            <a:ext cx="1011219"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injection p=25mTorr</a:t>
            </a:r>
          </a:p>
        </p:txBody>
      </p:sp>
      <p:cxnSp>
        <p:nvCxnSpPr>
          <p:cNvPr id="95" name="Straight Arrow Connector 94"/>
          <p:cNvCxnSpPr/>
          <p:nvPr/>
        </p:nvCxnSpPr>
        <p:spPr>
          <a:xfrm>
            <a:off x="3232478" y="1160867"/>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96" name="TextBox 17"/>
          <p:cNvSpPr txBox="1"/>
          <p:nvPr/>
        </p:nvSpPr>
        <p:spPr>
          <a:xfrm>
            <a:off x="3512521" y="924311"/>
            <a:ext cx="1011219"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2 minutes</a:t>
            </a:r>
          </a:p>
        </p:txBody>
      </p:sp>
      <p:cxnSp>
        <p:nvCxnSpPr>
          <p:cNvPr id="97" name="Straight Arrow Connector 96"/>
          <p:cNvCxnSpPr/>
          <p:nvPr/>
        </p:nvCxnSpPr>
        <p:spPr>
          <a:xfrm>
            <a:off x="4541797" y="1167307"/>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98" name="TextBox 17"/>
          <p:cNvSpPr txBox="1"/>
          <p:nvPr/>
        </p:nvSpPr>
        <p:spPr>
          <a:xfrm>
            <a:off x="4809622" y="921535"/>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6 minutes</a:t>
            </a:r>
          </a:p>
        </p:txBody>
      </p:sp>
      <p:cxnSp>
        <p:nvCxnSpPr>
          <p:cNvPr id="99" name="Straight Arrow Connector 98"/>
          <p:cNvCxnSpPr/>
          <p:nvPr/>
        </p:nvCxnSpPr>
        <p:spPr>
          <a:xfrm>
            <a:off x="5808623" y="1160868"/>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0" name="TextBox 17"/>
          <p:cNvSpPr txBox="1"/>
          <p:nvPr/>
        </p:nvSpPr>
        <p:spPr>
          <a:xfrm>
            <a:off x="6096494" y="918398"/>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UHV cooling</a:t>
            </a:r>
          </a:p>
        </p:txBody>
      </p:sp>
      <p:cxnSp>
        <p:nvCxnSpPr>
          <p:cNvPr id="101" name="Straight Arrow Connector 100"/>
          <p:cNvCxnSpPr/>
          <p:nvPr/>
        </p:nvCxnSpPr>
        <p:spPr>
          <a:xfrm>
            <a:off x="7105724" y="1178262"/>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2" name="TextBox 17"/>
          <p:cNvSpPr txBox="1"/>
          <p:nvPr/>
        </p:nvSpPr>
        <p:spPr>
          <a:xfrm>
            <a:off x="7387988" y="1010732"/>
            <a:ext cx="1011219"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5 um EP</a:t>
            </a:r>
          </a:p>
        </p:txBody>
      </p:sp>
      <p:sp>
        <p:nvSpPr>
          <p:cNvPr id="2" name="Date Placeholder 1"/>
          <p:cNvSpPr>
            <a:spLocks noGrp="1"/>
          </p:cNvSpPr>
          <p:nvPr>
            <p:ph type="dt" sz="half" idx="10"/>
          </p:nvPr>
        </p:nvSpPr>
        <p:spPr/>
        <p:txBody>
          <a:bodyPr/>
          <a:lstStyle/>
          <a:p>
            <a:r>
              <a:rPr lang="en-US" altLang="en-US"/>
              <a:t>9/28/2016</a:t>
            </a:r>
          </a:p>
        </p:txBody>
      </p:sp>
    </p:spTree>
    <p:extLst>
      <p:ext uri="{BB962C8B-B14F-4D97-AF65-F5344CB8AC3E}">
        <p14:creationId xmlns:p14="http://schemas.microsoft.com/office/powerpoint/2010/main" val="669593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dirty="0"/>
              <a:t>N-doping treatment (example: the “2/6 recipe”)</a:t>
            </a:r>
            <a:endParaRPr lang="en-US" altLang="en-US" dirty="0">
              <a:latin typeface="Helvetica" panose="020B0604020202020204" pitchFamily="34" charset="0"/>
              <a:ea typeface="Geneva" pitchFamily="121" charset="-128"/>
            </a:endParaRPr>
          </a:p>
        </p:txBody>
      </p:sp>
      <p:sp>
        <p:nvSpPr>
          <p:cNvPr id="34" name="Oval 33"/>
          <p:cNvSpPr/>
          <p:nvPr/>
        </p:nvSpPr>
        <p:spPr>
          <a:xfrm>
            <a:off x="819690" y="404558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1429290" y="404558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2038890" y="404558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2648490"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3258090"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3867690"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44807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0903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6999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63095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69191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7528783" y="406082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819690" y="466738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p:cNvSpPr/>
          <p:nvPr/>
        </p:nvSpPr>
        <p:spPr>
          <a:xfrm>
            <a:off x="1429290" y="466738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p:cNvSpPr/>
          <p:nvPr/>
        </p:nvSpPr>
        <p:spPr>
          <a:xfrm>
            <a:off x="2038890" y="466738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Oval 48"/>
          <p:cNvSpPr/>
          <p:nvPr/>
        </p:nvSpPr>
        <p:spPr>
          <a:xfrm>
            <a:off x="2648490"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Oval 49"/>
          <p:cNvSpPr/>
          <p:nvPr/>
        </p:nvSpPr>
        <p:spPr>
          <a:xfrm>
            <a:off x="3258090"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p:cNvSpPr/>
          <p:nvPr/>
        </p:nvSpPr>
        <p:spPr>
          <a:xfrm>
            <a:off x="3867690"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Oval 51"/>
          <p:cNvSpPr/>
          <p:nvPr/>
        </p:nvSpPr>
        <p:spPr>
          <a:xfrm>
            <a:off x="44807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Oval 52"/>
          <p:cNvSpPr/>
          <p:nvPr/>
        </p:nvSpPr>
        <p:spPr>
          <a:xfrm>
            <a:off x="50903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p:cNvSpPr/>
          <p:nvPr/>
        </p:nvSpPr>
        <p:spPr>
          <a:xfrm>
            <a:off x="56999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p:cNvSpPr/>
          <p:nvPr/>
        </p:nvSpPr>
        <p:spPr>
          <a:xfrm>
            <a:off x="63095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p:cNvSpPr/>
          <p:nvPr/>
        </p:nvSpPr>
        <p:spPr>
          <a:xfrm>
            <a:off x="69191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p:cNvSpPr/>
          <p:nvPr/>
        </p:nvSpPr>
        <p:spPr>
          <a:xfrm>
            <a:off x="7528783" y="468262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p:cNvSpPr/>
          <p:nvPr/>
        </p:nvSpPr>
        <p:spPr>
          <a:xfrm>
            <a:off x="834930" y="525335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p:cNvSpPr/>
          <p:nvPr/>
        </p:nvSpPr>
        <p:spPr>
          <a:xfrm>
            <a:off x="1444530" y="525335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2054130" y="525335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p:cNvSpPr/>
          <p:nvPr/>
        </p:nvSpPr>
        <p:spPr>
          <a:xfrm>
            <a:off x="2663730"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p:cNvSpPr/>
          <p:nvPr/>
        </p:nvSpPr>
        <p:spPr>
          <a:xfrm>
            <a:off x="3273330"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Oval 62"/>
          <p:cNvSpPr/>
          <p:nvPr/>
        </p:nvSpPr>
        <p:spPr>
          <a:xfrm>
            <a:off x="3882930"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Oval 63"/>
          <p:cNvSpPr/>
          <p:nvPr/>
        </p:nvSpPr>
        <p:spPr>
          <a:xfrm>
            <a:off x="44960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p:cNvSpPr/>
          <p:nvPr/>
        </p:nvSpPr>
        <p:spPr>
          <a:xfrm>
            <a:off x="51056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Oval 65"/>
          <p:cNvSpPr/>
          <p:nvPr/>
        </p:nvSpPr>
        <p:spPr>
          <a:xfrm>
            <a:off x="57152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a:off x="6332570"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p:nvPr/>
        </p:nvSpPr>
        <p:spPr>
          <a:xfrm>
            <a:off x="69344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7544023" y="5268598"/>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834930" y="584467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p:nvPr/>
        </p:nvSpPr>
        <p:spPr>
          <a:xfrm>
            <a:off x="1444530" y="584467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Oval 71"/>
          <p:cNvSpPr/>
          <p:nvPr/>
        </p:nvSpPr>
        <p:spPr>
          <a:xfrm>
            <a:off x="2054130" y="584467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Oval 72"/>
          <p:cNvSpPr/>
          <p:nvPr/>
        </p:nvSpPr>
        <p:spPr>
          <a:xfrm>
            <a:off x="2663730"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Oval 73"/>
          <p:cNvSpPr/>
          <p:nvPr/>
        </p:nvSpPr>
        <p:spPr>
          <a:xfrm>
            <a:off x="3273330"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Oval 74"/>
          <p:cNvSpPr/>
          <p:nvPr/>
        </p:nvSpPr>
        <p:spPr>
          <a:xfrm>
            <a:off x="3882930"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p:cNvSpPr/>
          <p:nvPr/>
        </p:nvSpPr>
        <p:spPr>
          <a:xfrm>
            <a:off x="44960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p:cNvSpPr/>
          <p:nvPr/>
        </p:nvSpPr>
        <p:spPr>
          <a:xfrm>
            <a:off x="51056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p:cNvSpPr/>
          <p:nvPr/>
        </p:nvSpPr>
        <p:spPr>
          <a:xfrm>
            <a:off x="57152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p:cNvSpPr/>
          <p:nvPr/>
        </p:nvSpPr>
        <p:spPr>
          <a:xfrm>
            <a:off x="63248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Oval 79"/>
          <p:cNvSpPr/>
          <p:nvPr/>
        </p:nvSpPr>
        <p:spPr>
          <a:xfrm>
            <a:off x="69344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Oval 80"/>
          <p:cNvSpPr/>
          <p:nvPr/>
        </p:nvSpPr>
        <p:spPr>
          <a:xfrm>
            <a:off x="7544023" y="585991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7" name="Oval 256"/>
          <p:cNvSpPr/>
          <p:nvPr/>
        </p:nvSpPr>
        <p:spPr>
          <a:xfrm>
            <a:off x="1694959" y="445706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8" name="Oval 257"/>
          <p:cNvSpPr/>
          <p:nvPr/>
        </p:nvSpPr>
        <p:spPr>
          <a:xfrm>
            <a:off x="1943371" y="506435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9" name="Oval 258"/>
          <p:cNvSpPr/>
          <p:nvPr/>
        </p:nvSpPr>
        <p:spPr>
          <a:xfrm>
            <a:off x="2481121" y="524729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0" name="Oval 259"/>
          <p:cNvSpPr/>
          <p:nvPr/>
        </p:nvSpPr>
        <p:spPr>
          <a:xfrm>
            <a:off x="1191324" y="491738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1" name="Oval 260"/>
          <p:cNvSpPr/>
          <p:nvPr/>
        </p:nvSpPr>
        <p:spPr>
          <a:xfrm>
            <a:off x="3107056" y="456990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2" name="Oval 261"/>
          <p:cNvSpPr/>
          <p:nvPr/>
        </p:nvSpPr>
        <p:spPr>
          <a:xfrm>
            <a:off x="4142010" y="441595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3" name="Oval 262"/>
          <p:cNvSpPr/>
          <p:nvPr/>
        </p:nvSpPr>
        <p:spPr>
          <a:xfrm>
            <a:off x="3814350" y="505454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4" name="Oval 263"/>
          <p:cNvSpPr/>
          <p:nvPr/>
        </p:nvSpPr>
        <p:spPr>
          <a:xfrm>
            <a:off x="4907503" y="493709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5" name="Oval 264"/>
          <p:cNvSpPr/>
          <p:nvPr/>
        </p:nvSpPr>
        <p:spPr>
          <a:xfrm>
            <a:off x="5589017" y="442392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6" name="Oval 265"/>
          <p:cNvSpPr/>
          <p:nvPr/>
        </p:nvSpPr>
        <p:spPr>
          <a:xfrm>
            <a:off x="6744113" y="507425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7" name="Oval 266"/>
          <p:cNvSpPr/>
          <p:nvPr/>
        </p:nvSpPr>
        <p:spPr>
          <a:xfrm>
            <a:off x="6583903" y="459029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8" name="Oval 267"/>
          <p:cNvSpPr/>
          <p:nvPr/>
        </p:nvSpPr>
        <p:spPr>
          <a:xfrm>
            <a:off x="1797067" y="598868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9" name="Oval 268"/>
          <p:cNvSpPr/>
          <p:nvPr/>
        </p:nvSpPr>
        <p:spPr>
          <a:xfrm>
            <a:off x="3240088" y="564045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0" name="Oval 269"/>
          <p:cNvSpPr/>
          <p:nvPr/>
        </p:nvSpPr>
        <p:spPr>
          <a:xfrm>
            <a:off x="4281869" y="621766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1" name="Oval 270"/>
          <p:cNvSpPr/>
          <p:nvPr/>
        </p:nvSpPr>
        <p:spPr>
          <a:xfrm>
            <a:off x="4974337" y="563283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2" name="Oval 271"/>
          <p:cNvSpPr/>
          <p:nvPr/>
        </p:nvSpPr>
        <p:spPr>
          <a:xfrm>
            <a:off x="6231622" y="566750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3" name="Oval 272"/>
          <p:cNvSpPr/>
          <p:nvPr/>
        </p:nvSpPr>
        <p:spPr>
          <a:xfrm>
            <a:off x="6881273" y="619455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5" name="TextBox 164"/>
          <p:cNvSpPr txBox="1"/>
          <p:nvPr/>
        </p:nvSpPr>
        <p:spPr>
          <a:xfrm>
            <a:off x="153096" y="4930715"/>
            <a:ext cx="383438" cy="461665"/>
          </a:xfrm>
          <a:prstGeom prst="rect">
            <a:avLst/>
          </a:prstGeom>
          <a:noFill/>
        </p:spPr>
        <p:txBody>
          <a:bodyPr wrap="none" rtlCol="0">
            <a:spAutoFit/>
          </a:bodyPr>
          <a:lstStyle/>
          <a:p>
            <a:r>
              <a:rPr lang="en-US" dirty="0">
                <a:solidFill>
                  <a:schemeClr val="accent6">
                    <a:lumMod val="50000"/>
                  </a:schemeClr>
                </a:solidFill>
              </a:rPr>
              <a:t>N</a:t>
            </a:r>
          </a:p>
        </p:txBody>
      </p:sp>
      <p:cxnSp>
        <p:nvCxnSpPr>
          <p:cNvPr id="166" name="Straight Connector 165"/>
          <p:cNvCxnSpPr/>
          <p:nvPr/>
        </p:nvCxnSpPr>
        <p:spPr>
          <a:xfrm flipV="1">
            <a:off x="515058" y="5026663"/>
            <a:ext cx="578952" cy="138174"/>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cxnSp>
        <p:nvCxnSpPr>
          <p:cNvPr id="170" name="Straight Connector 169"/>
          <p:cNvCxnSpPr/>
          <p:nvPr/>
        </p:nvCxnSpPr>
        <p:spPr>
          <a:xfrm>
            <a:off x="477735" y="3869838"/>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71" name="TextBox 170"/>
          <p:cNvSpPr txBox="1"/>
          <p:nvPr/>
        </p:nvSpPr>
        <p:spPr>
          <a:xfrm>
            <a:off x="-24353" y="3481783"/>
            <a:ext cx="545342" cy="461665"/>
          </a:xfrm>
          <a:prstGeom prst="rect">
            <a:avLst/>
          </a:prstGeom>
          <a:noFill/>
        </p:spPr>
        <p:txBody>
          <a:bodyPr wrap="none" rtlCol="0">
            <a:spAutoFit/>
          </a:bodyPr>
          <a:lstStyle/>
          <a:p>
            <a:r>
              <a:rPr lang="en-US" dirty="0" err="1">
                <a:solidFill>
                  <a:schemeClr val="accent6">
                    <a:lumMod val="50000"/>
                  </a:schemeClr>
                </a:solidFill>
              </a:rPr>
              <a:t>Nb</a:t>
            </a:r>
            <a:endParaRPr lang="en-US" dirty="0">
              <a:solidFill>
                <a:schemeClr val="accent6">
                  <a:lumMod val="50000"/>
                </a:schemeClr>
              </a:solidFill>
            </a:endParaRPr>
          </a:p>
        </p:txBody>
      </p:sp>
      <p:cxnSp>
        <p:nvCxnSpPr>
          <p:cNvPr id="7" name="Straight Connector 6"/>
          <p:cNvCxnSpPr/>
          <p:nvPr/>
        </p:nvCxnSpPr>
        <p:spPr>
          <a:xfrm>
            <a:off x="834930" y="3943448"/>
            <a:ext cx="6968173" cy="0"/>
          </a:xfrm>
          <a:prstGeom prst="line">
            <a:avLst/>
          </a:prstGeom>
          <a:ln w="19050">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pic>
        <p:nvPicPr>
          <p:cNvPr id="95" name="Picture 94"/>
          <p:cNvPicPr>
            <a:picLocks noChangeAspect="1"/>
          </p:cNvPicPr>
          <p:nvPr/>
        </p:nvPicPr>
        <p:blipFill>
          <a:blip r:embed="rId3"/>
          <a:stretch>
            <a:fillRect/>
          </a:stretch>
        </p:blipFill>
        <p:spPr>
          <a:xfrm>
            <a:off x="6536229" y="1748228"/>
            <a:ext cx="2592050" cy="2284978"/>
          </a:xfrm>
          <a:prstGeom prst="rect">
            <a:avLst/>
          </a:prstGeom>
        </p:spPr>
      </p:pic>
      <p:sp>
        <p:nvSpPr>
          <p:cNvPr id="2" name="Oval 1"/>
          <p:cNvSpPr/>
          <p:nvPr/>
        </p:nvSpPr>
        <p:spPr>
          <a:xfrm>
            <a:off x="2523250" y="4208529"/>
            <a:ext cx="2189067" cy="1829181"/>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4" name="Straight Arrow Connector 3"/>
          <p:cNvCxnSpPr/>
          <p:nvPr/>
        </p:nvCxnSpPr>
        <p:spPr>
          <a:xfrm flipV="1">
            <a:off x="4541797" y="3659494"/>
            <a:ext cx="1958271" cy="100788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03" name="TextBox 17"/>
          <p:cNvSpPr txBox="1"/>
          <p:nvPr/>
        </p:nvSpPr>
        <p:spPr>
          <a:xfrm>
            <a:off x="944095" y="915075"/>
            <a:ext cx="991632"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3 hours</a:t>
            </a:r>
          </a:p>
        </p:txBody>
      </p:sp>
      <p:cxnSp>
        <p:nvCxnSpPr>
          <p:cNvPr id="104" name="Straight Arrow Connector 103"/>
          <p:cNvCxnSpPr/>
          <p:nvPr/>
        </p:nvCxnSpPr>
        <p:spPr>
          <a:xfrm>
            <a:off x="1947595" y="1151513"/>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5" name="TextBox 17"/>
          <p:cNvSpPr txBox="1"/>
          <p:nvPr/>
        </p:nvSpPr>
        <p:spPr>
          <a:xfrm>
            <a:off x="2215420" y="835664"/>
            <a:ext cx="1011219"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injection p=25mTorr</a:t>
            </a:r>
          </a:p>
        </p:txBody>
      </p:sp>
      <p:cxnSp>
        <p:nvCxnSpPr>
          <p:cNvPr id="106" name="Straight Arrow Connector 105"/>
          <p:cNvCxnSpPr/>
          <p:nvPr/>
        </p:nvCxnSpPr>
        <p:spPr>
          <a:xfrm>
            <a:off x="3232478" y="1151631"/>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7" name="TextBox 17"/>
          <p:cNvSpPr txBox="1"/>
          <p:nvPr/>
        </p:nvSpPr>
        <p:spPr>
          <a:xfrm>
            <a:off x="3512521" y="915075"/>
            <a:ext cx="1011219"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N</a:t>
            </a:r>
            <a:r>
              <a:rPr lang="en-US" sz="1200" baseline="-25000" dirty="0">
                <a:solidFill>
                  <a:schemeClr val="accent6">
                    <a:lumMod val="50000"/>
                  </a:schemeClr>
                </a:solidFill>
              </a:rPr>
              <a:t>2</a:t>
            </a:r>
            <a:r>
              <a:rPr lang="en-US" sz="1200" dirty="0">
                <a:solidFill>
                  <a:schemeClr val="accent6">
                    <a:lumMod val="50000"/>
                  </a:schemeClr>
                </a:solidFill>
              </a:rPr>
              <a:t> 2 minutes</a:t>
            </a:r>
          </a:p>
        </p:txBody>
      </p:sp>
      <p:cxnSp>
        <p:nvCxnSpPr>
          <p:cNvPr id="108" name="Straight Arrow Connector 107"/>
          <p:cNvCxnSpPr/>
          <p:nvPr/>
        </p:nvCxnSpPr>
        <p:spPr>
          <a:xfrm>
            <a:off x="4541797" y="1158071"/>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9" name="TextBox 17"/>
          <p:cNvSpPr txBox="1"/>
          <p:nvPr/>
        </p:nvSpPr>
        <p:spPr>
          <a:xfrm>
            <a:off x="4809622" y="912299"/>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6 minutes</a:t>
            </a:r>
          </a:p>
        </p:txBody>
      </p:sp>
      <p:cxnSp>
        <p:nvCxnSpPr>
          <p:cNvPr id="110" name="Straight Arrow Connector 109"/>
          <p:cNvCxnSpPr/>
          <p:nvPr/>
        </p:nvCxnSpPr>
        <p:spPr>
          <a:xfrm>
            <a:off x="5808623" y="1151632"/>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11" name="TextBox 17"/>
          <p:cNvSpPr txBox="1"/>
          <p:nvPr/>
        </p:nvSpPr>
        <p:spPr>
          <a:xfrm>
            <a:off x="6096494" y="909162"/>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UHV cooling</a:t>
            </a:r>
          </a:p>
        </p:txBody>
      </p:sp>
      <p:cxnSp>
        <p:nvCxnSpPr>
          <p:cNvPr id="112" name="Straight Arrow Connector 111"/>
          <p:cNvCxnSpPr/>
          <p:nvPr/>
        </p:nvCxnSpPr>
        <p:spPr>
          <a:xfrm>
            <a:off x="7105724" y="1169026"/>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13" name="TextBox 17"/>
          <p:cNvSpPr txBox="1"/>
          <p:nvPr/>
        </p:nvSpPr>
        <p:spPr>
          <a:xfrm>
            <a:off x="7387988" y="1001496"/>
            <a:ext cx="1011219"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5 um EP</a:t>
            </a:r>
          </a:p>
        </p:txBody>
      </p:sp>
      <p:cxnSp>
        <p:nvCxnSpPr>
          <p:cNvPr id="117" name="Straight Arrow Connector 116"/>
          <p:cNvCxnSpPr/>
          <p:nvPr/>
        </p:nvCxnSpPr>
        <p:spPr>
          <a:xfrm>
            <a:off x="8028832" y="4073020"/>
            <a:ext cx="0" cy="2061210"/>
          </a:xfrm>
          <a:prstGeom prst="straightConnector1">
            <a:avLst/>
          </a:prstGeom>
          <a:ln>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18" name="TextBox 117"/>
          <p:cNvSpPr txBox="1"/>
          <p:nvPr/>
        </p:nvSpPr>
        <p:spPr>
          <a:xfrm rot="5400000">
            <a:off x="7463303" y="4903918"/>
            <a:ext cx="1724639" cy="461665"/>
          </a:xfrm>
          <a:prstGeom prst="rect">
            <a:avLst/>
          </a:prstGeom>
          <a:noFill/>
        </p:spPr>
        <p:txBody>
          <a:bodyPr wrap="none" rtlCol="0">
            <a:spAutoFit/>
          </a:bodyPr>
          <a:lstStyle/>
          <a:p>
            <a:r>
              <a:rPr lang="en-US" dirty="0">
                <a:solidFill>
                  <a:schemeClr val="accent6">
                    <a:lumMod val="50000"/>
                  </a:schemeClr>
                </a:solidFill>
              </a:rPr>
              <a:t>N Interstitial</a:t>
            </a:r>
          </a:p>
        </p:txBody>
      </p:sp>
      <p:sp>
        <p:nvSpPr>
          <p:cNvPr id="3" name="TextBox 2"/>
          <p:cNvSpPr txBox="1"/>
          <p:nvPr/>
        </p:nvSpPr>
        <p:spPr>
          <a:xfrm>
            <a:off x="2737872" y="2083052"/>
            <a:ext cx="3889042" cy="830997"/>
          </a:xfrm>
          <a:prstGeom prst="rect">
            <a:avLst/>
          </a:prstGeom>
          <a:noFill/>
        </p:spPr>
        <p:txBody>
          <a:bodyPr wrap="square" rtlCol="0">
            <a:spAutoFit/>
          </a:bodyPr>
          <a:lstStyle/>
          <a:p>
            <a:pPr algn="ctr"/>
            <a:r>
              <a:rPr lang="en-US" dirty="0">
                <a:solidFill>
                  <a:schemeClr val="accent6">
                    <a:lumMod val="50000"/>
                  </a:schemeClr>
                </a:solidFill>
              </a:rPr>
              <a:t>Only </a:t>
            </a:r>
            <a:r>
              <a:rPr lang="en-US" dirty="0" err="1">
                <a:solidFill>
                  <a:schemeClr val="accent6">
                    <a:lumMod val="50000"/>
                  </a:schemeClr>
                </a:solidFill>
              </a:rPr>
              <a:t>Nb</a:t>
            </a:r>
            <a:r>
              <a:rPr lang="en-US" dirty="0">
                <a:solidFill>
                  <a:schemeClr val="accent6">
                    <a:lumMod val="50000"/>
                  </a:schemeClr>
                </a:solidFill>
              </a:rPr>
              <a:t> from TEM spectra: </a:t>
            </a:r>
          </a:p>
          <a:p>
            <a:pPr algn="ctr"/>
            <a:r>
              <a:rPr lang="en-US" dirty="0">
                <a:solidFill>
                  <a:schemeClr val="accent6">
                    <a:lumMod val="50000"/>
                  </a:schemeClr>
                </a:solidFill>
              </a:rPr>
              <a:t>N must be interstitial</a:t>
            </a:r>
          </a:p>
        </p:txBody>
      </p:sp>
      <p:sp>
        <p:nvSpPr>
          <p:cNvPr id="119" name="TextBox 118"/>
          <p:cNvSpPr txBox="1"/>
          <p:nvPr/>
        </p:nvSpPr>
        <p:spPr>
          <a:xfrm>
            <a:off x="2922810" y="3299983"/>
            <a:ext cx="2813591" cy="584775"/>
          </a:xfrm>
          <a:prstGeom prst="rect">
            <a:avLst/>
          </a:prstGeom>
          <a:noFill/>
        </p:spPr>
        <p:txBody>
          <a:bodyPr wrap="none" rtlCol="0">
            <a:spAutoFit/>
          </a:bodyPr>
          <a:lstStyle/>
          <a:p>
            <a:r>
              <a:rPr lang="en-US" sz="3200" dirty="0">
                <a:solidFill>
                  <a:srgbClr val="C00000"/>
                </a:solidFill>
              </a:rPr>
              <a:t>Final RF Surface</a:t>
            </a:r>
          </a:p>
        </p:txBody>
      </p:sp>
      <p:sp>
        <p:nvSpPr>
          <p:cNvPr id="97" name="TextBox 96"/>
          <p:cNvSpPr txBox="1"/>
          <p:nvPr/>
        </p:nvSpPr>
        <p:spPr>
          <a:xfrm>
            <a:off x="6309583" y="1608734"/>
            <a:ext cx="2823530" cy="307777"/>
          </a:xfrm>
          <a:prstGeom prst="rect">
            <a:avLst/>
          </a:prstGeom>
          <a:solidFill>
            <a:schemeClr val="bg1"/>
          </a:solidFill>
        </p:spPr>
        <p:txBody>
          <a:bodyPr wrap="none" rtlCol="0">
            <a:spAutoFit/>
          </a:bodyPr>
          <a:lstStyle/>
          <a:p>
            <a:r>
              <a:rPr lang="en-US" sz="1400" dirty="0">
                <a:solidFill>
                  <a:srgbClr val="0000FF"/>
                </a:solidFill>
              </a:rPr>
              <a:t>Y. Trenikhina et Al, Proc. of SRF 2015</a:t>
            </a:r>
          </a:p>
        </p:txBody>
      </p:sp>
      <p:pic>
        <p:nvPicPr>
          <p:cNvPr id="99" name="Picture 98"/>
          <p:cNvPicPr>
            <a:picLocks noChangeAspect="1"/>
          </p:cNvPicPr>
          <p:nvPr/>
        </p:nvPicPr>
        <p:blipFill rotWithShape="1">
          <a:blip r:embed="rId4">
            <a:extLst>
              <a:ext uri="{28A0092B-C50C-407E-A947-70E740481C1C}">
                <a14:useLocalDpi xmlns:a14="http://schemas.microsoft.com/office/drawing/2010/main" val="0"/>
              </a:ext>
            </a:extLst>
          </a:blip>
          <a:srcRect l="3984" t="10170" r="10866" b="2709"/>
          <a:stretch/>
        </p:blipFill>
        <p:spPr>
          <a:xfrm>
            <a:off x="53609" y="1693814"/>
            <a:ext cx="2848281" cy="2221363"/>
          </a:xfrm>
          <a:prstGeom prst="rect">
            <a:avLst/>
          </a:prstGeom>
          <a:ln>
            <a:noFill/>
          </a:ln>
          <a:effectLst>
            <a:softEdge rad="0"/>
          </a:effectLst>
        </p:spPr>
      </p:pic>
      <p:cxnSp>
        <p:nvCxnSpPr>
          <p:cNvPr id="100" name="Straight Arrow Connector 99"/>
          <p:cNvCxnSpPr>
            <a:stCxn id="2" idx="1"/>
          </p:cNvCxnSpPr>
          <p:nvPr/>
        </p:nvCxnSpPr>
        <p:spPr>
          <a:xfrm flipH="1" flipV="1">
            <a:off x="1832119" y="3299983"/>
            <a:ext cx="1011712" cy="117642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5" name="Footer Placeholder 4"/>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2131427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Outline</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378326" y="975574"/>
            <a:ext cx="7376571" cy="4616648"/>
          </a:xfrm>
          <a:prstGeom prst="rect">
            <a:avLst/>
          </a:prstGeom>
          <a:noFill/>
        </p:spPr>
        <p:txBody>
          <a:bodyPr wrap="none" rtlCol="0">
            <a:spAutoFit/>
          </a:bodyPr>
          <a:lstStyle/>
          <a:p>
            <a:pPr marL="342900" indent="-342900">
              <a:buFont typeface="Arial" panose="020B0604020202020204" pitchFamily="34" charset="0"/>
              <a:buChar char="•"/>
            </a:pPr>
            <a:r>
              <a:rPr lang="en-US" sz="2800" dirty="0">
                <a:solidFill>
                  <a:schemeClr val="accent6">
                    <a:lumMod val="75000"/>
                  </a:schemeClr>
                </a:solidFill>
              </a:rPr>
              <a:t>Introduction</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The N-doping treatment</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Trapped flux in SRF cavities</a:t>
            </a:r>
          </a:p>
          <a:p>
            <a:pPr lvl="1"/>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Best treatment for high Q-factors</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Frequency-dependence study</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New insights on the physics of the anti-Q-slope</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Ideas for future doping @ FNAL</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Conclusions</a:t>
            </a:r>
          </a:p>
          <a:p>
            <a:pPr marL="342900" indent="-342900">
              <a:buFont typeface="Arial" panose="020B0604020202020204" pitchFamily="34" charset="0"/>
              <a:buChar char="•"/>
            </a:pPr>
            <a:endParaRPr lang="en-US" sz="2800" dirty="0">
              <a:solidFill>
                <a:schemeClr val="accent6">
                  <a:lumMod val="75000"/>
                </a:schemeClr>
              </a:solidFill>
            </a:endParaRPr>
          </a:p>
        </p:txBody>
      </p:sp>
    </p:spTree>
    <p:extLst>
      <p:ext uri="{BB962C8B-B14F-4D97-AF65-F5344CB8AC3E}">
        <p14:creationId xmlns:p14="http://schemas.microsoft.com/office/powerpoint/2010/main" val="1642425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39" y="103664"/>
            <a:ext cx="8686800" cy="641739"/>
          </a:xfrm>
        </p:spPr>
        <p:txBody>
          <a:bodyPr/>
          <a:lstStyle/>
          <a:p>
            <a:r>
              <a:rPr lang="en-US" dirty="0"/>
              <a:t>Origin of the anti-Q-slope</a:t>
            </a:r>
          </a:p>
        </p:txBody>
      </p:sp>
      <mc:AlternateContent xmlns:mc="http://schemas.openxmlformats.org/markup-compatibility/2006" xmlns:a14="http://schemas.microsoft.com/office/drawing/2010/main">
        <mc:Choice Requires="a14">
          <p:sp>
            <p:nvSpPr>
              <p:cNvPr id="9" name="TextBox 8"/>
              <p:cNvSpPr txBox="1"/>
              <p:nvPr/>
            </p:nvSpPr>
            <p:spPr>
              <a:xfrm>
                <a:off x="143230" y="1144966"/>
                <a:ext cx="8686800" cy="4949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6">
                                  <a:lumMod val="50000"/>
                                </a:schemeClr>
                              </a:solidFill>
                              <a:latin typeface="Cambria Math" panose="02040503050406030204" pitchFamily="18" charset="0"/>
                            </a:rPr>
                          </m:ctrlPr>
                        </m:sSubPr>
                        <m:e>
                          <m:r>
                            <a:rPr lang="en-US" sz="2800" b="0" i="1" smtClean="0">
                              <a:solidFill>
                                <a:schemeClr val="accent6">
                                  <a:lumMod val="50000"/>
                                </a:schemeClr>
                              </a:solidFill>
                              <a:latin typeface="Cambria Math" panose="02040503050406030204" pitchFamily="18" charset="0"/>
                            </a:rPr>
                            <m:t>𝑅</m:t>
                          </m:r>
                        </m:e>
                        <m:sub>
                          <m:r>
                            <a:rPr lang="en-US" sz="2800" b="0" i="1" smtClean="0">
                              <a:solidFill>
                                <a:schemeClr val="accent6">
                                  <a:lumMod val="50000"/>
                                </a:schemeClr>
                              </a:solidFill>
                              <a:latin typeface="Cambria Math" panose="02040503050406030204" pitchFamily="18" charset="0"/>
                            </a:rPr>
                            <m:t>𝑆</m:t>
                          </m:r>
                        </m:sub>
                      </m:sSub>
                      <m:r>
                        <a:rPr lang="en-US" sz="2800" b="0" i="1" smtClean="0">
                          <a:solidFill>
                            <a:schemeClr val="accent6">
                              <a:lumMod val="50000"/>
                            </a:schemeClr>
                          </a:solidFill>
                          <a:latin typeface="Cambria Math" panose="02040503050406030204" pitchFamily="18" charset="0"/>
                        </a:rPr>
                        <m:t> </m:t>
                      </m:r>
                      <m:d>
                        <m:dPr>
                          <m:ctrlPr>
                            <a:rPr lang="en-US" sz="2800" b="0" i="1" smtClean="0">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𝐵</m:t>
                              </m:r>
                            </m:e>
                            <m:sub>
                              <m:r>
                                <a:rPr lang="en-US" sz="2800" i="1">
                                  <a:solidFill>
                                    <a:schemeClr val="accent6">
                                      <a:lumMod val="50000"/>
                                    </a:schemeClr>
                                  </a:solidFill>
                                  <a:latin typeface="Cambria Math" panose="02040503050406030204" pitchFamily="18" charset="0"/>
                                </a:rPr>
                                <m:t>𝑇𝑟𝑎𝑝</m:t>
                              </m:r>
                            </m:sub>
                          </m:sSub>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𝐵𝐶𝑆</m:t>
                              </m:r>
                            </m:sub>
                          </m:sSub>
                          <m:r>
                            <a:rPr lang="en-US" sz="2800" b="0" i="1" smtClean="0">
                              <a:solidFill>
                                <a:schemeClr val="accent6">
                                  <a:lumMod val="50000"/>
                                </a:schemeClr>
                              </a:solidFill>
                              <a:latin typeface="Cambria Math" panose="02040503050406030204" pitchFamily="18" charset="0"/>
                            </a:rPr>
                            <m:t> </m:t>
                          </m:r>
                          <m:d>
                            <m:dPr>
                              <m:ctrlPr>
                                <a:rPr lang="en-US" sz="2800" i="1">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0</m:t>
                          </m:r>
                        </m:sub>
                      </m:sSub>
                      <m:r>
                        <a:rPr lang="en-US" sz="280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𝐹𝑙</m:t>
                          </m:r>
                        </m:sub>
                      </m:sSub>
                      <m:r>
                        <a:rPr lang="en-US" sz="2800" b="0" i="1" smtClean="0">
                          <a:solidFill>
                            <a:schemeClr val="accent6">
                              <a:lumMod val="50000"/>
                            </a:schemeClr>
                          </a:solidFill>
                          <a:latin typeface="Cambria Math" panose="02040503050406030204" pitchFamily="18" charset="0"/>
                        </a:rPr>
                        <m:t> </m:t>
                      </m:r>
                      <m:r>
                        <a:rPr lang="en-US" sz="2800" i="1">
                          <a:solidFill>
                            <a:schemeClr val="accent6">
                              <a:lumMod val="50000"/>
                            </a:schemeClr>
                          </a:solidFill>
                          <a:latin typeface="Cambria Math" panose="02040503050406030204" pitchFamily="18" charset="0"/>
                        </a:rPr>
                        <m:t>(</m:t>
                      </m:r>
                      <m:r>
                        <a:rPr lang="en-US" sz="2800" b="0" i="1" smtClean="0">
                          <a:solidFill>
                            <a:schemeClr val="accent6">
                              <a:lumMod val="50000"/>
                            </a:schemeClr>
                          </a:solidFill>
                          <a:latin typeface="Cambria Math" panose="02040503050406030204" pitchFamily="18" charset="0"/>
                        </a:rPr>
                        <m:t> </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𝐵</m:t>
                          </m:r>
                        </m:e>
                        <m:sub>
                          <m:r>
                            <a:rPr lang="en-US" sz="2800" i="1">
                              <a:solidFill>
                                <a:schemeClr val="accent6">
                                  <a:lumMod val="50000"/>
                                </a:schemeClr>
                              </a:solidFill>
                              <a:latin typeface="Cambria Math" panose="02040503050406030204" pitchFamily="18" charset="0"/>
                            </a:rPr>
                            <m:t>𝑇𝑟𝑎𝑝</m:t>
                          </m:r>
                        </m:sub>
                      </m:sSub>
                      <m:r>
                        <a:rPr lang="en-US" sz="2800" b="0" i="1" smtClean="0">
                          <a:solidFill>
                            <a:schemeClr val="accent6">
                              <a:lumMod val="50000"/>
                            </a:schemeClr>
                          </a:solidFill>
                          <a:latin typeface="Cambria Math" panose="02040503050406030204" pitchFamily="18" charset="0"/>
                        </a:rPr>
                        <m:t>,</m:t>
                      </m:r>
                      <m:r>
                        <a:rPr lang="en-US" sz="2800" b="0" i="1" smtClean="0">
                          <a:solidFill>
                            <a:schemeClr val="accent6">
                              <a:lumMod val="50000"/>
                            </a:schemeClr>
                          </a:solidFill>
                          <a:latin typeface="Cambria Math" panose="02040503050406030204" pitchFamily="18" charset="0"/>
                        </a:rPr>
                        <m:t>𝑙</m:t>
                      </m:r>
                      <m:r>
                        <a:rPr lang="en-US" sz="2800" b="0" i="1" smtClean="0">
                          <a:solidFill>
                            <a:schemeClr val="accent6">
                              <a:lumMod val="50000"/>
                            </a:schemeClr>
                          </a:solidFill>
                          <a:latin typeface="Cambria Math" panose="02040503050406030204" pitchFamily="18" charset="0"/>
                        </a:rPr>
                        <m:t> )</m:t>
                      </m:r>
                    </m:oMath>
                  </m:oMathPara>
                </a14:m>
                <a:endParaRPr lang="en-US" sz="2800" dirty="0">
                  <a:solidFill>
                    <a:schemeClr val="accent6">
                      <a:lumMod val="50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43230" y="1144966"/>
                <a:ext cx="8686800" cy="494944"/>
              </a:xfrm>
              <a:prstGeom prst="rect">
                <a:avLst/>
              </a:prstGeom>
              <a:blipFill rotWithShape="0">
                <a:blip r:embed="rId4"/>
                <a:stretch>
                  <a:fillRect/>
                </a:stretch>
              </a:blipFill>
            </p:spPr>
            <p:txBody>
              <a:bodyPr/>
              <a:lstStyle/>
              <a:p>
                <a:r>
                  <a:rPr lang="en-US">
                    <a:noFill/>
                  </a:rPr>
                  <a:t> </a:t>
                </a:r>
              </a:p>
            </p:txBody>
          </p:sp>
        </mc:Fallback>
      </mc:AlternateContent>
      <p:sp>
        <p:nvSpPr>
          <p:cNvPr id="4" name="Rectangle 3"/>
          <p:cNvSpPr/>
          <p:nvPr/>
        </p:nvSpPr>
        <p:spPr>
          <a:xfrm>
            <a:off x="3331028" y="1055914"/>
            <a:ext cx="1850571" cy="674915"/>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740859011"/>
              </p:ext>
            </p:extLst>
          </p:nvPr>
        </p:nvGraphicFramePr>
        <p:xfrm>
          <a:off x="3646797" y="1639910"/>
          <a:ext cx="6172758" cy="4714388"/>
        </p:xfrm>
        <a:graphic>
          <a:graphicData uri="http://schemas.openxmlformats.org/presentationml/2006/ole">
            <mc:AlternateContent xmlns:mc="http://schemas.openxmlformats.org/markup-compatibility/2006">
              <mc:Choice xmlns:v="urn:schemas-microsoft-com:vml" Requires="v">
                <p:oleObj spid="_x0000_s48538" name="Graph" r:id="rId5" imgW="3870720" imgH="2956320" progId="Origin50.Graph">
                  <p:embed/>
                </p:oleObj>
              </mc:Choice>
              <mc:Fallback>
                <p:oleObj name="Graph" r:id="rId5" imgW="3870720" imgH="2956320" progId="Origin50.Graph">
                  <p:embed/>
                  <p:pic>
                    <p:nvPicPr>
                      <p:cNvPr id="0" name=""/>
                      <p:cNvPicPr/>
                      <p:nvPr/>
                    </p:nvPicPr>
                    <p:blipFill>
                      <a:blip r:embed="rId6"/>
                      <a:stretch>
                        <a:fillRect/>
                      </a:stretch>
                    </p:blipFill>
                    <p:spPr>
                      <a:xfrm>
                        <a:off x="3646797" y="1639910"/>
                        <a:ext cx="6172758" cy="471438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83795122"/>
              </p:ext>
            </p:extLst>
          </p:nvPr>
        </p:nvGraphicFramePr>
        <p:xfrm>
          <a:off x="-232078" y="1441855"/>
          <a:ext cx="4854725" cy="3718008"/>
        </p:xfrm>
        <a:graphic>
          <a:graphicData uri="http://schemas.openxmlformats.org/presentationml/2006/ole">
            <mc:AlternateContent xmlns:mc="http://schemas.openxmlformats.org/markup-compatibility/2006">
              <mc:Choice xmlns:v="urn:schemas-microsoft-com:vml" Requires="v">
                <p:oleObj spid="_x0000_s48539" name="Graph" r:id="rId7" imgW="3906000" imgH="2990520" progId="Origin50.Graph">
                  <p:embed/>
                </p:oleObj>
              </mc:Choice>
              <mc:Fallback>
                <p:oleObj name="Graph" r:id="rId7" imgW="3906000" imgH="2990520" progId="Origin50.Graph">
                  <p:embed/>
                  <p:pic>
                    <p:nvPicPr>
                      <p:cNvPr id="0" name=""/>
                      <p:cNvPicPr/>
                      <p:nvPr/>
                    </p:nvPicPr>
                    <p:blipFill>
                      <a:blip r:embed="rId8"/>
                      <a:stretch>
                        <a:fillRect/>
                      </a:stretch>
                    </p:blipFill>
                    <p:spPr>
                      <a:xfrm>
                        <a:off x="-232078" y="1441855"/>
                        <a:ext cx="4854725" cy="3718008"/>
                      </a:xfrm>
                      <a:prstGeom prst="rect">
                        <a:avLst/>
                      </a:prstGeom>
                    </p:spPr>
                  </p:pic>
                </p:oleObj>
              </mc:Fallback>
            </mc:AlternateContent>
          </a:graphicData>
        </a:graphic>
      </p:graphicFrame>
      <p:sp>
        <p:nvSpPr>
          <p:cNvPr id="13" name="TextBox 12"/>
          <p:cNvSpPr txBox="1"/>
          <p:nvPr/>
        </p:nvSpPr>
        <p:spPr>
          <a:xfrm>
            <a:off x="378592" y="5054642"/>
            <a:ext cx="3976577" cy="1200329"/>
          </a:xfrm>
          <a:prstGeom prst="rect">
            <a:avLst/>
          </a:prstGeom>
          <a:noFill/>
        </p:spPr>
        <p:txBody>
          <a:bodyPr wrap="square" rtlCol="0">
            <a:spAutoFit/>
          </a:bodyPr>
          <a:lstStyle/>
          <a:p>
            <a:pPr algn="just"/>
            <a:r>
              <a:rPr lang="en-US" dirty="0">
                <a:solidFill>
                  <a:schemeClr val="accent6">
                    <a:lumMod val="50000"/>
                  </a:schemeClr>
                </a:solidFill>
              </a:rPr>
              <a:t>Anti-Q-slope emerges from the BCS surface resistance </a:t>
            </a:r>
            <a:r>
              <a:rPr lang="en-US" u="sng" dirty="0">
                <a:solidFill>
                  <a:schemeClr val="accent6">
                    <a:lumMod val="50000"/>
                  </a:schemeClr>
                </a:solidFill>
              </a:rPr>
              <a:t>decreasing</a:t>
            </a:r>
            <a:r>
              <a:rPr lang="en-US" dirty="0">
                <a:solidFill>
                  <a:schemeClr val="accent6">
                    <a:lumMod val="50000"/>
                  </a:schemeClr>
                </a:solidFill>
              </a:rPr>
              <a:t> with field</a:t>
            </a:r>
          </a:p>
        </p:txBody>
      </p:sp>
      <p:cxnSp>
        <p:nvCxnSpPr>
          <p:cNvPr id="15" name="Straight Arrow Connector 14"/>
          <p:cNvCxnSpPr/>
          <p:nvPr/>
        </p:nvCxnSpPr>
        <p:spPr>
          <a:xfrm flipV="1">
            <a:off x="804542" y="2199615"/>
            <a:ext cx="953618" cy="43945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7" name="TextBox 16"/>
          <p:cNvSpPr txBox="1"/>
          <p:nvPr/>
        </p:nvSpPr>
        <p:spPr>
          <a:xfrm>
            <a:off x="1499305" y="2270191"/>
            <a:ext cx="1759136" cy="461665"/>
          </a:xfrm>
          <a:prstGeom prst="rect">
            <a:avLst/>
          </a:prstGeom>
          <a:noFill/>
        </p:spPr>
        <p:txBody>
          <a:bodyPr wrap="none" rtlCol="0">
            <a:spAutoFit/>
          </a:bodyPr>
          <a:lstStyle/>
          <a:p>
            <a:r>
              <a:rPr lang="en-US" dirty="0">
                <a:solidFill>
                  <a:schemeClr val="accent6">
                    <a:lumMod val="50000"/>
                  </a:schemeClr>
                </a:solidFill>
              </a:rPr>
              <a:t>Anti-Q-slope</a:t>
            </a:r>
          </a:p>
        </p:txBody>
      </p:sp>
      <p:sp>
        <p:nvSpPr>
          <p:cNvPr id="18" name="Oval 17"/>
          <p:cNvSpPr/>
          <p:nvPr/>
        </p:nvSpPr>
        <p:spPr>
          <a:xfrm rot="1291025">
            <a:off x="4502033" y="4169427"/>
            <a:ext cx="4622800" cy="7747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19" name="Straight Arrow Connector 18"/>
          <p:cNvCxnSpPr/>
          <p:nvPr/>
        </p:nvCxnSpPr>
        <p:spPr>
          <a:xfrm flipV="1">
            <a:off x="4264623" y="4635510"/>
            <a:ext cx="1399577" cy="5400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0" name="TextBox 19"/>
          <p:cNvSpPr txBox="1"/>
          <p:nvPr/>
        </p:nvSpPr>
        <p:spPr>
          <a:xfrm>
            <a:off x="114201" y="6263184"/>
            <a:ext cx="6544227" cy="523220"/>
          </a:xfrm>
          <a:prstGeom prst="rect">
            <a:avLst/>
          </a:prstGeom>
          <a:solidFill>
            <a:srgbClr val="FFFFFF"/>
          </a:solidFill>
        </p:spPr>
        <p:txBody>
          <a:bodyPr wrap="none" rtlCol="0">
            <a:spAutoFit/>
          </a:bodyPr>
          <a:lstStyle/>
          <a:p>
            <a:r>
              <a:rPr lang="en-US" sz="1400" dirty="0">
                <a:solidFill>
                  <a:srgbClr val="0000FF"/>
                </a:solidFill>
              </a:rPr>
              <a:t>A. Grassellino et al, </a:t>
            </a:r>
            <a:r>
              <a:rPr lang="en-US" sz="1400" dirty="0" err="1">
                <a:solidFill>
                  <a:srgbClr val="0000FF"/>
                </a:solidFill>
              </a:rPr>
              <a:t>Supercond</a:t>
            </a:r>
            <a:r>
              <a:rPr lang="en-US" sz="1400" dirty="0">
                <a:solidFill>
                  <a:srgbClr val="0000FF"/>
                </a:solidFill>
              </a:rPr>
              <a:t>. Sci. Technol. </a:t>
            </a:r>
            <a:r>
              <a:rPr lang="en-US" sz="1400" b="1" dirty="0">
                <a:solidFill>
                  <a:srgbClr val="0000FF"/>
                </a:solidFill>
              </a:rPr>
              <a:t>26</a:t>
            </a:r>
            <a:r>
              <a:rPr lang="en-US" sz="1400" dirty="0">
                <a:solidFill>
                  <a:srgbClr val="0000FF"/>
                </a:solidFill>
              </a:rPr>
              <a:t> 102001 (2013) - Rapid Communications </a:t>
            </a:r>
          </a:p>
          <a:p>
            <a:r>
              <a:rPr lang="en-US" sz="1400" dirty="0">
                <a:solidFill>
                  <a:srgbClr val="0000FF"/>
                </a:solidFill>
              </a:rPr>
              <a:t>A. Romanenko and A. </a:t>
            </a:r>
            <a:r>
              <a:rPr lang="en-US" sz="1400" dirty="0" err="1">
                <a:solidFill>
                  <a:srgbClr val="0000FF"/>
                </a:solidFill>
              </a:rPr>
              <a:t>Grassellino</a:t>
            </a:r>
            <a:r>
              <a:rPr lang="en-US" sz="1400" dirty="0">
                <a:solidFill>
                  <a:srgbClr val="0000FF"/>
                </a:solidFill>
              </a:rPr>
              <a:t>, Appl. Phys. </a:t>
            </a:r>
            <a:r>
              <a:rPr lang="en-US" sz="1400" dirty="0" err="1">
                <a:solidFill>
                  <a:srgbClr val="0000FF"/>
                </a:solidFill>
              </a:rPr>
              <a:t>Lett</a:t>
            </a:r>
            <a:r>
              <a:rPr lang="en-US" sz="1400" dirty="0">
                <a:solidFill>
                  <a:srgbClr val="0000FF"/>
                </a:solidFill>
              </a:rPr>
              <a:t>. </a:t>
            </a:r>
            <a:r>
              <a:rPr lang="en-US" sz="1400" b="1" dirty="0">
                <a:solidFill>
                  <a:srgbClr val="0000FF"/>
                </a:solidFill>
              </a:rPr>
              <a:t>102</a:t>
            </a:r>
            <a:r>
              <a:rPr lang="en-US" sz="1400" dirty="0">
                <a:solidFill>
                  <a:srgbClr val="0000FF"/>
                </a:solidFill>
              </a:rPr>
              <a:t>, 252603 (2013)</a:t>
            </a:r>
          </a:p>
        </p:txBody>
      </p:sp>
    </p:spTree>
    <p:extLst>
      <p:ext uri="{BB962C8B-B14F-4D97-AF65-F5344CB8AC3E}">
        <p14:creationId xmlns:p14="http://schemas.microsoft.com/office/powerpoint/2010/main" val="1844421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39" y="103664"/>
            <a:ext cx="8686800" cy="641739"/>
          </a:xfrm>
        </p:spPr>
        <p:txBody>
          <a:bodyPr/>
          <a:lstStyle/>
          <a:p>
            <a:r>
              <a:rPr lang="en-US" dirty="0"/>
              <a:t>BCS surface resistance vs </a:t>
            </a:r>
            <a:r>
              <a:rPr lang="en-US" dirty="0" err="1"/>
              <a:t>mfp</a:t>
            </a:r>
            <a:endParaRPr lang="en-US" dirty="0"/>
          </a:p>
        </p:txBody>
      </p:sp>
      <p:sp>
        <p:nvSpPr>
          <p:cNvPr id="25" name="TextBox 24"/>
          <p:cNvSpPr txBox="1"/>
          <p:nvPr/>
        </p:nvSpPr>
        <p:spPr>
          <a:xfrm>
            <a:off x="4433677" y="913618"/>
            <a:ext cx="4402155" cy="1569660"/>
          </a:xfrm>
          <a:prstGeom prst="rect">
            <a:avLst/>
          </a:prstGeom>
          <a:noFill/>
        </p:spPr>
        <p:txBody>
          <a:bodyPr wrap="square" rtlCol="0">
            <a:spAutoFit/>
          </a:bodyPr>
          <a:lstStyle/>
          <a:p>
            <a:pPr algn="just"/>
            <a:r>
              <a:rPr lang="en-US" dirty="0">
                <a:solidFill>
                  <a:schemeClr val="accent6">
                    <a:lumMod val="50000"/>
                  </a:schemeClr>
                </a:solidFill>
              </a:rPr>
              <a:t>The reduced energy gap </a:t>
            </a:r>
            <a:r>
              <a:rPr lang="en-US" dirty="0">
                <a:solidFill>
                  <a:schemeClr val="accent6">
                    <a:lumMod val="50000"/>
                  </a:schemeClr>
                </a:solidFill>
                <a:latin typeface="Symbol" panose="05050102010706020507" pitchFamily="18" charset="2"/>
              </a:rPr>
              <a:t>D</a:t>
            </a:r>
            <a:r>
              <a:rPr lang="en-US" dirty="0">
                <a:solidFill>
                  <a:schemeClr val="accent6">
                    <a:lumMod val="50000"/>
                  </a:schemeClr>
                </a:solidFill>
              </a:rPr>
              <a:t>/</a:t>
            </a:r>
            <a:r>
              <a:rPr lang="en-US" dirty="0" err="1">
                <a:solidFill>
                  <a:schemeClr val="accent6">
                    <a:lumMod val="50000"/>
                  </a:schemeClr>
                </a:solidFill>
              </a:rPr>
              <a:t>kTc</a:t>
            </a:r>
            <a:r>
              <a:rPr lang="en-US" dirty="0">
                <a:solidFill>
                  <a:schemeClr val="accent6">
                    <a:lumMod val="50000"/>
                  </a:schemeClr>
                </a:solidFill>
              </a:rPr>
              <a:t> seems to increases with </a:t>
            </a:r>
            <a:r>
              <a:rPr lang="en-US" dirty="0" err="1">
                <a:solidFill>
                  <a:schemeClr val="accent6">
                    <a:lumMod val="50000"/>
                  </a:schemeClr>
                </a:solidFill>
              </a:rPr>
              <a:t>Eacc</a:t>
            </a:r>
            <a:r>
              <a:rPr lang="en-US" dirty="0">
                <a:solidFill>
                  <a:schemeClr val="accent6">
                    <a:lumMod val="50000"/>
                  </a:schemeClr>
                </a:solidFill>
              </a:rPr>
              <a:t> for N-doped cavities causing the decreasing of  </a:t>
            </a:r>
            <a:r>
              <a:rPr lang="en-US" dirty="0" err="1">
                <a:solidFill>
                  <a:schemeClr val="accent6">
                    <a:lumMod val="50000"/>
                  </a:schemeClr>
                </a:solidFill>
              </a:rPr>
              <a:t>Rbcs</a:t>
            </a:r>
            <a:r>
              <a:rPr lang="en-US" dirty="0">
                <a:solidFill>
                  <a:schemeClr val="accent6">
                    <a:lumMod val="50000"/>
                  </a:schemeClr>
                </a:solidFill>
              </a:rPr>
              <a:t>  </a:t>
            </a:r>
          </a:p>
        </p:txBody>
      </p:sp>
      <p:sp>
        <p:nvSpPr>
          <p:cNvPr id="27" name="TextBox 26"/>
          <p:cNvSpPr txBox="1"/>
          <p:nvPr/>
        </p:nvSpPr>
        <p:spPr>
          <a:xfrm>
            <a:off x="227193" y="6012820"/>
            <a:ext cx="4865131" cy="307777"/>
          </a:xfrm>
          <a:prstGeom prst="rect">
            <a:avLst/>
          </a:prstGeom>
          <a:solidFill>
            <a:schemeClr val="bg2"/>
          </a:solidFill>
          <a:ln>
            <a:noFill/>
          </a:ln>
        </p:spPr>
        <p:txBody>
          <a:bodyPr wrap="square" rtlCol="0">
            <a:spAutoFit/>
          </a:bodyPr>
          <a:lstStyle/>
          <a:p>
            <a:r>
              <a:rPr lang="en-US" sz="1400" dirty="0">
                <a:solidFill>
                  <a:srgbClr val="0000FF"/>
                </a:solidFill>
              </a:rPr>
              <a:t>M. Martinello et al., App. Phys. Lett. </a:t>
            </a:r>
            <a:r>
              <a:rPr lang="en-US" sz="1400" b="1" dirty="0">
                <a:solidFill>
                  <a:srgbClr val="0000FF"/>
                </a:solidFill>
              </a:rPr>
              <a:t>109</a:t>
            </a:r>
            <a:r>
              <a:rPr lang="en-US" sz="1400" dirty="0">
                <a:solidFill>
                  <a:srgbClr val="0000FF"/>
                </a:solidFill>
              </a:rPr>
              <a:t>, 062601 (2016)</a:t>
            </a:r>
            <a:r>
              <a:rPr lang="en-US" sz="1400" b="1" dirty="0">
                <a:solidFill>
                  <a:srgbClr val="0000FF"/>
                </a:solidFill>
              </a:rPr>
              <a:t>	</a:t>
            </a:r>
          </a:p>
        </p:txBody>
      </p:sp>
      <p:pic>
        <p:nvPicPr>
          <p:cNvPr id="6" name="Picture 5"/>
          <p:cNvPicPr>
            <a:picLocks noChangeAspect="1"/>
          </p:cNvPicPr>
          <p:nvPr/>
        </p:nvPicPr>
        <p:blipFill>
          <a:blip r:embed="rId3"/>
          <a:stretch>
            <a:fillRect/>
          </a:stretch>
        </p:blipFill>
        <p:spPr>
          <a:xfrm>
            <a:off x="198896" y="925034"/>
            <a:ext cx="3995849" cy="4884581"/>
          </a:xfrm>
          <a:prstGeom prst="rect">
            <a:avLst/>
          </a:prstGeom>
        </p:spPr>
      </p:pic>
      <p:sp>
        <p:nvSpPr>
          <p:cNvPr id="12" name="Footer Placeholder 11"/>
          <p:cNvSpPr>
            <a:spLocks noGrp="1"/>
          </p:cNvSpPr>
          <p:nvPr>
            <p:ph type="ftr" sz="quarter" idx="11"/>
          </p:nvPr>
        </p:nvSpPr>
        <p:spPr/>
        <p:txBody>
          <a:bodyPr/>
          <a:lstStyle/>
          <a:p>
            <a:pPr>
              <a:defRPr/>
            </a:pPr>
            <a:r>
              <a:rPr lang="en-US" sz="1200"/>
              <a:t>Martina Martinello | APT Seminar</a:t>
            </a:r>
            <a:endParaRPr lang="en-US" sz="1200" b="1"/>
          </a:p>
        </p:txBody>
      </p:sp>
      <p:grpSp>
        <p:nvGrpSpPr>
          <p:cNvPr id="35" name="Group 34"/>
          <p:cNvGrpSpPr/>
          <p:nvPr/>
        </p:nvGrpSpPr>
        <p:grpSpPr>
          <a:xfrm>
            <a:off x="3939254" y="2108421"/>
            <a:ext cx="5302302" cy="4049585"/>
            <a:chOff x="3939254" y="2108421"/>
            <a:chExt cx="5302302" cy="4049585"/>
          </a:xfrm>
        </p:grpSpPr>
        <p:graphicFrame>
          <p:nvGraphicFramePr>
            <p:cNvPr id="29" name="Object 28"/>
            <p:cNvGraphicFramePr>
              <a:graphicFrameLocks noChangeAspect="1"/>
            </p:cNvGraphicFramePr>
            <p:nvPr>
              <p:extLst>
                <p:ext uri="{D42A27DB-BD31-4B8C-83A1-F6EECF244321}">
                  <p14:modId xmlns:p14="http://schemas.microsoft.com/office/powerpoint/2010/main" val="227051683"/>
                </p:ext>
              </p:extLst>
            </p:nvPr>
          </p:nvGraphicFramePr>
          <p:xfrm>
            <a:off x="3939254" y="2108421"/>
            <a:ext cx="5302302" cy="4049585"/>
          </p:xfrm>
          <a:graphic>
            <a:graphicData uri="http://schemas.openxmlformats.org/presentationml/2006/ole">
              <mc:AlternateContent xmlns:mc="http://schemas.openxmlformats.org/markup-compatibility/2006">
                <mc:Choice xmlns:v="urn:schemas-microsoft-com:vml" Requires="v">
                  <p:oleObj spid="_x0000_s58461" name="Graph" r:id="rId4" imgW="3870720" imgH="2956320" progId="Origin50.Graph">
                    <p:embed/>
                  </p:oleObj>
                </mc:Choice>
                <mc:Fallback>
                  <p:oleObj name="Graph" r:id="rId4" imgW="3870720" imgH="2956320" progId="Origin50.Graph">
                    <p:embed/>
                    <p:pic>
                      <p:nvPicPr>
                        <p:cNvPr id="16" name="Object 15"/>
                        <p:cNvPicPr/>
                        <p:nvPr/>
                      </p:nvPicPr>
                      <p:blipFill>
                        <a:blip r:embed="rId5"/>
                        <a:stretch>
                          <a:fillRect/>
                        </a:stretch>
                      </p:blipFill>
                      <p:spPr>
                        <a:xfrm>
                          <a:off x="3939254" y="2108421"/>
                          <a:ext cx="5302302" cy="4049585"/>
                        </a:xfrm>
                        <a:prstGeom prst="rect">
                          <a:avLst/>
                        </a:prstGeom>
                      </p:spPr>
                    </p:pic>
                  </p:oleObj>
                </mc:Fallback>
              </mc:AlternateContent>
            </a:graphicData>
          </a:graphic>
        </p:graphicFrame>
        <p:cxnSp>
          <p:nvCxnSpPr>
            <p:cNvPr id="30" name="Straight Arrow Connector 29"/>
            <p:cNvCxnSpPr/>
            <p:nvPr/>
          </p:nvCxnSpPr>
          <p:spPr>
            <a:xfrm>
              <a:off x="5685453" y="4297518"/>
              <a:ext cx="2157891" cy="808335"/>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pic>
          <p:nvPicPr>
            <p:cNvPr id="34" name="Picture 33"/>
            <p:cNvPicPr>
              <a:picLocks noChangeAspect="1"/>
            </p:cNvPicPr>
            <p:nvPr/>
          </p:nvPicPr>
          <p:blipFill>
            <a:blip r:embed="rId6"/>
            <a:stretch>
              <a:fillRect/>
            </a:stretch>
          </p:blipFill>
          <p:spPr>
            <a:xfrm>
              <a:off x="6988175" y="3057699"/>
              <a:ext cx="2053470" cy="1659888"/>
            </a:xfrm>
            <a:prstGeom prst="rect">
              <a:avLst/>
            </a:prstGeom>
          </p:spPr>
        </p:pic>
        <p:cxnSp>
          <p:nvCxnSpPr>
            <p:cNvPr id="32" name="Straight Arrow Connector 31"/>
            <p:cNvCxnSpPr/>
            <p:nvPr/>
          </p:nvCxnSpPr>
          <p:spPr>
            <a:xfrm flipV="1">
              <a:off x="7533058" y="3293763"/>
              <a:ext cx="1040921" cy="494949"/>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42586990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Outline</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378326" y="975574"/>
            <a:ext cx="7376571" cy="4616648"/>
          </a:xfrm>
          <a:prstGeom prst="rect">
            <a:avLst/>
          </a:prstGeom>
          <a:noFill/>
        </p:spPr>
        <p:txBody>
          <a:bodyPr wrap="none" rtlCol="0">
            <a:spAutoFit/>
          </a:bodyPr>
          <a:lstStyle/>
          <a:p>
            <a:pPr marL="342900" indent="-342900">
              <a:buFont typeface="Arial" panose="020B0604020202020204" pitchFamily="34" charset="0"/>
              <a:buChar char="•"/>
            </a:pPr>
            <a:r>
              <a:rPr lang="en-US" sz="2800" dirty="0">
                <a:solidFill>
                  <a:schemeClr val="accent6">
                    <a:lumMod val="75000"/>
                  </a:schemeClr>
                </a:solidFill>
              </a:rPr>
              <a:t>Introduction</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The N-doping treatment</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b="1" dirty="0">
                <a:solidFill>
                  <a:schemeClr val="accent6">
                    <a:lumMod val="75000"/>
                  </a:schemeClr>
                </a:solidFill>
              </a:rPr>
              <a:t>Trapped flux in SRF cavities</a:t>
            </a:r>
          </a:p>
          <a:p>
            <a:pPr lvl="1"/>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Best treatment for high Q-factors</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Frequency-dependence study</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New insights on the physics of the anti-Q-slope</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Ideas for future doping @ FNAL</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Conclusions</a:t>
            </a:r>
          </a:p>
          <a:p>
            <a:pPr marL="342900" indent="-342900">
              <a:buFont typeface="Arial" panose="020B0604020202020204" pitchFamily="34" charset="0"/>
              <a:buChar char="•"/>
            </a:pPr>
            <a:endParaRPr lang="en-US" sz="2800" dirty="0">
              <a:solidFill>
                <a:schemeClr val="accent6">
                  <a:lumMod val="75000"/>
                </a:schemeClr>
              </a:solidFill>
            </a:endParaRPr>
          </a:p>
        </p:txBody>
      </p:sp>
    </p:spTree>
    <p:extLst>
      <p:ext uri="{BB962C8B-B14F-4D97-AF65-F5344CB8AC3E}">
        <p14:creationId xmlns:p14="http://schemas.microsoft.com/office/powerpoint/2010/main" val="3194948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 transition in presence of external magnetic field H</a:t>
            </a:r>
          </a:p>
        </p:txBody>
      </p:sp>
      <mc:AlternateContent xmlns:mc="http://schemas.openxmlformats.org/markup-compatibility/2006" xmlns:a14="http://schemas.microsoft.com/office/drawing/2010/main">
        <mc:Choice Requires="a14">
          <p:sp>
            <p:nvSpPr>
              <p:cNvPr id="5" name="TextBox 4"/>
              <p:cNvSpPr txBox="1"/>
              <p:nvPr/>
            </p:nvSpPr>
            <p:spPr>
              <a:xfrm>
                <a:off x="239675" y="1172874"/>
                <a:ext cx="386753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6">
                                  <a:lumMod val="50000"/>
                                </a:schemeClr>
                              </a:solidFill>
                              <a:latin typeface="Cambria Math" panose="02040503050406030204" pitchFamily="18" charset="0"/>
                            </a:rPr>
                          </m:ctrlPr>
                        </m:sSubPr>
                        <m:e>
                          <m:r>
                            <a:rPr lang="en-US" sz="2800" b="0" i="1" smtClean="0">
                              <a:solidFill>
                                <a:schemeClr val="accent6">
                                  <a:lumMod val="50000"/>
                                </a:schemeClr>
                              </a:solidFill>
                              <a:latin typeface="Cambria Math" panose="02040503050406030204" pitchFamily="18" charset="0"/>
                            </a:rPr>
                            <m:t>𝑅</m:t>
                          </m:r>
                        </m:e>
                        <m:sub>
                          <m:r>
                            <a:rPr lang="en-US" sz="2800" b="0" i="1" smtClean="0">
                              <a:solidFill>
                                <a:schemeClr val="accent6">
                                  <a:lumMod val="50000"/>
                                </a:schemeClr>
                              </a:solidFill>
                              <a:latin typeface="Cambria Math" panose="02040503050406030204" pitchFamily="18" charset="0"/>
                            </a:rPr>
                            <m:t>𝑠</m:t>
                          </m:r>
                        </m:sub>
                      </m:sSub>
                      <m:d>
                        <m:dPr>
                          <m:ctrlPr>
                            <a:rPr lang="en-US" sz="2800" i="1" smtClean="0">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𝑇</m:t>
                          </m:r>
                        </m:e>
                      </m:d>
                      <m:r>
                        <a:rPr lang="en-US" sz="2800" b="0" i="1" smtClean="0">
                          <a:solidFill>
                            <a:schemeClr val="accent6">
                              <a:lumMod val="50000"/>
                            </a:schemeClr>
                          </a:solidFill>
                          <a:latin typeface="Cambria Math" panose="02040503050406030204" pitchFamily="18" charset="0"/>
                        </a:rPr>
                        <m:t>=</m:t>
                      </m:r>
                      <m:sSub>
                        <m:sSubPr>
                          <m:ctrlPr>
                            <a:rPr lang="en-US" sz="2800" i="1" smtClean="0">
                              <a:solidFill>
                                <a:schemeClr val="accent6">
                                  <a:lumMod val="50000"/>
                                </a:schemeClr>
                              </a:solidFill>
                              <a:latin typeface="Cambria Math" panose="02040503050406030204" pitchFamily="18" charset="0"/>
                            </a:rPr>
                          </m:ctrlPr>
                        </m:sSubPr>
                        <m:e>
                          <m:r>
                            <a:rPr lang="en-US" sz="2800" b="0" i="1" smtClean="0">
                              <a:solidFill>
                                <a:schemeClr val="accent6">
                                  <a:lumMod val="50000"/>
                                </a:schemeClr>
                              </a:solidFill>
                              <a:latin typeface="Cambria Math" panose="02040503050406030204" pitchFamily="18" charset="0"/>
                            </a:rPr>
                            <m:t>𝑅</m:t>
                          </m:r>
                        </m:e>
                        <m:sub>
                          <m:r>
                            <a:rPr lang="en-US" sz="2800" b="0" i="1" smtClean="0">
                              <a:solidFill>
                                <a:schemeClr val="accent6">
                                  <a:lumMod val="50000"/>
                                </a:schemeClr>
                              </a:solidFill>
                              <a:latin typeface="Cambria Math" panose="02040503050406030204" pitchFamily="18" charset="0"/>
                            </a:rPr>
                            <m:t>𝐵𝐶𝑆</m:t>
                          </m:r>
                        </m:sub>
                      </m:sSub>
                      <m:d>
                        <m:dPr>
                          <m:ctrlPr>
                            <a:rPr lang="en-US" sz="2800" i="1" smtClean="0">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𝑇</m:t>
                          </m:r>
                        </m:e>
                      </m:d>
                      <m:r>
                        <a:rPr lang="en-US" sz="2800" b="0" i="1" smtClean="0">
                          <a:solidFill>
                            <a:schemeClr val="accent6">
                              <a:lumMod val="50000"/>
                            </a:schemeClr>
                          </a:solidFill>
                          <a:latin typeface="Cambria Math" panose="02040503050406030204" pitchFamily="18" charset="0"/>
                        </a:rPr>
                        <m:t>+</m:t>
                      </m:r>
                      <m:sSub>
                        <m:sSubPr>
                          <m:ctrlPr>
                            <a:rPr lang="en-US" sz="2800" i="1" smtClean="0">
                              <a:solidFill>
                                <a:schemeClr val="accent6">
                                  <a:lumMod val="50000"/>
                                </a:schemeClr>
                              </a:solidFill>
                              <a:latin typeface="Cambria Math" panose="02040503050406030204" pitchFamily="18" charset="0"/>
                            </a:rPr>
                          </m:ctrlPr>
                        </m:sSubPr>
                        <m:e>
                          <m:r>
                            <a:rPr lang="en-US" sz="2800" b="0" i="1" smtClean="0">
                              <a:solidFill>
                                <a:schemeClr val="accent6">
                                  <a:lumMod val="50000"/>
                                </a:schemeClr>
                              </a:solidFill>
                              <a:latin typeface="Cambria Math" panose="02040503050406030204" pitchFamily="18" charset="0"/>
                            </a:rPr>
                            <m:t>𝑅</m:t>
                          </m:r>
                        </m:e>
                        <m:sub>
                          <m:r>
                            <a:rPr lang="en-US" sz="2800" b="0" i="1" smtClean="0">
                              <a:solidFill>
                                <a:schemeClr val="accent6">
                                  <a:lumMod val="50000"/>
                                </a:schemeClr>
                              </a:solidFill>
                              <a:latin typeface="Cambria Math" panose="02040503050406030204" pitchFamily="18" charset="0"/>
                            </a:rPr>
                            <m:t>𝑟𝑒𝑠</m:t>
                          </m:r>
                        </m:sub>
                      </m:sSub>
                    </m:oMath>
                  </m:oMathPara>
                </a14:m>
                <a:endParaRPr lang="en-US" sz="2800" dirty="0">
                  <a:solidFill>
                    <a:schemeClr val="accent6">
                      <a:lumMod val="50000"/>
                    </a:schemeClr>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39675" y="1172874"/>
                <a:ext cx="3867534" cy="43088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23919" y="4604893"/>
                <a:ext cx="3275769" cy="491288"/>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accent6">
                                  <a:lumMod val="50000"/>
                                </a:schemeClr>
                              </a:solidFill>
                              <a:latin typeface="Cambria Math" panose="02040503050406030204" pitchFamily="18" charset="0"/>
                            </a:rPr>
                          </m:ctrlPr>
                        </m:sSubPr>
                        <m:e>
                          <m:r>
                            <a:rPr lang="en-US" sz="2400" b="0" i="1">
                              <a:solidFill>
                                <a:schemeClr val="accent6">
                                  <a:lumMod val="50000"/>
                                </a:schemeClr>
                              </a:solidFill>
                              <a:latin typeface="Cambria Math" panose="02040503050406030204" pitchFamily="18" charset="0"/>
                            </a:rPr>
                            <m:t>𝑅</m:t>
                          </m:r>
                        </m:e>
                        <m:sub>
                          <m:r>
                            <a:rPr lang="en-US" sz="2400" b="0" i="1" smtClean="0">
                              <a:solidFill>
                                <a:schemeClr val="accent6">
                                  <a:lumMod val="50000"/>
                                </a:schemeClr>
                              </a:solidFill>
                              <a:latin typeface="Cambria Math" panose="02040503050406030204" pitchFamily="18" charset="0"/>
                            </a:rPr>
                            <m:t>𝑟𝑒𝑠</m:t>
                          </m:r>
                        </m:sub>
                      </m:sSub>
                      <m:r>
                        <a:rPr lang="en-US" sz="2400" b="0" i="1" smtClean="0">
                          <a:solidFill>
                            <a:schemeClr val="accent6">
                              <a:lumMod val="50000"/>
                            </a:schemeClr>
                          </a:solidFill>
                          <a:latin typeface="Cambria Math" panose="02040503050406030204" pitchFamily="18" charset="0"/>
                        </a:rPr>
                        <m:t>=</m:t>
                      </m:r>
                      <m:sSub>
                        <m:sSubPr>
                          <m:ctrlPr>
                            <a:rPr lang="en-US" sz="2400" b="0" i="1" smtClean="0">
                              <a:solidFill>
                                <a:schemeClr val="accent6">
                                  <a:lumMod val="50000"/>
                                </a:schemeClr>
                              </a:solidFill>
                              <a:latin typeface="Cambria Math" panose="02040503050406030204" pitchFamily="18" charset="0"/>
                            </a:rPr>
                          </m:ctrlPr>
                        </m:sSubPr>
                        <m:e>
                          <m:r>
                            <a:rPr lang="en-US" sz="2400" b="0" i="1" smtClean="0">
                              <a:solidFill>
                                <a:schemeClr val="accent6">
                                  <a:lumMod val="50000"/>
                                </a:schemeClr>
                              </a:solidFill>
                              <a:latin typeface="Cambria Math" panose="02040503050406030204" pitchFamily="18" charset="0"/>
                            </a:rPr>
                            <m:t>𝑅</m:t>
                          </m:r>
                        </m:e>
                        <m:sub>
                          <m:r>
                            <a:rPr lang="en-US" sz="2400" b="0" i="1" smtClean="0">
                              <a:solidFill>
                                <a:schemeClr val="accent6">
                                  <a:lumMod val="50000"/>
                                </a:schemeClr>
                              </a:solidFill>
                              <a:latin typeface="Cambria Math" panose="02040503050406030204" pitchFamily="18" charset="0"/>
                            </a:rPr>
                            <m:t>0</m:t>
                          </m:r>
                        </m:sub>
                      </m:sSub>
                      <m:r>
                        <a:rPr lang="en-US" sz="2400" b="0" i="1" smtClean="0">
                          <a:solidFill>
                            <a:schemeClr val="accent6">
                              <a:lumMod val="50000"/>
                            </a:schemeClr>
                          </a:solidFill>
                          <a:latin typeface="Cambria Math" panose="02040503050406030204" pitchFamily="18" charset="0"/>
                        </a:rPr>
                        <m:t>+</m:t>
                      </m:r>
                      <m:sSub>
                        <m:sSubPr>
                          <m:ctrlPr>
                            <a:rPr lang="en-US" sz="2400" b="0" i="1" smtClean="0">
                              <a:solidFill>
                                <a:schemeClr val="accent6">
                                  <a:lumMod val="50000"/>
                                </a:schemeClr>
                              </a:solidFill>
                              <a:latin typeface="Cambria Math" panose="02040503050406030204" pitchFamily="18" charset="0"/>
                            </a:rPr>
                          </m:ctrlPr>
                        </m:sSubPr>
                        <m:e>
                          <m:r>
                            <a:rPr lang="en-US" sz="2400" b="0" i="1" smtClean="0">
                              <a:solidFill>
                                <a:schemeClr val="accent6">
                                  <a:lumMod val="50000"/>
                                </a:schemeClr>
                              </a:solidFill>
                              <a:latin typeface="Cambria Math" panose="02040503050406030204" pitchFamily="18" charset="0"/>
                            </a:rPr>
                            <m:t>𝑅</m:t>
                          </m:r>
                        </m:e>
                        <m:sub>
                          <m:r>
                            <a:rPr lang="en-US" sz="2400" b="0" i="1" smtClean="0">
                              <a:solidFill>
                                <a:schemeClr val="accent6">
                                  <a:lumMod val="50000"/>
                                </a:schemeClr>
                              </a:solidFill>
                              <a:latin typeface="Cambria Math" panose="02040503050406030204" pitchFamily="18" charset="0"/>
                            </a:rPr>
                            <m:t>𝑓𝑙</m:t>
                          </m:r>
                        </m:sub>
                      </m:sSub>
                      <m:r>
                        <a:rPr lang="en-US" sz="2400" b="0" i="1" smtClean="0">
                          <a:solidFill>
                            <a:schemeClr val="accent6">
                              <a:lumMod val="50000"/>
                            </a:schemeClr>
                          </a:solidFill>
                          <a:latin typeface="Cambria Math" panose="02040503050406030204" pitchFamily="18" charset="0"/>
                        </a:rPr>
                        <m:t>(</m:t>
                      </m:r>
                      <m:sSub>
                        <m:sSubPr>
                          <m:ctrlPr>
                            <a:rPr lang="en-US" sz="2400" b="0" i="1" smtClean="0">
                              <a:solidFill>
                                <a:schemeClr val="accent6">
                                  <a:lumMod val="50000"/>
                                </a:schemeClr>
                              </a:solidFill>
                              <a:latin typeface="Cambria Math" panose="02040503050406030204" pitchFamily="18" charset="0"/>
                            </a:rPr>
                          </m:ctrlPr>
                        </m:sSubPr>
                        <m:e>
                          <m:r>
                            <a:rPr lang="en-US" sz="2400" b="0" i="1" smtClean="0">
                              <a:solidFill>
                                <a:schemeClr val="accent6">
                                  <a:lumMod val="50000"/>
                                </a:schemeClr>
                              </a:solidFill>
                              <a:latin typeface="Cambria Math" panose="02040503050406030204" pitchFamily="18" charset="0"/>
                            </a:rPr>
                            <m:t>𝐵</m:t>
                          </m:r>
                        </m:e>
                        <m:sub>
                          <m:r>
                            <a:rPr lang="en-US" sz="2400" b="0" i="1" smtClean="0">
                              <a:solidFill>
                                <a:schemeClr val="accent6">
                                  <a:lumMod val="50000"/>
                                </a:schemeClr>
                              </a:solidFill>
                              <a:latin typeface="Cambria Math" panose="02040503050406030204" pitchFamily="18" charset="0"/>
                            </a:rPr>
                            <m:t>𝑡𝑟𝑎𝑝</m:t>
                          </m:r>
                        </m:sub>
                      </m:sSub>
                      <m:r>
                        <a:rPr lang="en-US" sz="2400" b="0" i="1" smtClean="0">
                          <a:solidFill>
                            <a:schemeClr val="accent6">
                              <a:lumMod val="50000"/>
                            </a:schemeClr>
                          </a:solidFill>
                          <a:latin typeface="Cambria Math" panose="02040503050406030204" pitchFamily="18" charset="0"/>
                        </a:rPr>
                        <m:t>)</m:t>
                      </m:r>
                    </m:oMath>
                  </m:oMathPara>
                </a14:m>
                <a:endParaRPr lang="en-US" sz="2400" dirty="0">
                  <a:solidFill>
                    <a:schemeClr val="accent6">
                      <a:lumMod val="50000"/>
                    </a:schemeClr>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523919" y="4604893"/>
                <a:ext cx="3275769" cy="491288"/>
              </a:xfrm>
              <a:prstGeom prst="rect">
                <a:avLst/>
              </a:prstGeom>
              <a:blipFill>
                <a:blip r:embed="rId3"/>
                <a:stretch>
                  <a:fillRect b="-9412"/>
                </a:stretch>
              </a:blipFill>
            </p:spPr>
            <p:txBody>
              <a:bodyPr/>
              <a:lstStyle/>
              <a:p>
                <a:r>
                  <a:rPr lang="en-US">
                    <a:noFill/>
                  </a:rPr>
                  <a:t> </a:t>
                </a:r>
              </a:p>
            </p:txBody>
          </p:sp>
        </mc:Fallback>
      </mc:AlternateContent>
      <p:sp>
        <p:nvSpPr>
          <p:cNvPr id="3" name="Rectangle 2"/>
          <p:cNvSpPr/>
          <p:nvPr/>
        </p:nvSpPr>
        <p:spPr>
          <a:xfrm>
            <a:off x="3260804" y="1212211"/>
            <a:ext cx="854206" cy="430887"/>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23" name="Straight Arrow Connector 22"/>
          <p:cNvCxnSpPr/>
          <p:nvPr/>
        </p:nvCxnSpPr>
        <p:spPr>
          <a:xfrm flipH="1">
            <a:off x="4705350" y="4571035"/>
            <a:ext cx="4311159" cy="0"/>
          </a:xfrm>
          <a:prstGeom prst="straightConnector1">
            <a:avLst/>
          </a:prstGeom>
          <a:ln w="57150">
            <a:solidFill>
              <a:srgbClr val="0000FF"/>
            </a:solidFill>
            <a:tailEnd type="triangle"/>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5045828" y="4109370"/>
            <a:ext cx="1477712" cy="461665"/>
          </a:xfrm>
          <a:prstGeom prst="rect">
            <a:avLst/>
          </a:prstGeom>
          <a:noFill/>
        </p:spPr>
        <p:txBody>
          <a:bodyPr wrap="none" rtlCol="0">
            <a:spAutoFit/>
          </a:bodyPr>
          <a:lstStyle/>
          <a:p>
            <a:r>
              <a:rPr lang="en-US" b="1" dirty="0">
                <a:solidFill>
                  <a:srgbClr val="0000FF"/>
                </a:solidFill>
              </a:rPr>
              <a:t>Cooldown</a:t>
            </a:r>
          </a:p>
        </p:txBody>
      </p:sp>
      <mc:AlternateContent xmlns:mc="http://schemas.openxmlformats.org/markup-compatibility/2006" xmlns:a14="http://schemas.microsoft.com/office/drawing/2010/main">
        <mc:Choice Requires="a14">
          <p:sp>
            <p:nvSpPr>
              <p:cNvPr id="25" name="TextBox 24"/>
              <p:cNvSpPr txBox="1"/>
              <p:nvPr/>
            </p:nvSpPr>
            <p:spPr>
              <a:xfrm>
                <a:off x="220935" y="1822432"/>
                <a:ext cx="3782794" cy="258416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6">
                        <a:lumMod val="50000"/>
                      </a:schemeClr>
                    </a:solidFill>
                  </a:rPr>
                  <a:t>In the mixed state vortices are stable in the SC</a:t>
                </a:r>
              </a:p>
              <a:p>
                <a:pPr marL="342900" indent="-342900">
                  <a:buFont typeface="Arial" panose="020B0604020202020204" pitchFamily="34" charset="0"/>
                  <a:buChar char="•"/>
                </a:pPr>
                <a:endParaRPr lang="en-US" sz="1600" dirty="0">
                  <a:solidFill>
                    <a:schemeClr val="accent6">
                      <a:lumMod val="50000"/>
                    </a:schemeClr>
                  </a:solidFill>
                </a:endParaRPr>
              </a:p>
              <a:p>
                <a:pPr marL="342900" indent="-342900">
                  <a:buFont typeface="Arial" panose="020B0604020202020204" pitchFamily="34" charset="0"/>
                  <a:buChar char="•"/>
                </a:pPr>
                <a:r>
                  <a:rPr lang="en-US" dirty="0">
                    <a:solidFill>
                      <a:schemeClr val="accent6">
                        <a:lumMod val="50000"/>
                      </a:schemeClr>
                    </a:solidFill>
                  </a:rPr>
                  <a:t>If pinned, vortices may survive in the Meissner state introducing dissipation (</a:t>
                </a:r>
                <a14:m>
                  <m:oMath xmlns:m="http://schemas.openxmlformats.org/officeDocument/2006/math">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𝑅</m:t>
                        </m:r>
                      </m:e>
                      <m:sub>
                        <m:r>
                          <a:rPr lang="en-US" i="1">
                            <a:solidFill>
                              <a:schemeClr val="accent6">
                                <a:lumMod val="50000"/>
                              </a:schemeClr>
                            </a:solidFill>
                            <a:latin typeface="Cambria Math" panose="02040503050406030204" pitchFamily="18" charset="0"/>
                          </a:rPr>
                          <m:t>𝑓𝑙</m:t>
                        </m:r>
                      </m:sub>
                    </m:sSub>
                  </m:oMath>
                </a14:m>
                <a:r>
                  <a:rPr lang="en-US" dirty="0">
                    <a:solidFill>
                      <a:schemeClr val="accent6">
                        <a:lumMod val="50000"/>
                      </a:schemeClr>
                    </a:solidFill>
                  </a:rPr>
                  <a:t>)</a:t>
                </a:r>
              </a:p>
            </p:txBody>
          </p:sp>
        </mc:Choice>
        <mc:Fallback xmlns="">
          <p:sp>
            <p:nvSpPr>
              <p:cNvPr id="25" name="TextBox 24"/>
              <p:cNvSpPr txBox="1">
                <a:spLocks noRot="1" noChangeAspect="1" noMove="1" noResize="1" noEditPoints="1" noAdjustHandles="1" noChangeArrowheads="1" noChangeShapeType="1" noTextEdit="1"/>
              </p:cNvSpPr>
              <p:nvPr/>
            </p:nvSpPr>
            <p:spPr>
              <a:xfrm>
                <a:off x="220935" y="1822432"/>
                <a:ext cx="3782794" cy="2584169"/>
              </a:xfrm>
              <a:prstGeom prst="rect">
                <a:avLst/>
              </a:prstGeom>
              <a:blipFill>
                <a:blip r:embed="rId4"/>
                <a:stretch>
                  <a:fillRect l="-2093" t="-1887" r="-4187" b="-3538"/>
                </a:stretch>
              </a:blipFill>
            </p:spPr>
            <p:txBody>
              <a:bodyPr/>
              <a:lstStyle/>
              <a:p>
                <a:r>
                  <a:rPr lang="en-US">
                    <a:noFill/>
                  </a:rPr>
                  <a:t> </a:t>
                </a:r>
              </a:p>
            </p:txBody>
          </p:sp>
        </mc:Fallback>
      </mc:AlternateContent>
      <p:sp>
        <p:nvSpPr>
          <p:cNvPr id="24578" name="Footer Placeholder 24577"/>
          <p:cNvSpPr>
            <a:spLocks noGrp="1"/>
          </p:cNvSpPr>
          <p:nvPr>
            <p:ph type="ftr" sz="quarter" idx="11"/>
          </p:nvPr>
        </p:nvSpPr>
        <p:spPr/>
        <p:txBody>
          <a:bodyPr/>
          <a:lstStyle/>
          <a:p>
            <a:pPr>
              <a:defRPr/>
            </a:pPr>
            <a:r>
              <a:rPr lang="en-US" sz="1200"/>
              <a:t>Martina Martinello | APT Seminar</a:t>
            </a:r>
            <a:endParaRPr lang="en-US" sz="1200" b="1"/>
          </a:p>
        </p:txBody>
      </p:sp>
      <mc:AlternateContent xmlns:mc="http://schemas.openxmlformats.org/markup-compatibility/2006" xmlns:a14="http://schemas.microsoft.com/office/drawing/2010/main">
        <mc:Choice Requires="a14">
          <p:sp>
            <p:nvSpPr>
              <p:cNvPr id="6" name="Rectangle 5"/>
              <p:cNvSpPr/>
              <p:nvPr/>
            </p:nvSpPr>
            <p:spPr>
              <a:xfrm>
                <a:off x="239675" y="5307078"/>
                <a:ext cx="3844258" cy="732508"/>
              </a:xfrm>
              <a:prstGeom prst="rect">
                <a:avLst/>
              </a:prstGeom>
            </p:spPr>
            <p:txBody>
              <a:bodyPr wrap="none">
                <a:spAutoFit/>
              </a:bodyPr>
              <a:lstStyle/>
              <a:p>
                <a14:m>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𝑅</m:t>
                        </m:r>
                      </m:e>
                      <m:sub>
                        <m:r>
                          <a:rPr lang="en-US" sz="2000" i="1">
                            <a:solidFill>
                              <a:schemeClr val="accent6">
                                <a:lumMod val="50000"/>
                              </a:schemeClr>
                            </a:solidFill>
                            <a:latin typeface="Cambria Math" panose="02040503050406030204" pitchFamily="18" charset="0"/>
                          </a:rPr>
                          <m:t>0</m:t>
                        </m:r>
                      </m:sub>
                    </m:sSub>
                  </m:oMath>
                </a14:m>
                <a:r>
                  <a:rPr lang="en-US" sz="2000" dirty="0">
                    <a:solidFill>
                      <a:schemeClr val="accent6">
                        <a:lumMod val="50000"/>
                      </a:schemeClr>
                    </a:solidFill>
                  </a:rPr>
                  <a:t>: intrinsic residual resistance</a:t>
                </a:r>
                <a:br>
                  <a:rPr lang="en-US" sz="2000" dirty="0">
                    <a:solidFill>
                      <a:schemeClr val="accent6">
                        <a:lumMod val="50000"/>
                      </a:schemeClr>
                    </a:solidFill>
                  </a:rPr>
                </a:br>
                <a14:m>
                  <m:oMath xmlns:m="http://schemas.openxmlformats.org/officeDocument/2006/math">
                    <m:sSub>
                      <m:sSubPr>
                        <m:ctrlPr>
                          <a:rPr lang="en-US" sz="2000" i="1">
                            <a:solidFill>
                              <a:schemeClr val="accent6">
                                <a:lumMod val="50000"/>
                              </a:schemeClr>
                            </a:solidFill>
                            <a:latin typeface="Cambria Math" panose="02040503050406030204" pitchFamily="18" charset="0"/>
                          </a:rPr>
                        </m:ctrlPr>
                      </m:sSubPr>
                      <m:e>
                        <m:r>
                          <a:rPr lang="en-US" sz="2000" i="1">
                            <a:solidFill>
                              <a:schemeClr val="accent6">
                                <a:lumMod val="50000"/>
                              </a:schemeClr>
                            </a:solidFill>
                            <a:latin typeface="Cambria Math" panose="02040503050406030204" pitchFamily="18" charset="0"/>
                          </a:rPr>
                          <m:t>𝑅</m:t>
                        </m:r>
                      </m:e>
                      <m:sub>
                        <m:r>
                          <a:rPr lang="en-US" sz="2000" i="1">
                            <a:solidFill>
                              <a:schemeClr val="accent6">
                                <a:lumMod val="50000"/>
                              </a:schemeClr>
                            </a:solidFill>
                            <a:latin typeface="Cambria Math" panose="02040503050406030204" pitchFamily="18" charset="0"/>
                          </a:rPr>
                          <m:t>𝑓𝑙</m:t>
                        </m:r>
                      </m:sub>
                    </m:sSub>
                  </m:oMath>
                </a14:m>
                <a:r>
                  <a:rPr lang="en-US" sz="2000" dirty="0">
                    <a:solidFill>
                      <a:schemeClr val="accent6">
                        <a:lumMod val="50000"/>
                      </a:schemeClr>
                    </a:solidFill>
                  </a:rPr>
                  <a:t>: trapped flux surface resistance</a:t>
                </a:r>
              </a:p>
            </p:txBody>
          </p:sp>
        </mc:Choice>
        <mc:Fallback xmlns="">
          <p:sp>
            <p:nvSpPr>
              <p:cNvPr id="6" name="Rectangle 5"/>
              <p:cNvSpPr>
                <a:spLocks noRot="1" noChangeAspect="1" noMove="1" noResize="1" noEditPoints="1" noAdjustHandles="1" noChangeArrowheads="1" noChangeShapeType="1" noTextEdit="1"/>
              </p:cNvSpPr>
              <p:nvPr/>
            </p:nvSpPr>
            <p:spPr>
              <a:xfrm>
                <a:off x="239675" y="5307078"/>
                <a:ext cx="3844258" cy="732508"/>
              </a:xfrm>
              <a:prstGeom prst="rect">
                <a:avLst/>
              </a:prstGeom>
              <a:blipFill>
                <a:blip r:embed="rId5"/>
                <a:stretch>
                  <a:fillRect t="-5000" r="-792" b="-11667"/>
                </a:stretch>
              </a:blipFill>
            </p:spPr>
            <p:txBody>
              <a:bodyPr/>
              <a:lstStyle/>
              <a:p>
                <a:r>
                  <a:rPr lang="en-US">
                    <a:noFill/>
                  </a:rPr>
                  <a:t> </a:t>
                </a:r>
              </a:p>
            </p:txBody>
          </p:sp>
        </mc:Fallback>
      </mc:AlternateContent>
      <p:grpSp>
        <p:nvGrpSpPr>
          <p:cNvPr id="12" name="Group 11"/>
          <p:cNvGrpSpPr/>
          <p:nvPr/>
        </p:nvGrpSpPr>
        <p:grpSpPr>
          <a:xfrm>
            <a:off x="4492171" y="2500469"/>
            <a:ext cx="4562856" cy="3711156"/>
            <a:chOff x="4484551" y="2477609"/>
            <a:chExt cx="4562856" cy="3711156"/>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551" y="2689974"/>
              <a:ext cx="4562856" cy="3498791"/>
            </a:xfrm>
            <a:prstGeom prst="rect">
              <a:avLst/>
            </a:prstGeom>
          </p:spPr>
        </p:pic>
        <p:cxnSp>
          <p:nvCxnSpPr>
            <p:cNvPr id="14" name="Straight Connector 13"/>
            <p:cNvCxnSpPr/>
            <p:nvPr/>
          </p:nvCxnSpPr>
          <p:spPr>
            <a:xfrm flipH="1">
              <a:off x="5263896" y="5146437"/>
              <a:ext cx="3727704" cy="0"/>
            </a:xfrm>
            <a:prstGeom prst="line">
              <a:avLst/>
            </a:prstGeom>
            <a:ln w="57150">
              <a:solidFill>
                <a:schemeClr val="tx1">
                  <a:lumMod val="60000"/>
                  <a:lumOff val="40000"/>
                </a:schemeClr>
              </a:solidFill>
              <a:prstDash val="solid"/>
              <a:headEnd type="none" w="med" len="med"/>
              <a:tailEnd type="triangle" w="lg" len="lg"/>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4771249" y="4827677"/>
                  <a:ext cx="51167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panose="02040503050406030204" pitchFamily="18" charset="0"/>
                          </a:rPr>
                          <m:t>𝐵</m:t>
                        </m:r>
                      </m:oMath>
                    </m:oMathPara>
                  </a14:m>
                  <a:endParaRPr lang="en-US" sz="2800" dirty="0">
                    <a:solidFill>
                      <a:srgbClr val="C00000"/>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771249" y="4827677"/>
                  <a:ext cx="511679" cy="523220"/>
                </a:xfrm>
                <a:prstGeom prst="rect">
                  <a:avLst/>
                </a:prstGeom>
                <a:blipFill>
                  <a:blip r:embed="rId7"/>
                  <a:stretch>
                    <a:fillRect/>
                  </a:stretch>
                </a:blipFill>
              </p:spPr>
              <p:txBody>
                <a:bodyPr/>
                <a:lstStyle/>
                <a:p>
                  <a:r>
                    <a:rPr lang="en-US">
                      <a:noFill/>
                    </a:rPr>
                    <a:t> </a:t>
                  </a:r>
                </a:p>
              </p:txBody>
            </p:sp>
          </mc:Fallback>
        </mc:AlternateContent>
        <p:sp>
          <p:nvSpPr>
            <p:cNvPr id="17" name="Rectangle 16"/>
            <p:cNvSpPr/>
            <p:nvPr/>
          </p:nvSpPr>
          <p:spPr>
            <a:xfrm>
              <a:off x="6280934" y="3756233"/>
              <a:ext cx="1031907" cy="553998"/>
            </a:xfrm>
            <a:prstGeom prst="rect">
              <a:avLst/>
            </a:prstGeom>
            <a:ln>
              <a:noFill/>
            </a:ln>
          </p:spPr>
          <p:txBody>
            <a:bodyPr wrap="square">
              <a:spAutoFit/>
            </a:bodyPr>
            <a:lstStyle/>
            <a:p>
              <a:pPr algn="ctr"/>
              <a:r>
                <a:rPr lang="nb-NO" sz="1000" dirty="0">
                  <a:solidFill>
                    <a:srgbClr val="331EFE"/>
                  </a:solidFill>
                </a:rPr>
                <a:t>H. F. Hess </a:t>
              </a:r>
              <a:r>
                <a:rPr lang="nb-NO" sz="1000" i="1" dirty="0">
                  <a:solidFill>
                    <a:srgbClr val="331EFE"/>
                  </a:solidFill>
                </a:rPr>
                <a:t>et al.</a:t>
              </a:r>
              <a:r>
                <a:rPr lang="nb-NO" sz="1000" dirty="0">
                  <a:solidFill>
                    <a:srgbClr val="331EFE"/>
                  </a:solidFill>
                </a:rPr>
                <a:t>,</a:t>
              </a:r>
              <a:r>
                <a:rPr lang="nb-NO" sz="1000" i="1" dirty="0">
                  <a:solidFill>
                    <a:srgbClr val="331EFE"/>
                  </a:solidFill>
                </a:rPr>
                <a:t> </a:t>
              </a:r>
              <a:r>
                <a:rPr lang="en-US" sz="1000" dirty="0">
                  <a:solidFill>
                    <a:srgbClr val="331EFE"/>
                  </a:solidFill>
                </a:rPr>
                <a:t>Phys. Rev. Lett. </a:t>
              </a:r>
              <a:r>
                <a:rPr lang="en-US" sz="1000" b="1" dirty="0">
                  <a:solidFill>
                    <a:srgbClr val="331EFE"/>
                  </a:solidFill>
                </a:rPr>
                <a:t>62</a:t>
              </a:r>
              <a:r>
                <a:rPr lang="en-US" sz="1000" dirty="0">
                  <a:solidFill>
                    <a:srgbClr val="331EFE"/>
                  </a:solidFill>
                </a:rPr>
                <a:t>, 214 (1989) </a:t>
              </a:r>
              <a:endParaRPr lang="en-US" sz="1100" dirty="0">
                <a:solidFill>
                  <a:srgbClr val="331EFE"/>
                </a:solidFill>
              </a:endParaRPr>
            </a:p>
          </p:txBody>
        </p:sp>
        <p:sp>
          <p:nvSpPr>
            <p:cNvPr id="18" name="Rectangle 17"/>
            <p:cNvSpPr/>
            <p:nvPr/>
          </p:nvSpPr>
          <p:spPr>
            <a:xfrm>
              <a:off x="5497633" y="4757663"/>
              <a:ext cx="1150828" cy="369332"/>
            </a:xfrm>
            <a:prstGeom prst="rect">
              <a:avLst/>
            </a:prstGeom>
          </p:spPr>
          <p:txBody>
            <a:bodyPr wrap="none">
              <a:spAutoFit/>
            </a:bodyPr>
            <a:lstStyle/>
            <a:p>
              <a:pPr algn="ctr"/>
              <a:r>
                <a:rPr lang="en-US" sz="1800" b="1" dirty="0">
                  <a:solidFill>
                    <a:schemeClr val="tx2">
                      <a:lumMod val="60000"/>
                      <a:lumOff val="40000"/>
                    </a:schemeClr>
                  </a:solidFill>
                </a:rPr>
                <a:t>Cooldown</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5166" y="3323634"/>
              <a:ext cx="1018239" cy="1132791"/>
            </a:xfrm>
            <a:prstGeom prst="rect">
              <a:avLst/>
            </a:prstGeom>
          </p:spPr>
        </p:pic>
        <p:sp>
          <p:nvSpPr>
            <p:cNvPr id="20" name="Oval 19"/>
            <p:cNvSpPr/>
            <p:nvPr/>
          </p:nvSpPr>
          <p:spPr>
            <a:xfrm>
              <a:off x="5639235" y="3489427"/>
              <a:ext cx="137160" cy="137160"/>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cxnSp>
          <p:nvCxnSpPr>
            <p:cNvPr id="21" name="Straight Arrow Connector 20"/>
            <p:cNvCxnSpPr/>
            <p:nvPr/>
          </p:nvCxnSpPr>
          <p:spPr>
            <a:xfrm flipV="1">
              <a:off x="5730675" y="2477609"/>
              <a:ext cx="154090" cy="966491"/>
            </a:xfrm>
            <a:prstGeom prst="straightConnector1">
              <a:avLst/>
            </a:prstGeom>
            <a:ln w="19050">
              <a:solidFill>
                <a:srgbClr val="FFC000"/>
              </a:solidFill>
              <a:tailEnd type="triangle"/>
            </a:ln>
          </p:spPr>
          <p:style>
            <a:lnRef idx="1">
              <a:schemeClr val="dk1"/>
            </a:lnRef>
            <a:fillRef idx="0">
              <a:schemeClr val="dk1"/>
            </a:fillRef>
            <a:effectRef idx="0">
              <a:schemeClr val="dk1"/>
            </a:effectRef>
            <a:fontRef idx="minor">
              <a:schemeClr val="tx1"/>
            </a:fontRef>
          </p:style>
        </p:cxnSp>
      </p:grpSp>
      <p:grpSp>
        <p:nvGrpSpPr>
          <p:cNvPr id="22" name="Group 21"/>
          <p:cNvGrpSpPr/>
          <p:nvPr/>
        </p:nvGrpSpPr>
        <p:grpSpPr>
          <a:xfrm>
            <a:off x="7279513" y="1116262"/>
            <a:ext cx="1646580" cy="1401558"/>
            <a:chOff x="5690928" y="869804"/>
            <a:chExt cx="1685649" cy="1144479"/>
          </a:xfrm>
        </p:grpSpPr>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9755" y="873966"/>
              <a:ext cx="508401" cy="377179"/>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7409" y="869804"/>
              <a:ext cx="508401" cy="37717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0928" y="1247339"/>
              <a:ext cx="508401" cy="377179"/>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9552" y="1247339"/>
              <a:ext cx="508401" cy="377179"/>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5240" y="1629158"/>
              <a:ext cx="508401" cy="377179"/>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8176" y="1255285"/>
              <a:ext cx="508401" cy="377179"/>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3864" y="1637104"/>
              <a:ext cx="508401" cy="377179"/>
            </a:xfrm>
            <a:prstGeom prst="rect">
              <a:avLst/>
            </a:prstGeom>
          </p:spPr>
        </p:pic>
      </p:grpSp>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0101" y="1155522"/>
            <a:ext cx="1717180" cy="1273963"/>
          </a:xfrm>
          <a:prstGeom prst="rect">
            <a:avLst/>
          </a:prstGeom>
        </p:spPr>
      </p:pic>
      <p:sp>
        <p:nvSpPr>
          <p:cNvPr id="33" name="TextBox 32"/>
          <p:cNvSpPr txBox="1"/>
          <p:nvPr/>
        </p:nvSpPr>
        <p:spPr>
          <a:xfrm>
            <a:off x="5253749" y="834320"/>
            <a:ext cx="728661" cy="338554"/>
          </a:xfrm>
          <a:prstGeom prst="rect">
            <a:avLst/>
          </a:prstGeom>
          <a:noFill/>
        </p:spPr>
        <p:txBody>
          <a:bodyPr wrap="none" rtlCol="0">
            <a:spAutoFit/>
          </a:bodyPr>
          <a:lstStyle/>
          <a:p>
            <a:r>
              <a:rPr lang="en-US" sz="1600" i="1" dirty="0">
                <a:solidFill>
                  <a:schemeClr val="accent6">
                    <a:lumMod val="50000"/>
                  </a:schemeClr>
                </a:solidFill>
              </a:rPr>
              <a:t>Vortex</a:t>
            </a:r>
          </a:p>
        </p:txBody>
      </p:sp>
      <p:sp>
        <p:nvSpPr>
          <p:cNvPr id="34" name="TextBox 33"/>
          <p:cNvSpPr txBox="1"/>
          <p:nvPr/>
        </p:nvSpPr>
        <p:spPr>
          <a:xfrm>
            <a:off x="7453481" y="799912"/>
            <a:ext cx="1288110" cy="338554"/>
          </a:xfrm>
          <a:prstGeom prst="rect">
            <a:avLst/>
          </a:prstGeom>
          <a:noFill/>
        </p:spPr>
        <p:txBody>
          <a:bodyPr wrap="none" rtlCol="0">
            <a:spAutoFit/>
          </a:bodyPr>
          <a:lstStyle/>
          <a:p>
            <a:r>
              <a:rPr lang="en-US" sz="1600" i="1" dirty="0">
                <a:solidFill>
                  <a:schemeClr val="accent6">
                    <a:lumMod val="50000"/>
                  </a:schemeClr>
                </a:solidFill>
              </a:rPr>
              <a:t>Vortex lattice</a:t>
            </a:r>
          </a:p>
        </p:txBody>
      </p:sp>
      <p:cxnSp>
        <p:nvCxnSpPr>
          <p:cNvPr id="35" name="Straight Arrow Connector 34"/>
          <p:cNvCxnSpPr/>
          <p:nvPr/>
        </p:nvCxnSpPr>
        <p:spPr>
          <a:xfrm flipV="1">
            <a:off x="6431413" y="2446541"/>
            <a:ext cx="889048" cy="977259"/>
          </a:xfrm>
          <a:prstGeom prst="straightConnector1">
            <a:avLst/>
          </a:prstGeom>
          <a:ln w="19050">
            <a:solidFill>
              <a:srgbClr val="FFC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75235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39" y="103664"/>
            <a:ext cx="8686800" cy="641739"/>
          </a:xfrm>
        </p:spPr>
        <p:txBody>
          <a:bodyPr/>
          <a:lstStyle/>
          <a:p>
            <a:r>
              <a:rPr lang="en-US" dirty="0"/>
              <a:t>Trapped Flux Surface Resistance</a:t>
            </a:r>
          </a:p>
        </p:txBody>
      </p:sp>
      <mc:AlternateContent xmlns:mc="http://schemas.openxmlformats.org/markup-compatibility/2006" xmlns:a14="http://schemas.microsoft.com/office/drawing/2010/main">
        <mc:Choice Requires="a14">
          <p:sp>
            <p:nvSpPr>
              <p:cNvPr id="9" name="TextBox 8"/>
              <p:cNvSpPr txBox="1"/>
              <p:nvPr/>
            </p:nvSpPr>
            <p:spPr>
              <a:xfrm>
                <a:off x="143230" y="916366"/>
                <a:ext cx="8686800" cy="4949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6">
                                  <a:lumMod val="50000"/>
                                </a:schemeClr>
                              </a:solidFill>
                              <a:latin typeface="Cambria Math" panose="02040503050406030204" pitchFamily="18" charset="0"/>
                            </a:rPr>
                          </m:ctrlPr>
                        </m:sSubPr>
                        <m:e>
                          <m:r>
                            <a:rPr lang="en-US" sz="2800" b="0" i="1" smtClean="0">
                              <a:solidFill>
                                <a:schemeClr val="accent6">
                                  <a:lumMod val="50000"/>
                                </a:schemeClr>
                              </a:solidFill>
                              <a:latin typeface="Cambria Math" panose="02040503050406030204" pitchFamily="18" charset="0"/>
                            </a:rPr>
                            <m:t>𝑅</m:t>
                          </m:r>
                        </m:e>
                        <m:sub>
                          <m:r>
                            <a:rPr lang="en-US" sz="2800" b="0" i="1" smtClean="0">
                              <a:solidFill>
                                <a:schemeClr val="accent6">
                                  <a:lumMod val="50000"/>
                                </a:schemeClr>
                              </a:solidFill>
                              <a:latin typeface="Cambria Math" panose="02040503050406030204" pitchFamily="18" charset="0"/>
                            </a:rPr>
                            <m:t>𝑆</m:t>
                          </m:r>
                        </m:sub>
                      </m:sSub>
                      <m:r>
                        <a:rPr lang="en-US" sz="2800" b="0" i="1" smtClean="0">
                          <a:solidFill>
                            <a:schemeClr val="accent6">
                              <a:lumMod val="50000"/>
                            </a:schemeClr>
                          </a:solidFill>
                          <a:latin typeface="Cambria Math" panose="02040503050406030204" pitchFamily="18" charset="0"/>
                        </a:rPr>
                        <m:t> </m:t>
                      </m:r>
                      <m:d>
                        <m:dPr>
                          <m:ctrlPr>
                            <a:rPr lang="en-US" sz="2800" b="0" i="1" smtClean="0">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𝐵</m:t>
                              </m:r>
                            </m:e>
                            <m:sub>
                              <m:r>
                                <a:rPr lang="en-US" sz="2800" i="1">
                                  <a:solidFill>
                                    <a:schemeClr val="accent6">
                                      <a:lumMod val="50000"/>
                                    </a:schemeClr>
                                  </a:solidFill>
                                  <a:latin typeface="Cambria Math" panose="02040503050406030204" pitchFamily="18" charset="0"/>
                                </a:rPr>
                                <m:t>𝑇𝑟𝑎𝑝</m:t>
                              </m:r>
                            </m:sub>
                          </m:sSub>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𝐵𝐶𝑆</m:t>
                              </m:r>
                            </m:sub>
                          </m:sSub>
                          <m:r>
                            <a:rPr lang="en-US" sz="2800" b="0" i="1" smtClean="0">
                              <a:solidFill>
                                <a:schemeClr val="accent6">
                                  <a:lumMod val="50000"/>
                                </a:schemeClr>
                              </a:solidFill>
                              <a:latin typeface="Cambria Math" panose="02040503050406030204" pitchFamily="18" charset="0"/>
                            </a:rPr>
                            <m:t> </m:t>
                          </m:r>
                          <m:d>
                            <m:dPr>
                              <m:ctrlPr>
                                <a:rPr lang="en-US" sz="2800" i="1">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0</m:t>
                          </m:r>
                        </m:sub>
                      </m:sSub>
                      <m:r>
                        <a:rPr lang="en-US" sz="280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𝐹𝑙</m:t>
                          </m:r>
                        </m:sub>
                      </m:sSub>
                    </m:oMath>
                  </m:oMathPara>
                </a14:m>
                <a:endParaRPr lang="en-US" sz="2800" dirty="0">
                  <a:solidFill>
                    <a:schemeClr val="accent6">
                      <a:lumMod val="50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43230" y="916366"/>
                <a:ext cx="8686800" cy="494944"/>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p:cNvSpPr/>
          <p:nvPr/>
        </p:nvSpPr>
        <p:spPr>
          <a:xfrm>
            <a:off x="228600" y="2265040"/>
            <a:ext cx="8667750" cy="461665"/>
          </a:xfrm>
          <a:prstGeom prst="rect">
            <a:avLst/>
          </a:prstGeom>
        </p:spPr>
        <p:txBody>
          <a:bodyPr wrap="square">
            <a:spAutoFit/>
          </a:bodyPr>
          <a:lstStyle/>
          <a:p>
            <a:pPr algn="just"/>
            <a:r>
              <a:rPr lang="en-US" dirty="0">
                <a:solidFill>
                  <a:schemeClr val="accent6">
                    <a:lumMod val="50000"/>
                  </a:schemeClr>
                </a:solidFill>
              </a:rPr>
              <a:t>These losses can be reduced by minimizing these contributions:</a:t>
            </a:r>
          </a:p>
        </p:txBody>
      </p:sp>
      <mc:AlternateContent xmlns:mc="http://schemas.openxmlformats.org/markup-compatibility/2006" xmlns:a14="http://schemas.microsoft.com/office/drawing/2010/main">
        <mc:Choice Requires="a14">
          <p:sp>
            <p:nvSpPr>
              <p:cNvPr id="6" name="Rectangle 5"/>
              <p:cNvSpPr/>
              <p:nvPr/>
            </p:nvSpPr>
            <p:spPr>
              <a:xfrm>
                <a:off x="2478755" y="1567914"/>
                <a:ext cx="335707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𝑹</m:t>
                          </m:r>
                        </m:e>
                        <m:sub>
                          <m:r>
                            <a:rPr lang="en-US" sz="3200" b="1" i="1">
                              <a:solidFill>
                                <a:srgbClr val="C00000"/>
                              </a:solidFill>
                              <a:latin typeface="Cambria Math" panose="02040503050406030204" pitchFamily="18" charset="0"/>
                            </a:rPr>
                            <m:t>𝑭𝒍</m:t>
                          </m:r>
                        </m:sub>
                      </m:sSub>
                      <m:r>
                        <a:rPr lang="en-US" sz="3200" b="1" i="1">
                          <a:solidFill>
                            <a:srgbClr val="C00000"/>
                          </a:solidFill>
                          <a:latin typeface="Cambria Math" panose="02040503050406030204" pitchFamily="18" charset="0"/>
                        </a:rPr>
                        <m:t> </m:t>
                      </m:r>
                      <m:r>
                        <a:rPr lang="en-US" sz="3200" b="1" i="1" smtClean="0">
                          <a:solidFill>
                            <a:srgbClr val="C00000"/>
                          </a:solidFill>
                          <a:latin typeface="Cambria Math" panose="02040503050406030204" pitchFamily="18" charset="0"/>
                        </a:rPr>
                        <m:t>=</m:t>
                      </m:r>
                      <m:sSub>
                        <m:sSubPr>
                          <m:ctrlPr>
                            <a:rPr lang="en-US" sz="3200" b="1"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𝑩</m:t>
                          </m:r>
                        </m:e>
                        <m:sub>
                          <m:r>
                            <a:rPr lang="en-US" sz="3200" b="1" i="1" smtClean="0">
                              <a:solidFill>
                                <a:srgbClr val="C00000"/>
                              </a:solidFill>
                              <a:latin typeface="Cambria Math" panose="02040503050406030204" pitchFamily="18" charset="0"/>
                            </a:rPr>
                            <m:t>𝒆𝒙𝒕</m:t>
                          </m:r>
                        </m:sub>
                      </m:sSub>
                      <m:r>
                        <a:rPr lang="en-US" sz="3200" b="1" i="1" smtClean="0">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ea typeface="Cambria Math" panose="02040503050406030204" pitchFamily="18" charset="0"/>
                        </a:rPr>
                        <m:t>𝜼</m:t>
                      </m:r>
                      <m:r>
                        <a:rPr lang="en-US" sz="3200" b="1" i="1">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rPr>
                        <m:t>𝑺</m:t>
                      </m:r>
                    </m:oMath>
                  </m:oMathPara>
                </a14:m>
                <a:endParaRPr lang="en-US" sz="3200" b="1" dirty="0">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478755" y="1567914"/>
                <a:ext cx="3357073" cy="58477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Diagram 7"/>
              <p:cNvGraphicFramePr/>
              <p:nvPr>
                <p:extLst>
                  <p:ext uri="{D42A27DB-BD31-4B8C-83A1-F6EECF244321}">
                    <p14:modId xmlns:p14="http://schemas.microsoft.com/office/powerpoint/2010/main" val="3066193500"/>
                  </p:ext>
                </p:extLst>
              </p:nvPr>
            </p:nvGraphicFramePr>
            <p:xfrm>
              <a:off x="1709928" y="2926080"/>
              <a:ext cx="5956485" cy="3069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8" name="Diagram 7"/>
              <p:cNvGraphicFramePr/>
              <p:nvPr>
                <p:extLst>
                  <p:ext uri="{D42A27DB-BD31-4B8C-83A1-F6EECF244321}">
                    <p14:modId xmlns:p14="http://schemas.microsoft.com/office/powerpoint/2010/main" val="3066193500"/>
                  </p:ext>
                </p:extLst>
              </p:nvPr>
            </p:nvGraphicFramePr>
            <p:xfrm>
              <a:off x="1709928" y="2926080"/>
              <a:ext cx="5956485" cy="30691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4" name="Footer Placeholder 3"/>
          <p:cNvSpPr>
            <a:spLocks noGrp="1"/>
          </p:cNvSpPr>
          <p:nvPr>
            <p:ph type="ftr" sz="quarter" idx="11"/>
          </p:nvPr>
        </p:nvSpPr>
        <p:spPr/>
        <p:txBody>
          <a:bodyPr/>
          <a:lstStyle/>
          <a:p>
            <a:pPr>
              <a:defRPr/>
            </a:pPr>
            <a:r>
              <a:rPr lang="en-US" sz="1200"/>
              <a:t>Martina Martinello | APT Seminar</a:t>
            </a:r>
            <a:endParaRPr lang="en-US" sz="1200" b="1"/>
          </a:p>
        </p:txBody>
      </p:sp>
      <p:sp>
        <p:nvSpPr>
          <p:cNvPr id="13" name="TextBox 12"/>
          <p:cNvSpPr txBox="1"/>
          <p:nvPr/>
        </p:nvSpPr>
        <p:spPr>
          <a:xfrm>
            <a:off x="80007" y="3772995"/>
            <a:ext cx="1475745" cy="1015663"/>
          </a:xfrm>
          <a:prstGeom prst="rect">
            <a:avLst/>
          </a:prstGeom>
          <a:noFill/>
        </p:spPr>
        <p:txBody>
          <a:bodyPr wrap="square" rtlCol="0">
            <a:spAutoFit/>
          </a:bodyPr>
          <a:lstStyle/>
          <a:p>
            <a:pPr algn="ctr"/>
            <a:r>
              <a:rPr lang="en-US" sz="2000" b="1" dirty="0">
                <a:solidFill>
                  <a:schemeClr val="accent3"/>
                </a:solidFill>
              </a:rPr>
              <a:t>Flux Trapping Efficiency</a:t>
            </a:r>
          </a:p>
        </p:txBody>
      </p:sp>
      <p:sp>
        <p:nvSpPr>
          <p:cNvPr id="15" name="TextBox 14"/>
          <p:cNvSpPr txBox="1"/>
          <p:nvPr/>
        </p:nvSpPr>
        <p:spPr>
          <a:xfrm>
            <a:off x="12366" y="4925564"/>
            <a:ext cx="1588168" cy="707886"/>
          </a:xfrm>
          <a:prstGeom prst="rect">
            <a:avLst/>
          </a:prstGeom>
          <a:noFill/>
        </p:spPr>
        <p:txBody>
          <a:bodyPr wrap="square" rtlCol="0">
            <a:spAutoFit/>
          </a:bodyPr>
          <a:lstStyle/>
          <a:p>
            <a:pPr algn="ctr"/>
            <a:r>
              <a:rPr lang="en-US" sz="2000" b="1" dirty="0">
                <a:solidFill>
                  <a:schemeClr val="accent4"/>
                </a:solidFill>
              </a:rPr>
              <a:t>Trapped Flux Sensitivity</a:t>
            </a:r>
          </a:p>
        </p:txBody>
      </p:sp>
      <p:sp>
        <p:nvSpPr>
          <p:cNvPr id="16" name="TextBox 15"/>
          <p:cNvSpPr txBox="1"/>
          <p:nvPr/>
        </p:nvSpPr>
        <p:spPr>
          <a:xfrm>
            <a:off x="-54430" y="2971747"/>
            <a:ext cx="1817914" cy="707886"/>
          </a:xfrm>
          <a:prstGeom prst="rect">
            <a:avLst/>
          </a:prstGeom>
          <a:noFill/>
        </p:spPr>
        <p:txBody>
          <a:bodyPr wrap="square" rtlCol="0">
            <a:spAutoFit/>
          </a:bodyPr>
          <a:lstStyle/>
          <a:p>
            <a:pPr algn="ctr"/>
            <a:r>
              <a:rPr lang="en-US" sz="2000" b="1" dirty="0">
                <a:solidFill>
                  <a:schemeClr val="accent2"/>
                </a:solidFill>
              </a:rPr>
              <a:t>External Magnetic Field</a:t>
            </a:r>
          </a:p>
        </p:txBody>
      </p:sp>
    </p:spTree>
    <p:extLst>
      <p:ext uri="{BB962C8B-B14F-4D97-AF65-F5344CB8AC3E}">
        <p14:creationId xmlns:p14="http://schemas.microsoft.com/office/powerpoint/2010/main" val="3919143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39" y="103664"/>
            <a:ext cx="8686800" cy="641739"/>
          </a:xfrm>
        </p:spPr>
        <p:txBody>
          <a:bodyPr/>
          <a:lstStyle/>
          <a:p>
            <a:r>
              <a:rPr lang="en-US" dirty="0"/>
              <a:t>Trapped Flux Surface Resistance</a:t>
            </a:r>
          </a:p>
        </p:txBody>
      </p:sp>
      <mc:AlternateContent xmlns:mc="http://schemas.openxmlformats.org/markup-compatibility/2006" xmlns:a14="http://schemas.microsoft.com/office/drawing/2010/main">
        <mc:Choice Requires="a14">
          <p:sp>
            <p:nvSpPr>
              <p:cNvPr id="9" name="TextBox 8"/>
              <p:cNvSpPr txBox="1"/>
              <p:nvPr/>
            </p:nvSpPr>
            <p:spPr>
              <a:xfrm>
                <a:off x="143230" y="916366"/>
                <a:ext cx="8686800" cy="4949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6">
                                  <a:lumMod val="50000"/>
                                </a:schemeClr>
                              </a:solidFill>
                              <a:latin typeface="Cambria Math" panose="02040503050406030204" pitchFamily="18" charset="0"/>
                            </a:rPr>
                          </m:ctrlPr>
                        </m:sSubPr>
                        <m:e>
                          <m:r>
                            <a:rPr lang="en-US" sz="2800" b="0" i="1" smtClean="0">
                              <a:solidFill>
                                <a:schemeClr val="accent6">
                                  <a:lumMod val="50000"/>
                                </a:schemeClr>
                              </a:solidFill>
                              <a:latin typeface="Cambria Math" panose="02040503050406030204" pitchFamily="18" charset="0"/>
                            </a:rPr>
                            <m:t>𝑅</m:t>
                          </m:r>
                        </m:e>
                        <m:sub>
                          <m:r>
                            <a:rPr lang="en-US" sz="2800" b="0" i="1" smtClean="0">
                              <a:solidFill>
                                <a:schemeClr val="accent6">
                                  <a:lumMod val="50000"/>
                                </a:schemeClr>
                              </a:solidFill>
                              <a:latin typeface="Cambria Math" panose="02040503050406030204" pitchFamily="18" charset="0"/>
                            </a:rPr>
                            <m:t>𝑆</m:t>
                          </m:r>
                        </m:sub>
                      </m:sSub>
                      <m:r>
                        <a:rPr lang="en-US" sz="2800" b="0" i="1" smtClean="0">
                          <a:solidFill>
                            <a:schemeClr val="accent6">
                              <a:lumMod val="50000"/>
                            </a:schemeClr>
                          </a:solidFill>
                          <a:latin typeface="Cambria Math" panose="02040503050406030204" pitchFamily="18" charset="0"/>
                        </a:rPr>
                        <m:t> </m:t>
                      </m:r>
                      <m:d>
                        <m:dPr>
                          <m:ctrlPr>
                            <a:rPr lang="en-US" sz="2800" b="0" i="1" smtClean="0">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𝐵</m:t>
                              </m:r>
                            </m:e>
                            <m:sub>
                              <m:r>
                                <a:rPr lang="en-US" sz="2800" i="1">
                                  <a:solidFill>
                                    <a:schemeClr val="accent6">
                                      <a:lumMod val="50000"/>
                                    </a:schemeClr>
                                  </a:solidFill>
                                  <a:latin typeface="Cambria Math" panose="02040503050406030204" pitchFamily="18" charset="0"/>
                                </a:rPr>
                                <m:t>𝑇𝑟𝑎𝑝</m:t>
                              </m:r>
                            </m:sub>
                          </m:sSub>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𝐵𝐶𝑆</m:t>
                              </m:r>
                            </m:sub>
                          </m:sSub>
                          <m:r>
                            <a:rPr lang="en-US" sz="2800" b="0" i="1" smtClean="0">
                              <a:solidFill>
                                <a:schemeClr val="accent6">
                                  <a:lumMod val="50000"/>
                                </a:schemeClr>
                              </a:solidFill>
                              <a:latin typeface="Cambria Math" panose="02040503050406030204" pitchFamily="18" charset="0"/>
                            </a:rPr>
                            <m:t> </m:t>
                          </m:r>
                          <m:d>
                            <m:dPr>
                              <m:ctrlPr>
                                <a:rPr lang="en-US" sz="2800" i="1">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0</m:t>
                          </m:r>
                        </m:sub>
                      </m:sSub>
                      <m:r>
                        <a:rPr lang="en-US" sz="280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𝐹𝑙</m:t>
                          </m:r>
                        </m:sub>
                      </m:sSub>
                    </m:oMath>
                  </m:oMathPara>
                </a14:m>
                <a:endParaRPr lang="en-US" sz="2800" dirty="0">
                  <a:solidFill>
                    <a:schemeClr val="accent6">
                      <a:lumMod val="50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43230" y="916366"/>
                <a:ext cx="8686800" cy="494944"/>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p:cNvSpPr/>
          <p:nvPr/>
        </p:nvSpPr>
        <p:spPr>
          <a:xfrm>
            <a:off x="228600" y="2265040"/>
            <a:ext cx="8667750" cy="461665"/>
          </a:xfrm>
          <a:prstGeom prst="rect">
            <a:avLst/>
          </a:prstGeom>
        </p:spPr>
        <p:txBody>
          <a:bodyPr wrap="square">
            <a:spAutoFit/>
          </a:bodyPr>
          <a:lstStyle/>
          <a:p>
            <a:pPr algn="just"/>
            <a:r>
              <a:rPr lang="en-US" dirty="0">
                <a:solidFill>
                  <a:schemeClr val="accent6">
                    <a:lumMod val="50000"/>
                  </a:schemeClr>
                </a:solidFill>
              </a:rPr>
              <a:t>These losses can be reduced by minimizing these contributions:</a:t>
            </a:r>
          </a:p>
        </p:txBody>
      </p:sp>
      <mc:AlternateContent xmlns:mc="http://schemas.openxmlformats.org/markup-compatibility/2006" xmlns:a14="http://schemas.microsoft.com/office/drawing/2010/main">
        <mc:Choice Requires="a14">
          <p:sp>
            <p:nvSpPr>
              <p:cNvPr id="6" name="Rectangle 5"/>
              <p:cNvSpPr/>
              <p:nvPr/>
            </p:nvSpPr>
            <p:spPr>
              <a:xfrm>
                <a:off x="2478755" y="1567914"/>
                <a:ext cx="335707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𝑹</m:t>
                          </m:r>
                        </m:e>
                        <m:sub>
                          <m:r>
                            <a:rPr lang="en-US" sz="3200" b="1" i="1">
                              <a:solidFill>
                                <a:srgbClr val="C00000"/>
                              </a:solidFill>
                              <a:latin typeface="Cambria Math" panose="02040503050406030204" pitchFamily="18" charset="0"/>
                            </a:rPr>
                            <m:t>𝑭𝒍</m:t>
                          </m:r>
                        </m:sub>
                      </m:sSub>
                      <m:r>
                        <a:rPr lang="en-US" sz="3200" b="1" i="1">
                          <a:solidFill>
                            <a:srgbClr val="C00000"/>
                          </a:solidFill>
                          <a:latin typeface="Cambria Math" panose="02040503050406030204" pitchFamily="18" charset="0"/>
                        </a:rPr>
                        <m:t> </m:t>
                      </m:r>
                      <m:r>
                        <a:rPr lang="en-US" sz="3200" b="1" i="1" smtClean="0">
                          <a:solidFill>
                            <a:srgbClr val="C00000"/>
                          </a:solidFill>
                          <a:latin typeface="Cambria Math" panose="02040503050406030204" pitchFamily="18" charset="0"/>
                        </a:rPr>
                        <m:t>=</m:t>
                      </m:r>
                      <m:sSub>
                        <m:sSubPr>
                          <m:ctrlPr>
                            <a:rPr lang="en-US" sz="3200" b="1"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𝑩</m:t>
                          </m:r>
                        </m:e>
                        <m:sub>
                          <m:r>
                            <a:rPr lang="en-US" sz="3200" b="1" i="1" smtClean="0">
                              <a:solidFill>
                                <a:srgbClr val="C00000"/>
                              </a:solidFill>
                              <a:latin typeface="Cambria Math" panose="02040503050406030204" pitchFamily="18" charset="0"/>
                            </a:rPr>
                            <m:t>𝒆𝒙𝒕</m:t>
                          </m:r>
                        </m:sub>
                      </m:sSub>
                      <m:r>
                        <a:rPr lang="en-US" sz="3200" b="1" i="1" smtClean="0">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ea typeface="Cambria Math" panose="02040503050406030204" pitchFamily="18" charset="0"/>
                        </a:rPr>
                        <m:t>𝜼</m:t>
                      </m:r>
                      <m:r>
                        <a:rPr lang="en-US" sz="3200" b="1" i="1">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rPr>
                        <m:t>𝑺</m:t>
                      </m:r>
                    </m:oMath>
                  </m:oMathPara>
                </a14:m>
                <a:endParaRPr lang="en-US" sz="3200" b="1" dirty="0">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478755" y="1567914"/>
                <a:ext cx="3357073" cy="58477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Diagram 7"/>
              <p:cNvGraphicFramePr/>
              <p:nvPr>
                <p:extLst>
                  <p:ext uri="{D42A27DB-BD31-4B8C-83A1-F6EECF244321}">
                    <p14:modId xmlns:p14="http://schemas.microsoft.com/office/powerpoint/2010/main" val="2151875152"/>
                  </p:ext>
                </p:extLst>
              </p:nvPr>
            </p:nvGraphicFramePr>
            <p:xfrm>
              <a:off x="1709928" y="2926080"/>
              <a:ext cx="5956485" cy="3069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8" name="Diagram 7"/>
              <p:cNvGraphicFramePr/>
              <p:nvPr>
                <p:extLst>
                  <p:ext uri="{D42A27DB-BD31-4B8C-83A1-F6EECF244321}">
                    <p14:modId xmlns:p14="http://schemas.microsoft.com/office/powerpoint/2010/main" val="2151875152"/>
                  </p:ext>
                </p:extLst>
              </p:nvPr>
            </p:nvGraphicFramePr>
            <p:xfrm>
              <a:off x="1709928" y="2926080"/>
              <a:ext cx="5956485" cy="30691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11" name="Rectangle 10"/>
          <p:cNvSpPr/>
          <p:nvPr/>
        </p:nvSpPr>
        <p:spPr>
          <a:xfrm>
            <a:off x="4838699" y="1567914"/>
            <a:ext cx="400051" cy="584775"/>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4" name="Footer Placeholder 3"/>
          <p:cNvSpPr>
            <a:spLocks noGrp="1"/>
          </p:cNvSpPr>
          <p:nvPr>
            <p:ph type="ftr" sz="quarter" idx="11"/>
          </p:nvPr>
        </p:nvSpPr>
        <p:spPr/>
        <p:txBody>
          <a:bodyPr/>
          <a:lstStyle/>
          <a:p>
            <a:pPr>
              <a:defRPr/>
            </a:pPr>
            <a:r>
              <a:rPr lang="en-US" sz="1200"/>
              <a:t>Martina Martinello | APT Seminar</a:t>
            </a:r>
            <a:endParaRPr lang="en-US" sz="1200" b="1"/>
          </a:p>
        </p:txBody>
      </p:sp>
      <p:sp>
        <p:nvSpPr>
          <p:cNvPr id="10" name="TextBox 9"/>
          <p:cNvSpPr txBox="1"/>
          <p:nvPr/>
        </p:nvSpPr>
        <p:spPr>
          <a:xfrm>
            <a:off x="80007" y="3772995"/>
            <a:ext cx="1475745" cy="1015663"/>
          </a:xfrm>
          <a:prstGeom prst="rect">
            <a:avLst/>
          </a:prstGeom>
          <a:noFill/>
        </p:spPr>
        <p:txBody>
          <a:bodyPr wrap="square" rtlCol="0">
            <a:spAutoFit/>
          </a:bodyPr>
          <a:lstStyle/>
          <a:p>
            <a:pPr algn="ctr"/>
            <a:r>
              <a:rPr lang="en-US" sz="2000" b="1" dirty="0">
                <a:solidFill>
                  <a:schemeClr val="accent3"/>
                </a:solidFill>
              </a:rPr>
              <a:t>Flux Trapping Efficiency</a:t>
            </a:r>
          </a:p>
        </p:txBody>
      </p:sp>
    </p:spTree>
    <p:extLst>
      <p:ext uri="{BB962C8B-B14F-4D97-AF65-F5344CB8AC3E}">
        <p14:creationId xmlns:p14="http://schemas.microsoft.com/office/powerpoint/2010/main" val="3281704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field recombination after SC transition</a:t>
            </a:r>
          </a:p>
        </p:txBody>
      </p:sp>
      <mc:AlternateContent xmlns:mc="http://schemas.openxmlformats.org/markup-compatibility/2006" xmlns:a14="http://schemas.microsoft.com/office/drawing/2010/main">
        <mc:Choice Requires="a14">
          <p:sp>
            <p:nvSpPr>
              <p:cNvPr id="15" name="TextBox 14"/>
              <p:cNvSpPr txBox="1"/>
              <p:nvPr/>
            </p:nvSpPr>
            <p:spPr>
              <a:xfrm>
                <a:off x="6337379" y="3765812"/>
                <a:ext cx="2591480" cy="646331"/>
              </a:xfrm>
              <a:prstGeom prst="rect">
                <a:avLst/>
              </a:prstGeom>
              <a:noFill/>
            </p:spPr>
            <p:txBody>
              <a:bodyPr wrap="square" rtlCol="0">
                <a:spAutoFit/>
              </a:bodyPr>
              <a:lstStyle/>
              <a:p>
                <a14:m>
                  <m:oMath xmlns:m="http://schemas.openxmlformats.org/officeDocument/2006/math">
                    <m:sSub>
                      <m:sSubPr>
                        <m:ctrlPr>
                          <a:rPr lang="en-US" sz="1800" i="1" dirty="0" smtClean="0">
                            <a:solidFill>
                              <a:schemeClr val="accent6">
                                <a:lumMod val="50000"/>
                              </a:schemeClr>
                            </a:solidFill>
                            <a:latin typeface="Cambria Math" panose="02040503050406030204" pitchFamily="18" charset="0"/>
                          </a:rPr>
                        </m:ctrlPr>
                      </m:sSubPr>
                      <m:e>
                        <m:r>
                          <a:rPr lang="en-US" sz="1800" b="0" i="1" dirty="0" smtClean="0">
                            <a:solidFill>
                              <a:schemeClr val="accent6">
                                <a:lumMod val="50000"/>
                              </a:schemeClr>
                            </a:solidFill>
                            <a:latin typeface="Cambria Math" panose="02040503050406030204" pitchFamily="18" charset="0"/>
                          </a:rPr>
                          <m:t>𝐵</m:t>
                        </m:r>
                      </m:e>
                      <m:sub>
                        <m:r>
                          <a:rPr lang="en-US" sz="1800" b="0" i="1" dirty="0" smtClean="0">
                            <a:solidFill>
                              <a:schemeClr val="accent6">
                                <a:lumMod val="50000"/>
                              </a:schemeClr>
                            </a:solidFill>
                            <a:latin typeface="Cambria Math" panose="02040503050406030204" pitchFamily="18" charset="0"/>
                          </a:rPr>
                          <m:t>𝑠𝑐</m:t>
                        </m:r>
                      </m:sub>
                    </m:sSub>
                    <m:r>
                      <a:rPr lang="en-US" sz="1800" b="0" i="1" dirty="0" smtClean="0">
                        <a:solidFill>
                          <a:schemeClr val="accent6">
                            <a:lumMod val="50000"/>
                          </a:schemeClr>
                        </a:solidFill>
                        <a:latin typeface="Cambria Math" panose="02040503050406030204" pitchFamily="18" charset="0"/>
                      </a:rPr>
                      <m:t>/</m:t>
                    </m:r>
                    <m:sSub>
                      <m:sSubPr>
                        <m:ctrlPr>
                          <a:rPr lang="en-US" sz="1800" i="1" dirty="0">
                            <a:solidFill>
                              <a:schemeClr val="accent6">
                                <a:lumMod val="50000"/>
                              </a:schemeClr>
                            </a:solidFill>
                            <a:latin typeface="Cambria Math" panose="02040503050406030204" pitchFamily="18" charset="0"/>
                          </a:rPr>
                        </m:ctrlPr>
                      </m:sSubPr>
                      <m:e>
                        <m:r>
                          <a:rPr lang="en-US" sz="1800" i="1" dirty="0">
                            <a:solidFill>
                              <a:schemeClr val="accent6">
                                <a:lumMod val="50000"/>
                              </a:schemeClr>
                            </a:solidFill>
                            <a:latin typeface="Cambria Math" panose="02040503050406030204" pitchFamily="18" charset="0"/>
                          </a:rPr>
                          <m:t>𝐵</m:t>
                        </m:r>
                      </m:e>
                      <m:sub>
                        <m:r>
                          <a:rPr lang="en-US" sz="1800" b="0" i="1" dirty="0" smtClean="0">
                            <a:solidFill>
                              <a:schemeClr val="accent6">
                                <a:lumMod val="50000"/>
                              </a:schemeClr>
                            </a:solidFill>
                            <a:latin typeface="Cambria Math" panose="02040503050406030204" pitchFamily="18" charset="0"/>
                          </a:rPr>
                          <m:t>𝑛</m:t>
                        </m:r>
                        <m:r>
                          <a:rPr lang="en-US" sz="1800" i="1" dirty="0">
                            <a:solidFill>
                              <a:schemeClr val="accent6">
                                <a:lumMod val="50000"/>
                              </a:schemeClr>
                            </a:solidFill>
                            <a:latin typeface="Cambria Math" panose="02040503050406030204" pitchFamily="18" charset="0"/>
                          </a:rPr>
                          <m:t>𝑐</m:t>
                        </m:r>
                      </m:sub>
                    </m:sSub>
                    <m:r>
                      <a:rPr lang="en-US" sz="1800" i="1" dirty="0" smtClean="0">
                        <a:solidFill>
                          <a:schemeClr val="accent6">
                            <a:lumMod val="50000"/>
                          </a:schemeClr>
                        </a:solidFill>
                        <a:latin typeface="Cambria Math" panose="02040503050406030204" pitchFamily="18" charset="0"/>
                      </a:rPr>
                      <m:t>=1.74</m:t>
                    </m:r>
                  </m:oMath>
                </a14:m>
                <a:r>
                  <a:rPr lang="en-US" sz="1800" dirty="0">
                    <a:solidFill>
                      <a:schemeClr val="accent6">
                        <a:lumMod val="50000"/>
                      </a:schemeClr>
                    </a:solidFill>
                  </a:rPr>
                  <a:t> after complete Meissner effect</a:t>
                </a:r>
              </a:p>
            </p:txBody>
          </p:sp>
        </mc:Choice>
        <mc:Fallback xmlns="">
          <p:sp>
            <p:nvSpPr>
              <p:cNvPr id="15" name="TextBox 14"/>
              <p:cNvSpPr txBox="1">
                <a:spLocks noRot="1" noChangeAspect="1" noMove="1" noResize="1" noEditPoints="1" noAdjustHandles="1" noChangeArrowheads="1" noChangeShapeType="1" noTextEdit="1"/>
              </p:cNvSpPr>
              <p:nvPr/>
            </p:nvSpPr>
            <p:spPr>
              <a:xfrm>
                <a:off x="6337379" y="3765812"/>
                <a:ext cx="2591480" cy="646331"/>
              </a:xfrm>
              <a:prstGeom prst="rect">
                <a:avLst/>
              </a:prstGeom>
              <a:blipFill>
                <a:blip r:embed="rId2"/>
                <a:stretch>
                  <a:fillRect l="-2118" t="-5660" r="-706" b="-14151"/>
                </a:stretch>
              </a:blipFill>
            </p:spPr>
            <p:txBody>
              <a:bodyPr/>
              <a:lstStyle/>
              <a:p>
                <a:r>
                  <a:rPr lang="en-US">
                    <a:noFill/>
                  </a:rPr>
                  <a:t> </a:t>
                </a:r>
              </a:p>
            </p:txBody>
          </p:sp>
        </mc:Fallback>
      </mc:AlternateContent>
      <p:grpSp>
        <p:nvGrpSpPr>
          <p:cNvPr id="7" name="Group 6"/>
          <p:cNvGrpSpPr/>
          <p:nvPr/>
        </p:nvGrpSpPr>
        <p:grpSpPr>
          <a:xfrm>
            <a:off x="4177603" y="5028761"/>
            <a:ext cx="1551420" cy="1089660"/>
            <a:chOff x="658927" y="4104646"/>
            <a:chExt cx="1551420" cy="1089660"/>
          </a:xfrm>
        </p:grpSpPr>
        <p:pic>
          <p:nvPicPr>
            <p:cNvPr id="43" name="Picture 42"/>
            <p:cNvPicPr>
              <a:picLocks noChangeAspect="1" noChangeArrowheads="1"/>
            </p:cNvPicPr>
            <p:nvPr/>
          </p:nvPicPr>
          <p:blipFill rotWithShape="1">
            <a:blip r:embed="rId3" cstate="print">
              <a:clrChange>
                <a:clrFrom>
                  <a:srgbClr val="FFFFFF"/>
                </a:clrFrom>
                <a:clrTo>
                  <a:srgbClr val="FFFFFF">
                    <a:alpha val="0"/>
                  </a:srgbClr>
                </a:clrTo>
              </a:clrChange>
            </a:blip>
            <a:srcRect l="45342" t="40637" r="28571" b="42986"/>
            <a:stretch/>
          </p:blipFill>
          <p:spPr bwMode="auto">
            <a:xfrm>
              <a:off x="658927" y="4280612"/>
              <a:ext cx="1551420" cy="750088"/>
            </a:xfrm>
            <a:prstGeom prst="rect">
              <a:avLst/>
            </a:prstGeom>
            <a:noFill/>
            <a:ln w="9525">
              <a:noFill/>
              <a:miter lim="800000"/>
              <a:headEnd/>
              <a:tailEnd/>
            </a:ln>
          </p:spPr>
        </p:pic>
        <p:cxnSp>
          <p:nvCxnSpPr>
            <p:cNvPr id="44" name="Straight Arrow Connector 43"/>
            <p:cNvCxnSpPr/>
            <p:nvPr/>
          </p:nvCxnSpPr>
          <p:spPr>
            <a:xfrm flipV="1">
              <a:off x="84547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6" name="Straight Arrow Connector 45"/>
            <p:cNvCxnSpPr/>
            <p:nvPr/>
          </p:nvCxnSpPr>
          <p:spPr>
            <a:xfrm flipV="1">
              <a:off x="112741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7" name="Straight Arrow Connector 46"/>
            <p:cNvCxnSpPr/>
            <p:nvPr/>
          </p:nvCxnSpPr>
          <p:spPr>
            <a:xfrm flipV="1">
              <a:off x="179035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8" name="Straight Arrow Connector 47"/>
            <p:cNvCxnSpPr/>
            <p:nvPr/>
          </p:nvCxnSpPr>
          <p:spPr>
            <a:xfrm flipV="1">
              <a:off x="204943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p:nvPr/>
          </p:nvCxnSpPr>
          <p:spPr>
            <a:xfrm flipV="1">
              <a:off x="143983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grpSp>
      <p:grpSp>
        <p:nvGrpSpPr>
          <p:cNvPr id="3" name="Group 2"/>
          <p:cNvGrpSpPr/>
          <p:nvPr/>
        </p:nvGrpSpPr>
        <p:grpSpPr>
          <a:xfrm>
            <a:off x="4143737" y="3471188"/>
            <a:ext cx="1551419" cy="1105648"/>
            <a:chOff x="499881" y="5102033"/>
            <a:chExt cx="1551419" cy="1105648"/>
          </a:xfrm>
        </p:grpSpPr>
        <p:pic>
          <p:nvPicPr>
            <p:cNvPr id="29" name="Picture 28"/>
            <p:cNvPicPr>
              <a:picLocks noChangeAspect="1" noChangeArrowheads="1"/>
            </p:cNvPicPr>
            <p:nvPr/>
          </p:nvPicPr>
          <p:blipFill rotWithShape="1">
            <a:blip r:embed="rId3" cstate="print">
              <a:clrChange>
                <a:clrFrom>
                  <a:srgbClr val="FFFFFF"/>
                </a:clrFrom>
                <a:clrTo>
                  <a:srgbClr val="FFFFFF">
                    <a:alpha val="0"/>
                  </a:srgbClr>
                </a:clrTo>
              </a:clrChange>
            </a:blip>
            <a:srcRect l="45342" t="40637" r="28571" b="42986"/>
            <a:stretch/>
          </p:blipFill>
          <p:spPr bwMode="auto">
            <a:xfrm>
              <a:off x="499881" y="5296825"/>
              <a:ext cx="1551419" cy="750088"/>
            </a:xfrm>
            <a:prstGeom prst="rect">
              <a:avLst/>
            </a:prstGeom>
            <a:noFill/>
            <a:ln w="9525">
              <a:noFill/>
              <a:miter lim="800000"/>
              <a:headEnd/>
              <a:tailEnd/>
            </a:ln>
          </p:spPr>
        </p:pic>
        <p:cxnSp>
          <p:nvCxnSpPr>
            <p:cNvPr id="33" name="Straight Arrow Connector 32"/>
            <p:cNvCxnSpPr/>
            <p:nvPr/>
          </p:nvCxnSpPr>
          <p:spPr>
            <a:xfrm flipV="1">
              <a:off x="1268862" y="5102033"/>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4" name="Curved Connector 33"/>
            <p:cNvCxnSpPr/>
            <p:nvPr/>
          </p:nvCxnSpPr>
          <p:spPr>
            <a:xfrm rot="5400000" flipH="1" flipV="1">
              <a:off x="1663319" y="5824952"/>
              <a:ext cx="526005" cy="232881"/>
            </a:xfrm>
            <a:prstGeom prst="curvedConnector3">
              <a:avLst>
                <a:gd name="adj1" fmla="val 50000"/>
              </a:avLst>
            </a:prstGeom>
            <a:ln>
              <a:tailEnd type="none"/>
            </a:ln>
          </p:spPr>
          <p:style>
            <a:lnRef idx="2">
              <a:schemeClr val="accent4"/>
            </a:lnRef>
            <a:fillRef idx="0">
              <a:schemeClr val="accent4"/>
            </a:fillRef>
            <a:effectRef idx="1">
              <a:schemeClr val="accent4"/>
            </a:effectRef>
            <a:fontRef idx="minor">
              <a:schemeClr val="tx1"/>
            </a:fontRef>
          </p:style>
        </p:cxnSp>
        <p:cxnSp>
          <p:nvCxnSpPr>
            <p:cNvPr id="35" name="Curved Connector 34"/>
            <p:cNvCxnSpPr/>
            <p:nvPr/>
          </p:nvCxnSpPr>
          <p:spPr>
            <a:xfrm rot="16200000" flipV="1">
              <a:off x="1660635" y="5296264"/>
              <a:ext cx="544830" cy="219419"/>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6" name="Curved Connector 35"/>
            <p:cNvCxnSpPr/>
            <p:nvPr/>
          </p:nvCxnSpPr>
          <p:spPr>
            <a:xfrm rot="5400000" flipH="1" flipV="1">
              <a:off x="1503861" y="5690102"/>
              <a:ext cx="535420" cy="486595"/>
            </a:xfrm>
            <a:prstGeom prst="curvedConnector3">
              <a:avLst>
                <a:gd name="adj1" fmla="val 36361"/>
              </a:avLst>
            </a:prstGeom>
            <a:ln>
              <a:tailEnd type="none"/>
            </a:ln>
          </p:spPr>
          <p:style>
            <a:lnRef idx="2">
              <a:schemeClr val="accent4"/>
            </a:lnRef>
            <a:fillRef idx="0">
              <a:schemeClr val="accent4"/>
            </a:fillRef>
            <a:effectRef idx="1">
              <a:schemeClr val="accent4"/>
            </a:effectRef>
            <a:fontRef idx="minor">
              <a:schemeClr val="tx1"/>
            </a:fontRef>
          </p:style>
        </p:cxnSp>
        <p:cxnSp>
          <p:nvCxnSpPr>
            <p:cNvPr id="37" name="Curved Connector 36"/>
            <p:cNvCxnSpPr/>
            <p:nvPr/>
          </p:nvCxnSpPr>
          <p:spPr>
            <a:xfrm rot="16200000" flipV="1">
              <a:off x="1506264" y="5165743"/>
              <a:ext cx="544831" cy="473889"/>
            </a:xfrm>
            <a:prstGeom prst="curvedConnector3">
              <a:avLst>
                <a:gd name="adj1" fmla="val 5641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9" name="Curved Connector 38"/>
            <p:cNvCxnSpPr/>
            <p:nvPr/>
          </p:nvCxnSpPr>
          <p:spPr>
            <a:xfrm rot="16200000" flipV="1">
              <a:off x="388933" y="5826488"/>
              <a:ext cx="526005" cy="236381"/>
            </a:xfrm>
            <a:prstGeom prst="curvedConnector3">
              <a:avLst>
                <a:gd name="adj1" fmla="val 50000"/>
              </a:avLst>
            </a:prstGeom>
            <a:ln>
              <a:tailEnd type="none"/>
            </a:ln>
          </p:spPr>
          <p:style>
            <a:lnRef idx="2">
              <a:schemeClr val="accent4"/>
            </a:lnRef>
            <a:fillRef idx="0">
              <a:schemeClr val="accent4"/>
            </a:fillRef>
            <a:effectRef idx="1">
              <a:schemeClr val="accent4"/>
            </a:effectRef>
            <a:fontRef idx="minor">
              <a:schemeClr val="tx1"/>
            </a:fontRef>
          </p:style>
        </p:cxnSp>
        <p:cxnSp>
          <p:nvCxnSpPr>
            <p:cNvPr id="40" name="Curved Connector 39"/>
            <p:cNvCxnSpPr/>
            <p:nvPr/>
          </p:nvCxnSpPr>
          <p:spPr>
            <a:xfrm rot="5400000" flipH="1" flipV="1">
              <a:off x="372691" y="5297901"/>
              <a:ext cx="544830" cy="222717"/>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1" name="Curved Connector 40"/>
            <p:cNvCxnSpPr/>
            <p:nvPr/>
          </p:nvCxnSpPr>
          <p:spPr>
            <a:xfrm rot="16200000" flipV="1">
              <a:off x="541302" y="5689731"/>
              <a:ext cx="535420" cy="493909"/>
            </a:xfrm>
            <a:prstGeom prst="curvedConnector3">
              <a:avLst>
                <a:gd name="adj1" fmla="val 36361"/>
              </a:avLst>
            </a:prstGeom>
            <a:ln>
              <a:tailEnd type="none"/>
            </a:ln>
          </p:spPr>
          <p:style>
            <a:lnRef idx="2">
              <a:schemeClr val="accent4"/>
            </a:lnRef>
            <a:fillRef idx="0">
              <a:schemeClr val="accent4"/>
            </a:fillRef>
            <a:effectRef idx="1">
              <a:schemeClr val="accent4"/>
            </a:effectRef>
            <a:fontRef idx="minor">
              <a:schemeClr val="tx1"/>
            </a:fontRef>
          </p:style>
        </p:cxnSp>
        <p:cxnSp>
          <p:nvCxnSpPr>
            <p:cNvPr id="42" name="Curved Connector 41"/>
            <p:cNvCxnSpPr/>
            <p:nvPr/>
          </p:nvCxnSpPr>
          <p:spPr>
            <a:xfrm rot="5400000" flipH="1" flipV="1">
              <a:off x="529381" y="5165468"/>
              <a:ext cx="544831" cy="481012"/>
            </a:xfrm>
            <a:prstGeom prst="curvedConnector3">
              <a:avLst>
                <a:gd name="adj1" fmla="val 56410"/>
              </a:avLst>
            </a:prstGeom>
            <a:ln>
              <a:tailEnd type="triangle"/>
            </a:ln>
          </p:spPr>
          <p:style>
            <a:lnRef idx="2">
              <a:schemeClr val="accent4"/>
            </a:lnRef>
            <a:fillRef idx="0">
              <a:schemeClr val="accent4"/>
            </a:fillRef>
            <a:effectRef idx="1">
              <a:schemeClr val="accent4"/>
            </a:effectRef>
            <a:fontRef idx="minor">
              <a:schemeClr val="tx1"/>
            </a:fontRef>
          </p:style>
        </p:cxnSp>
      </p:grpSp>
      <p:sp>
        <p:nvSpPr>
          <p:cNvPr id="6" name="Footer Placeholder 5"/>
          <p:cNvSpPr>
            <a:spLocks noGrp="1"/>
          </p:cNvSpPr>
          <p:nvPr>
            <p:ph type="ftr" sz="quarter" idx="11"/>
          </p:nvPr>
        </p:nvSpPr>
        <p:spPr/>
        <p:txBody>
          <a:bodyPr/>
          <a:lstStyle/>
          <a:p>
            <a:pPr>
              <a:defRPr/>
            </a:pPr>
            <a:r>
              <a:rPr lang="en-US" sz="1200"/>
              <a:t>Martina Martinello | APT Seminar</a:t>
            </a:r>
            <a:endParaRPr lang="en-US" sz="1200" b="1" dirty="0"/>
          </a:p>
        </p:txBody>
      </p:sp>
      <mc:AlternateContent xmlns:mc="http://schemas.openxmlformats.org/markup-compatibility/2006" xmlns:a14="http://schemas.microsoft.com/office/drawing/2010/main">
        <mc:Choice Requires="a14">
          <p:sp>
            <p:nvSpPr>
              <p:cNvPr id="53" name="TextBox 52"/>
              <p:cNvSpPr txBox="1"/>
              <p:nvPr/>
            </p:nvSpPr>
            <p:spPr>
              <a:xfrm>
                <a:off x="6337379" y="5250424"/>
                <a:ext cx="2578021" cy="646331"/>
              </a:xfrm>
              <a:prstGeom prst="rect">
                <a:avLst/>
              </a:prstGeom>
              <a:noFill/>
            </p:spPr>
            <p:txBody>
              <a:bodyPr wrap="square" rtlCol="0">
                <a:spAutoFit/>
              </a:bodyPr>
              <a:lstStyle/>
              <a:p>
                <a14:m>
                  <m:oMath xmlns:m="http://schemas.openxmlformats.org/officeDocument/2006/math">
                    <m:sSub>
                      <m:sSubPr>
                        <m:ctrlPr>
                          <a:rPr lang="en-US" sz="1800" i="1" dirty="0" smtClean="0">
                            <a:solidFill>
                              <a:schemeClr val="accent6">
                                <a:lumMod val="50000"/>
                              </a:schemeClr>
                            </a:solidFill>
                            <a:latin typeface="Cambria Math" panose="02040503050406030204" pitchFamily="18" charset="0"/>
                          </a:rPr>
                        </m:ctrlPr>
                      </m:sSubPr>
                      <m:e>
                        <m:r>
                          <a:rPr lang="en-US" sz="1800" b="0" i="1" dirty="0" smtClean="0">
                            <a:solidFill>
                              <a:schemeClr val="accent6">
                                <a:lumMod val="50000"/>
                              </a:schemeClr>
                            </a:solidFill>
                            <a:latin typeface="Cambria Math" panose="02040503050406030204" pitchFamily="18" charset="0"/>
                          </a:rPr>
                          <m:t>𝐵</m:t>
                        </m:r>
                      </m:e>
                      <m:sub>
                        <m:r>
                          <a:rPr lang="en-US" sz="1800" b="0" i="1" dirty="0" smtClean="0">
                            <a:solidFill>
                              <a:schemeClr val="accent6">
                                <a:lumMod val="50000"/>
                              </a:schemeClr>
                            </a:solidFill>
                            <a:latin typeface="Cambria Math" panose="02040503050406030204" pitchFamily="18" charset="0"/>
                          </a:rPr>
                          <m:t>𝑠𝑐</m:t>
                        </m:r>
                      </m:sub>
                    </m:sSub>
                    <m:r>
                      <a:rPr lang="en-US" sz="1800" b="0" i="1" dirty="0" smtClean="0">
                        <a:solidFill>
                          <a:schemeClr val="accent6">
                            <a:lumMod val="50000"/>
                          </a:schemeClr>
                        </a:solidFill>
                        <a:latin typeface="Cambria Math" panose="02040503050406030204" pitchFamily="18" charset="0"/>
                      </a:rPr>
                      <m:t>/</m:t>
                    </m:r>
                    <m:sSub>
                      <m:sSubPr>
                        <m:ctrlPr>
                          <a:rPr lang="en-US" sz="1800" i="1" dirty="0">
                            <a:solidFill>
                              <a:schemeClr val="accent6">
                                <a:lumMod val="50000"/>
                              </a:schemeClr>
                            </a:solidFill>
                            <a:latin typeface="Cambria Math" panose="02040503050406030204" pitchFamily="18" charset="0"/>
                          </a:rPr>
                        </m:ctrlPr>
                      </m:sSubPr>
                      <m:e>
                        <m:r>
                          <a:rPr lang="en-US" sz="1800" i="1" dirty="0">
                            <a:solidFill>
                              <a:schemeClr val="accent6">
                                <a:lumMod val="50000"/>
                              </a:schemeClr>
                            </a:solidFill>
                            <a:latin typeface="Cambria Math" panose="02040503050406030204" pitchFamily="18" charset="0"/>
                          </a:rPr>
                          <m:t>𝐵</m:t>
                        </m:r>
                      </m:e>
                      <m:sub>
                        <m:r>
                          <a:rPr lang="en-US" sz="1800" b="0" i="1" dirty="0" smtClean="0">
                            <a:solidFill>
                              <a:schemeClr val="accent6">
                                <a:lumMod val="50000"/>
                              </a:schemeClr>
                            </a:solidFill>
                            <a:latin typeface="Cambria Math" panose="02040503050406030204" pitchFamily="18" charset="0"/>
                          </a:rPr>
                          <m:t>𝑛</m:t>
                        </m:r>
                        <m:r>
                          <a:rPr lang="en-US" sz="1800" i="1" dirty="0">
                            <a:solidFill>
                              <a:schemeClr val="accent6">
                                <a:lumMod val="50000"/>
                              </a:schemeClr>
                            </a:solidFill>
                            <a:latin typeface="Cambria Math" panose="02040503050406030204" pitchFamily="18" charset="0"/>
                          </a:rPr>
                          <m:t>𝑐</m:t>
                        </m:r>
                      </m:sub>
                    </m:sSub>
                    <m:r>
                      <a:rPr lang="en-US" sz="1800" i="1" dirty="0" smtClean="0">
                        <a:solidFill>
                          <a:schemeClr val="accent6">
                            <a:lumMod val="50000"/>
                          </a:schemeClr>
                        </a:solidFill>
                        <a:latin typeface="Cambria Math" panose="02040503050406030204" pitchFamily="18" charset="0"/>
                      </a:rPr>
                      <m:t>=1</m:t>
                    </m:r>
                  </m:oMath>
                </a14:m>
                <a:r>
                  <a:rPr lang="en-US" sz="1800" dirty="0">
                    <a:solidFill>
                      <a:schemeClr val="accent6">
                        <a:lumMod val="50000"/>
                      </a:schemeClr>
                    </a:solidFill>
                  </a:rPr>
                  <a:t> after full flux trapped</a:t>
                </a:r>
              </a:p>
            </p:txBody>
          </p:sp>
        </mc:Choice>
        <mc:Fallback xmlns="">
          <p:sp>
            <p:nvSpPr>
              <p:cNvPr id="53" name="TextBox 52"/>
              <p:cNvSpPr txBox="1">
                <a:spLocks noRot="1" noChangeAspect="1" noMove="1" noResize="1" noEditPoints="1" noAdjustHandles="1" noChangeArrowheads="1" noChangeShapeType="1" noTextEdit="1"/>
              </p:cNvSpPr>
              <p:nvPr/>
            </p:nvSpPr>
            <p:spPr>
              <a:xfrm>
                <a:off x="6337379" y="5250424"/>
                <a:ext cx="2578021" cy="646331"/>
              </a:xfrm>
              <a:prstGeom prst="rect">
                <a:avLst/>
              </a:prstGeom>
              <a:blipFill>
                <a:blip r:embed="rId4"/>
                <a:stretch>
                  <a:fillRect l="-2128" t="-4717" b="-14151"/>
                </a:stretch>
              </a:blipFill>
            </p:spPr>
            <p:txBody>
              <a:bodyPr/>
              <a:lstStyle/>
              <a:p>
                <a:r>
                  <a:rPr lang="en-US">
                    <a:noFill/>
                  </a:rPr>
                  <a:t> </a:t>
                </a:r>
              </a:p>
            </p:txBody>
          </p:sp>
        </mc:Fallback>
      </mc:AlternateContent>
      <p:sp>
        <p:nvSpPr>
          <p:cNvPr id="5" name="TextBox 4"/>
          <p:cNvSpPr txBox="1"/>
          <p:nvPr/>
        </p:nvSpPr>
        <p:spPr>
          <a:xfrm>
            <a:off x="187907" y="1780316"/>
            <a:ext cx="3298211" cy="461665"/>
          </a:xfrm>
          <a:prstGeom prst="rect">
            <a:avLst/>
          </a:prstGeom>
          <a:noFill/>
        </p:spPr>
        <p:txBody>
          <a:bodyPr wrap="none" rtlCol="0">
            <a:spAutoFit/>
          </a:bodyPr>
          <a:lstStyle/>
          <a:p>
            <a:r>
              <a:rPr lang="en-US" b="1" dirty="0">
                <a:solidFill>
                  <a:schemeClr val="accent6">
                    <a:lumMod val="50000"/>
                  </a:schemeClr>
                </a:solidFill>
              </a:rPr>
              <a:t>Before the SC transition:</a:t>
            </a:r>
          </a:p>
        </p:txBody>
      </p:sp>
      <p:sp>
        <p:nvSpPr>
          <p:cNvPr id="9" name="TextBox 8"/>
          <p:cNvSpPr txBox="1"/>
          <p:nvPr/>
        </p:nvSpPr>
        <p:spPr>
          <a:xfrm>
            <a:off x="5644935" y="1847680"/>
            <a:ext cx="1192955" cy="461665"/>
          </a:xfrm>
          <a:prstGeom prst="rect">
            <a:avLst/>
          </a:prstGeom>
          <a:noFill/>
        </p:spPr>
        <p:txBody>
          <a:bodyPr wrap="none" rtlCol="0">
            <a:spAutoFit/>
          </a:bodyPr>
          <a:lstStyle/>
          <a:p>
            <a:r>
              <a:rPr lang="en-US" b="1" dirty="0" err="1">
                <a:solidFill>
                  <a:srgbClr val="C00000"/>
                </a:solidFill>
              </a:rPr>
              <a:t>B</a:t>
            </a:r>
            <a:r>
              <a:rPr lang="en-US" b="1" baseline="-25000" dirty="0" err="1">
                <a:solidFill>
                  <a:srgbClr val="C00000"/>
                </a:solidFill>
              </a:rPr>
              <a:t>ext</a:t>
            </a:r>
            <a:r>
              <a:rPr lang="en-US" b="1" dirty="0">
                <a:solidFill>
                  <a:srgbClr val="C00000"/>
                </a:solidFill>
              </a:rPr>
              <a:t>=B</a:t>
            </a:r>
            <a:r>
              <a:rPr lang="en-US" b="1" baseline="-25000" dirty="0">
                <a:solidFill>
                  <a:srgbClr val="C00000"/>
                </a:solidFill>
              </a:rPr>
              <a:t>NC</a:t>
            </a:r>
          </a:p>
        </p:txBody>
      </p:sp>
      <p:sp>
        <p:nvSpPr>
          <p:cNvPr id="63" name="TextBox 62"/>
          <p:cNvSpPr txBox="1"/>
          <p:nvPr/>
        </p:nvSpPr>
        <p:spPr>
          <a:xfrm>
            <a:off x="195083" y="3140438"/>
            <a:ext cx="3104440" cy="461665"/>
          </a:xfrm>
          <a:prstGeom prst="rect">
            <a:avLst/>
          </a:prstGeom>
          <a:noFill/>
        </p:spPr>
        <p:txBody>
          <a:bodyPr wrap="none" rtlCol="0">
            <a:spAutoFit/>
          </a:bodyPr>
          <a:lstStyle/>
          <a:p>
            <a:r>
              <a:rPr lang="en-US" b="1" dirty="0">
                <a:solidFill>
                  <a:schemeClr val="accent6">
                    <a:lumMod val="50000"/>
                  </a:schemeClr>
                </a:solidFill>
              </a:rPr>
              <a:t>After the SC transition:</a:t>
            </a:r>
          </a:p>
        </p:txBody>
      </p:sp>
      <p:sp>
        <p:nvSpPr>
          <p:cNvPr id="16" name="TextBox 15"/>
          <p:cNvSpPr txBox="1"/>
          <p:nvPr/>
        </p:nvSpPr>
        <p:spPr>
          <a:xfrm>
            <a:off x="317319" y="3807297"/>
            <a:ext cx="3703834" cy="461665"/>
          </a:xfrm>
          <a:prstGeom prst="rect">
            <a:avLst/>
          </a:prstGeom>
          <a:noFill/>
        </p:spPr>
        <p:txBody>
          <a:bodyPr wrap="none" rtlCol="0">
            <a:spAutoFit/>
          </a:bodyPr>
          <a:lstStyle/>
          <a:p>
            <a:pPr marL="342900" indent="-342900">
              <a:buFont typeface="Arial" panose="020B0604020202020204" pitchFamily="34" charset="0"/>
              <a:buChar char="•"/>
            </a:pPr>
            <a:r>
              <a:rPr lang="en-US" u="sng" dirty="0">
                <a:solidFill>
                  <a:srgbClr val="C00000"/>
                </a:solidFill>
              </a:rPr>
              <a:t>Field completely expelled</a:t>
            </a:r>
          </a:p>
        </p:txBody>
      </p:sp>
      <p:sp>
        <p:nvSpPr>
          <p:cNvPr id="69" name="TextBox 68"/>
          <p:cNvSpPr txBox="1"/>
          <p:nvPr/>
        </p:nvSpPr>
        <p:spPr>
          <a:xfrm>
            <a:off x="321825" y="5342758"/>
            <a:ext cx="3639714" cy="461665"/>
          </a:xfrm>
          <a:prstGeom prst="rect">
            <a:avLst/>
          </a:prstGeom>
          <a:noFill/>
        </p:spPr>
        <p:txBody>
          <a:bodyPr wrap="none" rtlCol="0">
            <a:spAutoFit/>
          </a:bodyPr>
          <a:lstStyle/>
          <a:p>
            <a:pPr marL="342900" indent="-342900">
              <a:buFont typeface="Arial" panose="020B0604020202020204" pitchFamily="34" charset="0"/>
              <a:buChar char="•"/>
            </a:pPr>
            <a:r>
              <a:rPr lang="en-US" u="sng" dirty="0">
                <a:solidFill>
                  <a:srgbClr val="C00000"/>
                </a:solidFill>
              </a:rPr>
              <a:t>Field completely trapped</a:t>
            </a:r>
          </a:p>
        </p:txBody>
      </p:sp>
      <mc:AlternateContent xmlns:mc="http://schemas.openxmlformats.org/markup-compatibility/2006" xmlns:a14="http://schemas.microsoft.com/office/drawing/2010/main">
        <mc:Choice Requires="a14">
          <p:sp>
            <p:nvSpPr>
              <p:cNvPr id="21" name="Rectangle 20"/>
              <p:cNvSpPr/>
              <p:nvPr/>
            </p:nvSpPr>
            <p:spPr>
              <a:xfrm>
                <a:off x="518912" y="1014926"/>
                <a:ext cx="3806363" cy="45698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n-US" sz="2200" i="1" smtClean="0">
                          <a:solidFill>
                            <a:schemeClr val="accent6">
                              <a:lumMod val="50000"/>
                            </a:schemeClr>
                          </a:solidFill>
                          <a:latin typeface="Cambria Math" panose="02040503050406030204" pitchFamily="18" charset="0"/>
                          <a:ea typeface="Cambria Math" panose="02040503050406030204" pitchFamily="18" charset="0"/>
                        </a:rPr>
                        <m:t>𝜂</m:t>
                      </m:r>
                      <m:r>
                        <a:rPr lang="en-US" sz="2200" b="0" i="1">
                          <a:solidFill>
                            <a:schemeClr val="accent6">
                              <a:lumMod val="50000"/>
                            </a:schemeClr>
                          </a:solidFill>
                          <a:latin typeface="Cambria Math" panose="02040503050406030204" pitchFamily="18" charset="0"/>
                        </a:rPr>
                        <m:t>=</m:t>
                      </m:r>
                      <m:sSub>
                        <m:sSubPr>
                          <m:ctrlPr>
                            <a:rPr lang="en-US" sz="2200" i="1">
                              <a:solidFill>
                                <a:schemeClr val="accent6">
                                  <a:lumMod val="50000"/>
                                </a:schemeClr>
                              </a:solidFill>
                              <a:latin typeface="Cambria Math" panose="02040503050406030204" pitchFamily="18" charset="0"/>
                            </a:rPr>
                          </m:ctrlPr>
                        </m:sSubPr>
                        <m:e>
                          <m:sSub>
                            <m:sSubPr>
                              <m:ctrlPr>
                                <a:rPr lang="en-US" sz="2200" i="1">
                                  <a:solidFill>
                                    <a:schemeClr val="accent6">
                                      <a:lumMod val="50000"/>
                                    </a:schemeClr>
                                  </a:solidFill>
                                  <a:latin typeface="Cambria Math" panose="02040503050406030204" pitchFamily="18" charset="0"/>
                                </a:rPr>
                              </m:ctrlPr>
                            </m:sSubPr>
                            <m:e>
                              <m:r>
                                <a:rPr lang="en-US" sz="2200" i="1">
                                  <a:solidFill>
                                    <a:schemeClr val="accent6">
                                      <a:lumMod val="50000"/>
                                    </a:schemeClr>
                                  </a:solidFill>
                                  <a:latin typeface="Cambria Math" panose="02040503050406030204" pitchFamily="18" charset="0"/>
                                </a:rPr>
                                <m:t>𝐵</m:t>
                              </m:r>
                            </m:e>
                            <m:sub>
                              <m:r>
                                <a:rPr lang="en-US" sz="2200" b="0" i="1" smtClean="0">
                                  <a:solidFill>
                                    <a:schemeClr val="accent6">
                                      <a:lumMod val="50000"/>
                                    </a:schemeClr>
                                  </a:solidFill>
                                  <a:latin typeface="Cambria Math" panose="02040503050406030204" pitchFamily="18" charset="0"/>
                                </a:rPr>
                                <m:t>𝑡𝑟𝑎𝑝</m:t>
                              </m:r>
                            </m:sub>
                          </m:sSub>
                          <m:r>
                            <a:rPr lang="en-US" sz="2200" b="0" i="1" smtClean="0">
                              <a:solidFill>
                                <a:schemeClr val="accent6">
                                  <a:lumMod val="50000"/>
                                </a:schemeClr>
                              </a:solidFill>
                              <a:latin typeface="Cambria Math" panose="02040503050406030204" pitchFamily="18" charset="0"/>
                            </a:rPr>
                            <m:t>/</m:t>
                          </m:r>
                          <m:r>
                            <a:rPr lang="en-US" sz="2200" b="0" i="1">
                              <a:solidFill>
                                <a:schemeClr val="accent6">
                                  <a:lumMod val="50000"/>
                                </a:schemeClr>
                              </a:solidFill>
                              <a:latin typeface="Cambria Math" panose="02040503050406030204" pitchFamily="18" charset="0"/>
                            </a:rPr>
                            <m:t>𝐵</m:t>
                          </m:r>
                        </m:e>
                        <m:sub>
                          <m:r>
                            <a:rPr lang="en-US" sz="2200" b="0" i="1" smtClean="0">
                              <a:solidFill>
                                <a:schemeClr val="accent6">
                                  <a:lumMod val="50000"/>
                                </a:schemeClr>
                              </a:solidFill>
                              <a:latin typeface="Cambria Math" panose="02040503050406030204" pitchFamily="18" charset="0"/>
                            </a:rPr>
                            <m:t>𝑒𝑥𝑡</m:t>
                          </m:r>
                        </m:sub>
                      </m:sSub>
                      <m:r>
                        <a:rPr lang="en-US" sz="2200" b="0" i="1" smtClean="0">
                          <a:solidFill>
                            <a:schemeClr val="accent6">
                              <a:lumMod val="50000"/>
                            </a:schemeClr>
                          </a:solidFill>
                          <a:latin typeface="Cambria Math" panose="02040503050406030204" pitchFamily="18" charset="0"/>
                        </a:rPr>
                        <m:t>=</m:t>
                      </m:r>
                      <m:r>
                        <a:rPr lang="en-US" sz="2200" b="0" i="1" smtClean="0">
                          <a:solidFill>
                            <a:schemeClr val="accent6">
                              <a:lumMod val="50000"/>
                            </a:schemeClr>
                          </a:solidFill>
                          <a:latin typeface="Cambria Math" panose="02040503050406030204" pitchFamily="18" charset="0"/>
                        </a:rPr>
                        <m:t>𝑓</m:t>
                      </m:r>
                      <m:r>
                        <a:rPr lang="en-US" sz="2200" b="0" i="1" smtClean="0">
                          <a:solidFill>
                            <a:schemeClr val="accent6">
                              <a:lumMod val="50000"/>
                            </a:schemeClr>
                          </a:solidFill>
                          <a:latin typeface="Cambria Math" panose="02040503050406030204" pitchFamily="18" charset="0"/>
                        </a:rPr>
                        <m:t>(</m:t>
                      </m:r>
                      <m:f>
                        <m:fPr>
                          <m:type m:val="lin"/>
                          <m:ctrlPr>
                            <a:rPr lang="en-US" sz="2200" b="0" i="1" dirty="0">
                              <a:solidFill>
                                <a:schemeClr val="accent6">
                                  <a:lumMod val="50000"/>
                                </a:schemeClr>
                              </a:solidFill>
                              <a:latin typeface="Cambria Math" panose="02040503050406030204" pitchFamily="18" charset="0"/>
                            </a:rPr>
                          </m:ctrlPr>
                        </m:fPr>
                        <m:num>
                          <m:sSub>
                            <m:sSubPr>
                              <m:ctrlPr>
                                <a:rPr lang="en-US" sz="2200" i="1" dirty="0">
                                  <a:solidFill>
                                    <a:schemeClr val="accent6">
                                      <a:lumMod val="50000"/>
                                    </a:schemeClr>
                                  </a:solidFill>
                                  <a:latin typeface="Cambria Math" panose="02040503050406030204" pitchFamily="18" charset="0"/>
                                </a:rPr>
                              </m:ctrlPr>
                            </m:sSubPr>
                            <m:e>
                              <m:r>
                                <a:rPr lang="en-US" sz="2200" i="1" dirty="0">
                                  <a:solidFill>
                                    <a:schemeClr val="accent6">
                                      <a:lumMod val="50000"/>
                                    </a:schemeClr>
                                  </a:solidFill>
                                  <a:latin typeface="Cambria Math" panose="02040503050406030204" pitchFamily="18" charset="0"/>
                                </a:rPr>
                                <m:t>𝐵</m:t>
                              </m:r>
                            </m:e>
                            <m:sub>
                              <m:r>
                                <a:rPr lang="en-US" sz="2200" i="1" dirty="0">
                                  <a:solidFill>
                                    <a:schemeClr val="accent6">
                                      <a:lumMod val="50000"/>
                                    </a:schemeClr>
                                  </a:solidFill>
                                  <a:latin typeface="Cambria Math" panose="02040503050406030204" pitchFamily="18" charset="0"/>
                                </a:rPr>
                                <m:t>𝑠𝑐</m:t>
                              </m:r>
                            </m:sub>
                          </m:sSub>
                        </m:num>
                        <m:den>
                          <m:sSub>
                            <m:sSubPr>
                              <m:ctrlPr>
                                <a:rPr lang="en-US" sz="2200" i="1" dirty="0">
                                  <a:solidFill>
                                    <a:schemeClr val="accent6">
                                      <a:lumMod val="50000"/>
                                    </a:schemeClr>
                                  </a:solidFill>
                                  <a:latin typeface="Cambria Math" panose="02040503050406030204" pitchFamily="18" charset="0"/>
                                </a:rPr>
                              </m:ctrlPr>
                            </m:sSubPr>
                            <m:e>
                              <m:r>
                                <a:rPr lang="en-US" sz="2200" i="1" dirty="0">
                                  <a:solidFill>
                                    <a:schemeClr val="accent6">
                                      <a:lumMod val="50000"/>
                                    </a:schemeClr>
                                  </a:solidFill>
                                  <a:latin typeface="Cambria Math" panose="02040503050406030204" pitchFamily="18" charset="0"/>
                                </a:rPr>
                                <m:t>𝐵</m:t>
                              </m:r>
                            </m:e>
                            <m:sub>
                              <m:r>
                                <a:rPr lang="en-US" sz="2200" i="1" dirty="0">
                                  <a:solidFill>
                                    <a:schemeClr val="accent6">
                                      <a:lumMod val="50000"/>
                                    </a:schemeClr>
                                  </a:solidFill>
                                  <a:latin typeface="Cambria Math" panose="02040503050406030204" pitchFamily="18" charset="0"/>
                                </a:rPr>
                                <m:t>𝑛𝑐</m:t>
                              </m:r>
                            </m:sub>
                          </m:sSub>
                        </m:den>
                      </m:f>
                      <m:r>
                        <a:rPr lang="en-US" sz="2200" b="0" i="1" dirty="0" smtClean="0">
                          <a:solidFill>
                            <a:schemeClr val="accent6">
                              <a:lumMod val="50000"/>
                            </a:schemeClr>
                          </a:solidFill>
                          <a:latin typeface="Cambria Math" panose="02040503050406030204" pitchFamily="18" charset="0"/>
                        </a:rPr>
                        <m:t>)</m:t>
                      </m:r>
                    </m:oMath>
                  </m:oMathPara>
                </a14:m>
                <a:endParaRPr lang="en-US" sz="2200" dirty="0"/>
              </a:p>
            </p:txBody>
          </p:sp>
        </mc:Choice>
        <mc:Fallback xmlns="">
          <p:sp>
            <p:nvSpPr>
              <p:cNvPr id="21" name="Rectangle 20"/>
              <p:cNvSpPr>
                <a:spLocks noRot="1" noChangeAspect="1" noMove="1" noResize="1" noEditPoints="1" noAdjustHandles="1" noChangeArrowheads="1" noChangeShapeType="1" noTextEdit="1"/>
              </p:cNvSpPr>
              <p:nvPr/>
            </p:nvSpPr>
            <p:spPr>
              <a:xfrm>
                <a:off x="518912" y="1014926"/>
                <a:ext cx="3806363" cy="456985"/>
              </a:xfrm>
              <a:prstGeom prst="rect">
                <a:avLst/>
              </a:prstGeom>
              <a:blipFill>
                <a:blip r:embed="rId5"/>
                <a:stretch>
                  <a:fillRect t="-105063" r="-5087" b="-159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561999" y="866315"/>
                <a:ext cx="3587905" cy="769441"/>
              </a:xfrm>
              <a:prstGeom prst="rect">
                <a:avLst/>
              </a:prstGeom>
            </p:spPr>
            <p:txBody>
              <a:bodyPr wrap="none">
                <a:spAutoFit/>
              </a:bodyPr>
              <a:lstStyle/>
              <a:p>
                <a14:m>
                  <m:oMath xmlns:m="http://schemas.openxmlformats.org/officeDocument/2006/math">
                    <m:sSub>
                      <m:sSubPr>
                        <m:ctrlPr>
                          <a:rPr lang="en-US" sz="2200" i="1" smtClean="0">
                            <a:solidFill>
                              <a:schemeClr val="accent6">
                                <a:lumMod val="50000"/>
                              </a:schemeClr>
                            </a:solidFill>
                            <a:latin typeface="Cambria Math" panose="02040503050406030204" pitchFamily="18" charset="0"/>
                          </a:rPr>
                        </m:ctrlPr>
                      </m:sSubPr>
                      <m:e>
                        <m:r>
                          <a:rPr lang="en-US" sz="2200" i="1">
                            <a:solidFill>
                              <a:schemeClr val="accent6">
                                <a:lumMod val="50000"/>
                              </a:schemeClr>
                            </a:solidFill>
                            <a:latin typeface="Cambria Math" panose="02040503050406030204" pitchFamily="18" charset="0"/>
                          </a:rPr>
                          <m:t>𝐵</m:t>
                        </m:r>
                      </m:e>
                      <m:sub>
                        <m:r>
                          <a:rPr lang="en-US" sz="2200" i="1">
                            <a:solidFill>
                              <a:schemeClr val="accent6">
                                <a:lumMod val="50000"/>
                              </a:schemeClr>
                            </a:solidFill>
                            <a:latin typeface="Cambria Math" panose="02040503050406030204" pitchFamily="18" charset="0"/>
                          </a:rPr>
                          <m:t>𝑒𝑥𝑡</m:t>
                        </m:r>
                      </m:sub>
                    </m:sSub>
                  </m:oMath>
                </a14:m>
                <a:r>
                  <a:rPr lang="en-US" sz="2200" dirty="0">
                    <a:solidFill>
                      <a:schemeClr val="accent6">
                        <a:lumMod val="50000"/>
                      </a:schemeClr>
                    </a:solidFill>
                  </a:rPr>
                  <a:t>: external magnetic field</a:t>
                </a:r>
              </a:p>
              <a:p>
                <a14:m>
                  <m:oMath xmlns:m="http://schemas.openxmlformats.org/officeDocument/2006/math">
                    <m:r>
                      <a:rPr lang="en-US" sz="2200" i="1">
                        <a:solidFill>
                          <a:schemeClr val="accent6">
                            <a:lumMod val="50000"/>
                          </a:schemeClr>
                        </a:solidFill>
                        <a:latin typeface="Cambria Math" panose="02040503050406030204" pitchFamily="18" charset="0"/>
                        <a:ea typeface="Cambria Math" panose="02040503050406030204" pitchFamily="18" charset="0"/>
                      </a:rPr>
                      <m:t>𝜂</m:t>
                    </m:r>
                  </m:oMath>
                </a14:m>
                <a:r>
                  <a:rPr lang="en-US" sz="2200" dirty="0">
                    <a:solidFill>
                      <a:schemeClr val="accent6">
                        <a:lumMod val="50000"/>
                      </a:schemeClr>
                    </a:solidFill>
                  </a:rPr>
                  <a:t>: flux trapping efficiency</a:t>
                </a:r>
              </a:p>
            </p:txBody>
          </p:sp>
        </mc:Choice>
        <mc:Fallback xmlns="">
          <p:sp>
            <p:nvSpPr>
              <p:cNvPr id="25" name="Rectangle 24"/>
              <p:cNvSpPr>
                <a:spLocks noRot="1" noChangeAspect="1" noMove="1" noResize="1" noEditPoints="1" noAdjustHandles="1" noChangeArrowheads="1" noChangeShapeType="1" noTextEdit="1"/>
              </p:cNvSpPr>
              <p:nvPr/>
            </p:nvSpPr>
            <p:spPr>
              <a:xfrm>
                <a:off x="4561999" y="866315"/>
                <a:ext cx="3587905" cy="769441"/>
              </a:xfrm>
              <a:prstGeom prst="rect">
                <a:avLst/>
              </a:prstGeom>
              <a:blipFill>
                <a:blip r:embed="rId6"/>
                <a:stretch>
                  <a:fillRect l="-170" t="-5556" b="-15873"/>
                </a:stretch>
              </a:blipFill>
            </p:spPr>
            <p:txBody>
              <a:bodyPr/>
              <a:lstStyle/>
              <a:p>
                <a:r>
                  <a:rPr lang="en-US">
                    <a:noFill/>
                  </a:rPr>
                  <a:t> </a:t>
                </a:r>
              </a:p>
            </p:txBody>
          </p:sp>
        </mc:Fallback>
      </mc:AlternateContent>
      <p:sp>
        <p:nvSpPr>
          <p:cNvPr id="4" name="Rectangle 3"/>
          <p:cNvSpPr/>
          <p:nvPr/>
        </p:nvSpPr>
        <p:spPr>
          <a:xfrm>
            <a:off x="228600" y="1780316"/>
            <a:ext cx="8686800" cy="123398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ectangle 44"/>
          <p:cNvSpPr/>
          <p:nvPr/>
        </p:nvSpPr>
        <p:spPr>
          <a:xfrm>
            <a:off x="228600" y="3178814"/>
            <a:ext cx="8686800" cy="302437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5738247" y="3765812"/>
            <a:ext cx="564578" cy="461665"/>
          </a:xfrm>
          <a:prstGeom prst="rect">
            <a:avLst/>
          </a:prstGeom>
        </p:spPr>
        <p:txBody>
          <a:bodyPr wrap="none">
            <a:spAutoFit/>
          </a:bodyPr>
          <a:lstStyle/>
          <a:p>
            <a:r>
              <a:rPr lang="en-US" b="1" dirty="0">
                <a:solidFill>
                  <a:srgbClr val="C00000"/>
                </a:solidFill>
              </a:rPr>
              <a:t>B</a:t>
            </a:r>
            <a:r>
              <a:rPr lang="en-US" b="1" baseline="-25000" dirty="0">
                <a:solidFill>
                  <a:srgbClr val="C00000"/>
                </a:solidFill>
              </a:rPr>
              <a:t>SC</a:t>
            </a:r>
          </a:p>
        </p:txBody>
      </p:sp>
      <p:sp>
        <p:nvSpPr>
          <p:cNvPr id="51" name="Rectangle 50"/>
          <p:cNvSpPr/>
          <p:nvPr/>
        </p:nvSpPr>
        <p:spPr>
          <a:xfrm>
            <a:off x="5720898" y="5208743"/>
            <a:ext cx="564578" cy="461665"/>
          </a:xfrm>
          <a:prstGeom prst="rect">
            <a:avLst/>
          </a:prstGeom>
        </p:spPr>
        <p:txBody>
          <a:bodyPr wrap="none">
            <a:spAutoFit/>
          </a:bodyPr>
          <a:lstStyle/>
          <a:p>
            <a:r>
              <a:rPr lang="en-US" b="1" dirty="0">
                <a:solidFill>
                  <a:srgbClr val="C00000"/>
                </a:solidFill>
              </a:rPr>
              <a:t>B</a:t>
            </a:r>
            <a:r>
              <a:rPr lang="en-US" b="1" baseline="-25000" dirty="0">
                <a:solidFill>
                  <a:srgbClr val="C00000"/>
                </a:solidFill>
              </a:rPr>
              <a:t>SC</a:t>
            </a:r>
          </a:p>
        </p:txBody>
      </p:sp>
      <p:sp>
        <p:nvSpPr>
          <p:cNvPr id="59" name="TextBox 58"/>
          <p:cNvSpPr txBox="1"/>
          <p:nvPr/>
        </p:nvSpPr>
        <p:spPr>
          <a:xfrm>
            <a:off x="6180138" y="2370934"/>
            <a:ext cx="2591480" cy="646331"/>
          </a:xfrm>
          <a:prstGeom prst="rect">
            <a:avLst/>
          </a:prstGeom>
          <a:noFill/>
        </p:spPr>
        <p:txBody>
          <a:bodyPr wrap="square" rtlCol="0">
            <a:spAutoFit/>
          </a:bodyPr>
          <a:lstStyle/>
          <a:p>
            <a:r>
              <a:rPr lang="en-US" sz="1800" dirty="0">
                <a:solidFill>
                  <a:schemeClr val="accent6">
                    <a:lumMod val="50000"/>
                  </a:schemeClr>
                </a:solidFill>
              </a:rPr>
              <a:t>fluxgate magnetometers to measure external field</a:t>
            </a:r>
          </a:p>
        </p:txBody>
      </p:sp>
      <p:cxnSp>
        <p:nvCxnSpPr>
          <p:cNvPr id="13" name="Straight Arrow Connector 12"/>
          <p:cNvCxnSpPr/>
          <p:nvPr/>
        </p:nvCxnSpPr>
        <p:spPr>
          <a:xfrm>
            <a:off x="5654171" y="2413267"/>
            <a:ext cx="525967" cy="168243"/>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0" name="Rectangle: Rounded Corners 59"/>
          <p:cNvSpPr/>
          <p:nvPr/>
        </p:nvSpPr>
        <p:spPr>
          <a:xfrm>
            <a:off x="5631126" y="3929733"/>
            <a:ext cx="55419" cy="266289"/>
          </a:xfrm>
          <a:prstGeom prst="roundRect">
            <a:avLst/>
          </a:prstGeom>
          <a:solidFill>
            <a:srgbClr val="FFC000"/>
          </a:solidFill>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4" name="Rectangle: Rounded Corners 63"/>
          <p:cNvSpPr/>
          <p:nvPr/>
        </p:nvSpPr>
        <p:spPr>
          <a:xfrm>
            <a:off x="4932890" y="3949443"/>
            <a:ext cx="55419" cy="266289"/>
          </a:xfrm>
          <a:prstGeom prst="roundRect">
            <a:avLst/>
          </a:prstGeom>
          <a:solidFill>
            <a:srgbClr val="FFC000"/>
          </a:solidFill>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6" name="Rectangle: Rounded Corners 65"/>
          <p:cNvSpPr/>
          <p:nvPr/>
        </p:nvSpPr>
        <p:spPr>
          <a:xfrm>
            <a:off x="4176111" y="3946260"/>
            <a:ext cx="55419" cy="266289"/>
          </a:xfrm>
          <a:prstGeom prst="roundRect">
            <a:avLst/>
          </a:prstGeom>
          <a:solidFill>
            <a:srgbClr val="FFC000"/>
          </a:solidFill>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7" name="Rectangle: Rounded Corners 66"/>
          <p:cNvSpPr/>
          <p:nvPr/>
        </p:nvSpPr>
        <p:spPr>
          <a:xfrm>
            <a:off x="5678769" y="5467533"/>
            <a:ext cx="55419" cy="266289"/>
          </a:xfrm>
          <a:prstGeom prst="roundRect">
            <a:avLst/>
          </a:prstGeom>
          <a:solidFill>
            <a:srgbClr val="FFC000"/>
          </a:solidFill>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0" name="Rectangle: Rounded Corners 69"/>
          <p:cNvSpPr/>
          <p:nvPr/>
        </p:nvSpPr>
        <p:spPr>
          <a:xfrm>
            <a:off x="4980533" y="5487243"/>
            <a:ext cx="55419" cy="266289"/>
          </a:xfrm>
          <a:prstGeom prst="roundRect">
            <a:avLst/>
          </a:prstGeom>
          <a:solidFill>
            <a:srgbClr val="FFC000"/>
          </a:solidFill>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 name="Rectangle: Rounded Corners 70"/>
          <p:cNvSpPr/>
          <p:nvPr/>
        </p:nvSpPr>
        <p:spPr>
          <a:xfrm>
            <a:off x="4223754" y="5484060"/>
            <a:ext cx="55419" cy="266289"/>
          </a:xfrm>
          <a:prstGeom prst="roundRect">
            <a:avLst/>
          </a:prstGeom>
          <a:solidFill>
            <a:srgbClr val="FFC000"/>
          </a:solidFill>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7" name="Group 76"/>
          <p:cNvGrpSpPr/>
          <p:nvPr/>
        </p:nvGrpSpPr>
        <p:grpSpPr>
          <a:xfrm>
            <a:off x="4133033" y="1842672"/>
            <a:ext cx="1551420" cy="1089660"/>
            <a:chOff x="658927" y="4104646"/>
            <a:chExt cx="1551420" cy="1089660"/>
          </a:xfrm>
        </p:grpSpPr>
        <p:pic>
          <p:nvPicPr>
            <p:cNvPr id="78" name="Picture 77"/>
            <p:cNvPicPr>
              <a:picLocks noChangeAspect="1" noChangeArrowheads="1"/>
            </p:cNvPicPr>
            <p:nvPr/>
          </p:nvPicPr>
          <p:blipFill rotWithShape="1">
            <a:blip r:embed="rId3" cstate="print">
              <a:clrChange>
                <a:clrFrom>
                  <a:srgbClr val="FFFFFF"/>
                </a:clrFrom>
                <a:clrTo>
                  <a:srgbClr val="FFFFFF">
                    <a:alpha val="0"/>
                  </a:srgbClr>
                </a:clrTo>
              </a:clrChange>
            </a:blip>
            <a:srcRect l="45342" t="40637" r="28571" b="42986"/>
            <a:stretch/>
          </p:blipFill>
          <p:spPr bwMode="auto">
            <a:xfrm>
              <a:off x="658927" y="4280612"/>
              <a:ext cx="1551420" cy="750088"/>
            </a:xfrm>
            <a:prstGeom prst="rect">
              <a:avLst/>
            </a:prstGeom>
            <a:noFill/>
            <a:ln w="9525">
              <a:noFill/>
              <a:miter lim="800000"/>
              <a:headEnd/>
              <a:tailEnd/>
            </a:ln>
          </p:spPr>
        </p:pic>
        <p:cxnSp>
          <p:nvCxnSpPr>
            <p:cNvPr id="79" name="Straight Arrow Connector 78"/>
            <p:cNvCxnSpPr/>
            <p:nvPr/>
          </p:nvCxnSpPr>
          <p:spPr>
            <a:xfrm flipV="1">
              <a:off x="84547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80" name="Straight Arrow Connector 79"/>
            <p:cNvCxnSpPr/>
            <p:nvPr/>
          </p:nvCxnSpPr>
          <p:spPr>
            <a:xfrm flipV="1">
              <a:off x="112741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81" name="Straight Arrow Connector 80"/>
            <p:cNvCxnSpPr/>
            <p:nvPr/>
          </p:nvCxnSpPr>
          <p:spPr>
            <a:xfrm flipV="1">
              <a:off x="179035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82" name="Straight Arrow Connector 81"/>
            <p:cNvCxnSpPr/>
            <p:nvPr/>
          </p:nvCxnSpPr>
          <p:spPr>
            <a:xfrm flipV="1">
              <a:off x="204943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83" name="Straight Arrow Connector 82"/>
            <p:cNvCxnSpPr/>
            <p:nvPr/>
          </p:nvCxnSpPr>
          <p:spPr>
            <a:xfrm flipV="1">
              <a:off x="1439831" y="4104646"/>
              <a:ext cx="0" cy="108966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grpSp>
      <p:sp>
        <p:nvSpPr>
          <p:cNvPr id="84" name="Rectangle: Rounded Corners 66"/>
          <p:cNvSpPr/>
          <p:nvPr/>
        </p:nvSpPr>
        <p:spPr>
          <a:xfrm>
            <a:off x="5634199" y="2281444"/>
            <a:ext cx="55419" cy="266289"/>
          </a:xfrm>
          <a:prstGeom prst="roundRect">
            <a:avLst/>
          </a:prstGeom>
          <a:solidFill>
            <a:srgbClr val="FFC000"/>
          </a:solidFill>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5" name="Rectangle: Rounded Corners 69"/>
          <p:cNvSpPr/>
          <p:nvPr/>
        </p:nvSpPr>
        <p:spPr>
          <a:xfrm>
            <a:off x="4935963" y="2301154"/>
            <a:ext cx="55419" cy="266289"/>
          </a:xfrm>
          <a:prstGeom prst="roundRect">
            <a:avLst/>
          </a:prstGeom>
          <a:solidFill>
            <a:srgbClr val="FFC000"/>
          </a:solidFill>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6" name="Rectangle: Rounded Corners 70"/>
          <p:cNvSpPr/>
          <p:nvPr/>
        </p:nvSpPr>
        <p:spPr>
          <a:xfrm>
            <a:off x="4179184" y="2297971"/>
            <a:ext cx="55419" cy="266289"/>
          </a:xfrm>
          <a:prstGeom prst="roundRect">
            <a:avLst/>
          </a:prstGeom>
          <a:solidFill>
            <a:srgbClr val="FFC000"/>
          </a:solidFill>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5221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cooldown helps flux expulsion</a:t>
            </a:r>
          </a:p>
        </p:txBody>
      </p:sp>
      <p:sp>
        <p:nvSpPr>
          <p:cNvPr id="59" name="TextBox 58"/>
          <p:cNvSpPr txBox="1"/>
          <p:nvPr/>
        </p:nvSpPr>
        <p:spPr>
          <a:xfrm>
            <a:off x="216778" y="982185"/>
            <a:ext cx="5772072" cy="1723549"/>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solidFill>
                  <a:srgbClr val="C00000"/>
                </a:solidFill>
              </a:rPr>
              <a:t>Fast cool-down </a:t>
            </a:r>
            <a:r>
              <a:rPr lang="en-US" dirty="0">
                <a:solidFill>
                  <a:schemeClr val="accent6">
                    <a:lumMod val="50000"/>
                  </a:schemeClr>
                </a:solidFill>
              </a:rPr>
              <a:t>lead to </a:t>
            </a:r>
            <a:r>
              <a:rPr lang="en-US" b="1" u="sng" dirty="0">
                <a:solidFill>
                  <a:schemeClr val="accent6">
                    <a:lumMod val="50000"/>
                  </a:schemeClr>
                </a:solidFill>
              </a:rPr>
              <a:t>large thermal gradients </a:t>
            </a:r>
            <a:r>
              <a:rPr lang="en-US" dirty="0">
                <a:solidFill>
                  <a:schemeClr val="accent6">
                    <a:lumMod val="50000"/>
                  </a:schemeClr>
                </a:solidFill>
              </a:rPr>
              <a:t>which promote efficient flux expulsion</a:t>
            </a:r>
          </a:p>
          <a:p>
            <a:pPr algn="just"/>
            <a:endParaRPr lang="en-US" sz="1000" dirty="0">
              <a:solidFill>
                <a:schemeClr val="accent6">
                  <a:lumMod val="50000"/>
                </a:schemeClr>
              </a:solidFill>
            </a:endParaRPr>
          </a:p>
          <a:p>
            <a:pPr marL="285750" indent="-285750" algn="just">
              <a:buFont typeface="Arial" panose="020B0604020202020204" pitchFamily="34" charset="0"/>
              <a:buChar char="•"/>
            </a:pPr>
            <a:r>
              <a:rPr lang="en-US" dirty="0">
                <a:solidFill>
                  <a:srgbClr val="C00000"/>
                </a:solidFill>
              </a:rPr>
              <a:t>Slow cool-down </a:t>
            </a:r>
            <a:r>
              <a:rPr lang="en-US" dirty="0">
                <a:solidFill>
                  <a:schemeClr val="accent6">
                    <a:lumMod val="50000"/>
                  </a:schemeClr>
                </a:solidFill>
              </a:rPr>
              <a:t>→ poor flux expulsion</a:t>
            </a:r>
          </a:p>
        </p:txBody>
      </p:sp>
      <p:sp>
        <p:nvSpPr>
          <p:cNvPr id="28" name="TextBox 8"/>
          <p:cNvSpPr txBox="1">
            <a:spLocks noChangeArrowheads="1"/>
          </p:cNvSpPr>
          <p:nvPr/>
        </p:nvSpPr>
        <p:spPr bwMode="auto">
          <a:xfrm>
            <a:off x="23166" y="5903641"/>
            <a:ext cx="4952500" cy="95410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0000FF"/>
                </a:solidFill>
              </a:rPr>
              <a:t>A. Romanenko et al., Appl. Phys. Lett. </a:t>
            </a:r>
            <a:r>
              <a:rPr lang="en-US" sz="1400" b="1" dirty="0">
                <a:solidFill>
                  <a:srgbClr val="0000FF"/>
                </a:solidFill>
              </a:rPr>
              <a:t>105</a:t>
            </a:r>
            <a:r>
              <a:rPr lang="en-US" sz="1400" dirty="0">
                <a:solidFill>
                  <a:srgbClr val="0000FF"/>
                </a:solidFill>
              </a:rPr>
              <a:t>, 234103 (2014)</a:t>
            </a:r>
          </a:p>
          <a:p>
            <a:pPr eaLnBrk="1" hangingPunct="1"/>
            <a:r>
              <a:rPr lang="en-US" sz="1400" dirty="0">
                <a:solidFill>
                  <a:srgbClr val="0000FF"/>
                </a:solidFill>
              </a:rPr>
              <a:t>A. Romanenko et al., J. Appl. Phys. </a:t>
            </a:r>
            <a:r>
              <a:rPr lang="en-US" sz="1400" b="1" dirty="0">
                <a:solidFill>
                  <a:srgbClr val="0000FF"/>
                </a:solidFill>
              </a:rPr>
              <a:t>115</a:t>
            </a:r>
            <a:r>
              <a:rPr lang="en-US" sz="1400" dirty="0">
                <a:solidFill>
                  <a:srgbClr val="0000FF"/>
                </a:solidFill>
              </a:rPr>
              <a:t>, 184903 (2014)</a:t>
            </a:r>
          </a:p>
          <a:p>
            <a:pPr eaLnBrk="1" hangingPunct="1"/>
            <a:r>
              <a:rPr lang="en-US" sz="1400" dirty="0">
                <a:solidFill>
                  <a:srgbClr val="0000FF"/>
                </a:solidFill>
              </a:rPr>
              <a:t>M. Martinello et al., J. Appl. Phys. </a:t>
            </a:r>
            <a:r>
              <a:rPr lang="en-US" sz="1400" b="1" dirty="0">
                <a:solidFill>
                  <a:srgbClr val="0000FF"/>
                </a:solidFill>
              </a:rPr>
              <a:t>118</a:t>
            </a:r>
            <a:r>
              <a:rPr lang="en-US" sz="1400" dirty="0">
                <a:solidFill>
                  <a:srgbClr val="0000FF"/>
                </a:solidFill>
              </a:rPr>
              <a:t>, 044505 (2015)</a:t>
            </a:r>
          </a:p>
          <a:p>
            <a:pPr eaLnBrk="1" hangingPunct="1"/>
            <a:r>
              <a:rPr lang="en-US" sz="1400" dirty="0">
                <a:solidFill>
                  <a:srgbClr val="0000FF"/>
                </a:solidFill>
              </a:rPr>
              <a:t>S. Posen et al., J. Appl. Phys. </a:t>
            </a:r>
            <a:r>
              <a:rPr lang="en-US" sz="1400" b="1" dirty="0">
                <a:solidFill>
                  <a:srgbClr val="0000FF"/>
                </a:solidFill>
              </a:rPr>
              <a:t>119</a:t>
            </a:r>
            <a:r>
              <a:rPr lang="en-US" sz="1400" dirty="0">
                <a:solidFill>
                  <a:srgbClr val="0000FF"/>
                </a:solidFill>
              </a:rPr>
              <a:t>, 213903 (2016)</a:t>
            </a:r>
          </a:p>
        </p:txBody>
      </p:sp>
      <p:pic>
        <p:nvPicPr>
          <p:cNvPr id="45" name="Picture 44"/>
          <p:cNvPicPr>
            <a:picLocks noChangeAspect="1"/>
          </p:cNvPicPr>
          <p:nvPr/>
        </p:nvPicPr>
        <p:blipFill>
          <a:blip r:embed="rId2"/>
          <a:stretch>
            <a:fillRect/>
          </a:stretch>
        </p:blipFill>
        <p:spPr>
          <a:xfrm>
            <a:off x="4707121" y="2763615"/>
            <a:ext cx="4120461" cy="3526349"/>
          </a:xfrm>
          <a:prstGeom prst="rect">
            <a:avLst/>
          </a:prstGeom>
        </p:spPr>
      </p:pic>
      <p:grpSp>
        <p:nvGrpSpPr>
          <p:cNvPr id="5" name="Group 4"/>
          <p:cNvGrpSpPr/>
          <p:nvPr/>
        </p:nvGrpSpPr>
        <p:grpSpPr>
          <a:xfrm>
            <a:off x="6222669" y="983650"/>
            <a:ext cx="2322746" cy="1754718"/>
            <a:chOff x="-21233" y="2330952"/>
            <a:chExt cx="2322746" cy="1754718"/>
          </a:xfrm>
        </p:grpSpPr>
        <p:pic>
          <p:nvPicPr>
            <p:cNvPr id="18" name="Picture 2" descr="image of FIG. 2."/>
            <p:cNvPicPr>
              <a:picLocks noChangeAspect="1" noChangeArrowheads="1"/>
            </p:cNvPicPr>
            <p:nvPr/>
          </p:nvPicPr>
          <p:blipFill rotWithShape="1">
            <a:blip r:embed="rId3">
              <a:extLst>
                <a:ext uri="{28A0092B-C50C-407E-A947-70E740481C1C}">
                  <a14:useLocalDpi xmlns:a14="http://schemas.microsoft.com/office/drawing/2010/main" val="0"/>
                </a:ext>
              </a:extLst>
            </a:blip>
            <a:srcRect t="27306" r="64752" b="22208"/>
            <a:stretch/>
          </p:blipFill>
          <p:spPr bwMode="auto">
            <a:xfrm>
              <a:off x="418311" y="2390174"/>
              <a:ext cx="1883202" cy="1695496"/>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501298" y="2330952"/>
              <a:ext cx="439544" cy="461665"/>
            </a:xfrm>
            <a:prstGeom prst="rect">
              <a:avLst/>
            </a:prstGeom>
            <a:noFill/>
          </p:spPr>
          <p:txBody>
            <a:bodyPr wrap="none" rtlCol="0">
              <a:spAutoFit/>
            </a:bodyPr>
            <a:lstStyle/>
            <a:p>
              <a:r>
                <a:rPr lang="en-US" dirty="0">
                  <a:solidFill>
                    <a:srgbClr val="C00000"/>
                  </a:solidFill>
                </a:rPr>
                <a:t>T</a:t>
              </a:r>
              <a:r>
                <a:rPr lang="en-US" baseline="-25000" dirty="0">
                  <a:solidFill>
                    <a:srgbClr val="C00000"/>
                  </a:solidFill>
                </a:rPr>
                <a:t>1</a:t>
              </a:r>
            </a:p>
          </p:txBody>
        </p:sp>
        <p:sp>
          <p:nvSpPr>
            <p:cNvPr id="20" name="TextBox 19"/>
            <p:cNvSpPr txBox="1"/>
            <p:nvPr/>
          </p:nvSpPr>
          <p:spPr>
            <a:xfrm>
              <a:off x="-21233" y="2939572"/>
              <a:ext cx="439544" cy="461665"/>
            </a:xfrm>
            <a:prstGeom prst="rect">
              <a:avLst/>
            </a:prstGeom>
            <a:noFill/>
          </p:spPr>
          <p:txBody>
            <a:bodyPr wrap="none" rtlCol="0">
              <a:spAutoFit/>
            </a:bodyPr>
            <a:lstStyle/>
            <a:p>
              <a:r>
                <a:rPr lang="en-US" dirty="0">
                  <a:solidFill>
                    <a:srgbClr val="C00000"/>
                  </a:solidFill>
                </a:rPr>
                <a:t>T</a:t>
              </a:r>
              <a:r>
                <a:rPr lang="en-US" baseline="-25000" dirty="0">
                  <a:solidFill>
                    <a:srgbClr val="C00000"/>
                  </a:solidFill>
                </a:rPr>
                <a:t>2</a:t>
              </a:r>
            </a:p>
          </p:txBody>
        </p:sp>
        <p:cxnSp>
          <p:nvCxnSpPr>
            <p:cNvPr id="11" name="Straight Connector 10"/>
            <p:cNvCxnSpPr/>
            <p:nvPr/>
          </p:nvCxnSpPr>
          <p:spPr>
            <a:xfrm>
              <a:off x="482117" y="3233789"/>
              <a:ext cx="1710325" cy="20735"/>
            </a:xfrm>
            <a:prstGeom prst="line">
              <a:avLst/>
            </a:prstGeom>
            <a:ln>
              <a:prstDash val="dash"/>
            </a:ln>
          </p:spPr>
          <p:style>
            <a:lnRef idx="2">
              <a:schemeClr val="accent4"/>
            </a:lnRef>
            <a:fillRef idx="0">
              <a:schemeClr val="accent4"/>
            </a:fillRef>
            <a:effectRef idx="1">
              <a:schemeClr val="accent4"/>
            </a:effectRef>
            <a:fontRef idx="minor">
              <a:schemeClr val="tx1"/>
            </a:fontRef>
          </p:style>
        </p:cxnSp>
        <p:cxnSp>
          <p:nvCxnSpPr>
            <p:cNvPr id="32" name="Straight Connector 31"/>
            <p:cNvCxnSpPr/>
            <p:nvPr/>
          </p:nvCxnSpPr>
          <p:spPr>
            <a:xfrm>
              <a:off x="996062" y="2685122"/>
              <a:ext cx="646510" cy="12676"/>
            </a:xfrm>
            <a:prstGeom prst="line">
              <a:avLst/>
            </a:prstGeom>
            <a:ln>
              <a:prstDash val="dash"/>
            </a:ln>
          </p:spPr>
          <p:style>
            <a:lnRef idx="2">
              <a:schemeClr val="accent4"/>
            </a:lnRef>
            <a:fillRef idx="0">
              <a:schemeClr val="accent4"/>
            </a:fillRef>
            <a:effectRef idx="1">
              <a:schemeClr val="accent4"/>
            </a:effectRef>
            <a:fontRef idx="minor">
              <a:schemeClr val="tx1"/>
            </a:fontRef>
          </p:style>
        </p:cxnSp>
      </p:grpSp>
      <p:sp>
        <p:nvSpPr>
          <p:cNvPr id="23" name="Rectangle 22"/>
          <p:cNvSpPr/>
          <p:nvPr/>
        </p:nvSpPr>
        <p:spPr>
          <a:xfrm rot="16200000">
            <a:off x="4558788" y="4129321"/>
            <a:ext cx="418704" cy="369332"/>
          </a:xfrm>
          <a:prstGeom prst="rect">
            <a:avLst/>
          </a:prstGeom>
          <a:solidFill>
            <a:schemeClr val="bg1"/>
          </a:solidFill>
        </p:spPr>
        <p:txBody>
          <a:bodyPr wrap="none">
            <a:spAutoFit/>
          </a:bodyPr>
          <a:lstStyle/>
          <a:p>
            <a:r>
              <a:rPr lang="en-US" sz="1800" dirty="0">
                <a:solidFill>
                  <a:schemeClr val="accent6">
                    <a:lumMod val="50000"/>
                  </a:schemeClr>
                </a:solidFill>
              </a:rPr>
              <a:t>Q</a:t>
            </a:r>
            <a:r>
              <a:rPr lang="en-US" sz="1800" baseline="-25000" dirty="0">
                <a:solidFill>
                  <a:schemeClr val="accent6">
                    <a:lumMod val="50000"/>
                  </a:schemeClr>
                </a:solidFill>
              </a:rPr>
              <a:t>0</a:t>
            </a:r>
            <a:endParaRPr lang="en-US" sz="1800" baseline="-25000" dirty="0"/>
          </a:p>
        </p:txBody>
      </p:sp>
      <p:grpSp>
        <p:nvGrpSpPr>
          <p:cNvPr id="27" name="Group 26"/>
          <p:cNvGrpSpPr/>
          <p:nvPr/>
        </p:nvGrpSpPr>
        <p:grpSpPr>
          <a:xfrm>
            <a:off x="366781" y="2937296"/>
            <a:ext cx="3850218" cy="3041001"/>
            <a:chOff x="366781" y="2983476"/>
            <a:chExt cx="3850218" cy="3041001"/>
          </a:xfrm>
        </p:grpSpPr>
        <p:grpSp>
          <p:nvGrpSpPr>
            <p:cNvPr id="9" name="Group 8"/>
            <p:cNvGrpSpPr/>
            <p:nvPr/>
          </p:nvGrpSpPr>
          <p:grpSpPr>
            <a:xfrm>
              <a:off x="366781" y="2983476"/>
              <a:ext cx="3850218" cy="3041001"/>
              <a:chOff x="833920" y="3560922"/>
              <a:chExt cx="3356854" cy="2555788"/>
            </a:xfrm>
          </p:grpSpPr>
          <p:grpSp>
            <p:nvGrpSpPr>
              <p:cNvPr id="4" name="Group 3"/>
              <p:cNvGrpSpPr/>
              <p:nvPr/>
            </p:nvGrpSpPr>
            <p:grpSpPr>
              <a:xfrm>
                <a:off x="833920" y="3560923"/>
                <a:ext cx="3356854" cy="2555787"/>
                <a:chOff x="2246297" y="3074188"/>
                <a:chExt cx="3356854" cy="2555787"/>
              </a:xfrm>
            </p:grpSpPr>
            <p:pic>
              <p:nvPicPr>
                <p:cNvPr id="24" name="Picture 23"/>
                <p:cNvPicPr>
                  <a:picLocks noChangeAspect="1"/>
                </p:cNvPicPr>
                <p:nvPr/>
              </p:nvPicPr>
              <p:blipFill>
                <a:blip r:embed="rId4"/>
                <a:stretch>
                  <a:fillRect/>
                </a:stretch>
              </p:blipFill>
              <p:spPr>
                <a:xfrm>
                  <a:off x="2246297" y="3074188"/>
                  <a:ext cx="3356854" cy="2555787"/>
                </a:xfrm>
                <a:prstGeom prst="rect">
                  <a:avLst/>
                </a:prstGeom>
              </p:spPr>
            </p:pic>
            <p:sp>
              <p:nvSpPr>
                <p:cNvPr id="38" name="Rectangle 37"/>
                <p:cNvSpPr/>
                <p:nvPr/>
              </p:nvSpPr>
              <p:spPr>
                <a:xfrm>
                  <a:off x="3551720" y="3853174"/>
                  <a:ext cx="1510442" cy="5539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p:cNvSpPr/>
              <p:nvPr/>
            </p:nvSpPr>
            <p:spPr>
              <a:xfrm rot="16200000">
                <a:off x="564711" y="3863089"/>
                <a:ext cx="942888" cy="338554"/>
              </a:xfrm>
              <a:prstGeom prst="rect">
                <a:avLst/>
              </a:prstGeom>
              <a:solidFill>
                <a:schemeClr val="bg1"/>
              </a:solidFill>
            </p:spPr>
            <p:txBody>
              <a:bodyPr wrap="square">
                <a:spAutoFit/>
              </a:bodyPr>
              <a:lstStyle/>
              <a:p>
                <a:r>
                  <a:rPr lang="en-US" sz="1600" dirty="0">
                    <a:solidFill>
                      <a:schemeClr val="accent6">
                        <a:lumMod val="50000"/>
                      </a:schemeClr>
                    </a:solidFill>
                  </a:rPr>
                  <a:t>B</a:t>
                </a:r>
                <a:r>
                  <a:rPr lang="en-US" sz="1600" baseline="-25000" dirty="0">
                    <a:solidFill>
                      <a:schemeClr val="accent6">
                        <a:lumMod val="50000"/>
                      </a:schemeClr>
                    </a:solidFill>
                  </a:rPr>
                  <a:t>SC</a:t>
                </a:r>
                <a:r>
                  <a:rPr lang="en-US" sz="1600" dirty="0">
                    <a:solidFill>
                      <a:schemeClr val="accent6">
                        <a:lumMod val="50000"/>
                      </a:schemeClr>
                    </a:solidFill>
                  </a:rPr>
                  <a:t>/B</a:t>
                </a:r>
                <a:r>
                  <a:rPr lang="en-US" sz="1600" baseline="-25000" dirty="0">
                    <a:solidFill>
                      <a:schemeClr val="accent6">
                        <a:lumMod val="50000"/>
                      </a:schemeClr>
                    </a:solidFill>
                  </a:rPr>
                  <a:t>NC</a:t>
                </a:r>
                <a:endParaRPr lang="en-US" sz="1600" baseline="-25000" dirty="0"/>
              </a:p>
            </p:txBody>
          </p:sp>
        </p:grpSp>
        <p:sp>
          <p:nvSpPr>
            <p:cNvPr id="26" name="Rectangle 25"/>
            <p:cNvSpPr/>
            <p:nvPr/>
          </p:nvSpPr>
          <p:spPr>
            <a:xfrm>
              <a:off x="2971796" y="5000113"/>
              <a:ext cx="905164" cy="3602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 name="Rectangle 60"/>
          <p:cNvSpPr/>
          <p:nvPr/>
        </p:nvSpPr>
        <p:spPr>
          <a:xfrm>
            <a:off x="1739761" y="3656052"/>
            <a:ext cx="283003" cy="6591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755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fast cooling help expelling vortices</a:t>
            </a:r>
          </a:p>
        </p:txBody>
      </p:sp>
      <p:pic>
        <p:nvPicPr>
          <p:cNvPr id="10" name="Picture 9"/>
          <p:cNvPicPr>
            <a:picLocks noChangeAspect="1"/>
          </p:cNvPicPr>
          <p:nvPr/>
        </p:nvPicPr>
        <p:blipFill rotWithShape="1">
          <a:blip r:embed="rId2"/>
          <a:srcRect r="49813"/>
          <a:stretch/>
        </p:blipFill>
        <p:spPr>
          <a:xfrm>
            <a:off x="5521931" y="941594"/>
            <a:ext cx="2713935" cy="187772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930291" y="1927073"/>
                <a:ext cx="26369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𝑔</m:t>
                      </m:r>
                      <m:r>
                        <a:rPr lang="en-US" b="0" i="1" smtClean="0">
                          <a:solidFill>
                            <a:schemeClr val="accent6">
                              <a:lumMod val="50000"/>
                            </a:schemeClr>
                          </a:solidFill>
                          <a:latin typeface="Cambria Math" panose="02040503050406030204" pitchFamily="18" charset="0"/>
                        </a:rPr>
                        <m:t>=</m:t>
                      </m:r>
                      <m:r>
                        <a:rPr lang="en-US" b="0" i="1" smtClean="0">
                          <a:solidFill>
                            <a:schemeClr val="accent6">
                              <a:lumMod val="50000"/>
                            </a:schemeClr>
                          </a:solidFill>
                          <a:latin typeface="Cambria Math" panose="02040503050406030204" pitchFamily="18" charset="0"/>
                        </a:rPr>
                        <m:t>𝐵</m:t>
                      </m:r>
                      <m:r>
                        <a:rPr lang="en-US" b="0" i="1" smtClean="0">
                          <a:solidFill>
                            <a:schemeClr val="accent6">
                              <a:lumMod val="50000"/>
                            </a:schemeClr>
                          </a:solidFill>
                          <a:latin typeface="Cambria Math" panose="02040503050406030204" pitchFamily="18" charset="0"/>
                        </a:rPr>
                        <m:t>(</m:t>
                      </m:r>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𝐻</m:t>
                          </m:r>
                        </m:e>
                        <m:sub>
                          <m:r>
                            <a:rPr lang="en-US" b="0" i="1" smtClean="0">
                              <a:solidFill>
                                <a:schemeClr val="accent6">
                                  <a:lumMod val="50000"/>
                                </a:schemeClr>
                              </a:solidFill>
                              <a:latin typeface="Cambria Math" panose="02040503050406030204" pitchFamily="18" charset="0"/>
                            </a:rPr>
                            <m:t>𝑐</m:t>
                          </m:r>
                          <m:r>
                            <a:rPr lang="en-US" b="0" i="1" smtClean="0">
                              <a:solidFill>
                                <a:schemeClr val="accent6">
                                  <a:lumMod val="50000"/>
                                </a:schemeClr>
                              </a:solidFill>
                              <a:latin typeface="Cambria Math" panose="02040503050406030204" pitchFamily="18" charset="0"/>
                            </a:rPr>
                            <m:t>1</m:t>
                          </m:r>
                        </m:sub>
                      </m:sSub>
                      <m:r>
                        <a:rPr lang="en-US" b="0" i="1" smtClean="0">
                          <a:solidFill>
                            <a:schemeClr val="accent6">
                              <a:lumMod val="50000"/>
                            </a:schemeClr>
                          </a:solidFill>
                          <a:latin typeface="Cambria Math" panose="02040503050406030204" pitchFamily="18" charset="0"/>
                        </a:rPr>
                        <m:t>(</m:t>
                      </m:r>
                      <m:r>
                        <a:rPr lang="en-US" b="0" i="1" smtClean="0">
                          <a:solidFill>
                            <a:schemeClr val="accent6">
                              <a:lumMod val="50000"/>
                            </a:schemeClr>
                          </a:solidFill>
                          <a:latin typeface="Cambria Math" panose="02040503050406030204" pitchFamily="18" charset="0"/>
                        </a:rPr>
                        <m:t>𝑇</m:t>
                      </m:r>
                      <m:r>
                        <a:rPr lang="en-US" b="0" i="1" smtClean="0">
                          <a:solidFill>
                            <a:schemeClr val="accent6">
                              <a:lumMod val="50000"/>
                            </a:schemeClr>
                          </a:solidFill>
                          <a:latin typeface="Cambria Math" panose="02040503050406030204" pitchFamily="18" charset="0"/>
                        </a:rPr>
                        <m:t>)−</m:t>
                      </m:r>
                      <m:r>
                        <a:rPr lang="en-US" b="0" i="1" smtClean="0">
                          <a:solidFill>
                            <a:schemeClr val="accent6">
                              <a:lumMod val="50000"/>
                            </a:schemeClr>
                          </a:solidFill>
                          <a:latin typeface="Cambria Math" panose="02040503050406030204" pitchFamily="18" charset="0"/>
                        </a:rPr>
                        <m:t>𝐻</m:t>
                      </m:r>
                      <m:r>
                        <a:rPr lang="en-US" b="0" i="1" smtClean="0">
                          <a:solidFill>
                            <a:schemeClr val="accent6">
                              <a:lumMod val="50000"/>
                            </a:schemeClr>
                          </a:solidFill>
                          <a:latin typeface="Cambria Math" panose="02040503050406030204" pitchFamily="18" charset="0"/>
                        </a:rPr>
                        <m:t>)</m:t>
                      </m:r>
                    </m:oMath>
                  </m:oMathPara>
                </a14:m>
                <a:endParaRPr lang="en-US" dirty="0">
                  <a:solidFill>
                    <a:schemeClr val="accent6">
                      <a:lumMod val="50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30291" y="1927073"/>
                <a:ext cx="2636940" cy="369332"/>
              </a:xfrm>
              <a:prstGeom prst="rect">
                <a:avLst/>
              </a:prstGeom>
              <a:blipFill>
                <a:blip r:embed="rId3"/>
                <a:stretch>
                  <a:fillRect l="-2315" r="-3704"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127826" y="3447717"/>
                <a:ext cx="2523961" cy="643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accent6">
                              <a:lumMod val="50000"/>
                            </a:schemeClr>
                          </a:solidFill>
                          <a:latin typeface="Cambria Math" panose="02040503050406030204" pitchFamily="18" charset="0"/>
                        </a:rPr>
                        <m:t>𝑓</m:t>
                      </m:r>
                      <m:r>
                        <a:rPr lang="en-US" sz="2200" b="0" i="1" smtClean="0">
                          <a:solidFill>
                            <a:schemeClr val="accent6">
                              <a:lumMod val="50000"/>
                            </a:schemeClr>
                          </a:solidFill>
                          <a:latin typeface="Cambria Math" panose="02040503050406030204" pitchFamily="18" charset="0"/>
                        </a:rPr>
                        <m:t>=−</m:t>
                      </m:r>
                      <m:f>
                        <m:fPr>
                          <m:ctrlPr>
                            <a:rPr lang="en-US" sz="2200" b="0" i="1" smtClean="0">
                              <a:solidFill>
                                <a:schemeClr val="accent6">
                                  <a:lumMod val="50000"/>
                                </a:schemeClr>
                              </a:solidFill>
                              <a:latin typeface="Cambria Math" panose="02040503050406030204" pitchFamily="18" charset="0"/>
                            </a:rPr>
                          </m:ctrlPr>
                        </m:fPr>
                        <m:num>
                          <m:r>
                            <a:rPr lang="en-US" sz="2200" b="0" i="1" smtClean="0">
                              <a:solidFill>
                                <a:schemeClr val="accent6">
                                  <a:lumMod val="50000"/>
                                </a:schemeClr>
                              </a:solidFill>
                              <a:latin typeface="Cambria Math" panose="02040503050406030204" pitchFamily="18" charset="0"/>
                              <a:ea typeface="Cambria Math" panose="02040503050406030204" pitchFamily="18" charset="0"/>
                            </a:rPr>
                            <m:t>𝜕</m:t>
                          </m:r>
                          <m:r>
                            <a:rPr lang="en-US" sz="2200" b="0" i="1" smtClean="0">
                              <a:solidFill>
                                <a:schemeClr val="accent6">
                                  <a:lumMod val="50000"/>
                                </a:schemeClr>
                              </a:solidFill>
                              <a:latin typeface="Cambria Math" panose="02040503050406030204" pitchFamily="18" charset="0"/>
                              <a:ea typeface="Cambria Math" panose="02040503050406030204" pitchFamily="18" charset="0"/>
                            </a:rPr>
                            <m:t>𝑔</m:t>
                          </m:r>
                        </m:num>
                        <m:den>
                          <m:r>
                            <a:rPr lang="en-US" sz="2200" b="0" i="1" smtClean="0">
                              <a:solidFill>
                                <a:schemeClr val="accent6">
                                  <a:lumMod val="50000"/>
                                </a:schemeClr>
                              </a:solidFill>
                              <a:latin typeface="Cambria Math" panose="02040503050406030204" pitchFamily="18" charset="0"/>
                              <a:ea typeface="Cambria Math" panose="02040503050406030204" pitchFamily="18" charset="0"/>
                            </a:rPr>
                            <m:t>𝜕</m:t>
                          </m:r>
                          <m:r>
                            <a:rPr lang="en-US" sz="2200" b="0" i="1" smtClean="0">
                              <a:solidFill>
                                <a:schemeClr val="accent6">
                                  <a:lumMod val="50000"/>
                                </a:schemeClr>
                              </a:solidFill>
                              <a:latin typeface="Cambria Math" panose="02040503050406030204" pitchFamily="18" charset="0"/>
                              <a:ea typeface="Cambria Math" panose="02040503050406030204" pitchFamily="18" charset="0"/>
                            </a:rPr>
                            <m:t>𝑥</m:t>
                          </m:r>
                        </m:den>
                      </m:f>
                      <m:r>
                        <a:rPr lang="en-US" sz="2200" b="0" i="1" smtClean="0">
                          <a:solidFill>
                            <a:schemeClr val="accent6">
                              <a:lumMod val="50000"/>
                            </a:schemeClr>
                          </a:solidFill>
                          <a:latin typeface="Cambria Math" panose="02040503050406030204" pitchFamily="18" charset="0"/>
                        </a:rPr>
                        <m:t>=−</m:t>
                      </m:r>
                      <m:f>
                        <m:fPr>
                          <m:ctrlPr>
                            <a:rPr lang="en-US" sz="2200" i="1">
                              <a:solidFill>
                                <a:schemeClr val="accent6">
                                  <a:lumMod val="50000"/>
                                </a:schemeClr>
                              </a:solidFill>
                              <a:latin typeface="Cambria Math" panose="02040503050406030204" pitchFamily="18" charset="0"/>
                            </a:rPr>
                          </m:ctrlPr>
                        </m:fPr>
                        <m:num>
                          <m:r>
                            <a:rPr lang="en-US" sz="2200" i="1">
                              <a:solidFill>
                                <a:schemeClr val="accent6">
                                  <a:lumMod val="50000"/>
                                </a:schemeClr>
                              </a:solidFill>
                              <a:latin typeface="Cambria Math" panose="02040503050406030204" pitchFamily="18" charset="0"/>
                              <a:ea typeface="Cambria Math" panose="02040503050406030204" pitchFamily="18" charset="0"/>
                            </a:rPr>
                            <m:t>𝜕</m:t>
                          </m:r>
                          <m:r>
                            <a:rPr lang="en-US" sz="2200" i="1">
                              <a:solidFill>
                                <a:schemeClr val="accent6">
                                  <a:lumMod val="50000"/>
                                </a:schemeClr>
                              </a:solidFill>
                              <a:latin typeface="Cambria Math" panose="02040503050406030204" pitchFamily="18" charset="0"/>
                              <a:ea typeface="Cambria Math" panose="02040503050406030204" pitchFamily="18" charset="0"/>
                            </a:rPr>
                            <m:t>𝑔</m:t>
                          </m:r>
                        </m:num>
                        <m:den>
                          <m:r>
                            <a:rPr lang="en-US" sz="2200" i="1">
                              <a:solidFill>
                                <a:schemeClr val="accent6">
                                  <a:lumMod val="50000"/>
                                </a:schemeClr>
                              </a:solidFill>
                              <a:latin typeface="Cambria Math" panose="02040503050406030204" pitchFamily="18" charset="0"/>
                              <a:ea typeface="Cambria Math" panose="02040503050406030204" pitchFamily="18" charset="0"/>
                            </a:rPr>
                            <m:t>𝜕</m:t>
                          </m:r>
                          <m:r>
                            <a:rPr lang="en-US" sz="2200" b="0" i="1" smtClean="0">
                              <a:solidFill>
                                <a:schemeClr val="accent6">
                                  <a:lumMod val="50000"/>
                                </a:schemeClr>
                              </a:solidFill>
                              <a:latin typeface="Cambria Math" panose="02040503050406030204" pitchFamily="18" charset="0"/>
                              <a:ea typeface="Cambria Math" panose="02040503050406030204" pitchFamily="18" charset="0"/>
                            </a:rPr>
                            <m:t>𝑇</m:t>
                          </m:r>
                        </m:den>
                      </m:f>
                      <m:f>
                        <m:fPr>
                          <m:ctrlPr>
                            <a:rPr lang="en-US" sz="2200" i="1">
                              <a:solidFill>
                                <a:schemeClr val="accent6">
                                  <a:lumMod val="50000"/>
                                </a:schemeClr>
                              </a:solidFill>
                              <a:latin typeface="Cambria Math" panose="02040503050406030204" pitchFamily="18" charset="0"/>
                            </a:rPr>
                          </m:ctrlPr>
                        </m:fPr>
                        <m:num>
                          <m:r>
                            <a:rPr lang="en-US" sz="2200" i="1">
                              <a:solidFill>
                                <a:schemeClr val="accent6">
                                  <a:lumMod val="50000"/>
                                </a:schemeClr>
                              </a:solidFill>
                              <a:latin typeface="Cambria Math" panose="02040503050406030204" pitchFamily="18" charset="0"/>
                              <a:ea typeface="Cambria Math" panose="02040503050406030204" pitchFamily="18" charset="0"/>
                            </a:rPr>
                            <m:t>𝜕</m:t>
                          </m:r>
                          <m:r>
                            <a:rPr lang="en-US" sz="2200" b="0" i="1" smtClean="0">
                              <a:solidFill>
                                <a:schemeClr val="accent6">
                                  <a:lumMod val="50000"/>
                                </a:schemeClr>
                              </a:solidFill>
                              <a:latin typeface="Cambria Math" panose="02040503050406030204" pitchFamily="18" charset="0"/>
                              <a:ea typeface="Cambria Math" panose="02040503050406030204" pitchFamily="18" charset="0"/>
                            </a:rPr>
                            <m:t>𝑇</m:t>
                          </m:r>
                        </m:num>
                        <m:den>
                          <m:r>
                            <a:rPr lang="en-US" sz="2200" i="1">
                              <a:solidFill>
                                <a:schemeClr val="accent6">
                                  <a:lumMod val="50000"/>
                                </a:schemeClr>
                              </a:solidFill>
                              <a:latin typeface="Cambria Math" panose="02040503050406030204" pitchFamily="18" charset="0"/>
                              <a:ea typeface="Cambria Math" panose="02040503050406030204" pitchFamily="18" charset="0"/>
                            </a:rPr>
                            <m:t>𝜕</m:t>
                          </m:r>
                          <m:r>
                            <a:rPr lang="en-US" sz="2200" i="1">
                              <a:solidFill>
                                <a:schemeClr val="accent6">
                                  <a:lumMod val="50000"/>
                                </a:schemeClr>
                              </a:solidFill>
                              <a:latin typeface="Cambria Math" panose="02040503050406030204" pitchFamily="18" charset="0"/>
                              <a:ea typeface="Cambria Math" panose="02040503050406030204" pitchFamily="18" charset="0"/>
                            </a:rPr>
                            <m:t>𝑥</m:t>
                          </m:r>
                        </m:den>
                      </m:f>
                    </m:oMath>
                  </m:oMathPara>
                </a14:m>
                <a:endParaRPr lang="en-US" sz="2200" dirty="0">
                  <a:solidFill>
                    <a:schemeClr val="accent6">
                      <a:lumMod val="50000"/>
                    </a:schemeClr>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127826" y="3447717"/>
                <a:ext cx="2523961" cy="643766"/>
              </a:xfrm>
              <a:prstGeom prst="rect">
                <a:avLst/>
              </a:prstGeom>
              <a:blipFill>
                <a:blip r:embed="rId4"/>
                <a:stretch>
                  <a:fillRect/>
                </a:stretch>
              </a:blipFill>
            </p:spPr>
            <p:txBody>
              <a:bodyPr/>
              <a:lstStyle/>
              <a:p>
                <a:r>
                  <a:rPr lang="en-US">
                    <a:noFill/>
                  </a:rPr>
                  <a:t> </a:t>
                </a:r>
              </a:p>
            </p:txBody>
          </p:sp>
        </mc:Fallback>
      </mc:AlternateContent>
      <p:sp>
        <p:nvSpPr>
          <p:cNvPr id="15" name="TextBox 14"/>
          <p:cNvSpPr txBox="1"/>
          <p:nvPr/>
        </p:nvSpPr>
        <p:spPr>
          <a:xfrm>
            <a:off x="98243" y="2575302"/>
            <a:ext cx="4766531" cy="769441"/>
          </a:xfrm>
          <a:prstGeom prst="rect">
            <a:avLst/>
          </a:prstGeom>
          <a:noFill/>
        </p:spPr>
        <p:txBody>
          <a:bodyPr wrap="square" rtlCol="0">
            <a:spAutoFit/>
          </a:bodyPr>
          <a:lstStyle/>
          <a:p>
            <a:pPr algn="just"/>
            <a:r>
              <a:rPr lang="en-US" sz="2200" dirty="0">
                <a:solidFill>
                  <a:schemeClr val="accent6">
                    <a:lumMod val="50000"/>
                  </a:schemeClr>
                </a:solidFill>
              </a:rPr>
              <a:t>The gradient of the Gibbs free energy defines the thermodynamic force:</a:t>
            </a:r>
          </a:p>
        </p:txBody>
      </p:sp>
      <mc:AlternateContent xmlns:mc="http://schemas.openxmlformats.org/markup-compatibility/2006" xmlns:a14="http://schemas.microsoft.com/office/drawing/2010/main">
        <mc:Choice Requires="a14">
          <p:sp>
            <p:nvSpPr>
              <p:cNvPr id="34" name="TextBox 33"/>
              <p:cNvSpPr txBox="1"/>
              <p:nvPr/>
            </p:nvSpPr>
            <p:spPr>
              <a:xfrm>
                <a:off x="1219774" y="4414933"/>
                <a:ext cx="2340063" cy="726546"/>
              </a:xfrm>
              <a:prstGeom prst="rect">
                <a:avLst/>
              </a:prstGeom>
            </p:spPr>
            <p:style>
              <a:lnRef idx="2">
                <a:schemeClr val="accent4"/>
              </a:lnRef>
              <a:fillRef idx="1">
                <a:schemeClr val="lt1"/>
              </a:fillRef>
              <a:effectRef idx="0">
                <a:schemeClr val="accent4"/>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accent6">
                              <a:lumMod val="50000"/>
                            </a:schemeClr>
                          </a:solidFill>
                          <a:latin typeface="Cambria Math" panose="02040503050406030204" pitchFamily="18" charset="0"/>
                        </a:rPr>
                        <m:t>𝑓</m:t>
                      </m:r>
                      <m:r>
                        <a:rPr lang="en-US" sz="2200" b="0" i="1" smtClean="0">
                          <a:solidFill>
                            <a:schemeClr val="accent6">
                              <a:lumMod val="50000"/>
                            </a:schemeClr>
                          </a:solidFill>
                          <a:latin typeface="Cambria Math" panose="02040503050406030204" pitchFamily="18" charset="0"/>
                        </a:rPr>
                        <m:t>=</m:t>
                      </m:r>
                      <m:f>
                        <m:fPr>
                          <m:ctrlPr>
                            <a:rPr lang="en-US" sz="2200" i="1">
                              <a:solidFill>
                                <a:schemeClr val="accent6">
                                  <a:lumMod val="50000"/>
                                </a:schemeClr>
                              </a:solidFill>
                              <a:latin typeface="Cambria Math" panose="02040503050406030204" pitchFamily="18" charset="0"/>
                            </a:rPr>
                          </m:ctrlPr>
                        </m:fPr>
                        <m:num>
                          <m:r>
                            <a:rPr lang="en-US" sz="2200" b="0" i="1" smtClean="0">
                              <a:solidFill>
                                <a:schemeClr val="accent6">
                                  <a:lumMod val="50000"/>
                                </a:schemeClr>
                              </a:solidFill>
                              <a:latin typeface="Cambria Math" panose="02040503050406030204" pitchFamily="18" charset="0"/>
                            </a:rPr>
                            <m:t>2</m:t>
                          </m:r>
                          <m:r>
                            <a:rPr lang="en-US" sz="2200" b="0" i="1" smtClean="0">
                              <a:solidFill>
                                <a:schemeClr val="accent6">
                                  <a:lumMod val="50000"/>
                                </a:schemeClr>
                              </a:solidFill>
                              <a:latin typeface="Cambria Math" panose="02040503050406030204" pitchFamily="18" charset="0"/>
                            </a:rPr>
                            <m:t>𝐵</m:t>
                          </m:r>
                          <m:sSub>
                            <m:sSubPr>
                              <m:ctrlPr>
                                <a:rPr lang="en-US" sz="2200" b="0" i="1" smtClean="0">
                                  <a:solidFill>
                                    <a:schemeClr val="accent6">
                                      <a:lumMod val="50000"/>
                                    </a:schemeClr>
                                  </a:solidFill>
                                  <a:latin typeface="Cambria Math" panose="02040503050406030204" pitchFamily="18" charset="0"/>
                                </a:rPr>
                              </m:ctrlPr>
                            </m:sSubPr>
                            <m:e>
                              <m:r>
                                <a:rPr lang="en-US" sz="2200" b="0" i="1" smtClean="0">
                                  <a:solidFill>
                                    <a:schemeClr val="accent6">
                                      <a:lumMod val="50000"/>
                                    </a:schemeClr>
                                  </a:solidFill>
                                  <a:latin typeface="Cambria Math" panose="02040503050406030204" pitchFamily="18" charset="0"/>
                                </a:rPr>
                                <m:t>𝐻</m:t>
                              </m:r>
                            </m:e>
                            <m:sub>
                              <m:r>
                                <a:rPr lang="en-US" sz="2200" b="0" i="1" smtClean="0">
                                  <a:solidFill>
                                    <a:schemeClr val="accent6">
                                      <a:lumMod val="50000"/>
                                    </a:schemeClr>
                                  </a:solidFill>
                                  <a:latin typeface="Cambria Math" panose="02040503050406030204" pitchFamily="18" charset="0"/>
                                </a:rPr>
                                <m:t>𝑐</m:t>
                              </m:r>
                              <m:r>
                                <a:rPr lang="en-US" sz="2200" b="0" i="1" smtClean="0">
                                  <a:solidFill>
                                    <a:schemeClr val="accent6">
                                      <a:lumMod val="50000"/>
                                    </a:schemeClr>
                                  </a:solidFill>
                                  <a:latin typeface="Cambria Math" panose="02040503050406030204" pitchFamily="18" charset="0"/>
                                </a:rPr>
                                <m:t>1</m:t>
                              </m:r>
                            </m:sub>
                          </m:sSub>
                          <m:d>
                            <m:dPr>
                              <m:ctrlPr>
                                <a:rPr lang="en-US" sz="2200" b="0" i="1" smtClean="0">
                                  <a:solidFill>
                                    <a:schemeClr val="accent6">
                                      <a:lumMod val="50000"/>
                                    </a:schemeClr>
                                  </a:solidFill>
                                  <a:latin typeface="Cambria Math" panose="02040503050406030204" pitchFamily="18" charset="0"/>
                                </a:rPr>
                              </m:ctrlPr>
                            </m:dPr>
                            <m:e>
                              <m:r>
                                <a:rPr lang="en-US" sz="2200" b="0" i="1" smtClean="0">
                                  <a:solidFill>
                                    <a:schemeClr val="accent6">
                                      <a:lumMod val="50000"/>
                                    </a:schemeClr>
                                  </a:solidFill>
                                  <a:latin typeface="Cambria Math" panose="02040503050406030204" pitchFamily="18" charset="0"/>
                                </a:rPr>
                                <m:t>0</m:t>
                              </m:r>
                            </m:e>
                          </m:d>
                          <m:r>
                            <a:rPr lang="en-US" sz="2200" b="0" i="1" smtClean="0">
                              <a:solidFill>
                                <a:schemeClr val="accent6">
                                  <a:lumMod val="50000"/>
                                </a:schemeClr>
                              </a:solidFill>
                              <a:latin typeface="Cambria Math" panose="02040503050406030204" pitchFamily="18" charset="0"/>
                            </a:rPr>
                            <m:t>𝑇</m:t>
                          </m:r>
                        </m:num>
                        <m:den>
                          <m:sSubSup>
                            <m:sSubSupPr>
                              <m:ctrlPr>
                                <a:rPr lang="en-US" sz="2200" i="1" smtClean="0">
                                  <a:solidFill>
                                    <a:schemeClr val="accent6">
                                      <a:lumMod val="50000"/>
                                    </a:schemeClr>
                                  </a:solidFill>
                                  <a:latin typeface="Cambria Math" panose="02040503050406030204" pitchFamily="18" charset="0"/>
                                  <a:ea typeface="Cambria Math" panose="02040503050406030204" pitchFamily="18" charset="0"/>
                                </a:rPr>
                              </m:ctrlPr>
                            </m:sSubSupPr>
                            <m:e>
                              <m:r>
                                <a:rPr lang="en-US" sz="2200" b="0" i="1" smtClean="0">
                                  <a:solidFill>
                                    <a:schemeClr val="accent6">
                                      <a:lumMod val="50000"/>
                                    </a:schemeClr>
                                  </a:solidFill>
                                  <a:latin typeface="Cambria Math" panose="02040503050406030204" pitchFamily="18" charset="0"/>
                                  <a:ea typeface="Cambria Math" panose="02040503050406030204" pitchFamily="18" charset="0"/>
                                </a:rPr>
                                <m:t>𝑇</m:t>
                              </m:r>
                            </m:e>
                            <m:sub>
                              <m:r>
                                <a:rPr lang="en-US" sz="2200" b="0" i="1" smtClean="0">
                                  <a:solidFill>
                                    <a:schemeClr val="accent6">
                                      <a:lumMod val="50000"/>
                                    </a:schemeClr>
                                  </a:solidFill>
                                  <a:latin typeface="Cambria Math" panose="02040503050406030204" pitchFamily="18" charset="0"/>
                                  <a:ea typeface="Cambria Math" panose="02040503050406030204" pitchFamily="18" charset="0"/>
                                </a:rPr>
                                <m:t>𝑐</m:t>
                              </m:r>
                            </m:sub>
                            <m:sup>
                              <m:r>
                                <a:rPr lang="en-US" sz="2200" b="0" i="1" smtClean="0">
                                  <a:solidFill>
                                    <a:schemeClr val="accent6">
                                      <a:lumMod val="50000"/>
                                    </a:schemeClr>
                                  </a:solidFill>
                                  <a:latin typeface="Cambria Math" panose="02040503050406030204" pitchFamily="18" charset="0"/>
                                  <a:ea typeface="Cambria Math" panose="02040503050406030204" pitchFamily="18" charset="0"/>
                                </a:rPr>
                                <m:t>2</m:t>
                              </m:r>
                            </m:sup>
                          </m:sSubSup>
                        </m:den>
                      </m:f>
                      <m:r>
                        <a:rPr lang="en-US" sz="2200" i="1" smtClean="0">
                          <a:solidFill>
                            <a:schemeClr val="accent6">
                              <a:lumMod val="50000"/>
                            </a:schemeClr>
                          </a:solidFill>
                          <a:latin typeface="Cambria Math" panose="02040503050406030204" pitchFamily="18" charset="0"/>
                          <a:ea typeface="Cambria Math" panose="02040503050406030204" pitchFamily="18" charset="0"/>
                        </a:rPr>
                        <m:t>𝛻</m:t>
                      </m:r>
                      <m:r>
                        <a:rPr lang="en-US" sz="2200" b="0" i="1" smtClean="0">
                          <a:solidFill>
                            <a:schemeClr val="accent6">
                              <a:lumMod val="50000"/>
                            </a:schemeClr>
                          </a:solidFill>
                          <a:latin typeface="Cambria Math" panose="02040503050406030204" pitchFamily="18" charset="0"/>
                          <a:ea typeface="Cambria Math" panose="02040503050406030204" pitchFamily="18" charset="0"/>
                        </a:rPr>
                        <m:t>𝑇</m:t>
                      </m:r>
                    </m:oMath>
                  </m:oMathPara>
                </a14:m>
                <a:endParaRPr lang="en-US" sz="2200" dirty="0">
                  <a:solidFill>
                    <a:schemeClr val="accent6">
                      <a:lumMod val="50000"/>
                    </a:schemeClr>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219774" y="4414933"/>
                <a:ext cx="2340063" cy="726546"/>
              </a:xfrm>
              <a:prstGeom prst="rect">
                <a:avLst/>
              </a:prstGeom>
              <a:blipFill>
                <a:blip r:embed="rId5"/>
                <a:stretch>
                  <a:fillRect/>
                </a:stretch>
              </a:blipFill>
            </p:spPr>
            <p:txBody>
              <a:bodyPr/>
              <a:lstStyle/>
              <a:p>
                <a:r>
                  <a:rPr lang="en-US">
                    <a:noFill/>
                  </a:rPr>
                  <a:t> </a:t>
                </a:r>
              </a:p>
            </p:txBody>
          </p:sp>
        </mc:Fallback>
      </mc:AlternateContent>
      <p:sp>
        <p:nvSpPr>
          <p:cNvPr id="30" name="TextBox 29"/>
          <p:cNvSpPr txBox="1"/>
          <p:nvPr/>
        </p:nvSpPr>
        <p:spPr>
          <a:xfrm>
            <a:off x="159777" y="962675"/>
            <a:ext cx="4737869" cy="769441"/>
          </a:xfrm>
          <a:prstGeom prst="rect">
            <a:avLst/>
          </a:prstGeom>
          <a:noFill/>
        </p:spPr>
        <p:txBody>
          <a:bodyPr wrap="square" rtlCol="0">
            <a:spAutoFit/>
          </a:bodyPr>
          <a:lstStyle/>
          <a:p>
            <a:pPr algn="just"/>
            <a:r>
              <a:rPr lang="en-US" sz="2200" dirty="0">
                <a:solidFill>
                  <a:schemeClr val="accent6">
                    <a:lumMod val="50000"/>
                  </a:schemeClr>
                </a:solidFill>
              </a:rPr>
              <a:t>The Gibbs free energy density defines the stability of vortices in the SC:</a:t>
            </a:r>
          </a:p>
        </p:txBody>
      </p:sp>
      <p:sp>
        <p:nvSpPr>
          <p:cNvPr id="6" name="Rectangle 5"/>
          <p:cNvSpPr/>
          <p:nvPr/>
        </p:nvSpPr>
        <p:spPr>
          <a:xfrm>
            <a:off x="146106" y="6266820"/>
            <a:ext cx="3021967" cy="338554"/>
          </a:xfrm>
          <a:prstGeom prst="rect">
            <a:avLst/>
          </a:prstGeom>
          <a:solidFill>
            <a:schemeClr val="bg1"/>
          </a:solidFill>
        </p:spPr>
        <p:txBody>
          <a:bodyPr wrap="square">
            <a:spAutoFit/>
          </a:bodyPr>
          <a:lstStyle/>
          <a:p>
            <a:pPr eaLnBrk="1" hangingPunct="1"/>
            <a:r>
              <a:rPr lang="en-US" sz="1600" dirty="0">
                <a:solidFill>
                  <a:srgbClr val="0000FF"/>
                </a:solidFill>
              </a:rPr>
              <a:t>M. Martinello, PhD Thesis (2016)</a:t>
            </a:r>
          </a:p>
        </p:txBody>
      </p:sp>
      <p:grpSp>
        <p:nvGrpSpPr>
          <p:cNvPr id="33" name="Group 32"/>
          <p:cNvGrpSpPr>
            <a:grpSpLocks noChangeAspect="1"/>
          </p:cNvGrpSpPr>
          <p:nvPr/>
        </p:nvGrpSpPr>
        <p:grpSpPr>
          <a:xfrm>
            <a:off x="4864774" y="2961275"/>
            <a:ext cx="4172051" cy="2367610"/>
            <a:chOff x="807352" y="1654613"/>
            <a:chExt cx="7395166" cy="4196704"/>
          </a:xfrm>
        </p:grpSpPr>
        <p:sp>
          <p:nvSpPr>
            <p:cNvPr id="37" name="Parallelogram 36"/>
            <p:cNvSpPr/>
            <p:nvPr/>
          </p:nvSpPr>
          <p:spPr>
            <a:xfrm rot="18900000" flipH="1">
              <a:off x="4349807" y="3093169"/>
              <a:ext cx="3086864" cy="2758148"/>
            </a:xfrm>
            <a:prstGeom prst="parallelogram">
              <a:avLst>
                <a:gd name="adj" fmla="val 36179"/>
              </a:avLst>
            </a:prstGeom>
            <a:solidFill>
              <a:srgbClr val="FFC000">
                <a:alpha val="14000"/>
              </a:srgb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ube 37"/>
            <p:cNvSpPr/>
            <p:nvPr/>
          </p:nvSpPr>
          <p:spPr>
            <a:xfrm>
              <a:off x="1238324" y="3093479"/>
              <a:ext cx="6658810" cy="2157021"/>
            </a:xfrm>
            <a:prstGeom prst="cube">
              <a:avLst>
                <a:gd name="adj" fmla="val 68224"/>
              </a:avLst>
            </a:prstGeom>
            <a:gradFill flip="none" rotWithShape="1">
              <a:gsLst>
                <a:gs pos="0">
                  <a:schemeClr val="accent4">
                    <a:lumMod val="20000"/>
                    <a:lumOff val="80000"/>
                  </a:schemeClr>
                </a:gs>
                <a:gs pos="50000">
                  <a:schemeClr val="bg1"/>
                </a:gs>
                <a:gs pos="100000">
                  <a:schemeClr val="tx1">
                    <a:lumMod val="20000"/>
                    <a:lumOff val="80000"/>
                  </a:schemeClr>
                </a:gs>
              </a:gsLst>
              <a:lin ang="10800000" scaled="1"/>
              <a:tileRect/>
            </a:gra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Parallelogram 38"/>
            <p:cNvSpPr/>
            <p:nvPr/>
          </p:nvSpPr>
          <p:spPr>
            <a:xfrm rot="18900000" flipH="1">
              <a:off x="1754133" y="1889335"/>
              <a:ext cx="3047906" cy="2696241"/>
            </a:xfrm>
            <a:prstGeom prst="parallelogram">
              <a:avLst>
                <a:gd name="adj" fmla="val 36179"/>
              </a:avLst>
            </a:prstGeom>
            <a:solidFill>
              <a:srgbClr val="FFC000">
                <a:alpha val="14000"/>
              </a:srgb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a:stCxn id="38" idx="1"/>
              <a:endCxn id="38" idx="3"/>
            </p:cNvCxnSpPr>
            <p:nvPr/>
          </p:nvCxnSpPr>
          <p:spPr>
            <a:xfrm>
              <a:off x="3831926" y="4565085"/>
              <a:ext cx="0" cy="685414"/>
            </a:xfrm>
            <a:prstGeom prst="line">
              <a:avLst/>
            </a:prstGeom>
            <a:ln w="28575">
              <a:solidFill>
                <a:srgbClr val="331EFE"/>
              </a:solidFill>
              <a:prstDash val="solid"/>
            </a:ln>
          </p:spPr>
          <p:style>
            <a:lnRef idx="1">
              <a:schemeClr val="accent6"/>
            </a:lnRef>
            <a:fillRef idx="0">
              <a:schemeClr val="accent6"/>
            </a:fillRef>
            <a:effectRef idx="0">
              <a:schemeClr val="accent6"/>
            </a:effectRef>
            <a:fontRef idx="minor">
              <a:schemeClr val="tx1"/>
            </a:fontRef>
          </p:style>
        </p:cxnSp>
        <p:cxnSp>
          <p:nvCxnSpPr>
            <p:cNvPr id="42" name="Straight Connector 41"/>
            <p:cNvCxnSpPr>
              <a:stCxn id="38" idx="0"/>
              <a:endCxn id="38" idx="1"/>
            </p:cNvCxnSpPr>
            <p:nvPr/>
          </p:nvCxnSpPr>
          <p:spPr>
            <a:xfrm flipH="1">
              <a:off x="3831926" y="3093479"/>
              <a:ext cx="1471606" cy="1471606"/>
            </a:xfrm>
            <a:prstGeom prst="line">
              <a:avLst/>
            </a:prstGeom>
            <a:ln w="28575">
              <a:solidFill>
                <a:srgbClr val="331EFE"/>
              </a:solidFill>
              <a:prstDash val="solid"/>
            </a:ln>
          </p:spPr>
          <p:style>
            <a:lnRef idx="1">
              <a:schemeClr val="accent6"/>
            </a:lnRef>
            <a:fillRef idx="0">
              <a:schemeClr val="accent6"/>
            </a:fillRef>
            <a:effectRef idx="0">
              <a:schemeClr val="accent6"/>
            </a:effectRef>
            <a:fontRef idx="minor">
              <a:schemeClr val="tx1"/>
            </a:fontRef>
          </p:style>
        </p:cxnSp>
        <p:grpSp>
          <p:nvGrpSpPr>
            <p:cNvPr id="43" name="Group 42"/>
            <p:cNvGrpSpPr/>
            <p:nvPr/>
          </p:nvGrpSpPr>
          <p:grpSpPr>
            <a:xfrm>
              <a:off x="4090746" y="3496201"/>
              <a:ext cx="561063" cy="1351576"/>
              <a:chOff x="4559577" y="2631454"/>
              <a:chExt cx="561063" cy="1351576"/>
            </a:xfrm>
          </p:grpSpPr>
          <p:grpSp>
            <p:nvGrpSpPr>
              <p:cNvPr id="90" name="Group 89"/>
              <p:cNvGrpSpPr/>
              <p:nvPr/>
            </p:nvGrpSpPr>
            <p:grpSpPr>
              <a:xfrm>
                <a:off x="4572000" y="3170082"/>
                <a:ext cx="548640" cy="278436"/>
                <a:chOff x="5252936" y="3840812"/>
                <a:chExt cx="548640" cy="278436"/>
              </a:xfrm>
            </p:grpSpPr>
            <p:sp>
              <p:nvSpPr>
                <p:cNvPr id="93" name="Arc 92"/>
                <p:cNvSpPr/>
                <p:nvPr/>
              </p:nvSpPr>
              <p:spPr>
                <a:xfrm rot="10800000">
                  <a:off x="5252936" y="3840812"/>
                  <a:ext cx="548640" cy="274320"/>
                </a:xfrm>
                <a:prstGeom prst="arc">
                  <a:avLst/>
                </a:prstGeom>
                <a:ln>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94" name="Oval 93"/>
                <p:cNvSpPr/>
                <p:nvPr/>
              </p:nvSpPr>
              <p:spPr>
                <a:xfrm>
                  <a:off x="5252936" y="3844928"/>
                  <a:ext cx="548640" cy="274320"/>
                </a:xfrm>
                <a:prstGeom prst="ellipse">
                  <a:avLst/>
                </a:prstGeom>
                <a:noFill/>
                <a:ln w="19050" cap="flat">
                  <a:solidFill>
                    <a:schemeClr val="accent6">
                      <a:lumMod val="50000"/>
                    </a:schemeClr>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 name="Arc 90"/>
              <p:cNvSpPr/>
              <p:nvPr/>
            </p:nvSpPr>
            <p:spPr>
              <a:xfrm>
                <a:off x="4559577" y="2631454"/>
                <a:ext cx="274320" cy="1351576"/>
              </a:xfrm>
              <a:prstGeom prst="arc">
                <a:avLst/>
              </a:prstGeom>
              <a:ln w="19050">
                <a:solidFill>
                  <a:srgbClr val="C00000"/>
                </a:solidFill>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92" name="Arc 91"/>
              <p:cNvSpPr/>
              <p:nvPr/>
            </p:nvSpPr>
            <p:spPr>
              <a:xfrm flipH="1">
                <a:off x="4836389" y="2631454"/>
                <a:ext cx="274320" cy="1351576"/>
              </a:xfrm>
              <a:prstGeom prst="arc">
                <a:avLst/>
              </a:prstGeom>
              <a:ln w="19050">
                <a:solidFill>
                  <a:srgbClr val="C00000"/>
                </a:solidFill>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grpSp>
          <p:nvGrpSpPr>
            <p:cNvPr id="47" name="Group 46"/>
            <p:cNvGrpSpPr/>
            <p:nvPr/>
          </p:nvGrpSpPr>
          <p:grpSpPr>
            <a:xfrm>
              <a:off x="6968544" y="2619925"/>
              <a:ext cx="561063" cy="1351576"/>
              <a:chOff x="4559577" y="2631454"/>
              <a:chExt cx="561063" cy="1351576"/>
            </a:xfrm>
          </p:grpSpPr>
          <p:grpSp>
            <p:nvGrpSpPr>
              <p:cNvPr id="85" name="Group 84"/>
              <p:cNvGrpSpPr/>
              <p:nvPr/>
            </p:nvGrpSpPr>
            <p:grpSpPr>
              <a:xfrm>
                <a:off x="4572000" y="3170082"/>
                <a:ext cx="548640" cy="278436"/>
                <a:chOff x="5252936" y="3840812"/>
                <a:chExt cx="548640" cy="278436"/>
              </a:xfrm>
            </p:grpSpPr>
            <p:sp>
              <p:nvSpPr>
                <p:cNvPr id="88" name="Oval 87"/>
                <p:cNvSpPr/>
                <p:nvPr/>
              </p:nvSpPr>
              <p:spPr>
                <a:xfrm>
                  <a:off x="5252936" y="3844928"/>
                  <a:ext cx="548640" cy="274320"/>
                </a:xfrm>
                <a:prstGeom prst="ellipse">
                  <a:avLst/>
                </a:prstGeom>
                <a:noFill/>
                <a:ln w="19050" cap="flat">
                  <a:solidFill>
                    <a:schemeClr val="accent6">
                      <a:lumMod val="50000"/>
                    </a:schemeClr>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Arc 88"/>
                <p:cNvSpPr/>
                <p:nvPr/>
              </p:nvSpPr>
              <p:spPr>
                <a:xfrm rot="10800000">
                  <a:off x="5252936" y="3840812"/>
                  <a:ext cx="548640" cy="274320"/>
                </a:xfrm>
                <a:prstGeom prst="arc">
                  <a:avLst/>
                </a:prstGeom>
                <a:ln>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sp>
            <p:nvSpPr>
              <p:cNvPr id="86" name="Arc 85"/>
              <p:cNvSpPr/>
              <p:nvPr/>
            </p:nvSpPr>
            <p:spPr>
              <a:xfrm>
                <a:off x="4559577" y="2631454"/>
                <a:ext cx="274320" cy="1351576"/>
              </a:xfrm>
              <a:prstGeom prst="arc">
                <a:avLst/>
              </a:prstGeom>
              <a:ln w="19050">
                <a:solidFill>
                  <a:srgbClr val="C00000"/>
                </a:solidFill>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87" name="Arc 86"/>
              <p:cNvSpPr/>
              <p:nvPr/>
            </p:nvSpPr>
            <p:spPr>
              <a:xfrm flipH="1">
                <a:off x="4836389" y="2631454"/>
                <a:ext cx="274320" cy="1351576"/>
              </a:xfrm>
              <a:prstGeom prst="arc">
                <a:avLst/>
              </a:prstGeom>
              <a:ln w="19050">
                <a:solidFill>
                  <a:srgbClr val="C00000"/>
                </a:solidFill>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sp>
          <p:nvSpPr>
            <p:cNvPr id="49" name="Right Arrow 30"/>
            <p:cNvSpPr/>
            <p:nvPr/>
          </p:nvSpPr>
          <p:spPr>
            <a:xfrm>
              <a:off x="4494630" y="4038946"/>
              <a:ext cx="704080" cy="270204"/>
            </a:xfrm>
            <a:prstGeom prst="rightArrow">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1" name="Group 50"/>
            <p:cNvGrpSpPr/>
            <p:nvPr/>
          </p:nvGrpSpPr>
          <p:grpSpPr>
            <a:xfrm>
              <a:off x="4991451" y="2615808"/>
              <a:ext cx="561063" cy="1351576"/>
              <a:chOff x="4559577" y="2631454"/>
              <a:chExt cx="561063" cy="1351576"/>
            </a:xfrm>
          </p:grpSpPr>
          <p:grpSp>
            <p:nvGrpSpPr>
              <p:cNvPr id="80" name="Group 79"/>
              <p:cNvGrpSpPr/>
              <p:nvPr/>
            </p:nvGrpSpPr>
            <p:grpSpPr>
              <a:xfrm>
                <a:off x="4572000" y="3170082"/>
                <a:ext cx="548640" cy="278436"/>
                <a:chOff x="5252936" y="3840812"/>
                <a:chExt cx="548640" cy="278436"/>
              </a:xfrm>
            </p:grpSpPr>
            <p:sp>
              <p:nvSpPr>
                <p:cNvPr id="83" name="Oval 82"/>
                <p:cNvSpPr/>
                <p:nvPr/>
              </p:nvSpPr>
              <p:spPr>
                <a:xfrm>
                  <a:off x="5252936" y="3844928"/>
                  <a:ext cx="548640" cy="274320"/>
                </a:xfrm>
                <a:prstGeom prst="ellipse">
                  <a:avLst/>
                </a:prstGeom>
                <a:noFill/>
                <a:ln w="19050" cap="flat">
                  <a:solidFill>
                    <a:schemeClr val="accent6">
                      <a:lumMod val="50000"/>
                    </a:schemeClr>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Arc 83"/>
                <p:cNvSpPr/>
                <p:nvPr/>
              </p:nvSpPr>
              <p:spPr>
                <a:xfrm rot="10800000">
                  <a:off x="5252936" y="3840812"/>
                  <a:ext cx="548640" cy="274320"/>
                </a:xfrm>
                <a:prstGeom prst="arc">
                  <a:avLst/>
                </a:prstGeom>
                <a:ln>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sp>
            <p:nvSpPr>
              <p:cNvPr id="81" name="Arc 80"/>
              <p:cNvSpPr/>
              <p:nvPr/>
            </p:nvSpPr>
            <p:spPr>
              <a:xfrm>
                <a:off x="4559577" y="2631454"/>
                <a:ext cx="274320" cy="1351576"/>
              </a:xfrm>
              <a:prstGeom prst="arc">
                <a:avLst/>
              </a:prstGeom>
              <a:ln w="19050">
                <a:solidFill>
                  <a:srgbClr val="C00000"/>
                </a:solidFill>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82" name="Arc 81"/>
              <p:cNvSpPr/>
              <p:nvPr/>
            </p:nvSpPr>
            <p:spPr>
              <a:xfrm flipH="1">
                <a:off x="4836389" y="2631454"/>
                <a:ext cx="274320" cy="1351576"/>
              </a:xfrm>
              <a:prstGeom prst="arc">
                <a:avLst/>
              </a:prstGeom>
              <a:ln w="19050">
                <a:solidFill>
                  <a:srgbClr val="C00000"/>
                </a:solidFill>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sp>
          <p:nvSpPr>
            <p:cNvPr id="54" name="TextBox 53"/>
            <p:cNvSpPr txBox="1"/>
            <p:nvPr/>
          </p:nvSpPr>
          <p:spPr>
            <a:xfrm>
              <a:off x="1245994" y="4665773"/>
              <a:ext cx="2170428" cy="490994"/>
            </a:xfrm>
            <a:prstGeom prst="rect">
              <a:avLst/>
            </a:prstGeom>
            <a:noFill/>
          </p:spPr>
          <p:txBody>
            <a:bodyPr wrap="square" rtlCol="0">
              <a:spAutoFit/>
            </a:bodyPr>
            <a:lstStyle/>
            <a:p>
              <a:r>
                <a:rPr lang="en-US" sz="1200" dirty="0">
                  <a:solidFill>
                    <a:schemeClr val="accent6">
                      <a:lumMod val="50000"/>
                    </a:schemeClr>
                  </a:solidFill>
                </a:rPr>
                <a:t>Meissner State</a:t>
              </a:r>
            </a:p>
          </p:txBody>
        </p:sp>
        <p:sp>
          <p:nvSpPr>
            <p:cNvPr id="55" name="TextBox 54"/>
            <p:cNvSpPr txBox="1"/>
            <p:nvPr/>
          </p:nvSpPr>
          <p:spPr>
            <a:xfrm>
              <a:off x="4736617" y="4665984"/>
              <a:ext cx="1964672" cy="490994"/>
            </a:xfrm>
            <a:prstGeom prst="rect">
              <a:avLst/>
            </a:prstGeom>
            <a:noFill/>
          </p:spPr>
          <p:txBody>
            <a:bodyPr wrap="square" rtlCol="0">
              <a:spAutoFit/>
            </a:bodyPr>
            <a:lstStyle/>
            <a:p>
              <a:r>
                <a:rPr lang="en-US" sz="1200" dirty="0">
                  <a:solidFill>
                    <a:schemeClr val="accent6">
                      <a:lumMod val="50000"/>
                    </a:schemeClr>
                  </a:solidFill>
                </a:rPr>
                <a:t>Mixed State</a:t>
              </a:r>
            </a:p>
          </p:txBody>
        </p:sp>
        <mc:AlternateContent xmlns:mc="http://schemas.openxmlformats.org/markup-compatibility/2006" xmlns:a14="http://schemas.microsoft.com/office/drawing/2010/main">
          <mc:Choice Requires="a14">
            <p:sp>
              <p:nvSpPr>
                <p:cNvPr id="56" name="TextBox 55"/>
                <p:cNvSpPr txBox="1"/>
                <p:nvPr/>
              </p:nvSpPr>
              <p:spPr>
                <a:xfrm>
                  <a:off x="4776409" y="3468774"/>
                  <a:ext cx="314838" cy="4697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ysClr val="windowText" lastClr="000000"/>
                            </a:solidFill>
                            <a:latin typeface="Cambria Math" panose="02040503050406030204" pitchFamily="18" charset="0"/>
                          </a:rPr>
                          <m:t>𝑓</m:t>
                        </m:r>
                      </m:oMath>
                    </m:oMathPara>
                  </a14:m>
                  <a:endParaRPr lang="en-US" sz="2000" dirty="0">
                    <a:solidFill>
                      <a:sysClr val="windowText" lastClr="00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4776409" y="3468774"/>
                  <a:ext cx="314838" cy="469763"/>
                </a:xfrm>
                <a:prstGeom prst="rect">
                  <a:avLst/>
                </a:prstGeom>
                <a:blipFill>
                  <a:blip r:embed="rId8"/>
                  <a:stretch>
                    <a:fillRect l="-62069" r="-51724" b="-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5600001" y="2514717"/>
                  <a:ext cx="314838" cy="4697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ysClr val="windowText" lastClr="000000"/>
                            </a:solidFill>
                            <a:latin typeface="Cambria Math" panose="02040503050406030204" pitchFamily="18" charset="0"/>
                          </a:rPr>
                          <m:t>𝑓</m:t>
                        </m:r>
                      </m:oMath>
                    </m:oMathPara>
                  </a14:m>
                  <a:endParaRPr lang="en-US" sz="2000" dirty="0">
                    <a:solidFill>
                      <a:sysClr val="windowText" lastClr="000000"/>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5600001" y="2514717"/>
                  <a:ext cx="314838" cy="469763"/>
                </a:xfrm>
                <a:prstGeom prst="rect">
                  <a:avLst/>
                </a:prstGeom>
                <a:blipFill>
                  <a:blip r:embed="rId9"/>
                  <a:stretch>
                    <a:fillRect l="-58621" r="-51724" b="-55814"/>
                  </a:stretch>
                </a:blipFill>
              </p:spPr>
              <p:txBody>
                <a:bodyPr/>
                <a:lstStyle/>
                <a:p>
                  <a:r>
                    <a:rPr lang="en-US">
                      <a:noFill/>
                    </a:rPr>
                    <a:t> </a:t>
                  </a:r>
                </a:p>
              </p:txBody>
            </p:sp>
          </mc:Fallback>
        </mc:AlternateContent>
        <p:cxnSp>
          <p:nvCxnSpPr>
            <p:cNvPr id="58" name="Straight Arrow Connector 57"/>
            <p:cNvCxnSpPr/>
            <p:nvPr/>
          </p:nvCxnSpPr>
          <p:spPr>
            <a:xfrm flipV="1">
              <a:off x="1252177" y="2615808"/>
              <a:ext cx="0" cy="1949279"/>
            </a:xfrm>
            <a:prstGeom prst="straightConnector1">
              <a:avLst/>
            </a:prstGeom>
            <a:ln w="19050">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1238324" y="4565085"/>
              <a:ext cx="6870513" cy="0"/>
            </a:xfrm>
            <a:prstGeom prst="straightConnector1">
              <a:avLst/>
            </a:prstGeom>
            <a:ln w="19050">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1252177" y="2140086"/>
              <a:ext cx="2419276" cy="2425001"/>
            </a:xfrm>
            <a:prstGeom prst="straightConnector1">
              <a:avLst/>
            </a:prstGeom>
            <a:ln w="19050">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39" idx="2"/>
            </p:cNvCxnSpPr>
            <p:nvPr/>
          </p:nvCxnSpPr>
          <p:spPr>
            <a:xfrm>
              <a:off x="2545372" y="3970171"/>
              <a:ext cx="3604155" cy="1701055"/>
            </a:xfrm>
            <a:prstGeom prst="line">
              <a:avLst/>
            </a:prstGeom>
          </p:spPr>
          <p:style>
            <a:lnRef idx="1">
              <a:schemeClr val="accent6"/>
            </a:lnRef>
            <a:fillRef idx="0">
              <a:schemeClr val="accent6"/>
            </a:fillRef>
            <a:effectRef idx="0">
              <a:schemeClr val="accent6"/>
            </a:effectRef>
            <a:fontRef idx="minor">
              <a:schemeClr val="tx1"/>
            </a:fontRef>
          </p:style>
        </p:cxnSp>
        <p:cxnSp>
          <p:nvCxnSpPr>
            <p:cNvPr id="63" name="Straight Connector 62"/>
            <p:cNvCxnSpPr>
              <a:stCxn id="39" idx="5"/>
            </p:cNvCxnSpPr>
            <p:nvPr/>
          </p:nvCxnSpPr>
          <p:spPr>
            <a:xfrm>
              <a:off x="4010804" y="2504740"/>
              <a:ext cx="3711062" cy="1741081"/>
            </a:xfrm>
            <a:prstGeom prst="line">
              <a:avLst/>
            </a:prstGeom>
            <a:ln>
              <a:prstDash val="sysDot"/>
            </a:ln>
          </p:spPr>
          <p:style>
            <a:lnRef idx="1">
              <a:schemeClr val="accent6"/>
            </a:lnRef>
            <a:fillRef idx="0">
              <a:schemeClr val="accent6"/>
            </a:fillRef>
            <a:effectRef idx="0">
              <a:schemeClr val="accent6"/>
            </a:effectRef>
            <a:fontRef idx="minor">
              <a:schemeClr val="tx1"/>
            </a:fontRef>
          </p:style>
        </p:cxnSp>
        <p:sp>
          <p:nvSpPr>
            <p:cNvPr id="64" name="Right Arrow 53"/>
            <p:cNvSpPr/>
            <p:nvPr/>
          </p:nvSpPr>
          <p:spPr>
            <a:xfrm>
              <a:off x="5395039" y="3126404"/>
              <a:ext cx="704080" cy="270204"/>
            </a:xfrm>
            <a:prstGeom prst="rightArrow">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0" name="TextBox 69"/>
                <p:cNvSpPr txBox="1"/>
                <p:nvPr/>
              </p:nvSpPr>
              <p:spPr>
                <a:xfrm>
                  <a:off x="807352" y="2018069"/>
                  <a:ext cx="877282" cy="4697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𝑔</m:t>
                        </m:r>
                        <m:r>
                          <a:rPr lang="en-US" sz="2000" b="0" i="1" smtClean="0">
                            <a:solidFill>
                              <a:schemeClr val="accent6">
                                <a:lumMod val="50000"/>
                              </a:schemeClr>
                            </a:solidFill>
                            <a:latin typeface="Cambria Math" panose="02040503050406030204" pitchFamily="18" charset="0"/>
                          </a:rPr>
                          <m:t>(</m:t>
                        </m:r>
                        <m:r>
                          <a:rPr lang="en-US" sz="2000" b="0" i="1" smtClean="0">
                            <a:solidFill>
                              <a:schemeClr val="accent6">
                                <a:lumMod val="50000"/>
                              </a:schemeClr>
                            </a:solidFill>
                            <a:latin typeface="Cambria Math" panose="02040503050406030204" pitchFamily="18" charset="0"/>
                          </a:rPr>
                          <m:t>𝑥</m:t>
                        </m:r>
                        <m:r>
                          <a:rPr lang="en-US" sz="2000" b="0" i="1" smtClean="0">
                            <a:solidFill>
                              <a:schemeClr val="accent6">
                                <a:lumMod val="50000"/>
                              </a:schemeClr>
                            </a:solidFill>
                            <a:latin typeface="Cambria Math" panose="02040503050406030204" pitchFamily="18" charset="0"/>
                          </a:rPr>
                          <m:t>)</m:t>
                        </m:r>
                      </m:oMath>
                    </m:oMathPara>
                  </a14:m>
                  <a:endParaRPr lang="en-US" sz="2000" dirty="0">
                    <a:solidFill>
                      <a:schemeClr val="accent6">
                        <a:lumMod val="50000"/>
                      </a:schemeClr>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807352" y="2018069"/>
                  <a:ext cx="877282" cy="469763"/>
                </a:xfrm>
                <a:prstGeom prst="rect">
                  <a:avLst/>
                </a:prstGeom>
                <a:blipFill>
                  <a:blip r:embed="rId10"/>
                  <a:stretch>
                    <a:fillRect l="-18293" t="-2326" r="-26829" b="-58140"/>
                  </a:stretch>
                </a:blipFill>
              </p:spPr>
              <p:txBody>
                <a:bodyPr/>
                <a:lstStyle/>
                <a:p>
                  <a:r>
                    <a:rPr lang="en-US">
                      <a:noFill/>
                    </a:rPr>
                    <a:t> </a:t>
                  </a:r>
                </a:p>
              </p:txBody>
            </p:sp>
          </mc:Fallback>
        </mc:AlternateContent>
        <p:grpSp>
          <p:nvGrpSpPr>
            <p:cNvPr id="71" name="Group 70"/>
            <p:cNvGrpSpPr/>
            <p:nvPr/>
          </p:nvGrpSpPr>
          <p:grpSpPr>
            <a:xfrm>
              <a:off x="5877017" y="3428757"/>
              <a:ext cx="561063" cy="1351576"/>
              <a:chOff x="4559577" y="2631454"/>
              <a:chExt cx="561063" cy="1351576"/>
            </a:xfrm>
          </p:grpSpPr>
          <p:grpSp>
            <p:nvGrpSpPr>
              <p:cNvPr id="75" name="Group 74"/>
              <p:cNvGrpSpPr/>
              <p:nvPr/>
            </p:nvGrpSpPr>
            <p:grpSpPr>
              <a:xfrm>
                <a:off x="4572000" y="3170082"/>
                <a:ext cx="548640" cy="278436"/>
                <a:chOff x="5252936" y="3840812"/>
                <a:chExt cx="548640" cy="278436"/>
              </a:xfrm>
            </p:grpSpPr>
            <p:sp>
              <p:nvSpPr>
                <p:cNvPr id="78" name="Oval 77"/>
                <p:cNvSpPr/>
                <p:nvPr/>
              </p:nvSpPr>
              <p:spPr>
                <a:xfrm>
                  <a:off x="5252936" y="3844928"/>
                  <a:ext cx="548640" cy="274320"/>
                </a:xfrm>
                <a:prstGeom prst="ellipse">
                  <a:avLst/>
                </a:prstGeom>
                <a:noFill/>
                <a:ln w="19050" cap="flat">
                  <a:solidFill>
                    <a:schemeClr val="accent6">
                      <a:lumMod val="50000"/>
                    </a:schemeClr>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Arc 78"/>
                <p:cNvSpPr/>
                <p:nvPr/>
              </p:nvSpPr>
              <p:spPr>
                <a:xfrm rot="10800000">
                  <a:off x="5252936" y="3840812"/>
                  <a:ext cx="548640" cy="274320"/>
                </a:xfrm>
                <a:prstGeom prst="arc">
                  <a:avLst/>
                </a:prstGeom>
                <a:ln>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sp>
            <p:nvSpPr>
              <p:cNvPr id="76" name="Arc 75"/>
              <p:cNvSpPr/>
              <p:nvPr/>
            </p:nvSpPr>
            <p:spPr>
              <a:xfrm>
                <a:off x="4559577" y="2631454"/>
                <a:ext cx="274320" cy="1351576"/>
              </a:xfrm>
              <a:prstGeom prst="arc">
                <a:avLst/>
              </a:prstGeom>
              <a:ln w="19050">
                <a:solidFill>
                  <a:srgbClr val="C00000"/>
                </a:solidFill>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77" name="Arc 76"/>
              <p:cNvSpPr/>
              <p:nvPr/>
            </p:nvSpPr>
            <p:spPr>
              <a:xfrm flipH="1">
                <a:off x="4836389" y="2631454"/>
                <a:ext cx="274320" cy="1351576"/>
              </a:xfrm>
              <a:prstGeom prst="arc">
                <a:avLst/>
              </a:prstGeom>
              <a:ln w="19050">
                <a:solidFill>
                  <a:srgbClr val="C00000"/>
                </a:solidFill>
                <a:headEnd type="triangl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72" name="Rectangle 71"/>
                <p:cNvSpPr/>
                <p:nvPr/>
              </p:nvSpPr>
              <p:spPr>
                <a:xfrm>
                  <a:off x="7733133" y="4459512"/>
                  <a:ext cx="469385" cy="7092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solidFill>
                              <a:schemeClr val="accent6">
                                <a:lumMod val="50000"/>
                              </a:schemeClr>
                            </a:solidFill>
                            <a:latin typeface="Cambria Math" panose="02040503050406030204" pitchFamily="18" charset="0"/>
                          </a:rPr>
                          <m:t>𝑥</m:t>
                        </m:r>
                      </m:oMath>
                    </m:oMathPara>
                  </a14:m>
                  <a:endParaRPr lang="en-US" sz="2000" dirty="0"/>
                </a:p>
              </p:txBody>
            </p:sp>
          </mc:Choice>
          <mc:Fallback xmlns="">
            <p:sp>
              <p:nvSpPr>
                <p:cNvPr id="57" name="Rectangle 56"/>
                <p:cNvSpPr>
                  <a:spLocks noRot="1" noChangeAspect="1" noMove="1" noResize="1" noEditPoints="1" noAdjustHandles="1" noChangeArrowheads="1" noChangeShapeType="1" noTextEdit="1"/>
                </p:cNvSpPr>
                <p:nvPr/>
              </p:nvSpPr>
              <p:spPr>
                <a:xfrm>
                  <a:off x="7733133" y="4459512"/>
                  <a:ext cx="469385" cy="709214"/>
                </a:xfrm>
                <a:prstGeom prst="rect">
                  <a:avLst/>
                </a:prstGeom>
                <a:blipFill>
                  <a:blip r:embed="rId11"/>
                  <a:stretch>
                    <a:fillRect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3588189" y="1654613"/>
                  <a:ext cx="596793" cy="6106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𝑦</m:t>
                        </m:r>
                      </m:oMath>
                    </m:oMathPara>
                  </a14:m>
                  <a:endParaRPr lang="en-US" sz="2000" dirty="0">
                    <a:solidFill>
                      <a:schemeClr val="accent6">
                        <a:lumMod val="50000"/>
                      </a:schemeClr>
                    </a:solidFill>
                  </a:endParaRPr>
                </a:p>
              </p:txBody>
            </p:sp>
          </mc:Choice>
          <mc:Fallback xmlns="">
            <p:sp>
              <p:nvSpPr>
                <p:cNvPr id="58" name="Rectangle 57"/>
                <p:cNvSpPr>
                  <a:spLocks noRot="1" noChangeAspect="1" noMove="1" noResize="1" noEditPoints="1" noAdjustHandles="1" noChangeArrowheads="1" noChangeShapeType="1" noTextEdit="1"/>
                </p:cNvSpPr>
                <p:nvPr/>
              </p:nvSpPr>
              <p:spPr>
                <a:xfrm>
                  <a:off x="3588189" y="1654613"/>
                  <a:ext cx="596793" cy="610692"/>
                </a:xfrm>
                <a:prstGeom prst="rect">
                  <a:avLst/>
                </a:prstGeom>
                <a:blipFill>
                  <a:blip r:embed="rId12"/>
                  <a:stretch>
                    <a:fillRect b="-24561"/>
                  </a:stretch>
                </a:blipFill>
              </p:spPr>
              <p:txBody>
                <a:bodyPr/>
                <a:lstStyle/>
                <a:p>
                  <a:r>
                    <a:rPr lang="en-US">
                      <a:noFill/>
                    </a:rPr>
                    <a:t> </a:t>
                  </a:r>
                </a:p>
              </p:txBody>
            </p:sp>
          </mc:Fallback>
        </mc:AlternateContent>
      </p:grpSp>
      <p:sp>
        <p:nvSpPr>
          <p:cNvPr id="4" name="TextBox 3"/>
          <p:cNvSpPr txBox="1"/>
          <p:nvPr/>
        </p:nvSpPr>
        <p:spPr>
          <a:xfrm>
            <a:off x="103930" y="5444721"/>
            <a:ext cx="8968332" cy="830997"/>
          </a:xfrm>
          <a:prstGeom prst="rect">
            <a:avLst/>
          </a:prstGeom>
          <a:noFill/>
        </p:spPr>
        <p:txBody>
          <a:bodyPr wrap="square" rtlCol="0">
            <a:spAutoFit/>
          </a:bodyPr>
          <a:lstStyle/>
          <a:p>
            <a:pPr algn="ctr"/>
            <a:r>
              <a:rPr lang="en-US" b="1" dirty="0">
                <a:solidFill>
                  <a:srgbClr val="C00000"/>
                </a:solidFill>
              </a:rPr>
              <a:t>The thermodynamic force pushes vortices from the Meissner to the mixed state with a force proportional to the thermal-gradient</a:t>
            </a:r>
          </a:p>
        </p:txBody>
      </p:sp>
    </p:spTree>
    <p:extLst>
      <p:ext uri="{BB962C8B-B14F-4D97-AF65-F5344CB8AC3E}">
        <p14:creationId xmlns:p14="http://schemas.microsoft.com/office/powerpoint/2010/main" val="33810497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90400" y="1300135"/>
            <a:ext cx="2044309"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u="sng" dirty="0">
                <a:solidFill>
                  <a:srgbClr val="C00000"/>
                </a:solidFill>
              </a:rPr>
              <a:t>New</a:t>
            </a:r>
            <a:r>
              <a:rPr lang="en-US" sz="1400" dirty="0">
                <a:solidFill>
                  <a:schemeClr val="accent6">
                    <a:lumMod val="50000"/>
                  </a:schemeClr>
                </a:solidFill>
              </a:rPr>
              <a:t> geometry: </a:t>
            </a:r>
          </a:p>
          <a:p>
            <a:pPr algn="ctr"/>
            <a:r>
              <a:rPr lang="en-US" sz="1400" b="1" dirty="0">
                <a:solidFill>
                  <a:srgbClr val="C00000"/>
                </a:solidFill>
              </a:rPr>
              <a:t>horizontal cooldown</a:t>
            </a:r>
          </a:p>
        </p:txBody>
      </p:sp>
      <p:sp>
        <p:nvSpPr>
          <p:cNvPr id="2" name="Title 1"/>
          <p:cNvSpPr>
            <a:spLocks noGrp="1"/>
          </p:cNvSpPr>
          <p:nvPr>
            <p:ph type="title"/>
          </p:nvPr>
        </p:nvSpPr>
        <p:spPr/>
        <p:txBody>
          <a:bodyPr/>
          <a:lstStyle/>
          <a:p>
            <a:r>
              <a:rPr lang="en-US" sz="2300" dirty="0"/>
              <a:t>Cavity Cooling in Cryomodules</a:t>
            </a:r>
          </a:p>
        </p:txBody>
      </p:sp>
      <p:sp>
        <p:nvSpPr>
          <p:cNvPr id="21" name="TextBox 20"/>
          <p:cNvSpPr txBox="1"/>
          <p:nvPr/>
        </p:nvSpPr>
        <p:spPr>
          <a:xfrm>
            <a:off x="295965" y="838470"/>
            <a:ext cx="3754600" cy="461665"/>
          </a:xfrm>
          <a:prstGeom prst="rect">
            <a:avLst/>
          </a:prstGeom>
          <a:noFill/>
        </p:spPr>
        <p:txBody>
          <a:bodyPr wrap="square" rtlCol="0">
            <a:spAutoFit/>
          </a:bodyPr>
          <a:lstStyle/>
          <a:p>
            <a:r>
              <a:rPr lang="en-US" b="1" dirty="0">
                <a:solidFill>
                  <a:schemeClr val="accent6">
                    <a:lumMod val="50000"/>
                  </a:schemeClr>
                </a:solidFill>
              </a:rPr>
              <a:t>Vertical Cryostat Test (VTS)</a:t>
            </a:r>
          </a:p>
        </p:txBody>
      </p:sp>
      <p:pic>
        <p:nvPicPr>
          <p:cNvPr id="27652" name="Picture 4" descr="https://www.linearcollider.org/images/pid/1000890/gallery/10_ILC_cryomodul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79" b="9910"/>
          <a:stretch/>
        </p:blipFill>
        <p:spPr bwMode="auto">
          <a:xfrm>
            <a:off x="4325053" y="1147840"/>
            <a:ext cx="4409728" cy="217849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636276" y="1106791"/>
            <a:ext cx="2182649" cy="461665"/>
          </a:xfrm>
          <a:prstGeom prst="rect">
            <a:avLst/>
          </a:prstGeom>
          <a:noFill/>
        </p:spPr>
        <p:txBody>
          <a:bodyPr wrap="none" rtlCol="0">
            <a:spAutoFit/>
          </a:bodyPr>
          <a:lstStyle/>
          <a:p>
            <a:r>
              <a:rPr lang="en-US" b="1" dirty="0">
                <a:solidFill>
                  <a:schemeClr val="accent6">
                    <a:lumMod val="50000"/>
                  </a:schemeClr>
                </a:solidFill>
              </a:rPr>
              <a:t>ILC</a:t>
            </a:r>
            <a:r>
              <a:rPr lang="en-US" b="1" dirty="0"/>
              <a:t> </a:t>
            </a:r>
            <a:r>
              <a:rPr lang="en-US" b="1" dirty="0" err="1">
                <a:solidFill>
                  <a:schemeClr val="accent6">
                    <a:lumMod val="50000"/>
                  </a:schemeClr>
                </a:solidFill>
              </a:rPr>
              <a:t>Cryomodule</a:t>
            </a:r>
            <a:endParaRPr lang="en-US" b="1" dirty="0">
              <a:solidFill>
                <a:schemeClr val="accent6">
                  <a:lumMod val="50000"/>
                </a:schemeClr>
              </a:solidFill>
            </a:endParaRPr>
          </a:p>
        </p:txBody>
      </p:sp>
      <p:sp>
        <p:nvSpPr>
          <p:cNvPr id="25" name="TextBox 24"/>
          <p:cNvSpPr txBox="1"/>
          <p:nvPr/>
        </p:nvSpPr>
        <p:spPr>
          <a:xfrm>
            <a:off x="211821" y="1300135"/>
            <a:ext cx="1808411"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accent6">
                    <a:lumMod val="50000"/>
                  </a:schemeClr>
                </a:solidFill>
              </a:rPr>
              <a:t>Usual geometry: </a:t>
            </a:r>
          </a:p>
          <a:p>
            <a:pPr algn="ctr"/>
            <a:r>
              <a:rPr lang="en-US" sz="1400" b="1" dirty="0">
                <a:solidFill>
                  <a:srgbClr val="C00000"/>
                </a:solidFill>
              </a:rPr>
              <a:t>vertical cooldown</a:t>
            </a:r>
          </a:p>
        </p:txBody>
      </p:sp>
      <p:sp>
        <p:nvSpPr>
          <p:cNvPr id="40" name="TextBox 39"/>
          <p:cNvSpPr txBox="1"/>
          <p:nvPr/>
        </p:nvSpPr>
        <p:spPr>
          <a:xfrm>
            <a:off x="4050565" y="3575534"/>
            <a:ext cx="5093435" cy="1508105"/>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solidFill>
                  <a:schemeClr val="accent6">
                    <a:lumMod val="50000"/>
                  </a:schemeClr>
                </a:solidFill>
              </a:rPr>
              <a:t>Vertical cooldown usually done to measure cavity performance</a:t>
            </a:r>
          </a:p>
          <a:p>
            <a:pPr marL="342900" indent="-342900" algn="just">
              <a:buFont typeface="Arial" panose="020B0604020202020204" pitchFamily="34" charset="0"/>
              <a:buChar char="•"/>
            </a:pPr>
            <a:endParaRPr lang="en-US" sz="1200" dirty="0">
              <a:solidFill>
                <a:schemeClr val="accent6">
                  <a:lumMod val="50000"/>
                </a:schemeClr>
              </a:solidFill>
            </a:endParaRPr>
          </a:p>
          <a:p>
            <a:pPr marL="342900" indent="-342900" algn="just">
              <a:buFont typeface="Arial" panose="020B0604020202020204" pitchFamily="34" charset="0"/>
              <a:buChar char="•"/>
            </a:pPr>
            <a:r>
              <a:rPr lang="en-US" sz="2000" dirty="0">
                <a:solidFill>
                  <a:schemeClr val="accent6">
                    <a:lumMod val="50000"/>
                  </a:schemeClr>
                </a:solidFill>
              </a:rPr>
              <a:t>Inside a cryomodule cavities are horizontally cooled</a:t>
            </a:r>
          </a:p>
        </p:txBody>
      </p:sp>
      <p:pic>
        <p:nvPicPr>
          <p:cNvPr id="3" name="Picture 2"/>
          <p:cNvPicPr>
            <a:picLocks noChangeAspect="1"/>
          </p:cNvPicPr>
          <p:nvPr/>
        </p:nvPicPr>
        <p:blipFill rotWithShape="1">
          <a:blip r:embed="rId3"/>
          <a:srcRect t="1432" b="1"/>
          <a:stretch/>
        </p:blipFill>
        <p:spPr>
          <a:xfrm>
            <a:off x="147675" y="1823355"/>
            <a:ext cx="3902890" cy="3504359"/>
          </a:xfrm>
          <a:prstGeom prst="rect">
            <a:avLst/>
          </a:prstGeom>
        </p:spPr>
      </p:pic>
      <p:sp>
        <p:nvSpPr>
          <p:cNvPr id="4" name="Footer Placeholder 3"/>
          <p:cNvSpPr>
            <a:spLocks noGrp="1"/>
          </p:cNvSpPr>
          <p:nvPr>
            <p:ph type="ftr" sz="quarter" idx="11"/>
          </p:nvPr>
        </p:nvSpPr>
        <p:spPr/>
        <p:txBody>
          <a:bodyPr/>
          <a:lstStyle/>
          <a:p>
            <a:pPr>
              <a:defRPr/>
            </a:pPr>
            <a:r>
              <a:rPr lang="en-US" sz="1200"/>
              <a:t>Martina Martinello | APT Seminar</a:t>
            </a:r>
            <a:endParaRPr lang="en-US" sz="1200" b="1" dirty="0"/>
          </a:p>
        </p:txBody>
      </p:sp>
      <p:sp>
        <p:nvSpPr>
          <p:cNvPr id="5" name="Rectangle 4"/>
          <p:cNvSpPr/>
          <p:nvPr/>
        </p:nvSpPr>
        <p:spPr>
          <a:xfrm>
            <a:off x="1005086" y="5419283"/>
            <a:ext cx="7322755" cy="70788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000" dirty="0">
                <a:solidFill>
                  <a:schemeClr val="accent6">
                    <a:lumMod val="50000"/>
                  </a:schemeClr>
                </a:solidFill>
              </a:rPr>
              <a:t>Single cell cavity horizontally placed in the vertical test cryostat  → resembles cavities cooling in accelerators</a:t>
            </a:r>
          </a:p>
        </p:txBody>
      </p:sp>
    </p:spTree>
    <p:extLst>
      <p:ext uri="{BB962C8B-B14F-4D97-AF65-F5344CB8AC3E}">
        <p14:creationId xmlns:p14="http://schemas.microsoft.com/office/powerpoint/2010/main" val="1686318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Outline</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378326" y="975574"/>
            <a:ext cx="7376571" cy="4616648"/>
          </a:xfrm>
          <a:prstGeom prst="rect">
            <a:avLst/>
          </a:prstGeom>
          <a:noFill/>
        </p:spPr>
        <p:txBody>
          <a:bodyPr wrap="none" rtlCol="0">
            <a:spAutoFit/>
          </a:bodyPr>
          <a:lstStyle/>
          <a:p>
            <a:pPr marL="342900" indent="-342900">
              <a:buFont typeface="Arial" panose="020B0604020202020204" pitchFamily="34" charset="0"/>
              <a:buChar char="•"/>
            </a:pPr>
            <a:r>
              <a:rPr lang="en-US" sz="2800" b="1" dirty="0">
                <a:solidFill>
                  <a:schemeClr val="accent6">
                    <a:lumMod val="75000"/>
                  </a:schemeClr>
                </a:solidFill>
              </a:rPr>
              <a:t>Introduction</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The N-doping treatment</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Trapped flux in SRF cavities</a:t>
            </a:r>
          </a:p>
          <a:p>
            <a:pPr lvl="1"/>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Best treatment for high Q-factors</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Frequency-dependence study</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New insights on the physics of the anti-Q-slope</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Ideas for future doping @ FNAL</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Conclusions</a:t>
            </a:r>
          </a:p>
          <a:p>
            <a:pPr marL="342900" indent="-342900">
              <a:buFont typeface="Arial" panose="020B0604020202020204" pitchFamily="34" charset="0"/>
              <a:buChar char="•"/>
            </a:pPr>
            <a:endParaRPr lang="en-US" sz="2800" dirty="0">
              <a:solidFill>
                <a:schemeClr val="accent6">
                  <a:lumMod val="75000"/>
                </a:schemeClr>
              </a:solidFill>
            </a:endParaRPr>
          </a:p>
        </p:txBody>
      </p:sp>
    </p:spTree>
    <p:extLst>
      <p:ext uri="{BB962C8B-B14F-4D97-AF65-F5344CB8AC3E}">
        <p14:creationId xmlns:p14="http://schemas.microsoft.com/office/powerpoint/2010/main" val="187508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test result after cooldown in 10 </a:t>
            </a:r>
            <a:r>
              <a:rPr lang="en-US" dirty="0" err="1"/>
              <a:t>mG</a:t>
            </a:r>
            <a:r>
              <a:rPr lang="en-US" dirty="0"/>
              <a:t> </a:t>
            </a:r>
          </a:p>
        </p:txBody>
      </p:sp>
      <p:sp>
        <p:nvSpPr>
          <p:cNvPr id="13" name="TextBox 12"/>
          <p:cNvSpPr txBox="1"/>
          <p:nvPr/>
        </p:nvSpPr>
        <p:spPr>
          <a:xfrm>
            <a:off x="5755239" y="871810"/>
            <a:ext cx="2838174" cy="400110"/>
          </a:xfrm>
          <a:prstGeom prst="rect">
            <a:avLst/>
          </a:prstGeom>
          <a:noFill/>
        </p:spPr>
        <p:txBody>
          <a:bodyPr wrap="square" rtlCol="0">
            <a:spAutoFit/>
          </a:bodyPr>
          <a:lstStyle/>
          <a:p>
            <a:r>
              <a:rPr lang="en-US" sz="2000" dirty="0">
                <a:solidFill>
                  <a:srgbClr val="C00000"/>
                </a:solidFill>
              </a:rPr>
              <a:t>Axial magnetic field:</a:t>
            </a:r>
          </a:p>
        </p:txBody>
      </p:sp>
      <p:pic>
        <p:nvPicPr>
          <p:cNvPr id="14" name="Picture 3"/>
          <p:cNvPicPr>
            <a:picLocks noChangeAspect="1" noChangeArrowheads="1"/>
          </p:cNvPicPr>
          <p:nvPr/>
        </p:nvPicPr>
        <p:blipFill rotWithShape="1">
          <a:blip r:embed="rId2" cstate="print"/>
          <a:srcRect t="5164" r="54676"/>
          <a:stretch/>
        </p:blipFill>
        <p:spPr bwMode="auto">
          <a:xfrm>
            <a:off x="6412350" y="1271920"/>
            <a:ext cx="1523952" cy="1624534"/>
          </a:xfrm>
          <a:prstGeom prst="rect">
            <a:avLst/>
          </a:prstGeom>
          <a:noFill/>
          <a:ln w="9525">
            <a:noFill/>
            <a:miter lim="800000"/>
            <a:headEnd/>
            <a:tailEnd/>
          </a:ln>
        </p:spPr>
      </p:pic>
      <p:sp>
        <p:nvSpPr>
          <p:cNvPr id="16" name="TextBox 15"/>
          <p:cNvSpPr txBox="1"/>
          <p:nvPr/>
        </p:nvSpPr>
        <p:spPr>
          <a:xfrm>
            <a:off x="5660501" y="2788736"/>
            <a:ext cx="3254899" cy="400110"/>
          </a:xfrm>
          <a:prstGeom prst="rect">
            <a:avLst/>
          </a:prstGeom>
          <a:noFill/>
        </p:spPr>
        <p:txBody>
          <a:bodyPr wrap="square" rtlCol="0">
            <a:spAutoFit/>
          </a:bodyPr>
          <a:lstStyle/>
          <a:p>
            <a:r>
              <a:rPr lang="en-US" sz="2000" dirty="0">
                <a:solidFill>
                  <a:srgbClr val="C00000"/>
                </a:solidFill>
              </a:rPr>
              <a:t>Orthogonal magnetic field:</a:t>
            </a:r>
          </a:p>
        </p:txBody>
      </p:sp>
      <p:pic>
        <p:nvPicPr>
          <p:cNvPr id="17" name="Picture 3"/>
          <p:cNvPicPr>
            <a:picLocks noChangeAspect="1" noChangeArrowheads="1"/>
          </p:cNvPicPr>
          <p:nvPr/>
        </p:nvPicPr>
        <p:blipFill rotWithShape="1">
          <a:blip r:embed="rId2" cstate="print"/>
          <a:srcRect l="48098"/>
          <a:stretch/>
        </p:blipFill>
        <p:spPr bwMode="auto">
          <a:xfrm>
            <a:off x="6412350" y="3188846"/>
            <a:ext cx="1645157" cy="1614841"/>
          </a:xfrm>
          <a:prstGeom prst="rect">
            <a:avLst/>
          </a:prstGeom>
          <a:noFill/>
          <a:ln w="9525">
            <a:noFill/>
            <a:miter lim="800000"/>
            <a:headEnd/>
            <a:tailEnd/>
          </a:ln>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9047" t="10583" r="11905" b="4638"/>
          <a:stretch/>
        </p:blipFill>
        <p:spPr>
          <a:xfrm>
            <a:off x="176345" y="1071865"/>
            <a:ext cx="5202969" cy="3910063"/>
          </a:xfrm>
          <a:prstGeom prst="rect">
            <a:avLst/>
          </a:prstGeom>
        </p:spPr>
      </p:pic>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589030" y="5065939"/>
            <a:ext cx="8185515"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200" dirty="0">
                <a:solidFill>
                  <a:schemeClr val="accent6">
                    <a:lumMod val="50000"/>
                  </a:schemeClr>
                </a:solidFill>
              </a:rPr>
              <a:t>Complete flux expulsion is possible during horizontal cooldown, but more difficult to achieve with orthogonal magnetic field</a:t>
            </a:r>
          </a:p>
        </p:txBody>
      </p:sp>
      <p:sp>
        <p:nvSpPr>
          <p:cNvPr id="11" name="TextBox 10"/>
          <p:cNvSpPr txBox="1"/>
          <p:nvPr/>
        </p:nvSpPr>
        <p:spPr>
          <a:xfrm>
            <a:off x="190274" y="6008776"/>
            <a:ext cx="4157424" cy="307777"/>
          </a:xfrm>
          <a:prstGeom prst="rect">
            <a:avLst/>
          </a:prstGeom>
          <a:solidFill>
            <a:schemeClr val="bg2"/>
          </a:solidFill>
          <a:ln>
            <a:noFill/>
          </a:ln>
        </p:spPr>
        <p:txBody>
          <a:bodyPr wrap="square" rtlCol="0">
            <a:spAutoFit/>
          </a:bodyPr>
          <a:lstStyle/>
          <a:p>
            <a:r>
              <a:rPr lang="en-US" sz="1400" dirty="0">
                <a:solidFill>
                  <a:srgbClr val="0000FF"/>
                </a:solidFill>
              </a:rPr>
              <a:t>M. Martinello et al., J. Appl. Phys. 118, 044505 (2015)</a:t>
            </a:r>
            <a:endParaRPr lang="en-US" sz="1400" b="1" dirty="0">
              <a:solidFill>
                <a:srgbClr val="0000FF"/>
              </a:solidFill>
            </a:endParaRPr>
          </a:p>
        </p:txBody>
      </p:sp>
    </p:spTree>
    <p:extLst>
      <p:ext uri="{BB962C8B-B14F-4D97-AF65-F5344CB8AC3E}">
        <p14:creationId xmlns:p14="http://schemas.microsoft.com/office/powerpoint/2010/main" val="1610415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test result after cooldown in 10 </a:t>
            </a:r>
            <a:r>
              <a:rPr lang="en-US" dirty="0" err="1"/>
              <a:t>mG</a:t>
            </a:r>
            <a:r>
              <a:rPr lang="en-US" dirty="0"/>
              <a:t> </a:t>
            </a: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9047" t="10583" r="11905" b="4638"/>
          <a:stretch/>
        </p:blipFill>
        <p:spPr>
          <a:xfrm>
            <a:off x="176345" y="1071865"/>
            <a:ext cx="5202969" cy="3910063"/>
          </a:xfrm>
          <a:prstGeom prst="rect">
            <a:avLst/>
          </a:prstGeom>
        </p:spPr>
      </p:pic>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589030" y="5065939"/>
            <a:ext cx="8185515"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200" dirty="0">
                <a:solidFill>
                  <a:schemeClr val="accent6">
                    <a:lumMod val="50000"/>
                  </a:schemeClr>
                </a:solidFill>
              </a:rPr>
              <a:t>Temperature rising on top after fast cooldown in orthogonal magnetic field</a:t>
            </a:r>
          </a:p>
        </p:txBody>
      </p:sp>
      <p:sp>
        <p:nvSpPr>
          <p:cNvPr id="11" name="TextBox 10"/>
          <p:cNvSpPr txBox="1"/>
          <p:nvPr/>
        </p:nvSpPr>
        <p:spPr>
          <a:xfrm>
            <a:off x="190274" y="6008776"/>
            <a:ext cx="4157424" cy="307777"/>
          </a:xfrm>
          <a:prstGeom prst="rect">
            <a:avLst/>
          </a:prstGeom>
          <a:solidFill>
            <a:schemeClr val="bg2"/>
          </a:solidFill>
          <a:ln>
            <a:noFill/>
          </a:ln>
        </p:spPr>
        <p:txBody>
          <a:bodyPr wrap="square" rtlCol="0">
            <a:spAutoFit/>
          </a:bodyPr>
          <a:lstStyle/>
          <a:p>
            <a:r>
              <a:rPr lang="en-US" sz="1400" dirty="0">
                <a:solidFill>
                  <a:srgbClr val="0000FF"/>
                </a:solidFill>
              </a:rPr>
              <a:t>M. Martinello et al., J. Appl. Phys. 118, 044505 (2015)</a:t>
            </a:r>
            <a:endParaRPr lang="en-US" sz="1400" b="1" dirty="0">
              <a:solidFill>
                <a:srgbClr val="0000FF"/>
              </a:solidFill>
            </a:endParaRPr>
          </a:p>
        </p:txBody>
      </p:sp>
      <p:pic>
        <p:nvPicPr>
          <p:cNvPr id="12" name="Picture 2" descr="C:\Users\Martina\Downloads\FNAL\Imm paper1\Nuova cartella\TempVar.jpg"/>
          <p:cNvPicPr>
            <a:picLocks noChangeAspect="1" noChangeArrowheads="1"/>
          </p:cNvPicPr>
          <p:nvPr/>
        </p:nvPicPr>
        <p:blipFill rotWithShape="1">
          <a:blip r:embed="rId3" cstate="print"/>
          <a:srcRect t="4469"/>
          <a:stretch/>
        </p:blipFill>
        <p:spPr bwMode="auto">
          <a:xfrm>
            <a:off x="5657088" y="940911"/>
            <a:ext cx="2990088" cy="4041017"/>
          </a:xfrm>
          <a:prstGeom prst="rect">
            <a:avLst/>
          </a:prstGeom>
          <a:noFill/>
        </p:spPr>
      </p:pic>
      <p:pic>
        <p:nvPicPr>
          <p:cNvPr id="15" name="Picture 14"/>
          <p:cNvPicPr>
            <a:picLocks noChangeAspect="1"/>
          </p:cNvPicPr>
          <p:nvPr/>
        </p:nvPicPr>
        <p:blipFill rotWithShape="1">
          <a:blip r:embed="rId4"/>
          <a:srcRect t="2205"/>
          <a:stretch/>
        </p:blipFill>
        <p:spPr>
          <a:xfrm>
            <a:off x="191645" y="1086338"/>
            <a:ext cx="5187669" cy="3876800"/>
          </a:xfrm>
          <a:prstGeom prst="rect">
            <a:avLst/>
          </a:prstGeom>
        </p:spPr>
      </p:pic>
    </p:spTree>
    <p:extLst>
      <p:ext uri="{BB962C8B-B14F-4D97-AF65-F5344CB8AC3E}">
        <p14:creationId xmlns:p14="http://schemas.microsoft.com/office/powerpoint/2010/main" val="3340433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test result after cooldown in 10 </a:t>
            </a:r>
            <a:r>
              <a:rPr lang="en-US" dirty="0" err="1"/>
              <a:t>mG</a:t>
            </a:r>
            <a:r>
              <a:rPr lang="en-US" dirty="0"/>
              <a:t> </a:t>
            </a: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9047" t="10583" r="11905" b="4638"/>
          <a:stretch/>
        </p:blipFill>
        <p:spPr>
          <a:xfrm>
            <a:off x="176345" y="1071865"/>
            <a:ext cx="5202969" cy="3910063"/>
          </a:xfrm>
          <a:prstGeom prst="rect">
            <a:avLst/>
          </a:prstGeom>
        </p:spPr>
      </p:pic>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589030" y="5065939"/>
            <a:ext cx="8185515"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200" dirty="0">
                <a:solidFill>
                  <a:schemeClr val="accent6">
                    <a:lumMod val="50000"/>
                  </a:schemeClr>
                </a:solidFill>
              </a:rPr>
              <a:t>Temperature rising on top after fast cooldown in orthogonal magnetic field</a:t>
            </a:r>
          </a:p>
        </p:txBody>
      </p:sp>
      <p:sp>
        <p:nvSpPr>
          <p:cNvPr id="11" name="TextBox 10"/>
          <p:cNvSpPr txBox="1"/>
          <p:nvPr/>
        </p:nvSpPr>
        <p:spPr>
          <a:xfrm>
            <a:off x="190274" y="6008776"/>
            <a:ext cx="4157424" cy="307777"/>
          </a:xfrm>
          <a:prstGeom prst="rect">
            <a:avLst/>
          </a:prstGeom>
          <a:solidFill>
            <a:schemeClr val="bg2"/>
          </a:solidFill>
          <a:ln>
            <a:noFill/>
          </a:ln>
        </p:spPr>
        <p:txBody>
          <a:bodyPr wrap="square" rtlCol="0">
            <a:spAutoFit/>
          </a:bodyPr>
          <a:lstStyle/>
          <a:p>
            <a:r>
              <a:rPr lang="en-US" sz="1400" dirty="0">
                <a:solidFill>
                  <a:srgbClr val="0000FF"/>
                </a:solidFill>
              </a:rPr>
              <a:t>M. Martinello et al., J. Appl. Phys. 118, 044505 (2015)</a:t>
            </a:r>
            <a:endParaRPr lang="en-US" sz="1400" b="1" dirty="0">
              <a:solidFill>
                <a:srgbClr val="0000FF"/>
              </a:solidFill>
            </a:endParaRPr>
          </a:p>
        </p:txBody>
      </p:sp>
      <p:pic>
        <p:nvPicPr>
          <p:cNvPr id="12" name="Picture 2" descr="C:\Users\Martina\Downloads\FNAL\Imm paper1\Nuova cartella\TempVar.jpg"/>
          <p:cNvPicPr>
            <a:picLocks noChangeAspect="1" noChangeArrowheads="1"/>
          </p:cNvPicPr>
          <p:nvPr/>
        </p:nvPicPr>
        <p:blipFill rotWithShape="1">
          <a:blip r:embed="rId3" cstate="print"/>
          <a:srcRect t="4469"/>
          <a:stretch/>
        </p:blipFill>
        <p:spPr bwMode="auto">
          <a:xfrm>
            <a:off x="5657088" y="940911"/>
            <a:ext cx="2990088" cy="4041017"/>
          </a:xfrm>
          <a:prstGeom prst="rect">
            <a:avLst/>
          </a:prstGeom>
          <a:noFill/>
        </p:spPr>
      </p:pic>
      <p:pic>
        <p:nvPicPr>
          <p:cNvPr id="9" name="Picture 8"/>
          <p:cNvPicPr>
            <a:picLocks noChangeAspect="1"/>
          </p:cNvPicPr>
          <p:nvPr/>
        </p:nvPicPr>
        <p:blipFill>
          <a:blip r:embed="rId4"/>
          <a:stretch>
            <a:fillRect/>
          </a:stretch>
        </p:blipFill>
        <p:spPr>
          <a:xfrm>
            <a:off x="5657088" y="1635803"/>
            <a:ext cx="3296947" cy="2651232"/>
          </a:xfrm>
          <a:prstGeom prst="rect">
            <a:avLst/>
          </a:prstGeom>
        </p:spPr>
      </p:pic>
      <p:cxnSp>
        <p:nvCxnSpPr>
          <p:cNvPr id="5" name="Straight Arrow Connector 4"/>
          <p:cNvCxnSpPr/>
          <p:nvPr/>
        </p:nvCxnSpPr>
        <p:spPr>
          <a:xfrm flipV="1">
            <a:off x="6993636" y="2816352"/>
            <a:ext cx="0" cy="45110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101363" y="3214792"/>
            <a:ext cx="2101537" cy="400110"/>
          </a:xfrm>
          <a:prstGeom prst="rect">
            <a:avLst/>
          </a:prstGeom>
          <a:noFill/>
        </p:spPr>
        <p:txBody>
          <a:bodyPr wrap="none" rtlCol="0">
            <a:spAutoFit/>
          </a:bodyPr>
          <a:lstStyle/>
          <a:p>
            <a:r>
              <a:rPr lang="en-US" sz="2000" dirty="0">
                <a:solidFill>
                  <a:srgbClr val="FFFF00"/>
                </a:solidFill>
              </a:rPr>
              <a:t>Top cavity equator</a:t>
            </a:r>
          </a:p>
        </p:txBody>
      </p:sp>
      <p:pic>
        <p:nvPicPr>
          <p:cNvPr id="13" name="Picture 12"/>
          <p:cNvPicPr>
            <a:picLocks noChangeAspect="1"/>
          </p:cNvPicPr>
          <p:nvPr/>
        </p:nvPicPr>
        <p:blipFill rotWithShape="1">
          <a:blip r:embed="rId5"/>
          <a:srcRect t="2205"/>
          <a:stretch/>
        </p:blipFill>
        <p:spPr>
          <a:xfrm>
            <a:off x="191645" y="1086338"/>
            <a:ext cx="5187669" cy="3876800"/>
          </a:xfrm>
          <a:prstGeom prst="rect">
            <a:avLst/>
          </a:prstGeom>
        </p:spPr>
      </p:pic>
    </p:spTree>
    <p:extLst>
      <p:ext uri="{BB962C8B-B14F-4D97-AF65-F5344CB8AC3E}">
        <p14:creationId xmlns:p14="http://schemas.microsoft.com/office/powerpoint/2010/main" val="4221645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3503" y="884297"/>
            <a:ext cx="2765906" cy="4167804"/>
          </a:xfrm>
          <a:prstGeom prst="rect">
            <a:avLst/>
          </a:prstGeom>
        </p:spPr>
      </p:pic>
      <p:pic>
        <p:nvPicPr>
          <p:cNvPr id="57" name="Picture 3"/>
          <p:cNvPicPr>
            <a:picLocks noChangeAspect="1" noChangeArrowheads="1"/>
          </p:cNvPicPr>
          <p:nvPr/>
        </p:nvPicPr>
        <p:blipFill rotWithShape="1">
          <a:blip r:embed="rId3" cstate="print"/>
          <a:srcRect t="5164" r="54676"/>
          <a:stretch/>
        </p:blipFill>
        <p:spPr bwMode="auto">
          <a:xfrm>
            <a:off x="6205253" y="1192518"/>
            <a:ext cx="2506310" cy="238374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Flux-hole scenario</a:t>
            </a:r>
          </a:p>
        </p:txBody>
      </p:sp>
      <p:pic>
        <p:nvPicPr>
          <p:cNvPr id="58" name="Picture 3"/>
          <p:cNvPicPr>
            <a:picLocks noChangeAspect="1" noChangeArrowheads="1"/>
          </p:cNvPicPr>
          <p:nvPr/>
        </p:nvPicPr>
        <p:blipFill rotWithShape="1">
          <a:blip r:embed="rId3" cstate="print"/>
          <a:srcRect l="48098"/>
          <a:stretch/>
        </p:blipFill>
        <p:spPr bwMode="auto">
          <a:xfrm>
            <a:off x="3282164" y="1147595"/>
            <a:ext cx="2557329" cy="2239632"/>
          </a:xfrm>
          <a:prstGeom prst="rect">
            <a:avLst/>
          </a:prstGeom>
          <a:noFill/>
          <a:ln w="9525">
            <a:noFill/>
            <a:miter lim="800000"/>
            <a:headEnd/>
            <a:tailEnd/>
          </a:ln>
        </p:spPr>
      </p:pic>
      <p:sp>
        <p:nvSpPr>
          <p:cNvPr id="61" name="Oval 60"/>
          <p:cNvSpPr/>
          <p:nvPr/>
        </p:nvSpPr>
        <p:spPr>
          <a:xfrm>
            <a:off x="4385763" y="1390124"/>
            <a:ext cx="280452" cy="195755"/>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63" name="Straight Arrow Connector 62"/>
          <p:cNvCxnSpPr>
            <a:stCxn id="61" idx="6"/>
            <a:endCxn id="64" idx="1"/>
          </p:cNvCxnSpPr>
          <p:nvPr/>
        </p:nvCxnSpPr>
        <p:spPr>
          <a:xfrm flipV="1">
            <a:off x="4666215" y="1304414"/>
            <a:ext cx="706803" cy="18358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64" name="TextBox 63"/>
          <p:cNvSpPr txBox="1"/>
          <p:nvPr/>
        </p:nvSpPr>
        <p:spPr>
          <a:xfrm>
            <a:off x="5373018" y="1073581"/>
            <a:ext cx="1302936" cy="461665"/>
          </a:xfrm>
          <a:prstGeom prst="rect">
            <a:avLst/>
          </a:prstGeom>
          <a:noFill/>
        </p:spPr>
        <p:txBody>
          <a:bodyPr wrap="square" rtlCol="0">
            <a:spAutoFit/>
          </a:bodyPr>
          <a:lstStyle/>
          <a:p>
            <a:r>
              <a:rPr lang="en-US" dirty="0">
                <a:solidFill>
                  <a:srgbClr val="C00000"/>
                </a:solidFill>
              </a:rPr>
              <a:t>flux-hole</a:t>
            </a:r>
          </a:p>
        </p:txBody>
      </p:sp>
      <p:sp>
        <p:nvSpPr>
          <p:cNvPr id="5" name="TextBox 4"/>
          <p:cNvSpPr txBox="1"/>
          <p:nvPr/>
        </p:nvSpPr>
        <p:spPr>
          <a:xfrm>
            <a:off x="228599" y="5247707"/>
            <a:ext cx="8748513" cy="70788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dirty="0">
                <a:solidFill>
                  <a:schemeClr val="accent6">
                    <a:lumMod val="50000"/>
                  </a:schemeClr>
                </a:solidFill>
              </a:rPr>
              <a:t>Orthogonal magnetic field concentrates on top during the cool-down </a:t>
            </a:r>
          </a:p>
          <a:p>
            <a:pPr algn="ctr"/>
            <a:r>
              <a:rPr lang="en-US" sz="2000" dirty="0">
                <a:solidFill>
                  <a:schemeClr val="accent6">
                    <a:lumMod val="50000"/>
                  </a:schemeClr>
                </a:solidFill>
              </a:rPr>
              <a:t>→ localized trapped flux increases dissipation and T</a:t>
            </a:r>
          </a:p>
        </p:txBody>
      </p:sp>
      <p:sp>
        <p:nvSpPr>
          <p:cNvPr id="4" name="TextBox 3"/>
          <p:cNvSpPr txBox="1"/>
          <p:nvPr/>
        </p:nvSpPr>
        <p:spPr>
          <a:xfrm>
            <a:off x="3862987" y="829154"/>
            <a:ext cx="1326004" cy="369332"/>
          </a:xfrm>
          <a:prstGeom prst="rect">
            <a:avLst/>
          </a:prstGeom>
          <a:noFill/>
        </p:spPr>
        <p:txBody>
          <a:bodyPr wrap="none" rtlCol="0">
            <a:spAutoFit/>
          </a:bodyPr>
          <a:lstStyle/>
          <a:p>
            <a:r>
              <a:rPr lang="en-US" dirty="0">
                <a:solidFill>
                  <a:schemeClr val="accent6">
                    <a:lumMod val="50000"/>
                  </a:schemeClr>
                </a:solidFill>
              </a:rPr>
              <a:t>Orthogonal</a:t>
            </a:r>
          </a:p>
        </p:txBody>
      </p:sp>
      <p:sp>
        <p:nvSpPr>
          <p:cNvPr id="29" name="TextBox 28"/>
          <p:cNvSpPr txBox="1"/>
          <p:nvPr/>
        </p:nvSpPr>
        <p:spPr>
          <a:xfrm>
            <a:off x="7113410" y="848514"/>
            <a:ext cx="684803" cy="369332"/>
          </a:xfrm>
          <a:prstGeom prst="rect">
            <a:avLst/>
          </a:prstGeom>
          <a:noFill/>
        </p:spPr>
        <p:txBody>
          <a:bodyPr wrap="none" rtlCol="0">
            <a:spAutoFit/>
          </a:bodyPr>
          <a:lstStyle/>
          <a:p>
            <a:r>
              <a:rPr lang="en-US" dirty="0">
                <a:solidFill>
                  <a:schemeClr val="accent6">
                    <a:lumMod val="50000"/>
                  </a:schemeClr>
                </a:solidFill>
              </a:rPr>
              <a:t>Axial</a:t>
            </a:r>
          </a:p>
        </p:txBody>
      </p:sp>
      <p:cxnSp>
        <p:nvCxnSpPr>
          <p:cNvPr id="36" name="Straight Connector 35"/>
          <p:cNvCxnSpPr/>
          <p:nvPr/>
        </p:nvCxnSpPr>
        <p:spPr>
          <a:xfrm>
            <a:off x="347623" y="2409768"/>
            <a:ext cx="2654735" cy="3043"/>
          </a:xfrm>
          <a:prstGeom prst="line">
            <a:avLst/>
          </a:prstGeom>
        </p:spPr>
        <p:style>
          <a:lnRef idx="3">
            <a:schemeClr val="accent5"/>
          </a:lnRef>
          <a:fillRef idx="0">
            <a:schemeClr val="accent5"/>
          </a:fillRef>
          <a:effectRef idx="2">
            <a:schemeClr val="accent5"/>
          </a:effectRef>
          <a:fontRef idx="minor">
            <a:schemeClr val="tx1"/>
          </a:fontRef>
        </p:style>
      </p:cxnSp>
      <p:sp>
        <p:nvSpPr>
          <p:cNvPr id="38" name="TextBox 37"/>
          <p:cNvSpPr txBox="1"/>
          <p:nvPr/>
        </p:nvSpPr>
        <p:spPr>
          <a:xfrm>
            <a:off x="759402" y="2082252"/>
            <a:ext cx="784189" cy="400110"/>
          </a:xfrm>
          <a:prstGeom prst="rect">
            <a:avLst/>
          </a:prstGeom>
          <a:noFill/>
        </p:spPr>
        <p:txBody>
          <a:bodyPr wrap="none" rtlCol="0">
            <a:spAutoFit/>
          </a:bodyPr>
          <a:lstStyle/>
          <a:p>
            <a:r>
              <a:rPr lang="en-US" sz="2000" b="1" dirty="0">
                <a:solidFill>
                  <a:schemeClr val="accent1">
                    <a:lumMod val="75000"/>
                  </a:schemeClr>
                </a:solidFill>
              </a:rPr>
              <a:t>9.25K</a:t>
            </a:r>
          </a:p>
        </p:txBody>
      </p:sp>
      <p:sp>
        <p:nvSpPr>
          <p:cNvPr id="22" name="TextBox 21"/>
          <p:cNvSpPr txBox="1"/>
          <p:nvPr/>
        </p:nvSpPr>
        <p:spPr>
          <a:xfrm>
            <a:off x="228599" y="6008492"/>
            <a:ext cx="4199818" cy="307777"/>
          </a:xfrm>
          <a:prstGeom prst="rect">
            <a:avLst/>
          </a:prstGeom>
          <a:solidFill>
            <a:schemeClr val="bg2"/>
          </a:solidFill>
          <a:ln>
            <a:noFill/>
          </a:ln>
        </p:spPr>
        <p:txBody>
          <a:bodyPr wrap="square" rtlCol="0">
            <a:spAutoFit/>
          </a:bodyPr>
          <a:lstStyle/>
          <a:p>
            <a:r>
              <a:rPr lang="en-US" sz="1400" dirty="0">
                <a:solidFill>
                  <a:srgbClr val="0000FF"/>
                </a:solidFill>
              </a:rPr>
              <a:t>M. Martinello et al., J. Appl. Phys. 118, 044505 (2015)</a:t>
            </a:r>
            <a:endParaRPr lang="en-US" sz="1400" b="1" dirty="0">
              <a:solidFill>
                <a:srgbClr val="0000FF"/>
              </a:solidFill>
            </a:endParaRPr>
          </a:p>
        </p:txBody>
      </p:sp>
      <p:sp>
        <p:nvSpPr>
          <p:cNvPr id="20" name="Footer Placeholder 3"/>
          <p:cNvSpPr>
            <a:spLocks noGrp="1"/>
          </p:cNvSpPr>
          <p:nvPr>
            <p:ph type="ftr" sz="quarter" idx="11"/>
          </p:nvPr>
        </p:nvSpPr>
        <p:spPr>
          <a:xfrm>
            <a:off x="806450" y="6515100"/>
            <a:ext cx="5373688" cy="241300"/>
          </a:xfrm>
        </p:spPr>
        <p:txBody>
          <a:bodyPr/>
          <a:lstStyle/>
          <a:p>
            <a:pPr>
              <a:defRPr/>
            </a:pPr>
            <a:r>
              <a:rPr lang="en-US" sz="1200"/>
              <a:t>Martina Martinello | APT Seminar</a:t>
            </a:r>
            <a:endParaRPr lang="en-US" sz="1200" b="1"/>
          </a:p>
        </p:txBody>
      </p:sp>
      <p:grpSp>
        <p:nvGrpSpPr>
          <p:cNvPr id="8" name="Group 7"/>
          <p:cNvGrpSpPr/>
          <p:nvPr/>
        </p:nvGrpSpPr>
        <p:grpSpPr>
          <a:xfrm>
            <a:off x="3224524" y="3340272"/>
            <a:ext cx="5599923" cy="1655704"/>
            <a:chOff x="3224524" y="3340272"/>
            <a:chExt cx="5599923" cy="1655704"/>
          </a:xfrm>
        </p:grpSpPr>
        <p:pic>
          <p:nvPicPr>
            <p:cNvPr id="6" name="Picture 5"/>
            <p:cNvPicPr>
              <a:picLocks noChangeAspect="1"/>
            </p:cNvPicPr>
            <p:nvPr/>
          </p:nvPicPr>
          <p:blipFill rotWithShape="1">
            <a:blip r:embed="rId4"/>
            <a:srcRect t="1763" r="3084" b="66114"/>
            <a:stretch/>
          </p:blipFill>
          <p:spPr>
            <a:xfrm>
              <a:off x="3224524" y="3340272"/>
              <a:ext cx="5599923" cy="1655704"/>
            </a:xfrm>
            <a:prstGeom prst="rect">
              <a:avLst/>
            </a:prstGeom>
          </p:spPr>
        </p:pic>
        <p:pic>
          <p:nvPicPr>
            <p:cNvPr id="7" name="Picture 6"/>
            <p:cNvPicPr>
              <a:picLocks noChangeAspect="1"/>
            </p:cNvPicPr>
            <p:nvPr/>
          </p:nvPicPr>
          <p:blipFill>
            <a:blip r:embed="rId5"/>
            <a:stretch>
              <a:fillRect/>
            </a:stretch>
          </p:blipFill>
          <p:spPr>
            <a:xfrm>
              <a:off x="6983224" y="4459839"/>
              <a:ext cx="1333399" cy="394108"/>
            </a:xfrm>
            <a:prstGeom prst="rect">
              <a:avLst/>
            </a:prstGeom>
          </p:spPr>
        </p:pic>
      </p:grpSp>
    </p:spTree>
    <p:extLst>
      <p:ext uri="{BB962C8B-B14F-4D97-AF65-F5344CB8AC3E}">
        <p14:creationId xmlns:p14="http://schemas.microsoft.com/office/powerpoint/2010/main" val="27558515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Implications for Accelerators</a:t>
            </a:r>
          </a:p>
        </p:txBody>
      </p:sp>
      <p:sp>
        <p:nvSpPr>
          <p:cNvPr id="4" name="Footer Placeholder 3"/>
          <p:cNvSpPr>
            <a:spLocks noGrp="1"/>
          </p:cNvSpPr>
          <p:nvPr>
            <p:ph type="ftr" sz="quarter" idx="11"/>
          </p:nvPr>
        </p:nvSpPr>
        <p:spPr/>
        <p:txBody>
          <a:bodyPr/>
          <a:lstStyle/>
          <a:p>
            <a:pPr>
              <a:defRPr/>
            </a:pPr>
            <a:r>
              <a:rPr lang="en-US" sz="1200"/>
              <a:t>Martina Martinello | APT Seminar</a:t>
            </a:r>
            <a:endParaRPr lang="en-US" sz="1200" b="1"/>
          </a:p>
        </p:txBody>
      </p:sp>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37302" b="35317"/>
          <a:stretch/>
        </p:blipFill>
        <p:spPr>
          <a:xfrm>
            <a:off x="806450" y="1352801"/>
            <a:ext cx="7471562" cy="1534338"/>
          </a:xfrm>
          <a:prstGeom prst="rect">
            <a:avLst/>
          </a:prstGeom>
          <a:ln>
            <a:noFill/>
          </a:ln>
          <a:effectLst>
            <a:softEdge rad="112500"/>
          </a:effectLst>
        </p:spPr>
      </p:pic>
      <p:sp>
        <p:nvSpPr>
          <p:cNvPr id="26" name="TextBox 25"/>
          <p:cNvSpPr txBox="1"/>
          <p:nvPr/>
        </p:nvSpPr>
        <p:spPr>
          <a:xfrm>
            <a:off x="1140666" y="1043468"/>
            <a:ext cx="3820277" cy="338554"/>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a:t>Coils for magnetic field demagnetization</a:t>
            </a:r>
          </a:p>
        </p:txBody>
      </p:sp>
      <p:cxnSp>
        <p:nvCxnSpPr>
          <p:cNvPr id="27" name="Straight Arrow Connector 26"/>
          <p:cNvCxnSpPr>
            <a:stCxn id="26" idx="2"/>
          </p:cNvCxnSpPr>
          <p:nvPr/>
        </p:nvCxnSpPr>
        <p:spPr>
          <a:xfrm>
            <a:off x="3050805" y="1382022"/>
            <a:ext cx="564462" cy="520232"/>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5760" y="3067699"/>
            <a:ext cx="8686800" cy="2554545"/>
          </a:xfrm>
          <a:prstGeom prst="rect">
            <a:avLst/>
          </a:prstGeom>
          <a:noFill/>
        </p:spPr>
        <p:txBody>
          <a:bodyPr wrap="square" rtlCol="0">
            <a:spAutoFit/>
          </a:bodyPr>
          <a:lstStyle/>
          <a:p>
            <a:pPr algn="just"/>
            <a:r>
              <a:rPr lang="en-US" sz="2800" u="sng" dirty="0">
                <a:solidFill>
                  <a:srgbClr val="C00000"/>
                </a:solidFill>
              </a:rPr>
              <a:t>New direction to avoid trapped flux in cryomodules:</a:t>
            </a:r>
          </a:p>
          <a:p>
            <a:pPr algn="just"/>
            <a:endParaRPr lang="en-US" sz="600" dirty="0">
              <a:solidFill>
                <a:schemeClr val="accent6">
                  <a:lumMod val="75000"/>
                </a:schemeClr>
              </a:solidFill>
            </a:endParaRPr>
          </a:p>
          <a:p>
            <a:pPr marL="342900" indent="-342900" algn="just">
              <a:buFont typeface="Wingdings" panose="05000000000000000000" pitchFamily="2" charset="2"/>
              <a:buChar char="ü"/>
            </a:pPr>
            <a:r>
              <a:rPr lang="en-US" sz="2800" dirty="0">
                <a:solidFill>
                  <a:schemeClr val="accent6">
                    <a:lumMod val="75000"/>
                  </a:schemeClr>
                </a:solidFill>
              </a:rPr>
              <a:t>Fast cooldown to promote flux expulsion</a:t>
            </a:r>
          </a:p>
          <a:p>
            <a:pPr marL="342900" indent="-342900" algn="just">
              <a:buFont typeface="Wingdings" panose="05000000000000000000" pitchFamily="2" charset="2"/>
              <a:buChar char="ü"/>
            </a:pPr>
            <a:endParaRPr lang="en-US" sz="600" dirty="0">
              <a:solidFill>
                <a:schemeClr val="accent6">
                  <a:lumMod val="75000"/>
                </a:schemeClr>
              </a:solidFill>
            </a:endParaRPr>
          </a:p>
          <a:p>
            <a:pPr marL="342900" indent="-342900" algn="just">
              <a:buFont typeface="Wingdings" panose="05000000000000000000" pitchFamily="2" charset="2"/>
              <a:buChar char="ü"/>
            </a:pPr>
            <a:r>
              <a:rPr lang="en-US" sz="2800" dirty="0">
                <a:solidFill>
                  <a:schemeClr val="accent6">
                    <a:lumMod val="75000"/>
                  </a:schemeClr>
                </a:solidFill>
              </a:rPr>
              <a:t>Minimization of external magnetic field</a:t>
            </a:r>
          </a:p>
          <a:p>
            <a:pPr marL="342900" indent="-342900" algn="just">
              <a:buFont typeface="Wingdings" panose="05000000000000000000" pitchFamily="2" charset="2"/>
              <a:buChar char="ü"/>
            </a:pPr>
            <a:endParaRPr lang="en-US" sz="800" dirty="0">
              <a:solidFill>
                <a:schemeClr val="accent6">
                  <a:lumMod val="75000"/>
                </a:schemeClr>
              </a:solidFill>
            </a:endParaRPr>
          </a:p>
          <a:p>
            <a:pPr marL="342900" indent="-342900" algn="just">
              <a:buFont typeface="Wingdings" panose="05000000000000000000" pitchFamily="2" charset="2"/>
              <a:buChar char="ü"/>
            </a:pPr>
            <a:r>
              <a:rPr lang="en-US" sz="2800" dirty="0">
                <a:solidFill>
                  <a:schemeClr val="accent6">
                    <a:lumMod val="75000"/>
                  </a:schemeClr>
                </a:solidFill>
              </a:rPr>
              <a:t>Minimization of orthogonal magnetic field component crucial to avoid flux trapping even during fast cooldown</a:t>
            </a:r>
          </a:p>
        </p:txBody>
      </p:sp>
    </p:spTree>
    <p:extLst>
      <p:ext uri="{BB962C8B-B14F-4D97-AF65-F5344CB8AC3E}">
        <p14:creationId xmlns:p14="http://schemas.microsoft.com/office/powerpoint/2010/main" val="70798856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39" y="103664"/>
            <a:ext cx="8686800" cy="641739"/>
          </a:xfrm>
        </p:spPr>
        <p:txBody>
          <a:bodyPr/>
          <a:lstStyle/>
          <a:p>
            <a:r>
              <a:rPr lang="en-US" dirty="0"/>
              <a:t>Trapped Flux Surface Resistance</a:t>
            </a:r>
          </a:p>
        </p:txBody>
      </p:sp>
      <mc:AlternateContent xmlns:mc="http://schemas.openxmlformats.org/markup-compatibility/2006" xmlns:a14="http://schemas.microsoft.com/office/drawing/2010/main">
        <mc:Choice Requires="a14">
          <p:sp>
            <p:nvSpPr>
              <p:cNvPr id="9" name="TextBox 8"/>
              <p:cNvSpPr txBox="1"/>
              <p:nvPr/>
            </p:nvSpPr>
            <p:spPr>
              <a:xfrm>
                <a:off x="143230" y="916366"/>
                <a:ext cx="8686800" cy="4949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6">
                                  <a:lumMod val="50000"/>
                                </a:schemeClr>
                              </a:solidFill>
                              <a:latin typeface="Cambria Math" panose="02040503050406030204" pitchFamily="18" charset="0"/>
                            </a:rPr>
                          </m:ctrlPr>
                        </m:sSubPr>
                        <m:e>
                          <m:r>
                            <a:rPr lang="en-US" sz="2800" b="0" i="1" smtClean="0">
                              <a:solidFill>
                                <a:schemeClr val="accent6">
                                  <a:lumMod val="50000"/>
                                </a:schemeClr>
                              </a:solidFill>
                              <a:latin typeface="Cambria Math" panose="02040503050406030204" pitchFamily="18" charset="0"/>
                            </a:rPr>
                            <m:t>𝑅</m:t>
                          </m:r>
                        </m:e>
                        <m:sub>
                          <m:r>
                            <a:rPr lang="en-US" sz="2800" b="0" i="1" smtClean="0">
                              <a:solidFill>
                                <a:schemeClr val="accent6">
                                  <a:lumMod val="50000"/>
                                </a:schemeClr>
                              </a:solidFill>
                              <a:latin typeface="Cambria Math" panose="02040503050406030204" pitchFamily="18" charset="0"/>
                            </a:rPr>
                            <m:t>𝑆</m:t>
                          </m:r>
                        </m:sub>
                      </m:sSub>
                      <m:r>
                        <a:rPr lang="en-US" sz="2800" b="0" i="1" smtClean="0">
                          <a:solidFill>
                            <a:schemeClr val="accent6">
                              <a:lumMod val="50000"/>
                            </a:schemeClr>
                          </a:solidFill>
                          <a:latin typeface="Cambria Math" panose="02040503050406030204" pitchFamily="18" charset="0"/>
                        </a:rPr>
                        <m:t> </m:t>
                      </m:r>
                      <m:d>
                        <m:dPr>
                          <m:ctrlPr>
                            <a:rPr lang="en-US" sz="2800" b="0" i="1" smtClean="0">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𝐵</m:t>
                              </m:r>
                            </m:e>
                            <m:sub>
                              <m:r>
                                <a:rPr lang="en-US" sz="2800" i="1">
                                  <a:solidFill>
                                    <a:schemeClr val="accent6">
                                      <a:lumMod val="50000"/>
                                    </a:schemeClr>
                                  </a:solidFill>
                                  <a:latin typeface="Cambria Math" panose="02040503050406030204" pitchFamily="18" charset="0"/>
                                </a:rPr>
                                <m:t>𝑇𝑟𝑎𝑝</m:t>
                              </m:r>
                            </m:sub>
                          </m:sSub>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𝐵𝐶𝑆</m:t>
                              </m:r>
                            </m:sub>
                          </m:sSub>
                          <m:r>
                            <a:rPr lang="en-US" sz="2800" b="0" i="1" smtClean="0">
                              <a:solidFill>
                                <a:schemeClr val="accent6">
                                  <a:lumMod val="50000"/>
                                </a:schemeClr>
                              </a:solidFill>
                              <a:latin typeface="Cambria Math" panose="02040503050406030204" pitchFamily="18" charset="0"/>
                            </a:rPr>
                            <m:t> </m:t>
                          </m:r>
                          <m:d>
                            <m:dPr>
                              <m:ctrlPr>
                                <a:rPr lang="en-US" sz="2800" i="1">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0</m:t>
                          </m:r>
                        </m:sub>
                      </m:sSub>
                      <m:r>
                        <a:rPr lang="en-US" sz="280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𝐹𝑙</m:t>
                          </m:r>
                        </m:sub>
                      </m:sSub>
                    </m:oMath>
                  </m:oMathPara>
                </a14:m>
                <a:endParaRPr lang="en-US" sz="2800" dirty="0">
                  <a:solidFill>
                    <a:schemeClr val="accent6">
                      <a:lumMod val="50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43230" y="916366"/>
                <a:ext cx="8686800" cy="494944"/>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p:cNvSpPr/>
          <p:nvPr/>
        </p:nvSpPr>
        <p:spPr>
          <a:xfrm>
            <a:off x="228600" y="2265040"/>
            <a:ext cx="8667750" cy="461665"/>
          </a:xfrm>
          <a:prstGeom prst="rect">
            <a:avLst/>
          </a:prstGeom>
        </p:spPr>
        <p:txBody>
          <a:bodyPr wrap="square">
            <a:spAutoFit/>
          </a:bodyPr>
          <a:lstStyle/>
          <a:p>
            <a:pPr algn="just"/>
            <a:r>
              <a:rPr lang="en-US" dirty="0">
                <a:solidFill>
                  <a:schemeClr val="accent6">
                    <a:lumMod val="50000"/>
                  </a:schemeClr>
                </a:solidFill>
              </a:rPr>
              <a:t>These losses can be reduced by minimizing these contributions:</a:t>
            </a:r>
          </a:p>
        </p:txBody>
      </p:sp>
      <mc:AlternateContent xmlns:mc="http://schemas.openxmlformats.org/markup-compatibility/2006" xmlns:a14="http://schemas.microsoft.com/office/drawing/2010/main">
        <mc:Choice Requires="a14">
          <p:sp>
            <p:nvSpPr>
              <p:cNvPr id="6" name="Rectangle 5"/>
              <p:cNvSpPr/>
              <p:nvPr/>
            </p:nvSpPr>
            <p:spPr>
              <a:xfrm>
                <a:off x="2478755" y="1567914"/>
                <a:ext cx="335707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𝑹</m:t>
                          </m:r>
                        </m:e>
                        <m:sub>
                          <m:r>
                            <a:rPr lang="en-US" sz="3200" b="1" i="1">
                              <a:solidFill>
                                <a:srgbClr val="C00000"/>
                              </a:solidFill>
                              <a:latin typeface="Cambria Math" panose="02040503050406030204" pitchFamily="18" charset="0"/>
                            </a:rPr>
                            <m:t>𝑭𝒍</m:t>
                          </m:r>
                        </m:sub>
                      </m:sSub>
                      <m:r>
                        <a:rPr lang="en-US" sz="3200" b="1" i="1">
                          <a:solidFill>
                            <a:srgbClr val="C00000"/>
                          </a:solidFill>
                          <a:latin typeface="Cambria Math" panose="02040503050406030204" pitchFamily="18" charset="0"/>
                        </a:rPr>
                        <m:t> </m:t>
                      </m:r>
                      <m:r>
                        <a:rPr lang="en-US" sz="3200" b="1" i="1" smtClean="0">
                          <a:solidFill>
                            <a:srgbClr val="C00000"/>
                          </a:solidFill>
                          <a:latin typeface="Cambria Math" panose="02040503050406030204" pitchFamily="18" charset="0"/>
                        </a:rPr>
                        <m:t>=</m:t>
                      </m:r>
                      <m:sSub>
                        <m:sSubPr>
                          <m:ctrlPr>
                            <a:rPr lang="en-US" sz="3200" b="1"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𝑩</m:t>
                          </m:r>
                        </m:e>
                        <m:sub>
                          <m:r>
                            <a:rPr lang="en-US" sz="3200" b="1" i="1" smtClean="0">
                              <a:solidFill>
                                <a:srgbClr val="C00000"/>
                              </a:solidFill>
                              <a:latin typeface="Cambria Math" panose="02040503050406030204" pitchFamily="18" charset="0"/>
                            </a:rPr>
                            <m:t>𝒆𝒙𝒕</m:t>
                          </m:r>
                        </m:sub>
                      </m:sSub>
                      <m:r>
                        <a:rPr lang="en-US" sz="3200" b="1" i="1" smtClean="0">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ea typeface="Cambria Math" panose="02040503050406030204" pitchFamily="18" charset="0"/>
                        </a:rPr>
                        <m:t>𝜼</m:t>
                      </m:r>
                      <m:r>
                        <a:rPr lang="en-US" sz="3200" b="1" i="1">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rPr>
                        <m:t>𝑺</m:t>
                      </m:r>
                    </m:oMath>
                  </m:oMathPara>
                </a14:m>
                <a:endParaRPr lang="en-US" sz="3200" b="1" dirty="0">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478755" y="1567914"/>
                <a:ext cx="3357073" cy="58477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Diagram 7"/>
              <p:cNvGraphicFramePr/>
              <p:nvPr>
                <p:extLst>
                  <p:ext uri="{D42A27DB-BD31-4B8C-83A1-F6EECF244321}">
                    <p14:modId xmlns:p14="http://schemas.microsoft.com/office/powerpoint/2010/main" val="3424927477"/>
                  </p:ext>
                </p:extLst>
              </p:nvPr>
            </p:nvGraphicFramePr>
            <p:xfrm>
              <a:off x="1709928" y="2926080"/>
              <a:ext cx="5956485" cy="3069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8" name="Diagram 7"/>
              <p:cNvGraphicFramePr/>
              <p:nvPr>
                <p:extLst>
                  <p:ext uri="{D42A27DB-BD31-4B8C-83A1-F6EECF244321}">
                    <p14:modId xmlns:p14="http://schemas.microsoft.com/office/powerpoint/2010/main" val="3424927477"/>
                  </p:ext>
                </p:extLst>
              </p:nvPr>
            </p:nvGraphicFramePr>
            <p:xfrm>
              <a:off x="1709928" y="2926080"/>
              <a:ext cx="5956485" cy="30691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11" name="Rectangle 10"/>
          <p:cNvSpPr/>
          <p:nvPr/>
        </p:nvSpPr>
        <p:spPr>
          <a:xfrm>
            <a:off x="5400675" y="1567914"/>
            <a:ext cx="333375" cy="584775"/>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4" name="TextBox 3"/>
          <p:cNvSpPr txBox="1"/>
          <p:nvPr/>
        </p:nvSpPr>
        <p:spPr>
          <a:xfrm>
            <a:off x="12366" y="4794936"/>
            <a:ext cx="1588168" cy="1200329"/>
          </a:xfrm>
          <a:prstGeom prst="rect">
            <a:avLst/>
          </a:prstGeom>
          <a:noFill/>
        </p:spPr>
        <p:txBody>
          <a:bodyPr wrap="square" rtlCol="0">
            <a:spAutoFit/>
          </a:bodyPr>
          <a:lstStyle/>
          <a:p>
            <a:pPr algn="ctr"/>
            <a:r>
              <a:rPr lang="en-US" b="1" dirty="0">
                <a:solidFill>
                  <a:schemeClr val="accent4"/>
                </a:solidFill>
              </a:rPr>
              <a:t>Trapped Flux Sensitivity</a:t>
            </a:r>
          </a:p>
        </p:txBody>
      </p:sp>
      <p:sp>
        <p:nvSpPr>
          <p:cNvPr id="10" name="Footer Placeholder 9"/>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5261125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39" y="103664"/>
            <a:ext cx="8686800" cy="641739"/>
          </a:xfrm>
        </p:spPr>
        <p:txBody>
          <a:bodyPr/>
          <a:lstStyle/>
          <a:p>
            <a:r>
              <a:rPr lang="en-US" dirty="0"/>
              <a:t>Trapped Flux Sensitivity Calculation</a:t>
            </a:r>
          </a:p>
        </p:txBody>
      </p:sp>
      <mc:AlternateContent xmlns:mc="http://schemas.openxmlformats.org/markup-compatibility/2006" xmlns:a14="http://schemas.microsoft.com/office/drawing/2010/main">
        <mc:Choice Requires="a14">
          <p:sp>
            <p:nvSpPr>
              <p:cNvPr id="12" name="TextBox 11"/>
              <p:cNvSpPr txBox="1"/>
              <p:nvPr/>
            </p:nvSpPr>
            <p:spPr>
              <a:xfrm>
                <a:off x="4909224" y="2577313"/>
                <a:ext cx="1812010" cy="9530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00" b="1" i="1" smtClean="0">
                          <a:solidFill>
                            <a:srgbClr val="C00000"/>
                          </a:solidFill>
                          <a:latin typeface="Cambria Math" panose="02040503050406030204" pitchFamily="18" charset="0"/>
                        </a:rPr>
                        <m:t>𝑺</m:t>
                      </m:r>
                      <m:r>
                        <a:rPr lang="en-US" sz="2600" b="1" i="1" smtClean="0">
                          <a:solidFill>
                            <a:srgbClr val="C00000"/>
                          </a:solidFill>
                          <a:latin typeface="Cambria Math" panose="02040503050406030204" pitchFamily="18" charset="0"/>
                        </a:rPr>
                        <m:t>=</m:t>
                      </m:r>
                      <m:f>
                        <m:fPr>
                          <m:ctrlPr>
                            <a:rPr lang="en-US" sz="2600" b="1" i="1" smtClean="0">
                              <a:solidFill>
                                <a:srgbClr val="C00000"/>
                              </a:solidFill>
                              <a:latin typeface="Cambria Math" panose="02040503050406030204" pitchFamily="18" charset="0"/>
                            </a:rPr>
                          </m:ctrlPr>
                        </m:fPr>
                        <m:num>
                          <m:sSub>
                            <m:sSubPr>
                              <m:ctrlPr>
                                <a:rPr lang="en-US" sz="2600" b="1" i="1" smtClean="0">
                                  <a:solidFill>
                                    <a:srgbClr val="C00000"/>
                                  </a:solidFill>
                                  <a:latin typeface="Cambria Math" panose="02040503050406030204" pitchFamily="18" charset="0"/>
                                </a:rPr>
                              </m:ctrlPr>
                            </m:sSubPr>
                            <m:e>
                              <m:r>
                                <a:rPr lang="en-US" sz="2600" b="1" i="1" smtClean="0">
                                  <a:solidFill>
                                    <a:srgbClr val="C00000"/>
                                  </a:solidFill>
                                  <a:latin typeface="Cambria Math" panose="02040503050406030204" pitchFamily="18" charset="0"/>
                                </a:rPr>
                                <m:t>𝑹</m:t>
                              </m:r>
                            </m:e>
                            <m:sub>
                              <m:r>
                                <a:rPr lang="en-US" sz="2600" b="1" i="1" smtClean="0">
                                  <a:solidFill>
                                    <a:srgbClr val="C00000"/>
                                  </a:solidFill>
                                  <a:latin typeface="Cambria Math" panose="02040503050406030204" pitchFamily="18" charset="0"/>
                                </a:rPr>
                                <m:t>𝑭𝒍</m:t>
                              </m:r>
                            </m:sub>
                          </m:sSub>
                        </m:num>
                        <m:den>
                          <m:sSub>
                            <m:sSubPr>
                              <m:ctrlPr>
                                <a:rPr lang="en-US" sz="2600" b="1" i="1" smtClean="0">
                                  <a:solidFill>
                                    <a:srgbClr val="C00000"/>
                                  </a:solidFill>
                                  <a:latin typeface="Cambria Math" panose="02040503050406030204" pitchFamily="18" charset="0"/>
                                </a:rPr>
                              </m:ctrlPr>
                            </m:sSubPr>
                            <m:e>
                              <m:r>
                                <a:rPr lang="en-US" sz="2600" b="1" i="1" smtClean="0">
                                  <a:solidFill>
                                    <a:srgbClr val="C00000"/>
                                  </a:solidFill>
                                  <a:latin typeface="Cambria Math" panose="02040503050406030204" pitchFamily="18" charset="0"/>
                                </a:rPr>
                                <m:t>𝑩</m:t>
                              </m:r>
                            </m:e>
                            <m:sub>
                              <m:r>
                                <a:rPr lang="en-US" sz="2600" b="1" i="1" smtClean="0">
                                  <a:solidFill>
                                    <a:srgbClr val="C00000"/>
                                  </a:solidFill>
                                  <a:latin typeface="Cambria Math" panose="02040503050406030204" pitchFamily="18" charset="0"/>
                                </a:rPr>
                                <m:t>𝑻𝒓𝒂𝒑</m:t>
                              </m:r>
                            </m:sub>
                          </m:sSub>
                        </m:den>
                      </m:f>
                    </m:oMath>
                  </m:oMathPara>
                </a14:m>
                <a:endParaRPr lang="en-US" sz="2600" b="1" dirty="0">
                  <a:solidFill>
                    <a:srgbClr val="C0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909224" y="2577313"/>
                <a:ext cx="1812010" cy="953081"/>
              </a:xfrm>
              <a:prstGeom prst="rect">
                <a:avLst/>
              </a:prstGeom>
              <a:blipFill>
                <a:blip r:embed="rId2"/>
                <a:stretch>
                  <a:fillRect/>
                </a:stretch>
              </a:blipFill>
            </p:spPr>
            <p:txBody>
              <a:bodyPr/>
              <a:lstStyle/>
              <a:p>
                <a:r>
                  <a:rPr lang="en-US">
                    <a:noFill/>
                  </a:rPr>
                  <a:t> </a:t>
                </a:r>
              </a:p>
            </p:txBody>
          </p:sp>
        </mc:Fallback>
      </mc:AlternateContent>
      <p:sp>
        <p:nvSpPr>
          <p:cNvPr id="13" name="TextBox 12"/>
          <p:cNvSpPr txBox="1"/>
          <p:nvPr/>
        </p:nvSpPr>
        <p:spPr>
          <a:xfrm>
            <a:off x="3116763" y="1089746"/>
            <a:ext cx="5758384" cy="1292662"/>
          </a:xfrm>
          <a:prstGeom prst="rect">
            <a:avLst/>
          </a:prstGeom>
          <a:noFill/>
        </p:spPr>
        <p:txBody>
          <a:bodyPr wrap="square" rtlCol="0">
            <a:spAutoFit/>
          </a:bodyPr>
          <a:lstStyle/>
          <a:p>
            <a:r>
              <a:rPr lang="en-US" sz="2600" dirty="0">
                <a:solidFill>
                  <a:schemeClr val="accent6">
                    <a:lumMod val="50000"/>
                  </a:schemeClr>
                </a:solidFill>
              </a:rPr>
              <a:t>The trapped flux sensitivity S defines </a:t>
            </a:r>
            <a:r>
              <a:rPr lang="en-US" sz="2600" u="sng" dirty="0">
                <a:solidFill>
                  <a:schemeClr val="accent6">
                    <a:lumMod val="50000"/>
                  </a:schemeClr>
                </a:solidFill>
              </a:rPr>
              <a:t>how much the cavity dissipates per amount of trapped flux </a:t>
            </a:r>
          </a:p>
        </p:txBody>
      </p:sp>
      <p:pic>
        <p:nvPicPr>
          <p:cNvPr id="15" name="Picture 14"/>
          <p:cNvPicPr>
            <a:picLocks noChangeAspect="1"/>
          </p:cNvPicPr>
          <p:nvPr/>
        </p:nvPicPr>
        <p:blipFill>
          <a:blip r:embed="rId3"/>
          <a:stretch>
            <a:fillRect/>
          </a:stretch>
        </p:blipFill>
        <p:spPr>
          <a:xfrm>
            <a:off x="183209" y="3633267"/>
            <a:ext cx="2762140" cy="2042285"/>
          </a:xfrm>
          <a:prstGeom prst="rect">
            <a:avLst/>
          </a:prstGeom>
        </p:spPr>
      </p:pic>
      <p:pic>
        <p:nvPicPr>
          <p:cNvPr id="17" name="Picture 16"/>
          <p:cNvPicPr>
            <a:picLocks noChangeAspect="1"/>
          </p:cNvPicPr>
          <p:nvPr/>
        </p:nvPicPr>
        <p:blipFill rotWithShape="1">
          <a:blip r:embed="rId4"/>
          <a:srcRect t="5902" b="4562"/>
          <a:stretch/>
        </p:blipFill>
        <p:spPr>
          <a:xfrm>
            <a:off x="283574" y="1165253"/>
            <a:ext cx="2561410" cy="2143608"/>
          </a:xfrm>
          <a:prstGeom prst="rect">
            <a:avLst/>
          </a:prstGeom>
        </p:spPr>
      </p:pic>
      <p:sp>
        <p:nvSpPr>
          <p:cNvPr id="6" name="Footer Placeholder 5"/>
          <p:cNvSpPr>
            <a:spLocks noGrp="1"/>
          </p:cNvSpPr>
          <p:nvPr>
            <p:ph type="ftr" sz="quarter" idx="11"/>
          </p:nvPr>
        </p:nvSpPr>
        <p:spPr/>
        <p:txBody>
          <a:bodyPr/>
          <a:lstStyle/>
          <a:p>
            <a:pPr>
              <a:defRPr/>
            </a:pPr>
            <a:r>
              <a:rPr lang="en-US" sz="1200"/>
              <a:t>Martina Martinello | APT Seminar</a:t>
            </a:r>
            <a:endParaRPr lang="en-US" sz="1200" b="1"/>
          </a:p>
        </p:txBody>
      </p:sp>
      <mc:AlternateContent xmlns:mc="http://schemas.openxmlformats.org/markup-compatibility/2006" xmlns:a14="http://schemas.microsoft.com/office/drawing/2010/main">
        <mc:Choice Requires="a14">
          <p:sp>
            <p:nvSpPr>
              <p:cNvPr id="3" name="Rectangle 2"/>
              <p:cNvSpPr/>
              <p:nvPr/>
            </p:nvSpPr>
            <p:spPr>
              <a:xfrm>
                <a:off x="3272395" y="3779287"/>
                <a:ext cx="5602752" cy="1233415"/>
              </a:xfrm>
              <a:prstGeom prst="rect">
                <a:avLst/>
              </a:prstGeom>
            </p:spPr>
            <p:txBody>
              <a:bodyPr wrap="none">
                <a:spAutoFit/>
              </a:bodyPr>
              <a:lstStyle/>
              <a:p>
                <a14:m>
                  <m:oMath xmlns:m="http://schemas.openxmlformats.org/officeDocument/2006/math">
                    <m:sSub>
                      <m:sSubPr>
                        <m:ctrlPr>
                          <a:rPr lang="en-US" b="1" i="1" smtClean="0">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rPr>
                          <m:t>𝑹</m:t>
                        </m:r>
                      </m:e>
                      <m:sub>
                        <m:r>
                          <a:rPr lang="en-US" b="1" i="1">
                            <a:solidFill>
                              <a:schemeClr val="accent6">
                                <a:lumMod val="50000"/>
                              </a:schemeClr>
                            </a:solidFill>
                            <a:latin typeface="Cambria Math" panose="02040503050406030204" pitchFamily="18" charset="0"/>
                          </a:rPr>
                          <m:t>𝑭𝒍</m:t>
                        </m:r>
                      </m:sub>
                    </m:sSub>
                  </m:oMath>
                </a14:m>
                <a:r>
                  <a:rPr lang="en-US" dirty="0">
                    <a:solidFill>
                      <a:schemeClr val="accent6">
                        <a:lumMod val="50000"/>
                      </a:schemeClr>
                    </a:solidFill>
                  </a:rPr>
                  <a:t> → trapped flux surface resistance</a:t>
                </a:r>
              </a:p>
              <a:p>
                <a:endParaRPr lang="en-US" dirty="0">
                  <a:solidFill>
                    <a:schemeClr val="accent6">
                      <a:lumMod val="50000"/>
                    </a:schemeClr>
                  </a:solidFill>
                </a:endParaRPr>
              </a:p>
              <a:p>
                <a14:m>
                  <m:oMath xmlns:m="http://schemas.openxmlformats.org/officeDocument/2006/math">
                    <m:sSub>
                      <m:sSubPr>
                        <m:ctrlPr>
                          <a:rPr lang="en-US" b="1" i="1">
                            <a:solidFill>
                              <a:schemeClr val="accent6">
                                <a:lumMod val="50000"/>
                              </a:schemeClr>
                            </a:solidFill>
                            <a:latin typeface="Cambria Math" panose="02040503050406030204" pitchFamily="18" charset="0"/>
                          </a:rPr>
                        </m:ctrlPr>
                      </m:sSubPr>
                      <m:e>
                        <m:r>
                          <a:rPr lang="en-US" b="1" i="1" smtClean="0">
                            <a:solidFill>
                              <a:schemeClr val="accent6">
                                <a:lumMod val="50000"/>
                              </a:schemeClr>
                            </a:solidFill>
                            <a:latin typeface="Cambria Math" panose="02040503050406030204" pitchFamily="18" charset="0"/>
                          </a:rPr>
                          <m:t>𝑩</m:t>
                        </m:r>
                      </m:e>
                      <m:sub>
                        <m:r>
                          <a:rPr lang="en-US" b="1" i="1" smtClean="0">
                            <a:solidFill>
                              <a:schemeClr val="accent6">
                                <a:lumMod val="50000"/>
                              </a:schemeClr>
                            </a:solidFill>
                            <a:latin typeface="Cambria Math" panose="02040503050406030204" pitchFamily="18" charset="0"/>
                          </a:rPr>
                          <m:t>𝑻𝒓𝒂𝒑</m:t>
                        </m:r>
                      </m:sub>
                    </m:sSub>
                    <m:r>
                      <a:rPr lang="en-US" b="1" i="1" smtClean="0">
                        <a:solidFill>
                          <a:schemeClr val="accent6">
                            <a:lumMod val="50000"/>
                          </a:schemeClr>
                        </a:solidFill>
                        <a:latin typeface="Cambria Math" panose="02040503050406030204" pitchFamily="18" charset="0"/>
                      </a:rPr>
                      <m:t>=</m:t>
                    </m:r>
                    <m:sSub>
                      <m:sSubPr>
                        <m:ctrlPr>
                          <a:rPr lang="en-US" b="1" i="1" smtClean="0">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rPr>
                          <m:t>𝑩</m:t>
                        </m:r>
                      </m:e>
                      <m:sub>
                        <m:r>
                          <a:rPr lang="en-US" b="1" i="1">
                            <a:solidFill>
                              <a:schemeClr val="accent6">
                                <a:lumMod val="50000"/>
                              </a:schemeClr>
                            </a:solidFill>
                            <a:latin typeface="Cambria Math" panose="02040503050406030204" pitchFamily="18" charset="0"/>
                          </a:rPr>
                          <m:t>𝒆𝒙𝒕</m:t>
                        </m:r>
                      </m:sub>
                    </m:sSub>
                    <m:r>
                      <a:rPr lang="en-US" b="1" i="1">
                        <a:solidFill>
                          <a:schemeClr val="accent6">
                            <a:lumMod val="50000"/>
                          </a:schemeClr>
                        </a:solidFill>
                        <a:latin typeface="Cambria Math" panose="02040503050406030204" pitchFamily="18" charset="0"/>
                        <a:ea typeface="Cambria Math" panose="02040503050406030204" pitchFamily="18" charset="0"/>
                      </a:rPr>
                      <m:t>∙</m:t>
                    </m:r>
                    <m:r>
                      <a:rPr lang="en-US" b="1" i="1">
                        <a:solidFill>
                          <a:schemeClr val="accent6">
                            <a:lumMod val="50000"/>
                          </a:schemeClr>
                        </a:solidFill>
                        <a:latin typeface="Cambria Math" panose="02040503050406030204" pitchFamily="18" charset="0"/>
                        <a:ea typeface="Cambria Math" panose="02040503050406030204" pitchFamily="18" charset="0"/>
                      </a:rPr>
                      <m:t>𝜼</m:t>
                    </m:r>
                  </m:oMath>
                </a14:m>
                <a:r>
                  <a:rPr lang="en-US" dirty="0">
                    <a:solidFill>
                      <a:schemeClr val="accent6">
                        <a:lumMod val="50000"/>
                      </a:schemeClr>
                    </a:solidFill>
                  </a:rPr>
                  <a:t> → trapped magnetic field</a:t>
                </a:r>
              </a:p>
            </p:txBody>
          </p:sp>
        </mc:Choice>
        <mc:Fallback xmlns="">
          <p:sp>
            <p:nvSpPr>
              <p:cNvPr id="3" name="Rectangle 2"/>
              <p:cNvSpPr>
                <a:spLocks noRot="1" noChangeAspect="1" noMove="1" noResize="1" noEditPoints="1" noAdjustHandles="1" noChangeArrowheads="1" noChangeShapeType="1" noTextEdit="1"/>
              </p:cNvSpPr>
              <p:nvPr/>
            </p:nvSpPr>
            <p:spPr>
              <a:xfrm>
                <a:off x="3272395" y="3779287"/>
                <a:ext cx="5602752" cy="1233415"/>
              </a:xfrm>
              <a:prstGeom prst="rect">
                <a:avLst/>
              </a:prstGeom>
              <a:blipFill>
                <a:blip r:embed="rId5"/>
                <a:stretch>
                  <a:fillRect l="-326" t="-3960" r="-544" b="-84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72395" y="5186318"/>
                <a:ext cx="3763851" cy="830997"/>
              </a:xfrm>
              <a:prstGeom prst="rect">
                <a:avLst/>
              </a:prstGeom>
            </p:spPr>
            <p:txBody>
              <a:bodyPr wrap="none">
                <a:spAutoFit/>
              </a:bodyPr>
              <a:lstStyle/>
              <a:p>
                <a14:m>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𝐵</m:t>
                        </m:r>
                      </m:e>
                      <m:sub>
                        <m:r>
                          <a:rPr lang="en-US" i="1">
                            <a:solidFill>
                              <a:schemeClr val="accent6">
                                <a:lumMod val="50000"/>
                              </a:schemeClr>
                            </a:solidFill>
                            <a:latin typeface="Cambria Math" panose="02040503050406030204" pitchFamily="18" charset="0"/>
                          </a:rPr>
                          <m:t>𝑒𝑥𝑡</m:t>
                        </m:r>
                      </m:sub>
                    </m:sSub>
                  </m:oMath>
                </a14:m>
                <a:r>
                  <a:rPr lang="en-US" dirty="0">
                    <a:solidFill>
                      <a:schemeClr val="accent6">
                        <a:lumMod val="50000"/>
                      </a:schemeClr>
                    </a:solidFill>
                  </a:rPr>
                  <a:t>: external magnetic field</a:t>
                </a:r>
              </a:p>
              <a:p>
                <a14:m>
                  <m:oMath xmlns:m="http://schemas.openxmlformats.org/officeDocument/2006/math">
                    <m:r>
                      <a:rPr lang="en-US" i="1">
                        <a:solidFill>
                          <a:schemeClr val="accent6">
                            <a:lumMod val="50000"/>
                          </a:schemeClr>
                        </a:solidFill>
                        <a:latin typeface="Cambria Math" panose="02040503050406030204" pitchFamily="18" charset="0"/>
                        <a:ea typeface="Cambria Math" panose="02040503050406030204" pitchFamily="18" charset="0"/>
                      </a:rPr>
                      <m:t>𝜂</m:t>
                    </m:r>
                  </m:oMath>
                </a14:m>
                <a:r>
                  <a:rPr lang="en-US" dirty="0">
                    <a:solidFill>
                      <a:schemeClr val="accent6">
                        <a:lumMod val="50000"/>
                      </a:schemeClr>
                    </a:solidFill>
                  </a:rPr>
                  <a:t>: flux trapping efficiency</a:t>
                </a:r>
              </a:p>
            </p:txBody>
          </p:sp>
        </mc:Choice>
        <mc:Fallback xmlns="">
          <p:sp>
            <p:nvSpPr>
              <p:cNvPr id="9" name="Rectangle 8"/>
              <p:cNvSpPr>
                <a:spLocks noRot="1" noChangeAspect="1" noMove="1" noResize="1" noEditPoints="1" noAdjustHandles="1" noChangeArrowheads="1" noChangeShapeType="1" noTextEdit="1"/>
              </p:cNvSpPr>
              <p:nvPr/>
            </p:nvSpPr>
            <p:spPr>
              <a:xfrm>
                <a:off x="3272395" y="5186318"/>
                <a:ext cx="3763851" cy="830997"/>
              </a:xfrm>
              <a:prstGeom prst="rect">
                <a:avLst/>
              </a:prstGeom>
              <a:blipFill>
                <a:blip r:embed="rId6"/>
                <a:stretch>
                  <a:fillRect l="-486" t="-5882" r="-1297" b="-16176"/>
                </a:stretch>
              </a:blipFill>
            </p:spPr>
            <p:txBody>
              <a:bodyPr/>
              <a:lstStyle/>
              <a:p>
                <a:r>
                  <a:rPr lang="en-US">
                    <a:noFill/>
                  </a:rPr>
                  <a:t> </a:t>
                </a:r>
              </a:p>
            </p:txBody>
          </p:sp>
        </mc:Fallback>
      </mc:AlternateContent>
    </p:spTree>
    <p:extLst>
      <p:ext uri="{BB962C8B-B14F-4D97-AF65-F5344CB8AC3E}">
        <p14:creationId xmlns:p14="http://schemas.microsoft.com/office/powerpoint/2010/main" val="31456838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62" y="961835"/>
            <a:ext cx="6659884" cy="5269632"/>
          </a:xfrm>
          <a:prstGeom prst="rect">
            <a:avLst/>
          </a:prstGeom>
        </p:spPr>
      </p:pic>
      <p:sp>
        <p:nvSpPr>
          <p:cNvPr id="8" name="Title 1"/>
          <p:cNvSpPr>
            <a:spLocks noGrp="1"/>
          </p:cNvSpPr>
          <p:nvPr>
            <p:ph type="title"/>
          </p:nvPr>
        </p:nvSpPr>
        <p:spPr/>
        <p:txBody>
          <a:bodyPr/>
          <a:lstStyle/>
          <a:p>
            <a:r>
              <a:rPr lang="en-US" dirty="0"/>
              <a:t>Trapped Flux Sensitivity Example</a:t>
            </a:r>
          </a:p>
        </p:txBody>
      </p:sp>
      <p:sp>
        <p:nvSpPr>
          <p:cNvPr id="3" name="Rectangle 2"/>
          <p:cNvSpPr/>
          <p:nvPr/>
        </p:nvSpPr>
        <p:spPr>
          <a:xfrm>
            <a:off x="2077156" y="3804356"/>
            <a:ext cx="3759200" cy="11966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730978" y="3932336"/>
            <a:ext cx="3759200" cy="11966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280354" y="1534154"/>
            <a:ext cx="4097867" cy="1930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1517486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62" y="961835"/>
            <a:ext cx="6659884" cy="5269632"/>
          </a:xfrm>
          <a:prstGeom prst="rect">
            <a:avLst/>
          </a:prstGeom>
        </p:spPr>
      </p:pic>
      <p:sp>
        <p:nvSpPr>
          <p:cNvPr id="8" name="Title 1"/>
          <p:cNvSpPr>
            <a:spLocks noGrp="1"/>
          </p:cNvSpPr>
          <p:nvPr>
            <p:ph type="title"/>
          </p:nvPr>
        </p:nvSpPr>
        <p:spPr/>
        <p:txBody>
          <a:bodyPr/>
          <a:lstStyle/>
          <a:p>
            <a:r>
              <a:rPr lang="en-US" dirty="0"/>
              <a:t>Trapped Flux Sensitivity Example</a:t>
            </a:r>
          </a:p>
        </p:txBody>
      </p:sp>
      <p:sp>
        <p:nvSpPr>
          <p:cNvPr id="3" name="Rectangle 2"/>
          <p:cNvSpPr/>
          <p:nvPr/>
        </p:nvSpPr>
        <p:spPr>
          <a:xfrm>
            <a:off x="2077156" y="4569720"/>
            <a:ext cx="3759200" cy="4312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730978" y="4569720"/>
            <a:ext cx="3759200" cy="559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280355" y="1534154"/>
            <a:ext cx="2675468" cy="1930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4350586" y="3164662"/>
            <a:ext cx="0" cy="68438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 name="Footer Placeholder 1"/>
          <p:cNvSpPr>
            <a:spLocks noGrp="1"/>
          </p:cNvSpPr>
          <p:nvPr>
            <p:ph type="ftr" sz="quarter" idx="11"/>
          </p:nvPr>
        </p:nvSpPr>
        <p:spPr/>
        <p:txBody>
          <a:bodyPr/>
          <a:lstStyle/>
          <a:p>
            <a:pPr>
              <a:defRPr/>
            </a:pPr>
            <a:r>
              <a:rPr lang="en-US" sz="1200"/>
              <a:t>Martina Martinello | APT Seminar</a:t>
            </a:r>
            <a:endParaRPr lang="en-US" sz="1200" b="1"/>
          </a:p>
        </p:txBody>
      </p:sp>
      <p:sp>
        <p:nvSpPr>
          <p:cNvPr id="16" name="Rectangle 15"/>
          <p:cNvSpPr/>
          <p:nvPr/>
        </p:nvSpPr>
        <p:spPr>
          <a:xfrm>
            <a:off x="4571999" y="3271982"/>
            <a:ext cx="4343401" cy="509335"/>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accent6">
                  <a:lumMod val="50000"/>
                </a:schemeClr>
              </a:solidFill>
            </a:endParaRPr>
          </a:p>
        </p:txBody>
      </p:sp>
      <p:sp>
        <p:nvSpPr>
          <p:cNvPr id="17" name="TextBox 16"/>
          <p:cNvSpPr txBox="1"/>
          <p:nvPr/>
        </p:nvSpPr>
        <p:spPr>
          <a:xfrm>
            <a:off x="6756456" y="3295105"/>
            <a:ext cx="2148530" cy="461665"/>
          </a:xfrm>
          <a:prstGeom prst="rect">
            <a:avLst/>
          </a:prstGeom>
          <a:solidFill>
            <a:schemeClr val="bg1"/>
          </a:solidFill>
        </p:spPr>
        <p:txBody>
          <a:bodyPr wrap="square" rtlCol="0">
            <a:spAutoFit/>
          </a:bodyPr>
          <a:lstStyle/>
          <a:p>
            <a:r>
              <a:rPr lang="en-US" dirty="0">
                <a:solidFill>
                  <a:srgbClr val="C00000"/>
                </a:solidFill>
                <a:latin typeface="+mn-lt"/>
                <a:ea typeface="+mn-ea"/>
              </a:rPr>
              <a:t>S=0.5 </a:t>
            </a:r>
            <a:r>
              <a:rPr lang="en-US" dirty="0" err="1">
                <a:solidFill>
                  <a:srgbClr val="C00000"/>
                </a:solidFill>
                <a:latin typeface="+mn-lt"/>
                <a:ea typeface="+mn-ea"/>
              </a:rPr>
              <a:t>n</a:t>
            </a:r>
            <a:r>
              <a:rPr lang="en-US" dirty="0" err="1">
                <a:solidFill>
                  <a:srgbClr val="C00000"/>
                </a:solidFill>
                <a:latin typeface="Symbol" panose="05050102010706020507" pitchFamily="18" charset="2"/>
                <a:ea typeface="+mn-ea"/>
              </a:rPr>
              <a:t>W</a:t>
            </a:r>
            <a:r>
              <a:rPr lang="en-US" dirty="0">
                <a:solidFill>
                  <a:srgbClr val="C00000"/>
                </a:solidFill>
                <a:latin typeface="+mn-lt"/>
                <a:ea typeface="+mn-ea"/>
              </a:rPr>
              <a:t>/</a:t>
            </a:r>
            <a:r>
              <a:rPr lang="en-US" dirty="0" err="1">
                <a:solidFill>
                  <a:srgbClr val="C00000"/>
                </a:solidFill>
                <a:latin typeface="+mn-lt"/>
                <a:ea typeface="+mn-ea"/>
              </a:rPr>
              <a:t>mG</a:t>
            </a:r>
            <a:endParaRPr lang="en-US" dirty="0">
              <a:solidFill>
                <a:srgbClr val="C00000"/>
              </a:solidFill>
              <a:latin typeface="+mn-lt"/>
              <a:ea typeface="+mn-ea"/>
            </a:endParaRPr>
          </a:p>
        </p:txBody>
      </p:sp>
      <p:sp>
        <p:nvSpPr>
          <p:cNvPr id="19" name="TextBox 18"/>
          <p:cNvSpPr txBox="1"/>
          <p:nvPr/>
        </p:nvSpPr>
        <p:spPr>
          <a:xfrm>
            <a:off x="4579557" y="3303748"/>
            <a:ext cx="2300214" cy="461665"/>
          </a:xfrm>
          <a:prstGeom prst="rect">
            <a:avLst/>
          </a:prstGeom>
          <a:noFill/>
        </p:spPr>
        <p:txBody>
          <a:bodyPr wrap="square" rtlCol="0">
            <a:spAutoFit/>
          </a:bodyPr>
          <a:lstStyle/>
          <a:p>
            <a:r>
              <a:rPr lang="en-US" dirty="0" err="1">
                <a:solidFill>
                  <a:srgbClr val="C00000"/>
                </a:solidFill>
                <a:latin typeface="+mn-lt"/>
                <a:ea typeface="+mn-ea"/>
              </a:rPr>
              <a:t>B</a:t>
            </a:r>
            <a:r>
              <a:rPr lang="en-US" baseline="-25000" dirty="0" err="1">
                <a:solidFill>
                  <a:srgbClr val="C00000"/>
                </a:solidFill>
                <a:latin typeface="+mn-lt"/>
                <a:ea typeface="+mn-ea"/>
              </a:rPr>
              <a:t>trap</a:t>
            </a:r>
            <a:r>
              <a:rPr lang="en-US" dirty="0">
                <a:solidFill>
                  <a:srgbClr val="C00000"/>
                </a:solidFill>
                <a:latin typeface="+mn-lt"/>
                <a:ea typeface="+mn-ea"/>
              </a:rPr>
              <a:t>=10.8 </a:t>
            </a:r>
            <a:r>
              <a:rPr lang="en-US" dirty="0" err="1">
                <a:solidFill>
                  <a:srgbClr val="C00000"/>
                </a:solidFill>
                <a:latin typeface="+mn-lt"/>
                <a:ea typeface="+mn-ea"/>
              </a:rPr>
              <a:t>mG</a:t>
            </a:r>
            <a:endParaRPr lang="en-US" dirty="0">
              <a:solidFill>
                <a:srgbClr val="C00000"/>
              </a:solidFill>
              <a:latin typeface="+mn-lt"/>
              <a:ea typeface="+mn-ea"/>
            </a:endParaRPr>
          </a:p>
        </p:txBody>
      </p:sp>
    </p:spTree>
    <p:extLst>
      <p:ext uri="{BB962C8B-B14F-4D97-AF65-F5344CB8AC3E}">
        <p14:creationId xmlns:p14="http://schemas.microsoft.com/office/powerpoint/2010/main" val="1807193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62" y="961835"/>
            <a:ext cx="6659884" cy="5269632"/>
          </a:xfrm>
          <a:prstGeom prst="rect">
            <a:avLst/>
          </a:prstGeom>
        </p:spPr>
      </p:pic>
      <p:sp>
        <p:nvSpPr>
          <p:cNvPr id="8" name="Title 1"/>
          <p:cNvSpPr>
            <a:spLocks noGrp="1"/>
          </p:cNvSpPr>
          <p:nvPr>
            <p:ph type="title"/>
          </p:nvPr>
        </p:nvSpPr>
        <p:spPr/>
        <p:txBody>
          <a:bodyPr/>
          <a:lstStyle/>
          <a:p>
            <a:r>
              <a:rPr lang="en-US" dirty="0"/>
              <a:t>Trapped Flux Sensitivity Example</a:t>
            </a:r>
          </a:p>
        </p:txBody>
      </p:sp>
      <p:cxnSp>
        <p:nvCxnSpPr>
          <p:cNvPr id="13" name="Straight Arrow Connector 12"/>
          <p:cNvCxnSpPr/>
          <p:nvPr/>
        </p:nvCxnSpPr>
        <p:spPr>
          <a:xfrm>
            <a:off x="4350586" y="3164662"/>
            <a:ext cx="0" cy="68438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4" name="Rectangle 13"/>
          <p:cNvSpPr/>
          <p:nvPr/>
        </p:nvSpPr>
        <p:spPr>
          <a:xfrm>
            <a:off x="4571999" y="3271982"/>
            <a:ext cx="4343401" cy="509335"/>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accent6">
                  <a:lumMod val="50000"/>
                </a:schemeClr>
              </a:solidFill>
            </a:endParaRPr>
          </a:p>
        </p:txBody>
      </p:sp>
      <p:sp>
        <p:nvSpPr>
          <p:cNvPr id="19" name="TextBox 18"/>
          <p:cNvSpPr txBox="1"/>
          <p:nvPr/>
        </p:nvSpPr>
        <p:spPr>
          <a:xfrm>
            <a:off x="4579557" y="3303748"/>
            <a:ext cx="2300214" cy="461665"/>
          </a:xfrm>
          <a:prstGeom prst="rect">
            <a:avLst/>
          </a:prstGeom>
          <a:noFill/>
        </p:spPr>
        <p:txBody>
          <a:bodyPr wrap="square" rtlCol="0">
            <a:spAutoFit/>
          </a:bodyPr>
          <a:lstStyle/>
          <a:p>
            <a:r>
              <a:rPr lang="en-US" dirty="0" err="1">
                <a:solidFill>
                  <a:srgbClr val="C00000"/>
                </a:solidFill>
                <a:latin typeface="+mn-lt"/>
                <a:ea typeface="+mn-ea"/>
              </a:rPr>
              <a:t>B</a:t>
            </a:r>
            <a:r>
              <a:rPr lang="en-US" baseline="-25000" dirty="0" err="1">
                <a:solidFill>
                  <a:srgbClr val="C00000"/>
                </a:solidFill>
                <a:latin typeface="+mn-lt"/>
                <a:ea typeface="+mn-ea"/>
              </a:rPr>
              <a:t>trap</a:t>
            </a:r>
            <a:r>
              <a:rPr lang="en-US" dirty="0">
                <a:solidFill>
                  <a:srgbClr val="C00000"/>
                </a:solidFill>
                <a:latin typeface="+mn-lt"/>
                <a:ea typeface="+mn-ea"/>
              </a:rPr>
              <a:t>=10.8 </a:t>
            </a:r>
            <a:r>
              <a:rPr lang="en-US" dirty="0" err="1">
                <a:solidFill>
                  <a:srgbClr val="C00000"/>
                </a:solidFill>
                <a:latin typeface="+mn-lt"/>
                <a:ea typeface="+mn-ea"/>
              </a:rPr>
              <a:t>mG</a:t>
            </a:r>
            <a:endParaRPr lang="en-US" dirty="0">
              <a:solidFill>
                <a:srgbClr val="C00000"/>
              </a:solidFill>
              <a:latin typeface="+mn-lt"/>
              <a:ea typeface="+mn-ea"/>
            </a:endParaRPr>
          </a:p>
        </p:txBody>
      </p:sp>
      <p:sp>
        <p:nvSpPr>
          <p:cNvPr id="20" name="TextBox 19"/>
          <p:cNvSpPr txBox="1"/>
          <p:nvPr/>
        </p:nvSpPr>
        <p:spPr>
          <a:xfrm>
            <a:off x="6756456" y="3295105"/>
            <a:ext cx="2148530" cy="461665"/>
          </a:xfrm>
          <a:prstGeom prst="rect">
            <a:avLst/>
          </a:prstGeom>
          <a:solidFill>
            <a:schemeClr val="bg1"/>
          </a:solidFill>
        </p:spPr>
        <p:txBody>
          <a:bodyPr wrap="square" rtlCol="0">
            <a:spAutoFit/>
          </a:bodyPr>
          <a:lstStyle/>
          <a:p>
            <a:r>
              <a:rPr lang="en-US" dirty="0">
                <a:solidFill>
                  <a:srgbClr val="C00000"/>
                </a:solidFill>
                <a:latin typeface="+mn-lt"/>
                <a:ea typeface="+mn-ea"/>
              </a:rPr>
              <a:t>S=0.5 </a:t>
            </a:r>
            <a:r>
              <a:rPr lang="en-US" dirty="0" err="1">
                <a:solidFill>
                  <a:srgbClr val="C00000"/>
                </a:solidFill>
                <a:latin typeface="+mn-lt"/>
                <a:ea typeface="+mn-ea"/>
              </a:rPr>
              <a:t>n</a:t>
            </a:r>
            <a:r>
              <a:rPr lang="en-US" dirty="0" err="1">
                <a:solidFill>
                  <a:srgbClr val="C00000"/>
                </a:solidFill>
                <a:latin typeface="Symbol" panose="05050102010706020507" pitchFamily="18" charset="2"/>
                <a:ea typeface="+mn-ea"/>
              </a:rPr>
              <a:t>W</a:t>
            </a:r>
            <a:r>
              <a:rPr lang="en-US" dirty="0">
                <a:solidFill>
                  <a:srgbClr val="C00000"/>
                </a:solidFill>
                <a:latin typeface="+mn-lt"/>
                <a:ea typeface="+mn-ea"/>
              </a:rPr>
              <a:t>/</a:t>
            </a:r>
            <a:r>
              <a:rPr lang="en-US" dirty="0" err="1">
                <a:solidFill>
                  <a:srgbClr val="C00000"/>
                </a:solidFill>
                <a:latin typeface="+mn-lt"/>
                <a:ea typeface="+mn-ea"/>
              </a:rPr>
              <a:t>mG</a:t>
            </a:r>
            <a:endParaRPr lang="en-US" dirty="0">
              <a:solidFill>
                <a:srgbClr val="C00000"/>
              </a:solidFill>
              <a:latin typeface="+mn-lt"/>
              <a:ea typeface="+mn-ea"/>
            </a:endParaRPr>
          </a:p>
        </p:txBody>
      </p:sp>
      <p:sp>
        <p:nvSpPr>
          <p:cNvPr id="21" name="TextBox 20"/>
          <p:cNvSpPr txBox="1"/>
          <p:nvPr/>
        </p:nvSpPr>
        <p:spPr>
          <a:xfrm>
            <a:off x="3349068" y="5102824"/>
            <a:ext cx="2284085" cy="46166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a:solidFill>
                  <a:schemeClr val="tx1"/>
                </a:solidFill>
              </a:rPr>
              <a:t>B</a:t>
            </a:r>
            <a:r>
              <a:rPr lang="en-US" baseline="-25000" dirty="0" err="1">
                <a:solidFill>
                  <a:schemeClr val="tx1"/>
                </a:solidFill>
              </a:rPr>
              <a:t>trap</a:t>
            </a:r>
            <a:r>
              <a:rPr lang="en-US" dirty="0">
                <a:solidFill>
                  <a:schemeClr val="tx1"/>
                </a:solidFill>
              </a:rPr>
              <a:t>=10.7 </a:t>
            </a:r>
            <a:r>
              <a:rPr lang="en-US" dirty="0" err="1">
                <a:solidFill>
                  <a:schemeClr val="tx1"/>
                </a:solidFill>
              </a:rPr>
              <a:t>mG</a:t>
            </a:r>
            <a:endParaRPr lang="en-US" dirty="0">
              <a:solidFill>
                <a:schemeClr val="tx1"/>
              </a:solidFill>
            </a:endParaRPr>
          </a:p>
        </p:txBody>
      </p:sp>
      <p:sp>
        <p:nvSpPr>
          <p:cNvPr id="22" name="TextBox 21"/>
          <p:cNvSpPr txBox="1"/>
          <p:nvPr/>
        </p:nvSpPr>
        <p:spPr>
          <a:xfrm>
            <a:off x="5540290" y="5102576"/>
            <a:ext cx="2234931" cy="46166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solidFill>
              </a:rPr>
              <a:t>S=1.5 </a:t>
            </a:r>
            <a:r>
              <a:rPr lang="en-US" dirty="0" err="1">
                <a:solidFill>
                  <a:schemeClr val="tx1"/>
                </a:solidFill>
              </a:rPr>
              <a:t>n</a:t>
            </a:r>
            <a:r>
              <a:rPr lang="en-US" dirty="0" err="1">
                <a:solidFill>
                  <a:schemeClr val="tx1"/>
                </a:solidFill>
                <a:latin typeface="Symbol" panose="05050102010706020507" pitchFamily="18" charset="2"/>
              </a:rPr>
              <a:t>W</a:t>
            </a:r>
            <a:r>
              <a:rPr lang="en-US" dirty="0">
                <a:solidFill>
                  <a:schemeClr val="tx1"/>
                </a:solidFill>
              </a:rPr>
              <a:t>/</a:t>
            </a:r>
            <a:r>
              <a:rPr lang="en-US" dirty="0" err="1">
                <a:solidFill>
                  <a:schemeClr val="tx1"/>
                </a:solidFill>
              </a:rPr>
              <a:t>mG</a:t>
            </a:r>
            <a:endParaRPr lang="en-US" dirty="0">
              <a:solidFill>
                <a:schemeClr val="tx1"/>
              </a:solidFill>
            </a:endParaRPr>
          </a:p>
        </p:txBody>
      </p:sp>
      <p:cxnSp>
        <p:nvCxnSpPr>
          <p:cNvPr id="16" name="Straight Arrow Connector 15"/>
          <p:cNvCxnSpPr/>
          <p:nvPr/>
        </p:nvCxnSpPr>
        <p:spPr>
          <a:xfrm>
            <a:off x="3825653" y="2233328"/>
            <a:ext cx="0" cy="23806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Rectangle 16"/>
          <p:cNvSpPr/>
          <p:nvPr/>
        </p:nvSpPr>
        <p:spPr>
          <a:xfrm>
            <a:off x="3349069" y="5121010"/>
            <a:ext cx="4426152" cy="46609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accent6">
                  <a:lumMod val="50000"/>
                </a:schemeClr>
              </a:solidFill>
            </a:endParaRPr>
          </a:p>
        </p:txBody>
      </p:sp>
      <p:sp>
        <p:nvSpPr>
          <p:cNvPr id="3" name="Footer Placeholder 2"/>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3036315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32395"/>
            <a:ext cx="8921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nchor="ctr">
            <a:spAutoFit/>
          </a:bodyPr>
          <a:lstStyle/>
          <a:p>
            <a:r>
              <a:rPr lang="en-US" sz="2400" dirty="0">
                <a:solidFill>
                  <a:schemeClr val="bg1"/>
                </a:solidFill>
                <a:latin typeface="Calibri" pitchFamily="34" charset="0"/>
              </a:rPr>
              <a:t>3. Criteria for Cavity Design: accelerating cells</a:t>
            </a:r>
            <a:endParaRPr lang="en-GB" sz="2400" dirty="0">
              <a:solidFill>
                <a:schemeClr val="bg1"/>
              </a:solidFill>
              <a:latin typeface="Calibri" pitchFamily="34" charset="0"/>
            </a:endParaRPr>
          </a:p>
        </p:txBody>
      </p:sp>
      <p:sp>
        <p:nvSpPr>
          <p:cNvPr id="5" name="Footer Placeholder 4"/>
          <p:cNvSpPr>
            <a:spLocks noGrp="1"/>
          </p:cNvSpPr>
          <p:nvPr>
            <p:ph type="ftr" sz="quarter" idx="11"/>
          </p:nvPr>
        </p:nvSpPr>
        <p:spPr/>
        <p:txBody>
          <a:bodyPr/>
          <a:lstStyle/>
          <a:p>
            <a:r>
              <a:rPr lang="it-IT" sz="1200" dirty="0"/>
              <a:t>Martina Martinello | ASC 2016, Denver CO</a:t>
            </a:r>
            <a:endParaRPr lang="en-US" sz="1200" dirty="0"/>
          </a:p>
        </p:txBody>
      </p:sp>
      <p:sp>
        <p:nvSpPr>
          <p:cNvPr id="6" name="Slide Number Placeholder 5"/>
          <p:cNvSpPr>
            <a:spLocks noGrp="1"/>
          </p:cNvSpPr>
          <p:nvPr>
            <p:ph type="sldNum" sz="quarter" idx="12"/>
          </p:nvPr>
        </p:nvSpPr>
        <p:spPr/>
        <p:txBody>
          <a:bodyPr/>
          <a:lstStyle/>
          <a:p>
            <a:fld id="{0CB70BF4-04C1-49D2-AF55-3B7C212EEADB}" type="slidenum">
              <a:rPr lang="en-US" sz="1200" smtClean="0"/>
              <a:t>4</a:t>
            </a:fld>
            <a:endParaRPr lang="en-US" sz="1200"/>
          </a:p>
        </p:txBody>
      </p:sp>
      <p:pic>
        <p:nvPicPr>
          <p:cNvPr id="3" name="Picture 2"/>
          <p:cNvPicPr>
            <a:picLocks noChangeAspect="1"/>
          </p:cNvPicPr>
          <p:nvPr/>
        </p:nvPicPr>
        <p:blipFill rotWithShape="1">
          <a:blip r:embed="rId3"/>
          <a:srcRect l="5884" t="10022" b="4392"/>
          <a:stretch/>
        </p:blipFill>
        <p:spPr>
          <a:xfrm>
            <a:off x="4243948" y="899458"/>
            <a:ext cx="4867910" cy="3178396"/>
          </a:xfrm>
          <a:prstGeom prst="rect">
            <a:avLst/>
          </a:prstGeom>
        </p:spPr>
      </p:pic>
      <p:sp>
        <p:nvSpPr>
          <p:cNvPr id="2" name="Title 1"/>
          <p:cNvSpPr>
            <a:spLocks noGrp="1"/>
          </p:cNvSpPr>
          <p:nvPr>
            <p:ph type="title"/>
          </p:nvPr>
        </p:nvSpPr>
        <p:spPr/>
        <p:txBody>
          <a:bodyPr/>
          <a:lstStyle/>
          <a:p>
            <a:r>
              <a:rPr lang="en-US" dirty="0"/>
              <a:t>Superconducting RF Cavities</a:t>
            </a:r>
          </a:p>
        </p:txBody>
      </p:sp>
      <mc:AlternateContent xmlns:mc="http://schemas.openxmlformats.org/markup-compatibility/2006" xmlns:a14="http://schemas.microsoft.com/office/drawing/2010/main">
        <mc:Choice Requires="a14">
          <p:sp>
            <p:nvSpPr>
              <p:cNvPr id="14" name="TextBox 13"/>
              <p:cNvSpPr txBox="1"/>
              <p:nvPr/>
            </p:nvSpPr>
            <p:spPr>
              <a:xfrm>
                <a:off x="6146671" y="4666911"/>
                <a:ext cx="1739900" cy="3535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𝐵</m:t>
                          </m:r>
                        </m:e>
                        <m:sub>
                          <m:r>
                            <a:rPr lang="en-US" sz="2000" b="0" i="1" smtClean="0">
                              <a:solidFill>
                                <a:schemeClr val="accent6">
                                  <a:lumMod val="50000"/>
                                </a:schemeClr>
                              </a:solidFill>
                              <a:latin typeface="Cambria Math" panose="02040503050406030204" pitchFamily="18" charset="0"/>
                            </a:rPr>
                            <m:t>𝑦</m:t>
                          </m:r>
                        </m:sub>
                      </m:sSub>
                      <m:r>
                        <a:rPr lang="en-US" sz="2000" b="0" i="1" smtClean="0">
                          <a:solidFill>
                            <a:schemeClr val="accent6">
                              <a:lumMod val="50000"/>
                            </a:schemeClr>
                          </a:solidFill>
                          <a:latin typeface="Cambria Math" panose="02040503050406030204" pitchFamily="18" charset="0"/>
                        </a:rPr>
                        <m:t>=</m:t>
                      </m:r>
                      <m:sSub>
                        <m:sSubPr>
                          <m:ctrlPr>
                            <a:rPr lang="en-US" sz="2000" b="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rPr>
                            <m:t>𝐵</m:t>
                          </m:r>
                          <m:r>
                            <a:rPr lang="en-US" sz="2000" b="0" i="1" smtClean="0">
                              <a:solidFill>
                                <a:schemeClr val="accent6">
                                  <a:lumMod val="50000"/>
                                </a:schemeClr>
                              </a:solidFill>
                              <a:latin typeface="Cambria Math" panose="02040503050406030204" pitchFamily="18" charset="0"/>
                            </a:rPr>
                            <m:t> </m:t>
                          </m:r>
                        </m:e>
                        <m:sub>
                          <m:r>
                            <a:rPr lang="en-US" sz="2000" b="0" i="1" smtClean="0">
                              <a:solidFill>
                                <a:schemeClr val="accent6">
                                  <a:lumMod val="50000"/>
                                </a:schemeClr>
                              </a:solidFill>
                              <a:latin typeface="Cambria Math" panose="02040503050406030204" pitchFamily="18" charset="0"/>
                            </a:rPr>
                            <m:t>0</m:t>
                          </m:r>
                        </m:sub>
                      </m:sSub>
                      <m:sSup>
                        <m:sSupPr>
                          <m:ctrlPr>
                            <a:rPr lang="en-US" sz="2000" b="0" i="1" smtClean="0">
                              <a:solidFill>
                                <a:schemeClr val="accent6">
                                  <a:lumMod val="50000"/>
                                </a:schemeClr>
                              </a:solidFill>
                              <a:latin typeface="Cambria Math" panose="02040503050406030204" pitchFamily="18" charset="0"/>
                            </a:rPr>
                          </m:ctrlPr>
                        </m:sSupPr>
                        <m:e>
                          <m:r>
                            <a:rPr lang="en-US" sz="2000" b="0" i="1" smtClean="0">
                              <a:solidFill>
                                <a:schemeClr val="accent6">
                                  <a:lumMod val="50000"/>
                                </a:schemeClr>
                              </a:solidFill>
                              <a:latin typeface="Cambria Math" panose="02040503050406030204" pitchFamily="18" charset="0"/>
                            </a:rPr>
                            <m:t>𝑒</m:t>
                          </m:r>
                        </m:e>
                        <m:sup>
                          <m:r>
                            <a:rPr lang="en-US" sz="2000" b="0" i="1" smtClean="0">
                              <a:solidFill>
                                <a:schemeClr val="accent6">
                                  <a:lumMod val="50000"/>
                                </a:schemeClr>
                              </a:solidFill>
                              <a:latin typeface="Cambria Math" panose="02040503050406030204" pitchFamily="18" charset="0"/>
                            </a:rPr>
                            <m:t>−</m:t>
                          </m:r>
                          <m:r>
                            <a:rPr lang="en-US" sz="2000" b="0" i="1" smtClean="0">
                              <a:solidFill>
                                <a:schemeClr val="accent6">
                                  <a:lumMod val="50000"/>
                                </a:schemeClr>
                              </a:solidFill>
                              <a:latin typeface="Cambria Math" panose="02040503050406030204" pitchFamily="18" charset="0"/>
                            </a:rPr>
                            <m:t>𝑥</m:t>
                          </m:r>
                          <m:r>
                            <a:rPr lang="en-US" sz="2000" b="0" i="1" smtClean="0">
                              <a:solidFill>
                                <a:schemeClr val="accent6">
                                  <a:lumMod val="50000"/>
                                </a:schemeClr>
                              </a:solidFill>
                              <a:latin typeface="Cambria Math" panose="02040503050406030204" pitchFamily="18" charset="0"/>
                            </a:rPr>
                            <m:t>/</m:t>
                          </m:r>
                          <m:sSub>
                            <m:sSubPr>
                              <m:ctrlPr>
                                <a:rPr lang="en-US" sz="2000" b="0" i="1" smtClean="0">
                                  <a:solidFill>
                                    <a:schemeClr val="accent6">
                                      <a:lumMod val="50000"/>
                                    </a:schemeClr>
                                  </a:solidFill>
                                  <a:latin typeface="Cambria Math" panose="02040503050406030204" pitchFamily="18" charset="0"/>
                                </a:rPr>
                              </m:ctrlPr>
                            </m:sSubPr>
                            <m:e>
                              <m:r>
                                <a:rPr lang="en-US" sz="2000" b="0" i="1" smtClean="0">
                                  <a:solidFill>
                                    <a:schemeClr val="accent6">
                                      <a:lumMod val="50000"/>
                                    </a:schemeClr>
                                  </a:solidFill>
                                  <a:latin typeface="Cambria Math" panose="02040503050406030204" pitchFamily="18" charset="0"/>
                                  <a:ea typeface="Cambria Math" panose="02040503050406030204" pitchFamily="18" charset="0"/>
                                </a:rPr>
                                <m:t>𝜆</m:t>
                              </m:r>
                            </m:e>
                            <m:sub>
                              <m:r>
                                <a:rPr lang="en-US" sz="2000" b="0" i="1" smtClean="0">
                                  <a:solidFill>
                                    <a:schemeClr val="accent6">
                                      <a:lumMod val="50000"/>
                                    </a:schemeClr>
                                  </a:solidFill>
                                  <a:latin typeface="Cambria Math" panose="02040503050406030204" pitchFamily="18" charset="0"/>
                                </a:rPr>
                                <m:t>𝐿</m:t>
                              </m:r>
                            </m:sub>
                          </m:sSub>
                        </m:sup>
                      </m:sSup>
                    </m:oMath>
                  </m:oMathPara>
                </a14:m>
                <a:endParaRPr lang="en-US" sz="2000" dirty="0">
                  <a:solidFill>
                    <a:schemeClr val="accent6">
                      <a:lumMod val="50000"/>
                    </a:schemeClr>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46671" y="4666911"/>
                <a:ext cx="1739900" cy="353558"/>
              </a:xfrm>
              <a:prstGeom prst="rect">
                <a:avLst/>
              </a:prstGeom>
              <a:blipFill>
                <a:blip r:embed="rId4"/>
                <a:stretch>
                  <a:fillRect l="-2448" t="-3448" b="-18966"/>
                </a:stretch>
              </a:blipFill>
            </p:spPr>
            <p:txBody>
              <a:bodyPr/>
              <a:lstStyle/>
              <a:p>
                <a:r>
                  <a:rPr lang="en-US">
                    <a:noFill/>
                  </a:rPr>
                  <a:t> </a:t>
                </a:r>
              </a:p>
            </p:txBody>
          </p:sp>
        </mc:Fallback>
      </mc:AlternateContent>
      <p:grpSp>
        <p:nvGrpSpPr>
          <p:cNvPr id="15" name="Gruppo 28"/>
          <p:cNvGrpSpPr/>
          <p:nvPr/>
        </p:nvGrpSpPr>
        <p:grpSpPr>
          <a:xfrm flipH="1">
            <a:off x="3720761" y="4493957"/>
            <a:ext cx="3637957" cy="1474006"/>
            <a:chOff x="467544" y="4593937"/>
            <a:chExt cx="3652444" cy="1302161"/>
          </a:xfrm>
        </p:grpSpPr>
        <p:sp>
          <p:nvSpPr>
            <p:cNvPr id="17" name="Rectangle 10"/>
            <p:cNvSpPr>
              <a:spLocks noChangeArrowheads="1"/>
            </p:cNvSpPr>
            <p:nvPr/>
          </p:nvSpPr>
          <p:spPr bwMode="auto">
            <a:xfrm>
              <a:off x="467544" y="4593937"/>
              <a:ext cx="1881833" cy="1283335"/>
            </a:xfrm>
            <a:prstGeom prst="rect">
              <a:avLst/>
            </a:prstGeom>
            <a:gradFill rotWithShape="1">
              <a:gsLst>
                <a:gs pos="0">
                  <a:srgbClr val="CCFFFF">
                    <a:alpha val="0"/>
                  </a:srgbClr>
                </a:gs>
                <a:gs pos="100000">
                  <a:srgbClr val="624A8A">
                    <a:alpha val="20000"/>
                  </a:srgbClr>
                </a:gs>
              </a:gsLst>
              <a:lin ang="0" scaled="1"/>
            </a:gradFill>
            <a:ln w="9525">
              <a:noFill/>
              <a:miter lim="800000"/>
              <a:headEnd/>
              <a:tailEnd/>
            </a:ln>
            <a:effectLst/>
          </p:spPr>
          <p:txBody>
            <a:bodyPr wrap="none" anchor="ctr"/>
            <a:lstStyle/>
            <a:p>
              <a:pPr algn="ctr"/>
              <a:endParaRPr lang="it-IT" dirty="0"/>
            </a:p>
          </p:txBody>
        </p:sp>
        <p:sp>
          <p:nvSpPr>
            <p:cNvPr id="18" name="Arc 8"/>
            <p:cNvSpPr>
              <a:spLocks/>
            </p:cNvSpPr>
            <p:nvPr/>
          </p:nvSpPr>
          <p:spPr bwMode="auto">
            <a:xfrm rot="10752634" flipH="1">
              <a:off x="603127" y="4886448"/>
              <a:ext cx="1747837" cy="9874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p:spPr>
          <p:txBody>
            <a:bodyPr rot="10800000" wrap="none" anchor="ctr"/>
            <a:lstStyle/>
            <a:p>
              <a:pPr algn="ctr"/>
              <a:endParaRPr lang="it-IT">
                <a:solidFill>
                  <a:srgbClr val="008000"/>
                </a:solidFill>
              </a:endParaRPr>
            </a:p>
          </p:txBody>
        </p:sp>
        <p:grpSp>
          <p:nvGrpSpPr>
            <p:cNvPr id="20" name="Group 12"/>
            <p:cNvGrpSpPr>
              <a:grpSpLocks/>
            </p:cNvGrpSpPr>
            <p:nvPr/>
          </p:nvGrpSpPr>
          <p:grpSpPr bwMode="auto">
            <a:xfrm>
              <a:off x="2220429" y="4673045"/>
              <a:ext cx="854075" cy="1222982"/>
              <a:chOff x="2739" y="1600"/>
              <a:chExt cx="476" cy="871"/>
            </a:xfrm>
          </p:grpSpPr>
          <p:sp>
            <p:nvSpPr>
              <p:cNvPr id="29" name="Line 13"/>
              <p:cNvSpPr>
                <a:spLocks noChangeShapeType="1"/>
              </p:cNvSpPr>
              <p:nvPr/>
            </p:nvSpPr>
            <p:spPr bwMode="auto">
              <a:xfrm flipH="1">
                <a:off x="2853" y="1607"/>
                <a:ext cx="2" cy="864"/>
              </a:xfrm>
              <a:prstGeom prst="line">
                <a:avLst/>
              </a:prstGeom>
              <a:noFill/>
              <a:ln w="19050">
                <a:solidFill>
                  <a:schemeClr val="tx1"/>
                </a:solidFill>
                <a:round/>
                <a:headEnd type="triangle" w="med" len="med"/>
                <a:tailEnd/>
              </a:ln>
              <a:effectLst/>
            </p:spPr>
            <p:txBody>
              <a:bodyPr/>
              <a:lstStyle/>
              <a:p>
                <a:endParaRPr lang="en-US"/>
              </a:p>
            </p:txBody>
          </p:sp>
          <p:sp>
            <p:nvSpPr>
              <p:cNvPr id="30" name="Text Box 15"/>
              <p:cNvSpPr txBox="1">
                <a:spLocks noChangeArrowheads="1"/>
              </p:cNvSpPr>
              <p:nvPr/>
            </p:nvSpPr>
            <p:spPr bwMode="auto">
              <a:xfrm>
                <a:off x="2739" y="1600"/>
                <a:ext cx="476" cy="194"/>
              </a:xfrm>
              <a:prstGeom prst="rect">
                <a:avLst/>
              </a:prstGeom>
              <a:noFill/>
              <a:ln w="9525">
                <a:noFill/>
                <a:miter lim="800000"/>
                <a:headEnd/>
                <a:tailEnd/>
              </a:ln>
              <a:effectLst/>
            </p:spPr>
            <p:txBody>
              <a:bodyPr>
                <a:spAutoFit/>
              </a:bodyPr>
              <a:lstStyle/>
              <a:p>
                <a:pPr>
                  <a:spcBef>
                    <a:spcPct val="50000"/>
                  </a:spcBef>
                </a:pPr>
                <a:r>
                  <a:rPr lang="it-IT" sz="1400" b="1" dirty="0">
                    <a:latin typeface="Lucida Calligraphy" panose="03010101010101010101" pitchFamily="66" charset="0"/>
                  </a:rPr>
                  <a:t>B</a:t>
                </a:r>
                <a:r>
                  <a:rPr lang="it-IT" sz="1400" b="1" baseline="-25000" dirty="0">
                    <a:latin typeface="Lucida Calligraphy" panose="03010101010101010101" pitchFamily="66" charset="0"/>
                  </a:rPr>
                  <a:t>y</a:t>
                </a:r>
                <a:r>
                  <a:rPr lang="it-IT" sz="1400" b="1" dirty="0">
                    <a:latin typeface="Lucida Calligraphy" panose="03010101010101010101" pitchFamily="66" charset="0"/>
                  </a:rPr>
                  <a:t>(0)</a:t>
                </a:r>
              </a:p>
            </p:txBody>
          </p:sp>
        </p:grpSp>
        <p:sp>
          <p:nvSpPr>
            <p:cNvPr id="21" name="Line 17"/>
            <p:cNvSpPr>
              <a:spLocks noChangeShapeType="1"/>
            </p:cNvSpPr>
            <p:nvPr/>
          </p:nvSpPr>
          <p:spPr bwMode="auto">
            <a:xfrm>
              <a:off x="824338" y="5185452"/>
              <a:ext cx="3295650" cy="0"/>
            </a:xfrm>
            <a:prstGeom prst="line">
              <a:avLst/>
            </a:prstGeom>
            <a:noFill/>
            <a:ln w="6350" cap="rnd">
              <a:solidFill>
                <a:schemeClr val="bg2"/>
              </a:solidFill>
              <a:prstDash val="sysDot"/>
              <a:round/>
              <a:headEnd/>
              <a:tailEnd/>
            </a:ln>
            <a:effectLst/>
          </p:spPr>
          <p:txBody>
            <a:bodyPr/>
            <a:lstStyle/>
            <a:p>
              <a:endParaRPr lang="en-US"/>
            </a:p>
          </p:txBody>
        </p:sp>
        <p:sp>
          <p:nvSpPr>
            <p:cNvPr id="23" name="Line 23"/>
            <p:cNvSpPr>
              <a:spLocks noChangeShapeType="1"/>
            </p:cNvSpPr>
            <p:nvPr/>
          </p:nvSpPr>
          <p:spPr bwMode="auto">
            <a:xfrm>
              <a:off x="2185864" y="5270623"/>
              <a:ext cx="0" cy="609600"/>
            </a:xfrm>
            <a:prstGeom prst="line">
              <a:avLst/>
            </a:prstGeom>
            <a:noFill/>
            <a:ln w="9525">
              <a:solidFill>
                <a:schemeClr val="tx1"/>
              </a:solidFill>
              <a:round/>
              <a:headEnd type="triangle" w="med" len="med"/>
              <a:tailEnd/>
            </a:ln>
            <a:effectLst/>
          </p:spPr>
          <p:txBody>
            <a:bodyPr/>
            <a:lstStyle/>
            <a:p>
              <a:endParaRPr lang="en-US"/>
            </a:p>
          </p:txBody>
        </p:sp>
        <p:sp>
          <p:nvSpPr>
            <p:cNvPr id="24" name="Line 24"/>
            <p:cNvSpPr>
              <a:spLocks noChangeShapeType="1"/>
            </p:cNvSpPr>
            <p:nvPr/>
          </p:nvSpPr>
          <p:spPr bwMode="auto">
            <a:xfrm>
              <a:off x="2033464" y="5423023"/>
              <a:ext cx="0" cy="457200"/>
            </a:xfrm>
            <a:prstGeom prst="line">
              <a:avLst/>
            </a:prstGeom>
            <a:noFill/>
            <a:ln w="9525">
              <a:solidFill>
                <a:schemeClr val="tx1"/>
              </a:solidFill>
              <a:round/>
              <a:headEnd type="triangle" w="med" len="med"/>
              <a:tailEnd/>
            </a:ln>
            <a:effectLst/>
          </p:spPr>
          <p:txBody>
            <a:bodyPr/>
            <a:lstStyle/>
            <a:p>
              <a:endParaRPr lang="en-US"/>
            </a:p>
          </p:txBody>
        </p:sp>
        <p:sp>
          <p:nvSpPr>
            <p:cNvPr id="25" name="Line 25"/>
            <p:cNvSpPr>
              <a:spLocks noChangeShapeType="1"/>
            </p:cNvSpPr>
            <p:nvPr/>
          </p:nvSpPr>
          <p:spPr bwMode="auto">
            <a:xfrm>
              <a:off x="1881064" y="5540498"/>
              <a:ext cx="0" cy="339725"/>
            </a:xfrm>
            <a:prstGeom prst="line">
              <a:avLst/>
            </a:prstGeom>
            <a:noFill/>
            <a:ln w="9525">
              <a:solidFill>
                <a:schemeClr val="tx1"/>
              </a:solidFill>
              <a:round/>
              <a:headEnd type="triangle" w="med" len="med"/>
              <a:tailEnd/>
            </a:ln>
            <a:effectLst/>
          </p:spPr>
          <p:txBody>
            <a:bodyPr/>
            <a:lstStyle/>
            <a:p>
              <a:endParaRPr lang="en-US"/>
            </a:p>
          </p:txBody>
        </p:sp>
        <p:sp>
          <p:nvSpPr>
            <p:cNvPr id="26" name="Line 26"/>
            <p:cNvSpPr>
              <a:spLocks noChangeShapeType="1"/>
            </p:cNvSpPr>
            <p:nvPr/>
          </p:nvSpPr>
          <p:spPr bwMode="auto">
            <a:xfrm>
              <a:off x="1728664" y="5626223"/>
              <a:ext cx="0" cy="254000"/>
            </a:xfrm>
            <a:prstGeom prst="line">
              <a:avLst/>
            </a:prstGeom>
            <a:noFill/>
            <a:ln w="9525">
              <a:solidFill>
                <a:schemeClr val="tx1"/>
              </a:solidFill>
              <a:round/>
              <a:headEnd type="triangle" w="med" len="med"/>
              <a:tailEnd/>
            </a:ln>
            <a:effectLst/>
          </p:spPr>
          <p:txBody>
            <a:bodyPr/>
            <a:lstStyle/>
            <a:p>
              <a:endParaRPr lang="en-US"/>
            </a:p>
          </p:txBody>
        </p:sp>
        <p:sp>
          <p:nvSpPr>
            <p:cNvPr id="27" name="Line 27"/>
            <p:cNvSpPr>
              <a:spLocks noChangeShapeType="1"/>
            </p:cNvSpPr>
            <p:nvPr/>
          </p:nvSpPr>
          <p:spPr bwMode="auto">
            <a:xfrm>
              <a:off x="1576264" y="5696073"/>
              <a:ext cx="0" cy="184150"/>
            </a:xfrm>
            <a:prstGeom prst="line">
              <a:avLst/>
            </a:prstGeom>
            <a:noFill/>
            <a:ln w="9525">
              <a:solidFill>
                <a:schemeClr val="tx1"/>
              </a:solidFill>
              <a:round/>
              <a:headEnd type="triangle" w="med" len="med"/>
              <a:tailEnd/>
            </a:ln>
            <a:effectLst/>
          </p:spPr>
          <p:txBody>
            <a:bodyPr/>
            <a:lstStyle/>
            <a:p>
              <a:endParaRPr lang="en-US"/>
            </a:p>
          </p:txBody>
        </p:sp>
        <p:sp>
          <p:nvSpPr>
            <p:cNvPr id="28" name="Line 28"/>
            <p:cNvSpPr>
              <a:spLocks noChangeShapeType="1"/>
            </p:cNvSpPr>
            <p:nvPr/>
          </p:nvSpPr>
          <p:spPr bwMode="auto">
            <a:xfrm>
              <a:off x="1423864" y="5750048"/>
              <a:ext cx="0" cy="146050"/>
            </a:xfrm>
            <a:prstGeom prst="line">
              <a:avLst/>
            </a:prstGeom>
            <a:noFill/>
            <a:ln w="9525">
              <a:solidFill>
                <a:schemeClr val="tx1"/>
              </a:solidFill>
              <a:round/>
              <a:headEnd type="triangle" w="med" len="med"/>
              <a:tailEnd/>
            </a:ln>
            <a:effectLst/>
          </p:spPr>
          <p:txBody>
            <a:bodyPr/>
            <a:lstStyle/>
            <a:p>
              <a:endParaRPr lang="en-US"/>
            </a:p>
          </p:txBody>
        </p:sp>
      </p:grpSp>
      <mc:AlternateContent xmlns:mc="http://schemas.openxmlformats.org/markup-compatibility/2006" xmlns:a14="http://schemas.microsoft.com/office/drawing/2010/main">
        <mc:Choice Requires="a14">
          <p:sp>
            <p:nvSpPr>
              <p:cNvPr id="31" name="TextBox 30"/>
              <p:cNvSpPr txBox="1"/>
              <p:nvPr/>
            </p:nvSpPr>
            <p:spPr>
              <a:xfrm>
                <a:off x="6131300" y="5187752"/>
                <a:ext cx="3043193" cy="461665"/>
              </a:xfrm>
              <a:prstGeom prst="rect">
                <a:avLst/>
              </a:prstGeom>
              <a:noFill/>
            </p:spPr>
            <p:txBody>
              <a:bodyPr wrap="square" rtlCol="0">
                <a:spAutoFit/>
              </a:bodyPr>
              <a:lstStyle/>
              <a:p>
                <a14:m>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ea typeface="Cambria Math" panose="02040503050406030204" pitchFamily="18" charset="0"/>
                          </a:rPr>
                          <m:t>𝜆</m:t>
                        </m:r>
                      </m:e>
                      <m:sub>
                        <m:r>
                          <a:rPr lang="en-US" i="1">
                            <a:solidFill>
                              <a:schemeClr val="accent6">
                                <a:lumMod val="50000"/>
                              </a:schemeClr>
                            </a:solidFill>
                            <a:latin typeface="Cambria Math" panose="02040503050406030204" pitchFamily="18" charset="0"/>
                          </a:rPr>
                          <m:t>𝐿</m:t>
                        </m:r>
                      </m:sub>
                    </m:sSub>
                    <m:r>
                      <a:rPr lang="en-US" i="1" smtClean="0">
                        <a:solidFill>
                          <a:schemeClr val="accent6">
                            <a:lumMod val="50000"/>
                          </a:schemeClr>
                        </a:solidFill>
                        <a:latin typeface="Cambria Math" panose="02040503050406030204" pitchFamily="18" charset="0"/>
                        <a:ea typeface="Cambria Math" panose="02040503050406030204" pitchFamily="18" charset="0"/>
                      </a:rPr>
                      <m:t>~</m:t>
                    </m:r>
                    <m:r>
                      <a:rPr lang="en-US" b="0" i="1" smtClean="0">
                        <a:solidFill>
                          <a:schemeClr val="accent6">
                            <a:lumMod val="50000"/>
                          </a:schemeClr>
                        </a:solidFill>
                        <a:latin typeface="Cambria Math" panose="02040503050406030204" pitchFamily="18" charset="0"/>
                        <a:ea typeface="Cambria Math" panose="02040503050406030204" pitchFamily="18" charset="0"/>
                      </a:rPr>
                      <m:t>40</m:t>
                    </m:r>
                  </m:oMath>
                </a14:m>
                <a:r>
                  <a:rPr lang="en-US" dirty="0">
                    <a:solidFill>
                      <a:schemeClr val="accent6">
                        <a:lumMod val="50000"/>
                      </a:schemeClr>
                    </a:solidFill>
                  </a:rPr>
                  <a:t> nm for </a:t>
                </a:r>
                <a:r>
                  <a:rPr lang="en-US" dirty="0" err="1">
                    <a:solidFill>
                      <a:schemeClr val="accent6">
                        <a:lumMod val="50000"/>
                      </a:schemeClr>
                    </a:solidFill>
                  </a:rPr>
                  <a:t>Nb</a:t>
                </a:r>
                <a:endParaRPr lang="en-US" dirty="0">
                  <a:solidFill>
                    <a:schemeClr val="accent6">
                      <a:lumMod val="50000"/>
                    </a:schemeClr>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131300" y="5187752"/>
                <a:ext cx="3043193" cy="461665"/>
              </a:xfrm>
              <a:prstGeom prst="rect">
                <a:avLst/>
              </a:prstGeom>
              <a:blipFill>
                <a:blip r:embed="rId5"/>
                <a:stretch>
                  <a:fillRect l="-601"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98290" y="878291"/>
                <a:ext cx="3505208" cy="2431435"/>
              </a:xfrm>
              <a:prstGeom prst="rect">
                <a:avLst/>
              </a:prstGeom>
              <a:noFill/>
            </p:spPr>
            <p:txBody>
              <a:bodyPr wrap="square" rtlCol="0">
                <a:spAutoFit/>
              </a:bodyPr>
              <a:lstStyle/>
              <a:p>
                <a:pPr marL="285750" indent="-285750" algn="just">
                  <a:buFont typeface="Arial" panose="020B0604020202020204" pitchFamily="34" charset="0"/>
                  <a:buChar char="•"/>
                </a:pPr>
                <a:r>
                  <a:rPr lang="en-US" dirty="0">
                    <a:solidFill>
                      <a:schemeClr val="accent6">
                        <a:lumMod val="50000"/>
                      </a:schemeClr>
                    </a:solidFill>
                  </a:rPr>
                  <a:t>Niobium</a:t>
                </a:r>
              </a:p>
              <a:p>
                <a:pPr algn="just"/>
                <a:endParaRPr lang="en-US" sz="1000" dirty="0">
                  <a:solidFill>
                    <a:schemeClr val="accent6">
                      <a:lumMod val="50000"/>
                    </a:schemeClr>
                  </a:solidFill>
                </a:endParaRPr>
              </a:p>
              <a:p>
                <a:pPr marL="285750" indent="-285750" algn="just">
                  <a:buFont typeface="Arial" panose="020B0604020202020204" pitchFamily="34" charset="0"/>
                  <a:buChar char="•"/>
                </a:pPr>
                <a:r>
                  <a:rPr lang="en-US" dirty="0">
                    <a:solidFill>
                      <a:schemeClr val="accent6">
                        <a:lumMod val="50000"/>
                      </a:schemeClr>
                    </a:solidFill>
                  </a:rPr>
                  <a:t>Different shapes and resonance frequencies</a:t>
                </a:r>
              </a:p>
              <a:p>
                <a:pPr marL="285750" indent="-285750" algn="just">
                  <a:buFont typeface="Arial" panose="020B0604020202020204" pitchFamily="34" charset="0"/>
                  <a:buChar char="•"/>
                </a:pPr>
                <a:endParaRPr lang="en-US" sz="1000" dirty="0">
                  <a:solidFill>
                    <a:schemeClr val="accent6">
                      <a:lumMod val="50000"/>
                    </a:schemeClr>
                  </a:solidFill>
                </a:endParaRPr>
              </a:p>
              <a:p>
                <a:pPr marL="285750" indent="-285750" algn="just">
                  <a:buFont typeface="Arial" panose="020B0604020202020204" pitchFamily="34" charset="0"/>
                  <a:buChar char="•"/>
                </a:pPr>
                <a:r>
                  <a:rPr lang="en-US" dirty="0">
                    <a:solidFill>
                      <a:schemeClr val="accent6">
                        <a:lumMod val="50000"/>
                      </a:schemeClr>
                    </a:solidFill>
                  </a:rPr>
                  <a:t>T operation: </a:t>
                </a:r>
                <a14:m>
                  <m:oMath xmlns:m="http://schemas.openxmlformats.org/officeDocument/2006/math">
                    <m:r>
                      <a:rPr lang="en-US" i="1" dirty="0" smtClean="0">
                        <a:solidFill>
                          <a:schemeClr val="accent6">
                            <a:lumMod val="50000"/>
                          </a:schemeClr>
                        </a:solidFill>
                        <a:latin typeface="Cambria Math" panose="02040503050406030204" pitchFamily="18" charset="0"/>
                      </a:rPr>
                      <m:t>2</m:t>
                    </m:r>
                    <m:r>
                      <a:rPr lang="en-US" b="0" i="1" dirty="0" smtClean="0">
                        <a:solidFill>
                          <a:schemeClr val="accent6">
                            <a:lumMod val="50000"/>
                          </a:schemeClr>
                        </a:solidFill>
                        <a:latin typeface="Cambria Math" panose="02040503050406030204" pitchFamily="18" charset="0"/>
                      </a:rPr>
                      <m:t>−</m:t>
                    </m:r>
                    <m:r>
                      <a:rPr lang="en-US" i="1" dirty="0" smtClean="0">
                        <a:solidFill>
                          <a:schemeClr val="accent6">
                            <a:lumMod val="50000"/>
                          </a:schemeClr>
                        </a:solidFill>
                        <a:latin typeface="Cambria Math" panose="02040503050406030204" pitchFamily="18" charset="0"/>
                      </a:rPr>
                      <m:t>4.2</m:t>
                    </m:r>
                  </m:oMath>
                </a14:m>
                <a:r>
                  <a:rPr lang="en-US" dirty="0">
                    <a:solidFill>
                      <a:schemeClr val="accent6">
                        <a:lumMod val="50000"/>
                      </a:schemeClr>
                    </a:solidFill>
                  </a:rPr>
                  <a:t> K</a:t>
                </a:r>
              </a:p>
              <a:p>
                <a:pPr algn="just"/>
                <a:endParaRPr lang="en-US" sz="1000" dirty="0">
                  <a:solidFill>
                    <a:schemeClr val="accent6">
                      <a:lumMod val="50000"/>
                    </a:schemeClr>
                  </a:solidFill>
                </a:endParaRPr>
              </a:p>
              <a:p>
                <a:pPr marL="285750" indent="-285750" algn="just">
                  <a:buFont typeface="Arial" panose="020B0604020202020204" pitchFamily="34" charset="0"/>
                  <a:buChar char="•"/>
                </a:pPr>
                <a:r>
                  <a:rPr lang="en-US" dirty="0">
                    <a:solidFill>
                      <a:schemeClr val="accent6">
                        <a:lumMod val="50000"/>
                      </a:schemeClr>
                    </a:solidFill>
                  </a:rPr>
                  <a:t>RF Surface resistance:</a:t>
                </a:r>
              </a:p>
            </p:txBody>
          </p:sp>
        </mc:Choice>
        <mc:Fallback xmlns="">
          <p:sp>
            <p:nvSpPr>
              <p:cNvPr id="4" name="TextBox 3"/>
              <p:cNvSpPr txBox="1">
                <a:spLocks noRot="1" noChangeAspect="1" noMove="1" noResize="1" noEditPoints="1" noAdjustHandles="1" noChangeArrowheads="1" noChangeShapeType="1" noTextEdit="1"/>
              </p:cNvSpPr>
              <p:nvPr/>
            </p:nvSpPr>
            <p:spPr>
              <a:xfrm>
                <a:off x="98290" y="878291"/>
                <a:ext cx="3505208" cy="2431435"/>
              </a:xfrm>
              <a:prstGeom prst="rect">
                <a:avLst/>
              </a:prstGeom>
              <a:blipFill>
                <a:blip r:embed="rId6"/>
                <a:stretch>
                  <a:fillRect l="-2261" t="-2005" r="-2783" b="-3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320364" y="3487674"/>
                <a:ext cx="3740704" cy="8310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𝑅</m:t>
                          </m:r>
                        </m:e>
                        <m:sub>
                          <m:r>
                            <a:rPr lang="en-US" i="1">
                              <a:solidFill>
                                <a:schemeClr val="accent6">
                                  <a:lumMod val="50000"/>
                                </a:schemeClr>
                              </a:solidFill>
                              <a:latin typeface="Cambria Math" panose="02040503050406030204" pitchFamily="18" charset="0"/>
                            </a:rPr>
                            <m:t>𝑆</m:t>
                          </m:r>
                        </m:sub>
                      </m:sSub>
                      <m:d>
                        <m:dPr>
                          <m:ctrlPr>
                            <a:rPr lang="en-US" i="1">
                              <a:solidFill>
                                <a:schemeClr val="accent6">
                                  <a:lumMod val="50000"/>
                                </a:schemeClr>
                              </a:solidFill>
                              <a:latin typeface="Cambria Math" panose="02040503050406030204" pitchFamily="18" charset="0"/>
                            </a:rPr>
                          </m:ctrlPr>
                        </m:dPr>
                        <m:e>
                          <m:r>
                            <a:rPr lang="en-US" i="1">
                              <a:solidFill>
                                <a:schemeClr val="accent6">
                                  <a:lumMod val="50000"/>
                                </a:schemeClr>
                              </a:solidFill>
                              <a:latin typeface="Cambria Math" panose="02040503050406030204" pitchFamily="18" charset="0"/>
                            </a:rPr>
                            <m:t>𝑇</m:t>
                          </m:r>
                        </m:e>
                      </m:d>
                      <m:r>
                        <a:rPr lang="en-US" i="1">
                          <a:solidFill>
                            <a:schemeClr val="accent6">
                              <a:lumMod val="50000"/>
                            </a:schemeClr>
                          </a:solidFill>
                          <a:latin typeface="Cambria Math" panose="02040503050406030204" pitchFamily="18" charset="0"/>
                          <a:ea typeface="Cambria Math" panose="02040503050406030204" pitchFamily="18" charset="0"/>
                        </a:rPr>
                        <m:t>=</m:t>
                      </m:r>
                      <m:f>
                        <m:fPr>
                          <m:ctrlPr>
                            <a:rPr lang="en-US" i="1">
                              <a:solidFill>
                                <a:schemeClr val="accent6">
                                  <a:lumMod val="50000"/>
                                </a:schemeClr>
                              </a:solidFill>
                              <a:latin typeface="Cambria Math" panose="02040503050406030204" pitchFamily="18" charset="0"/>
                              <a:ea typeface="Cambria Math" panose="02040503050406030204" pitchFamily="18" charset="0"/>
                            </a:rPr>
                          </m:ctrlPr>
                        </m:fPr>
                        <m:num>
                          <m:r>
                            <a:rPr lang="en-US" i="1">
                              <a:solidFill>
                                <a:schemeClr val="accent6">
                                  <a:lumMod val="50000"/>
                                </a:schemeClr>
                              </a:solidFill>
                              <a:latin typeface="Cambria Math" panose="02040503050406030204" pitchFamily="18" charset="0"/>
                              <a:ea typeface="Cambria Math" panose="02040503050406030204" pitchFamily="18" charset="0"/>
                            </a:rPr>
                            <m:t>𝐴</m:t>
                          </m:r>
                          <m:sSup>
                            <m:sSupPr>
                              <m:ctrlPr>
                                <a:rPr lang="en-US" i="1">
                                  <a:solidFill>
                                    <a:schemeClr val="accent6">
                                      <a:lumMod val="50000"/>
                                    </a:schemeClr>
                                  </a:solidFill>
                                  <a:latin typeface="Cambria Math" panose="02040503050406030204" pitchFamily="18" charset="0"/>
                                  <a:ea typeface="Cambria Math" panose="02040503050406030204" pitchFamily="18" charset="0"/>
                                </a:rPr>
                              </m:ctrlPr>
                            </m:sSupPr>
                            <m:e>
                              <m:r>
                                <a:rPr lang="en-US" i="1">
                                  <a:solidFill>
                                    <a:schemeClr val="accent6">
                                      <a:lumMod val="50000"/>
                                    </a:schemeClr>
                                  </a:solidFill>
                                  <a:latin typeface="Cambria Math" panose="02040503050406030204" pitchFamily="18" charset="0"/>
                                  <a:ea typeface="Cambria Math" panose="02040503050406030204" pitchFamily="18" charset="0"/>
                                </a:rPr>
                                <m:t>𝜔</m:t>
                              </m:r>
                            </m:e>
                            <m:sup>
                              <m:r>
                                <a:rPr lang="en-US" i="1">
                                  <a:solidFill>
                                    <a:schemeClr val="accent6">
                                      <a:lumMod val="50000"/>
                                    </a:schemeClr>
                                  </a:solidFill>
                                  <a:latin typeface="Cambria Math" panose="02040503050406030204" pitchFamily="18" charset="0"/>
                                  <a:ea typeface="Cambria Math" panose="02040503050406030204" pitchFamily="18" charset="0"/>
                                </a:rPr>
                                <m:t>2</m:t>
                              </m:r>
                            </m:sup>
                          </m:sSup>
                        </m:num>
                        <m:den>
                          <m:r>
                            <a:rPr lang="en-US" i="1">
                              <a:solidFill>
                                <a:schemeClr val="accent6">
                                  <a:lumMod val="50000"/>
                                </a:schemeClr>
                              </a:solidFill>
                              <a:latin typeface="Cambria Math" panose="02040503050406030204" pitchFamily="18" charset="0"/>
                              <a:ea typeface="Cambria Math" panose="02040503050406030204" pitchFamily="18" charset="0"/>
                            </a:rPr>
                            <m:t>𝑇</m:t>
                          </m:r>
                        </m:den>
                      </m:f>
                      <m:sSup>
                        <m:sSupPr>
                          <m:ctrlPr>
                            <a:rPr lang="en-US" i="1">
                              <a:solidFill>
                                <a:schemeClr val="accent6">
                                  <a:lumMod val="50000"/>
                                </a:schemeClr>
                              </a:solidFill>
                              <a:latin typeface="Cambria Math" panose="02040503050406030204" pitchFamily="18" charset="0"/>
                              <a:ea typeface="Cambria Math" panose="02040503050406030204" pitchFamily="18" charset="0"/>
                            </a:rPr>
                          </m:ctrlPr>
                        </m:sSupPr>
                        <m:e>
                          <m:r>
                            <a:rPr lang="en-US" i="1">
                              <a:solidFill>
                                <a:schemeClr val="accent6">
                                  <a:lumMod val="50000"/>
                                </a:schemeClr>
                              </a:solidFill>
                              <a:latin typeface="Cambria Math" panose="02040503050406030204" pitchFamily="18" charset="0"/>
                              <a:ea typeface="Cambria Math" panose="02040503050406030204" pitchFamily="18" charset="0"/>
                            </a:rPr>
                            <m:t>𝑒</m:t>
                          </m:r>
                        </m:e>
                        <m:sup>
                          <m:r>
                            <a:rPr lang="en-US" i="1">
                              <a:solidFill>
                                <a:schemeClr val="accent6">
                                  <a:lumMod val="50000"/>
                                </a:schemeClr>
                              </a:solidFill>
                              <a:latin typeface="Cambria Math" panose="02040503050406030204" pitchFamily="18" charset="0"/>
                              <a:ea typeface="Cambria Math" panose="02040503050406030204" pitchFamily="18" charset="0"/>
                            </a:rPr>
                            <m:t>−</m:t>
                          </m:r>
                          <m:box>
                            <m:boxPr>
                              <m:ctrlPr>
                                <a:rPr lang="en-US" i="1">
                                  <a:solidFill>
                                    <a:schemeClr val="accent6">
                                      <a:lumMod val="50000"/>
                                    </a:schemeClr>
                                  </a:solidFill>
                                  <a:latin typeface="Cambria Math" panose="02040503050406030204" pitchFamily="18" charset="0"/>
                                  <a:ea typeface="Cambria Math" panose="02040503050406030204" pitchFamily="18" charset="0"/>
                                </a:rPr>
                              </m:ctrlPr>
                            </m:boxPr>
                            <m:e>
                              <m:argPr>
                                <m:argSz m:val="-1"/>
                              </m:argPr>
                              <m:f>
                                <m:fPr>
                                  <m:ctrlPr>
                                    <a:rPr lang="en-US" i="1">
                                      <a:solidFill>
                                        <a:schemeClr val="accent6">
                                          <a:lumMod val="50000"/>
                                        </a:schemeClr>
                                      </a:solidFill>
                                      <a:latin typeface="Cambria Math" panose="02040503050406030204" pitchFamily="18" charset="0"/>
                                      <a:ea typeface="Cambria Math" panose="02040503050406030204" pitchFamily="18" charset="0"/>
                                    </a:rPr>
                                  </m:ctrlPr>
                                </m:fPr>
                                <m:num>
                                  <m:r>
                                    <a:rPr lang="en-US" i="1">
                                      <a:solidFill>
                                        <a:schemeClr val="accent6">
                                          <a:lumMod val="50000"/>
                                        </a:schemeClr>
                                      </a:solidFill>
                                      <a:latin typeface="Cambria Math" panose="02040503050406030204" pitchFamily="18" charset="0"/>
                                      <a:ea typeface="Cambria Math" panose="02040503050406030204" pitchFamily="18" charset="0"/>
                                    </a:rPr>
                                    <m:t>∆</m:t>
                                  </m:r>
                                </m:num>
                                <m:den>
                                  <m:sSub>
                                    <m:sSubPr>
                                      <m:ctrlPr>
                                        <a:rPr lang="en-US" i="1">
                                          <a:solidFill>
                                            <a:schemeClr val="accent6">
                                              <a:lumMod val="50000"/>
                                            </a:schemeClr>
                                          </a:solidFill>
                                          <a:latin typeface="Cambria Math" panose="02040503050406030204" pitchFamily="18" charset="0"/>
                                          <a:ea typeface="Cambria Math" panose="02040503050406030204" pitchFamily="18" charset="0"/>
                                        </a:rPr>
                                      </m:ctrlPr>
                                    </m:sSubPr>
                                    <m:e>
                                      <m:r>
                                        <a:rPr lang="en-US" i="1">
                                          <a:solidFill>
                                            <a:schemeClr val="accent6">
                                              <a:lumMod val="50000"/>
                                            </a:schemeClr>
                                          </a:solidFill>
                                          <a:latin typeface="Cambria Math" panose="02040503050406030204" pitchFamily="18" charset="0"/>
                                          <a:ea typeface="Cambria Math" panose="02040503050406030204" pitchFamily="18" charset="0"/>
                                        </a:rPr>
                                        <m:t>𝑘</m:t>
                                      </m:r>
                                    </m:e>
                                    <m:sub>
                                      <m:r>
                                        <a:rPr lang="en-US" i="1">
                                          <a:solidFill>
                                            <a:schemeClr val="accent6">
                                              <a:lumMod val="50000"/>
                                            </a:schemeClr>
                                          </a:solidFill>
                                          <a:latin typeface="Cambria Math" panose="02040503050406030204" pitchFamily="18" charset="0"/>
                                          <a:ea typeface="Cambria Math" panose="02040503050406030204" pitchFamily="18" charset="0"/>
                                        </a:rPr>
                                        <m:t>𝐵</m:t>
                                      </m:r>
                                    </m:sub>
                                  </m:sSub>
                                  <m:r>
                                    <a:rPr lang="en-US" i="1">
                                      <a:solidFill>
                                        <a:schemeClr val="accent6">
                                          <a:lumMod val="50000"/>
                                        </a:schemeClr>
                                      </a:solidFill>
                                      <a:latin typeface="Cambria Math" panose="02040503050406030204" pitchFamily="18" charset="0"/>
                                      <a:ea typeface="Cambria Math" panose="02040503050406030204" pitchFamily="18" charset="0"/>
                                    </a:rPr>
                                    <m:t>𝑇</m:t>
                                  </m:r>
                                </m:den>
                              </m:f>
                            </m:e>
                          </m:box>
                        </m:sup>
                      </m:sSup>
                      <m:r>
                        <a:rPr lang="en-US" b="0" i="1" smtClean="0">
                          <a:solidFill>
                            <a:schemeClr val="accent6">
                              <a:lumMod val="50000"/>
                            </a:schemeClr>
                          </a:solidFill>
                          <a:latin typeface="Cambria Math" panose="02040503050406030204" pitchFamily="18" charset="0"/>
                          <a:ea typeface="Cambria Math" panose="02040503050406030204" pitchFamily="18" charset="0"/>
                        </a:rPr>
                        <m:t>+</m:t>
                      </m:r>
                      <m:sSub>
                        <m:sSubPr>
                          <m:ctrlPr>
                            <a:rPr lang="en-US" b="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ea typeface="Cambria Math" panose="02040503050406030204" pitchFamily="18" charset="0"/>
                            </a:rPr>
                            <m:t>𝑅</m:t>
                          </m:r>
                        </m:e>
                        <m:sub>
                          <m:r>
                            <a:rPr lang="en-US" b="0" i="1" smtClean="0">
                              <a:solidFill>
                                <a:schemeClr val="accent6">
                                  <a:lumMod val="50000"/>
                                </a:schemeClr>
                              </a:solidFill>
                              <a:latin typeface="Cambria Math" panose="02040503050406030204" pitchFamily="18" charset="0"/>
                              <a:ea typeface="Cambria Math" panose="02040503050406030204" pitchFamily="18" charset="0"/>
                            </a:rPr>
                            <m:t>𝑟𝑒𝑠</m:t>
                          </m:r>
                        </m:sub>
                      </m:sSub>
                    </m:oMath>
                  </m:oMathPara>
                </a14:m>
                <a:endParaRPr lang="en-US" dirty="0">
                  <a:solidFill>
                    <a:schemeClr val="accent6">
                      <a:lumMod val="50000"/>
                    </a:schemeClr>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320364" y="3487674"/>
                <a:ext cx="3740704" cy="831061"/>
              </a:xfrm>
              <a:prstGeom prst="rect">
                <a:avLst/>
              </a:prstGeom>
              <a:blipFill>
                <a:blip r:embed="rId7"/>
                <a:stretch>
                  <a:fillRect/>
                </a:stretch>
              </a:blipFill>
            </p:spPr>
            <p:txBody>
              <a:bodyPr/>
              <a:lstStyle/>
              <a:p>
                <a:r>
                  <a:rPr lang="en-US">
                    <a:noFill/>
                  </a:rPr>
                  <a:t> </a:t>
                </a:r>
              </a:p>
            </p:txBody>
          </p:sp>
        </mc:Fallback>
      </mc:AlternateContent>
      <p:sp>
        <p:nvSpPr>
          <p:cNvPr id="11" name="Rectangle 10"/>
          <p:cNvSpPr/>
          <p:nvPr/>
        </p:nvSpPr>
        <p:spPr>
          <a:xfrm>
            <a:off x="98290" y="4431472"/>
            <a:ext cx="4425643" cy="830997"/>
          </a:xfrm>
          <a:prstGeom prst="rect">
            <a:avLst/>
          </a:prstGeom>
        </p:spPr>
        <p:txBody>
          <a:bodyPr wrap="square">
            <a:spAutoFit/>
          </a:bodyPr>
          <a:lstStyle/>
          <a:p>
            <a:pPr marL="285750" indent="-285750" algn="just">
              <a:buFont typeface="Arial" panose="020B0604020202020204" pitchFamily="34" charset="0"/>
              <a:buChar char="•"/>
            </a:pPr>
            <a:r>
              <a:rPr lang="en-US" dirty="0">
                <a:solidFill>
                  <a:schemeClr val="accent6">
                    <a:lumMod val="50000"/>
                  </a:schemeClr>
                </a:solidFill>
              </a:rPr>
              <a:t>Losses concentrated on the first ~100 nm of the </a:t>
            </a:r>
            <a:r>
              <a:rPr lang="en-US" b="1" dirty="0">
                <a:solidFill>
                  <a:schemeClr val="accent6">
                    <a:lumMod val="50000"/>
                  </a:schemeClr>
                </a:solidFill>
              </a:rPr>
              <a:t>inner surface</a:t>
            </a:r>
          </a:p>
        </p:txBody>
      </p:sp>
      <p:pic>
        <p:nvPicPr>
          <p:cNvPr id="8" name="Picture 7"/>
          <p:cNvPicPr>
            <a:picLocks noChangeAspect="1"/>
          </p:cNvPicPr>
          <p:nvPr/>
        </p:nvPicPr>
        <p:blipFill>
          <a:blip r:embed="rId8"/>
          <a:stretch>
            <a:fillRect/>
          </a:stretch>
        </p:blipFill>
        <p:spPr>
          <a:xfrm>
            <a:off x="1738861" y="5187752"/>
            <a:ext cx="1587269" cy="1067988"/>
          </a:xfrm>
          <a:prstGeom prst="rect">
            <a:avLst/>
          </a:prstGeom>
        </p:spPr>
      </p:pic>
    </p:spTree>
    <p:extLst>
      <p:ext uri="{BB962C8B-B14F-4D97-AF65-F5344CB8AC3E}">
        <p14:creationId xmlns:p14="http://schemas.microsoft.com/office/powerpoint/2010/main" val="4127031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893067430"/>
              </p:ext>
            </p:extLst>
          </p:nvPr>
        </p:nvGraphicFramePr>
        <p:xfrm>
          <a:off x="883051" y="745403"/>
          <a:ext cx="7604608" cy="5818909"/>
        </p:xfrm>
        <a:graphic>
          <a:graphicData uri="http://schemas.openxmlformats.org/presentationml/2006/ole">
            <mc:AlternateContent xmlns:mc="http://schemas.openxmlformats.org/markup-compatibility/2006">
              <mc:Choice xmlns:v="urn:schemas-microsoft-com:vml" Requires="v">
                <p:oleObj spid="_x0000_s19148"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883051" y="745403"/>
                        <a:ext cx="7604608" cy="581890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Sensitivity vs Mean Free Path</a:t>
            </a:r>
          </a:p>
        </p:txBody>
      </p:sp>
      <mc:AlternateContent xmlns:mc="http://schemas.openxmlformats.org/markup-compatibility/2006" xmlns:a14="http://schemas.microsoft.com/office/drawing/2010/main">
        <mc:Choice Requires="a14">
          <p:sp>
            <p:nvSpPr>
              <p:cNvPr id="10" name="TextBox 9"/>
              <p:cNvSpPr txBox="1"/>
              <p:nvPr/>
            </p:nvSpPr>
            <p:spPr>
              <a:xfrm>
                <a:off x="149081" y="835775"/>
                <a:ext cx="9072547" cy="461665"/>
              </a:xfrm>
              <a:prstGeom prst="rect">
                <a:avLst/>
              </a:prstGeom>
              <a:noFill/>
            </p:spPr>
            <p:txBody>
              <a:bodyPr wrap="square" rtlCol="0">
                <a:spAutoFit/>
              </a:bodyPr>
              <a:lstStyle/>
              <a:p>
                <a:pPr algn="just"/>
                <a:r>
                  <a:rPr lang="en-US" u="sng" dirty="0">
                    <a:solidFill>
                      <a:srgbClr val="C00000"/>
                    </a:solidFill>
                  </a:rPr>
                  <a:t>NEW FINDING</a:t>
                </a:r>
                <a:r>
                  <a:rPr lang="en-US" dirty="0">
                    <a:solidFill>
                      <a:schemeClr val="accent6">
                        <a:lumMod val="50000"/>
                      </a:schemeClr>
                    </a:solidFill>
                  </a:rPr>
                  <a:t>: Bell-shaped trend of </a:t>
                </a:r>
                <a14:m>
                  <m:oMath xmlns:m="http://schemas.openxmlformats.org/officeDocument/2006/math">
                    <m:r>
                      <a:rPr lang="en-US" b="0" i="1" smtClean="0">
                        <a:solidFill>
                          <a:schemeClr val="accent6">
                            <a:lumMod val="50000"/>
                          </a:schemeClr>
                        </a:solidFill>
                        <a:latin typeface="Cambria Math" panose="02040503050406030204" pitchFamily="18" charset="0"/>
                      </a:rPr>
                      <m:t>𝑆</m:t>
                    </m:r>
                  </m:oMath>
                </a14:m>
                <a:r>
                  <a:rPr lang="en-US" dirty="0">
                    <a:solidFill>
                      <a:schemeClr val="accent6">
                        <a:lumMod val="50000"/>
                      </a:schemeClr>
                    </a:solidFill>
                  </a:rPr>
                  <a:t> as a function of mean free path</a:t>
                </a:r>
              </a:p>
            </p:txBody>
          </p:sp>
        </mc:Choice>
        <mc:Fallback xmlns="">
          <p:sp>
            <p:nvSpPr>
              <p:cNvPr id="10" name="TextBox 9"/>
              <p:cNvSpPr txBox="1">
                <a:spLocks noRot="1" noChangeAspect="1" noMove="1" noResize="1" noEditPoints="1" noAdjustHandles="1" noChangeArrowheads="1" noChangeShapeType="1" noTextEdit="1"/>
              </p:cNvSpPr>
              <p:nvPr/>
            </p:nvSpPr>
            <p:spPr>
              <a:xfrm>
                <a:off x="149081" y="835775"/>
                <a:ext cx="9072547" cy="461665"/>
              </a:xfrm>
              <a:prstGeom prst="rect">
                <a:avLst/>
              </a:prstGeom>
              <a:blipFill>
                <a:blip r:embed="rId6"/>
                <a:stretch>
                  <a:fillRect l="-1007" t="-10526" b="-28947"/>
                </a:stretch>
              </a:blipFill>
            </p:spPr>
            <p:txBody>
              <a:bodyPr/>
              <a:lstStyle/>
              <a:p>
                <a:r>
                  <a:rPr lang="en-US">
                    <a:noFill/>
                  </a:rPr>
                  <a:t> </a:t>
                </a:r>
              </a:p>
            </p:txBody>
          </p:sp>
        </mc:Fallback>
      </mc:AlternateContent>
      <p:sp>
        <p:nvSpPr>
          <p:cNvPr id="17" name="TextBox 16"/>
          <p:cNvSpPr txBox="1"/>
          <p:nvPr/>
        </p:nvSpPr>
        <p:spPr>
          <a:xfrm>
            <a:off x="63508" y="6157316"/>
            <a:ext cx="5509187" cy="369332"/>
          </a:xfrm>
          <a:prstGeom prst="rect">
            <a:avLst/>
          </a:prstGeom>
          <a:solidFill>
            <a:schemeClr val="bg1"/>
          </a:solidFill>
          <a:ln>
            <a:noFill/>
          </a:ln>
        </p:spPr>
        <p:txBody>
          <a:bodyPr wrap="square" rtlCol="0">
            <a:spAutoFit/>
          </a:bodyPr>
          <a:lstStyle/>
          <a:p>
            <a:r>
              <a:rPr lang="en-US" sz="1800" dirty="0">
                <a:solidFill>
                  <a:srgbClr val="0000FF"/>
                </a:solidFill>
              </a:rPr>
              <a:t>M. Martinello et al., App. Phys. Lett. </a:t>
            </a:r>
            <a:r>
              <a:rPr lang="en-US" sz="1800" b="1" dirty="0">
                <a:solidFill>
                  <a:srgbClr val="0000FF"/>
                </a:solidFill>
              </a:rPr>
              <a:t>109</a:t>
            </a:r>
            <a:r>
              <a:rPr lang="en-US" sz="1800" dirty="0">
                <a:solidFill>
                  <a:srgbClr val="0000FF"/>
                </a:solidFill>
              </a:rPr>
              <a:t>, 062601 (2016)</a:t>
            </a:r>
            <a:endParaRPr lang="en-US" sz="1800" b="1" dirty="0">
              <a:solidFill>
                <a:srgbClr val="0000FF"/>
              </a:solidFill>
            </a:endParaRPr>
          </a:p>
        </p:txBody>
      </p:sp>
      <p:sp>
        <p:nvSpPr>
          <p:cNvPr id="11" name="Footer Placeholder 10"/>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29860964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Outline</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378326" y="975574"/>
            <a:ext cx="7376571" cy="4616648"/>
          </a:xfrm>
          <a:prstGeom prst="rect">
            <a:avLst/>
          </a:prstGeom>
          <a:noFill/>
        </p:spPr>
        <p:txBody>
          <a:bodyPr wrap="none" rtlCol="0">
            <a:spAutoFit/>
          </a:bodyPr>
          <a:lstStyle/>
          <a:p>
            <a:pPr marL="342900" indent="-342900">
              <a:buFont typeface="Arial" panose="020B0604020202020204" pitchFamily="34" charset="0"/>
              <a:buChar char="•"/>
            </a:pPr>
            <a:r>
              <a:rPr lang="en-US" sz="2800" dirty="0">
                <a:solidFill>
                  <a:schemeClr val="accent6">
                    <a:lumMod val="75000"/>
                  </a:schemeClr>
                </a:solidFill>
              </a:rPr>
              <a:t>Introduction</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The N-doping treatment</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Trapped flux in SRF cavities</a:t>
            </a:r>
          </a:p>
          <a:p>
            <a:pPr lvl="1"/>
            <a:endParaRPr lang="en-US" sz="600" dirty="0">
              <a:solidFill>
                <a:schemeClr val="accent6">
                  <a:lumMod val="75000"/>
                </a:schemeClr>
              </a:solidFill>
            </a:endParaRPr>
          </a:p>
          <a:p>
            <a:pPr marL="342900" indent="-342900">
              <a:buFont typeface="Arial" panose="020B0604020202020204" pitchFamily="34" charset="0"/>
              <a:buChar char="•"/>
            </a:pPr>
            <a:r>
              <a:rPr lang="en-US" sz="2800" b="1" dirty="0">
                <a:solidFill>
                  <a:schemeClr val="accent6">
                    <a:lumMod val="75000"/>
                  </a:schemeClr>
                </a:solidFill>
              </a:rPr>
              <a:t>Best treatment for high Q-factors</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Frequency-dependence study</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New insights on the physics of the anti-Q-slope</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Ideas for future doping @ FNAL</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Conclusions</a:t>
            </a:r>
          </a:p>
          <a:p>
            <a:pPr marL="342900" indent="-342900">
              <a:buFont typeface="Arial" panose="020B0604020202020204" pitchFamily="34" charset="0"/>
              <a:buChar char="•"/>
            </a:pPr>
            <a:endParaRPr lang="en-US" sz="2800" dirty="0">
              <a:solidFill>
                <a:schemeClr val="accent6">
                  <a:lumMod val="75000"/>
                </a:schemeClr>
              </a:solidFill>
            </a:endParaRPr>
          </a:p>
        </p:txBody>
      </p:sp>
    </p:spTree>
    <p:extLst>
      <p:ext uri="{BB962C8B-B14F-4D97-AF65-F5344CB8AC3E}">
        <p14:creationId xmlns:p14="http://schemas.microsoft.com/office/powerpoint/2010/main" val="34487993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resistance contributions</a:t>
            </a:r>
          </a:p>
        </p:txBody>
      </p:sp>
      <mc:AlternateContent xmlns:mc="http://schemas.openxmlformats.org/markup-compatibility/2006" xmlns:a14="http://schemas.microsoft.com/office/drawing/2010/main">
        <mc:Choice Requires="a14">
          <p:sp>
            <p:nvSpPr>
              <p:cNvPr id="13" name="TextBox 12"/>
              <p:cNvSpPr txBox="1"/>
              <p:nvPr/>
            </p:nvSpPr>
            <p:spPr>
              <a:xfrm rot="10800000" flipV="1">
                <a:off x="143824" y="4623360"/>
                <a:ext cx="8856352" cy="1384995"/>
              </a:xfrm>
              <a:prstGeom prst="rect">
                <a:avLst/>
              </a:prstGeom>
              <a:noFill/>
            </p:spPr>
            <p:txBody>
              <a:bodyPr wrap="square" rtlCol="0">
                <a:spAutoFit/>
              </a:bodyPr>
              <a:lstStyle/>
              <a:p>
                <a:pPr marL="342900" indent="-342900" algn="just">
                  <a:buFont typeface="Arial" panose="020B0604020202020204" pitchFamily="34" charset="0"/>
                  <a:buChar char="•"/>
                </a:pPr>
                <a:r>
                  <a:rPr lang="en-US" dirty="0">
                    <a:solidFill>
                      <a:schemeClr val="accent6">
                        <a:lumMod val="50000"/>
                      </a:schemeClr>
                    </a:solidFill>
                  </a:rPr>
                  <a:t>Adding together all the </a:t>
                </a:r>
                <a14:m>
                  <m:oMath xmlns:m="http://schemas.openxmlformats.org/officeDocument/2006/math">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𝑅</m:t>
                        </m:r>
                      </m:e>
                      <m:sub>
                        <m:r>
                          <a:rPr lang="en-US" i="1">
                            <a:solidFill>
                              <a:schemeClr val="accent6">
                                <a:lumMod val="50000"/>
                              </a:schemeClr>
                            </a:solidFill>
                            <a:latin typeface="Cambria Math" panose="02040503050406030204" pitchFamily="18" charset="0"/>
                          </a:rPr>
                          <m:t>𝑆</m:t>
                        </m:r>
                      </m:sub>
                    </m:sSub>
                  </m:oMath>
                </a14:m>
                <a:r>
                  <a:rPr lang="en-US" dirty="0">
                    <a:solidFill>
                      <a:schemeClr val="accent6">
                        <a:lumMod val="50000"/>
                      </a:schemeClr>
                    </a:solidFill>
                  </a:rPr>
                  <a:t> contributions, it is possible to </a:t>
                </a:r>
                <a:r>
                  <a:rPr lang="en-US" b="1" dirty="0">
                    <a:solidFill>
                      <a:schemeClr val="accent6">
                        <a:lumMod val="50000"/>
                      </a:schemeClr>
                    </a:solidFill>
                  </a:rPr>
                  <a:t>predict which treatments lowers </a:t>
                </a:r>
                <a:r>
                  <a:rPr lang="en-US" b="1" dirty="0" err="1">
                    <a:solidFill>
                      <a:schemeClr val="accent6">
                        <a:lumMod val="50000"/>
                      </a:schemeClr>
                    </a:solidFill>
                  </a:rPr>
                  <a:t>Rs</a:t>
                </a:r>
                <a:r>
                  <a:rPr lang="en-US" dirty="0">
                    <a:solidFill>
                      <a:schemeClr val="accent6">
                        <a:lumMod val="50000"/>
                      </a:schemeClr>
                    </a:solidFill>
                  </a:rPr>
                  <a:t>, taking into account also trapped flux</a:t>
                </a:r>
              </a:p>
              <a:p>
                <a:pPr marL="342900" indent="-342900" algn="just">
                  <a:buFont typeface="Arial" panose="020B0604020202020204" pitchFamily="34" charset="0"/>
                  <a:buChar char="•"/>
                </a:pPr>
                <a:endParaRPr lang="en-US" sz="1200" dirty="0">
                  <a:solidFill>
                    <a:schemeClr val="accent6">
                      <a:lumMod val="50000"/>
                    </a:schemeClr>
                  </a:solidFill>
                </a:endParaRPr>
              </a:p>
              <a:p>
                <a:pPr marL="342900" indent="-342900" algn="just">
                  <a:buFont typeface="Arial" panose="020B0604020202020204" pitchFamily="34" charset="0"/>
                  <a:buChar char="•"/>
                </a:pPr>
                <a:r>
                  <a:rPr lang="en-US" b="1" u="sng" dirty="0">
                    <a:solidFill>
                      <a:srgbClr val="C00000"/>
                    </a:solidFill>
                  </a:rPr>
                  <a:t>Best compromise given by light N-doping treatments</a:t>
                </a:r>
              </a:p>
            </p:txBody>
          </p:sp>
        </mc:Choice>
        <mc:Fallback xmlns="">
          <p:sp>
            <p:nvSpPr>
              <p:cNvPr id="13" name="TextBox 12"/>
              <p:cNvSpPr txBox="1">
                <a:spLocks noRot="1" noChangeAspect="1" noMove="1" noResize="1" noEditPoints="1" noAdjustHandles="1" noChangeArrowheads="1" noChangeShapeType="1" noTextEdit="1"/>
              </p:cNvSpPr>
              <p:nvPr/>
            </p:nvSpPr>
            <p:spPr>
              <a:xfrm rot="10800000" flipV="1">
                <a:off x="143824" y="4623360"/>
                <a:ext cx="8856352" cy="1384995"/>
              </a:xfrm>
              <a:prstGeom prst="rect">
                <a:avLst/>
              </a:prstGeom>
              <a:blipFill>
                <a:blip r:embed="rId2"/>
                <a:stretch>
                  <a:fillRect l="-964" t="-3509" r="-1102" b="-8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735519" y="988738"/>
                <a:ext cx="5673175" cy="398955"/>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𝑅</m:t>
                          </m:r>
                        </m:e>
                        <m:sub>
                          <m:r>
                            <a:rPr lang="en-US" b="0" i="1" smtClean="0">
                              <a:solidFill>
                                <a:schemeClr val="accent6">
                                  <a:lumMod val="50000"/>
                                </a:schemeClr>
                              </a:solidFill>
                              <a:latin typeface="Cambria Math" panose="02040503050406030204" pitchFamily="18" charset="0"/>
                            </a:rPr>
                            <m:t>𝑆</m:t>
                          </m:r>
                        </m:sub>
                      </m:sSub>
                      <m:r>
                        <a:rPr lang="en-US" b="0" i="1" smtClean="0">
                          <a:solidFill>
                            <a:schemeClr val="accent6">
                              <a:lumMod val="50000"/>
                            </a:schemeClr>
                          </a:solidFill>
                          <a:latin typeface="Cambria Math" panose="02040503050406030204" pitchFamily="18" charset="0"/>
                        </a:rPr>
                        <m:t> </m:t>
                      </m:r>
                      <m:d>
                        <m:dPr>
                          <m:ctrlPr>
                            <a:rPr lang="en-US" b="0" i="1" smtClean="0">
                              <a:solidFill>
                                <a:schemeClr val="accent6">
                                  <a:lumMod val="50000"/>
                                </a:schemeClr>
                              </a:solidFill>
                              <a:latin typeface="Cambria Math" panose="02040503050406030204" pitchFamily="18" charset="0"/>
                            </a:rPr>
                          </m:ctrlPr>
                        </m:dPr>
                        <m:e>
                          <m:r>
                            <a:rPr lang="en-US" b="0" i="1" smtClean="0">
                              <a:solidFill>
                                <a:schemeClr val="accent6">
                                  <a:lumMod val="50000"/>
                                </a:schemeClr>
                              </a:solidFill>
                              <a:latin typeface="Cambria Math" panose="02040503050406030204" pitchFamily="18" charset="0"/>
                            </a:rPr>
                            <m:t> 2 </m:t>
                          </m:r>
                          <m:r>
                            <a:rPr lang="en-US" b="0" i="1" smtClean="0">
                              <a:solidFill>
                                <a:schemeClr val="accent6">
                                  <a:lumMod val="50000"/>
                                </a:schemeClr>
                              </a:solidFill>
                              <a:latin typeface="Cambria Math" panose="02040503050406030204" pitchFamily="18" charset="0"/>
                            </a:rPr>
                            <m:t>𝐾</m:t>
                          </m:r>
                          <m:r>
                            <a:rPr lang="en-US" i="1" smtClean="0">
                              <a:solidFill>
                                <a:schemeClr val="accent6">
                                  <a:lumMod val="50000"/>
                                </a:schemeClr>
                              </a:solidFill>
                              <a:latin typeface="Cambria Math" panose="02040503050406030204" pitchFamily="18" charset="0"/>
                            </a:rPr>
                            <m:t> </m:t>
                          </m:r>
                        </m:e>
                      </m:d>
                      <m:r>
                        <a:rPr lang="en-US" b="0" i="1" smtClean="0">
                          <a:solidFill>
                            <a:schemeClr val="accent6">
                              <a:lumMod val="50000"/>
                            </a:schemeClr>
                          </a:solidFill>
                          <a:latin typeface="Cambria Math" panose="02040503050406030204" pitchFamily="18" charset="0"/>
                        </a:rPr>
                        <m:t>=</m:t>
                      </m:r>
                      <m:sSub>
                        <m:sSubPr>
                          <m:ctrlPr>
                            <a:rPr lang="en-US" i="1" smtClean="0">
                              <a:solidFill>
                                <a:schemeClr val="tx1">
                                  <a:lumMod val="60000"/>
                                  <a:lumOff val="40000"/>
                                </a:schemeClr>
                              </a:solidFill>
                              <a:latin typeface="Cambria Math" panose="02040503050406030204" pitchFamily="18" charset="0"/>
                            </a:rPr>
                          </m:ctrlPr>
                        </m:sSubPr>
                        <m:e>
                          <m:r>
                            <a:rPr lang="en-US" i="1">
                              <a:solidFill>
                                <a:schemeClr val="tx1">
                                  <a:lumMod val="60000"/>
                                  <a:lumOff val="40000"/>
                                </a:schemeClr>
                              </a:solidFill>
                              <a:latin typeface="Cambria Math" panose="02040503050406030204" pitchFamily="18" charset="0"/>
                            </a:rPr>
                            <m:t>𝑅</m:t>
                          </m:r>
                        </m:e>
                        <m:sub>
                          <m:r>
                            <a:rPr lang="en-US" i="1">
                              <a:solidFill>
                                <a:schemeClr val="tx1">
                                  <a:lumMod val="60000"/>
                                  <a:lumOff val="40000"/>
                                </a:schemeClr>
                              </a:solidFill>
                              <a:latin typeface="Cambria Math" panose="02040503050406030204" pitchFamily="18" charset="0"/>
                            </a:rPr>
                            <m:t>𝐵𝐶𝑆</m:t>
                          </m:r>
                        </m:sub>
                      </m:sSub>
                      <m:r>
                        <a:rPr lang="en-US" b="0" i="1" smtClean="0">
                          <a:solidFill>
                            <a:schemeClr val="tx1">
                              <a:lumMod val="60000"/>
                              <a:lumOff val="40000"/>
                            </a:schemeClr>
                          </a:solidFill>
                          <a:latin typeface="Cambria Math" panose="02040503050406030204" pitchFamily="18" charset="0"/>
                        </a:rPr>
                        <m:t> </m:t>
                      </m:r>
                      <m:d>
                        <m:dPr>
                          <m:ctrlPr>
                            <a:rPr lang="en-US" i="1">
                              <a:solidFill>
                                <a:schemeClr val="tx1">
                                  <a:lumMod val="60000"/>
                                  <a:lumOff val="40000"/>
                                </a:schemeClr>
                              </a:solidFill>
                              <a:latin typeface="Cambria Math" panose="02040503050406030204" pitchFamily="18" charset="0"/>
                            </a:rPr>
                          </m:ctrlPr>
                        </m:dPr>
                        <m:e>
                          <m:r>
                            <a:rPr lang="en-US" b="0" i="1" smtClean="0">
                              <a:solidFill>
                                <a:schemeClr val="tx1">
                                  <a:lumMod val="60000"/>
                                  <a:lumOff val="40000"/>
                                </a:schemeClr>
                              </a:solidFill>
                              <a:latin typeface="Cambria Math" panose="02040503050406030204" pitchFamily="18" charset="0"/>
                            </a:rPr>
                            <m:t> 2 </m:t>
                          </m:r>
                          <m:r>
                            <a:rPr lang="en-US" b="0" i="1" smtClean="0">
                              <a:solidFill>
                                <a:schemeClr val="tx1">
                                  <a:lumMod val="60000"/>
                                  <a:lumOff val="40000"/>
                                </a:schemeClr>
                              </a:solidFill>
                              <a:latin typeface="Cambria Math" panose="02040503050406030204" pitchFamily="18" charset="0"/>
                            </a:rPr>
                            <m:t>𝐾</m:t>
                          </m:r>
                          <m:r>
                            <a:rPr lang="en-US" b="0" i="1" smtClean="0">
                              <a:solidFill>
                                <a:schemeClr val="tx1">
                                  <a:lumMod val="60000"/>
                                  <a:lumOff val="40000"/>
                                </a:schemeClr>
                              </a:solidFill>
                              <a:latin typeface="Cambria Math" panose="02040503050406030204" pitchFamily="18" charset="0"/>
                            </a:rPr>
                            <m:t> </m:t>
                          </m:r>
                        </m:e>
                      </m:d>
                      <m:r>
                        <a:rPr lang="en-US" b="0" i="1" smtClean="0">
                          <a:solidFill>
                            <a:schemeClr val="accent6">
                              <a:lumMod val="50000"/>
                            </a:schemeClr>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𝑓𝑙</m:t>
                          </m:r>
                        </m:sub>
                      </m:sSub>
                      <m:r>
                        <a:rPr lang="en-US" b="0" i="1" smtClean="0">
                          <a:solidFill>
                            <a:schemeClr val="accent6">
                              <a:lumMod val="50000"/>
                            </a:schemeClr>
                          </a:solidFill>
                          <a:latin typeface="Cambria Math" panose="02040503050406030204" pitchFamily="18" charset="0"/>
                        </a:rPr>
                        <m:t>+</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𝑅</m:t>
                          </m:r>
                        </m:e>
                        <m:sub>
                          <m:r>
                            <a:rPr lang="en-US" b="0" i="1" smtClean="0">
                              <a:solidFill>
                                <a:srgbClr val="00B050"/>
                              </a:solidFill>
                              <a:latin typeface="Cambria Math" panose="02040503050406030204" pitchFamily="18" charset="0"/>
                            </a:rPr>
                            <m:t>0</m:t>
                          </m:r>
                        </m:sub>
                      </m:sSub>
                    </m:oMath>
                  </m:oMathPara>
                </a14:m>
                <a:endParaRPr lang="en-US" dirty="0">
                  <a:solidFill>
                    <a:schemeClr val="accent6">
                      <a:lumMod val="50000"/>
                    </a:schemeClr>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735519" y="988738"/>
                <a:ext cx="5673175" cy="398955"/>
              </a:xfrm>
              <a:prstGeom prst="rect">
                <a:avLst/>
              </a:prstGeom>
              <a:blipFill>
                <a:blip r:embed="rId3"/>
                <a:stretch>
                  <a:fillRect b="-25758"/>
                </a:stretch>
              </a:blipFill>
              <a:ln>
                <a:noFill/>
              </a:ln>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pPr>
              <a:defRPr/>
            </a:pPr>
            <a:r>
              <a:rPr lang="en-US" sz="1200"/>
              <a:t>Martina Martinello | APT Seminar</a:t>
            </a:r>
            <a:endParaRPr lang="en-US" sz="1200" b="1"/>
          </a:p>
        </p:txBody>
      </p:sp>
      <p:grpSp>
        <p:nvGrpSpPr>
          <p:cNvPr id="9" name="Group 8"/>
          <p:cNvGrpSpPr/>
          <p:nvPr/>
        </p:nvGrpSpPr>
        <p:grpSpPr>
          <a:xfrm>
            <a:off x="56619" y="1652149"/>
            <a:ext cx="3159594" cy="2549133"/>
            <a:chOff x="56619" y="1730452"/>
            <a:chExt cx="3159594" cy="2549133"/>
          </a:xfrm>
        </p:grpSpPr>
        <p:pic>
          <p:nvPicPr>
            <p:cNvPr id="5" name="Picture 4"/>
            <p:cNvPicPr>
              <a:picLocks noChangeAspect="1"/>
            </p:cNvPicPr>
            <p:nvPr/>
          </p:nvPicPr>
          <p:blipFill rotWithShape="1">
            <a:blip r:embed="rId4"/>
            <a:srcRect l="2833"/>
            <a:stretch/>
          </p:blipFill>
          <p:spPr>
            <a:xfrm>
              <a:off x="56619" y="1730452"/>
              <a:ext cx="3159594" cy="2549133"/>
            </a:xfrm>
            <a:prstGeom prst="rect">
              <a:avLst/>
            </a:prstGeom>
            <a:ln/>
          </p:spPr>
          <p:style>
            <a:lnRef idx="2">
              <a:schemeClr val="accent5"/>
            </a:lnRef>
            <a:fillRef idx="1">
              <a:schemeClr val="lt1"/>
            </a:fillRef>
            <a:effectRef idx="0">
              <a:schemeClr val="accent5"/>
            </a:effectRef>
            <a:fontRef idx="minor">
              <a:schemeClr val="dk1"/>
            </a:fontRef>
          </p:style>
        </p:pic>
        <p:sp>
          <p:nvSpPr>
            <p:cNvPr id="19" name="Oval 18"/>
            <p:cNvSpPr/>
            <p:nvPr/>
          </p:nvSpPr>
          <p:spPr>
            <a:xfrm>
              <a:off x="2029128" y="3366832"/>
              <a:ext cx="315686" cy="348343"/>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grpSp>
        <p:nvGrpSpPr>
          <p:cNvPr id="7" name="Group 6"/>
          <p:cNvGrpSpPr/>
          <p:nvPr/>
        </p:nvGrpSpPr>
        <p:grpSpPr>
          <a:xfrm>
            <a:off x="3334420" y="1647922"/>
            <a:ext cx="3187800" cy="2543835"/>
            <a:chOff x="3349036" y="1755853"/>
            <a:chExt cx="3187800" cy="2543835"/>
          </a:xfrm>
        </p:grpSpPr>
        <p:pic>
          <p:nvPicPr>
            <p:cNvPr id="4" name="Picture 3"/>
            <p:cNvPicPr>
              <a:picLocks noChangeAspect="1"/>
            </p:cNvPicPr>
            <p:nvPr/>
          </p:nvPicPr>
          <p:blipFill>
            <a:blip r:embed="rId5"/>
            <a:stretch>
              <a:fillRect/>
            </a:stretch>
          </p:blipFill>
          <p:spPr>
            <a:xfrm>
              <a:off x="3349036" y="1755853"/>
              <a:ext cx="3187800" cy="2543835"/>
            </a:xfrm>
            <a:prstGeom prst="rect">
              <a:avLst/>
            </a:prstGeom>
            <a:ln/>
          </p:spPr>
          <p:style>
            <a:lnRef idx="2">
              <a:schemeClr val="accent4"/>
            </a:lnRef>
            <a:fillRef idx="1">
              <a:schemeClr val="lt1"/>
            </a:fillRef>
            <a:effectRef idx="0">
              <a:schemeClr val="accent4"/>
            </a:effectRef>
            <a:fontRef idx="minor">
              <a:schemeClr val="dk1"/>
            </a:fontRef>
          </p:style>
        </p:pic>
        <p:sp>
          <p:nvSpPr>
            <p:cNvPr id="20" name="Oval 19"/>
            <p:cNvSpPr/>
            <p:nvPr/>
          </p:nvSpPr>
          <p:spPr>
            <a:xfrm>
              <a:off x="5070894" y="2467886"/>
              <a:ext cx="315686" cy="780916"/>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sp>
        <p:nvSpPr>
          <p:cNvPr id="3" name="Rectangle 2"/>
          <p:cNvSpPr/>
          <p:nvPr/>
        </p:nvSpPr>
        <p:spPr>
          <a:xfrm>
            <a:off x="6609381" y="2020977"/>
            <a:ext cx="2496519" cy="190821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1800" dirty="0">
                <a:solidFill>
                  <a:schemeClr val="accent6">
                    <a:lumMod val="50000"/>
                  </a:schemeClr>
                </a:solidFill>
              </a:rPr>
              <a:t>Residual resistance:</a:t>
            </a:r>
          </a:p>
          <a:p>
            <a:pPr algn="just"/>
            <a:endParaRPr lang="en-US" sz="500" dirty="0">
              <a:solidFill>
                <a:schemeClr val="accent6">
                  <a:lumMod val="50000"/>
                </a:schemeClr>
              </a:solidFill>
            </a:endParaRPr>
          </a:p>
          <a:p>
            <a:pPr marL="285750" indent="-285750" algn="just">
              <a:buFont typeface="Arial" panose="020B0604020202020204" pitchFamily="34" charset="0"/>
              <a:buChar char="•"/>
            </a:pPr>
            <a:r>
              <a:rPr lang="en-US" sz="1800" dirty="0">
                <a:solidFill>
                  <a:schemeClr val="accent6">
                    <a:lumMod val="50000"/>
                  </a:schemeClr>
                </a:solidFill>
              </a:rPr>
              <a:t>4 </a:t>
            </a:r>
            <a:r>
              <a:rPr lang="en-US" sz="1800" dirty="0" err="1">
                <a:solidFill>
                  <a:schemeClr val="accent6">
                    <a:lumMod val="50000"/>
                  </a:schemeClr>
                </a:solidFill>
              </a:rPr>
              <a:t>n</a:t>
            </a:r>
            <a:r>
              <a:rPr lang="en-US" sz="1800" dirty="0" err="1">
                <a:solidFill>
                  <a:schemeClr val="accent6">
                    <a:lumMod val="50000"/>
                  </a:schemeClr>
                </a:solidFill>
                <a:latin typeface="Symbol" panose="05050102010706020507" pitchFamily="18" charset="2"/>
              </a:rPr>
              <a:t>W</a:t>
            </a:r>
            <a:r>
              <a:rPr lang="en-US" sz="1800" dirty="0">
                <a:solidFill>
                  <a:schemeClr val="accent6">
                    <a:lumMod val="50000"/>
                  </a:schemeClr>
                </a:solidFill>
                <a:latin typeface="Symbol" panose="05050102010706020507" pitchFamily="18" charset="2"/>
              </a:rPr>
              <a:t>: </a:t>
            </a:r>
            <a:r>
              <a:rPr lang="en-US" sz="1800" dirty="0">
                <a:solidFill>
                  <a:schemeClr val="accent6">
                    <a:lumMod val="50000"/>
                  </a:schemeClr>
                </a:solidFill>
              </a:rPr>
              <a:t>120C baked cavities</a:t>
            </a:r>
          </a:p>
          <a:p>
            <a:pPr algn="just"/>
            <a:endParaRPr lang="en-US" sz="500" dirty="0">
              <a:solidFill>
                <a:schemeClr val="accent6">
                  <a:lumMod val="50000"/>
                </a:schemeClr>
              </a:solidFill>
            </a:endParaRPr>
          </a:p>
          <a:p>
            <a:pPr marL="285750" indent="-285750" algn="just">
              <a:buFont typeface="Arial" panose="020B0604020202020204" pitchFamily="34" charset="0"/>
              <a:buChar char="•"/>
            </a:pPr>
            <a:r>
              <a:rPr lang="en-US" sz="1800" dirty="0">
                <a:solidFill>
                  <a:schemeClr val="accent6">
                    <a:lumMod val="50000"/>
                  </a:schemeClr>
                </a:solidFill>
              </a:rPr>
              <a:t>2 </a:t>
            </a:r>
            <a:r>
              <a:rPr lang="en-US" sz="1800" dirty="0" err="1">
                <a:solidFill>
                  <a:schemeClr val="accent6">
                    <a:lumMod val="50000"/>
                  </a:schemeClr>
                </a:solidFill>
              </a:rPr>
              <a:t>n</a:t>
            </a:r>
            <a:r>
              <a:rPr lang="en-US" sz="1800" dirty="0" err="1">
                <a:solidFill>
                  <a:schemeClr val="accent6">
                    <a:lumMod val="50000"/>
                  </a:schemeClr>
                </a:solidFill>
                <a:latin typeface="Symbol" panose="05050102010706020507" pitchFamily="18" charset="2"/>
              </a:rPr>
              <a:t>W</a:t>
            </a:r>
            <a:r>
              <a:rPr lang="en-US" sz="1800" dirty="0">
                <a:solidFill>
                  <a:schemeClr val="accent6">
                    <a:lumMod val="50000"/>
                  </a:schemeClr>
                </a:solidFill>
                <a:latin typeface="Symbol" panose="05050102010706020507" pitchFamily="18" charset="2"/>
              </a:rPr>
              <a:t>: </a:t>
            </a:r>
            <a:r>
              <a:rPr lang="en-US" sz="1800" dirty="0">
                <a:solidFill>
                  <a:schemeClr val="accent6">
                    <a:lumMod val="50000"/>
                  </a:schemeClr>
                </a:solidFill>
              </a:rPr>
              <a:t>EP and optimally N-doped cavities </a:t>
            </a:r>
          </a:p>
        </p:txBody>
      </p:sp>
    </p:spTree>
    <p:extLst>
      <p:ext uri="{BB962C8B-B14F-4D97-AF65-F5344CB8AC3E}">
        <p14:creationId xmlns:p14="http://schemas.microsoft.com/office/powerpoint/2010/main" val="40340822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advantage of N-doping in condition of full flux-trapping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26" y="854970"/>
            <a:ext cx="6780974" cy="5373921"/>
          </a:xfrm>
          <a:prstGeom prst="rect">
            <a:avLst/>
          </a:prstGeom>
        </p:spPr>
      </p:pic>
      <p:sp>
        <p:nvSpPr>
          <p:cNvPr id="3" name="TextBox 2"/>
          <p:cNvSpPr txBox="1"/>
          <p:nvPr/>
        </p:nvSpPr>
        <p:spPr>
          <a:xfrm>
            <a:off x="6055094" y="1800225"/>
            <a:ext cx="341760" cy="261610"/>
          </a:xfrm>
          <a:prstGeom prst="rect">
            <a:avLst/>
          </a:prstGeom>
          <a:solidFill>
            <a:schemeClr val="bg1"/>
          </a:solidFill>
        </p:spPr>
        <p:txBody>
          <a:bodyPr wrap="none" rtlCol="0">
            <a:spAutoFit/>
          </a:bodyPr>
          <a:lstStyle/>
          <a:p>
            <a:r>
              <a:rPr lang="en-US" sz="1100" dirty="0">
                <a:solidFill>
                  <a:schemeClr val="accent6">
                    <a:lumMod val="50000"/>
                  </a:schemeClr>
                </a:solidFill>
              </a:rPr>
              <a:t>12</a:t>
            </a:r>
          </a:p>
        </p:txBody>
      </p:sp>
      <p:sp>
        <p:nvSpPr>
          <p:cNvPr id="11" name="TextBox 10"/>
          <p:cNvSpPr txBox="1"/>
          <p:nvPr/>
        </p:nvSpPr>
        <p:spPr>
          <a:xfrm>
            <a:off x="6064619" y="2029599"/>
            <a:ext cx="341760" cy="261610"/>
          </a:xfrm>
          <a:prstGeom prst="rect">
            <a:avLst/>
          </a:prstGeom>
          <a:solidFill>
            <a:schemeClr val="bg1"/>
          </a:solidFill>
        </p:spPr>
        <p:txBody>
          <a:bodyPr wrap="none" rtlCol="0">
            <a:spAutoFit/>
          </a:bodyPr>
          <a:lstStyle/>
          <a:p>
            <a:r>
              <a:rPr lang="en-US" sz="1100" dirty="0">
                <a:solidFill>
                  <a:schemeClr val="accent6">
                    <a:lumMod val="50000"/>
                  </a:schemeClr>
                </a:solidFill>
              </a:rPr>
              <a:t>15</a:t>
            </a:r>
          </a:p>
        </p:txBody>
      </p:sp>
      <p:cxnSp>
        <p:nvCxnSpPr>
          <p:cNvPr id="5" name="Straight Connector 4"/>
          <p:cNvCxnSpPr/>
          <p:nvPr/>
        </p:nvCxnSpPr>
        <p:spPr>
          <a:xfrm>
            <a:off x="5895975" y="2262634"/>
            <a:ext cx="809625" cy="0"/>
          </a:xfrm>
          <a:prstGeom prst="line">
            <a:avLst/>
          </a:prstGeom>
          <a:ln w="19050"/>
          <a:effectLst/>
        </p:spPr>
        <p:style>
          <a:lnRef idx="2">
            <a:schemeClr val="accent6"/>
          </a:lnRef>
          <a:fillRef idx="0">
            <a:schemeClr val="accent6"/>
          </a:fillRef>
          <a:effectRef idx="1">
            <a:schemeClr val="accent6"/>
          </a:effectRef>
          <a:fontRef idx="minor">
            <a:schemeClr val="tx1"/>
          </a:fontRef>
        </p:style>
      </p:cxnSp>
      <p:sp>
        <p:nvSpPr>
          <p:cNvPr id="7" name="Rectangle 6"/>
          <p:cNvSpPr/>
          <p:nvPr/>
        </p:nvSpPr>
        <p:spPr>
          <a:xfrm>
            <a:off x="3309257" y="1099457"/>
            <a:ext cx="4191000" cy="1191752"/>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9017" t="27642" r="3371" b="57571"/>
          <a:stretch/>
        </p:blipFill>
        <p:spPr>
          <a:xfrm>
            <a:off x="5470207" y="1219800"/>
            <a:ext cx="1872344" cy="794657"/>
          </a:xfrm>
          <a:prstGeom prst="rect">
            <a:avLst/>
          </a:prstGeom>
        </p:spPr>
      </p:pic>
      <p:sp>
        <p:nvSpPr>
          <p:cNvPr id="18" name="Rectangle 17"/>
          <p:cNvSpPr/>
          <p:nvPr/>
        </p:nvSpPr>
        <p:spPr>
          <a:xfrm>
            <a:off x="5470207" y="2171401"/>
            <a:ext cx="1975622" cy="904021"/>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2" name="TextBox 21"/>
          <p:cNvSpPr txBox="1"/>
          <p:nvPr/>
        </p:nvSpPr>
        <p:spPr>
          <a:xfrm>
            <a:off x="104937" y="5948519"/>
            <a:ext cx="4339650" cy="307777"/>
          </a:xfrm>
          <a:prstGeom prst="rect">
            <a:avLst/>
          </a:prstGeom>
          <a:noFill/>
          <a:ln>
            <a:noFill/>
          </a:ln>
        </p:spPr>
        <p:txBody>
          <a:bodyPr wrap="none" rtlCol="0">
            <a:spAutoFit/>
          </a:bodyPr>
          <a:lstStyle/>
          <a:p>
            <a:r>
              <a:rPr lang="en-US" sz="1400" dirty="0">
                <a:solidFill>
                  <a:srgbClr val="0000FF"/>
                </a:solidFill>
              </a:rPr>
              <a:t>M. Martinello et al., App. Phys. Lett. </a:t>
            </a:r>
            <a:r>
              <a:rPr lang="en-US" sz="1400" b="1" dirty="0">
                <a:solidFill>
                  <a:srgbClr val="0000FF"/>
                </a:solidFill>
              </a:rPr>
              <a:t>109</a:t>
            </a:r>
            <a:r>
              <a:rPr lang="en-US" sz="1400" dirty="0">
                <a:solidFill>
                  <a:srgbClr val="0000FF"/>
                </a:solidFill>
              </a:rPr>
              <a:t>, 062601 (2016)</a:t>
            </a:r>
            <a:r>
              <a:rPr lang="en-US" sz="1400" b="1" dirty="0">
                <a:solidFill>
                  <a:srgbClr val="0000FF"/>
                </a:solidFill>
              </a:rPr>
              <a:t>	</a:t>
            </a:r>
          </a:p>
        </p:txBody>
      </p:sp>
      <p:sp>
        <p:nvSpPr>
          <p:cNvPr id="4" name="Footer Placeholder 3"/>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14682504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advantage of N-doping in condition of full flux-trapping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26" y="854970"/>
            <a:ext cx="6780974" cy="5373921"/>
          </a:xfrm>
          <a:prstGeom prst="rect">
            <a:avLst/>
          </a:prstGeom>
        </p:spPr>
      </p:pic>
      <p:sp>
        <p:nvSpPr>
          <p:cNvPr id="3" name="TextBox 2"/>
          <p:cNvSpPr txBox="1"/>
          <p:nvPr/>
        </p:nvSpPr>
        <p:spPr>
          <a:xfrm>
            <a:off x="6055094" y="1800225"/>
            <a:ext cx="341760" cy="261610"/>
          </a:xfrm>
          <a:prstGeom prst="rect">
            <a:avLst/>
          </a:prstGeom>
          <a:solidFill>
            <a:schemeClr val="bg1"/>
          </a:solidFill>
        </p:spPr>
        <p:txBody>
          <a:bodyPr wrap="none" rtlCol="0">
            <a:spAutoFit/>
          </a:bodyPr>
          <a:lstStyle/>
          <a:p>
            <a:r>
              <a:rPr lang="en-US" sz="1100" dirty="0">
                <a:solidFill>
                  <a:schemeClr val="accent6">
                    <a:lumMod val="50000"/>
                  </a:schemeClr>
                </a:solidFill>
              </a:rPr>
              <a:t>12</a:t>
            </a:r>
          </a:p>
        </p:txBody>
      </p:sp>
      <p:sp>
        <p:nvSpPr>
          <p:cNvPr id="11" name="TextBox 10"/>
          <p:cNvSpPr txBox="1"/>
          <p:nvPr/>
        </p:nvSpPr>
        <p:spPr>
          <a:xfrm>
            <a:off x="6064619" y="2029599"/>
            <a:ext cx="341760" cy="261610"/>
          </a:xfrm>
          <a:prstGeom prst="rect">
            <a:avLst/>
          </a:prstGeom>
          <a:solidFill>
            <a:schemeClr val="bg1"/>
          </a:solidFill>
        </p:spPr>
        <p:txBody>
          <a:bodyPr wrap="none" rtlCol="0">
            <a:spAutoFit/>
          </a:bodyPr>
          <a:lstStyle/>
          <a:p>
            <a:r>
              <a:rPr lang="en-US" sz="1100" dirty="0">
                <a:solidFill>
                  <a:schemeClr val="accent6">
                    <a:lumMod val="50000"/>
                  </a:schemeClr>
                </a:solidFill>
              </a:rPr>
              <a:t>15</a:t>
            </a:r>
          </a:p>
        </p:txBody>
      </p:sp>
      <p:cxnSp>
        <p:nvCxnSpPr>
          <p:cNvPr id="5" name="Straight Connector 4"/>
          <p:cNvCxnSpPr/>
          <p:nvPr/>
        </p:nvCxnSpPr>
        <p:spPr>
          <a:xfrm>
            <a:off x="5895975" y="2262634"/>
            <a:ext cx="809625" cy="0"/>
          </a:xfrm>
          <a:prstGeom prst="line">
            <a:avLst/>
          </a:prstGeom>
          <a:ln w="19050"/>
          <a:effectLst/>
        </p:spPr>
        <p:style>
          <a:lnRef idx="2">
            <a:schemeClr val="accent6"/>
          </a:lnRef>
          <a:fillRef idx="0">
            <a:schemeClr val="accent6"/>
          </a:fillRef>
          <a:effectRef idx="1">
            <a:schemeClr val="accent6"/>
          </a:effectRef>
          <a:fontRef idx="minor">
            <a:schemeClr val="tx1"/>
          </a:fontRef>
        </p:style>
      </p:cxnSp>
      <p:sp>
        <p:nvSpPr>
          <p:cNvPr id="7" name="Rectangle 6"/>
          <p:cNvSpPr/>
          <p:nvPr/>
        </p:nvSpPr>
        <p:spPr>
          <a:xfrm>
            <a:off x="3309257" y="1099457"/>
            <a:ext cx="4191000" cy="1191752"/>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9017" t="27642" r="3371" b="57571"/>
          <a:stretch/>
        </p:blipFill>
        <p:spPr>
          <a:xfrm>
            <a:off x="5470207" y="1219800"/>
            <a:ext cx="1872344" cy="794657"/>
          </a:xfrm>
          <a:prstGeom prst="rect">
            <a:avLst/>
          </a:prstGeom>
        </p:spPr>
      </p:pic>
      <p:sp>
        <p:nvSpPr>
          <p:cNvPr id="18" name="Rectangle 17"/>
          <p:cNvSpPr/>
          <p:nvPr/>
        </p:nvSpPr>
        <p:spPr>
          <a:xfrm>
            <a:off x="5470207" y="2171401"/>
            <a:ext cx="1975622" cy="904021"/>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TextBox 19"/>
          <p:cNvSpPr txBox="1"/>
          <p:nvPr/>
        </p:nvSpPr>
        <p:spPr>
          <a:xfrm>
            <a:off x="3218024" y="2056494"/>
            <a:ext cx="3960079" cy="1200329"/>
          </a:xfrm>
          <a:prstGeom prst="rect">
            <a:avLst/>
          </a:prstGeom>
          <a:solidFill>
            <a:srgbClr val="FFFFFF"/>
          </a:solidFill>
        </p:spPr>
        <p:txBody>
          <a:bodyPr wrap="square" rtlCol="0">
            <a:spAutoFit/>
          </a:bodyPr>
          <a:lstStyle/>
          <a:p>
            <a:pPr algn="just"/>
            <a:r>
              <a:rPr lang="en-US" dirty="0">
                <a:solidFill>
                  <a:schemeClr val="accent1">
                    <a:lumMod val="50000"/>
                  </a:schemeClr>
                </a:solidFill>
              </a:rPr>
              <a:t>Gain in Q-factor given by the N-doping in condition of full flux trapping</a:t>
            </a:r>
          </a:p>
        </p:txBody>
      </p:sp>
      <p:cxnSp>
        <p:nvCxnSpPr>
          <p:cNvPr id="30" name="Straight Arrow Connector 29"/>
          <p:cNvCxnSpPr/>
          <p:nvPr/>
        </p:nvCxnSpPr>
        <p:spPr>
          <a:xfrm>
            <a:off x="2258205" y="2286449"/>
            <a:ext cx="10886" cy="2029968"/>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31" name="Straight Arrow Connector 30"/>
          <p:cNvCxnSpPr/>
          <p:nvPr/>
        </p:nvCxnSpPr>
        <p:spPr>
          <a:xfrm>
            <a:off x="2560316" y="2970676"/>
            <a:ext cx="10886" cy="1408176"/>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32" name="Straight Arrow Connector 31"/>
          <p:cNvCxnSpPr/>
          <p:nvPr/>
        </p:nvCxnSpPr>
        <p:spPr>
          <a:xfrm flipH="1">
            <a:off x="2878234" y="3434728"/>
            <a:ext cx="1518" cy="1005119"/>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33" name="Straight Arrow Connector 32"/>
          <p:cNvCxnSpPr/>
          <p:nvPr/>
        </p:nvCxnSpPr>
        <p:spPr>
          <a:xfrm>
            <a:off x="3206266" y="3788229"/>
            <a:ext cx="0" cy="683955"/>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34" name="Straight Arrow Connector 33"/>
          <p:cNvCxnSpPr/>
          <p:nvPr/>
        </p:nvCxnSpPr>
        <p:spPr>
          <a:xfrm>
            <a:off x="3564474" y="4065530"/>
            <a:ext cx="0" cy="475488"/>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35" name="Straight Arrow Connector 34"/>
          <p:cNvCxnSpPr/>
          <p:nvPr/>
        </p:nvCxnSpPr>
        <p:spPr>
          <a:xfrm>
            <a:off x="3906776" y="4288971"/>
            <a:ext cx="0" cy="301752"/>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37" name="Straight Arrow Connector 36"/>
          <p:cNvCxnSpPr/>
          <p:nvPr/>
        </p:nvCxnSpPr>
        <p:spPr>
          <a:xfrm>
            <a:off x="4193192" y="4427551"/>
            <a:ext cx="0" cy="192575"/>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38" name="Straight Arrow Connector 37"/>
          <p:cNvCxnSpPr/>
          <p:nvPr/>
        </p:nvCxnSpPr>
        <p:spPr>
          <a:xfrm>
            <a:off x="4430529" y="4527858"/>
            <a:ext cx="0" cy="121074"/>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40" name="Straight Arrow Connector 39"/>
          <p:cNvCxnSpPr/>
          <p:nvPr/>
        </p:nvCxnSpPr>
        <p:spPr>
          <a:xfrm>
            <a:off x="3071476" y="2181328"/>
            <a:ext cx="21000" cy="996696"/>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44" name="TextBox 43"/>
          <p:cNvSpPr txBox="1"/>
          <p:nvPr/>
        </p:nvSpPr>
        <p:spPr>
          <a:xfrm>
            <a:off x="104937" y="5948519"/>
            <a:ext cx="4339650" cy="307777"/>
          </a:xfrm>
          <a:prstGeom prst="rect">
            <a:avLst/>
          </a:prstGeom>
          <a:noFill/>
          <a:ln>
            <a:noFill/>
          </a:ln>
        </p:spPr>
        <p:txBody>
          <a:bodyPr wrap="none" rtlCol="0">
            <a:spAutoFit/>
          </a:bodyPr>
          <a:lstStyle/>
          <a:p>
            <a:r>
              <a:rPr lang="en-US" sz="1400" dirty="0">
                <a:solidFill>
                  <a:srgbClr val="0000FF"/>
                </a:solidFill>
              </a:rPr>
              <a:t>M. Martinello et al., App. Phys. Lett. </a:t>
            </a:r>
            <a:r>
              <a:rPr lang="en-US" sz="1400" b="1" dirty="0">
                <a:solidFill>
                  <a:srgbClr val="0000FF"/>
                </a:solidFill>
              </a:rPr>
              <a:t>109</a:t>
            </a:r>
            <a:r>
              <a:rPr lang="en-US" sz="1400" dirty="0">
                <a:solidFill>
                  <a:srgbClr val="0000FF"/>
                </a:solidFill>
              </a:rPr>
              <a:t>, 062601 (2016)</a:t>
            </a:r>
            <a:r>
              <a:rPr lang="en-US" sz="1400" b="1" dirty="0">
                <a:solidFill>
                  <a:srgbClr val="0000FF"/>
                </a:solidFill>
              </a:rPr>
              <a:t>	</a:t>
            </a:r>
          </a:p>
        </p:txBody>
      </p:sp>
      <p:sp>
        <p:nvSpPr>
          <p:cNvPr id="4" name="Footer Placeholder 3"/>
          <p:cNvSpPr>
            <a:spLocks noGrp="1"/>
          </p:cNvSpPr>
          <p:nvPr>
            <p:ph type="ftr" sz="quarter" idx="11"/>
          </p:nvPr>
        </p:nvSpPr>
        <p:spPr/>
        <p:txBody>
          <a:bodyPr/>
          <a:lstStyle/>
          <a:p>
            <a:pPr>
              <a:defRPr/>
            </a:pPr>
            <a:r>
              <a:rPr lang="en-US" sz="1200"/>
              <a:t>Martina Martinello | APT Seminar</a:t>
            </a:r>
            <a:endParaRPr lang="en-US" sz="1200" b="1" dirty="0"/>
          </a:p>
        </p:txBody>
      </p:sp>
    </p:spTree>
    <p:extLst>
      <p:ext uri="{BB962C8B-B14F-4D97-AF65-F5344CB8AC3E}">
        <p14:creationId xmlns:p14="http://schemas.microsoft.com/office/powerpoint/2010/main" val="17849984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advantage of N-doping in condition of full flux-trapping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26" y="854970"/>
            <a:ext cx="6780974" cy="5373921"/>
          </a:xfrm>
          <a:prstGeom prst="rect">
            <a:avLst/>
          </a:prstGeom>
        </p:spPr>
      </p:pic>
      <p:sp>
        <p:nvSpPr>
          <p:cNvPr id="3" name="TextBox 2"/>
          <p:cNvSpPr txBox="1"/>
          <p:nvPr/>
        </p:nvSpPr>
        <p:spPr>
          <a:xfrm>
            <a:off x="6055094" y="1800225"/>
            <a:ext cx="341760" cy="261610"/>
          </a:xfrm>
          <a:prstGeom prst="rect">
            <a:avLst/>
          </a:prstGeom>
          <a:solidFill>
            <a:schemeClr val="bg1"/>
          </a:solidFill>
        </p:spPr>
        <p:txBody>
          <a:bodyPr wrap="none" rtlCol="0">
            <a:spAutoFit/>
          </a:bodyPr>
          <a:lstStyle/>
          <a:p>
            <a:r>
              <a:rPr lang="en-US" sz="1100" dirty="0">
                <a:solidFill>
                  <a:schemeClr val="accent6">
                    <a:lumMod val="50000"/>
                  </a:schemeClr>
                </a:solidFill>
              </a:rPr>
              <a:t>12</a:t>
            </a:r>
          </a:p>
        </p:txBody>
      </p:sp>
      <p:sp>
        <p:nvSpPr>
          <p:cNvPr id="11" name="TextBox 10"/>
          <p:cNvSpPr txBox="1"/>
          <p:nvPr/>
        </p:nvSpPr>
        <p:spPr>
          <a:xfrm>
            <a:off x="6064619" y="2029599"/>
            <a:ext cx="341760" cy="261610"/>
          </a:xfrm>
          <a:prstGeom prst="rect">
            <a:avLst/>
          </a:prstGeom>
          <a:solidFill>
            <a:schemeClr val="bg1"/>
          </a:solidFill>
        </p:spPr>
        <p:txBody>
          <a:bodyPr wrap="none" rtlCol="0">
            <a:spAutoFit/>
          </a:bodyPr>
          <a:lstStyle/>
          <a:p>
            <a:r>
              <a:rPr lang="en-US" sz="1100" dirty="0">
                <a:solidFill>
                  <a:schemeClr val="accent6">
                    <a:lumMod val="50000"/>
                  </a:schemeClr>
                </a:solidFill>
              </a:rPr>
              <a:t>15</a:t>
            </a:r>
          </a:p>
        </p:txBody>
      </p:sp>
      <p:cxnSp>
        <p:nvCxnSpPr>
          <p:cNvPr id="5" name="Straight Connector 4"/>
          <p:cNvCxnSpPr/>
          <p:nvPr/>
        </p:nvCxnSpPr>
        <p:spPr>
          <a:xfrm>
            <a:off x="5895975" y="2262634"/>
            <a:ext cx="809625" cy="0"/>
          </a:xfrm>
          <a:prstGeom prst="line">
            <a:avLst/>
          </a:prstGeom>
          <a:ln w="19050"/>
          <a:effectLst/>
        </p:spPr>
        <p:style>
          <a:lnRef idx="2">
            <a:schemeClr val="accent6"/>
          </a:lnRef>
          <a:fillRef idx="0">
            <a:schemeClr val="accent6"/>
          </a:fillRef>
          <a:effectRef idx="1">
            <a:schemeClr val="accent6"/>
          </a:effectRef>
          <a:fontRef idx="minor">
            <a:schemeClr val="tx1"/>
          </a:fontRef>
        </p:style>
      </p:cxnSp>
      <p:sp>
        <p:nvSpPr>
          <p:cNvPr id="7" name="Rectangle 6"/>
          <p:cNvSpPr/>
          <p:nvPr/>
        </p:nvSpPr>
        <p:spPr>
          <a:xfrm>
            <a:off x="3309257" y="1099457"/>
            <a:ext cx="4191000" cy="1191752"/>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9017" t="27642" r="3371" b="57571"/>
          <a:stretch/>
        </p:blipFill>
        <p:spPr>
          <a:xfrm>
            <a:off x="5470207" y="1219800"/>
            <a:ext cx="1872344" cy="794657"/>
          </a:xfrm>
          <a:prstGeom prst="rect">
            <a:avLst/>
          </a:prstGeom>
        </p:spPr>
      </p:pic>
      <p:sp>
        <p:nvSpPr>
          <p:cNvPr id="18" name="Rectangle 17"/>
          <p:cNvSpPr/>
          <p:nvPr/>
        </p:nvSpPr>
        <p:spPr>
          <a:xfrm>
            <a:off x="5470207" y="2171401"/>
            <a:ext cx="1975622" cy="904021"/>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6" name="Straight Connector 5"/>
          <p:cNvCxnSpPr/>
          <p:nvPr/>
        </p:nvCxnSpPr>
        <p:spPr>
          <a:xfrm>
            <a:off x="4848224" y="980155"/>
            <a:ext cx="0" cy="4533459"/>
          </a:xfrm>
          <a:prstGeom prst="line">
            <a:avLst/>
          </a:prstGeom>
          <a:ln>
            <a:prstDash val="dash"/>
          </a:ln>
        </p:spPr>
        <p:style>
          <a:lnRef idx="2">
            <a:schemeClr val="accent6"/>
          </a:lnRef>
          <a:fillRef idx="0">
            <a:schemeClr val="accent6"/>
          </a:fillRef>
          <a:effectRef idx="1">
            <a:schemeClr val="accent6"/>
          </a:effectRef>
          <a:fontRef idx="minor">
            <a:schemeClr val="tx1"/>
          </a:fontRef>
        </p:style>
      </p:cxnSp>
      <p:sp>
        <p:nvSpPr>
          <p:cNvPr id="20" name="TextBox 19"/>
          <p:cNvSpPr txBox="1"/>
          <p:nvPr/>
        </p:nvSpPr>
        <p:spPr>
          <a:xfrm>
            <a:off x="2879752" y="2121228"/>
            <a:ext cx="4566077" cy="120032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b="1" dirty="0">
                <a:solidFill>
                  <a:schemeClr val="accent6">
                    <a:lumMod val="50000"/>
                  </a:schemeClr>
                </a:solidFill>
              </a:rPr>
              <a:t>N-doping </a:t>
            </a:r>
            <a:r>
              <a:rPr lang="en-US" dirty="0">
                <a:solidFill>
                  <a:schemeClr val="accent6">
                    <a:lumMod val="50000"/>
                  </a:schemeClr>
                </a:solidFill>
              </a:rPr>
              <a:t>wins over standard treatments as long as the field trapped is &lt;10 </a:t>
            </a:r>
            <a:r>
              <a:rPr lang="en-US" dirty="0" err="1">
                <a:solidFill>
                  <a:schemeClr val="accent6">
                    <a:lumMod val="50000"/>
                  </a:schemeClr>
                </a:solidFill>
              </a:rPr>
              <a:t>mG</a:t>
            </a:r>
            <a:endParaRPr lang="en-US" dirty="0">
              <a:solidFill>
                <a:schemeClr val="accent6">
                  <a:lumMod val="50000"/>
                </a:schemeClr>
              </a:solidFill>
            </a:endParaRPr>
          </a:p>
        </p:txBody>
      </p:sp>
      <p:cxnSp>
        <p:nvCxnSpPr>
          <p:cNvPr id="49" name="Straight Arrow Connector 48"/>
          <p:cNvCxnSpPr/>
          <p:nvPr/>
        </p:nvCxnSpPr>
        <p:spPr>
          <a:xfrm>
            <a:off x="2258205" y="2286449"/>
            <a:ext cx="10886" cy="2029968"/>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50" name="Straight Arrow Connector 49"/>
          <p:cNvCxnSpPr/>
          <p:nvPr/>
        </p:nvCxnSpPr>
        <p:spPr>
          <a:xfrm>
            <a:off x="2560316" y="2970676"/>
            <a:ext cx="10886" cy="1408176"/>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51" name="Straight Arrow Connector 50"/>
          <p:cNvCxnSpPr/>
          <p:nvPr/>
        </p:nvCxnSpPr>
        <p:spPr>
          <a:xfrm>
            <a:off x="2879752" y="3434728"/>
            <a:ext cx="0" cy="992823"/>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52" name="Straight Arrow Connector 51"/>
          <p:cNvCxnSpPr/>
          <p:nvPr/>
        </p:nvCxnSpPr>
        <p:spPr>
          <a:xfrm>
            <a:off x="3206266" y="3788229"/>
            <a:ext cx="0" cy="683955"/>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53" name="Straight Arrow Connector 52"/>
          <p:cNvCxnSpPr/>
          <p:nvPr/>
        </p:nvCxnSpPr>
        <p:spPr>
          <a:xfrm>
            <a:off x="3564474" y="4065530"/>
            <a:ext cx="0" cy="475488"/>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54" name="Straight Arrow Connector 53"/>
          <p:cNvCxnSpPr/>
          <p:nvPr/>
        </p:nvCxnSpPr>
        <p:spPr>
          <a:xfrm>
            <a:off x="3906776" y="4288971"/>
            <a:ext cx="0" cy="301752"/>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55" name="Straight Arrow Connector 54"/>
          <p:cNvCxnSpPr/>
          <p:nvPr/>
        </p:nvCxnSpPr>
        <p:spPr>
          <a:xfrm>
            <a:off x="4193192" y="4427551"/>
            <a:ext cx="0" cy="192575"/>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56" name="Straight Arrow Connector 55"/>
          <p:cNvCxnSpPr/>
          <p:nvPr/>
        </p:nvCxnSpPr>
        <p:spPr>
          <a:xfrm>
            <a:off x="4430529" y="4527858"/>
            <a:ext cx="0" cy="121074"/>
          </a:xfrm>
          <a:prstGeom prst="straightConnector1">
            <a:avLst/>
          </a:prstGeom>
          <a:ln>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70" name="TextBox 69"/>
          <p:cNvSpPr txBox="1"/>
          <p:nvPr/>
        </p:nvSpPr>
        <p:spPr>
          <a:xfrm>
            <a:off x="104937" y="5948519"/>
            <a:ext cx="4339650" cy="307777"/>
          </a:xfrm>
          <a:prstGeom prst="rect">
            <a:avLst/>
          </a:prstGeom>
          <a:noFill/>
          <a:ln>
            <a:noFill/>
          </a:ln>
        </p:spPr>
        <p:txBody>
          <a:bodyPr wrap="none" rtlCol="0">
            <a:spAutoFit/>
          </a:bodyPr>
          <a:lstStyle/>
          <a:p>
            <a:r>
              <a:rPr lang="en-US" sz="1400" dirty="0">
                <a:solidFill>
                  <a:srgbClr val="0000FF"/>
                </a:solidFill>
              </a:rPr>
              <a:t>M. Martinello et al., App. Phys. Lett. </a:t>
            </a:r>
            <a:r>
              <a:rPr lang="en-US" sz="1400" b="1" dirty="0">
                <a:solidFill>
                  <a:srgbClr val="0000FF"/>
                </a:solidFill>
              </a:rPr>
              <a:t>109</a:t>
            </a:r>
            <a:r>
              <a:rPr lang="en-US" sz="1400" dirty="0">
                <a:solidFill>
                  <a:srgbClr val="0000FF"/>
                </a:solidFill>
              </a:rPr>
              <a:t>, 062601 (2016)</a:t>
            </a:r>
            <a:r>
              <a:rPr lang="en-US" sz="1400" b="1" dirty="0">
                <a:solidFill>
                  <a:srgbClr val="0000FF"/>
                </a:solidFill>
              </a:rPr>
              <a:t>	</a:t>
            </a:r>
          </a:p>
        </p:txBody>
      </p:sp>
      <p:sp>
        <p:nvSpPr>
          <p:cNvPr id="4" name="Footer Placeholder 3"/>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27465769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with LCLS-II specifications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26" y="854970"/>
            <a:ext cx="6780974" cy="5373921"/>
          </a:xfrm>
          <a:prstGeom prst="rect">
            <a:avLst/>
          </a:prstGeom>
        </p:spPr>
      </p:pic>
      <p:sp>
        <p:nvSpPr>
          <p:cNvPr id="3" name="TextBox 2"/>
          <p:cNvSpPr txBox="1"/>
          <p:nvPr/>
        </p:nvSpPr>
        <p:spPr>
          <a:xfrm>
            <a:off x="6055094" y="1800225"/>
            <a:ext cx="341760" cy="261610"/>
          </a:xfrm>
          <a:prstGeom prst="rect">
            <a:avLst/>
          </a:prstGeom>
          <a:solidFill>
            <a:schemeClr val="bg1"/>
          </a:solidFill>
        </p:spPr>
        <p:txBody>
          <a:bodyPr wrap="none" rtlCol="0">
            <a:spAutoFit/>
          </a:bodyPr>
          <a:lstStyle/>
          <a:p>
            <a:r>
              <a:rPr lang="en-US" sz="1100" dirty="0">
                <a:solidFill>
                  <a:schemeClr val="accent6">
                    <a:lumMod val="50000"/>
                  </a:schemeClr>
                </a:solidFill>
              </a:rPr>
              <a:t>12</a:t>
            </a:r>
          </a:p>
        </p:txBody>
      </p:sp>
      <p:sp>
        <p:nvSpPr>
          <p:cNvPr id="11" name="TextBox 10"/>
          <p:cNvSpPr txBox="1"/>
          <p:nvPr/>
        </p:nvSpPr>
        <p:spPr>
          <a:xfrm>
            <a:off x="6064619" y="2029599"/>
            <a:ext cx="341760" cy="261610"/>
          </a:xfrm>
          <a:prstGeom prst="rect">
            <a:avLst/>
          </a:prstGeom>
          <a:solidFill>
            <a:schemeClr val="bg1"/>
          </a:solidFill>
        </p:spPr>
        <p:txBody>
          <a:bodyPr wrap="none" rtlCol="0">
            <a:spAutoFit/>
          </a:bodyPr>
          <a:lstStyle/>
          <a:p>
            <a:r>
              <a:rPr lang="en-US" sz="1100" dirty="0">
                <a:solidFill>
                  <a:schemeClr val="accent6">
                    <a:lumMod val="50000"/>
                  </a:schemeClr>
                </a:solidFill>
              </a:rPr>
              <a:t>15</a:t>
            </a:r>
          </a:p>
        </p:txBody>
      </p:sp>
      <p:cxnSp>
        <p:nvCxnSpPr>
          <p:cNvPr id="5" name="Straight Connector 4"/>
          <p:cNvCxnSpPr/>
          <p:nvPr/>
        </p:nvCxnSpPr>
        <p:spPr>
          <a:xfrm>
            <a:off x="5895975" y="2262634"/>
            <a:ext cx="809625" cy="0"/>
          </a:xfrm>
          <a:prstGeom prst="line">
            <a:avLst/>
          </a:prstGeom>
          <a:ln w="19050"/>
          <a:effectLst/>
        </p:spPr>
        <p:style>
          <a:lnRef idx="2">
            <a:schemeClr val="accent6"/>
          </a:lnRef>
          <a:fillRef idx="0">
            <a:schemeClr val="accent6"/>
          </a:fillRef>
          <a:effectRef idx="1">
            <a:schemeClr val="accent6"/>
          </a:effectRef>
          <a:fontRef idx="minor">
            <a:schemeClr val="tx1"/>
          </a:fontRef>
        </p:style>
      </p:cxnSp>
      <p:cxnSp>
        <p:nvCxnSpPr>
          <p:cNvPr id="6" name="Straight Arrow Connector 5"/>
          <p:cNvCxnSpPr/>
          <p:nvPr/>
        </p:nvCxnSpPr>
        <p:spPr>
          <a:xfrm>
            <a:off x="2743198" y="3366408"/>
            <a:ext cx="32657" cy="211999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5-Point Star 11"/>
          <p:cNvSpPr/>
          <p:nvPr/>
        </p:nvSpPr>
        <p:spPr>
          <a:xfrm>
            <a:off x="2517726" y="3027443"/>
            <a:ext cx="429171" cy="412441"/>
          </a:xfrm>
          <a:prstGeom prst="star5">
            <a:avLst>
              <a:gd name="adj" fmla="val 12586"/>
              <a:gd name="hf" fmla="val 105146"/>
              <a:gd name="vf" fmla="val 11055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 name="TextBox 3"/>
          <p:cNvSpPr txBox="1"/>
          <p:nvPr/>
        </p:nvSpPr>
        <p:spPr>
          <a:xfrm>
            <a:off x="2473229" y="5410395"/>
            <a:ext cx="572593" cy="461665"/>
          </a:xfrm>
          <a:prstGeom prst="rect">
            <a:avLst/>
          </a:prstGeom>
          <a:noFill/>
        </p:spPr>
        <p:txBody>
          <a:bodyPr wrap="none" rtlCol="0">
            <a:spAutoFit/>
          </a:bodyPr>
          <a:lstStyle/>
          <a:p>
            <a:r>
              <a:rPr lang="en-US" b="1" dirty="0">
                <a:solidFill>
                  <a:schemeClr val="accent6">
                    <a:lumMod val="50000"/>
                  </a:schemeClr>
                </a:solidFill>
              </a:rPr>
              <a:t>2.5</a:t>
            </a:r>
          </a:p>
        </p:txBody>
      </p:sp>
      <p:sp>
        <p:nvSpPr>
          <p:cNvPr id="7" name="Rectangle 6"/>
          <p:cNvSpPr/>
          <p:nvPr/>
        </p:nvSpPr>
        <p:spPr>
          <a:xfrm>
            <a:off x="3309257" y="1099457"/>
            <a:ext cx="4191000" cy="1191752"/>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9017" t="27642" r="3371" b="57571"/>
          <a:stretch/>
        </p:blipFill>
        <p:spPr>
          <a:xfrm>
            <a:off x="5470207" y="1219800"/>
            <a:ext cx="1872344" cy="794657"/>
          </a:xfrm>
          <a:prstGeom prst="rect">
            <a:avLst/>
          </a:prstGeom>
        </p:spPr>
      </p:pic>
      <p:sp>
        <p:nvSpPr>
          <p:cNvPr id="18" name="Rectangle 17"/>
          <p:cNvSpPr/>
          <p:nvPr/>
        </p:nvSpPr>
        <p:spPr>
          <a:xfrm>
            <a:off x="5470207" y="2171401"/>
            <a:ext cx="1975622" cy="904021"/>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TextBox 19"/>
          <p:cNvSpPr txBox="1"/>
          <p:nvPr/>
        </p:nvSpPr>
        <p:spPr>
          <a:xfrm>
            <a:off x="104937" y="5948519"/>
            <a:ext cx="4339650" cy="307777"/>
          </a:xfrm>
          <a:prstGeom prst="rect">
            <a:avLst/>
          </a:prstGeom>
          <a:noFill/>
          <a:ln>
            <a:noFill/>
          </a:ln>
        </p:spPr>
        <p:txBody>
          <a:bodyPr wrap="none" rtlCol="0">
            <a:spAutoFit/>
          </a:bodyPr>
          <a:lstStyle/>
          <a:p>
            <a:r>
              <a:rPr lang="en-US" sz="1400" dirty="0">
                <a:solidFill>
                  <a:srgbClr val="0000FF"/>
                </a:solidFill>
              </a:rPr>
              <a:t>M. Martinello et al., App. Phys. Lett. </a:t>
            </a:r>
            <a:r>
              <a:rPr lang="en-US" sz="1400" b="1" dirty="0">
                <a:solidFill>
                  <a:srgbClr val="0000FF"/>
                </a:solidFill>
              </a:rPr>
              <a:t>109</a:t>
            </a:r>
            <a:r>
              <a:rPr lang="en-US" sz="1400" dirty="0">
                <a:solidFill>
                  <a:srgbClr val="0000FF"/>
                </a:solidFill>
              </a:rPr>
              <a:t>, 062601 (2016)</a:t>
            </a:r>
            <a:r>
              <a:rPr lang="en-US" sz="1400" b="1" dirty="0">
                <a:solidFill>
                  <a:srgbClr val="0000FF"/>
                </a:solidFill>
              </a:rPr>
              <a:t>	</a:t>
            </a:r>
          </a:p>
        </p:txBody>
      </p:sp>
      <mc:AlternateContent xmlns:mc="http://schemas.openxmlformats.org/markup-compatibility/2006" xmlns:a14="http://schemas.microsoft.com/office/drawing/2010/main">
        <mc:Choice Requires="a14">
          <p:sp>
            <p:nvSpPr>
              <p:cNvPr id="21" name="TextBox 20"/>
              <p:cNvSpPr txBox="1"/>
              <p:nvPr/>
            </p:nvSpPr>
            <p:spPr>
              <a:xfrm>
                <a:off x="3133594" y="2314221"/>
                <a:ext cx="3572006" cy="110799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200" dirty="0">
                    <a:solidFill>
                      <a:schemeClr val="accent6">
                        <a:lumMod val="50000"/>
                      </a:schemeClr>
                    </a:solidFill>
                  </a:rPr>
                  <a:t>To reach </a:t>
                </a:r>
                <a14:m>
                  <m:oMath xmlns:m="http://schemas.openxmlformats.org/officeDocument/2006/math">
                    <m:r>
                      <a:rPr lang="en-US" sz="2200" i="1" dirty="0" smtClean="0">
                        <a:solidFill>
                          <a:schemeClr val="accent6">
                            <a:lumMod val="50000"/>
                          </a:schemeClr>
                        </a:solidFill>
                        <a:latin typeface="Cambria Math" panose="02040503050406030204" pitchFamily="18" charset="0"/>
                      </a:rPr>
                      <m:t>𝑄</m:t>
                    </m:r>
                    <m:r>
                      <a:rPr lang="en-US" sz="2200" i="1" dirty="0" smtClean="0">
                        <a:solidFill>
                          <a:schemeClr val="accent6">
                            <a:lumMod val="50000"/>
                          </a:schemeClr>
                        </a:solidFill>
                        <a:latin typeface="Cambria Math" panose="02040503050406030204" pitchFamily="18" charset="0"/>
                      </a:rPr>
                      <m:t>=2.7∙</m:t>
                    </m:r>
                    <m:sSup>
                      <m:sSupPr>
                        <m:ctrlPr>
                          <a:rPr lang="en-US" sz="2200" i="1" dirty="0" smtClean="0">
                            <a:solidFill>
                              <a:schemeClr val="accent6">
                                <a:lumMod val="50000"/>
                              </a:schemeClr>
                            </a:solidFill>
                            <a:latin typeface="Cambria Math" panose="02040503050406030204" pitchFamily="18" charset="0"/>
                          </a:rPr>
                        </m:ctrlPr>
                      </m:sSupPr>
                      <m:e>
                        <m:r>
                          <a:rPr lang="en-US" sz="2200" b="0" i="1" dirty="0" smtClean="0">
                            <a:solidFill>
                              <a:schemeClr val="accent6">
                                <a:lumMod val="50000"/>
                              </a:schemeClr>
                            </a:solidFill>
                            <a:latin typeface="Cambria Math" panose="02040503050406030204" pitchFamily="18" charset="0"/>
                          </a:rPr>
                          <m:t>10</m:t>
                        </m:r>
                      </m:e>
                      <m:sup>
                        <m:r>
                          <a:rPr lang="en-US" sz="2200" b="0" i="1" dirty="0" smtClean="0">
                            <a:solidFill>
                              <a:schemeClr val="accent6">
                                <a:lumMod val="50000"/>
                              </a:schemeClr>
                            </a:solidFill>
                            <a:latin typeface="Cambria Math" panose="02040503050406030204" pitchFamily="18" charset="0"/>
                          </a:rPr>
                          <m:t>10</m:t>
                        </m:r>
                      </m:sup>
                    </m:sSup>
                  </m:oMath>
                </a14:m>
                <a:r>
                  <a:rPr lang="en-US" sz="2200" dirty="0">
                    <a:solidFill>
                      <a:schemeClr val="accent6">
                        <a:lumMod val="50000"/>
                      </a:schemeClr>
                    </a:solidFill>
                  </a:rPr>
                  <a:t> LCLS-II cavities can afford 2.5 </a:t>
                </a:r>
                <a:r>
                  <a:rPr lang="en-US" sz="2200" dirty="0" err="1">
                    <a:solidFill>
                      <a:schemeClr val="accent6">
                        <a:lumMod val="50000"/>
                      </a:schemeClr>
                    </a:solidFill>
                  </a:rPr>
                  <a:t>mG</a:t>
                </a:r>
                <a:r>
                  <a:rPr lang="en-US" sz="2200" dirty="0">
                    <a:solidFill>
                      <a:schemeClr val="accent6">
                        <a:lumMod val="50000"/>
                      </a:schemeClr>
                    </a:solidFill>
                  </a:rPr>
                  <a:t> fully trapped</a:t>
                </a:r>
              </a:p>
            </p:txBody>
          </p:sp>
        </mc:Choice>
        <mc:Fallback xmlns="">
          <p:sp>
            <p:nvSpPr>
              <p:cNvPr id="21" name="TextBox 20"/>
              <p:cNvSpPr txBox="1">
                <a:spLocks noRot="1" noChangeAspect="1" noMove="1" noResize="1" noEditPoints="1" noAdjustHandles="1" noChangeArrowheads="1" noChangeShapeType="1" noTextEdit="1"/>
              </p:cNvSpPr>
              <p:nvPr/>
            </p:nvSpPr>
            <p:spPr>
              <a:xfrm>
                <a:off x="3133594" y="2314221"/>
                <a:ext cx="3572006" cy="1107996"/>
              </a:xfrm>
              <a:prstGeom prst="rect">
                <a:avLst/>
              </a:prstGeom>
              <a:blipFill>
                <a:blip r:embed="rId3"/>
                <a:stretch>
                  <a:fillRect l="-1864" t="-2162" r="-1864" b="-9730"/>
                </a:stretch>
              </a:blipFill>
            </p:spPr>
            <p:txBody>
              <a:bodyPr/>
              <a:lstStyle/>
              <a:p>
                <a:r>
                  <a:rPr lang="en-US">
                    <a:noFill/>
                  </a:rPr>
                  <a:t> </a:t>
                </a:r>
              </a:p>
            </p:txBody>
          </p:sp>
        </mc:Fallback>
      </mc:AlternateContent>
      <p:sp>
        <p:nvSpPr>
          <p:cNvPr id="14" name="Footer Placeholder 13"/>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32988348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9746"/>
            <a:ext cx="8686800" cy="641739"/>
          </a:xfrm>
        </p:spPr>
        <p:txBody>
          <a:bodyPr/>
          <a:lstStyle/>
          <a:p>
            <a:r>
              <a:rPr lang="en-US" dirty="0"/>
              <a:t>Recipe for High Q-factors in Cryomodules</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mc:AlternateContent xmlns:mc="http://schemas.openxmlformats.org/markup-compatibility/2006" xmlns:a14="http://schemas.microsoft.com/office/drawing/2010/main">
        <mc:Choice Requires="a14">
          <p:sp>
            <p:nvSpPr>
              <p:cNvPr id="10" name="TextBox 9"/>
              <p:cNvSpPr txBox="1"/>
              <p:nvPr/>
            </p:nvSpPr>
            <p:spPr>
              <a:xfrm>
                <a:off x="143230" y="957142"/>
                <a:ext cx="8686800" cy="4949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6">
                                  <a:lumMod val="50000"/>
                                </a:schemeClr>
                              </a:solidFill>
                              <a:latin typeface="Cambria Math" panose="02040503050406030204" pitchFamily="18" charset="0"/>
                            </a:rPr>
                          </m:ctrlPr>
                        </m:sSubPr>
                        <m:e>
                          <m:r>
                            <a:rPr lang="en-US" sz="2800" b="0" i="1" smtClean="0">
                              <a:solidFill>
                                <a:schemeClr val="accent6">
                                  <a:lumMod val="50000"/>
                                </a:schemeClr>
                              </a:solidFill>
                              <a:latin typeface="Cambria Math" panose="02040503050406030204" pitchFamily="18" charset="0"/>
                            </a:rPr>
                            <m:t>𝑅</m:t>
                          </m:r>
                        </m:e>
                        <m:sub>
                          <m:r>
                            <a:rPr lang="en-US" sz="2800" b="0" i="1" smtClean="0">
                              <a:solidFill>
                                <a:schemeClr val="accent6">
                                  <a:lumMod val="50000"/>
                                </a:schemeClr>
                              </a:solidFill>
                              <a:latin typeface="Cambria Math" panose="02040503050406030204" pitchFamily="18" charset="0"/>
                            </a:rPr>
                            <m:t>𝑆</m:t>
                          </m:r>
                        </m:sub>
                      </m:sSub>
                      <m:r>
                        <a:rPr lang="en-US" sz="2800" b="0" i="1" smtClean="0">
                          <a:solidFill>
                            <a:schemeClr val="accent6">
                              <a:lumMod val="50000"/>
                            </a:schemeClr>
                          </a:solidFill>
                          <a:latin typeface="Cambria Math" panose="02040503050406030204" pitchFamily="18" charset="0"/>
                        </a:rPr>
                        <m:t> </m:t>
                      </m:r>
                      <m:d>
                        <m:dPr>
                          <m:ctrlPr>
                            <a:rPr lang="en-US" sz="2800" b="0" i="1" smtClean="0">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𝐵</m:t>
                              </m:r>
                            </m:e>
                            <m:sub>
                              <m:r>
                                <a:rPr lang="en-US" sz="2800" i="1">
                                  <a:solidFill>
                                    <a:schemeClr val="accent6">
                                      <a:lumMod val="50000"/>
                                    </a:schemeClr>
                                  </a:solidFill>
                                  <a:latin typeface="Cambria Math" panose="02040503050406030204" pitchFamily="18" charset="0"/>
                                </a:rPr>
                                <m:t>𝑇𝑟𝑎𝑝</m:t>
                              </m:r>
                            </m:sub>
                          </m:sSub>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𝐵𝐶𝑆</m:t>
                              </m:r>
                            </m:sub>
                          </m:sSub>
                          <m:r>
                            <a:rPr lang="en-US" sz="2800" b="0" i="1" smtClean="0">
                              <a:solidFill>
                                <a:schemeClr val="accent6">
                                  <a:lumMod val="50000"/>
                                </a:schemeClr>
                              </a:solidFill>
                              <a:latin typeface="Cambria Math" panose="02040503050406030204" pitchFamily="18" charset="0"/>
                            </a:rPr>
                            <m:t> </m:t>
                          </m:r>
                          <m:d>
                            <m:dPr>
                              <m:ctrlPr>
                                <a:rPr lang="en-US" sz="2800" i="1">
                                  <a:solidFill>
                                    <a:schemeClr val="accent6">
                                      <a:lumMod val="50000"/>
                                    </a:schemeClr>
                                  </a:solidFill>
                                  <a:latin typeface="Cambria Math" panose="02040503050406030204" pitchFamily="18" charset="0"/>
                                </a:rPr>
                              </m:ctrlPr>
                            </m:dPr>
                            <m:e>
                              <m:r>
                                <a:rPr lang="en-US" sz="2800" b="0" i="1" smtClean="0">
                                  <a:solidFill>
                                    <a:schemeClr val="accent6">
                                      <a:lumMod val="50000"/>
                                    </a:schemeClr>
                                  </a:solidFill>
                                  <a:latin typeface="Cambria Math" panose="02040503050406030204" pitchFamily="18" charset="0"/>
                                </a:rPr>
                                <m:t> 2 </m:t>
                              </m:r>
                              <m:r>
                                <a:rPr lang="en-US" sz="2800" b="0" i="1" smtClean="0">
                                  <a:solidFill>
                                    <a:schemeClr val="accent6">
                                      <a:lumMod val="50000"/>
                                    </a:schemeClr>
                                  </a:solidFill>
                                  <a:latin typeface="Cambria Math" panose="02040503050406030204" pitchFamily="18" charset="0"/>
                                </a:rPr>
                                <m:t>𝐾</m:t>
                              </m:r>
                              <m:r>
                                <a:rPr lang="en-US" sz="2800" b="0" i="1" smtClean="0">
                                  <a:solidFill>
                                    <a:schemeClr val="accent6">
                                      <a:lumMod val="50000"/>
                                    </a:schemeClr>
                                  </a:solidFill>
                                  <a:latin typeface="Cambria Math" panose="02040503050406030204" pitchFamily="18" charset="0"/>
                                </a:rPr>
                                <m:t> </m:t>
                              </m:r>
                            </m:e>
                          </m:d>
                          <m:r>
                            <a:rPr lang="en-US" sz="2800" b="0" i="1" smtClean="0">
                              <a:solidFill>
                                <a:schemeClr val="accent6">
                                  <a:lumMod val="50000"/>
                                </a:schemeClr>
                              </a:solidFill>
                              <a:latin typeface="Cambria Math" panose="02040503050406030204" pitchFamily="18" charset="0"/>
                            </a:rPr>
                            <m:t>+</m:t>
                          </m:r>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0</m:t>
                          </m:r>
                        </m:sub>
                      </m:sSub>
                      <m:r>
                        <a:rPr lang="en-US" sz="2800">
                          <a:solidFill>
                            <a:schemeClr val="accent6">
                              <a:lumMod val="50000"/>
                            </a:schemeClr>
                          </a:solidFill>
                          <a:latin typeface="Cambria Math" panose="02040503050406030204" pitchFamily="18" charset="0"/>
                        </a:rPr>
                        <m:t>+</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𝑅</m:t>
                          </m:r>
                        </m:e>
                        <m:sub>
                          <m:r>
                            <a:rPr lang="en-US" sz="2800" i="1">
                              <a:solidFill>
                                <a:schemeClr val="accent6">
                                  <a:lumMod val="50000"/>
                                </a:schemeClr>
                              </a:solidFill>
                              <a:latin typeface="Cambria Math" panose="02040503050406030204" pitchFamily="18" charset="0"/>
                            </a:rPr>
                            <m:t>𝐹𝑙</m:t>
                          </m:r>
                        </m:sub>
                      </m:sSub>
                      <m:r>
                        <a:rPr lang="en-US" sz="2800" b="0" i="1" smtClean="0">
                          <a:solidFill>
                            <a:schemeClr val="accent6">
                              <a:lumMod val="50000"/>
                            </a:schemeClr>
                          </a:solidFill>
                          <a:latin typeface="Cambria Math" panose="02040503050406030204" pitchFamily="18" charset="0"/>
                        </a:rPr>
                        <m:t> </m:t>
                      </m:r>
                      <m:r>
                        <a:rPr lang="en-US" sz="2800" i="1">
                          <a:solidFill>
                            <a:schemeClr val="accent6">
                              <a:lumMod val="50000"/>
                            </a:schemeClr>
                          </a:solidFill>
                          <a:latin typeface="Cambria Math" panose="02040503050406030204" pitchFamily="18" charset="0"/>
                        </a:rPr>
                        <m:t>(</m:t>
                      </m:r>
                      <m:r>
                        <a:rPr lang="en-US" sz="2800" b="0" i="1" smtClean="0">
                          <a:solidFill>
                            <a:schemeClr val="accent6">
                              <a:lumMod val="50000"/>
                            </a:schemeClr>
                          </a:solidFill>
                          <a:latin typeface="Cambria Math" panose="02040503050406030204" pitchFamily="18" charset="0"/>
                        </a:rPr>
                        <m:t> </m:t>
                      </m:r>
                      <m:sSub>
                        <m:sSubPr>
                          <m:ctrlPr>
                            <a:rPr lang="en-US" sz="2800" i="1">
                              <a:solidFill>
                                <a:schemeClr val="accent6">
                                  <a:lumMod val="50000"/>
                                </a:schemeClr>
                              </a:solidFill>
                              <a:latin typeface="Cambria Math" panose="02040503050406030204" pitchFamily="18" charset="0"/>
                            </a:rPr>
                          </m:ctrlPr>
                        </m:sSubPr>
                        <m:e>
                          <m:r>
                            <a:rPr lang="en-US" sz="2800" i="1">
                              <a:solidFill>
                                <a:schemeClr val="accent6">
                                  <a:lumMod val="50000"/>
                                </a:schemeClr>
                              </a:solidFill>
                              <a:latin typeface="Cambria Math" panose="02040503050406030204" pitchFamily="18" charset="0"/>
                            </a:rPr>
                            <m:t>𝐵</m:t>
                          </m:r>
                        </m:e>
                        <m:sub>
                          <m:r>
                            <a:rPr lang="en-US" sz="2800" i="1">
                              <a:solidFill>
                                <a:schemeClr val="accent6">
                                  <a:lumMod val="50000"/>
                                </a:schemeClr>
                              </a:solidFill>
                              <a:latin typeface="Cambria Math" panose="02040503050406030204" pitchFamily="18" charset="0"/>
                            </a:rPr>
                            <m:t>𝑇𝑟𝑎𝑝</m:t>
                          </m:r>
                        </m:sub>
                      </m:sSub>
                      <m:r>
                        <a:rPr lang="en-US" sz="2800" b="0" i="1" smtClean="0">
                          <a:solidFill>
                            <a:schemeClr val="accent6">
                              <a:lumMod val="50000"/>
                            </a:schemeClr>
                          </a:solidFill>
                          <a:latin typeface="Cambria Math" panose="02040503050406030204" pitchFamily="18" charset="0"/>
                        </a:rPr>
                        <m:t>,</m:t>
                      </m:r>
                      <m:r>
                        <a:rPr lang="en-US" sz="2800" b="0" i="1" smtClean="0">
                          <a:solidFill>
                            <a:schemeClr val="accent6">
                              <a:lumMod val="50000"/>
                            </a:schemeClr>
                          </a:solidFill>
                          <a:latin typeface="Cambria Math" panose="02040503050406030204" pitchFamily="18" charset="0"/>
                        </a:rPr>
                        <m:t>𝑙</m:t>
                      </m:r>
                      <m:r>
                        <a:rPr lang="en-US" sz="2800" b="0" i="1" smtClean="0">
                          <a:solidFill>
                            <a:schemeClr val="accent6">
                              <a:lumMod val="50000"/>
                            </a:schemeClr>
                          </a:solidFill>
                          <a:latin typeface="Cambria Math" panose="02040503050406030204" pitchFamily="18" charset="0"/>
                        </a:rPr>
                        <m:t> )</m:t>
                      </m:r>
                    </m:oMath>
                  </m:oMathPara>
                </a14:m>
                <a:endParaRPr lang="en-US" sz="2800" dirty="0">
                  <a:solidFill>
                    <a:schemeClr val="accent6">
                      <a:lumMod val="50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43230" y="957142"/>
                <a:ext cx="8686800" cy="49494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92865" y="1610029"/>
                <a:ext cx="8758268" cy="3108543"/>
              </a:xfrm>
              <a:prstGeom prst="rect">
                <a:avLst/>
              </a:prstGeom>
            </p:spPr>
            <p:txBody>
              <a:bodyPr wrap="square">
                <a:spAutoFit/>
              </a:bodyPr>
              <a:lstStyle/>
              <a:p>
                <a:pPr marL="342900" indent="-342900">
                  <a:buFont typeface="Arial" panose="020B0604020202020204" pitchFamily="34" charset="0"/>
                  <a:buChar char="•"/>
                </a:pPr>
                <a14:m>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𝑅</m:t>
                        </m:r>
                      </m:e>
                      <m:sub>
                        <m:r>
                          <a:rPr lang="en-US" i="1">
                            <a:solidFill>
                              <a:schemeClr val="accent6">
                                <a:lumMod val="50000"/>
                              </a:schemeClr>
                            </a:solidFill>
                            <a:latin typeface="Cambria Math" panose="02040503050406030204" pitchFamily="18" charset="0"/>
                          </a:rPr>
                          <m:t>𝐵𝐶𝑆</m:t>
                        </m:r>
                      </m:sub>
                    </m:sSub>
                  </m:oMath>
                </a14:m>
                <a:r>
                  <a:rPr lang="en-US" dirty="0">
                    <a:solidFill>
                      <a:schemeClr val="accent6">
                        <a:lumMod val="50000"/>
                      </a:schemeClr>
                    </a:solidFill>
                  </a:rPr>
                  <a:t> is minimized with N-doping, especially at medium field</a:t>
                </a:r>
              </a:p>
              <a:p>
                <a:pPr marL="342900" indent="-342900">
                  <a:buFont typeface="Arial" panose="020B0604020202020204" pitchFamily="34" charset="0"/>
                  <a:buChar char="•"/>
                </a:pPr>
                <a:endParaRPr lang="en-US" sz="1200" dirty="0">
                  <a:solidFill>
                    <a:schemeClr val="accent6">
                      <a:lumMod val="50000"/>
                    </a:schemeClr>
                  </a:solidFill>
                </a:endParaRPr>
              </a:p>
              <a:p>
                <a:pPr marL="342900" indent="-342900">
                  <a:buFont typeface="Arial" panose="020B0604020202020204" pitchFamily="34" charset="0"/>
                  <a:buChar char="•"/>
                </a:pPr>
                <a14:m>
                  <m:oMath xmlns:m="http://schemas.openxmlformats.org/officeDocument/2006/math">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𝑅</m:t>
                        </m:r>
                      </m:e>
                      <m:sub>
                        <m:r>
                          <a:rPr lang="en-US" i="1">
                            <a:solidFill>
                              <a:schemeClr val="accent6">
                                <a:lumMod val="50000"/>
                              </a:schemeClr>
                            </a:solidFill>
                            <a:latin typeface="Cambria Math" panose="02040503050406030204" pitchFamily="18" charset="0"/>
                          </a:rPr>
                          <m:t>0</m:t>
                        </m:r>
                      </m:sub>
                    </m:sSub>
                  </m:oMath>
                </a14:m>
                <a:r>
                  <a:rPr lang="en-US" dirty="0">
                    <a:solidFill>
                      <a:schemeClr val="accent6">
                        <a:lumMod val="50000"/>
                      </a:schemeClr>
                    </a:solidFill>
                  </a:rPr>
                  <a:t> is very low for both N-doped and EP cavities</a:t>
                </a:r>
              </a:p>
              <a:p>
                <a:pPr marL="342900" indent="-342900">
                  <a:buFont typeface="Arial" panose="020B0604020202020204" pitchFamily="34" charset="0"/>
                  <a:buChar char="•"/>
                </a:pPr>
                <a:endParaRPr lang="en-US" sz="1200" dirty="0">
                  <a:solidFill>
                    <a:schemeClr val="accent6">
                      <a:lumMod val="50000"/>
                    </a:schemeClr>
                  </a:solidFill>
                </a:endParaRPr>
              </a:p>
              <a:p>
                <a:pPr marL="342900" indent="-342900">
                  <a:buFont typeface="Arial" panose="020B0604020202020204" pitchFamily="34" charset="0"/>
                  <a:buChar char="•"/>
                </a:pPr>
                <a14:m>
                  <m:oMath xmlns:m="http://schemas.openxmlformats.org/officeDocument/2006/math">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𝑅</m:t>
                        </m:r>
                      </m:e>
                      <m:sub>
                        <m:r>
                          <a:rPr lang="en-US" i="1">
                            <a:solidFill>
                              <a:schemeClr val="accent6">
                                <a:lumMod val="50000"/>
                              </a:schemeClr>
                            </a:solidFill>
                            <a:latin typeface="Cambria Math" panose="02040503050406030204" pitchFamily="18" charset="0"/>
                          </a:rPr>
                          <m:t>𝐹𝑙</m:t>
                        </m:r>
                      </m:sub>
                    </m:sSub>
                  </m:oMath>
                </a14:m>
                <a:r>
                  <a:rPr lang="en-US" dirty="0">
                    <a:solidFill>
                      <a:schemeClr val="accent6">
                        <a:lumMod val="50000"/>
                      </a:schemeClr>
                    </a:solidFill>
                  </a:rPr>
                  <a:t> can be minimized via:</a:t>
                </a:r>
              </a:p>
              <a:p>
                <a:pPr marL="1714500" lvl="3" indent="-342900">
                  <a:buFont typeface="Arial" panose="020B0604020202020204" pitchFamily="34" charset="0"/>
                  <a:buChar char="•"/>
                </a:pPr>
                <a:r>
                  <a:rPr lang="en-US" dirty="0">
                    <a:solidFill>
                      <a:schemeClr val="accent6">
                        <a:lumMod val="50000"/>
                      </a:schemeClr>
                    </a:solidFill>
                  </a:rPr>
                  <a:t>Efficient magnetic field shielding, especially for the orthogonal magnetic field component </a:t>
                </a:r>
              </a:p>
              <a:p>
                <a:pPr marL="1714500" lvl="3" indent="-342900">
                  <a:buFont typeface="Arial" panose="020B0604020202020204" pitchFamily="34" charset="0"/>
                  <a:buChar char="•"/>
                </a:pPr>
                <a:r>
                  <a:rPr lang="en-US" dirty="0">
                    <a:solidFill>
                      <a:schemeClr val="accent6">
                        <a:lumMod val="50000"/>
                      </a:schemeClr>
                    </a:solidFill>
                  </a:rPr>
                  <a:t>Fast cooling</a:t>
                </a:r>
              </a:p>
              <a:p>
                <a:pPr marL="1714500" lvl="3" indent="-342900">
                  <a:buFont typeface="Arial" panose="020B0604020202020204" pitchFamily="34" charset="0"/>
                  <a:buChar char="•"/>
                </a:pPr>
                <a:r>
                  <a:rPr lang="en-US" dirty="0">
                    <a:solidFill>
                      <a:schemeClr val="accent6">
                        <a:lumMod val="50000"/>
                      </a:schemeClr>
                    </a:solidFill>
                  </a:rPr>
                  <a:t>Light N-doping</a:t>
                </a:r>
              </a:p>
            </p:txBody>
          </p:sp>
        </mc:Choice>
        <mc:Fallback xmlns="">
          <p:sp>
            <p:nvSpPr>
              <p:cNvPr id="12" name="Rectangle 11"/>
              <p:cNvSpPr>
                <a:spLocks noRot="1" noChangeAspect="1" noMove="1" noResize="1" noEditPoints="1" noAdjustHandles="1" noChangeArrowheads="1" noChangeShapeType="1" noTextEdit="1"/>
              </p:cNvSpPr>
              <p:nvPr/>
            </p:nvSpPr>
            <p:spPr>
              <a:xfrm>
                <a:off x="192865" y="1610029"/>
                <a:ext cx="8758268" cy="3108543"/>
              </a:xfrm>
              <a:prstGeom prst="rect">
                <a:avLst/>
              </a:prstGeom>
              <a:blipFill>
                <a:blip r:embed="rId5"/>
                <a:stretch>
                  <a:fillRect l="-975" t="-1569" b="-1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113389" y="4781101"/>
                <a:ext cx="6917221" cy="110799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200" b="1" dirty="0">
                    <a:solidFill>
                      <a:schemeClr val="accent6">
                        <a:lumMod val="50000"/>
                      </a:schemeClr>
                    </a:solidFill>
                  </a:rPr>
                  <a:t>2/6 N-doped cavities in a cryomodule environment with </a:t>
                </a:r>
                <a14:m>
                  <m:oMath xmlns:m="http://schemas.openxmlformats.org/officeDocument/2006/math">
                    <m:r>
                      <a:rPr lang="en-US" sz="2200" b="1" i="1" dirty="0" smtClean="0">
                        <a:solidFill>
                          <a:schemeClr val="accent6">
                            <a:lumMod val="50000"/>
                          </a:schemeClr>
                        </a:solidFill>
                        <a:latin typeface="Cambria Math" panose="02040503050406030204" pitchFamily="18" charset="0"/>
                      </a:rPr>
                      <m:t>𝑩</m:t>
                    </m:r>
                    <m:r>
                      <a:rPr lang="en-US" sz="2200" b="1" i="1" dirty="0" smtClean="0">
                        <a:solidFill>
                          <a:schemeClr val="accent6">
                            <a:lumMod val="50000"/>
                          </a:schemeClr>
                        </a:solidFill>
                        <a:latin typeface="Cambria Math" panose="02040503050406030204" pitchFamily="18" charset="0"/>
                      </a:rPr>
                      <m:t> &lt; </m:t>
                    </m:r>
                    <m:r>
                      <a:rPr lang="en-US" sz="2200" b="1" i="1" dirty="0" smtClean="0">
                        <a:solidFill>
                          <a:schemeClr val="accent6">
                            <a:lumMod val="50000"/>
                          </a:schemeClr>
                        </a:solidFill>
                        <a:latin typeface="Cambria Math" panose="02040503050406030204" pitchFamily="18" charset="0"/>
                      </a:rPr>
                      <m:t>𝟏𝟎</m:t>
                    </m:r>
                    <m:r>
                      <a:rPr lang="en-US" sz="2200" b="1" i="1" dirty="0" smtClean="0">
                        <a:solidFill>
                          <a:schemeClr val="accent6">
                            <a:lumMod val="50000"/>
                          </a:schemeClr>
                        </a:solidFill>
                        <a:latin typeface="Cambria Math" panose="02040503050406030204" pitchFamily="18" charset="0"/>
                      </a:rPr>
                      <m:t> </m:t>
                    </m:r>
                  </m:oMath>
                </a14:m>
                <a:r>
                  <a:rPr lang="en-US" sz="2200" b="1" dirty="0">
                    <a:solidFill>
                      <a:schemeClr val="accent6">
                        <a:lumMod val="50000"/>
                      </a:schemeClr>
                    </a:solidFill>
                  </a:rPr>
                  <a:t>mG and fast cooldown led to the </a:t>
                </a:r>
                <a:r>
                  <a:rPr lang="en-US" sz="2200" b="1" dirty="0">
                    <a:solidFill>
                      <a:srgbClr val="C00000"/>
                    </a:solidFill>
                  </a:rPr>
                  <a:t>highest achievable Q-factors </a:t>
                </a:r>
                <a:r>
                  <a:rPr lang="en-US" sz="2200" b="1" dirty="0">
                    <a:solidFill>
                      <a:schemeClr val="accent6">
                        <a:lumMod val="50000"/>
                      </a:schemeClr>
                    </a:solidFill>
                  </a:rPr>
                  <a:t>in cryomodules</a:t>
                </a:r>
              </a:p>
            </p:txBody>
          </p:sp>
        </mc:Choice>
        <mc:Fallback xmlns="">
          <p:sp>
            <p:nvSpPr>
              <p:cNvPr id="14" name="TextBox 13"/>
              <p:cNvSpPr txBox="1">
                <a:spLocks noRot="1" noChangeAspect="1" noMove="1" noResize="1" noEditPoints="1" noAdjustHandles="1" noChangeArrowheads="1" noChangeShapeType="1" noTextEdit="1"/>
              </p:cNvSpPr>
              <p:nvPr/>
            </p:nvSpPr>
            <p:spPr>
              <a:xfrm>
                <a:off x="1113389" y="4781101"/>
                <a:ext cx="6917221" cy="1107996"/>
              </a:xfrm>
              <a:prstGeom prst="rect">
                <a:avLst/>
              </a:prstGeom>
              <a:blipFill>
                <a:blip r:embed="rId6"/>
                <a:stretch>
                  <a:fillRect l="-967" t="-1613" r="-1054" b="-9677"/>
                </a:stretch>
              </a:blipFill>
            </p:spPr>
            <p:txBody>
              <a:bodyPr/>
              <a:lstStyle/>
              <a:p>
                <a:r>
                  <a:rPr lang="en-US">
                    <a:noFill/>
                  </a:rPr>
                  <a:t> </a:t>
                </a:r>
              </a:p>
            </p:txBody>
          </p:sp>
        </mc:Fallback>
      </mc:AlternateContent>
    </p:spTree>
    <p:extLst>
      <p:ext uri="{BB962C8B-B14F-4D97-AF65-F5344CB8AC3E}">
        <p14:creationId xmlns:p14="http://schemas.microsoft.com/office/powerpoint/2010/main" val="754091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Outline</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378326" y="975574"/>
            <a:ext cx="7376571" cy="4616648"/>
          </a:xfrm>
          <a:prstGeom prst="rect">
            <a:avLst/>
          </a:prstGeom>
          <a:noFill/>
        </p:spPr>
        <p:txBody>
          <a:bodyPr wrap="none" rtlCol="0">
            <a:spAutoFit/>
          </a:bodyPr>
          <a:lstStyle/>
          <a:p>
            <a:pPr marL="342900" indent="-342900">
              <a:buFont typeface="Arial" panose="020B0604020202020204" pitchFamily="34" charset="0"/>
              <a:buChar char="•"/>
            </a:pPr>
            <a:r>
              <a:rPr lang="en-US" sz="2800" dirty="0">
                <a:solidFill>
                  <a:schemeClr val="accent6">
                    <a:lumMod val="75000"/>
                  </a:schemeClr>
                </a:solidFill>
              </a:rPr>
              <a:t>Introduction</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The N-doping treatment</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Trapped flux in SRF cavities</a:t>
            </a:r>
          </a:p>
          <a:p>
            <a:pPr lvl="1"/>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Best treatment for high Q-factors</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b="1" dirty="0">
                <a:solidFill>
                  <a:schemeClr val="accent6">
                    <a:lumMod val="75000"/>
                  </a:schemeClr>
                </a:solidFill>
              </a:rPr>
              <a:t>Frequency-dependence study</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New insights on the physics of the anti-Q-slope</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Ideas for future doping @ FNAL</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Conclusions</a:t>
            </a:r>
          </a:p>
          <a:p>
            <a:pPr marL="342900" indent="-342900">
              <a:buFont typeface="Arial" panose="020B0604020202020204" pitchFamily="34" charset="0"/>
              <a:buChar char="•"/>
            </a:pPr>
            <a:endParaRPr lang="en-US" sz="2800" dirty="0">
              <a:solidFill>
                <a:schemeClr val="accent6">
                  <a:lumMod val="75000"/>
                </a:schemeClr>
              </a:solidFill>
            </a:endParaRPr>
          </a:p>
        </p:txBody>
      </p:sp>
    </p:spTree>
    <p:extLst>
      <p:ext uri="{BB962C8B-B14F-4D97-AF65-F5344CB8AC3E}">
        <p14:creationId xmlns:p14="http://schemas.microsoft.com/office/powerpoint/2010/main" val="2742619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Study of N-Doping at Different Frequencies</a:t>
            </a: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APT Seminar</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1" name="TextBox 20"/>
          <p:cNvSpPr txBox="1"/>
          <p:nvPr/>
        </p:nvSpPr>
        <p:spPr>
          <a:xfrm>
            <a:off x="224438" y="882058"/>
            <a:ext cx="8690962" cy="2893100"/>
          </a:xfrm>
          <a:prstGeom prst="rect">
            <a:avLst/>
          </a:prstGeom>
          <a:noFill/>
        </p:spPr>
        <p:txBody>
          <a:bodyPr wrap="square" rtlCol="0">
            <a:spAutoFit/>
          </a:bodyPr>
          <a:lstStyle/>
          <a:p>
            <a:pPr marL="285750" indent="-285750" algn="just">
              <a:buFont typeface="Arial" panose="020B0604020202020204" pitchFamily="34" charset="0"/>
              <a:buChar char="•"/>
            </a:pPr>
            <a:r>
              <a:rPr lang="en-US" sz="2200" dirty="0">
                <a:solidFill>
                  <a:schemeClr val="accent6">
                    <a:lumMod val="50000"/>
                  </a:schemeClr>
                </a:solidFill>
              </a:rPr>
              <a:t>Elliptical-shape cavities available @ FNAL: 650 MHz, 1.3 GHz, 2.6 GHz, 3.9 GHz</a:t>
            </a:r>
            <a:endParaRPr lang="en-US" sz="1600" dirty="0">
              <a:solidFill>
                <a:schemeClr val="accent6">
                  <a:lumMod val="50000"/>
                </a:schemeClr>
              </a:solidFill>
            </a:endParaRPr>
          </a:p>
          <a:p>
            <a:pPr marL="342900" indent="-342900" algn="just">
              <a:buFont typeface="Arial" panose="020B0604020202020204" pitchFamily="34" charset="0"/>
              <a:buChar char="•"/>
            </a:pPr>
            <a:endParaRPr lang="en-US" sz="700" dirty="0">
              <a:solidFill>
                <a:schemeClr val="accent6">
                  <a:lumMod val="50000"/>
                </a:schemeClr>
              </a:solidFill>
            </a:endParaRPr>
          </a:p>
          <a:p>
            <a:pPr algn="just"/>
            <a:r>
              <a:rPr lang="en-US" sz="2200" b="1" dirty="0">
                <a:solidFill>
                  <a:schemeClr val="accent6">
                    <a:lumMod val="50000"/>
                  </a:schemeClr>
                </a:solidFill>
              </a:rPr>
              <a:t>New study: </a:t>
            </a:r>
          </a:p>
          <a:p>
            <a:pPr algn="just"/>
            <a:endParaRPr lang="en-US" sz="700" dirty="0">
              <a:solidFill>
                <a:schemeClr val="accent6">
                  <a:lumMod val="50000"/>
                </a:schemeClr>
              </a:solidFill>
            </a:endParaRPr>
          </a:p>
          <a:p>
            <a:pPr marL="342900" indent="-342900" algn="just">
              <a:buFont typeface="Arial" panose="020B0604020202020204" pitchFamily="34" charset="0"/>
              <a:buChar char="•"/>
            </a:pPr>
            <a:r>
              <a:rPr lang="en-US" sz="2200" dirty="0">
                <a:solidFill>
                  <a:schemeClr val="accent6">
                    <a:lumMod val="50000"/>
                  </a:schemeClr>
                </a:solidFill>
              </a:rPr>
              <a:t>How does </a:t>
            </a:r>
            <a:r>
              <a:rPr lang="en-US" sz="2200" dirty="0" err="1">
                <a:solidFill>
                  <a:schemeClr val="accent6">
                    <a:lumMod val="50000"/>
                  </a:schemeClr>
                </a:solidFill>
              </a:rPr>
              <a:t>Rs</a:t>
            </a:r>
            <a:r>
              <a:rPr lang="en-US" sz="2200" dirty="0">
                <a:solidFill>
                  <a:schemeClr val="accent6">
                    <a:lumMod val="50000"/>
                  </a:schemeClr>
                </a:solidFill>
              </a:rPr>
              <a:t>(</a:t>
            </a:r>
            <a:r>
              <a:rPr lang="en-US" sz="2200" dirty="0" err="1">
                <a:solidFill>
                  <a:schemeClr val="accent6">
                    <a:lumMod val="50000"/>
                  </a:schemeClr>
                </a:solidFill>
              </a:rPr>
              <a:t>Eacc</a:t>
            </a:r>
            <a:r>
              <a:rPr lang="en-US" sz="2200" dirty="0">
                <a:solidFill>
                  <a:schemeClr val="accent6">
                    <a:lumMod val="50000"/>
                  </a:schemeClr>
                </a:solidFill>
              </a:rPr>
              <a:t>) varies with the frequency, and for different treatments? </a:t>
            </a:r>
          </a:p>
          <a:p>
            <a:pPr marL="342900" indent="-342900" algn="just">
              <a:buFont typeface="Arial" panose="020B0604020202020204" pitchFamily="34" charset="0"/>
              <a:buChar char="•"/>
            </a:pPr>
            <a:endParaRPr lang="en-US" sz="700" dirty="0">
              <a:solidFill>
                <a:schemeClr val="accent6">
                  <a:lumMod val="50000"/>
                </a:schemeClr>
              </a:solidFill>
            </a:endParaRPr>
          </a:p>
          <a:p>
            <a:pPr marL="342900" indent="-342900" algn="just">
              <a:buFont typeface="Arial" panose="020B0604020202020204" pitchFamily="34" charset="0"/>
              <a:buChar char="•"/>
            </a:pPr>
            <a:r>
              <a:rPr lang="en-US" sz="2200" dirty="0">
                <a:solidFill>
                  <a:schemeClr val="accent6">
                    <a:lumMod val="50000"/>
                  </a:schemeClr>
                </a:solidFill>
              </a:rPr>
              <a:t>Is the “doping-effect” frequency dependent?</a:t>
            </a:r>
          </a:p>
          <a:p>
            <a:pPr marL="342900" indent="-342900" algn="just">
              <a:buFont typeface="Arial" panose="020B0604020202020204" pitchFamily="34" charset="0"/>
              <a:buChar char="•"/>
            </a:pPr>
            <a:endParaRPr lang="en-US" sz="700" dirty="0">
              <a:solidFill>
                <a:schemeClr val="accent6">
                  <a:lumMod val="50000"/>
                </a:schemeClr>
              </a:solidFill>
            </a:endParaRPr>
          </a:p>
          <a:p>
            <a:pPr marL="342900" indent="-342900" algn="just">
              <a:buFont typeface="Arial" panose="020B0604020202020204" pitchFamily="34" charset="0"/>
              <a:buChar char="•"/>
            </a:pPr>
            <a:r>
              <a:rPr lang="en-US" sz="2200" u="sng" dirty="0">
                <a:solidFill>
                  <a:srgbClr val="C00000"/>
                </a:solidFill>
              </a:rPr>
              <a:t>First systematic frequency-dependence study done using SRF cavities</a:t>
            </a:r>
            <a:r>
              <a:rPr lang="en-US" sz="2200" dirty="0">
                <a:solidFill>
                  <a:srgbClr val="C00000"/>
                </a:solidFill>
              </a:rPr>
              <a:t>!</a:t>
            </a:r>
          </a:p>
        </p:txBody>
      </p:sp>
      <p:pic>
        <p:nvPicPr>
          <p:cNvPr id="2" name="Picture 1"/>
          <p:cNvPicPr>
            <a:picLocks noChangeAspect="1"/>
          </p:cNvPicPr>
          <p:nvPr/>
        </p:nvPicPr>
        <p:blipFill>
          <a:blip r:embed="rId2"/>
          <a:stretch>
            <a:fillRect/>
          </a:stretch>
        </p:blipFill>
        <p:spPr>
          <a:xfrm>
            <a:off x="497111" y="3956817"/>
            <a:ext cx="2945820" cy="1994320"/>
          </a:xfrm>
          <a:prstGeom prst="rect">
            <a:avLst/>
          </a:prstGeom>
        </p:spPr>
      </p:pic>
      <p:pic>
        <p:nvPicPr>
          <p:cNvPr id="12" name="Picture 11"/>
          <p:cNvPicPr>
            <a:picLocks noChangeAspect="1"/>
          </p:cNvPicPr>
          <p:nvPr/>
        </p:nvPicPr>
        <p:blipFill rotWithShape="1">
          <a:blip r:embed="rId3"/>
          <a:srcRect r="7710"/>
          <a:stretch/>
        </p:blipFill>
        <p:spPr>
          <a:xfrm>
            <a:off x="5662291" y="3920327"/>
            <a:ext cx="3337858" cy="2220283"/>
          </a:xfrm>
          <a:prstGeom prst="rect">
            <a:avLst/>
          </a:prstGeom>
        </p:spPr>
      </p:pic>
      <p:sp>
        <p:nvSpPr>
          <p:cNvPr id="16" name="TextBox 15"/>
          <p:cNvSpPr txBox="1"/>
          <p:nvPr/>
        </p:nvSpPr>
        <p:spPr>
          <a:xfrm>
            <a:off x="555478" y="5611555"/>
            <a:ext cx="901209"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a:t>650 MHz</a:t>
            </a:r>
          </a:p>
        </p:txBody>
      </p:sp>
      <p:sp>
        <p:nvSpPr>
          <p:cNvPr id="23" name="TextBox 22"/>
          <p:cNvSpPr txBox="1"/>
          <p:nvPr/>
        </p:nvSpPr>
        <p:spPr>
          <a:xfrm>
            <a:off x="3594325" y="3956817"/>
            <a:ext cx="841897"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a:t>1.3 GHz</a:t>
            </a:r>
          </a:p>
        </p:txBody>
      </p:sp>
      <p:sp>
        <p:nvSpPr>
          <p:cNvPr id="24" name="TextBox 23"/>
          <p:cNvSpPr txBox="1"/>
          <p:nvPr/>
        </p:nvSpPr>
        <p:spPr>
          <a:xfrm>
            <a:off x="4157125" y="5573746"/>
            <a:ext cx="841897"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a:t>3.9 GHz</a:t>
            </a:r>
          </a:p>
        </p:txBody>
      </p:sp>
      <p:pic>
        <p:nvPicPr>
          <p:cNvPr id="4" name="Picture 3"/>
          <p:cNvPicPr>
            <a:picLocks noChangeAspect="1"/>
          </p:cNvPicPr>
          <p:nvPr/>
        </p:nvPicPr>
        <p:blipFill rotWithShape="1">
          <a:blip r:embed="rId4"/>
          <a:srcRect l="4334" t="24812" b="22294"/>
          <a:stretch/>
        </p:blipFill>
        <p:spPr>
          <a:xfrm>
            <a:off x="310231" y="3907798"/>
            <a:ext cx="5415044" cy="2245502"/>
          </a:xfrm>
          <a:prstGeom prst="rect">
            <a:avLst/>
          </a:prstGeom>
        </p:spPr>
      </p:pic>
      <p:pic>
        <p:nvPicPr>
          <p:cNvPr id="3" name="Picture 2"/>
          <p:cNvPicPr>
            <a:picLocks noChangeAspect="1"/>
          </p:cNvPicPr>
          <p:nvPr/>
        </p:nvPicPr>
        <p:blipFill rotWithShape="1">
          <a:blip r:embed="rId5"/>
          <a:srcRect l="19044" t="46145" r="31652" b="29275"/>
          <a:stretch/>
        </p:blipFill>
        <p:spPr>
          <a:xfrm>
            <a:off x="3616107" y="3907797"/>
            <a:ext cx="2105785" cy="787348"/>
          </a:xfrm>
          <a:prstGeom prst="rect">
            <a:avLst/>
          </a:prstGeom>
        </p:spPr>
      </p:pic>
      <p:sp>
        <p:nvSpPr>
          <p:cNvPr id="22" name="TextBox 21"/>
          <p:cNvSpPr txBox="1"/>
          <p:nvPr/>
        </p:nvSpPr>
        <p:spPr>
          <a:xfrm>
            <a:off x="3558673" y="4516911"/>
            <a:ext cx="841897"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a:t>2.6 GHz</a:t>
            </a:r>
          </a:p>
        </p:txBody>
      </p:sp>
      <p:sp>
        <p:nvSpPr>
          <p:cNvPr id="17" name="TextBox 16"/>
          <p:cNvSpPr txBox="1"/>
          <p:nvPr/>
        </p:nvSpPr>
        <p:spPr>
          <a:xfrm>
            <a:off x="3562472" y="5832833"/>
            <a:ext cx="841897"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a:t>1.3 GHz</a:t>
            </a:r>
          </a:p>
        </p:txBody>
      </p:sp>
      <p:sp>
        <p:nvSpPr>
          <p:cNvPr id="18" name="TextBox 17"/>
          <p:cNvSpPr txBox="1"/>
          <p:nvPr/>
        </p:nvSpPr>
        <p:spPr>
          <a:xfrm>
            <a:off x="310231" y="5830021"/>
            <a:ext cx="901209"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a:t>650 MHz</a:t>
            </a:r>
          </a:p>
        </p:txBody>
      </p:sp>
      <p:sp>
        <p:nvSpPr>
          <p:cNvPr id="19" name="TextBox 18"/>
          <p:cNvSpPr txBox="1"/>
          <p:nvPr/>
        </p:nvSpPr>
        <p:spPr>
          <a:xfrm>
            <a:off x="6388544" y="5765443"/>
            <a:ext cx="841897"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a:t>3.9 GHz</a:t>
            </a:r>
          </a:p>
        </p:txBody>
      </p:sp>
      <p:sp>
        <p:nvSpPr>
          <p:cNvPr id="20" name="TextBox 19"/>
          <p:cNvSpPr txBox="1"/>
          <p:nvPr/>
        </p:nvSpPr>
        <p:spPr>
          <a:xfrm>
            <a:off x="6429335" y="3920327"/>
            <a:ext cx="841897"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a:t>1.3 GHz</a:t>
            </a:r>
          </a:p>
        </p:txBody>
      </p:sp>
    </p:spTree>
    <p:extLst>
      <p:ext uri="{BB962C8B-B14F-4D97-AF65-F5344CB8AC3E}">
        <p14:creationId xmlns:p14="http://schemas.microsoft.com/office/powerpoint/2010/main" val="2086385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it-IT" sz="1200" dirty="0"/>
              <a:t>Martina Martinello | ASC 2016, Denver CO</a:t>
            </a:r>
            <a:endParaRPr lang="en-US" sz="1200" dirty="0"/>
          </a:p>
        </p:txBody>
      </p:sp>
      <p:sp>
        <p:nvSpPr>
          <p:cNvPr id="14" name="Slide Number Placeholder 13"/>
          <p:cNvSpPr>
            <a:spLocks noGrp="1"/>
          </p:cNvSpPr>
          <p:nvPr>
            <p:ph type="sldNum" sz="quarter" idx="12"/>
          </p:nvPr>
        </p:nvSpPr>
        <p:spPr/>
        <p:txBody>
          <a:bodyPr/>
          <a:lstStyle/>
          <a:p>
            <a:fld id="{0CB70BF4-04C1-49D2-AF55-3B7C212EEADB}" type="slidenum">
              <a:rPr lang="en-US" sz="1200" smtClean="0"/>
              <a:pPr/>
              <a:t>5</a:t>
            </a:fld>
            <a:endParaRPr lang="en-US" sz="1200"/>
          </a:p>
        </p:txBody>
      </p:sp>
      <p:graphicFrame>
        <p:nvGraphicFramePr>
          <p:cNvPr id="3" name="Object 2"/>
          <p:cNvGraphicFramePr>
            <a:graphicFrameLocks noChangeAspect="1"/>
          </p:cNvGraphicFramePr>
          <p:nvPr>
            <p:extLst>
              <p:ext uri="{D42A27DB-BD31-4B8C-83A1-F6EECF244321}">
                <p14:modId xmlns:p14="http://schemas.microsoft.com/office/powerpoint/2010/main" val="3851935496"/>
              </p:ext>
            </p:extLst>
          </p:nvPr>
        </p:nvGraphicFramePr>
        <p:xfrm>
          <a:off x="-240092" y="850609"/>
          <a:ext cx="5708776" cy="4372087"/>
        </p:xfrm>
        <a:graphic>
          <a:graphicData uri="http://schemas.openxmlformats.org/presentationml/2006/ole">
            <mc:AlternateContent xmlns:mc="http://schemas.openxmlformats.org/markup-compatibility/2006">
              <mc:Choice xmlns:v="urn:schemas-microsoft-com:vml" Requires="v">
                <p:oleObj spid="_x0000_s61454" name="Graph" r:id="rId4" imgW="3906000" imgH="2990520" progId="Origin50.Graph">
                  <p:embed/>
                </p:oleObj>
              </mc:Choice>
              <mc:Fallback>
                <p:oleObj name="Graph" r:id="rId4" imgW="3906000" imgH="2990520" progId="Origin50.Graph">
                  <p:embed/>
                  <p:pic>
                    <p:nvPicPr>
                      <p:cNvPr id="3" name="Object 2"/>
                      <p:cNvPicPr/>
                      <p:nvPr/>
                    </p:nvPicPr>
                    <p:blipFill>
                      <a:blip r:embed="rId5"/>
                      <a:stretch>
                        <a:fillRect/>
                      </a:stretch>
                    </p:blipFill>
                    <p:spPr>
                      <a:xfrm>
                        <a:off x="-240092" y="850609"/>
                        <a:ext cx="5708776" cy="4372087"/>
                      </a:xfrm>
                      <a:prstGeom prst="rect">
                        <a:avLst/>
                      </a:prstGeom>
                    </p:spPr>
                  </p:pic>
                </p:oleObj>
              </mc:Fallback>
            </mc:AlternateContent>
          </a:graphicData>
        </a:graphic>
      </p:graphicFrame>
      <p:sp>
        <p:nvSpPr>
          <p:cNvPr id="4" name="TextBox 3"/>
          <p:cNvSpPr txBox="1"/>
          <p:nvPr/>
        </p:nvSpPr>
        <p:spPr>
          <a:xfrm>
            <a:off x="1676213" y="1340856"/>
            <a:ext cx="2146998" cy="400110"/>
          </a:xfrm>
          <a:prstGeom prst="rect">
            <a:avLst/>
          </a:prstGeom>
          <a:noFill/>
        </p:spPr>
        <p:txBody>
          <a:bodyPr wrap="none" rtlCol="0">
            <a:spAutoFit/>
          </a:bodyPr>
          <a:lstStyle/>
          <a:p>
            <a:r>
              <a:rPr lang="en-US" sz="2000" dirty="0">
                <a:solidFill>
                  <a:schemeClr val="accent6">
                    <a:lumMod val="50000"/>
                  </a:schemeClr>
                </a:solidFill>
              </a:rPr>
              <a:t>Standard ILC cavity</a:t>
            </a:r>
          </a:p>
        </p:txBody>
      </p:sp>
      <mc:AlternateContent xmlns:mc="http://schemas.openxmlformats.org/markup-compatibility/2006" xmlns:a14="http://schemas.microsoft.com/office/drawing/2010/main">
        <mc:Choice Requires="a14">
          <p:sp>
            <p:nvSpPr>
              <p:cNvPr id="5" name="TextBox 4"/>
              <p:cNvSpPr txBox="1"/>
              <p:nvPr/>
            </p:nvSpPr>
            <p:spPr>
              <a:xfrm>
                <a:off x="4851785" y="1059259"/>
                <a:ext cx="4127514" cy="4080284"/>
              </a:xfrm>
              <a:prstGeom prst="rect">
                <a:avLst/>
              </a:prstGeom>
              <a:noFill/>
            </p:spPr>
            <p:txBody>
              <a:bodyPr wrap="square" rtlCol="0">
                <a:spAutoFit/>
              </a:bodyPr>
              <a:lstStyle/>
              <a:p>
                <a:pPr algn="just"/>
                <a:r>
                  <a:rPr lang="en-US" u="sng" dirty="0">
                    <a:solidFill>
                      <a:schemeClr val="accent6">
                        <a:lumMod val="50000"/>
                      </a:schemeClr>
                    </a:solidFill>
                  </a:rPr>
                  <a:t>Q-factor</a:t>
                </a:r>
                <a:r>
                  <a:rPr lang="en-US" dirty="0">
                    <a:solidFill>
                      <a:schemeClr val="accent6">
                        <a:lumMod val="50000"/>
                      </a:schemeClr>
                    </a:solidFill>
                  </a:rPr>
                  <a:t> (</a:t>
                </a:r>
                <a14:m>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𝑄</m:t>
                        </m:r>
                      </m:e>
                      <m:sub>
                        <m:r>
                          <a:rPr lang="en-US" b="0" i="1" smtClean="0">
                            <a:solidFill>
                              <a:schemeClr val="accent6">
                                <a:lumMod val="50000"/>
                              </a:schemeClr>
                            </a:solidFill>
                            <a:latin typeface="Cambria Math" panose="02040503050406030204" pitchFamily="18" charset="0"/>
                          </a:rPr>
                          <m:t>0</m:t>
                        </m:r>
                      </m:sub>
                    </m:sSub>
                  </m:oMath>
                </a14:m>
                <a:r>
                  <a:rPr lang="en-US" dirty="0">
                    <a:solidFill>
                      <a:schemeClr val="accent6">
                        <a:lumMod val="50000"/>
                      </a:schemeClr>
                    </a:solidFill>
                  </a:rPr>
                  <a:t>):</a:t>
                </a:r>
              </a:p>
              <a:p>
                <a:pPr algn="just"/>
                <a:endParaRPr lang="en-US" sz="1400" dirty="0">
                  <a:solidFill>
                    <a:schemeClr val="accent6">
                      <a:lumMod val="50000"/>
                    </a:schemeClr>
                  </a:solidFill>
                </a:endParaRPr>
              </a:p>
              <a:p>
                <a:pPr algn="just"/>
                <a14:m>
                  <m:oMathPara xmlns:m="http://schemas.openxmlformats.org/officeDocument/2006/math">
                    <m:oMathParaPr>
                      <m:jc m:val="centerGroup"/>
                    </m:oMathParaPr>
                    <m:oMath xmlns:m="http://schemas.openxmlformats.org/officeDocument/2006/math">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𝑄</m:t>
                          </m:r>
                        </m:e>
                        <m:sub>
                          <m:r>
                            <a:rPr lang="en-US" b="0" i="1" smtClean="0">
                              <a:solidFill>
                                <a:schemeClr val="accent6">
                                  <a:lumMod val="50000"/>
                                </a:schemeClr>
                              </a:solidFill>
                              <a:latin typeface="Cambria Math" panose="02040503050406030204" pitchFamily="18" charset="0"/>
                            </a:rPr>
                            <m:t>0</m:t>
                          </m:r>
                        </m:sub>
                      </m:sSub>
                      <m:r>
                        <a:rPr lang="en-US" b="0" i="1" smtClean="0">
                          <a:solidFill>
                            <a:schemeClr val="accent6">
                              <a:lumMod val="50000"/>
                            </a:schemeClr>
                          </a:solidFill>
                          <a:latin typeface="Cambria Math" panose="02040503050406030204" pitchFamily="18" charset="0"/>
                        </a:rPr>
                        <m:t>=</m:t>
                      </m:r>
                      <m:f>
                        <m:fPr>
                          <m:ctrlPr>
                            <a:rPr lang="en-US" b="0" i="1" smtClean="0">
                              <a:solidFill>
                                <a:schemeClr val="accent6">
                                  <a:lumMod val="50000"/>
                                </a:schemeClr>
                              </a:solidFill>
                              <a:latin typeface="Cambria Math" panose="02040503050406030204" pitchFamily="18" charset="0"/>
                            </a:rPr>
                          </m:ctrlPr>
                        </m:fPr>
                        <m:num>
                          <m:r>
                            <a:rPr lang="en-US" b="0" i="1" smtClean="0">
                              <a:solidFill>
                                <a:schemeClr val="accent6">
                                  <a:lumMod val="50000"/>
                                </a:schemeClr>
                              </a:solidFill>
                              <a:latin typeface="Cambria Math" panose="02040503050406030204" pitchFamily="18" charset="0"/>
                            </a:rPr>
                            <m:t>𝐺</m:t>
                          </m:r>
                        </m:num>
                        <m:den>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𝑅</m:t>
                              </m:r>
                            </m:e>
                            <m:sub>
                              <m:r>
                                <a:rPr lang="en-US" b="0" i="1" smtClean="0">
                                  <a:solidFill>
                                    <a:schemeClr val="accent6">
                                      <a:lumMod val="50000"/>
                                    </a:schemeClr>
                                  </a:solidFill>
                                  <a:latin typeface="Cambria Math" panose="02040503050406030204" pitchFamily="18" charset="0"/>
                                </a:rPr>
                                <m:t>𝑠</m:t>
                              </m:r>
                            </m:sub>
                          </m:sSub>
                        </m:den>
                      </m:f>
                      <m:r>
                        <a:rPr lang="en-US" b="0" i="1" smtClean="0">
                          <a:solidFill>
                            <a:schemeClr val="accent6">
                              <a:lumMod val="50000"/>
                            </a:schemeClr>
                          </a:solidFill>
                          <a:latin typeface="Cambria Math" panose="02040503050406030204" pitchFamily="18" charset="0"/>
                        </a:rPr>
                        <m:t>=</m:t>
                      </m:r>
                      <m:f>
                        <m:fPr>
                          <m:ctrlPr>
                            <a:rPr lang="en-US" b="0" i="1" smtClean="0">
                              <a:solidFill>
                                <a:schemeClr val="accent6">
                                  <a:lumMod val="50000"/>
                                </a:schemeClr>
                              </a:solidFill>
                              <a:latin typeface="Cambria Math" panose="02040503050406030204" pitchFamily="18" charset="0"/>
                            </a:rPr>
                          </m:ctrlPr>
                        </m:fPr>
                        <m:num>
                          <m:sSub>
                            <m:sSubPr>
                              <m:ctrlPr>
                                <a:rPr lang="en-US" b="0" i="1" smtClean="0">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ea typeface="Cambria Math" panose="02040503050406030204" pitchFamily="18" charset="0"/>
                                </a:rPr>
                                <m:t>𝜔</m:t>
                              </m:r>
                            </m:e>
                            <m:sub>
                              <m:r>
                                <a:rPr lang="en-US" b="0" i="1" smtClean="0">
                                  <a:solidFill>
                                    <a:schemeClr val="accent6">
                                      <a:lumMod val="50000"/>
                                    </a:schemeClr>
                                  </a:solidFill>
                                  <a:latin typeface="Cambria Math" panose="02040503050406030204" pitchFamily="18" charset="0"/>
                                </a:rPr>
                                <m:t>0</m:t>
                              </m:r>
                            </m:sub>
                          </m:sSub>
                          <m:r>
                            <a:rPr lang="en-US" b="0" i="1" smtClean="0">
                              <a:solidFill>
                                <a:schemeClr val="accent6">
                                  <a:lumMod val="50000"/>
                                </a:schemeClr>
                              </a:solidFill>
                              <a:latin typeface="Cambria Math" panose="02040503050406030204" pitchFamily="18" charset="0"/>
                              <a:ea typeface="Cambria Math" panose="02040503050406030204" pitchFamily="18" charset="0"/>
                            </a:rPr>
                            <m:t>𝑈</m:t>
                          </m:r>
                        </m:num>
                        <m:den>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𝑃</m:t>
                              </m:r>
                            </m:e>
                            <m:sub>
                              <m:r>
                                <a:rPr lang="en-US" b="0" i="1" smtClean="0">
                                  <a:solidFill>
                                    <a:schemeClr val="accent6">
                                      <a:lumMod val="50000"/>
                                    </a:schemeClr>
                                  </a:solidFill>
                                  <a:latin typeface="Cambria Math" panose="02040503050406030204" pitchFamily="18" charset="0"/>
                                </a:rPr>
                                <m:t>𝑑</m:t>
                              </m:r>
                            </m:sub>
                          </m:sSub>
                        </m:den>
                      </m:f>
                    </m:oMath>
                  </m:oMathPara>
                </a14:m>
                <a:endParaRPr lang="en-US" dirty="0">
                  <a:solidFill>
                    <a:schemeClr val="accent6">
                      <a:lumMod val="50000"/>
                    </a:schemeClr>
                  </a:solidFill>
                </a:endParaRPr>
              </a:p>
              <a:p>
                <a:pPr algn="just"/>
                <a:endParaRPr lang="en-US" sz="1400" dirty="0">
                  <a:solidFill>
                    <a:schemeClr val="accent6">
                      <a:lumMod val="50000"/>
                    </a:schemeClr>
                  </a:solidFill>
                </a:endParaRPr>
              </a:p>
              <a:p>
                <a:pPr algn="just"/>
                <a:r>
                  <a:rPr lang="en-US" dirty="0">
                    <a:solidFill>
                      <a:schemeClr val="accent6">
                        <a:lumMod val="50000"/>
                      </a:schemeClr>
                    </a:solidFill>
                  </a:rPr>
                  <a:t>High </a:t>
                </a:r>
                <a14:m>
                  <m:oMath xmlns:m="http://schemas.openxmlformats.org/officeDocument/2006/math">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𝑄</m:t>
                        </m:r>
                      </m:e>
                      <m:sub>
                        <m:r>
                          <a:rPr lang="en-US" i="1">
                            <a:solidFill>
                              <a:schemeClr val="accent6">
                                <a:lumMod val="50000"/>
                              </a:schemeClr>
                            </a:solidFill>
                            <a:latin typeface="Cambria Math" panose="02040503050406030204" pitchFamily="18" charset="0"/>
                          </a:rPr>
                          <m:t>0</m:t>
                        </m:r>
                      </m:sub>
                    </m:sSub>
                  </m:oMath>
                </a14:m>
                <a:r>
                  <a:rPr lang="en-US" dirty="0">
                    <a:solidFill>
                      <a:schemeClr val="accent6">
                        <a:lumMod val="50000"/>
                      </a:schemeClr>
                    </a:solidFill>
                  </a:rPr>
                  <a:t> → lower power consumption</a:t>
                </a:r>
              </a:p>
              <a:p>
                <a:pPr algn="just"/>
                <a:endParaRPr lang="en-US" dirty="0">
                  <a:solidFill>
                    <a:schemeClr val="accent6">
                      <a:lumMod val="50000"/>
                    </a:schemeClr>
                  </a:solidFill>
                </a:endParaRPr>
              </a:p>
              <a:p>
                <a:r>
                  <a:rPr lang="en-US" u="sng" dirty="0">
                    <a:solidFill>
                      <a:schemeClr val="accent6">
                        <a:lumMod val="50000"/>
                      </a:schemeClr>
                    </a:solidFill>
                  </a:rPr>
                  <a:t>Accelerating field</a:t>
                </a:r>
                <a:r>
                  <a:rPr lang="en-US" dirty="0">
                    <a:solidFill>
                      <a:schemeClr val="accent6">
                        <a:lumMod val="50000"/>
                      </a:schemeClr>
                    </a:solidFill>
                  </a:rPr>
                  <a:t> (</a:t>
                </a:r>
                <a14:m>
                  <m:oMath xmlns:m="http://schemas.openxmlformats.org/officeDocument/2006/math">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𝐸</m:t>
                        </m:r>
                      </m:e>
                      <m:sub>
                        <m:r>
                          <a:rPr lang="en-US" i="1">
                            <a:solidFill>
                              <a:schemeClr val="accent6">
                                <a:lumMod val="50000"/>
                              </a:schemeClr>
                            </a:solidFill>
                            <a:latin typeface="Cambria Math" panose="02040503050406030204" pitchFamily="18" charset="0"/>
                          </a:rPr>
                          <m:t>𝑎𝑐𝑐</m:t>
                        </m:r>
                      </m:sub>
                    </m:sSub>
                  </m:oMath>
                </a14:m>
                <a:r>
                  <a:rPr lang="en-US" dirty="0">
                    <a:solidFill>
                      <a:schemeClr val="accent6">
                        <a:lumMod val="50000"/>
                      </a:schemeClr>
                    </a:solidFill>
                  </a:rPr>
                  <a:t>):</a:t>
                </a:r>
              </a:p>
              <a:p>
                <a:endParaRPr lang="en-US" sz="1400" dirty="0">
                  <a:solidFill>
                    <a:schemeClr val="accent6">
                      <a:lumMod val="50000"/>
                    </a:schemeClr>
                  </a:solidFill>
                </a:endParaRPr>
              </a:p>
              <a:p>
                <a:pPr algn="just"/>
                <a:r>
                  <a:rPr lang="en-US" dirty="0">
                    <a:solidFill>
                      <a:schemeClr val="accent6">
                        <a:lumMod val="50000"/>
                      </a:schemeClr>
                    </a:solidFill>
                  </a:rPr>
                  <a:t>Determine the energy transferred to charged particles</a:t>
                </a:r>
              </a:p>
            </p:txBody>
          </p:sp>
        </mc:Choice>
        <mc:Fallback xmlns="">
          <p:sp>
            <p:nvSpPr>
              <p:cNvPr id="5" name="TextBox 4"/>
              <p:cNvSpPr txBox="1">
                <a:spLocks noRot="1" noChangeAspect="1" noMove="1" noResize="1" noEditPoints="1" noAdjustHandles="1" noChangeArrowheads="1" noChangeShapeType="1" noTextEdit="1"/>
              </p:cNvSpPr>
              <p:nvPr/>
            </p:nvSpPr>
            <p:spPr>
              <a:xfrm>
                <a:off x="4851785" y="1059259"/>
                <a:ext cx="4127514" cy="4080284"/>
              </a:xfrm>
              <a:prstGeom prst="rect">
                <a:avLst/>
              </a:prstGeom>
              <a:blipFill>
                <a:blip r:embed="rId6"/>
                <a:stretch>
                  <a:fillRect l="-2363" t="-1196" r="-2216" b="-2541"/>
                </a:stretch>
              </a:blipFill>
            </p:spPr>
            <p:txBody>
              <a:bodyPr/>
              <a:lstStyle/>
              <a:p>
                <a:r>
                  <a:rPr lang="en-US">
                    <a:noFill/>
                  </a:rPr>
                  <a:t> </a:t>
                </a:r>
              </a:p>
            </p:txBody>
          </p:sp>
        </mc:Fallback>
      </mc:AlternateContent>
      <p:sp>
        <p:nvSpPr>
          <p:cNvPr id="9" name="TextBox 8"/>
          <p:cNvSpPr txBox="1"/>
          <p:nvPr/>
        </p:nvSpPr>
        <p:spPr>
          <a:xfrm>
            <a:off x="319454" y="5453399"/>
            <a:ext cx="8511362" cy="830997"/>
          </a:xfrm>
          <a:prstGeom prst="rect">
            <a:avLst/>
          </a:prstGeom>
          <a:noFill/>
        </p:spPr>
        <p:txBody>
          <a:bodyPr wrap="square" rtlCol="0">
            <a:spAutoFit/>
          </a:bodyPr>
          <a:lstStyle/>
          <a:p>
            <a:pPr algn="ctr"/>
            <a:r>
              <a:rPr lang="en-US" b="1" dirty="0">
                <a:solidFill>
                  <a:schemeClr val="accent6">
                    <a:lumMod val="50000"/>
                  </a:schemeClr>
                </a:solidFill>
              </a:rPr>
              <a:t>High Q at large gradient may </a:t>
            </a:r>
            <a:r>
              <a:rPr lang="en-US" b="1" dirty="0">
                <a:solidFill>
                  <a:srgbClr val="C00000"/>
                </a:solidFill>
              </a:rPr>
              <a:t>reduce</a:t>
            </a:r>
            <a:r>
              <a:rPr lang="en-US" b="1" dirty="0">
                <a:solidFill>
                  <a:schemeClr val="accent6">
                    <a:lumMod val="50000"/>
                  </a:schemeClr>
                </a:solidFill>
              </a:rPr>
              <a:t> both </a:t>
            </a:r>
            <a:r>
              <a:rPr lang="en-US" b="1" dirty="0">
                <a:solidFill>
                  <a:srgbClr val="C00000"/>
                </a:solidFill>
              </a:rPr>
              <a:t>capital</a:t>
            </a:r>
            <a:r>
              <a:rPr lang="en-US" b="1" dirty="0">
                <a:solidFill>
                  <a:schemeClr val="accent6">
                    <a:lumMod val="50000"/>
                  </a:schemeClr>
                </a:solidFill>
              </a:rPr>
              <a:t> and </a:t>
            </a:r>
            <a:r>
              <a:rPr lang="en-US" b="1" dirty="0">
                <a:solidFill>
                  <a:srgbClr val="C00000"/>
                </a:solidFill>
              </a:rPr>
              <a:t>operational costs of accelerators</a:t>
            </a:r>
          </a:p>
        </p:txBody>
      </p:sp>
      <p:sp>
        <p:nvSpPr>
          <p:cNvPr id="20" name="Title 3"/>
          <p:cNvSpPr>
            <a:spLocks noGrp="1"/>
          </p:cNvSpPr>
          <p:nvPr>
            <p:ph type="title"/>
          </p:nvPr>
        </p:nvSpPr>
        <p:spPr>
          <a:xfrm>
            <a:off x="144016" y="43515"/>
            <a:ext cx="8686800" cy="435429"/>
          </a:xfrm>
        </p:spPr>
        <p:txBody>
          <a:bodyPr/>
          <a:lstStyle/>
          <a:p>
            <a:r>
              <a:rPr lang="en-US" dirty="0">
                <a:solidFill>
                  <a:schemeClr val="bg1"/>
                </a:solidFill>
              </a:rPr>
              <a:t>SRF Cavities Figure of Merits</a:t>
            </a:r>
          </a:p>
        </p:txBody>
      </p:sp>
      <p:sp>
        <p:nvSpPr>
          <p:cNvPr id="15" name="Title 1"/>
          <p:cNvSpPr txBox="1">
            <a:spLocks/>
          </p:cNvSpPr>
          <p:nvPr/>
        </p:nvSpPr>
        <p:spPr>
          <a:xfrm>
            <a:off x="383939" y="10366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SRF Cavities Figure of Merits</a:t>
            </a:r>
          </a:p>
        </p:txBody>
      </p:sp>
    </p:spTree>
    <p:extLst>
      <p:ext uri="{BB962C8B-B14F-4D97-AF65-F5344CB8AC3E}">
        <p14:creationId xmlns:p14="http://schemas.microsoft.com/office/powerpoint/2010/main" val="39077799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Effect of the frequency on the slope of R</a:t>
            </a:r>
            <a:r>
              <a:rPr lang="en-US" baseline="-25000" dirty="0"/>
              <a:t>BCS</a:t>
            </a:r>
            <a:r>
              <a:rPr lang="en-US" dirty="0"/>
              <a:t>(</a:t>
            </a:r>
            <a:r>
              <a:rPr lang="en-US" dirty="0" err="1"/>
              <a:t>Eacc</a:t>
            </a:r>
            <a:r>
              <a:rPr lang="en-US" dirty="0"/>
              <a:t>)</a:t>
            </a:r>
          </a:p>
        </p:txBody>
      </p:sp>
      <p:sp>
        <p:nvSpPr>
          <p:cNvPr id="13" name="Footer Placeholder 12"/>
          <p:cNvSpPr>
            <a:spLocks noGrp="1"/>
          </p:cNvSpPr>
          <p:nvPr>
            <p:ph type="ftr" sz="quarter" idx="11"/>
          </p:nvPr>
        </p:nvSpPr>
        <p:spPr/>
        <p:txBody>
          <a:bodyPr/>
          <a:lstStyle/>
          <a:p>
            <a:r>
              <a:rPr lang="it-IT" sz="1200"/>
              <a:t>Martina Martinello | APT Seminar</a:t>
            </a:r>
            <a:endParaRPr lang="en-US" sz="1200" dirty="0"/>
          </a:p>
        </p:txBody>
      </p:sp>
      <p:pic>
        <p:nvPicPr>
          <p:cNvPr id="8" name="Picture 7"/>
          <p:cNvPicPr>
            <a:picLocks noChangeAspect="1"/>
          </p:cNvPicPr>
          <p:nvPr/>
        </p:nvPicPr>
        <p:blipFill>
          <a:blip r:embed="rId3"/>
          <a:stretch>
            <a:fillRect/>
          </a:stretch>
        </p:blipFill>
        <p:spPr>
          <a:xfrm>
            <a:off x="854262" y="848658"/>
            <a:ext cx="6556562" cy="5315329"/>
          </a:xfrm>
          <a:prstGeom prst="rect">
            <a:avLst/>
          </a:prstGeom>
        </p:spPr>
      </p:pic>
      <p:sp>
        <p:nvSpPr>
          <p:cNvPr id="7" name="TextBox 6"/>
          <p:cNvSpPr txBox="1"/>
          <p:nvPr/>
        </p:nvSpPr>
        <p:spPr>
          <a:xfrm>
            <a:off x="228600" y="5949462"/>
            <a:ext cx="2814104" cy="307777"/>
          </a:xfrm>
          <a:prstGeom prst="rect">
            <a:avLst/>
          </a:prstGeom>
          <a:noFill/>
          <a:ln>
            <a:noFill/>
          </a:ln>
        </p:spPr>
        <p:txBody>
          <a:bodyPr wrap="none" rtlCol="0">
            <a:spAutoFit/>
          </a:bodyPr>
          <a:lstStyle/>
          <a:p>
            <a:r>
              <a:rPr lang="en-US" sz="1400" dirty="0">
                <a:solidFill>
                  <a:srgbClr val="0000FF"/>
                </a:solidFill>
              </a:rPr>
              <a:t>M. Martinello et al., to be published</a:t>
            </a:r>
            <a:endParaRPr lang="en-US" sz="1400" b="1" dirty="0">
              <a:solidFill>
                <a:srgbClr val="0000FF"/>
              </a:solidFill>
            </a:endParaRPr>
          </a:p>
        </p:txBody>
      </p:sp>
    </p:spTree>
    <p:extLst>
      <p:ext uri="{BB962C8B-B14F-4D97-AF65-F5344CB8AC3E}">
        <p14:creationId xmlns:p14="http://schemas.microsoft.com/office/powerpoint/2010/main" val="5188365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Effect of the frequency on the slope of R</a:t>
            </a:r>
            <a:r>
              <a:rPr lang="en-US" baseline="-25000" dirty="0"/>
              <a:t>BCS</a:t>
            </a:r>
            <a:r>
              <a:rPr lang="en-US" dirty="0"/>
              <a:t>(</a:t>
            </a:r>
            <a:r>
              <a:rPr lang="en-US" dirty="0" err="1"/>
              <a:t>Eacc</a:t>
            </a:r>
            <a:r>
              <a:rPr lang="en-US" dirty="0"/>
              <a:t>)</a:t>
            </a:r>
          </a:p>
        </p:txBody>
      </p:sp>
      <p:sp>
        <p:nvSpPr>
          <p:cNvPr id="13" name="Footer Placeholder 12"/>
          <p:cNvSpPr>
            <a:spLocks noGrp="1"/>
          </p:cNvSpPr>
          <p:nvPr>
            <p:ph type="ftr" sz="quarter" idx="11"/>
          </p:nvPr>
        </p:nvSpPr>
        <p:spPr/>
        <p:txBody>
          <a:bodyPr/>
          <a:lstStyle/>
          <a:p>
            <a:r>
              <a:rPr lang="it-IT" sz="1200"/>
              <a:t>Martina Martinello | APT Seminar</a:t>
            </a:r>
            <a:endParaRPr lang="en-US" sz="1200" dirty="0"/>
          </a:p>
        </p:txBody>
      </p:sp>
      <p:pic>
        <p:nvPicPr>
          <p:cNvPr id="8" name="Picture 7"/>
          <p:cNvPicPr>
            <a:picLocks noChangeAspect="1"/>
          </p:cNvPicPr>
          <p:nvPr/>
        </p:nvPicPr>
        <p:blipFill>
          <a:blip r:embed="rId3"/>
          <a:stretch>
            <a:fillRect/>
          </a:stretch>
        </p:blipFill>
        <p:spPr>
          <a:xfrm>
            <a:off x="854262" y="848658"/>
            <a:ext cx="6556562" cy="5315329"/>
          </a:xfrm>
          <a:prstGeom prst="rect">
            <a:avLst/>
          </a:prstGeom>
        </p:spPr>
      </p:pic>
      <p:sp>
        <p:nvSpPr>
          <p:cNvPr id="5" name="Arrow: Curved Left 4"/>
          <p:cNvSpPr/>
          <p:nvPr/>
        </p:nvSpPr>
        <p:spPr>
          <a:xfrm>
            <a:off x="6126350" y="1589739"/>
            <a:ext cx="836706" cy="3848849"/>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3768917" y="2861288"/>
            <a:ext cx="3089835" cy="1015663"/>
          </a:xfrm>
          <a:prstGeom prst="rect">
            <a:avLst/>
          </a:prstGeom>
          <a:solidFill>
            <a:schemeClr val="bg1"/>
          </a:solidFill>
        </p:spPr>
        <p:txBody>
          <a:bodyPr wrap="square" rtlCol="0">
            <a:spAutoFit/>
          </a:bodyPr>
          <a:lstStyle/>
          <a:p>
            <a:r>
              <a:rPr lang="en-US" sz="2000" dirty="0">
                <a:solidFill>
                  <a:schemeClr val="accent6">
                    <a:lumMod val="50000"/>
                  </a:schemeClr>
                </a:solidFill>
              </a:rPr>
              <a:t>From 650 MHz to 1.3 GHz we observe a </a:t>
            </a:r>
            <a:r>
              <a:rPr lang="en-US" sz="2000" b="1" dirty="0">
                <a:solidFill>
                  <a:srgbClr val="C00000"/>
                </a:solidFill>
              </a:rPr>
              <a:t>reversal</a:t>
            </a:r>
            <a:r>
              <a:rPr lang="en-US" sz="2000" b="1" dirty="0">
                <a:solidFill>
                  <a:schemeClr val="accent6">
                    <a:lumMod val="50000"/>
                  </a:schemeClr>
                </a:solidFill>
              </a:rPr>
              <a:t> of the R</a:t>
            </a:r>
            <a:r>
              <a:rPr lang="en-US" sz="2000" b="1" baseline="-25000" dirty="0">
                <a:solidFill>
                  <a:schemeClr val="accent6">
                    <a:lumMod val="50000"/>
                  </a:schemeClr>
                </a:solidFill>
              </a:rPr>
              <a:t>BCS</a:t>
            </a:r>
            <a:r>
              <a:rPr lang="en-US" sz="2000" b="1" dirty="0">
                <a:solidFill>
                  <a:schemeClr val="accent6">
                    <a:lumMod val="50000"/>
                  </a:schemeClr>
                </a:solidFill>
              </a:rPr>
              <a:t> field dependence</a:t>
            </a:r>
          </a:p>
        </p:txBody>
      </p:sp>
      <p:sp>
        <p:nvSpPr>
          <p:cNvPr id="7" name="TextBox 6"/>
          <p:cNvSpPr txBox="1"/>
          <p:nvPr/>
        </p:nvSpPr>
        <p:spPr>
          <a:xfrm>
            <a:off x="228600" y="5949462"/>
            <a:ext cx="2814104" cy="307777"/>
          </a:xfrm>
          <a:prstGeom prst="rect">
            <a:avLst/>
          </a:prstGeom>
          <a:noFill/>
          <a:ln>
            <a:noFill/>
          </a:ln>
        </p:spPr>
        <p:txBody>
          <a:bodyPr wrap="none" rtlCol="0">
            <a:spAutoFit/>
          </a:bodyPr>
          <a:lstStyle/>
          <a:p>
            <a:r>
              <a:rPr lang="en-US" sz="1400" dirty="0">
                <a:solidFill>
                  <a:srgbClr val="0000FF"/>
                </a:solidFill>
              </a:rPr>
              <a:t>M. Martinello et al., to be published</a:t>
            </a:r>
            <a:endParaRPr lang="en-US" sz="1400" b="1" dirty="0">
              <a:solidFill>
                <a:srgbClr val="0000FF"/>
              </a:solidFill>
            </a:endParaRPr>
          </a:p>
        </p:txBody>
      </p:sp>
    </p:spTree>
    <p:extLst>
      <p:ext uri="{BB962C8B-B14F-4D97-AF65-F5344CB8AC3E}">
        <p14:creationId xmlns:p14="http://schemas.microsoft.com/office/powerpoint/2010/main" val="14549576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Normalized </a:t>
            </a:r>
            <a:r>
              <a:rPr lang="en-US" dirty="0" err="1"/>
              <a:t>Rbcs</a:t>
            </a:r>
            <a:r>
              <a:rPr lang="en-US" dirty="0"/>
              <a:t> for different frequencies</a:t>
            </a:r>
          </a:p>
        </p:txBody>
      </p:sp>
      <p:sp>
        <p:nvSpPr>
          <p:cNvPr id="13" name="Footer Placeholder 12"/>
          <p:cNvSpPr>
            <a:spLocks noGrp="1"/>
          </p:cNvSpPr>
          <p:nvPr>
            <p:ph type="ftr" sz="quarter" idx="11"/>
          </p:nvPr>
        </p:nvSpPr>
        <p:spPr/>
        <p:txBody>
          <a:bodyPr/>
          <a:lstStyle/>
          <a:p>
            <a:r>
              <a:rPr lang="it-IT" sz="1200"/>
              <a:t>Martina Martinello | APT Seminar</a:t>
            </a:r>
            <a:endParaRPr lang="en-US" sz="1200" dirty="0"/>
          </a:p>
        </p:txBody>
      </p:sp>
      <p:pic>
        <p:nvPicPr>
          <p:cNvPr id="3" name="Picture 2"/>
          <p:cNvPicPr>
            <a:picLocks noChangeAspect="1"/>
          </p:cNvPicPr>
          <p:nvPr/>
        </p:nvPicPr>
        <p:blipFill>
          <a:blip r:embed="rId3"/>
          <a:stretch>
            <a:fillRect/>
          </a:stretch>
        </p:blipFill>
        <p:spPr>
          <a:xfrm>
            <a:off x="968814" y="896470"/>
            <a:ext cx="6395155" cy="5378824"/>
          </a:xfrm>
          <a:prstGeom prst="rect">
            <a:avLst/>
          </a:prstGeom>
        </p:spPr>
      </p:pic>
      <p:sp>
        <p:nvSpPr>
          <p:cNvPr id="5" name="TextBox 4"/>
          <p:cNvSpPr txBox="1"/>
          <p:nvPr/>
        </p:nvSpPr>
        <p:spPr>
          <a:xfrm>
            <a:off x="228600" y="5949462"/>
            <a:ext cx="2814104" cy="307777"/>
          </a:xfrm>
          <a:prstGeom prst="rect">
            <a:avLst/>
          </a:prstGeom>
          <a:noFill/>
          <a:ln>
            <a:noFill/>
          </a:ln>
        </p:spPr>
        <p:txBody>
          <a:bodyPr wrap="none" rtlCol="0">
            <a:spAutoFit/>
          </a:bodyPr>
          <a:lstStyle/>
          <a:p>
            <a:r>
              <a:rPr lang="en-US" sz="1400" dirty="0">
                <a:solidFill>
                  <a:srgbClr val="0000FF"/>
                </a:solidFill>
              </a:rPr>
              <a:t>M. Martinello et al., to be published</a:t>
            </a:r>
            <a:endParaRPr lang="en-US" sz="1400" b="1" dirty="0">
              <a:solidFill>
                <a:srgbClr val="0000FF"/>
              </a:solidFill>
            </a:endParaRPr>
          </a:p>
        </p:txBody>
      </p:sp>
    </p:spTree>
    <p:extLst>
      <p:ext uri="{BB962C8B-B14F-4D97-AF65-F5344CB8AC3E}">
        <p14:creationId xmlns:p14="http://schemas.microsoft.com/office/powerpoint/2010/main" val="32015307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68814" y="896470"/>
            <a:ext cx="6395155" cy="5378824"/>
          </a:xfrm>
          <a:prstGeom prst="rect">
            <a:avLst/>
          </a:prstGeom>
        </p:spPr>
      </p:pic>
      <p:sp>
        <p:nvSpPr>
          <p:cNvPr id="4" name="Title 3"/>
          <p:cNvSpPr>
            <a:spLocks noGrp="1"/>
          </p:cNvSpPr>
          <p:nvPr>
            <p:ph type="title"/>
          </p:nvPr>
        </p:nvSpPr>
        <p:spPr/>
        <p:txBody>
          <a:bodyPr/>
          <a:lstStyle/>
          <a:p>
            <a:r>
              <a:rPr lang="en-US" dirty="0"/>
              <a:t>Normalized </a:t>
            </a:r>
            <a:r>
              <a:rPr lang="en-US" dirty="0" err="1"/>
              <a:t>Rbcs</a:t>
            </a:r>
            <a:r>
              <a:rPr lang="en-US" dirty="0"/>
              <a:t> for different frequencies</a:t>
            </a:r>
          </a:p>
        </p:txBody>
      </p:sp>
      <p:sp>
        <p:nvSpPr>
          <p:cNvPr id="13" name="Footer Placeholder 12"/>
          <p:cNvSpPr>
            <a:spLocks noGrp="1"/>
          </p:cNvSpPr>
          <p:nvPr>
            <p:ph type="ftr" sz="quarter" idx="11"/>
          </p:nvPr>
        </p:nvSpPr>
        <p:spPr/>
        <p:txBody>
          <a:bodyPr/>
          <a:lstStyle/>
          <a:p>
            <a:r>
              <a:rPr lang="it-IT" sz="1200"/>
              <a:t>Martina Martinello | APT Seminar</a:t>
            </a:r>
            <a:endParaRPr lang="en-US" sz="1200" dirty="0"/>
          </a:p>
        </p:txBody>
      </p:sp>
      <p:sp>
        <p:nvSpPr>
          <p:cNvPr id="5" name="Arrow: Curved Left 4"/>
          <p:cNvSpPr/>
          <p:nvPr/>
        </p:nvSpPr>
        <p:spPr>
          <a:xfrm>
            <a:off x="5343432" y="2713317"/>
            <a:ext cx="836706" cy="2832846"/>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49929" y="2265252"/>
            <a:ext cx="3233271" cy="1015663"/>
          </a:xfrm>
          <a:prstGeom prst="rect">
            <a:avLst/>
          </a:prstGeom>
          <a:noFill/>
        </p:spPr>
        <p:txBody>
          <a:bodyPr wrap="square" rtlCol="0">
            <a:spAutoFit/>
          </a:bodyPr>
          <a:lstStyle/>
          <a:p>
            <a:pPr algn="just"/>
            <a:r>
              <a:rPr lang="en-US" sz="2000" dirty="0">
                <a:solidFill>
                  <a:schemeClr val="accent6">
                    <a:lumMod val="50000"/>
                  </a:schemeClr>
                </a:solidFill>
              </a:rPr>
              <a:t>Varying the frequency we observe a strong changing in the field dependence of R</a:t>
            </a:r>
            <a:r>
              <a:rPr lang="en-US" sz="2000" baseline="-25000" dirty="0">
                <a:solidFill>
                  <a:schemeClr val="accent6">
                    <a:lumMod val="50000"/>
                  </a:schemeClr>
                </a:solidFill>
              </a:rPr>
              <a:t>BCS</a:t>
            </a:r>
          </a:p>
        </p:txBody>
      </p:sp>
      <p:sp>
        <p:nvSpPr>
          <p:cNvPr id="7" name="TextBox 6"/>
          <p:cNvSpPr txBox="1"/>
          <p:nvPr/>
        </p:nvSpPr>
        <p:spPr>
          <a:xfrm>
            <a:off x="228600" y="5949462"/>
            <a:ext cx="2814104" cy="307777"/>
          </a:xfrm>
          <a:prstGeom prst="rect">
            <a:avLst/>
          </a:prstGeom>
          <a:noFill/>
          <a:ln>
            <a:noFill/>
          </a:ln>
        </p:spPr>
        <p:txBody>
          <a:bodyPr wrap="none" rtlCol="0">
            <a:spAutoFit/>
          </a:bodyPr>
          <a:lstStyle/>
          <a:p>
            <a:r>
              <a:rPr lang="en-US" sz="1400" dirty="0">
                <a:solidFill>
                  <a:srgbClr val="0000FF"/>
                </a:solidFill>
              </a:rPr>
              <a:t>M. Martinello et al., to be published</a:t>
            </a:r>
            <a:endParaRPr lang="en-US" sz="1400" b="1" dirty="0">
              <a:solidFill>
                <a:srgbClr val="0000FF"/>
              </a:solidFill>
            </a:endParaRPr>
          </a:p>
        </p:txBody>
      </p:sp>
    </p:spTree>
    <p:extLst>
      <p:ext uri="{BB962C8B-B14F-4D97-AF65-F5344CB8AC3E}">
        <p14:creationId xmlns:p14="http://schemas.microsoft.com/office/powerpoint/2010/main" val="15482909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Effect of the frequency on the slope of R</a:t>
            </a:r>
            <a:r>
              <a:rPr lang="en-US" baseline="-25000" dirty="0"/>
              <a:t>BCS</a:t>
            </a:r>
            <a:r>
              <a:rPr lang="en-US" dirty="0"/>
              <a:t>(</a:t>
            </a:r>
            <a:r>
              <a:rPr lang="en-US" dirty="0" err="1"/>
              <a:t>Eacc</a:t>
            </a:r>
            <a:r>
              <a:rPr lang="en-US" dirty="0"/>
              <a:t>)</a:t>
            </a:r>
          </a:p>
        </p:txBody>
      </p:sp>
      <p:sp>
        <p:nvSpPr>
          <p:cNvPr id="13" name="Footer Placeholder 12"/>
          <p:cNvSpPr>
            <a:spLocks noGrp="1"/>
          </p:cNvSpPr>
          <p:nvPr>
            <p:ph type="ftr" sz="quarter" idx="11"/>
          </p:nvPr>
        </p:nvSpPr>
        <p:spPr/>
        <p:txBody>
          <a:bodyPr/>
          <a:lstStyle/>
          <a:p>
            <a:r>
              <a:rPr lang="it-IT" sz="1200"/>
              <a:t>Martina Martinello | APT Seminar</a:t>
            </a:r>
            <a:endParaRPr lang="en-US" sz="1200" dirty="0"/>
          </a:p>
        </p:txBody>
      </p:sp>
      <p:pic>
        <p:nvPicPr>
          <p:cNvPr id="8" name="Picture 7"/>
          <p:cNvPicPr>
            <a:picLocks noChangeAspect="1"/>
          </p:cNvPicPr>
          <p:nvPr/>
        </p:nvPicPr>
        <p:blipFill>
          <a:blip r:embed="rId3"/>
          <a:stretch>
            <a:fillRect/>
          </a:stretch>
        </p:blipFill>
        <p:spPr>
          <a:xfrm>
            <a:off x="228600" y="846590"/>
            <a:ext cx="4139395" cy="3355760"/>
          </a:xfrm>
          <a:prstGeom prst="rect">
            <a:avLst/>
          </a:prstGeom>
        </p:spPr>
      </p:pic>
      <p:pic>
        <p:nvPicPr>
          <p:cNvPr id="6" name="Picture 5"/>
          <p:cNvPicPr>
            <a:picLocks noChangeAspect="1"/>
          </p:cNvPicPr>
          <p:nvPr/>
        </p:nvPicPr>
        <p:blipFill>
          <a:blip r:embed="rId4"/>
          <a:stretch>
            <a:fillRect/>
          </a:stretch>
        </p:blipFill>
        <p:spPr>
          <a:xfrm>
            <a:off x="4572000" y="846590"/>
            <a:ext cx="3989832" cy="3355760"/>
          </a:xfrm>
          <a:prstGeom prst="rect">
            <a:avLst/>
          </a:prstGeom>
        </p:spPr>
      </p:pic>
      <p:sp>
        <p:nvSpPr>
          <p:cNvPr id="2" name="TextBox 1"/>
          <p:cNvSpPr txBox="1"/>
          <p:nvPr/>
        </p:nvSpPr>
        <p:spPr>
          <a:xfrm>
            <a:off x="906780" y="4569939"/>
            <a:ext cx="7330440" cy="954107"/>
          </a:xfrm>
          <a:prstGeom prst="rect">
            <a:avLst/>
          </a:prstGeom>
          <a:noFill/>
        </p:spPr>
        <p:txBody>
          <a:bodyPr wrap="square" rtlCol="0">
            <a:spAutoFit/>
          </a:bodyPr>
          <a:lstStyle/>
          <a:p>
            <a:pPr algn="ctr"/>
            <a:r>
              <a:rPr lang="en-US" sz="2800" b="1" dirty="0">
                <a:solidFill>
                  <a:srgbClr val="C00000"/>
                </a:solidFill>
              </a:rPr>
              <a:t>What are the implications for accelerators regarding the different field dependences?</a:t>
            </a:r>
          </a:p>
        </p:txBody>
      </p:sp>
    </p:spTree>
    <p:extLst>
      <p:ext uri="{BB962C8B-B14F-4D97-AF65-F5344CB8AC3E}">
        <p14:creationId xmlns:p14="http://schemas.microsoft.com/office/powerpoint/2010/main" val="3244558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R&amp;D to Improve Q at 650 MHz</a:t>
            </a:r>
          </a:p>
        </p:txBody>
      </p:sp>
      <p:sp>
        <p:nvSpPr>
          <p:cNvPr id="13" name="Footer Placeholder 12"/>
          <p:cNvSpPr>
            <a:spLocks noGrp="1"/>
          </p:cNvSpPr>
          <p:nvPr>
            <p:ph type="ftr" sz="quarter" idx="11"/>
          </p:nvPr>
        </p:nvSpPr>
        <p:spPr/>
        <p:txBody>
          <a:bodyPr/>
          <a:lstStyle/>
          <a:p>
            <a:r>
              <a:rPr lang="it-IT" sz="1200"/>
              <a:t>Martina Martinello | P2MAC - Apr 2017</a:t>
            </a:r>
            <a:endParaRPr lang="en-US" sz="1200" dirty="0"/>
          </a:p>
        </p:txBody>
      </p:sp>
      <p:sp>
        <p:nvSpPr>
          <p:cNvPr id="6" name="TextBox 5"/>
          <p:cNvSpPr txBox="1"/>
          <p:nvPr/>
        </p:nvSpPr>
        <p:spPr>
          <a:xfrm>
            <a:off x="18435" y="5534883"/>
            <a:ext cx="9018639" cy="830997"/>
          </a:xfrm>
          <a:prstGeom prst="rect">
            <a:avLst/>
          </a:prstGeom>
          <a:noFill/>
        </p:spPr>
        <p:txBody>
          <a:bodyPr wrap="square" rtlCol="0">
            <a:spAutoFit/>
          </a:bodyPr>
          <a:lstStyle/>
          <a:p>
            <a:pPr marL="342900" indent="-342900" algn="just">
              <a:buFont typeface="Arial" panose="020B0604020202020204" pitchFamily="34" charset="0"/>
              <a:buChar char="•"/>
            </a:pPr>
            <a:r>
              <a:rPr lang="en-US" dirty="0">
                <a:solidFill>
                  <a:schemeClr val="accent6">
                    <a:lumMod val="50000"/>
                  </a:schemeClr>
                </a:solidFill>
              </a:rPr>
              <a:t>Because of the weaker “doping-effect” Q is lower than the one expected → </a:t>
            </a:r>
            <a:r>
              <a:rPr lang="en-US" b="1" dirty="0">
                <a:solidFill>
                  <a:srgbClr val="C00000"/>
                </a:solidFill>
              </a:rPr>
              <a:t>more R&amp;D needed </a:t>
            </a:r>
            <a:r>
              <a:rPr lang="en-US" dirty="0">
                <a:solidFill>
                  <a:schemeClr val="accent6">
                    <a:lumMod val="50000"/>
                  </a:schemeClr>
                </a:solidFill>
              </a:rPr>
              <a:t>to optimize doping at 650MHz</a:t>
            </a:r>
          </a:p>
        </p:txBody>
      </p:sp>
      <p:pic>
        <p:nvPicPr>
          <p:cNvPr id="3" name="Picture 2"/>
          <p:cNvPicPr>
            <a:picLocks noChangeAspect="1"/>
          </p:cNvPicPr>
          <p:nvPr/>
        </p:nvPicPr>
        <p:blipFill rotWithShape="1">
          <a:blip r:embed="rId3"/>
          <a:srcRect t="1888" b="1527"/>
          <a:stretch/>
        </p:blipFill>
        <p:spPr>
          <a:xfrm>
            <a:off x="1377839" y="819150"/>
            <a:ext cx="5789291" cy="4410075"/>
          </a:xfrm>
          <a:prstGeom prst="rect">
            <a:avLst/>
          </a:prstGeom>
        </p:spPr>
      </p:pic>
      <p:sp>
        <p:nvSpPr>
          <p:cNvPr id="8" name="Star: 5 Points 7"/>
          <p:cNvSpPr/>
          <p:nvPr/>
        </p:nvSpPr>
        <p:spPr>
          <a:xfrm>
            <a:off x="4675532" y="2643823"/>
            <a:ext cx="287594" cy="243348"/>
          </a:xfrm>
          <a:prstGeom prst="star5">
            <a:avLst>
              <a:gd name="adj" fmla="val 16357"/>
              <a:gd name="hf" fmla="val 105146"/>
              <a:gd name="vf" fmla="val 110557"/>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8435" y="5114335"/>
            <a:ext cx="9107129" cy="461665"/>
          </a:xfrm>
          <a:prstGeom prst="rect">
            <a:avLst/>
          </a:prstGeom>
        </p:spPr>
        <p:txBody>
          <a:bodyPr wrap="square">
            <a:spAutoFit/>
          </a:bodyPr>
          <a:lstStyle/>
          <a:p>
            <a:pPr marL="342900" indent="-342900" algn="just">
              <a:buFont typeface="Arial" panose="020B0604020202020204" pitchFamily="34" charset="0"/>
              <a:buChar char="•"/>
            </a:pPr>
            <a:r>
              <a:rPr lang="en-US" u="sng" dirty="0">
                <a:solidFill>
                  <a:srgbClr val="C00000"/>
                </a:solidFill>
              </a:rPr>
              <a:t>N-doping provide higher Q-factor than 120C baking even at 650 MHz</a:t>
            </a:r>
          </a:p>
        </p:txBody>
      </p:sp>
    </p:spTree>
    <p:extLst>
      <p:ext uri="{BB962C8B-B14F-4D97-AF65-F5344CB8AC3E}">
        <p14:creationId xmlns:p14="http://schemas.microsoft.com/office/powerpoint/2010/main" val="11434363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06450" y="824535"/>
            <a:ext cx="6705566" cy="5459344"/>
          </a:xfrm>
          <a:prstGeom prst="rect">
            <a:avLst/>
          </a:prstGeom>
        </p:spPr>
      </p:pic>
      <p:sp>
        <p:nvSpPr>
          <p:cNvPr id="2" name="Title 1"/>
          <p:cNvSpPr>
            <a:spLocks noGrp="1"/>
          </p:cNvSpPr>
          <p:nvPr>
            <p:ph type="title"/>
          </p:nvPr>
        </p:nvSpPr>
        <p:spPr/>
        <p:txBody>
          <a:bodyPr/>
          <a:lstStyle/>
          <a:p>
            <a:r>
              <a:rPr lang="en-US" dirty="0"/>
              <a:t>High frequency cavities favorable at high field</a:t>
            </a:r>
          </a:p>
        </p:txBody>
      </p:sp>
      <p:sp>
        <p:nvSpPr>
          <p:cNvPr id="13" name="Footer Placeholder 12"/>
          <p:cNvSpPr>
            <a:spLocks noGrp="1"/>
          </p:cNvSpPr>
          <p:nvPr>
            <p:ph type="ftr" sz="quarter" idx="11"/>
          </p:nvPr>
        </p:nvSpPr>
        <p:spPr/>
        <p:txBody>
          <a:bodyPr/>
          <a:lstStyle/>
          <a:p>
            <a:r>
              <a:rPr lang="it-IT" sz="1200"/>
              <a:t>Martina Martinello | P2MAC - Apr 2017</a:t>
            </a:r>
            <a:endParaRPr lang="en-US" sz="1200" dirty="0"/>
          </a:p>
        </p:txBody>
      </p:sp>
      <p:sp>
        <p:nvSpPr>
          <p:cNvPr id="6" name="TextBox 5"/>
          <p:cNvSpPr txBox="1"/>
          <p:nvPr/>
        </p:nvSpPr>
        <p:spPr>
          <a:xfrm>
            <a:off x="3369468" y="3855472"/>
            <a:ext cx="5545932"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000" dirty="0">
                <a:solidFill>
                  <a:schemeClr val="accent6">
                    <a:lumMod val="50000"/>
                  </a:schemeClr>
                </a:solidFill>
              </a:rPr>
              <a:t>Less pronounced field dependence of R</a:t>
            </a:r>
            <a:r>
              <a:rPr lang="en-US" sz="2000" baseline="-25000" dirty="0">
                <a:solidFill>
                  <a:schemeClr val="accent6">
                    <a:lumMod val="50000"/>
                  </a:schemeClr>
                </a:solidFill>
              </a:rPr>
              <a:t>BCS</a:t>
            </a:r>
            <a:r>
              <a:rPr lang="en-US" sz="2000" dirty="0">
                <a:solidFill>
                  <a:schemeClr val="accent6">
                    <a:lumMod val="50000"/>
                  </a:schemeClr>
                </a:solidFill>
              </a:rPr>
              <a:t>: </a:t>
            </a:r>
          </a:p>
          <a:p>
            <a:pPr algn="just"/>
            <a:r>
              <a:rPr lang="en-US" sz="2000" dirty="0">
                <a:solidFill>
                  <a:schemeClr val="accent6">
                    <a:lumMod val="50000"/>
                  </a:schemeClr>
                </a:solidFill>
              </a:rPr>
              <a:t>high frequency cavities may be a good choice for high field machines → </a:t>
            </a:r>
            <a:r>
              <a:rPr lang="en-US" sz="2000" b="1" dirty="0">
                <a:solidFill>
                  <a:srgbClr val="C00000"/>
                </a:solidFill>
              </a:rPr>
              <a:t>possibility of significant cost reduction </a:t>
            </a:r>
          </a:p>
        </p:txBody>
      </p:sp>
      <p:sp>
        <p:nvSpPr>
          <p:cNvPr id="5" name="TextBox 4"/>
          <p:cNvSpPr txBox="1"/>
          <p:nvPr/>
        </p:nvSpPr>
        <p:spPr>
          <a:xfrm>
            <a:off x="5708302" y="1149716"/>
            <a:ext cx="1709122" cy="461665"/>
          </a:xfrm>
          <a:prstGeom prst="rect">
            <a:avLst/>
          </a:prstGeom>
          <a:noFill/>
        </p:spPr>
        <p:txBody>
          <a:bodyPr wrap="none" rtlCol="0">
            <a:spAutoFit/>
          </a:bodyPr>
          <a:lstStyle/>
          <a:p>
            <a:r>
              <a:rPr lang="en-US" dirty="0">
                <a:solidFill>
                  <a:schemeClr val="accent6">
                    <a:lumMod val="75000"/>
                  </a:schemeClr>
                </a:solidFill>
              </a:rPr>
              <a:t>120C baking</a:t>
            </a:r>
          </a:p>
        </p:txBody>
      </p:sp>
    </p:spTree>
    <p:extLst>
      <p:ext uri="{BB962C8B-B14F-4D97-AF65-F5344CB8AC3E}">
        <p14:creationId xmlns:p14="http://schemas.microsoft.com/office/powerpoint/2010/main" val="15731729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Outline</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378326" y="975574"/>
            <a:ext cx="7528471" cy="4616648"/>
          </a:xfrm>
          <a:prstGeom prst="rect">
            <a:avLst/>
          </a:prstGeom>
          <a:noFill/>
        </p:spPr>
        <p:txBody>
          <a:bodyPr wrap="none" rtlCol="0">
            <a:spAutoFit/>
          </a:bodyPr>
          <a:lstStyle/>
          <a:p>
            <a:pPr marL="342900" indent="-342900">
              <a:buFont typeface="Arial" panose="020B0604020202020204" pitchFamily="34" charset="0"/>
              <a:buChar char="•"/>
            </a:pPr>
            <a:r>
              <a:rPr lang="en-US" sz="2800" dirty="0">
                <a:solidFill>
                  <a:schemeClr val="accent6">
                    <a:lumMod val="75000"/>
                  </a:schemeClr>
                </a:solidFill>
              </a:rPr>
              <a:t>Introduction</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The N-doping treatment</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Trapped flux in SRF cavities</a:t>
            </a:r>
          </a:p>
          <a:p>
            <a:pPr lvl="1"/>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Best treatment for high Q-factors</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Frequency-dependence study</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b="1" dirty="0">
                <a:solidFill>
                  <a:schemeClr val="accent6">
                    <a:lumMod val="75000"/>
                  </a:schemeClr>
                </a:solidFill>
              </a:rPr>
              <a:t>New insights on the physics of the anti-Q-slope</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Ideas for future doping @ FNAL</a:t>
            </a:r>
          </a:p>
          <a:p>
            <a:pPr marL="342900" indent="-342900">
              <a:buFont typeface="Arial" panose="020B0604020202020204" pitchFamily="34" charset="0"/>
              <a:buChar char="•"/>
            </a:pPr>
            <a:endParaRPr lang="en-US" sz="600" dirty="0">
              <a:solidFill>
                <a:schemeClr val="accent6">
                  <a:lumMod val="40000"/>
                  <a:lumOff val="60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Conclusions</a:t>
            </a:r>
          </a:p>
          <a:p>
            <a:pPr marL="342900" indent="-342900">
              <a:buFont typeface="Arial" panose="020B0604020202020204" pitchFamily="34" charset="0"/>
              <a:buChar char="•"/>
            </a:pPr>
            <a:endParaRPr lang="en-US" sz="2800" dirty="0">
              <a:solidFill>
                <a:schemeClr val="accent6">
                  <a:lumMod val="75000"/>
                </a:schemeClr>
              </a:solidFill>
            </a:endParaRPr>
          </a:p>
        </p:txBody>
      </p:sp>
    </p:spTree>
    <p:extLst>
      <p:ext uri="{BB962C8B-B14F-4D97-AF65-F5344CB8AC3E}">
        <p14:creationId xmlns:p14="http://schemas.microsoft.com/office/powerpoint/2010/main" val="32631525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err="1">
                <a:latin typeface="Helvetica" panose="020B0604020202020204" pitchFamily="34" charset="0"/>
                <a:ea typeface="Geneva" pitchFamily="121" charset="-128"/>
              </a:rPr>
              <a:t>Gurevich’s</a:t>
            </a:r>
            <a:r>
              <a:rPr lang="en-US" altLang="en-US" dirty="0">
                <a:latin typeface="Helvetica" panose="020B0604020202020204" pitchFamily="34" charset="0"/>
                <a:ea typeface="Geneva" pitchFamily="121" charset="-128"/>
              </a:rPr>
              <a:t> theory of the decreasing of </a:t>
            </a:r>
            <a:r>
              <a:rPr lang="en-US" altLang="en-US" dirty="0" err="1">
                <a:latin typeface="Helvetica" panose="020B0604020202020204" pitchFamily="34" charset="0"/>
                <a:ea typeface="Geneva" pitchFamily="121" charset="-128"/>
              </a:rPr>
              <a:t>R</a:t>
            </a:r>
            <a:r>
              <a:rPr lang="en-US" altLang="en-US" baseline="-25000" dirty="0" err="1">
                <a:latin typeface="Helvetica" panose="020B0604020202020204" pitchFamily="34" charset="0"/>
                <a:ea typeface="Geneva" pitchFamily="121" charset="-128"/>
              </a:rPr>
              <a:t>s</a:t>
            </a:r>
            <a:r>
              <a:rPr lang="en-US" altLang="en-US" dirty="0">
                <a:latin typeface="Helvetica" panose="020B0604020202020204" pitchFamily="34" charset="0"/>
                <a:ea typeface="Geneva" pitchFamily="121" charset="-128"/>
              </a:rPr>
              <a:t>(</a:t>
            </a:r>
            <a:r>
              <a:rPr lang="en-US" altLang="en-US" dirty="0" err="1">
                <a:latin typeface="Helvetica" panose="020B0604020202020204" pitchFamily="34" charset="0"/>
                <a:ea typeface="Geneva" pitchFamily="121" charset="-128"/>
              </a:rPr>
              <a:t>E</a:t>
            </a:r>
            <a:r>
              <a:rPr lang="en-US" altLang="en-US" baseline="-25000" dirty="0" err="1">
                <a:latin typeface="Helvetica" panose="020B0604020202020204" pitchFamily="34" charset="0"/>
                <a:ea typeface="Geneva" pitchFamily="121" charset="-128"/>
              </a:rPr>
              <a:t>acc</a:t>
            </a:r>
            <a:r>
              <a:rPr lang="en-US" altLang="en-US" dirty="0">
                <a:latin typeface="Helvetica" panose="020B0604020202020204" pitchFamily="34" charset="0"/>
                <a:ea typeface="Geneva" pitchFamily="121" charset="-128"/>
              </a:rPr>
              <a:t>)</a:t>
            </a:r>
          </a:p>
        </p:txBody>
      </p:sp>
      <p:pic>
        <p:nvPicPr>
          <p:cNvPr id="5" name="Picture 4"/>
          <p:cNvPicPr>
            <a:picLocks noChangeAspect="1"/>
          </p:cNvPicPr>
          <p:nvPr/>
        </p:nvPicPr>
        <p:blipFill rotWithShape="1">
          <a:blip r:embed="rId3"/>
          <a:srcRect l="3329" t="49823" r="31719"/>
          <a:stretch/>
        </p:blipFill>
        <p:spPr>
          <a:xfrm>
            <a:off x="540116" y="852685"/>
            <a:ext cx="4531695" cy="2777158"/>
          </a:xfrm>
          <a:prstGeom prst="rect">
            <a:avLst/>
          </a:prstGeom>
        </p:spPr>
      </p:pic>
      <p:pic>
        <p:nvPicPr>
          <p:cNvPr id="6" name="Picture 5"/>
          <p:cNvPicPr>
            <a:picLocks noChangeAspect="1"/>
          </p:cNvPicPr>
          <p:nvPr/>
        </p:nvPicPr>
        <p:blipFill rotWithShape="1">
          <a:blip r:embed="rId3"/>
          <a:srcRect l="1057" t="10915" r="67012" b="50264"/>
          <a:stretch/>
        </p:blipFill>
        <p:spPr>
          <a:xfrm>
            <a:off x="5708040" y="864753"/>
            <a:ext cx="3115276" cy="2840660"/>
          </a:xfrm>
          <a:prstGeom prst="rect">
            <a:avLst/>
          </a:prstGeom>
        </p:spPr>
      </p:pic>
      <p:pic>
        <p:nvPicPr>
          <p:cNvPr id="8" name="Picture 7"/>
          <p:cNvPicPr>
            <a:picLocks noChangeAspect="1"/>
          </p:cNvPicPr>
          <p:nvPr/>
        </p:nvPicPr>
        <p:blipFill rotWithShape="1">
          <a:blip r:embed="rId4"/>
          <a:srcRect t="9863" r="29281" b="61848"/>
          <a:stretch/>
        </p:blipFill>
        <p:spPr>
          <a:xfrm>
            <a:off x="441244" y="3629843"/>
            <a:ext cx="4630567" cy="1393312"/>
          </a:xfrm>
          <a:prstGeom prst="rect">
            <a:avLst/>
          </a:prstGeom>
        </p:spPr>
      </p:pic>
      <p:pic>
        <p:nvPicPr>
          <p:cNvPr id="9" name="Picture 8"/>
          <p:cNvPicPr>
            <a:picLocks noChangeAspect="1"/>
          </p:cNvPicPr>
          <p:nvPr/>
        </p:nvPicPr>
        <p:blipFill rotWithShape="1">
          <a:blip r:embed="rId4"/>
          <a:srcRect l="23733" t="55210" r="29281" b="29128"/>
          <a:stretch/>
        </p:blipFill>
        <p:spPr>
          <a:xfrm>
            <a:off x="441244" y="5082412"/>
            <a:ext cx="2663956" cy="667931"/>
          </a:xfrm>
          <a:prstGeom prst="rect">
            <a:avLst/>
          </a:prstGeom>
        </p:spPr>
      </p:pic>
      <p:pic>
        <p:nvPicPr>
          <p:cNvPr id="10" name="Picture 9"/>
          <p:cNvPicPr>
            <a:picLocks noChangeAspect="1"/>
          </p:cNvPicPr>
          <p:nvPr/>
        </p:nvPicPr>
        <p:blipFill rotWithShape="1">
          <a:blip r:embed="rId4"/>
          <a:srcRect l="16473" t="79400" r="35445" b="1114"/>
          <a:stretch/>
        </p:blipFill>
        <p:spPr>
          <a:xfrm>
            <a:off x="3105200" y="5081044"/>
            <a:ext cx="2807646" cy="855891"/>
          </a:xfrm>
          <a:prstGeom prst="rect">
            <a:avLst/>
          </a:prstGeom>
        </p:spPr>
      </p:pic>
      <p:pic>
        <p:nvPicPr>
          <p:cNvPr id="11" name="Picture 10"/>
          <p:cNvPicPr>
            <a:picLocks noChangeAspect="1"/>
          </p:cNvPicPr>
          <p:nvPr/>
        </p:nvPicPr>
        <p:blipFill rotWithShape="1">
          <a:blip r:embed="rId5"/>
          <a:srcRect t="52099"/>
          <a:stretch/>
        </p:blipFill>
        <p:spPr>
          <a:xfrm>
            <a:off x="5615437" y="3705413"/>
            <a:ext cx="3314216" cy="2596313"/>
          </a:xfrm>
          <a:prstGeom prst="rect">
            <a:avLst/>
          </a:prstGeom>
        </p:spPr>
      </p:pic>
      <p:sp>
        <p:nvSpPr>
          <p:cNvPr id="2" name="Rectangle 1"/>
          <p:cNvSpPr/>
          <p:nvPr/>
        </p:nvSpPr>
        <p:spPr>
          <a:xfrm>
            <a:off x="175700" y="5997561"/>
            <a:ext cx="3656065" cy="307777"/>
          </a:xfrm>
          <a:prstGeom prst="rect">
            <a:avLst/>
          </a:prstGeom>
        </p:spPr>
        <p:txBody>
          <a:bodyPr wrap="none">
            <a:spAutoFit/>
          </a:bodyPr>
          <a:lstStyle/>
          <a:p>
            <a:r>
              <a:rPr lang="en-US" sz="1400" dirty="0">
                <a:solidFill>
                  <a:srgbClr val="0000FF"/>
                </a:solidFill>
              </a:rPr>
              <a:t>A. </a:t>
            </a:r>
            <a:r>
              <a:rPr lang="en-US" sz="1400" dirty="0" err="1">
                <a:solidFill>
                  <a:srgbClr val="0000FF"/>
                </a:solidFill>
              </a:rPr>
              <a:t>Gurevich</a:t>
            </a:r>
            <a:r>
              <a:rPr lang="en-US" sz="1400" dirty="0">
                <a:solidFill>
                  <a:srgbClr val="0000FF"/>
                </a:solidFill>
              </a:rPr>
              <a:t>, Phys. Rev. Lett. 113, 087001 (2014)</a:t>
            </a:r>
          </a:p>
        </p:txBody>
      </p:sp>
    </p:spTree>
    <p:extLst>
      <p:ext uri="{BB962C8B-B14F-4D97-AF65-F5344CB8AC3E}">
        <p14:creationId xmlns:p14="http://schemas.microsoft.com/office/powerpoint/2010/main" val="25876814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Theory prediction vs experimental data</a:t>
            </a:r>
          </a:p>
        </p:txBody>
      </p:sp>
      <p:pic>
        <p:nvPicPr>
          <p:cNvPr id="9" name="Picture 8"/>
          <p:cNvPicPr>
            <a:picLocks noChangeAspect="1"/>
          </p:cNvPicPr>
          <p:nvPr/>
        </p:nvPicPr>
        <p:blipFill>
          <a:blip r:embed="rId3"/>
          <a:stretch>
            <a:fillRect/>
          </a:stretch>
        </p:blipFill>
        <p:spPr>
          <a:xfrm>
            <a:off x="-1" y="1170118"/>
            <a:ext cx="4519327" cy="3606144"/>
          </a:xfrm>
          <a:prstGeom prst="rect">
            <a:avLst/>
          </a:prstGeom>
        </p:spPr>
      </p:pic>
      <p:pic>
        <p:nvPicPr>
          <p:cNvPr id="11" name="Picture 10"/>
          <p:cNvPicPr>
            <a:picLocks noChangeAspect="1"/>
          </p:cNvPicPr>
          <p:nvPr/>
        </p:nvPicPr>
        <p:blipFill>
          <a:blip r:embed="rId4"/>
          <a:stretch>
            <a:fillRect/>
          </a:stretch>
        </p:blipFill>
        <p:spPr>
          <a:xfrm>
            <a:off x="4471183" y="1099214"/>
            <a:ext cx="4535710" cy="3677048"/>
          </a:xfrm>
          <a:prstGeom prst="rect">
            <a:avLst/>
          </a:prstGeom>
        </p:spPr>
      </p:pic>
      <p:sp>
        <p:nvSpPr>
          <p:cNvPr id="10" name="TextBox 9"/>
          <p:cNvSpPr txBox="1"/>
          <p:nvPr/>
        </p:nvSpPr>
        <p:spPr>
          <a:xfrm>
            <a:off x="71791" y="5129352"/>
            <a:ext cx="9000417"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200" dirty="0" err="1">
                <a:solidFill>
                  <a:schemeClr val="accent6">
                    <a:lumMod val="50000"/>
                  </a:schemeClr>
                </a:solidFill>
              </a:rPr>
              <a:t>Gurevich’s</a:t>
            </a:r>
            <a:r>
              <a:rPr lang="en-US" sz="2200" dirty="0">
                <a:solidFill>
                  <a:schemeClr val="accent6">
                    <a:lumMod val="50000"/>
                  </a:schemeClr>
                </a:solidFill>
              </a:rPr>
              <a:t> theory prediction of the frequency dependence of R</a:t>
            </a:r>
            <a:r>
              <a:rPr lang="en-US" sz="2200" baseline="-25000" dirty="0">
                <a:solidFill>
                  <a:schemeClr val="accent6">
                    <a:lumMod val="50000"/>
                  </a:schemeClr>
                </a:solidFill>
              </a:rPr>
              <a:t>BCS</a:t>
            </a:r>
            <a:r>
              <a:rPr lang="en-US" sz="2200" dirty="0">
                <a:solidFill>
                  <a:schemeClr val="accent6">
                    <a:lumMod val="50000"/>
                  </a:schemeClr>
                </a:solidFill>
              </a:rPr>
              <a:t>(</a:t>
            </a:r>
            <a:r>
              <a:rPr lang="en-US" sz="2200" dirty="0" err="1">
                <a:solidFill>
                  <a:schemeClr val="accent6">
                    <a:lumMod val="50000"/>
                  </a:schemeClr>
                </a:solidFill>
              </a:rPr>
              <a:t>E</a:t>
            </a:r>
            <a:r>
              <a:rPr lang="en-US" sz="2200" baseline="-25000" dirty="0" err="1">
                <a:solidFill>
                  <a:schemeClr val="accent6">
                    <a:lumMod val="50000"/>
                  </a:schemeClr>
                </a:solidFill>
              </a:rPr>
              <a:t>acc</a:t>
            </a:r>
            <a:r>
              <a:rPr lang="en-US" sz="2200" dirty="0">
                <a:solidFill>
                  <a:schemeClr val="accent6">
                    <a:lumMod val="50000"/>
                  </a:schemeClr>
                </a:solidFill>
              </a:rPr>
              <a:t>) is in contradiction with our new experimental findings</a:t>
            </a:r>
          </a:p>
        </p:txBody>
      </p:sp>
      <p:sp>
        <p:nvSpPr>
          <p:cNvPr id="13" name="Rectangle 12"/>
          <p:cNvSpPr/>
          <p:nvPr/>
        </p:nvSpPr>
        <p:spPr>
          <a:xfrm>
            <a:off x="462867" y="3949607"/>
            <a:ext cx="3088794" cy="307777"/>
          </a:xfrm>
          <a:prstGeom prst="rect">
            <a:avLst/>
          </a:prstGeom>
        </p:spPr>
        <p:txBody>
          <a:bodyPr wrap="none">
            <a:spAutoFit/>
          </a:bodyPr>
          <a:lstStyle/>
          <a:p>
            <a:r>
              <a:rPr lang="en-US" sz="1400" dirty="0">
                <a:solidFill>
                  <a:srgbClr val="0000FF"/>
                </a:solidFill>
              </a:rPr>
              <a:t>J. </a:t>
            </a:r>
            <a:r>
              <a:rPr lang="en-US" sz="1400" dirty="0" err="1">
                <a:solidFill>
                  <a:srgbClr val="0000FF"/>
                </a:solidFill>
              </a:rPr>
              <a:t>Maniscalco</a:t>
            </a:r>
            <a:r>
              <a:rPr lang="en-US" sz="1400" dirty="0">
                <a:solidFill>
                  <a:srgbClr val="0000FF"/>
                </a:solidFill>
              </a:rPr>
              <a:t> et al. in Proc. of IPAC 2017</a:t>
            </a:r>
          </a:p>
        </p:txBody>
      </p:sp>
      <p:sp>
        <p:nvSpPr>
          <p:cNvPr id="12" name="TextBox 11"/>
          <p:cNvSpPr txBox="1"/>
          <p:nvPr/>
        </p:nvSpPr>
        <p:spPr>
          <a:xfrm>
            <a:off x="761297" y="883506"/>
            <a:ext cx="3135795" cy="400110"/>
          </a:xfrm>
          <a:prstGeom prst="rect">
            <a:avLst/>
          </a:prstGeom>
          <a:noFill/>
        </p:spPr>
        <p:txBody>
          <a:bodyPr wrap="none" rtlCol="0">
            <a:spAutoFit/>
          </a:bodyPr>
          <a:lstStyle/>
          <a:p>
            <a:r>
              <a:rPr lang="en-US" sz="2000" dirty="0" err="1">
                <a:solidFill>
                  <a:schemeClr val="accent6">
                    <a:lumMod val="75000"/>
                  </a:schemeClr>
                </a:solidFill>
              </a:rPr>
              <a:t>Gurevich’s</a:t>
            </a:r>
            <a:r>
              <a:rPr lang="en-US" sz="2000" dirty="0">
                <a:solidFill>
                  <a:schemeClr val="accent6">
                    <a:lumMod val="75000"/>
                  </a:schemeClr>
                </a:solidFill>
              </a:rPr>
              <a:t> theory prediction</a:t>
            </a:r>
          </a:p>
        </p:txBody>
      </p:sp>
      <p:sp>
        <p:nvSpPr>
          <p:cNvPr id="15" name="TextBox 14"/>
          <p:cNvSpPr txBox="1"/>
          <p:nvPr/>
        </p:nvSpPr>
        <p:spPr>
          <a:xfrm>
            <a:off x="5941079" y="883506"/>
            <a:ext cx="2084417" cy="400110"/>
          </a:xfrm>
          <a:prstGeom prst="rect">
            <a:avLst/>
          </a:prstGeom>
          <a:solidFill>
            <a:srgbClr val="FFFFFF"/>
          </a:solidFill>
        </p:spPr>
        <p:txBody>
          <a:bodyPr wrap="none" rtlCol="0">
            <a:spAutoFit/>
          </a:bodyPr>
          <a:lstStyle/>
          <a:p>
            <a:r>
              <a:rPr lang="en-US" sz="2000" dirty="0">
                <a:solidFill>
                  <a:schemeClr val="accent6">
                    <a:lumMod val="75000"/>
                  </a:schemeClr>
                </a:solidFill>
              </a:rPr>
              <a:t>Experimental data</a:t>
            </a:r>
          </a:p>
        </p:txBody>
      </p:sp>
      <p:sp>
        <p:nvSpPr>
          <p:cNvPr id="14" name="Arrow: Down 13"/>
          <p:cNvSpPr/>
          <p:nvPr/>
        </p:nvSpPr>
        <p:spPr>
          <a:xfrm>
            <a:off x="6983286" y="2187888"/>
            <a:ext cx="317395" cy="131535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Down 20"/>
          <p:cNvSpPr/>
          <p:nvPr/>
        </p:nvSpPr>
        <p:spPr>
          <a:xfrm flipV="1">
            <a:off x="2853336" y="2249351"/>
            <a:ext cx="317395" cy="165408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049430" y="2621445"/>
            <a:ext cx="1282723" cy="461665"/>
          </a:xfrm>
          <a:prstGeom prst="rect">
            <a:avLst/>
          </a:prstGeom>
          <a:noFill/>
        </p:spPr>
        <p:txBody>
          <a:bodyPr wrap="none" rtlCol="0">
            <a:spAutoFit/>
          </a:bodyPr>
          <a:lstStyle/>
          <a:p>
            <a:r>
              <a:rPr lang="en-US" dirty="0"/>
              <a:t>Higher f</a:t>
            </a:r>
            <a:r>
              <a:rPr lang="en-US" baseline="-25000" dirty="0"/>
              <a:t>0</a:t>
            </a:r>
          </a:p>
        </p:txBody>
      </p:sp>
      <p:sp>
        <p:nvSpPr>
          <p:cNvPr id="23" name="TextBox 22"/>
          <p:cNvSpPr txBox="1"/>
          <p:nvPr/>
        </p:nvSpPr>
        <p:spPr>
          <a:xfrm>
            <a:off x="7300681" y="2568273"/>
            <a:ext cx="1282723" cy="461665"/>
          </a:xfrm>
          <a:prstGeom prst="rect">
            <a:avLst/>
          </a:prstGeom>
          <a:noFill/>
        </p:spPr>
        <p:txBody>
          <a:bodyPr wrap="none" rtlCol="0">
            <a:spAutoFit/>
          </a:bodyPr>
          <a:lstStyle/>
          <a:p>
            <a:r>
              <a:rPr lang="en-US" dirty="0"/>
              <a:t>Higher f</a:t>
            </a:r>
            <a:r>
              <a:rPr lang="en-US" baseline="-25000" dirty="0"/>
              <a:t>0</a:t>
            </a:r>
          </a:p>
        </p:txBody>
      </p:sp>
    </p:spTree>
    <p:extLst>
      <p:ext uri="{BB962C8B-B14F-4D97-AF65-F5344CB8AC3E}">
        <p14:creationId xmlns:p14="http://schemas.microsoft.com/office/powerpoint/2010/main" val="2226105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nvPicPr>
        <p:blipFill rotWithShape="1">
          <a:blip r:embed="rId2" cstate="print"/>
          <a:srcRect l="30086" t="9083" r="27554" b="5522"/>
          <a:stretch/>
        </p:blipFill>
        <p:spPr bwMode="auto">
          <a:xfrm>
            <a:off x="32653" y="1453872"/>
            <a:ext cx="4332636" cy="462599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RF Superconductivity</a:t>
            </a:r>
          </a:p>
        </p:txBody>
      </p:sp>
      <mc:AlternateContent xmlns:mc="http://schemas.openxmlformats.org/markup-compatibility/2006" xmlns:a14="http://schemas.microsoft.com/office/drawing/2010/main">
        <mc:Choice Requires="a14">
          <p:sp>
            <p:nvSpPr>
              <p:cNvPr id="5" name="TextBox 4"/>
              <p:cNvSpPr txBox="1"/>
              <p:nvPr/>
            </p:nvSpPr>
            <p:spPr>
              <a:xfrm>
                <a:off x="2856894" y="900233"/>
                <a:ext cx="386753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𝑅</m:t>
                          </m:r>
                        </m:e>
                        <m:sub>
                          <m:r>
                            <a:rPr lang="en-US" sz="2800" b="0" i="1" smtClean="0">
                              <a:solidFill>
                                <a:srgbClr val="C00000"/>
                              </a:solidFill>
                              <a:latin typeface="Cambria Math" panose="02040503050406030204" pitchFamily="18" charset="0"/>
                            </a:rPr>
                            <m:t>𝑠</m:t>
                          </m:r>
                        </m:sub>
                      </m:sSub>
                      <m:d>
                        <m:dPr>
                          <m:ctrlPr>
                            <a:rPr lang="en-US" sz="280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𝑇</m:t>
                          </m:r>
                        </m:e>
                      </m:d>
                      <m:r>
                        <a:rPr lang="en-US" sz="2800" b="0" i="1" smtClean="0">
                          <a:solidFill>
                            <a:srgbClr val="C00000"/>
                          </a:solidFill>
                          <a:latin typeface="Cambria Math" panose="02040503050406030204" pitchFamily="18" charset="0"/>
                        </a:rPr>
                        <m:t>=</m:t>
                      </m:r>
                      <m:sSub>
                        <m:sSubPr>
                          <m:ctrlPr>
                            <a:rPr lang="en-US" sz="280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𝑅</m:t>
                          </m:r>
                        </m:e>
                        <m:sub>
                          <m:r>
                            <a:rPr lang="en-US" sz="2800" b="0" i="1" smtClean="0">
                              <a:solidFill>
                                <a:srgbClr val="C00000"/>
                              </a:solidFill>
                              <a:latin typeface="Cambria Math" panose="02040503050406030204" pitchFamily="18" charset="0"/>
                            </a:rPr>
                            <m:t>𝐵𝐶𝑆</m:t>
                          </m:r>
                        </m:sub>
                      </m:sSub>
                      <m:d>
                        <m:dPr>
                          <m:ctrlPr>
                            <a:rPr lang="en-US" sz="280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𝑇</m:t>
                          </m:r>
                        </m:e>
                      </m:d>
                      <m:r>
                        <a:rPr lang="en-US" sz="2800" b="0" i="1" smtClean="0">
                          <a:solidFill>
                            <a:srgbClr val="C00000"/>
                          </a:solidFill>
                          <a:latin typeface="Cambria Math" panose="02040503050406030204" pitchFamily="18" charset="0"/>
                        </a:rPr>
                        <m:t>+</m:t>
                      </m:r>
                      <m:sSub>
                        <m:sSubPr>
                          <m:ctrlPr>
                            <a:rPr lang="en-US" sz="280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𝑅</m:t>
                          </m:r>
                        </m:e>
                        <m:sub>
                          <m:r>
                            <a:rPr lang="en-US" sz="2800" b="0" i="1" smtClean="0">
                              <a:solidFill>
                                <a:srgbClr val="C00000"/>
                              </a:solidFill>
                              <a:latin typeface="Cambria Math" panose="02040503050406030204" pitchFamily="18" charset="0"/>
                            </a:rPr>
                            <m:t>𝑟𝑒𝑠</m:t>
                          </m:r>
                        </m:sub>
                      </m:sSub>
                    </m:oMath>
                  </m:oMathPara>
                </a14:m>
                <a:endParaRPr lang="en-US" sz="2800"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856894" y="900233"/>
                <a:ext cx="3867534"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959606" y="1455832"/>
                <a:ext cx="3173753" cy="8404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accent6">
                                  <a:lumMod val="50000"/>
                                </a:schemeClr>
                              </a:solidFill>
                              <a:latin typeface="Cambria Math" panose="02040503050406030204" pitchFamily="18" charset="0"/>
                            </a:rPr>
                          </m:ctrlPr>
                        </m:sSubPr>
                        <m:e>
                          <m:r>
                            <a:rPr lang="en-US" sz="2400" b="0" i="1">
                              <a:solidFill>
                                <a:schemeClr val="accent6">
                                  <a:lumMod val="50000"/>
                                </a:schemeClr>
                              </a:solidFill>
                              <a:latin typeface="Cambria Math" panose="02040503050406030204" pitchFamily="18" charset="0"/>
                            </a:rPr>
                            <m:t>𝑅</m:t>
                          </m:r>
                        </m:e>
                        <m:sub>
                          <m:r>
                            <a:rPr lang="en-US" sz="2400" b="0" i="1">
                              <a:solidFill>
                                <a:schemeClr val="accent6">
                                  <a:lumMod val="50000"/>
                                </a:schemeClr>
                              </a:solidFill>
                              <a:latin typeface="Cambria Math" panose="02040503050406030204" pitchFamily="18" charset="0"/>
                            </a:rPr>
                            <m:t>𝐵𝐶𝑆</m:t>
                          </m:r>
                        </m:sub>
                      </m:sSub>
                      <m:d>
                        <m:dPr>
                          <m:ctrlPr>
                            <a:rPr lang="en-US" sz="2400" i="1">
                              <a:solidFill>
                                <a:schemeClr val="accent6">
                                  <a:lumMod val="50000"/>
                                </a:schemeClr>
                              </a:solidFill>
                              <a:latin typeface="Cambria Math" panose="02040503050406030204" pitchFamily="18" charset="0"/>
                            </a:rPr>
                          </m:ctrlPr>
                        </m:dPr>
                        <m:e>
                          <m:r>
                            <a:rPr lang="en-US" sz="2400" b="0" i="1">
                              <a:solidFill>
                                <a:schemeClr val="accent6">
                                  <a:lumMod val="50000"/>
                                </a:schemeClr>
                              </a:solidFill>
                              <a:latin typeface="Cambria Math" panose="02040503050406030204" pitchFamily="18" charset="0"/>
                            </a:rPr>
                            <m:t>𝑇</m:t>
                          </m:r>
                        </m:e>
                      </m:d>
                      <m:r>
                        <a:rPr lang="en-US" sz="2400" b="0" i="1">
                          <a:solidFill>
                            <a:schemeClr val="accent6">
                              <a:lumMod val="50000"/>
                            </a:schemeClr>
                          </a:solidFill>
                          <a:latin typeface="Cambria Math" panose="02040503050406030204" pitchFamily="18" charset="0"/>
                          <a:ea typeface="Cambria Math" panose="02040503050406030204" pitchFamily="18" charset="0"/>
                        </a:rPr>
                        <m:t>=</m:t>
                      </m:r>
                      <m:f>
                        <m:fPr>
                          <m:ctrlPr>
                            <a:rPr lang="en-US" sz="2400" i="1">
                              <a:solidFill>
                                <a:schemeClr val="accent6">
                                  <a:lumMod val="50000"/>
                                </a:schemeClr>
                              </a:solidFill>
                              <a:latin typeface="Cambria Math" panose="02040503050406030204" pitchFamily="18" charset="0"/>
                              <a:ea typeface="Cambria Math" panose="02040503050406030204" pitchFamily="18" charset="0"/>
                            </a:rPr>
                          </m:ctrlPr>
                        </m:fPr>
                        <m:num>
                          <m:r>
                            <a:rPr lang="en-US" sz="2400" b="0" i="1">
                              <a:solidFill>
                                <a:schemeClr val="accent6">
                                  <a:lumMod val="50000"/>
                                </a:schemeClr>
                              </a:solidFill>
                              <a:latin typeface="Cambria Math" panose="02040503050406030204" pitchFamily="18" charset="0"/>
                              <a:ea typeface="Cambria Math" panose="02040503050406030204" pitchFamily="18" charset="0"/>
                            </a:rPr>
                            <m:t>𝐴</m:t>
                          </m:r>
                          <m:sSup>
                            <m:sSupPr>
                              <m:ctrlPr>
                                <a:rPr lang="en-US" sz="2400" i="1">
                                  <a:solidFill>
                                    <a:schemeClr val="accent6">
                                      <a:lumMod val="50000"/>
                                    </a:schemeClr>
                                  </a:solidFill>
                                  <a:latin typeface="Cambria Math" panose="02040503050406030204" pitchFamily="18" charset="0"/>
                                  <a:ea typeface="Cambria Math" panose="02040503050406030204" pitchFamily="18" charset="0"/>
                                </a:rPr>
                              </m:ctrlPr>
                            </m:sSupPr>
                            <m:e>
                              <m:r>
                                <a:rPr lang="en-US" sz="2400" b="0" i="1">
                                  <a:solidFill>
                                    <a:schemeClr val="accent6">
                                      <a:lumMod val="50000"/>
                                    </a:schemeClr>
                                  </a:solidFill>
                                  <a:latin typeface="Cambria Math" panose="02040503050406030204" pitchFamily="18" charset="0"/>
                                  <a:ea typeface="Cambria Math" panose="02040503050406030204" pitchFamily="18" charset="0"/>
                                </a:rPr>
                                <m:t>𝜔</m:t>
                              </m:r>
                            </m:e>
                            <m:sup>
                              <m:r>
                                <a:rPr lang="en-US" sz="2400" b="0" i="1">
                                  <a:solidFill>
                                    <a:schemeClr val="accent6">
                                      <a:lumMod val="50000"/>
                                    </a:schemeClr>
                                  </a:solidFill>
                                  <a:latin typeface="Cambria Math" panose="02040503050406030204" pitchFamily="18" charset="0"/>
                                  <a:ea typeface="Cambria Math" panose="02040503050406030204" pitchFamily="18" charset="0"/>
                                </a:rPr>
                                <m:t>2</m:t>
                              </m:r>
                            </m:sup>
                          </m:sSup>
                        </m:num>
                        <m:den>
                          <m:r>
                            <a:rPr lang="en-US" sz="2400" b="0" i="1">
                              <a:solidFill>
                                <a:schemeClr val="accent6">
                                  <a:lumMod val="50000"/>
                                </a:schemeClr>
                              </a:solidFill>
                              <a:latin typeface="Cambria Math" panose="02040503050406030204" pitchFamily="18" charset="0"/>
                              <a:ea typeface="Cambria Math" panose="02040503050406030204" pitchFamily="18" charset="0"/>
                            </a:rPr>
                            <m:t>𝑇</m:t>
                          </m:r>
                        </m:den>
                      </m:f>
                      <m:sSup>
                        <m:sSupPr>
                          <m:ctrlPr>
                            <a:rPr lang="en-US" sz="2400" i="1">
                              <a:solidFill>
                                <a:schemeClr val="accent6">
                                  <a:lumMod val="50000"/>
                                </a:schemeClr>
                              </a:solidFill>
                              <a:latin typeface="Cambria Math" panose="02040503050406030204" pitchFamily="18" charset="0"/>
                              <a:ea typeface="Cambria Math" panose="02040503050406030204" pitchFamily="18" charset="0"/>
                            </a:rPr>
                          </m:ctrlPr>
                        </m:sSupPr>
                        <m:e>
                          <m:r>
                            <a:rPr lang="en-US" sz="2400" b="0" i="1">
                              <a:solidFill>
                                <a:schemeClr val="accent6">
                                  <a:lumMod val="50000"/>
                                </a:schemeClr>
                              </a:solidFill>
                              <a:latin typeface="Cambria Math" panose="02040503050406030204" pitchFamily="18" charset="0"/>
                              <a:ea typeface="Cambria Math" panose="02040503050406030204" pitchFamily="18" charset="0"/>
                            </a:rPr>
                            <m:t>𝑒</m:t>
                          </m:r>
                        </m:e>
                        <m:sup>
                          <m:r>
                            <a:rPr lang="en-US" sz="2400" b="0" i="1">
                              <a:solidFill>
                                <a:schemeClr val="accent6">
                                  <a:lumMod val="50000"/>
                                </a:schemeClr>
                              </a:solidFill>
                              <a:latin typeface="Cambria Math" panose="02040503050406030204" pitchFamily="18" charset="0"/>
                              <a:ea typeface="Cambria Math" panose="02040503050406030204" pitchFamily="18" charset="0"/>
                            </a:rPr>
                            <m:t>−</m:t>
                          </m:r>
                          <m:box>
                            <m:boxPr>
                              <m:ctrlPr>
                                <a:rPr lang="en-US" sz="2400" i="1">
                                  <a:solidFill>
                                    <a:schemeClr val="accent6">
                                      <a:lumMod val="50000"/>
                                    </a:schemeClr>
                                  </a:solidFill>
                                  <a:latin typeface="Cambria Math" panose="02040503050406030204" pitchFamily="18" charset="0"/>
                                  <a:ea typeface="Cambria Math" panose="02040503050406030204" pitchFamily="18" charset="0"/>
                                </a:rPr>
                              </m:ctrlPr>
                            </m:boxPr>
                            <m:e>
                              <m:argPr>
                                <m:argSz m:val="-1"/>
                              </m:argPr>
                              <m:f>
                                <m:fPr>
                                  <m:ctrlPr>
                                    <a:rPr lang="en-US" sz="2400" i="1">
                                      <a:solidFill>
                                        <a:schemeClr val="accent6">
                                          <a:lumMod val="50000"/>
                                        </a:schemeClr>
                                      </a:solidFill>
                                      <a:latin typeface="Cambria Math" panose="02040503050406030204" pitchFamily="18" charset="0"/>
                                      <a:ea typeface="Cambria Math" panose="02040503050406030204" pitchFamily="18" charset="0"/>
                                    </a:rPr>
                                  </m:ctrlPr>
                                </m:fPr>
                                <m:num>
                                  <m:r>
                                    <a:rPr lang="en-US" sz="2400" b="0" i="1">
                                      <a:solidFill>
                                        <a:schemeClr val="accent6">
                                          <a:lumMod val="50000"/>
                                        </a:schemeClr>
                                      </a:solidFill>
                                      <a:latin typeface="Cambria Math" panose="02040503050406030204" pitchFamily="18" charset="0"/>
                                      <a:ea typeface="Cambria Math" panose="02040503050406030204" pitchFamily="18" charset="0"/>
                                    </a:rPr>
                                    <m:t>∆</m:t>
                                  </m:r>
                                </m:num>
                                <m:den>
                                  <m:sSub>
                                    <m:sSubPr>
                                      <m:ctrlPr>
                                        <a:rPr lang="en-US" sz="2400" i="1">
                                          <a:solidFill>
                                            <a:schemeClr val="accent6">
                                              <a:lumMod val="50000"/>
                                            </a:schemeClr>
                                          </a:solidFill>
                                          <a:latin typeface="Cambria Math" panose="02040503050406030204" pitchFamily="18" charset="0"/>
                                          <a:ea typeface="Cambria Math" panose="02040503050406030204" pitchFamily="18" charset="0"/>
                                        </a:rPr>
                                      </m:ctrlPr>
                                    </m:sSubPr>
                                    <m:e>
                                      <m:r>
                                        <a:rPr lang="en-US" sz="2400" b="0" i="1">
                                          <a:solidFill>
                                            <a:schemeClr val="accent6">
                                              <a:lumMod val="50000"/>
                                            </a:schemeClr>
                                          </a:solidFill>
                                          <a:latin typeface="Cambria Math" panose="02040503050406030204" pitchFamily="18" charset="0"/>
                                          <a:ea typeface="Cambria Math" panose="02040503050406030204" pitchFamily="18" charset="0"/>
                                        </a:rPr>
                                        <m:t>𝑘</m:t>
                                      </m:r>
                                    </m:e>
                                    <m:sub>
                                      <m:r>
                                        <a:rPr lang="en-US" sz="2400" b="0" i="1">
                                          <a:solidFill>
                                            <a:schemeClr val="accent6">
                                              <a:lumMod val="50000"/>
                                            </a:schemeClr>
                                          </a:solidFill>
                                          <a:latin typeface="Cambria Math" panose="02040503050406030204" pitchFamily="18" charset="0"/>
                                          <a:ea typeface="Cambria Math" panose="02040503050406030204" pitchFamily="18" charset="0"/>
                                        </a:rPr>
                                        <m:t>𝐵</m:t>
                                      </m:r>
                                    </m:sub>
                                  </m:sSub>
                                  <m:r>
                                    <a:rPr lang="en-US" sz="2400" b="0" i="1">
                                      <a:solidFill>
                                        <a:schemeClr val="accent6">
                                          <a:lumMod val="50000"/>
                                        </a:schemeClr>
                                      </a:solidFill>
                                      <a:latin typeface="Cambria Math" panose="02040503050406030204" pitchFamily="18" charset="0"/>
                                      <a:ea typeface="Cambria Math" panose="02040503050406030204" pitchFamily="18" charset="0"/>
                                    </a:rPr>
                                    <m:t>𝑇</m:t>
                                  </m:r>
                                </m:den>
                              </m:f>
                            </m:e>
                          </m:box>
                        </m:sup>
                      </m:sSup>
                    </m:oMath>
                  </m:oMathPara>
                </a14:m>
                <a:endParaRPr lang="en-US" sz="2400" dirty="0">
                  <a:solidFill>
                    <a:schemeClr val="accent6">
                      <a:lumMod val="50000"/>
                    </a:schemeClr>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4959606" y="1455832"/>
                <a:ext cx="3173753" cy="840486"/>
              </a:xfrm>
              <a:prstGeom prst="rect">
                <a:avLst/>
              </a:prstGeom>
              <a:blipFill>
                <a:blip r:embed="rId4"/>
                <a:stretch>
                  <a:fillRect/>
                </a:stretch>
              </a:blipFill>
            </p:spPr>
            <p:txBody>
              <a:bodyPr/>
              <a:lstStyle/>
              <a:p>
                <a:r>
                  <a:rPr lang="en-US">
                    <a:noFill/>
                  </a:rPr>
                  <a:t> </a:t>
                </a:r>
              </a:p>
            </p:txBody>
          </p:sp>
        </mc:Fallback>
      </mc:AlternateContent>
      <p:cxnSp>
        <p:nvCxnSpPr>
          <p:cNvPr id="8" name="Straight Arrow Connector 7"/>
          <p:cNvCxnSpPr/>
          <p:nvPr/>
        </p:nvCxnSpPr>
        <p:spPr>
          <a:xfrm>
            <a:off x="4597382" y="1942321"/>
            <a:ext cx="294198"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4496462" y="2339577"/>
            <a:ext cx="4647538" cy="1107996"/>
          </a:xfrm>
          <a:prstGeom prst="rect">
            <a:avLst/>
          </a:prstGeom>
          <a:noFill/>
        </p:spPr>
        <p:txBody>
          <a:bodyPr wrap="square" rtlCol="0">
            <a:spAutoFit/>
          </a:bodyPr>
          <a:lstStyle/>
          <a:p>
            <a:pPr algn="just"/>
            <a:r>
              <a:rPr lang="en-US" sz="2200" dirty="0">
                <a:solidFill>
                  <a:schemeClr val="accent6">
                    <a:lumMod val="50000"/>
                  </a:schemeClr>
                </a:solidFill>
              </a:rPr>
              <a:t>The </a:t>
            </a:r>
            <a:r>
              <a:rPr lang="en-US" sz="2200" u="sng" dirty="0">
                <a:solidFill>
                  <a:schemeClr val="accent6">
                    <a:lumMod val="50000"/>
                  </a:schemeClr>
                </a:solidFill>
              </a:rPr>
              <a:t>BCS surface resistance</a:t>
            </a:r>
            <a:r>
              <a:rPr lang="en-US" sz="2200" dirty="0">
                <a:solidFill>
                  <a:schemeClr val="accent6">
                    <a:lumMod val="50000"/>
                  </a:schemeClr>
                </a:solidFill>
              </a:rPr>
              <a:t> is defined in </a:t>
            </a:r>
            <a:r>
              <a:rPr lang="en-US" sz="2200" dirty="0" err="1">
                <a:solidFill>
                  <a:schemeClr val="accent6">
                    <a:lumMod val="50000"/>
                  </a:schemeClr>
                </a:solidFill>
              </a:rPr>
              <a:t>Mattis</a:t>
            </a:r>
            <a:r>
              <a:rPr lang="en-US" sz="2200" dirty="0">
                <a:solidFill>
                  <a:schemeClr val="accent6">
                    <a:lumMod val="50000"/>
                  </a:schemeClr>
                </a:solidFill>
              </a:rPr>
              <a:t>-Bardeen theory, due to thermally excited quasi-particles</a:t>
            </a:r>
          </a:p>
        </p:txBody>
      </p:sp>
      <p:cxnSp>
        <p:nvCxnSpPr>
          <p:cNvPr id="19" name="Straight Arrow Connector 18"/>
          <p:cNvCxnSpPr/>
          <p:nvPr/>
        </p:nvCxnSpPr>
        <p:spPr>
          <a:xfrm>
            <a:off x="4597382" y="3869913"/>
            <a:ext cx="294198"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1" name="Rectangle 10"/>
              <p:cNvSpPr/>
              <p:nvPr/>
            </p:nvSpPr>
            <p:spPr>
              <a:xfrm>
                <a:off x="5060120" y="3639080"/>
                <a:ext cx="8370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accent6">
                                  <a:lumMod val="50000"/>
                                </a:schemeClr>
                              </a:solidFill>
                              <a:latin typeface="Cambria Math" panose="02040503050406030204" pitchFamily="18" charset="0"/>
                            </a:rPr>
                          </m:ctrlPr>
                        </m:sSubPr>
                        <m:e>
                          <m:r>
                            <a:rPr lang="en-US" sz="2400" b="0" i="1">
                              <a:solidFill>
                                <a:schemeClr val="accent6">
                                  <a:lumMod val="50000"/>
                                </a:schemeClr>
                              </a:solidFill>
                              <a:latin typeface="Cambria Math" panose="02040503050406030204" pitchFamily="18" charset="0"/>
                            </a:rPr>
                            <m:t>𝑅</m:t>
                          </m:r>
                        </m:e>
                        <m:sub>
                          <m:r>
                            <a:rPr lang="en-US" sz="2400" b="0" i="1" smtClean="0">
                              <a:solidFill>
                                <a:schemeClr val="accent6">
                                  <a:lumMod val="50000"/>
                                </a:schemeClr>
                              </a:solidFill>
                              <a:latin typeface="Cambria Math" panose="02040503050406030204" pitchFamily="18" charset="0"/>
                            </a:rPr>
                            <m:t>𝑟𝑒𝑠</m:t>
                          </m:r>
                        </m:sub>
                      </m:sSub>
                    </m:oMath>
                  </m:oMathPara>
                </a14:m>
                <a:endParaRPr lang="en-US" sz="2400" dirty="0">
                  <a:solidFill>
                    <a:schemeClr val="accent6">
                      <a:lumMod val="50000"/>
                    </a:schemeClr>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5060120" y="3639080"/>
                <a:ext cx="837024" cy="461665"/>
              </a:xfrm>
              <a:prstGeom prst="rect">
                <a:avLst/>
              </a:prstGeom>
              <a:blipFill>
                <a:blip r:embed="rId5"/>
                <a:stretch>
                  <a:fillRect/>
                </a:stretch>
              </a:blipFill>
            </p:spPr>
            <p:txBody>
              <a:bodyPr/>
              <a:lstStyle/>
              <a:p>
                <a:r>
                  <a:rPr lang="en-US">
                    <a:noFill/>
                  </a:rPr>
                  <a:t> </a:t>
                </a:r>
              </a:p>
            </p:txBody>
          </p:sp>
        </mc:Fallback>
      </mc:AlternateContent>
      <p:sp>
        <p:nvSpPr>
          <p:cNvPr id="22" name="TextBox 21"/>
          <p:cNvSpPr txBox="1"/>
          <p:nvPr/>
        </p:nvSpPr>
        <p:spPr>
          <a:xfrm>
            <a:off x="4496462" y="4047650"/>
            <a:ext cx="4647538" cy="2123658"/>
          </a:xfrm>
          <a:prstGeom prst="rect">
            <a:avLst/>
          </a:prstGeom>
          <a:noFill/>
        </p:spPr>
        <p:txBody>
          <a:bodyPr wrap="square" rtlCol="0">
            <a:spAutoFit/>
          </a:bodyPr>
          <a:lstStyle/>
          <a:p>
            <a:pPr algn="just"/>
            <a:r>
              <a:rPr lang="en-US" sz="2200" dirty="0">
                <a:solidFill>
                  <a:schemeClr val="accent6">
                    <a:lumMod val="50000"/>
                  </a:schemeClr>
                </a:solidFill>
              </a:rPr>
              <a:t>The </a:t>
            </a:r>
            <a:r>
              <a:rPr lang="en-US" sz="2200" u="sng" dirty="0">
                <a:solidFill>
                  <a:schemeClr val="accent6">
                    <a:lumMod val="50000"/>
                  </a:schemeClr>
                </a:solidFill>
              </a:rPr>
              <a:t>residual resistance</a:t>
            </a:r>
            <a:r>
              <a:rPr lang="en-US" sz="2200" dirty="0">
                <a:solidFill>
                  <a:schemeClr val="accent6">
                    <a:lumMod val="50000"/>
                  </a:schemeClr>
                </a:solidFill>
              </a:rPr>
              <a:t> is due to different contributions : </a:t>
            </a:r>
          </a:p>
          <a:p>
            <a:pPr marL="285750" indent="-285750" algn="just">
              <a:buFont typeface="Arial" panose="020B0604020202020204" pitchFamily="34" charset="0"/>
              <a:buChar char="•"/>
            </a:pPr>
            <a:r>
              <a:rPr lang="en-US" sz="2200" dirty="0">
                <a:solidFill>
                  <a:schemeClr val="accent6">
                    <a:lumMod val="50000"/>
                  </a:schemeClr>
                </a:solidFill>
              </a:rPr>
              <a:t>Impurities/defects in the surface</a:t>
            </a:r>
          </a:p>
          <a:p>
            <a:pPr marL="285750" indent="-285750" algn="just">
              <a:buFont typeface="Arial" panose="020B0604020202020204" pitchFamily="34" charset="0"/>
              <a:buChar char="•"/>
            </a:pPr>
            <a:r>
              <a:rPr lang="en-US" sz="2200" dirty="0">
                <a:solidFill>
                  <a:schemeClr val="accent6">
                    <a:lumMod val="50000"/>
                  </a:schemeClr>
                </a:solidFill>
              </a:rPr>
              <a:t>Hydrides precipitates</a:t>
            </a:r>
          </a:p>
          <a:p>
            <a:pPr marL="285750" indent="-285750" algn="just">
              <a:buFont typeface="Arial" panose="020B0604020202020204" pitchFamily="34" charset="0"/>
              <a:buChar char="•"/>
            </a:pPr>
            <a:r>
              <a:rPr lang="en-US" sz="2200" dirty="0">
                <a:solidFill>
                  <a:schemeClr val="accent6">
                    <a:lumMod val="50000"/>
                  </a:schemeClr>
                </a:solidFill>
              </a:rPr>
              <a:t>Trapped flux (</a:t>
            </a:r>
            <a:r>
              <a:rPr lang="en-US" sz="2200" dirty="0" err="1">
                <a:solidFill>
                  <a:schemeClr val="accent6">
                    <a:lumMod val="50000"/>
                  </a:schemeClr>
                </a:solidFill>
              </a:rPr>
              <a:t>B</a:t>
            </a:r>
            <a:r>
              <a:rPr lang="en-US" sz="2200" baseline="-25000" dirty="0" err="1">
                <a:solidFill>
                  <a:schemeClr val="accent6">
                    <a:lumMod val="50000"/>
                  </a:schemeClr>
                </a:solidFill>
              </a:rPr>
              <a:t>trap</a:t>
            </a:r>
            <a:r>
              <a:rPr lang="en-US" sz="2200" dirty="0">
                <a:solidFill>
                  <a:schemeClr val="accent6">
                    <a:lumMod val="50000"/>
                  </a:schemeClr>
                </a:solidFill>
              </a:rPr>
              <a:t>)</a:t>
            </a:r>
          </a:p>
          <a:p>
            <a:pPr marL="285750" indent="-285750" algn="just">
              <a:buFont typeface="Arial" panose="020B0604020202020204" pitchFamily="34" charset="0"/>
              <a:buChar char="•"/>
            </a:pPr>
            <a:r>
              <a:rPr lang="en-US" sz="2200" dirty="0">
                <a:solidFill>
                  <a:schemeClr val="accent6">
                    <a:lumMod val="50000"/>
                  </a:schemeClr>
                </a:solidFill>
              </a:rPr>
              <a:t>   ...</a:t>
            </a:r>
          </a:p>
        </p:txBody>
      </p:sp>
      <p:sp>
        <p:nvSpPr>
          <p:cNvPr id="3" name="Footer Placeholder 2"/>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34698276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Understanding the reversal of R</a:t>
            </a:r>
            <a:r>
              <a:rPr lang="en-US" altLang="en-US" baseline="-25000" dirty="0">
                <a:latin typeface="Helvetica" panose="020B0604020202020204" pitchFamily="34" charset="0"/>
                <a:ea typeface="Geneva" pitchFamily="121" charset="-128"/>
              </a:rPr>
              <a:t>BCS</a:t>
            </a:r>
            <a:r>
              <a:rPr lang="en-US" altLang="en-US" dirty="0">
                <a:latin typeface="Helvetica" panose="020B0604020202020204" pitchFamily="34" charset="0"/>
                <a:ea typeface="Geneva" pitchFamily="121" charset="-128"/>
              </a:rPr>
              <a:t> with the RF field </a:t>
            </a: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APT Seminar</a:t>
            </a:r>
            <a:endParaRPr lang="en-US" altLang="en-US" sz="1200" b="1">
              <a:solidFill>
                <a:srgbClr val="004C97"/>
              </a:solidFill>
              <a:latin typeface="Helvetica" panose="020B0604020202020204" pitchFamily="34" charset="0"/>
              <a:ea typeface="MS PGothic" panose="020B0600070205080204" pitchFamily="34" charset="-128"/>
            </a:endParaRPr>
          </a:p>
        </p:txBody>
      </p:sp>
      <p:pic>
        <p:nvPicPr>
          <p:cNvPr id="2" name="Picture 1"/>
          <p:cNvPicPr>
            <a:picLocks noChangeAspect="1"/>
          </p:cNvPicPr>
          <p:nvPr/>
        </p:nvPicPr>
        <p:blipFill>
          <a:blip r:embed="rId4"/>
          <a:stretch>
            <a:fillRect/>
          </a:stretch>
        </p:blipFill>
        <p:spPr>
          <a:xfrm>
            <a:off x="5065153" y="2297844"/>
            <a:ext cx="3952520" cy="3956784"/>
          </a:xfrm>
          <a:prstGeom prst="rect">
            <a:avLst/>
          </a:prstGeom>
        </p:spPr>
      </p:pic>
      <p:sp>
        <p:nvSpPr>
          <p:cNvPr id="3" name="TextBox 2"/>
          <p:cNvSpPr txBox="1"/>
          <p:nvPr/>
        </p:nvSpPr>
        <p:spPr>
          <a:xfrm>
            <a:off x="5816601" y="5139257"/>
            <a:ext cx="3130651" cy="523220"/>
          </a:xfrm>
          <a:prstGeom prst="rect">
            <a:avLst/>
          </a:prstGeom>
          <a:noFill/>
        </p:spPr>
        <p:txBody>
          <a:bodyPr wrap="square" rtlCol="0">
            <a:spAutoFit/>
          </a:bodyPr>
          <a:lstStyle/>
          <a:p>
            <a:r>
              <a:rPr lang="en-US" sz="1400" dirty="0">
                <a:solidFill>
                  <a:srgbClr val="0000FF"/>
                </a:solidFill>
              </a:rPr>
              <a:t>T. </a:t>
            </a:r>
            <a:r>
              <a:rPr lang="en-US" sz="1400" dirty="0" err="1">
                <a:solidFill>
                  <a:srgbClr val="0000FF"/>
                </a:solidFill>
              </a:rPr>
              <a:t>Kommers</a:t>
            </a:r>
            <a:r>
              <a:rPr lang="en-US" sz="1400" dirty="0">
                <a:solidFill>
                  <a:srgbClr val="0000FF"/>
                </a:solidFill>
              </a:rPr>
              <a:t> and J. Clarke, </a:t>
            </a:r>
          </a:p>
          <a:p>
            <a:r>
              <a:rPr lang="en-US" sz="1400" dirty="0">
                <a:solidFill>
                  <a:srgbClr val="0000FF"/>
                </a:solidFill>
              </a:rPr>
              <a:t>Phys. Rev. Lett. </a:t>
            </a:r>
            <a:r>
              <a:rPr lang="en-US" sz="1400" b="1" dirty="0">
                <a:solidFill>
                  <a:srgbClr val="0000FF"/>
                </a:solidFill>
              </a:rPr>
              <a:t>38</a:t>
            </a:r>
            <a:r>
              <a:rPr lang="en-US" sz="1400" dirty="0">
                <a:solidFill>
                  <a:srgbClr val="0000FF"/>
                </a:solidFill>
              </a:rPr>
              <a:t>, 1091 (1977)</a:t>
            </a:r>
          </a:p>
        </p:txBody>
      </p:sp>
      <p:sp>
        <p:nvSpPr>
          <p:cNvPr id="13" name="TextBox 12"/>
          <p:cNvSpPr txBox="1"/>
          <p:nvPr/>
        </p:nvSpPr>
        <p:spPr>
          <a:xfrm>
            <a:off x="35164" y="6119336"/>
            <a:ext cx="5748779" cy="738664"/>
          </a:xfrm>
          <a:prstGeom prst="rect">
            <a:avLst/>
          </a:prstGeom>
          <a:solidFill>
            <a:schemeClr val="bg1"/>
          </a:solidFill>
        </p:spPr>
        <p:txBody>
          <a:bodyPr wrap="square" rtlCol="0">
            <a:spAutoFit/>
          </a:bodyPr>
          <a:lstStyle/>
          <a:p>
            <a:r>
              <a:rPr lang="en-US" sz="1400" baseline="30000" dirty="0">
                <a:solidFill>
                  <a:srgbClr val="0000FF"/>
                </a:solidFill>
              </a:rPr>
              <a:t>1</a:t>
            </a:r>
            <a:r>
              <a:rPr lang="en-US" sz="1400" dirty="0">
                <a:solidFill>
                  <a:srgbClr val="0000FF"/>
                </a:solidFill>
              </a:rPr>
              <a:t> G.M. </a:t>
            </a:r>
            <a:r>
              <a:rPr lang="en-US" sz="1400" dirty="0" err="1">
                <a:solidFill>
                  <a:srgbClr val="0000FF"/>
                </a:solidFill>
              </a:rPr>
              <a:t>Eliashberg</a:t>
            </a:r>
            <a:r>
              <a:rPr lang="en-US" sz="1400" dirty="0">
                <a:solidFill>
                  <a:srgbClr val="0000FF"/>
                </a:solidFill>
              </a:rPr>
              <a:t>, </a:t>
            </a:r>
            <a:r>
              <a:rPr lang="en-US" sz="1400" dirty="0" err="1">
                <a:solidFill>
                  <a:srgbClr val="0000FF"/>
                </a:solidFill>
              </a:rPr>
              <a:t>ZhETF</a:t>
            </a:r>
            <a:r>
              <a:rPr lang="en-US" sz="1400" dirty="0">
                <a:solidFill>
                  <a:srgbClr val="0000FF"/>
                </a:solidFill>
              </a:rPr>
              <a:t> </a:t>
            </a:r>
            <a:r>
              <a:rPr lang="en-US" sz="1400" dirty="0" err="1">
                <a:solidFill>
                  <a:srgbClr val="0000FF"/>
                </a:solidFill>
              </a:rPr>
              <a:t>Pis</a:t>
            </a:r>
            <a:r>
              <a:rPr lang="en-US" sz="1400" dirty="0">
                <a:solidFill>
                  <a:srgbClr val="0000FF"/>
                </a:solidFill>
              </a:rPr>
              <a:t>. Red. </a:t>
            </a:r>
            <a:r>
              <a:rPr lang="en-US" sz="1400" b="1" dirty="0">
                <a:solidFill>
                  <a:srgbClr val="0000FF"/>
                </a:solidFill>
              </a:rPr>
              <a:t>11</a:t>
            </a:r>
            <a:r>
              <a:rPr lang="en-US" sz="1400" dirty="0">
                <a:solidFill>
                  <a:srgbClr val="0000FF"/>
                </a:solidFill>
              </a:rPr>
              <a:t>, 186 (1970)</a:t>
            </a:r>
          </a:p>
          <a:p>
            <a:r>
              <a:rPr lang="en-US" sz="1400" baseline="30000" dirty="0">
                <a:solidFill>
                  <a:srgbClr val="0000FF"/>
                </a:solidFill>
              </a:rPr>
              <a:t>2</a:t>
            </a:r>
            <a:r>
              <a:rPr lang="en-US" sz="1400" dirty="0">
                <a:solidFill>
                  <a:srgbClr val="0000FF"/>
                </a:solidFill>
              </a:rPr>
              <a:t> J.-J. Chang and D. J. </a:t>
            </a:r>
            <a:r>
              <a:rPr lang="en-US" sz="1400" dirty="0" err="1">
                <a:solidFill>
                  <a:srgbClr val="0000FF"/>
                </a:solidFill>
              </a:rPr>
              <a:t>Scalapino</a:t>
            </a:r>
            <a:r>
              <a:rPr lang="en-US" sz="1400" dirty="0">
                <a:solidFill>
                  <a:srgbClr val="0000FF"/>
                </a:solidFill>
              </a:rPr>
              <a:t>, Phys. Rev. B </a:t>
            </a:r>
            <a:r>
              <a:rPr lang="en-US" sz="1400" b="1" dirty="0">
                <a:solidFill>
                  <a:srgbClr val="0000FF"/>
                </a:solidFill>
              </a:rPr>
              <a:t>15</a:t>
            </a:r>
            <a:r>
              <a:rPr lang="en-US" sz="1400" dirty="0">
                <a:solidFill>
                  <a:srgbClr val="0000FF"/>
                </a:solidFill>
              </a:rPr>
              <a:t>, 2051 (1977)</a:t>
            </a:r>
          </a:p>
          <a:p>
            <a:r>
              <a:rPr lang="en-US" sz="1400" baseline="30000" dirty="0">
                <a:solidFill>
                  <a:srgbClr val="0000FF"/>
                </a:solidFill>
              </a:rPr>
              <a:t>3</a:t>
            </a:r>
            <a:r>
              <a:rPr lang="en-US" sz="1400" dirty="0">
                <a:solidFill>
                  <a:srgbClr val="0000FF"/>
                </a:solidFill>
              </a:rPr>
              <a:t> D. J. Goldie and S. </a:t>
            </a:r>
            <a:r>
              <a:rPr lang="en-US" sz="1400" dirty="0" err="1">
                <a:solidFill>
                  <a:srgbClr val="0000FF"/>
                </a:solidFill>
              </a:rPr>
              <a:t>Withington</a:t>
            </a:r>
            <a:r>
              <a:rPr lang="en-US" sz="1400" dirty="0">
                <a:solidFill>
                  <a:srgbClr val="0000FF"/>
                </a:solidFill>
              </a:rPr>
              <a:t>, </a:t>
            </a:r>
            <a:r>
              <a:rPr lang="fr-FR" sz="1400" dirty="0" err="1">
                <a:solidFill>
                  <a:srgbClr val="0000FF"/>
                </a:solidFill>
              </a:rPr>
              <a:t>Supercond</a:t>
            </a:r>
            <a:r>
              <a:rPr lang="fr-FR" sz="1400" dirty="0">
                <a:solidFill>
                  <a:srgbClr val="0000FF"/>
                </a:solidFill>
              </a:rPr>
              <a:t>. </a:t>
            </a:r>
            <a:r>
              <a:rPr lang="fr-FR" sz="1400" dirty="0" err="1">
                <a:solidFill>
                  <a:srgbClr val="0000FF"/>
                </a:solidFill>
              </a:rPr>
              <a:t>Sci</a:t>
            </a:r>
            <a:r>
              <a:rPr lang="fr-FR" sz="1400" dirty="0">
                <a:solidFill>
                  <a:srgbClr val="0000FF"/>
                </a:solidFill>
              </a:rPr>
              <a:t>. </a:t>
            </a:r>
            <a:r>
              <a:rPr lang="fr-FR" sz="1400" dirty="0" err="1">
                <a:solidFill>
                  <a:srgbClr val="0000FF"/>
                </a:solidFill>
              </a:rPr>
              <a:t>Technol</a:t>
            </a:r>
            <a:r>
              <a:rPr lang="fr-FR" sz="1400" dirty="0">
                <a:solidFill>
                  <a:srgbClr val="0000FF"/>
                </a:solidFill>
              </a:rPr>
              <a:t>. </a:t>
            </a:r>
            <a:r>
              <a:rPr lang="fr-FR" sz="1400" b="1" dirty="0">
                <a:solidFill>
                  <a:srgbClr val="0000FF"/>
                </a:solidFill>
              </a:rPr>
              <a:t>26,</a:t>
            </a:r>
            <a:r>
              <a:rPr lang="fr-FR" sz="1400" dirty="0">
                <a:solidFill>
                  <a:srgbClr val="0000FF"/>
                </a:solidFill>
              </a:rPr>
              <a:t> 015004 (2013)</a:t>
            </a:r>
            <a:endParaRPr lang="en-US" sz="1400" dirty="0">
              <a:solidFill>
                <a:srgbClr val="0000FF"/>
              </a:solidFill>
            </a:endParaRPr>
          </a:p>
        </p:txBody>
      </p:sp>
      <mc:AlternateContent xmlns:mc="http://schemas.openxmlformats.org/markup-compatibility/2006" xmlns:a14="http://schemas.microsoft.com/office/drawing/2010/main">
        <mc:Choice Requires="a14">
          <p:sp>
            <p:nvSpPr>
              <p:cNvPr id="4" name="TextBox 3"/>
              <p:cNvSpPr txBox="1"/>
              <p:nvPr/>
            </p:nvSpPr>
            <p:spPr>
              <a:xfrm>
                <a:off x="228600" y="820516"/>
                <a:ext cx="8686800" cy="1477328"/>
              </a:xfrm>
              <a:prstGeom prst="rect">
                <a:avLst/>
              </a:prstGeom>
              <a:noFill/>
            </p:spPr>
            <p:txBody>
              <a:bodyPr wrap="square" rtlCol="0">
                <a:spAutoFit/>
              </a:bodyPr>
              <a:lstStyle/>
              <a:p>
                <a:pPr algn="just"/>
                <a:r>
                  <a:rPr lang="en-US" sz="2200" dirty="0">
                    <a:solidFill>
                      <a:schemeClr val="accent6">
                        <a:lumMod val="50000"/>
                      </a:schemeClr>
                    </a:solidFill>
                  </a:rPr>
                  <a:t>The non-equilibrium quasiparticle distribution driven by microwave fields is shown to stimulate the superconductivity</a:t>
                </a:r>
                <a:r>
                  <a:rPr lang="en-US" sz="2200" baseline="30000" dirty="0">
                    <a:solidFill>
                      <a:srgbClr val="0000FF"/>
                    </a:solidFill>
                  </a:rPr>
                  <a:t>1,2,3</a:t>
                </a:r>
                <a:r>
                  <a:rPr lang="en-US" sz="2200" dirty="0">
                    <a:solidFill>
                      <a:schemeClr val="accent6">
                        <a:lumMod val="50000"/>
                      </a:schemeClr>
                    </a:solidFill>
                  </a:rPr>
                  <a:t>:</a:t>
                </a:r>
              </a:p>
              <a:p>
                <a:pPr algn="just"/>
                <a:r>
                  <a:rPr lang="en-US" sz="2200" dirty="0">
                    <a:solidFill>
                      <a:schemeClr val="accent6">
                        <a:lumMod val="50000"/>
                      </a:schemeClr>
                    </a:solidFill>
                    <a:ea typeface="Cambria Math" panose="02040503050406030204" pitchFamily="18" charset="0"/>
                  </a:rPr>
                  <a:t>  </a:t>
                </a:r>
                <a14:m>
                  <m:oMath xmlns:m="http://schemas.openxmlformats.org/officeDocument/2006/math">
                    <m:r>
                      <a:rPr lang="en-US" sz="2200" i="1" smtClean="0">
                        <a:solidFill>
                          <a:schemeClr val="accent6">
                            <a:lumMod val="50000"/>
                          </a:schemeClr>
                        </a:solidFill>
                        <a:latin typeface="Cambria Math" panose="02040503050406030204" pitchFamily="18" charset="0"/>
                        <a:ea typeface="Cambria Math" panose="02040503050406030204" pitchFamily="18" charset="0"/>
                      </a:rPr>
                      <m:t>→</m:t>
                    </m:r>
                  </m:oMath>
                </a14:m>
                <a:r>
                  <a:rPr lang="en-US" sz="2200" dirty="0">
                    <a:solidFill>
                      <a:schemeClr val="accent6">
                        <a:lumMod val="50000"/>
                      </a:schemeClr>
                    </a:solidFill>
                  </a:rPr>
                  <a:t> </a:t>
                </a:r>
                <a14:m>
                  <m:oMath xmlns:m="http://schemas.openxmlformats.org/officeDocument/2006/math">
                    <m:r>
                      <m:rPr>
                        <m:sty m:val="p"/>
                      </m:rPr>
                      <a:rPr lang="el-GR" sz="2200" i="0" dirty="0" smtClean="0">
                        <a:solidFill>
                          <a:srgbClr val="C00000"/>
                        </a:solidFill>
                        <a:latin typeface="Cambria Math" panose="02040503050406030204" pitchFamily="18" charset="0"/>
                      </a:rPr>
                      <m:t>Δ</m:t>
                    </m:r>
                  </m:oMath>
                </a14:m>
                <a:r>
                  <a:rPr lang="en-US" sz="2200" dirty="0">
                    <a:solidFill>
                      <a:schemeClr val="accent6">
                        <a:lumMod val="50000"/>
                      </a:schemeClr>
                    </a:solidFill>
                  </a:rPr>
                  <a:t> </a:t>
                </a:r>
                <a:r>
                  <a:rPr lang="en-US" sz="2200" dirty="0">
                    <a:solidFill>
                      <a:srgbClr val="C00000"/>
                    </a:solidFill>
                  </a:rPr>
                  <a:t>increases with the RF field amplitude (absorbed power)</a:t>
                </a:r>
              </a:p>
              <a:p>
                <a:pPr algn="just"/>
                <a:r>
                  <a:rPr lang="en-US" sz="2200" dirty="0">
                    <a:solidFill>
                      <a:schemeClr val="accent6">
                        <a:lumMod val="50000"/>
                      </a:schemeClr>
                    </a:solidFill>
                    <a:ea typeface="Cambria Math" panose="02040503050406030204" pitchFamily="18" charset="0"/>
                  </a:rPr>
                  <a:t>  </a:t>
                </a:r>
                <a14:m>
                  <m:oMath xmlns:m="http://schemas.openxmlformats.org/officeDocument/2006/math">
                    <m:r>
                      <a:rPr lang="en-US" sz="2200" i="1">
                        <a:solidFill>
                          <a:schemeClr val="accent6">
                            <a:lumMod val="50000"/>
                          </a:schemeClr>
                        </a:solidFill>
                        <a:latin typeface="Cambria Math" panose="02040503050406030204" pitchFamily="18" charset="0"/>
                        <a:ea typeface="Cambria Math" panose="02040503050406030204" pitchFamily="18" charset="0"/>
                      </a:rPr>
                      <m:t>→</m:t>
                    </m:r>
                  </m:oMath>
                </a14:m>
                <a:r>
                  <a:rPr lang="en-US" sz="2200" dirty="0">
                    <a:solidFill>
                      <a:schemeClr val="accent6">
                        <a:lumMod val="50000"/>
                      </a:schemeClr>
                    </a:solidFill>
                  </a:rPr>
                  <a:t> </a:t>
                </a:r>
                <a14:m>
                  <m:oMath xmlns:m="http://schemas.openxmlformats.org/officeDocument/2006/math">
                    <m:r>
                      <a:rPr lang="en-US" altLang="en-US" sz="2200" i="1" dirty="0" smtClean="0">
                        <a:solidFill>
                          <a:srgbClr val="C00000"/>
                        </a:solidFill>
                        <a:latin typeface="Cambria Math" panose="02040503050406030204" pitchFamily="18" charset="0"/>
                      </a:rPr>
                      <m:t>𝑅</m:t>
                    </m:r>
                    <m:r>
                      <a:rPr lang="en-US" altLang="en-US" sz="2200" i="1" baseline="-25000" dirty="0">
                        <a:solidFill>
                          <a:srgbClr val="C00000"/>
                        </a:solidFill>
                        <a:latin typeface="Cambria Math" panose="02040503050406030204" pitchFamily="18" charset="0"/>
                      </a:rPr>
                      <m:t>𝐵𝐶𝑆</m:t>
                    </m:r>
                  </m:oMath>
                </a14:m>
                <a:r>
                  <a:rPr lang="en-US" altLang="en-US" sz="2200" dirty="0">
                    <a:solidFill>
                      <a:srgbClr val="C00000"/>
                    </a:solidFill>
                  </a:rPr>
                  <a:t> </a:t>
                </a:r>
                <a:r>
                  <a:rPr lang="en-US" sz="2200" dirty="0">
                    <a:solidFill>
                      <a:srgbClr val="C00000"/>
                    </a:solidFill>
                  </a:rPr>
                  <a:t>decreases with the RF field amplitude (absorbed power)</a:t>
                </a:r>
                <a:endParaRPr lang="en-US" sz="2200" dirty="0">
                  <a:solidFill>
                    <a:schemeClr val="accent6">
                      <a:lumMod val="50000"/>
                    </a:schemeClr>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28600" y="820516"/>
                <a:ext cx="8686800" cy="1477328"/>
              </a:xfrm>
              <a:prstGeom prst="rect">
                <a:avLst/>
              </a:prstGeom>
              <a:blipFill>
                <a:blip r:embed="rId12"/>
                <a:stretch>
                  <a:fillRect l="-912" t="-2893" r="-842" b="-53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918477" y="4643329"/>
                <a:ext cx="1904049" cy="707886"/>
              </a:xfrm>
              <a:prstGeom prst="rect">
                <a:avLst/>
              </a:prstGeom>
              <a:noFill/>
              <a:ln>
                <a:noFill/>
              </a:ln>
            </p:spPr>
            <p:txBody>
              <a:bodyPr wrap="square" rtlCol="0">
                <a:spAutoFit/>
              </a:bodyPr>
              <a:lstStyle/>
              <a:p>
                <a:pPr algn="ctr"/>
                <a:r>
                  <a:rPr lang="el-GR" sz="2000" dirty="0">
                    <a:solidFill>
                      <a:srgbClr val="C00000"/>
                    </a:solidFill>
                  </a:rPr>
                  <a:t>Δ</a:t>
                </a:r>
                <a:r>
                  <a:rPr lang="en-US" sz="2000" dirty="0">
                    <a:solidFill>
                      <a:srgbClr val="C00000"/>
                    </a:solidFill>
                  </a:rPr>
                  <a:t> increases driven by </a:t>
                </a:r>
                <a14:m>
                  <m:oMath xmlns:m="http://schemas.openxmlformats.org/officeDocument/2006/math">
                    <m:r>
                      <a:rPr lang="en-US" sz="2000" i="1" dirty="0" smtClean="0">
                        <a:solidFill>
                          <a:srgbClr val="C00000"/>
                        </a:solidFill>
                        <a:latin typeface="Cambria Math" panose="02040503050406030204" pitchFamily="18" charset="0"/>
                      </a:rPr>
                      <m:t>𝐸</m:t>
                    </m:r>
                    <m:r>
                      <a:rPr lang="en-US" sz="2000" i="1" baseline="-25000" dirty="0" err="1">
                        <a:solidFill>
                          <a:srgbClr val="C00000"/>
                        </a:solidFill>
                        <a:latin typeface="Cambria Math" panose="02040503050406030204" pitchFamily="18" charset="0"/>
                      </a:rPr>
                      <m:t>𝑎𝑐𝑐</m:t>
                    </m:r>
                  </m:oMath>
                </a14:m>
                <a:r>
                  <a:rPr lang="en-US" sz="2000" dirty="0">
                    <a:solidFill>
                      <a:srgbClr val="C00000"/>
                    </a:solidFill>
                  </a:rPr>
                  <a:t>? </a:t>
                </a:r>
              </a:p>
            </p:txBody>
          </p:sp>
        </mc:Choice>
        <mc:Fallback xmlns="">
          <p:sp>
            <p:nvSpPr>
              <p:cNvPr id="20" name="TextBox 19"/>
              <p:cNvSpPr txBox="1">
                <a:spLocks noRot="1" noChangeAspect="1" noMove="1" noResize="1" noEditPoints="1" noAdjustHandles="1" noChangeArrowheads="1" noChangeShapeType="1" noTextEdit="1"/>
              </p:cNvSpPr>
              <p:nvPr/>
            </p:nvSpPr>
            <p:spPr>
              <a:xfrm>
                <a:off x="918477" y="4643329"/>
                <a:ext cx="1904049" cy="707886"/>
              </a:xfrm>
              <a:prstGeom prst="rect">
                <a:avLst/>
              </a:prstGeom>
              <a:blipFill>
                <a:blip r:embed="rId8"/>
                <a:stretch>
                  <a:fillRect t="-5172" r="-1603" b="-14655"/>
                </a:stretch>
              </a:blipFill>
              <a:ln>
                <a:noFill/>
              </a:ln>
            </p:spPr>
            <p:txBody>
              <a:bodyPr/>
              <a:lstStyle/>
              <a:p>
                <a:r>
                  <a:rPr lang="en-US">
                    <a:noFill/>
                  </a:rPr>
                  <a:t> </a:t>
                </a:r>
              </a:p>
            </p:txBody>
          </p:sp>
        </mc:Fallback>
      </mc:AlternateContent>
      <p:grpSp>
        <p:nvGrpSpPr>
          <p:cNvPr id="8" name="Group 7"/>
          <p:cNvGrpSpPr/>
          <p:nvPr/>
        </p:nvGrpSpPr>
        <p:grpSpPr>
          <a:xfrm>
            <a:off x="35164" y="1999122"/>
            <a:ext cx="5302302" cy="4049585"/>
            <a:chOff x="35164" y="1999122"/>
            <a:chExt cx="5302302" cy="4049585"/>
          </a:xfrm>
        </p:grpSpPr>
        <p:graphicFrame>
          <p:nvGraphicFramePr>
            <p:cNvPr id="16" name="Object 15"/>
            <p:cNvGraphicFramePr>
              <a:graphicFrameLocks noChangeAspect="1"/>
            </p:cNvGraphicFramePr>
            <p:nvPr>
              <p:extLst/>
            </p:nvPr>
          </p:nvGraphicFramePr>
          <p:xfrm>
            <a:off x="35164" y="1999122"/>
            <a:ext cx="5302302" cy="4049585"/>
          </p:xfrm>
          <a:graphic>
            <a:graphicData uri="http://schemas.openxmlformats.org/presentationml/2006/ole">
              <mc:AlternateContent xmlns:mc="http://schemas.openxmlformats.org/markup-compatibility/2006">
                <mc:Choice xmlns:v="urn:schemas-microsoft-com:vml" Requires="v">
                  <p:oleObj spid="_x0000_s59479" name="Graph" r:id="rId13" imgW="3870720" imgH="2956320" progId="Origin50.Graph">
                    <p:embed/>
                  </p:oleObj>
                </mc:Choice>
                <mc:Fallback>
                  <p:oleObj name="Graph" r:id="rId13" imgW="3870720" imgH="2956320" progId="Origin50.Graph">
                    <p:embed/>
                    <p:pic>
                      <p:nvPicPr>
                        <p:cNvPr id="16" name="Object 15"/>
                        <p:cNvPicPr/>
                        <p:nvPr/>
                      </p:nvPicPr>
                      <p:blipFill>
                        <a:blip r:embed="rId14"/>
                        <a:stretch>
                          <a:fillRect/>
                        </a:stretch>
                      </p:blipFill>
                      <p:spPr>
                        <a:xfrm>
                          <a:off x="35164" y="1999122"/>
                          <a:ext cx="5302302" cy="4049585"/>
                        </a:xfrm>
                        <a:prstGeom prst="rect">
                          <a:avLst/>
                        </a:prstGeom>
                      </p:spPr>
                    </p:pic>
                  </p:oleObj>
                </mc:Fallback>
              </mc:AlternateContent>
            </a:graphicData>
          </a:graphic>
        </p:graphicFrame>
        <p:cxnSp>
          <p:nvCxnSpPr>
            <p:cNvPr id="18" name="Straight Arrow Connector 17"/>
            <p:cNvCxnSpPr/>
            <p:nvPr/>
          </p:nvCxnSpPr>
          <p:spPr>
            <a:xfrm>
              <a:off x="1781363" y="4188219"/>
              <a:ext cx="2157891" cy="808335"/>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pic>
          <p:nvPicPr>
            <p:cNvPr id="6" name="Picture 5"/>
            <p:cNvPicPr>
              <a:picLocks noChangeAspect="1"/>
            </p:cNvPicPr>
            <p:nvPr/>
          </p:nvPicPr>
          <p:blipFill>
            <a:blip r:embed="rId15"/>
            <a:stretch>
              <a:fillRect/>
            </a:stretch>
          </p:blipFill>
          <p:spPr>
            <a:xfrm>
              <a:off x="3166391" y="3039400"/>
              <a:ext cx="1987234" cy="1603929"/>
            </a:xfrm>
            <a:prstGeom prst="rect">
              <a:avLst/>
            </a:prstGeom>
          </p:spPr>
        </p:pic>
        <p:cxnSp>
          <p:nvCxnSpPr>
            <p:cNvPr id="19" name="Straight Arrow Connector 18"/>
            <p:cNvCxnSpPr/>
            <p:nvPr/>
          </p:nvCxnSpPr>
          <p:spPr>
            <a:xfrm flipV="1">
              <a:off x="3628968" y="3184464"/>
              <a:ext cx="1040921" cy="494949"/>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27150397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a:picLocks noChangeAspect="1"/>
          </p:cNvPicPr>
          <p:nvPr/>
        </p:nvPicPr>
        <p:blipFill>
          <a:blip r:embed="rId3"/>
          <a:stretch>
            <a:fillRect/>
          </a:stretch>
        </p:blipFill>
        <p:spPr>
          <a:xfrm>
            <a:off x="1085849" y="1136971"/>
            <a:ext cx="6221413" cy="5025750"/>
          </a:xfrm>
          <a:prstGeom prst="rect">
            <a:avLst/>
          </a:prstGeom>
        </p:spPr>
      </p:pic>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Thermal equilibrium distribution of quasiparticles</a:t>
            </a: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APT Seminar</a:t>
            </a:r>
            <a:endParaRPr lang="en-US" altLang="en-US" sz="1200" b="1" dirty="0">
              <a:solidFill>
                <a:srgbClr val="004C97"/>
              </a:solidFill>
              <a:latin typeface="Helvetica" panose="020B0604020202020204" pitchFamily="34" charset="0"/>
              <a:ea typeface="MS PGothic" panose="020B0600070205080204" pitchFamily="34" charset="-128"/>
            </a:endParaRPr>
          </a:p>
        </p:txBody>
      </p:sp>
      <p:grpSp>
        <p:nvGrpSpPr>
          <p:cNvPr id="8" name="Group 7"/>
          <p:cNvGrpSpPr/>
          <p:nvPr/>
        </p:nvGrpSpPr>
        <p:grpSpPr>
          <a:xfrm>
            <a:off x="1867066" y="4909446"/>
            <a:ext cx="450574" cy="246493"/>
            <a:chOff x="1171492" y="4397066"/>
            <a:chExt cx="450574" cy="246493"/>
          </a:xfrm>
        </p:grpSpPr>
        <p:sp>
          <p:nvSpPr>
            <p:cNvPr id="3" name="Oval 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Oval 10"/>
          <p:cNvSpPr/>
          <p:nvPr/>
        </p:nvSpPr>
        <p:spPr>
          <a:xfrm>
            <a:off x="2046575" y="252490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43905" y="242236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450136" y="4898974"/>
            <a:ext cx="450574" cy="246493"/>
            <a:chOff x="1171492" y="4397066"/>
            <a:chExt cx="450574" cy="246493"/>
          </a:xfrm>
        </p:grpSpPr>
        <p:sp>
          <p:nvSpPr>
            <p:cNvPr id="21" name="Oval 2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029946" y="4891992"/>
            <a:ext cx="450574" cy="246493"/>
            <a:chOff x="1171492" y="4397066"/>
            <a:chExt cx="450574" cy="246493"/>
          </a:xfrm>
        </p:grpSpPr>
        <p:sp>
          <p:nvSpPr>
            <p:cNvPr id="25" name="Oval 24"/>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613016" y="4898973"/>
            <a:ext cx="450574" cy="246493"/>
            <a:chOff x="1171492" y="4397066"/>
            <a:chExt cx="450574" cy="246493"/>
          </a:xfrm>
        </p:grpSpPr>
        <p:sp>
          <p:nvSpPr>
            <p:cNvPr id="29" name="Oval 2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Oval 31"/>
          <p:cNvSpPr/>
          <p:nvPr/>
        </p:nvSpPr>
        <p:spPr>
          <a:xfrm>
            <a:off x="2248728" y="2707383"/>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530369" y="26985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 name="Group 57"/>
          <p:cNvGrpSpPr/>
          <p:nvPr/>
        </p:nvGrpSpPr>
        <p:grpSpPr>
          <a:xfrm>
            <a:off x="4217319" y="4911743"/>
            <a:ext cx="450574" cy="246493"/>
            <a:chOff x="1171492" y="4397066"/>
            <a:chExt cx="450574" cy="246493"/>
          </a:xfrm>
        </p:grpSpPr>
        <p:sp>
          <p:nvSpPr>
            <p:cNvPr id="59" name="Oval 5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800389" y="4901271"/>
            <a:ext cx="450574" cy="246493"/>
            <a:chOff x="1171492" y="4397066"/>
            <a:chExt cx="450574" cy="246493"/>
          </a:xfrm>
        </p:grpSpPr>
        <p:sp>
          <p:nvSpPr>
            <p:cNvPr id="63" name="Oval 6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5380199" y="4894289"/>
            <a:ext cx="450574" cy="246493"/>
            <a:chOff x="1171492" y="4397066"/>
            <a:chExt cx="450574" cy="246493"/>
          </a:xfrm>
        </p:grpSpPr>
        <p:sp>
          <p:nvSpPr>
            <p:cNvPr id="67" name="Oval 66"/>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963269" y="4901270"/>
            <a:ext cx="450574" cy="246493"/>
            <a:chOff x="1171492" y="4397066"/>
            <a:chExt cx="450574" cy="246493"/>
          </a:xfrm>
        </p:grpSpPr>
        <p:sp>
          <p:nvSpPr>
            <p:cNvPr id="71" name="Oval 7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3" name="Straight Arrow Connector 102"/>
          <p:cNvCxnSpPr/>
          <p:nvPr/>
        </p:nvCxnSpPr>
        <p:spPr>
          <a:xfrm>
            <a:off x="7238152" y="2903477"/>
            <a:ext cx="1709530"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112" name="Straight Arrow Connector 111"/>
          <p:cNvCxnSpPr/>
          <p:nvPr/>
        </p:nvCxnSpPr>
        <p:spPr>
          <a:xfrm flipV="1">
            <a:off x="7238152" y="784591"/>
            <a:ext cx="7099" cy="211888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113" name="Oval 112"/>
          <p:cNvSpPr/>
          <p:nvPr/>
        </p:nvSpPr>
        <p:spPr>
          <a:xfrm>
            <a:off x="2372296" y="2565536"/>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2762639" y="25578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2873269" y="27366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2597044" y="242236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7" name="TextBox 116"/>
              <p:cNvSpPr txBox="1"/>
              <p:nvPr/>
            </p:nvSpPr>
            <p:spPr>
              <a:xfrm>
                <a:off x="8335790" y="2922519"/>
                <a:ext cx="7087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𝑓</m:t>
                      </m:r>
                      <m:r>
                        <a:rPr lang="en-US" b="0" i="1" smtClean="0">
                          <a:solidFill>
                            <a:schemeClr val="accent6">
                              <a:lumMod val="50000"/>
                            </a:schemeClr>
                          </a:solidFill>
                          <a:latin typeface="Cambria Math" panose="02040503050406030204" pitchFamily="18" charset="0"/>
                        </a:rPr>
                        <m:t>(</m:t>
                      </m:r>
                      <m:r>
                        <a:rPr lang="en-US" b="0" i="1" smtClean="0">
                          <a:solidFill>
                            <a:schemeClr val="accent6">
                              <a:lumMod val="50000"/>
                            </a:schemeClr>
                          </a:solidFill>
                          <a:latin typeface="Cambria Math" panose="02040503050406030204" pitchFamily="18" charset="0"/>
                        </a:rPr>
                        <m:t>𝐸</m:t>
                      </m:r>
                      <m:r>
                        <a:rPr lang="en-US" b="0" i="1" smtClean="0">
                          <a:solidFill>
                            <a:schemeClr val="accent6">
                              <a:lumMod val="50000"/>
                            </a:schemeClr>
                          </a:solidFill>
                          <a:latin typeface="Cambria Math" panose="02040503050406030204" pitchFamily="18" charset="0"/>
                        </a:rPr>
                        <m:t>)</m:t>
                      </m:r>
                    </m:oMath>
                  </m:oMathPara>
                </a14:m>
                <a:endParaRPr lang="en-US" dirty="0">
                  <a:solidFill>
                    <a:schemeClr val="accent6">
                      <a:lumMod val="50000"/>
                    </a:schemeClr>
                  </a:solidFill>
                </a:endParaRPr>
              </a:p>
            </p:txBody>
          </p:sp>
        </mc:Choice>
        <mc:Fallback xmlns="">
          <p:sp>
            <p:nvSpPr>
              <p:cNvPr id="117" name="TextBox 116"/>
              <p:cNvSpPr txBox="1">
                <a:spLocks noRot="1" noChangeAspect="1" noMove="1" noResize="1" noEditPoints="1" noAdjustHandles="1" noChangeArrowheads="1" noChangeShapeType="1" noTextEdit="1"/>
              </p:cNvSpPr>
              <p:nvPr/>
            </p:nvSpPr>
            <p:spPr>
              <a:xfrm>
                <a:off x="8335790" y="2922519"/>
                <a:ext cx="708784" cy="369332"/>
              </a:xfrm>
              <a:prstGeom prst="rect">
                <a:avLst/>
              </a:prstGeom>
              <a:blipFill>
                <a:blip r:embed="rId4"/>
                <a:stretch>
                  <a:fillRect l="-14530" r="-14530" b="-34426"/>
                </a:stretch>
              </a:blipFill>
            </p:spPr>
            <p:txBody>
              <a:bodyPr/>
              <a:lstStyle/>
              <a:p>
                <a:r>
                  <a:rPr lang="en-US">
                    <a:noFill/>
                  </a:rPr>
                  <a:t> </a:t>
                </a:r>
              </a:p>
            </p:txBody>
          </p:sp>
        </mc:Fallback>
      </mc:AlternateContent>
      <p:sp>
        <p:nvSpPr>
          <p:cNvPr id="118" name="Oval 117"/>
          <p:cNvSpPr/>
          <p:nvPr/>
        </p:nvSpPr>
        <p:spPr>
          <a:xfrm>
            <a:off x="1923199" y="2736686"/>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2098258" y="1993155"/>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2398452" y="221348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3052970" y="2525729"/>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2780115" y="2292169"/>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3391657" y="2766136"/>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3111394" y="27176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3587794" y="27375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1878554" y="2374419"/>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3288290" y="259522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8" name="Group 127"/>
          <p:cNvGrpSpPr/>
          <p:nvPr/>
        </p:nvGrpSpPr>
        <p:grpSpPr>
          <a:xfrm>
            <a:off x="6537601" y="4911743"/>
            <a:ext cx="450574" cy="246493"/>
            <a:chOff x="1171492" y="4397066"/>
            <a:chExt cx="450574" cy="246493"/>
          </a:xfrm>
        </p:grpSpPr>
        <p:sp>
          <p:nvSpPr>
            <p:cNvPr id="129" name="Oval 12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8" name="Straight Arrow Connector 87"/>
          <p:cNvCxnSpPr/>
          <p:nvPr/>
        </p:nvCxnSpPr>
        <p:spPr>
          <a:xfrm flipV="1">
            <a:off x="2377266" y="3038475"/>
            <a:ext cx="0" cy="170497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5" name="Straight Arrow Connector 134"/>
          <p:cNvCxnSpPr/>
          <p:nvPr/>
        </p:nvCxnSpPr>
        <p:spPr>
          <a:xfrm>
            <a:off x="2746496" y="3038475"/>
            <a:ext cx="0" cy="1704975"/>
          </a:xfrm>
          <a:prstGeom prst="straightConnector1">
            <a:avLst/>
          </a:prstGeom>
          <a:ln w="9525">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74" name="Arc 73"/>
          <p:cNvSpPr/>
          <p:nvPr/>
        </p:nvSpPr>
        <p:spPr>
          <a:xfrm rot="10800000">
            <a:off x="7238148" y="211515"/>
            <a:ext cx="1905851" cy="2691959"/>
          </a:xfrm>
          <a:prstGeom prst="arc">
            <a:avLst/>
          </a:prstGeom>
          <a:ln w="28575">
            <a:solidFill>
              <a:srgbClr val="C00000"/>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75" name="Straight Arrow Connector 74"/>
          <p:cNvCxnSpPr/>
          <p:nvPr/>
        </p:nvCxnSpPr>
        <p:spPr>
          <a:xfrm>
            <a:off x="6363302" y="2939000"/>
            <a:ext cx="0" cy="1903923"/>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p:cNvSpPr txBox="1"/>
              <p:nvPr/>
            </p:nvSpPr>
            <p:spPr>
              <a:xfrm>
                <a:off x="6512808" y="3770989"/>
                <a:ext cx="4215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ea typeface="Cambria Math" panose="02040503050406030204" pitchFamily="18" charset="0"/>
                        </a:rPr>
                        <m:t>∆</m:t>
                      </m:r>
                    </m:oMath>
                  </m:oMathPara>
                </a14:m>
                <a:endParaRPr lang="en-US" dirty="0">
                  <a:solidFill>
                    <a:srgbClr val="C00000"/>
                  </a:solidFill>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6512808" y="3770989"/>
                <a:ext cx="421590" cy="369332"/>
              </a:xfrm>
              <a:prstGeom prst="rect">
                <a:avLst/>
              </a:prstGeom>
              <a:blipFill>
                <a:blip r:embed="rId5"/>
                <a:stretch>
                  <a:fillRect l="-15714" r="-17143" b="-6667"/>
                </a:stretch>
              </a:blipFill>
            </p:spPr>
            <p:txBody>
              <a:bodyPr/>
              <a:lstStyle/>
              <a:p>
                <a:r>
                  <a:rPr lang="en-US">
                    <a:noFill/>
                  </a:rPr>
                  <a:t> </a:t>
                </a:r>
              </a:p>
            </p:txBody>
          </p:sp>
        </mc:Fallback>
      </mc:AlternateContent>
    </p:spTree>
    <p:extLst>
      <p:ext uri="{BB962C8B-B14F-4D97-AF65-F5344CB8AC3E}">
        <p14:creationId xmlns:p14="http://schemas.microsoft.com/office/powerpoint/2010/main" val="6485505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Non-equilibrium </a:t>
            </a:r>
            <a:r>
              <a:rPr lang="en-US" altLang="en-US" dirty="0">
                <a:latin typeface="Helvetica" panose="020B0604020202020204" pitchFamily="34" charset="0"/>
              </a:rPr>
              <a:t>distribution of quasiparticles</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APT Seminar</a:t>
            </a:r>
            <a:endParaRPr lang="en-US" altLang="en-US" sz="1200" b="1" dirty="0">
              <a:solidFill>
                <a:srgbClr val="004C97"/>
              </a:solidFill>
              <a:latin typeface="Helvetica" panose="020B0604020202020204" pitchFamily="34" charset="0"/>
              <a:ea typeface="MS PGothic" panose="020B0600070205080204" pitchFamily="34" charset="-128"/>
            </a:endParaRPr>
          </a:p>
        </p:txBody>
      </p:sp>
      <p:pic>
        <p:nvPicPr>
          <p:cNvPr id="2" name="Picture 1"/>
          <p:cNvPicPr>
            <a:picLocks noChangeAspect="1"/>
          </p:cNvPicPr>
          <p:nvPr/>
        </p:nvPicPr>
        <p:blipFill>
          <a:blip r:embed="rId3"/>
          <a:stretch>
            <a:fillRect/>
          </a:stretch>
        </p:blipFill>
        <p:spPr>
          <a:xfrm>
            <a:off x="1085849" y="1136971"/>
            <a:ext cx="6221413" cy="5025750"/>
          </a:xfrm>
          <a:prstGeom prst="rect">
            <a:avLst/>
          </a:prstGeom>
        </p:spPr>
      </p:pic>
      <p:grpSp>
        <p:nvGrpSpPr>
          <p:cNvPr id="8" name="Group 7"/>
          <p:cNvGrpSpPr/>
          <p:nvPr/>
        </p:nvGrpSpPr>
        <p:grpSpPr>
          <a:xfrm>
            <a:off x="1867066" y="4909446"/>
            <a:ext cx="450574" cy="246493"/>
            <a:chOff x="1171492" y="4397066"/>
            <a:chExt cx="450574" cy="246493"/>
          </a:xfrm>
        </p:grpSpPr>
        <p:sp>
          <p:nvSpPr>
            <p:cNvPr id="3" name="Oval 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450136" y="4898974"/>
            <a:ext cx="450574" cy="246493"/>
            <a:chOff x="1171492" y="4397066"/>
            <a:chExt cx="450574" cy="246493"/>
          </a:xfrm>
        </p:grpSpPr>
        <p:sp>
          <p:nvSpPr>
            <p:cNvPr id="21" name="Oval 2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029946" y="4891992"/>
            <a:ext cx="450574" cy="246493"/>
            <a:chOff x="1171492" y="4397066"/>
            <a:chExt cx="450574" cy="246493"/>
          </a:xfrm>
        </p:grpSpPr>
        <p:sp>
          <p:nvSpPr>
            <p:cNvPr id="25" name="Oval 24"/>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613016" y="4898973"/>
            <a:ext cx="450574" cy="246493"/>
            <a:chOff x="1171492" y="4397066"/>
            <a:chExt cx="450574" cy="246493"/>
          </a:xfrm>
        </p:grpSpPr>
        <p:sp>
          <p:nvSpPr>
            <p:cNvPr id="29" name="Oval 2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217319" y="4911743"/>
            <a:ext cx="450574" cy="246493"/>
            <a:chOff x="1171492" y="4397066"/>
            <a:chExt cx="450574" cy="246493"/>
          </a:xfrm>
        </p:grpSpPr>
        <p:sp>
          <p:nvSpPr>
            <p:cNvPr id="59" name="Oval 5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800389" y="4901271"/>
            <a:ext cx="450574" cy="246493"/>
            <a:chOff x="1171492" y="4397066"/>
            <a:chExt cx="450574" cy="246493"/>
          </a:xfrm>
        </p:grpSpPr>
        <p:sp>
          <p:nvSpPr>
            <p:cNvPr id="63" name="Oval 6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5380199" y="4894289"/>
            <a:ext cx="450574" cy="246493"/>
            <a:chOff x="1171492" y="4397066"/>
            <a:chExt cx="450574" cy="246493"/>
          </a:xfrm>
        </p:grpSpPr>
        <p:sp>
          <p:nvSpPr>
            <p:cNvPr id="67" name="Oval 66"/>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963269" y="4901270"/>
            <a:ext cx="450574" cy="246493"/>
            <a:chOff x="1171492" y="4397066"/>
            <a:chExt cx="450574" cy="246493"/>
          </a:xfrm>
        </p:grpSpPr>
        <p:sp>
          <p:nvSpPr>
            <p:cNvPr id="71" name="Oval 7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5" name="Straight Connector 74"/>
          <p:cNvCxnSpPr/>
          <p:nvPr/>
        </p:nvCxnSpPr>
        <p:spPr>
          <a:xfrm>
            <a:off x="1796143" y="1454254"/>
            <a:ext cx="5449108"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grpSp>
        <p:nvGrpSpPr>
          <p:cNvPr id="48" name="Group 47"/>
          <p:cNvGrpSpPr/>
          <p:nvPr/>
        </p:nvGrpSpPr>
        <p:grpSpPr>
          <a:xfrm>
            <a:off x="7238148" y="203566"/>
            <a:ext cx="1910921" cy="2699911"/>
            <a:chOff x="7238148" y="203566"/>
            <a:chExt cx="1910921" cy="2699911"/>
          </a:xfrm>
        </p:grpSpPr>
        <p:cxnSp>
          <p:nvCxnSpPr>
            <p:cNvPr id="94" name="Straight Arrow Connector 93"/>
            <p:cNvCxnSpPr/>
            <p:nvPr/>
          </p:nvCxnSpPr>
          <p:spPr>
            <a:xfrm>
              <a:off x="7238152" y="2903477"/>
              <a:ext cx="1709530"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95" name="Arc 94"/>
            <p:cNvSpPr/>
            <p:nvPr/>
          </p:nvSpPr>
          <p:spPr>
            <a:xfrm rot="10800000">
              <a:off x="7238148" y="211515"/>
              <a:ext cx="1905851" cy="2691959"/>
            </a:xfrm>
            <a:prstGeom prst="arc">
              <a:avLst/>
            </a:prstGeom>
            <a:ln>
              <a:solidFill>
                <a:srgbClr val="C00000"/>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6" name="Arc 75"/>
            <p:cNvSpPr/>
            <p:nvPr/>
          </p:nvSpPr>
          <p:spPr>
            <a:xfrm rot="10800000">
              <a:off x="7245250" y="784590"/>
              <a:ext cx="1903819" cy="2118883"/>
            </a:xfrm>
            <a:prstGeom prst="arc">
              <a:avLst>
                <a:gd name="adj1" fmla="val 16200000"/>
                <a:gd name="adj2" fmla="val 19452369"/>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78" name="Arc 77"/>
            <p:cNvSpPr/>
            <p:nvPr/>
          </p:nvSpPr>
          <p:spPr>
            <a:xfrm rot="10800000">
              <a:off x="7307262" y="867718"/>
              <a:ext cx="927857" cy="1556365"/>
            </a:xfrm>
            <a:prstGeom prst="arc">
              <a:avLst>
                <a:gd name="adj1" fmla="val 16200000"/>
                <a:gd name="adj2" fmla="val 19614458"/>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79" name="Arc 78"/>
            <p:cNvSpPr/>
            <p:nvPr/>
          </p:nvSpPr>
          <p:spPr>
            <a:xfrm rot="10800000">
              <a:off x="7271884" y="624177"/>
              <a:ext cx="628797" cy="1307749"/>
            </a:xfrm>
            <a:prstGeom prst="arc">
              <a:avLst>
                <a:gd name="adj1" fmla="val 16200000"/>
                <a:gd name="adj2" fmla="val 19935161"/>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80" name="Arc 79"/>
            <p:cNvSpPr/>
            <p:nvPr/>
          </p:nvSpPr>
          <p:spPr>
            <a:xfrm rot="10800000">
              <a:off x="7243223" y="203566"/>
              <a:ext cx="349563" cy="1238822"/>
            </a:xfrm>
            <a:prstGeom prst="arc">
              <a:avLst>
                <a:gd name="adj1" fmla="val 16200000"/>
                <a:gd name="adj2" fmla="val 21535735"/>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cxnSp>
          <p:nvCxnSpPr>
            <p:cNvPr id="42" name="Straight Connector 41"/>
            <p:cNvCxnSpPr>
              <a:stCxn id="78" idx="0"/>
              <a:endCxn id="76" idx="2"/>
            </p:cNvCxnSpPr>
            <p:nvPr/>
          </p:nvCxnSpPr>
          <p:spPr>
            <a:xfrm flipH="1" flipV="1">
              <a:off x="7398261" y="2420085"/>
              <a:ext cx="372930" cy="3998"/>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81" name="Straight Connector 80"/>
            <p:cNvCxnSpPr>
              <a:stCxn id="79" idx="0"/>
              <a:endCxn id="78" idx="2"/>
            </p:cNvCxnSpPr>
            <p:nvPr/>
          </p:nvCxnSpPr>
          <p:spPr>
            <a:xfrm flipH="1" flipV="1">
              <a:off x="7338754" y="1927720"/>
              <a:ext cx="247529" cy="4206"/>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83" name="Straight Connector 82"/>
            <p:cNvCxnSpPr>
              <a:stCxn id="80" idx="0"/>
              <a:endCxn id="79" idx="2"/>
            </p:cNvCxnSpPr>
            <p:nvPr/>
          </p:nvCxnSpPr>
          <p:spPr>
            <a:xfrm flipH="1" flipV="1">
              <a:off x="7281484" y="1438396"/>
              <a:ext cx="136521" cy="3992"/>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V="1">
              <a:off x="7238152" y="784591"/>
              <a:ext cx="7099" cy="211888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grpSp>
      <p:cxnSp>
        <p:nvCxnSpPr>
          <p:cNvPr id="100" name="Straight Connector 99"/>
          <p:cNvCxnSpPr/>
          <p:nvPr/>
        </p:nvCxnSpPr>
        <p:spPr>
          <a:xfrm>
            <a:off x="1796143" y="1928559"/>
            <a:ext cx="5511119"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cxnSp>
        <p:nvCxnSpPr>
          <p:cNvPr id="101" name="Straight Connector 100"/>
          <p:cNvCxnSpPr/>
          <p:nvPr/>
        </p:nvCxnSpPr>
        <p:spPr>
          <a:xfrm flipV="1">
            <a:off x="1790111" y="2421834"/>
            <a:ext cx="5724473" cy="225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102" name="Oval 101"/>
          <p:cNvSpPr/>
          <p:nvPr/>
        </p:nvSpPr>
        <p:spPr>
          <a:xfrm>
            <a:off x="2126808" y="2737863"/>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2635144" y="269287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2372296" y="2746469"/>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2459893" y="225106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2197045" y="228941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2263785" y="177980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2692294" y="22604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2854219" y="272716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p:cNvSpPr txBox="1"/>
              <p:nvPr/>
            </p:nvSpPr>
            <p:spPr>
              <a:xfrm>
                <a:off x="8335790" y="2922519"/>
                <a:ext cx="7087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𝑓</m:t>
                      </m:r>
                      <m:r>
                        <a:rPr lang="en-US" b="0" i="1" smtClean="0">
                          <a:solidFill>
                            <a:schemeClr val="accent6">
                              <a:lumMod val="50000"/>
                            </a:schemeClr>
                          </a:solidFill>
                          <a:latin typeface="Cambria Math" panose="02040503050406030204" pitchFamily="18" charset="0"/>
                        </a:rPr>
                        <m:t>(</m:t>
                      </m:r>
                      <m:r>
                        <a:rPr lang="en-US" b="0" i="1" smtClean="0">
                          <a:solidFill>
                            <a:schemeClr val="accent6">
                              <a:lumMod val="50000"/>
                            </a:schemeClr>
                          </a:solidFill>
                          <a:latin typeface="Cambria Math" panose="02040503050406030204" pitchFamily="18" charset="0"/>
                        </a:rPr>
                        <m:t>𝐸</m:t>
                      </m:r>
                      <m:r>
                        <a:rPr lang="en-US" b="0" i="1" smtClean="0">
                          <a:solidFill>
                            <a:schemeClr val="accent6">
                              <a:lumMod val="50000"/>
                            </a:schemeClr>
                          </a:solidFill>
                          <a:latin typeface="Cambria Math" panose="02040503050406030204" pitchFamily="18" charset="0"/>
                        </a:rPr>
                        <m:t>)</m:t>
                      </m:r>
                    </m:oMath>
                  </m:oMathPara>
                </a14:m>
                <a:endParaRPr lang="en-US" dirty="0">
                  <a:solidFill>
                    <a:schemeClr val="accent6">
                      <a:lumMod val="50000"/>
                    </a:schemeClr>
                  </a:solidFill>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8335790" y="2922519"/>
                <a:ext cx="708784" cy="369332"/>
              </a:xfrm>
              <a:prstGeom prst="rect">
                <a:avLst/>
              </a:prstGeom>
              <a:blipFill>
                <a:blip r:embed="rId4"/>
                <a:stretch>
                  <a:fillRect l="-14530" r="-14530" b="-34426"/>
                </a:stretch>
              </a:blipFill>
            </p:spPr>
            <p:txBody>
              <a:bodyPr/>
              <a:lstStyle/>
              <a:p>
                <a:r>
                  <a:rPr lang="en-US">
                    <a:noFill/>
                  </a:rPr>
                  <a:t> </a:t>
                </a:r>
              </a:p>
            </p:txBody>
          </p:sp>
        </mc:Fallback>
      </mc:AlternateContent>
      <p:sp>
        <p:nvSpPr>
          <p:cNvPr id="77" name="Oval 76"/>
          <p:cNvSpPr/>
          <p:nvPr/>
        </p:nvSpPr>
        <p:spPr>
          <a:xfrm>
            <a:off x="3044719" y="26319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263794" y="27462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2901844" y="22223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444644" y="17460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2692294" y="17651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2311294" y="12888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901719" y="26604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996969" y="22223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044594" y="17270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111269" y="12603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7" name="Group 96"/>
          <p:cNvGrpSpPr/>
          <p:nvPr/>
        </p:nvGrpSpPr>
        <p:grpSpPr>
          <a:xfrm>
            <a:off x="6537601" y="4911743"/>
            <a:ext cx="450574" cy="246493"/>
            <a:chOff x="1171492" y="4397066"/>
            <a:chExt cx="450574" cy="246493"/>
          </a:xfrm>
        </p:grpSpPr>
        <p:sp>
          <p:nvSpPr>
            <p:cNvPr id="98" name="Oval 97"/>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7" name="Straight Arrow Connector 106"/>
          <p:cNvCxnSpPr/>
          <p:nvPr/>
        </p:nvCxnSpPr>
        <p:spPr>
          <a:xfrm flipV="1">
            <a:off x="2377266" y="3038475"/>
            <a:ext cx="0" cy="170497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nvGrpSpPr>
          <p:cNvPr id="118" name="Group 117"/>
          <p:cNvGrpSpPr/>
          <p:nvPr/>
        </p:nvGrpSpPr>
        <p:grpSpPr>
          <a:xfrm>
            <a:off x="6419136" y="1944084"/>
            <a:ext cx="591251" cy="474305"/>
            <a:chOff x="5597729" y="1825729"/>
            <a:chExt cx="591251" cy="474305"/>
          </a:xfrm>
        </p:grpSpPr>
        <p:cxnSp>
          <p:nvCxnSpPr>
            <p:cNvPr id="123" name="Straight Arrow Connector 122"/>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4" name="Rectangle 123"/>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29" name="Rectangle 128"/>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5"/>
                  <a:stretch>
                    <a:fillRect/>
                  </a:stretch>
                </a:blipFill>
              </p:spPr>
              <p:txBody>
                <a:bodyPr/>
                <a:lstStyle/>
                <a:p>
                  <a:r>
                    <a:rPr lang="en-US">
                      <a:noFill/>
                    </a:rPr>
                    <a:t> </a:t>
                  </a:r>
                </a:p>
              </p:txBody>
            </p:sp>
          </mc:Fallback>
        </mc:AlternateContent>
      </p:grpSp>
      <p:grpSp>
        <p:nvGrpSpPr>
          <p:cNvPr id="125" name="Group 124"/>
          <p:cNvGrpSpPr/>
          <p:nvPr/>
        </p:nvGrpSpPr>
        <p:grpSpPr>
          <a:xfrm>
            <a:off x="6418245" y="1454254"/>
            <a:ext cx="591251" cy="474305"/>
            <a:chOff x="5597729" y="1825729"/>
            <a:chExt cx="591251" cy="474305"/>
          </a:xfrm>
        </p:grpSpPr>
        <p:cxnSp>
          <p:nvCxnSpPr>
            <p:cNvPr id="126" name="Straight Arrow Connector 125"/>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7" name="Rectangle 126"/>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32" name="Rectangle 131"/>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6"/>
                  <a:stretch>
                    <a:fillRect/>
                  </a:stretch>
                </a:blipFill>
              </p:spPr>
              <p:txBody>
                <a:bodyPr/>
                <a:lstStyle/>
                <a:p>
                  <a:r>
                    <a:rPr lang="en-US">
                      <a:noFill/>
                    </a:rPr>
                    <a:t> </a:t>
                  </a:r>
                </a:p>
              </p:txBody>
            </p:sp>
          </mc:Fallback>
        </mc:AlternateContent>
      </p:grpSp>
      <p:grpSp>
        <p:nvGrpSpPr>
          <p:cNvPr id="128" name="Group 127"/>
          <p:cNvGrpSpPr/>
          <p:nvPr/>
        </p:nvGrpSpPr>
        <p:grpSpPr>
          <a:xfrm>
            <a:off x="6427978" y="2422983"/>
            <a:ext cx="591251" cy="474305"/>
            <a:chOff x="5597729" y="1825729"/>
            <a:chExt cx="591251" cy="474305"/>
          </a:xfrm>
        </p:grpSpPr>
        <p:cxnSp>
          <p:nvCxnSpPr>
            <p:cNvPr id="139" name="Straight Arrow Connector 138"/>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0" name="Rectangle 139"/>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35" name="Rectangle 134"/>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7"/>
                  <a:stretch>
                    <a:fillRect/>
                  </a:stretch>
                </a:blipFill>
              </p:spPr>
              <p:txBody>
                <a:bodyPr/>
                <a:lstStyle/>
                <a:p>
                  <a:r>
                    <a:rPr lang="en-US">
                      <a:noFill/>
                    </a:rPr>
                    <a:t> </a:t>
                  </a:r>
                </a:p>
              </p:txBody>
            </p:sp>
          </mc:Fallback>
        </mc:AlternateContent>
      </p:grpSp>
      <p:cxnSp>
        <p:nvCxnSpPr>
          <p:cNvPr id="121" name="Straight Arrow Connector 120"/>
          <p:cNvCxnSpPr/>
          <p:nvPr/>
        </p:nvCxnSpPr>
        <p:spPr>
          <a:xfrm>
            <a:off x="2746496" y="3038475"/>
            <a:ext cx="0" cy="1704975"/>
          </a:xfrm>
          <a:prstGeom prst="straightConnector1">
            <a:avLst/>
          </a:prstGeom>
          <a:ln w="9525">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30" name="Straight Arrow Connector 129"/>
          <p:cNvCxnSpPr/>
          <p:nvPr/>
        </p:nvCxnSpPr>
        <p:spPr>
          <a:xfrm>
            <a:off x="6363302" y="2939000"/>
            <a:ext cx="0" cy="1903923"/>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1" name="TextBox 130"/>
              <p:cNvSpPr txBox="1"/>
              <p:nvPr/>
            </p:nvSpPr>
            <p:spPr>
              <a:xfrm>
                <a:off x="6512808" y="3770989"/>
                <a:ext cx="4215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ea typeface="Cambria Math" panose="02040503050406030204" pitchFamily="18" charset="0"/>
                        </a:rPr>
                        <m:t>∆</m:t>
                      </m:r>
                    </m:oMath>
                  </m:oMathPara>
                </a14:m>
                <a:endParaRPr lang="en-US" dirty="0">
                  <a:solidFill>
                    <a:srgbClr val="C00000"/>
                  </a:solidFill>
                </a:endParaRPr>
              </a:p>
            </p:txBody>
          </p:sp>
        </mc:Choice>
        <mc:Fallback xmlns="">
          <p:sp>
            <p:nvSpPr>
              <p:cNvPr id="131" name="TextBox 130"/>
              <p:cNvSpPr txBox="1">
                <a:spLocks noRot="1" noChangeAspect="1" noMove="1" noResize="1" noEditPoints="1" noAdjustHandles="1" noChangeArrowheads="1" noChangeShapeType="1" noTextEdit="1"/>
              </p:cNvSpPr>
              <p:nvPr/>
            </p:nvSpPr>
            <p:spPr>
              <a:xfrm>
                <a:off x="6512808" y="3770989"/>
                <a:ext cx="421590" cy="369332"/>
              </a:xfrm>
              <a:prstGeom prst="rect">
                <a:avLst/>
              </a:prstGeom>
              <a:blipFill>
                <a:blip r:embed="rId8"/>
                <a:stretch>
                  <a:fillRect l="-15714" r="-17143" b="-6667"/>
                </a:stretch>
              </a:blipFill>
            </p:spPr>
            <p:txBody>
              <a:bodyPr/>
              <a:lstStyle/>
              <a:p>
                <a:r>
                  <a:rPr lang="en-US">
                    <a:noFill/>
                  </a:rPr>
                  <a:t> </a:t>
                </a:r>
              </a:p>
            </p:txBody>
          </p:sp>
        </mc:Fallback>
      </mc:AlternateContent>
    </p:spTree>
    <p:extLst>
      <p:ext uri="{BB962C8B-B14F-4D97-AF65-F5344CB8AC3E}">
        <p14:creationId xmlns:p14="http://schemas.microsoft.com/office/powerpoint/2010/main" val="14925938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Non-equilibrium </a:t>
            </a:r>
            <a:r>
              <a:rPr lang="en-US" altLang="en-US" dirty="0">
                <a:latin typeface="Helvetica" panose="020B0604020202020204" pitchFamily="34" charset="0"/>
              </a:rPr>
              <a:t>distribution of quasiparticles</a:t>
            </a:r>
            <a:endParaRPr lang="en-US" altLang="en-US" dirty="0">
              <a:latin typeface="Helvetica" panose="020B0604020202020204" pitchFamily="34" charset="0"/>
              <a:ea typeface="Geneva" pitchFamily="121" charset="-128"/>
            </a:endParaRPr>
          </a:p>
        </p:txBody>
      </p:sp>
      <p:pic>
        <p:nvPicPr>
          <p:cNvPr id="2" name="Picture 1"/>
          <p:cNvPicPr>
            <a:picLocks noChangeAspect="1"/>
          </p:cNvPicPr>
          <p:nvPr/>
        </p:nvPicPr>
        <p:blipFill>
          <a:blip r:embed="rId3"/>
          <a:stretch>
            <a:fillRect/>
          </a:stretch>
        </p:blipFill>
        <p:spPr>
          <a:xfrm>
            <a:off x="1085849" y="1136971"/>
            <a:ext cx="6221413" cy="5025750"/>
          </a:xfrm>
          <a:prstGeom prst="rect">
            <a:avLst/>
          </a:prstGeom>
        </p:spPr>
      </p:pic>
      <p:grpSp>
        <p:nvGrpSpPr>
          <p:cNvPr id="8" name="Group 7"/>
          <p:cNvGrpSpPr/>
          <p:nvPr/>
        </p:nvGrpSpPr>
        <p:grpSpPr>
          <a:xfrm>
            <a:off x="1867066" y="4909446"/>
            <a:ext cx="450574" cy="246493"/>
            <a:chOff x="1171492" y="4397066"/>
            <a:chExt cx="450574" cy="246493"/>
          </a:xfrm>
        </p:grpSpPr>
        <p:sp>
          <p:nvSpPr>
            <p:cNvPr id="3" name="Oval 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450136" y="4898974"/>
            <a:ext cx="450574" cy="246493"/>
            <a:chOff x="1171492" y="4397066"/>
            <a:chExt cx="450574" cy="246493"/>
          </a:xfrm>
        </p:grpSpPr>
        <p:sp>
          <p:nvSpPr>
            <p:cNvPr id="21" name="Oval 2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029946" y="4891992"/>
            <a:ext cx="450574" cy="246493"/>
            <a:chOff x="1171492" y="4397066"/>
            <a:chExt cx="450574" cy="246493"/>
          </a:xfrm>
        </p:grpSpPr>
        <p:sp>
          <p:nvSpPr>
            <p:cNvPr id="25" name="Oval 24"/>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613016" y="4898973"/>
            <a:ext cx="450574" cy="246493"/>
            <a:chOff x="1171492" y="4397066"/>
            <a:chExt cx="450574" cy="246493"/>
          </a:xfrm>
        </p:grpSpPr>
        <p:sp>
          <p:nvSpPr>
            <p:cNvPr id="29" name="Oval 2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217319" y="4911743"/>
            <a:ext cx="450574" cy="246493"/>
            <a:chOff x="1171492" y="4397066"/>
            <a:chExt cx="450574" cy="246493"/>
          </a:xfrm>
        </p:grpSpPr>
        <p:sp>
          <p:nvSpPr>
            <p:cNvPr id="59" name="Oval 5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800389" y="4901271"/>
            <a:ext cx="450574" cy="246493"/>
            <a:chOff x="1171492" y="4397066"/>
            <a:chExt cx="450574" cy="246493"/>
          </a:xfrm>
        </p:grpSpPr>
        <p:sp>
          <p:nvSpPr>
            <p:cNvPr id="63" name="Oval 6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5380199" y="4894289"/>
            <a:ext cx="450574" cy="246493"/>
            <a:chOff x="1171492" y="4397066"/>
            <a:chExt cx="450574" cy="246493"/>
          </a:xfrm>
        </p:grpSpPr>
        <p:sp>
          <p:nvSpPr>
            <p:cNvPr id="67" name="Oval 66"/>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963269" y="4901270"/>
            <a:ext cx="450574" cy="246493"/>
            <a:chOff x="1171492" y="4397066"/>
            <a:chExt cx="450574" cy="246493"/>
          </a:xfrm>
        </p:grpSpPr>
        <p:sp>
          <p:nvSpPr>
            <p:cNvPr id="71" name="Oval 7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5" name="Straight Connector 74"/>
          <p:cNvCxnSpPr/>
          <p:nvPr/>
        </p:nvCxnSpPr>
        <p:spPr>
          <a:xfrm>
            <a:off x="1796143" y="1454254"/>
            <a:ext cx="5449108"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grpSp>
        <p:nvGrpSpPr>
          <p:cNvPr id="48" name="Group 47"/>
          <p:cNvGrpSpPr/>
          <p:nvPr/>
        </p:nvGrpSpPr>
        <p:grpSpPr>
          <a:xfrm>
            <a:off x="7238148" y="203566"/>
            <a:ext cx="1910921" cy="2699911"/>
            <a:chOff x="7238148" y="203566"/>
            <a:chExt cx="1910921" cy="2699911"/>
          </a:xfrm>
        </p:grpSpPr>
        <p:cxnSp>
          <p:nvCxnSpPr>
            <p:cNvPr id="94" name="Straight Arrow Connector 93"/>
            <p:cNvCxnSpPr/>
            <p:nvPr/>
          </p:nvCxnSpPr>
          <p:spPr>
            <a:xfrm>
              <a:off x="7238152" y="2903477"/>
              <a:ext cx="1709530"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95" name="Arc 94"/>
            <p:cNvSpPr/>
            <p:nvPr/>
          </p:nvSpPr>
          <p:spPr>
            <a:xfrm rot="10800000">
              <a:off x="7238148" y="211515"/>
              <a:ext cx="1905851" cy="2691959"/>
            </a:xfrm>
            <a:prstGeom prst="arc">
              <a:avLst/>
            </a:prstGeom>
            <a:ln>
              <a:solidFill>
                <a:srgbClr val="C00000"/>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6" name="Arc 75"/>
            <p:cNvSpPr/>
            <p:nvPr/>
          </p:nvSpPr>
          <p:spPr>
            <a:xfrm rot="10800000">
              <a:off x="7245250" y="784590"/>
              <a:ext cx="1903819" cy="2118883"/>
            </a:xfrm>
            <a:prstGeom prst="arc">
              <a:avLst>
                <a:gd name="adj1" fmla="val 16200000"/>
                <a:gd name="adj2" fmla="val 19452369"/>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78" name="Arc 77"/>
            <p:cNvSpPr/>
            <p:nvPr/>
          </p:nvSpPr>
          <p:spPr>
            <a:xfrm rot="10800000">
              <a:off x="7307262" y="867718"/>
              <a:ext cx="927857" cy="1556365"/>
            </a:xfrm>
            <a:prstGeom prst="arc">
              <a:avLst>
                <a:gd name="adj1" fmla="val 16200000"/>
                <a:gd name="adj2" fmla="val 19614458"/>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79" name="Arc 78"/>
            <p:cNvSpPr/>
            <p:nvPr/>
          </p:nvSpPr>
          <p:spPr>
            <a:xfrm rot="10800000">
              <a:off x="7271884" y="624177"/>
              <a:ext cx="628797" cy="1307749"/>
            </a:xfrm>
            <a:prstGeom prst="arc">
              <a:avLst>
                <a:gd name="adj1" fmla="val 16200000"/>
                <a:gd name="adj2" fmla="val 19935161"/>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80" name="Arc 79"/>
            <p:cNvSpPr/>
            <p:nvPr/>
          </p:nvSpPr>
          <p:spPr>
            <a:xfrm rot="10800000">
              <a:off x="7243223" y="203566"/>
              <a:ext cx="349563" cy="1238822"/>
            </a:xfrm>
            <a:prstGeom prst="arc">
              <a:avLst>
                <a:gd name="adj1" fmla="val 16200000"/>
                <a:gd name="adj2" fmla="val 21535735"/>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cxnSp>
          <p:nvCxnSpPr>
            <p:cNvPr id="42" name="Straight Connector 41"/>
            <p:cNvCxnSpPr>
              <a:stCxn id="78" idx="0"/>
              <a:endCxn id="76" idx="2"/>
            </p:cNvCxnSpPr>
            <p:nvPr/>
          </p:nvCxnSpPr>
          <p:spPr>
            <a:xfrm flipH="1" flipV="1">
              <a:off x="7398261" y="2420085"/>
              <a:ext cx="372930" cy="3998"/>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81" name="Straight Connector 80"/>
            <p:cNvCxnSpPr>
              <a:stCxn id="79" idx="0"/>
              <a:endCxn id="78" idx="2"/>
            </p:cNvCxnSpPr>
            <p:nvPr/>
          </p:nvCxnSpPr>
          <p:spPr>
            <a:xfrm flipH="1" flipV="1">
              <a:off x="7338754" y="1927720"/>
              <a:ext cx="247529" cy="4206"/>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83" name="Straight Connector 82"/>
            <p:cNvCxnSpPr>
              <a:stCxn id="80" idx="0"/>
              <a:endCxn id="79" idx="2"/>
            </p:cNvCxnSpPr>
            <p:nvPr/>
          </p:nvCxnSpPr>
          <p:spPr>
            <a:xfrm flipH="1" flipV="1">
              <a:off x="7281484" y="1438396"/>
              <a:ext cx="136521" cy="3992"/>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V="1">
              <a:off x="7238152" y="784591"/>
              <a:ext cx="7099" cy="211888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grpSp>
      <p:cxnSp>
        <p:nvCxnSpPr>
          <p:cNvPr id="100" name="Straight Connector 99"/>
          <p:cNvCxnSpPr/>
          <p:nvPr/>
        </p:nvCxnSpPr>
        <p:spPr>
          <a:xfrm>
            <a:off x="1796143" y="1928559"/>
            <a:ext cx="5511119"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cxnSp>
        <p:nvCxnSpPr>
          <p:cNvPr id="101" name="Straight Connector 100"/>
          <p:cNvCxnSpPr/>
          <p:nvPr/>
        </p:nvCxnSpPr>
        <p:spPr>
          <a:xfrm flipV="1">
            <a:off x="1790111" y="2421834"/>
            <a:ext cx="5724473" cy="225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102" name="Oval 101"/>
          <p:cNvSpPr/>
          <p:nvPr/>
        </p:nvSpPr>
        <p:spPr>
          <a:xfrm>
            <a:off x="2126808" y="2737863"/>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2635144" y="269287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2372296" y="2746469"/>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2459893" y="225106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2197045" y="228941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2263785" y="177980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2692294" y="22604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2854219" y="272716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p:cNvSpPr txBox="1"/>
              <p:nvPr/>
            </p:nvSpPr>
            <p:spPr>
              <a:xfrm>
                <a:off x="8335790" y="2922519"/>
                <a:ext cx="7087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𝑓</m:t>
                      </m:r>
                      <m:r>
                        <a:rPr lang="en-US" b="0" i="1" smtClean="0">
                          <a:solidFill>
                            <a:schemeClr val="accent6">
                              <a:lumMod val="50000"/>
                            </a:schemeClr>
                          </a:solidFill>
                          <a:latin typeface="Cambria Math" panose="02040503050406030204" pitchFamily="18" charset="0"/>
                        </a:rPr>
                        <m:t>(</m:t>
                      </m:r>
                      <m:r>
                        <a:rPr lang="en-US" b="0" i="1" smtClean="0">
                          <a:solidFill>
                            <a:schemeClr val="accent6">
                              <a:lumMod val="50000"/>
                            </a:schemeClr>
                          </a:solidFill>
                          <a:latin typeface="Cambria Math" panose="02040503050406030204" pitchFamily="18" charset="0"/>
                        </a:rPr>
                        <m:t>𝐸</m:t>
                      </m:r>
                      <m:r>
                        <a:rPr lang="en-US" b="0" i="1" smtClean="0">
                          <a:solidFill>
                            <a:schemeClr val="accent6">
                              <a:lumMod val="50000"/>
                            </a:schemeClr>
                          </a:solidFill>
                          <a:latin typeface="Cambria Math" panose="02040503050406030204" pitchFamily="18" charset="0"/>
                        </a:rPr>
                        <m:t>)</m:t>
                      </m:r>
                    </m:oMath>
                  </m:oMathPara>
                </a14:m>
                <a:endParaRPr lang="en-US" dirty="0">
                  <a:solidFill>
                    <a:schemeClr val="accent6">
                      <a:lumMod val="50000"/>
                    </a:schemeClr>
                  </a:solidFill>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8335790" y="2922519"/>
                <a:ext cx="708784" cy="369332"/>
              </a:xfrm>
              <a:prstGeom prst="rect">
                <a:avLst/>
              </a:prstGeom>
              <a:blipFill>
                <a:blip r:embed="rId4"/>
                <a:stretch>
                  <a:fillRect l="-14530" r="-14530" b="-34426"/>
                </a:stretch>
              </a:blipFill>
            </p:spPr>
            <p:txBody>
              <a:bodyPr/>
              <a:lstStyle/>
              <a:p>
                <a:r>
                  <a:rPr lang="en-US">
                    <a:noFill/>
                  </a:rPr>
                  <a:t> </a:t>
                </a:r>
              </a:p>
            </p:txBody>
          </p:sp>
        </mc:Fallback>
      </mc:AlternateContent>
      <p:sp>
        <p:nvSpPr>
          <p:cNvPr id="77" name="Oval 76"/>
          <p:cNvSpPr/>
          <p:nvPr/>
        </p:nvSpPr>
        <p:spPr>
          <a:xfrm>
            <a:off x="3044719" y="26319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263794" y="27462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2901844" y="22223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444644" y="17460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2692294" y="17651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2311294" y="12888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901719" y="26604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996969" y="22223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044594" y="17270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111269" y="12603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7" name="Group 96"/>
          <p:cNvGrpSpPr/>
          <p:nvPr/>
        </p:nvGrpSpPr>
        <p:grpSpPr>
          <a:xfrm>
            <a:off x="6537601" y="4911743"/>
            <a:ext cx="450574" cy="246493"/>
            <a:chOff x="1171492" y="4397066"/>
            <a:chExt cx="450574" cy="246493"/>
          </a:xfrm>
        </p:grpSpPr>
        <p:sp>
          <p:nvSpPr>
            <p:cNvPr id="98" name="Oval 97"/>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7" name="Straight Arrow Connector 106"/>
          <p:cNvCxnSpPr/>
          <p:nvPr/>
        </p:nvCxnSpPr>
        <p:spPr>
          <a:xfrm flipV="1">
            <a:off x="2377266" y="3038475"/>
            <a:ext cx="0" cy="170497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16" name="Straight Arrow Connector 115"/>
          <p:cNvCxnSpPr/>
          <p:nvPr/>
        </p:nvCxnSpPr>
        <p:spPr>
          <a:xfrm>
            <a:off x="3613016" y="1495425"/>
            <a:ext cx="0" cy="1381272"/>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119" name="Straight Arrow Connector 118"/>
          <p:cNvCxnSpPr/>
          <p:nvPr/>
        </p:nvCxnSpPr>
        <p:spPr>
          <a:xfrm>
            <a:off x="3910362" y="1955109"/>
            <a:ext cx="0" cy="921588"/>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120" name="Straight Arrow Connector 119"/>
          <p:cNvCxnSpPr/>
          <p:nvPr/>
        </p:nvCxnSpPr>
        <p:spPr>
          <a:xfrm>
            <a:off x="4217319" y="2452659"/>
            <a:ext cx="0" cy="424038"/>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36" name="TextBox 135"/>
              <p:cNvSpPr txBox="1"/>
              <p:nvPr/>
            </p:nvSpPr>
            <p:spPr>
              <a:xfrm>
                <a:off x="3944697" y="1902965"/>
                <a:ext cx="572721"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C00000"/>
                              </a:solidFill>
                              <a:latin typeface="Cambria Math" panose="02040503050406030204" pitchFamily="18" charset="0"/>
                            </a:rPr>
                          </m:ctrlPr>
                        </m:sSubPr>
                        <m:e>
                          <m:r>
                            <a:rPr lang="en-US" sz="2800" i="1" smtClean="0">
                              <a:solidFill>
                                <a:srgbClr val="C00000"/>
                              </a:solidFill>
                              <a:latin typeface="Cambria Math" panose="02040503050406030204" pitchFamily="18" charset="0"/>
                              <a:ea typeface="Cambria Math" panose="02040503050406030204" pitchFamily="18" charset="0"/>
                            </a:rPr>
                            <m:t>𝜏</m:t>
                          </m:r>
                        </m:e>
                        <m:sub>
                          <m:r>
                            <a:rPr lang="en-US" sz="2800" b="0" i="1" smtClean="0">
                              <a:solidFill>
                                <a:srgbClr val="C00000"/>
                              </a:solidFill>
                              <a:latin typeface="Cambria Math" panose="02040503050406030204" pitchFamily="18" charset="0"/>
                              <a:ea typeface="Cambria Math" panose="02040503050406030204" pitchFamily="18" charset="0"/>
                            </a:rPr>
                            <m:t>𝑒𝑝</m:t>
                          </m:r>
                        </m:sub>
                      </m:sSub>
                    </m:oMath>
                  </m:oMathPara>
                </a14:m>
                <a:endParaRPr lang="en-US" sz="2800" dirty="0">
                  <a:solidFill>
                    <a:srgbClr val="C00000"/>
                  </a:solidFill>
                </a:endParaRPr>
              </a:p>
            </p:txBody>
          </p:sp>
        </mc:Choice>
        <mc:Fallback xmlns="">
          <p:sp>
            <p:nvSpPr>
              <p:cNvPr id="136" name="TextBox 135"/>
              <p:cNvSpPr txBox="1">
                <a:spLocks noRot="1" noChangeAspect="1" noMove="1" noResize="1" noEditPoints="1" noAdjustHandles="1" noChangeArrowheads="1" noChangeShapeType="1" noTextEdit="1"/>
              </p:cNvSpPr>
              <p:nvPr/>
            </p:nvSpPr>
            <p:spPr>
              <a:xfrm>
                <a:off x="3944697" y="1902965"/>
                <a:ext cx="572721" cy="464101"/>
              </a:xfrm>
              <a:prstGeom prst="rect">
                <a:avLst/>
              </a:prstGeom>
              <a:blipFill>
                <a:blip r:embed="rId7"/>
                <a:stretch>
                  <a:fillRect/>
                </a:stretch>
              </a:blipFill>
            </p:spPr>
            <p:txBody>
              <a:bodyPr/>
              <a:lstStyle/>
              <a:p>
                <a:r>
                  <a:rPr lang="en-US">
                    <a:noFill/>
                  </a:rPr>
                  <a:t> </a:t>
                </a:r>
              </a:p>
            </p:txBody>
          </p:sp>
        </mc:Fallback>
      </mc:AlternateContent>
      <p:grpSp>
        <p:nvGrpSpPr>
          <p:cNvPr id="118" name="Group 117"/>
          <p:cNvGrpSpPr/>
          <p:nvPr/>
        </p:nvGrpSpPr>
        <p:grpSpPr>
          <a:xfrm>
            <a:off x="6419136" y="1944084"/>
            <a:ext cx="591251" cy="474305"/>
            <a:chOff x="5597729" y="1825729"/>
            <a:chExt cx="591251" cy="474305"/>
          </a:xfrm>
        </p:grpSpPr>
        <p:cxnSp>
          <p:nvCxnSpPr>
            <p:cNvPr id="123" name="Straight Arrow Connector 122"/>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4" name="Rectangle 123"/>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29" name="Rectangle 128"/>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8"/>
                  <a:stretch>
                    <a:fillRect/>
                  </a:stretch>
                </a:blipFill>
              </p:spPr>
              <p:txBody>
                <a:bodyPr/>
                <a:lstStyle/>
                <a:p>
                  <a:r>
                    <a:rPr lang="en-US">
                      <a:noFill/>
                    </a:rPr>
                    <a:t> </a:t>
                  </a:r>
                </a:p>
              </p:txBody>
            </p:sp>
          </mc:Fallback>
        </mc:AlternateContent>
      </p:grpSp>
      <p:grpSp>
        <p:nvGrpSpPr>
          <p:cNvPr id="125" name="Group 124"/>
          <p:cNvGrpSpPr/>
          <p:nvPr/>
        </p:nvGrpSpPr>
        <p:grpSpPr>
          <a:xfrm>
            <a:off x="6418245" y="1454254"/>
            <a:ext cx="591251" cy="474305"/>
            <a:chOff x="5597729" y="1825729"/>
            <a:chExt cx="591251" cy="474305"/>
          </a:xfrm>
        </p:grpSpPr>
        <p:cxnSp>
          <p:nvCxnSpPr>
            <p:cNvPr id="126" name="Straight Arrow Connector 125"/>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7" name="Rectangle 126"/>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32" name="Rectangle 131"/>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5"/>
                  <a:stretch>
                    <a:fillRect/>
                  </a:stretch>
                </a:blipFill>
              </p:spPr>
              <p:txBody>
                <a:bodyPr/>
                <a:lstStyle/>
                <a:p>
                  <a:r>
                    <a:rPr lang="en-US">
                      <a:noFill/>
                    </a:rPr>
                    <a:t> </a:t>
                  </a:r>
                </a:p>
              </p:txBody>
            </p:sp>
          </mc:Fallback>
        </mc:AlternateContent>
      </p:grpSp>
      <p:grpSp>
        <p:nvGrpSpPr>
          <p:cNvPr id="128" name="Group 127"/>
          <p:cNvGrpSpPr/>
          <p:nvPr/>
        </p:nvGrpSpPr>
        <p:grpSpPr>
          <a:xfrm>
            <a:off x="6427978" y="2422983"/>
            <a:ext cx="591251" cy="474305"/>
            <a:chOff x="5597729" y="1825729"/>
            <a:chExt cx="591251" cy="474305"/>
          </a:xfrm>
        </p:grpSpPr>
        <p:cxnSp>
          <p:nvCxnSpPr>
            <p:cNvPr id="139" name="Straight Arrow Connector 138"/>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0" name="Rectangle 139"/>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35" name="Rectangle 134"/>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6"/>
                  <a:stretch>
                    <a:fillRect/>
                  </a:stretch>
                </a:blipFill>
              </p:spPr>
              <p:txBody>
                <a:bodyPr/>
                <a:lstStyle/>
                <a:p>
                  <a:r>
                    <a:rPr lang="en-US">
                      <a:noFill/>
                    </a:rPr>
                    <a:t> </a:t>
                  </a:r>
                </a:p>
              </p:txBody>
            </p:sp>
          </mc:Fallback>
        </mc:AlternateContent>
      </p:grpSp>
      <p:cxnSp>
        <p:nvCxnSpPr>
          <p:cNvPr id="121" name="Straight Arrow Connector 120"/>
          <p:cNvCxnSpPr/>
          <p:nvPr/>
        </p:nvCxnSpPr>
        <p:spPr>
          <a:xfrm>
            <a:off x="2746496" y="3038475"/>
            <a:ext cx="0" cy="1704975"/>
          </a:xfrm>
          <a:prstGeom prst="straightConnector1">
            <a:avLst/>
          </a:prstGeom>
          <a:ln w="9525">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30" name="Straight Arrow Connector 129"/>
          <p:cNvCxnSpPr/>
          <p:nvPr/>
        </p:nvCxnSpPr>
        <p:spPr>
          <a:xfrm>
            <a:off x="6363302" y="2939000"/>
            <a:ext cx="0" cy="1903923"/>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1" name="TextBox 130"/>
              <p:cNvSpPr txBox="1"/>
              <p:nvPr/>
            </p:nvSpPr>
            <p:spPr>
              <a:xfrm>
                <a:off x="6512808" y="3770989"/>
                <a:ext cx="4215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ea typeface="Cambria Math" panose="02040503050406030204" pitchFamily="18" charset="0"/>
                        </a:rPr>
                        <m:t>∆</m:t>
                      </m:r>
                    </m:oMath>
                  </m:oMathPara>
                </a14:m>
                <a:endParaRPr lang="en-US" dirty="0">
                  <a:solidFill>
                    <a:srgbClr val="C00000"/>
                  </a:solidFill>
                </a:endParaRPr>
              </a:p>
            </p:txBody>
          </p:sp>
        </mc:Choice>
        <mc:Fallback xmlns="">
          <p:sp>
            <p:nvSpPr>
              <p:cNvPr id="131" name="TextBox 130"/>
              <p:cNvSpPr txBox="1">
                <a:spLocks noRot="1" noChangeAspect="1" noMove="1" noResize="1" noEditPoints="1" noAdjustHandles="1" noChangeArrowheads="1" noChangeShapeType="1" noTextEdit="1"/>
              </p:cNvSpPr>
              <p:nvPr/>
            </p:nvSpPr>
            <p:spPr>
              <a:xfrm>
                <a:off x="6512808" y="3770989"/>
                <a:ext cx="421590" cy="369332"/>
              </a:xfrm>
              <a:prstGeom prst="rect">
                <a:avLst/>
              </a:prstGeom>
              <a:blipFill>
                <a:blip r:embed="rId9"/>
                <a:stretch>
                  <a:fillRect l="-15714" r="-1714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a:off x="33170" y="6174587"/>
                <a:ext cx="4562788" cy="390748"/>
              </a:xfrm>
              <a:prstGeom prst="rect">
                <a:avLst/>
              </a:prstGeom>
              <a:solidFill>
                <a:schemeClr val="bg1"/>
              </a:solidFill>
            </p:spPr>
            <p:txBody>
              <a:bodyPr wrap="none" rtlCol="0">
                <a:spAutoFit/>
              </a:bodyPr>
              <a:lstStyle/>
              <a:p>
                <a14:m>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𝜏</m:t>
                        </m:r>
                      </m:e>
                      <m:sub>
                        <m:r>
                          <a:rPr lang="en-US" sz="1800" i="1">
                            <a:solidFill>
                              <a:schemeClr val="accent6">
                                <a:lumMod val="50000"/>
                              </a:schemeClr>
                            </a:solidFill>
                            <a:latin typeface="Cambria Math" panose="02040503050406030204" pitchFamily="18" charset="0"/>
                            <a:ea typeface="Cambria Math" panose="02040503050406030204" pitchFamily="18" charset="0"/>
                          </a:rPr>
                          <m:t>𝑒𝑝</m:t>
                        </m:r>
                      </m:sub>
                    </m:sSub>
                  </m:oMath>
                </a14:m>
                <a:r>
                  <a:rPr lang="en-US" sz="1800" dirty="0">
                    <a:solidFill>
                      <a:schemeClr val="accent6">
                        <a:lumMod val="50000"/>
                      </a:schemeClr>
                    </a:solidFill>
                  </a:rPr>
                  <a:t>: electron-phonons inelastic scattering time</a:t>
                </a:r>
              </a:p>
            </p:txBody>
          </p:sp>
        </mc:Choice>
        <mc:Fallback xmlns="">
          <p:sp>
            <p:nvSpPr>
              <p:cNvPr id="106" name="TextBox 105"/>
              <p:cNvSpPr txBox="1">
                <a:spLocks noRot="1" noChangeAspect="1" noMove="1" noResize="1" noEditPoints="1" noAdjustHandles="1" noChangeArrowheads="1" noChangeShapeType="1" noTextEdit="1"/>
              </p:cNvSpPr>
              <p:nvPr/>
            </p:nvSpPr>
            <p:spPr>
              <a:xfrm>
                <a:off x="33170" y="6174587"/>
                <a:ext cx="4562788" cy="390748"/>
              </a:xfrm>
              <a:prstGeom prst="rect">
                <a:avLst/>
              </a:prstGeom>
              <a:blipFill>
                <a:blip r:embed="rId10"/>
                <a:stretch>
                  <a:fillRect t="-7813" r="-267" b="-20313"/>
                </a:stretch>
              </a:blipFill>
            </p:spPr>
            <p:txBody>
              <a:bodyPr/>
              <a:lstStyle/>
              <a:p>
                <a:r>
                  <a:rPr lang="en-US">
                    <a:noFill/>
                  </a:rPr>
                  <a:t> </a:t>
                </a:r>
              </a:p>
            </p:txBody>
          </p:sp>
        </mc:Fallback>
      </mc:AlternateContent>
    </p:spTree>
    <p:extLst>
      <p:ext uri="{BB962C8B-B14F-4D97-AF65-F5344CB8AC3E}">
        <p14:creationId xmlns:p14="http://schemas.microsoft.com/office/powerpoint/2010/main" val="34804396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Non-equilibrium </a:t>
            </a:r>
            <a:r>
              <a:rPr lang="en-US" altLang="en-US" dirty="0">
                <a:latin typeface="Helvetica" panose="020B0604020202020204" pitchFamily="34" charset="0"/>
              </a:rPr>
              <a:t>distribution of quasiparticles</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APT Seminar</a:t>
            </a:r>
            <a:endParaRPr lang="en-US" altLang="en-US" sz="1200" b="1" dirty="0">
              <a:solidFill>
                <a:srgbClr val="004C97"/>
              </a:solidFill>
              <a:latin typeface="Helvetica" panose="020B0604020202020204" pitchFamily="34" charset="0"/>
              <a:ea typeface="MS PGothic" panose="020B0600070205080204" pitchFamily="34" charset="-128"/>
            </a:endParaRPr>
          </a:p>
        </p:txBody>
      </p:sp>
      <p:pic>
        <p:nvPicPr>
          <p:cNvPr id="2" name="Picture 1"/>
          <p:cNvPicPr>
            <a:picLocks noChangeAspect="1"/>
          </p:cNvPicPr>
          <p:nvPr/>
        </p:nvPicPr>
        <p:blipFill>
          <a:blip r:embed="rId3"/>
          <a:stretch>
            <a:fillRect/>
          </a:stretch>
        </p:blipFill>
        <p:spPr>
          <a:xfrm>
            <a:off x="1085849" y="1136971"/>
            <a:ext cx="6221413" cy="5025750"/>
          </a:xfrm>
          <a:prstGeom prst="rect">
            <a:avLst/>
          </a:prstGeom>
        </p:spPr>
      </p:pic>
      <p:grpSp>
        <p:nvGrpSpPr>
          <p:cNvPr id="8" name="Group 7"/>
          <p:cNvGrpSpPr/>
          <p:nvPr/>
        </p:nvGrpSpPr>
        <p:grpSpPr>
          <a:xfrm>
            <a:off x="1867066" y="4909446"/>
            <a:ext cx="450574" cy="246493"/>
            <a:chOff x="1171492" y="4397066"/>
            <a:chExt cx="450574" cy="246493"/>
          </a:xfrm>
        </p:grpSpPr>
        <p:sp>
          <p:nvSpPr>
            <p:cNvPr id="3" name="Oval 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450136" y="4898974"/>
            <a:ext cx="450574" cy="246493"/>
            <a:chOff x="1171492" y="4397066"/>
            <a:chExt cx="450574" cy="246493"/>
          </a:xfrm>
        </p:grpSpPr>
        <p:sp>
          <p:nvSpPr>
            <p:cNvPr id="21" name="Oval 2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029946" y="4891992"/>
            <a:ext cx="450574" cy="246493"/>
            <a:chOff x="1171492" y="4397066"/>
            <a:chExt cx="450574" cy="246493"/>
          </a:xfrm>
        </p:grpSpPr>
        <p:sp>
          <p:nvSpPr>
            <p:cNvPr id="25" name="Oval 24"/>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613016" y="4898973"/>
            <a:ext cx="450574" cy="246493"/>
            <a:chOff x="1171492" y="4397066"/>
            <a:chExt cx="450574" cy="246493"/>
          </a:xfrm>
        </p:grpSpPr>
        <p:sp>
          <p:nvSpPr>
            <p:cNvPr id="29" name="Oval 2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217319" y="4911743"/>
            <a:ext cx="450574" cy="246493"/>
            <a:chOff x="1171492" y="4397066"/>
            <a:chExt cx="450574" cy="246493"/>
          </a:xfrm>
        </p:grpSpPr>
        <p:sp>
          <p:nvSpPr>
            <p:cNvPr id="59" name="Oval 5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800389" y="4901271"/>
            <a:ext cx="450574" cy="246493"/>
            <a:chOff x="1171492" y="4397066"/>
            <a:chExt cx="450574" cy="246493"/>
          </a:xfrm>
        </p:grpSpPr>
        <p:sp>
          <p:nvSpPr>
            <p:cNvPr id="63" name="Oval 6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5380199" y="4894289"/>
            <a:ext cx="450574" cy="246493"/>
            <a:chOff x="1171492" y="4397066"/>
            <a:chExt cx="450574" cy="246493"/>
          </a:xfrm>
        </p:grpSpPr>
        <p:sp>
          <p:nvSpPr>
            <p:cNvPr id="67" name="Oval 66"/>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963269" y="4901270"/>
            <a:ext cx="450574" cy="246493"/>
            <a:chOff x="1171492" y="4397066"/>
            <a:chExt cx="450574" cy="246493"/>
          </a:xfrm>
        </p:grpSpPr>
        <p:sp>
          <p:nvSpPr>
            <p:cNvPr id="71" name="Oval 7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5" name="Straight Connector 74"/>
          <p:cNvCxnSpPr/>
          <p:nvPr/>
        </p:nvCxnSpPr>
        <p:spPr>
          <a:xfrm>
            <a:off x="1796143" y="1454254"/>
            <a:ext cx="5449108"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grpSp>
        <p:nvGrpSpPr>
          <p:cNvPr id="48" name="Group 47"/>
          <p:cNvGrpSpPr/>
          <p:nvPr/>
        </p:nvGrpSpPr>
        <p:grpSpPr>
          <a:xfrm>
            <a:off x="7238148" y="203566"/>
            <a:ext cx="1910921" cy="2699911"/>
            <a:chOff x="7238148" y="203566"/>
            <a:chExt cx="1910921" cy="2699911"/>
          </a:xfrm>
        </p:grpSpPr>
        <p:cxnSp>
          <p:nvCxnSpPr>
            <p:cNvPr id="94" name="Straight Arrow Connector 93"/>
            <p:cNvCxnSpPr/>
            <p:nvPr/>
          </p:nvCxnSpPr>
          <p:spPr>
            <a:xfrm>
              <a:off x="7238152" y="2903477"/>
              <a:ext cx="1709530"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95" name="Arc 94"/>
            <p:cNvSpPr/>
            <p:nvPr/>
          </p:nvSpPr>
          <p:spPr>
            <a:xfrm rot="10800000">
              <a:off x="7238148" y="211515"/>
              <a:ext cx="1905851" cy="2691959"/>
            </a:xfrm>
            <a:prstGeom prst="arc">
              <a:avLst/>
            </a:prstGeom>
            <a:ln>
              <a:solidFill>
                <a:srgbClr val="C00000"/>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6" name="Arc 75"/>
            <p:cNvSpPr/>
            <p:nvPr/>
          </p:nvSpPr>
          <p:spPr>
            <a:xfrm rot="10800000">
              <a:off x="7245250" y="784590"/>
              <a:ext cx="1903819" cy="2118883"/>
            </a:xfrm>
            <a:prstGeom prst="arc">
              <a:avLst>
                <a:gd name="adj1" fmla="val 16200000"/>
                <a:gd name="adj2" fmla="val 19452369"/>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78" name="Arc 77"/>
            <p:cNvSpPr/>
            <p:nvPr/>
          </p:nvSpPr>
          <p:spPr>
            <a:xfrm rot="10800000">
              <a:off x="7307262" y="867718"/>
              <a:ext cx="927857" cy="1556365"/>
            </a:xfrm>
            <a:prstGeom prst="arc">
              <a:avLst>
                <a:gd name="adj1" fmla="val 16200000"/>
                <a:gd name="adj2" fmla="val 19614458"/>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79" name="Arc 78"/>
            <p:cNvSpPr/>
            <p:nvPr/>
          </p:nvSpPr>
          <p:spPr>
            <a:xfrm rot="10800000">
              <a:off x="7271884" y="624177"/>
              <a:ext cx="628797" cy="1307749"/>
            </a:xfrm>
            <a:prstGeom prst="arc">
              <a:avLst>
                <a:gd name="adj1" fmla="val 16200000"/>
                <a:gd name="adj2" fmla="val 19935161"/>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80" name="Arc 79"/>
            <p:cNvSpPr/>
            <p:nvPr/>
          </p:nvSpPr>
          <p:spPr>
            <a:xfrm rot="10800000">
              <a:off x="7243223" y="203566"/>
              <a:ext cx="349563" cy="1238822"/>
            </a:xfrm>
            <a:prstGeom prst="arc">
              <a:avLst>
                <a:gd name="adj1" fmla="val 16200000"/>
                <a:gd name="adj2" fmla="val 21535735"/>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cxnSp>
          <p:nvCxnSpPr>
            <p:cNvPr id="42" name="Straight Connector 41"/>
            <p:cNvCxnSpPr>
              <a:stCxn id="78" idx="0"/>
              <a:endCxn id="76" idx="2"/>
            </p:cNvCxnSpPr>
            <p:nvPr/>
          </p:nvCxnSpPr>
          <p:spPr>
            <a:xfrm flipH="1" flipV="1">
              <a:off x="7398261" y="2420085"/>
              <a:ext cx="372930" cy="3998"/>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81" name="Straight Connector 80"/>
            <p:cNvCxnSpPr>
              <a:stCxn id="79" idx="0"/>
              <a:endCxn id="78" idx="2"/>
            </p:cNvCxnSpPr>
            <p:nvPr/>
          </p:nvCxnSpPr>
          <p:spPr>
            <a:xfrm flipH="1" flipV="1">
              <a:off x="7338754" y="1927720"/>
              <a:ext cx="247529" cy="4206"/>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83" name="Straight Connector 82"/>
            <p:cNvCxnSpPr>
              <a:stCxn id="80" idx="0"/>
              <a:endCxn id="79" idx="2"/>
            </p:cNvCxnSpPr>
            <p:nvPr/>
          </p:nvCxnSpPr>
          <p:spPr>
            <a:xfrm flipH="1" flipV="1">
              <a:off x="7281484" y="1438396"/>
              <a:ext cx="136521" cy="3992"/>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V="1">
              <a:off x="7238152" y="784591"/>
              <a:ext cx="7099" cy="211888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grpSp>
      <p:cxnSp>
        <p:nvCxnSpPr>
          <p:cNvPr id="100" name="Straight Connector 99"/>
          <p:cNvCxnSpPr/>
          <p:nvPr/>
        </p:nvCxnSpPr>
        <p:spPr>
          <a:xfrm>
            <a:off x="1796143" y="1928559"/>
            <a:ext cx="5511119"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cxnSp>
        <p:nvCxnSpPr>
          <p:cNvPr id="101" name="Straight Connector 100"/>
          <p:cNvCxnSpPr/>
          <p:nvPr/>
        </p:nvCxnSpPr>
        <p:spPr>
          <a:xfrm flipV="1">
            <a:off x="1790111" y="2421834"/>
            <a:ext cx="5724473" cy="225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102" name="Oval 101"/>
          <p:cNvSpPr/>
          <p:nvPr/>
        </p:nvSpPr>
        <p:spPr>
          <a:xfrm>
            <a:off x="2126808" y="2737863"/>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2635144" y="269287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2372296" y="2746469"/>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2459893" y="225106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2197045" y="228941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2263785" y="177980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2692294" y="22604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2854219" y="272716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p:cNvSpPr txBox="1"/>
              <p:nvPr/>
            </p:nvSpPr>
            <p:spPr>
              <a:xfrm>
                <a:off x="8335790" y="2922519"/>
                <a:ext cx="7087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𝑓</m:t>
                      </m:r>
                      <m:r>
                        <a:rPr lang="en-US" b="0" i="1" smtClean="0">
                          <a:solidFill>
                            <a:schemeClr val="accent6">
                              <a:lumMod val="50000"/>
                            </a:schemeClr>
                          </a:solidFill>
                          <a:latin typeface="Cambria Math" panose="02040503050406030204" pitchFamily="18" charset="0"/>
                        </a:rPr>
                        <m:t>(</m:t>
                      </m:r>
                      <m:r>
                        <a:rPr lang="en-US" b="0" i="1" smtClean="0">
                          <a:solidFill>
                            <a:schemeClr val="accent6">
                              <a:lumMod val="50000"/>
                            </a:schemeClr>
                          </a:solidFill>
                          <a:latin typeface="Cambria Math" panose="02040503050406030204" pitchFamily="18" charset="0"/>
                        </a:rPr>
                        <m:t>𝐸</m:t>
                      </m:r>
                      <m:r>
                        <a:rPr lang="en-US" b="0" i="1" smtClean="0">
                          <a:solidFill>
                            <a:schemeClr val="accent6">
                              <a:lumMod val="50000"/>
                            </a:schemeClr>
                          </a:solidFill>
                          <a:latin typeface="Cambria Math" panose="02040503050406030204" pitchFamily="18" charset="0"/>
                        </a:rPr>
                        <m:t>)</m:t>
                      </m:r>
                    </m:oMath>
                  </m:oMathPara>
                </a14:m>
                <a:endParaRPr lang="en-US" dirty="0">
                  <a:solidFill>
                    <a:schemeClr val="accent6">
                      <a:lumMod val="50000"/>
                    </a:schemeClr>
                  </a:solidFill>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8335790" y="2922519"/>
                <a:ext cx="708784" cy="369332"/>
              </a:xfrm>
              <a:prstGeom prst="rect">
                <a:avLst/>
              </a:prstGeom>
              <a:blipFill>
                <a:blip r:embed="rId4"/>
                <a:stretch>
                  <a:fillRect l="-14530" r="-14530" b="-34426"/>
                </a:stretch>
              </a:blipFill>
            </p:spPr>
            <p:txBody>
              <a:bodyPr/>
              <a:lstStyle/>
              <a:p>
                <a:r>
                  <a:rPr lang="en-US">
                    <a:noFill/>
                  </a:rPr>
                  <a:t> </a:t>
                </a:r>
              </a:p>
            </p:txBody>
          </p:sp>
        </mc:Fallback>
      </mc:AlternateContent>
      <p:sp>
        <p:nvSpPr>
          <p:cNvPr id="77" name="Oval 76"/>
          <p:cNvSpPr/>
          <p:nvPr/>
        </p:nvSpPr>
        <p:spPr>
          <a:xfrm>
            <a:off x="3044719" y="26319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263794" y="27462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2901844" y="22223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444644" y="17460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2692294" y="17651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2311294" y="12888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901719" y="26604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996969" y="22223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044594" y="17270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111269" y="12603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7" name="Group 96"/>
          <p:cNvGrpSpPr/>
          <p:nvPr/>
        </p:nvGrpSpPr>
        <p:grpSpPr>
          <a:xfrm>
            <a:off x="6537601" y="4911743"/>
            <a:ext cx="450574" cy="246493"/>
            <a:chOff x="1171492" y="4397066"/>
            <a:chExt cx="450574" cy="246493"/>
          </a:xfrm>
        </p:grpSpPr>
        <p:sp>
          <p:nvSpPr>
            <p:cNvPr id="98" name="Oval 97"/>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7" name="Straight Arrow Connector 106"/>
          <p:cNvCxnSpPr/>
          <p:nvPr/>
        </p:nvCxnSpPr>
        <p:spPr>
          <a:xfrm flipV="1">
            <a:off x="2377266" y="3038475"/>
            <a:ext cx="0" cy="170497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8" name="Straight Arrow Connector 107"/>
          <p:cNvCxnSpPr/>
          <p:nvPr/>
        </p:nvCxnSpPr>
        <p:spPr>
          <a:xfrm>
            <a:off x="2746496" y="3038475"/>
            <a:ext cx="0" cy="1704975"/>
          </a:xfrm>
          <a:prstGeom prst="straightConnector1">
            <a:avLst/>
          </a:prstGeom>
          <a:ln w="19050">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106" name="Straight Arrow Connector 105"/>
          <p:cNvCxnSpPr/>
          <p:nvPr/>
        </p:nvCxnSpPr>
        <p:spPr>
          <a:xfrm>
            <a:off x="4598982" y="1454254"/>
            <a:ext cx="0" cy="3324225"/>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09" name="Straight Arrow Connector 108"/>
          <p:cNvCxnSpPr/>
          <p:nvPr/>
        </p:nvCxnSpPr>
        <p:spPr>
          <a:xfrm>
            <a:off x="4944959" y="1915919"/>
            <a:ext cx="0" cy="2871821"/>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10" name="Straight Arrow Connector 109"/>
          <p:cNvCxnSpPr/>
          <p:nvPr/>
        </p:nvCxnSpPr>
        <p:spPr>
          <a:xfrm>
            <a:off x="5250963" y="2392784"/>
            <a:ext cx="0" cy="2366991"/>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16" name="Straight Arrow Connector 115"/>
          <p:cNvCxnSpPr/>
          <p:nvPr/>
        </p:nvCxnSpPr>
        <p:spPr>
          <a:xfrm>
            <a:off x="3613016" y="1495425"/>
            <a:ext cx="0" cy="1381272"/>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119" name="Straight Arrow Connector 118"/>
          <p:cNvCxnSpPr/>
          <p:nvPr/>
        </p:nvCxnSpPr>
        <p:spPr>
          <a:xfrm>
            <a:off x="3910362" y="1955109"/>
            <a:ext cx="0" cy="921588"/>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120" name="Straight Arrow Connector 119"/>
          <p:cNvCxnSpPr/>
          <p:nvPr/>
        </p:nvCxnSpPr>
        <p:spPr>
          <a:xfrm>
            <a:off x="4217319" y="2452659"/>
            <a:ext cx="0" cy="424038"/>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36" name="TextBox 135"/>
              <p:cNvSpPr txBox="1"/>
              <p:nvPr/>
            </p:nvSpPr>
            <p:spPr>
              <a:xfrm>
                <a:off x="3944697" y="1902965"/>
                <a:ext cx="572721"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C00000"/>
                              </a:solidFill>
                              <a:latin typeface="Cambria Math" panose="02040503050406030204" pitchFamily="18" charset="0"/>
                            </a:rPr>
                          </m:ctrlPr>
                        </m:sSubPr>
                        <m:e>
                          <m:r>
                            <a:rPr lang="en-US" sz="2800" i="1" smtClean="0">
                              <a:solidFill>
                                <a:srgbClr val="C00000"/>
                              </a:solidFill>
                              <a:latin typeface="Cambria Math" panose="02040503050406030204" pitchFamily="18" charset="0"/>
                              <a:ea typeface="Cambria Math" panose="02040503050406030204" pitchFamily="18" charset="0"/>
                            </a:rPr>
                            <m:t>𝜏</m:t>
                          </m:r>
                        </m:e>
                        <m:sub>
                          <m:r>
                            <a:rPr lang="en-US" sz="2800" b="0" i="1" smtClean="0">
                              <a:solidFill>
                                <a:srgbClr val="C00000"/>
                              </a:solidFill>
                              <a:latin typeface="Cambria Math" panose="02040503050406030204" pitchFamily="18" charset="0"/>
                              <a:ea typeface="Cambria Math" panose="02040503050406030204" pitchFamily="18" charset="0"/>
                            </a:rPr>
                            <m:t>𝑒𝑝</m:t>
                          </m:r>
                        </m:sub>
                      </m:sSub>
                    </m:oMath>
                  </m:oMathPara>
                </a14:m>
                <a:endParaRPr lang="en-US" sz="2800" dirty="0">
                  <a:solidFill>
                    <a:srgbClr val="C00000"/>
                  </a:solidFill>
                </a:endParaRPr>
              </a:p>
            </p:txBody>
          </p:sp>
        </mc:Choice>
        <mc:Fallback xmlns="">
          <p:sp>
            <p:nvSpPr>
              <p:cNvPr id="136" name="TextBox 135"/>
              <p:cNvSpPr txBox="1">
                <a:spLocks noRot="1" noChangeAspect="1" noMove="1" noResize="1" noEditPoints="1" noAdjustHandles="1" noChangeArrowheads="1" noChangeShapeType="1" noTextEdit="1"/>
              </p:cNvSpPr>
              <p:nvPr/>
            </p:nvSpPr>
            <p:spPr>
              <a:xfrm>
                <a:off x="3944697" y="1902965"/>
                <a:ext cx="572721" cy="46410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2762138" y="3625181"/>
                <a:ext cx="94609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smtClean="0">
                              <a:solidFill>
                                <a:srgbClr val="0070C0"/>
                              </a:solidFill>
                              <a:latin typeface="Cambria Math" panose="02040503050406030204" pitchFamily="18" charset="0"/>
                              <a:ea typeface="Cambria Math" panose="02040503050406030204" pitchFamily="18" charset="0"/>
                            </a:rPr>
                            <m:t>𝜏</m:t>
                          </m:r>
                        </m:e>
                        <m:sub>
                          <m:r>
                            <a:rPr lang="en-US" sz="2800" b="0" i="1" smtClean="0">
                              <a:solidFill>
                                <a:srgbClr val="0070C0"/>
                              </a:solidFill>
                              <a:latin typeface="Cambria Math" panose="02040503050406030204" pitchFamily="18" charset="0"/>
                            </a:rPr>
                            <m:t>𝑟</m:t>
                          </m:r>
                        </m:sub>
                      </m:sSub>
                      <m:r>
                        <a:rPr lang="en-US" sz="2800" b="0" i="1" smtClean="0">
                          <a:solidFill>
                            <a:srgbClr val="0070C0"/>
                          </a:solidFill>
                          <a:latin typeface="Cambria Math" panose="02040503050406030204" pitchFamily="18" charset="0"/>
                        </a:rPr>
                        <m:t>(</m:t>
                      </m:r>
                      <m:r>
                        <a:rPr lang="en-US" sz="2800" b="0" i="1" smtClean="0">
                          <a:solidFill>
                            <a:srgbClr val="0070C0"/>
                          </a:solidFill>
                          <a:latin typeface="Cambria Math" panose="02040503050406030204" pitchFamily="18" charset="0"/>
                          <a:ea typeface="Cambria Math" panose="02040503050406030204" pitchFamily="18" charset="0"/>
                        </a:rPr>
                        <m:t>𝐸</m:t>
                      </m:r>
                      <m:r>
                        <a:rPr lang="en-US" sz="2800" b="0" i="1" smtClean="0">
                          <a:solidFill>
                            <a:srgbClr val="0070C0"/>
                          </a:solidFill>
                          <a:latin typeface="Cambria Math" panose="02040503050406030204" pitchFamily="18" charset="0"/>
                        </a:rPr>
                        <m:t>)</m:t>
                      </m:r>
                    </m:oMath>
                  </m:oMathPara>
                </a14:m>
                <a:endParaRPr lang="en-US" sz="2800" dirty="0">
                  <a:solidFill>
                    <a:srgbClr val="0070C0"/>
                  </a:solidFill>
                </a:endParaRPr>
              </a:p>
            </p:txBody>
          </p:sp>
        </mc:Choice>
        <mc:Fallback xmlns="">
          <p:sp>
            <p:nvSpPr>
              <p:cNvPr id="137" name="TextBox 136"/>
              <p:cNvSpPr txBox="1">
                <a:spLocks noRot="1" noChangeAspect="1" noMove="1" noResize="1" noEditPoints="1" noAdjustHandles="1" noChangeArrowheads="1" noChangeShapeType="1" noTextEdit="1"/>
              </p:cNvSpPr>
              <p:nvPr/>
            </p:nvSpPr>
            <p:spPr>
              <a:xfrm>
                <a:off x="2762138" y="3625181"/>
                <a:ext cx="946092"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p:cNvSpPr txBox="1"/>
              <p:nvPr/>
            </p:nvSpPr>
            <p:spPr>
              <a:xfrm>
                <a:off x="3869017" y="3590054"/>
                <a:ext cx="1972143" cy="43088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0B050"/>
                              </a:solidFill>
                              <a:latin typeface="Cambria Math" panose="02040503050406030204" pitchFamily="18" charset="0"/>
                            </a:rPr>
                          </m:ctrlPr>
                        </m:sSubPr>
                        <m:e>
                          <m:r>
                            <a:rPr lang="en-US" sz="2800" i="1" smtClean="0">
                              <a:solidFill>
                                <a:srgbClr val="00B050"/>
                              </a:solidFill>
                              <a:latin typeface="Cambria Math" panose="02040503050406030204" pitchFamily="18" charset="0"/>
                              <a:ea typeface="Cambria Math" panose="02040503050406030204" pitchFamily="18" charset="0"/>
                            </a:rPr>
                            <m:t>𝜏</m:t>
                          </m:r>
                        </m:e>
                        <m:sub>
                          <m:r>
                            <a:rPr lang="en-US" sz="2800" b="0" i="1" smtClean="0">
                              <a:solidFill>
                                <a:srgbClr val="00B050"/>
                              </a:solidFill>
                              <a:latin typeface="Cambria Math" panose="02040503050406030204" pitchFamily="18" charset="0"/>
                            </a:rPr>
                            <m:t>𝑟</m:t>
                          </m:r>
                        </m:sub>
                      </m:sSub>
                      <m:r>
                        <a:rPr lang="en-US" sz="2800" b="0" i="1" smtClean="0">
                          <a:solidFill>
                            <a:srgbClr val="00B050"/>
                          </a:solidFill>
                          <a:latin typeface="Cambria Math" panose="02040503050406030204" pitchFamily="18" charset="0"/>
                        </a:rPr>
                        <m:t>(</m:t>
                      </m:r>
                      <m:r>
                        <a:rPr lang="en-US" sz="2800" b="0" i="1" smtClean="0">
                          <a:solidFill>
                            <a:srgbClr val="00B050"/>
                          </a:solidFill>
                          <a:latin typeface="Cambria Math" panose="02040503050406030204" pitchFamily="18" charset="0"/>
                          <a:ea typeface="Cambria Math" panose="02040503050406030204" pitchFamily="18" charset="0"/>
                        </a:rPr>
                        <m:t>𝐸</m:t>
                      </m:r>
                      <m:r>
                        <a:rPr lang="en-US" sz="2800" b="0" i="1" smtClean="0">
                          <a:solidFill>
                            <a:srgbClr val="00B050"/>
                          </a:solidFill>
                          <a:latin typeface="Cambria Math" panose="02040503050406030204" pitchFamily="18" charset="0"/>
                        </a:rPr>
                        <m:t>+</m:t>
                      </m:r>
                      <m:r>
                        <a:rPr lang="en-US" sz="2800" b="0" i="1" smtClean="0">
                          <a:solidFill>
                            <a:srgbClr val="00B050"/>
                          </a:solidFill>
                          <a:latin typeface="Cambria Math" panose="02040503050406030204" pitchFamily="18" charset="0"/>
                        </a:rPr>
                        <m:t>𝑛h</m:t>
                      </m:r>
                      <m:r>
                        <a:rPr lang="en-US" sz="2800" i="1">
                          <a:solidFill>
                            <a:srgbClr val="00B050"/>
                          </a:solidFill>
                          <a:latin typeface="Cambria Math" panose="02040503050406030204" pitchFamily="18" charset="0"/>
                          <a:ea typeface="Cambria Math" panose="02040503050406030204" pitchFamily="18" charset="0"/>
                        </a:rPr>
                        <m:t>𝜈</m:t>
                      </m:r>
                      <m:r>
                        <a:rPr lang="en-US" sz="2800" b="0" i="1" smtClean="0">
                          <a:solidFill>
                            <a:srgbClr val="00B050"/>
                          </a:solidFill>
                          <a:latin typeface="Cambria Math" panose="02040503050406030204" pitchFamily="18" charset="0"/>
                        </a:rPr>
                        <m:t>)</m:t>
                      </m:r>
                    </m:oMath>
                  </m:oMathPara>
                </a14:m>
                <a:endParaRPr lang="en-US" sz="2800" dirty="0">
                  <a:solidFill>
                    <a:srgbClr val="00B050"/>
                  </a:solidFill>
                </a:endParaRPr>
              </a:p>
            </p:txBody>
          </p:sp>
        </mc:Choice>
        <mc:Fallback xmlns="">
          <p:sp>
            <p:nvSpPr>
              <p:cNvPr id="138" name="TextBox 137"/>
              <p:cNvSpPr txBox="1">
                <a:spLocks noRot="1" noChangeAspect="1" noMove="1" noResize="1" noEditPoints="1" noAdjustHandles="1" noChangeArrowheads="1" noChangeShapeType="1" noTextEdit="1"/>
              </p:cNvSpPr>
              <p:nvPr/>
            </p:nvSpPr>
            <p:spPr>
              <a:xfrm>
                <a:off x="3869017" y="3590054"/>
                <a:ext cx="1972143" cy="430887"/>
              </a:xfrm>
              <a:prstGeom prst="rect">
                <a:avLst/>
              </a:prstGeom>
              <a:blipFill>
                <a:blip r:embed="rId9"/>
                <a:stretch>
                  <a:fillRect/>
                </a:stretch>
              </a:blipFill>
            </p:spPr>
            <p:txBody>
              <a:bodyPr/>
              <a:lstStyle/>
              <a:p>
                <a:r>
                  <a:rPr lang="en-US">
                    <a:noFill/>
                  </a:rPr>
                  <a:t> </a:t>
                </a:r>
              </a:p>
            </p:txBody>
          </p:sp>
        </mc:Fallback>
      </mc:AlternateContent>
      <p:grpSp>
        <p:nvGrpSpPr>
          <p:cNvPr id="118" name="Group 117"/>
          <p:cNvGrpSpPr/>
          <p:nvPr/>
        </p:nvGrpSpPr>
        <p:grpSpPr>
          <a:xfrm>
            <a:off x="6419136" y="1944084"/>
            <a:ext cx="591251" cy="474305"/>
            <a:chOff x="5597729" y="1825729"/>
            <a:chExt cx="591251" cy="474305"/>
          </a:xfrm>
        </p:grpSpPr>
        <p:cxnSp>
          <p:nvCxnSpPr>
            <p:cNvPr id="123" name="Straight Arrow Connector 122"/>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4" name="Rectangle 123"/>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29" name="Rectangle 128"/>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10"/>
                  <a:stretch>
                    <a:fillRect/>
                  </a:stretch>
                </a:blipFill>
              </p:spPr>
              <p:txBody>
                <a:bodyPr/>
                <a:lstStyle/>
                <a:p>
                  <a:r>
                    <a:rPr lang="en-US">
                      <a:noFill/>
                    </a:rPr>
                    <a:t> </a:t>
                  </a:r>
                </a:p>
              </p:txBody>
            </p:sp>
          </mc:Fallback>
        </mc:AlternateContent>
      </p:grpSp>
      <p:grpSp>
        <p:nvGrpSpPr>
          <p:cNvPr id="125" name="Group 124"/>
          <p:cNvGrpSpPr/>
          <p:nvPr/>
        </p:nvGrpSpPr>
        <p:grpSpPr>
          <a:xfrm>
            <a:off x="6418245" y="1454254"/>
            <a:ext cx="591251" cy="474305"/>
            <a:chOff x="5597729" y="1825729"/>
            <a:chExt cx="591251" cy="474305"/>
          </a:xfrm>
        </p:grpSpPr>
        <p:cxnSp>
          <p:nvCxnSpPr>
            <p:cNvPr id="126" name="Straight Arrow Connector 125"/>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7" name="Rectangle 126"/>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32" name="Rectangle 131"/>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5"/>
                  <a:stretch>
                    <a:fillRect/>
                  </a:stretch>
                </a:blipFill>
              </p:spPr>
              <p:txBody>
                <a:bodyPr/>
                <a:lstStyle/>
                <a:p>
                  <a:r>
                    <a:rPr lang="en-US">
                      <a:noFill/>
                    </a:rPr>
                    <a:t> </a:t>
                  </a:r>
                </a:p>
              </p:txBody>
            </p:sp>
          </mc:Fallback>
        </mc:AlternateContent>
      </p:grpSp>
      <p:grpSp>
        <p:nvGrpSpPr>
          <p:cNvPr id="128" name="Group 127"/>
          <p:cNvGrpSpPr/>
          <p:nvPr/>
        </p:nvGrpSpPr>
        <p:grpSpPr>
          <a:xfrm>
            <a:off x="6427978" y="2422983"/>
            <a:ext cx="591251" cy="474305"/>
            <a:chOff x="5597729" y="1825729"/>
            <a:chExt cx="591251" cy="474305"/>
          </a:xfrm>
        </p:grpSpPr>
        <p:cxnSp>
          <p:nvCxnSpPr>
            <p:cNvPr id="139" name="Straight Arrow Connector 138"/>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0" name="Rectangle 139"/>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35" name="Rectangle 134"/>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6"/>
                  <a:stretch>
                    <a:fillRect/>
                  </a:stretch>
                </a:blipFill>
              </p:spPr>
              <p:txBody>
                <a:bodyPr/>
                <a:lstStyle/>
                <a:p>
                  <a:r>
                    <a:rPr lang="en-US">
                      <a:noFill/>
                    </a:rPr>
                    <a:t> </a:t>
                  </a:r>
                </a:p>
              </p:txBody>
            </p:sp>
          </mc:Fallback>
        </mc:AlternateContent>
      </p:grpSp>
      <p:cxnSp>
        <p:nvCxnSpPr>
          <p:cNvPr id="121" name="Straight Arrow Connector 120"/>
          <p:cNvCxnSpPr/>
          <p:nvPr/>
        </p:nvCxnSpPr>
        <p:spPr>
          <a:xfrm>
            <a:off x="6363302" y="2939000"/>
            <a:ext cx="0" cy="1903923"/>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2" name="TextBox 121"/>
              <p:cNvSpPr txBox="1"/>
              <p:nvPr/>
            </p:nvSpPr>
            <p:spPr>
              <a:xfrm>
                <a:off x="6512808" y="3770989"/>
                <a:ext cx="4215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ea typeface="Cambria Math" panose="02040503050406030204" pitchFamily="18" charset="0"/>
                        </a:rPr>
                        <m:t>∆</m:t>
                      </m:r>
                    </m:oMath>
                  </m:oMathPara>
                </a14:m>
                <a:endParaRPr lang="en-US" dirty="0">
                  <a:solidFill>
                    <a:srgbClr val="C00000"/>
                  </a:solidFill>
                </a:endParaRPr>
              </a:p>
            </p:txBody>
          </p:sp>
        </mc:Choice>
        <mc:Fallback xmlns="">
          <p:sp>
            <p:nvSpPr>
              <p:cNvPr id="122" name="TextBox 121"/>
              <p:cNvSpPr txBox="1">
                <a:spLocks noRot="1" noChangeAspect="1" noMove="1" noResize="1" noEditPoints="1" noAdjustHandles="1" noChangeArrowheads="1" noChangeShapeType="1" noTextEdit="1"/>
              </p:cNvSpPr>
              <p:nvPr/>
            </p:nvSpPr>
            <p:spPr>
              <a:xfrm>
                <a:off x="6512808" y="3770989"/>
                <a:ext cx="421590" cy="369332"/>
              </a:xfrm>
              <a:prstGeom prst="rect">
                <a:avLst/>
              </a:prstGeom>
              <a:blipFill>
                <a:blip r:embed="rId11"/>
                <a:stretch>
                  <a:fillRect l="-15714" r="-1714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p:cNvSpPr txBox="1"/>
              <p:nvPr/>
            </p:nvSpPr>
            <p:spPr>
              <a:xfrm>
                <a:off x="33170" y="6174587"/>
                <a:ext cx="4562788" cy="667747"/>
              </a:xfrm>
              <a:prstGeom prst="rect">
                <a:avLst/>
              </a:prstGeom>
              <a:solidFill>
                <a:schemeClr val="bg1"/>
              </a:solidFill>
            </p:spPr>
            <p:txBody>
              <a:bodyPr wrap="none" rtlCol="0">
                <a:spAutoFit/>
              </a:bodyPr>
              <a:lstStyle/>
              <a:p>
                <a14:m>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𝜏</m:t>
                        </m:r>
                      </m:e>
                      <m:sub>
                        <m:r>
                          <a:rPr lang="en-US" sz="1800" i="1">
                            <a:solidFill>
                              <a:schemeClr val="accent6">
                                <a:lumMod val="50000"/>
                              </a:schemeClr>
                            </a:solidFill>
                            <a:latin typeface="Cambria Math" panose="02040503050406030204" pitchFamily="18" charset="0"/>
                            <a:ea typeface="Cambria Math" panose="02040503050406030204" pitchFamily="18" charset="0"/>
                          </a:rPr>
                          <m:t>𝑒𝑝</m:t>
                        </m:r>
                      </m:sub>
                    </m:sSub>
                  </m:oMath>
                </a14:m>
                <a:r>
                  <a:rPr lang="en-US" sz="1800" dirty="0">
                    <a:solidFill>
                      <a:schemeClr val="accent6">
                        <a:lumMod val="50000"/>
                      </a:schemeClr>
                    </a:solidFill>
                  </a:rPr>
                  <a:t>: electron-phonons inelastic scattering time</a:t>
                </a:r>
              </a:p>
              <a:p>
                <a14:m>
                  <m:oMath xmlns:m="http://schemas.openxmlformats.org/officeDocument/2006/math">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𝜏</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𝑟</m:t>
                        </m:r>
                      </m:sub>
                    </m:sSub>
                  </m:oMath>
                </a14:m>
                <a:r>
                  <a:rPr lang="en-US" sz="1800" dirty="0">
                    <a:solidFill>
                      <a:schemeClr val="accent6">
                        <a:lumMod val="50000"/>
                      </a:schemeClr>
                    </a:solidFill>
                  </a:rPr>
                  <a:t>: quasi-particles recombination time</a:t>
                </a:r>
              </a:p>
            </p:txBody>
          </p:sp>
        </mc:Choice>
        <mc:Fallback xmlns="">
          <p:sp>
            <p:nvSpPr>
              <p:cNvPr id="117" name="TextBox 116"/>
              <p:cNvSpPr txBox="1">
                <a:spLocks noRot="1" noChangeAspect="1" noMove="1" noResize="1" noEditPoints="1" noAdjustHandles="1" noChangeArrowheads="1" noChangeShapeType="1" noTextEdit="1"/>
              </p:cNvSpPr>
              <p:nvPr/>
            </p:nvSpPr>
            <p:spPr>
              <a:xfrm>
                <a:off x="33170" y="6174587"/>
                <a:ext cx="4562788" cy="667747"/>
              </a:xfrm>
              <a:prstGeom prst="rect">
                <a:avLst/>
              </a:prstGeom>
              <a:blipFill>
                <a:blip r:embed="rId12"/>
                <a:stretch>
                  <a:fillRect t="-4587" r="-267" b="-14679"/>
                </a:stretch>
              </a:blipFill>
            </p:spPr>
            <p:txBody>
              <a:bodyPr/>
              <a:lstStyle/>
              <a:p>
                <a:r>
                  <a:rPr lang="en-US">
                    <a:noFill/>
                  </a:rPr>
                  <a:t> </a:t>
                </a:r>
              </a:p>
            </p:txBody>
          </p:sp>
        </mc:Fallback>
      </mc:AlternateContent>
    </p:spTree>
    <p:extLst>
      <p:ext uri="{BB962C8B-B14F-4D97-AF65-F5344CB8AC3E}">
        <p14:creationId xmlns:p14="http://schemas.microsoft.com/office/powerpoint/2010/main" val="23955108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Non-equilibrium </a:t>
            </a:r>
            <a:r>
              <a:rPr lang="en-US" altLang="en-US" dirty="0">
                <a:latin typeface="Helvetica" panose="020B0604020202020204" pitchFamily="34" charset="0"/>
              </a:rPr>
              <a:t>distribution of quasiparticles</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APT Seminar</a:t>
            </a:r>
            <a:endParaRPr lang="en-US" altLang="en-US" sz="1200" b="1" dirty="0">
              <a:solidFill>
                <a:srgbClr val="004C97"/>
              </a:solidFill>
              <a:latin typeface="Helvetica" panose="020B0604020202020204" pitchFamily="34" charset="0"/>
              <a:ea typeface="MS PGothic" panose="020B0600070205080204" pitchFamily="34" charset="-128"/>
            </a:endParaRPr>
          </a:p>
        </p:txBody>
      </p:sp>
      <p:pic>
        <p:nvPicPr>
          <p:cNvPr id="2" name="Picture 1"/>
          <p:cNvPicPr>
            <a:picLocks noChangeAspect="1"/>
          </p:cNvPicPr>
          <p:nvPr/>
        </p:nvPicPr>
        <p:blipFill>
          <a:blip r:embed="rId3"/>
          <a:stretch>
            <a:fillRect/>
          </a:stretch>
        </p:blipFill>
        <p:spPr>
          <a:xfrm>
            <a:off x="1085849" y="1136971"/>
            <a:ext cx="6221413" cy="5025750"/>
          </a:xfrm>
          <a:prstGeom prst="rect">
            <a:avLst/>
          </a:prstGeom>
        </p:spPr>
      </p:pic>
      <p:grpSp>
        <p:nvGrpSpPr>
          <p:cNvPr id="8" name="Group 7"/>
          <p:cNvGrpSpPr/>
          <p:nvPr/>
        </p:nvGrpSpPr>
        <p:grpSpPr>
          <a:xfrm>
            <a:off x="1867066" y="4909446"/>
            <a:ext cx="450574" cy="246493"/>
            <a:chOff x="1171492" y="4397066"/>
            <a:chExt cx="450574" cy="246493"/>
          </a:xfrm>
        </p:grpSpPr>
        <p:sp>
          <p:nvSpPr>
            <p:cNvPr id="3" name="Oval 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450136" y="4898974"/>
            <a:ext cx="450574" cy="246493"/>
            <a:chOff x="1171492" y="4397066"/>
            <a:chExt cx="450574" cy="246493"/>
          </a:xfrm>
        </p:grpSpPr>
        <p:sp>
          <p:nvSpPr>
            <p:cNvPr id="21" name="Oval 2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029946" y="4891992"/>
            <a:ext cx="450574" cy="246493"/>
            <a:chOff x="1171492" y="4397066"/>
            <a:chExt cx="450574" cy="246493"/>
          </a:xfrm>
        </p:grpSpPr>
        <p:sp>
          <p:nvSpPr>
            <p:cNvPr id="25" name="Oval 24"/>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613016" y="4898973"/>
            <a:ext cx="450574" cy="246493"/>
            <a:chOff x="1171492" y="4397066"/>
            <a:chExt cx="450574" cy="246493"/>
          </a:xfrm>
        </p:grpSpPr>
        <p:sp>
          <p:nvSpPr>
            <p:cNvPr id="29" name="Oval 2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217319" y="4911743"/>
            <a:ext cx="450574" cy="246493"/>
            <a:chOff x="1171492" y="4397066"/>
            <a:chExt cx="450574" cy="246493"/>
          </a:xfrm>
        </p:grpSpPr>
        <p:sp>
          <p:nvSpPr>
            <p:cNvPr id="59" name="Oval 58"/>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800389" y="4901271"/>
            <a:ext cx="450574" cy="246493"/>
            <a:chOff x="1171492" y="4397066"/>
            <a:chExt cx="450574" cy="246493"/>
          </a:xfrm>
        </p:grpSpPr>
        <p:sp>
          <p:nvSpPr>
            <p:cNvPr id="63" name="Oval 62"/>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5380199" y="4894289"/>
            <a:ext cx="450574" cy="246493"/>
            <a:chOff x="1171492" y="4397066"/>
            <a:chExt cx="450574" cy="246493"/>
          </a:xfrm>
        </p:grpSpPr>
        <p:sp>
          <p:nvSpPr>
            <p:cNvPr id="67" name="Oval 66"/>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963269" y="4901270"/>
            <a:ext cx="450574" cy="246493"/>
            <a:chOff x="1171492" y="4397066"/>
            <a:chExt cx="450574" cy="246493"/>
          </a:xfrm>
        </p:grpSpPr>
        <p:sp>
          <p:nvSpPr>
            <p:cNvPr id="71" name="Oval 70"/>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5" name="Straight Connector 74"/>
          <p:cNvCxnSpPr/>
          <p:nvPr/>
        </p:nvCxnSpPr>
        <p:spPr>
          <a:xfrm>
            <a:off x="1796143" y="1454254"/>
            <a:ext cx="5449108"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grpSp>
        <p:nvGrpSpPr>
          <p:cNvPr id="48" name="Group 47"/>
          <p:cNvGrpSpPr/>
          <p:nvPr/>
        </p:nvGrpSpPr>
        <p:grpSpPr>
          <a:xfrm>
            <a:off x="7238148" y="203566"/>
            <a:ext cx="1910921" cy="2699911"/>
            <a:chOff x="7238148" y="203566"/>
            <a:chExt cx="1910921" cy="2699911"/>
          </a:xfrm>
        </p:grpSpPr>
        <p:cxnSp>
          <p:nvCxnSpPr>
            <p:cNvPr id="94" name="Straight Arrow Connector 93"/>
            <p:cNvCxnSpPr/>
            <p:nvPr/>
          </p:nvCxnSpPr>
          <p:spPr>
            <a:xfrm>
              <a:off x="7238152" y="2903477"/>
              <a:ext cx="1709530"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95" name="Arc 94"/>
            <p:cNvSpPr/>
            <p:nvPr/>
          </p:nvSpPr>
          <p:spPr>
            <a:xfrm rot="10800000">
              <a:off x="7238148" y="211515"/>
              <a:ext cx="1905851" cy="2691959"/>
            </a:xfrm>
            <a:prstGeom prst="arc">
              <a:avLst/>
            </a:prstGeom>
            <a:ln>
              <a:solidFill>
                <a:srgbClr val="C00000"/>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6" name="Arc 75"/>
            <p:cNvSpPr/>
            <p:nvPr/>
          </p:nvSpPr>
          <p:spPr>
            <a:xfrm rot="10800000">
              <a:off x="7245250" y="784590"/>
              <a:ext cx="1903819" cy="2118883"/>
            </a:xfrm>
            <a:prstGeom prst="arc">
              <a:avLst>
                <a:gd name="adj1" fmla="val 16200000"/>
                <a:gd name="adj2" fmla="val 19452369"/>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78" name="Arc 77"/>
            <p:cNvSpPr/>
            <p:nvPr/>
          </p:nvSpPr>
          <p:spPr>
            <a:xfrm rot="10800000">
              <a:off x="7307262" y="867718"/>
              <a:ext cx="927857" cy="1556365"/>
            </a:xfrm>
            <a:prstGeom prst="arc">
              <a:avLst>
                <a:gd name="adj1" fmla="val 16200000"/>
                <a:gd name="adj2" fmla="val 19614458"/>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79" name="Arc 78"/>
            <p:cNvSpPr/>
            <p:nvPr/>
          </p:nvSpPr>
          <p:spPr>
            <a:xfrm rot="10800000">
              <a:off x="7271884" y="624177"/>
              <a:ext cx="628797" cy="1307749"/>
            </a:xfrm>
            <a:prstGeom prst="arc">
              <a:avLst>
                <a:gd name="adj1" fmla="val 16200000"/>
                <a:gd name="adj2" fmla="val 19935161"/>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80" name="Arc 79"/>
            <p:cNvSpPr/>
            <p:nvPr/>
          </p:nvSpPr>
          <p:spPr>
            <a:xfrm rot="10800000">
              <a:off x="7243223" y="203566"/>
              <a:ext cx="349563" cy="1238822"/>
            </a:xfrm>
            <a:prstGeom prst="arc">
              <a:avLst>
                <a:gd name="adj1" fmla="val 16200000"/>
                <a:gd name="adj2" fmla="val 21535735"/>
              </a:avLst>
            </a:prstGeom>
            <a:ln w="28575">
              <a:solidFill>
                <a:srgbClr val="00B05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cxnSp>
          <p:nvCxnSpPr>
            <p:cNvPr id="42" name="Straight Connector 41"/>
            <p:cNvCxnSpPr>
              <a:stCxn id="78" idx="0"/>
              <a:endCxn id="76" idx="2"/>
            </p:cNvCxnSpPr>
            <p:nvPr/>
          </p:nvCxnSpPr>
          <p:spPr>
            <a:xfrm flipH="1" flipV="1">
              <a:off x="7398261" y="2420085"/>
              <a:ext cx="372930" cy="3998"/>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81" name="Straight Connector 80"/>
            <p:cNvCxnSpPr>
              <a:stCxn id="79" idx="0"/>
              <a:endCxn id="78" idx="2"/>
            </p:cNvCxnSpPr>
            <p:nvPr/>
          </p:nvCxnSpPr>
          <p:spPr>
            <a:xfrm flipH="1" flipV="1">
              <a:off x="7338754" y="1927720"/>
              <a:ext cx="247529" cy="4206"/>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83" name="Straight Connector 82"/>
            <p:cNvCxnSpPr>
              <a:stCxn id="80" idx="0"/>
              <a:endCxn id="79" idx="2"/>
            </p:cNvCxnSpPr>
            <p:nvPr/>
          </p:nvCxnSpPr>
          <p:spPr>
            <a:xfrm flipH="1" flipV="1">
              <a:off x="7281484" y="1438396"/>
              <a:ext cx="136521" cy="3992"/>
            </a:xfrm>
            <a:prstGeom prst="line">
              <a:avLst/>
            </a:prstGeom>
            <a:ln w="28575">
              <a:solidFill>
                <a:srgbClr val="00B050"/>
              </a:solidFill>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V="1">
              <a:off x="7238152" y="784591"/>
              <a:ext cx="7099" cy="211888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grpSp>
      <p:cxnSp>
        <p:nvCxnSpPr>
          <p:cNvPr id="100" name="Straight Connector 99"/>
          <p:cNvCxnSpPr/>
          <p:nvPr/>
        </p:nvCxnSpPr>
        <p:spPr>
          <a:xfrm>
            <a:off x="1796143" y="1928559"/>
            <a:ext cx="5511119"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cxnSp>
        <p:nvCxnSpPr>
          <p:cNvPr id="101" name="Straight Connector 100"/>
          <p:cNvCxnSpPr/>
          <p:nvPr/>
        </p:nvCxnSpPr>
        <p:spPr>
          <a:xfrm flipV="1">
            <a:off x="1790111" y="2421834"/>
            <a:ext cx="5724473" cy="225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102" name="Oval 101"/>
          <p:cNvSpPr/>
          <p:nvPr/>
        </p:nvSpPr>
        <p:spPr>
          <a:xfrm>
            <a:off x="2126808" y="2737863"/>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2635144" y="269287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2372296" y="2746469"/>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2459893" y="225106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2197045" y="228941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2263785" y="177980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2692294" y="22604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2854219" y="272716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p:cNvSpPr txBox="1"/>
              <p:nvPr/>
            </p:nvSpPr>
            <p:spPr>
              <a:xfrm>
                <a:off x="8335790" y="2922519"/>
                <a:ext cx="7087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𝑓</m:t>
                      </m:r>
                      <m:r>
                        <a:rPr lang="en-US" b="0" i="1" smtClean="0">
                          <a:solidFill>
                            <a:schemeClr val="accent6">
                              <a:lumMod val="50000"/>
                            </a:schemeClr>
                          </a:solidFill>
                          <a:latin typeface="Cambria Math" panose="02040503050406030204" pitchFamily="18" charset="0"/>
                        </a:rPr>
                        <m:t>(</m:t>
                      </m:r>
                      <m:r>
                        <a:rPr lang="en-US" b="0" i="1" smtClean="0">
                          <a:solidFill>
                            <a:schemeClr val="accent6">
                              <a:lumMod val="50000"/>
                            </a:schemeClr>
                          </a:solidFill>
                          <a:latin typeface="Cambria Math" panose="02040503050406030204" pitchFamily="18" charset="0"/>
                        </a:rPr>
                        <m:t>𝐸</m:t>
                      </m:r>
                      <m:r>
                        <a:rPr lang="en-US" b="0" i="1" smtClean="0">
                          <a:solidFill>
                            <a:schemeClr val="accent6">
                              <a:lumMod val="50000"/>
                            </a:schemeClr>
                          </a:solidFill>
                          <a:latin typeface="Cambria Math" panose="02040503050406030204" pitchFamily="18" charset="0"/>
                        </a:rPr>
                        <m:t>)</m:t>
                      </m:r>
                    </m:oMath>
                  </m:oMathPara>
                </a14:m>
                <a:endParaRPr lang="en-US" dirty="0">
                  <a:solidFill>
                    <a:schemeClr val="accent6">
                      <a:lumMod val="50000"/>
                    </a:schemeClr>
                  </a:solidFill>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8335790" y="2922519"/>
                <a:ext cx="708784" cy="369332"/>
              </a:xfrm>
              <a:prstGeom prst="rect">
                <a:avLst/>
              </a:prstGeom>
              <a:blipFill>
                <a:blip r:embed="rId4"/>
                <a:stretch>
                  <a:fillRect l="-14530" r="-14530" b="-34426"/>
                </a:stretch>
              </a:blipFill>
            </p:spPr>
            <p:txBody>
              <a:bodyPr/>
              <a:lstStyle/>
              <a:p>
                <a:r>
                  <a:rPr lang="en-US">
                    <a:noFill/>
                  </a:rPr>
                  <a:t> </a:t>
                </a:r>
              </a:p>
            </p:txBody>
          </p:sp>
        </mc:Fallback>
      </mc:AlternateContent>
      <p:sp>
        <p:nvSpPr>
          <p:cNvPr id="77" name="Oval 76"/>
          <p:cNvSpPr/>
          <p:nvPr/>
        </p:nvSpPr>
        <p:spPr>
          <a:xfrm>
            <a:off x="3044719" y="26319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263794" y="27462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2901844" y="22223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444644" y="17460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2692294" y="17651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2311294" y="12888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901719" y="266048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996969" y="22223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044594" y="1727037"/>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111269" y="1260312"/>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7" name="Group 96"/>
          <p:cNvGrpSpPr/>
          <p:nvPr/>
        </p:nvGrpSpPr>
        <p:grpSpPr>
          <a:xfrm>
            <a:off x="6537601" y="4911743"/>
            <a:ext cx="450574" cy="246493"/>
            <a:chOff x="1171492" y="4397066"/>
            <a:chExt cx="450574" cy="246493"/>
          </a:xfrm>
        </p:grpSpPr>
        <p:sp>
          <p:nvSpPr>
            <p:cNvPr id="98" name="Oval 97"/>
            <p:cNvSpPr/>
            <p:nvPr/>
          </p:nvSpPr>
          <p:spPr>
            <a:xfrm>
              <a:off x="1240404" y="4468631"/>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1449788" y="4468630"/>
              <a:ext cx="103367" cy="103367"/>
            </a:xfrm>
            <a:prstGeom prst="ellipse">
              <a:avLst/>
            </a:prstGeom>
            <a:solidFill>
              <a:srgbClr val="00B0F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1171492" y="4397066"/>
              <a:ext cx="450574" cy="24649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7" name="Straight Arrow Connector 106"/>
          <p:cNvCxnSpPr/>
          <p:nvPr/>
        </p:nvCxnSpPr>
        <p:spPr>
          <a:xfrm flipV="1">
            <a:off x="2377266" y="3038475"/>
            <a:ext cx="0" cy="170497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8" name="Straight Arrow Connector 107"/>
          <p:cNvCxnSpPr/>
          <p:nvPr/>
        </p:nvCxnSpPr>
        <p:spPr>
          <a:xfrm>
            <a:off x="2746496" y="3038475"/>
            <a:ext cx="0" cy="1704975"/>
          </a:xfrm>
          <a:prstGeom prst="straightConnector1">
            <a:avLst/>
          </a:prstGeom>
          <a:ln w="19050">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116" name="Straight Arrow Connector 115"/>
          <p:cNvCxnSpPr/>
          <p:nvPr/>
        </p:nvCxnSpPr>
        <p:spPr>
          <a:xfrm>
            <a:off x="3613016" y="1495425"/>
            <a:ext cx="0" cy="1381272"/>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119" name="Straight Arrow Connector 118"/>
          <p:cNvCxnSpPr/>
          <p:nvPr/>
        </p:nvCxnSpPr>
        <p:spPr>
          <a:xfrm>
            <a:off x="3910362" y="1955109"/>
            <a:ext cx="0" cy="921588"/>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120" name="Straight Arrow Connector 119"/>
          <p:cNvCxnSpPr/>
          <p:nvPr/>
        </p:nvCxnSpPr>
        <p:spPr>
          <a:xfrm>
            <a:off x="4217319" y="2452659"/>
            <a:ext cx="0" cy="424038"/>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36" name="TextBox 135"/>
              <p:cNvSpPr txBox="1"/>
              <p:nvPr/>
            </p:nvSpPr>
            <p:spPr>
              <a:xfrm>
                <a:off x="3944697" y="1902965"/>
                <a:ext cx="572721"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C00000"/>
                              </a:solidFill>
                              <a:latin typeface="Cambria Math" panose="02040503050406030204" pitchFamily="18" charset="0"/>
                            </a:rPr>
                          </m:ctrlPr>
                        </m:sSubPr>
                        <m:e>
                          <m:r>
                            <a:rPr lang="en-US" sz="2800" i="1" smtClean="0">
                              <a:solidFill>
                                <a:srgbClr val="C00000"/>
                              </a:solidFill>
                              <a:latin typeface="Cambria Math" panose="02040503050406030204" pitchFamily="18" charset="0"/>
                              <a:ea typeface="Cambria Math" panose="02040503050406030204" pitchFamily="18" charset="0"/>
                            </a:rPr>
                            <m:t>𝜏</m:t>
                          </m:r>
                        </m:e>
                        <m:sub>
                          <m:r>
                            <a:rPr lang="en-US" sz="2800" b="0" i="1" smtClean="0">
                              <a:solidFill>
                                <a:srgbClr val="C00000"/>
                              </a:solidFill>
                              <a:latin typeface="Cambria Math" panose="02040503050406030204" pitchFamily="18" charset="0"/>
                              <a:ea typeface="Cambria Math" panose="02040503050406030204" pitchFamily="18" charset="0"/>
                            </a:rPr>
                            <m:t>𝑒𝑝</m:t>
                          </m:r>
                        </m:sub>
                      </m:sSub>
                    </m:oMath>
                  </m:oMathPara>
                </a14:m>
                <a:endParaRPr lang="en-US" sz="2800" dirty="0">
                  <a:solidFill>
                    <a:srgbClr val="C00000"/>
                  </a:solidFill>
                </a:endParaRPr>
              </a:p>
            </p:txBody>
          </p:sp>
        </mc:Choice>
        <mc:Fallback xmlns="">
          <p:sp>
            <p:nvSpPr>
              <p:cNvPr id="136" name="TextBox 135"/>
              <p:cNvSpPr txBox="1">
                <a:spLocks noRot="1" noChangeAspect="1" noMove="1" noResize="1" noEditPoints="1" noAdjustHandles="1" noChangeArrowheads="1" noChangeShapeType="1" noTextEdit="1"/>
              </p:cNvSpPr>
              <p:nvPr/>
            </p:nvSpPr>
            <p:spPr>
              <a:xfrm>
                <a:off x="3944697" y="1902965"/>
                <a:ext cx="572721" cy="46410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2762138" y="3625181"/>
                <a:ext cx="94609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smtClean="0">
                              <a:solidFill>
                                <a:srgbClr val="0070C0"/>
                              </a:solidFill>
                              <a:latin typeface="Cambria Math" panose="02040503050406030204" pitchFamily="18" charset="0"/>
                              <a:ea typeface="Cambria Math" panose="02040503050406030204" pitchFamily="18" charset="0"/>
                            </a:rPr>
                            <m:t>𝜏</m:t>
                          </m:r>
                        </m:e>
                        <m:sub>
                          <m:r>
                            <a:rPr lang="en-US" sz="2800" b="0" i="1" smtClean="0">
                              <a:solidFill>
                                <a:srgbClr val="0070C0"/>
                              </a:solidFill>
                              <a:latin typeface="Cambria Math" panose="02040503050406030204" pitchFamily="18" charset="0"/>
                            </a:rPr>
                            <m:t>𝑟</m:t>
                          </m:r>
                        </m:sub>
                      </m:sSub>
                      <m:r>
                        <a:rPr lang="en-US" sz="2800" b="0" i="1" smtClean="0">
                          <a:solidFill>
                            <a:srgbClr val="0070C0"/>
                          </a:solidFill>
                          <a:latin typeface="Cambria Math" panose="02040503050406030204" pitchFamily="18" charset="0"/>
                        </a:rPr>
                        <m:t>(</m:t>
                      </m:r>
                      <m:r>
                        <a:rPr lang="en-US" sz="2800" b="0" i="1" smtClean="0">
                          <a:solidFill>
                            <a:srgbClr val="0070C0"/>
                          </a:solidFill>
                          <a:latin typeface="Cambria Math" panose="02040503050406030204" pitchFamily="18" charset="0"/>
                          <a:ea typeface="Cambria Math" panose="02040503050406030204" pitchFamily="18" charset="0"/>
                        </a:rPr>
                        <m:t>𝐸</m:t>
                      </m:r>
                      <m:r>
                        <a:rPr lang="en-US" sz="2800" b="0" i="1" smtClean="0">
                          <a:solidFill>
                            <a:srgbClr val="0070C0"/>
                          </a:solidFill>
                          <a:latin typeface="Cambria Math" panose="02040503050406030204" pitchFamily="18" charset="0"/>
                        </a:rPr>
                        <m:t>)</m:t>
                      </m:r>
                    </m:oMath>
                  </m:oMathPara>
                </a14:m>
                <a:endParaRPr lang="en-US" sz="2800" dirty="0">
                  <a:solidFill>
                    <a:srgbClr val="0070C0"/>
                  </a:solidFill>
                </a:endParaRPr>
              </a:p>
            </p:txBody>
          </p:sp>
        </mc:Choice>
        <mc:Fallback xmlns="">
          <p:sp>
            <p:nvSpPr>
              <p:cNvPr id="137" name="TextBox 136"/>
              <p:cNvSpPr txBox="1">
                <a:spLocks noRot="1" noChangeAspect="1" noMove="1" noResize="1" noEditPoints="1" noAdjustHandles="1" noChangeArrowheads="1" noChangeShapeType="1" noTextEdit="1"/>
              </p:cNvSpPr>
              <p:nvPr/>
            </p:nvSpPr>
            <p:spPr>
              <a:xfrm>
                <a:off x="2762138" y="3625181"/>
                <a:ext cx="946092" cy="430887"/>
              </a:xfrm>
              <a:prstGeom prst="rect">
                <a:avLst/>
              </a:prstGeom>
              <a:blipFill>
                <a:blip r:embed="rId8"/>
                <a:stretch>
                  <a:fillRect/>
                </a:stretch>
              </a:blipFill>
            </p:spPr>
            <p:txBody>
              <a:bodyPr/>
              <a:lstStyle/>
              <a:p>
                <a:r>
                  <a:rPr lang="en-US">
                    <a:noFill/>
                  </a:rPr>
                  <a:t> </a:t>
                </a:r>
              </a:p>
            </p:txBody>
          </p:sp>
        </mc:Fallback>
      </mc:AlternateContent>
      <p:grpSp>
        <p:nvGrpSpPr>
          <p:cNvPr id="118" name="Group 117"/>
          <p:cNvGrpSpPr/>
          <p:nvPr/>
        </p:nvGrpSpPr>
        <p:grpSpPr>
          <a:xfrm>
            <a:off x="6419136" y="1944084"/>
            <a:ext cx="591251" cy="474305"/>
            <a:chOff x="5597729" y="1825729"/>
            <a:chExt cx="591251" cy="474305"/>
          </a:xfrm>
        </p:grpSpPr>
        <p:cxnSp>
          <p:nvCxnSpPr>
            <p:cNvPr id="123" name="Straight Arrow Connector 122"/>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4" name="Rectangle 123"/>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29" name="Rectangle 128"/>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9"/>
                  <a:stretch>
                    <a:fillRect/>
                  </a:stretch>
                </a:blipFill>
              </p:spPr>
              <p:txBody>
                <a:bodyPr/>
                <a:lstStyle/>
                <a:p>
                  <a:r>
                    <a:rPr lang="en-US">
                      <a:noFill/>
                    </a:rPr>
                    <a:t> </a:t>
                  </a:r>
                </a:p>
              </p:txBody>
            </p:sp>
          </mc:Fallback>
        </mc:AlternateContent>
      </p:grpSp>
      <p:grpSp>
        <p:nvGrpSpPr>
          <p:cNvPr id="125" name="Group 124"/>
          <p:cNvGrpSpPr/>
          <p:nvPr/>
        </p:nvGrpSpPr>
        <p:grpSpPr>
          <a:xfrm>
            <a:off x="6418245" y="1454254"/>
            <a:ext cx="591251" cy="474305"/>
            <a:chOff x="5597729" y="1825729"/>
            <a:chExt cx="591251" cy="474305"/>
          </a:xfrm>
        </p:grpSpPr>
        <p:cxnSp>
          <p:nvCxnSpPr>
            <p:cNvPr id="126" name="Straight Arrow Connector 125"/>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7" name="Rectangle 126"/>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32" name="Rectangle 131"/>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5"/>
                  <a:stretch>
                    <a:fillRect/>
                  </a:stretch>
                </a:blipFill>
              </p:spPr>
              <p:txBody>
                <a:bodyPr/>
                <a:lstStyle/>
                <a:p>
                  <a:r>
                    <a:rPr lang="en-US">
                      <a:noFill/>
                    </a:rPr>
                    <a:t> </a:t>
                  </a:r>
                </a:p>
              </p:txBody>
            </p:sp>
          </mc:Fallback>
        </mc:AlternateContent>
      </p:grpSp>
      <p:grpSp>
        <p:nvGrpSpPr>
          <p:cNvPr id="128" name="Group 127"/>
          <p:cNvGrpSpPr/>
          <p:nvPr/>
        </p:nvGrpSpPr>
        <p:grpSpPr>
          <a:xfrm>
            <a:off x="6427978" y="2422983"/>
            <a:ext cx="591251" cy="474305"/>
            <a:chOff x="5597729" y="1825729"/>
            <a:chExt cx="591251" cy="474305"/>
          </a:xfrm>
        </p:grpSpPr>
        <p:cxnSp>
          <p:nvCxnSpPr>
            <p:cNvPr id="139" name="Straight Arrow Connector 138"/>
            <p:cNvCxnSpPr/>
            <p:nvPr/>
          </p:nvCxnSpPr>
          <p:spPr>
            <a:xfrm>
              <a:off x="6180138" y="1825729"/>
              <a:ext cx="8842" cy="47430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0" name="Rectangle 139"/>
                <p:cNvSpPr/>
                <p:nvPr/>
              </p:nvSpPr>
              <p:spPr>
                <a:xfrm>
                  <a:off x="5597729" y="1825729"/>
                  <a:ext cx="591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ysClr val="windowText" lastClr="000000"/>
                            </a:solidFill>
                            <a:latin typeface="Cambria Math" panose="02040503050406030204" pitchFamily="18" charset="0"/>
                            <a:ea typeface="Cambria Math" panose="02040503050406030204" pitchFamily="18" charset="0"/>
                          </a:rPr>
                          <m:t>h</m:t>
                        </m:r>
                        <m:r>
                          <a:rPr lang="en-US" i="1">
                            <a:solidFill>
                              <a:sysClr val="windowText" lastClr="000000"/>
                            </a:solidFill>
                            <a:latin typeface="Cambria Math" panose="02040503050406030204" pitchFamily="18" charset="0"/>
                            <a:ea typeface="Cambria Math" panose="02040503050406030204" pitchFamily="18" charset="0"/>
                          </a:rPr>
                          <m:t>𝜈</m:t>
                        </m:r>
                      </m:oMath>
                    </m:oMathPara>
                  </a14:m>
                  <a:endParaRPr lang="en-US" dirty="0"/>
                </a:p>
              </p:txBody>
            </p:sp>
          </mc:Choice>
          <mc:Fallback xmlns="">
            <p:sp>
              <p:nvSpPr>
                <p:cNvPr id="135" name="Rectangle 134"/>
                <p:cNvSpPr>
                  <a:spLocks noRot="1" noChangeAspect="1" noMove="1" noResize="1" noEditPoints="1" noAdjustHandles="1" noChangeArrowheads="1" noChangeShapeType="1" noTextEdit="1"/>
                </p:cNvSpPr>
                <p:nvPr/>
              </p:nvSpPr>
              <p:spPr>
                <a:xfrm>
                  <a:off x="5597729" y="1825729"/>
                  <a:ext cx="591251" cy="461665"/>
                </a:xfrm>
                <a:prstGeom prst="rect">
                  <a:avLst/>
                </a:prstGeom>
                <a:blipFill>
                  <a:blip r:embed="rId6"/>
                  <a:stretch>
                    <a:fillRect/>
                  </a:stretch>
                </a:blipFill>
              </p:spPr>
              <p:txBody>
                <a:bodyPr/>
                <a:lstStyle/>
                <a:p>
                  <a:r>
                    <a:rPr lang="en-US">
                      <a:noFill/>
                    </a:rPr>
                    <a:t> </a:t>
                  </a:r>
                </a:p>
              </p:txBody>
            </p:sp>
          </mc:Fallback>
        </mc:AlternateContent>
      </p:grpSp>
      <p:cxnSp>
        <p:nvCxnSpPr>
          <p:cNvPr id="129" name="Straight Arrow Connector 128"/>
          <p:cNvCxnSpPr/>
          <p:nvPr/>
        </p:nvCxnSpPr>
        <p:spPr>
          <a:xfrm>
            <a:off x="4598982" y="1454254"/>
            <a:ext cx="0" cy="3324225"/>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30" name="Straight Arrow Connector 129"/>
          <p:cNvCxnSpPr/>
          <p:nvPr/>
        </p:nvCxnSpPr>
        <p:spPr>
          <a:xfrm>
            <a:off x="4944959" y="1915919"/>
            <a:ext cx="0" cy="2871821"/>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31" name="Straight Arrow Connector 130"/>
          <p:cNvCxnSpPr/>
          <p:nvPr/>
        </p:nvCxnSpPr>
        <p:spPr>
          <a:xfrm>
            <a:off x="5250963" y="2392784"/>
            <a:ext cx="0" cy="2366991"/>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32" name="TextBox 131"/>
              <p:cNvSpPr txBox="1"/>
              <p:nvPr/>
            </p:nvSpPr>
            <p:spPr>
              <a:xfrm>
                <a:off x="3869017" y="3590054"/>
                <a:ext cx="1972143" cy="43088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0B050"/>
                              </a:solidFill>
                              <a:latin typeface="Cambria Math" panose="02040503050406030204" pitchFamily="18" charset="0"/>
                            </a:rPr>
                          </m:ctrlPr>
                        </m:sSubPr>
                        <m:e>
                          <m:r>
                            <a:rPr lang="en-US" sz="2800" i="1" smtClean="0">
                              <a:solidFill>
                                <a:srgbClr val="00B050"/>
                              </a:solidFill>
                              <a:latin typeface="Cambria Math" panose="02040503050406030204" pitchFamily="18" charset="0"/>
                              <a:ea typeface="Cambria Math" panose="02040503050406030204" pitchFamily="18" charset="0"/>
                            </a:rPr>
                            <m:t>𝜏</m:t>
                          </m:r>
                        </m:e>
                        <m:sub>
                          <m:r>
                            <a:rPr lang="en-US" sz="2800" b="0" i="1" smtClean="0">
                              <a:solidFill>
                                <a:srgbClr val="00B050"/>
                              </a:solidFill>
                              <a:latin typeface="Cambria Math" panose="02040503050406030204" pitchFamily="18" charset="0"/>
                            </a:rPr>
                            <m:t>𝑟</m:t>
                          </m:r>
                        </m:sub>
                      </m:sSub>
                      <m:r>
                        <a:rPr lang="en-US" sz="2800" b="0" i="1" smtClean="0">
                          <a:solidFill>
                            <a:srgbClr val="00B050"/>
                          </a:solidFill>
                          <a:latin typeface="Cambria Math" panose="02040503050406030204" pitchFamily="18" charset="0"/>
                        </a:rPr>
                        <m:t>(</m:t>
                      </m:r>
                      <m:r>
                        <a:rPr lang="en-US" sz="2800" b="0" i="1" smtClean="0">
                          <a:solidFill>
                            <a:srgbClr val="00B050"/>
                          </a:solidFill>
                          <a:latin typeface="Cambria Math" panose="02040503050406030204" pitchFamily="18" charset="0"/>
                          <a:ea typeface="Cambria Math" panose="02040503050406030204" pitchFamily="18" charset="0"/>
                        </a:rPr>
                        <m:t>𝐸</m:t>
                      </m:r>
                      <m:r>
                        <a:rPr lang="en-US" sz="2800" b="0" i="1" smtClean="0">
                          <a:solidFill>
                            <a:srgbClr val="00B050"/>
                          </a:solidFill>
                          <a:latin typeface="Cambria Math" panose="02040503050406030204" pitchFamily="18" charset="0"/>
                        </a:rPr>
                        <m:t>+</m:t>
                      </m:r>
                      <m:r>
                        <a:rPr lang="en-US" sz="2800" b="0" i="1" smtClean="0">
                          <a:solidFill>
                            <a:srgbClr val="00B050"/>
                          </a:solidFill>
                          <a:latin typeface="Cambria Math" panose="02040503050406030204" pitchFamily="18" charset="0"/>
                        </a:rPr>
                        <m:t>𝑛h</m:t>
                      </m:r>
                      <m:r>
                        <a:rPr lang="en-US" sz="2800" i="1">
                          <a:solidFill>
                            <a:srgbClr val="00B050"/>
                          </a:solidFill>
                          <a:latin typeface="Cambria Math" panose="02040503050406030204" pitchFamily="18" charset="0"/>
                          <a:ea typeface="Cambria Math" panose="02040503050406030204" pitchFamily="18" charset="0"/>
                        </a:rPr>
                        <m:t>𝜈</m:t>
                      </m:r>
                      <m:r>
                        <a:rPr lang="en-US" sz="2800" b="0" i="1" smtClean="0">
                          <a:solidFill>
                            <a:srgbClr val="00B050"/>
                          </a:solidFill>
                          <a:latin typeface="Cambria Math" panose="02040503050406030204" pitchFamily="18" charset="0"/>
                        </a:rPr>
                        <m:t>)</m:t>
                      </m:r>
                    </m:oMath>
                  </m:oMathPara>
                </a14:m>
                <a:endParaRPr lang="en-US" sz="2800" dirty="0">
                  <a:solidFill>
                    <a:srgbClr val="00B050"/>
                  </a:solidFill>
                </a:endParaRPr>
              </a:p>
            </p:txBody>
          </p:sp>
        </mc:Choice>
        <mc:Fallback xmlns="">
          <p:sp>
            <p:nvSpPr>
              <p:cNvPr id="132" name="TextBox 131"/>
              <p:cNvSpPr txBox="1">
                <a:spLocks noRot="1" noChangeAspect="1" noMove="1" noResize="1" noEditPoints="1" noAdjustHandles="1" noChangeArrowheads="1" noChangeShapeType="1" noTextEdit="1"/>
              </p:cNvSpPr>
              <p:nvPr/>
            </p:nvSpPr>
            <p:spPr>
              <a:xfrm>
                <a:off x="3869017" y="3590054"/>
                <a:ext cx="1972143" cy="430887"/>
              </a:xfrm>
              <a:prstGeom prst="rect">
                <a:avLst/>
              </a:prstGeom>
              <a:blipFill>
                <a:blip r:embed="rId14"/>
                <a:stretch>
                  <a:fillRect/>
                </a:stretch>
              </a:blipFill>
            </p:spPr>
            <p:txBody>
              <a:bodyPr/>
              <a:lstStyle/>
              <a:p>
                <a:r>
                  <a:rPr lang="en-US">
                    <a:noFill/>
                  </a:rPr>
                  <a:t> </a:t>
                </a:r>
              </a:p>
            </p:txBody>
          </p:sp>
        </mc:Fallback>
      </mc:AlternateContent>
      <p:cxnSp>
        <p:nvCxnSpPr>
          <p:cNvPr id="133" name="Straight Arrow Connector 132"/>
          <p:cNvCxnSpPr/>
          <p:nvPr/>
        </p:nvCxnSpPr>
        <p:spPr>
          <a:xfrm>
            <a:off x="6363302" y="2939000"/>
            <a:ext cx="0" cy="1903923"/>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4" name="TextBox 133"/>
              <p:cNvSpPr txBox="1"/>
              <p:nvPr/>
            </p:nvSpPr>
            <p:spPr>
              <a:xfrm>
                <a:off x="6512808" y="3770989"/>
                <a:ext cx="4215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ea typeface="Cambria Math" panose="02040503050406030204" pitchFamily="18" charset="0"/>
                        </a:rPr>
                        <m:t>∆</m:t>
                      </m:r>
                    </m:oMath>
                  </m:oMathPara>
                </a14:m>
                <a:endParaRPr lang="en-US" dirty="0">
                  <a:solidFill>
                    <a:srgbClr val="C00000"/>
                  </a:solidFill>
                </a:endParaRPr>
              </a:p>
            </p:txBody>
          </p:sp>
        </mc:Choice>
        <mc:Fallback xmlns="">
          <p:sp>
            <p:nvSpPr>
              <p:cNvPr id="134" name="TextBox 133"/>
              <p:cNvSpPr txBox="1">
                <a:spLocks noRot="1" noChangeAspect="1" noMove="1" noResize="1" noEditPoints="1" noAdjustHandles="1" noChangeArrowheads="1" noChangeShapeType="1" noTextEdit="1"/>
              </p:cNvSpPr>
              <p:nvPr/>
            </p:nvSpPr>
            <p:spPr>
              <a:xfrm>
                <a:off x="6512808" y="3770989"/>
                <a:ext cx="421590" cy="369332"/>
              </a:xfrm>
              <a:prstGeom prst="rect">
                <a:avLst/>
              </a:prstGeom>
              <a:blipFill>
                <a:blip r:embed="rId15"/>
                <a:stretch>
                  <a:fillRect l="-15714" r="-1714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p:cNvSpPr txBox="1"/>
              <p:nvPr/>
            </p:nvSpPr>
            <p:spPr>
              <a:xfrm>
                <a:off x="33170" y="6174587"/>
                <a:ext cx="4562788" cy="667747"/>
              </a:xfrm>
              <a:prstGeom prst="rect">
                <a:avLst/>
              </a:prstGeom>
              <a:solidFill>
                <a:schemeClr val="bg1"/>
              </a:solidFill>
            </p:spPr>
            <p:txBody>
              <a:bodyPr wrap="none" rtlCol="0">
                <a:spAutoFit/>
              </a:bodyPr>
              <a:lstStyle/>
              <a:p>
                <a14:m>
                  <m:oMath xmlns:m="http://schemas.openxmlformats.org/officeDocument/2006/math">
                    <m:sSub>
                      <m:sSubPr>
                        <m:ctrlPr>
                          <a:rPr lang="en-US" sz="1800" i="1" smtClean="0">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𝜏</m:t>
                        </m:r>
                      </m:e>
                      <m:sub>
                        <m:r>
                          <a:rPr lang="en-US" sz="1800" i="1">
                            <a:solidFill>
                              <a:schemeClr val="accent6">
                                <a:lumMod val="50000"/>
                              </a:schemeClr>
                            </a:solidFill>
                            <a:latin typeface="Cambria Math" panose="02040503050406030204" pitchFamily="18" charset="0"/>
                            <a:ea typeface="Cambria Math" panose="02040503050406030204" pitchFamily="18" charset="0"/>
                          </a:rPr>
                          <m:t>𝑒𝑝</m:t>
                        </m:r>
                      </m:sub>
                    </m:sSub>
                  </m:oMath>
                </a14:m>
                <a:r>
                  <a:rPr lang="en-US" sz="1800" dirty="0">
                    <a:solidFill>
                      <a:schemeClr val="accent6">
                        <a:lumMod val="50000"/>
                      </a:schemeClr>
                    </a:solidFill>
                  </a:rPr>
                  <a:t>: electron-phonons inelastic scattering time</a:t>
                </a:r>
              </a:p>
              <a:p>
                <a14:m>
                  <m:oMath xmlns:m="http://schemas.openxmlformats.org/officeDocument/2006/math">
                    <m:sSub>
                      <m:sSubPr>
                        <m:ctrlPr>
                          <a:rPr lang="en-US" sz="1800" i="1">
                            <a:solidFill>
                              <a:schemeClr val="accent6">
                                <a:lumMod val="50000"/>
                              </a:schemeClr>
                            </a:solidFill>
                            <a:latin typeface="Cambria Math" panose="02040503050406030204" pitchFamily="18" charset="0"/>
                          </a:rPr>
                        </m:ctrlPr>
                      </m:sSubPr>
                      <m:e>
                        <m:r>
                          <a:rPr lang="en-US" sz="1800" i="1">
                            <a:solidFill>
                              <a:schemeClr val="accent6">
                                <a:lumMod val="50000"/>
                              </a:schemeClr>
                            </a:solidFill>
                            <a:latin typeface="Cambria Math" panose="02040503050406030204" pitchFamily="18" charset="0"/>
                            <a:ea typeface="Cambria Math" panose="02040503050406030204" pitchFamily="18" charset="0"/>
                          </a:rPr>
                          <m:t>𝜏</m:t>
                        </m:r>
                      </m:e>
                      <m:sub>
                        <m:r>
                          <a:rPr lang="en-US" sz="1800" b="0" i="1" smtClean="0">
                            <a:solidFill>
                              <a:schemeClr val="accent6">
                                <a:lumMod val="50000"/>
                              </a:schemeClr>
                            </a:solidFill>
                            <a:latin typeface="Cambria Math" panose="02040503050406030204" pitchFamily="18" charset="0"/>
                            <a:ea typeface="Cambria Math" panose="02040503050406030204" pitchFamily="18" charset="0"/>
                          </a:rPr>
                          <m:t>𝑟</m:t>
                        </m:r>
                      </m:sub>
                    </m:sSub>
                  </m:oMath>
                </a14:m>
                <a:r>
                  <a:rPr lang="en-US" sz="1800" dirty="0">
                    <a:solidFill>
                      <a:schemeClr val="accent6">
                        <a:lumMod val="50000"/>
                      </a:schemeClr>
                    </a:solidFill>
                  </a:rPr>
                  <a:t>: quasi-particles recombination time</a:t>
                </a:r>
              </a:p>
            </p:txBody>
          </p:sp>
        </mc:Choice>
        <mc:Fallback xmlns="">
          <p:sp>
            <p:nvSpPr>
              <p:cNvPr id="135" name="TextBox 134"/>
              <p:cNvSpPr txBox="1">
                <a:spLocks noRot="1" noChangeAspect="1" noMove="1" noResize="1" noEditPoints="1" noAdjustHandles="1" noChangeArrowheads="1" noChangeShapeType="1" noTextEdit="1"/>
              </p:cNvSpPr>
              <p:nvPr/>
            </p:nvSpPr>
            <p:spPr>
              <a:xfrm>
                <a:off x="33170" y="6174587"/>
                <a:ext cx="4562788" cy="667747"/>
              </a:xfrm>
              <a:prstGeom prst="rect">
                <a:avLst/>
              </a:prstGeom>
              <a:blipFill>
                <a:blip r:embed="rId19"/>
                <a:stretch>
                  <a:fillRect t="-4587" r="-267" b="-146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322218" y="5811816"/>
                <a:ext cx="6594051" cy="859531"/>
              </a:xfrm>
              <a:prstGeom prst="rect">
                <a:avLst/>
              </a:prstGeom>
              <a:solidFill>
                <a:schemeClr val="bg1"/>
              </a:solidFill>
              <a:ln w="19050">
                <a:solidFill>
                  <a:srgbClr val="C00000"/>
                </a:solidFill>
              </a:ln>
            </p:spPr>
            <p:txBody>
              <a:bodyPr wrap="square" rtlCol="0">
                <a:spAutoFit/>
              </a:bodyPr>
              <a:lstStyle/>
              <a:p>
                <a:pPr algn="ctr"/>
                <a:r>
                  <a:rPr lang="en-US" b="1" dirty="0">
                    <a:solidFill>
                      <a:schemeClr val="accent6">
                        <a:lumMod val="50000"/>
                      </a:schemeClr>
                    </a:solidFill>
                  </a:rPr>
                  <a:t>N-doping may modify </a:t>
                </a:r>
                <a14:m>
                  <m:oMath xmlns:m="http://schemas.openxmlformats.org/officeDocument/2006/math">
                    <m:sSub>
                      <m:sSubPr>
                        <m:ctrlPr>
                          <a:rPr lang="en-US" b="1" i="1">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ea typeface="Cambria Math" panose="02040503050406030204" pitchFamily="18" charset="0"/>
                          </a:rPr>
                          <m:t>𝝉</m:t>
                        </m:r>
                      </m:e>
                      <m:sub>
                        <m:r>
                          <a:rPr lang="en-US" b="1" i="1">
                            <a:solidFill>
                              <a:schemeClr val="accent6">
                                <a:lumMod val="50000"/>
                              </a:schemeClr>
                            </a:solidFill>
                            <a:latin typeface="Cambria Math" panose="02040503050406030204" pitchFamily="18" charset="0"/>
                            <a:ea typeface="Cambria Math" panose="02040503050406030204" pitchFamily="18" charset="0"/>
                          </a:rPr>
                          <m:t>𝒆𝒑</m:t>
                        </m:r>
                      </m:sub>
                    </m:sSub>
                  </m:oMath>
                </a14:m>
                <a:r>
                  <a:rPr lang="en-US" b="1" dirty="0">
                    <a:solidFill>
                      <a:schemeClr val="accent6">
                        <a:lumMod val="50000"/>
                      </a:schemeClr>
                    </a:solidFill>
                  </a:rPr>
                  <a:t> and </a:t>
                </a:r>
                <a14:m>
                  <m:oMath xmlns:m="http://schemas.openxmlformats.org/officeDocument/2006/math">
                    <m:sSub>
                      <m:sSubPr>
                        <m:ctrlPr>
                          <a:rPr lang="en-US" b="1" i="1">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ea typeface="Cambria Math" panose="02040503050406030204" pitchFamily="18" charset="0"/>
                          </a:rPr>
                          <m:t>𝝉</m:t>
                        </m:r>
                      </m:e>
                      <m:sub>
                        <m:r>
                          <a:rPr lang="en-US" b="1" i="1">
                            <a:solidFill>
                              <a:schemeClr val="accent6">
                                <a:lumMod val="50000"/>
                              </a:schemeClr>
                            </a:solidFill>
                            <a:latin typeface="Cambria Math" panose="02040503050406030204" pitchFamily="18" charset="0"/>
                          </a:rPr>
                          <m:t>𝒓</m:t>
                        </m:r>
                      </m:sub>
                    </m:sSub>
                  </m:oMath>
                </a14:m>
                <a:r>
                  <a:rPr lang="en-US" b="1" dirty="0">
                    <a:solidFill>
                      <a:schemeClr val="accent6">
                        <a:lumMod val="50000"/>
                      </a:schemeClr>
                    </a:solidFill>
                  </a:rPr>
                  <a:t> enhancing the non-equilibrium effects  </a:t>
                </a:r>
              </a:p>
            </p:txBody>
          </p:sp>
        </mc:Choice>
        <mc:Fallback xmlns="">
          <p:sp>
            <p:nvSpPr>
              <p:cNvPr id="6" name="TextBox 5"/>
              <p:cNvSpPr txBox="1">
                <a:spLocks noRot="1" noChangeAspect="1" noMove="1" noResize="1" noEditPoints="1" noAdjustHandles="1" noChangeArrowheads="1" noChangeShapeType="1" noTextEdit="1"/>
              </p:cNvSpPr>
              <p:nvPr/>
            </p:nvSpPr>
            <p:spPr>
              <a:xfrm>
                <a:off x="1322218" y="5811816"/>
                <a:ext cx="6594051" cy="859531"/>
              </a:xfrm>
              <a:prstGeom prst="rect">
                <a:avLst/>
              </a:prstGeom>
              <a:blipFill>
                <a:blip r:embed="rId20"/>
                <a:stretch>
                  <a:fillRect t="-4167" b="-13889"/>
                </a:stretch>
              </a:blipFill>
              <a:ln w="1905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31584136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Non-equilibrium </a:t>
            </a:r>
            <a:r>
              <a:rPr lang="en-US" altLang="en-US" dirty="0">
                <a:latin typeface="Helvetica" panose="020B0604020202020204" pitchFamily="34" charset="0"/>
              </a:rPr>
              <a:t>effects on SRF performance</a:t>
            </a:r>
            <a:endParaRPr lang="en-US" altLang="en-US" dirty="0">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APT Seminar</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106" name="TextBox 105"/>
          <p:cNvSpPr txBox="1"/>
          <p:nvPr/>
        </p:nvSpPr>
        <p:spPr>
          <a:xfrm>
            <a:off x="228600" y="959033"/>
            <a:ext cx="8447267" cy="4739759"/>
          </a:xfrm>
          <a:prstGeom prst="rect">
            <a:avLst/>
          </a:prstGeom>
          <a:noFill/>
        </p:spPr>
        <p:txBody>
          <a:bodyPr wrap="square" rtlCol="0">
            <a:spAutoFit/>
          </a:bodyPr>
          <a:lstStyle/>
          <a:p>
            <a:pPr algn="just"/>
            <a:r>
              <a:rPr lang="en-US" dirty="0">
                <a:solidFill>
                  <a:schemeClr val="accent6">
                    <a:lumMod val="50000"/>
                  </a:schemeClr>
                </a:solidFill>
              </a:rPr>
              <a:t>Taking into account the </a:t>
            </a:r>
            <a:r>
              <a:rPr lang="en-US" u="sng" dirty="0">
                <a:solidFill>
                  <a:schemeClr val="accent6">
                    <a:lumMod val="50000"/>
                  </a:schemeClr>
                </a:solidFill>
              </a:rPr>
              <a:t>smearing of the DOS due to the RF field </a:t>
            </a:r>
            <a:r>
              <a:rPr lang="en-US" dirty="0">
                <a:solidFill>
                  <a:schemeClr val="accent6">
                    <a:lumMod val="50000"/>
                  </a:schemeClr>
                </a:solidFill>
              </a:rPr>
              <a:t>amplitude (as done by </a:t>
            </a:r>
            <a:r>
              <a:rPr lang="en-US" dirty="0" err="1">
                <a:solidFill>
                  <a:schemeClr val="accent6">
                    <a:lumMod val="50000"/>
                  </a:schemeClr>
                </a:solidFill>
              </a:rPr>
              <a:t>Gurevich</a:t>
            </a:r>
            <a:r>
              <a:rPr lang="en-US" dirty="0">
                <a:solidFill>
                  <a:schemeClr val="accent6">
                    <a:lumMod val="50000"/>
                  </a:schemeClr>
                </a:solidFill>
              </a:rPr>
              <a:t>) and </a:t>
            </a:r>
            <a:r>
              <a:rPr lang="en-US" u="sng" dirty="0">
                <a:solidFill>
                  <a:srgbClr val="C00000"/>
                </a:solidFill>
              </a:rPr>
              <a:t>non-equilibrium effects </a:t>
            </a:r>
            <a:r>
              <a:rPr lang="en-US" dirty="0">
                <a:solidFill>
                  <a:schemeClr val="accent6">
                    <a:lumMod val="50000"/>
                  </a:schemeClr>
                </a:solidFill>
              </a:rPr>
              <a:t>(new hypothesis) we may be able to explain the experimental results:</a:t>
            </a:r>
          </a:p>
          <a:p>
            <a:pPr marL="342900" indent="-342900" algn="just">
              <a:buFont typeface="Arial" panose="020B0604020202020204" pitchFamily="34" charset="0"/>
              <a:buChar char="•"/>
            </a:pPr>
            <a:endParaRPr lang="en-US" sz="2200" dirty="0">
              <a:solidFill>
                <a:schemeClr val="accent6">
                  <a:lumMod val="50000"/>
                </a:schemeClr>
              </a:solidFill>
            </a:endParaRPr>
          </a:p>
          <a:p>
            <a:pPr marL="342900" indent="-342900" algn="just">
              <a:buFont typeface="Arial" panose="020B0604020202020204" pitchFamily="34" charset="0"/>
              <a:buChar char="•"/>
            </a:pPr>
            <a:r>
              <a:rPr lang="en-US" dirty="0">
                <a:solidFill>
                  <a:schemeClr val="accent6">
                    <a:lumMod val="50000"/>
                  </a:schemeClr>
                </a:solidFill>
              </a:rPr>
              <a:t>High frequencies favor non-equilibrium effects in superconductors</a:t>
            </a:r>
          </a:p>
          <a:p>
            <a:pPr marL="342900" indent="-342900" algn="just">
              <a:buFont typeface="Arial" panose="020B0604020202020204" pitchFamily="34" charset="0"/>
              <a:buChar char="•"/>
            </a:pPr>
            <a:endParaRPr lang="en-US" sz="2000" dirty="0">
              <a:solidFill>
                <a:schemeClr val="accent6">
                  <a:lumMod val="50000"/>
                </a:schemeClr>
              </a:solidFill>
            </a:endParaRPr>
          </a:p>
          <a:p>
            <a:pPr marL="342900" indent="-342900" algn="just">
              <a:buFont typeface="Arial" panose="020B0604020202020204" pitchFamily="34" charset="0"/>
              <a:buChar char="•"/>
            </a:pPr>
            <a:r>
              <a:rPr lang="en-US" dirty="0">
                <a:solidFill>
                  <a:schemeClr val="accent6">
                    <a:lumMod val="50000"/>
                  </a:schemeClr>
                </a:solidFill>
              </a:rPr>
              <a:t>Impurities may modify the relaxation/recombination times of quasiparticles allowing non-equilibrium effects at lower frequencies </a:t>
            </a:r>
          </a:p>
          <a:p>
            <a:pPr marL="342900" indent="-342900" algn="just">
              <a:buFont typeface="Arial" panose="020B0604020202020204" pitchFamily="34" charset="0"/>
              <a:buChar char="•"/>
            </a:pPr>
            <a:endParaRPr lang="en-US" sz="2000" dirty="0">
              <a:solidFill>
                <a:schemeClr val="accent6">
                  <a:lumMod val="50000"/>
                </a:schemeClr>
              </a:solidFill>
            </a:endParaRPr>
          </a:p>
          <a:p>
            <a:pPr marL="342900" indent="-342900" algn="just">
              <a:buFont typeface="Arial" panose="020B0604020202020204" pitchFamily="34" charset="0"/>
              <a:buChar char="•"/>
            </a:pPr>
            <a:r>
              <a:rPr lang="en-US" dirty="0">
                <a:solidFill>
                  <a:schemeClr val="accent6">
                    <a:lumMod val="50000"/>
                  </a:schemeClr>
                </a:solidFill>
              </a:rPr>
              <a:t>Different impurities may weight differently (120C bake vs N-doping)</a:t>
            </a:r>
          </a:p>
        </p:txBody>
      </p:sp>
    </p:spTree>
    <p:extLst>
      <p:ext uri="{BB962C8B-B14F-4D97-AF65-F5344CB8AC3E}">
        <p14:creationId xmlns:p14="http://schemas.microsoft.com/office/powerpoint/2010/main" val="19741872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Outline</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378326" y="975574"/>
            <a:ext cx="7376571" cy="4616648"/>
          </a:xfrm>
          <a:prstGeom prst="rect">
            <a:avLst/>
          </a:prstGeom>
          <a:noFill/>
        </p:spPr>
        <p:txBody>
          <a:bodyPr wrap="none" rtlCol="0">
            <a:spAutoFit/>
          </a:bodyPr>
          <a:lstStyle/>
          <a:p>
            <a:pPr marL="342900" indent="-342900">
              <a:buFont typeface="Arial" panose="020B0604020202020204" pitchFamily="34" charset="0"/>
              <a:buChar char="•"/>
            </a:pPr>
            <a:r>
              <a:rPr lang="en-US" sz="2800" dirty="0">
                <a:solidFill>
                  <a:schemeClr val="accent6">
                    <a:lumMod val="75000"/>
                  </a:schemeClr>
                </a:solidFill>
              </a:rPr>
              <a:t>Introduction</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The N-doping treatment</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Trapped flux in SRF cavities</a:t>
            </a:r>
          </a:p>
          <a:p>
            <a:pPr lvl="1"/>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Best treatment for high Q-factors</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Frequency-dependence study</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New insights on the physics of the anti-Q-slope</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b="1" dirty="0">
                <a:solidFill>
                  <a:schemeClr val="accent6">
                    <a:lumMod val="75000"/>
                  </a:schemeClr>
                </a:solidFill>
              </a:rPr>
              <a:t>Ideas for future doping @ FNAL</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40000"/>
                    <a:lumOff val="60000"/>
                  </a:schemeClr>
                </a:solidFill>
              </a:rPr>
              <a:t>Conclusions</a:t>
            </a:r>
          </a:p>
          <a:p>
            <a:pPr marL="342900" indent="-342900">
              <a:buFont typeface="Arial" panose="020B0604020202020204" pitchFamily="34" charset="0"/>
              <a:buChar char="•"/>
            </a:pPr>
            <a:endParaRPr lang="en-US" sz="2800" dirty="0">
              <a:solidFill>
                <a:schemeClr val="accent6">
                  <a:lumMod val="75000"/>
                </a:schemeClr>
              </a:solidFill>
            </a:endParaRPr>
          </a:p>
        </p:txBody>
      </p:sp>
    </p:spTree>
    <p:extLst>
      <p:ext uri="{BB962C8B-B14F-4D97-AF65-F5344CB8AC3E}">
        <p14:creationId xmlns:p14="http://schemas.microsoft.com/office/powerpoint/2010/main" val="41030685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9746"/>
            <a:ext cx="8686800" cy="641739"/>
          </a:xfrm>
        </p:spPr>
        <p:txBody>
          <a:bodyPr/>
          <a:lstStyle/>
          <a:p>
            <a:r>
              <a:rPr lang="en-US" dirty="0"/>
              <a:t>First hint of </a:t>
            </a:r>
            <a:r>
              <a:rPr lang="en-US" dirty="0" err="1"/>
              <a:t>Ti</a:t>
            </a:r>
            <a:r>
              <a:rPr lang="en-US" dirty="0"/>
              <a:t>-doping</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pic>
        <p:nvPicPr>
          <p:cNvPr id="5" name="Picture 4"/>
          <p:cNvPicPr>
            <a:picLocks noChangeAspect="1"/>
          </p:cNvPicPr>
          <p:nvPr/>
        </p:nvPicPr>
        <p:blipFill rotWithShape="1">
          <a:blip r:embed="rId2"/>
          <a:srcRect b="30759"/>
          <a:stretch/>
        </p:blipFill>
        <p:spPr>
          <a:xfrm>
            <a:off x="4803553" y="3311889"/>
            <a:ext cx="4108494" cy="2911995"/>
          </a:xfrm>
          <a:prstGeom prst="rect">
            <a:avLst/>
          </a:prstGeom>
        </p:spPr>
      </p:pic>
      <p:pic>
        <p:nvPicPr>
          <p:cNvPr id="7" name="Picture 6"/>
          <p:cNvPicPr>
            <a:picLocks noChangeAspect="1"/>
          </p:cNvPicPr>
          <p:nvPr/>
        </p:nvPicPr>
        <p:blipFill rotWithShape="1">
          <a:blip r:embed="rId3"/>
          <a:srcRect b="2864"/>
          <a:stretch/>
        </p:blipFill>
        <p:spPr>
          <a:xfrm>
            <a:off x="452437" y="906214"/>
            <a:ext cx="4176661" cy="2865608"/>
          </a:xfrm>
          <a:prstGeom prst="rect">
            <a:avLst/>
          </a:prstGeom>
        </p:spPr>
      </p:pic>
      <p:pic>
        <p:nvPicPr>
          <p:cNvPr id="10" name="Picture 9"/>
          <p:cNvPicPr>
            <a:picLocks noChangeAspect="1"/>
          </p:cNvPicPr>
          <p:nvPr/>
        </p:nvPicPr>
        <p:blipFill>
          <a:blip r:embed="rId4"/>
          <a:stretch>
            <a:fillRect/>
          </a:stretch>
        </p:blipFill>
        <p:spPr>
          <a:xfrm>
            <a:off x="5478448" y="827981"/>
            <a:ext cx="3165824" cy="2591711"/>
          </a:xfrm>
          <a:prstGeom prst="rect">
            <a:avLst/>
          </a:prstGeom>
        </p:spPr>
      </p:pic>
      <p:sp>
        <p:nvSpPr>
          <p:cNvPr id="11" name="Rectangle 10"/>
          <p:cNvSpPr/>
          <p:nvPr/>
        </p:nvSpPr>
        <p:spPr>
          <a:xfrm>
            <a:off x="228601" y="5967620"/>
            <a:ext cx="3457306" cy="307777"/>
          </a:xfrm>
          <a:prstGeom prst="rect">
            <a:avLst/>
          </a:prstGeom>
        </p:spPr>
        <p:txBody>
          <a:bodyPr wrap="square">
            <a:spAutoFit/>
          </a:bodyPr>
          <a:lstStyle/>
          <a:p>
            <a:r>
              <a:rPr lang="en-US" sz="1400" dirty="0">
                <a:solidFill>
                  <a:srgbClr val="0000FF"/>
                </a:solidFill>
                <a:latin typeface="Times New Roman" panose="02020603050405020304" pitchFamily="18" charset="0"/>
              </a:rPr>
              <a:t>P. </a:t>
            </a:r>
            <a:r>
              <a:rPr lang="en-US" sz="1400" dirty="0" err="1">
                <a:solidFill>
                  <a:srgbClr val="0000FF"/>
                </a:solidFill>
                <a:latin typeface="Times New Roman" panose="02020603050405020304" pitchFamily="18" charset="0"/>
              </a:rPr>
              <a:t>Dhakal</a:t>
            </a:r>
            <a:r>
              <a:rPr lang="en-US" sz="1400" dirty="0">
                <a:solidFill>
                  <a:srgbClr val="0000FF"/>
                </a:solidFill>
                <a:latin typeface="Times New Roman" panose="02020603050405020304" pitchFamily="18" charset="0"/>
              </a:rPr>
              <a:t> et al., PRST-AB 16, 042001 (2013)</a:t>
            </a:r>
            <a:endParaRPr lang="en-US" sz="1400" dirty="0">
              <a:solidFill>
                <a:srgbClr val="0000FF"/>
              </a:solidFill>
              <a:effectLst/>
              <a:latin typeface="Times New Roman" panose="02020603050405020304" pitchFamily="18" charset="0"/>
            </a:endParaRPr>
          </a:p>
        </p:txBody>
      </p:sp>
      <p:sp>
        <p:nvSpPr>
          <p:cNvPr id="12" name="TextBox 11"/>
          <p:cNvSpPr txBox="1"/>
          <p:nvPr/>
        </p:nvSpPr>
        <p:spPr>
          <a:xfrm>
            <a:off x="452437" y="3716678"/>
            <a:ext cx="4692058" cy="2215991"/>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accent6">
                    <a:lumMod val="50000"/>
                  </a:schemeClr>
                </a:solidFill>
              </a:rPr>
              <a:t>Q-factor enhancement after treatment at 1400 C</a:t>
            </a:r>
          </a:p>
          <a:p>
            <a:pPr marL="342900" indent="-342900">
              <a:buFont typeface="Arial" panose="020B0604020202020204" pitchFamily="34" charset="0"/>
              <a:buChar char="•"/>
            </a:pPr>
            <a:endParaRPr lang="en-US" sz="1200" dirty="0">
              <a:solidFill>
                <a:schemeClr val="accent6">
                  <a:lumMod val="50000"/>
                </a:schemeClr>
              </a:solidFill>
            </a:endParaRPr>
          </a:p>
          <a:p>
            <a:pPr marL="342900" indent="-342900">
              <a:buFont typeface="Arial" panose="020B0604020202020204" pitchFamily="34" charset="0"/>
              <a:buChar char="•"/>
            </a:pPr>
            <a:r>
              <a:rPr lang="en-US" sz="2200" dirty="0" err="1">
                <a:solidFill>
                  <a:schemeClr val="accent6">
                    <a:lumMod val="50000"/>
                  </a:schemeClr>
                </a:solidFill>
              </a:rPr>
              <a:t>Ti</a:t>
            </a:r>
            <a:r>
              <a:rPr lang="en-US" sz="2200" dirty="0">
                <a:solidFill>
                  <a:schemeClr val="accent6">
                    <a:lumMod val="50000"/>
                  </a:schemeClr>
                </a:solidFill>
              </a:rPr>
              <a:t> contamination from flanges measured with SIMS</a:t>
            </a:r>
          </a:p>
          <a:p>
            <a:pPr marL="342900" indent="-342900">
              <a:buFont typeface="Arial" panose="020B0604020202020204" pitchFamily="34" charset="0"/>
              <a:buChar char="•"/>
            </a:pPr>
            <a:endParaRPr lang="en-US" sz="1200" b="1" dirty="0">
              <a:solidFill>
                <a:schemeClr val="accent6">
                  <a:lumMod val="50000"/>
                </a:schemeClr>
              </a:solidFill>
            </a:endParaRPr>
          </a:p>
          <a:p>
            <a:pPr marL="342900" indent="-342900">
              <a:buFont typeface="Arial" panose="020B0604020202020204" pitchFamily="34" charset="0"/>
              <a:buChar char="•"/>
            </a:pPr>
            <a:r>
              <a:rPr lang="en-US" sz="2200" b="1" dirty="0">
                <a:solidFill>
                  <a:schemeClr val="accent6">
                    <a:lumMod val="50000"/>
                  </a:schemeClr>
                </a:solidFill>
              </a:rPr>
              <a:t>First evidence of </a:t>
            </a:r>
            <a:r>
              <a:rPr lang="en-US" sz="2200" b="1" dirty="0" err="1">
                <a:solidFill>
                  <a:schemeClr val="accent6">
                    <a:lumMod val="50000"/>
                  </a:schemeClr>
                </a:solidFill>
              </a:rPr>
              <a:t>Ti</a:t>
            </a:r>
            <a:r>
              <a:rPr lang="en-US" sz="2200" b="1" dirty="0">
                <a:solidFill>
                  <a:schemeClr val="accent6">
                    <a:lumMod val="50000"/>
                  </a:schemeClr>
                </a:solidFill>
              </a:rPr>
              <a:t> doping?</a:t>
            </a:r>
          </a:p>
        </p:txBody>
      </p:sp>
    </p:spTree>
    <p:extLst>
      <p:ext uri="{BB962C8B-B14F-4D97-AF65-F5344CB8AC3E}">
        <p14:creationId xmlns:p14="http://schemas.microsoft.com/office/powerpoint/2010/main" val="13180532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9746"/>
            <a:ext cx="8686800" cy="641739"/>
          </a:xfrm>
        </p:spPr>
        <p:txBody>
          <a:bodyPr/>
          <a:lstStyle/>
          <a:p>
            <a:r>
              <a:rPr lang="en-US" dirty="0" err="1"/>
              <a:t>Ti</a:t>
            </a:r>
            <a:r>
              <a:rPr lang="en-US" dirty="0"/>
              <a:t>-doping @ FNAL</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pic>
        <p:nvPicPr>
          <p:cNvPr id="3" name="Picture 2"/>
          <p:cNvPicPr>
            <a:picLocks noChangeAspect="1"/>
          </p:cNvPicPr>
          <p:nvPr/>
        </p:nvPicPr>
        <p:blipFill>
          <a:blip r:embed="rId2"/>
          <a:stretch>
            <a:fillRect/>
          </a:stretch>
        </p:blipFill>
        <p:spPr>
          <a:xfrm>
            <a:off x="92074" y="1215985"/>
            <a:ext cx="4344631" cy="3538577"/>
          </a:xfrm>
          <a:prstGeom prst="rect">
            <a:avLst/>
          </a:prstGeom>
        </p:spPr>
      </p:pic>
      <p:pic>
        <p:nvPicPr>
          <p:cNvPr id="4" name="Picture 3"/>
          <p:cNvPicPr>
            <a:picLocks noChangeAspect="1"/>
          </p:cNvPicPr>
          <p:nvPr/>
        </p:nvPicPr>
        <p:blipFill>
          <a:blip r:embed="rId3"/>
          <a:stretch>
            <a:fillRect/>
          </a:stretch>
        </p:blipFill>
        <p:spPr>
          <a:xfrm>
            <a:off x="4503985" y="1233245"/>
            <a:ext cx="4201707" cy="3521317"/>
          </a:xfrm>
          <a:prstGeom prst="rect">
            <a:avLst/>
          </a:prstGeom>
        </p:spPr>
      </p:pic>
      <p:sp>
        <p:nvSpPr>
          <p:cNvPr id="6" name="Rectangle 5"/>
          <p:cNvSpPr/>
          <p:nvPr/>
        </p:nvSpPr>
        <p:spPr>
          <a:xfrm>
            <a:off x="228600" y="877876"/>
            <a:ext cx="8686800" cy="461665"/>
          </a:xfrm>
          <a:prstGeom prst="rect">
            <a:avLst/>
          </a:prstGeom>
        </p:spPr>
        <p:txBody>
          <a:bodyPr wrap="square">
            <a:spAutoFit/>
          </a:bodyPr>
          <a:lstStyle/>
          <a:p>
            <a:pPr algn="ctr"/>
            <a:r>
              <a:rPr lang="en-US" dirty="0">
                <a:solidFill>
                  <a:schemeClr val="accent6">
                    <a:lumMod val="75000"/>
                  </a:schemeClr>
                </a:solidFill>
                <a:ea typeface="Calibri" panose="020F0502020204030204" pitchFamily="34" charset="0"/>
              </a:rPr>
              <a:t>Cavity baked at 1300 C for 112 h with </a:t>
            </a:r>
            <a:r>
              <a:rPr lang="en-US" dirty="0" err="1">
                <a:solidFill>
                  <a:schemeClr val="accent6">
                    <a:lumMod val="75000"/>
                  </a:schemeClr>
                </a:solidFill>
                <a:ea typeface="Calibri" panose="020F0502020204030204" pitchFamily="34" charset="0"/>
              </a:rPr>
              <a:t>NbTi</a:t>
            </a:r>
            <a:r>
              <a:rPr lang="en-US" dirty="0">
                <a:solidFill>
                  <a:schemeClr val="accent6">
                    <a:lumMod val="75000"/>
                  </a:schemeClr>
                </a:solidFill>
                <a:ea typeface="Calibri" panose="020F0502020204030204" pitchFamily="34" charset="0"/>
              </a:rPr>
              <a:t> flanges</a:t>
            </a:r>
            <a:endParaRPr lang="en-US" dirty="0">
              <a:solidFill>
                <a:schemeClr val="accent6">
                  <a:lumMod val="75000"/>
                </a:schemeClr>
              </a:solidFill>
            </a:endParaRPr>
          </a:p>
        </p:txBody>
      </p:sp>
      <p:sp>
        <p:nvSpPr>
          <p:cNvPr id="9" name="TextBox 8"/>
          <p:cNvSpPr txBox="1"/>
          <p:nvPr/>
        </p:nvSpPr>
        <p:spPr>
          <a:xfrm>
            <a:off x="135477" y="4725427"/>
            <a:ext cx="8669737" cy="1600438"/>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accent6">
                    <a:lumMod val="75000"/>
                  </a:schemeClr>
                </a:solidFill>
              </a:rPr>
              <a:t>Reduction of R</a:t>
            </a:r>
            <a:r>
              <a:rPr lang="en-US" sz="2200" baseline="-25000" dirty="0">
                <a:solidFill>
                  <a:schemeClr val="accent6">
                    <a:lumMod val="75000"/>
                  </a:schemeClr>
                </a:solidFill>
              </a:rPr>
              <a:t>BCS</a:t>
            </a:r>
            <a:r>
              <a:rPr lang="en-US" sz="2200" dirty="0">
                <a:solidFill>
                  <a:schemeClr val="accent6">
                    <a:lumMod val="75000"/>
                  </a:schemeClr>
                </a:solidFill>
              </a:rPr>
              <a:t> observed, further hints of </a:t>
            </a:r>
            <a:r>
              <a:rPr lang="en-US" sz="2200" dirty="0" err="1">
                <a:solidFill>
                  <a:schemeClr val="accent6">
                    <a:lumMod val="75000"/>
                  </a:schemeClr>
                </a:solidFill>
              </a:rPr>
              <a:t>Ti</a:t>
            </a:r>
            <a:r>
              <a:rPr lang="en-US" sz="2200" dirty="0">
                <a:solidFill>
                  <a:schemeClr val="accent6">
                    <a:lumMod val="75000"/>
                  </a:schemeClr>
                </a:solidFill>
              </a:rPr>
              <a:t> doping</a:t>
            </a:r>
          </a:p>
          <a:p>
            <a:pPr marL="342900" indent="-342900">
              <a:buFont typeface="Arial" panose="020B0604020202020204" pitchFamily="34" charset="0"/>
              <a:buChar char="•"/>
            </a:pPr>
            <a:endParaRPr lang="en-US" sz="500" dirty="0">
              <a:solidFill>
                <a:schemeClr val="accent6">
                  <a:lumMod val="75000"/>
                </a:schemeClr>
              </a:solidFill>
            </a:endParaRPr>
          </a:p>
          <a:p>
            <a:pPr marL="342900" indent="-342900">
              <a:buFont typeface="Arial" panose="020B0604020202020204" pitchFamily="34" charset="0"/>
              <a:buChar char="•"/>
            </a:pPr>
            <a:r>
              <a:rPr lang="en-US" sz="2200" dirty="0">
                <a:solidFill>
                  <a:schemeClr val="accent6">
                    <a:lumMod val="75000"/>
                  </a:schemeClr>
                </a:solidFill>
              </a:rPr>
              <a:t>Large residual resistance prevent to see high Q-factor and strong anti-Q-slope</a:t>
            </a:r>
          </a:p>
          <a:p>
            <a:pPr marL="342900" indent="-342900">
              <a:buFont typeface="Arial" panose="020B0604020202020204" pitchFamily="34" charset="0"/>
              <a:buChar char="•"/>
            </a:pPr>
            <a:endParaRPr lang="en-US" sz="500" dirty="0">
              <a:solidFill>
                <a:schemeClr val="accent6">
                  <a:lumMod val="75000"/>
                </a:schemeClr>
              </a:solidFill>
            </a:endParaRPr>
          </a:p>
          <a:p>
            <a:pPr marL="342900" indent="-342900">
              <a:buFont typeface="Arial" panose="020B0604020202020204" pitchFamily="34" charset="0"/>
              <a:buChar char="•"/>
            </a:pPr>
            <a:r>
              <a:rPr lang="en-US" sz="2200" dirty="0" err="1">
                <a:solidFill>
                  <a:schemeClr val="accent6">
                    <a:lumMod val="75000"/>
                  </a:schemeClr>
                </a:solidFill>
              </a:rPr>
              <a:t>Ti</a:t>
            </a:r>
            <a:r>
              <a:rPr lang="en-US" sz="2200" dirty="0">
                <a:solidFill>
                  <a:schemeClr val="accent6">
                    <a:lumMod val="75000"/>
                  </a:schemeClr>
                </a:solidFill>
              </a:rPr>
              <a:t>-doping to be performed in a more controllable way</a:t>
            </a:r>
          </a:p>
        </p:txBody>
      </p:sp>
    </p:spTree>
    <p:extLst>
      <p:ext uri="{BB962C8B-B14F-4D97-AF65-F5344CB8AC3E}">
        <p14:creationId xmlns:p14="http://schemas.microsoft.com/office/powerpoint/2010/main" val="3900230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Object 38"/>
          <p:cNvGraphicFramePr>
            <a:graphicFrameLocks noChangeAspect="1"/>
          </p:cNvGraphicFramePr>
          <p:nvPr>
            <p:extLst>
              <p:ext uri="{D42A27DB-BD31-4B8C-83A1-F6EECF244321}">
                <p14:modId xmlns:p14="http://schemas.microsoft.com/office/powerpoint/2010/main" val="271184916"/>
              </p:ext>
            </p:extLst>
          </p:nvPr>
        </p:nvGraphicFramePr>
        <p:xfrm>
          <a:off x="-73711" y="1887615"/>
          <a:ext cx="5561903" cy="4259603"/>
        </p:xfrm>
        <a:graphic>
          <a:graphicData uri="http://schemas.openxmlformats.org/presentationml/2006/ole">
            <mc:AlternateContent xmlns:mc="http://schemas.openxmlformats.org/markup-compatibility/2006">
              <mc:Choice xmlns:v="urn:schemas-microsoft-com:vml" Requires="v">
                <p:oleObj spid="_x0000_s27978" name="Graph" r:id="rId3" imgW="3906000" imgH="2990520" progId="Origin50.Graph">
                  <p:embed/>
                </p:oleObj>
              </mc:Choice>
              <mc:Fallback>
                <p:oleObj name="Graph" r:id="rId3" imgW="3906000" imgH="2990520" progId="Origin50.Graph">
                  <p:embed/>
                  <p:pic>
                    <p:nvPicPr>
                      <p:cNvPr id="0" name=""/>
                      <p:cNvPicPr/>
                      <p:nvPr/>
                    </p:nvPicPr>
                    <p:blipFill>
                      <a:blip r:embed="rId4"/>
                      <a:stretch>
                        <a:fillRect/>
                      </a:stretch>
                    </p:blipFill>
                    <p:spPr>
                      <a:xfrm>
                        <a:off x="-73711" y="1887615"/>
                        <a:ext cx="5561903" cy="425960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Standard </a:t>
            </a:r>
            <a:r>
              <a:rPr lang="en-US" dirty="0" err="1"/>
              <a:t>Nb</a:t>
            </a:r>
            <a:r>
              <a:rPr lang="en-US" dirty="0"/>
              <a:t> Surface Treatment</a:t>
            </a:r>
          </a:p>
        </p:txBody>
      </p:sp>
      <p:sp>
        <p:nvSpPr>
          <p:cNvPr id="7" name="TextBox 6"/>
          <p:cNvSpPr txBox="1"/>
          <p:nvPr/>
        </p:nvSpPr>
        <p:spPr>
          <a:xfrm>
            <a:off x="228598" y="869490"/>
            <a:ext cx="7607302" cy="400110"/>
          </a:xfrm>
          <a:prstGeom prst="rect">
            <a:avLst/>
          </a:prstGeom>
          <a:noFill/>
        </p:spPr>
        <p:txBody>
          <a:bodyPr wrap="square" rtlCol="0">
            <a:spAutoFit/>
          </a:bodyPr>
          <a:lstStyle/>
          <a:p>
            <a:r>
              <a:rPr lang="en-US" sz="2000" dirty="0">
                <a:solidFill>
                  <a:schemeClr val="accent6">
                    <a:lumMod val="50000"/>
                  </a:schemeClr>
                </a:solidFill>
              </a:rPr>
              <a:t>Conventional </a:t>
            </a:r>
            <a:r>
              <a:rPr lang="en-US" sz="2000" dirty="0" err="1">
                <a:solidFill>
                  <a:schemeClr val="accent6">
                    <a:lumMod val="50000"/>
                  </a:schemeClr>
                </a:solidFill>
              </a:rPr>
              <a:t>Nb</a:t>
            </a:r>
            <a:r>
              <a:rPr lang="en-US" sz="2000" dirty="0">
                <a:solidFill>
                  <a:schemeClr val="accent6">
                    <a:lumMod val="50000"/>
                  </a:schemeClr>
                </a:solidFill>
              </a:rPr>
              <a:t> Cavities Surface Treatment (main steps):</a:t>
            </a:r>
          </a:p>
        </p:txBody>
      </p:sp>
      <p:sp>
        <p:nvSpPr>
          <p:cNvPr id="16" name="TextBox 9"/>
          <p:cNvSpPr txBox="1"/>
          <p:nvPr/>
        </p:nvSpPr>
        <p:spPr>
          <a:xfrm>
            <a:off x="326678" y="1425950"/>
            <a:ext cx="1448973"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Cavity after Equator Welding</a:t>
            </a:r>
          </a:p>
        </p:txBody>
      </p:sp>
      <p:sp>
        <p:nvSpPr>
          <p:cNvPr id="17" name="TextBox 10"/>
          <p:cNvSpPr txBox="1"/>
          <p:nvPr/>
        </p:nvSpPr>
        <p:spPr>
          <a:xfrm>
            <a:off x="2056843" y="1518284"/>
            <a:ext cx="1448973"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EP 140 um</a:t>
            </a:r>
          </a:p>
        </p:txBody>
      </p:sp>
      <p:sp>
        <p:nvSpPr>
          <p:cNvPr id="21" name="TextBox 17"/>
          <p:cNvSpPr txBox="1"/>
          <p:nvPr/>
        </p:nvSpPr>
        <p:spPr>
          <a:xfrm>
            <a:off x="3788723" y="1518936"/>
            <a:ext cx="1448973"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800C UHV Bake</a:t>
            </a:r>
          </a:p>
        </p:txBody>
      </p:sp>
      <p:cxnSp>
        <p:nvCxnSpPr>
          <p:cNvPr id="64" name="Straight Arrow Connector 63"/>
          <p:cNvCxnSpPr>
            <a:stCxn id="16" idx="3"/>
            <a:endCxn id="17" idx="1"/>
          </p:cNvCxnSpPr>
          <p:nvPr/>
        </p:nvCxnSpPr>
        <p:spPr>
          <a:xfrm>
            <a:off x="1775651" y="1656783"/>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7" name="Straight Arrow Connector 66"/>
          <p:cNvCxnSpPr/>
          <p:nvPr/>
        </p:nvCxnSpPr>
        <p:spPr>
          <a:xfrm>
            <a:off x="3519376" y="1656782"/>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9" name="Straight Arrow Connector 68"/>
          <p:cNvCxnSpPr/>
          <p:nvPr/>
        </p:nvCxnSpPr>
        <p:spPr>
          <a:xfrm>
            <a:off x="5231042" y="1656780"/>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70" name="TextBox 48"/>
          <p:cNvSpPr txBox="1"/>
          <p:nvPr/>
        </p:nvSpPr>
        <p:spPr>
          <a:xfrm>
            <a:off x="7240470" y="1548697"/>
            <a:ext cx="1448973"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120C bake</a:t>
            </a:r>
          </a:p>
        </p:txBody>
      </p:sp>
      <p:cxnSp>
        <p:nvCxnSpPr>
          <p:cNvPr id="72" name="Straight Arrow Connector 71"/>
          <p:cNvCxnSpPr/>
          <p:nvPr/>
        </p:nvCxnSpPr>
        <p:spPr>
          <a:xfrm flipH="1">
            <a:off x="6172743" y="1871267"/>
            <a:ext cx="1" cy="32218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73" name="TextBox 72"/>
          <p:cNvSpPr txBox="1"/>
          <p:nvPr/>
        </p:nvSpPr>
        <p:spPr>
          <a:xfrm>
            <a:off x="5512234" y="2147023"/>
            <a:ext cx="1322368" cy="400110"/>
          </a:xfrm>
          <a:prstGeom prst="rect">
            <a:avLst/>
          </a:prstGeom>
          <a:noFill/>
        </p:spPr>
        <p:txBody>
          <a:bodyPr wrap="square" rtlCol="0">
            <a:spAutoFit/>
          </a:bodyPr>
          <a:lstStyle/>
          <a:p>
            <a:r>
              <a:rPr lang="en-US" sz="2000" dirty="0">
                <a:solidFill>
                  <a:schemeClr val="accent6">
                    <a:lumMod val="50000"/>
                  </a:schemeClr>
                </a:solidFill>
              </a:rPr>
              <a:t>EP cavities</a:t>
            </a:r>
          </a:p>
        </p:txBody>
      </p:sp>
      <p:cxnSp>
        <p:nvCxnSpPr>
          <p:cNvPr id="74" name="Straight Arrow Connector 73"/>
          <p:cNvCxnSpPr/>
          <p:nvPr/>
        </p:nvCxnSpPr>
        <p:spPr>
          <a:xfrm flipH="1">
            <a:off x="8070626" y="1886128"/>
            <a:ext cx="1" cy="32218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75" name="TextBox 74"/>
          <p:cNvSpPr txBox="1"/>
          <p:nvPr/>
        </p:nvSpPr>
        <p:spPr>
          <a:xfrm>
            <a:off x="7301398" y="2224730"/>
            <a:ext cx="1495922" cy="707886"/>
          </a:xfrm>
          <a:prstGeom prst="rect">
            <a:avLst/>
          </a:prstGeom>
          <a:noFill/>
        </p:spPr>
        <p:txBody>
          <a:bodyPr wrap="none" rtlCol="0">
            <a:spAutoFit/>
          </a:bodyPr>
          <a:lstStyle/>
          <a:p>
            <a:pPr algn="ctr"/>
            <a:r>
              <a:rPr lang="en-US" sz="2000" dirty="0">
                <a:solidFill>
                  <a:schemeClr val="accent6">
                    <a:lumMod val="50000"/>
                  </a:schemeClr>
                </a:solidFill>
              </a:rPr>
              <a:t>120C bake </a:t>
            </a:r>
          </a:p>
          <a:p>
            <a:pPr algn="ctr"/>
            <a:r>
              <a:rPr lang="en-US" sz="2000" dirty="0">
                <a:solidFill>
                  <a:schemeClr val="accent6">
                    <a:lumMod val="50000"/>
                  </a:schemeClr>
                </a:solidFill>
              </a:rPr>
              <a:t>cavities</a:t>
            </a:r>
          </a:p>
        </p:txBody>
      </p:sp>
      <p:sp>
        <p:nvSpPr>
          <p:cNvPr id="8" name="TextBox 7"/>
          <p:cNvSpPr txBox="1"/>
          <p:nvPr/>
        </p:nvSpPr>
        <p:spPr>
          <a:xfrm>
            <a:off x="5351523" y="3466036"/>
            <a:ext cx="3773765" cy="707886"/>
          </a:xfrm>
          <a:prstGeom prst="rect">
            <a:avLst/>
          </a:prstGeom>
          <a:noFill/>
        </p:spPr>
        <p:txBody>
          <a:bodyPr wrap="square" rtlCol="0">
            <a:spAutoFit/>
          </a:bodyPr>
          <a:lstStyle/>
          <a:p>
            <a:pPr algn="ctr"/>
            <a:r>
              <a:rPr lang="en-US" sz="2000" dirty="0">
                <a:solidFill>
                  <a:schemeClr val="accent6">
                    <a:lumMod val="50000"/>
                  </a:schemeClr>
                </a:solidFill>
              </a:rPr>
              <a:t>Standard treatment for the International Linear Collider (ILC) </a:t>
            </a:r>
          </a:p>
        </p:txBody>
      </p:sp>
      <p:cxnSp>
        <p:nvCxnSpPr>
          <p:cNvPr id="41" name="Straight Arrow Connector 40"/>
          <p:cNvCxnSpPr/>
          <p:nvPr/>
        </p:nvCxnSpPr>
        <p:spPr>
          <a:xfrm>
            <a:off x="4406230" y="3746895"/>
            <a:ext cx="1112658"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15376" name="Picture 16" descr="http://www.mathworks.com/cmsimages/65041_wl_91415v00_ilc_fig1_w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6492" y="4241118"/>
            <a:ext cx="3929431" cy="17758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0"/>
          <p:cNvSpPr txBox="1"/>
          <p:nvPr/>
        </p:nvSpPr>
        <p:spPr>
          <a:xfrm>
            <a:off x="5518888" y="1545189"/>
            <a:ext cx="1448973"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chemeClr val="accent6">
                    <a:lumMod val="50000"/>
                  </a:schemeClr>
                </a:solidFill>
              </a:rPr>
              <a:t>EP 50 um</a:t>
            </a:r>
          </a:p>
        </p:txBody>
      </p:sp>
      <p:cxnSp>
        <p:nvCxnSpPr>
          <p:cNvPr id="28" name="Straight Arrow Connector 27"/>
          <p:cNvCxnSpPr/>
          <p:nvPr/>
        </p:nvCxnSpPr>
        <p:spPr>
          <a:xfrm>
            <a:off x="6954553" y="1658566"/>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 name="Footer Placeholder 3"/>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25985736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9746"/>
            <a:ext cx="8686800" cy="641739"/>
          </a:xfrm>
        </p:spPr>
        <p:txBody>
          <a:bodyPr/>
          <a:lstStyle/>
          <a:p>
            <a:r>
              <a:rPr lang="en-US" dirty="0"/>
              <a:t>Possibility of Sn-doping @ FNAL</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grpSp>
        <p:nvGrpSpPr>
          <p:cNvPr id="3" name="Group 2"/>
          <p:cNvGrpSpPr/>
          <p:nvPr/>
        </p:nvGrpSpPr>
        <p:grpSpPr>
          <a:xfrm>
            <a:off x="294772" y="1062670"/>
            <a:ext cx="4183754" cy="2943789"/>
            <a:chOff x="330646" y="1069706"/>
            <a:chExt cx="4183754" cy="2943789"/>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3993" t="8221" r="23956" b="7855"/>
            <a:stretch/>
          </p:blipFill>
          <p:spPr>
            <a:xfrm>
              <a:off x="389614" y="1382875"/>
              <a:ext cx="4124786" cy="2565027"/>
            </a:xfrm>
            <a:prstGeom prst="rect">
              <a:avLst/>
            </a:prstGeom>
          </p:spPr>
        </p:pic>
        <p:sp>
          <p:nvSpPr>
            <p:cNvPr id="14" name="Rectangle 13"/>
            <p:cNvSpPr/>
            <p:nvPr/>
          </p:nvSpPr>
          <p:spPr>
            <a:xfrm>
              <a:off x="1053570" y="1069706"/>
              <a:ext cx="2898227"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accent6">
                      <a:lumMod val="50000"/>
                    </a:schemeClr>
                  </a:solidFill>
                </a:rPr>
                <a:t>Fermilab Nb</a:t>
              </a:r>
              <a:r>
                <a:rPr lang="en-US" sz="1000" b="1" baseline="-25000" dirty="0">
                  <a:solidFill>
                    <a:schemeClr val="accent6">
                      <a:lumMod val="50000"/>
                    </a:schemeClr>
                  </a:solidFill>
                </a:rPr>
                <a:t>3</a:t>
              </a:r>
              <a:r>
                <a:rPr lang="en-US" sz="1000" b="1" dirty="0">
                  <a:solidFill>
                    <a:schemeClr val="accent6">
                      <a:lumMod val="50000"/>
                    </a:schemeClr>
                  </a:solidFill>
                </a:rPr>
                <a:t>Sn Coating Furnace</a:t>
              </a:r>
            </a:p>
          </p:txBody>
        </p:sp>
        <p:sp>
          <p:nvSpPr>
            <p:cNvPr id="15" name="TextBox 14"/>
            <p:cNvSpPr txBox="1"/>
            <p:nvPr/>
          </p:nvSpPr>
          <p:spPr>
            <a:xfrm>
              <a:off x="330646" y="3490275"/>
              <a:ext cx="1065475" cy="523220"/>
            </a:xfrm>
            <a:prstGeom prst="rect">
              <a:avLst/>
            </a:prstGeom>
            <a:noFill/>
          </p:spPr>
          <p:txBody>
            <a:bodyPr wrap="square" rtlCol="0">
              <a:spAutoFit/>
            </a:bodyPr>
            <a:lstStyle/>
            <a:p>
              <a:r>
                <a:rPr lang="en-US" sz="1400" dirty="0"/>
                <a:t>Courtesy </a:t>
              </a:r>
            </a:p>
            <a:p>
              <a:r>
                <a:rPr lang="en-US" sz="1400" dirty="0"/>
                <a:t>of S. Posen</a:t>
              </a:r>
            </a:p>
          </p:txBody>
        </p:sp>
      </p:grpSp>
      <p:pic>
        <p:nvPicPr>
          <p:cNvPr id="24" name="Picture 23"/>
          <p:cNvPicPr>
            <a:picLocks noChangeAspect="1"/>
          </p:cNvPicPr>
          <p:nvPr/>
        </p:nvPicPr>
        <p:blipFill>
          <a:blip r:embed="rId3"/>
          <a:stretch>
            <a:fillRect/>
          </a:stretch>
        </p:blipFill>
        <p:spPr>
          <a:xfrm>
            <a:off x="4911167" y="1094885"/>
            <a:ext cx="4004233" cy="2801531"/>
          </a:xfrm>
          <a:prstGeom prst="rect">
            <a:avLst/>
          </a:prstGeom>
        </p:spPr>
      </p:pic>
      <p:sp>
        <p:nvSpPr>
          <p:cNvPr id="16" name="Rectangle 15"/>
          <p:cNvSpPr/>
          <p:nvPr/>
        </p:nvSpPr>
        <p:spPr>
          <a:xfrm>
            <a:off x="5482160" y="885403"/>
            <a:ext cx="3564172" cy="307777"/>
          </a:xfrm>
          <a:prstGeom prst="rect">
            <a:avLst/>
          </a:prstGeom>
        </p:spPr>
        <p:txBody>
          <a:bodyPr wrap="square">
            <a:spAutoFit/>
          </a:bodyPr>
          <a:lstStyle/>
          <a:p>
            <a:r>
              <a:rPr lang="en-US" sz="1400" dirty="0">
                <a:solidFill>
                  <a:srgbClr val="0000FF"/>
                </a:solidFill>
                <a:latin typeface="Times New Roman" panose="02020603050405020304" pitchFamily="18" charset="0"/>
              </a:rPr>
              <a:t>C. </a:t>
            </a:r>
            <a:r>
              <a:rPr lang="en-US" sz="1400" dirty="0" err="1">
                <a:solidFill>
                  <a:srgbClr val="0000FF"/>
                </a:solidFill>
                <a:latin typeface="Times New Roman" panose="02020603050405020304" pitchFamily="18" charset="0"/>
              </a:rPr>
              <a:t>Toffolon</a:t>
            </a:r>
            <a:r>
              <a:rPr lang="en-US" sz="1400" dirty="0">
                <a:solidFill>
                  <a:srgbClr val="0000FF"/>
                </a:solidFill>
                <a:latin typeface="Times New Roman" panose="02020603050405020304" pitchFamily="18" charset="0"/>
              </a:rPr>
              <a:t> et al., J. Phase </a:t>
            </a:r>
            <a:r>
              <a:rPr lang="en-US" sz="1400" dirty="0" err="1">
                <a:solidFill>
                  <a:srgbClr val="0000FF"/>
                </a:solidFill>
                <a:latin typeface="Times New Roman" panose="02020603050405020304" pitchFamily="18" charset="0"/>
              </a:rPr>
              <a:t>Equil</a:t>
            </a:r>
            <a:r>
              <a:rPr lang="en-US" sz="1400" dirty="0">
                <a:solidFill>
                  <a:srgbClr val="0000FF"/>
                </a:solidFill>
                <a:latin typeface="Times New Roman" panose="02020603050405020304" pitchFamily="18" charset="0"/>
              </a:rPr>
              <a:t>. 23, 134 2002</a:t>
            </a:r>
            <a:endParaRPr lang="en-US" sz="1400" dirty="0">
              <a:solidFill>
                <a:srgbClr val="0000FF"/>
              </a:solidFill>
              <a:effectLst/>
              <a:latin typeface="Times New Roman" panose="02020603050405020304" pitchFamily="18" charset="0"/>
            </a:endParaRPr>
          </a:p>
        </p:txBody>
      </p:sp>
      <p:sp>
        <p:nvSpPr>
          <p:cNvPr id="20" name="TextBox 19"/>
          <p:cNvSpPr txBox="1"/>
          <p:nvPr/>
        </p:nvSpPr>
        <p:spPr>
          <a:xfrm>
            <a:off x="4478526" y="1659389"/>
            <a:ext cx="671979" cy="369332"/>
          </a:xfrm>
          <a:prstGeom prst="rect">
            <a:avLst/>
          </a:prstGeom>
          <a:noFill/>
        </p:spPr>
        <p:txBody>
          <a:bodyPr wrap="none" rtlCol="0">
            <a:spAutoFit/>
          </a:bodyPr>
          <a:lstStyle/>
          <a:p>
            <a:r>
              <a:rPr lang="en-US" sz="1800" dirty="0">
                <a:latin typeface="Symbol" panose="05050102010706020507" pitchFamily="18" charset="2"/>
              </a:rPr>
              <a:t>a</a:t>
            </a:r>
            <a:r>
              <a:rPr lang="en-US" sz="1800" dirty="0"/>
              <a:t>-</a:t>
            </a:r>
            <a:r>
              <a:rPr lang="en-US" sz="1800" dirty="0" err="1"/>
              <a:t>Nb</a:t>
            </a:r>
            <a:endParaRPr lang="en-US" sz="1800" dirty="0"/>
          </a:p>
        </p:txBody>
      </p:sp>
      <p:cxnSp>
        <p:nvCxnSpPr>
          <p:cNvPr id="19" name="Straight Arrow Connector 18"/>
          <p:cNvCxnSpPr/>
          <p:nvPr/>
        </p:nvCxnSpPr>
        <p:spPr>
          <a:xfrm flipH="1" flipV="1">
            <a:off x="5017273" y="1979077"/>
            <a:ext cx="636105" cy="205068"/>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4970372" y="3878556"/>
            <a:ext cx="1535998" cy="369332"/>
          </a:xfrm>
          <a:prstGeom prst="rect">
            <a:avLst/>
          </a:prstGeom>
          <a:noFill/>
        </p:spPr>
        <p:txBody>
          <a:bodyPr wrap="none" rtlCol="0">
            <a:spAutoFit/>
          </a:bodyPr>
          <a:lstStyle/>
          <a:p>
            <a:r>
              <a:rPr lang="en-US" sz="1800" dirty="0">
                <a:latin typeface="Symbol" panose="05050102010706020507" pitchFamily="18" charset="2"/>
              </a:rPr>
              <a:t>a</a:t>
            </a:r>
            <a:r>
              <a:rPr lang="en-US" sz="1800" dirty="0"/>
              <a:t>-</a:t>
            </a:r>
            <a:r>
              <a:rPr lang="en-US" sz="1800" dirty="0" err="1"/>
              <a:t>Nb</a:t>
            </a:r>
            <a:r>
              <a:rPr lang="en-US" sz="1800" dirty="0"/>
              <a:t> + Nb</a:t>
            </a:r>
            <a:r>
              <a:rPr lang="en-US" sz="1800" baseline="-25000" dirty="0"/>
              <a:t>3</a:t>
            </a:r>
            <a:r>
              <a:rPr lang="en-US" sz="1800" dirty="0"/>
              <a:t>SN</a:t>
            </a:r>
          </a:p>
        </p:txBody>
      </p:sp>
      <p:cxnSp>
        <p:nvCxnSpPr>
          <p:cNvPr id="29" name="Straight Arrow Connector 28"/>
          <p:cNvCxnSpPr/>
          <p:nvPr/>
        </p:nvCxnSpPr>
        <p:spPr>
          <a:xfrm flipH="1">
            <a:off x="5709037" y="3287454"/>
            <a:ext cx="180847" cy="630857"/>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1" name="Rectangle 30"/>
          <p:cNvSpPr/>
          <p:nvPr/>
        </p:nvSpPr>
        <p:spPr>
          <a:xfrm>
            <a:off x="181863" y="4474977"/>
            <a:ext cx="8780274" cy="1738938"/>
          </a:xfrm>
          <a:prstGeom prst="rect">
            <a:avLst/>
          </a:prstGeom>
        </p:spPr>
        <p:txBody>
          <a:bodyPr wrap="square">
            <a:spAutoFit/>
          </a:bodyPr>
          <a:lstStyle/>
          <a:p>
            <a:pPr marL="342900" indent="-342900" algn="just">
              <a:buFont typeface="Arial" panose="020B0604020202020204" pitchFamily="34" charset="0"/>
              <a:buChar char="•"/>
            </a:pPr>
            <a:r>
              <a:rPr lang="en-US" sz="2200" dirty="0" err="1">
                <a:solidFill>
                  <a:schemeClr val="accent6">
                    <a:lumMod val="50000"/>
                  </a:schemeClr>
                </a:solidFill>
              </a:rPr>
              <a:t>Fermilab</a:t>
            </a:r>
            <a:r>
              <a:rPr lang="en-US" sz="2200" dirty="0">
                <a:solidFill>
                  <a:schemeClr val="accent6">
                    <a:lumMod val="50000"/>
                  </a:schemeClr>
                </a:solidFill>
              </a:rPr>
              <a:t> has the infrastructure to evaporate Sn at high T and make it diffuse into a </a:t>
            </a:r>
            <a:r>
              <a:rPr lang="en-US" sz="2200" dirty="0" err="1">
                <a:solidFill>
                  <a:schemeClr val="accent6">
                    <a:lumMod val="50000"/>
                  </a:schemeClr>
                </a:solidFill>
              </a:rPr>
              <a:t>Nb</a:t>
            </a:r>
            <a:r>
              <a:rPr lang="en-US" sz="2200" dirty="0">
                <a:solidFill>
                  <a:schemeClr val="accent6">
                    <a:lumMod val="50000"/>
                  </a:schemeClr>
                </a:solidFill>
              </a:rPr>
              <a:t> cavity</a:t>
            </a:r>
          </a:p>
          <a:p>
            <a:pPr algn="just"/>
            <a:endParaRPr lang="en-US" sz="700" dirty="0">
              <a:solidFill>
                <a:schemeClr val="accent6">
                  <a:lumMod val="50000"/>
                </a:schemeClr>
              </a:solidFill>
            </a:endParaRPr>
          </a:p>
          <a:p>
            <a:pPr marL="342900" indent="-342900" algn="just">
              <a:buFont typeface="Arial" panose="020B0604020202020204" pitchFamily="34" charset="0"/>
              <a:buChar char="•"/>
            </a:pPr>
            <a:r>
              <a:rPr lang="en-US" sz="2200" dirty="0">
                <a:solidFill>
                  <a:schemeClr val="accent6">
                    <a:lumMod val="50000"/>
                  </a:schemeClr>
                </a:solidFill>
              </a:rPr>
              <a:t>From the </a:t>
            </a:r>
            <a:r>
              <a:rPr lang="en-US" sz="2200" dirty="0" err="1">
                <a:solidFill>
                  <a:schemeClr val="accent6">
                    <a:lumMod val="50000"/>
                  </a:schemeClr>
                </a:solidFill>
              </a:rPr>
              <a:t>Nb</a:t>
            </a:r>
            <a:r>
              <a:rPr lang="en-US" sz="2200" dirty="0">
                <a:solidFill>
                  <a:schemeClr val="accent6">
                    <a:lumMod val="50000"/>
                  </a:schemeClr>
                </a:solidFill>
              </a:rPr>
              <a:t>-Sn phase diagram the </a:t>
            </a:r>
            <a:r>
              <a:rPr lang="en-US" sz="2200" dirty="0">
                <a:solidFill>
                  <a:schemeClr val="accent6">
                    <a:lumMod val="50000"/>
                  </a:schemeClr>
                </a:solidFill>
                <a:latin typeface="Symbol" panose="05050102010706020507" pitchFamily="18" charset="2"/>
              </a:rPr>
              <a:t>a</a:t>
            </a:r>
            <a:r>
              <a:rPr lang="en-US" sz="2200" dirty="0">
                <a:solidFill>
                  <a:schemeClr val="accent6">
                    <a:lumMod val="50000"/>
                  </a:schemeClr>
                </a:solidFill>
              </a:rPr>
              <a:t>-</a:t>
            </a:r>
            <a:r>
              <a:rPr lang="en-US" sz="2200" dirty="0" err="1">
                <a:solidFill>
                  <a:schemeClr val="accent6">
                    <a:lumMod val="50000"/>
                  </a:schemeClr>
                </a:solidFill>
              </a:rPr>
              <a:t>Nb</a:t>
            </a:r>
            <a:r>
              <a:rPr lang="en-US" sz="2200" dirty="0">
                <a:solidFill>
                  <a:schemeClr val="accent6">
                    <a:lumMod val="50000"/>
                  </a:schemeClr>
                </a:solidFill>
              </a:rPr>
              <a:t> phase can be formed</a:t>
            </a:r>
          </a:p>
          <a:p>
            <a:pPr marL="342900" indent="-342900" algn="just">
              <a:buFont typeface="Arial" panose="020B0604020202020204" pitchFamily="34" charset="0"/>
              <a:buChar char="•"/>
            </a:pPr>
            <a:endParaRPr lang="en-US" sz="700" dirty="0">
              <a:solidFill>
                <a:schemeClr val="accent6">
                  <a:lumMod val="50000"/>
                </a:schemeClr>
              </a:solidFill>
            </a:endParaRPr>
          </a:p>
          <a:p>
            <a:pPr marL="342900" indent="-342900" algn="just">
              <a:buFont typeface="Arial" panose="020B0604020202020204" pitchFamily="34" charset="0"/>
              <a:buChar char="•"/>
            </a:pPr>
            <a:r>
              <a:rPr lang="en-US" sz="2200" dirty="0">
                <a:solidFill>
                  <a:schemeClr val="accent6">
                    <a:lumMod val="50000"/>
                  </a:schemeClr>
                </a:solidFill>
              </a:rPr>
              <a:t>It is highly probable to form also Nb</a:t>
            </a:r>
            <a:r>
              <a:rPr lang="en-US" sz="2200" baseline="-25000" dirty="0">
                <a:solidFill>
                  <a:schemeClr val="accent6">
                    <a:lumMod val="50000"/>
                  </a:schemeClr>
                </a:solidFill>
              </a:rPr>
              <a:t>3</a:t>
            </a:r>
            <a:r>
              <a:rPr lang="en-US" sz="2200" dirty="0">
                <a:solidFill>
                  <a:schemeClr val="accent6">
                    <a:lumMod val="50000"/>
                  </a:schemeClr>
                </a:solidFill>
              </a:rPr>
              <a:t>Sn phase</a:t>
            </a:r>
          </a:p>
          <a:p>
            <a:pPr algn="just"/>
            <a:endParaRPr lang="en-US" sz="500" dirty="0">
              <a:solidFill>
                <a:schemeClr val="accent6">
                  <a:lumMod val="50000"/>
                </a:schemeClr>
              </a:solidFill>
            </a:endParaRPr>
          </a:p>
        </p:txBody>
      </p:sp>
    </p:spTree>
    <p:extLst>
      <p:ext uri="{BB962C8B-B14F-4D97-AF65-F5344CB8AC3E}">
        <p14:creationId xmlns:p14="http://schemas.microsoft.com/office/powerpoint/2010/main" val="12814055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9746"/>
            <a:ext cx="8686800" cy="641739"/>
          </a:xfrm>
        </p:spPr>
        <p:txBody>
          <a:bodyPr/>
          <a:lstStyle/>
          <a:p>
            <a:r>
              <a:rPr lang="en-US" dirty="0"/>
              <a:t>Possibility of doping with different metals</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10" name="TextBox 9"/>
          <p:cNvSpPr txBox="1"/>
          <p:nvPr/>
        </p:nvSpPr>
        <p:spPr>
          <a:xfrm>
            <a:off x="4041214" y="1128323"/>
            <a:ext cx="4874186" cy="1938992"/>
          </a:xfrm>
          <a:prstGeom prst="rect">
            <a:avLst/>
          </a:prstGeom>
          <a:noFill/>
        </p:spPr>
        <p:txBody>
          <a:bodyPr wrap="square" rtlCol="0">
            <a:spAutoFit/>
          </a:bodyPr>
          <a:lstStyle/>
          <a:p>
            <a:pPr marL="342900" indent="-342900" algn="just">
              <a:buFont typeface="Arial" panose="020B0604020202020204" pitchFamily="34" charset="0"/>
              <a:buChar char="•"/>
            </a:pPr>
            <a:r>
              <a:rPr lang="en-US" sz="2200" dirty="0">
                <a:solidFill>
                  <a:schemeClr val="accent6">
                    <a:lumMod val="50000"/>
                  </a:schemeClr>
                </a:solidFill>
              </a:rPr>
              <a:t>With the same set-up we should be able to explore different metal-doping </a:t>
            </a:r>
          </a:p>
          <a:p>
            <a:pPr marL="342900" indent="-342900" algn="just">
              <a:buFont typeface="Arial" panose="020B0604020202020204" pitchFamily="34" charset="0"/>
              <a:buChar char="•"/>
            </a:pPr>
            <a:endParaRPr lang="en-US" sz="1000" dirty="0">
              <a:solidFill>
                <a:schemeClr val="accent6">
                  <a:lumMod val="50000"/>
                </a:schemeClr>
              </a:solidFill>
            </a:endParaRPr>
          </a:p>
          <a:p>
            <a:pPr marL="342900" indent="-342900" algn="just">
              <a:buFont typeface="Arial" panose="020B0604020202020204" pitchFamily="34" charset="0"/>
              <a:buChar char="•"/>
            </a:pPr>
            <a:r>
              <a:rPr lang="en-US" sz="2200" dirty="0">
                <a:solidFill>
                  <a:schemeClr val="accent6">
                    <a:lumMod val="50000"/>
                  </a:schemeClr>
                </a:solidFill>
              </a:rPr>
              <a:t>Crucial is to fabricate different inserts for the furnace in order to avoid cross-contaminations</a:t>
            </a:r>
          </a:p>
        </p:txBody>
      </p:sp>
      <p:grpSp>
        <p:nvGrpSpPr>
          <p:cNvPr id="11" name="Group 10"/>
          <p:cNvGrpSpPr/>
          <p:nvPr/>
        </p:nvGrpSpPr>
        <p:grpSpPr>
          <a:xfrm>
            <a:off x="5975927" y="3466303"/>
            <a:ext cx="3168073" cy="2268351"/>
            <a:chOff x="5208661" y="919700"/>
            <a:chExt cx="3572123" cy="2229827"/>
          </a:xfrm>
        </p:grpSpPr>
        <p:pic>
          <p:nvPicPr>
            <p:cNvPr id="6" name="Picture 5"/>
            <p:cNvPicPr>
              <a:picLocks noChangeAspect="1"/>
            </p:cNvPicPr>
            <p:nvPr/>
          </p:nvPicPr>
          <p:blipFill>
            <a:blip r:embed="rId2"/>
            <a:stretch>
              <a:fillRect/>
            </a:stretch>
          </p:blipFill>
          <p:spPr>
            <a:xfrm>
              <a:off x="5208661" y="919700"/>
              <a:ext cx="3572123" cy="2229827"/>
            </a:xfrm>
            <a:prstGeom prst="rect">
              <a:avLst/>
            </a:prstGeom>
          </p:spPr>
        </p:pic>
        <p:sp>
          <p:nvSpPr>
            <p:cNvPr id="21" name="TextBox 20"/>
            <p:cNvSpPr txBox="1"/>
            <p:nvPr/>
          </p:nvSpPr>
          <p:spPr>
            <a:xfrm>
              <a:off x="6025481" y="953466"/>
              <a:ext cx="987771" cy="461665"/>
            </a:xfrm>
            <a:prstGeom prst="rect">
              <a:avLst/>
            </a:prstGeom>
            <a:noFill/>
          </p:spPr>
          <p:txBody>
            <a:bodyPr wrap="none" rtlCol="0">
              <a:spAutoFit/>
            </a:bodyPr>
            <a:lstStyle/>
            <a:p>
              <a:r>
                <a:rPr lang="en-US" dirty="0" err="1"/>
                <a:t>Nb</a:t>
              </a:r>
              <a:r>
                <a:rPr lang="en-US" dirty="0"/>
                <a:t>-Ge</a:t>
              </a:r>
            </a:p>
          </p:txBody>
        </p:sp>
        <p:sp>
          <p:nvSpPr>
            <p:cNvPr id="33" name="TextBox 32"/>
            <p:cNvSpPr txBox="1"/>
            <p:nvPr/>
          </p:nvSpPr>
          <p:spPr>
            <a:xfrm>
              <a:off x="5269360" y="1553045"/>
              <a:ext cx="671979" cy="369332"/>
            </a:xfrm>
            <a:prstGeom prst="rect">
              <a:avLst/>
            </a:prstGeom>
            <a:noFill/>
          </p:spPr>
          <p:txBody>
            <a:bodyPr wrap="none" rtlCol="0">
              <a:spAutoFit/>
            </a:bodyPr>
            <a:lstStyle/>
            <a:p>
              <a:r>
                <a:rPr lang="en-US" sz="1800" dirty="0">
                  <a:latin typeface="Symbol" panose="05050102010706020507" pitchFamily="18" charset="2"/>
                </a:rPr>
                <a:t>a</a:t>
              </a:r>
              <a:r>
                <a:rPr lang="en-US" sz="1800" dirty="0"/>
                <a:t>-</a:t>
              </a:r>
              <a:r>
                <a:rPr lang="en-US" sz="1800" dirty="0" err="1"/>
                <a:t>Nb</a:t>
              </a:r>
              <a:endParaRPr lang="en-US" sz="1800" dirty="0"/>
            </a:p>
          </p:txBody>
        </p:sp>
      </p:grpSp>
      <p:grpSp>
        <p:nvGrpSpPr>
          <p:cNvPr id="5" name="Group 4"/>
          <p:cNvGrpSpPr/>
          <p:nvPr/>
        </p:nvGrpSpPr>
        <p:grpSpPr>
          <a:xfrm>
            <a:off x="3069468" y="3467740"/>
            <a:ext cx="2954796" cy="2382792"/>
            <a:chOff x="5208661" y="3384517"/>
            <a:chExt cx="3506003" cy="2554042"/>
          </a:xfrm>
        </p:grpSpPr>
        <p:pic>
          <p:nvPicPr>
            <p:cNvPr id="9" name="Picture 8"/>
            <p:cNvPicPr>
              <a:picLocks noChangeAspect="1"/>
            </p:cNvPicPr>
            <p:nvPr/>
          </p:nvPicPr>
          <p:blipFill>
            <a:blip r:embed="rId3"/>
            <a:stretch>
              <a:fillRect/>
            </a:stretch>
          </p:blipFill>
          <p:spPr>
            <a:xfrm>
              <a:off x="5208661" y="3384517"/>
              <a:ext cx="3506003" cy="2554042"/>
            </a:xfrm>
            <a:prstGeom prst="rect">
              <a:avLst/>
            </a:prstGeom>
          </p:spPr>
        </p:pic>
        <p:sp>
          <p:nvSpPr>
            <p:cNvPr id="23" name="TextBox 22"/>
            <p:cNvSpPr txBox="1"/>
            <p:nvPr/>
          </p:nvSpPr>
          <p:spPr>
            <a:xfrm>
              <a:off x="6317847" y="3392498"/>
              <a:ext cx="981359" cy="461665"/>
            </a:xfrm>
            <a:prstGeom prst="rect">
              <a:avLst/>
            </a:prstGeom>
            <a:noFill/>
          </p:spPr>
          <p:txBody>
            <a:bodyPr wrap="none" rtlCol="0">
              <a:spAutoFit/>
            </a:bodyPr>
            <a:lstStyle/>
            <a:p>
              <a:r>
                <a:rPr lang="en-US" dirty="0" err="1"/>
                <a:t>Nb</a:t>
              </a:r>
              <a:r>
                <a:rPr lang="en-US" dirty="0"/>
                <a:t>-Ga</a:t>
              </a:r>
            </a:p>
          </p:txBody>
        </p:sp>
        <p:sp>
          <p:nvSpPr>
            <p:cNvPr id="34" name="TextBox 33"/>
            <p:cNvSpPr txBox="1"/>
            <p:nvPr/>
          </p:nvSpPr>
          <p:spPr>
            <a:xfrm>
              <a:off x="5379299" y="4127961"/>
              <a:ext cx="671979" cy="369332"/>
            </a:xfrm>
            <a:prstGeom prst="rect">
              <a:avLst/>
            </a:prstGeom>
            <a:noFill/>
          </p:spPr>
          <p:txBody>
            <a:bodyPr wrap="none" rtlCol="0">
              <a:spAutoFit/>
            </a:bodyPr>
            <a:lstStyle/>
            <a:p>
              <a:r>
                <a:rPr lang="en-US" sz="1800" dirty="0">
                  <a:latin typeface="Symbol" panose="05050102010706020507" pitchFamily="18" charset="2"/>
                </a:rPr>
                <a:t>a</a:t>
              </a:r>
              <a:r>
                <a:rPr lang="en-US" sz="1800" dirty="0"/>
                <a:t>-</a:t>
              </a:r>
              <a:r>
                <a:rPr lang="en-US" sz="1800" dirty="0" err="1"/>
                <a:t>Nb</a:t>
              </a:r>
              <a:endParaRPr lang="en-US" sz="1800" dirty="0"/>
            </a:p>
          </p:txBody>
        </p:sp>
      </p:grpSp>
      <p:grpSp>
        <p:nvGrpSpPr>
          <p:cNvPr id="3" name="Group 2"/>
          <p:cNvGrpSpPr/>
          <p:nvPr/>
        </p:nvGrpSpPr>
        <p:grpSpPr>
          <a:xfrm>
            <a:off x="12222" y="3458445"/>
            <a:ext cx="3056771" cy="2291972"/>
            <a:chOff x="778006" y="3474552"/>
            <a:chExt cx="3534537" cy="2364782"/>
          </a:xfrm>
        </p:grpSpPr>
        <p:pic>
          <p:nvPicPr>
            <p:cNvPr id="4" name="Picture 3"/>
            <p:cNvPicPr>
              <a:picLocks noChangeAspect="1"/>
            </p:cNvPicPr>
            <p:nvPr/>
          </p:nvPicPr>
          <p:blipFill>
            <a:blip r:embed="rId4">
              <a:clrChange>
                <a:clrFrom>
                  <a:srgbClr val="77705D"/>
                </a:clrFrom>
                <a:clrTo>
                  <a:srgbClr val="77705D">
                    <a:alpha val="0"/>
                  </a:srgbClr>
                </a:clrTo>
              </a:clrChange>
            </a:blip>
            <a:stretch>
              <a:fillRect/>
            </a:stretch>
          </p:blipFill>
          <p:spPr>
            <a:xfrm>
              <a:off x="778006" y="3474552"/>
              <a:ext cx="3534537" cy="2364782"/>
            </a:xfrm>
            <a:prstGeom prst="rect">
              <a:avLst/>
            </a:prstGeom>
          </p:spPr>
        </p:pic>
        <p:sp>
          <p:nvSpPr>
            <p:cNvPr id="7" name="TextBox 6"/>
            <p:cNvSpPr txBox="1"/>
            <p:nvPr/>
          </p:nvSpPr>
          <p:spPr>
            <a:xfrm>
              <a:off x="2866472" y="3474552"/>
              <a:ext cx="888385" cy="461665"/>
            </a:xfrm>
            <a:prstGeom prst="rect">
              <a:avLst/>
            </a:prstGeom>
            <a:noFill/>
          </p:spPr>
          <p:txBody>
            <a:bodyPr wrap="none" rtlCol="0">
              <a:spAutoFit/>
            </a:bodyPr>
            <a:lstStyle/>
            <a:p>
              <a:r>
                <a:rPr lang="en-US" dirty="0" err="1"/>
                <a:t>Nb</a:t>
              </a:r>
              <a:r>
                <a:rPr lang="en-US" dirty="0"/>
                <a:t>-Al</a:t>
              </a:r>
            </a:p>
          </p:txBody>
        </p:sp>
        <p:sp>
          <p:nvSpPr>
            <p:cNvPr id="35" name="TextBox 34"/>
            <p:cNvSpPr txBox="1"/>
            <p:nvPr/>
          </p:nvSpPr>
          <p:spPr>
            <a:xfrm>
              <a:off x="889516" y="4016370"/>
              <a:ext cx="671979" cy="369332"/>
            </a:xfrm>
            <a:prstGeom prst="rect">
              <a:avLst/>
            </a:prstGeom>
            <a:noFill/>
          </p:spPr>
          <p:txBody>
            <a:bodyPr wrap="none" rtlCol="0">
              <a:spAutoFit/>
            </a:bodyPr>
            <a:lstStyle/>
            <a:p>
              <a:r>
                <a:rPr lang="en-US" sz="1800" dirty="0">
                  <a:latin typeface="Symbol" panose="05050102010706020507" pitchFamily="18" charset="2"/>
                </a:rPr>
                <a:t>a</a:t>
              </a:r>
              <a:r>
                <a:rPr lang="en-US" sz="1800" dirty="0"/>
                <a:t>-</a:t>
              </a:r>
              <a:r>
                <a:rPr lang="en-US" sz="1800" dirty="0" err="1"/>
                <a:t>Nb</a:t>
              </a:r>
              <a:endParaRPr lang="en-US" sz="1800" dirty="0"/>
            </a:p>
          </p:txBody>
        </p:sp>
      </p:grpSp>
      <p:sp>
        <p:nvSpPr>
          <p:cNvPr id="22" name="TextBox 21"/>
          <p:cNvSpPr txBox="1"/>
          <p:nvPr/>
        </p:nvSpPr>
        <p:spPr>
          <a:xfrm>
            <a:off x="152972" y="5978870"/>
            <a:ext cx="6315383" cy="307777"/>
          </a:xfrm>
          <a:prstGeom prst="rect">
            <a:avLst/>
          </a:prstGeom>
          <a:solidFill>
            <a:schemeClr val="bg1"/>
          </a:solidFill>
        </p:spPr>
        <p:txBody>
          <a:bodyPr wrap="none" rtlCol="0">
            <a:spAutoFit/>
          </a:bodyPr>
          <a:lstStyle/>
          <a:p>
            <a:r>
              <a:rPr lang="en-US" sz="1400" dirty="0">
                <a:solidFill>
                  <a:srgbClr val="0000FF"/>
                </a:solidFill>
              </a:rPr>
              <a:t>J. </a:t>
            </a:r>
            <a:r>
              <a:rPr lang="en-US" sz="1400" dirty="0" err="1">
                <a:solidFill>
                  <a:srgbClr val="0000FF"/>
                </a:solidFill>
              </a:rPr>
              <a:t>Flukiger</a:t>
            </a:r>
            <a:r>
              <a:rPr lang="en-US" sz="1400" dirty="0">
                <a:solidFill>
                  <a:srgbClr val="0000FF"/>
                </a:solidFill>
              </a:rPr>
              <a:t> et al., J. Less Comm. Metals 55, 249 (1977)/ 75, 227 (1980)/ 62, 25 (1978) </a:t>
            </a: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3993" t="8221" r="23956" b="7855"/>
          <a:stretch/>
        </p:blipFill>
        <p:spPr>
          <a:xfrm>
            <a:off x="228600" y="973317"/>
            <a:ext cx="3812614" cy="2370901"/>
          </a:xfrm>
          <a:prstGeom prst="rect">
            <a:avLst/>
          </a:prstGeom>
        </p:spPr>
      </p:pic>
    </p:spTree>
    <p:extLst>
      <p:ext uri="{BB962C8B-B14F-4D97-AF65-F5344CB8AC3E}">
        <p14:creationId xmlns:p14="http://schemas.microsoft.com/office/powerpoint/2010/main" val="32870468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12387" y="1306529"/>
            <a:ext cx="7719226" cy="4519167"/>
          </a:xfrm>
          <a:prstGeom prst="rect">
            <a:avLst/>
          </a:prstGeom>
        </p:spPr>
      </p:pic>
      <p:sp>
        <p:nvSpPr>
          <p:cNvPr id="2" name="Title 1"/>
          <p:cNvSpPr>
            <a:spLocks noGrp="1"/>
          </p:cNvSpPr>
          <p:nvPr>
            <p:ph type="title"/>
          </p:nvPr>
        </p:nvSpPr>
        <p:spPr>
          <a:xfrm>
            <a:off x="228600" y="119746"/>
            <a:ext cx="8686800" cy="641739"/>
          </a:xfrm>
        </p:spPr>
        <p:txBody>
          <a:bodyPr/>
          <a:lstStyle/>
          <a:p>
            <a:r>
              <a:rPr lang="en-US" dirty="0"/>
              <a:t>Possibility of doping with different elements</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4" name="Oval 3"/>
          <p:cNvSpPr/>
          <p:nvPr/>
        </p:nvSpPr>
        <p:spPr>
          <a:xfrm>
            <a:off x="6758608" y="1773140"/>
            <a:ext cx="492981" cy="540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p:cNvSpPr/>
          <p:nvPr/>
        </p:nvSpPr>
        <p:spPr>
          <a:xfrm>
            <a:off x="2321780" y="2696815"/>
            <a:ext cx="469129" cy="540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p:cNvSpPr/>
          <p:nvPr/>
        </p:nvSpPr>
        <p:spPr>
          <a:xfrm>
            <a:off x="6368994" y="3142753"/>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Oval 9"/>
          <p:cNvSpPr/>
          <p:nvPr/>
        </p:nvSpPr>
        <p:spPr>
          <a:xfrm>
            <a:off x="5940935" y="2257362"/>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p:cNvSpPr/>
          <p:nvPr/>
        </p:nvSpPr>
        <p:spPr>
          <a:xfrm>
            <a:off x="5940935" y="2696814"/>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Oval 11"/>
          <p:cNvSpPr/>
          <p:nvPr/>
        </p:nvSpPr>
        <p:spPr>
          <a:xfrm>
            <a:off x="6349772" y="2691183"/>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2422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12387" y="1306529"/>
            <a:ext cx="7719226" cy="4519167"/>
          </a:xfrm>
          <a:prstGeom prst="rect">
            <a:avLst/>
          </a:prstGeom>
        </p:spPr>
      </p:pic>
      <p:sp>
        <p:nvSpPr>
          <p:cNvPr id="2" name="Title 1"/>
          <p:cNvSpPr>
            <a:spLocks noGrp="1"/>
          </p:cNvSpPr>
          <p:nvPr>
            <p:ph type="title"/>
          </p:nvPr>
        </p:nvSpPr>
        <p:spPr>
          <a:xfrm>
            <a:off x="228600" y="119746"/>
            <a:ext cx="8686800" cy="641739"/>
          </a:xfrm>
        </p:spPr>
        <p:txBody>
          <a:bodyPr/>
          <a:lstStyle/>
          <a:p>
            <a:r>
              <a:rPr lang="en-US" dirty="0"/>
              <a:t>Possibility of doping with different elements</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4" name="Oval 3"/>
          <p:cNvSpPr/>
          <p:nvPr/>
        </p:nvSpPr>
        <p:spPr>
          <a:xfrm>
            <a:off x="6758608" y="1773140"/>
            <a:ext cx="492981" cy="540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p:cNvSpPr/>
          <p:nvPr/>
        </p:nvSpPr>
        <p:spPr>
          <a:xfrm>
            <a:off x="2321780" y="2696815"/>
            <a:ext cx="469129" cy="540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p:cNvSpPr/>
          <p:nvPr/>
        </p:nvSpPr>
        <p:spPr>
          <a:xfrm>
            <a:off x="7567002" y="1773140"/>
            <a:ext cx="478405" cy="54068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p:cNvSpPr/>
          <p:nvPr/>
        </p:nvSpPr>
        <p:spPr>
          <a:xfrm>
            <a:off x="7564821" y="2239751"/>
            <a:ext cx="478405" cy="54068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Oval 14"/>
          <p:cNvSpPr/>
          <p:nvPr/>
        </p:nvSpPr>
        <p:spPr>
          <a:xfrm>
            <a:off x="6727085" y="2242286"/>
            <a:ext cx="478405" cy="54068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p:cNvSpPr/>
          <p:nvPr/>
        </p:nvSpPr>
        <p:spPr>
          <a:xfrm>
            <a:off x="7146805" y="2242286"/>
            <a:ext cx="478405" cy="54068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Box 17"/>
          <p:cNvSpPr txBox="1"/>
          <p:nvPr/>
        </p:nvSpPr>
        <p:spPr>
          <a:xfrm>
            <a:off x="1755281" y="1241700"/>
            <a:ext cx="3991555" cy="101566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000" dirty="0">
                <a:solidFill>
                  <a:schemeClr val="accent6">
                    <a:lumMod val="50000"/>
                  </a:schemeClr>
                </a:solidFill>
              </a:rPr>
              <a:t>With a dedicated furnace we might be able to explore doping with different elements</a:t>
            </a:r>
          </a:p>
        </p:txBody>
      </p:sp>
      <p:sp>
        <p:nvSpPr>
          <p:cNvPr id="19" name="Oval 18"/>
          <p:cNvSpPr/>
          <p:nvPr/>
        </p:nvSpPr>
        <p:spPr>
          <a:xfrm>
            <a:off x="6368994" y="3142753"/>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Oval 19"/>
          <p:cNvSpPr/>
          <p:nvPr/>
        </p:nvSpPr>
        <p:spPr>
          <a:xfrm>
            <a:off x="5940935" y="2257362"/>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p:nvSpPr>
        <p:spPr>
          <a:xfrm>
            <a:off x="5940935" y="2696814"/>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p:nvSpPr>
        <p:spPr>
          <a:xfrm>
            <a:off x="6349772" y="2691183"/>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439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12387" y="1306529"/>
            <a:ext cx="7719226" cy="4519167"/>
          </a:xfrm>
          <a:prstGeom prst="rect">
            <a:avLst/>
          </a:prstGeom>
        </p:spPr>
      </p:pic>
      <p:sp>
        <p:nvSpPr>
          <p:cNvPr id="24" name="TextBox 23"/>
          <p:cNvSpPr txBox="1"/>
          <p:nvPr/>
        </p:nvSpPr>
        <p:spPr>
          <a:xfrm>
            <a:off x="1653871" y="1235922"/>
            <a:ext cx="3991555" cy="101566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000" dirty="0">
                <a:solidFill>
                  <a:schemeClr val="accent6">
                    <a:lumMod val="50000"/>
                  </a:schemeClr>
                </a:solidFill>
              </a:rPr>
              <a:t>With a dedicated furnace we might be able to explore doping with different elements</a:t>
            </a:r>
          </a:p>
        </p:txBody>
      </p:sp>
      <p:sp>
        <p:nvSpPr>
          <p:cNvPr id="2" name="Title 1"/>
          <p:cNvSpPr>
            <a:spLocks noGrp="1"/>
          </p:cNvSpPr>
          <p:nvPr>
            <p:ph type="title"/>
          </p:nvPr>
        </p:nvSpPr>
        <p:spPr>
          <a:xfrm>
            <a:off x="228600" y="119746"/>
            <a:ext cx="8686800" cy="641739"/>
          </a:xfrm>
        </p:spPr>
        <p:txBody>
          <a:bodyPr/>
          <a:lstStyle/>
          <a:p>
            <a:r>
              <a:rPr lang="en-US" dirty="0"/>
              <a:t>Possibility of doping with different elements</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4" name="Oval 3"/>
          <p:cNvSpPr/>
          <p:nvPr/>
        </p:nvSpPr>
        <p:spPr>
          <a:xfrm>
            <a:off x="6758608" y="1773140"/>
            <a:ext cx="492981" cy="540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p:cNvSpPr/>
          <p:nvPr/>
        </p:nvSpPr>
        <p:spPr>
          <a:xfrm>
            <a:off x="2321780" y="2696815"/>
            <a:ext cx="469129" cy="540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p:cNvSpPr/>
          <p:nvPr/>
        </p:nvSpPr>
        <p:spPr>
          <a:xfrm>
            <a:off x="6368994" y="3142753"/>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Oval 9"/>
          <p:cNvSpPr/>
          <p:nvPr/>
        </p:nvSpPr>
        <p:spPr>
          <a:xfrm>
            <a:off x="5940935" y="2257362"/>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p:cNvSpPr/>
          <p:nvPr/>
        </p:nvSpPr>
        <p:spPr>
          <a:xfrm>
            <a:off x="5940935" y="2696814"/>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Oval 11"/>
          <p:cNvSpPr/>
          <p:nvPr/>
        </p:nvSpPr>
        <p:spPr>
          <a:xfrm>
            <a:off x="6349772" y="2691183"/>
            <a:ext cx="478405" cy="540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p:cNvSpPr/>
          <p:nvPr/>
        </p:nvSpPr>
        <p:spPr>
          <a:xfrm>
            <a:off x="7567002" y="1773140"/>
            <a:ext cx="478405" cy="54068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p:cNvSpPr/>
          <p:nvPr/>
        </p:nvSpPr>
        <p:spPr>
          <a:xfrm>
            <a:off x="7541052" y="2239751"/>
            <a:ext cx="478405" cy="54068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Oval 14"/>
          <p:cNvSpPr/>
          <p:nvPr/>
        </p:nvSpPr>
        <p:spPr>
          <a:xfrm>
            <a:off x="6727085" y="2242286"/>
            <a:ext cx="478405" cy="54068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p:cNvSpPr/>
          <p:nvPr/>
        </p:nvSpPr>
        <p:spPr>
          <a:xfrm>
            <a:off x="7146805" y="2242286"/>
            <a:ext cx="478405" cy="54068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2090054911"/>
              </p:ext>
            </p:extLst>
          </p:nvPr>
        </p:nvGraphicFramePr>
        <p:xfrm>
          <a:off x="1681837" y="1265926"/>
          <a:ext cx="4999149" cy="3753653"/>
        </p:xfrm>
        <a:graphic>
          <a:graphicData uri="http://schemas.openxmlformats.org/presentationml/2006/ole">
            <mc:AlternateContent xmlns:mc="http://schemas.openxmlformats.org/markup-compatibility/2006">
              <mc:Choice xmlns:v="urn:schemas-microsoft-com:vml" Requires="v">
                <p:oleObj spid="_x0000_s60488" name="Graph" r:id="rId4" imgW="3906000" imgH="2990520" progId="Origin50.Graph">
                  <p:embed/>
                </p:oleObj>
              </mc:Choice>
              <mc:Fallback>
                <p:oleObj name="Graph" r:id="rId4" imgW="3906000" imgH="2990520" progId="Origin50.Graph">
                  <p:embed/>
                  <p:pic>
                    <p:nvPicPr>
                      <p:cNvPr id="5" name="Object 4"/>
                      <p:cNvPicPr/>
                      <p:nvPr/>
                    </p:nvPicPr>
                    <p:blipFill>
                      <a:blip r:embed="rId5"/>
                      <a:stretch>
                        <a:fillRect/>
                      </a:stretch>
                    </p:blipFill>
                    <p:spPr>
                      <a:xfrm>
                        <a:off x="1681837" y="1265926"/>
                        <a:ext cx="4999149" cy="3753653"/>
                      </a:xfrm>
                      <a:prstGeom prst="rect">
                        <a:avLst/>
                      </a:prstGeom>
                      <a:solidFill>
                        <a:schemeClr val="bg1"/>
                      </a:solidFill>
                      <a:ln w="38100">
                        <a:solidFill>
                          <a:srgbClr val="C00000"/>
                        </a:solidFill>
                      </a:ln>
                    </p:spPr>
                  </p:pic>
                </p:oleObj>
              </mc:Fallback>
            </mc:AlternateContent>
          </a:graphicData>
        </a:graphic>
      </p:graphicFrame>
      <p:sp>
        <p:nvSpPr>
          <p:cNvPr id="20" name="TextBox 19"/>
          <p:cNvSpPr txBox="1"/>
          <p:nvPr/>
        </p:nvSpPr>
        <p:spPr>
          <a:xfrm>
            <a:off x="4341147" y="1361510"/>
            <a:ext cx="2296341" cy="1015663"/>
          </a:xfrm>
          <a:prstGeom prst="rect">
            <a:avLst/>
          </a:prstGeom>
          <a:solidFill>
            <a:schemeClr val="bg1"/>
          </a:solidFill>
        </p:spPr>
        <p:txBody>
          <a:bodyPr wrap="square" rtlCol="0">
            <a:spAutoFit/>
          </a:bodyPr>
          <a:lstStyle/>
          <a:p>
            <a:pPr algn="just"/>
            <a:r>
              <a:rPr lang="en-US" sz="2000" b="1" dirty="0"/>
              <a:t>Can we improve the performance of </a:t>
            </a:r>
            <a:r>
              <a:rPr lang="en-US" sz="2000" b="1" dirty="0" err="1"/>
              <a:t>Nb</a:t>
            </a:r>
            <a:r>
              <a:rPr lang="en-US" sz="2000" b="1" dirty="0"/>
              <a:t> even further?</a:t>
            </a:r>
          </a:p>
        </p:txBody>
      </p:sp>
      <p:sp>
        <p:nvSpPr>
          <p:cNvPr id="23" name="Arrow: Right 22"/>
          <p:cNvSpPr/>
          <p:nvPr/>
        </p:nvSpPr>
        <p:spPr>
          <a:xfrm rot="16200000">
            <a:off x="3573024" y="1953681"/>
            <a:ext cx="682616" cy="46543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5" name="Arrow: Right 24"/>
          <p:cNvSpPr/>
          <p:nvPr/>
        </p:nvSpPr>
        <p:spPr>
          <a:xfrm>
            <a:off x="4657249" y="2601143"/>
            <a:ext cx="1089587" cy="46543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1395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Outline</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378326" y="975574"/>
            <a:ext cx="7376571" cy="4616648"/>
          </a:xfrm>
          <a:prstGeom prst="rect">
            <a:avLst/>
          </a:prstGeom>
          <a:noFill/>
        </p:spPr>
        <p:txBody>
          <a:bodyPr wrap="none" rtlCol="0">
            <a:spAutoFit/>
          </a:bodyPr>
          <a:lstStyle/>
          <a:p>
            <a:pPr marL="342900" indent="-342900">
              <a:buFont typeface="Arial" panose="020B0604020202020204" pitchFamily="34" charset="0"/>
              <a:buChar char="•"/>
            </a:pPr>
            <a:r>
              <a:rPr lang="en-US" sz="2800" dirty="0">
                <a:solidFill>
                  <a:schemeClr val="accent6">
                    <a:lumMod val="75000"/>
                  </a:schemeClr>
                </a:solidFill>
              </a:rPr>
              <a:t>Introduction</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The N-doping treatment</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Trapped flux in SRF cavities</a:t>
            </a:r>
          </a:p>
          <a:p>
            <a:pPr lvl="1"/>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Best treatment for high Q-factors</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Frequency-dependence study</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New insights on the physics of the anti-Q-slope</a:t>
            </a:r>
          </a:p>
          <a:p>
            <a:pPr marL="342900" indent="-342900">
              <a:buFont typeface="Arial" panose="020B0604020202020204" pitchFamily="34" charset="0"/>
              <a:buChar char="•"/>
            </a:pPr>
            <a:endParaRPr lang="en-US" sz="600" dirty="0">
              <a:solidFill>
                <a:schemeClr val="accent6">
                  <a:lumMod val="75000"/>
                </a:schemeClr>
              </a:solidFill>
            </a:endParaRPr>
          </a:p>
          <a:p>
            <a:pPr marL="342900" indent="-342900">
              <a:buFont typeface="Arial" panose="020B0604020202020204" pitchFamily="34" charset="0"/>
              <a:buChar char="•"/>
            </a:pPr>
            <a:r>
              <a:rPr lang="en-US" sz="2800" dirty="0">
                <a:solidFill>
                  <a:schemeClr val="accent6">
                    <a:lumMod val="75000"/>
                  </a:schemeClr>
                </a:solidFill>
              </a:rPr>
              <a:t>Ideas for future doping @ FNAL</a:t>
            </a:r>
          </a:p>
          <a:p>
            <a:pPr marL="342900" indent="-342900">
              <a:buFont typeface="Arial" panose="020B0604020202020204" pitchFamily="34" charset="0"/>
              <a:buChar char="•"/>
            </a:pPr>
            <a:endParaRPr lang="en-US" sz="600" b="1" dirty="0">
              <a:solidFill>
                <a:schemeClr val="accent6">
                  <a:lumMod val="75000"/>
                </a:schemeClr>
              </a:solidFill>
            </a:endParaRPr>
          </a:p>
          <a:p>
            <a:pPr marL="342900" indent="-342900">
              <a:buFont typeface="Arial" panose="020B0604020202020204" pitchFamily="34" charset="0"/>
              <a:buChar char="•"/>
            </a:pPr>
            <a:r>
              <a:rPr lang="en-US" sz="2800" b="1" dirty="0">
                <a:solidFill>
                  <a:schemeClr val="accent6">
                    <a:lumMod val="75000"/>
                  </a:schemeClr>
                </a:solidFill>
              </a:rPr>
              <a:t>Conclusions</a:t>
            </a:r>
          </a:p>
          <a:p>
            <a:pPr marL="342900" indent="-342900">
              <a:buFont typeface="Arial" panose="020B0604020202020204" pitchFamily="34" charset="0"/>
              <a:buChar char="•"/>
            </a:pPr>
            <a:endParaRPr lang="en-US" sz="2800" dirty="0">
              <a:solidFill>
                <a:schemeClr val="accent6">
                  <a:lumMod val="75000"/>
                </a:schemeClr>
              </a:solidFill>
            </a:endParaRPr>
          </a:p>
        </p:txBody>
      </p:sp>
    </p:spTree>
    <p:extLst>
      <p:ext uri="{BB962C8B-B14F-4D97-AF65-F5344CB8AC3E}">
        <p14:creationId xmlns:p14="http://schemas.microsoft.com/office/powerpoint/2010/main" val="17197084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Conclusions</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mc:AlternateContent xmlns:mc="http://schemas.openxmlformats.org/markup-compatibility/2006" xmlns:a14="http://schemas.microsoft.com/office/drawing/2010/main">
        <mc:Choice Requires="a14">
          <p:sp>
            <p:nvSpPr>
              <p:cNvPr id="4" name="TextBox 3"/>
              <p:cNvSpPr txBox="1"/>
              <p:nvPr/>
            </p:nvSpPr>
            <p:spPr>
              <a:xfrm>
                <a:off x="143933" y="875651"/>
                <a:ext cx="8771467" cy="5509200"/>
              </a:xfrm>
              <a:prstGeom prst="rect">
                <a:avLst/>
              </a:prstGeom>
              <a:noFill/>
            </p:spPr>
            <p:txBody>
              <a:bodyPr wrap="square" rtlCol="0">
                <a:spAutoFit/>
              </a:bodyPr>
              <a:lstStyle/>
              <a:p>
                <a:pPr marL="342900" indent="-342900" algn="just">
                  <a:buFont typeface="Arial" panose="020B0604020202020204" pitchFamily="34" charset="0"/>
                  <a:buChar char="•"/>
                </a:pPr>
                <a:r>
                  <a:rPr lang="en-US" dirty="0">
                    <a:solidFill>
                      <a:schemeClr val="accent6">
                        <a:lumMod val="50000"/>
                      </a:schemeClr>
                    </a:solidFill>
                  </a:rPr>
                  <a:t>N-doping promote very high Q-factors at medium field, but larger sensitivity to trapped flux so important minimize trapped field via fast cooling</a:t>
                </a:r>
              </a:p>
              <a:p>
                <a:pPr algn="just"/>
                <a:endParaRPr lang="en-US" sz="1000" dirty="0">
                  <a:solidFill>
                    <a:schemeClr val="accent6">
                      <a:lumMod val="50000"/>
                    </a:schemeClr>
                  </a:solidFill>
                </a:endParaRPr>
              </a:p>
              <a:p>
                <a:pPr marL="342900" indent="-342900" algn="just">
                  <a:buFont typeface="Arial" panose="020B0604020202020204" pitchFamily="34" charset="0"/>
                  <a:buChar char="•"/>
                </a:pPr>
                <a:r>
                  <a:rPr lang="en-US" dirty="0">
                    <a:solidFill>
                      <a:schemeClr val="accent6">
                        <a:lumMod val="50000"/>
                      </a:schemeClr>
                    </a:solidFill>
                  </a:rPr>
                  <a:t>Fast cooldown helps flux expulsion, but orthogonal field can be easily trapped on top </a:t>
                </a:r>
              </a:p>
              <a:p>
                <a:pPr algn="just"/>
                <a:endParaRPr lang="en-US" sz="1000" dirty="0">
                  <a:solidFill>
                    <a:schemeClr val="accent6">
                      <a:lumMod val="50000"/>
                    </a:schemeClr>
                  </a:solidFill>
                </a:endParaRPr>
              </a:p>
              <a:p>
                <a:pPr marL="342900" indent="-342900" algn="just">
                  <a:buFont typeface="Arial" panose="020B0604020202020204" pitchFamily="34" charset="0"/>
                  <a:buChar char="•"/>
                </a:pPr>
                <a:r>
                  <a:rPr lang="en-US" dirty="0">
                    <a:solidFill>
                      <a:schemeClr val="accent6">
                        <a:lumMod val="50000"/>
                      </a:schemeClr>
                    </a:solidFill>
                  </a:rPr>
                  <a:t>Light N-doped cavities led to the </a:t>
                </a:r>
                <a:r>
                  <a:rPr lang="en-US" dirty="0">
                    <a:solidFill>
                      <a:srgbClr val="C00000"/>
                    </a:solidFill>
                  </a:rPr>
                  <a:t>highest achievable Q-factors </a:t>
                </a:r>
                <a:r>
                  <a:rPr lang="en-US" dirty="0">
                    <a:solidFill>
                      <a:schemeClr val="accent6">
                        <a:lumMod val="50000"/>
                      </a:schemeClr>
                    </a:solidFill>
                  </a:rPr>
                  <a:t>in cryomodules if </a:t>
                </a:r>
                <a14:m>
                  <m:oMath xmlns:m="http://schemas.openxmlformats.org/officeDocument/2006/math">
                    <m:r>
                      <m:rPr>
                        <m:sty m:val="p"/>
                      </m:rPr>
                      <a:rPr lang="en-US" dirty="0">
                        <a:solidFill>
                          <a:schemeClr val="accent6">
                            <a:lumMod val="50000"/>
                          </a:schemeClr>
                        </a:solidFill>
                        <a:latin typeface="Cambria Math" panose="02040503050406030204" pitchFamily="18" charset="0"/>
                      </a:rPr>
                      <m:t>B</m:t>
                    </m:r>
                    <m:r>
                      <a:rPr lang="en-US" dirty="0">
                        <a:solidFill>
                          <a:schemeClr val="accent6">
                            <a:lumMod val="50000"/>
                          </a:schemeClr>
                        </a:solidFill>
                        <a:latin typeface="Cambria Math" panose="02040503050406030204" pitchFamily="18" charset="0"/>
                      </a:rPr>
                      <m:t> &lt; 10 </m:t>
                    </m:r>
                  </m:oMath>
                </a14:m>
                <a:r>
                  <a:rPr lang="en-US" dirty="0">
                    <a:solidFill>
                      <a:schemeClr val="accent6">
                        <a:lumMod val="50000"/>
                      </a:schemeClr>
                    </a:solidFill>
                  </a:rPr>
                  <a:t>mG and they are cooled fast</a:t>
                </a:r>
              </a:p>
              <a:p>
                <a:pPr marL="342900" indent="-342900" algn="just">
                  <a:buFont typeface="Arial" panose="020B0604020202020204" pitchFamily="34" charset="0"/>
                  <a:buChar char="•"/>
                </a:pPr>
                <a:endParaRPr lang="en-US" sz="1000" dirty="0">
                  <a:solidFill>
                    <a:schemeClr val="accent6">
                      <a:lumMod val="50000"/>
                    </a:schemeClr>
                  </a:solidFill>
                </a:endParaRPr>
              </a:p>
              <a:p>
                <a:pPr marL="342900" indent="-342900" algn="just">
                  <a:buFont typeface="Arial" panose="020B0604020202020204" pitchFamily="34" charset="0"/>
                  <a:buChar char="•"/>
                </a:pPr>
                <a:r>
                  <a:rPr lang="en-US" dirty="0">
                    <a:solidFill>
                      <a:schemeClr val="accent6">
                        <a:lumMod val="50000"/>
                      </a:schemeClr>
                    </a:solidFill>
                  </a:rPr>
                  <a:t>The decreasing of R</a:t>
                </a:r>
                <a:r>
                  <a:rPr lang="en-US" baseline="-25000" dirty="0">
                    <a:solidFill>
                      <a:schemeClr val="accent6">
                        <a:lumMod val="50000"/>
                      </a:schemeClr>
                    </a:solidFill>
                  </a:rPr>
                  <a:t>BCS</a:t>
                </a:r>
                <a:r>
                  <a:rPr lang="en-US" dirty="0">
                    <a:solidFill>
                      <a:schemeClr val="accent6">
                        <a:lumMod val="50000"/>
                      </a:schemeClr>
                    </a:solidFill>
                  </a:rPr>
                  <a:t> due to doping becomes weaker at lower frequencies suggesting non-equilibrium effects might be the cause of the anti-Q-slope</a:t>
                </a:r>
              </a:p>
              <a:p>
                <a:pPr marL="342900" indent="-342900" algn="just">
                  <a:buFont typeface="Arial" panose="020B0604020202020204" pitchFamily="34" charset="0"/>
                  <a:buChar char="•"/>
                </a:pPr>
                <a:endParaRPr lang="en-US" sz="1000" dirty="0">
                  <a:solidFill>
                    <a:schemeClr val="accent6">
                      <a:lumMod val="50000"/>
                    </a:schemeClr>
                  </a:solidFill>
                </a:endParaRPr>
              </a:p>
              <a:p>
                <a:pPr marL="342900" indent="-342900" algn="just">
                  <a:buFont typeface="Arial" panose="020B0604020202020204" pitchFamily="34" charset="0"/>
                  <a:buChar char="•"/>
                </a:pPr>
                <a:r>
                  <a:rPr lang="en-US" dirty="0">
                    <a:solidFill>
                      <a:schemeClr val="accent6">
                        <a:lumMod val="50000"/>
                      </a:schemeClr>
                    </a:solidFill>
                  </a:rPr>
                  <a:t>Doping with different elements promising, important to push to even higher Q-factor and accelerating gradients</a:t>
                </a:r>
              </a:p>
              <a:p>
                <a:pPr algn="just"/>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43933" y="875651"/>
                <a:ext cx="8771467" cy="5509200"/>
              </a:xfrm>
              <a:prstGeom prst="rect">
                <a:avLst/>
              </a:prstGeom>
              <a:blipFill>
                <a:blip r:embed="rId2"/>
                <a:stretch>
                  <a:fillRect l="-973" t="-886" r="-1042"/>
                </a:stretch>
              </a:blipFill>
            </p:spPr>
            <p:txBody>
              <a:bodyPr/>
              <a:lstStyle/>
              <a:p>
                <a:r>
                  <a:rPr lang="en-US">
                    <a:noFill/>
                  </a:rPr>
                  <a:t> </a:t>
                </a:r>
              </a:p>
            </p:txBody>
          </p:sp>
        </mc:Fallback>
      </mc:AlternateContent>
    </p:spTree>
    <p:extLst>
      <p:ext uri="{BB962C8B-B14F-4D97-AF65-F5344CB8AC3E}">
        <p14:creationId xmlns:p14="http://schemas.microsoft.com/office/powerpoint/2010/main" val="42655502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28601" y="428522"/>
            <a:ext cx="8717642" cy="2448395"/>
          </a:xfrm>
          <a:solidFill>
            <a:schemeClr val="bg2"/>
          </a:solidFill>
        </p:spPr>
        <p:txBody>
          <a:bodyPr/>
          <a:lstStyle/>
          <a:p>
            <a:pPr algn="ctr"/>
            <a:r>
              <a:rPr lang="en-US" sz="6000" b="1" dirty="0"/>
              <a:t>Thank you for your attention!</a:t>
            </a:r>
          </a:p>
        </p:txBody>
      </p:sp>
      <p:pic>
        <p:nvPicPr>
          <p:cNvPr id="5" name="Picture 2" descr="http://i0.wp.com/kanecountyconnects.com/wp-content/uploads/2015/01/Fermil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4015"/>
            <a:ext cx="9144000" cy="3981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959"/>
          <a:stretch/>
        </p:blipFill>
        <p:spPr>
          <a:xfrm>
            <a:off x="-11154" y="2534016"/>
            <a:ext cx="4407927" cy="3981084"/>
          </a:xfrm>
          <a:prstGeom prst="rect">
            <a:avLst/>
          </a:prstGeom>
        </p:spPr>
      </p:pic>
    </p:spTree>
    <p:extLst>
      <p:ext uri="{BB962C8B-B14F-4D97-AF65-F5344CB8AC3E}">
        <p14:creationId xmlns:p14="http://schemas.microsoft.com/office/powerpoint/2010/main" val="28403278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Helvetica" panose="020B0604020202020204" pitchFamily="34" charset="0"/>
                <a:ea typeface="Geneva" pitchFamily="121" charset="-128"/>
              </a:rPr>
              <a:t>Density of State Measurement with STM</a:t>
            </a: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Martina Martinello | APT Seminar</a:t>
            </a:r>
            <a:endParaRPr lang="en-US" altLang="en-US" sz="1200" b="1">
              <a:solidFill>
                <a:srgbClr val="004C97"/>
              </a:solidFill>
              <a:latin typeface="Helvetica" panose="020B0604020202020204" pitchFamily="34" charset="0"/>
              <a:ea typeface="MS PGothic" panose="020B0600070205080204" pitchFamily="34" charset="-128"/>
            </a:endParaRPr>
          </a:p>
        </p:txBody>
      </p:sp>
      <p:pic>
        <p:nvPicPr>
          <p:cNvPr id="5" name="Picture 4"/>
          <p:cNvPicPr>
            <a:picLocks noChangeAspect="1"/>
          </p:cNvPicPr>
          <p:nvPr/>
        </p:nvPicPr>
        <p:blipFill rotWithShape="1">
          <a:blip r:embed="rId2"/>
          <a:srcRect l="25374" r="28896"/>
          <a:stretch/>
        </p:blipFill>
        <p:spPr>
          <a:xfrm>
            <a:off x="31805" y="1399494"/>
            <a:ext cx="3084048" cy="4495999"/>
          </a:xfrm>
          <a:prstGeom prst="rect">
            <a:avLst/>
          </a:prstGeom>
        </p:spPr>
      </p:pic>
      <p:sp>
        <p:nvSpPr>
          <p:cNvPr id="6" name="TextBox 5"/>
          <p:cNvSpPr txBox="1"/>
          <p:nvPr/>
        </p:nvSpPr>
        <p:spPr>
          <a:xfrm>
            <a:off x="31804" y="1153643"/>
            <a:ext cx="3084049" cy="584775"/>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solidFill>
                  <a:schemeClr val="accent6">
                    <a:lumMod val="50000"/>
                  </a:schemeClr>
                </a:solidFill>
              </a:rPr>
              <a:t>Scanning Tunnel Microscopy </a:t>
            </a:r>
          </a:p>
          <a:p>
            <a:pPr algn="ctr"/>
            <a:r>
              <a:rPr lang="en-US" sz="1600" dirty="0">
                <a:solidFill>
                  <a:schemeClr val="accent6">
                    <a:lumMod val="50000"/>
                  </a:schemeClr>
                </a:solidFill>
              </a:rPr>
              <a:t>@ Temple University</a:t>
            </a:r>
          </a:p>
        </p:txBody>
      </p:sp>
      <p:pic>
        <p:nvPicPr>
          <p:cNvPr id="2" name="Picture 1"/>
          <p:cNvPicPr>
            <a:picLocks noChangeAspect="1"/>
          </p:cNvPicPr>
          <p:nvPr/>
        </p:nvPicPr>
        <p:blipFill>
          <a:blip r:embed="rId3"/>
          <a:stretch>
            <a:fillRect/>
          </a:stretch>
        </p:blipFill>
        <p:spPr>
          <a:xfrm>
            <a:off x="2693504" y="2958189"/>
            <a:ext cx="2838113" cy="3323646"/>
          </a:xfrm>
          <a:prstGeom prst="rect">
            <a:avLst/>
          </a:prstGeom>
        </p:spPr>
      </p:pic>
      <p:sp>
        <p:nvSpPr>
          <p:cNvPr id="15" name="TextBox 14"/>
          <p:cNvSpPr txBox="1"/>
          <p:nvPr/>
        </p:nvSpPr>
        <p:spPr>
          <a:xfrm>
            <a:off x="3424042" y="1029890"/>
            <a:ext cx="5491358" cy="1323439"/>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solidFill>
                  <a:schemeClr val="accent6">
                    <a:lumMod val="50000"/>
                  </a:schemeClr>
                </a:solidFill>
              </a:rPr>
              <a:t>The density of state can be measured with STM</a:t>
            </a:r>
          </a:p>
          <a:p>
            <a:pPr marL="342900" indent="-342900" algn="just">
              <a:buFont typeface="Arial" panose="020B0604020202020204" pitchFamily="34" charset="0"/>
              <a:buChar char="•"/>
            </a:pPr>
            <a:endParaRPr lang="en-US" sz="2000" dirty="0">
              <a:solidFill>
                <a:schemeClr val="accent6">
                  <a:lumMod val="50000"/>
                </a:schemeClr>
              </a:solidFill>
            </a:endParaRPr>
          </a:p>
          <a:p>
            <a:pPr marL="342900" indent="-342900" algn="just">
              <a:buFont typeface="Arial" panose="020B0604020202020204" pitchFamily="34" charset="0"/>
              <a:buChar char="•"/>
            </a:pPr>
            <a:r>
              <a:rPr lang="en-US" sz="2000" dirty="0">
                <a:solidFill>
                  <a:schemeClr val="accent6">
                    <a:lumMod val="50000"/>
                  </a:schemeClr>
                </a:solidFill>
              </a:rPr>
              <a:t>Comparison of DOS of 120C baked vs N-doped sample should provide insight on the effect of N</a:t>
            </a:r>
            <a:endParaRPr lang="en-US" sz="2000" baseline="-25000" dirty="0">
              <a:solidFill>
                <a:schemeClr val="accent6">
                  <a:lumMod val="50000"/>
                </a:schemeClr>
              </a:solidFill>
            </a:endParaRPr>
          </a:p>
        </p:txBody>
      </p:sp>
      <p:sp>
        <p:nvSpPr>
          <p:cNvPr id="3" name="Rectangle 2"/>
          <p:cNvSpPr/>
          <p:nvPr/>
        </p:nvSpPr>
        <p:spPr>
          <a:xfrm>
            <a:off x="5480913" y="2304820"/>
            <a:ext cx="3444904" cy="3785652"/>
          </a:xfrm>
          <a:prstGeom prst="rect">
            <a:avLst/>
          </a:prstGeom>
        </p:spPr>
        <p:txBody>
          <a:bodyPr wrap="square">
            <a:spAutoFit/>
          </a:bodyPr>
          <a:lstStyle/>
          <a:p>
            <a:pPr marL="342900" indent="-342900" algn="just">
              <a:buFont typeface="Arial" panose="020B0604020202020204" pitchFamily="34" charset="0"/>
              <a:buChar char="•"/>
            </a:pPr>
            <a:endParaRPr lang="en-US" sz="2000" dirty="0">
              <a:solidFill>
                <a:schemeClr val="accent6">
                  <a:lumMod val="50000"/>
                </a:schemeClr>
              </a:solidFill>
            </a:endParaRPr>
          </a:p>
          <a:p>
            <a:pPr marL="342900" indent="-342900" algn="just">
              <a:buFont typeface="Arial" panose="020B0604020202020204" pitchFamily="34" charset="0"/>
              <a:buChar char="•"/>
            </a:pPr>
            <a:r>
              <a:rPr lang="en-US" sz="2000" dirty="0">
                <a:solidFill>
                  <a:schemeClr val="accent6">
                    <a:lumMod val="50000"/>
                  </a:schemeClr>
                </a:solidFill>
              </a:rPr>
              <a:t>The phonon spectrum can be also obtained from DOS measurement</a:t>
            </a:r>
          </a:p>
          <a:p>
            <a:pPr marL="342900" indent="-342900" algn="just">
              <a:buFont typeface="Arial" panose="020B0604020202020204" pitchFamily="34" charset="0"/>
              <a:buChar char="•"/>
            </a:pPr>
            <a:endParaRPr lang="en-US" sz="2000" dirty="0">
              <a:solidFill>
                <a:schemeClr val="accent6">
                  <a:lumMod val="50000"/>
                </a:schemeClr>
              </a:solidFill>
            </a:endParaRPr>
          </a:p>
          <a:p>
            <a:pPr marL="342900" indent="-342900" algn="just">
              <a:buFont typeface="Arial" panose="020B0604020202020204" pitchFamily="34" charset="0"/>
              <a:buChar char="•"/>
            </a:pPr>
            <a:r>
              <a:rPr lang="en-US" sz="2000" b="1" dirty="0">
                <a:solidFill>
                  <a:srgbClr val="C00000"/>
                </a:solidFill>
              </a:rPr>
              <a:t>Extrapolation of quasi-particle relaxation time </a:t>
            </a:r>
            <a:r>
              <a:rPr lang="en-US" sz="2000" dirty="0">
                <a:solidFill>
                  <a:schemeClr val="accent6">
                    <a:lumMod val="50000"/>
                  </a:schemeClr>
                </a:solidFill>
              </a:rPr>
              <a:t>might be inferred to verify which is the cut-off frequency for non-equilibrium SC in doped and non-doped niobium</a:t>
            </a:r>
          </a:p>
        </p:txBody>
      </p:sp>
    </p:spTree>
    <p:extLst>
      <p:ext uri="{BB962C8B-B14F-4D97-AF65-F5344CB8AC3E}">
        <p14:creationId xmlns:p14="http://schemas.microsoft.com/office/powerpoint/2010/main" val="20215003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dirty="0"/>
              <a:t>Vortex dynamic dissipation</a:t>
            </a:r>
            <a:endParaRPr lang="en-US" altLang="en-US" dirty="0">
              <a:latin typeface="Helvetica" panose="020B0604020202020204" pitchFamily="34" charset="0"/>
              <a:ea typeface="Geneva" pitchFamily="121" charset="-128"/>
            </a:endParaRPr>
          </a:p>
        </p:txBody>
      </p:sp>
      <mc:AlternateContent xmlns:mc="http://schemas.openxmlformats.org/markup-compatibility/2006" xmlns:a14="http://schemas.microsoft.com/office/drawing/2010/main">
        <mc:Choice Requires="a14">
          <p:sp>
            <p:nvSpPr>
              <p:cNvPr id="4" name="TextBox 3"/>
              <p:cNvSpPr txBox="1"/>
              <p:nvPr/>
            </p:nvSpPr>
            <p:spPr>
              <a:xfrm>
                <a:off x="95517" y="839551"/>
                <a:ext cx="4996701" cy="5033557"/>
              </a:xfrm>
              <a:prstGeom prst="rect">
                <a:avLst/>
              </a:prstGeom>
              <a:noFill/>
            </p:spPr>
            <p:txBody>
              <a:bodyPr wrap="square" rtlCol="0">
                <a:spAutoFit/>
              </a:bodyPr>
              <a:lstStyle/>
              <a:p>
                <a:endParaRPr lang="en-US" sz="1800" dirty="0">
                  <a:solidFill>
                    <a:schemeClr val="accent6">
                      <a:lumMod val="50000"/>
                    </a:schemeClr>
                  </a:solidFill>
                </a:endParaRPr>
              </a:p>
              <a:p>
                <a:pPr marL="342900" indent="-342900">
                  <a:buFont typeface="Wingdings" panose="05000000000000000000" pitchFamily="2" charset="2"/>
                  <a:buChar char="Ø"/>
                </a:pPr>
                <a:r>
                  <a:rPr lang="en-US" b="1" dirty="0">
                    <a:solidFill>
                      <a:srgbClr val="C00000"/>
                    </a:solidFill>
                  </a:rPr>
                  <a:t>Dissipation due to vortex oscillation under the RF field</a:t>
                </a:r>
              </a:p>
              <a:p>
                <a:endParaRPr lang="en-US" sz="1800" dirty="0">
                  <a:solidFill>
                    <a:schemeClr val="accent6">
                      <a:lumMod val="50000"/>
                    </a:schemeClr>
                  </a:solidFill>
                </a:endParaRPr>
              </a:p>
              <a:p>
                <a:endParaRPr lang="en-US" sz="1800" dirty="0">
                  <a:solidFill>
                    <a:schemeClr val="accent6">
                      <a:lumMod val="50000"/>
                    </a:schemeClr>
                  </a:solidFill>
                </a:endParaRPr>
              </a:p>
              <a:p>
                <a:r>
                  <a:rPr lang="en-US" dirty="0">
                    <a:solidFill>
                      <a:schemeClr val="accent6">
                        <a:lumMod val="50000"/>
                      </a:schemeClr>
                    </a:solidFill>
                  </a:rPr>
                  <a:t>We can define two regimes:</a:t>
                </a:r>
              </a:p>
              <a:p>
                <a:endParaRPr lang="en-US" dirty="0">
                  <a:solidFill>
                    <a:schemeClr val="accent6">
                      <a:lumMod val="50000"/>
                    </a:schemeClr>
                  </a:solidFill>
                </a:endParaRPr>
              </a:p>
              <a:p>
                <a:pPr marL="274320" indent="-274320">
                  <a:buFont typeface="+mj-lt"/>
                  <a:buAutoNum type="arabicPeriod"/>
                </a:pPr>
                <a:r>
                  <a:rPr lang="en-US" i="1" u="sng" dirty="0">
                    <a:solidFill>
                      <a:schemeClr val="accent6">
                        <a:lumMod val="50000"/>
                      </a:schemeClr>
                    </a:solidFill>
                  </a:rPr>
                  <a:t>Large </a:t>
                </a:r>
                <a14:m>
                  <m:oMath xmlns:m="http://schemas.openxmlformats.org/officeDocument/2006/math">
                    <m:r>
                      <a:rPr lang="en-US" i="1" u="sng">
                        <a:solidFill>
                          <a:schemeClr val="accent6">
                            <a:lumMod val="50000"/>
                          </a:schemeClr>
                        </a:solidFill>
                        <a:latin typeface="Cambria Math" panose="02040503050406030204" pitchFamily="18" charset="0"/>
                        <a:ea typeface="Cambria Math" panose="02040503050406030204" pitchFamily="18" charset="0"/>
                      </a:rPr>
                      <m:t>𝑙</m:t>
                    </m:r>
                  </m:oMath>
                </a14:m>
                <a:r>
                  <a:rPr lang="en-US" i="1" u="sng" dirty="0">
                    <a:solidFill>
                      <a:schemeClr val="accent6">
                        <a:lumMod val="50000"/>
                      </a:schemeClr>
                    </a:solidFill>
                  </a:rPr>
                  <a:t> (</a:t>
                </a:r>
                <a14:m>
                  <m:oMath xmlns:m="http://schemas.openxmlformats.org/officeDocument/2006/math">
                    <m:r>
                      <a:rPr lang="en-US" i="1" u="sng">
                        <a:solidFill>
                          <a:schemeClr val="accent6">
                            <a:lumMod val="50000"/>
                          </a:schemeClr>
                        </a:solidFill>
                        <a:latin typeface="Cambria Math" panose="02040503050406030204" pitchFamily="18" charset="0"/>
                        <a:ea typeface="Cambria Math" panose="02040503050406030204" pitchFamily="18" charset="0"/>
                      </a:rPr>
                      <m:t>𝑝</m:t>
                    </m:r>
                    <m:r>
                      <a:rPr lang="en-US" i="1" u="sng">
                        <a:solidFill>
                          <a:schemeClr val="accent6">
                            <a:lumMod val="50000"/>
                          </a:schemeClr>
                        </a:solidFill>
                        <a:latin typeface="Cambria Math" panose="02040503050406030204" pitchFamily="18" charset="0"/>
                        <a:ea typeface="Cambria Math" panose="02040503050406030204" pitchFamily="18" charset="0"/>
                      </a:rPr>
                      <m:t>→0</m:t>
                    </m:r>
                  </m:oMath>
                </a14:m>
                <a:r>
                  <a:rPr lang="en-US" i="1" u="sng" dirty="0">
                    <a:solidFill>
                      <a:schemeClr val="accent6">
                        <a:lumMod val="50000"/>
                      </a:schemeClr>
                    </a:solidFill>
                  </a:rPr>
                  <a:t>) – flux flow regime</a:t>
                </a:r>
                <a:r>
                  <a:rPr lang="en-US" dirty="0">
                    <a:solidFill>
                      <a:schemeClr val="accent6">
                        <a:lumMod val="50000"/>
                      </a:schemeClr>
                    </a:solidFill>
                  </a:rPr>
                  <a:t>:</a:t>
                </a:r>
              </a:p>
              <a:p>
                <a:endParaRPr lang="en-US" sz="1000" dirty="0">
                  <a:solidFill>
                    <a:schemeClr val="accent6">
                      <a:lumMod val="50000"/>
                    </a:schemeClr>
                  </a:solidFill>
                </a:endParaRPr>
              </a:p>
              <a:p>
                <a:pPr marL="365760" lvl="1"/>
                <a14:m>
                  <m:oMath xmlns:m="http://schemas.openxmlformats.org/officeDocument/2006/math">
                    <m:r>
                      <a:rPr lang="en-US" i="1">
                        <a:solidFill>
                          <a:schemeClr val="accent6">
                            <a:lumMod val="50000"/>
                          </a:schemeClr>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𝜌</m:t>
                        </m:r>
                      </m:e>
                      <m:sub>
                        <m:r>
                          <a:rPr lang="en-US" i="1">
                            <a:solidFill>
                              <a:srgbClr val="C00000"/>
                            </a:solidFill>
                            <a:latin typeface="Cambria Math" panose="02040503050406030204" pitchFamily="18" charset="0"/>
                            <a:ea typeface="Cambria Math" panose="02040503050406030204" pitchFamily="18" charset="0"/>
                          </a:rPr>
                          <m:t>1</m:t>
                        </m:r>
                      </m:sub>
                    </m:sSub>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𝑙</m:t>
                        </m:r>
                      </m:e>
                    </m:d>
                    <m:r>
                      <a:rPr lang="en-US" i="1">
                        <a:solidFill>
                          <a:srgbClr val="C00000"/>
                        </a:solidFill>
                        <a:latin typeface="Cambria Math" panose="02040503050406030204" pitchFamily="18" charset="0"/>
                        <a:ea typeface="Cambria Math" panose="02040503050406030204" pitchFamily="18" charset="0"/>
                      </a:rPr>
                      <m:t>~</m:t>
                    </m:r>
                    <m:f>
                      <m:fPr>
                        <m:ctrlPr>
                          <a:rPr lang="en-US" i="1">
                            <a:solidFill>
                              <a:srgbClr val="C00000"/>
                            </a:solidFill>
                            <a:latin typeface="Cambria Math" panose="02040503050406030204" pitchFamily="18" charset="0"/>
                            <a:ea typeface="Cambria Math" panose="02040503050406030204" pitchFamily="18" charset="0"/>
                          </a:rPr>
                        </m:ctrlPr>
                      </m:fPr>
                      <m:num>
                        <m:r>
                          <a:rPr lang="en-US" i="1">
                            <a:solidFill>
                              <a:srgbClr val="C00000"/>
                            </a:solidFill>
                            <a:latin typeface="Cambria Math" panose="02040503050406030204" pitchFamily="18" charset="0"/>
                            <a:ea typeface="Cambria Math" panose="02040503050406030204" pitchFamily="18" charset="0"/>
                          </a:rPr>
                          <m:t>1</m:t>
                        </m:r>
                      </m:num>
                      <m:den>
                        <m:r>
                          <a:rPr lang="en-US" i="1">
                            <a:solidFill>
                              <a:srgbClr val="C00000"/>
                            </a:solidFill>
                            <a:latin typeface="Cambria Math" panose="02040503050406030204" pitchFamily="18" charset="0"/>
                            <a:ea typeface="Cambria Math" panose="02040503050406030204" pitchFamily="18" charset="0"/>
                          </a:rPr>
                          <m:t>𝜂</m:t>
                        </m:r>
                      </m:den>
                    </m:f>
                  </m:oMath>
                </a14:m>
                <a:r>
                  <a:rPr lang="en-US" dirty="0">
                    <a:solidFill>
                      <a:srgbClr val="C00000"/>
                    </a:solidFill>
                  </a:rPr>
                  <a:t> , decreases with </a:t>
                </a:r>
                <a14:m>
                  <m:oMath xmlns:m="http://schemas.openxmlformats.org/officeDocument/2006/math">
                    <m:r>
                      <a:rPr lang="en-US" i="1">
                        <a:solidFill>
                          <a:srgbClr val="C00000"/>
                        </a:solidFill>
                        <a:latin typeface="Cambria Math" panose="02040503050406030204" pitchFamily="18" charset="0"/>
                        <a:ea typeface="Cambria Math" panose="02040503050406030204" pitchFamily="18" charset="0"/>
                      </a:rPr>
                      <m:t>𝑙</m:t>
                    </m:r>
                  </m:oMath>
                </a14:m>
                <a:endParaRPr lang="en-US" dirty="0">
                  <a:solidFill>
                    <a:srgbClr val="C00000"/>
                  </a:solidFill>
                </a:endParaRPr>
              </a:p>
              <a:p>
                <a:endParaRPr lang="en-US" dirty="0">
                  <a:solidFill>
                    <a:schemeClr val="accent6">
                      <a:lumMod val="50000"/>
                    </a:schemeClr>
                  </a:solidFill>
                </a:endParaRPr>
              </a:p>
              <a:p>
                <a:pPr marL="274320" indent="-274320">
                  <a:buFont typeface="+mj-lt"/>
                  <a:buAutoNum type="arabicPeriod" startAt="2"/>
                </a:pPr>
                <a:r>
                  <a:rPr lang="en-US" i="1" u="sng" dirty="0">
                    <a:solidFill>
                      <a:schemeClr val="accent6">
                        <a:lumMod val="50000"/>
                      </a:schemeClr>
                    </a:solidFill>
                  </a:rPr>
                  <a:t>Small </a:t>
                </a:r>
                <a14:m>
                  <m:oMath xmlns:m="http://schemas.openxmlformats.org/officeDocument/2006/math">
                    <m:r>
                      <a:rPr lang="en-US" i="1" u="sng">
                        <a:solidFill>
                          <a:schemeClr val="accent6">
                            <a:lumMod val="50000"/>
                          </a:schemeClr>
                        </a:solidFill>
                        <a:latin typeface="Cambria Math" panose="02040503050406030204" pitchFamily="18" charset="0"/>
                        <a:ea typeface="Cambria Math" panose="02040503050406030204" pitchFamily="18" charset="0"/>
                      </a:rPr>
                      <m:t>𝑙</m:t>
                    </m:r>
                  </m:oMath>
                </a14:m>
                <a:r>
                  <a:rPr lang="en-US" i="1" u="sng" dirty="0">
                    <a:solidFill>
                      <a:schemeClr val="accent6">
                        <a:lumMod val="50000"/>
                      </a:schemeClr>
                    </a:solidFill>
                  </a:rPr>
                  <a:t> (</a:t>
                </a:r>
                <a14:m>
                  <m:oMath xmlns:m="http://schemas.openxmlformats.org/officeDocument/2006/math">
                    <m:r>
                      <a:rPr lang="en-US" i="1" u="sng">
                        <a:solidFill>
                          <a:schemeClr val="accent6">
                            <a:lumMod val="50000"/>
                          </a:schemeClr>
                        </a:solidFill>
                        <a:latin typeface="Cambria Math" panose="02040503050406030204" pitchFamily="18" charset="0"/>
                        <a:ea typeface="Cambria Math" panose="02040503050406030204" pitchFamily="18" charset="0"/>
                      </a:rPr>
                      <m:t>𝜂</m:t>
                    </m:r>
                    <m:r>
                      <a:rPr lang="en-US" i="1" u="sng" smtClean="0">
                        <a:solidFill>
                          <a:schemeClr val="accent6">
                            <a:lumMod val="50000"/>
                          </a:schemeClr>
                        </a:solidFill>
                        <a:latin typeface="Cambria Math" panose="02040503050406030204" pitchFamily="18" charset="0"/>
                        <a:ea typeface="Cambria Math" panose="02040503050406030204" pitchFamily="18" charset="0"/>
                      </a:rPr>
                      <m:t>→</m:t>
                    </m:r>
                    <m:r>
                      <a:rPr lang="en-US" b="0" i="1" u="sng" smtClean="0">
                        <a:solidFill>
                          <a:schemeClr val="accent6">
                            <a:lumMod val="50000"/>
                          </a:schemeClr>
                        </a:solidFill>
                        <a:latin typeface="Cambria Math" panose="02040503050406030204" pitchFamily="18" charset="0"/>
                        <a:ea typeface="Cambria Math" panose="02040503050406030204" pitchFamily="18" charset="0"/>
                      </a:rPr>
                      <m:t>0</m:t>
                    </m:r>
                  </m:oMath>
                </a14:m>
                <a:r>
                  <a:rPr lang="en-US" i="1" u="sng" dirty="0">
                    <a:solidFill>
                      <a:schemeClr val="accent6">
                        <a:lumMod val="50000"/>
                      </a:schemeClr>
                    </a:solidFill>
                  </a:rPr>
                  <a:t>) – pinning regime</a:t>
                </a:r>
                <a:r>
                  <a:rPr lang="en-US" dirty="0">
                    <a:solidFill>
                      <a:schemeClr val="accent6">
                        <a:lumMod val="50000"/>
                      </a:schemeClr>
                    </a:solidFill>
                  </a:rPr>
                  <a:t>:</a:t>
                </a:r>
              </a:p>
              <a:p>
                <a:pPr lvl="1"/>
                <a:endParaRPr lang="en-US" sz="1000" dirty="0">
                  <a:solidFill>
                    <a:schemeClr val="accent6">
                      <a:lumMod val="50000"/>
                    </a:schemeClr>
                  </a:solidFill>
                </a:endParaRPr>
              </a:p>
              <a:p>
                <a:pPr marL="365760" lvl="1"/>
                <a14:m>
                  <m:oMath xmlns:m="http://schemas.openxmlformats.org/officeDocument/2006/math">
                    <m:r>
                      <a:rPr lang="en-US" i="1" smtClean="0">
                        <a:solidFill>
                          <a:schemeClr val="accent6">
                            <a:lumMod val="50000"/>
                          </a:schemeClr>
                        </a:solidFill>
                        <a:latin typeface="Cambria Math" panose="02040503050406030204" pitchFamily="18" charset="0"/>
                        <a:ea typeface="Cambria Math" panose="02040503050406030204" pitchFamily="18" charset="0"/>
                      </a:rPr>
                      <m:t>⇒</m:t>
                    </m:r>
                    <m:r>
                      <a:rPr lang="en-US" b="0" i="1" smtClean="0">
                        <a:solidFill>
                          <a:schemeClr val="accent6">
                            <a:lumMod val="50000"/>
                          </a:schemeClr>
                        </a:solidFill>
                        <a:latin typeface="Cambria Math" panose="02040503050406030204" pitchFamily="18" charset="0"/>
                        <a:ea typeface="Cambria Math" panose="02040503050406030204" pitchFamily="18" charset="0"/>
                      </a:rPr>
                      <m:t> </m:t>
                    </m:r>
                    <m:sSub>
                      <m:sSubPr>
                        <m:ctrlPr>
                          <a:rPr lang="en-US" b="0" i="1" smtClean="0">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𝜌</m:t>
                        </m:r>
                      </m:e>
                      <m:sub>
                        <m:r>
                          <a:rPr lang="en-US" b="0" i="1" smtClean="0">
                            <a:solidFill>
                              <a:srgbClr val="C00000"/>
                            </a:solidFill>
                            <a:latin typeface="Cambria Math" panose="02040503050406030204" pitchFamily="18" charset="0"/>
                            <a:ea typeface="Cambria Math" panose="02040503050406030204" pitchFamily="18" charset="0"/>
                          </a:rPr>
                          <m:t>1</m:t>
                        </m:r>
                      </m:sub>
                    </m:sSub>
                    <m:d>
                      <m:dPr>
                        <m:ctrlPr>
                          <a:rPr lang="en-US" b="0" i="1" smtClean="0">
                            <a:solidFill>
                              <a:srgbClr val="C00000"/>
                            </a:solidFill>
                            <a:latin typeface="Cambria Math" panose="02040503050406030204" pitchFamily="18" charset="0"/>
                            <a:ea typeface="Cambria Math" panose="02040503050406030204" pitchFamily="18" charset="0"/>
                          </a:rPr>
                        </m:ctrlPr>
                      </m:dPr>
                      <m:e>
                        <m:r>
                          <a:rPr lang="en-US" b="0" i="1" smtClean="0">
                            <a:solidFill>
                              <a:srgbClr val="C00000"/>
                            </a:solidFill>
                            <a:latin typeface="Cambria Math" panose="02040503050406030204" pitchFamily="18" charset="0"/>
                            <a:ea typeface="Cambria Math" panose="02040503050406030204" pitchFamily="18" charset="0"/>
                          </a:rPr>
                          <m:t>𝑙</m:t>
                        </m:r>
                      </m:e>
                    </m:d>
                    <m:r>
                      <a:rPr lang="en-US" b="0" i="1" smtClean="0">
                        <a:solidFill>
                          <a:srgbClr val="C00000"/>
                        </a:solidFill>
                        <a:latin typeface="Cambria Math" panose="02040503050406030204" pitchFamily="18" charset="0"/>
                        <a:ea typeface="Cambria Math" panose="02040503050406030204" pitchFamily="18" charset="0"/>
                      </a:rPr>
                      <m:t>~</m:t>
                    </m:r>
                    <m:f>
                      <m:fPr>
                        <m:ctrlPr>
                          <a:rPr lang="en-US" b="0" i="1" smtClean="0">
                            <a:solidFill>
                              <a:srgbClr val="C00000"/>
                            </a:solidFill>
                            <a:latin typeface="Cambria Math" panose="02040503050406030204" pitchFamily="18" charset="0"/>
                            <a:ea typeface="Cambria Math" panose="02040503050406030204" pitchFamily="18" charset="0"/>
                          </a:rPr>
                        </m:ctrlPr>
                      </m:fPr>
                      <m:num>
                        <m:r>
                          <a:rPr lang="en-US" b="0" i="1" smtClean="0">
                            <a:solidFill>
                              <a:srgbClr val="C00000"/>
                            </a:solidFill>
                            <a:latin typeface="Cambria Math" panose="02040503050406030204" pitchFamily="18" charset="0"/>
                            <a:ea typeface="Cambria Math" panose="02040503050406030204" pitchFamily="18" charset="0"/>
                          </a:rPr>
                          <m:t>𝜂</m:t>
                        </m:r>
                        <m:sSup>
                          <m:sSupPr>
                            <m:ctrlPr>
                              <a:rPr lang="en-US" b="0" i="1" smtClean="0">
                                <a:solidFill>
                                  <a:srgbClr val="C00000"/>
                                </a:solidFill>
                                <a:latin typeface="Cambria Math" panose="02040503050406030204" pitchFamily="18" charset="0"/>
                                <a:ea typeface="Cambria Math" panose="02040503050406030204" pitchFamily="18" charset="0"/>
                              </a:rPr>
                            </m:ctrlPr>
                          </m:sSupPr>
                          <m:e>
                            <m:r>
                              <a:rPr lang="en-US" i="1">
                                <a:solidFill>
                                  <a:srgbClr val="C00000"/>
                                </a:solidFill>
                                <a:latin typeface="Cambria Math" panose="02040503050406030204" pitchFamily="18" charset="0"/>
                                <a:ea typeface="Cambria Math" panose="02040503050406030204" pitchFamily="18" charset="0"/>
                              </a:rPr>
                              <m:t>𝜔</m:t>
                            </m:r>
                          </m:e>
                          <m:sup>
                            <m:r>
                              <a:rPr lang="en-US" b="0" i="1" smtClean="0">
                                <a:solidFill>
                                  <a:srgbClr val="C00000"/>
                                </a:solidFill>
                                <a:latin typeface="Cambria Math" panose="02040503050406030204" pitchFamily="18" charset="0"/>
                                <a:ea typeface="Cambria Math" panose="02040503050406030204" pitchFamily="18" charset="0"/>
                              </a:rPr>
                              <m:t>2</m:t>
                            </m:r>
                          </m:sup>
                        </m:sSup>
                      </m:num>
                      <m:den>
                        <m:sSup>
                          <m:sSupPr>
                            <m:ctrlPr>
                              <a:rPr lang="en-US" b="0" i="1" smtClean="0">
                                <a:solidFill>
                                  <a:srgbClr val="C00000"/>
                                </a:solidFill>
                                <a:latin typeface="Cambria Math" panose="02040503050406030204" pitchFamily="18" charset="0"/>
                                <a:ea typeface="Cambria Math" panose="02040503050406030204" pitchFamily="18" charset="0"/>
                              </a:rPr>
                            </m:ctrlPr>
                          </m:sSupPr>
                          <m:e>
                            <m:r>
                              <a:rPr lang="en-US" b="0" i="1" smtClean="0">
                                <a:solidFill>
                                  <a:srgbClr val="C00000"/>
                                </a:solidFill>
                                <a:latin typeface="Cambria Math" panose="02040503050406030204" pitchFamily="18" charset="0"/>
                                <a:ea typeface="Cambria Math" panose="02040503050406030204" pitchFamily="18" charset="0"/>
                              </a:rPr>
                              <m:t>𝑝</m:t>
                            </m:r>
                          </m:e>
                          <m:sup>
                            <m:r>
                              <a:rPr lang="en-US" b="0" i="1" smtClean="0">
                                <a:solidFill>
                                  <a:srgbClr val="C00000"/>
                                </a:solidFill>
                                <a:latin typeface="Cambria Math" panose="02040503050406030204" pitchFamily="18" charset="0"/>
                                <a:ea typeface="Cambria Math" panose="02040503050406030204" pitchFamily="18" charset="0"/>
                              </a:rPr>
                              <m:t>2</m:t>
                            </m:r>
                          </m:sup>
                        </m:sSup>
                      </m:den>
                    </m:f>
                  </m:oMath>
                </a14:m>
                <a:r>
                  <a:rPr lang="en-US" dirty="0">
                    <a:solidFill>
                      <a:srgbClr val="C00000"/>
                    </a:solidFill>
                  </a:rPr>
                  <a:t> , increases with </a:t>
                </a:r>
                <a14:m>
                  <m:oMath xmlns:m="http://schemas.openxmlformats.org/officeDocument/2006/math">
                    <m:r>
                      <a:rPr lang="en-US" i="1">
                        <a:solidFill>
                          <a:srgbClr val="C00000"/>
                        </a:solidFill>
                        <a:latin typeface="Cambria Math" panose="02040503050406030204" pitchFamily="18" charset="0"/>
                        <a:ea typeface="Cambria Math" panose="02040503050406030204" pitchFamily="18" charset="0"/>
                      </a:rPr>
                      <m:t>𝑙</m:t>
                    </m:r>
                  </m:oMath>
                </a14:m>
                <a:endParaRPr lang="en-US" dirty="0">
                  <a:solidFill>
                    <a:srgbClr val="C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5517" y="839551"/>
                <a:ext cx="4996701" cy="5033557"/>
              </a:xfrm>
              <a:prstGeom prst="rect">
                <a:avLst/>
              </a:prstGeom>
              <a:blipFill rotWithShape="0">
                <a:blip r:embed="rId2"/>
                <a:stretch>
                  <a:fillRect l="-1954"/>
                </a:stretch>
              </a:blipFill>
            </p:spPr>
            <p:txBody>
              <a:bodyPr/>
              <a:lstStyle/>
              <a:p>
                <a:r>
                  <a:rPr lang="en-US">
                    <a:noFill/>
                  </a:rPr>
                  <a:t> </a:t>
                </a:r>
              </a:p>
            </p:txBody>
          </p:sp>
        </mc:Fallback>
      </mc:AlternateContent>
      <p:grpSp>
        <p:nvGrpSpPr>
          <p:cNvPr id="6" name="Group 5"/>
          <p:cNvGrpSpPr/>
          <p:nvPr/>
        </p:nvGrpSpPr>
        <p:grpSpPr>
          <a:xfrm>
            <a:off x="4789411" y="905574"/>
            <a:ext cx="4222648" cy="2056809"/>
            <a:chOff x="5011571" y="961582"/>
            <a:chExt cx="4052849" cy="193901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571" y="979870"/>
              <a:ext cx="2038453" cy="17685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6441" y="961582"/>
              <a:ext cx="1787979" cy="1939018"/>
            </a:xfrm>
            <a:prstGeom prst="rect">
              <a:avLst/>
            </a:prstGeom>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332" y="3036149"/>
            <a:ext cx="4219727" cy="3257035"/>
          </a:xfrm>
          <a:prstGeom prst="rect">
            <a:avLst/>
          </a:prstGeom>
        </p:spPr>
      </p:pic>
      <p:sp>
        <p:nvSpPr>
          <p:cNvPr id="8" name="TextBox 7"/>
          <p:cNvSpPr txBox="1"/>
          <p:nvPr/>
        </p:nvSpPr>
        <p:spPr>
          <a:xfrm>
            <a:off x="5434963" y="3501274"/>
            <a:ext cx="960519" cy="707886"/>
          </a:xfrm>
          <a:prstGeom prst="rect">
            <a:avLst/>
          </a:prstGeom>
          <a:noFill/>
        </p:spPr>
        <p:txBody>
          <a:bodyPr wrap="none" rtlCol="0">
            <a:spAutoFit/>
          </a:bodyPr>
          <a:lstStyle/>
          <a:p>
            <a:pPr algn="ctr"/>
            <a:r>
              <a:rPr lang="en-US" sz="2000" dirty="0">
                <a:solidFill>
                  <a:srgbClr val="C00000"/>
                </a:solidFill>
              </a:rPr>
              <a:t>Pinning</a:t>
            </a:r>
          </a:p>
          <a:p>
            <a:pPr algn="ctr"/>
            <a:r>
              <a:rPr lang="en-US" sz="2000" dirty="0">
                <a:solidFill>
                  <a:srgbClr val="C00000"/>
                </a:solidFill>
              </a:rPr>
              <a:t>regime</a:t>
            </a:r>
          </a:p>
        </p:txBody>
      </p:sp>
      <p:cxnSp>
        <p:nvCxnSpPr>
          <p:cNvPr id="11" name="Straight Arrow Connector 10"/>
          <p:cNvCxnSpPr/>
          <p:nvPr/>
        </p:nvCxnSpPr>
        <p:spPr>
          <a:xfrm>
            <a:off x="6122988" y="4188016"/>
            <a:ext cx="186706" cy="38521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6" name="TextBox 15"/>
          <p:cNvSpPr txBox="1"/>
          <p:nvPr/>
        </p:nvSpPr>
        <p:spPr>
          <a:xfrm>
            <a:off x="7638164" y="3496272"/>
            <a:ext cx="1140633" cy="707886"/>
          </a:xfrm>
          <a:prstGeom prst="rect">
            <a:avLst/>
          </a:prstGeom>
          <a:noFill/>
        </p:spPr>
        <p:txBody>
          <a:bodyPr wrap="none" rtlCol="0">
            <a:spAutoFit/>
          </a:bodyPr>
          <a:lstStyle/>
          <a:p>
            <a:pPr algn="ctr"/>
            <a:r>
              <a:rPr lang="en-US" sz="2000" dirty="0">
                <a:solidFill>
                  <a:srgbClr val="C00000"/>
                </a:solidFill>
              </a:rPr>
              <a:t>Flux-flow</a:t>
            </a:r>
          </a:p>
          <a:p>
            <a:pPr algn="ctr"/>
            <a:r>
              <a:rPr lang="en-US" sz="2000" dirty="0">
                <a:solidFill>
                  <a:srgbClr val="C00000"/>
                </a:solidFill>
              </a:rPr>
              <a:t>regime</a:t>
            </a:r>
          </a:p>
        </p:txBody>
      </p:sp>
      <p:cxnSp>
        <p:nvCxnSpPr>
          <p:cNvPr id="19" name="Straight Arrow Connector 18"/>
          <p:cNvCxnSpPr/>
          <p:nvPr/>
        </p:nvCxnSpPr>
        <p:spPr>
          <a:xfrm flipH="1">
            <a:off x="7733356" y="4204158"/>
            <a:ext cx="186706" cy="38521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 name="TextBox 2"/>
          <p:cNvSpPr txBox="1"/>
          <p:nvPr/>
        </p:nvSpPr>
        <p:spPr>
          <a:xfrm>
            <a:off x="190723" y="5996365"/>
            <a:ext cx="4038606" cy="338554"/>
          </a:xfrm>
          <a:prstGeom prst="rect">
            <a:avLst/>
          </a:prstGeom>
          <a:solidFill>
            <a:schemeClr val="bg1"/>
          </a:solidFill>
        </p:spPr>
        <p:txBody>
          <a:bodyPr wrap="none" rtlCol="0">
            <a:spAutoFit/>
          </a:bodyPr>
          <a:lstStyle/>
          <a:p>
            <a:r>
              <a:rPr lang="en-US" sz="1600" dirty="0">
                <a:solidFill>
                  <a:srgbClr val="0000FF"/>
                </a:solidFill>
              </a:rPr>
              <a:t>M. Checchin et al., SUST 2016, to be published</a:t>
            </a:r>
          </a:p>
        </p:txBody>
      </p:sp>
      <p:sp>
        <p:nvSpPr>
          <p:cNvPr id="10" name="Footer Placeholder 9"/>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126170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discovery of N-doping</a:t>
            </a:r>
          </a:p>
        </p:txBody>
      </p:sp>
      <p:graphicFrame>
        <p:nvGraphicFramePr>
          <p:cNvPr id="5" name="Object 4"/>
          <p:cNvGraphicFramePr>
            <a:graphicFrameLocks noChangeAspect="1"/>
          </p:cNvGraphicFramePr>
          <p:nvPr>
            <p:extLst>
              <p:ext uri="{D42A27DB-BD31-4B8C-83A1-F6EECF244321}">
                <p14:modId xmlns:p14="http://schemas.microsoft.com/office/powerpoint/2010/main" val="849710960"/>
              </p:ext>
            </p:extLst>
          </p:nvPr>
        </p:nvGraphicFramePr>
        <p:xfrm>
          <a:off x="15879" y="1278564"/>
          <a:ext cx="6130925" cy="4695391"/>
        </p:xfrm>
        <a:graphic>
          <a:graphicData uri="http://schemas.openxmlformats.org/presentationml/2006/ole">
            <mc:AlternateContent xmlns:mc="http://schemas.openxmlformats.org/markup-compatibility/2006">
              <mc:Choice xmlns:v="urn:schemas-microsoft-com:vml" Requires="v">
                <p:oleObj spid="_x0000_s14178" name="Graph" r:id="rId4" imgW="3906000" imgH="2990520" progId="Origin50.Graph">
                  <p:embed/>
                </p:oleObj>
              </mc:Choice>
              <mc:Fallback>
                <p:oleObj name="Graph" r:id="rId4" imgW="3906000" imgH="2990520" progId="Origin50.Graph">
                  <p:embed/>
                  <p:pic>
                    <p:nvPicPr>
                      <p:cNvPr id="0" name=""/>
                      <p:cNvPicPr/>
                      <p:nvPr/>
                    </p:nvPicPr>
                    <p:blipFill>
                      <a:blip r:embed="rId5"/>
                      <a:stretch>
                        <a:fillRect/>
                      </a:stretch>
                    </p:blipFill>
                    <p:spPr>
                      <a:xfrm>
                        <a:off x="15879" y="1278564"/>
                        <a:ext cx="6130925" cy="4695391"/>
                      </a:xfrm>
                      <a:prstGeom prst="rect">
                        <a:avLst/>
                      </a:prstGeom>
                    </p:spPr>
                  </p:pic>
                </p:oleObj>
              </mc:Fallback>
            </mc:AlternateContent>
          </a:graphicData>
        </a:graphic>
      </p:graphicFrame>
      <p:cxnSp>
        <p:nvCxnSpPr>
          <p:cNvPr id="15" name="Straight Arrow Connector 14"/>
          <p:cNvCxnSpPr/>
          <p:nvPr/>
        </p:nvCxnSpPr>
        <p:spPr>
          <a:xfrm flipH="1">
            <a:off x="3716341" y="1601163"/>
            <a:ext cx="381000" cy="42118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8" name="TextBox 17"/>
          <p:cNvSpPr txBox="1"/>
          <p:nvPr/>
        </p:nvSpPr>
        <p:spPr>
          <a:xfrm>
            <a:off x="1335884" y="959572"/>
            <a:ext cx="6181866"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solidFill>
                  <a:schemeClr val="accent6">
                    <a:lumMod val="50000"/>
                  </a:schemeClr>
                </a:solidFill>
              </a:rPr>
              <a:t>Q-factor improvement after N-doping – up to 4 times higher Q than standard </a:t>
            </a:r>
            <a:r>
              <a:rPr lang="en-US" sz="2000" dirty="0" err="1">
                <a:solidFill>
                  <a:schemeClr val="accent6">
                    <a:lumMod val="50000"/>
                  </a:schemeClr>
                </a:solidFill>
              </a:rPr>
              <a:t>Nb</a:t>
            </a:r>
            <a:r>
              <a:rPr lang="en-US" sz="2000" dirty="0">
                <a:solidFill>
                  <a:schemeClr val="accent6">
                    <a:lumMod val="50000"/>
                  </a:schemeClr>
                </a:solidFill>
              </a:rPr>
              <a:t> cavities</a:t>
            </a:r>
          </a:p>
        </p:txBody>
      </p:sp>
      <p:cxnSp>
        <p:nvCxnSpPr>
          <p:cNvPr id="19" name="Straight Arrow Connector 18"/>
          <p:cNvCxnSpPr/>
          <p:nvPr/>
        </p:nvCxnSpPr>
        <p:spPr>
          <a:xfrm flipH="1">
            <a:off x="4389442" y="2603500"/>
            <a:ext cx="1071562" cy="534363"/>
          </a:xfrm>
          <a:prstGeom prst="straightConnector1">
            <a:avLst/>
          </a:prstGeom>
          <a:ln>
            <a:solidFill>
              <a:srgbClr val="7030A0"/>
            </a:solidFill>
            <a:tailEnd type="triangle"/>
          </a:ln>
        </p:spPr>
        <p:style>
          <a:lnRef idx="2">
            <a:schemeClr val="accent4"/>
          </a:lnRef>
          <a:fillRef idx="1">
            <a:schemeClr val="lt1"/>
          </a:fillRef>
          <a:effectRef idx="0">
            <a:schemeClr val="accent4"/>
          </a:effectRef>
          <a:fontRef idx="minor">
            <a:schemeClr val="dk1"/>
          </a:fontRef>
        </p:style>
      </p:cxnSp>
      <p:sp>
        <p:nvSpPr>
          <p:cNvPr id="20" name="TextBox 19"/>
          <p:cNvSpPr txBox="1"/>
          <p:nvPr/>
        </p:nvSpPr>
        <p:spPr>
          <a:xfrm>
            <a:off x="5461004" y="2075086"/>
            <a:ext cx="2997200" cy="1015663"/>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dirty="0">
                <a:solidFill>
                  <a:schemeClr val="accent6">
                    <a:lumMod val="50000"/>
                  </a:schemeClr>
                </a:solidFill>
              </a:rPr>
              <a:t>Typical Q vs </a:t>
            </a:r>
            <a:r>
              <a:rPr lang="en-US" sz="2000" dirty="0" err="1">
                <a:solidFill>
                  <a:schemeClr val="accent6">
                    <a:lumMod val="50000"/>
                  </a:schemeClr>
                </a:solidFill>
              </a:rPr>
              <a:t>Eacc</a:t>
            </a:r>
            <a:r>
              <a:rPr lang="en-US" sz="2000" dirty="0">
                <a:solidFill>
                  <a:schemeClr val="accent6">
                    <a:lumMod val="50000"/>
                  </a:schemeClr>
                </a:solidFill>
              </a:rPr>
              <a:t> curve obtained with 120C bake (standard ILC treatment)</a:t>
            </a:r>
          </a:p>
        </p:txBody>
      </p:sp>
      <mc:AlternateContent xmlns:mc="http://schemas.openxmlformats.org/markup-compatibility/2006" xmlns:a14="http://schemas.microsoft.com/office/drawing/2010/main">
        <mc:Choice Requires="a14">
          <p:sp>
            <p:nvSpPr>
              <p:cNvPr id="27" name="TextBox 26"/>
              <p:cNvSpPr txBox="1"/>
              <p:nvPr/>
            </p:nvSpPr>
            <p:spPr>
              <a:xfrm>
                <a:off x="5606473" y="3261631"/>
                <a:ext cx="3515014" cy="2554545"/>
              </a:xfrm>
              <a:prstGeom prst="rect">
                <a:avLst/>
              </a:prstGeom>
              <a:noFill/>
            </p:spPr>
            <p:txBody>
              <a:bodyPr wrap="square" rtlCol="0">
                <a:spAutoFit/>
              </a:bodyPr>
              <a:lstStyle/>
              <a:p>
                <a:r>
                  <a:rPr lang="en-US" sz="2200" dirty="0">
                    <a:solidFill>
                      <a:schemeClr val="accent6">
                        <a:lumMod val="50000"/>
                      </a:schemeClr>
                    </a:solidFill>
                  </a:rPr>
                  <a:t>Average Q at 16MV/m:</a:t>
                </a:r>
              </a:p>
              <a:p>
                <a:endParaRPr lang="en-US" sz="1000" dirty="0">
                  <a:solidFill>
                    <a:schemeClr val="accent6">
                      <a:lumMod val="50000"/>
                    </a:schemeClr>
                  </a:solidFill>
                </a:endParaRPr>
              </a:p>
              <a:p>
                <a:pPr marL="342900" indent="-342900">
                  <a:buFont typeface="Arial" panose="020B0604020202020204" pitchFamily="34" charset="0"/>
                  <a:buChar char="•"/>
                </a:pPr>
                <a:r>
                  <a:rPr lang="en-US" sz="2200" dirty="0">
                    <a:solidFill>
                      <a:schemeClr val="accent6">
                        <a:lumMod val="50000"/>
                      </a:schemeClr>
                    </a:solidFill>
                  </a:rPr>
                  <a:t>Standard ILC  treatment:</a:t>
                </a:r>
              </a:p>
              <a:p>
                <a:endParaRPr lang="en-US" sz="1000" dirty="0">
                  <a:solidFill>
                    <a:schemeClr val="accent6">
                      <a:lumMod val="50000"/>
                    </a:schemeClr>
                  </a:solidFill>
                </a:endParaRPr>
              </a:p>
              <a:p>
                <a:pPr/>
                <a14:m>
                  <m:oMathPara xmlns:m="http://schemas.openxmlformats.org/officeDocument/2006/math">
                    <m:oMathParaPr>
                      <m:jc m:val="centerGroup"/>
                    </m:oMathParaPr>
                    <m:oMath xmlns:m="http://schemas.openxmlformats.org/officeDocument/2006/math">
                      <m:d>
                        <m:dPr>
                          <m:begChr m:val="⟨"/>
                          <m:endChr m:val="⟩"/>
                          <m:ctrlPr>
                            <a:rPr lang="en-US" i="1">
                              <a:solidFill>
                                <a:schemeClr val="accent6">
                                  <a:lumMod val="50000"/>
                                </a:schemeClr>
                              </a:solidFill>
                              <a:latin typeface="Cambria Math" panose="02040503050406030204" pitchFamily="18" charset="0"/>
                            </a:rPr>
                          </m:ctrlPr>
                        </m:dPr>
                        <m:e>
                          <m:r>
                            <a:rPr lang="en-US" i="1">
                              <a:solidFill>
                                <a:schemeClr val="accent6">
                                  <a:lumMod val="50000"/>
                                </a:schemeClr>
                              </a:solidFill>
                              <a:latin typeface="Cambria Math" panose="02040503050406030204" pitchFamily="18" charset="0"/>
                            </a:rPr>
                            <m:t>𝑄</m:t>
                          </m:r>
                        </m:e>
                      </m:d>
                      <m:r>
                        <a:rPr lang="en-US" i="1">
                          <a:solidFill>
                            <a:schemeClr val="accent6">
                              <a:lumMod val="50000"/>
                            </a:schemeClr>
                          </a:solidFill>
                          <a:latin typeface="Cambria Math" panose="02040503050406030204" pitchFamily="18" charset="0"/>
                          <a:ea typeface="Cambria Math" panose="02040503050406030204" pitchFamily="18" charset="0"/>
                        </a:rPr>
                        <m:t>~1.7∙</m:t>
                      </m:r>
                      <m:sSup>
                        <m:sSupPr>
                          <m:ctrlPr>
                            <a:rPr lang="en-US" i="1">
                              <a:solidFill>
                                <a:schemeClr val="accent6">
                                  <a:lumMod val="50000"/>
                                </a:schemeClr>
                              </a:solidFill>
                              <a:latin typeface="Cambria Math" panose="02040503050406030204" pitchFamily="18" charset="0"/>
                              <a:ea typeface="Cambria Math" panose="02040503050406030204" pitchFamily="18" charset="0"/>
                            </a:rPr>
                          </m:ctrlPr>
                        </m:sSupPr>
                        <m:e>
                          <m:r>
                            <a:rPr lang="en-US" i="1">
                              <a:solidFill>
                                <a:schemeClr val="accent6">
                                  <a:lumMod val="50000"/>
                                </a:schemeClr>
                              </a:solidFill>
                              <a:latin typeface="Cambria Math" panose="02040503050406030204" pitchFamily="18" charset="0"/>
                              <a:ea typeface="Cambria Math" panose="02040503050406030204" pitchFamily="18" charset="0"/>
                            </a:rPr>
                            <m:t>10</m:t>
                          </m:r>
                        </m:e>
                        <m:sup>
                          <m:r>
                            <a:rPr lang="en-US" i="1">
                              <a:solidFill>
                                <a:schemeClr val="accent6">
                                  <a:lumMod val="50000"/>
                                </a:schemeClr>
                              </a:solidFill>
                              <a:latin typeface="Cambria Math" panose="02040503050406030204" pitchFamily="18" charset="0"/>
                              <a:ea typeface="Cambria Math" panose="02040503050406030204" pitchFamily="18" charset="0"/>
                            </a:rPr>
                            <m:t>10</m:t>
                          </m:r>
                        </m:sup>
                      </m:sSup>
                    </m:oMath>
                  </m:oMathPara>
                </a14:m>
                <a:endParaRPr lang="en-US" dirty="0">
                  <a:solidFill>
                    <a:schemeClr val="accent6">
                      <a:lumMod val="50000"/>
                    </a:schemeClr>
                  </a:solidFill>
                </a:endParaRPr>
              </a:p>
              <a:p>
                <a:endParaRPr lang="en-US" sz="1000" dirty="0">
                  <a:solidFill>
                    <a:schemeClr val="accent6">
                      <a:lumMod val="50000"/>
                    </a:schemeClr>
                  </a:solidFill>
                </a:endParaRPr>
              </a:p>
              <a:p>
                <a:pPr marL="342900" indent="-342900">
                  <a:buFont typeface="Arial" panose="020B0604020202020204" pitchFamily="34" charset="0"/>
                  <a:buChar char="•"/>
                </a:pPr>
                <a:r>
                  <a:rPr lang="en-US" sz="2200" dirty="0">
                    <a:solidFill>
                      <a:schemeClr val="accent6">
                        <a:lumMod val="50000"/>
                      </a:schemeClr>
                    </a:solidFill>
                  </a:rPr>
                  <a:t>N-doping:</a:t>
                </a:r>
              </a:p>
              <a:p>
                <a:endParaRPr lang="en-US" sz="1000" dirty="0">
                  <a:solidFill>
                    <a:schemeClr val="accent6">
                      <a:lumMod val="50000"/>
                    </a:schemeClr>
                  </a:solidFill>
                </a:endParaRPr>
              </a:p>
              <a:p>
                <a:pPr/>
                <a14:m>
                  <m:oMathPara xmlns:m="http://schemas.openxmlformats.org/officeDocument/2006/math">
                    <m:oMathParaPr>
                      <m:jc m:val="centerGroup"/>
                    </m:oMathParaPr>
                    <m:oMath xmlns:m="http://schemas.openxmlformats.org/officeDocument/2006/math">
                      <m:d>
                        <m:dPr>
                          <m:begChr m:val="⟨"/>
                          <m:endChr m:val="⟩"/>
                          <m:ctrlPr>
                            <a:rPr lang="en-US" i="1">
                              <a:solidFill>
                                <a:schemeClr val="accent6">
                                  <a:lumMod val="50000"/>
                                </a:schemeClr>
                              </a:solidFill>
                              <a:latin typeface="Cambria Math" panose="02040503050406030204" pitchFamily="18" charset="0"/>
                            </a:rPr>
                          </m:ctrlPr>
                        </m:dPr>
                        <m:e>
                          <m:r>
                            <a:rPr lang="en-US" i="1">
                              <a:solidFill>
                                <a:schemeClr val="accent6">
                                  <a:lumMod val="50000"/>
                                </a:schemeClr>
                              </a:solidFill>
                              <a:latin typeface="Cambria Math" panose="02040503050406030204" pitchFamily="18" charset="0"/>
                            </a:rPr>
                            <m:t>𝑄</m:t>
                          </m:r>
                        </m:e>
                      </m:d>
                      <m:r>
                        <a:rPr lang="en-US" i="1">
                          <a:solidFill>
                            <a:schemeClr val="accent6">
                              <a:lumMod val="50000"/>
                            </a:schemeClr>
                          </a:solidFill>
                          <a:latin typeface="Cambria Math" panose="02040503050406030204" pitchFamily="18" charset="0"/>
                          <a:ea typeface="Cambria Math" panose="02040503050406030204" pitchFamily="18" charset="0"/>
                        </a:rPr>
                        <m:t>~</m:t>
                      </m:r>
                      <m:r>
                        <a:rPr lang="en-US" b="0" i="1" smtClean="0">
                          <a:solidFill>
                            <a:schemeClr val="accent6">
                              <a:lumMod val="50000"/>
                            </a:schemeClr>
                          </a:solidFill>
                          <a:latin typeface="Cambria Math" panose="02040503050406030204" pitchFamily="18" charset="0"/>
                          <a:ea typeface="Cambria Math" panose="02040503050406030204" pitchFamily="18" charset="0"/>
                        </a:rPr>
                        <m:t>3.5</m:t>
                      </m:r>
                      <m:r>
                        <a:rPr lang="en-US" i="1">
                          <a:solidFill>
                            <a:schemeClr val="accent6">
                              <a:lumMod val="50000"/>
                            </a:schemeClr>
                          </a:solidFill>
                          <a:latin typeface="Cambria Math" panose="02040503050406030204" pitchFamily="18" charset="0"/>
                          <a:ea typeface="Cambria Math" panose="02040503050406030204" pitchFamily="18" charset="0"/>
                        </a:rPr>
                        <m:t>∙</m:t>
                      </m:r>
                      <m:sSup>
                        <m:sSupPr>
                          <m:ctrlPr>
                            <a:rPr lang="en-US" i="1">
                              <a:solidFill>
                                <a:schemeClr val="accent6">
                                  <a:lumMod val="50000"/>
                                </a:schemeClr>
                              </a:solidFill>
                              <a:latin typeface="Cambria Math" panose="02040503050406030204" pitchFamily="18" charset="0"/>
                              <a:ea typeface="Cambria Math" panose="02040503050406030204" pitchFamily="18" charset="0"/>
                            </a:rPr>
                          </m:ctrlPr>
                        </m:sSupPr>
                        <m:e>
                          <m:r>
                            <a:rPr lang="en-US" i="1">
                              <a:solidFill>
                                <a:schemeClr val="accent6">
                                  <a:lumMod val="50000"/>
                                </a:schemeClr>
                              </a:solidFill>
                              <a:latin typeface="Cambria Math" panose="02040503050406030204" pitchFamily="18" charset="0"/>
                              <a:ea typeface="Cambria Math" panose="02040503050406030204" pitchFamily="18" charset="0"/>
                            </a:rPr>
                            <m:t>10</m:t>
                          </m:r>
                        </m:e>
                        <m:sup>
                          <m:r>
                            <a:rPr lang="en-US" i="1">
                              <a:solidFill>
                                <a:schemeClr val="accent6">
                                  <a:lumMod val="50000"/>
                                </a:schemeClr>
                              </a:solidFill>
                              <a:latin typeface="Cambria Math" panose="02040503050406030204" pitchFamily="18" charset="0"/>
                              <a:ea typeface="Cambria Math" panose="02040503050406030204" pitchFamily="18" charset="0"/>
                            </a:rPr>
                            <m:t>10</m:t>
                          </m:r>
                        </m:sup>
                      </m:sSup>
                    </m:oMath>
                  </m:oMathPara>
                </a14:m>
                <a:endParaRPr lang="en-US" dirty="0">
                  <a:solidFill>
                    <a:schemeClr val="accent6">
                      <a:lumMod val="50000"/>
                    </a:schemeClr>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606473" y="3261631"/>
                <a:ext cx="3515014" cy="2554545"/>
              </a:xfrm>
              <a:prstGeom prst="rect">
                <a:avLst/>
              </a:prstGeom>
              <a:blipFill>
                <a:blip r:embed="rId6"/>
                <a:stretch>
                  <a:fillRect l="-2257" t="-1671"/>
                </a:stretch>
              </a:blipFill>
            </p:spPr>
            <p:txBody>
              <a:bodyPr/>
              <a:lstStyle/>
              <a:p>
                <a:r>
                  <a:rPr lang="en-US">
                    <a:noFill/>
                  </a:rPr>
                  <a:t> </a:t>
                </a:r>
              </a:p>
            </p:txBody>
          </p:sp>
        </mc:Fallback>
      </mc:AlternateContent>
      <p:cxnSp>
        <p:nvCxnSpPr>
          <p:cNvPr id="17" name="Straight Arrow Connector 16"/>
          <p:cNvCxnSpPr/>
          <p:nvPr/>
        </p:nvCxnSpPr>
        <p:spPr>
          <a:xfrm flipV="1">
            <a:off x="1525591" y="2154624"/>
            <a:ext cx="953618" cy="43945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1" name="TextBox 20"/>
          <p:cNvSpPr txBox="1"/>
          <p:nvPr/>
        </p:nvSpPr>
        <p:spPr>
          <a:xfrm>
            <a:off x="2070894" y="2313876"/>
            <a:ext cx="1759136" cy="461665"/>
          </a:xfrm>
          <a:prstGeom prst="rect">
            <a:avLst/>
          </a:prstGeom>
          <a:noFill/>
          <a:ln>
            <a:noFill/>
          </a:ln>
        </p:spPr>
        <p:txBody>
          <a:bodyPr wrap="none" rtlCol="0">
            <a:spAutoFit/>
          </a:bodyPr>
          <a:lstStyle/>
          <a:p>
            <a:r>
              <a:rPr lang="en-US" dirty="0">
                <a:solidFill>
                  <a:srgbClr val="C00000"/>
                </a:solidFill>
              </a:rPr>
              <a:t>Anti-Q-slope</a:t>
            </a:r>
          </a:p>
        </p:txBody>
      </p:sp>
      <p:sp>
        <p:nvSpPr>
          <p:cNvPr id="22" name="TextBox 21"/>
          <p:cNvSpPr txBox="1"/>
          <p:nvPr/>
        </p:nvSpPr>
        <p:spPr>
          <a:xfrm>
            <a:off x="241300" y="6006844"/>
            <a:ext cx="6600333" cy="307777"/>
          </a:xfrm>
          <a:prstGeom prst="rect">
            <a:avLst/>
          </a:prstGeom>
          <a:solidFill>
            <a:schemeClr val="bg1"/>
          </a:solidFill>
        </p:spPr>
        <p:txBody>
          <a:bodyPr wrap="none" rtlCol="0">
            <a:spAutoFit/>
          </a:bodyPr>
          <a:lstStyle/>
          <a:p>
            <a:r>
              <a:rPr lang="en-US" sz="1400" dirty="0">
                <a:solidFill>
                  <a:srgbClr val="0000FF"/>
                </a:solidFill>
              </a:rPr>
              <a:t>A. Grassellino et al., </a:t>
            </a:r>
            <a:r>
              <a:rPr lang="en-US" sz="1400" dirty="0" err="1">
                <a:solidFill>
                  <a:srgbClr val="0000FF"/>
                </a:solidFill>
              </a:rPr>
              <a:t>Supercond</a:t>
            </a:r>
            <a:r>
              <a:rPr lang="en-US" sz="1400" dirty="0">
                <a:solidFill>
                  <a:srgbClr val="0000FF"/>
                </a:solidFill>
              </a:rPr>
              <a:t>. Sci. Technol. </a:t>
            </a:r>
            <a:r>
              <a:rPr lang="en-US" sz="1400" b="1" dirty="0">
                <a:solidFill>
                  <a:srgbClr val="0000FF"/>
                </a:solidFill>
              </a:rPr>
              <a:t>26</a:t>
            </a:r>
            <a:r>
              <a:rPr lang="en-US" sz="1400" dirty="0">
                <a:solidFill>
                  <a:srgbClr val="0000FF"/>
                </a:solidFill>
              </a:rPr>
              <a:t>, 102001 (2013) – Rapid Communications</a:t>
            </a:r>
          </a:p>
        </p:txBody>
      </p:sp>
      <p:sp>
        <p:nvSpPr>
          <p:cNvPr id="3" name="Footer Placeholder 2"/>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4162216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4930775" y="886955"/>
            <a:ext cx="4114800" cy="2238931"/>
          </a:xfrm>
          <a:prstGeom prst="rect">
            <a:avLst/>
          </a:prstGeom>
          <a:gradFill flip="none" rotWithShape="1">
            <a:gsLst>
              <a:gs pos="0">
                <a:schemeClr val="accent1">
                  <a:tint val="50000"/>
                  <a:satMod val="300000"/>
                </a:schemeClr>
              </a:gs>
              <a:gs pos="35000">
                <a:schemeClr val="accent1">
                  <a:tint val="37000"/>
                  <a:satMod val="300000"/>
                </a:schemeClr>
              </a:gs>
              <a:gs pos="100000">
                <a:schemeClr val="accent4">
                  <a:lumMod val="60000"/>
                  <a:lumOff val="40000"/>
                </a:schemeClr>
              </a:gs>
            </a:gsLst>
            <a:lin ang="0" scaled="1"/>
            <a:tileRect/>
          </a:gradFill>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cxnSp>
        <p:nvCxnSpPr>
          <p:cNvPr id="50" name="Straight Arrow Connector 49"/>
          <p:cNvCxnSpPr/>
          <p:nvPr/>
        </p:nvCxnSpPr>
        <p:spPr>
          <a:xfrm>
            <a:off x="5102225" y="2812806"/>
            <a:ext cx="3784600" cy="1143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51" name="TextBox 50"/>
              <p:cNvSpPr txBox="1"/>
              <p:nvPr/>
            </p:nvSpPr>
            <p:spPr>
              <a:xfrm>
                <a:off x="5220239" y="2444294"/>
                <a:ext cx="517770" cy="369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accent6">
                                  <a:lumMod val="50000"/>
                                </a:schemeClr>
                              </a:solidFill>
                              <a:latin typeface="Cambria Math" panose="02040503050406030204" pitchFamily="18" charset="0"/>
                            </a:rPr>
                          </m:ctrlPr>
                        </m:accPr>
                        <m:e>
                          <m:r>
                            <a:rPr lang="en-US" i="1">
                              <a:solidFill>
                                <a:schemeClr val="accent6">
                                  <a:lumMod val="50000"/>
                                </a:schemeClr>
                              </a:solidFill>
                              <a:latin typeface="Cambria Math" panose="02040503050406030204" pitchFamily="18" charset="0"/>
                              <a:ea typeface="Cambria Math" panose="02040503050406030204" pitchFamily="18" charset="0"/>
                            </a:rPr>
                            <m:t>𝛻</m:t>
                          </m:r>
                          <m:r>
                            <a:rPr lang="en-US" i="1">
                              <a:solidFill>
                                <a:schemeClr val="accent6">
                                  <a:lumMod val="50000"/>
                                </a:schemeClr>
                              </a:solidFill>
                              <a:latin typeface="Cambria Math" panose="02040503050406030204" pitchFamily="18" charset="0"/>
                              <a:ea typeface="Cambria Math" panose="02040503050406030204" pitchFamily="18" charset="0"/>
                            </a:rPr>
                            <m:t>𝑇</m:t>
                          </m:r>
                          <m:r>
                            <m:rPr>
                              <m:nor/>
                            </m:rPr>
                            <a:rPr lang="en-US" dirty="0">
                              <a:solidFill>
                                <a:schemeClr val="accent6">
                                  <a:lumMod val="50000"/>
                                </a:schemeClr>
                              </a:solidFill>
                            </a:rPr>
                            <m:t> </m:t>
                          </m:r>
                        </m:e>
                      </m:acc>
                    </m:oMath>
                  </m:oMathPara>
                </a14:m>
                <a:endParaRPr lang="en-US" dirty="0">
                  <a:solidFill>
                    <a:schemeClr val="accent6">
                      <a:lumMod val="50000"/>
                    </a:schemeClr>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5220239" y="2444294"/>
                <a:ext cx="517770" cy="369909"/>
              </a:xfrm>
              <a:prstGeom prst="rect">
                <a:avLst/>
              </a:prstGeom>
              <a:blipFill rotWithShape="0">
                <a:blip r:embed="rId2"/>
                <a:stretch>
                  <a:fillRect l="-11765" r="-1176" b="-4918"/>
                </a:stretch>
              </a:blipFill>
            </p:spPr>
            <p:txBody>
              <a:bodyPr/>
              <a:lstStyle/>
              <a:p>
                <a:r>
                  <a:rPr lang="en-US">
                    <a:noFill/>
                  </a:rPr>
                  <a:t> </a:t>
                </a:r>
              </a:p>
            </p:txBody>
          </p:sp>
        </mc:Fallback>
      </mc:AlternateContent>
      <p:sp>
        <p:nvSpPr>
          <p:cNvPr id="52" name="TextBox 51"/>
          <p:cNvSpPr txBox="1"/>
          <p:nvPr/>
        </p:nvSpPr>
        <p:spPr>
          <a:xfrm>
            <a:off x="4930775" y="947898"/>
            <a:ext cx="1146468" cy="707886"/>
          </a:xfrm>
          <a:prstGeom prst="rect">
            <a:avLst/>
          </a:prstGeom>
          <a:noFill/>
        </p:spPr>
        <p:txBody>
          <a:bodyPr wrap="none" rtlCol="0">
            <a:spAutoFit/>
          </a:bodyPr>
          <a:lstStyle/>
          <a:p>
            <a:r>
              <a:rPr lang="en-US" sz="2000" dirty="0">
                <a:solidFill>
                  <a:schemeClr val="accent6">
                    <a:lumMod val="50000"/>
                  </a:schemeClr>
                </a:solidFill>
              </a:rPr>
              <a:t>Meissner</a:t>
            </a:r>
          </a:p>
          <a:p>
            <a:r>
              <a:rPr lang="en-US" sz="2000" dirty="0">
                <a:solidFill>
                  <a:schemeClr val="accent6">
                    <a:lumMod val="50000"/>
                  </a:schemeClr>
                </a:solidFill>
              </a:rPr>
              <a:t> state</a:t>
            </a:r>
          </a:p>
        </p:txBody>
      </p:sp>
      <p:sp>
        <p:nvSpPr>
          <p:cNvPr id="53" name="TextBox 52"/>
          <p:cNvSpPr txBox="1"/>
          <p:nvPr/>
        </p:nvSpPr>
        <p:spPr>
          <a:xfrm>
            <a:off x="8106080" y="947898"/>
            <a:ext cx="888064" cy="707886"/>
          </a:xfrm>
          <a:prstGeom prst="rect">
            <a:avLst/>
          </a:prstGeom>
          <a:noFill/>
        </p:spPr>
        <p:txBody>
          <a:bodyPr wrap="none" rtlCol="0">
            <a:spAutoFit/>
          </a:bodyPr>
          <a:lstStyle/>
          <a:p>
            <a:r>
              <a:rPr lang="en-US" sz="2000" dirty="0">
                <a:solidFill>
                  <a:schemeClr val="accent6">
                    <a:lumMod val="50000"/>
                  </a:schemeClr>
                </a:solidFill>
              </a:rPr>
              <a:t>Mixed </a:t>
            </a:r>
          </a:p>
          <a:p>
            <a:r>
              <a:rPr lang="en-US" sz="2000" dirty="0">
                <a:solidFill>
                  <a:schemeClr val="accent6">
                    <a:lumMod val="50000"/>
                  </a:schemeClr>
                </a:solidFill>
              </a:rPr>
              <a:t>state</a:t>
            </a:r>
          </a:p>
        </p:txBody>
      </p:sp>
      <p:cxnSp>
        <p:nvCxnSpPr>
          <p:cNvPr id="54" name="Straight Connector 53"/>
          <p:cNvCxnSpPr/>
          <p:nvPr/>
        </p:nvCxnSpPr>
        <p:spPr>
          <a:xfrm>
            <a:off x="6862445" y="886955"/>
            <a:ext cx="0" cy="2238931"/>
          </a:xfrm>
          <a:prstGeom prst="line">
            <a:avLst/>
          </a:prstGeom>
          <a:ln>
            <a:prstDash val="dash"/>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6716384" y="3192748"/>
                <a:ext cx="47500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𝑇</m:t>
                          </m:r>
                        </m:e>
                        <m:sub>
                          <m:r>
                            <a:rPr lang="en-US" b="0" i="1" smtClean="0">
                              <a:solidFill>
                                <a:schemeClr val="accent6">
                                  <a:lumMod val="50000"/>
                                </a:schemeClr>
                              </a:solidFill>
                              <a:latin typeface="Cambria Math" panose="02040503050406030204" pitchFamily="18" charset="0"/>
                            </a:rPr>
                            <m:t>𝑐</m:t>
                          </m:r>
                          <m:r>
                            <a:rPr lang="en-US" b="0" i="1" smtClean="0">
                              <a:solidFill>
                                <a:schemeClr val="accent6">
                                  <a:lumMod val="50000"/>
                                </a:schemeClr>
                              </a:solidFill>
                              <a:latin typeface="Cambria Math" panose="02040503050406030204" pitchFamily="18" charset="0"/>
                            </a:rPr>
                            <m:t>1</m:t>
                          </m:r>
                        </m:sub>
                      </m:sSub>
                    </m:oMath>
                  </m:oMathPara>
                </a14:m>
                <a:endParaRPr lang="en-US" dirty="0">
                  <a:solidFill>
                    <a:schemeClr val="accent6">
                      <a:lumMod val="50000"/>
                    </a:schemeClr>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6716384" y="3192748"/>
                <a:ext cx="475002" cy="369332"/>
              </a:xfrm>
              <a:prstGeom prst="rect">
                <a:avLst/>
              </a:prstGeom>
              <a:blipFill rotWithShape="0">
                <a:blip r:embed="rId3"/>
                <a:stretch>
                  <a:fillRect l="-15385" r="-6410"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7351498" y="1465609"/>
                <a:ext cx="432554" cy="4707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dirty="0" smtClean="0">
                              <a:solidFill>
                                <a:schemeClr val="accent6">
                                  <a:lumMod val="50000"/>
                                </a:schemeClr>
                              </a:solidFill>
                              <a:latin typeface="Cambria Math" panose="02040503050406030204" pitchFamily="18" charset="0"/>
                            </a:rPr>
                          </m:ctrlPr>
                        </m:accPr>
                        <m:e>
                          <m:r>
                            <a:rPr lang="en-US" b="0" i="1" dirty="0" smtClean="0">
                              <a:solidFill>
                                <a:schemeClr val="accent6">
                                  <a:lumMod val="50000"/>
                                </a:schemeClr>
                              </a:solidFill>
                              <a:latin typeface="Cambria Math" panose="02040503050406030204" pitchFamily="18" charset="0"/>
                            </a:rPr>
                            <m:t>𝑓</m:t>
                          </m:r>
                        </m:e>
                      </m:acc>
                    </m:oMath>
                  </m:oMathPara>
                </a14:m>
                <a:endParaRPr lang="en-US" dirty="0">
                  <a:solidFill>
                    <a:schemeClr val="accent6">
                      <a:lumMod val="50000"/>
                    </a:schemeClr>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7351498" y="1465609"/>
                <a:ext cx="432554" cy="470706"/>
              </a:xfrm>
              <a:prstGeom prst="rect">
                <a:avLst/>
              </a:prstGeom>
              <a:blipFill rotWithShape="0">
                <a:blip r:embed="rId4"/>
                <a:stretch>
                  <a:fillRect l="-4225" r="-38028" b="-16667"/>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Thermodynamic force versus Pinning force</a:t>
            </a:r>
          </a:p>
        </p:txBody>
      </p:sp>
      <mc:AlternateContent xmlns:mc="http://schemas.openxmlformats.org/markup-compatibility/2006" xmlns:a14="http://schemas.microsoft.com/office/drawing/2010/main">
        <mc:Choice Requires="a14">
          <p:sp>
            <p:nvSpPr>
              <p:cNvPr id="34" name="TextBox 33"/>
              <p:cNvSpPr txBox="1"/>
              <p:nvPr/>
            </p:nvSpPr>
            <p:spPr>
              <a:xfrm>
                <a:off x="666450" y="3620713"/>
                <a:ext cx="2819170" cy="7924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𝑓</m:t>
                          </m:r>
                        </m:e>
                        <m:sub>
                          <m:r>
                            <a:rPr lang="en-US" i="1">
                              <a:solidFill>
                                <a:schemeClr val="accent6">
                                  <a:lumMod val="50000"/>
                                </a:schemeClr>
                              </a:solidFill>
                              <a:latin typeface="Cambria Math" panose="02040503050406030204" pitchFamily="18" charset="0"/>
                            </a:rPr>
                            <m:t>𝑝</m:t>
                          </m:r>
                        </m:sub>
                      </m:sSub>
                      <m:r>
                        <a:rPr lang="en-US" b="0" i="1" smtClean="0">
                          <a:solidFill>
                            <a:schemeClr val="accent6">
                              <a:lumMod val="50000"/>
                            </a:schemeClr>
                          </a:solidFill>
                          <a:latin typeface="Cambria Math" panose="02040503050406030204" pitchFamily="18" charset="0"/>
                        </a:rPr>
                        <m:t>=</m:t>
                      </m:r>
                      <m:f>
                        <m:fPr>
                          <m:ctrlPr>
                            <a:rPr lang="en-US" i="1" smtClean="0">
                              <a:solidFill>
                                <a:schemeClr val="accent6">
                                  <a:lumMod val="50000"/>
                                </a:schemeClr>
                              </a:solidFill>
                              <a:latin typeface="Cambria Math" panose="02040503050406030204" pitchFamily="18" charset="0"/>
                            </a:rPr>
                          </m:ctrlPr>
                        </m:fPr>
                        <m:num>
                          <m:r>
                            <a:rPr lang="en-US" b="0" i="1" smtClean="0">
                              <a:solidFill>
                                <a:schemeClr val="accent6">
                                  <a:lumMod val="50000"/>
                                </a:schemeClr>
                              </a:solidFill>
                              <a:latin typeface="Cambria Math" panose="02040503050406030204" pitchFamily="18" charset="0"/>
                            </a:rPr>
                            <m:t>2</m:t>
                          </m:r>
                          <m:r>
                            <a:rPr lang="en-US" b="0" i="1" smtClean="0">
                              <a:solidFill>
                                <a:schemeClr val="accent6">
                                  <a:lumMod val="50000"/>
                                </a:schemeClr>
                              </a:solidFill>
                              <a:latin typeface="Cambria Math" panose="02040503050406030204" pitchFamily="18" charset="0"/>
                            </a:rPr>
                            <m:t>𝐵</m:t>
                          </m:r>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𝐻</m:t>
                              </m:r>
                            </m:e>
                            <m:sub>
                              <m:r>
                                <a:rPr lang="en-US" b="0" i="1" smtClean="0">
                                  <a:solidFill>
                                    <a:schemeClr val="accent6">
                                      <a:lumMod val="50000"/>
                                    </a:schemeClr>
                                  </a:solidFill>
                                  <a:latin typeface="Cambria Math" panose="02040503050406030204" pitchFamily="18" charset="0"/>
                                </a:rPr>
                                <m:t>𝑐</m:t>
                              </m:r>
                              <m:r>
                                <a:rPr lang="en-US" b="0" i="1" smtClean="0">
                                  <a:solidFill>
                                    <a:schemeClr val="accent6">
                                      <a:lumMod val="50000"/>
                                    </a:schemeClr>
                                  </a:solidFill>
                                  <a:latin typeface="Cambria Math" panose="02040503050406030204" pitchFamily="18" charset="0"/>
                                </a:rPr>
                                <m:t>1</m:t>
                              </m:r>
                            </m:sub>
                          </m:sSub>
                          <m:d>
                            <m:dPr>
                              <m:ctrlPr>
                                <a:rPr lang="en-US" b="0" i="1" smtClean="0">
                                  <a:solidFill>
                                    <a:schemeClr val="accent6">
                                      <a:lumMod val="50000"/>
                                    </a:schemeClr>
                                  </a:solidFill>
                                  <a:latin typeface="Cambria Math" panose="02040503050406030204" pitchFamily="18" charset="0"/>
                                </a:rPr>
                              </m:ctrlPr>
                            </m:dPr>
                            <m:e>
                              <m:r>
                                <a:rPr lang="en-US" b="0" i="1" smtClean="0">
                                  <a:solidFill>
                                    <a:schemeClr val="accent6">
                                      <a:lumMod val="50000"/>
                                    </a:schemeClr>
                                  </a:solidFill>
                                  <a:latin typeface="Cambria Math" panose="02040503050406030204" pitchFamily="18" charset="0"/>
                                </a:rPr>
                                <m:t>0</m:t>
                              </m:r>
                            </m:e>
                          </m:d>
                          <m:r>
                            <a:rPr lang="en-US" b="0" i="1" smtClean="0">
                              <a:solidFill>
                                <a:schemeClr val="accent6">
                                  <a:lumMod val="50000"/>
                                </a:schemeClr>
                              </a:solidFill>
                              <a:latin typeface="Cambria Math" panose="02040503050406030204" pitchFamily="18" charset="0"/>
                            </a:rPr>
                            <m:t>𝑇</m:t>
                          </m:r>
                        </m:num>
                        <m:den>
                          <m:sSubSup>
                            <m:sSubSupPr>
                              <m:ctrlPr>
                                <a:rPr lang="en-US" i="1" smtClean="0">
                                  <a:solidFill>
                                    <a:schemeClr val="accent6">
                                      <a:lumMod val="50000"/>
                                    </a:schemeClr>
                                  </a:solidFill>
                                  <a:latin typeface="Cambria Math" panose="02040503050406030204" pitchFamily="18" charset="0"/>
                                  <a:ea typeface="Cambria Math" panose="02040503050406030204" pitchFamily="18" charset="0"/>
                                </a:rPr>
                              </m:ctrlPr>
                            </m:sSubSupPr>
                            <m:e>
                              <m:r>
                                <a:rPr lang="en-US" b="0" i="1" smtClean="0">
                                  <a:solidFill>
                                    <a:schemeClr val="accent6">
                                      <a:lumMod val="50000"/>
                                    </a:schemeClr>
                                  </a:solidFill>
                                  <a:latin typeface="Cambria Math" panose="02040503050406030204" pitchFamily="18" charset="0"/>
                                  <a:ea typeface="Cambria Math" panose="02040503050406030204" pitchFamily="18" charset="0"/>
                                </a:rPr>
                                <m:t>𝑇</m:t>
                              </m:r>
                            </m:e>
                            <m:sub>
                              <m:r>
                                <a:rPr lang="en-US" b="0" i="1" smtClean="0">
                                  <a:solidFill>
                                    <a:schemeClr val="accent6">
                                      <a:lumMod val="50000"/>
                                    </a:schemeClr>
                                  </a:solidFill>
                                  <a:latin typeface="Cambria Math" panose="02040503050406030204" pitchFamily="18" charset="0"/>
                                  <a:ea typeface="Cambria Math" panose="02040503050406030204" pitchFamily="18" charset="0"/>
                                </a:rPr>
                                <m:t>𝑐</m:t>
                              </m:r>
                            </m:sub>
                            <m:sup>
                              <m:r>
                                <a:rPr lang="en-US" b="0" i="1" smtClean="0">
                                  <a:solidFill>
                                    <a:schemeClr val="accent6">
                                      <a:lumMod val="50000"/>
                                    </a:schemeClr>
                                  </a:solidFill>
                                  <a:latin typeface="Cambria Math" panose="02040503050406030204" pitchFamily="18" charset="0"/>
                                  <a:ea typeface="Cambria Math" panose="02040503050406030204" pitchFamily="18" charset="0"/>
                                </a:rPr>
                                <m:t>2</m:t>
                              </m:r>
                            </m:sup>
                          </m:sSubSup>
                        </m:den>
                      </m:f>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ea typeface="Cambria Math" panose="02040503050406030204" pitchFamily="18" charset="0"/>
                            </a:rPr>
                            <m:t>𝛻</m:t>
                          </m:r>
                          <m:r>
                            <a:rPr lang="en-US" i="1">
                              <a:solidFill>
                                <a:schemeClr val="accent6">
                                  <a:lumMod val="50000"/>
                                </a:schemeClr>
                              </a:solidFill>
                              <a:latin typeface="Cambria Math" panose="02040503050406030204" pitchFamily="18" charset="0"/>
                              <a:ea typeface="Cambria Math" panose="02040503050406030204" pitchFamily="18" charset="0"/>
                            </a:rPr>
                            <m:t>𝑇</m:t>
                          </m:r>
                          <m:r>
                            <m:rPr>
                              <m:nor/>
                            </m:rPr>
                            <a:rPr lang="en-US" dirty="0">
                              <a:solidFill>
                                <a:schemeClr val="accent6">
                                  <a:lumMod val="50000"/>
                                </a:schemeClr>
                              </a:solidFill>
                            </a:rPr>
                            <m:t> </m:t>
                          </m:r>
                        </m:e>
                        <m:sub>
                          <m:r>
                            <a:rPr lang="en-US" i="1">
                              <a:solidFill>
                                <a:schemeClr val="accent6">
                                  <a:lumMod val="50000"/>
                                </a:schemeClr>
                              </a:solidFill>
                              <a:latin typeface="Cambria Math" panose="02040503050406030204" pitchFamily="18" charset="0"/>
                            </a:rPr>
                            <m:t>𝑐</m:t>
                          </m:r>
                        </m:sub>
                      </m:sSub>
                    </m:oMath>
                  </m:oMathPara>
                </a14:m>
                <a:endParaRPr lang="en-US" dirty="0">
                  <a:solidFill>
                    <a:schemeClr val="accent6">
                      <a:lumMod val="50000"/>
                    </a:schemeClr>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666450" y="3620713"/>
                <a:ext cx="2819170" cy="792461"/>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66450" y="1977115"/>
                <a:ext cx="2927725" cy="4047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𝑓</m:t>
                          </m:r>
                        </m:e>
                        <m:sub>
                          <m:r>
                            <a:rPr lang="en-US" b="0" i="1" smtClean="0">
                              <a:solidFill>
                                <a:schemeClr val="accent6">
                                  <a:lumMod val="50000"/>
                                </a:schemeClr>
                              </a:solidFill>
                              <a:latin typeface="Cambria Math" panose="02040503050406030204" pitchFamily="18" charset="0"/>
                            </a:rPr>
                            <m:t>𝑝</m:t>
                          </m:r>
                        </m:sub>
                      </m:sSub>
                      <m:r>
                        <a:rPr lang="en-US" b="0" i="1" smtClean="0">
                          <a:solidFill>
                            <a:schemeClr val="accent6">
                              <a:lumMod val="50000"/>
                            </a:schemeClr>
                          </a:solidFill>
                          <a:latin typeface="Cambria Math" panose="02040503050406030204" pitchFamily="18" charset="0"/>
                        </a:rPr>
                        <m:t>=</m:t>
                      </m:r>
                      <m:d>
                        <m:dPr>
                          <m:begChr m:val="|"/>
                          <m:endChr m:val="|"/>
                          <m:ctrlPr>
                            <a:rPr lang="en-US" b="0" i="1" smtClean="0">
                              <a:solidFill>
                                <a:schemeClr val="accent6">
                                  <a:lumMod val="50000"/>
                                </a:schemeClr>
                              </a:solidFill>
                              <a:latin typeface="Cambria Math" panose="02040503050406030204" pitchFamily="18" charset="0"/>
                            </a:rPr>
                          </m:ctrlPr>
                        </m:dPr>
                        <m:e>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 </m:t>
                              </m:r>
                              <m:acc>
                                <m:accPr>
                                  <m:chr m:val="̅"/>
                                  <m:ctrlPr>
                                    <a:rPr lang="en-US" i="1">
                                      <a:solidFill>
                                        <a:schemeClr val="accent6">
                                          <a:lumMod val="50000"/>
                                        </a:schemeClr>
                                      </a:solidFill>
                                      <a:latin typeface="Cambria Math" panose="02040503050406030204" pitchFamily="18" charset="0"/>
                                    </a:rPr>
                                  </m:ctrlPr>
                                </m:accPr>
                                <m:e>
                                  <m:r>
                                    <a:rPr lang="en-US" i="1">
                                      <a:solidFill>
                                        <a:schemeClr val="accent6">
                                          <a:lumMod val="50000"/>
                                        </a:schemeClr>
                                      </a:solidFill>
                                      <a:latin typeface="Cambria Math" panose="02040503050406030204" pitchFamily="18" charset="0"/>
                                    </a:rPr>
                                    <m:t>𝐽</m:t>
                                  </m:r>
                                </m:e>
                              </m:acc>
                            </m:e>
                            <m:sub>
                              <m:r>
                                <a:rPr lang="en-US" i="1">
                                  <a:solidFill>
                                    <a:schemeClr val="accent6">
                                      <a:lumMod val="50000"/>
                                    </a:schemeClr>
                                  </a:solidFill>
                                  <a:latin typeface="Cambria Math" panose="02040503050406030204" pitchFamily="18" charset="0"/>
                                </a:rPr>
                                <m:t>𝑐</m:t>
                              </m:r>
                            </m:sub>
                          </m:sSub>
                          <m:r>
                            <a:rPr lang="en-US" i="1">
                              <a:solidFill>
                                <a:schemeClr val="accent6">
                                  <a:lumMod val="50000"/>
                                </a:schemeClr>
                              </a:solidFill>
                              <a:latin typeface="Cambria Math" panose="02040503050406030204" pitchFamily="18" charset="0"/>
                              <a:ea typeface="Cambria Math" panose="02040503050406030204" pitchFamily="18" charset="0"/>
                            </a:rPr>
                            <m:t>×</m:t>
                          </m:r>
                          <m:r>
                            <a:rPr lang="en-US" i="1">
                              <a:solidFill>
                                <a:schemeClr val="accent6">
                                  <a:lumMod val="50000"/>
                                </a:schemeClr>
                              </a:solidFill>
                              <a:latin typeface="Cambria Math" panose="02040503050406030204" pitchFamily="18" charset="0"/>
                              <a:ea typeface="Cambria Math" panose="02040503050406030204" pitchFamily="18" charset="0"/>
                            </a:rPr>
                            <m:t>𝑛</m:t>
                          </m:r>
                          <m:sSub>
                            <m:sSubPr>
                              <m:ctrlPr>
                                <a:rPr lang="en-US" i="1">
                                  <a:solidFill>
                                    <a:schemeClr val="accent6">
                                      <a:lumMod val="50000"/>
                                    </a:schemeClr>
                                  </a:solidFill>
                                  <a:latin typeface="Cambria Math" panose="02040503050406030204" pitchFamily="18" charset="0"/>
                                  <a:ea typeface="Cambria Math" panose="02040503050406030204" pitchFamily="18" charset="0"/>
                                </a:rPr>
                              </m:ctrlPr>
                            </m:sSubPr>
                            <m:e>
                              <m:acc>
                                <m:accPr>
                                  <m:chr m:val="̅"/>
                                  <m:ctrlPr>
                                    <a:rPr lang="en-US" b="0" i="1" smtClean="0">
                                      <a:solidFill>
                                        <a:schemeClr val="accent6">
                                          <a:lumMod val="50000"/>
                                        </a:schemeClr>
                                      </a:solidFill>
                                      <a:latin typeface="Cambria Math" panose="02040503050406030204" pitchFamily="18" charset="0"/>
                                      <a:ea typeface="Cambria Math" panose="02040503050406030204" pitchFamily="18" charset="0"/>
                                    </a:rPr>
                                  </m:ctrlPr>
                                </m:accPr>
                                <m:e>
                                  <m:r>
                                    <m:rPr>
                                      <m:sty m:val="p"/>
                                    </m:rPr>
                                    <a:rPr lang="el-GR" i="1">
                                      <a:solidFill>
                                        <a:schemeClr val="accent6">
                                          <a:lumMod val="50000"/>
                                        </a:schemeClr>
                                      </a:solidFill>
                                      <a:latin typeface="Cambria Math" panose="02040503050406030204" pitchFamily="18" charset="0"/>
                                      <a:ea typeface="Cambria Math" panose="02040503050406030204" pitchFamily="18" charset="0"/>
                                    </a:rPr>
                                    <m:t>Φ</m:t>
                                  </m:r>
                                </m:e>
                              </m:acc>
                            </m:e>
                            <m:sub>
                              <m:r>
                                <a:rPr lang="en-US" i="1">
                                  <a:solidFill>
                                    <a:schemeClr val="accent6">
                                      <a:lumMod val="50000"/>
                                    </a:schemeClr>
                                  </a:solidFill>
                                  <a:latin typeface="Cambria Math" panose="02040503050406030204" pitchFamily="18" charset="0"/>
                                  <a:ea typeface="Cambria Math" panose="02040503050406030204" pitchFamily="18" charset="0"/>
                                </a:rPr>
                                <m:t>0</m:t>
                              </m:r>
                            </m:sub>
                          </m:sSub>
                        </m:e>
                      </m:d>
                      <m:r>
                        <a:rPr lang="en-US" b="0" i="1" smtClean="0">
                          <a:solidFill>
                            <a:schemeClr val="accent6">
                              <a:lumMod val="50000"/>
                            </a:schemeClr>
                          </a:solidFill>
                          <a:latin typeface="Cambria Math" panose="02040503050406030204" pitchFamily="18" charset="0"/>
                        </a:rPr>
                        <m:t>=</m:t>
                      </m:r>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𝐽</m:t>
                          </m:r>
                        </m:e>
                        <m:sub>
                          <m:r>
                            <a:rPr lang="en-US" b="0" i="1" smtClean="0">
                              <a:solidFill>
                                <a:schemeClr val="accent6">
                                  <a:lumMod val="50000"/>
                                </a:schemeClr>
                              </a:solidFill>
                              <a:latin typeface="Cambria Math" panose="02040503050406030204" pitchFamily="18" charset="0"/>
                            </a:rPr>
                            <m:t>𝑐</m:t>
                          </m:r>
                        </m:sub>
                      </m:sSub>
                      <m:r>
                        <a:rPr lang="en-US" b="0" i="1" smtClean="0">
                          <a:solidFill>
                            <a:schemeClr val="accent6">
                              <a:lumMod val="50000"/>
                            </a:schemeClr>
                          </a:solidFill>
                          <a:latin typeface="Cambria Math" panose="02040503050406030204" pitchFamily="18" charset="0"/>
                        </a:rPr>
                        <m:t>𝐵</m:t>
                      </m:r>
                    </m:oMath>
                  </m:oMathPara>
                </a14:m>
                <a:endParaRPr lang="en-US" dirty="0">
                  <a:solidFill>
                    <a:schemeClr val="accent6">
                      <a:lumMod val="50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66450" y="1977115"/>
                <a:ext cx="2927725" cy="404726"/>
              </a:xfrm>
              <a:prstGeom prst="rect">
                <a:avLst/>
              </a:prstGeom>
              <a:blipFill rotWithShape="0">
                <a:blip r:embed="rId7"/>
                <a:stretch>
                  <a:fillRect l="-3119" r="-1663" b="-25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123685" y="1443170"/>
                <a:ext cx="520014" cy="5077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dirty="0" smtClean="0">
                              <a:solidFill>
                                <a:schemeClr val="accent6">
                                  <a:lumMod val="50000"/>
                                </a:schemeClr>
                              </a:solidFill>
                              <a:latin typeface="Cambria Math" panose="02040503050406030204" pitchFamily="18" charset="0"/>
                            </a:rPr>
                          </m:ctrlPr>
                        </m:accPr>
                        <m:e>
                          <m:sSub>
                            <m:sSubPr>
                              <m:ctrlPr>
                                <a:rPr lang="en-US" i="1" dirty="0" smtClean="0">
                                  <a:solidFill>
                                    <a:schemeClr val="accent6">
                                      <a:lumMod val="50000"/>
                                    </a:schemeClr>
                                  </a:solidFill>
                                  <a:latin typeface="Cambria Math" panose="02040503050406030204" pitchFamily="18" charset="0"/>
                                </a:rPr>
                              </m:ctrlPr>
                            </m:sSubPr>
                            <m:e>
                              <m:r>
                                <a:rPr lang="en-US" b="0" i="1" dirty="0" smtClean="0">
                                  <a:solidFill>
                                    <a:schemeClr val="accent6">
                                      <a:lumMod val="50000"/>
                                    </a:schemeClr>
                                  </a:solidFill>
                                  <a:latin typeface="Cambria Math" panose="02040503050406030204" pitchFamily="18" charset="0"/>
                                </a:rPr>
                                <m:t>𝑓</m:t>
                              </m:r>
                            </m:e>
                            <m:sub>
                              <m:r>
                                <a:rPr lang="en-US" b="0" i="1" dirty="0" smtClean="0">
                                  <a:solidFill>
                                    <a:schemeClr val="accent6">
                                      <a:lumMod val="50000"/>
                                    </a:schemeClr>
                                  </a:solidFill>
                                  <a:latin typeface="Cambria Math" panose="02040503050406030204" pitchFamily="18" charset="0"/>
                                </a:rPr>
                                <m:t>𝑝</m:t>
                              </m:r>
                            </m:sub>
                          </m:sSub>
                        </m:e>
                      </m:acc>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6123685" y="1443170"/>
                <a:ext cx="520014" cy="507768"/>
              </a:xfrm>
              <a:prstGeom prst="rect">
                <a:avLst/>
              </a:prstGeom>
              <a:blipFill rotWithShape="0">
                <a:blip r:embed="rId8"/>
                <a:stretch>
                  <a:fillRect/>
                </a:stretch>
              </a:blipFill>
            </p:spPr>
            <p:txBody>
              <a:bodyPr/>
              <a:lstStyle/>
              <a:p>
                <a:r>
                  <a:rPr lang="en-US">
                    <a:noFill/>
                  </a:rPr>
                  <a:t> </a:t>
                </a:r>
              </a:p>
            </p:txBody>
          </p:sp>
        </mc:Fallback>
      </mc:AlternateContent>
      <p:sp>
        <p:nvSpPr>
          <p:cNvPr id="4" name="Explosion 1 3"/>
          <p:cNvSpPr/>
          <p:nvPr/>
        </p:nvSpPr>
        <p:spPr>
          <a:xfrm>
            <a:off x="6711226" y="1607271"/>
            <a:ext cx="756798" cy="643985"/>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p:cNvSpPr txBox="1"/>
              <p:nvPr/>
            </p:nvSpPr>
            <p:spPr>
              <a:xfrm>
                <a:off x="1302970" y="5332233"/>
                <a:ext cx="2291205" cy="803553"/>
              </a:xfrm>
              <a:prstGeom prst="rect">
                <a:avLst/>
              </a:prstGeom>
              <a:ln/>
            </p:spPr>
            <p:style>
              <a:lnRef idx="2">
                <a:schemeClr val="accent4"/>
              </a:lnRef>
              <a:fillRef idx="1">
                <a:schemeClr val="lt1"/>
              </a:fillRef>
              <a:effectRef idx="0">
                <a:schemeClr val="accent4"/>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ea typeface="Cambria Math" panose="02040503050406030204" pitchFamily="18" charset="0"/>
                            </a:rPr>
                            <m:t>𝛻</m:t>
                          </m:r>
                          <m:r>
                            <a:rPr lang="en-US" i="1">
                              <a:solidFill>
                                <a:schemeClr val="accent6">
                                  <a:lumMod val="50000"/>
                                </a:schemeClr>
                              </a:solidFill>
                              <a:latin typeface="Cambria Math" panose="02040503050406030204" pitchFamily="18" charset="0"/>
                              <a:ea typeface="Cambria Math" panose="02040503050406030204" pitchFamily="18" charset="0"/>
                            </a:rPr>
                            <m:t>𝑇</m:t>
                          </m:r>
                          <m:r>
                            <m:rPr>
                              <m:nor/>
                            </m:rPr>
                            <a:rPr lang="en-US" dirty="0">
                              <a:solidFill>
                                <a:schemeClr val="accent6">
                                  <a:lumMod val="50000"/>
                                </a:schemeClr>
                              </a:solidFill>
                            </a:rPr>
                            <m:t> </m:t>
                          </m:r>
                        </m:e>
                        <m:sub>
                          <m:r>
                            <a:rPr lang="en-US" b="0" i="1" smtClean="0">
                              <a:solidFill>
                                <a:schemeClr val="accent6">
                                  <a:lumMod val="50000"/>
                                </a:schemeClr>
                              </a:solidFill>
                              <a:latin typeface="Cambria Math" panose="02040503050406030204" pitchFamily="18" charset="0"/>
                            </a:rPr>
                            <m:t>𝑐</m:t>
                          </m:r>
                        </m:sub>
                      </m:sSub>
                      <m:r>
                        <a:rPr lang="en-US" b="0" i="1" smtClean="0">
                          <a:solidFill>
                            <a:schemeClr val="accent6">
                              <a:lumMod val="50000"/>
                            </a:schemeClr>
                          </a:solidFill>
                          <a:latin typeface="Cambria Math" panose="02040503050406030204" pitchFamily="18" charset="0"/>
                        </a:rPr>
                        <m:t>=</m:t>
                      </m:r>
                      <m:f>
                        <m:fPr>
                          <m:ctrlPr>
                            <a:rPr lang="en-US" i="1">
                              <a:solidFill>
                                <a:schemeClr val="accent6">
                                  <a:lumMod val="50000"/>
                                </a:schemeClr>
                              </a:solidFill>
                              <a:latin typeface="Cambria Math" panose="02040503050406030204" pitchFamily="18" charset="0"/>
                            </a:rPr>
                          </m:ctrlPr>
                        </m:fPr>
                        <m:num>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𝐽</m:t>
                              </m:r>
                            </m:e>
                            <m:sub>
                              <m:r>
                                <a:rPr lang="en-US" i="1">
                                  <a:solidFill>
                                    <a:schemeClr val="accent6">
                                      <a:lumMod val="50000"/>
                                    </a:schemeClr>
                                  </a:solidFill>
                                  <a:latin typeface="Cambria Math" panose="02040503050406030204" pitchFamily="18" charset="0"/>
                                </a:rPr>
                                <m:t>𝑐</m:t>
                              </m:r>
                            </m:sub>
                          </m:sSub>
                          <m:sSubSup>
                            <m:sSubSupPr>
                              <m:ctrlPr>
                                <a:rPr lang="en-US" i="1">
                                  <a:solidFill>
                                    <a:schemeClr val="accent6">
                                      <a:lumMod val="50000"/>
                                    </a:schemeClr>
                                  </a:solidFill>
                                  <a:latin typeface="Cambria Math" panose="02040503050406030204" pitchFamily="18" charset="0"/>
                                  <a:ea typeface="Cambria Math" panose="02040503050406030204" pitchFamily="18" charset="0"/>
                                </a:rPr>
                              </m:ctrlPr>
                            </m:sSubSupPr>
                            <m:e>
                              <m:r>
                                <a:rPr lang="en-US" i="1">
                                  <a:solidFill>
                                    <a:schemeClr val="accent6">
                                      <a:lumMod val="50000"/>
                                    </a:schemeClr>
                                  </a:solidFill>
                                  <a:latin typeface="Cambria Math" panose="02040503050406030204" pitchFamily="18" charset="0"/>
                                  <a:ea typeface="Cambria Math" panose="02040503050406030204" pitchFamily="18" charset="0"/>
                                </a:rPr>
                                <m:t>𝑇</m:t>
                              </m:r>
                            </m:e>
                            <m:sub>
                              <m:r>
                                <a:rPr lang="en-US" i="1">
                                  <a:solidFill>
                                    <a:schemeClr val="accent6">
                                      <a:lumMod val="50000"/>
                                    </a:schemeClr>
                                  </a:solidFill>
                                  <a:latin typeface="Cambria Math" panose="02040503050406030204" pitchFamily="18" charset="0"/>
                                  <a:ea typeface="Cambria Math" panose="02040503050406030204" pitchFamily="18" charset="0"/>
                                </a:rPr>
                                <m:t>𝑐</m:t>
                              </m:r>
                            </m:sub>
                            <m:sup>
                              <m:r>
                                <a:rPr lang="en-US" i="1">
                                  <a:solidFill>
                                    <a:schemeClr val="accent6">
                                      <a:lumMod val="50000"/>
                                    </a:schemeClr>
                                  </a:solidFill>
                                  <a:latin typeface="Cambria Math" panose="02040503050406030204" pitchFamily="18" charset="0"/>
                                  <a:ea typeface="Cambria Math" panose="02040503050406030204" pitchFamily="18" charset="0"/>
                                </a:rPr>
                                <m:t>2</m:t>
                              </m:r>
                            </m:sup>
                          </m:sSubSup>
                        </m:num>
                        <m:den>
                          <m:r>
                            <a:rPr lang="en-US" i="1">
                              <a:solidFill>
                                <a:schemeClr val="accent6">
                                  <a:lumMod val="50000"/>
                                </a:schemeClr>
                              </a:solidFill>
                              <a:latin typeface="Cambria Math" panose="02040503050406030204" pitchFamily="18" charset="0"/>
                            </a:rPr>
                            <m:t>2</m:t>
                          </m:r>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𝐻</m:t>
                              </m:r>
                            </m:e>
                            <m:sub>
                              <m:r>
                                <a:rPr lang="en-US" i="1">
                                  <a:solidFill>
                                    <a:schemeClr val="accent6">
                                      <a:lumMod val="50000"/>
                                    </a:schemeClr>
                                  </a:solidFill>
                                  <a:latin typeface="Cambria Math" panose="02040503050406030204" pitchFamily="18" charset="0"/>
                                </a:rPr>
                                <m:t>𝑐</m:t>
                              </m:r>
                              <m:r>
                                <a:rPr lang="en-US" i="1">
                                  <a:solidFill>
                                    <a:schemeClr val="accent6">
                                      <a:lumMod val="50000"/>
                                    </a:schemeClr>
                                  </a:solidFill>
                                  <a:latin typeface="Cambria Math" panose="02040503050406030204" pitchFamily="18" charset="0"/>
                                </a:rPr>
                                <m:t>1</m:t>
                              </m:r>
                            </m:sub>
                          </m:sSub>
                          <m:d>
                            <m:dPr>
                              <m:ctrlPr>
                                <a:rPr lang="en-US" i="1">
                                  <a:solidFill>
                                    <a:schemeClr val="accent6">
                                      <a:lumMod val="50000"/>
                                    </a:schemeClr>
                                  </a:solidFill>
                                  <a:latin typeface="Cambria Math" panose="02040503050406030204" pitchFamily="18" charset="0"/>
                                </a:rPr>
                              </m:ctrlPr>
                            </m:dPr>
                            <m:e>
                              <m:r>
                                <a:rPr lang="en-US" i="1">
                                  <a:solidFill>
                                    <a:schemeClr val="accent6">
                                      <a:lumMod val="50000"/>
                                    </a:schemeClr>
                                  </a:solidFill>
                                  <a:latin typeface="Cambria Math" panose="02040503050406030204" pitchFamily="18" charset="0"/>
                                </a:rPr>
                                <m:t>0</m:t>
                              </m:r>
                            </m:e>
                          </m:d>
                          <m:r>
                            <a:rPr lang="en-US" i="1">
                              <a:solidFill>
                                <a:schemeClr val="accent6">
                                  <a:lumMod val="50000"/>
                                </a:schemeClr>
                              </a:solidFill>
                              <a:latin typeface="Cambria Math" panose="02040503050406030204" pitchFamily="18" charset="0"/>
                            </a:rPr>
                            <m:t>𝑇</m:t>
                          </m:r>
                        </m:den>
                      </m:f>
                    </m:oMath>
                  </m:oMathPara>
                </a14:m>
                <a:endParaRPr lang="en-US" dirty="0">
                  <a:solidFill>
                    <a:schemeClr val="accent6">
                      <a:lumMod val="50000"/>
                    </a:schemeClr>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302970" y="5332233"/>
                <a:ext cx="2291205" cy="803553"/>
              </a:xfrm>
              <a:prstGeom prst="rect">
                <a:avLst/>
              </a:prstGeom>
              <a:blipFill rotWithShape="0">
                <a:blip r:embed="rId9"/>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28601" y="2601953"/>
                <a:ext cx="4384571" cy="830997"/>
              </a:xfrm>
              <a:prstGeom prst="rect">
                <a:avLst/>
              </a:prstGeom>
              <a:noFill/>
            </p:spPr>
            <p:txBody>
              <a:bodyPr wrap="square" rtlCol="0">
                <a:spAutoFit/>
              </a:bodyPr>
              <a:lstStyle/>
              <a:p>
                <a:r>
                  <a:rPr lang="en-US" dirty="0">
                    <a:solidFill>
                      <a:schemeClr val="accent6">
                        <a:lumMod val="50000"/>
                      </a:schemeClr>
                    </a:solidFill>
                  </a:rPr>
                  <a:t>When the two forces balance, the critical thermal gradient </a:t>
                </a:r>
                <a14:m>
                  <m:oMath xmlns:m="http://schemas.openxmlformats.org/officeDocument/2006/math">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ea typeface="Cambria Math" panose="02040503050406030204" pitchFamily="18" charset="0"/>
                          </a:rPr>
                          <m:t>𝛻</m:t>
                        </m:r>
                        <m:r>
                          <a:rPr lang="en-US" i="1">
                            <a:solidFill>
                              <a:schemeClr val="accent6">
                                <a:lumMod val="50000"/>
                              </a:schemeClr>
                            </a:solidFill>
                            <a:latin typeface="Cambria Math" panose="02040503050406030204" pitchFamily="18" charset="0"/>
                            <a:ea typeface="Cambria Math" panose="02040503050406030204" pitchFamily="18" charset="0"/>
                          </a:rPr>
                          <m:t>𝑇</m:t>
                        </m:r>
                        <m:r>
                          <m:rPr>
                            <m:nor/>
                          </m:rPr>
                          <a:rPr lang="en-US" dirty="0">
                            <a:solidFill>
                              <a:schemeClr val="accent6">
                                <a:lumMod val="50000"/>
                              </a:schemeClr>
                            </a:solidFill>
                          </a:rPr>
                          <m:t> </m:t>
                        </m:r>
                      </m:e>
                      <m:sub>
                        <m:r>
                          <a:rPr lang="en-US" i="1">
                            <a:solidFill>
                              <a:schemeClr val="accent6">
                                <a:lumMod val="50000"/>
                              </a:schemeClr>
                            </a:solidFill>
                            <a:latin typeface="Cambria Math" panose="02040503050406030204" pitchFamily="18" charset="0"/>
                          </a:rPr>
                          <m:t>𝑐</m:t>
                        </m:r>
                      </m:sub>
                    </m:sSub>
                  </m:oMath>
                </a14:m>
                <a:r>
                  <a:rPr lang="en-US" dirty="0">
                    <a:solidFill>
                      <a:schemeClr val="accent6">
                        <a:lumMod val="50000"/>
                      </a:schemeClr>
                    </a:solidFill>
                  </a:rPr>
                  <a:t> is:</a:t>
                </a:r>
              </a:p>
            </p:txBody>
          </p:sp>
        </mc:Choice>
        <mc:Fallback xmlns="">
          <p:sp>
            <p:nvSpPr>
              <p:cNvPr id="8" name="TextBox 7"/>
              <p:cNvSpPr txBox="1">
                <a:spLocks noRot="1" noChangeAspect="1" noMove="1" noResize="1" noEditPoints="1" noAdjustHandles="1" noChangeArrowheads="1" noChangeShapeType="1" noTextEdit="1"/>
              </p:cNvSpPr>
              <p:nvPr/>
            </p:nvSpPr>
            <p:spPr>
              <a:xfrm>
                <a:off x="228601" y="2601953"/>
                <a:ext cx="4384571" cy="830997"/>
              </a:xfrm>
              <a:prstGeom prst="rect">
                <a:avLst/>
              </a:prstGeom>
              <a:blipFill rotWithShape="0">
                <a:blip r:embed="rId10"/>
                <a:stretch>
                  <a:fillRect l="-2225" t="-5882" r="-3199" b="-16176"/>
                </a:stretch>
              </a:blipFill>
            </p:spPr>
            <p:txBody>
              <a:bodyPr/>
              <a:lstStyle/>
              <a:p>
                <a:r>
                  <a:rPr lang="en-US">
                    <a:noFill/>
                  </a:rPr>
                  <a:t> </a:t>
                </a:r>
              </a:p>
            </p:txBody>
          </p:sp>
        </mc:Fallback>
      </mc:AlternateContent>
      <p:cxnSp>
        <p:nvCxnSpPr>
          <p:cNvPr id="32" name="Straight Arrow Connector 31"/>
          <p:cNvCxnSpPr/>
          <p:nvPr/>
        </p:nvCxnSpPr>
        <p:spPr>
          <a:xfrm flipV="1">
            <a:off x="6516995" y="1936315"/>
            <a:ext cx="517746" cy="3147"/>
          </a:xfrm>
          <a:prstGeom prst="straightConnector1">
            <a:avLst/>
          </a:prstGeom>
          <a:ln>
            <a:headEnd type="triangle" w="med" len="med"/>
            <a:tailEnd type="none" w="med" len="med"/>
          </a:ln>
        </p:spPr>
        <p:style>
          <a:lnRef idx="2">
            <a:schemeClr val="accent6"/>
          </a:lnRef>
          <a:fillRef idx="0">
            <a:schemeClr val="accent6"/>
          </a:fillRef>
          <a:effectRef idx="1">
            <a:schemeClr val="accent6"/>
          </a:effectRef>
          <a:fontRef idx="minor">
            <a:schemeClr val="tx1"/>
          </a:fontRef>
        </p:style>
      </p:cxnSp>
      <p:sp>
        <p:nvSpPr>
          <p:cNvPr id="74" name="TextBox 73"/>
          <p:cNvSpPr txBox="1"/>
          <p:nvPr/>
        </p:nvSpPr>
        <p:spPr>
          <a:xfrm>
            <a:off x="6951049" y="2151852"/>
            <a:ext cx="1657279" cy="646331"/>
          </a:xfrm>
          <a:prstGeom prst="rect">
            <a:avLst/>
          </a:prstGeom>
          <a:noFill/>
        </p:spPr>
        <p:txBody>
          <a:bodyPr wrap="square" rtlCol="0">
            <a:spAutoFit/>
          </a:bodyPr>
          <a:lstStyle/>
          <a:p>
            <a:r>
              <a:rPr lang="en-US" sz="1800" dirty="0">
                <a:solidFill>
                  <a:schemeClr val="accent6">
                    <a:lumMod val="50000"/>
                  </a:schemeClr>
                </a:solidFill>
              </a:rPr>
              <a:t>Vortex pinned to a defect</a:t>
            </a:r>
          </a:p>
        </p:txBody>
      </p:sp>
      <p:grpSp>
        <p:nvGrpSpPr>
          <p:cNvPr id="58" name="Group 57"/>
          <p:cNvGrpSpPr/>
          <p:nvPr/>
        </p:nvGrpSpPr>
        <p:grpSpPr>
          <a:xfrm>
            <a:off x="6919045" y="1794343"/>
            <a:ext cx="286389" cy="274320"/>
            <a:chOff x="4110473" y="4644178"/>
            <a:chExt cx="286389" cy="274320"/>
          </a:xfrm>
        </p:grpSpPr>
        <p:grpSp>
          <p:nvGrpSpPr>
            <p:cNvPr id="61" name="Group 60"/>
            <p:cNvGrpSpPr/>
            <p:nvPr/>
          </p:nvGrpSpPr>
          <p:grpSpPr>
            <a:xfrm>
              <a:off x="4110473" y="4644178"/>
              <a:ext cx="286389" cy="274320"/>
              <a:chOff x="3533295" y="5889202"/>
              <a:chExt cx="286389" cy="274320"/>
            </a:xfrm>
          </p:grpSpPr>
          <p:sp>
            <p:nvSpPr>
              <p:cNvPr id="76" name="Oval 75"/>
              <p:cNvSpPr/>
              <p:nvPr/>
            </p:nvSpPr>
            <p:spPr>
              <a:xfrm>
                <a:off x="3545364" y="5889202"/>
                <a:ext cx="274320" cy="274320"/>
              </a:xfrm>
              <a:prstGeom prst="ellipse">
                <a:avLst/>
              </a:prstGeom>
              <a:no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7" name="Isosceles Triangle 76"/>
              <p:cNvSpPr/>
              <p:nvPr/>
            </p:nvSpPr>
            <p:spPr>
              <a:xfrm rot="4680402">
                <a:off x="3533295" y="5941862"/>
                <a:ext cx="64008" cy="64008"/>
              </a:xfrm>
              <a:prstGeom prst="triangl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174650" y="4703478"/>
              <a:ext cx="161053" cy="164592"/>
              <a:chOff x="3514926" y="5889202"/>
              <a:chExt cx="296942" cy="274320"/>
            </a:xfrm>
          </p:grpSpPr>
          <p:sp>
            <p:nvSpPr>
              <p:cNvPr id="65" name="Oval 64"/>
              <p:cNvSpPr/>
              <p:nvPr/>
            </p:nvSpPr>
            <p:spPr>
              <a:xfrm>
                <a:off x="3537548" y="5889202"/>
                <a:ext cx="274320" cy="274320"/>
              </a:xfrm>
              <a:prstGeom prst="ellipse">
                <a:avLst/>
              </a:prstGeom>
              <a:no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5" name="Isosceles Triangle 74"/>
              <p:cNvSpPr/>
              <p:nvPr/>
            </p:nvSpPr>
            <p:spPr>
              <a:xfrm rot="9499292">
                <a:off x="3514926" y="6063942"/>
                <a:ext cx="101156" cy="76200"/>
              </a:xfrm>
              <a:prstGeom prst="triangl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 name="Oval 63"/>
            <p:cNvSpPr/>
            <p:nvPr/>
          </p:nvSpPr>
          <p:spPr>
            <a:xfrm>
              <a:off x="4226169" y="4752721"/>
              <a:ext cx="73152" cy="73152"/>
            </a:xfrm>
            <a:prstGeom prst="ellipse">
              <a:avLst/>
            </a:prstGeom>
            <a:solidFill>
              <a:schemeClr val="accent6">
                <a:lumMod val="75000"/>
              </a:schemeClr>
            </a:solidFill>
            <a:scene3d>
              <a:camera prst="orthographicFront">
                <a:rot lat="0" lon="0" rev="0"/>
              </a:camera>
              <a:lightRig rig="threePt" dir="t">
                <a:rot lat="0" lon="0" rev="1200000"/>
              </a:lightRig>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cxnSp>
        <p:nvCxnSpPr>
          <p:cNvPr id="56" name="Straight Arrow Connector 55"/>
          <p:cNvCxnSpPr/>
          <p:nvPr/>
        </p:nvCxnSpPr>
        <p:spPr>
          <a:xfrm flipV="1">
            <a:off x="7105353" y="1931503"/>
            <a:ext cx="542295" cy="796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228601" y="935820"/>
                <a:ext cx="4650744" cy="830997"/>
              </a:xfrm>
              <a:prstGeom prst="rect">
                <a:avLst/>
              </a:prstGeom>
              <a:noFill/>
            </p:spPr>
            <p:txBody>
              <a:bodyPr wrap="square" rtlCol="0">
                <a:spAutoFit/>
              </a:bodyPr>
              <a:lstStyle/>
              <a:p>
                <a:r>
                  <a:rPr lang="en-US" dirty="0">
                    <a:solidFill>
                      <a:schemeClr val="accent6">
                        <a:lumMod val="50000"/>
                      </a:schemeClr>
                    </a:solidFill>
                  </a:rPr>
                  <a:t>The pinning force can be defined in terms of current density </a:t>
                </a:r>
                <a14:m>
                  <m:oMath xmlns:m="http://schemas.openxmlformats.org/officeDocument/2006/math">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𝐽</m:t>
                        </m:r>
                      </m:e>
                      <m:sub>
                        <m:r>
                          <a:rPr lang="en-US" i="1">
                            <a:solidFill>
                              <a:schemeClr val="accent6">
                                <a:lumMod val="50000"/>
                              </a:schemeClr>
                            </a:solidFill>
                            <a:latin typeface="Cambria Math" panose="02040503050406030204" pitchFamily="18" charset="0"/>
                          </a:rPr>
                          <m:t>𝑐</m:t>
                        </m:r>
                      </m:sub>
                    </m:sSub>
                  </m:oMath>
                </a14:m>
                <a:r>
                  <a:rPr lang="en-US" dirty="0">
                    <a:solidFill>
                      <a:schemeClr val="accent6">
                        <a:lumMod val="50000"/>
                      </a:schemeClr>
                    </a:solidFill>
                  </a:rPr>
                  <a:t>:</a:t>
                </a:r>
              </a:p>
            </p:txBody>
          </p:sp>
        </mc:Choice>
        <mc:Fallback xmlns="">
          <p:sp>
            <p:nvSpPr>
              <p:cNvPr id="7" name="TextBox 6"/>
              <p:cNvSpPr txBox="1">
                <a:spLocks noRot="1" noChangeAspect="1" noMove="1" noResize="1" noEditPoints="1" noAdjustHandles="1" noChangeArrowheads="1" noChangeShapeType="1" noTextEdit="1"/>
              </p:cNvSpPr>
              <p:nvPr/>
            </p:nvSpPr>
            <p:spPr>
              <a:xfrm>
                <a:off x="228601" y="935820"/>
                <a:ext cx="4650744" cy="830997"/>
              </a:xfrm>
              <a:prstGeom prst="rect">
                <a:avLst/>
              </a:prstGeom>
              <a:blipFill rotWithShape="0">
                <a:blip r:embed="rId11"/>
                <a:stretch>
                  <a:fillRect l="-2100" t="-5882" r="-919"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666449" y="4601381"/>
                <a:ext cx="1178464"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𝑓</m:t>
                          </m:r>
                        </m:e>
                        <m:sub>
                          <m:r>
                            <a:rPr lang="en-US" b="0" i="1" smtClean="0">
                              <a:solidFill>
                                <a:schemeClr val="accent6">
                                  <a:lumMod val="50000"/>
                                </a:schemeClr>
                              </a:solidFill>
                              <a:latin typeface="Cambria Math" panose="02040503050406030204" pitchFamily="18" charset="0"/>
                            </a:rPr>
                            <m:t>𝑝</m:t>
                          </m:r>
                        </m:sub>
                      </m:sSub>
                      <m:r>
                        <a:rPr lang="en-US" b="0" i="1" smtClean="0">
                          <a:solidFill>
                            <a:schemeClr val="accent6">
                              <a:lumMod val="50000"/>
                            </a:schemeClr>
                          </a:solidFill>
                          <a:latin typeface="Cambria Math" panose="02040503050406030204" pitchFamily="18" charset="0"/>
                        </a:rPr>
                        <m:t>=</m:t>
                      </m:r>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𝐽</m:t>
                          </m:r>
                        </m:e>
                        <m:sub>
                          <m:r>
                            <a:rPr lang="en-US" b="0" i="1" smtClean="0">
                              <a:solidFill>
                                <a:schemeClr val="accent6">
                                  <a:lumMod val="50000"/>
                                </a:schemeClr>
                              </a:solidFill>
                              <a:latin typeface="Cambria Math" panose="02040503050406030204" pitchFamily="18" charset="0"/>
                            </a:rPr>
                            <m:t>𝑐</m:t>
                          </m:r>
                        </m:sub>
                      </m:sSub>
                      <m:r>
                        <a:rPr lang="en-US" b="0" i="1" smtClean="0">
                          <a:solidFill>
                            <a:schemeClr val="accent6">
                              <a:lumMod val="50000"/>
                            </a:schemeClr>
                          </a:solidFill>
                          <a:latin typeface="Cambria Math" panose="02040503050406030204" pitchFamily="18" charset="0"/>
                        </a:rPr>
                        <m:t>𝐵</m:t>
                      </m:r>
                    </m:oMath>
                  </m:oMathPara>
                </a14:m>
                <a:endParaRPr lang="en-US" dirty="0">
                  <a:solidFill>
                    <a:schemeClr val="accent6">
                      <a:lumMod val="50000"/>
                    </a:schemeClr>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666449" y="4601381"/>
                <a:ext cx="1178464" cy="397866"/>
              </a:xfrm>
              <a:prstGeom prst="rect">
                <a:avLst/>
              </a:prstGeom>
              <a:blipFill rotWithShape="0">
                <a:blip r:embed="rId12"/>
                <a:stretch>
                  <a:fillRect l="-8763" r="-5155" b="-26154"/>
                </a:stretch>
              </a:blipFill>
            </p:spPr>
            <p:txBody>
              <a:bodyPr/>
              <a:lstStyle/>
              <a:p>
                <a:r>
                  <a:rPr lang="en-US">
                    <a:noFill/>
                  </a:rPr>
                  <a:t> </a:t>
                </a:r>
              </a:p>
            </p:txBody>
          </p:sp>
        </mc:Fallback>
      </mc:AlternateContent>
      <p:sp>
        <p:nvSpPr>
          <p:cNvPr id="11" name="Left Brace 10"/>
          <p:cNvSpPr/>
          <p:nvPr/>
        </p:nvSpPr>
        <p:spPr>
          <a:xfrm>
            <a:off x="287941" y="3707526"/>
            <a:ext cx="328992" cy="1357038"/>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solidFill>
                <a:schemeClr val="accent6">
                  <a:lumMod val="50000"/>
                </a:schemeClr>
              </a:solidFill>
            </a:endParaRPr>
          </a:p>
        </p:txBody>
      </p:sp>
      <p:pic>
        <p:nvPicPr>
          <p:cNvPr id="45" name="Picture 44"/>
          <p:cNvPicPr>
            <a:picLocks noChangeAspect="1"/>
          </p:cNvPicPr>
          <p:nvPr/>
        </p:nvPicPr>
        <p:blipFill>
          <a:blip r:embed="rId13"/>
          <a:stretch>
            <a:fillRect/>
          </a:stretch>
        </p:blipFill>
        <p:spPr>
          <a:xfrm>
            <a:off x="5208606" y="3589572"/>
            <a:ext cx="3307678" cy="2623878"/>
          </a:xfrm>
          <a:prstGeom prst="rect">
            <a:avLst/>
          </a:prstGeom>
        </p:spPr>
      </p:pic>
      <p:sp>
        <p:nvSpPr>
          <p:cNvPr id="12" name="Footer Placeholder 11"/>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254472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 heating after slow cooldown</a:t>
            </a:r>
          </a:p>
        </p:txBody>
      </p:sp>
      <p:pic>
        <p:nvPicPr>
          <p:cNvPr id="6" name="Picture 2" descr="C:\Users\Martina\Downloads\FNAL\Imm paper1\Nuova cartella\TempVar.jpg"/>
          <p:cNvPicPr>
            <a:picLocks noChangeAspect="1" noChangeArrowheads="1"/>
          </p:cNvPicPr>
          <p:nvPr/>
        </p:nvPicPr>
        <p:blipFill rotWithShape="1">
          <a:blip r:embed="rId3" cstate="print"/>
          <a:srcRect t="4469"/>
          <a:stretch/>
        </p:blipFill>
        <p:spPr bwMode="auto">
          <a:xfrm>
            <a:off x="5388709" y="896263"/>
            <a:ext cx="3351918" cy="4530019"/>
          </a:xfrm>
          <a:prstGeom prst="rect">
            <a:avLst/>
          </a:prstGeom>
          <a:noFill/>
        </p:spPr>
      </p:pic>
      <p:sp>
        <p:nvSpPr>
          <p:cNvPr id="3" name="TextBox 2"/>
          <p:cNvSpPr txBox="1"/>
          <p:nvPr/>
        </p:nvSpPr>
        <p:spPr>
          <a:xfrm>
            <a:off x="4774514" y="4206299"/>
            <a:ext cx="320570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accent6">
                    <a:lumMod val="50000"/>
                  </a:schemeClr>
                </a:solidFill>
              </a:rPr>
              <a:t>No localized heating after </a:t>
            </a:r>
            <a:r>
              <a:rPr lang="en-US" u="sng" dirty="0">
                <a:solidFill>
                  <a:srgbClr val="C00000"/>
                </a:solidFill>
              </a:rPr>
              <a:t>slow cooldown:</a:t>
            </a:r>
          </a:p>
          <a:p>
            <a:r>
              <a:rPr lang="en-US" dirty="0">
                <a:solidFill>
                  <a:schemeClr val="accent6">
                    <a:lumMod val="75000"/>
                  </a:schemeClr>
                </a:solidFill>
              </a:rPr>
              <a:t>field uniformly trapped around the cavity</a:t>
            </a:r>
          </a:p>
        </p:txBody>
      </p:sp>
      <p:sp>
        <p:nvSpPr>
          <p:cNvPr id="15" name="TextBox 14"/>
          <p:cNvSpPr txBox="1"/>
          <p:nvPr/>
        </p:nvSpPr>
        <p:spPr>
          <a:xfrm>
            <a:off x="190274" y="6008776"/>
            <a:ext cx="4157424" cy="307777"/>
          </a:xfrm>
          <a:prstGeom prst="rect">
            <a:avLst/>
          </a:prstGeom>
          <a:solidFill>
            <a:schemeClr val="bg2"/>
          </a:solidFill>
          <a:ln>
            <a:noFill/>
          </a:ln>
        </p:spPr>
        <p:txBody>
          <a:bodyPr wrap="square" rtlCol="0">
            <a:spAutoFit/>
          </a:bodyPr>
          <a:lstStyle/>
          <a:p>
            <a:r>
              <a:rPr lang="en-US" sz="1400" dirty="0">
                <a:solidFill>
                  <a:srgbClr val="0000FF"/>
                </a:solidFill>
              </a:rPr>
              <a:t>M. Martinello et al., J. Appl. Phys. 118, 044505 (2015)</a:t>
            </a:r>
            <a:endParaRPr lang="en-US" sz="1400" b="1" dirty="0">
              <a:solidFill>
                <a:srgbClr val="0000FF"/>
              </a:solidFill>
            </a:endParaRP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pic>
        <p:nvPicPr>
          <p:cNvPr id="21" name="Picture 20"/>
          <p:cNvPicPr>
            <a:picLocks noChangeAspect="1"/>
          </p:cNvPicPr>
          <p:nvPr/>
        </p:nvPicPr>
        <p:blipFill rotWithShape="1">
          <a:blip r:embed="rId4"/>
          <a:srcRect t="2205"/>
          <a:stretch/>
        </p:blipFill>
        <p:spPr>
          <a:xfrm>
            <a:off x="686685" y="900665"/>
            <a:ext cx="4087829" cy="3054878"/>
          </a:xfrm>
          <a:prstGeom prst="rect">
            <a:avLst/>
          </a:prstGeom>
        </p:spPr>
      </p:pic>
      <p:cxnSp>
        <p:nvCxnSpPr>
          <p:cNvPr id="5" name="Straight Arrow Connector 4"/>
          <p:cNvCxnSpPr/>
          <p:nvPr/>
        </p:nvCxnSpPr>
        <p:spPr>
          <a:xfrm flipV="1">
            <a:off x="4103464" y="2047954"/>
            <a:ext cx="1715445" cy="89928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11" name="Picture 10"/>
          <p:cNvPicPr>
            <a:picLocks noChangeAspect="1"/>
          </p:cNvPicPr>
          <p:nvPr/>
        </p:nvPicPr>
        <p:blipFill>
          <a:blip r:embed="rId5"/>
          <a:stretch>
            <a:fillRect/>
          </a:stretch>
        </p:blipFill>
        <p:spPr>
          <a:xfrm>
            <a:off x="1488734" y="3990597"/>
            <a:ext cx="2858964" cy="2108958"/>
          </a:xfrm>
          <a:prstGeom prst="rect">
            <a:avLst/>
          </a:prstGeom>
        </p:spPr>
      </p:pic>
    </p:spTree>
    <p:extLst>
      <p:ext uri="{BB962C8B-B14F-4D97-AF65-F5344CB8AC3E}">
        <p14:creationId xmlns:p14="http://schemas.microsoft.com/office/powerpoint/2010/main" val="19281108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3767"/>
          <a:stretch/>
        </p:blipFill>
        <p:spPr>
          <a:xfrm>
            <a:off x="1506468" y="1291035"/>
            <a:ext cx="2789307" cy="2554689"/>
          </a:xfrm>
          <a:prstGeom prst="rect">
            <a:avLst/>
          </a:prstGeom>
        </p:spPr>
      </p:pic>
      <p:sp>
        <p:nvSpPr>
          <p:cNvPr id="13" name="Title 12"/>
          <p:cNvSpPr>
            <a:spLocks noGrp="1"/>
          </p:cNvSpPr>
          <p:nvPr>
            <p:ph type="title"/>
          </p:nvPr>
        </p:nvSpPr>
        <p:spPr/>
        <p:txBody>
          <a:bodyPr/>
          <a:lstStyle/>
          <a:p>
            <a:r>
              <a:rPr lang="en-US" dirty="0"/>
              <a:t>Cooldown Summary</a:t>
            </a:r>
          </a:p>
        </p:txBody>
      </p:sp>
      <p:cxnSp>
        <p:nvCxnSpPr>
          <p:cNvPr id="18" name="Straight Arrow Connector 17"/>
          <p:cNvCxnSpPr/>
          <p:nvPr/>
        </p:nvCxnSpPr>
        <p:spPr>
          <a:xfrm flipV="1">
            <a:off x="2571750" y="2262585"/>
            <a:ext cx="0" cy="41632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2139196" y="2443560"/>
                <a:ext cx="432554" cy="4707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accent6">
                                  <a:lumMod val="50000"/>
                                </a:schemeClr>
                              </a:solidFill>
                              <a:latin typeface="Cambria Math" panose="02040503050406030204" pitchFamily="18" charset="0"/>
                            </a:rPr>
                          </m:ctrlPr>
                        </m:accPr>
                        <m:e>
                          <m:r>
                            <a:rPr lang="en-US" b="0" i="1" smtClean="0">
                              <a:solidFill>
                                <a:schemeClr val="accent6">
                                  <a:lumMod val="50000"/>
                                </a:schemeClr>
                              </a:solidFill>
                              <a:latin typeface="Cambria Math" panose="02040503050406030204" pitchFamily="18" charset="0"/>
                            </a:rPr>
                            <m:t>𝑓</m:t>
                          </m:r>
                        </m:e>
                      </m:acc>
                    </m:oMath>
                  </m:oMathPara>
                </a14:m>
                <a:endParaRPr lang="en-US" dirty="0">
                  <a:solidFill>
                    <a:schemeClr val="accent6">
                      <a:lumMod val="50000"/>
                    </a:schemeClr>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139196" y="2443560"/>
                <a:ext cx="432554" cy="470706"/>
              </a:xfrm>
              <a:prstGeom prst="rect">
                <a:avLst/>
              </a:prstGeom>
              <a:blipFill>
                <a:blip r:embed="rId6"/>
                <a:stretch>
                  <a:fillRect l="-4225" r="-38028" b="-18182"/>
                </a:stretch>
              </a:blipFill>
            </p:spPr>
            <p:txBody>
              <a:bodyPr/>
              <a:lstStyle/>
              <a:p>
                <a:r>
                  <a:rPr lang="en-US">
                    <a:noFill/>
                  </a:rPr>
                  <a:t> </a:t>
                </a:r>
              </a:p>
            </p:txBody>
          </p:sp>
        </mc:Fallback>
      </mc:AlternateContent>
      <p:pic>
        <p:nvPicPr>
          <p:cNvPr id="21" name="Picture 20"/>
          <p:cNvPicPr>
            <a:picLocks noChangeAspect="1"/>
          </p:cNvPicPr>
          <p:nvPr/>
        </p:nvPicPr>
        <p:blipFill>
          <a:blip r:embed="rId7"/>
          <a:stretch>
            <a:fillRect/>
          </a:stretch>
        </p:blipFill>
        <p:spPr>
          <a:xfrm>
            <a:off x="4807165" y="1245350"/>
            <a:ext cx="2850935" cy="2567913"/>
          </a:xfrm>
          <a:prstGeom prst="rect">
            <a:avLst/>
          </a:prstGeom>
        </p:spPr>
      </p:pic>
      <p:cxnSp>
        <p:nvCxnSpPr>
          <p:cNvPr id="24" name="Straight Arrow Connector 23"/>
          <p:cNvCxnSpPr/>
          <p:nvPr/>
        </p:nvCxnSpPr>
        <p:spPr>
          <a:xfrm>
            <a:off x="5656263" y="2157586"/>
            <a:ext cx="347662"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5349121" y="1945488"/>
                <a:ext cx="432554" cy="4707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accent6">
                                  <a:lumMod val="50000"/>
                                </a:schemeClr>
                              </a:solidFill>
                              <a:latin typeface="Cambria Math" panose="02040503050406030204" pitchFamily="18" charset="0"/>
                            </a:rPr>
                          </m:ctrlPr>
                        </m:accPr>
                        <m:e>
                          <m:r>
                            <a:rPr lang="en-US" b="0" i="1" smtClean="0">
                              <a:solidFill>
                                <a:schemeClr val="accent6">
                                  <a:lumMod val="50000"/>
                                </a:schemeClr>
                              </a:solidFill>
                              <a:latin typeface="Cambria Math" panose="02040503050406030204" pitchFamily="18" charset="0"/>
                            </a:rPr>
                            <m:t>𝑓</m:t>
                          </m:r>
                        </m:e>
                      </m:acc>
                    </m:oMath>
                  </m:oMathPara>
                </a14:m>
                <a:endParaRPr lang="en-US" dirty="0">
                  <a:solidFill>
                    <a:schemeClr val="accent6">
                      <a:lumMod val="50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349121" y="1945488"/>
                <a:ext cx="432554" cy="470706"/>
              </a:xfrm>
              <a:prstGeom prst="rect">
                <a:avLst/>
              </a:prstGeom>
              <a:blipFill>
                <a:blip r:embed="rId8"/>
                <a:stretch>
                  <a:fillRect l="-2817" r="-39437" b="-18182"/>
                </a:stretch>
              </a:blipFill>
            </p:spPr>
            <p:txBody>
              <a:bodyPr/>
              <a:lstStyle/>
              <a:p>
                <a:r>
                  <a:rPr lang="en-US">
                    <a:noFill/>
                  </a:rPr>
                  <a:t> </a:t>
                </a:r>
              </a:p>
            </p:txBody>
          </p:sp>
        </mc:Fallback>
      </mc:AlternateContent>
      <p:sp>
        <p:nvSpPr>
          <p:cNvPr id="29" name="TextBox 28"/>
          <p:cNvSpPr txBox="1"/>
          <p:nvPr/>
        </p:nvSpPr>
        <p:spPr>
          <a:xfrm>
            <a:off x="228600" y="3800052"/>
            <a:ext cx="8881587" cy="221599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6">
                    <a:lumMod val="50000"/>
                  </a:schemeClr>
                </a:solidFill>
              </a:rPr>
              <a:t>During </a:t>
            </a:r>
            <a:r>
              <a:rPr lang="en-US" sz="2000" b="1" dirty="0">
                <a:solidFill>
                  <a:schemeClr val="accent6">
                    <a:lumMod val="50000"/>
                  </a:schemeClr>
                </a:solidFill>
              </a:rPr>
              <a:t>fast cooldown </a:t>
            </a:r>
            <a:r>
              <a:rPr lang="en-US" sz="2000" dirty="0">
                <a:solidFill>
                  <a:schemeClr val="accent6">
                    <a:lumMod val="50000"/>
                  </a:schemeClr>
                </a:solidFill>
              </a:rPr>
              <a:t>vortices are swapped up toward the top of the cavity</a:t>
            </a:r>
          </a:p>
          <a:p>
            <a:pPr marL="342900" indent="-342900">
              <a:buFont typeface="Arial" panose="020B0604020202020204" pitchFamily="34" charset="0"/>
              <a:buChar char="•"/>
            </a:pPr>
            <a:endParaRPr lang="en-US" sz="600" dirty="0">
              <a:solidFill>
                <a:schemeClr val="accent6">
                  <a:lumMod val="50000"/>
                </a:schemeClr>
              </a:solidFill>
            </a:endParaRPr>
          </a:p>
          <a:p>
            <a:pPr marL="1257300" lvl="2" indent="-342900">
              <a:buFont typeface="Arial" panose="020B0604020202020204" pitchFamily="34" charset="0"/>
              <a:buChar char="•"/>
            </a:pPr>
            <a:r>
              <a:rPr lang="en-US" sz="2000" u="sng" dirty="0">
                <a:solidFill>
                  <a:srgbClr val="C00000"/>
                </a:solidFill>
              </a:rPr>
              <a:t>Vertical cooldown</a:t>
            </a:r>
            <a:r>
              <a:rPr lang="en-US" sz="2000" dirty="0">
                <a:solidFill>
                  <a:schemeClr val="accent6">
                    <a:lumMod val="50000"/>
                  </a:schemeClr>
                </a:solidFill>
              </a:rPr>
              <a:t>: flux completely expelled from the cavity</a:t>
            </a:r>
          </a:p>
          <a:p>
            <a:pPr marL="1257300" lvl="2" indent="-342900">
              <a:buFont typeface="Arial" panose="020B0604020202020204" pitchFamily="34" charset="0"/>
              <a:buChar char="•"/>
            </a:pPr>
            <a:endParaRPr lang="en-US" sz="600" dirty="0">
              <a:solidFill>
                <a:schemeClr val="accent6">
                  <a:lumMod val="50000"/>
                </a:schemeClr>
              </a:solidFill>
            </a:endParaRPr>
          </a:p>
          <a:p>
            <a:pPr marL="1257300" lvl="2" indent="-342900">
              <a:buFont typeface="Arial" panose="020B0604020202020204" pitchFamily="34" charset="0"/>
              <a:buChar char="•"/>
            </a:pPr>
            <a:r>
              <a:rPr lang="en-US" sz="2000" u="sng" dirty="0">
                <a:solidFill>
                  <a:srgbClr val="C00000"/>
                </a:solidFill>
              </a:rPr>
              <a:t>Horizontal cooldown</a:t>
            </a:r>
            <a:r>
              <a:rPr lang="en-US" sz="2000" dirty="0">
                <a:solidFill>
                  <a:schemeClr val="accent6">
                    <a:lumMod val="50000"/>
                  </a:schemeClr>
                </a:solidFill>
              </a:rPr>
              <a:t>: orthogonal magnetic field trapped on top at the equator -&gt; T rising</a:t>
            </a:r>
          </a:p>
          <a:p>
            <a:pPr marL="1257300" lvl="2" indent="-342900">
              <a:buFont typeface="Arial" panose="020B0604020202020204" pitchFamily="34" charset="0"/>
              <a:buChar char="•"/>
            </a:pPr>
            <a:endParaRPr lang="en-US" sz="600" dirty="0">
              <a:solidFill>
                <a:schemeClr val="accent6">
                  <a:lumMod val="50000"/>
                </a:schemeClr>
              </a:solidFill>
            </a:endParaRPr>
          </a:p>
          <a:p>
            <a:pPr marL="342900" indent="-342900">
              <a:buFont typeface="Arial" panose="020B0604020202020204" pitchFamily="34" charset="0"/>
              <a:buChar char="•"/>
            </a:pPr>
            <a:r>
              <a:rPr lang="en-US" sz="2000" dirty="0">
                <a:solidFill>
                  <a:schemeClr val="accent6">
                    <a:lumMod val="50000"/>
                  </a:schemeClr>
                </a:solidFill>
              </a:rPr>
              <a:t>During the </a:t>
            </a:r>
            <a:r>
              <a:rPr lang="en-US" sz="2000" b="1" dirty="0">
                <a:solidFill>
                  <a:schemeClr val="accent6">
                    <a:lumMod val="50000"/>
                  </a:schemeClr>
                </a:solidFill>
              </a:rPr>
              <a:t>slow cooldown </a:t>
            </a:r>
            <a:r>
              <a:rPr lang="en-US" sz="2000" dirty="0">
                <a:solidFill>
                  <a:schemeClr val="accent6">
                    <a:lumMod val="50000"/>
                  </a:schemeClr>
                </a:solidFill>
              </a:rPr>
              <a:t>vortices are concentrated in NC regions around the cavity where they are trapped</a:t>
            </a:r>
          </a:p>
        </p:txBody>
      </p:sp>
      <p:sp>
        <p:nvSpPr>
          <p:cNvPr id="4" name="Footer Placeholder 3"/>
          <p:cNvSpPr>
            <a:spLocks noGrp="1"/>
          </p:cNvSpPr>
          <p:nvPr>
            <p:ph type="ftr" sz="quarter" idx="11"/>
          </p:nvPr>
        </p:nvSpPr>
        <p:spPr/>
        <p:txBody>
          <a:bodyPr/>
          <a:lstStyle/>
          <a:p>
            <a:pPr>
              <a:defRPr/>
            </a:pPr>
            <a:r>
              <a:rPr lang="en-US" sz="1200"/>
              <a:t>Martina Martinello | APT Seminar</a:t>
            </a:r>
            <a:endParaRPr lang="en-US" sz="1200" b="1"/>
          </a:p>
        </p:txBody>
      </p:sp>
      <p:cxnSp>
        <p:nvCxnSpPr>
          <p:cNvPr id="16" name="Straight Arrow Connector 15"/>
          <p:cNvCxnSpPr/>
          <p:nvPr/>
        </p:nvCxnSpPr>
        <p:spPr>
          <a:xfrm flipH="1" flipV="1">
            <a:off x="6086930" y="2205900"/>
            <a:ext cx="23587" cy="27347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a:off x="6086930" y="1885516"/>
            <a:ext cx="0" cy="2843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flipH="1">
            <a:off x="6165385" y="2157586"/>
            <a:ext cx="31808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187395" y="860199"/>
            <a:ext cx="7710829"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accent6">
                    <a:lumMod val="50000"/>
                  </a:schemeClr>
                </a:solidFill>
              </a:rPr>
              <a:t>NC-SC transition captured with T-map during fast and slow cooldown:</a:t>
            </a:r>
          </a:p>
        </p:txBody>
      </p:sp>
      <p:sp>
        <p:nvSpPr>
          <p:cNvPr id="6" name="Rectangle 5"/>
          <p:cNvSpPr/>
          <p:nvPr/>
        </p:nvSpPr>
        <p:spPr>
          <a:xfrm>
            <a:off x="2998895" y="3039511"/>
            <a:ext cx="1073426"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600" dirty="0">
                <a:solidFill>
                  <a:schemeClr val="accent6">
                    <a:lumMod val="50000"/>
                  </a:schemeClr>
                </a:solidFill>
              </a:rPr>
              <a:t>Fast CD</a:t>
            </a:r>
            <a:endParaRPr lang="en-US" sz="1600" dirty="0"/>
          </a:p>
        </p:txBody>
      </p:sp>
      <p:sp>
        <p:nvSpPr>
          <p:cNvPr id="22" name="Rectangle 21"/>
          <p:cNvSpPr/>
          <p:nvPr/>
        </p:nvSpPr>
        <p:spPr>
          <a:xfrm>
            <a:off x="6514902" y="3043075"/>
            <a:ext cx="974463"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600" dirty="0">
                <a:solidFill>
                  <a:schemeClr val="accent6">
                    <a:lumMod val="50000"/>
                  </a:schemeClr>
                </a:solidFill>
              </a:rPr>
              <a:t>Slow CD</a:t>
            </a:r>
            <a:endParaRPr lang="en-US" sz="1600" dirty="0"/>
          </a:p>
        </p:txBody>
      </p:sp>
      <p:sp>
        <p:nvSpPr>
          <p:cNvPr id="23" name="TextBox 22"/>
          <p:cNvSpPr txBox="1"/>
          <p:nvPr/>
        </p:nvSpPr>
        <p:spPr>
          <a:xfrm>
            <a:off x="228600" y="6016043"/>
            <a:ext cx="5262060" cy="307777"/>
          </a:xfrm>
          <a:prstGeom prst="rect">
            <a:avLst/>
          </a:prstGeom>
          <a:solidFill>
            <a:schemeClr val="bg2"/>
          </a:solidFill>
          <a:ln>
            <a:noFill/>
          </a:ln>
        </p:spPr>
        <p:txBody>
          <a:bodyPr wrap="square" rtlCol="0">
            <a:spAutoFit/>
          </a:bodyPr>
          <a:lstStyle/>
          <a:p>
            <a:r>
              <a:rPr lang="en-US" sz="1400" dirty="0">
                <a:solidFill>
                  <a:srgbClr val="0000FF"/>
                </a:solidFill>
              </a:rPr>
              <a:t>M. Martinello et al., Proceeding of SRF 2015</a:t>
            </a:r>
            <a:endParaRPr lang="en-US" sz="1400" b="1" dirty="0">
              <a:solidFill>
                <a:srgbClr val="0000FF"/>
              </a:solidFill>
            </a:endParaRPr>
          </a:p>
        </p:txBody>
      </p:sp>
    </p:spTree>
    <p:extLst>
      <p:ext uri="{BB962C8B-B14F-4D97-AF65-F5344CB8AC3E}">
        <p14:creationId xmlns:p14="http://schemas.microsoft.com/office/powerpoint/2010/main" val="278181357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228600" y="888246"/>
            <a:ext cx="8686800" cy="954107"/>
          </a:xfrm>
          <a:prstGeom prst="rect">
            <a:avLst/>
          </a:prstGeom>
          <a:noFill/>
        </p:spPr>
        <p:txBody>
          <a:bodyPr wrap="square" rtlCol="0">
            <a:spAutoFit/>
          </a:bodyPr>
          <a:lstStyle/>
          <a:p>
            <a:pPr algn="ctr"/>
            <a:r>
              <a:rPr lang="en-US" sz="2800" dirty="0">
                <a:solidFill>
                  <a:schemeClr val="accent6">
                    <a:lumMod val="50000"/>
                  </a:schemeClr>
                </a:solidFill>
              </a:rPr>
              <a:t>A </a:t>
            </a:r>
            <a:r>
              <a:rPr lang="en-US" sz="2800" b="1" dirty="0">
                <a:solidFill>
                  <a:schemeClr val="accent6">
                    <a:lumMod val="50000"/>
                  </a:schemeClr>
                </a:solidFill>
              </a:rPr>
              <a:t>resonant cavity </a:t>
            </a:r>
            <a:r>
              <a:rPr lang="en-US" sz="2800" dirty="0">
                <a:solidFill>
                  <a:schemeClr val="accent6">
                    <a:lumMod val="50000"/>
                  </a:schemeClr>
                </a:solidFill>
              </a:rPr>
              <a:t>is a device capable to transfer energy to a charged particle beam which pass through it</a:t>
            </a:r>
          </a:p>
        </p:txBody>
      </p:sp>
      <p:pic>
        <p:nvPicPr>
          <p:cNvPr id="20" name="Picture 5" descr="C:\Documents and Settings\Owner\My Documents\Teaching\Fall05\Phys120\guidedtour05.l.alt.gif"/>
          <p:cNvPicPr>
            <a:picLocks noChangeAspect="1" noChangeArrowheads="1" noCrop="1"/>
          </p:cNvPicPr>
          <p:nvPr/>
        </p:nvPicPr>
        <p:blipFill>
          <a:blip r:embed="rId2" cstate="print"/>
          <a:srcRect/>
          <a:stretch>
            <a:fillRect/>
          </a:stretch>
        </p:blipFill>
        <p:spPr bwMode="auto">
          <a:xfrm>
            <a:off x="2531609" y="1995277"/>
            <a:ext cx="4049032" cy="1594799"/>
          </a:xfrm>
          <a:prstGeom prst="rect">
            <a:avLst/>
          </a:prstGeom>
          <a:noFill/>
          <a:ln w="9525">
            <a:noFill/>
            <a:miter lim="800000"/>
            <a:headEnd/>
            <a:tailEnd/>
          </a:ln>
        </p:spPr>
      </p:pic>
      <p:sp>
        <p:nvSpPr>
          <p:cNvPr id="143373" name="AutoShape 13" descr="data:image/jpeg;base64,/9j/4AAQSkZJRgABAQAAAQABAAD/2wCEAAkGBhQSEBUTExQVFRQWGBgYFxgXGRgbHBgcGBgYGBwXHhoXHSceFxwkGhcYIC8gJCcpLCwsFx4xNTAqNSYrLCkBCQoKDgwOGg8PGiwkHyQyLCksLCopLSwsMC8sKiwpLCwpLSwuLCksLCwsLCwsLCwsLywsLCwsLCwsLCwsLCwsLP/AABEIAMIBAwMBIgACEQEDEQH/xAAcAAACAgMBAQAAAAAAAAAAAAAEBQMGAAIHAQj/xABGEAABAwIEAgcFBgQEBQMFAAABAgMRACEEBRIxQVEGEyJhcYGRMkKhscEHI1LR4fAUYnKCM5Ki8RUkQ8LiFlNjRFRzk7L/xAAbAQACAwEBAQAAAAAAAAAAAAADBAECBQYAB//EADQRAAIBAgQCCQQCAgIDAAAAAAECAAMRBBIhMUFRBRMiYXGBkbHwMqHB0ULhIzMUYgaS8f/aAAwDAQACEQMRAD8A5rl/SF5kyjrAduJt5i9WvKPtJXAS6kiDZQH7+lUZWGcWeylbgHEG/mImo1NJEBQUlU9oEpEDmOZ8QKuRfeSHIndMuxGCzBCm3g27ItqB1A/y8Rf/AHpXjfsjQSThgkj8Kj8lAn41ylptSVSyVrCfeSSI7yItVvyb7T8WwUpdHWJBE6yNYj+eyj5zVD6wmZTvpPT0fSwojEYYDkCPiFbKPnRrOR4RY7Lbc8im9XLKPtHwuKQG3ihJUPYcgA/3eyfPTUT/AEOYeBLSi0rdMXSfIm/ik0NlB2liukp2L6LskR1SUnmkAH9aSYnKFN2AQU/iS2nWPESAfKrnjslxTKFKI61tKlJKkyYKeJtIBBmbjhaq+7j0q7j3/nUqKiwLARThXlCCkEpG6gwiR4hX15cadAJxAKldg6bKQyhKCU7haEElBP4kDhJSd6Q5g6mZgav3x5VCk21aQO9KEX8QbHyo4qK4s8HlIN1jPEZbiWXULXqSowpJSuQRwUlQTpWO8EweVdP6LfaQlxP8PjgCk9nWqDI5LHveMeM71zHAdLVoBQooU2q2nsafGUwpo7XSUzxmjkLZdALR0qiVJMKM9ytlc9gfHehujJquo5Q1Mq2jaGdA6S9AylPXYT7xo9rQDqIEbpP/AFE/Ed/CotsSJH7/AHzovoz00fwStPtNkypCj8RA7J7/AFBp9n+Kw2JSMTh+ys/4qNjO0kbHxFjxoLPcZljtMa5Ku3AyvMvQoXII5VY8v6ZuNCNR0xbY93OqHice44ststkEe0pQiO+9gPH0qXL8mIVqWtSleYHhzPwHdV1YsNICpQUNqNOcadJuln8QZKieUmB6AGOFVpTnWoDYlKkiBe5TysBcfEU6xJ6qCT2DxJUIPkod9V/Htjrfu+QNiYHeN9t5qzdtbGVROpOmv5EMy/KurGoL1ydzwp5hHdB1k9nSoKEbpIIV8LjvAoLKMSHAUmy+KeZ5gd/KN6XZhmIKFNpkg2PtJ+k70vSqEMVI+c4xUphVDDY7fryjBeOSlp1G4UlQT3lQgHwvNUVtjQtpUG6tV+QWAFX8KMW3AiHBcmAs6d/wkbcIBFb55mSn1hwNhuEIQADIGmTPC19u4VHV5KmZRo2p8bTzVutpgOdV0GnfrrGDiQEq5BSgJ3ta/lBpMTDhHgfWtcTiiozCkqhIJQsQYtJBFzGkT3caiwytKpk3vJIPme+iVASt4NGGeXDG4ttWGLbitJI1Jm907HnvbzpFhFQ2g+JNOs0wwdwwXEqbE+RA1Dv5+RpPsgQL6SfW31qzMLAz2WzESJvBtlMkp1EzumR3UBgWpdWNxsD3JIFNnlLQ1qcaEgbjT5TNxci1ZkGB1BKSPhFt5pGkxN9dzHKqAWFrWEc5expRqFif38vnWmLegE8KKxx0juiKr+LeJJE2HxngPH5U+ukUbnMdt2hIKh2Z4DYq8zYV5hGB7RsALD695rVtsuSo3Auf5iB7MnYCjHG1koJTpBAgHgeRHEgEW8jVWfiZKoZsySEjVrJi5BQkehBIrKm/hj41lCvV7pbLS74L0F6OIxK3Ou7QSPYkhUK2WDvEiJnetemfQoYTQoOFaHFK0hQMpCQDpKpvY722oH/mlrbU2ZU2NKFs9nSOXWJCQR5njRONyPGvlIecC1cNbhJA+IA8KbJO0zsp4SthPFEp4G5v6X8qkkn/ABAV8iVG3+YGr7lP2cBSR1mIQ2eICCqPPUAasuD+yjCH28Q6r+kIR89VetJsRvONloi4CR3R+dWDo/n+MZUQ0tUaSSgpkKgTtBBMV0PNvskY0Th3SlXJ0a0nzTBT6GkQ6Lu4Y6lJUopSdJa0KMgHTIJCj2u4mAKkKZ4HXSPOif20tJAQ+0tJKiStAlPaO+kmR3wT4Vccw6KZdmqA42oBVpWwoJNz7yCIm5MlINfP/UuBYbU4WysEHXYecjsgn05imLOIdwgbW07odv2kgTuO0FA3mSLW8akAycwO8ddJPshxuGUpSU/xDYM625kf1IPaHlqHfVcGVO/iVP8AVXRuj320YhqE4ttLqf8A3EwlXDl2Tbw8auX/AB7KMygLcaLkQNeppYn3QowTc7AkUNqZl0KD6pwhWVLBkkjmRefHh61iEdXGkKVFxew8kXrteYfZQLqw7toJCXBMmLDWmLE8Y9a5Z0xyt7Br+9ZWifZMdieesSk+EzQVeoptbzjL0qJXMjeUVnOnCfb0k8hE/CnuQvsk63nXlLFglEBInncE+EetVjBlsplx26uACrRztB8qjVighXZVI4EAx8bjyBrwyk6AA87SLnZmJHK8vGDxxSoEETymx+s+VPW0odGoSIMK8eU1z7B5+DZxVucH4wLjv37qsfRv7Rf4ZS0FCXWF2WhQuqLWtExzpUU6iPy7xtNMYmkUsdRyO886QPtT1V3DIOlJMg3sSPHxpazkdgpSNKZ7Qkkp7zf510bKsjwuIaL+XACZK2lf4ib3A1E23tMHgeFI8xUlpcCSvbqgJJ7iOHgb15sQ9JsrDz4H9Qf/AB6dZTUQ+XEfv5aO+in2cykPpWEzOndUgggg8CkgxS7pfkX8P2iIjc8PGrP0JzsssaXUlKZ4wSme4cKg+0PNG3EthBJ31ERceff+VHqhaguDqIlRqFLpbQ/bvlJyvFF1IUFXB8rUyxy0qaW2bgi09428QZHlIpLiMYGVJUBY/hFv08K0zHO1LWNDZKYF5Avc+9AjhvSdUCrSyk+HjHcPUalW2uOPhKvgcQWsSEyFJJhQIuLGiM8YAmAN6zHtEErCbghUC5EmI5K2qLMn1qbBLaxYSSBAjvn5irpUBW0rUpFbi3fDHG0qwqLwR3xqkQR8aFWNKUwCYCYHHieXcOFTYJwLwipSToVwMaZ4+ESPOicS0EAEyDbTETMDn51NSplXKeU9QTOS/KAZi9qSlJUu6gVBQGw/tHGONPsmwGlEk8ABztx9aRIJU4ASTEXjibxsOYPlVkxDwabEbAfpVMPZTblDV+0NIvzh+OzuTtSJtkrVpHme7n3Ejbuo3FKUpyTB1i375Rfw8aLZY0DUjthIlcCdR5iN4v2YiAeUF1qi20iQpNexm+AwyUNhbiDpkhtuQA4pJElRB1BIkEwLyBIOw+Zl150OCSv2YSk6AmJ0hIsmBcDlJPOplYQPrTpWkEDVrJhKETck8j5knmTfZrHAdYy0pYQSCvVYuRsrmEckzwk32T1z5t2+wH9+pPIWsxlBW38feKlYlE3cvsbcrVlHuZchRlSASdzFZTOfvi/VnlG7b40kwoBIvqBEW79/Kt8GkmVkXVt3DgKGcVqIRw3V4Dh5mjUrpuLWvCEKqdOIUNiaFSqt9dReECwtOZOj3vCg8Tnij7fDy8bjatVu1W+kOZk9gcbEwQR3edWFS+hgalBQLiY9j1Yh37sEhIJAWokW/qtciKIzpLTiEkuEBA0hJUApIknSUEWjw4WoTAZQlxA7AtIK1aonklAI1RzMDxpox0ZYAukqPNRPyTAFDaqBDU8KxG33ihvA4cXKlQOSvoBUreGw8CUOKMQYLl6tGGwSEgJCEgARsPrvWZi2Ep1WSBueHjaqrilzZZd8AypmvEeV9KF4Q/cuYhsT7PXI0+i5Hwp9g/tQeeZc/im0OpSIPVpXcE6SVWLcCRy4W41V8vSziHlrecbbbTZKFqCSqbDkQIuSPCtsbjksh3C4ZSVtrCSVIXqN7qEgX2HftV+tV9DArTdLMJacJjMBiT911SVmOypCUk7XgiCd9jU+Z9FB1aldSF6RP3SJXx90CfKDXOHsC5voVpHFQI/1AAecUyyrpLi8IpPVrVpGyXCFDykW8opF8KGNwZopjiBldQfKL0q7atXYvGiII8bD0opjMlIJgBQi+oSPj8vjXRMF9pGGxICcfhglyBDrRUoeZSNafAa60zvoCMa3qwGJZxCNyglIcH9w+SgnxolqqNoLjx/FvzAqaTDU2Php639xKfgukSkLStkqbWOIkx3TxHcfjV3wfSEYqHnWksudlCnyAlDk2TM9oHe4lPeNqo+Y9FHmBDoSgp4Gx8rQfEUsQ6IuT5x8KXaorApb56RhVZWDki86HnuOfQQhDZSVXClbf2kWPDelPVGBrM3AIHfJsDubXHdQ+Q9I+pCUqPXsE9plUjulJI7J4jTawp8pphLTj2F1vlSkqhf+IyEheoEGxSNYOpINpnaammoIt7xaqcjZl48o/wAT0BbGD6xCjOjWRFtpkcRHHnFc7Ye6lWl1aTPCI0jwM276cf8Aq5/q+r6yEr9xIJ9L01d6DF3AqxHWgqCSQNIGkA7En5GmerF7gRTrmIuWN5Ts7zEKktShQtKU2kcRIgA3NLmM8IQpKlDWIUDpF0qTbZMcqnU4AVIcbKyLSQAfKP3tS9x1SFWQdMjswJgg6oUOW4vsRQWoqTcqPnlGVxTgWDt6/wBwXLsRKHRxMKsdPHlxF9qPzjESECQd/p6b0ncVDiiBAKbAwdoPhROZPdof0zXqtO9jylKNUqGHOM+jn3i77AlXySOfKjc3eE6ZtuTUHR1KUskmx+g7/Gh0ualqUr2EnUfH3U/WvGnlXSXWtme8m/4AlWhwhRUmVaRNhGoQBuSbwOfdUmAxTjaSpenq9QhQJAI/kvMxuNwRyFiMO4qRFibyZJH8s7HhfajMfk/8REdkjgPdI2cSeKjxn2vKkuvNNrNt7TVWgKq5l394JmTPaSptCdEXSgCb+/qF1eF7XuSSd1ZSJCle0nYj5d47qP6M2SplSQl1B7Q8feT/ACnlwpriMDwj98qY6xQLCAKEnWV0tVlNDghWVHWCT1RlfwWLN1HdRnyGw9PnRycf3Uvbb8KlQidiDG/dWpnWZoSMBjhyrDjE0CpqojYVQssMqQvE5gEpJnYTVXw3/MP396SruQPlNh/d3VmfYvs6RNzeRFh41N0ew+lKlHcmPAD9SfSoLALeUCdZVA4CWpjTwAHhRaTSlpZoht40izzXp043aFqTdIn1OrRhG/aWQV9w4A91pPcO+jVY7QkqVskSfAUt6IgrU5iV+24SlPcN1R4CE+VBU7seHvDVUzWpDjv4D5aWvK8naSkJS2ghIgSlJJj3iYuSZNM28KlFwlKTHupA+IqBnGAWgVBmmbhppbh90WHMmwHmaEakMaWXhE/SNSsU7/DNwQiFuEkgb2TIBjn5igc6wClJS1oabi/YWowNogpEc6cZBhdDWpX+I4daz3m8eQrbN3ENtqcUBIFuZOwHmYoQxOVrDh7wVTDF1J2J9pTsTlSUOJSVRbUsyRoTzPMxeB3UMpCkuksOatJEOIKkmSJibERHAxaauWRZOkpDryUrdV2pUJ0ze02HA7WmKi6QPAqDCABqAK4gdnYJ24n4U0mMc6XiFTCoCNILk/STEuvpaxOhbK/xwrZM+0pW8jczM7ineJ6K4N5XVJQrCOLVpQ4kdY2skgJkAyjVP4hBte1IsTgQkIAJUsqhAITEqsSYTMAXqXGLda6qCkQsKIStZ6wp3IsnQmfwkUVXLH3i7FQLEnugvSboZi8KQFDWkbra1EAW9rtahvxA8aryM0XYdcv7skj7xR084EkeNP8AM89fXiC4p8oWQII7IgQm4TIiALq3rTEdKGXkaMThm3TcB5A6t6RMdtIAWJ4KTFNKgvpEWqHneSp6QMuMnUG2nhpAdQIU4NoW2ElJIBnWINuPGfEuutNJJJDLnsKCipDnMlYVpSRxT7Q5CkjOS4daFFvFBpe6W8Q2USAJADglE/1RztWpZxeFbDi2VdUpQVrKULaURIAUoApPGximBoIs2stmKyZjGhpGBbcDoQSvUU2iLgqMwb7RvVMzDAr7SHAvUgkGe7hzt9e6m+X5klx3WyQw4opCUEkIJUIVpWpco7WwJIhXtCIqxHLW8Y3oASxi0BGhOkJDnZsZVKtago2kA2N69cHx95IB3nMsSg9lXaJ9kzHh8ZqPHGVjjZIgcb0yzHKFoKgUwZIIO4UnnPnFQ4dvU42ox2gJ7olJ+NLu4jCUzDsT2GkpTue682tB9KkbGmEkTpO82Uo73BiBz7jeLURimtSysEAAwgxynUvyB8yQK2weWTCiIQLJHEcQTx/fKqGoH0hBSKC54wvAYQiCrbbaJHKOXjsRVjYaiI2oTDIK0aSLjbvAppkwm3Has7FAATVwTHNrE+bsK65K0DQtI9sH2p4QP3MVZcvKXmtZsRZQ7+Y9J9asWX5Oy4wdSUlQmZ38J32qrHGfwz5ZWR1eqEmATCyNzO0wfXnWNRxTF1U7Hv4XsfO8e65K+ZUFmXfvmjjYk7VlNl4O/sisrYtFbnnOK4ta2gCpxsSNQubi+1tyQRW+UYZCh1xUUkzAJImfHhen2edGEYnDKcZIK0LSkFUJ19Z2oTJMGRAk3NuzqEql4Pq3+q7QF03tpIkJEG4mI861AVW49fnKYFXEANcjTxmFTg2LZ/uH1rAt3kn/ADCpzhCY9v8AflQmPwxQkmHIAkkgwPOKDlpk2HsY+ajBc1vvAsVlzinQpRE8AY93z+dH4dxaAlOmwFri/f8AWrDhOg38PoDoKnH8Ml1R/DqVdNxEgFI8iaExPR5Kp0hepJhQANxvqiJFvHx3NerLYdo6baQFDFL1lgLXO9+MWjP0hQSRc3G30pgrHFCilTakqBggiCCOBvSDO8pbCULAXp16VkC8EEEXFjbjXuT4J54ksJUtpHZlUJMgWB0BUHwoJw6MmYEzSTFVEqZCB5Rpn2YlxkoShQuNRP4RfnO8eQp9leYMNoSjtAISEiUqud1HbiarLPR3GO4kMqRplJMSoBYHtQYk3+VXzKugL6kDrWjq/lUm/jPGhtRsgAJ8heGTFHrCxFuGpttNE50yRZXz+tKc5xCXnWkT92DrWeFtkz62q1DoA/wSsf3orTL+iL3VYhDqQlZUFNKCkatKYEEi15WdqAKDXJ148Ic4tTYaf+wipWZt/iT6ikua5gl59tvUnqwdavLYE9/1qfNOjOICpSU6YM61omeGwnnS3NssU3hVOmZSkSUlM9oJM94CiR4RQKeGsQb/AGhqmIuCLfeWNecIAsscYE8hNIMHjwVKccIClnVe0DYC/IfOk+UBZ1kFJXoO+0dn0UT5c6Pfw6VtJd69EKSJSodoKiFCwiNQkE/qXkwZVdDeZlXFgm5Foxw2PBcUvUnsjq0XHH2lenGgcXm+pxSjskaUxwA39aeYPo9hw0C5iWm7e0ptw+B4A1X8xylnWAjFoxKdz1bSkc4k3ApyjSKzKrOCZCMeUtyLOPmAfwp/RM+ZqRpSADCZCBoQmPaWeJi5j6mhMywLbaFEOAFKU6ElrVJUmSC5q7PmCL150gwTTbTaUqX1hhRSpspEEHtBZVe8Cyb86b1IigAvD8LlvbbOhfZKtmySqJvcXJUrSB/L4VLjw+H3XmCtsBwD3kmRKUi290q3HzqoB5YEBxccgpX51iVGQdSvU/nVGuNjGEpgnWWvC4xt5Sm3WEl8daesaKWStVilI0/dqMybov8ANliQWFlhDge0OFAS62pJQArRqS4lR0AEAmCPZkixAYZl0lwp0trwZZf3U6UNonipRCUBakmJG+w3vNUxmKhIKFNOLUoqWpC3h7RmCh0JmLDUgRzHGilCdVGw1PfKZwOyef2lvViOuaS3iUl0oGnrEKClCJsHGdZUNiEuI5woUixPRHUQWHEOkGQFLQ2tJ5FKlabxwUdxzig8Dj0rbcABSTdTYCSCLQUrUZkQfhe9HZPnzrjqGHFKPWCRrVwGtdpIIlWq5VMGLVVrFbtrpfv+Dv17oVBZrD5yjXIeizylDWytOxKVSATcyFHsqgHV505xeCaZI7QcUSNQA7Gnl/MbzI5UJl2L0r0Jfa0qIltlRUDYiJAVbjdXnyNewg0ACTAi97CR52mufNOoa981l5c/GazsuS+l7cvnz0i0OrS4NR9g6fLb5RTLEANOBQ9lUfGh8Vh/ZV+JJSfFFvlFGOYYOYZKokpkeW/0p2pSDLYROniCr5jGTuIhEgkAi8H5xXPOl+cKQ4tBQSm2kiwgpEg94NhV6wqQtnT3R8KW5llgfYW0rjaTwO4PrWcMMiOGKzWo1+ycm8OyHpA07hm1rWlKymFA80kpPxE1lVTD9AFFI1LAMQYJi1psrjE+dZT/APjiGZ4L0jxKWP49lDaS2tZQjb7vS9Mp7rJ24gbjYjD5qnFYFBUgKfacQHF++U6erSqRvBUm/eORNQ4zJXlNdX1ZLnWqGhQgnU0lxIA3k9qBxqfo90ZxDD4CggAo16pOl1tY0yCBGsAneDIIvIolVmZOsHC/pfb5xsZhVE7WXgdJbV/aclCQnqU6gBMJ4wDNV/PPtIOIQWergOAtkhP4rH4UxR9nP8QS6nEp0wEwEkkKSkIMyoQZSbEcaWZh0DThikKdK0kkcEEKAkE76ge6DTSVHsDl+8aUIVAJ37uMuPSorLzRQlSkIZKwoCUmFxo1bSUFQA5xVYbzVwF1cpEdUWl20k9g3tdEkg9xPKKt+CxqnUpbMdUlsIC0mElQSm0Ki8gjhEVW80yzDy40XFjSR7OqJSkJmNjcHzqcUpXVSOcFQo9a1je2n2N/6lI6f9cjVCobVC0g7gALJQbXUlQUie6eNJei+avMLWljXCwlRCdPumCrtEC0n1q/YpLLmFQp4ai2+EmQASlaQkkhXDTcf0Gql0KcS0trU3qUhx0K96UOtgADQDstAP8AcahSchFo8Ll1YnXY68oxy7M8Y6tLqutVoMJ6vqjE2IlKyZgnaIk+NXjCNYpSQQrEkmLdq3dagcPnzbeILzbAbJSUr1dgLIKdJOuLiFXj3qaH7QHZ7OgDkAtR9UpIpVgTxt4D+44HtsM3iT+BJTlWNI/6/mqPma1wOUYhtRWoKJAOnU4DeCACPw3M+NRvdL3lcXY4AISPipxPypanpBrTPVrMye24L98ITbbnSzGmvaNQ+o9rQ6da3Z6sa9x9yREubdCnOscV16UNkgtpK5ITfeQb3i3KtUZX/wAqUKUFkpS0oAHYEwtJO/Z08j2fKjMRnilpIS03Y2CUuLIE3mVRMkmIpLis3XHZUUKHDSkDvmIInuNN4Sg+LfJQUsfD3P5gsRVGGXNVIXfj+PxN8hyshep9KkwhLazIixhJSNyJIPiFDat8PlrOv3VRCkWm51HRAIhMIE7kFffYXDZXiMQrU204ueICikf3KsPWm7XQDExLkI8lK+Qj411tPoFU1xFYAm2gF/npOWr9L5tKSEjmY5OaJbQIy9twAAypoq4SRC1ED97Ulx+dtrknAlCoITpS22nuHZG/nThr7J1rb1Jd7U7Ka025yVz8KTYrotimSUyFxwSqf9Ct/KaPS6KwTmy1r24Wt+IlUx9dRcp7wZrBv4tJbDbhTp0oSgnsTGqSOwZgeg8KcYX7MHiS4thpSiAJdWpRMAAWQSOA3oHLulbjC5WnVp2bJhM8ikglH9sR+E1ZsB9rrrjzTZwjbSHFadZxSISNtRT1eoAcoBouJwzYXSlRBXmbsZWlUFfVqpB5bRTmWVKaSE4nAMxsFIToVtYBaSbAbCLAbWqo5h0US4v/AJYOJmICwnTP4dYPxKfIV10dLUPFTbgAUkmU2kRxSdlj93qjdJMpDSusbixmAP8AUOVj/uKVpUMPjxlICNwK7em0fviMGcxOdeIO/rvJMLh04tmFuvrU1oC2FqCCz2VdpOknUDYhQMEcQbVWMzyT+HbOsQoGytusQYN+SxqSoK49oXimmSKUlsvBQ6zDgwLBTjVy41FphILieSk8jSzNMU7icJpJLryXA2g7qXqJCfHgfWuZV62FxZo1NLdlvS4I7v33TbqUaVbDdamvEfPmsqzmJAWBIAMGbgXuRaYkie6aveA6GuF9D6urbSE6S0XCowJJlaYEcYnbflVcy/oViioFTWhSIUlSjHHYXIMET510VOHcS1CpUoIAJ1bklIJ9JodSpTLkA8/vPLTqhBpfb7TDilhSQdKUwSlKVcrXSLDemraQWp7j8l0hfwigEqIPZIJJJ9k78P3FNV4gaLcbeE/+I+NJ3zkWMJUU0wcwtynuJZ7CP/yK+QozK2/uHB+9qGL0pbB4kqpjliYbX30zeIkwPKh2VCg87lLayCU3bkgwY6xAVBFx2Sq9M8oauaWdLMUltpaVEDWlSQOJlJkjwsZ7ucUCoLkTQwpJNhFGK6VKw6yy4hbikGNQHtDdJMe9pInvmsqDC9PcLoT1ykl2IWSIki0wmQAdwBwrKKF0+meYanWWlWYBt0OHSt5SwtYEqBLY0oWBBUlWlUcLDatcR0g7Os9U1qUsIM6VLJ9oJCZUofiEaZub3qipYxSm4cUnQOzpS42AYvEa06o8DWzWDxE6gy65Y7EqAnf/AAr9++5mtml0FjDSykrfmWH7MwX6Tojh6D+hLajNyVKX1zSAQklWsm4lMEISVDUkJsR7hO9A47NcKqOsxIUQZ7Leo8RMrUkceXCqpicRp7K8OlIHuq64X5nUuSaxvHtJTAwzU27Wp7v4dZF5rSX/AMcxSroV9f6gV6UpXs17eH9yzt9LsO3JSh1wxAKihEbdoQi1hG5pVj+lrekhLLZiCda1SNtxuoW3jjQKMzZ97Dp/sccH/wDRUPhWOrwrkAh1A4ght0fEJI8hS9ToLpFdlBHc34jSdIYI/wA2HiBIsRnq1N6QGkkgdlAEwNRClRae2RqMWjepMHgGUx1kqciSbiZ3iPgN6PwOT4ZZAQ+2kfhWFCfJcInzNO28rS0CNC1Tce4nb+QXHnWPWwGMzZGVh4C33mthsThAuZSp8Tc+kQLwzSoHVLaUZCVKTEnu7UEgSYMWmrjgcsccA0oMc7/lH+qliwoDshCIKVDSkSCkgjtKk7/M1i8Q4v23nj3aoHoBFXXoOo47d7d5Jlm6UVCclh5ASxpyZlE9c4gEcNX/AGpkz/dQOMZw2yASPDSPAapPypQ3hlz2VK8wk/8Ab9aIawayQFkBPODbym9NJ0OtPYD0ij9Is+7H1kqkNkQQNotv6mY8q2y7BMtn7tlIP4jc+qpNbIwEKCUqSom4i8j+kwryirVlHRfUApyw5cf0o6KcMpVTYHgNL+POL1KgrEF9bc9YHgsU6tQSnWrmJJjzJsKtmFY0AEgBXcZ/WsQEtgIbSJ5D5ml+YZq2yqT949wA2T57JHxobOX0grCHOOpUCVnSkbgkg+Y/Kq50wZQlsKAbSRskDtkc7cOMfGhMw6ZtyEzLgn7wQNE8Ec++bGLzVUzvHKUrXY6rqjVCyLlUEkoUOKZjiJGzWFAWoCTaCq0s6kWgWYqQ7ZfkriPPiO41Vczy/SoBYChMpPh8j+71YsekEBaNuKeR76HGDW8nRoKj7sC5PId/Lvtxrr6GIpFbXFuIMxjg6qv2QfKQ9H8SrEPlAAQ4jtJVMBSB7xJ2Kbz3eFXbMiOpISNRi64IuJsB7oPM73Fq5lgcX1Lsmyk3QfwqG080qEpI5Kn3auDuc9a0FJJhUEz4wQfA/KuO6UwL4PEpWpE5OXfv7beBvwnT4LFrWoFH+qVxrEdViAQfZUk25GFR/lIHrSXP8ctn7tpSkqS6YKSQQGpQm4uDYelRtY4fxSkniUx3QqCe8R4UHi8Z1jilyCFKUfUkx8ar006VsQlUb5dfIm0FhL06LpwzadwIF51PJemLTjbaAHCoJQklSiSTABJMyZNHuY8lLp4jRx/n/WqJ0EdIeUdGrs+l96uTGJBS8NO7c+ELQqfQGsbICDGFqFTC28WS1B7+JNLMHigVFva9vA/uPKjstcBSpOmbT6UszByO0ExFjbgfy3pKgtmYR7G6hTGqnZcMbJGkVacIzGGk7m/5VVslZ60pHGRP1PoKtuYq0JCBRjpM4QfLmYqPMspbfQ8HG0LUGl6CoA6VKSQFXki8XHIUXlx7In9/u1JulXSNODSVFtxfWBaAUR2VaeyTPCb+VCv2hHKSsR2d5wXPcqUxiHGlwVIIBiYuAeIB48qypc4feefW47qLiiNR0RcADYJAG1ZWgCLS7L2je0IFbIUQZFj3W+VWZH2d4sz2E25qjbxFQK6EYsEfdi5AHbQJJ4XIr6x/yaJ/mPWcPmguG6V4tAhOId0/hUorT/lckfCpk9Jyr/GYYc7wjqlf5moHqDQeZ5G/h1FLzS2yOYt6ix9aBrwp0mGZQPEfsSTroY/bxGEc2U4wrksdYj/MgBQ80mpHskcCStIS63+No60jxi6fMCq0alwmNW0sLbWpChxSSD6ivWdfpPr8v7wZpA7RjNG5dnTzB+6cUkcU2KT4pVKT6UTguljD3ZxzAJ/+4YhDo71J9h30B8a8zlOKw6C9gnkYnCj3ktoKm/5XG1J1o8TI7xSmIxgRbVKd/uPX9gHukphiToZYMB0yYchOJa6tX/uM3T4qaO39h8quWR5Sy8mWVtrT+JO/obp8CJriCPtNxqR/0fHqk1Gr7VcfwU2PBpNc1isSD/rUr53Hpb827pqU6LD6mv5T6AxuDaZsBJpYzlxfXCRb1rjWUdP8fiMSy2p2y3EJIDaBIKgD7s7V9I4FCG0HqxPMmw8zwFJjEFUvrfvhstja8HwvRtptH3kK49rZJ5pO6T3zNK8V0r0OKEqOHTGtyO2jhMC60T7wEpO9jIRZ/wBJ1rUpKlDSkwUpIi3eN/GaquZ5wXbTAG3686OuCcjNUN7yc42EtGddK1MIP8OoqZWbuGJmJgHha45zaqs50i1iATx33PnSVx5SRx08U8PIcB3elRFgG6duFLVqYTUescoqWPfDnsRJvHMK+lF4PElUpi+w+nx9PM0DgcCtwxH6VeMj6MBKdarAe8foONc9jek6WEW7HWa1LC6Zn0EDyTIlESu3NMcOfgR9an6Q4tLTRSzGqJkcI76Ox2bpSCEXgiTym1VzFuagSeO9CwVetXcVqui7gfuXruKCWTQyhZxjutc6wwFrkqi3am59b+dF5bmASwvUYCYPruB5pmkmcjq3iOGo/GDQ+KUSgIESox5b13mKdKmEI4C34/E5SkCK4I43+esBTjIcLl7yN7jmfGPnTPA5Y46EFKCetKtAFyYJte/Dc0OnK08vifzozDNaI0yI2gkEedcdWxCubibS0iFtLj0TyB9or1tLTIEbfG9WDLMEtTui8rQtP+gmPhVP6OreWo6FuW37avzq7ZbjSl9pXJafjY/OvIQQYJkIMCwSTAtF/nRBy5RJH7M146kpUsclEb95/Kik4mQFXuOZpcWBMcr3KrflN+i5LKyhcSmLm3ZJsfiAfKrBjndah+/E1UsyxBELgmLHc9k2P776fdHlFxXaMgAQeYH1sJ8Kh9rxZBraPRCUjw/f77qhQq0+f79a9xToHnt+/wB71Gm584pBmubTVpplSaPNKKiQqKymCGJE1lEsYHNATjYrwZgQZB2vQDyL3IHiQPma2GBJ99H+YH5V9A6tLazhO1whK8yOoqtKjJMC9o38KTZlkWFfUVONIk8U9g+qI+Io8ZSvgtPr+lbDJHOY+P5VdGSmbq1vCR2+U55m/QMhRLKoTwC7/wCoCqxjstcZMLTHeLj1Fq7QcmdHL4/lQWL6MqWCCkCd/wDYi9adLpAbMbyLuOE4xU2DzFxlettRQocQfh3juNXfM/sveN29IP8AVA+VqWL+yzH6FLDaFBIkw4nh/VAJ7qYOKon+Q9YdO0NoV0e6RYRzsYjDMhajdQSAFH07J+FAY/pDlqHFIXl4SoG4K1jzsmIqquJIJBsRwqZxxLyAh3h7Dm6kdx/EnuoFakSCae/Ik2+xFpdVANze3dL70ZzTKHT2cGjrhcBahoEXkqVBkcj5U/zDpJrGlMLSLBMFLSfBAguecDuNccybAKaxKQoe8mCNlAzBB410D+IASSdhcnlHGuS6QqVQVGq3Go1ve5GhOo8reM3MHTp2J3txPhJcbi1rMrUSYgbACOAAEJHcKXLF++q8501Cn40/c+yOf9R/KrAG1KV+/I99beDKjCKvEbwLKXrkjjN0szYUdlOQnrAIOlUxzncp89x4GnuQ5Bri1/3c1bHcKzh25VdViDxkGxHKDeuC6Z6dWi5oU+0x0sPedHSoJRy5tW4D9wXLshbYRrc2Hu/nzPdSzOs+KjpFgNhy/M0DmOfqcBvzkcAdjA8fnSlCprGwXRbmoa2KN24DgIWrUKdpjdvsJsbzPEUOvFdgE7n9mpXXIFLVOQD3E/n9a6QEATJKs5tKV0sWdc8zbyEUPhswSCFOdo6ezMm5MGIqHpDiNTseNLO6tSrVLUTTPG32idMBKoYcLy1YVYUVCCCmJB7/APaigx3VF0Xb1MlRuSoyTuYA4+dPmsIkjeK5StUCOV5TpaNA1EDc5t0YxXVrIiyjfusas6W9JCp2IPoZpbk+VjTM3EmmGq1xwpjDVSQYHEYYKRC+kjEYlwiYUQocPaSPrNRZerslJ3Hjx8POiM5VKGXPxNxfmmPzoHAYuFgHjb8quX7JMH1QNgTGjISRBHwP5Vpl6+qV1d4O3eDuPMR6UQl6++9QY7UpPZN07b/uf150n1+sP/wwNY5Q7xEck0wYZtNV7KsaFEaokCVRtA4jmPzNWXD8J3mSOQqVXiZWqwGghQIFqytXFGa8ot4pac26aYVOOaQlYCS0nShQFx48SK5Rm3R1/DmSNSPxJ2/MV1Nx8kUGtXA3FfUzhAyZQSLcpwiYt6bcx3xF0L6PYZ4gYhLwQrZ1CzCZ5iNp411JH2IYIos7iQSLKS7bxAitvs/zbDtMFpaUp0klJ0zZVyNufzorpT9pDWECUMpCrTySm+0eFYOIfE03KXOnG2k16LU6i5ufC859iOhLba1I6/E2JEpdMHvFqGd6MRticV/+1VHf+q0YlZNkqJJjh5cq3L1b1JA6htDMiq9RDa5ij/gnPFYrzcJqDEdKn21qwzzy3m0pSWytRhI4zF1W+XlTd29UvOD/AM6rj2BQsegWgWXQ90P0fWc1rNr4zTpDhil5fbQ4JHbROk2FwCAaWhVWfBYJLjBsJk/S1V/MMCW1d1Fw9Nlw1Mk30Fz5bw71g1VlPMwnAZhphKromR/KeYppmuPJYdF40mI4gjeeVVnrKZ5a71qDhlKCddkKJgJUdgf5VbHkb0njsOuIUN/IbfqNYZyhyjYyqqrqH2YZmh1bbDxubNqPP8Hnw9K5njcMptam1pKVoJCgdwRwo7JMSUmxIIIUCNwRxB51lUR12eiGtnBF+R4HyjXWNQYVBuD/APZ9N43MG8KiBvy+pqmZvm5cm9/38KRYXP1YlvUqStNl2tPA25j4zXqXJrkcP0AMAxNU5n4kzcTFU8t6epPGbNr7RH4hPmLH6VIlVqHeEQeSh6Kt9R6V667Yd9P1NbH58taLrqTeevPUmzfGBtpZPM/ICmKlaUlRqk9IscXFBtNySVHzNvzoI7TBfWMf61LenjFeCw5xD4TMapN+4Ex8Ip5iOjRcWVEi4EwTuAAT7J3igclZ6t/QbKAN+F0mPnVnwjBQ2lJJVpABNDxmJYOMp4fPxJwWGV0Occfn5nmTYDqWygkRMiJm+8z4DhRqzaoSvuPpWF0Rx9KyGJZsxmytkXKOEsmR5YrRrmBBPHlRWiUimOUqAwqeHY+Y8ag6qw8KZw/ZBgKwLmE4xrVlzSuKHCn11fmmq6EHzmrlg0hWAfRxSQsf6T/2mq0Wu6mM4EUWmWuOR/uNMOyVIB1bidufnU3/AAxREhd/AV7kzwCCk8NvA/rNM23k0oSLxhlPGIHsEtpaXRckkHhci48Dv4jvp3hsVCkEGUE+nulPrHpUjuhQIOx8vMfPxpU3iQ1rSogyLEfBQHpbhtRA9xaLFLG8erxhkyU7n9PhWUnW45J1NBZ/EDvWV6xldJVkERegHnL14vFHyoMvXr7UlMz5g5jHB4wpNjUWcsB9N/a5/wC1Bpcohp6vPRB1Ik03IlIxrDjK5v40+yXpLqGle9HZnhQ4naqVjMKppcisl6bYJs6aodxymorLiVyv9XOdCU/31T89GrFLm0oG3gKJyXOpsqgs2cnFLPNI+Qq+PdKmGzLsYPCU2p1yG5R/kjv3UcJI+VeZphwocKFypX3XmaKU7IitDCoow6L/ANR7RWsx65j3yq4nD6TFRoVem2YsyKTHesusuRtJq0nzrHueKTjMMHv/AKlhIS7/APK0ICXe9aLJVzEHnVWwbulYNNMLiS2sKHD4g2IPcQSKBzTChC+z7ChqR4Hh4i48qxatHqHDpte80DV60drfY98seV43Q4DwNj4c6ubabTzrnGDelI8KumR4/UyATdNqnpdM6LWXwP4kYF8rGmfKHY1cNq5gT6X+lai29RYhUoV4H5GgsZjtLczXLsdLCb9NLG7QTP8ANgARNhvSXJlJUkrXMlV4Ek2snw+k14pKXSUqPlIBJrVtKErSEatImSLiYI4m4mq9kIV4ySWzh9LCHYKbk6pCjGozaEiRext8qPTiTQCTFbBdJOMxvG1bILCMOvrYO3FLlvkCsYxBKhYbj50LquMv1utp1bDrhhI/l+lDpctQbSuxudq2SuiKlhaSHuZY+jbslxB2Un/x/wC6kSE8KJyPEaXh3gj6j4gVpimYeUOEk+Rv9aDV0WMYe3WHy/UIy9WlQ9KcaxypGhMCjmH5A9D4ilw0JWS5uId1g2+lBZjgw6gp98XQTz5GOB2PlyrbriP96HxT/vX8qIrWItFnp9kxSnOVgQVQRaDuItBvvWUa7hMOs6lpBUdyYnlWU31w5RDqf+0oRxFaa6hK68119tzifMMt5MXakbcoQqqRt+OVeD3k5YWNSjag8yylUSRvRP8AxlwCAqB3AUO7jVqF1E+dDbtDKRpCrobjeVF9ktLkbV6p/U4pX8o+lM8fhtVKkYMpJmuXxSmiSv8AEzbot1gvxliyj/CB7zUq1QaGyl/saeW3hU+ITatqhiFaiuXgJn1qBDm8HxJ+NxSTEpgzTZxXZ8KWYik8SwOsNh9JETUq09YypPFErT4e8PkryNQVJh3tCwreN+8bEeYpGqM6kR1dDB8uc3FWTo/iocKfxD5fpVZeb6t4pBsDbwO3wimWCf0uJPePyNCX/NhWp/OYhQclVXluxr8IV4H5VW8xxmoAcp+dH5ri7EUJ0bQ2rFI61QCESsg+9oEhA5knhXJN/jplj4zonfO+URG0wZ1yJmPM2386Zrcg3Gx2HD4xU2ePdY4pSgJKlK9TvQYXaBtVM2cAmBQZL2hHXfhNvD9a3DvOhQak1VQrCBjJjiIFpNS5e8S4nlI3oQJ7qnwiJWkjeaqQLSwY3nRm3rcNq9Sul+CWop2NFpNTl0l0fWEMvQtJ5EH40yzhP3iVHZSQfSR9KTirLnWEhDSxMTHD3gFD60rWTsGPUqh61e/SL248KnQpRsmJ3uPI8fCtG7gVq6spGoAEjnyNj+flWaN5p1NjDVK7N7fD51B1x8jy/StVYhZFwnx1EfMUO48qYOkT/N+goq2vFXvlm6mr2VWVqGxxAnxV+VZR+tHwRLqD3es53wrU17WV9wO0+WTBXlZWVUSZ5Ne1lZRJI3kT+1Avi1eVlc50rtNvBT3AHtCmi9qysoeB/wBUjEfXFauPnS57asrKNX2gKW8jrw1lZQRtGZHmXtI/oT9anSbVlZQMJu8JU2EZZmb0oypZ69FzvWVlc1U+k+B/M0m3HzlGuabjz+ZoQVlZSafSI2Jsa9RXlZUz3GSiicv9seNe1lUMuJd8mP3P+apxWVlEG08u8laq0Ygzg0T/APH8qyspV/5eEfX66fjFzW1bD8/rWVlY7TbaGM3Am/ZqFTYJFhvXlZRKURrfSZopAnYVlZWUzEJ//9k="/>
          <p:cNvSpPr>
            <a:spLocks noChangeAspect="1" noChangeArrowheads="1"/>
          </p:cNvSpPr>
          <p:nvPr/>
        </p:nvSpPr>
        <p:spPr bwMode="auto">
          <a:xfrm>
            <a:off x="155575" y="-1576388"/>
            <a:ext cx="4400550" cy="3295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Accelerating Cavity</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pic>
        <p:nvPicPr>
          <p:cNvPr id="18" name="Picture 17"/>
          <p:cNvPicPr>
            <a:picLocks noChangeAspect="1"/>
          </p:cNvPicPr>
          <p:nvPr/>
        </p:nvPicPr>
        <p:blipFill rotWithShape="1">
          <a:blip r:embed="rId3"/>
          <a:srcRect t="5206" r="54067"/>
          <a:stretch/>
        </p:blipFill>
        <p:spPr>
          <a:xfrm>
            <a:off x="1572758" y="4212865"/>
            <a:ext cx="3105150" cy="2026221"/>
          </a:xfrm>
          <a:prstGeom prst="rect">
            <a:avLst/>
          </a:prstGeom>
        </p:spPr>
      </p:pic>
      <p:sp>
        <p:nvSpPr>
          <p:cNvPr id="19" name="TextBox 18"/>
          <p:cNvSpPr txBox="1"/>
          <p:nvPr/>
        </p:nvSpPr>
        <p:spPr>
          <a:xfrm>
            <a:off x="2212082" y="3833231"/>
            <a:ext cx="1837362" cy="461665"/>
          </a:xfrm>
          <a:prstGeom prst="rect">
            <a:avLst/>
          </a:prstGeom>
          <a:noFill/>
        </p:spPr>
        <p:txBody>
          <a:bodyPr wrap="none" rtlCol="0">
            <a:spAutoFit/>
          </a:bodyPr>
          <a:lstStyle/>
          <a:p>
            <a:r>
              <a:rPr lang="en-US" b="1" dirty="0">
                <a:solidFill>
                  <a:schemeClr val="accent6">
                    <a:lumMod val="50000"/>
                  </a:schemeClr>
                </a:solidFill>
              </a:rPr>
              <a:t>Electric field:</a:t>
            </a:r>
          </a:p>
        </p:txBody>
      </p:sp>
      <p:pic>
        <p:nvPicPr>
          <p:cNvPr id="21" name="Picture 20"/>
          <p:cNvPicPr>
            <a:picLocks noChangeAspect="1"/>
          </p:cNvPicPr>
          <p:nvPr/>
        </p:nvPicPr>
        <p:blipFill rotWithShape="1">
          <a:blip r:embed="rId3"/>
          <a:srcRect l="54348" t="7482"/>
          <a:stretch/>
        </p:blipFill>
        <p:spPr>
          <a:xfrm>
            <a:off x="4555670" y="4256981"/>
            <a:ext cx="3086100" cy="1977569"/>
          </a:xfrm>
          <a:prstGeom prst="rect">
            <a:avLst/>
          </a:prstGeom>
        </p:spPr>
      </p:pic>
      <p:sp>
        <p:nvSpPr>
          <p:cNvPr id="22" name="TextBox 21"/>
          <p:cNvSpPr txBox="1"/>
          <p:nvPr/>
        </p:nvSpPr>
        <p:spPr>
          <a:xfrm>
            <a:off x="5031920" y="3827726"/>
            <a:ext cx="2104550" cy="461665"/>
          </a:xfrm>
          <a:prstGeom prst="rect">
            <a:avLst/>
          </a:prstGeom>
          <a:noFill/>
        </p:spPr>
        <p:txBody>
          <a:bodyPr wrap="none" rtlCol="0">
            <a:spAutoFit/>
          </a:bodyPr>
          <a:lstStyle/>
          <a:p>
            <a:r>
              <a:rPr lang="en-US" b="1" dirty="0">
                <a:solidFill>
                  <a:schemeClr val="accent6">
                    <a:lumMod val="50000"/>
                  </a:schemeClr>
                </a:solidFill>
              </a:rPr>
              <a:t>Magnetic field:</a:t>
            </a:r>
          </a:p>
        </p:txBody>
      </p:sp>
    </p:spTree>
    <p:extLst>
      <p:ext uri="{BB962C8B-B14F-4D97-AF65-F5344CB8AC3E}">
        <p14:creationId xmlns:p14="http://schemas.microsoft.com/office/powerpoint/2010/main" val="3371075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228598" y="931923"/>
            <a:ext cx="7154335" cy="461665"/>
          </a:xfrm>
          <a:prstGeom prst="rect">
            <a:avLst/>
          </a:prstGeom>
          <a:noFill/>
        </p:spPr>
        <p:txBody>
          <a:bodyPr wrap="square" rtlCol="0">
            <a:spAutoFit/>
          </a:bodyPr>
          <a:lstStyle/>
          <a:p>
            <a:r>
              <a:rPr lang="en-US" dirty="0">
                <a:solidFill>
                  <a:schemeClr val="accent6">
                    <a:lumMod val="50000"/>
                  </a:schemeClr>
                </a:solidFill>
              </a:rPr>
              <a:t>The </a:t>
            </a:r>
            <a:r>
              <a:rPr lang="en-US" dirty="0" err="1">
                <a:solidFill>
                  <a:schemeClr val="accent6">
                    <a:lumMod val="50000"/>
                  </a:schemeClr>
                </a:solidFill>
              </a:rPr>
              <a:t>e.m</a:t>
            </a:r>
            <a:r>
              <a:rPr lang="en-US" dirty="0">
                <a:solidFill>
                  <a:schemeClr val="accent6">
                    <a:lumMod val="50000"/>
                  </a:schemeClr>
                </a:solidFill>
              </a:rPr>
              <a:t>. energy </a:t>
            </a:r>
            <a:r>
              <a:rPr lang="en-US" b="1" dirty="0">
                <a:solidFill>
                  <a:schemeClr val="accent6">
                    <a:lumMod val="50000"/>
                  </a:schemeClr>
                </a:solidFill>
              </a:rPr>
              <a:t>stored in the cavity </a:t>
            </a:r>
            <a:r>
              <a:rPr lang="en-US" dirty="0">
                <a:solidFill>
                  <a:schemeClr val="accent6">
                    <a:lumMod val="50000"/>
                  </a:schemeClr>
                </a:solidFill>
              </a:rPr>
              <a:t>decays with time:</a:t>
            </a:r>
          </a:p>
        </p:txBody>
      </p:sp>
      <p:sp>
        <p:nvSpPr>
          <p:cNvPr id="2" name="Title 1"/>
          <p:cNvSpPr>
            <a:spLocks noGrp="1"/>
          </p:cNvSpPr>
          <p:nvPr>
            <p:ph type="title"/>
          </p:nvPr>
        </p:nvSpPr>
        <p:spPr/>
        <p:txBody>
          <a:bodyPr/>
          <a:lstStyle/>
          <a:p>
            <a:r>
              <a:rPr lang="en-US" dirty="0"/>
              <a:t>Cavity Q-factor and Accelerating field </a:t>
            </a:r>
          </a:p>
        </p:txBody>
      </p:sp>
      <p:sp>
        <p:nvSpPr>
          <p:cNvPr id="17" name="Rettangolo 13"/>
          <p:cNvSpPr/>
          <p:nvPr/>
        </p:nvSpPr>
        <p:spPr>
          <a:xfrm>
            <a:off x="228599" y="2282567"/>
            <a:ext cx="8686801" cy="830997"/>
          </a:xfrm>
          <a:prstGeom prst="rect">
            <a:avLst/>
          </a:prstGeom>
        </p:spPr>
        <p:txBody>
          <a:bodyPr wrap="square">
            <a:spAutoFit/>
          </a:bodyPr>
          <a:lstStyle/>
          <a:p>
            <a:r>
              <a:rPr lang="en-US" dirty="0">
                <a:solidFill>
                  <a:schemeClr val="accent6">
                    <a:lumMod val="50000"/>
                  </a:schemeClr>
                </a:solidFill>
              </a:rPr>
              <a:t>The time constant of this decay is proportional to the </a:t>
            </a:r>
            <a:r>
              <a:rPr lang="en-US" b="1" dirty="0">
                <a:solidFill>
                  <a:schemeClr val="accent6">
                    <a:lumMod val="50000"/>
                  </a:schemeClr>
                </a:solidFill>
              </a:rPr>
              <a:t>quality factor </a:t>
            </a:r>
            <a:r>
              <a:rPr lang="en-US" dirty="0">
                <a:solidFill>
                  <a:schemeClr val="accent6">
                    <a:lumMod val="50000"/>
                  </a:schemeClr>
                </a:solidFill>
              </a:rPr>
              <a:t>or </a:t>
            </a:r>
            <a:r>
              <a:rPr lang="en-US" b="1" dirty="0">
                <a:solidFill>
                  <a:schemeClr val="accent6">
                    <a:lumMod val="50000"/>
                  </a:schemeClr>
                </a:solidFill>
              </a:rPr>
              <a:t>Q-factor</a:t>
            </a:r>
            <a:r>
              <a:rPr lang="en-US" dirty="0">
                <a:solidFill>
                  <a:schemeClr val="accent6">
                    <a:lumMod val="50000"/>
                  </a:schemeClr>
                </a:solidFill>
              </a:rPr>
              <a:t> :</a:t>
            </a:r>
          </a:p>
        </p:txBody>
      </p:sp>
      <p:sp>
        <p:nvSpPr>
          <p:cNvPr id="20" name="CasellaDiTesto 36"/>
          <p:cNvSpPr txBox="1"/>
          <p:nvPr/>
        </p:nvSpPr>
        <p:spPr>
          <a:xfrm>
            <a:off x="244854" y="4054839"/>
            <a:ext cx="8892480" cy="461665"/>
          </a:xfrm>
          <a:prstGeom prst="rect">
            <a:avLst/>
          </a:prstGeom>
          <a:noFill/>
        </p:spPr>
        <p:txBody>
          <a:bodyPr wrap="square" rtlCol="0">
            <a:spAutoFit/>
          </a:bodyPr>
          <a:lstStyle/>
          <a:p>
            <a:r>
              <a:rPr lang="en-US" dirty="0">
                <a:solidFill>
                  <a:schemeClr val="accent6">
                    <a:lumMod val="50000"/>
                  </a:schemeClr>
                </a:solidFill>
              </a:rPr>
              <a:t>The </a:t>
            </a:r>
            <a:r>
              <a:rPr lang="en-US" b="1" dirty="0">
                <a:solidFill>
                  <a:schemeClr val="accent6">
                    <a:lumMod val="50000"/>
                  </a:schemeClr>
                </a:solidFill>
              </a:rPr>
              <a:t>accelerating field </a:t>
            </a:r>
            <a:r>
              <a:rPr lang="en-US" dirty="0">
                <a:solidFill>
                  <a:schemeClr val="accent6">
                    <a:lumMod val="50000"/>
                  </a:schemeClr>
                </a:solidFill>
              </a:rPr>
              <a:t>that the electron sees during the transit is:</a:t>
            </a:r>
          </a:p>
        </p:txBody>
      </p:sp>
      <mc:AlternateContent xmlns:mc="http://schemas.openxmlformats.org/markup-compatibility/2006" xmlns:a14="http://schemas.microsoft.com/office/drawing/2010/main">
        <mc:Choice Requires="a14">
          <p:sp>
            <p:nvSpPr>
              <p:cNvPr id="3" name="TextBox 2"/>
              <p:cNvSpPr txBox="1"/>
              <p:nvPr/>
            </p:nvSpPr>
            <p:spPr>
              <a:xfrm>
                <a:off x="3582231" y="3073698"/>
                <a:ext cx="2110258" cy="756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𝑄</m:t>
                          </m:r>
                        </m:e>
                        <m:sub>
                          <m:r>
                            <a:rPr lang="en-US" b="0" i="1" smtClean="0">
                              <a:solidFill>
                                <a:schemeClr val="accent6">
                                  <a:lumMod val="50000"/>
                                </a:schemeClr>
                              </a:solidFill>
                              <a:latin typeface="Cambria Math" panose="02040503050406030204" pitchFamily="18" charset="0"/>
                            </a:rPr>
                            <m:t>0</m:t>
                          </m:r>
                        </m:sub>
                      </m:sSub>
                      <m:r>
                        <a:rPr lang="en-US" b="0" i="1" smtClean="0">
                          <a:solidFill>
                            <a:schemeClr val="accent6">
                              <a:lumMod val="50000"/>
                            </a:schemeClr>
                          </a:solidFill>
                          <a:latin typeface="Cambria Math" panose="02040503050406030204" pitchFamily="18" charset="0"/>
                        </a:rPr>
                        <m:t>=</m:t>
                      </m:r>
                      <m:f>
                        <m:fPr>
                          <m:ctrlPr>
                            <a:rPr lang="en-US" b="0" i="1" smtClean="0">
                              <a:solidFill>
                                <a:schemeClr val="accent6">
                                  <a:lumMod val="50000"/>
                                </a:schemeClr>
                              </a:solidFill>
                              <a:latin typeface="Cambria Math" panose="02040503050406030204" pitchFamily="18" charset="0"/>
                            </a:rPr>
                          </m:ctrlPr>
                        </m:fPr>
                        <m:num>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ea typeface="Cambria Math" panose="02040503050406030204" pitchFamily="18" charset="0"/>
                                </a:rPr>
                                <m:t>𝜔</m:t>
                              </m:r>
                            </m:e>
                            <m:sub>
                              <m:r>
                                <a:rPr lang="en-US" b="0" i="1" smtClean="0">
                                  <a:solidFill>
                                    <a:schemeClr val="accent6">
                                      <a:lumMod val="50000"/>
                                    </a:schemeClr>
                                  </a:solidFill>
                                  <a:latin typeface="Cambria Math" panose="02040503050406030204" pitchFamily="18" charset="0"/>
                                </a:rPr>
                                <m:t>0</m:t>
                              </m:r>
                            </m:sub>
                          </m:sSub>
                          <m:r>
                            <a:rPr lang="en-US" b="0" i="1" smtClean="0">
                              <a:solidFill>
                                <a:schemeClr val="accent6">
                                  <a:lumMod val="50000"/>
                                </a:schemeClr>
                              </a:solidFill>
                              <a:latin typeface="Cambria Math" panose="02040503050406030204" pitchFamily="18" charset="0"/>
                            </a:rPr>
                            <m:t>𝑈</m:t>
                          </m:r>
                        </m:num>
                        <m:den>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𝑃</m:t>
                              </m:r>
                            </m:e>
                            <m:sub>
                              <m:r>
                                <a:rPr lang="en-US" b="0" i="1" smtClean="0">
                                  <a:solidFill>
                                    <a:schemeClr val="accent6">
                                      <a:lumMod val="50000"/>
                                    </a:schemeClr>
                                  </a:solidFill>
                                  <a:latin typeface="Cambria Math" panose="02040503050406030204" pitchFamily="18" charset="0"/>
                                </a:rPr>
                                <m:t>𝑐</m:t>
                              </m:r>
                            </m:sub>
                          </m:sSub>
                        </m:den>
                      </m:f>
                      <m:r>
                        <a:rPr lang="en-US" b="0" i="1" smtClean="0">
                          <a:solidFill>
                            <a:schemeClr val="accent6">
                              <a:lumMod val="50000"/>
                            </a:schemeClr>
                          </a:solidFill>
                          <a:latin typeface="Cambria Math" panose="02040503050406030204" pitchFamily="18" charset="0"/>
                        </a:rPr>
                        <m:t>=</m:t>
                      </m:r>
                      <m:f>
                        <m:fPr>
                          <m:ctrlPr>
                            <a:rPr lang="en-US" b="0" i="1" smtClean="0">
                              <a:solidFill>
                                <a:schemeClr val="accent6">
                                  <a:lumMod val="50000"/>
                                </a:schemeClr>
                              </a:solidFill>
                              <a:latin typeface="Cambria Math" panose="02040503050406030204" pitchFamily="18" charset="0"/>
                            </a:rPr>
                          </m:ctrlPr>
                        </m:fPr>
                        <m:num>
                          <m:r>
                            <a:rPr lang="en-US" b="0" i="1" smtClean="0">
                              <a:solidFill>
                                <a:schemeClr val="accent6">
                                  <a:lumMod val="50000"/>
                                </a:schemeClr>
                              </a:solidFill>
                              <a:latin typeface="Cambria Math" panose="02040503050406030204" pitchFamily="18" charset="0"/>
                            </a:rPr>
                            <m:t>𝐺</m:t>
                          </m:r>
                        </m:num>
                        <m:den>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𝑅</m:t>
                              </m:r>
                            </m:e>
                            <m:sub>
                              <m:r>
                                <a:rPr lang="en-US" b="0" i="1" smtClean="0">
                                  <a:solidFill>
                                    <a:schemeClr val="accent6">
                                      <a:lumMod val="50000"/>
                                    </a:schemeClr>
                                  </a:solidFill>
                                  <a:latin typeface="Cambria Math" panose="02040503050406030204" pitchFamily="18" charset="0"/>
                                </a:rPr>
                                <m:t>𝑠</m:t>
                              </m:r>
                            </m:sub>
                          </m:sSub>
                        </m:den>
                      </m:f>
                    </m:oMath>
                  </m:oMathPara>
                </a14:m>
                <a:endParaRPr lang="en-US" dirty="0">
                  <a:solidFill>
                    <a:schemeClr val="accent6">
                      <a:lumMod val="50000"/>
                    </a:schemeClr>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582231" y="3073698"/>
                <a:ext cx="2110258" cy="756297"/>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632859" y="1497474"/>
                <a:ext cx="2160015" cy="581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𝑈</m:t>
                      </m:r>
                      <m:d>
                        <m:dPr>
                          <m:ctrlPr>
                            <a:rPr lang="en-US" b="0" i="1" smtClean="0">
                              <a:solidFill>
                                <a:schemeClr val="accent6">
                                  <a:lumMod val="50000"/>
                                </a:schemeClr>
                              </a:solidFill>
                              <a:latin typeface="Cambria Math" panose="02040503050406030204" pitchFamily="18" charset="0"/>
                            </a:rPr>
                          </m:ctrlPr>
                        </m:dPr>
                        <m:e>
                          <m:r>
                            <a:rPr lang="en-US" b="0" i="1" smtClean="0">
                              <a:solidFill>
                                <a:schemeClr val="accent6">
                                  <a:lumMod val="50000"/>
                                </a:schemeClr>
                              </a:solidFill>
                              <a:latin typeface="Cambria Math" panose="02040503050406030204" pitchFamily="18" charset="0"/>
                            </a:rPr>
                            <m:t>𝑡</m:t>
                          </m:r>
                        </m:e>
                      </m:d>
                      <m:r>
                        <a:rPr lang="en-US" b="0" i="1" smtClean="0">
                          <a:solidFill>
                            <a:schemeClr val="accent6">
                              <a:lumMod val="50000"/>
                            </a:schemeClr>
                          </a:solidFill>
                          <a:latin typeface="Cambria Math" panose="02040503050406030204" pitchFamily="18" charset="0"/>
                        </a:rPr>
                        <m:t>=</m:t>
                      </m:r>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𝑈</m:t>
                          </m:r>
                        </m:e>
                        <m:sub>
                          <m:r>
                            <a:rPr lang="en-US" b="0" i="1" smtClean="0">
                              <a:solidFill>
                                <a:schemeClr val="accent6">
                                  <a:lumMod val="50000"/>
                                </a:schemeClr>
                              </a:solidFill>
                              <a:latin typeface="Cambria Math" panose="02040503050406030204" pitchFamily="18" charset="0"/>
                            </a:rPr>
                            <m:t>0</m:t>
                          </m:r>
                        </m:sub>
                      </m:sSub>
                      <m:sSup>
                        <m:sSupPr>
                          <m:ctrlPr>
                            <a:rPr lang="en-US" b="0" i="1" smtClean="0">
                              <a:solidFill>
                                <a:schemeClr val="accent6">
                                  <a:lumMod val="50000"/>
                                </a:schemeClr>
                              </a:solidFill>
                              <a:latin typeface="Cambria Math" panose="02040503050406030204" pitchFamily="18" charset="0"/>
                            </a:rPr>
                          </m:ctrlPr>
                        </m:sSupPr>
                        <m:e>
                          <m:r>
                            <a:rPr lang="en-US" b="0" i="1" smtClean="0">
                              <a:solidFill>
                                <a:schemeClr val="accent6">
                                  <a:lumMod val="50000"/>
                                </a:schemeClr>
                              </a:solidFill>
                              <a:latin typeface="Cambria Math" panose="02040503050406030204" pitchFamily="18" charset="0"/>
                            </a:rPr>
                            <m:t>𝑒</m:t>
                          </m:r>
                        </m:e>
                        <m:sup>
                          <m:r>
                            <a:rPr lang="en-US" b="0" i="1" smtClean="0">
                              <a:solidFill>
                                <a:schemeClr val="accent6">
                                  <a:lumMod val="50000"/>
                                </a:schemeClr>
                              </a:solidFill>
                              <a:latin typeface="Cambria Math" panose="02040503050406030204" pitchFamily="18" charset="0"/>
                            </a:rPr>
                            <m:t>−</m:t>
                          </m:r>
                          <m:f>
                            <m:fPr>
                              <m:ctrlPr>
                                <a:rPr lang="en-US" b="0" i="1" smtClean="0">
                                  <a:solidFill>
                                    <a:schemeClr val="accent6">
                                      <a:lumMod val="50000"/>
                                    </a:schemeClr>
                                  </a:solidFill>
                                  <a:latin typeface="Cambria Math" panose="02040503050406030204" pitchFamily="18" charset="0"/>
                                </a:rPr>
                              </m:ctrlPr>
                            </m:fPr>
                            <m:num>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ea typeface="Cambria Math" panose="02040503050406030204" pitchFamily="18" charset="0"/>
                                    </a:rPr>
                                    <m:t>𝜔</m:t>
                                  </m:r>
                                </m:e>
                                <m:sub>
                                  <m:r>
                                    <a:rPr lang="en-US" b="0" i="1" smtClean="0">
                                      <a:solidFill>
                                        <a:schemeClr val="accent6">
                                          <a:lumMod val="50000"/>
                                        </a:schemeClr>
                                      </a:solidFill>
                                      <a:latin typeface="Cambria Math" panose="02040503050406030204" pitchFamily="18" charset="0"/>
                                    </a:rPr>
                                    <m:t>0</m:t>
                                  </m:r>
                                </m:sub>
                              </m:sSub>
                              <m:r>
                                <a:rPr lang="en-US" b="0" i="1" smtClean="0">
                                  <a:solidFill>
                                    <a:schemeClr val="accent6">
                                      <a:lumMod val="50000"/>
                                    </a:schemeClr>
                                  </a:solidFill>
                                  <a:latin typeface="Cambria Math" panose="02040503050406030204" pitchFamily="18" charset="0"/>
                                </a:rPr>
                                <m:t>𝑡</m:t>
                              </m:r>
                            </m:num>
                            <m:den>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𝑄</m:t>
                                  </m:r>
                                </m:e>
                                <m:sub>
                                  <m:r>
                                    <a:rPr lang="en-US" b="0" i="1" smtClean="0">
                                      <a:solidFill>
                                        <a:schemeClr val="accent6">
                                          <a:lumMod val="50000"/>
                                        </a:schemeClr>
                                      </a:solidFill>
                                      <a:latin typeface="Cambria Math" panose="02040503050406030204" pitchFamily="18" charset="0"/>
                                    </a:rPr>
                                    <m:t>0</m:t>
                                  </m:r>
                                </m:sub>
                              </m:sSub>
                            </m:den>
                          </m:f>
                        </m:sup>
                      </m:sSup>
                    </m:oMath>
                  </m:oMathPara>
                </a14:m>
                <a:endParaRPr lang="en-US" dirty="0">
                  <a:solidFill>
                    <a:schemeClr val="accent6">
                      <a:lumMod val="50000"/>
                    </a:schemeClr>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632859" y="1497474"/>
                <a:ext cx="2160015" cy="58137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941725" y="4878611"/>
                <a:ext cx="1542282" cy="689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𝐸</m:t>
                          </m:r>
                        </m:e>
                        <m:sub>
                          <m:r>
                            <a:rPr lang="en-US" b="0" i="1" smtClean="0">
                              <a:solidFill>
                                <a:schemeClr val="accent6">
                                  <a:lumMod val="50000"/>
                                </a:schemeClr>
                              </a:solidFill>
                              <a:latin typeface="Cambria Math" panose="02040503050406030204" pitchFamily="18" charset="0"/>
                            </a:rPr>
                            <m:t>𝑎𝑐𝑐</m:t>
                          </m:r>
                        </m:sub>
                      </m:sSub>
                      <m:r>
                        <a:rPr lang="en-US" b="0" i="1" smtClean="0">
                          <a:solidFill>
                            <a:schemeClr val="accent6">
                              <a:lumMod val="50000"/>
                            </a:schemeClr>
                          </a:solidFill>
                          <a:latin typeface="Cambria Math" panose="02040503050406030204" pitchFamily="18" charset="0"/>
                        </a:rPr>
                        <m:t>=</m:t>
                      </m:r>
                      <m:f>
                        <m:fPr>
                          <m:ctrlPr>
                            <a:rPr lang="en-US" b="0" i="1" smtClean="0">
                              <a:solidFill>
                                <a:schemeClr val="accent6">
                                  <a:lumMod val="50000"/>
                                </a:schemeClr>
                              </a:solidFill>
                              <a:latin typeface="Cambria Math" panose="02040503050406030204" pitchFamily="18" charset="0"/>
                            </a:rPr>
                          </m:ctrlPr>
                        </m:fPr>
                        <m:num>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panose="02040503050406030204" pitchFamily="18" charset="0"/>
                                </a:rPr>
                                <m:t>𝑉</m:t>
                              </m:r>
                            </m:e>
                            <m:sub>
                              <m:r>
                                <a:rPr lang="en-US" b="0" i="1" smtClean="0">
                                  <a:solidFill>
                                    <a:schemeClr val="accent6">
                                      <a:lumMod val="50000"/>
                                    </a:schemeClr>
                                  </a:solidFill>
                                  <a:latin typeface="Cambria Math" panose="02040503050406030204" pitchFamily="18" charset="0"/>
                                </a:rPr>
                                <m:t>𝑎𝑐𝑐</m:t>
                              </m:r>
                            </m:sub>
                          </m:sSub>
                        </m:num>
                        <m:den>
                          <m:r>
                            <a:rPr lang="en-US" b="0" i="1" smtClean="0">
                              <a:solidFill>
                                <a:schemeClr val="accent6">
                                  <a:lumMod val="50000"/>
                                </a:schemeClr>
                              </a:solidFill>
                              <a:latin typeface="Cambria Math" panose="02040503050406030204" pitchFamily="18" charset="0"/>
                            </a:rPr>
                            <m:t>𝑑</m:t>
                          </m:r>
                        </m:den>
                      </m:f>
                    </m:oMath>
                  </m:oMathPara>
                </a14:m>
                <a:endParaRPr lang="en-US" dirty="0">
                  <a:solidFill>
                    <a:schemeClr val="accent6">
                      <a:lumMod val="50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941725" y="4878611"/>
                <a:ext cx="1542282" cy="689035"/>
              </a:xfrm>
              <a:prstGeom prst="rect">
                <a:avLst/>
              </a:prstGeom>
              <a:blipFill rotWithShape="0">
                <a:blip r:embed="rId4"/>
                <a:stretch>
                  <a:fillRect/>
                </a:stretch>
              </a:blipFill>
            </p:spPr>
            <p:txBody>
              <a:bodyPr/>
              <a:lstStyle/>
              <a:p>
                <a:r>
                  <a:rPr lang="en-US">
                    <a:noFill/>
                  </a:rPr>
                  <a:t> </a:t>
                </a:r>
              </a:p>
            </p:txBody>
          </p:sp>
        </mc:Fallback>
      </mc:AlternateContent>
      <p:pic>
        <p:nvPicPr>
          <p:cNvPr id="54" name="Picture 53"/>
          <p:cNvPicPr>
            <a:picLocks noChangeAspect="1"/>
          </p:cNvPicPr>
          <p:nvPr/>
        </p:nvPicPr>
        <p:blipFill rotWithShape="1">
          <a:blip r:embed="rId5"/>
          <a:srcRect t="5206" r="54067"/>
          <a:stretch/>
        </p:blipFill>
        <p:spPr>
          <a:xfrm>
            <a:off x="1498310" y="4627182"/>
            <a:ext cx="1919578" cy="1252593"/>
          </a:xfrm>
          <a:prstGeom prst="rect">
            <a:avLst/>
          </a:prstGeom>
        </p:spPr>
      </p:pic>
      <p:cxnSp>
        <p:nvCxnSpPr>
          <p:cNvPr id="21504" name="Straight Connector 21503"/>
          <p:cNvCxnSpPr/>
          <p:nvPr/>
        </p:nvCxnSpPr>
        <p:spPr>
          <a:xfrm>
            <a:off x="2181225" y="5871481"/>
            <a:ext cx="571500" cy="0"/>
          </a:xfrm>
          <a:prstGeom prst="line">
            <a:avLst/>
          </a:prstGeom>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21505" name="Rectangle 21504"/>
              <p:cNvSpPr/>
              <p:nvPr/>
            </p:nvSpPr>
            <p:spPr>
              <a:xfrm>
                <a:off x="2255862" y="5859723"/>
                <a:ext cx="44127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accent6">
                              <a:lumMod val="50000"/>
                            </a:schemeClr>
                          </a:solidFill>
                          <a:latin typeface="Cambria Math" panose="02040503050406030204" pitchFamily="18" charset="0"/>
                        </a:rPr>
                        <m:t>𝑑</m:t>
                      </m:r>
                    </m:oMath>
                  </m:oMathPara>
                </a14:m>
                <a:endParaRPr lang="en-US" dirty="0"/>
              </a:p>
            </p:txBody>
          </p:sp>
        </mc:Choice>
        <mc:Fallback xmlns="">
          <p:sp>
            <p:nvSpPr>
              <p:cNvPr id="21505" name="Rectangle 21504"/>
              <p:cNvSpPr>
                <a:spLocks noRot="1" noChangeAspect="1" noMove="1" noResize="1" noEditPoints="1" noAdjustHandles="1" noChangeArrowheads="1" noChangeShapeType="1" noTextEdit="1"/>
              </p:cNvSpPr>
              <p:nvPr/>
            </p:nvSpPr>
            <p:spPr>
              <a:xfrm>
                <a:off x="2255862" y="5859723"/>
                <a:ext cx="441275" cy="461665"/>
              </a:xfrm>
              <a:prstGeom prst="rect">
                <a:avLst/>
              </a:prstGeom>
              <a:blipFill rotWithShape="0">
                <a:blip r:embed="rId6"/>
                <a:stretch>
                  <a:fillRect/>
                </a:stretch>
              </a:blipFill>
            </p:spPr>
            <p:txBody>
              <a:bodyPr/>
              <a:lstStyle/>
              <a:p>
                <a:r>
                  <a:rPr lang="en-US">
                    <a:noFill/>
                  </a:rPr>
                  <a:t> </a:t>
                </a:r>
              </a:p>
            </p:txBody>
          </p:sp>
        </mc:Fallback>
      </mc:AlternateContent>
      <p:cxnSp>
        <p:nvCxnSpPr>
          <p:cNvPr id="58" name="Straight Connector 57"/>
          <p:cNvCxnSpPr/>
          <p:nvPr/>
        </p:nvCxnSpPr>
        <p:spPr>
          <a:xfrm flipV="1">
            <a:off x="2190750" y="5795281"/>
            <a:ext cx="0" cy="152400"/>
          </a:xfrm>
          <a:prstGeom prst="line">
            <a:avLst/>
          </a:prstGeom>
        </p:spPr>
        <p:style>
          <a:lnRef idx="2">
            <a:schemeClr val="accent6"/>
          </a:lnRef>
          <a:fillRef idx="0">
            <a:schemeClr val="accent6"/>
          </a:fillRef>
          <a:effectRef idx="1">
            <a:schemeClr val="accent6"/>
          </a:effectRef>
          <a:fontRef idx="minor">
            <a:schemeClr val="tx1"/>
          </a:fontRef>
        </p:style>
      </p:cxnSp>
      <p:cxnSp>
        <p:nvCxnSpPr>
          <p:cNvPr id="60" name="Straight Connector 59"/>
          <p:cNvCxnSpPr/>
          <p:nvPr/>
        </p:nvCxnSpPr>
        <p:spPr>
          <a:xfrm flipV="1">
            <a:off x="2752725" y="5804806"/>
            <a:ext cx="0" cy="152400"/>
          </a:xfrm>
          <a:prstGeom prst="line">
            <a:avLst/>
          </a:prstGeom>
        </p:spPr>
        <p:style>
          <a:lnRef idx="2">
            <a:schemeClr val="accent6"/>
          </a:lnRef>
          <a:fillRef idx="0">
            <a:schemeClr val="accent6"/>
          </a:fillRef>
          <a:effectRef idx="1">
            <a:schemeClr val="accent6"/>
          </a:effectRef>
          <a:fontRef idx="minor">
            <a:schemeClr val="tx1"/>
          </a:fontRef>
        </p:style>
      </p:cxnSp>
      <p:sp>
        <p:nvSpPr>
          <p:cNvPr id="21508" name="Footer Placeholder 21507"/>
          <p:cNvSpPr>
            <a:spLocks noGrp="1"/>
          </p:cNvSpPr>
          <p:nvPr>
            <p:ph type="ftr" sz="quarter" idx="11"/>
          </p:nvPr>
        </p:nvSpPr>
        <p:spPr/>
        <p:txBody>
          <a:bodyPr/>
          <a:lstStyle/>
          <a:p>
            <a:pPr>
              <a:defRPr/>
            </a:pPr>
            <a:r>
              <a:rPr lang="en-US" sz="1200"/>
              <a:t>Martina Martinello | APT Seminar</a:t>
            </a:r>
            <a:endParaRPr lang="en-US" sz="1200" b="1"/>
          </a:p>
        </p:txBody>
      </p:sp>
    </p:spTree>
    <p:extLst>
      <p:ext uri="{BB962C8B-B14F-4D97-AF65-F5344CB8AC3E}">
        <p14:creationId xmlns:p14="http://schemas.microsoft.com/office/powerpoint/2010/main" val="12969125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Cooldown Dynamics Recorder with T-map</a:t>
            </a:r>
          </a:p>
        </p:txBody>
      </p:sp>
      <p:sp>
        <p:nvSpPr>
          <p:cNvPr id="29" name="TextBox 28"/>
          <p:cNvSpPr txBox="1"/>
          <p:nvPr/>
        </p:nvSpPr>
        <p:spPr>
          <a:xfrm>
            <a:off x="267522" y="4314929"/>
            <a:ext cx="8306451" cy="1554272"/>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accent6">
                    <a:lumMod val="50000"/>
                  </a:schemeClr>
                </a:solidFill>
              </a:rPr>
              <a:t>During </a:t>
            </a:r>
            <a:r>
              <a:rPr lang="en-US" sz="2200" b="1" dirty="0">
                <a:solidFill>
                  <a:schemeClr val="accent6">
                    <a:lumMod val="50000"/>
                  </a:schemeClr>
                </a:solidFill>
              </a:rPr>
              <a:t>fast cooldown </a:t>
            </a:r>
            <a:r>
              <a:rPr lang="en-US" sz="2200" dirty="0">
                <a:solidFill>
                  <a:schemeClr val="accent6">
                    <a:lumMod val="50000"/>
                  </a:schemeClr>
                </a:solidFill>
              </a:rPr>
              <a:t>vortices are swapped up toward the top of the cavity</a:t>
            </a:r>
          </a:p>
          <a:p>
            <a:pPr lvl="2"/>
            <a:endParaRPr lang="en-US" sz="700" dirty="0">
              <a:solidFill>
                <a:schemeClr val="accent6">
                  <a:lumMod val="50000"/>
                </a:schemeClr>
              </a:solidFill>
            </a:endParaRPr>
          </a:p>
          <a:p>
            <a:pPr marL="342900" indent="-342900">
              <a:buFont typeface="Arial" panose="020B0604020202020204" pitchFamily="34" charset="0"/>
              <a:buChar char="•"/>
            </a:pPr>
            <a:r>
              <a:rPr lang="en-US" sz="2200" dirty="0">
                <a:solidFill>
                  <a:schemeClr val="accent6">
                    <a:lumMod val="50000"/>
                  </a:schemeClr>
                </a:solidFill>
              </a:rPr>
              <a:t>During the </a:t>
            </a:r>
            <a:r>
              <a:rPr lang="en-US" sz="2200" b="1" dirty="0">
                <a:solidFill>
                  <a:schemeClr val="accent6">
                    <a:lumMod val="50000"/>
                  </a:schemeClr>
                </a:solidFill>
              </a:rPr>
              <a:t>slow cooldown </a:t>
            </a:r>
            <a:r>
              <a:rPr lang="en-US" sz="2200" dirty="0">
                <a:solidFill>
                  <a:schemeClr val="accent6">
                    <a:lumMod val="50000"/>
                  </a:schemeClr>
                </a:solidFill>
              </a:rPr>
              <a:t>vortices are concentrated in NC regions around the cavity where they are trapped</a:t>
            </a:r>
          </a:p>
        </p:txBody>
      </p:sp>
      <p:sp>
        <p:nvSpPr>
          <p:cNvPr id="4" name="Footer Placeholder 3"/>
          <p:cNvSpPr>
            <a:spLocks noGrp="1"/>
          </p:cNvSpPr>
          <p:nvPr>
            <p:ph type="ftr" sz="quarter" idx="11"/>
          </p:nvPr>
        </p:nvSpPr>
        <p:spPr/>
        <p:txBody>
          <a:bodyPr/>
          <a:lstStyle/>
          <a:p>
            <a:pPr>
              <a:defRPr/>
            </a:pPr>
            <a:r>
              <a:rPr lang="en-US" sz="1200"/>
              <a:t>Martina Martinello | APT Seminar</a:t>
            </a:r>
            <a:endParaRPr lang="en-US" sz="1200" b="1"/>
          </a:p>
        </p:txBody>
      </p:sp>
      <p:sp>
        <p:nvSpPr>
          <p:cNvPr id="3" name="TextBox 2"/>
          <p:cNvSpPr txBox="1"/>
          <p:nvPr/>
        </p:nvSpPr>
        <p:spPr>
          <a:xfrm>
            <a:off x="228600" y="957501"/>
            <a:ext cx="8477962" cy="430887"/>
          </a:xfrm>
          <a:prstGeom prst="rect">
            <a:avLst/>
          </a:prstGeom>
          <a:noFill/>
        </p:spPr>
        <p:txBody>
          <a:bodyPr wrap="none" rtlCol="0">
            <a:spAutoFit/>
          </a:bodyPr>
          <a:lstStyle/>
          <a:p>
            <a:pPr marL="342900" indent="-342900">
              <a:buFont typeface="Arial" panose="020B0604020202020204" pitchFamily="34" charset="0"/>
              <a:buChar char="•"/>
            </a:pPr>
            <a:r>
              <a:rPr lang="en-US" sz="2200" dirty="0">
                <a:solidFill>
                  <a:schemeClr val="accent6">
                    <a:lumMod val="50000"/>
                  </a:schemeClr>
                </a:solidFill>
              </a:rPr>
              <a:t>NC-SC transition captured with T-map during fast and slow cooldown:</a:t>
            </a:r>
          </a:p>
        </p:txBody>
      </p:sp>
      <p:grpSp>
        <p:nvGrpSpPr>
          <p:cNvPr id="2" name="Group 1"/>
          <p:cNvGrpSpPr/>
          <p:nvPr/>
        </p:nvGrpSpPr>
        <p:grpSpPr>
          <a:xfrm>
            <a:off x="1161202" y="1481970"/>
            <a:ext cx="3186642" cy="2845551"/>
            <a:chOff x="1506468" y="1291035"/>
            <a:chExt cx="2789307" cy="2554689"/>
          </a:xfrm>
        </p:grpSpPr>
        <p:pic>
          <p:nvPicPr>
            <p:cNvPr id="15" name="Picture 14"/>
            <p:cNvPicPr>
              <a:picLocks noChangeAspect="1"/>
            </p:cNvPicPr>
            <p:nvPr/>
          </p:nvPicPr>
          <p:blipFill rotWithShape="1">
            <a:blip r:embed="rId2"/>
            <a:srcRect t="3767"/>
            <a:stretch/>
          </p:blipFill>
          <p:spPr>
            <a:xfrm>
              <a:off x="1506468" y="1291035"/>
              <a:ext cx="2789307" cy="2554689"/>
            </a:xfrm>
            <a:prstGeom prst="rect">
              <a:avLst/>
            </a:prstGeom>
          </p:spPr>
        </p:pic>
        <p:cxnSp>
          <p:nvCxnSpPr>
            <p:cNvPr id="18" name="Straight Arrow Connector 17"/>
            <p:cNvCxnSpPr/>
            <p:nvPr/>
          </p:nvCxnSpPr>
          <p:spPr>
            <a:xfrm flipV="1">
              <a:off x="2571750" y="2262585"/>
              <a:ext cx="0" cy="41632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2139196" y="2443560"/>
                  <a:ext cx="432554" cy="4707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accent6">
                                    <a:lumMod val="50000"/>
                                  </a:schemeClr>
                                </a:solidFill>
                                <a:latin typeface="Cambria Math" panose="02040503050406030204" pitchFamily="18" charset="0"/>
                              </a:rPr>
                            </m:ctrlPr>
                          </m:accPr>
                          <m:e>
                            <m:r>
                              <a:rPr lang="en-US" b="0" i="1" smtClean="0">
                                <a:solidFill>
                                  <a:schemeClr val="accent6">
                                    <a:lumMod val="50000"/>
                                  </a:schemeClr>
                                </a:solidFill>
                                <a:latin typeface="Cambria Math" panose="02040503050406030204" pitchFamily="18" charset="0"/>
                              </a:rPr>
                              <m:t>𝑓</m:t>
                            </m:r>
                          </m:e>
                        </m:acc>
                      </m:oMath>
                    </m:oMathPara>
                  </a14:m>
                  <a:endParaRPr lang="en-US" dirty="0">
                    <a:solidFill>
                      <a:schemeClr val="accent6">
                        <a:lumMod val="50000"/>
                      </a:schemeClr>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139196" y="2443560"/>
                  <a:ext cx="432554" cy="470706"/>
                </a:xfrm>
                <a:prstGeom prst="rect">
                  <a:avLst/>
                </a:prstGeom>
                <a:blipFill>
                  <a:blip r:embed="rId3"/>
                  <a:stretch>
                    <a:fillRect r="-40741" b="-5814"/>
                  </a:stretch>
                </a:blipFill>
              </p:spPr>
              <p:txBody>
                <a:bodyPr/>
                <a:lstStyle/>
                <a:p>
                  <a:r>
                    <a:rPr lang="en-US">
                      <a:noFill/>
                    </a:rPr>
                    <a:t> </a:t>
                  </a:r>
                </a:p>
              </p:txBody>
            </p:sp>
          </mc:Fallback>
        </mc:AlternateContent>
        <p:sp>
          <p:nvSpPr>
            <p:cNvPr id="6" name="Rectangle 5"/>
            <p:cNvSpPr/>
            <p:nvPr/>
          </p:nvSpPr>
          <p:spPr>
            <a:xfrm>
              <a:off x="2998895" y="3039511"/>
              <a:ext cx="1073426"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600" dirty="0">
                  <a:solidFill>
                    <a:schemeClr val="accent6">
                      <a:lumMod val="50000"/>
                    </a:schemeClr>
                  </a:solidFill>
                </a:rPr>
                <a:t>Fast CD</a:t>
              </a:r>
              <a:endParaRPr lang="en-US" sz="1600" dirty="0"/>
            </a:p>
          </p:txBody>
        </p:sp>
      </p:grpSp>
      <p:grpSp>
        <p:nvGrpSpPr>
          <p:cNvPr id="5" name="Group 4"/>
          <p:cNvGrpSpPr/>
          <p:nvPr/>
        </p:nvGrpSpPr>
        <p:grpSpPr>
          <a:xfrm>
            <a:off x="4458390" y="1424066"/>
            <a:ext cx="3188951" cy="2890863"/>
            <a:chOff x="4807165" y="1245350"/>
            <a:chExt cx="2850935" cy="2567913"/>
          </a:xfrm>
        </p:grpSpPr>
        <p:pic>
          <p:nvPicPr>
            <p:cNvPr id="21" name="Picture 20"/>
            <p:cNvPicPr>
              <a:picLocks noChangeAspect="1"/>
            </p:cNvPicPr>
            <p:nvPr/>
          </p:nvPicPr>
          <p:blipFill>
            <a:blip r:embed="rId4"/>
            <a:stretch>
              <a:fillRect/>
            </a:stretch>
          </p:blipFill>
          <p:spPr>
            <a:xfrm>
              <a:off x="4807165" y="1245350"/>
              <a:ext cx="2850935" cy="2567913"/>
            </a:xfrm>
            <a:prstGeom prst="rect">
              <a:avLst/>
            </a:prstGeom>
          </p:spPr>
        </p:pic>
        <p:cxnSp>
          <p:nvCxnSpPr>
            <p:cNvPr id="24" name="Straight Arrow Connector 23"/>
            <p:cNvCxnSpPr/>
            <p:nvPr/>
          </p:nvCxnSpPr>
          <p:spPr>
            <a:xfrm>
              <a:off x="5656263" y="2157586"/>
              <a:ext cx="347662"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5349121" y="1945488"/>
                  <a:ext cx="432554" cy="4707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accent6">
                                    <a:lumMod val="50000"/>
                                  </a:schemeClr>
                                </a:solidFill>
                                <a:latin typeface="Cambria Math" panose="02040503050406030204" pitchFamily="18" charset="0"/>
                              </a:rPr>
                            </m:ctrlPr>
                          </m:accPr>
                          <m:e>
                            <m:r>
                              <a:rPr lang="en-US" b="0" i="1" smtClean="0">
                                <a:solidFill>
                                  <a:schemeClr val="accent6">
                                    <a:lumMod val="50000"/>
                                  </a:schemeClr>
                                </a:solidFill>
                                <a:latin typeface="Cambria Math" panose="02040503050406030204" pitchFamily="18" charset="0"/>
                              </a:rPr>
                              <m:t>𝑓</m:t>
                            </m:r>
                          </m:e>
                        </m:acc>
                      </m:oMath>
                    </m:oMathPara>
                  </a14:m>
                  <a:endParaRPr lang="en-US" dirty="0">
                    <a:solidFill>
                      <a:schemeClr val="accent6">
                        <a:lumMod val="50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349121" y="1945488"/>
                  <a:ext cx="432554" cy="470706"/>
                </a:xfrm>
                <a:prstGeom prst="rect">
                  <a:avLst/>
                </a:prstGeom>
                <a:blipFill>
                  <a:blip r:embed="rId5"/>
                  <a:stretch>
                    <a:fillRect r="-39241" b="-4598"/>
                  </a:stretch>
                </a:blipFill>
              </p:spPr>
              <p:txBody>
                <a:bodyPr/>
                <a:lstStyle/>
                <a:p>
                  <a:r>
                    <a:rPr lang="en-US">
                      <a:noFill/>
                    </a:rPr>
                    <a:t> </a:t>
                  </a:r>
                </a:p>
              </p:txBody>
            </p:sp>
          </mc:Fallback>
        </mc:AlternateContent>
        <p:cxnSp>
          <p:nvCxnSpPr>
            <p:cNvPr id="16" name="Straight Arrow Connector 15"/>
            <p:cNvCxnSpPr/>
            <p:nvPr/>
          </p:nvCxnSpPr>
          <p:spPr>
            <a:xfrm flipH="1" flipV="1">
              <a:off x="6086930" y="2205900"/>
              <a:ext cx="23587" cy="27347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a:off x="6086930" y="1885516"/>
              <a:ext cx="0" cy="2843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flipH="1">
              <a:off x="6165385" y="2157586"/>
              <a:ext cx="31808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Rectangle 21"/>
            <p:cNvSpPr/>
            <p:nvPr/>
          </p:nvSpPr>
          <p:spPr>
            <a:xfrm>
              <a:off x="6514902" y="3051542"/>
              <a:ext cx="974463"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600" dirty="0">
                  <a:solidFill>
                    <a:schemeClr val="accent6">
                      <a:lumMod val="50000"/>
                    </a:schemeClr>
                  </a:solidFill>
                </a:rPr>
                <a:t>Slow CD</a:t>
              </a:r>
              <a:endParaRPr lang="en-US" sz="1600" dirty="0"/>
            </a:p>
          </p:txBody>
        </p:sp>
      </p:grpSp>
      <p:sp>
        <p:nvSpPr>
          <p:cNvPr id="23" name="TextBox 22"/>
          <p:cNvSpPr txBox="1"/>
          <p:nvPr/>
        </p:nvSpPr>
        <p:spPr>
          <a:xfrm>
            <a:off x="228600" y="6016043"/>
            <a:ext cx="5262060" cy="307777"/>
          </a:xfrm>
          <a:prstGeom prst="rect">
            <a:avLst/>
          </a:prstGeom>
          <a:solidFill>
            <a:schemeClr val="bg2"/>
          </a:solidFill>
          <a:ln>
            <a:noFill/>
          </a:ln>
        </p:spPr>
        <p:txBody>
          <a:bodyPr wrap="square" rtlCol="0">
            <a:spAutoFit/>
          </a:bodyPr>
          <a:lstStyle/>
          <a:p>
            <a:r>
              <a:rPr lang="en-US" sz="1400" dirty="0">
                <a:solidFill>
                  <a:srgbClr val="0000FF"/>
                </a:solidFill>
              </a:rPr>
              <a:t>M. Martinello et al., Proceeding of SRF 2015</a:t>
            </a:r>
            <a:endParaRPr lang="en-US" sz="1400" b="1" dirty="0">
              <a:solidFill>
                <a:srgbClr val="0000FF"/>
              </a:solidFill>
            </a:endParaRPr>
          </a:p>
        </p:txBody>
      </p:sp>
    </p:spTree>
    <p:extLst>
      <p:ext uri="{BB962C8B-B14F-4D97-AF65-F5344CB8AC3E}">
        <p14:creationId xmlns:p14="http://schemas.microsoft.com/office/powerpoint/2010/main" val="138778307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rotWithShape="1">
          <a:blip r:embed="rId3"/>
          <a:srcRect l="7146" t="3544" r="3718" b="8002"/>
          <a:stretch/>
        </p:blipFill>
        <p:spPr bwMode="auto">
          <a:xfrm>
            <a:off x="4803987" y="949305"/>
            <a:ext cx="4271379" cy="2879174"/>
          </a:xfrm>
          <a:prstGeom prst="rect">
            <a:avLst/>
          </a:prstGeom>
          <a:ln>
            <a:noFill/>
          </a:ln>
          <a:extLst>
            <a:ext uri="{53640926-AAD7-44d8-BBD7-CCE9431645EC}">
              <a14:shadowObscured xmlns:a14="http://schemas.microsoft.com/office/drawing/2010/main" xmlns=""/>
            </a:ext>
          </a:extLst>
        </p:spPr>
      </p:pic>
      <p:sp>
        <p:nvSpPr>
          <p:cNvPr id="3" name="Title 2"/>
          <p:cNvSpPr>
            <a:spLocks noGrp="1"/>
          </p:cNvSpPr>
          <p:nvPr>
            <p:ph type="title"/>
          </p:nvPr>
        </p:nvSpPr>
        <p:spPr>
          <a:xfrm>
            <a:off x="228600" y="337816"/>
            <a:ext cx="8686800" cy="427877"/>
          </a:xfrm>
        </p:spPr>
        <p:txBody>
          <a:bodyPr/>
          <a:lstStyle/>
          <a:p>
            <a:r>
              <a:rPr lang="en-US" sz="2400" dirty="0"/>
              <a:t>Importance of high Q-factors</a:t>
            </a:r>
          </a:p>
        </p:txBody>
      </p:sp>
      <p:sp>
        <p:nvSpPr>
          <p:cNvPr id="5" name="Footer Placeholder 4"/>
          <p:cNvSpPr>
            <a:spLocks noGrp="1"/>
          </p:cNvSpPr>
          <p:nvPr>
            <p:ph type="ftr" sz="quarter" idx="3"/>
          </p:nvPr>
        </p:nvSpPr>
        <p:spPr>
          <a:xfrm>
            <a:off x="6627634" y="530418"/>
            <a:ext cx="2473584" cy="242873"/>
          </a:xfrm>
        </p:spPr>
        <p:txBody>
          <a:bodyPr/>
          <a:lstStyle/>
          <a:p>
            <a:pPr>
              <a:defRPr/>
            </a:pPr>
            <a:r>
              <a:rPr lang="en-US" dirty="0"/>
              <a:t>Slide courtesy of A. Grassellino</a:t>
            </a:r>
            <a:endParaRPr lang="en-US" b="1" dirty="0"/>
          </a:p>
        </p:txBody>
      </p:sp>
      <p:pic>
        <p:nvPicPr>
          <p:cNvPr id="9" name="Picture 8" descr="wKvxltH - Imgur.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779" y="3862226"/>
            <a:ext cx="4106333" cy="2304108"/>
          </a:xfrm>
          <a:prstGeom prst="rect">
            <a:avLst/>
          </a:prstGeom>
        </p:spPr>
      </p:pic>
      <p:grpSp>
        <p:nvGrpSpPr>
          <p:cNvPr id="4" name="Group 3"/>
          <p:cNvGrpSpPr/>
          <p:nvPr/>
        </p:nvGrpSpPr>
        <p:grpSpPr>
          <a:xfrm>
            <a:off x="248422" y="833033"/>
            <a:ext cx="4526280" cy="5419792"/>
            <a:chOff x="186267" y="750184"/>
            <a:chExt cx="4526280" cy="5419792"/>
          </a:xfrm>
        </p:grpSpPr>
        <p:pic>
          <p:nvPicPr>
            <p:cNvPr id="10" name="Picture 9" descr="International Linear Collider, somewhere in the Japanese mounta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67" y="750184"/>
              <a:ext cx="4526280" cy="274405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 name="Straight Connector 10"/>
            <p:cNvCxnSpPr/>
            <p:nvPr/>
          </p:nvCxnSpPr>
          <p:spPr bwMode="auto">
            <a:xfrm flipV="1">
              <a:off x="186267" y="2578985"/>
              <a:ext cx="2138680" cy="3590991"/>
            </a:xfrm>
            <a:prstGeom prst="line">
              <a:avLst/>
            </a:prstGeom>
            <a:solidFill>
              <a:srgbClr val="5B9BD5"/>
            </a:solidFill>
            <a:ln w="25400" cap="flat" cmpd="sng" algn="ctr">
              <a:solidFill>
                <a:srgbClr val="00B0F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Connector 11"/>
            <p:cNvCxnSpPr>
              <a:endCxn id="16" idx="3"/>
            </p:cNvCxnSpPr>
            <p:nvPr/>
          </p:nvCxnSpPr>
          <p:spPr bwMode="auto">
            <a:xfrm flipH="1" flipV="1">
              <a:off x="2408767" y="2553584"/>
              <a:ext cx="2303780" cy="3616392"/>
            </a:xfrm>
            <a:prstGeom prst="line">
              <a:avLst/>
            </a:prstGeom>
            <a:solidFill>
              <a:srgbClr val="5B9BD5"/>
            </a:solidFill>
            <a:ln w="25400" cap="flat" cmpd="sng" algn="ctr">
              <a:solidFill>
                <a:srgbClr val="00B0F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3" name="Picture 3" descr="C:\Users\nvalles\Documents\Research\Projects\PhD_Thesis\presentation\200806.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6601"/>
            <a:stretch/>
          </p:blipFill>
          <p:spPr bwMode="auto">
            <a:xfrm>
              <a:off x="186267" y="3721116"/>
              <a:ext cx="4526280" cy="2429904"/>
            </a:xfrm>
            <a:prstGeom prst="rect">
              <a:avLst/>
            </a:prstGeom>
            <a:solidFill>
              <a:sysClr val="window" lastClr="FFFFFF"/>
            </a:solidFill>
            <a:ln w="25400">
              <a:solidFill>
                <a:srgbClr val="00B0F0"/>
              </a:solidFill>
              <a:prstDash val="dash"/>
            </a:ln>
            <a:extLst/>
          </p:spPr>
        </p:pic>
        <p:cxnSp>
          <p:nvCxnSpPr>
            <p:cNvPr id="14" name="Straight Arrow Connector 13"/>
            <p:cNvCxnSpPr/>
            <p:nvPr/>
          </p:nvCxnSpPr>
          <p:spPr bwMode="auto">
            <a:xfrm>
              <a:off x="719667" y="3799042"/>
              <a:ext cx="3933518" cy="1243086"/>
            </a:xfrm>
            <a:prstGeom prst="straightConnector1">
              <a:avLst/>
            </a:prstGeom>
            <a:solidFill>
              <a:srgbClr val="5B9BD5"/>
            </a:solidFill>
            <a:ln w="38100" cap="flat" cmpd="sng" algn="ctr">
              <a:solidFill>
                <a:sysClr val="window" lastClr="FFFFFF"/>
              </a:solidFill>
              <a:prstDash val="solid"/>
              <a:round/>
              <a:headEnd type="stealth" w="lg" len="lg"/>
              <a:tailEnd type="stealth"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Box 14"/>
            <p:cNvSpPr txBox="1"/>
            <p:nvPr/>
          </p:nvSpPr>
          <p:spPr>
            <a:xfrm>
              <a:off x="2243667" y="3672444"/>
              <a:ext cx="2236797" cy="1077218"/>
            </a:xfrm>
            <a:prstGeom prst="rect">
              <a:avLst/>
            </a:prstGeom>
            <a:noFill/>
          </p:spPr>
          <p:txBody>
            <a:bodyPr wrap="square" rtlCol="0">
              <a:spAutoFit/>
            </a:bodyPr>
            <a:lstStyle/>
            <a:p>
              <a:pPr algn="r" defTabSz="914400"/>
              <a:r>
                <a:rPr lang="en-US" sz="3200" dirty="0">
                  <a:solidFill>
                    <a:prstClr val="black"/>
                  </a:solidFill>
                  <a:latin typeface="Calibri" panose="020F0502020204030204"/>
                  <a:ea typeface="ヒラギノ角ゴ ProN W3" charset="-128"/>
                  <a:cs typeface="+mn-cs"/>
                  <a:sym typeface="Gill Sans" charset="0"/>
                </a:rPr>
                <a:t>8 cavities	</a:t>
              </a:r>
            </a:p>
            <a:p>
              <a:pPr algn="r" defTabSz="914400"/>
              <a:r>
                <a:rPr lang="en-US" sz="3200" dirty="0">
                  <a:solidFill>
                    <a:prstClr val="black"/>
                  </a:solidFill>
                  <a:latin typeface="Calibri" panose="020F0502020204030204"/>
                  <a:ea typeface="ヒラギノ角ゴ ProN W3" charset="-128"/>
                  <a:cs typeface="+mn-cs"/>
                  <a:sym typeface="Gill Sans" charset="0"/>
                </a:rPr>
                <a:t>~10 m</a:t>
              </a:r>
            </a:p>
          </p:txBody>
        </p:sp>
        <p:sp>
          <p:nvSpPr>
            <p:cNvPr id="16" name="Rectangle 15"/>
            <p:cNvSpPr/>
            <p:nvPr/>
          </p:nvSpPr>
          <p:spPr bwMode="auto">
            <a:xfrm>
              <a:off x="2332567" y="2515484"/>
              <a:ext cx="76200" cy="76200"/>
            </a:xfrm>
            <a:prstGeom prst="rect">
              <a:avLst/>
            </a:prstGeom>
            <a:noFill/>
            <a:ln w="254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400"/>
              <a:endParaRPr lang="en-US" sz="4200">
                <a:solidFill>
                  <a:srgbClr val="000000"/>
                </a:solidFill>
                <a:latin typeface="Gill Sans" charset="0"/>
                <a:ea typeface="ヒラギノ角ゴ ProN W3" charset="0"/>
                <a:cs typeface="ヒラギノ角ゴ ProN W3" charset="0"/>
                <a:sym typeface="Gill Sans" charset="0"/>
              </a:endParaRPr>
            </a:p>
          </p:txBody>
        </p:sp>
        <p:cxnSp>
          <p:nvCxnSpPr>
            <p:cNvPr id="17" name="Straight Connector 16"/>
            <p:cNvCxnSpPr/>
            <p:nvPr/>
          </p:nvCxnSpPr>
          <p:spPr bwMode="auto">
            <a:xfrm flipV="1">
              <a:off x="186267" y="2515484"/>
              <a:ext cx="2146300" cy="1205632"/>
            </a:xfrm>
            <a:prstGeom prst="line">
              <a:avLst/>
            </a:prstGeom>
            <a:solidFill>
              <a:srgbClr val="5B9BD5"/>
            </a:solidFill>
            <a:ln w="25400" cap="flat" cmpd="sng" algn="ctr">
              <a:solidFill>
                <a:srgbClr val="00B0F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H="1" flipV="1">
              <a:off x="2416387" y="2515484"/>
              <a:ext cx="2296160" cy="1205632"/>
            </a:xfrm>
            <a:prstGeom prst="line">
              <a:avLst/>
            </a:prstGeom>
            <a:solidFill>
              <a:srgbClr val="5B9BD5"/>
            </a:solidFill>
            <a:ln w="25400" cap="flat" cmpd="sng" algn="ctr">
              <a:solidFill>
                <a:srgbClr val="00B0F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Rectangle 7"/>
            <p:cNvSpPr/>
            <p:nvPr/>
          </p:nvSpPr>
          <p:spPr>
            <a:xfrm>
              <a:off x="3149022" y="1576021"/>
              <a:ext cx="1504163" cy="1015663"/>
            </a:xfrm>
            <a:prstGeom prst="rect">
              <a:avLst/>
            </a:prstGeom>
          </p:spPr>
          <p:txBody>
            <a:bodyPr wrap="square">
              <a:spAutoFit/>
            </a:bodyPr>
            <a:lstStyle/>
            <a:p>
              <a:pPr marL="0" lvl="1" eaLnBrk="0" hangingPunct="0">
                <a:spcBef>
                  <a:spcPts val="0"/>
                </a:spcBef>
                <a:buClr>
                  <a:srgbClr val="FFFFFF"/>
                </a:buClr>
                <a:buSzPct val="100000"/>
              </a:pPr>
              <a:r>
                <a:rPr lang="en-US" sz="2000" kern="0" dirty="0">
                  <a:solidFill>
                    <a:schemeClr val="bg1"/>
                  </a:solidFill>
                  <a:latin typeface="Calibri"/>
                  <a:sym typeface="Calibri" panose="020F0502020204030204" pitchFamily="34" charset="0"/>
                </a:rPr>
                <a:t>ILC: </a:t>
              </a:r>
              <a:r>
                <a:rPr lang="en-US" sz="2000" kern="0" dirty="0">
                  <a:solidFill>
                    <a:srgbClr val="00B0F0"/>
                  </a:solidFill>
                  <a:latin typeface="Calibri"/>
                  <a:sym typeface="Calibri" panose="020F0502020204030204" pitchFamily="34" charset="0"/>
                </a:rPr>
                <a:t>16,000 cavities</a:t>
              </a:r>
              <a:r>
                <a:rPr lang="en-US" sz="2000" kern="0" dirty="0">
                  <a:solidFill>
                    <a:srgbClr val="FFFFFF"/>
                  </a:solidFill>
                  <a:latin typeface="Calibri"/>
                  <a:sym typeface="Calibri" panose="020F0502020204030204" pitchFamily="34" charset="0"/>
                </a:rPr>
                <a:t> in 31 km </a:t>
              </a:r>
              <a:r>
                <a:rPr lang="en-US" sz="2000" kern="0" dirty="0" err="1">
                  <a:solidFill>
                    <a:srgbClr val="FFFFFF"/>
                  </a:solidFill>
                  <a:latin typeface="Calibri"/>
                  <a:sym typeface="Calibri" panose="020F0502020204030204" pitchFamily="34" charset="0"/>
                </a:rPr>
                <a:t>linac</a:t>
              </a:r>
              <a:endParaRPr lang="en-US" sz="2000" kern="0" dirty="0">
                <a:solidFill>
                  <a:srgbClr val="FFFFFF"/>
                </a:solidFill>
                <a:latin typeface="Calibri"/>
                <a:sym typeface="Calibri" panose="020F0502020204030204" pitchFamily="34" charset="0"/>
              </a:endParaRPr>
            </a:p>
          </p:txBody>
        </p:sp>
      </p:grpSp>
      <p:sp>
        <p:nvSpPr>
          <p:cNvPr id="19" name="Rectangle 18"/>
          <p:cNvSpPr/>
          <p:nvPr/>
        </p:nvSpPr>
        <p:spPr>
          <a:xfrm>
            <a:off x="5305776" y="5921444"/>
            <a:ext cx="2271888" cy="276999"/>
          </a:xfrm>
          <a:prstGeom prst="rect">
            <a:avLst/>
          </a:prstGeom>
        </p:spPr>
        <p:txBody>
          <a:bodyPr wrap="square">
            <a:spAutoFit/>
          </a:bodyPr>
          <a:lstStyle/>
          <a:p>
            <a:pPr marL="0" lvl="1" eaLnBrk="0" hangingPunct="0">
              <a:spcBef>
                <a:spcPts val="0"/>
              </a:spcBef>
              <a:buClr>
                <a:srgbClr val="FFFFFF"/>
              </a:buClr>
              <a:buSzPct val="100000"/>
            </a:pPr>
            <a:r>
              <a:rPr lang="en-US" sz="1200" kern="0" dirty="0">
                <a:solidFill>
                  <a:schemeClr val="bg1"/>
                </a:solidFill>
                <a:latin typeface="Calibri"/>
                <a:sym typeface="Calibri" panose="020F0502020204030204" pitchFamily="34" charset="0"/>
              </a:rPr>
              <a:t>European XFEL</a:t>
            </a:r>
            <a:endParaRPr lang="en-US" sz="1200" kern="0" dirty="0">
              <a:solidFill>
                <a:srgbClr val="FFFFFF"/>
              </a:solidFill>
              <a:latin typeface="Calibri"/>
              <a:sym typeface="Calibri" panose="020F0502020204030204" pitchFamily="34" charset="0"/>
            </a:endParaRPr>
          </a:p>
        </p:txBody>
      </p:sp>
      <p:sp>
        <p:nvSpPr>
          <p:cNvPr id="2" name="5-Point Star 1"/>
          <p:cNvSpPr/>
          <p:nvPr/>
        </p:nvSpPr>
        <p:spPr>
          <a:xfrm>
            <a:off x="5981177" y="1848258"/>
            <a:ext cx="256583" cy="256583"/>
          </a:xfrm>
          <a:prstGeom prst="star5">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234232" y="1133872"/>
            <a:ext cx="1926959" cy="338554"/>
          </a:xfrm>
          <a:prstGeom prst="rect">
            <a:avLst/>
          </a:prstGeom>
          <a:solidFill>
            <a:schemeClr val="bg1"/>
          </a:solidFill>
          <a:ln>
            <a:solidFill>
              <a:srgbClr val="000000"/>
            </a:solidFill>
          </a:ln>
        </p:spPr>
        <p:txBody>
          <a:bodyPr wrap="square" rtlCol="0">
            <a:spAutoFit/>
          </a:bodyPr>
          <a:lstStyle/>
          <a:p>
            <a:pPr algn="ctr"/>
            <a:r>
              <a:rPr lang="en-US" sz="1600" dirty="0">
                <a:solidFill>
                  <a:srgbClr val="000000"/>
                </a:solidFill>
              </a:rPr>
              <a:t>Baseline design</a:t>
            </a:r>
          </a:p>
        </p:txBody>
      </p:sp>
      <p:cxnSp>
        <p:nvCxnSpPr>
          <p:cNvPr id="26" name="Straight Arrow Connector 25"/>
          <p:cNvCxnSpPr/>
          <p:nvPr/>
        </p:nvCxnSpPr>
        <p:spPr>
          <a:xfrm>
            <a:off x="5981177" y="1518436"/>
            <a:ext cx="114126" cy="377495"/>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8271673" y="1416325"/>
            <a:ext cx="159288" cy="400041"/>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416387" y="6550223"/>
            <a:ext cx="6727613" cy="307777"/>
          </a:xfrm>
          <a:prstGeom prst="rect">
            <a:avLst/>
          </a:prstGeom>
          <a:noFill/>
        </p:spPr>
        <p:txBody>
          <a:bodyPr wrap="square" rtlCol="0">
            <a:spAutoFit/>
          </a:bodyPr>
          <a:lstStyle/>
          <a:p>
            <a:pPr algn="ctr" fontAlgn="base">
              <a:spcBef>
                <a:spcPct val="0"/>
              </a:spcBef>
              <a:spcAft>
                <a:spcPct val="0"/>
              </a:spcAft>
            </a:pPr>
            <a:r>
              <a:rPr lang="en-US" sz="1400" i="1" dirty="0">
                <a:solidFill>
                  <a:srgbClr val="000000"/>
                </a:solidFill>
                <a:latin typeface="Calibri Light"/>
                <a:ea typeface="Geneva" charset="0"/>
                <a:cs typeface="Calibri Light"/>
              </a:rPr>
              <a:t>Image from </a:t>
            </a:r>
            <a:r>
              <a:rPr lang="en-US" sz="1400" i="1" dirty="0" err="1">
                <a:solidFill>
                  <a:srgbClr val="000000"/>
                </a:solidFill>
                <a:latin typeface="Calibri Light"/>
                <a:ea typeface="Geneva" charset="0"/>
                <a:cs typeface="Calibri Light"/>
              </a:rPr>
              <a:t>linearcollider.org</a:t>
            </a:r>
            <a:r>
              <a:rPr lang="en-US" sz="1400" i="1" dirty="0">
                <a:solidFill>
                  <a:srgbClr val="000000"/>
                </a:solidFill>
                <a:latin typeface="Calibri Light"/>
                <a:ea typeface="Geneva" charset="0"/>
                <a:cs typeface="Calibri Light"/>
              </a:rPr>
              <a:t>. </a:t>
            </a:r>
            <a:r>
              <a:rPr lang="en-US" sz="1400" i="1" dirty="0" err="1">
                <a:solidFill>
                  <a:srgbClr val="000000"/>
                </a:solidFill>
                <a:latin typeface="Calibri Light"/>
                <a:ea typeface="Geneva" charset="0"/>
                <a:cs typeface="Calibri Light"/>
              </a:rPr>
              <a:t>Tunnelflug</a:t>
            </a:r>
            <a:r>
              <a:rPr lang="en-US" sz="1400" i="1" dirty="0">
                <a:solidFill>
                  <a:srgbClr val="000000"/>
                </a:solidFill>
                <a:latin typeface="Calibri Light"/>
                <a:ea typeface="Geneva" charset="0"/>
                <a:cs typeface="Calibri Light"/>
              </a:rPr>
              <a:t> video by European XFEL. Cost analysis by N. </a:t>
            </a:r>
            <a:r>
              <a:rPr lang="en-US" sz="1400" i="1" dirty="0" err="1">
                <a:solidFill>
                  <a:srgbClr val="000000"/>
                </a:solidFill>
                <a:latin typeface="Calibri Light"/>
                <a:ea typeface="Geneva" charset="0"/>
                <a:cs typeface="Calibri Light"/>
              </a:rPr>
              <a:t>Solyak</a:t>
            </a:r>
            <a:r>
              <a:rPr lang="en-US" sz="1400" i="1" dirty="0">
                <a:solidFill>
                  <a:srgbClr val="000000"/>
                </a:solidFill>
                <a:latin typeface="Calibri Light"/>
                <a:ea typeface="Geneva" charset="0"/>
                <a:cs typeface="Calibri Light"/>
              </a:rPr>
              <a:t> </a:t>
            </a:r>
          </a:p>
        </p:txBody>
      </p:sp>
      <p:sp>
        <p:nvSpPr>
          <p:cNvPr id="29" name="TextBox 28"/>
          <p:cNvSpPr txBox="1"/>
          <p:nvPr/>
        </p:nvSpPr>
        <p:spPr>
          <a:xfrm>
            <a:off x="7951434" y="847095"/>
            <a:ext cx="1050181" cy="738664"/>
          </a:xfrm>
          <a:prstGeom prst="rect">
            <a:avLst/>
          </a:prstGeom>
          <a:solidFill>
            <a:schemeClr val="bg1"/>
          </a:solidFill>
          <a:ln>
            <a:solidFill>
              <a:srgbClr val="000000"/>
            </a:solidFill>
          </a:ln>
        </p:spPr>
        <p:txBody>
          <a:bodyPr wrap="square" rtlCol="0">
            <a:spAutoFit/>
          </a:bodyPr>
          <a:lstStyle/>
          <a:p>
            <a:pPr algn="ctr"/>
            <a:r>
              <a:rPr lang="en-US" sz="1400" i="1" dirty="0">
                <a:solidFill>
                  <a:srgbClr val="000000"/>
                </a:solidFill>
              </a:rPr>
              <a:t>Q</a:t>
            </a:r>
            <a:r>
              <a:rPr lang="en-US" sz="1400" i="1" baseline="-25000" dirty="0">
                <a:solidFill>
                  <a:srgbClr val="000000"/>
                </a:solidFill>
              </a:rPr>
              <a:t>0</a:t>
            </a:r>
            <a:r>
              <a:rPr lang="en-US" sz="1400" dirty="0">
                <a:solidFill>
                  <a:srgbClr val="000000"/>
                </a:solidFill>
              </a:rPr>
              <a:t> still very important!</a:t>
            </a:r>
          </a:p>
        </p:txBody>
      </p:sp>
    </p:spTree>
    <p:extLst>
      <p:ext uri="{BB962C8B-B14F-4D97-AF65-F5344CB8AC3E}">
        <p14:creationId xmlns:p14="http://schemas.microsoft.com/office/powerpoint/2010/main" val="31818220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Martina\Downloads\FNAL\Imm paper1\Nuova cartella\TempVar.jpg"/>
          <p:cNvPicPr>
            <a:picLocks noChangeAspect="1" noChangeArrowheads="1"/>
          </p:cNvPicPr>
          <p:nvPr/>
        </p:nvPicPr>
        <p:blipFill rotWithShape="1">
          <a:blip r:embed="rId3" cstate="print"/>
          <a:srcRect t="4469"/>
          <a:stretch/>
        </p:blipFill>
        <p:spPr bwMode="auto">
          <a:xfrm>
            <a:off x="5189640" y="973520"/>
            <a:ext cx="3725760" cy="5035256"/>
          </a:xfrm>
          <a:prstGeom prst="rect">
            <a:avLst/>
          </a:prstGeom>
          <a:noFill/>
        </p:spPr>
      </p:pic>
      <p:sp>
        <p:nvSpPr>
          <p:cNvPr id="2" name="Title 1"/>
          <p:cNvSpPr>
            <a:spLocks noGrp="1"/>
          </p:cNvSpPr>
          <p:nvPr>
            <p:ph type="title"/>
          </p:nvPr>
        </p:nvSpPr>
        <p:spPr/>
        <p:txBody>
          <a:bodyPr/>
          <a:lstStyle/>
          <a:p>
            <a:r>
              <a:rPr lang="en-US" dirty="0"/>
              <a:t>Temperature rising on top</a:t>
            </a:r>
          </a:p>
        </p:txBody>
      </p:sp>
      <p:sp>
        <p:nvSpPr>
          <p:cNvPr id="3" name="TextBox 2"/>
          <p:cNvSpPr txBox="1"/>
          <p:nvPr/>
        </p:nvSpPr>
        <p:spPr>
          <a:xfrm>
            <a:off x="228600" y="4440895"/>
            <a:ext cx="5036873" cy="1523494"/>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accent6">
                    <a:lumMod val="50000"/>
                  </a:schemeClr>
                </a:solidFill>
              </a:rPr>
              <a:t>Temperature rising on top after fast cooldown in orthogonal magnetic field</a:t>
            </a:r>
          </a:p>
          <a:p>
            <a:endParaRPr lang="en-US" sz="500" dirty="0">
              <a:solidFill>
                <a:schemeClr val="accent6">
                  <a:lumMod val="50000"/>
                </a:schemeClr>
              </a:solidFill>
            </a:endParaRPr>
          </a:p>
          <a:p>
            <a:pPr marL="342900" indent="-342900">
              <a:buFont typeface="Arial" panose="020B0604020202020204" pitchFamily="34" charset="0"/>
              <a:buChar char="•"/>
            </a:pPr>
            <a:r>
              <a:rPr lang="en-US" sz="2200" dirty="0">
                <a:solidFill>
                  <a:schemeClr val="accent6">
                    <a:lumMod val="50000"/>
                  </a:schemeClr>
                </a:solidFill>
              </a:rPr>
              <a:t>Homogeneous heating after slow cooldown</a:t>
            </a: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pic>
        <p:nvPicPr>
          <p:cNvPr id="21" name="Picture 20"/>
          <p:cNvPicPr>
            <a:picLocks noChangeAspect="1"/>
          </p:cNvPicPr>
          <p:nvPr/>
        </p:nvPicPr>
        <p:blipFill rotWithShape="1">
          <a:blip r:embed="rId4"/>
          <a:srcRect t="2205"/>
          <a:stretch/>
        </p:blipFill>
        <p:spPr>
          <a:xfrm>
            <a:off x="446331" y="1180809"/>
            <a:ext cx="4303029" cy="3215699"/>
          </a:xfrm>
          <a:prstGeom prst="rect">
            <a:avLst/>
          </a:prstGeom>
        </p:spPr>
      </p:pic>
      <p:sp>
        <p:nvSpPr>
          <p:cNvPr id="10" name="TextBox 9"/>
          <p:cNvSpPr txBox="1"/>
          <p:nvPr/>
        </p:nvSpPr>
        <p:spPr>
          <a:xfrm>
            <a:off x="190274" y="6008776"/>
            <a:ext cx="4157424" cy="307777"/>
          </a:xfrm>
          <a:prstGeom prst="rect">
            <a:avLst/>
          </a:prstGeom>
          <a:solidFill>
            <a:schemeClr val="bg2"/>
          </a:solidFill>
          <a:ln>
            <a:noFill/>
          </a:ln>
        </p:spPr>
        <p:txBody>
          <a:bodyPr wrap="square" rtlCol="0">
            <a:spAutoFit/>
          </a:bodyPr>
          <a:lstStyle/>
          <a:p>
            <a:r>
              <a:rPr lang="en-US" sz="1400" dirty="0">
                <a:solidFill>
                  <a:srgbClr val="0000FF"/>
                </a:solidFill>
              </a:rPr>
              <a:t>M. Martinello et al., J. Appl. Phys. 118, 044505 (2015)</a:t>
            </a:r>
            <a:endParaRPr lang="en-US" sz="1400" b="1" dirty="0">
              <a:solidFill>
                <a:srgbClr val="0000FF"/>
              </a:solidFill>
            </a:endParaRPr>
          </a:p>
        </p:txBody>
      </p:sp>
      <p:pic>
        <p:nvPicPr>
          <p:cNvPr id="9" name="Picture 8"/>
          <p:cNvPicPr>
            <a:picLocks noChangeAspect="1"/>
          </p:cNvPicPr>
          <p:nvPr/>
        </p:nvPicPr>
        <p:blipFill>
          <a:blip r:embed="rId5"/>
          <a:stretch>
            <a:fillRect/>
          </a:stretch>
        </p:blipFill>
        <p:spPr>
          <a:xfrm>
            <a:off x="5314950" y="3696926"/>
            <a:ext cx="3438506" cy="2536466"/>
          </a:xfrm>
          <a:prstGeom prst="rect">
            <a:avLst/>
          </a:prstGeom>
        </p:spPr>
      </p:pic>
      <p:cxnSp>
        <p:nvCxnSpPr>
          <p:cNvPr id="12" name="Straight Arrow Connector 11"/>
          <p:cNvCxnSpPr/>
          <p:nvPr/>
        </p:nvCxnSpPr>
        <p:spPr>
          <a:xfrm>
            <a:off x="4067175" y="3366269"/>
            <a:ext cx="1733550" cy="10302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013302" y="2305050"/>
            <a:ext cx="2166836" cy="8958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4988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Martina\Downloads\FNAL\Imm paper1\Nuova cartella\TempVar.jpg"/>
          <p:cNvPicPr>
            <a:picLocks noChangeAspect="1" noChangeArrowheads="1"/>
          </p:cNvPicPr>
          <p:nvPr/>
        </p:nvPicPr>
        <p:blipFill rotWithShape="1">
          <a:blip r:embed="rId3" cstate="print"/>
          <a:srcRect t="4469"/>
          <a:stretch/>
        </p:blipFill>
        <p:spPr bwMode="auto">
          <a:xfrm>
            <a:off x="5189640" y="973520"/>
            <a:ext cx="3725760" cy="5035256"/>
          </a:xfrm>
          <a:prstGeom prst="rect">
            <a:avLst/>
          </a:prstGeom>
          <a:noFill/>
        </p:spPr>
      </p:pic>
      <p:sp>
        <p:nvSpPr>
          <p:cNvPr id="2" name="Title 1"/>
          <p:cNvSpPr>
            <a:spLocks noGrp="1"/>
          </p:cNvSpPr>
          <p:nvPr>
            <p:ph type="title"/>
          </p:nvPr>
        </p:nvSpPr>
        <p:spPr/>
        <p:txBody>
          <a:bodyPr/>
          <a:lstStyle/>
          <a:p>
            <a:r>
              <a:rPr lang="en-US" dirty="0"/>
              <a:t>Temperature rising on top</a:t>
            </a:r>
          </a:p>
        </p:txBody>
      </p:sp>
      <p:sp>
        <p:nvSpPr>
          <p:cNvPr id="3" name="TextBox 2"/>
          <p:cNvSpPr txBox="1"/>
          <p:nvPr/>
        </p:nvSpPr>
        <p:spPr>
          <a:xfrm>
            <a:off x="228600" y="4440895"/>
            <a:ext cx="5036873" cy="846386"/>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accent6">
                    <a:lumMod val="50000"/>
                  </a:schemeClr>
                </a:solidFill>
              </a:rPr>
              <a:t>Temperature rising on top after fast cooldown in orthogonal magnetic field</a:t>
            </a:r>
          </a:p>
          <a:p>
            <a:endParaRPr lang="en-US" sz="500" dirty="0">
              <a:solidFill>
                <a:schemeClr val="accent6">
                  <a:lumMod val="50000"/>
                </a:schemeClr>
              </a:solidFill>
            </a:endParaRPr>
          </a:p>
        </p:txBody>
      </p:sp>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pic>
        <p:nvPicPr>
          <p:cNvPr id="21" name="Picture 20"/>
          <p:cNvPicPr>
            <a:picLocks noChangeAspect="1"/>
          </p:cNvPicPr>
          <p:nvPr/>
        </p:nvPicPr>
        <p:blipFill rotWithShape="1">
          <a:blip r:embed="rId4"/>
          <a:srcRect t="2205"/>
          <a:stretch/>
        </p:blipFill>
        <p:spPr>
          <a:xfrm>
            <a:off x="446331" y="1180809"/>
            <a:ext cx="4303029" cy="3215699"/>
          </a:xfrm>
          <a:prstGeom prst="rect">
            <a:avLst/>
          </a:prstGeom>
        </p:spPr>
      </p:pic>
      <p:sp>
        <p:nvSpPr>
          <p:cNvPr id="10" name="TextBox 9"/>
          <p:cNvSpPr txBox="1"/>
          <p:nvPr/>
        </p:nvSpPr>
        <p:spPr>
          <a:xfrm>
            <a:off x="190274" y="6008776"/>
            <a:ext cx="4157424" cy="307777"/>
          </a:xfrm>
          <a:prstGeom prst="rect">
            <a:avLst/>
          </a:prstGeom>
          <a:solidFill>
            <a:schemeClr val="bg2"/>
          </a:solidFill>
          <a:ln>
            <a:noFill/>
          </a:ln>
        </p:spPr>
        <p:txBody>
          <a:bodyPr wrap="square" rtlCol="0">
            <a:spAutoFit/>
          </a:bodyPr>
          <a:lstStyle/>
          <a:p>
            <a:r>
              <a:rPr lang="en-US" sz="1400" dirty="0">
                <a:solidFill>
                  <a:srgbClr val="0000FF"/>
                </a:solidFill>
              </a:rPr>
              <a:t>M. Martinello et al., J. Appl. Phys. 118, 044505 (2015)</a:t>
            </a:r>
            <a:endParaRPr lang="en-US" sz="1400" b="1" dirty="0">
              <a:solidFill>
                <a:srgbClr val="0000FF"/>
              </a:solidFill>
            </a:endParaRPr>
          </a:p>
        </p:txBody>
      </p:sp>
      <p:pic>
        <p:nvPicPr>
          <p:cNvPr id="4" name="Picture 3"/>
          <p:cNvPicPr>
            <a:picLocks noChangeAspect="1"/>
          </p:cNvPicPr>
          <p:nvPr/>
        </p:nvPicPr>
        <p:blipFill>
          <a:blip r:embed="rId5"/>
          <a:stretch>
            <a:fillRect/>
          </a:stretch>
        </p:blipFill>
        <p:spPr>
          <a:xfrm>
            <a:off x="5314950" y="979019"/>
            <a:ext cx="3296947" cy="2651232"/>
          </a:xfrm>
          <a:prstGeom prst="rect">
            <a:avLst/>
          </a:prstGeom>
        </p:spPr>
      </p:pic>
      <p:cxnSp>
        <p:nvCxnSpPr>
          <p:cNvPr id="7" name="Straight Arrow Connector 6"/>
          <p:cNvCxnSpPr/>
          <p:nvPr/>
        </p:nvCxnSpPr>
        <p:spPr>
          <a:xfrm flipV="1">
            <a:off x="4067175" y="2066925"/>
            <a:ext cx="1619250" cy="5905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5079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rising on top</a:t>
            </a:r>
          </a:p>
        </p:txBody>
      </p:sp>
      <p:pic>
        <p:nvPicPr>
          <p:cNvPr id="6" name="Picture 2" descr="C:\Users\Martina\Downloads\FNAL\Imm paper1\Nuova cartella\TempVar.jpg"/>
          <p:cNvPicPr>
            <a:picLocks noChangeAspect="1" noChangeArrowheads="1"/>
          </p:cNvPicPr>
          <p:nvPr/>
        </p:nvPicPr>
        <p:blipFill rotWithShape="1">
          <a:blip r:embed="rId3" cstate="print"/>
          <a:srcRect t="4469"/>
          <a:stretch/>
        </p:blipFill>
        <p:spPr bwMode="auto">
          <a:xfrm>
            <a:off x="5189640" y="973520"/>
            <a:ext cx="3725760" cy="5035256"/>
          </a:xfrm>
          <a:prstGeom prst="rect">
            <a:avLst/>
          </a:prstGeom>
          <a:noFill/>
        </p:spPr>
      </p:pic>
      <p:sp>
        <p:nvSpPr>
          <p:cNvPr id="8" name="Footer Placeholder 7"/>
          <p:cNvSpPr>
            <a:spLocks noGrp="1"/>
          </p:cNvSpPr>
          <p:nvPr>
            <p:ph type="ftr" sz="quarter" idx="11"/>
          </p:nvPr>
        </p:nvSpPr>
        <p:spPr/>
        <p:txBody>
          <a:bodyPr/>
          <a:lstStyle/>
          <a:p>
            <a:pPr>
              <a:defRPr/>
            </a:pPr>
            <a:r>
              <a:rPr lang="en-US" sz="1200"/>
              <a:t>Martina Martinello | APT Seminar</a:t>
            </a:r>
            <a:endParaRPr lang="en-US" sz="1200" b="1"/>
          </a:p>
        </p:txBody>
      </p:sp>
      <p:pic>
        <p:nvPicPr>
          <p:cNvPr id="21" name="Picture 20"/>
          <p:cNvPicPr>
            <a:picLocks noChangeAspect="1"/>
          </p:cNvPicPr>
          <p:nvPr/>
        </p:nvPicPr>
        <p:blipFill rotWithShape="1">
          <a:blip r:embed="rId4"/>
          <a:srcRect t="2205"/>
          <a:stretch/>
        </p:blipFill>
        <p:spPr>
          <a:xfrm>
            <a:off x="446331" y="1180809"/>
            <a:ext cx="4303029" cy="3215699"/>
          </a:xfrm>
          <a:prstGeom prst="rect">
            <a:avLst/>
          </a:prstGeom>
        </p:spPr>
      </p:pic>
      <p:sp>
        <p:nvSpPr>
          <p:cNvPr id="10" name="TextBox 9"/>
          <p:cNvSpPr txBox="1"/>
          <p:nvPr/>
        </p:nvSpPr>
        <p:spPr>
          <a:xfrm>
            <a:off x="190274" y="6008776"/>
            <a:ext cx="4157424" cy="307777"/>
          </a:xfrm>
          <a:prstGeom prst="rect">
            <a:avLst/>
          </a:prstGeom>
          <a:solidFill>
            <a:schemeClr val="bg2"/>
          </a:solidFill>
          <a:ln>
            <a:noFill/>
          </a:ln>
        </p:spPr>
        <p:txBody>
          <a:bodyPr wrap="square" rtlCol="0">
            <a:spAutoFit/>
          </a:bodyPr>
          <a:lstStyle/>
          <a:p>
            <a:r>
              <a:rPr lang="en-US" sz="1400" dirty="0">
                <a:solidFill>
                  <a:srgbClr val="0000FF"/>
                </a:solidFill>
              </a:rPr>
              <a:t>M. Martinello et al., J. Appl. Phys. 118, 044505 (2015)</a:t>
            </a:r>
            <a:endParaRPr lang="en-US" sz="1400" b="1" dirty="0">
              <a:solidFill>
                <a:srgbClr val="0000FF"/>
              </a:solidFill>
            </a:endParaRPr>
          </a:p>
        </p:txBody>
      </p:sp>
      <p:sp>
        <p:nvSpPr>
          <p:cNvPr id="18" name="TextBox 17"/>
          <p:cNvSpPr txBox="1"/>
          <p:nvPr/>
        </p:nvSpPr>
        <p:spPr>
          <a:xfrm>
            <a:off x="228600" y="4440895"/>
            <a:ext cx="5036873" cy="846386"/>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accent6">
                    <a:lumMod val="50000"/>
                  </a:schemeClr>
                </a:solidFill>
              </a:rPr>
              <a:t>Temperature rising on top after fast cooldown in orthogonal magnetic field</a:t>
            </a:r>
          </a:p>
          <a:p>
            <a:endParaRPr lang="en-US" sz="500" dirty="0">
              <a:solidFill>
                <a:schemeClr val="accent6">
                  <a:lumMod val="50000"/>
                </a:schemeClr>
              </a:solidFill>
            </a:endParaRPr>
          </a:p>
        </p:txBody>
      </p:sp>
    </p:spTree>
    <p:extLst>
      <p:ext uri="{BB962C8B-B14F-4D97-AF65-F5344CB8AC3E}">
        <p14:creationId xmlns:p14="http://schemas.microsoft.com/office/powerpoint/2010/main" val="3577893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76" y="94698"/>
            <a:ext cx="8881560" cy="66617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220407" y="166811"/>
            <a:ext cx="8703186" cy="1077218"/>
          </a:xfrm>
          <a:prstGeom prst="rect">
            <a:avLst/>
          </a:prstGeom>
          <a:solidFill>
            <a:schemeClr val="bg1">
              <a:alpha val="79000"/>
            </a:schemeClr>
          </a:solidFill>
        </p:spPr>
        <p:txBody>
          <a:bodyPr wrap="square" lIns="91440" tIns="45720" rIns="91440" bIns="45720">
            <a:spAutoFit/>
          </a:bodyPr>
          <a:lstStyle/>
          <a:p>
            <a:pPr algn="ctr" fontAlgn="base">
              <a:spcBef>
                <a:spcPct val="0"/>
              </a:spcBef>
              <a:spcAft>
                <a:spcPct val="0"/>
              </a:spcAft>
            </a:pPr>
            <a:r>
              <a:rPr lang="en-US" sz="3200" b="1" dirty="0">
                <a:ln w="12700">
                  <a:solidFill>
                    <a:srgbClr val="E17000">
                      <a:satMod val="155000"/>
                    </a:srgbClr>
                  </a:solidFill>
                  <a:prstDash val="solid"/>
                </a:ln>
                <a:solidFill>
                  <a:srgbClr val="A4001D">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For CW accelerators the refrigeration cost is of the order of several tens of millions $</a:t>
            </a:r>
          </a:p>
        </p:txBody>
      </p:sp>
      <p:sp>
        <p:nvSpPr>
          <p:cNvPr id="9" name="TextBox 8"/>
          <p:cNvSpPr txBox="1"/>
          <p:nvPr/>
        </p:nvSpPr>
        <p:spPr>
          <a:xfrm>
            <a:off x="6418420" y="1316427"/>
            <a:ext cx="2505173" cy="646331"/>
          </a:xfrm>
          <a:prstGeom prst="rect">
            <a:avLst/>
          </a:prstGeom>
          <a:solidFill>
            <a:schemeClr val="bg1"/>
          </a:solidFill>
        </p:spPr>
        <p:txBody>
          <a:bodyPr wrap="square" rtlCol="0">
            <a:spAutoFit/>
          </a:bodyPr>
          <a:lstStyle/>
          <a:p>
            <a:pPr algn="ctr" defTabSz="914400"/>
            <a:r>
              <a:rPr lang="en-US" sz="1200" dirty="0">
                <a:solidFill>
                  <a:srgbClr val="000000"/>
                </a:solidFill>
                <a:latin typeface="Arial"/>
                <a:ea typeface="ＭＳ Ｐゴシック" charset="0"/>
                <a:cs typeface="ＭＳ Ｐゴシック" charset="0"/>
              </a:rPr>
              <a:t>Jefferson Lab Cryoplant </a:t>
            </a:r>
          </a:p>
          <a:p>
            <a:pPr algn="ctr" defTabSz="914400"/>
            <a:r>
              <a:rPr lang="en-US" sz="1200" dirty="0">
                <a:solidFill>
                  <a:srgbClr val="000000"/>
                </a:solidFill>
                <a:latin typeface="Arial"/>
                <a:ea typeface="ＭＳ Ｐゴシック" charset="0"/>
                <a:cs typeface="ＭＳ Ｐゴシック" charset="0"/>
              </a:rPr>
              <a:t>(completed 2012)</a:t>
            </a:r>
          </a:p>
          <a:p>
            <a:pPr algn="ctr" defTabSz="914400"/>
            <a:r>
              <a:rPr lang="en-US" sz="1200" dirty="0">
                <a:solidFill>
                  <a:srgbClr val="000000"/>
                </a:solidFill>
                <a:latin typeface="Arial"/>
                <a:ea typeface="ＭＳ Ｐゴシック" charset="0"/>
                <a:cs typeface="ＭＳ Ｐゴシック" charset="0"/>
                <a:sym typeface="Wingdings" panose="05000000000000000000" pitchFamily="2" charset="2"/>
              </a:rPr>
              <a:t> SLAC / LCLS-II to be similar </a:t>
            </a:r>
            <a:endParaRPr lang="en-US" sz="1200" dirty="0">
              <a:solidFill>
                <a:srgbClr val="000000"/>
              </a:solidFill>
              <a:latin typeface="Arial"/>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10" name="Rectangle 9"/>
              <p:cNvSpPr/>
              <p:nvPr/>
            </p:nvSpPr>
            <p:spPr>
              <a:xfrm>
                <a:off x="1501895" y="6030913"/>
                <a:ext cx="6331939" cy="584775"/>
              </a:xfrm>
              <a:prstGeom prst="rect">
                <a:avLst/>
              </a:prstGeom>
              <a:solidFill>
                <a:schemeClr val="bg1">
                  <a:alpha val="79000"/>
                </a:schemeClr>
              </a:solidFill>
            </p:spPr>
            <p:txBody>
              <a:bodyPr wrap="square" lIns="91440" tIns="45720" rIns="91440" bIns="45720">
                <a:spAutoFit/>
              </a:bodyPr>
              <a:lstStyle/>
              <a:p>
                <a:pPr algn="ctr" fontAlgn="base">
                  <a:spcBef>
                    <a:spcPct val="0"/>
                  </a:spcBef>
                  <a:spcAft>
                    <a:spcPct val="0"/>
                  </a:spcAft>
                </a:pPr>
                <a:r>
                  <a:rPr lang="en-US" sz="3200" b="1" dirty="0">
                    <a:ln w="12700">
                      <a:solidFill>
                        <a:srgbClr val="E17000">
                          <a:satMod val="155000"/>
                        </a:srgbClr>
                      </a:solidFill>
                      <a:prstDash val="solid"/>
                    </a:ln>
                    <a:solidFill>
                      <a:srgbClr val="A4001D">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Q</a:t>
                </a:r>
                <a:r>
                  <a:rPr lang="en-US" sz="3200" b="1" baseline="-25000" dirty="0">
                    <a:ln w="12700">
                      <a:solidFill>
                        <a:srgbClr val="E17000">
                          <a:satMod val="155000"/>
                        </a:srgbClr>
                      </a:solidFill>
                      <a:prstDash val="solid"/>
                    </a:ln>
                    <a:solidFill>
                      <a:srgbClr val="A4001D">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0</a:t>
                </a:r>
                <a:r>
                  <a:rPr lang="en-US" sz="3200" b="1" dirty="0">
                    <a:ln w="12700">
                      <a:solidFill>
                        <a:srgbClr val="E17000">
                          <a:satMod val="155000"/>
                        </a:srgbClr>
                      </a:solidFill>
                      <a:prstDash val="solid"/>
                    </a:ln>
                    <a:solidFill>
                      <a:srgbClr val="A4001D">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 x 2 </a:t>
                </a:r>
                <a14:m>
                  <m:oMath xmlns:m="http://schemas.openxmlformats.org/officeDocument/2006/math">
                    <m:r>
                      <a:rPr lang="en-US" sz="3200" b="1" i="1" smtClean="0">
                        <a:ln w="12700">
                          <a:solidFill>
                            <a:srgbClr val="E17000">
                              <a:satMod val="155000"/>
                            </a:srgbClr>
                          </a:solidFill>
                          <a:prstDash val="solid"/>
                        </a:ln>
                        <a:solidFill>
                          <a:srgbClr val="A4001D">
                            <a:tint val="85000"/>
                            <a:satMod val="155000"/>
                          </a:srgbClr>
                        </a:solidFill>
                        <a:effectLst>
                          <a:outerShdw blurRad="41275" dist="20320" dir="1800000" algn="tl" rotWithShape="0">
                            <a:srgbClr val="000000">
                              <a:alpha val="40000"/>
                            </a:srgbClr>
                          </a:outerShdw>
                        </a:effectLst>
                        <a:latin typeface="Cambria Math" panose="02040503050406030204" pitchFamily="18" charset="0"/>
                        <a:ea typeface="Cambria Math" panose="02040503050406030204" pitchFamily="18" charset="0"/>
                        <a:cs typeface="ＭＳ Ｐゴシック" charset="0"/>
                      </a:rPr>
                      <m:t>⇒</m:t>
                    </m:r>
                  </m:oMath>
                </a14:m>
                <a:r>
                  <a:rPr lang="en-US" sz="3200" b="1" dirty="0">
                    <a:ln w="12700">
                      <a:solidFill>
                        <a:srgbClr val="E17000">
                          <a:satMod val="155000"/>
                        </a:srgbClr>
                      </a:solidFill>
                      <a:prstDash val="solid"/>
                    </a:ln>
                    <a:solidFill>
                      <a:srgbClr val="A4001D">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 half </a:t>
                </a:r>
                <a:r>
                  <a:rPr lang="en-US" sz="3200" b="1" dirty="0" err="1">
                    <a:ln w="12700">
                      <a:solidFill>
                        <a:srgbClr val="E17000">
                          <a:satMod val="155000"/>
                        </a:srgbClr>
                      </a:solidFill>
                      <a:prstDash val="solid"/>
                    </a:ln>
                    <a:solidFill>
                      <a:srgbClr val="A4001D">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cryo</a:t>
                </a:r>
                <a:r>
                  <a:rPr lang="en-US" sz="3200" b="1" dirty="0">
                    <a:ln w="12700">
                      <a:solidFill>
                        <a:srgbClr val="E17000">
                          <a:satMod val="155000"/>
                        </a:srgbClr>
                      </a:solidFill>
                      <a:prstDash val="solid"/>
                    </a:ln>
                    <a:solidFill>
                      <a:srgbClr val="A4001D">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-power is required</a:t>
                </a:r>
              </a:p>
            </p:txBody>
          </p:sp>
        </mc:Choice>
        <mc:Fallback xmlns="">
          <p:sp>
            <p:nvSpPr>
              <p:cNvPr id="10" name="Rectangle 9"/>
              <p:cNvSpPr>
                <a:spLocks noRot="1" noChangeAspect="1" noMove="1" noResize="1" noEditPoints="1" noAdjustHandles="1" noChangeArrowheads="1" noChangeShapeType="1" noTextEdit="1"/>
              </p:cNvSpPr>
              <p:nvPr/>
            </p:nvSpPr>
            <p:spPr>
              <a:xfrm>
                <a:off x="1501895" y="6030913"/>
                <a:ext cx="6331939" cy="58477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75098240"/>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2.xml><?xml version="1.0" encoding="utf-8"?>
<a:theme xmlns:a="http://schemas.openxmlformats.org/drawingml/2006/main" name="Fermilab">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rmilab" id="{CDB0ABDB-7C42-4C7F-837F-86DBF6E95BEB}" vid="{E0E253F8-C623-476B-912F-9D90398AB05F}"/>
    </a:ext>
  </a:extLst>
</a:theme>
</file>

<file path=ppt/theme/theme3.xml><?xml version="1.0" encoding="utf-8"?>
<a:theme xmlns:a="http://schemas.openxmlformats.org/drawingml/2006/main" name="Ross_SCRFlinac_FAC20150205">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1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2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51645</TotalTime>
  <Words>4700</Words>
  <Application>Microsoft Office PowerPoint</Application>
  <PresentationFormat>On-screen Show (4:3)</PresentationFormat>
  <Paragraphs>906</Paragraphs>
  <Slides>89</Slides>
  <Notes>31</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89</vt:i4>
      </vt:variant>
    </vt:vector>
  </HeadingPairs>
  <TitlesOfParts>
    <vt:vector size="110" baseType="lpstr">
      <vt:lpstr>MS PGothic</vt:lpstr>
      <vt:lpstr>MS PGothic</vt:lpstr>
      <vt:lpstr>Arial</vt:lpstr>
      <vt:lpstr>Calibri</vt:lpstr>
      <vt:lpstr>Calibri Light</vt:lpstr>
      <vt:lpstr>Cambria Math</vt:lpstr>
      <vt:lpstr>Geneva</vt:lpstr>
      <vt:lpstr>Gill Sans</vt:lpstr>
      <vt:lpstr>Helvetica</vt:lpstr>
      <vt:lpstr>Lucida Calligraphy</vt:lpstr>
      <vt:lpstr>Symbol</vt:lpstr>
      <vt:lpstr>Times New Roman</vt:lpstr>
      <vt:lpstr>Wingdings</vt:lpstr>
      <vt:lpstr>ヒラギノ角ゴ ProN W3</vt:lpstr>
      <vt:lpstr>Fermilab: Footer Only</vt:lpstr>
      <vt:lpstr>Fermilab</vt:lpstr>
      <vt:lpstr>Ross_SCRFlinac_FAC20150205</vt:lpstr>
      <vt:lpstr>Blank</vt:lpstr>
      <vt:lpstr>1_Blank</vt:lpstr>
      <vt:lpstr>2_Blank</vt:lpstr>
      <vt:lpstr>Graph</vt:lpstr>
      <vt:lpstr>PowerPoint Presentation</vt:lpstr>
      <vt:lpstr>Outline</vt:lpstr>
      <vt:lpstr>Outline</vt:lpstr>
      <vt:lpstr>Superconducting RF Cavities</vt:lpstr>
      <vt:lpstr>SRF Cavities Figure of Merits</vt:lpstr>
      <vt:lpstr>RF Superconductivity</vt:lpstr>
      <vt:lpstr>Standard Nb Surface Treatment</vt:lpstr>
      <vt:lpstr>The discovery of N-doping</vt:lpstr>
      <vt:lpstr>PowerPoint Presentation</vt:lpstr>
      <vt:lpstr>Linear Coherent Light Source-II (LCLS-II)</vt:lpstr>
      <vt:lpstr>Outline</vt:lpstr>
      <vt:lpstr>N-doping treatment</vt:lpstr>
      <vt:lpstr>N-doping treatment</vt:lpstr>
      <vt:lpstr>N-doping treatment (example: the “2/6 recipe”)</vt:lpstr>
      <vt:lpstr>N-doping treatment (example: the “2/6 recipe”)</vt:lpstr>
      <vt:lpstr>N-doping treatment (example: the “2/6 recipe”)</vt:lpstr>
      <vt:lpstr>N-doping treatment (example: the “2/6 recipe”)</vt:lpstr>
      <vt:lpstr>N-doping treatment (example: the “2/6 recipe”)</vt:lpstr>
      <vt:lpstr>N-doping treatment (example: the “2/6 recipe”)</vt:lpstr>
      <vt:lpstr>Origin of the anti-Q-slope</vt:lpstr>
      <vt:lpstr>BCS surface resistance vs mfp</vt:lpstr>
      <vt:lpstr>Outline</vt:lpstr>
      <vt:lpstr>SC transition in presence of external magnetic field H</vt:lpstr>
      <vt:lpstr>Trapped Flux Surface Resistance</vt:lpstr>
      <vt:lpstr>Trapped Flux Surface Resistance</vt:lpstr>
      <vt:lpstr>Magnetic field recombination after SC transition</vt:lpstr>
      <vt:lpstr>Fast cooldown helps flux expulsion</vt:lpstr>
      <vt:lpstr>Why fast cooling help expelling vortices</vt:lpstr>
      <vt:lpstr>Cavity Cooling in Cryomodules</vt:lpstr>
      <vt:lpstr>RF test result after cooldown in 10 mG </vt:lpstr>
      <vt:lpstr>RF test result after cooldown in 10 mG </vt:lpstr>
      <vt:lpstr>RF test result after cooldown in 10 mG </vt:lpstr>
      <vt:lpstr>Flux-hole scenario</vt:lpstr>
      <vt:lpstr>Implications for Accelerators</vt:lpstr>
      <vt:lpstr>Trapped Flux Surface Resistance</vt:lpstr>
      <vt:lpstr>Trapped Flux Sensitivity Calculation</vt:lpstr>
      <vt:lpstr>Trapped Flux Sensitivity Example</vt:lpstr>
      <vt:lpstr>Trapped Flux Sensitivity Example</vt:lpstr>
      <vt:lpstr>Trapped Flux Sensitivity Example</vt:lpstr>
      <vt:lpstr>Sensitivity vs Mean Free Path</vt:lpstr>
      <vt:lpstr>Outline</vt:lpstr>
      <vt:lpstr>Surface resistance contributions</vt:lpstr>
      <vt:lpstr>The advantage of N-doping in condition of full flux-trapping</vt:lpstr>
      <vt:lpstr>The advantage of N-doping in condition of full flux-trapping</vt:lpstr>
      <vt:lpstr>The advantage of N-doping in condition of full flux-trapping</vt:lpstr>
      <vt:lpstr>Example with LCLS-II specifications</vt:lpstr>
      <vt:lpstr>Recipe for High Q-factors in Cryomodules</vt:lpstr>
      <vt:lpstr>Outline</vt:lpstr>
      <vt:lpstr>Study of N-Doping at Different Frequencies</vt:lpstr>
      <vt:lpstr>Effect of the frequency on the slope of RBCS(Eacc)</vt:lpstr>
      <vt:lpstr>Effect of the frequency on the slope of RBCS(Eacc)</vt:lpstr>
      <vt:lpstr>Normalized Rbcs for different frequencies</vt:lpstr>
      <vt:lpstr>Normalized Rbcs for different frequencies</vt:lpstr>
      <vt:lpstr>Effect of the frequency on the slope of RBCS(Eacc)</vt:lpstr>
      <vt:lpstr>More R&amp;D to Improve Q at 650 MHz</vt:lpstr>
      <vt:lpstr>High frequency cavities favorable at high field</vt:lpstr>
      <vt:lpstr>Outline</vt:lpstr>
      <vt:lpstr>Gurevich’s theory of the decreasing of Rs(Eacc)</vt:lpstr>
      <vt:lpstr>Theory prediction vs experimental data</vt:lpstr>
      <vt:lpstr>Understanding the reversal of RBCS with the RF field </vt:lpstr>
      <vt:lpstr>Thermal equilibrium distribution of quasiparticles</vt:lpstr>
      <vt:lpstr>Non-equilibrium distribution of quasiparticles</vt:lpstr>
      <vt:lpstr>Non-equilibrium distribution of quasiparticles</vt:lpstr>
      <vt:lpstr>Non-equilibrium distribution of quasiparticles</vt:lpstr>
      <vt:lpstr>Non-equilibrium distribution of quasiparticles</vt:lpstr>
      <vt:lpstr>Non-equilibrium effects on SRF performance</vt:lpstr>
      <vt:lpstr>Outline</vt:lpstr>
      <vt:lpstr>First hint of Ti-doping</vt:lpstr>
      <vt:lpstr>Ti-doping @ FNAL</vt:lpstr>
      <vt:lpstr>Possibility of Sn-doping @ FNAL</vt:lpstr>
      <vt:lpstr>Possibility of doping with different metals</vt:lpstr>
      <vt:lpstr>Possibility of doping with different elements</vt:lpstr>
      <vt:lpstr>Possibility of doping with different elements</vt:lpstr>
      <vt:lpstr>Possibility of doping with different elements</vt:lpstr>
      <vt:lpstr>Outline</vt:lpstr>
      <vt:lpstr>Conclusions</vt:lpstr>
      <vt:lpstr>PowerPoint Presentation</vt:lpstr>
      <vt:lpstr>Density of State Measurement with STM</vt:lpstr>
      <vt:lpstr>Vortex dynamic dissipation</vt:lpstr>
      <vt:lpstr>Thermodynamic force versus Pinning force</vt:lpstr>
      <vt:lpstr>Uniform heating after slow cooldown</vt:lpstr>
      <vt:lpstr>Cooldown Summary</vt:lpstr>
      <vt:lpstr>Accelerating Cavity</vt:lpstr>
      <vt:lpstr>Cavity Q-factor and Accelerating field </vt:lpstr>
      <vt:lpstr>Cooldown Dynamics Recorder with T-map</vt:lpstr>
      <vt:lpstr>Importance of high Q-factors</vt:lpstr>
      <vt:lpstr>Temperature rising on top</vt:lpstr>
      <vt:lpstr>Temperature rising on top</vt:lpstr>
      <vt:lpstr>Temperature rising on top</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Martina Martinello</dc:creator>
  <cp:lastModifiedBy>cd-cap-cd-120445</cp:lastModifiedBy>
  <cp:revision>997</cp:revision>
  <cp:lastPrinted>2014-01-20T19:40:21Z</cp:lastPrinted>
  <dcterms:created xsi:type="dcterms:W3CDTF">2016-03-24T16:05:52Z</dcterms:created>
  <dcterms:modified xsi:type="dcterms:W3CDTF">2017-06-01T20:54:10Z</dcterms:modified>
</cp:coreProperties>
</file>